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2B4DE333-1699-4ACE-998F-B4EAB517A6F5}">
  <a:tblStyle styleId="{2B4DE333-1699-4ACE-998F-B4EAB517A6F5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Shape 84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5" name="Shape 145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Shape 90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1" name="Shape 12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7" name="Shape 127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PT_Gold-1.jpg" id="13" name="Shape 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Shape 14"/>
          <p:cNvSpPr txBox="1"/>
          <p:nvPr>
            <p:ph type="ctrTitle"/>
          </p:nvPr>
        </p:nvSpPr>
        <p:spPr>
          <a:xfrm>
            <a:off x="3689778" y="296028"/>
            <a:ext cx="4768421" cy="315678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50013"/>
              </a:buClr>
              <a:buFont typeface="Times"/>
              <a:buNone/>
              <a:defRPr b="0" i="0" sz="4800" u="none" cap="none" strike="noStrike">
                <a:solidFill>
                  <a:srgbClr val="650013"/>
                </a:solidFill>
                <a:latin typeface="Times"/>
                <a:ea typeface="Times"/>
                <a:cs typeface="Times"/>
                <a:sym typeface="Times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2057400" y="3452812"/>
            <a:ext cx="6400799" cy="131444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650013"/>
              </a:buClr>
              <a:buFont typeface="Arial"/>
              <a:buNone/>
              <a:defRPr b="0" i="0" sz="3200" u="none" cap="none" strike="noStrike">
                <a:solidFill>
                  <a:srgbClr val="650013"/>
                </a:solidFill>
                <a:latin typeface="Times"/>
                <a:ea typeface="Times"/>
                <a:cs typeface="Times"/>
                <a:sym typeface="Times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0" type="dt"/>
          </p:nvPr>
        </p:nvSpPr>
        <p:spPr>
          <a:xfrm>
            <a:off x="457200" y="4767262"/>
            <a:ext cx="2133598" cy="27384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1" type="ftr"/>
          </p:nvPr>
        </p:nvSpPr>
        <p:spPr>
          <a:xfrm>
            <a:off x="3124200" y="4767262"/>
            <a:ext cx="2895600" cy="27384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6553200" y="4767262"/>
            <a:ext cx="2133598" cy="2738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GB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x">
  <p:cSld name="Title and Vertical 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50013"/>
              </a:buClr>
              <a:buFont typeface="Times"/>
              <a:buNone/>
              <a:defRPr b="0" i="0" sz="3000" u="none" cap="none" strike="noStrike">
                <a:solidFill>
                  <a:srgbClr val="650013"/>
                </a:solidFill>
                <a:latin typeface="Times"/>
                <a:ea typeface="Times"/>
                <a:cs typeface="Times"/>
                <a:sym typeface="Times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72" name="Shape 72"/>
          <p:cNvSpPr txBox="1"/>
          <p:nvPr>
            <p:ph idx="1" type="body"/>
          </p:nvPr>
        </p:nvSpPr>
        <p:spPr>
          <a:xfrm rot="5400000">
            <a:off x="2874763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39700" lvl="0" marL="4064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indent="101600" lvl="1" marL="8128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76200" lvl="2" marL="1219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101600" lvl="3" marL="1625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101600" lvl="4" marL="2082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101600" lvl="5" marL="2540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101600" lvl="6" marL="299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101600" lvl="7" marL="345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101600" lvl="8" marL="391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0" type="dt"/>
          </p:nvPr>
        </p:nvSpPr>
        <p:spPr>
          <a:xfrm>
            <a:off x="457200" y="4767262"/>
            <a:ext cx="2133598" cy="27384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1" type="ftr"/>
          </p:nvPr>
        </p:nvSpPr>
        <p:spPr>
          <a:xfrm>
            <a:off x="3124200" y="4767262"/>
            <a:ext cx="2895600" cy="27384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2" type="sldNum"/>
          </p:nvPr>
        </p:nvSpPr>
        <p:spPr>
          <a:xfrm>
            <a:off x="6553200" y="4767262"/>
            <a:ext cx="2133598" cy="2738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GB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itleAndTx">
  <p:cSld name="Vertical Title and 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 rot="5400000">
            <a:off x="5463776" y="1371598"/>
            <a:ext cx="4388641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50013"/>
              </a:buClr>
              <a:buFont typeface="Times"/>
              <a:buNone/>
              <a:defRPr b="0" i="0" sz="3000" u="none" cap="none" strike="noStrike">
                <a:solidFill>
                  <a:srgbClr val="650013"/>
                </a:solidFill>
                <a:latin typeface="Times"/>
                <a:ea typeface="Times"/>
                <a:cs typeface="Times"/>
                <a:sym typeface="Times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78" name="Shape 78"/>
          <p:cNvSpPr txBox="1"/>
          <p:nvPr>
            <p:ph idx="1" type="body"/>
          </p:nvPr>
        </p:nvSpPr>
        <p:spPr>
          <a:xfrm rot="5400000">
            <a:off x="1272776" y="-609599"/>
            <a:ext cx="4388641" cy="6019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39700" lvl="0" marL="4064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indent="101600" lvl="1" marL="8128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76200" lvl="2" marL="1219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101600" lvl="3" marL="1625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101600" lvl="4" marL="2082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101600" lvl="5" marL="2540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101600" lvl="6" marL="299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101600" lvl="7" marL="345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101600" lvl="8" marL="391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0" type="dt"/>
          </p:nvPr>
        </p:nvSpPr>
        <p:spPr>
          <a:xfrm>
            <a:off x="457200" y="4767262"/>
            <a:ext cx="2133598" cy="27384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1" type="ftr"/>
          </p:nvPr>
        </p:nvSpPr>
        <p:spPr>
          <a:xfrm>
            <a:off x="3124200" y="4767262"/>
            <a:ext cx="2895600" cy="27384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2" type="sldNum"/>
          </p:nvPr>
        </p:nvSpPr>
        <p:spPr>
          <a:xfrm>
            <a:off x="6553200" y="4767262"/>
            <a:ext cx="2133598" cy="2738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GB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le and Conten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50013"/>
              </a:buClr>
              <a:buFont typeface="Times"/>
              <a:buNone/>
              <a:defRPr b="0" i="0" sz="3000" u="none" cap="none" strike="noStrike">
                <a:solidFill>
                  <a:srgbClr val="650013"/>
                </a:solidFill>
                <a:latin typeface="Times"/>
                <a:ea typeface="Times"/>
                <a:cs typeface="Times"/>
                <a:sym typeface="Times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39700" lvl="0" marL="4064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indent="101600" lvl="1" marL="8128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76200" lvl="2" marL="1219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101600" lvl="3" marL="1625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101600" lvl="4" marL="2082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101600" lvl="5" marL="2540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101600" lvl="6" marL="299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101600" lvl="7" marL="345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101600" lvl="8" marL="391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0" type="dt"/>
          </p:nvPr>
        </p:nvSpPr>
        <p:spPr>
          <a:xfrm>
            <a:off x="457200" y="4767262"/>
            <a:ext cx="2133598" cy="27384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1" type="ftr"/>
          </p:nvPr>
        </p:nvSpPr>
        <p:spPr>
          <a:xfrm>
            <a:off x="3124200" y="4767262"/>
            <a:ext cx="2895600" cy="27384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6553200" y="4767262"/>
            <a:ext cx="2133598" cy="2738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GB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722312" y="3305175"/>
            <a:ext cx="7772400" cy="102155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50013"/>
              </a:buClr>
              <a:buFont typeface="Times"/>
              <a:buNone/>
              <a:defRPr b="1" i="0" sz="4000" u="none" cap="none" strike="noStrike">
                <a:solidFill>
                  <a:srgbClr val="650013"/>
                </a:solidFill>
                <a:latin typeface="Times"/>
                <a:ea typeface="Times"/>
                <a:cs typeface="Times"/>
                <a:sym typeface="Times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722312" y="2180033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0" type="dt"/>
          </p:nvPr>
        </p:nvSpPr>
        <p:spPr>
          <a:xfrm>
            <a:off x="457200" y="4767262"/>
            <a:ext cx="2133598" cy="27384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1" type="ftr"/>
          </p:nvPr>
        </p:nvSpPr>
        <p:spPr>
          <a:xfrm>
            <a:off x="3124200" y="4767262"/>
            <a:ext cx="2895600" cy="27384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6553200" y="4767262"/>
            <a:ext cx="2133598" cy="2738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GB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Two Conten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50013"/>
              </a:buClr>
              <a:buFont typeface="Times"/>
              <a:buNone/>
              <a:defRPr b="0" i="0" sz="3000" u="none" cap="none" strike="noStrike">
                <a:solidFill>
                  <a:srgbClr val="650013"/>
                </a:solidFill>
                <a:latin typeface="Times"/>
                <a:ea typeface="Times"/>
                <a:cs typeface="Times"/>
                <a:sym typeface="Times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457200" y="1200150"/>
            <a:ext cx="4038597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65100" lvl="0" marL="3556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indent="127000" lvl="1" marL="762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101600" lvl="2" marL="1168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114300" lvl="3" marL="1600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114300" lvl="4" marL="2057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114300" lvl="5" marL="2514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114300" lvl="6" marL="2971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114300" lvl="7" marL="3429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114300" lvl="8" marL="3886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2" type="body"/>
          </p:nvPr>
        </p:nvSpPr>
        <p:spPr>
          <a:xfrm>
            <a:off x="4648200" y="1200150"/>
            <a:ext cx="4038597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65100" lvl="0" marL="3556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indent="127000" lvl="1" marL="762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101600" lvl="2" marL="1168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114300" lvl="3" marL="1600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114300" lvl="4" marL="2057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114300" lvl="5" marL="2514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114300" lvl="6" marL="2971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114300" lvl="7" marL="3429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114300" lvl="8" marL="3886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0" type="dt"/>
          </p:nvPr>
        </p:nvSpPr>
        <p:spPr>
          <a:xfrm>
            <a:off x="457200" y="4767262"/>
            <a:ext cx="2133598" cy="27384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1" type="ftr"/>
          </p:nvPr>
        </p:nvSpPr>
        <p:spPr>
          <a:xfrm>
            <a:off x="3124200" y="4767262"/>
            <a:ext cx="2895600" cy="27384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6553200" y="4767262"/>
            <a:ext cx="2133598" cy="2738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GB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TxTwoObj">
  <p:cSld name="Comparis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50013"/>
              </a:buClr>
              <a:buFont typeface="Times"/>
              <a:buNone/>
              <a:defRPr b="0" i="0" sz="3000" u="none" cap="none" strike="noStrike">
                <a:solidFill>
                  <a:srgbClr val="650013"/>
                </a:solidFill>
                <a:latin typeface="Times"/>
                <a:ea typeface="Times"/>
                <a:cs typeface="Times"/>
                <a:sym typeface="Times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457200" y="1151333"/>
            <a:ext cx="4040187" cy="47982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57200" y="1631154"/>
            <a:ext cx="4040187" cy="296346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143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indent="952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114300" lvl="2" marL="1143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76200" lvl="3" marL="1600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76200" lvl="4" marL="2057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76200" lvl="5" marL="2514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76200" lvl="6" marL="2971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76200" lvl="7" marL="3429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76200" lvl="8" marL="3886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3" type="body"/>
          </p:nvPr>
        </p:nvSpPr>
        <p:spPr>
          <a:xfrm>
            <a:off x="4645025" y="1151333"/>
            <a:ext cx="4041772" cy="47982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4" type="body"/>
          </p:nvPr>
        </p:nvSpPr>
        <p:spPr>
          <a:xfrm>
            <a:off x="4645025" y="1631154"/>
            <a:ext cx="4041772" cy="296346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143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indent="952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114300" lvl="2" marL="1143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76200" lvl="3" marL="1600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76200" lvl="4" marL="2057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76200" lvl="5" marL="2514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76200" lvl="6" marL="2971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76200" lvl="7" marL="3429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76200" lvl="8" marL="3886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0" type="dt"/>
          </p:nvPr>
        </p:nvSpPr>
        <p:spPr>
          <a:xfrm>
            <a:off x="457200" y="4767262"/>
            <a:ext cx="2133598" cy="27384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1" type="ftr"/>
          </p:nvPr>
        </p:nvSpPr>
        <p:spPr>
          <a:xfrm>
            <a:off x="3124200" y="4767262"/>
            <a:ext cx="2895600" cy="27384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6553200" y="4767262"/>
            <a:ext cx="2133598" cy="2738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GB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50013"/>
              </a:buClr>
              <a:buFont typeface="Times"/>
              <a:buNone/>
              <a:defRPr b="0" i="0" sz="3000" u="none" cap="none" strike="noStrike">
                <a:solidFill>
                  <a:srgbClr val="650013"/>
                </a:solidFill>
                <a:latin typeface="Times"/>
                <a:ea typeface="Times"/>
                <a:cs typeface="Times"/>
                <a:sym typeface="Times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49" name="Shape 49"/>
          <p:cNvSpPr txBox="1"/>
          <p:nvPr>
            <p:ph idx="10" type="dt"/>
          </p:nvPr>
        </p:nvSpPr>
        <p:spPr>
          <a:xfrm>
            <a:off x="457200" y="4767262"/>
            <a:ext cx="2133598" cy="27384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1" type="ftr"/>
          </p:nvPr>
        </p:nvSpPr>
        <p:spPr>
          <a:xfrm>
            <a:off x="3124200" y="4767262"/>
            <a:ext cx="2895600" cy="27384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6553200" y="4767262"/>
            <a:ext cx="2133598" cy="2738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GB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10" type="dt"/>
          </p:nvPr>
        </p:nvSpPr>
        <p:spPr>
          <a:xfrm>
            <a:off x="457200" y="4767262"/>
            <a:ext cx="2133598" cy="27384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1" type="ftr"/>
          </p:nvPr>
        </p:nvSpPr>
        <p:spPr>
          <a:xfrm>
            <a:off x="3124200" y="4767262"/>
            <a:ext cx="2895600" cy="27384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6553200" y="4767262"/>
            <a:ext cx="2133598" cy="2738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GB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Tx">
  <p:cSld name="Content with Caption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type="title"/>
          </p:nvPr>
        </p:nvSpPr>
        <p:spPr>
          <a:xfrm>
            <a:off x="457200" y="204785"/>
            <a:ext cx="3008313" cy="87153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50013"/>
              </a:buClr>
              <a:buFont typeface="Times"/>
              <a:buNone/>
              <a:defRPr b="1" i="0" sz="2000" u="none" cap="none" strike="noStrike">
                <a:solidFill>
                  <a:srgbClr val="650013"/>
                </a:solidFill>
                <a:latin typeface="Times"/>
                <a:ea typeface="Times"/>
                <a:cs typeface="Times"/>
                <a:sym typeface="Times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3575050" y="204785"/>
            <a:ext cx="5111750" cy="438983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39700" lvl="0" marL="4064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indent="101600" lvl="1" marL="8128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76200" lvl="2" marL="1219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101600" lvl="3" marL="1625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101600" lvl="4" marL="2082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101600" lvl="5" marL="2540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101600" lvl="6" marL="299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101600" lvl="7" marL="345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101600" lvl="8" marL="391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2" type="body"/>
          </p:nvPr>
        </p:nvSpPr>
        <p:spPr>
          <a:xfrm>
            <a:off x="457200" y="1076325"/>
            <a:ext cx="3008313" cy="351829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0" type="dt"/>
          </p:nvPr>
        </p:nvSpPr>
        <p:spPr>
          <a:xfrm>
            <a:off x="457200" y="4767262"/>
            <a:ext cx="2133598" cy="27384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1" type="ftr"/>
          </p:nvPr>
        </p:nvSpPr>
        <p:spPr>
          <a:xfrm>
            <a:off x="3124200" y="4767262"/>
            <a:ext cx="2895600" cy="27384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2" type="sldNum"/>
          </p:nvPr>
        </p:nvSpPr>
        <p:spPr>
          <a:xfrm>
            <a:off x="6553200" y="4767262"/>
            <a:ext cx="2133598" cy="2738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GB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picTx">
  <p:cSld name="Picture with Caption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1792288" y="3600450"/>
            <a:ext cx="5486399" cy="42505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50013"/>
              </a:buClr>
              <a:buFont typeface="Times"/>
              <a:buNone/>
              <a:defRPr b="1" i="0" sz="2000" u="none" cap="none" strike="noStrike">
                <a:solidFill>
                  <a:srgbClr val="650013"/>
                </a:solidFill>
                <a:latin typeface="Times"/>
                <a:ea typeface="Times"/>
                <a:cs typeface="Times"/>
                <a:sym typeface="Times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65" name="Shape 65"/>
          <p:cNvSpPr/>
          <p:nvPr>
            <p:ph idx="2" type="pic"/>
          </p:nvPr>
        </p:nvSpPr>
        <p:spPr>
          <a:xfrm>
            <a:off x="1792288" y="459581"/>
            <a:ext cx="5486399" cy="30860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1792288" y="4025503"/>
            <a:ext cx="5486399" cy="60364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0" type="dt"/>
          </p:nvPr>
        </p:nvSpPr>
        <p:spPr>
          <a:xfrm>
            <a:off x="457200" y="4767262"/>
            <a:ext cx="2133598" cy="27384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1" type="ftr"/>
          </p:nvPr>
        </p:nvSpPr>
        <p:spPr>
          <a:xfrm>
            <a:off x="3124200" y="4767262"/>
            <a:ext cx="2895600" cy="27384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6553200" y="4767262"/>
            <a:ext cx="2133598" cy="2738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GB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PT_Gold-2.jpg" id="6" name="Shape 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7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50013"/>
              </a:buClr>
              <a:buFont typeface="Times"/>
              <a:buNone/>
              <a:defRPr b="0" i="0" sz="3000" u="none" cap="none" strike="noStrike">
                <a:solidFill>
                  <a:srgbClr val="650013"/>
                </a:solidFill>
                <a:latin typeface="Times"/>
                <a:ea typeface="Times"/>
                <a:cs typeface="Times"/>
                <a:sym typeface="Times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8" name="Shape 8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39700" lvl="0" marL="4064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indent="101600" lvl="1" marL="8128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76200" lvl="2" marL="1219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101600" lvl="3" marL="1625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101600" lvl="4" marL="2082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101600" lvl="5" marL="2540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101600" lvl="6" marL="299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101600" lvl="7" marL="345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101600" lvl="8" marL="391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0" type="dt"/>
          </p:nvPr>
        </p:nvSpPr>
        <p:spPr>
          <a:xfrm>
            <a:off x="457200" y="4767262"/>
            <a:ext cx="2133598" cy="27384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1" type="ftr"/>
          </p:nvPr>
        </p:nvSpPr>
        <p:spPr>
          <a:xfrm>
            <a:off x="3124200" y="4767262"/>
            <a:ext cx="2895600" cy="27384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x="6553200" y="4767262"/>
            <a:ext cx="2133598" cy="2738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GB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idx="1" type="subTitle"/>
          </p:nvPr>
        </p:nvSpPr>
        <p:spPr>
          <a:xfrm>
            <a:off x="3021100" y="4173600"/>
            <a:ext cx="6080700" cy="6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GB" sz="2000" u="none" cap="none" strike="noStrike">
                <a:solidFill>
                  <a:srgbClr val="650013"/>
                </a:solidFill>
                <a:latin typeface="Arial"/>
                <a:ea typeface="Arial"/>
                <a:cs typeface="Arial"/>
                <a:sym typeface="Arial"/>
              </a:rPr>
              <a:t>By Bekzat Alish, </a:t>
            </a:r>
            <a:r>
              <a:rPr lang="en-GB" sz="2000"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i="0" lang="en-GB" sz="2000" u="none" cap="none" strike="noStrike">
                <a:solidFill>
                  <a:srgbClr val="650013"/>
                </a:solidFill>
                <a:latin typeface="Arial"/>
                <a:ea typeface="Arial"/>
                <a:cs typeface="Arial"/>
                <a:sym typeface="Arial"/>
              </a:rPr>
              <a:t>shwarya Ravikumar, Ramnath Kamakoti</a:t>
            </a:r>
          </a:p>
        </p:txBody>
      </p:sp>
      <p:sp>
        <p:nvSpPr>
          <p:cNvPr id="87" name="Shape 87"/>
          <p:cNvSpPr txBox="1"/>
          <p:nvPr/>
        </p:nvSpPr>
        <p:spPr>
          <a:xfrm>
            <a:off x="314100" y="2425600"/>
            <a:ext cx="8428500" cy="14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r>
              <a:rPr lang="en-GB" sz="3000">
                <a:latin typeface="Georgia"/>
                <a:ea typeface="Georgia"/>
                <a:cs typeface="Georgia"/>
                <a:sym typeface="Georgia"/>
              </a:rPr>
              <a:t>Alcohol is not a low P value... It just makes you forget the hypothesis..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Caveats </a:t>
            </a:r>
          </a:p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rtl="0">
              <a:spcBef>
                <a:spcPts val="0"/>
              </a:spcBef>
              <a:buSzPct val="100000"/>
            </a:pPr>
            <a:r>
              <a:rPr lang="en-GB" sz="2000"/>
              <a:t>Cross sectional survey instead of Longitudinal</a:t>
            </a:r>
          </a:p>
          <a:p>
            <a:pPr indent="-355600" lvl="0" marL="457200">
              <a:spcBef>
                <a:spcPts val="0"/>
              </a:spcBef>
              <a:buSzPct val="100000"/>
            </a:pPr>
            <a:r>
              <a:rPr lang="en-GB" sz="2000"/>
              <a:t>Dependent on respondent’s </a:t>
            </a:r>
            <a:r>
              <a:rPr lang="en-GB" sz="2000"/>
              <a:t>truthfulness</a:t>
            </a:r>
            <a:r>
              <a:rPr lang="en-GB" sz="2000"/>
              <a:t> and memory</a:t>
            </a:r>
          </a:p>
          <a:p>
            <a:pPr indent="-355600" lvl="0" marL="457200">
              <a:spcBef>
                <a:spcPts val="0"/>
              </a:spcBef>
              <a:buSzPct val="100000"/>
            </a:pPr>
            <a:r>
              <a:rPr lang="en-GB" sz="2000"/>
              <a:t>Excluded </a:t>
            </a:r>
            <a:r>
              <a:rPr lang="en-GB" sz="2000"/>
              <a:t>subpopulations</a:t>
            </a:r>
            <a:r>
              <a:rPr lang="en-GB" sz="2000"/>
              <a:t> - </a:t>
            </a:r>
            <a:r>
              <a:rPr lang="en-GB" sz="2000"/>
              <a:t>institutionalised</a:t>
            </a:r>
            <a:r>
              <a:rPr lang="en-GB" sz="2000"/>
              <a:t> populations (2% of total)</a:t>
            </a:r>
          </a:p>
          <a:p>
            <a:pPr indent="-355600" lvl="1" marL="1371600">
              <a:spcBef>
                <a:spcPts val="0"/>
              </a:spcBef>
              <a:buSzPct val="100000"/>
            </a:pPr>
            <a:r>
              <a:rPr lang="en-GB" sz="2000"/>
              <a:t>Hospitals  </a:t>
            </a:r>
          </a:p>
          <a:p>
            <a:pPr indent="-355600" lvl="1" marL="1371600">
              <a:spcBef>
                <a:spcPts val="0"/>
              </a:spcBef>
              <a:buSzPct val="100000"/>
            </a:pPr>
            <a:r>
              <a:rPr lang="en-GB" sz="2000"/>
              <a:t>Prisons  </a:t>
            </a:r>
          </a:p>
          <a:p>
            <a:pPr indent="-355600" lvl="1" marL="1371600" rtl="0">
              <a:spcBef>
                <a:spcPts val="0"/>
              </a:spcBef>
              <a:buSzPct val="100000"/>
            </a:pPr>
            <a:r>
              <a:rPr lang="en-GB" sz="2000"/>
              <a:t>Active duty military professionals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sz="2000"/>
          </a:p>
          <a:p>
            <a:pPr indent="0" lvl="0" marL="40640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Questions? </a:t>
            </a:r>
          </a:p>
        </p:txBody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63500" lvl="0" marL="406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431249" y="210373"/>
            <a:ext cx="6158100" cy="86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GB" sz="3000" u="none" cap="none" strike="noStrike">
                <a:solidFill>
                  <a:srgbClr val="650013"/>
                </a:solidFill>
                <a:latin typeface="Arial"/>
                <a:ea typeface="Arial"/>
                <a:cs typeface="Arial"/>
                <a:sym typeface="Arial"/>
              </a:rPr>
              <a:t>Question &amp; Problem </a:t>
            </a:r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529776" y="1425125"/>
            <a:ext cx="7931100" cy="31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About 18 million of adult Americans suffer from alcohol dependence (U.S. Department of Health and Human Services).</a:t>
            </a: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The purpose of this project is to extend the research on alcohol use by examining the significance of the relationship between different sociodemographic / alcohol consumption related factors and high consumption of alcohol.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</a:pPr>
            <a:r>
              <a:rPr b="1" lang="en-GB" sz="2000">
                <a:latin typeface="Arial"/>
                <a:ea typeface="Arial"/>
                <a:cs typeface="Arial"/>
                <a:sym typeface="Arial"/>
              </a:rPr>
              <a:t>Hypothesis</a:t>
            </a:r>
            <a:r>
              <a:rPr lang="en-GB" sz="2000">
                <a:latin typeface="Arial"/>
                <a:ea typeface="Arial"/>
                <a:cs typeface="Arial"/>
                <a:sym typeface="Arial"/>
              </a:rPr>
              <a:t>: there is a relationship between those factors and high consumption of alcohol.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Dataset </a:t>
            </a:r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rtl="0">
              <a:spcBef>
                <a:spcPts val="0"/>
              </a:spcBef>
              <a:buSzPct val="100000"/>
            </a:pPr>
            <a:r>
              <a:rPr lang="en-GB" sz="2000"/>
              <a:t>Data from </a:t>
            </a:r>
            <a:r>
              <a:rPr i="1" lang="en-GB" sz="2000"/>
              <a:t>National Survey on Drug Use and Health</a:t>
            </a:r>
            <a:r>
              <a:rPr lang="en-GB" sz="2000"/>
              <a:t> collected in 2012 by the U.S. Department Health and Human Services. </a:t>
            </a:r>
          </a:p>
          <a:p>
            <a:pPr indent="-355600" lvl="0" marL="457200" rtl="0">
              <a:spcBef>
                <a:spcPts val="0"/>
              </a:spcBef>
              <a:buSzPct val="100000"/>
            </a:pPr>
            <a:r>
              <a:rPr lang="en-GB" sz="2000"/>
              <a:t>The survey data was collected from all 50 states and the District of Columbia.</a:t>
            </a:r>
          </a:p>
          <a:p>
            <a:pPr indent="-355600" lvl="0" marL="457200" rtl="0">
              <a:spcBef>
                <a:spcPts val="0"/>
              </a:spcBef>
              <a:buSzPct val="100000"/>
            </a:pPr>
            <a:r>
              <a:rPr lang="en-GB" sz="2000"/>
              <a:t>55,268 survey respondents.</a:t>
            </a:r>
          </a:p>
          <a:p>
            <a:pPr indent="-355600" lvl="0" marL="457200" rtl="0">
              <a:spcBef>
                <a:spcPts val="0"/>
              </a:spcBef>
              <a:buSzPct val="100000"/>
            </a:pPr>
            <a:r>
              <a:rPr lang="en-GB" sz="2000"/>
              <a:t>3,120 variables in total.</a:t>
            </a:r>
          </a:p>
          <a:p>
            <a:pPr indent="-355600" lvl="0" marL="457200" rtl="0">
              <a:spcBef>
                <a:spcPts val="0"/>
              </a:spcBef>
              <a:buSzPct val="100000"/>
            </a:pPr>
            <a:r>
              <a:rPr lang="en-GB" sz="2000"/>
              <a:t>Drug consumption variables include alcohol, tobacco, marijuana, and etc.</a:t>
            </a:r>
          </a:p>
          <a:p>
            <a:pPr indent="-355600" lvl="0" marL="457200" rtl="0">
              <a:spcBef>
                <a:spcPts val="0"/>
              </a:spcBef>
              <a:buSzPct val="100000"/>
            </a:pPr>
            <a:r>
              <a:rPr lang="en-GB" sz="2000"/>
              <a:t>Variables of interest:</a:t>
            </a:r>
          </a:p>
          <a:p>
            <a:pPr indent="-355600" lvl="1" marL="914400" rtl="0">
              <a:spcBef>
                <a:spcPts val="0"/>
              </a:spcBef>
              <a:buSzPct val="100000"/>
            </a:pPr>
            <a:r>
              <a:rPr lang="en-GB" sz="2000"/>
              <a:t>17 alcohol consumption variables.</a:t>
            </a:r>
          </a:p>
          <a:p>
            <a:pPr indent="-355600" lvl="1" marL="914400">
              <a:spcBef>
                <a:spcPts val="0"/>
              </a:spcBef>
              <a:buSzPct val="100000"/>
            </a:pPr>
            <a:r>
              <a:rPr lang="en-GB" sz="2000"/>
              <a:t>71 sociodemographics variables.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Dataset </a:t>
            </a:r>
          </a:p>
        </p:txBody>
      </p:sp>
      <p:graphicFrame>
        <p:nvGraphicFramePr>
          <p:cNvPr id="105" name="Shape 105"/>
          <p:cNvGraphicFramePr/>
          <p:nvPr/>
        </p:nvGraphicFramePr>
        <p:xfrm>
          <a:off x="346775" y="1029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{2B4DE333-1699-4ACE-998F-B4EAB517A6F5}</a:tableStyleId>
              </a:tblPr>
              <a:tblGrid>
                <a:gridCol w="3285475"/>
                <a:gridCol w="809350"/>
                <a:gridCol w="829025"/>
              </a:tblGrid>
              <a:tr h="35722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-GB" sz="1100"/>
                        <a:t>Name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-GB" sz="1100"/>
                        <a:t>Range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None/>
                      </a:pPr>
                      <a:r>
                        <a:rPr b="1" lang="en-GB" sz="1100">
                          <a:solidFill>
                            <a:schemeClr val="dk1"/>
                          </a:solidFill>
                        </a:rPr>
                        <a:t>Type</a:t>
                      </a:r>
                    </a:p>
                  </a:txBody>
                  <a:tcPr marT="91425" marB="91425" marR="91425" marL="91425"/>
                </a:tc>
              </a:tr>
              <a:tr h="3572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 sz="1100"/>
                        <a:t>Number of days had 5+ drinks past 30 days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0 − 30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interval</a:t>
                      </a:r>
                    </a:p>
                  </a:txBody>
                  <a:tcPr marT="91425" marB="91425" marR="91425" marL="91425"/>
                </a:tc>
              </a:tr>
              <a:tr h="5300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 sz="1100"/>
                        <a:t>Number of days had 4+ drinks in the same occasion past 30 days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0 − 30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interval</a:t>
                      </a:r>
                    </a:p>
                  </a:txBody>
                  <a:tcPr marT="91425" marB="91425" marR="91425" marL="91425"/>
                </a:tc>
              </a:tr>
              <a:tr h="35722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 sz="1100"/>
                        <a:t>Number of days had a drink past 30 days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0 − 30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interval</a:t>
                      </a:r>
                    </a:p>
                  </a:txBody>
                  <a:tcPr marT="91425" marB="91425" marR="91425" marL="91425"/>
                </a:tc>
              </a:tr>
              <a:tr h="35722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 sz="1100"/>
                        <a:t>Number of drinks past 30 days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0 − 90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interval</a:t>
                      </a:r>
                    </a:p>
                  </a:txBody>
                  <a:tcPr marT="91425" marB="91425" marR="91425" marL="91425"/>
                </a:tc>
              </a:tr>
              <a:tr h="35722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 sz="1100"/>
                        <a:t>How many hours worked last week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1 − 60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interval</a:t>
                      </a:r>
                    </a:p>
                  </a:txBody>
                  <a:tcPr marT="91425" marB="91425" marR="91425" marL="91425"/>
                </a:tc>
              </a:tr>
              <a:tr h="3572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 sz="1100"/>
                        <a:t>Number of days skipped work past 30 days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0 − 30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interval</a:t>
                      </a:r>
                    </a:p>
                  </a:txBody>
                  <a:tcPr marT="91425" marB="91425" marR="91425" marL="91425"/>
                </a:tc>
              </a:tr>
              <a:tr h="35722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 sz="1100"/>
                        <a:t>Gender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 sz="1100"/>
                        <a:t>0 − 1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nominal</a:t>
                      </a:r>
                    </a:p>
                  </a:txBody>
                  <a:tcPr marT="91425" marB="91425" marR="91425" marL="91425"/>
                </a:tc>
              </a:tr>
              <a:tr h="35722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 sz="1100"/>
                        <a:t>Age category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 sz="1100"/>
                        <a:t>0 − 3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ordinal</a:t>
                      </a:r>
                    </a:p>
                  </a:txBody>
                  <a:tcPr marT="91425" marB="91425" marR="91425" marL="91425"/>
                </a:tc>
              </a:tr>
              <a:tr h="35722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 sz="1100"/>
                        <a:t>Education level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100000"/>
                        <a:buFont typeface="Arial"/>
                        <a:buNone/>
                      </a:pPr>
                      <a:r>
                        <a:rPr lang="en-GB" sz="1100"/>
                        <a:t>0 − 4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nominal</a:t>
                      </a:r>
                    </a:p>
                  </a:txBody>
                  <a:tcPr marT="91425" marB="91425" marR="91425" marL="91425"/>
                </a:tc>
              </a:tr>
              <a:tr h="35722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 sz="1100"/>
                        <a:t>Family income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 sz="1100"/>
                        <a:t>0 − 3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ordinal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06" name="Shape 106"/>
          <p:cNvSpPr txBox="1"/>
          <p:nvPr/>
        </p:nvSpPr>
        <p:spPr>
          <a:xfrm>
            <a:off x="5395950" y="1063225"/>
            <a:ext cx="3457200" cy="34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-GB"/>
              <a:t>Some variables required imputation.</a:t>
            </a:r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en-GB"/>
              <a:t>Incomplete or bad survey responses were imputed into</a:t>
            </a:r>
            <a:r>
              <a:rPr lang="en-GB"/>
              <a:t> “bad data”, “don’t know”, and “refused to answer” variable levels. 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-GB"/>
              <a:t>Sociodemographic variables were imputed using a statistical imputation procedure called predictive mean neighborhood (PMN).</a:t>
            </a:r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en-GB"/>
              <a:t>Certain variables were recoded from other variables.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Dataset Manipulation</a:t>
            </a:r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rtl="0">
              <a:spcBef>
                <a:spcPts val="0"/>
              </a:spcBef>
              <a:buSzPct val="100000"/>
            </a:pPr>
            <a:r>
              <a:rPr lang="en-GB" sz="2000"/>
              <a:t>Assigned a value of zero for alcohol consumption variable if respondent “did not use alcohol in the past 30 days”</a:t>
            </a:r>
          </a:p>
          <a:p>
            <a:pPr indent="-355600" lvl="0" marL="457200" rtl="0">
              <a:spcBef>
                <a:spcPts val="0"/>
              </a:spcBef>
              <a:buSzPct val="100000"/>
            </a:pPr>
            <a:r>
              <a:rPr lang="en-GB" sz="2000"/>
              <a:t>Treated responses of “don’t know”, “refused to answer”, and other similar as missing data and removed from modeling</a:t>
            </a:r>
          </a:p>
          <a:p>
            <a:pPr indent="-355600" lvl="0" marL="457200">
              <a:spcBef>
                <a:spcPts val="0"/>
              </a:spcBef>
              <a:buSzPct val="100000"/>
            </a:pPr>
            <a:r>
              <a:rPr lang="en-GB" sz="2000"/>
              <a:t>Removed responses of respondents who never used alcohol due to its introduction of a potential bias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Assumptions </a:t>
            </a:r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rtl="0">
              <a:spcBef>
                <a:spcPts val="0"/>
              </a:spcBef>
              <a:buSzPct val="100000"/>
            </a:pPr>
            <a:r>
              <a:rPr lang="en-GB" sz="2000"/>
              <a:t>Random sampling of alcohol consumers</a:t>
            </a:r>
          </a:p>
          <a:p>
            <a:pPr indent="-355600" lvl="1" marL="1371600" rtl="0">
              <a:spcBef>
                <a:spcPts val="0"/>
              </a:spcBef>
              <a:buSzPct val="100000"/>
            </a:pPr>
            <a:r>
              <a:rPr lang="en-GB" sz="2000"/>
              <a:t>Weighted sampling based on population.</a:t>
            </a:r>
          </a:p>
          <a:p>
            <a:pPr indent="-355600" lvl="2" marL="1828800" rtl="0">
              <a:spcBef>
                <a:spcPts val="0"/>
              </a:spcBef>
              <a:buSzPct val="100000"/>
            </a:pPr>
            <a:r>
              <a:rPr lang="en-GB" sz="2000"/>
              <a:t>Top 8 states by population - target sample size of 3600</a:t>
            </a:r>
          </a:p>
          <a:p>
            <a:pPr indent="-355600" lvl="2" marL="1828800" rtl="0">
              <a:spcBef>
                <a:spcPts val="0"/>
              </a:spcBef>
              <a:buSzPct val="100000"/>
            </a:pPr>
            <a:r>
              <a:rPr lang="en-GB" sz="2000"/>
              <a:t>Other states 900 samples</a:t>
            </a:r>
          </a:p>
          <a:p>
            <a:pPr indent="-355600" lvl="1" marL="1371600" rtl="0">
              <a:spcBef>
                <a:spcPts val="0"/>
              </a:spcBef>
              <a:buSzPct val="100000"/>
            </a:pPr>
            <a:r>
              <a:rPr lang="en-GB" sz="2000"/>
              <a:t>Oversampled young adults</a:t>
            </a:r>
          </a:p>
          <a:p>
            <a:pPr indent="-355600" lvl="2" marL="1828800" rtl="0">
              <a:spcBef>
                <a:spcPts val="0"/>
              </a:spcBef>
              <a:buSzPct val="100000"/>
            </a:pPr>
            <a:r>
              <a:rPr lang="en-GB" sz="2000"/>
              <a:t>Equally distributed between aged 12-18,18-25,26 and older</a:t>
            </a:r>
          </a:p>
          <a:p>
            <a:pPr indent="-355600" lvl="0" marL="457200" rtl="0">
              <a:spcBef>
                <a:spcPts val="0"/>
              </a:spcBef>
              <a:buSzPct val="100000"/>
            </a:pPr>
            <a:r>
              <a:rPr lang="en-GB" sz="2000"/>
              <a:t>Stability</a:t>
            </a:r>
          </a:p>
          <a:p>
            <a:pPr indent="-355600" lvl="1" marL="1371600" rtl="0">
              <a:spcBef>
                <a:spcPts val="0"/>
              </a:spcBef>
              <a:buSzPct val="100000"/>
            </a:pPr>
            <a:r>
              <a:rPr lang="en-GB" sz="2000"/>
              <a:t>Incentive Payment of $30</a:t>
            </a:r>
          </a:p>
          <a:p>
            <a:pPr indent="-355600" lvl="1" marL="1371600" rtl="0">
              <a:spcBef>
                <a:spcPts val="0"/>
              </a:spcBef>
              <a:buSzPct val="100000"/>
            </a:pPr>
            <a:r>
              <a:rPr lang="en-GB" sz="2000"/>
              <a:t>Different population census</a:t>
            </a:r>
          </a:p>
          <a:p>
            <a:pPr indent="-355600" lvl="1" marL="1371600" rtl="0">
              <a:spcBef>
                <a:spcPts val="0"/>
              </a:spcBef>
              <a:buSzPct val="100000"/>
            </a:pPr>
            <a:r>
              <a:rPr lang="en-GB" sz="2000"/>
              <a:t>Changes over time  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Results </a:t>
            </a:r>
          </a:p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63500" lvl="0" marL="406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Conclusions </a:t>
            </a:r>
          </a:p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63500" lvl="0" marL="406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2400"/>
              <a:t>Implications of a low variability prediction</a:t>
            </a:r>
          </a:p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rtl="0">
              <a:spcBef>
                <a:spcPts val="0"/>
              </a:spcBef>
              <a:buSzPct val="100000"/>
            </a:pPr>
            <a:r>
              <a:rPr lang="en-GB" sz="2000"/>
              <a:t>More variables means more R^2, but…</a:t>
            </a:r>
          </a:p>
          <a:p>
            <a:pPr indent="-355600" lvl="0" marL="457200" rtl="0">
              <a:spcBef>
                <a:spcPts val="0"/>
              </a:spcBef>
              <a:buSzPct val="100000"/>
            </a:pPr>
            <a:r>
              <a:rPr lang="en-GB" sz="2000"/>
              <a:t>Inherent Randomness of Human Behaviour..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