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90" r:id="rId6"/>
    <p:sldId id="291" r:id="rId7"/>
    <p:sldId id="292" r:id="rId8"/>
    <p:sldId id="296" r:id="rId9"/>
    <p:sldId id="284" r:id="rId10"/>
    <p:sldId id="285" r:id="rId11"/>
    <p:sldId id="300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DC6900"/>
    <a:srgbClr val="602320"/>
    <a:srgbClr val="A32020"/>
    <a:srgbClr val="EB8C00"/>
    <a:srgbClr val="E0301E"/>
    <a:srgbClr val="92D050"/>
    <a:srgbClr val="E669A2"/>
    <a:srgbClr val="65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370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C5138-7C38-49FF-808A-E58C9DA30C71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5E1ED37-191D-4D11-B2CD-C82A917103DA}">
      <dgm:prSet custT="1"/>
      <dgm:spPr/>
      <dgm:t>
        <a:bodyPr tIns="0" bIns="0"/>
        <a:lstStyle/>
        <a:p>
          <a:r>
            <a:rPr lang="en-GB" sz="2800" dirty="0"/>
            <a:t>Sampling</a:t>
          </a:r>
          <a:endParaRPr lang="en-US" sz="2800" dirty="0"/>
        </a:p>
      </dgm:t>
    </dgm:pt>
    <dgm:pt modelId="{E8295A63-BD4B-464D-858A-244E5655ED9A}" type="parTrans" cxnId="{18102DE2-4FE5-4F82-8295-E11B52DFB989}">
      <dgm:prSet/>
      <dgm:spPr/>
      <dgm:t>
        <a:bodyPr/>
        <a:lstStyle/>
        <a:p>
          <a:endParaRPr lang="en-US"/>
        </a:p>
      </dgm:t>
    </dgm:pt>
    <dgm:pt modelId="{6193E694-4400-4F11-BB69-1C3C169EA157}" type="sibTrans" cxnId="{18102DE2-4FE5-4F82-8295-E11B52DFB989}">
      <dgm:prSet/>
      <dgm:spPr/>
      <dgm:t>
        <a:bodyPr/>
        <a:lstStyle/>
        <a:p>
          <a:endParaRPr lang="en-US"/>
        </a:p>
      </dgm:t>
    </dgm:pt>
    <dgm:pt modelId="{47C7A71D-151E-4B8A-99DB-C8A387A07326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en-GB" sz="1800" kern="1200" dirty="0"/>
            <a:t>Weighted sampling based on population.</a:t>
          </a:r>
          <a:endParaRPr lang="en-US" sz="1800" kern="1200" dirty="0"/>
        </a:p>
      </dgm:t>
    </dgm:pt>
    <dgm:pt modelId="{2759D70F-5901-444B-AC93-12F688590347}" type="parTrans" cxnId="{80EC64F2-C272-4530-90E4-E1B68F1F13F6}">
      <dgm:prSet/>
      <dgm:spPr/>
      <dgm:t>
        <a:bodyPr/>
        <a:lstStyle/>
        <a:p>
          <a:endParaRPr lang="en-US"/>
        </a:p>
      </dgm:t>
    </dgm:pt>
    <dgm:pt modelId="{8E3616E0-6337-4835-BFAF-529C03CB50A5}" type="sibTrans" cxnId="{80EC64F2-C272-4530-90E4-E1B68F1F13F6}">
      <dgm:prSet/>
      <dgm:spPr/>
      <dgm:t>
        <a:bodyPr/>
        <a:lstStyle/>
        <a:p>
          <a:endParaRPr lang="en-US"/>
        </a:p>
      </dgm:t>
    </dgm:pt>
    <dgm:pt modelId="{85745134-CD02-4CE5-9DBD-EFEE69DDEC17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Top 8 states by population - target sample size of 3600</a:t>
          </a:r>
          <a:endParaRPr lang="en-US" sz="1800" kern="1200" dirty="0"/>
        </a:p>
      </dgm:t>
    </dgm:pt>
    <dgm:pt modelId="{94126471-184C-4324-AB6A-33BEAAEB0ECA}" type="parTrans" cxnId="{0599C9EB-63C4-4060-B602-ED0AA3271C74}">
      <dgm:prSet/>
      <dgm:spPr/>
      <dgm:t>
        <a:bodyPr/>
        <a:lstStyle/>
        <a:p>
          <a:endParaRPr lang="en-US"/>
        </a:p>
      </dgm:t>
    </dgm:pt>
    <dgm:pt modelId="{D5B3B511-62EE-4408-B5DB-567B3987D747}" type="sibTrans" cxnId="{0599C9EB-63C4-4060-B602-ED0AA3271C74}">
      <dgm:prSet/>
      <dgm:spPr/>
      <dgm:t>
        <a:bodyPr/>
        <a:lstStyle/>
        <a:p>
          <a:endParaRPr lang="en-US"/>
        </a:p>
      </dgm:t>
    </dgm:pt>
    <dgm:pt modelId="{EE663914-796F-492C-A5A7-0B7765863759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Other states 900 samples</a:t>
          </a:r>
          <a:endParaRPr lang="en-US" sz="1800" kern="1200" dirty="0"/>
        </a:p>
      </dgm:t>
    </dgm:pt>
    <dgm:pt modelId="{0581E7A9-B532-4D10-AEFB-8732B10D5A16}" type="parTrans" cxnId="{B5F7B6B6-B700-4672-9A95-0EF29528BA11}">
      <dgm:prSet/>
      <dgm:spPr/>
      <dgm:t>
        <a:bodyPr/>
        <a:lstStyle/>
        <a:p>
          <a:endParaRPr lang="en-US"/>
        </a:p>
      </dgm:t>
    </dgm:pt>
    <dgm:pt modelId="{3818BCEE-0CAF-4603-8827-3192E0254E7A}" type="sibTrans" cxnId="{B5F7B6B6-B700-4672-9A95-0EF29528BA11}">
      <dgm:prSet/>
      <dgm:spPr/>
      <dgm:t>
        <a:bodyPr/>
        <a:lstStyle/>
        <a:p>
          <a:endParaRPr lang="en-US"/>
        </a:p>
      </dgm:t>
    </dgm:pt>
    <dgm:pt modelId="{E0D43568-F090-4089-A3B8-6F7D25107D3A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en-GB" sz="1800" kern="1200" dirty="0"/>
            <a:t>Oversampled young adults</a:t>
          </a:r>
          <a:endParaRPr lang="en-US" sz="1800" kern="1200" dirty="0"/>
        </a:p>
      </dgm:t>
    </dgm:pt>
    <dgm:pt modelId="{3CC1872A-AB7B-4A2C-905B-FD5004F67AF0}" type="parTrans" cxnId="{EB3F8264-180C-4CB6-9D5E-774508F89D6C}">
      <dgm:prSet/>
      <dgm:spPr/>
      <dgm:t>
        <a:bodyPr/>
        <a:lstStyle/>
        <a:p>
          <a:endParaRPr lang="en-US"/>
        </a:p>
      </dgm:t>
    </dgm:pt>
    <dgm:pt modelId="{2869D653-7B0A-4B76-86A7-AD0AA50BE454}" type="sibTrans" cxnId="{EB3F8264-180C-4CB6-9D5E-774508F89D6C}">
      <dgm:prSet/>
      <dgm:spPr/>
      <dgm:t>
        <a:bodyPr/>
        <a:lstStyle/>
        <a:p>
          <a:endParaRPr lang="en-US"/>
        </a:p>
      </dgm:t>
    </dgm:pt>
    <dgm:pt modelId="{9E4D0DB5-EACD-4FC3-891A-80E747189D56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>
              <a:latin typeface="Calibri"/>
              <a:ea typeface="+mn-ea"/>
              <a:cs typeface="+mn-cs"/>
            </a:rPr>
            <a:t>Equally distributed between aged 12-18, 18-25, 26 and older</a:t>
          </a:r>
          <a:endParaRPr lang="en-US" sz="1800" kern="1200" dirty="0">
            <a:latin typeface="Calibri"/>
            <a:ea typeface="+mn-ea"/>
            <a:cs typeface="+mn-cs"/>
          </a:endParaRPr>
        </a:p>
      </dgm:t>
    </dgm:pt>
    <dgm:pt modelId="{0D1D80BB-D09D-4028-BA4E-85C2E965093B}" type="parTrans" cxnId="{E58000DA-8D1E-4E0C-B846-10C003BA8252}">
      <dgm:prSet/>
      <dgm:spPr/>
      <dgm:t>
        <a:bodyPr/>
        <a:lstStyle/>
        <a:p>
          <a:endParaRPr lang="en-US"/>
        </a:p>
      </dgm:t>
    </dgm:pt>
    <dgm:pt modelId="{83F8574D-21C7-4789-AC7D-B6EE26E20217}" type="sibTrans" cxnId="{E58000DA-8D1E-4E0C-B846-10C003BA8252}">
      <dgm:prSet/>
      <dgm:spPr/>
      <dgm:t>
        <a:bodyPr/>
        <a:lstStyle/>
        <a:p>
          <a:endParaRPr lang="en-US"/>
        </a:p>
      </dgm:t>
    </dgm:pt>
    <dgm:pt modelId="{6809AC20-A71F-4145-B614-25B3D7303F96}">
      <dgm:prSet custT="1"/>
      <dgm:spPr/>
      <dgm:t>
        <a:bodyPr tIns="0" bIns="0"/>
        <a:lstStyle/>
        <a:p>
          <a:r>
            <a:rPr lang="en-GB" sz="2800" dirty="0"/>
            <a:t>Stability</a:t>
          </a:r>
          <a:endParaRPr lang="en-US" sz="2800" dirty="0"/>
        </a:p>
      </dgm:t>
    </dgm:pt>
    <dgm:pt modelId="{A688B712-210C-4764-A327-87F640EC2636}" type="parTrans" cxnId="{2B5EBCBD-1711-4478-B34E-63B568FCA402}">
      <dgm:prSet/>
      <dgm:spPr/>
      <dgm:t>
        <a:bodyPr/>
        <a:lstStyle/>
        <a:p>
          <a:endParaRPr lang="en-US"/>
        </a:p>
      </dgm:t>
    </dgm:pt>
    <dgm:pt modelId="{FC874BE3-2D8A-4B24-80F1-5FD7CD0F397E}" type="sibTrans" cxnId="{2B5EBCBD-1711-4478-B34E-63B568FCA402}">
      <dgm:prSet/>
      <dgm:spPr/>
      <dgm:t>
        <a:bodyPr/>
        <a:lstStyle/>
        <a:p>
          <a:endParaRPr lang="en-US"/>
        </a:p>
      </dgm:t>
    </dgm:pt>
    <dgm:pt modelId="{21D32ED4-5709-4B45-AB9E-5FF1592BEE72}">
      <dgm:prSet custT="1"/>
      <dgm:spPr/>
      <dgm:t>
        <a:bodyPr/>
        <a:lstStyle/>
        <a:p>
          <a:pPr marL="174625" indent="-174625"/>
          <a:r>
            <a:rPr lang="en-GB" sz="1800" dirty="0"/>
            <a:t>Incentive Payment of $30</a:t>
          </a:r>
          <a:endParaRPr lang="en-US" sz="1800" dirty="0"/>
        </a:p>
      </dgm:t>
    </dgm:pt>
    <dgm:pt modelId="{499D6A95-4CB5-4404-B15A-993F144114F4}" type="parTrans" cxnId="{0572A79B-F5D1-4809-A987-90ABA95110F6}">
      <dgm:prSet/>
      <dgm:spPr/>
      <dgm:t>
        <a:bodyPr/>
        <a:lstStyle/>
        <a:p>
          <a:endParaRPr lang="en-US"/>
        </a:p>
      </dgm:t>
    </dgm:pt>
    <dgm:pt modelId="{658D0FC0-C366-452B-A75C-11CB5AA63577}" type="sibTrans" cxnId="{0572A79B-F5D1-4809-A987-90ABA95110F6}">
      <dgm:prSet/>
      <dgm:spPr/>
      <dgm:t>
        <a:bodyPr/>
        <a:lstStyle/>
        <a:p>
          <a:endParaRPr lang="en-US"/>
        </a:p>
      </dgm:t>
    </dgm:pt>
    <dgm:pt modelId="{B4EAAE6C-368F-485B-A922-0F8C20F9C4B5}">
      <dgm:prSet custT="1"/>
      <dgm:spPr/>
      <dgm:t>
        <a:bodyPr/>
        <a:lstStyle/>
        <a:p>
          <a:pPr marL="174625" indent="-174625"/>
          <a:r>
            <a:rPr lang="en-GB" sz="1800" dirty="0"/>
            <a:t>Different population census</a:t>
          </a:r>
          <a:endParaRPr lang="en-US" sz="1800" dirty="0"/>
        </a:p>
      </dgm:t>
    </dgm:pt>
    <dgm:pt modelId="{19C6A0D2-7468-4C9D-81DE-A8E059BCE35E}" type="parTrans" cxnId="{8F6473D0-98EC-45FA-BB3C-2A4A743CDC8B}">
      <dgm:prSet/>
      <dgm:spPr/>
      <dgm:t>
        <a:bodyPr/>
        <a:lstStyle/>
        <a:p>
          <a:endParaRPr lang="en-US"/>
        </a:p>
      </dgm:t>
    </dgm:pt>
    <dgm:pt modelId="{0254A9AB-FE8D-4C56-BB2B-1CFC37AA3CC4}" type="sibTrans" cxnId="{8F6473D0-98EC-45FA-BB3C-2A4A743CDC8B}">
      <dgm:prSet/>
      <dgm:spPr/>
      <dgm:t>
        <a:bodyPr/>
        <a:lstStyle/>
        <a:p>
          <a:endParaRPr lang="en-US"/>
        </a:p>
      </dgm:t>
    </dgm:pt>
    <dgm:pt modelId="{98399A6C-5084-4797-8B63-232DD439425A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1600" kern="1200" dirty="0">
            <a:latin typeface="Calibri"/>
            <a:ea typeface="+mn-ea"/>
            <a:cs typeface="+mn-cs"/>
          </a:endParaRPr>
        </a:p>
      </dgm:t>
    </dgm:pt>
    <dgm:pt modelId="{84ED477A-CD63-4E7B-84F9-1A054DA3A782}" type="parTrans" cxnId="{51A8223E-F498-4B59-8C14-00C17F9D4BE1}">
      <dgm:prSet/>
      <dgm:spPr/>
      <dgm:t>
        <a:bodyPr/>
        <a:lstStyle/>
        <a:p>
          <a:endParaRPr lang="en-US"/>
        </a:p>
      </dgm:t>
    </dgm:pt>
    <dgm:pt modelId="{91C86C64-B13B-4C05-9E71-6B8AA9678945}" type="sibTrans" cxnId="{51A8223E-F498-4B59-8C14-00C17F9D4BE1}">
      <dgm:prSet/>
      <dgm:spPr/>
      <dgm:t>
        <a:bodyPr/>
        <a:lstStyle/>
        <a:p>
          <a:endParaRPr lang="en-US"/>
        </a:p>
      </dgm:t>
    </dgm:pt>
    <dgm:pt modelId="{93943074-8806-4D22-B491-7E9EF2D43A1D}" type="pres">
      <dgm:prSet presAssocID="{BFDC5138-7C38-49FF-808A-E58C9DA30C71}" presName="linear" presStyleCnt="0">
        <dgm:presLayoutVars>
          <dgm:animLvl val="lvl"/>
          <dgm:resizeHandles val="exact"/>
        </dgm:presLayoutVars>
      </dgm:prSet>
      <dgm:spPr/>
    </dgm:pt>
    <dgm:pt modelId="{6E0FF539-CBF4-41EE-A4AC-C9D6DE0696F9}" type="pres">
      <dgm:prSet presAssocID="{B5E1ED37-191D-4D11-B2CD-C82A917103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D09D14-34D5-47C4-B7A0-5D56D008CCA4}" type="pres">
      <dgm:prSet presAssocID="{B5E1ED37-191D-4D11-B2CD-C82A917103DA}" presName="childText" presStyleLbl="revTx" presStyleIdx="0" presStyleCnt="2">
        <dgm:presLayoutVars>
          <dgm:bulletEnabled val="1"/>
        </dgm:presLayoutVars>
      </dgm:prSet>
      <dgm:spPr/>
    </dgm:pt>
    <dgm:pt modelId="{85A48505-44A4-403F-B2E3-9618B8416582}" type="pres">
      <dgm:prSet presAssocID="{6809AC20-A71F-4145-B614-25B3D7303F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5C147C-0E88-4B64-A19D-DE3499A67183}" type="pres">
      <dgm:prSet presAssocID="{6809AC20-A71F-4145-B614-25B3D7303F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79272C-47B6-47B9-ADB9-E19088C02811}" type="presOf" srcId="{21D32ED4-5709-4B45-AB9E-5FF1592BEE72}" destId="{555C147C-0E88-4B64-A19D-DE3499A67183}" srcOrd="0" destOrd="0" presId="urn:microsoft.com/office/officeart/2005/8/layout/vList2"/>
    <dgm:cxn modelId="{51A8223E-F498-4B59-8C14-00C17F9D4BE1}" srcId="{B5E1ED37-191D-4D11-B2CD-C82A917103DA}" destId="{98399A6C-5084-4797-8B63-232DD439425A}" srcOrd="2" destOrd="0" parTransId="{84ED477A-CD63-4E7B-84F9-1A054DA3A782}" sibTransId="{91C86C64-B13B-4C05-9E71-6B8AA9678945}"/>
    <dgm:cxn modelId="{EB3F8264-180C-4CB6-9D5E-774508F89D6C}" srcId="{B5E1ED37-191D-4D11-B2CD-C82A917103DA}" destId="{E0D43568-F090-4089-A3B8-6F7D25107D3A}" srcOrd="1" destOrd="0" parTransId="{3CC1872A-AB7B-4A2C-905B-FD5004F67AF0}" sibTransId="{2869D653-7B0A-4B76-86A7-AD0AA50BE454}"/>
    <dgm:cxn modelId="{88626868-7944-4A5B-B23C-20329DB45625}" type="presOf" srcId="{BFDC5138-7C38-49FF-808A-E58C9DA30C71}" destId="{93943074-8806-4D22-B491-7E9EF2D43A1D}" srcOrd="0" destOrd="0" presId="urn:microsoft.com/office/officeart/2005/8/layout/vList2"/>
    <dgm:cxn modelId="{6174FA50-17FA-413A-8988-E9CD10B5463C}" type="presOf" srcId="{85745134-CD02-4CE5-9DBD-EFEE69DDEC17}" destId="{67D09D14-34D5-47C4-B7A0-5D56D008CCA4}" srcOrd="0" destOrd="1" presId="urn:microsoft.com/office/officeart/2005/8/layout/vList2"/>
    <dgm:cxn modelId="{9548AA55-BF6A-40BE-80AC-21D2046F6BDA}" type="presOf" srcId="{B5E1ED37-191D-4D11-B2CD-C82A917103DA}" destId="{6E0FF539-CBF4-41EE-A4AC-C9D6DE0696F9}" srcOrd="0" destOrd="0" presId="urn:microsoft.com/office/officeart/2005/8/layout/vList2"/>
    <dgm:cxn modelId="{0BDE6C7A-5840-439C-8381-E3B8DEB8C0B5}" type="presOf" srcId="{B4EAAE6C-368F-485B-A922-0F8C20F9C4B5}" destId="{555C147C-0E88-4B64-A19D-DE3499A67183}" srcOrd="0" destOrd="1" presId="urn:microsoft.com/office/officeart/2005/8/layout/vList2"/>
    <dgm:cxn modelId="{280F6A7D-278D-4832-9320-3B1CEB6BBA1B}" type="presOf" srcId="{6809AC20-A71F-4145-B614-25B3D7303F96}" destId="{85A48505-44A4-403F-B2E3-9618B8416582}" srcOrd="0" destOrd="0" presId="urn:microsoft.com/office/officeart/2005/8/layout/vList2"/>
    <dgm:cxn modelId="{CCEA5393-8608-4957-A9D9-D3D030E81138}" type="presOf" srcId="{98399A6C-5084-4797-8B63-232DD439425A}" destId="{67D09D14-34D5-47C4-B7A0-5D56D008CCA4}" srcOrd="0" destOrd="5" presId="urn:microsoft.com/office/officeart/2005/8/layout/vList2"/>
    <dgm:cxn modelId="{0572A79B-F5D1-4809-A987-90ABA95110F6}" srcId="{6809AC20-A71F-4145-B614-25B3D7303F96}" destId="{21D32ED4-5709-4B45-AB9E-5FF1592BEE72}" srcOrd="0" destOrd="0" parTransId="{499D6A95-4CB5-4404-B15A-993F144114F4}" sibTransId="{658D0FC0-C366-452B-A75C-11CB5AA63577}"/>
    <dgm:cxn modelId="{2CB25CAE-0AF8-48FA-A27D-C7CE232F92C0}" type="presOf" srcId="{E0D43568-F090-4089-A3B8-6F7D25107D3A}" destId="{67D09D14-34D5-47C4-B7A0-5D56D008CCA4}" srcOrd="0" destOrd="3" presId="urn:microsoft.com/office/officeart/2005/8/layout/vList2"/>
    <dgm:cxn modelId="{B5F7B6B6-B700-4672-9A95-0EF29528BA11}" srcId="{47C7A71D-151E-4B8A-99DB-C8A387A07326}" destId="{EE663914-796F-492C-A5A7-0B7765863759}" srcOrd="1" destOrd="0" parTransId="{0581E7A9-B532-4D10-AEFB-8732B10D5A16}" sibTransId="{3818BCEE-0CAF-4603-8827-3192E0254E7A}"/>
    <dgm:cxn modelId="{E885E6B6-C4CB-46B4-B301-F9DEE00E299A}" type="presOf" srcId="{9E4D0DB5-EACD-4FC3-891A-80E747189D56}" destId="{67D09D14-34D5-47C4-B7A0-5D56D008CCA4}" srcOrd="0" destOrd="4" presId="urn:microsoft.com/office/officeart/2005/8/layout/vList2"/>
    <dgm:cxn modelId="{2B5EBCBD-1711-4478-B34E-63B568FCA402}" srcId="{BFDC5138-7C38-49FF-808A-E58C9DA30C71}" destId="{6809AC20-A71F-4145-B614-25B3D7303F96}" srcOrd="1" destOrd="0" parTransId="{A688B712-210C-4764-A327-87F640EC2636}" sibTransId="{FC874BE3-2D8A-4B24-80F1-5FD7CD0F397E}"/>
    <dgm:cxn modelId="{8B19DFC1-0B3D-4315-9410-730F98A76AFA}" type="presOf" srcId="{EE663914-796F-492C-A5A7-0B7765863759}" destId="{67D09D14-34D5-47C4-B7A0-5D56D008CCA4}" srcOrd="0" destOrd="2" presId="urn:microsoft.com/office/officeart/2005/8/layout/vList2"/>
    <dgm:cxn modelId="{8F6473D0-98EC-45FA-BB3C-2A4A743CDC8B}" srcId="{6809AC20-A71F-4145-B614-25B3D7303F96}" destId="{B4EAAE6C-368F-485B-A922-0F8C20F9C4B5}" srcOrd="1" destOrd="0" parTransId="{19C6A0D2-7468-4C9D-81DE-A8E059BCE35E}" sibTransId="{0254A9AB-FE8D-4C56-BB2B-1CFC37AA3CC4}"/>
    <dgm:cxn modelId="{E58000DA-8D1E-4E0C-B846-10C003BA8252}" srcId="{E0D43568-F090-4089-A3B8-6F7D25107D3A}" destId="{9E4D0DB5-EACD-4FC3-891A-80E747189D56}" srcOrd="0" destOrd="0" parTransId="{0D1D80BB-D09D-4028-BA4E-85C2E965093B}" sibTransId="{83F8574D-21C7-4789-AC7D-B6EE26E20217}"/>
    <dgm:cxn modelId="{18102DE2-4FE5-4F82-8295-E11B52DFB989}" srcId="{BFDC5138-7C38-49FF-808A-E58C9DA30C71}" destId="{B5E1ED37-191D-4D11-B2CD-C82A917103DA}" srcOrd="0" destOrd="0" parTransId="{E8295A63-BD4B-464D-858A-244E5655ED9A}" sibTransId="{6193E694-4400-4F11-BB69-1C3C169EA157}"/>
    <dgm:cxn modelId="{0599C9EB-63C4-4060-B602-ED0AA3271C74}" srcId="{47C7A71D-151E-4B8A-99DB-C8A387A07326}" destId="{85745134-CD02-4CE5-9DBD-EFEE69DDEC17}" srcOrd="0" destOrd="0" parTransId="{94126471-184C-4324-AB6A-33BEAAEB0ECA}" sibTransId="{D5B3B511-62EE-4408-B5DB-567B3987D747}"/>
    <dgm:cxn modelId="{80EC64F2-C272-4530-90E4-E1B68F1F13F6}" srcId="{B5E1ED37-191D-4D11-B2CD-C82A917103DA}" destId="{47C7A71D-151E-4B8A-99DB-C8A387A07326}" srcOrd="0" destOrd="0" parTransId="{2759D70F-5901-444B-AC93-12F688590347}" sibTransId="{8E3616E0-6337-4835-BFAF-529C03CB50A5}"/>
    <dgm:cxn modelId="{F8EBB0FF-BA8B-4DF9-8D3D-0739567B4C38}" type="presOf" srcId="{47C7A71D-151E-4B8A-99DB-C8A387A07326}" destId="{67D09D14-34D5-47C4-B7A0-5D56D008CCA4}" srcOrd="0" destOrd="0" presId="urn:microsoft.com/office/officeart/2005/8/layout/vList2"/>
    <dgm:cxn modelId="{5AFC6184-DADE-4993-8E5F-FEE638BDC78B}" type="presParOf" srcId="{93943074-8806-4D22-B491-7E9EF2D43A1D}" destId="{6E0FF539-CBF4-41EE-A4AC-C9D6DE0696F9}" srcOrd="0" destOrd="0" presId="urn:microsoft.com/office/officeart/2005/8/layout/vList2"/>
    <dgm:cxn modelId="{7F20C2F3-B69A-4059-827D-85166AF18AA8}" type="presParOf" srcId="{93943074-8806-4D22-B491-7E9EF2D43A1D}" destId="{67D09D14-34D5-47C4-B7A0-5D56D008CCA4}" srcOrd="1" destOrd="0" presId="urn:microsoft.com/office/officeart/2005/8/layout/vList2"/>
    <dgm:cxn modelId="{28F67872-4AA2-4C04-AD8B-79DB75663420}" type="presParOf" srcId="{93943074-8806-4D22-B491-7E9EF2D43A1D}" destId="{85A48505-44A4-403F-B2E3-9618B8416582}" srcOrd="2" destOrd="0" presId="urn:microsoft.com/office/officeart/2005/8/layout/vList2"/>
    <dgm:cxn modelId="{E701881B-D5BA-465F-8DF5-230A73A58713}" type="presParOf" srcId="{93943074-8806-4D22-B491-7E9EF2D43A1D}" destId="{555C147C-0E88-4B64-A19D-DE3499A671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FF539-CBF4-41EE-A4AC-C9D6DE0696F9}">
      <dsp:nvSpPr>
        <dsp:cNvPr id="0" name=""/>
        <dsp:cNvSpPr/>
      </dsp:nvSpPr>
      <dsp:spPr>
        <a:xfrm>
          <a:off x="0" y="6526"/>
          <a:ext cx="4484451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Sampling</a:t>
          </a:r>
          <a:endParaRPr lang="en-US" sz="2800" kern="1200" dirty="0"/>
        </a:p>
      </dsp:txBody>
      <dsp:txXfrm>
        <a:off x="28329" y="34855"/>
        <a:ext cx="4427793" cy="523662"/>
      </dsp:txXfrm>
    </dsp:sp>
    <dsp:sp modelId="{67D09D14-34D5-47C4-B7A0-5D56D008CCA4}">
      <dsp:nvSpPr>
        <dsp:cNvPr id="0" name=""/>
        <dsp:cNvSpPr/>
      </dsp:nvSpPr>
      <dsp:spPr>
        <a:xfrm>
          <a:off x="0" y="586846"/>
          <a:ext cx="4484451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81" tIns="22860" rIns="128016" bIns="228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Weighted sampling based on population.</a:t>
          </a:r>
          <a:endParaRPr lang="en-US" sz="1800" kern="1200" dirty="0"/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Top 8 states by population - target sample size of 3600</a:t>
          </a:r>
          <a:endParaRPr lang="en-US" sz="1800" kern="1200" dirty="0"/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Other states 900 samples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Oversampled young adults</a:t>
          </a:r>
          <a:endParaRPr lang="en-US" sz="1800" kern="1200" dirty="0"/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>
              <a:latin typeface="Calibri"/>
              <a:ea typeface="+mn-ea"/>
              <a:cs typeface="+mn-cs"/>
            </a:rPr>
            <a:t>Equally distributed between aged 12-18, 18-25, 26 and older</a:t>
          </a:r>
          <a:endParaRPr lang="en-US" sz="1800" kern="1200" dirty="0">
            <a:latin typeface="Calibri"/>
            <a:ea typeface="+mn-ea"/>
            <a:cs typeface="+mn-cs"/>
          </a:endParaRPr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1600" kern="1200" dirty="0">
            <a:latin typeface="Calibri"/>
            <a:ea typeface="+mn-ea"/>
            <a:cs typeface="+mn-cs"/>
          </a:endParaRPr>
        </a:p>
      </dsp:txBody>
      <dsp:txXfrm>
        <a:off x="0" y="586846"/>
        <a:ext cx="4484451" cy="2310120"/>
      </dsp:txXfrm>
    </dsp:sp>
    <dsp:sp modelId="{85A48505-44A4-403F-B2E3-9618B8416582}">
      <dsp:nvSpPr>
        <dsp:cNvPr id="0" name=""/>
        <dsp:cNvSpPr/>
      </dsp:nvSpPr>
      <dsp:spPr>
        <a:xfrm>
          <a:off x="0" y="2896966"/>
          <a:ext cx="4484451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Stability</a:t>
          </a:r>
          <a:endParaRPr lang="en-US" sz="2800" kern="1200" dirty="0"/>
        </a:p>
      </dsp:txBody>
      <dsp:txXfrm>
        <a:off x="28329" y="2925295"/>
        <a:ext cx="4427793" cy="523662"/>
      </dsp:txXfrm>
    </dsp:sp>
    <dsp:sp modelId="{555C147C-0E88-4B64-A19D-DE3499A67183}">
      <dsp:nvSpPr>
        <dsp:cNvPr id="0" name=""/>
        <dsp:cNvSpPr/>
      </dsp:nvSpPr>
      <dsp:spPr>
        <a:xfrm>
          <a:off x="0" y="3477286"/>
          <a:ext cx="4484451" cy="60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81" tIns="22860" rIns="128016" bIns="22860" numCol="1" spcCol="1270" anchor="t" anchorCtr="0">
          <a:noAutofit/>
        </a:bodyPr>
        <a:lstStyle/>
        <a:p>
          <a:pPr marL="174625" lvl="1" indent="-17462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Incentive Payment of $30</a:t>
          </a:r>
          <a:endParaRPr lang="en-US" sz="1800" kern="1200" dirty="0"/>
        </a:p>
        <a:p>
          <a:pPr marL="174625" lvl="1" indent="-17462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Different population census</a:t>
          </a:r>
          <a:endParaRPr lang="en-US" sz="1800" kern="1200" dirty="0"/>
        </a:p>
      </dsp:txBody>
      <dsp:txXfrm>
        <a:off x="0" y="3477286"/>
        <a:ext cx="4484451" cy="60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A3C6-95AE-46F9-980F-B6697854D232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D62E6-ED10-494C-8BFF-F085502E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Gold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778" y="394707"/>
            <a:ext cx="4768422" cy="4209045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0375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2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CEAC-D185-49EE-8FEE-7E61D7D5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6F331-EB71-4091-A361-0A6D02D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FD4D-5BB6-4EA3-9114-C5E8B7A5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92354-9C67-4F7F-89EB-99C3B5B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5A790-8D6B-41B4-B058-F601A0661BCE}"/>
              </a:ext>
            </a:extLst>
          </p:cNvPr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650013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7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8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E72850-114C-417B-88E0-8915A2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30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Gold-2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1A26-A389-954B-B4BA-877BBD58551C}" type="datetimeFigureOut">
              <a:rPr lang="en-US" smtClean="0"/>
              <a:t>19-Aug-17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63EA-5BAD-0C4E-8E09-5ADE2689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650013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76" y="1254787"/>
            <a:ext cx="8286184" cy="4304042"/>
          </a:xfrm>
        </p:spPr>
        <p:txBody>
          <a:bodyPr>
            <a:normAutofit/>
          </a:bodyPr>
          <a:lstStyle/>
          <a:p>
            <a:r>
              <a:rPr lang="en-US" sz="4000" dirty="0"/>
              <a:t>Prediction Of Days Of Alcohol Consumption In A Month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36" y="5753542"/>
            <a:ext cx="8388724" cy="808005"/>
          </a:xfrm>
        </p:spPr>
        <p:txBody>
          <a:bodyPr>
            <a:normAutofit/>
          </a:bodyPr>
          <a:lstStyle/>
          <a:p>
            <a:r>
              <a:rPr lang="en-US" sz="1600" dirty="0"/>
              <a:t>Gold – Team 10 – Bekzat Alish, Ishwarya Ravikumar, Ramnath Kamakoti </a:t>
            </a:r>
          </a:p>
        </p:txBody>
      </p:sp>
    </p:spTree>
    <p:extLst>
      <p:ext uri="{BB962C8B-B14F-4D97-AF65-F5344CB8AC3E}">
        <p14:creationId xmlns:p14="http://schemas.microsoft.com/office/powerpoint/2010/main" val="412744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F746-16E9-469C-8ECE-9F2D0FA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B011-53E7-4C32-A7C3-1F1357B3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2"/>
            <a:ext cx="8460463" cy="4525963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buSzPct val="100000"/>
            </a:pPr>
            <a:r>
              <a:rPr lang="en-GB" sz="2200" dirty="0">
                <a:latin typeface="Arial"/>
                <a:ea typeface="Arial"/>
                <a:cs typeface="Arial"/>
                <a:sym typeface="Arial"/>
              </a:rPr>
              <a:t>About 18 million of adult Americans suffer from alcohol dependence (U.S. Department of Health and Human Services)</a:t>
            </a:r>
          </a:p>
          <a:p>
            <a:pPr marL="457200" indent="-355600">
              <a:spcBef>
                <a:spcPts val="0"/>
              </a:spcBef>
              <a:buSzPct val="100000"/>
            </a:pPr>
            <a:endParaRPr lang="en-GB" sz="22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buSzPct val="100000"/>
            </a:pPr>
            <a:r>
              <a:rPr lang="en-GB" sz="2200" dirty="0">
                <a:latin typeface="Arial"/>
                <a:ea typeface="Arial"/>
                <a:cs typeface="Arial"/>
                <a:sym typeface="Arial"/>
              </a:rPr>
              <a:t>The purpose of this project is to extend the research on alcohol use by examining the significance of the relationship between different socio-demographic, alcohol related factors and high level of alcohol consumption</a:t>
            </a:r>
          </a:p>
          <a:p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801907-122A-4248-8FB7-5C50D3F3D3F3}"/>
              </a:ext>
            </a:extLst>
          </p:cNvPr>
          <p:cNvSpPr/>
          <p:nvPr/>
        </p:nvSpPr>
        <p:spPr>
          <a:xfrm>
            <a:off x="606583" y="4282280"/>
            <a:ext cx="8229600" cy="2118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>
                <a:solidFill>
                  <a:schemeClr val="tx1"/>
                </a:solidFill>
              </a:rPr>
              <a:t>Hypothesis</a:t>
            </a:r>
          </a:p>
          <a:p>
            <a:pPr marL="344488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: There is no relationship between the factors and high level of alcohol consumption </a:t>
            </a:r>
            <a:r>
              <a:rPr lang="el-GR" sz="2400" dirty="0">
                <a:solidFill>
                  <a:schemeClr val="tx1"/>
                </a:solidFill>
              </a:rPr>
              <a:t>β</a:t>
            </a:r>
            <a:r>
              <a:rPr lang="en-US" sz="2400" baseline="-25000" dirty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= 0 </a:t>
            </a:r>
          </a:p>
          <a:p>
            <a:pPr marL="344488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: There is a relationship between the factors and high level of alcohol consumption </a:t>
            </a:r>
            <a:r>
              <a:rPr lang="el-GR" sz="2400" dirty="0">
                <a:solidFill>
                  <a:schemeClr val="tx1"/>
                </a:solidFill>
              </a:rPr>
              <a:t>β</a:t>
            </a:r>
            <a:r>
              <a:rPr lang="en-US" sz="2400" baseline="-25000" dirty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≠ 0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3E8F-B326-4CB8-B6E8-FB584BE0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sample and its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37D-B5B1-41DC-8396-AAC58773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562"/>
            <a:ext cx="8229600" cy="4525963"/>
          </a:xfrm>
        </p:spPr>
        <p:txBody>
          <a:bodyPr/>
          <a:lstStyle/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Data from </a:t>
            </a:r>
            <a:r>
              <a:rPr lang="en-GB" sz="2000" i="1" dirty="0">
                <a:latin typeface="+mn-lt"/>
              </a:rPr>
              <a:t>National Survey on Drug Use and Health</a:t>
            </a:r>
            <a:r>
              <a:rPr lang="en-GB" sz="2000" dirty="0">
                <a:latin typeface="+mn-lt"/>
              </a:rPr>
              <a:t> collected in 2012 by the U.S. Department Health and Human Services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The survey data was collected from all 50 states and the District of Columbia for various drug usage factors and demographic information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55,268 survey respondents and 3,120 variables in total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Drug variables include alcohol, tobacco, marijuana, cocaine and etc.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Variables of interest:</a:t>
            </a: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17 alcohol consumption variables and 71 socio-demographics variables.</a:t>
            </a:r>
            <a:endParaRPr lang="en-US" dirty="0">
              <a:latin typeface="+mn-lt"/>
            </a:endParaRPr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095E5F43-8167-4310-9FD9-BBDE45D44800}"/>
              </a:ext>
            </a:extLst>
          </p:cNvPr>
          <p:cNvSpPr txBox="1"/>
          <p:nvPr/>
        </p:nvSpPr>
        <p:spPr>
          <a:xfrm>
            <a:off x="556788" y="4423200"/>
            <a:ext cx="8061917" cy="226943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5" tIns="0" rIns="91425" bIns="91425" anchor="t" anchorCtr="0">
            <a:noAutofit/>
          </a:bodyPr>
          <a:lstStyle/>
          <a:p>
            <a:pPr marL="574675" lvl="0" indent="-339725" rtl="0">
              <a:spcBef>
                <a:spcPts val="300"/>
              </a:spcBef>
            </a:pPr>
            <a:r>
              <a:rPr lang="en-GB" b="1" u="sng" dirty="0">
                <a:solidFill>
                  <a:schemeClr val="tx1"/>
                </a:solidFill>
              </a:rPr>
              <a:t>How some variables were obtained</a:t>
            </a:r>
          </a:p>
          <a:p>
            <a:pPr marL="574675" lvl="0" indent="-339725" rtl="0">
              <a:spcBef>
                <a:spcPts val="300"/>
              </a:spcBef>
              <a:buChar char="●"/>
            </a:pPr>
            <a:r>
              <a:rPr lang="en-GB" dirty="0">
                <a:solidFill>
                  <a:schemeClr val="tx1"/>
                </a:solidFill>
              </a:rPr>
              <a:t>Some variables required imputation – Incomplete or bad survey responses were imputed into “bad data”, “don’t know”, and “refused to answer” variable levels. </a:t>
            </a:r>
          </a:p>
          <a:p>
            <a:pPr marL="574675" lvl="0" indent="-339725" rtl="0">
              <a:spcBef>
                <a:spcPts val="0"/>
              </a:spcBef>
              <a:buChar char="●"/>
            </a:pPr>
            <a:r>
              <a:rPr lang="en-GB" dirty="0">
                <a:solidFill>
                  <a:schemeClr val="tx1"/>
                </a:solidFill>
              </a:rPr>
              <a:t>Sociodemographic variables were imputed using a statistical imputation procedure called predictive mean neighbourhood (PMN).</a:t>
            </a:r>
          </a:p>
          <a:p>
            <a:pPr marL="574675" lvl="0" indent="-339725">
              <a:spcBef>
                <a:spcPts val="0"/>
              </a:spcBef>
              <a:buChar char="●"/>
            </a:pPr>
            <a:r>
              <a:rPr lang="en-GB" dirty="0">
                <a:solidFill>
                  <a:schemeClr val="tx1"/>
                </a:solidFill>
              </a:rPr>
              <a:t>Certain variables were recoded from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8747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D6FC-D786-4C67-BE0B-7F17C7D2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our model</a:t>
            </a:r>
          </a:p>
        </p:txBody>
      </p:sp>
      <p:graphicFrame>
        <p:nvGraphicFramePr>
          <p:cNvPr id="4" name="Shape 105">
            <a:extLst>
              <a:ext uri="{FF2B5EF4-FFF2-40B4-BE49-F238E27FC236}">
                <a16:creationId xmlns:a16="http://schemas.microsoft.com/office/drawing/2014/main" id="{A0FEAC86-99C5-48CF-8699-AC1360A55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407676"/>
              </p:ext>
            </p:extLst>
          </p:nvPr>
        </p:nvGraphicFramePr>
        <p:xfrm>
          <a:off x="346776" y="1555787"/>
          <a:ext cx="4750518" cy="47957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804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Variable Description</a:t>
                      </a:r>
                      <a:endParaRPr lang="en-GB"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Range</a:t>
                      </a:r>
                      <a:endParaRPr lang="en-GB"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600" dirty="0"/>
                        <a:t>Type</a:t>
                      </a:r>
                      <a:endParaRPr lang="en-GB"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had 5+ drinks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had 4+ drinks in the same occasion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had a drink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drinks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0 − 90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How many hours worked last week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1 − 60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skipped work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Gender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0 − 1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nominal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Age category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0 − 3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ordinal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Education level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nominal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Family income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0 − 3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ordinal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E7EDC1-620E-49BD-BF4C-9430CC32F176}"/>
              </a:ext>
            </a:extLst>
          </p:cNvPr>
          <p:cNvSpPr/>
          <p:nvPr/>
        </p:nvSpPr>
        <p:spPr>
          <a:xfrm>
            <a:off x="5204298" y="1753053"/>
            <a:ext cx="3822970" cy="4401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Data management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Assigned a value of zero for alcohol consumption variable if respondent “did not use alcohol in the past 30 days”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Treated responses of “don’t know”, “refused to answer”, and other similar as missing data and removed from modelling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Removed responses of respondents who never used alcohol due to its introduction of a potential bias</a:t>
            </a:r>
          </a:p>
        </p:txBody>
      </p:sp>
    </p:spTree>
    <p:extLst>
      <p:ext uri="{BB962C8B-B14F-4D97-AF65-F5344CB8AC3E}">
        <p14:creationId xmlns:p14="http://schemas.microsoft.com/office/powerpoint/2010/main" val="25063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023B-04E7-45A4-97E4-AA5A1939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assumptions and caveats?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B628D3-6126-4DE3-9DA4-C1464039F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054041"/>
              </p:ext>
            </p:extLst>
          </p:nvPr>
        </p:nvGraphicFramePr>
        <p:xfrm>
          <a:off x="340468" y="1745716"/>
          <a:ext cx="4484451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C87937-DF9F-4055-A00A-1583A4CF0D8B}"/>
              </a:ext>
            </a:extLst>
          </p:cNvPr>
          <p:cNvSpPr txBox="1">
            <a:spLocks/>
          </p:cNvSpPr>
          <p:nvPr/>
        </p:nvSpPr>
        <p:spPr>
          <a:xfrm>
            <a:off x="5184842" y="1745716"/>
            <a:ext cx="3813243" cy="40934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Cross Sectional surveys </a:t>
            </a:r>
          </a:p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Human Behavior prediction</a:t>
            </a:r>
          </a:p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Dependent on respondent’s truthfulness and memory</a:t>
            </a:r>
          </a:p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Excluded subpopulations - institutionalized populations (2% of total)</a:t>
            </a:r>
          </a:p>
          <a:p>
            <a:pPr marL="1147763" lvl="1">
              <a:lnSpc>
                <a:spcPct val="120000"/>
              </a:lnSpc>
            </a:pPr>
            <a:r>
              <a:rPr lang="en-US" sz="2400" dirty="0">
                <a:latin typeface="+mn-lt"/>
              </a:rPr>
              <a:t>Hospitals  </a:t>
            </a:r>
          </a:p>
          <a:p>
            <a:pPr marL="1147763" lvl="1">
              <a:lnSpc>
                <a:spcPct val="120000"/>
              </a:lnSpc>
            </a:pPr>
            <a:r>
              <a:rPr lang="en-US" sz="2400" dirty="0">
                <a:latin typeface="+mn-lt"/>
              </a:rPr>
              <a:t>Prisons  </a:t>
            </a:r>
          </a:p>
          <a:p>
            <a:pPr marL="1147763" lvl="1">
              <a:lnSpc>
                <a:spcPct val="120000"/>
              </a:lnSpc>
            </a:pPr>
            <a:r>
              <a:rPr lang="en-US" sz="2400" dirty="0">
                <a:latin typeface="+mn-lt"/>
              </a:rPr>
              <a:t>Active military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10486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BC8A-404D-4E6E-B043-5BF9CF54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29D8-3EE5-4AF8-95CF-05021877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7224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Predict the number of days in a month a person will have more than 5 drinks to determine their dependence level on alcohol</a:t>
            </a:r>
          </a:p>
          <a:p>
            <a:r>
              <a:rPr lang="en-US" sz="2000" dirty="0">
                <a:latin typeface="+mn-lt"/>
              </a:rPr>
              <a:t>Considered alcohol usage and demographic related variables in the model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7E00B5-136E-4DA6-A334-DEBE146BA646}"/>
              </a:ext>
            </a:extLst>
          </p:cNvPr>
          <p:cNvSpPr/>
          <p:nvPr/>
        </p:nvSpPr>
        <p:spPr>
          <a:xfrm>
            <a:off x="457200" y="2922773"/>
            <a:ext cx="8229600" cy="1557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No. of days with at least 5 drinks consumption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=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0</a:t>
            </a:r>
            <a:r>
              <a:rPr lang="en-US" dirty="0">
                <a:solidFill>
                  <a:sysClr val="windowText" lastClr="000000"/>
                </a:solidFill>
              </a:rPr>
              <a:t>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r>
              <a:rPr lang="en-US" dirty="0">
                <a:solidFill>
                  <a:sysClr val="windowText" lastClr="000000"/>
                </a:solidFill>
              </a:rPr>
              <a:t> * No. of drinks in a day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* No. of days with at least one drink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3</a:t>
            </a:r>
            <a:r>
              <a:rPr lang="en-US" dirty="0">
                <a:solidFill>
                  <a:sysClr val="windowText" lastClr="000000"/>
                </a:solidFill>
              </a:rPr>
              <a:t> * Hours worked last week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4</a:t>
            </a:r>
            <a:r>
              <a:rPr lang="en-US" dirty="0">
                <a:solidFill>
                  <a:sysClr val="windowText" lastClr="000000"/>
                </a:solidFill>
              </a:rPr>
              <a:t> * No. of days skipping work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5</a:t>
            </a:r>
            <a:r>
              <a:rPr lang="en-US" dirty="0">
                <a:solidFill>
                  <a:sysClr val="windowText" lastClr="000000"/>
                </a:solidFill>
              </a:rPr>
              <a:t> * No. of days with 4 or more drinks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6</a:t>
            </a:r>
            <a:r>
              <a:rPr lang="en-US" dirty="0">
                <a:solidFill>
                  <a:sysClr val="windowText" lastClr="000000"/>
                </a:solidFill>
              </a:rPr>
              <a:t> * Sex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7</a:t>
            </a:r>
            <a:r>
              <a:rPr lang="en-US" dirty="0">
                <a:solidFill>
                  <a:sysClr val="windowText" lastClr="000000"/>
                </a:solidFill>
              </a:rPr>
              <a:t> * Age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8 </a:t>
            </a:r>
            <a:r>
              <a:rPr lang="en-US" dirty="0">
                <a:solidFill>
                  <a:sysClr val="windowText" lastClr="000000"/>
                </a:solidFill>
              </a:rPr>
              <a:t>* Income + </a:t>
            </a:r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baseline="-25000" dirty="0">
                <a:solidFill>
                  <a:sysClr val="windowText" lastClr="000000"/>
                </a:solidFill>
              </a:rPr>
              <a:t>9 </a:t>
            </a:r>
            <a:r>
              <a:rPr lang="en-US" dirty="0">
                <a:solidFill>
                  <a:sysClr val="windowText" lastClr="000000"/>
                </a:solidFill>
              </a:rPr>
              <a:t>* Education +</a:t>
            </a:r>
            <a:r>
              <a:rPr lang="el-GR" dirty="0">
                <a:solidFill>
                  <a:sysClr val="windowText" lastClr="000000"/>
                </a:solidFill>
              </a:rPr>
              <a:t> ε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3F0A90-E356-4252-8734-C8CA18A147AA}"/>
              </a:ext>
            </a:extLst>
          </p:cNvPr>
          <p:cNvSpPr txBox="1">
            <a:spLocks/>
          </p:cNvSpPr>
          <p:nvPr/>
        </p:nvSpPr>
        <p:spPr>
          <a:xfrm>
            <a:off x="457200" y="4827758"/>
            <a:ext cx="4134255" cy="16368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Filtered by the level of significance, correlation, contribution to R</a:t>
            </a:r>
            <a:r>
              <a:rPr lang="en-US" sz="2000" baseline="30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, residual values</a:t>
            </a:r>
          </a:p>
          <a:p>
            <a:r>
              <a:rPr lang="en-US" sz="2000" dirty="0">
                <a:latin typeface="+mn-lt"/>
              </a:rPr>
              <a:t>The method of collection/value determination also was a consideration in our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81E92C-AA18-496C-AB29-1927BD7181CD}"/>
              </a:ext>
            </a:extLst>
          </p:cNvPr>
          <p:cNvSpPr txBox="1">
            <a:spLocks/>
          </p:cNvSpPr>
          <p:nvPr/>
        </p:nvSpPr>
        <p:spPr>
          <a:xfrm>
            <a:off x="5038928" y="4827758"/>
            <a:ext cx="3647872" cy="16368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+mn-lt"/>
              </a:rPr>
              <a:t>Level of significance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Income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No. of hours worked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No. of days skipping work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Education</a:t>
            </a:r>
          </a:p>
          <a:p>
            <a:pPr lvl="1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CA2-8214-4E41-8442-21A26B05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Fine tuning the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43E30-14D6-4EA9-93A5-62E55AE925EA}"/>
              </a:ext>
            </a:extLst>
          </p:cNvPr>
          <p:cNvSpPr txBox="1">
            <a:spLocks/>
          </p:cNvSpPr>
          <p:nvPr/>
        </p:nvSpPr>
        <p:spPr>
          <a:xfrm>
            <a:off x="457200" y="3365843"/>
            <a:ext cx="8229600" cy="1172224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</a:rPr>
              <a:t>High correlation</a:t>
            </a:r>
          </a:p>
          <a:p>
            <a:pPr lvl="1"/>
            <a:r>
              <a:rPr lang="en-US" sz="2400" dirty="0">
                <a:latin typeface="+mn-lt"/>
              </a:rPr>
              <a:t>No. of days having more than 4 drinks in a month</a:t>
            </a:r>
          </a:p>
          <a:p>
            <a:pPr lvl="1"/>
            <a:r>
              <a:rPr lang="en-US" sz="2400" dirty="0">
                <a:latin typeface="+mn-lt"/>
              </a:rPr>
              <a:t>No. of days having had a drink in a month</a:t>
            </a:r>
          </a:p>
          <a:p>
            <a:pPr lvl="1"/>
            <a:endParaRPr lang="en-US" sz="24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0000E-92A2-4234-9870-5659E6399D22}"/>
              </a:ext>
            </a:extLst>
          </p:cNvPr>
          <p:cNvSpPr/>
          <p:nvPr/>
        </p:nvSpPr>
        <p:spPr>
          <a:xfrm>
            <a:off x="457199" y="1588368"/>
            <a:ext cx="6604503" cy="1557196"/>
          </a:xfrm>
          <a:prstGeom prst="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at least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at least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No. of days with 4 or more drinks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* Income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* Education +</a:t>
            </a:r>
            <a:r>
              <a:rPr lang="el-GR" dirty="0">
                <a:solidFill>
                  <a:schemeClr val="bg1"/>
                </a:solidFill>
              </a:rPr>
              <a:t> 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0B259-6A1C-4C53-8793-BBDF6A7668D6}"/>
              </a:ext>
            </a:extLst>
          </p:cNvPr>
          <p:cNvSpPr/>
          <p:nvPr/>
        </p:nvSpPr>
        <p:spPr>
          <a:xfrm>
            <a:off x="7061703" y="1588368"/>
            <a:ext cx="1827066" cy="1557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– 80.41%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SE – 1.144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8B6BD-A900-4E1D-9A24-F7A7D13D17A0}"/>
              </a:ext>
            </a:extLst>
          </p:cNvPr>
          <p:cNvSpPr/>
          <p:nvPr/>
        </p:nvSpPr>
        <p:spPr>
          <a:xfrm>
            <a:off x="457200" y="4758346"/>
            <a:ext cx="6604503" cy="1557196"/>
          </a:xfrm>
          <a:prstGeom prst="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at least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at least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8FA05-1DD3-43F5-AFD7-78F847B9D062}"/>
              </a:ext>
            </a:extLst>
          </p:cNvPr>
          <p:cNvSpPr/>
          <p:nvPr/>
        </p:nvSpPr>
        <p:spPr>
          <a:xfrm>
            <a:off x="7061703" y="4771176"/>
            <a:ext cx="1827066" cy="15443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R2 – 46.81%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SE – 1.889 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CA2-8214-4E41-8442-21A26B05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Final Model and its Uses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2E406D-A57B-41C6-80FE-E2111C0AEA62}"/>
              </a:ext>
            </a:extLst>
          </p:cNvPr>
          <p:cNvSpPr/>
          <p:nvPr/>
        </p:nvSpPr>
        <p:spPr>
          <a:xfrm>
            <a:off x="457200" y="1747319"/>
            <a:ext cx="8229600" cy="1690205"/>
          </a:xfrm>
          <a:prstGeom prst="round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No. of days with at least 5 drinks consumption = </a:t>
            </a:r>
            <a:r>
              <a:rPr lang="el-GR" b="1" dirty="0">
                <a:solidFill>
                  <a:schemeClr val="bg1"/>
                </a:solidFill>
              </a:rPr>
              <a:t>β</a:t>
            </a:r>
            <a:r>
              <a:rPr lang="en-US" b="1" baseline="-25000" dirty="0">
                <a:solidFill>
                  <a:schemeClr val="bg1"/>
                </a:solidFill>
              </a:rPr>
              <a:t>0</a:t>
            </a:r>
            <a:r>
              <a:rPr lang="en-US" b="1" dirty="0">
                <a:solidFill>
                  <a:schemeClr val="bg1"/>
                </a:solidFill>
              </a:rPr>
              <a:t> + 0.315 * No. of drinks in a day + 0.226 * No. of days with at least one drink + </a:t>
            </a:r>
            <a:r>
              <a:rPr lang="el-GR" b="1" dirty="0">
                <a:solidFill>
                  <a:schemeClr val="bg1"/>
                </a:solidFill>
              </a:rPr>
              <a:t>β</a:t>
            </a:r>
            <a:r>
              <a:rPr lang="en-US" b="1" baseline="-25000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 * Sex + </a:t>
            </a:r>
            <a:r>
              <a:rPr lang="el-GR" b="1" dirty="0">
                <a:solidFill>
                  <a:schemeClr val="bg1"/>
                </a:solidFill>
              </a:rPr>
              <a:t>β</a:t>
            </a:r>
            <a:r>
              <a:rPr lang="en-US" b="1" baseline="-25000" dirty="0">
                <a:solidFill>
                  <a:schemeClr val="bg1"/>
                </a:solidFill>
              </a:rPr>
              <a:t>4</a:t>
            </a:r>
            <a:r>
              <a:rPr lang="en-US" b="1" dirty="0">
                <a:solidFill>
                  <a:schemeClr val="bg1"/>
                </a:solidFill>
              </a:rPr>
              <a:t> * Age +</a:t>
            </a:r>
            <a:r>
              <a:rPr lang="el-GR" b="1" dirty="0">
                <a:solidFill>
                  <a:schemeClr val="bg1"/>
                </a:solidFill>
              </a:rPr>
              <a:t> 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DF85B-7A44-4F5A-84DE-9DB7097D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55" y="3965418"/>
            <a:ext cx="8229600" cy="247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Uses of the study</a:t>
            </a:r>
          </a:p>
          <a:p>
            <a:r>
              <a:rPr lang="en-US" sz="2800" dirty="0">
                <a:latin typeface="+mj-lt"/>
              </a:rPr>
              <a:t>Predict alcohol consumption of a person</a:t>
            </a:r>
          </a:p>
          <a:p>
            <a:r>
              <a:rPr lang="en-US" sz="2800" dirty="0">
                <a:latin typeface="+mj-lt"/>
              </a:rPr>
              <a:t>The study identified potential indicators of alcoholism:</a:t>
            </a:r>
          </a:p>
          <a:p>
            <a:pPr lvl="1"/>
            <a:r>
              <a:rPr lang="en-US" sz="2400" dirty="0">
                <a:latin typeface="+mj-lt"/>
              </a:rPr>
              <a:t>Education level, age category,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BABB-C279-4CCB-AD6C-75F0843B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122860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090bf0-f37d-44ab-ac7f-b6df71b51ac6" xsi:nil="true"/>
    <Highlights_x003f_ xmlns="fe090bf0-f37d-44ab-ac7f-b6df71b51ac6" xsi:nil="true"/>
    <Area xmlns="fe090bf0-f37d-44ab-ac7f-b6df71b51ac6"/>
    <Description xmlns="fe090bf0-f37d-44ab-ac7f-b6df71b51ac6" xsi:nil="true"/>
    <Highlights xmlns="fe090bf0-f37d-44ab-ac7f-b6df71b51ac6" xsi:nil="true"/>
    <Category_x003a_ xmlns="fe090bf0-f37d-44ab-ac7f-b6df71b51ac6"/>
    <PublishingStartDate xmlns="http://schemas.microsoft.com/sharepoint/v3" xsi:nil="true"/>
    <PublishingExpiration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dc259e02eb3abd5ab6768fa2894d9da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815d902fbd9c46e72693d5bb8d58c1bd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D0989D-FC86-4A18-B098-4C10C327E41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fe090bf0-f37d-44ab-ac7f-b6df71b51ac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EF30CB-3367-4E9F-807B-E772AEC22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39D1D-1488-4B48-87CE-CB10665CB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932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</vt:lpstr>
      <vt:lpstr>Office Theme</vt:lpstr>
      <vt:lpstr>Prediction Of Days Of Alcohol Consumption In A Month</vt:lpstr>
      <vt:lpstr>What is the problem?</vt:lpstr>
      <vt:lpstr>About our sample and its characteristics</vt:lpstr>
      <vt:lpstr>Variables in our model</vt:lpstr>
      <vt:lpstr>What are our assumptions and caveats?</vt:lpstr>
      <vt:lpstr>How does it work?</vt:lpstr>
      <vt:lpstr>Fine tuning the model</vt:lpstr>
      <vt:lpstr>Final Model and its Uses</vt:lpstr>
      <vt:lpstr>PowerPoint Presentation</vt:lpstr>
    </vt:vector>
  </TitlesOfParts>
  <Company>Carlson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Oelfke</dc:creator>
  <cp:lastModifiedBy>Ishwarya Ravikumar</cp:lastModifiedBy>
  <cp:revision>109</cp:revision>
  <dcterms:created xsi:type="dcterms:W3CDTF">2014-07-01T20:09:04Z</dcterms:created>
  <dcterms:modified xsi:type="dcterms:W3CDTF">2017-08-19T22:57:10Z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</Properties>
</file>