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sldIdLst>
    <p:sldId id="256" r:id="rId5"/>
    <p:sldId id="290" r:id="rId6"/>
    <p:sldId id="291" r:id="rId7"/>
    <p:sldId id="292" r:id="rId8"/>
    <p:sldId id="284" r:id="rId9"/>
    <p:sldId id="285" r:id="rId10"/>
    <p:sldId id="297" r:id="rId11"/>
    <p:sldId id="296" r:id="rId12"/>
    <p:sldId id="298" r:id="rId13"/>
    <p:sldId id="29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0019"/>
    <a:srgbClr val="FFCC33"/>
    <a:srgbClr val="DC6900"/>
    <a:srgbClr val="602320"/>
    <a:srgbClr val="A32020"/>
    <a:srgbClr val="EB8C00"/>
    <a:srgbClr val="E0301E"/>
    <a:srgbClr val="92D050"/>
    <a:srgbClr val="E669A2"/>
    <a:srgbClr val="6500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6370" autoAdjust="0"/>
  </p:normalViewPr>
  <p:slideViewPr>
    <p:cSldViewPr snapToGrid="0" snapToObjects="1">
      <p:cViewPr>
        <p:scale>
          <a:sx n="98" d="100"/>
          <a:sy n="98" d="100"/>
        </p:scale>
        <p:origin x="1338" y="2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DC5138-7C38-49FF-808A-E58C9DA30C71}" type="doc">
      <dgm:prSet loTypeId="urn:microsoft.com/office/officeart/2005/8/layout/vList2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B5E1ED37-191D-4D11-B2CD-C82A917103DA}">
      <dgm:prSet custT="1"/>
      <dgm:spPr/>
      <dgm:t>
        <a:bodyPr tIns="0" bIns="0"/>
        <a:lstStyle/>
        <a:p>
          <a:r>
            <a:rPr lang="en-GB" sz="2800" dirty="0"/>
            <a:t>Sampling</a:t>
          </a:r>
          <a:endParaRPr lang="en-US" sz="2800" dirty="0"/>
        </a:p>
      </dgm:t>
    </dgm:pt>
    <dgm:pt modelId="{E8295A63-BD4B-464D-858A-244E5655ED9A}" type="parTrans" cxnId="{18102DE2-4FE5-4F82-8295-E11B52DFB989}">
      <dgm:prSet/>
      <dgm:spPr/>
      <dgm:t>
        <a:bodyPr/>
        <a:lstStyle/>
        <a:p>
          <a:endParaRPr lang="en-US"/>
        </a:p>
      </dgm:t>
    </dgm:pt>
    <dgm:pt modelId="{6193E694-4400-4F11-BB69-1C3C169EA157}" type="sibTrans" cxnId="{18102DE2-4FE5-4F82-8295-E11B52DFB989}">
      <dgm:prSet/>
      <dgm:spPr/>
      <dgm:t>
        <a:bodyPr/>
        <a:lstStyle/>
        <a:p>
          <a:endParaRPr lang="en-US"/>
        </a:p>
      </dgm:t>
    </dgm:pt>
    <dgm:pt modelId="{47C7A71D-151E-4B8A-99DB-C8A387A07326}">
      <dgm:prSet custT="1"/>
      <dgm:spPr/>
      <dgm:t>
        <a:bodyPr/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</a:pPr>
          <a:r>
            <a:rPr lang="en-GB" sz="1800" kern="1200" dirty="0"/>
            <a:t>Weighted sampling based on population.</a:t>
          </a:r>
          <a:endParaRPr lang="en-US" sz="1800" kern="1200" dirty="0"/>
        </a:p>
      </dgm:t>
    </dgm:pt>
    <dgm:pt modelId="{2759D70F-5901-444B-AC93-12F688590347}" type="parTrans" cxnId="{80EC64F2-C272-4530-90E4-E1B68F1F13F6}">
      <dgm:prSet/>
      <dgm:spPr/>
      <dgm:t>
        <a:bodyPr/>
        <a:lstStyle/>
        <a:p>
          <a:endParaRPr lang="en-US"/>
        </a:p>
      </dgm:t>
    </dgm:pt>
    <dgm:pt modelId="{8E3616E0-6337-4835-BFAF-529C03CB50A5}" type="sibTrans" cxnId="{80EC64F2-C272-4530-90E4-E1B68F1F13F6}">
      <dgm:prSet/>
      <dgm:spPr/>
      <dgm:t>
        <a:bodyPr/>
        <a:lstStyle/>
        <a:p>
          <a:endParaRPr lang="en-US"/>
        </a:p>
      </dgm:t>
    </dgm:pt>
    <dgm:pt modelId="{85745134-CD02-4CE5-9DBD-EFEE69DDEC17}">
      <dgm:prSet custT="1"/>
      <dgm:spPr/>
      <dgm:t>
        <a:bodyPr/>
        <a:lstStyle/>
        <a:p>
          <a:pPr marL="574675" lvl="2" indent="-176213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Tx/>
            <a:buChar char="−"/>
          </a:pPr>
          <a:r>
            <a:rPr lang="en-GB" sz="1800" kern="1200" dirty="0"/>
            <a:t>Top 8 states by population - target sample size of 3600</a:t>
          </a:r>
          <a:endParaRPr lang="en-US" sz="1800" kern="1200" dirty="0"/>
        </a:p>
      </dgm:t>
    </dgm:pt>
    <dgm:pt modelId="{94126471-184C-4324-AB6A-33BEAAEB0ECA}" type="parTrans" cxnId="{0599C9EB-63C4-4060-B602-ED0AA3271C74}">
      <dgm:prSet/>
      <dgm:spPr/>
      <dgm:t>
        <a:bodyPr/>
        <a:lstStyle/>
        <a:p>
          <a:endParaRPr lang="en-US"/>
        </a:p>
      </dgm:t>
    </dgm:pt>
    <dgm:pt modelId="{D5B3B511-62EE-4408-B5DB-567B3987D747}" type="sibTrans" cxnId="{0599C9EB-63C4-4060-B602-ED0AA3271C74}">
      <dgm:prSet/>
      <dgm:spPr/>
      <dgm:t>
        <a:bodyPr/>
        <a:lstStyle/>
        <a:p>
          <a:endParaRPr lang="en-US"/>
        </a:p>
      </dgm:t>
    </dgm:pt>
    <dgm:pt modelId="{EE663914-796F-492C-A5A7-0B7765863759}">
      <dgm:prSet custT="1"/>
      <dgm:spPr/>
      <dgm:t>
        <a:bodyPr/>
        <a:lstStyle/>
        <a:p>
          <a:pPr marL="574675" lvl="2" indent="-176213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Tx/>
            <a:buChar char="−"/>
          </a:pPr>
          <a:r>
            <a:rPr lang="en-GB" sz="1800" kern="1200" dirty="0"/>
            <a:t>Other states 900 samples</a:t>
          </a:r>
          <a:endParaRPr lang="en-US" sz="1800" kern="1200" dirty="0"/>
        </a:p>
      </dgm:t>
    </dgm:pt>
    <dgm:pt modelId="{0581E7A9-B532-4D10-AEFB-8732B10D5A16}" type="parTrans" cxnId="{B5F7B6B6-B700-4672-9A95-0EF29528BA11}">
      <dgm:prSet/>
      <dgm:spPr/>
      <dgm:t>
        <a:bodyPr/>
        <a:lstStyle/>
        <a:p>
          <a:endParaRPr lang="en-US"/>
        </a:p>
      </dgm:t>
    </dgm:pt>
    <dgm:pt modelId="{3818BCEE-0CAF-4603-8827-3192E0254E7A}" type="sibTrans" cxnId="{B5F7B6B6-B700-4672-9A95-0EF29528BA11}">
      <dgm:prSet/>
      <dgm:spPr/>
      <dgm:t>
        <a:bodyPr/>
        <a:lstStyle/>
        <a:p>
          <a:endParaRPr lang="en-US"/>
        </a:p>
      </dgm:t>
    </dgm:pt>
    <dgm:pt modelId="{E0D43568-F090-4089-A3B8-6F7D25107D3A}">
      <dgm:prSet custT="1"/>
      <dgm:spPr/>
      <dgm:t>
        <a:bodyPr/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</a:pPr>
          <a:r>
            <a:rPr lang="en-GB" sz="1800" kern="1200" dirty="0"/>
            <a:t>Oversampled young adults</a:t>
          </a:r>
          <a:endParaRPr lang="en-US" sz="1800" kern="1200" dirty="0"/>
        </a:p>
      </dgm:t>
    </dgm:pt>
    <dgm:pt modelId="{3CC1872A-AB7B-4A2C-905B-FD5004F67AF0}" type="parTrans" cxnId="{EB3F8264-180C-4CB6-9D5E-774508F89D6C}">
      <dgm:prSet/>
      <dgm:spPr/>
      <dgm:t>
        <a:bodyPr/>
        <a:lstStyle/>
        <a:p>
          <a:endParaRPr lang="en-US"/>
        </a:p>
      </dgm:t>
    </dgm:pt>
    <dgm:pt modelId="{2869D653-7B0A-4B76-86A7-AD0AA50BE454}" type="sibTrans" cxnId="{EB3F8264-180C-4CB6-9D5E-774508F89D6C}">
      <dgm:prSet/>
      <dgm:spPr/>
      <dgm:t>
        <a:bodyPr/>
        <a:lstStyle/>
        <a:p>
          <a:endParaRPr lang="en-US"/>
        </a:p>
      </dgm:t>
    </dgm:pt>
    <dgm:pt modelId="{9E4D0DB5-EACD-4FC3-891A-80E747189D56}">
      <dgm:prSet custT="1"/>
      <dgm:spPr/>
      <dgm:t>
        <a:bodyPr/>
        <a:lstStyle/>
        <a:p>
          <a:pPr marL="574675" lvl="2" indent="-176213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Tx/>
            <a:buChar char="−"/>
          </a:pPr>
          <a:r>
            <a:rPr lang="en-GB" sz="1800" kern="1200" dirty="0">
              <a:latin typeface="Calibri"/>
              <a:ea typeface="+mn-ea"/>
              <a:cs typeface="+mn-cs"/>
            </a:rPr>
            <a:t>Equally distributed between aged 12-18, 18-25, 26 and older</a:t>
          </a:r>
          <a:endParaRPr lang="en-US" sz="1800" kern="1200" dirty="0">
            <a:latin typeface="Calibri"/>
            <a:ea typeface="+mn-ea"/>
            <a:cs typeface="+mn-cs"/>
          </a:endParaRPr>
        </a:p>
      </dgm:t>
    </dgm:pt>
    <dgm:pt modelId="{0D1D80BB-D09D-4028-BA4E-85C2E965093B}" type="parTrans" cxnId="{E58000DA-8D1E-4E0C-B846-10C003BA8252}">
      <dgm:prSet/>
      <dgm:spPr/>
      <dgm:t>
        <a:bodyPr/>
        <a:lstStyle/>
        <a:p>
          <a:endParaRPr lang="en-US"/>
        </a:p>
      </dgm:t>
    </dgm:pt>
    <dgm:pt modelId="{83F8574D-21C7-4789-AC7D-B6EE26E20217}" type="sibTrans" cxnId="{E58000DA-8D1E-4E0C-B846-10C003BA8252}">
      <dgm:prSet/>
      <dgm:spPr/>
      <dgm:t>
        <a:bodyPr/>
        <a:lstStyle/>
        <a:p>
          <a:endParaRPr lang="en-US"/>
        </a:p>
      </dgm:t>
    </dgm:pt>
    <dgm:pt modelId="{6809AC20-A71F-4145-B614-25B3D7303F96}">
      <dgm:prSet custT="1"/>
      <dgm:spPr/>
      <dgm:t>
        <a:bodyPr tIns="0" bIns="0"/>
        <a:lstStyle/>
        <a:p>
          <a:r>
            <a:rPr lang="en-GB" sz="2800"/>
            <a:t>Stability</a:t>
          </a:r>
          <a:endParaRPr lang="en-US" sz="2800"/>
        </a:p>
      </dgm:t>
    </dgm:pt>
    <dgm:pt modelId="{A688B712-210C-4764-A327-87F640EC2636}" type="parTrans" cxnId="{2B5EBCBD-1711-4478-B34E-63B568FCA402}">
      <dgm:prSet/>
      <dgm:spPr/>
      <dgm:t>
        <a:bodyPr/>
        <a:lstStyle/>
        <a:p>
          <a:endParaRPr lang="en-US"/>
        </a:p>
      </dgm:t>
    </dgm:pt>
    <dgm:pt modelId="{FC874BE3-2D8A-4B24-80F1-5FD7CD0F397E}" type="sibTrans" cxnId="{2B5EBCBD-1711-4478-B34E-63B568FCA402}">
      <dgm:prSet/>
      <dgm:spPr/>
      <dgm:t>
        <a:bodyPr/>
        <a:lstStyle/>
        <a:p>
          <a:endParaRPr lang="en-US"/>
        </a:p>
      </dgm:t>
    </dgm:pt>
    <dgm:pt modelId="{21D32ED4-5709-4B45-AB9E-5FF1592BEE72}">
      <dgm:prSet custT="1"/>
      <dgm:spPr/>
      <dgm:t>
        <a:bodyPr/>
        <a:lstStyle/>
        <a:p>
          <a:pPr marL="174625" indent="-174625"/>
          <a:r>
            <a:rPr lang="en-GB" sz="1800" dirty="0"/>
            <a:t>Incentive Payment of $30</a:t>
          </a:r>
          <a:endParaRPr lang="en-US" sz="1800" dirty="0"/>
        </a:p>
      </dgm:t>
    </dgm:pt>
    <dgm:pt modelId="{499D6A95-4CB5-4404-B15A-993F144114F4}" type="parTrans" cxnId="{0572A79B-F5D1-4809-A987-90ABA95110F6}">
      <dgm:prSet/>
      <dgm:spPr/>
      <dgm:t>
        <a:bodyPr/>
        <a:lstStyle/>
        <a:p>
          <a:endParaRPr lang="en-US"/>
        </a:p>
      </dgm:t>
    </dgm:pt>
    <dgm:pt modelId="{658D0FC0-C366-452B-A75C-11CB5AA63577}" type="sibTrans" cxnId="{0572A79B-F5D1-4809-A987-90ABA95110F6}">
      <dgm:prSet/>
      <dgm:spPr/>
      <dgm:t>
        <a:bodyPr/>
        <a:lstStyle/>
        <a:p>
          <a:endParaRPr lang="en-US"/>
        </a:p>
      </dgm:t>
    </dgm:pt>
    <dgm:pt modelId="{B4EAAE6C-368F-485B-A922-0F8C20F9C4B5}">
      <dgm:prSet custT="1"/>
      <dgm:spPr/>
      <dgm:t>
        <a:bodyPr/>
        <a:lstStyle/>
        <a:p>
          <a:pPr marL="174625" indent="-174625"/>
          <a:r>
            <a:rPr lang="en-GB" sz="1800" dirty="0"/>
            <a:t>Different population census</a:t>
          </a:r>
          <a:endParaRPr lang="en-US" sz="1800" dirty="0"/>
        </a:p>
      </dgm:t>
    </dgm:pt>
    <dgm:pt modelId="{19C6A0D2-7468-4C9D-81DE-A8E059BCE35E}" type="parTrans" cxnId="{8F6473D0-98EC-45FA-BB3C-2A4A743CDC8B}">
      <dgm:prSet/>
      <dgm:spPr/>
      <dgm:t>
        <a:bodyPr/>
        <a:lstStyle/>
        <a:p>
          <a:endParaRPr lang="en-US"/>
        </a:p>
      </dgm:t>
    </dgm:pt>
    <dgm:pt modelId="{0254A9AB-FE8D-4C56-BB2B-1CFC37AA3CC4}" type="sibTrans" cxnId="{8F6473D0-98EC-45FA-BB3C-2A4A743CDC8B}">
      <dgm:prSet/>
      <dgm:spPr/>
      <dgm:t>
        <a:bodyPr/>
        <a:lstStyle/>
        <a:p>
          <a:endParaRPr lang="en-US"/>
        </a:p>
      </dgm:t>
    </dgm:pt>
    <dgm:pt modelId="{98399A6C-5084-4797-8B63-232DD439425A}">
      <dgm:prSet custT="1"/>
      <dgm:spPr/>
      <dgm:t>
        <a:bodyPr/>
        <a:lstStyle/>
        <a:p>
          <a:pPr marL="574675" lvl="2" indent="-176213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Tx/>
            <a:buNone/>
          </a:pPr>
          <a:endParaRPr lang="en-US" sz="1600" kern="1200" dirty="0">
            <a:latin typeface="Calibri"/>
            <a:ea typeface="+mn-ea"/>
            <a:cs typeface="+mn-cs"/>
          </a:endParaRPr>
        </a:p>
      </dgm:t>
    </dgm:pt>
    <dgm:pt modelId="{84ED477A-CD63-4E7B-84F9-1A054DA3A782}" type="parTrans" cxnId="{51A8223E-F498-4B59-8C14-00C17F9D4BE1}">
      <dgm:prSet/>
      <dgm:spPr/>
      <dgm:t>
        <a:bodyPr/>
        <a:lstStyle/>
        <a:p>
          <a:endParaRPr lang="en-US"/>
        </a:p>
      </dgm:t>
    </dgm:pt>
    <dgm:pt modelId="{91C86C64-B13B-4C05-9E71-6B8AA9678945}" type="sibTrans" cxnId="{51A8223E-F498-4B59-8C14-00C17F9D4BE1}">
      <dgm:prSet/>
      <dgm:spPr/>
      <dgm:t>
        <a:bodyPr/>
        <a:lstStyle/>
        <a:p>
          <a:endParaRPr lang="en-US"/>
        </a:p>
      </dgm:t>
    </dgm:pt>
    <dgm:pt modelId="{93943074-8806-4D22-B491-7E9EF2D43A1D}" type="pres">
      <dgm:prSet presAssocID="{BFDC5138-7C38-49FF-808A-E58C9DA30C71}" presName="linear" presStyleCnt="0">
        <dgm:presLayoutVars>
          <dgm:animLvl val="lvl"/>
          <dgm:resizeHandles val="exact"/>
        </dgm:presLayoutVars>
      </dgm:prSet>
      <dgm:spPr/>
    </dgm:pt>
    <dgm:pt modelId="{6E0FF539-CBF4-41EE-A4AC-C9D6DE0696F9}" type="pres">
      <dgm:prSet presAssocID="{B5E1ED37-191D-4D11-B2CD-C82A917103D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7D09D14-34D5-47C4-B7A0-5D56D008CCA4}" type="pres">
      <dgm:prSet presAssocID="{B5E1ED37-191D-4D11-B2CD-C82A917103DA}" presName="childText" presStyleLbl="revTx" presStyleIdx="0" presStyleCnt="2">
        <dgm:presLayoutVars>
          <dgm:bulletEnabled val="1"/>
        </dgm:presLayoutVars>
      </dgm:prSet>
      <dgm:spPr/>
    </dgm:pt>
    <dgm:pt modelId="{85A48505-44A4-403F-B2E3-9618B8416582}" type="pres">
      <dgm:prSet presAssocID="{6809AC20-A71F-4145-B614-25B3D7303F9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55C147C-0E88-4B64-A19D-DE3499A67183}" type="pres">
      <dgm:prSet presAssocID="{6809AC20-A71F-4145-B614-25B3D7303F96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C679272C-47B6-47B9-ADB9-E19088C02811}" type="presOf" srcId="{21D32ED4-5709-4B45-AB9E-5FF1592BEE72}" destId="{555C147C-0E88-4B64-A19D-DE3499A67183}" srcOrd="0" destOrd="0" presId="urn:microsoft.com/office/officeart/2005/8/layout/vList2"/>
    <dgm:cxn modelId="{51A8223E-F498-4B59-8C14-00C17F9D4BE1}" srcId="{B5E1ED37-191D-4D11-B2CD-C82A917103DA}" destId="{98399A6C-5084-4797-8B63-232DD439425A}" srcOrd="2" destOrd="0" parTransId="{84ED477A-CD63-4E7B-84F9-1A054DA3A782}" sibTransId="{91C86C64-B13B-4C05-9E71-6B8AA9678945}"/>
    <dgm:cxn modelId="{EB3F8264-180C-4CB6-9D5E-774508F89D6C}" srcId="{B5E1ED37-191D-4D11-B2CD-C82A917103DA}" destId="{E0D43568-F090-4089-A3B8-6F7D25107D3A}" srcOrd="1" destOrd="0" parTransId="{3CC1872A-AB7B-4A2C-905B-FD5004F67AF0}" sibTransId="{2869D653-7B0A-4B76-86A7-AD0AA50BE454}"/>
    <dgm:cxn modelId="{88626868-7944-4A5B-B23C-20329DB45625}" type="presOf" srcId="{BFDC5138-7C38-49FF-808A-E58C9DA30C71}" destId="{93943074-8806-4D22-B491-7E9EF2D43A1D}" srcOrd="0" destOrd="0" presId="urn:microsoft.com/office/officeart/2005/8/layout/vList2"/>
    <dgm:cxn modelId="{6174FA50-17FA-413A-8988-E9CD10B5463C}" type="presOf" srcId="{85745134-CD02-4CE5-9DBD-EFEE69DDEC17}" destId="{67D09D14-34D5-47C4-B7A0-5D56D008CCA4}" srcOrd="0" destOrd="1" presId="urn:microsoft.com/office/officeart/2005/8/layout/vList2"/>
    <dgm:cxn modelId="{9548AA55-BF6A-40BE-80AC-21D2046F6BDA}" type="presOf" srcId="{B5E1ED37-191D-4D11-B2CD-C82A917103DA}" destId="{6E0FF539-CBF4-41EE-A4AC-C9D6DE0696F9}" srcOrd="0" destOrd="0" presId="urn:microsoft.com/office/officeart/2005/8/layout/vList2"/>
    <dgm:cxn modelId="{0BDE6C7A-5840-439C-8381-E3B8DEB8C0B5}" type="presOf" srcId="{B4EAAE6C-368F-485B-A922-0F8C20F9C4B5}" destId="{555C147C-0E88-4B64-A19D-DE3499A67183}" srcOrd="0" destOrd="1" presId="urn:microsoft.com/office/officeart/2005/8/layout/vList2"/>
    <dgm:cxn modelId="{280F6A7D-278D-4832-9320-3B1CEB6BBA1B}" type="presOf" srcId="{6809AC20-A71F-4145-B614-25B3D7303F96}" destId="{85A48505-44A4-403F-B2E3-9618B8416582}" srcOrd="0" destOrd="0" presId="urn:microsoft.com/office/officeart/2005/8/layout/vList2"/>
    <dgm:cxn modelId="{CCEA5393-8608-4957-A9D9-D3D030E81138}" type="presOf" srcId="{98399A6C-5084-4797-8B63-232DD439425A}" destId="{67D09D14-34D5-47C4-B7A0-5D56D008CCA4}" srcOrd="0" destOrd="5" presId="urn:microsoft.com/office/officeart/2005/8/layout/vList2"/>
    <dgm:cxn modelId="{0572A79B-F5D1-4809-A987-90ABA95110F6}" srcId="{6809AC20-A71F-4145-B614-25B3D7303F96}" destId="{21D32ED4-5709-4B45-AB9E-5FF1592BEE72}" srcOrd="0" destOrd="0" parTransId="{499D6A95-4CB5-4404-B15A-993F144114F4}" sibTransId="{658D0FC0-C366-452B-A75C-11CB5AA63577}"/>
    <dgm:cxn modelId="{2CB25CAE-0AF8-48FA-A27D-C7CE232F92C0}" type="presOf" srcId="{E0D43568-F090-4089-A3B8-6F7D25107D3A}" destId="{67D09D14-34D5-47C4-B7A0-5D56D008CCA4}" srcOrd="0" destOrd="3" presId="urn:microsoft.com/office/officeart/2005/8/layout/vList2"/>
    <dgm:cxn modelId="{B5F7B6B6-B700-4672-9A95-0EF29528BA11}" srcId="{47C7A71D-151E-4B8A-99DB-C8A387A07326}" destId="{EE663914-796F-492C-A5A7-0B7765863759}" srcOrd="1" destOrd="0" parTransId="{0581E7A9-B532-4D10-AEFB-8732B10D5A16}" sibTransId="{3818BCEE-0CAF-4603-8827-3192E0254E7A}"/>
    <dgm:cxn modelId="{E885E6B6-C4CB-46B4-B301-F9DEE00E299A}" type="presOf" srcId="{9E4D0DB5-EACD-4FC3-891A-80E747189D56}" destId="{67D09D14-34D5-47C4-B7A0-5D56D008CCA4}" srcOrd="0" destOrd="4" presId="urn:microsoft.com/office/officeart/2005/8/layout/vList2"/>
    <dgm:cxn modelId="{2B5EBCBD-1711-4478-B34E-63B568FCA402}" srcId="{BFDC5138-7C38-49FF-808A-E58C9DA30C71}" destId="{6809AC20-A71F-4145-B614-25B3D7303F96}" srcOrd="1" destOrd="0" parTransId="{A688B712-210C-4764-A327-87F640EC2636}" sibTransId="{FC874BE3-2D8A-4B24-80F1-5FD7CD0F397E}"/>
    <dgm:cxn modelId="{8B19DFC1-0B3D-4315-9410-730F98A76AFA}" type="presOf" srcId="{EE663914-796F-492C-A5A7-0B7765863759}" destId="{67D09D14-34D5-47C4-B7A0-5D56D008CCA4}" srcOrd="0" destOrd="2" presId="urn:microsoft.com/office/officeart/2005/8/layout/vList2"/>
    <dgm:cxn modelId="{8F6473D0-98EC-45FA-BB3C-2A4A743CDC8B}" srcId="{6809AC20-A71F-4145-B614-25B3D7303F96}" destId="{B4EAAE6C-368F-485B-A922-0F8C20F9C4B5}" srcOrd="1" destOrd="0" parTransId="{19C6A0D2-7468-4C9D-81DE-A8E059BCE35E}" sibTransId="{0254A9AB-FE8D-4C56-BB2B-1CFC37AA3CC4}"/>
    <dgm:cxn modelId="{E58000DA-8D1E-4E0C-B846-10C003BA8252}" srcId="{E0D43568-F090-4089-A3B8-6F7D25107D3A}" destId="{9E4D0DB5-EACD-4FC3-891A-80E747189D56}" srcOrd="0" destOrd="0" parTransId="{0D1D80BB-D09D-4028-BA4E-85C2E965093B}" sibTransId="{83F8574D-21C7-4789-AC7D-B6EE26E20217}"/>
    <dgm:cxn modelId="{18102DE2-4FE5-4F82-8295-E11B52DFB989}" srcId="{BFDC5138-7C38-49FF-808A-E58C9DA30C71}" destId="{B5E1ED37-191D-4D11-B2CD-C82A917103DA}" srcOrd="0" destOrd="0" parTransId="{E8295A63-BD4B-464D-858A-244E5655ED9A}" sibTransId="{6193E694-4400-4F11-BB69-1C3C169EA157}"/>
    <dgm:cxn modelId="{0599C9EB-63C4-4060-B602-ED0AA3271C74}" srcId="{47C7A71D-151E-4B8A-99DB-C8A387A07326}" destId="{85745134-CD02-4CE5-9DBD-EFEE69DDEC17}" srcOrd="0" destOrd="0" parTransId="{94126471-184C-4324-AB6A-33BEAAEB0ECA}" sibTransId="{D5B3B511-62EE-4408-B5DB-567B3987D747}"/>
    <dgm:cxn modelId="{80EC64F2-C272-4530-90E4-E1B68F1F13F6}" srcId="{B5E1ED37-191D-4D11-B2CD-C82A917103DA}" destId="{47C7A71D-151E-4B8A-99DB-C8A387A07326}" srcOrd="0" destOrd="0" parTransId="{2759D70F-5901-444B-AC93-12F688590347}" sibTransId="{8E3616E0-6337-4835-BFAF-529C03CB50A5}"/>
    <dgm:cxn modelId="{F8EBB0FF-BA8B-4DF9-8D3D-0739567B4C38}" type="presOf" srcId="{47C7A71D-151E-4B8A-99DB-C8A387A07326}" destId="{67D09D14-34D5-47C4-B7A0-5D56D008CCA4}" srcOrd="0" destOrd="0" presId="urn:microsoft.com/office/officeart/2005/8/layout/vList2"/>
    <dgm:cxn modelId="{5AFC6184-DADE-4993-8E5F-FEE638BDC78B}" type="presParOf" srcId="{93943074-8806-4D22-B491-7E9EF2D43A1D}" destId="{6E0FF539-CBF4-41EE-A4AC-C9D6DE0696F9}" srcOrd="0" destOrd="0" presId="urn:microsoft.com/office/officeart/2005/8/layout/vList2"/>
    <dgm:cxn modelId="{7F20C2F3-B69A-4059-827D-85166AF18AA8}" type="presParOf" srcId="{93943074-8806-4D22-B491-7E9EF2D43A1D}" destId="{67D09D14-34D5-47C4-B7A0-5D56D008CCA4}" srcOrd="1" destOrd="0" presId="urn:microsoft.com/office/officeart/2005/8/layout/vList2"/>
    <dgm:cxn modelId="{28F67872-4AA2-4C04-AD8B-79DB75663420}" type="presParOf" srcId="{93943074-8806-4D22-B491-7E9EF2D43A1D}" destId="{85A48505-44A4-403F-B2E3-9618B8416582}" srcOrd="2" destOrd="0" presId="urn:microsoft.com/office/officeart/2005/8/layout/vList2"/>
    <dgm:cxn modelId="{E701881B-D5BA-465F-8DF5-230A73A58713}" type="presParOf" srcId="{93943074-8806-4D22-B491-7E9EF2D43A1D}" destId="{555C147C-0E88-4B64-A19D-DE3499A67183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0FF539-CBF4-41EE-A4AC-C9D6DE0696F9}">
      <dsp:nvSpPr>
        <dsp:cNvPr id="0" name=""/>
        <dsp:cNvSpPr/>
      </dsp:nvSpPr>
      <dsp:spPr>
        <a:xfrm>
          <a:off x="0" y="6526"/>
          <a:ext cx="4484451" cy="5803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0" rIns="10668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Sampling</a:t>
          </a:r>
          <a:endParaRPr lang="en-US" sz="2800" kern="1200" dirty="0"/>
        </a:p>
      </dsp:txBody>
      <dsp:txXfrm>
        <a:off x="28329" y="34855"/>
        <a:ext cx="4427793" cy="523662"/>
      </dsp:txXfrm>
    </dsp:sp>
    <dsp:sp modelId="{67D09D14-34D5-47C4-B7A0-5D56D008CCA4}">
      <dsp:nvSpPr>
        <dsp:cNvPr id="0" name=""/>
        <dsp:cNvSpPr/>
      </dsp:nvSpPr>
      <dsp:spPr>
        <a:xfrm>
          <a:off x="0" y="586846"/>
          <a:ext cx="4484451" cy="2310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81" tIns="22860" rIns="128016" bIns="228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800" kern="1200" dirty="0"/>
            <a:t>Weighted sampling based on population.</a:t>
          </a:r>
          <a:endParaRPr lang="en-US" sz="1800" kern="1200" dirty="0"/>
        </a:p>
        <a:p>
          <a:pPr marL="574675" lvl="2" indent="-176213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Tx/>
            <a:buChar char="−"/>
          </a:pPr>
          <a:r>
            <a:rPr lang="en-GB" sz="1800" kern="1200" dirty="0"/>
            <a:t>Top 8 states by population - target sample size of 3600</a:t>
          </a:r>
          <a:endParaRPr lang="en-US" sz="1800" kern="1200" dirty="0"/>
        </a:p>
        <a:p>
          <a:pPr marL="574675" lvl="2" indent="-176213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Tx/>
            <a:buChar char="−"/>
          </a:pPr>
          <a:r>
            <a:rPr lang="en-GB" sz="1800" kern="1200" dirty="0"/>
            <a:t>Other states 900 samples</a:t>
          </a:r>
          <a:endParaRPr lang="en-US" sz="18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800" kern="1200" dirty="0"/>
            <a:t>Oversampled young adults</a:t>
          </a:r>
          <a:endParaRPr lang="en-US" sz="1800" kern="1200" dirty="0"/>
        </a:p>
        <a:p>
          <a:pPr marL="574675" lvl="2" indent="-176213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Tx/>
            <a:buChar char="−"/>
          </a:pPr>
          <a:r>
            <a:rPr lang="en-GB" sz="1800" kern="1200" dirty="0">
              <a:latin typeface="Calibri"/>
              <a:ea typeface="+mn-ea"/>
              <a:cs typeface="+mn-cs"/>
            </a:rPr>
            <a:t>Equally distributed between aged 12-18, 18-25, 26 and older</a:t>
          </a:r>
          <a:endParaRPr lang="en-US" sz="1800" kern="1200" dirty="0">
            <a:latin typeface="Calibri"/>
            <a:ea typeface="+mn-ea"/>
            <a:cs typeface="+mn-cs"/>
          </a:endParaRPr>
        </a:p>
        <a:p>
          <a:pPr marL="574675" lvl="2" indent="-176213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Tx/>
            <a:buNone/>
          </a:pPr>
          <a:endParaRPr lang="en-US" sz="1600" kern="1200" dirty="0">
            <a:latin typeface="Calibri"/>
            <a:ea typeface="+mn-ea"/>
            <a:cs typeface="+mn-cs"/>
          </a:endParaRPr>
        </a:p>
      </dsp:txBody>
      <dsp:txXfrm>
        <a:off x="0" y="586846"/>
        <a:ext cx="4484451" cy="2310120"/>
      </dsp:txXfrm>
    </dsp:sp>
    <dsp:sp modelId="{85A48505-44A4-403F-B2E3-9618B8416582}">
      <dsp:nvSpPr>
        <dsp:cNvPr id="0" name=""/>
        <dsp:cNvSpPr/>
      </dsp:nvSpPr>
      <dsp:spPr>
        <a:xfrm>
          <a:off x="0" y="2896966"/>
          <a:ext cx="4484451" cy="5803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0" rIns="10668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Stability</a:t>
          </a:r>
          <a:endParaRPr lang="en-US" sz="2800" kern="1200"/>
        </a:p>
      </dsp:txBody>
      <dsp:txXfrm>
        <a:off x="28329" y="2925295"/>
        <a:ext cx="4427793" cy="523662"/>
      </dsp:txXfrm>
    </dsp:sp>
    <dsp:sp modelId="{555C147C-0E88-4B64-A19D-DE3499A67183}">
      <dsp:nvSpPr>
        <dsp:cNvPr id="0" name=""/>
        <dsp:cNvSpPr/>
      </dsp:nvSpPr>
      <dsp:spPr>
        <a:xfrm>
          <a:off x="0" y="3477286"/>
          <a:ext cx="4484451" cy="609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81" tIns="22860" rIns="128016" bIns="22860" numCol="1" spcCol="1270" anchor="t" anchorCtr="0">
          <a:noAutofit/>
        </a:bodyPr>
        <a:lstStyle/>
        <a:p>
          <a:pPr marL="174625" lvl="1" indent="-174625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800" kern="1200" dirty="0"/>
            <a:t>Incentive Payment of $30</a:t>
          </a:r>
          <a:endParaRPr lang="en-US" sz="1800" kern="1200" dirty="0"/>
        </a:p>
        <a:p>
          <a:pPr marL="174625" lvl="1" indent="-174625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800" kern="1200" dirty="0"/>
            <a:t>Different population census</a:t>
          </a:r>
          <a:endParaRPr lang="en-US" sz="1800" kern="1200" dirty="0"/>
        </a:p>
      </dsp:txBody>
      <dsp:txXfrm>
        <a:off x="0" y="3477286"/>
        <a:ext cx="4484451" cy="6096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6A3C6-95AE-46F9-980F-B6697854D232}" type="datetimeFigureOut">
              <a:rPr lang="en-US" smtClean="0"/>
              <a:t>16-Aug-17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D62E6-ED10-494C-8BFF-F085502E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168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_Gold-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89778" y="394707"/>
            <a:ext cx="4768422" cy="4209045"/>
          </a:xfrm>
        </p:spPr>
        <p:txBody>
          <a:bodyPr anchor="b">
            <a:normAutofit/>
          </a:bodyPr>
          <a:lstStyle>
            <a:lvl1pPr algn="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4603750"/>
            <a:ext cx="6400800" cy="1752600"/>
          </a:xfrm>
        </p:spPr>
        <p:txBody>
          <a:bodyPr/>
          <a:lstStyle>
            <a:lvl1pPr marL="0" indent="0" algn="r">
              <a:buNone/>
              <a:defRPr>
                <a:solidFill>
                  <a:srgbClr val="65001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81A26-A389-954B-B4BA-877BBD58551C}" type="datetimeFigureOut">
              <a:rPr lang="en-US" smtClean="0"/>
              <a:t>16-Aug-17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63EA-5BAD-0C4E-8E09-5ADE2689B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134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81A26-A389-954B-B4BA-877BBD58551C}" type="datetimeFigureOut">
              <a:rPr lang="en-US" smtClean="0"/>
              <a:t>16-Aug-17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63EA-5BAD-0C4E-8E09-5ADE2689B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31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81A26-A389-954B-B4BA-877BBD58551C}" type="datetimeFigureOut">
              <a:rPr lang="en-US" smtClean="0"/>
              <a:t>16-Aug-17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63EA-5BAD-0C4E-8E09-5ADE2689B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25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ECEAC-D185-49EE-8FEE-7E61D7D57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96F331-EB71-4091-A361-0A6D02D78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81A26-A389-954B-B4BA-877BBD58551C}" type="datetimeFigureOut">
              <a:rPr lang="en-US" smtClean="0"/>
              <a:t>16-Aug-17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58FD4D-5BB6-4EA3-9114-C5E8B7A5B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892354-9C67-4F7F-89EB-99C3B5BF9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63EA-5BAD-0C4E-8E09-5ADE2689B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41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81A26-A389-954B-B4BA-877BBD58551C}" type="datetimeFigureOut">
              <a:rPr lang="en-US" smtClean="0"/>
              <a:t>16-Aug-17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63EA-5BAD-0C4E-8E09-5ADE2689B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63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81A26-A389-954B-B4BA-877BBD58551C}" type="datetimeFigureOut">
              <a:rPr lang="en-US" smtClean="0"/>
              <a:t>16-Aug-17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63EA-5BAD-0C4E-8E09-5ADE2689BB7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E25A790-8D6B-41B4-B058-F601A0661BCE}"/>
              </a:ext>
            </a:extLst>
          </p:cNvPr>
          <p:cNvSpPr txBox="1">
            <a:spLocks/>
          </p:cNvSpPr>
          <p:nvPr userDrawn="1"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kern="1200">
                <a:solidFill>
                  <a:srgbClr val="650013"/>
                </a:solidFill>
                <a:latin typeface="Times"/>
                <a:ea typeface="+mj-ea"/>
                <a:cs typeface="Time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10727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81A26-A389-954B-B4BA-877BBD58551C}" type="datetimeFigureOut">
              <a:rPr lang="en-US" smtClean="0"/>
              <a:t>16-Aug-17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63EA-5BAD-0C4E-8E09-5ADE2689B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08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81A26-A389-954B-B4BA-877BBD58551C}" type="datetimeFigureOut">
              <a:rPr lang="en-US" smtClean="0"/>
              <a:t>16-Aug-17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63EA-5BAD-0C4E-8E09-5ADE2689B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11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81A26-A389-954B-B4BA-877BBD58551C}" type="datetimeFigureOut">
              <a:rPr lang="en-US" smtClean="0"/>
              <a:t>16-Aug-17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63EA-5BAD-0C4E-8E09-5ADE2689B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12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81A26-A389-954B-B4BA-877BBD58551C}" type="datetimeFigureOut">
              <a:rPr lang="en-US" smtClean="0"/>
              <a:t>16-Aug-17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63EA-5BAD-0C4E-8E09-5ADE2689BB7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9E72850-114C-417B-88E0-8915A2912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5308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81A26-A389-954B-B4BA-877BBD58551C}" type="datetimeFigureOut">
              <a:rPr lang="en-US" smtClean="0"/>
              <a:t>16-Aug-17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63EA-5BAD-0C4E-8E09-5ADE2689B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481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81A26-A389-954B-B4BA-877BBD58551C}" type="datetimeFigureOut">
              <a:rPr lang="en-US" smtClean="0"/>
              <a:t>16-Aug-17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63EA-5BAD-0C4E-8E09-5ADE2689B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341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_Gold-2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81A26-A389-954B-B4BA-877BBD58551C}" type="datetimeFigureOut">
              <a:rPr lang="en-US" smtClean="0"/>
              <a:t>16-Aug-17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563EA-5BAD-0C4E-8E09-5ADE2689B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97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3000" kern="1200">
          <a:solidFill>
            <a:srgbClr val="650013"/>
          </a:solidFill>
          <a:latin typeface="Times"/>
          <a:ea typeface="+mj-ea"/>
          <a:cs typeface="Time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Times"/>
          <a:ea typeface="+mn-ea"/>
          <a:cs typeface="Time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Times"/>
          <a:ea typeface="+mn-ea"/>
          <a:cs typeface="Time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Times"/>
          <a:ea typeface="+mn-ea"/>
          <a:cs typeface="Time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Times"/>
          <a:ea typeface="+mn-ea"/>
          <a:cs typeface="Time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Times"/>
          <a:ea typeface="+mn-ea"/>
          <a:cs typeface="Time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017" y="394707"/>
            <a:ext cx="8286184" cy="4304042"/>
          </a:xfrm>
        </p:spPr>
        <p:txBody>
          <a:bodyPr>
            <a:normAutofit/>
          </a:bodyPr>
          <a:lstStyle/>
          <a:p>
            <a:r>
              <a:rPr lang="en-US" sz="4000" dirty="0"/>
              <a:t> </a:t>
            </a:r>
            <a:br>
              <a:rPr lang="en-US" sz="4000" dirty="0"/>
            </a:br>
            <a:r>
              <a:rPr lang="en-GB" sz="4000" dirty="0">
                <a:latin typeface="Georgia"/>
                <a:ea typeface="Georgia"/>
                <a:cs typeface="Georgia"/>
                <a:sym typeface="Georgia"/>
              </a:rPr>
              <a:t>Alcohol is not about low p-values.. It just makes you forget the hypothesis..</a:t>
            </a:r>
            <a:br>
              <a:rPr lang="en-GB" sz="4000" dirty="0">
                <a:latin typeface="Georgia"/>
                <a:ea typeface="Georgia"/>
                <a:cs typeface="Georgia"/>
                <a:sym typeface="Georgia"/>
              </a:rPr>
            </a:b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7406" y="4603752"/>
            <a:ext cx="8050795" cy="808005"/>
          </a:xfrm>
        </p:spPr>
        <p:txBody>
          <a:bodyPr>
            <a:normAutofit/>
          </a:bodyPr>
          <a:lstStyle/>
          <a:p>
            <a:r>
              <a:rPr lang="en-US" sz="2400" dirty="0"/>
              <a:t>Team 3- </a:t>
            </a:r>
            <a:r>
              <a:rPr lang="en-US" sz="2400" dirty="0" err="1"/>
              <a:t>Bekzat</a:t>
            </a:r>
            <a:r>
              <a:rPr lang="en-US" sz="2400" dirty="0"/>
              <a:t> </a:t>
            </a:r>
            <a:r>
              <a:rPr lang="en-US" sz="2400" dirty="0" err="1"/>
              <a:t>Alish</a:t>
            </a:r>
            <a:r>
              <a:rPr lang="en-US" sz="2400" dirty="0"/>
              <a:t>, Ishwarya Ravikumar, Ramnath </a:t>
            </a:r>
            <a:r>
              <a:rPr lang="en-US" sz="2400" dirty="0" err="1"/>
              <a:t>Kamakoti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7449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CBABB-C279-4CCB-AD6C-75F0843B3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6019"/>
            <a:ext cx="8229600" cy="45259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5400" dirty="0"/>
              <a:t>Questions!!</a:t>
            </a:r>
          </a:p>
        </p:txBody>
      </p:sp>
    </p:spTree>
    <p:extLst>
      <p:ext uri="{BB962C8B-B14F-4D97-AF65-F5344CB8AC3E}">
        <p14:creationId xmlns:p14="http://schemas.microsoft.com/office/powerpoint/2010/main" val="1228606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0F746-16E9-469C-8ECE-9F2D0FA5D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problem??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6B011-53E7-4C32-A7C3-1F1357B3C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2"/>
            <a:ext cx="8460463" cy="4525963"/>
          </a:xfrm>
        </p:spPr>
        <p:txBody>
          <a:bodyPr>
            <a:normAutofit/>
          </a:bodyPr>
          <a:lstStyle/>
          <a:p>
            <a:pPr marL="457200" indent="-355600">
              <a:spcBef>
                <a:spcPts val="0"/>
              </a:spcBef>
              <a:buSzPct val="100000"/>
            </a:pPr>
            <a:r>
              <a:rPr lang="en-GB" sz="2200" dirty="0">
                <a:latin typeface="Arial"/>
                <a:ea typeface="Arial"/>
                <a:cs typeface="Arial"/>
                <a:sym typeface="Arial"/>
              </a:rPr>
              <a:t>About 18 million of adult Americans suffer from alcohol dependence (U.S. Department of Health and Human Services)</a:t>
            </a:r>
          </a:p>
          <a:p>
            <a:pPr marL="457200" indent="-355600">
              <a:spcBef>
                <a:spcPts val="0"/>
              </a:spcBef>
              <a:buSzPct val="100000"/>
            </a:pPr>
            <a:endParaRPr lang="en-GB" sz="2200" dirty="0">
              <a:latin typeface="Arial"/>
              <a:ea typeface="Arial"/>
              <a:cs typeface="Arial"/>
              <a:sym typeface="Arial"/>
            </a:endParaRPr>
          </a:p>
          <a:p>
            <a:pPr marL="457200" indent="-355600">
              <a:spcBef>
                <a:spcPts val="0"/>
              </a:spcBef>
              <a:buSzPct val="100000"/>
            </a:pPr>
            <a:r>
              <a:rPr lang="en-GB" sz="2200" dirty="0">
                <a:latin typeface="Arial"/>
                <a:ea typeface="Arial"/>
                <a:cs typeface="Arial"/>
                <a:sym typeface="Arial"/>
              </a:rPr>
              <a:t>The purpose of this project is to extend the research on alcohol use by examining the significance of the relationship between different socio-demographic, alcohol related factors and level of alcohol consumption</a:t>
            </a:r>
          </a:p>
          <a:p>
            <a:endParaRPr lang="en-US" sz="22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8801907-122A-4248-8FB7-5C50D3F3D3F3}"/>
              </a:ext>
            </a:extLst>
          </p:cNvPr>
          <p:cNvSpPr/>
          <p:nvPr/>
        </p:nvSpPr>
        <p:spPr>
          <a:xfrm>
            <a:off x="606583" y="4282280"/>
            <a:ext cx="8229600" cy="211850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u="sng" dirty="0">
                <a:solidFill>
                  <a:schemeClr val="tx1"/>
                </a:solidFill>
              </a:rPr>
              <a:t>Hypothesis</a:t>
            </a:r>
          </a:p>
          <a:p>
            <a:pPr marL="344488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0</a:t>
            </a:r>
            <a:r>
              <a:rPr lang="en-US" sz="2400" dirty="0">
                <a:solidFill>
                  <a:schemeClr val="tx1"/>
                </a:solidFill>
              </a:rPr>
              <a:t>: There is no relationship between the factors and alcohol consumption </a:t>
            </a:r>
            <a:r>
              <a:rPr lang="el-GR" sz="2400" dirty="0">
                <a:solidFill>
                  <a:schemeClr val="tx1"/>
                </a:solidFill>
              </a:rPr>
              <a:t>β</a:t>
            </a:r>
            <a:r>
              <a:rPr lang="en-US" sz="2400" baseline="-25000" dirty="0" err="1">
                <a:solidFill>
                  <a:schemeClr val="tx1"/>
                </a:solidFill>
              </a:rPr>
              <a:t>i</a:t>
            </a:r>
            <a:r>
              <a:rPr lang="en-US" sz="2400" baseline="-250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= 0 </a:t>
            </a:r>
          </a:p>
          <a:p>
            <a:pPr marL="344488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a</a:t>
            </a:r>
            <a:r>
              <a:rPr lang="en-US" sz="2400" dirty="0">
                <a:solidFill>
                  <a:schemeClr val="tx1"/>
                </a:solidFill>
              </a:rPr>
              <a:t>: There is a relationship between the factors and alcohol consumption </a:t>
            </a:r>
            <a:r>
              <a:rPr lang="el-GR" sz="2400" dirty="0">
                <a:solidFill>
                  <a:schemeClr val="tx1"/>
                </a:solidFill>
              </a:rPr>
              <a:t>β</a:t>
            </a:r>
            <a:r>
              <a:rPr lang="en-US" sz="2400" baseline="-25000" dirty="0" err="1">
                <a:solidFill>
                  <a:schemeClr val="tx1"/>
                </a:solidFill>
              </a:rPr>
              <a:t>i</a:t>
            </a:r>
            <a:r>
              <a:rPr lang="en-US" sz="2400" baseline="-250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≠ 0</a:t>
            </a:r>
          </a:p>
          <a:p>
            <a:endParaRPr lang="en-US" sz="2400" b="1" u="sng" dirty="0">
              <a:solidFill>
                <a:schemeClr val="tx1"/>
              </a:solidFill>
            </a:endParaRPr>
          </a:p>
          <a:p>
            <a:endParaRPr lang="en-US" sz="24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737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43E8F-B326-4CB8-B6E8-FB584BE0A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our sample and its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C237D-B5B1-41DC-8396-AAC587739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1562"/>
            <a:ext cx="8229600" cy="4525963"/>
          </a:xfrm>
        </p:spPr>
        <p:txBody>
          <a:bodyPr/>
          <a:lstStyle/>
          <a:p>
            <a:pPr marL="457200" lvl="0" indent="-355600">
              <a:spcBef>
                <a:spcPts val="0"/>
              </a:spcBef>
              <a:buSzPct val="100000"/>
            </a:pPr>
            <a:r>
              <a:rPr lang="en-GB" sz="2000" dirty="0">
                <a:latin typeface="+mn-lt"/>
              </a:rPr>
              <a:t>Data from </a:t>
            </a:r>
            <a:r>
              <a:rPr lang="en-GB" sz="2000" i="1" dirty="0">
                <a:latin typeface="+mn-lt"/>
              </a:rPr>
              <a:t>National Survey on Drug Use and Health</a:t>
            </a:r>
            <a:r>
              <a:rPr lang="en-GB" sz="2000" dirty="0">
                <a:latin typeface="+mn-lt"/>
              </a:rPr>
              <a:t> collected in 2012 by the U.S. Department Health and Human Services</a:t>
            </a:r>
          </a:p>
          <a:p>
            <a:pPr marL="457200" lvl="0" indent="-355600">
              <a:spcBef>
                <a:spcPts val="0"/>
              </a:spcBef>
              <a:buSzPct val="100000"/>
            </a:pPr>
            <a:r>
              <a:rPr lang="en-GB" sz="2000" dirty="0">
                <a:latin typeface="+mn-lt"/>
              </a:rPr>
              <a:t>The survey data was collected from all 50 states and the District of Columbia for various drug usage factors and demographic information</a:t>
            </a:r>
          </a:p>
          <a:p>
            <a:pPr marL="457200" lvl="0" indent="-355600">
              <a:spcBef>
                <a:spcPts val="0"/>
              </a:spcBef>
              <a:buSzPct val="100000"/>
            </a:pPr>
            <a:r>
              <a:rPr lang="en-GB" sz="2000" dirty="0">
                <a:latin typeface="+mn-lt"/>
              </a:rPr>
              <a:t>55,268 survey respondents and 3,120 variables in total</a:t>
            </a:r>
          </a:p>
          <a:p>
            <a:pPr marL="457200" lvl="0" indent="-355600">
              <a:spcBef>
                <a:spcPts val="0"/>
              </a:spcBef>
              <a:buSzPct val="100000"/>
            </a:pPr>
            <a:r>
              <a:rPr lang="en-GB" sz="2000" dirty="0">
                <a:latin typeface="+mn-lt"/>
              </a:rPr>
              <a:t>Drug variables include alcohol, tobacco, marijuana, cocaine and etc.</a:t>
            </a:r>
          </a:p>
          <a:p>
            <a:pPr marL="457200" lvl="0" indent="-355600">
              <a:spcBef>
                <a:spcPts val="0"/>
              </a:spcBef>
              <a:buSzPct val="100000"/>
            </a:pPr>
            <a:r>
              <a:rPr lang="en-GB" sz="2000" dirty="0">
                <a:latin typeface="+mn-lt"/>
              </a:rPr>
              <a:t>Variables of interest:</a:t>
            </a:r>
          </a:p>
          <a:p>
            <a:pPr marL="914400" lvl="1" indent="-355600">
              <a:spcBef>
                <a:spcPts val="0"/>
              </a:spcBef>
              <a:buSzPct val="100000"/>
            </a:pPr>
            <a:r>
              <a:rPr lang="en-GB" sz="2000" dirty="0">
                <a:latin typeface="+mn-lt"/>
              </a:rPr>
              <a:t>17 alcohol consumption variables and 71 socio-demographics variables.</a:t>
            </a:r>
            <a:endParaRPr lang="en-US" dirty="0">
              <a:latin typeface="+mn-lt"/>
            </a:endParaRPr>
          </a:p>
        </p:txBody>
      </p:sp>
      <p:sp>
        <p:nvSpPr>
          <p:cNvPr id="4" name="Shape 106">
            <a:extLst>
              <a:ext uri="{FF2B5EF4-FFF2-40B4-BE49-F238E27FC236}">
                <a16:creationId xmlns:a16="http://schemas.microsoft.com/office/drawing/2014/main" id="{095E5F43-8167-4310-9FD9-BBDE45D44800}"/>
              </a:ext>
            </a:extLst>
          </p:cNvPr>
          <p:cNvSpPr txBox="1"/>
          <p:nvPr/>
        </p:nvSpPr>
        <p:spPr>
          <a:xfrm>
            <a:off x="556788" y="4423200"/>
            <a:ext cx="8061917" cy="226943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25" tIns="0" rIns="91425" bIns="91425" anchor="t" anchorCtr="0">
            <a:noAutofit/>
          </a:bodyPr>
          <a:lstStyle/>
          <a:p>
            <a:pPr marL="574675" lvl="0" indent="-339725" rtl="0">
              <a:spcBef>
                <a:spcPts val="300"/>
              </a:spcBef>
            </a:pPr>
            <a:r>
              <a:rPr lang="en-GB" b="1" u="sng" dirty="0">
                <a:solidFill>
                  <a:schemeClr val="tx1"/>
                </a:solidFill>
              </a:rPr>
              <a:t>How some variables were obtained</a:t>
            </a:r>
          </a:p>
          <a:p>
            <a:pPr marL="574675" lvl="0" indent="-339725" rtl="0">
              <a:spcBef>
                <a:spcPts val="300"/>
              </a:spcBef>
              <a:buChar char="●"/>
            </a:pPr>
            <a:r>
              <a:rPr lang="en-GB" dirty="0">
                <a:solidFill>
                  <a:schemeClr val="tx1"/>
                </a:solidFill>
              </a:rPr>
              <a:t>Some variables required imputation – Incomplete or bad survey responses were imputed into “bad data”, “don’t know”, and “refused to answer” variable levels. </a:t>
            </a:r>
          </a:p>
          <a:p>
            <a:pPr marL="574675" lvl="0" indent="-339725" rtl="0">
              <a:spcBef>
                <a:spcPts val="0"/>
              </a:spcBef>
              <a:buChar char="●"/>
            </a:pPr>
            <a:r>
              <a:rPr lang="en-GB" dirty="0">
                <a:solidFill>
                  <a:schemeClr val="tx1"/>
                </a:solidFill>
              </a:rPr>
              <a:t>Sociodemographic variables were imputed using a statistical imputation procedure called predictive mean </a:t>
            </a:r>
            <a:r>
              <a:rPr lang="en-GB" dirty="0" err="1">
                <a:solidFill>
                  <a:schemeClr val="tx1"/>
                </a:solidFill>
              </a:rPr>
              <a:t>neighborhood</a:t>
            </a:r>
            <a:r>
              <a:rPr lang="en-GB" dirty="0">
                <a:solidFill>
                  <a:schemeClr val="tx1"/>
                </a:solidFill>
              </a:rPr>
              <a:t> (PMN).</a:t>
            </a:r>
          </a:p>
          <a:p>
            <a:pPr marL="574675" lvl="0" indent="-339725">
              <a:spcBef>
                <a:spcPts val="0"/>
              </a:spcBef>
              <a:buChar char="●"/>
            </a:pPr>
            <a:r>
              <a:rPr lang="en-GB" dirty="0">
                <a:solidFill>
                  <a:schemeClr val="tx1"/>
                </a:solidFill>
              </a:rPr>
              <a:t>Certain variables were recoded from other variables.</a:t>
            </a:r>
          </a:p>
        </p:txBody>
      </p:sp>
    </p:spTree>
    <p:extLst>
      <p:ext uri="{BB962C8B-B14F-4D97-AF65-F5344CB8AC3E}">
        <p14:creationId xmlns:p14="http://schemas.microsoft.com/office/powerpoint/2010/main" val="2874715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3D6FC-D786-4C67-BE0B-7F17C7D2B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in our model</a:t>
            </a:r>
          </a:p>
        </p:txBody>
      </p:sp>
      <p:graphicFrame>
        <p:nvGraphicFramePr>
          <p:cNvPr id="4" name="Shape 105">
            <a:extLst>
              <a:ext uri="{FF2B5EF4-FFF2-40B4-BE49-F238E27FC236}">
                <a16:creationId xmlns:a16="http://schemas.microsoft.com/office/drawing/2014/main" id="{A0FEAC86-99C5-48CF-8699-AC1360A559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1407676"/>
              </p:ext>
            </p:extLst>
          </p:nvPr>
        </p:nvGraphicFramePr>
        <p:xfrm>
          <a:off x="346776" y="1555787"/>
          <a:ext cx="4750518" cy="4795736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804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27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5201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 sz="1600" dirty="0"/>
                        <a:t>Variable Description</a:t>
                      </a:r>
                      <a:endParaRPr lang="en-GB" sz="16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 sz="1600" dirty="0"/>
                        <a:t>Range</a:t>
                      </a:r>
                      <a:endParaRPr lang="en-GB" sz="16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-GB" sz="1600" dirty="0"/>
                        <a:t>Type</a:t>
                      </a:r>
                      <a:endParaRPr lang="en-GB" sz="1600"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928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100" dirty="0"/>
                        <a:t>Number of days had 5+ drinks past 30 days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-GB" sz="1100" dirty="0"/>
                        <a:t>0 − 30</a:t>
                      </a:r>
                      <a:endParaRPr lang="en-GB" sz="11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100"/>
                        <a:t>interval</a:t>
                      </a:r>
                      <a:endParaRPr lang="en-GB" sz="1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7183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100" dirty="0"/>
                        <a:t>Number of days had 4+ drinks in the same occasion past 30 days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-GB" sz="1100" dirty="0"/>
                        <a:t>0 − 30</a:t>
                      </a:r>
                      <a:endParaRPr lang="en-GB" sz="11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100"/>
                        <a:t>interval</a:t>
                      </a:r>
                      <a:endParaRPr lang="en-GB" sz="1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928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1100" dirty="0"/>
                        <a:t>Number of days had a drink past 30 days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-GB" sz="1100" dirty="0"/>
                        <a:t>0 − 30</a:t>
                      </a:r>
                      <a:endParaRPr lang="en-GB" sz="11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-GB" sz="1100"/>
                        <a:t>interval</a:t>
                      </a:r>
                      <a:endParaRPr lang="en-GB" sz="1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928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1100"/>
                        <a:t>Number of drinks past 30 days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-GB" sz="1100" dirty="0"/>
                        <a:t>0 − 90</a:t>
                      </a:r>
                      <a:endParaRPr lang="en-GB" sz="11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-GB" sz="1100" dirty="0"/>
                        <a:t>interval</a:t>
                      </a:r>
                      <a:endParaRPr lang="en-GB" sz="11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5928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1100"/>
                        <a:t>How many hours worked last week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-GB" sz="1100" dirty="0"/>
                        <a:t>1 − 60</a:t>
                      </a:r>
                      <a:endParaRPr lang="en-GB" sz="11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-GB" sz="1100" dirty="0"/>
                        <a:t>interval</a:t>
                      </a:r>
                      <a:endParaRPr lang="en-GB" sz="11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5928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100"/>
                        <a:t>Number of days skipped work past 30 days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-GB" sz="1100" dirty="0"/>
                        <a:t>0 − 30</a:t>
                      </a:r>
                      <a:endParaRPr lang="en-GB" sz="11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100" dirty="0"/>
                        <a:t>interval</a:t>
                      </a:r>
                      <a:endParaRPr lang="en-GB" sz="11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5928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1100"/>
                        <a:t>Gender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 sz="1100" dirty="0"/>
                        <a:t>0 − 1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-GB" sz="1100" dirty="0"/>
                        <a:t>nominal</a:t>
                      </a:r>
                      <a:endParaRPr lang="en-GB" sz="11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5928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1100"/>
                        <a:t>Age category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 sz="1100"/>
                        <a:t>0 − 3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-GB" sz="1100" dirty="0"/>
                        <a:t>ordinal</a:t>
                      </a:r>
                      <a:endParaRPr lang="en-GB" sz="11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5928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1100"/>
                        <a:t>Education level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-GB" sz="1100"/>
                        <a:t>0 − 4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-GB" sz="1100" dirty="0"/>
                        <a:t>nominal</a:t>
                      </a:r>
                      <a:endParaRPr lang="en-GB" sz="11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5928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1100"/>
                        <a:t>Family income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 sz="1100"/>
                        <a:t>0 − 3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-GB" sz="1100" dirty="0"/>
                        <a:t>ordinal</a:t>
                      </a:r>
                      <a:endParaRPr lang="en-GB" sz="11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7E7EDC1-620E-49BD-BF4C-9430CC32F176}"/>
              </a:ext>
            </a:extLst>
          </p:cNvPr>
          <p:cNvSpPr/>
          <p:nvPr/>
        </p:nvSpPr>
        <p:spPr>
          <a:xfrm>
            <a:off x="5204298" y="1753053"/>
            <a:ext cx="3822970" cy="440120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u="sng" dirty="0">
                <a:solidFill>
                  <a:schemeClr val="tx1"/>
                </a:solidFill>
              </a:rPr>
              <a:t>Data management</a:t>
            </a:r>
          </a:p>
          <a:p>
            <a:pPr algn="ctr"/>
            <a:endParaRPr lang="en-GB" sz="2000" b="1" dirty="0">
              <a:solidFill>
                <a:schemeClr val="tx1"/>
              </a:solidFill>
            </a:endParaRPr>
          </a:p>
          <a:p>
            <a:pPr marL="233363" indent="-233363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Assigned a value of zero for alcohol consumption variable if respondent “did not use alcohol in the past 30 days”</a:t>
            </a:r>
          </a:p>
          <a:p>
            <a:pPr marL="233363" indent="-233363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Treated responses of “don’t know”, “refused to answer”, and other similar as missing data and removed from modelling</a:t>
            </a:r>
          </a:p>
          <a:p>
            <a:pPr marL="233363" indent="-233363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Removed responses of respondents who never used alcohol due to its introduction of a potential bias</a:t>
            </a:r>
          </a:p>
        </p:txBody>
      </p:sp>
    </p:spTree>
    <p:extLst>
      <p:ext uri="{BB962C8B-B14F-4D97-AF65-F5344CB8AC3E}">
        <p14:creationId xmlns:p14="http://schemas.microsoft.com/office/powerpoint/2010/main" val="250633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FBC8A-404D-4E6E-B043-5BF9CF541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129D8-3EE5-4AF8-95CF-050218771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3"/>
            <a:ext cx="8229600" cy="172242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+mn-lt"/>
              </a:rPr>
              <a:t>Predict the number of days in a month a person will have more than 5 drinks to determine their dependence level on alcohol</a:t>
            </a:r>
          </a:p>
          <a:p>
            <a:r>
              <a:rPr lang="en-US" sz="2000" dirty="0">
                <a:latin typeface="+mn-lt"/>
              </a:rPr>
              <a:t>Considered alcohol usage and demographic related variables in the model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F7E00B5-136E-4DA6-A334-DEBE146BA646}"/>
              </a:ext>
            </a:extLst>
          </p:cNvPr>
          <p:cNvSpPr/>
          <p:nvPr/>
        </p:nvSpPr>
        <p:spPr>
          <a:xfrm>
            <a:off x="457200" y="2922773"/>
            <a:ext cx="8229600" cy="1557196"/>
          </a:xfrm>
          <a:prstGeom prst="roundRect">
            <a:avLst/>
          </a:prstGeom>
          <a:solidFill>
            <a:srgbClr val="7A0019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No. of days with </a:t>
            </a:r>
            <a:r>
              <a:rPr lang="en-US" sz="2000" b="1" dirty="0" err="1">
                <a:solidFill>
                  <a:schemeClr val="bg1"/>
                </a:solidFill>
              </a:rPr>
              <a:t>atleast</a:t>
            </a:r>
            <a:r>
              <a:rPr lang="en-US" sz="2000" b="1" dirty="0">
                <a:solidFill>
                  <a:schemeClr val="bg1"/>
                </a:solidFill>
              </a:rPr>
              <a:t> 5 drinks consumption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</a:t>
            </a:r>
            <a:r>
              <a:rPr lang="el-GR" dirty="0">
                <a:solidFill>
                  <a:schemeClr val="bg1"/>
                </a:solidFill>
              </a:rPr>
              <a:t>β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  <a:r>
              <a:rPr lang="en-US" dirty="0">
                <a:solidFill>
                  <a:schemeClr val="bg1"/>
                </a:solidFill>
              </a:rPr>
              <a:t> + </a:t>
            </a:r>
            <a:r>
              <a:rPr lang="el-GR" dirty="0">
                <a:solidFill>
                  <a:schemeClr val="bg1"/>
                </a:solidFill>
              </a:rPr>
              <a:t>β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 * No. of drinks in a day + </a:t>
            </a:r>
            <a:r>
              <a:rPr lang="el-GR" dirty="0">
                <a:solidFill>
                  <a:schemeClr val="bg1"/>
                </a:solidFill>
              </a:rPr>
              <a:t>β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 * No. of days with </a:t>
            </a:r>
            <a:r>
              <a:rPr lang="en-US" dirty="0" err="1">
                <a:solidFill>
                  <a:schemeClr val="bg1"/>
                </a:solidFill>
              </a:rPr>
              <a:t>atleast</a:t>
            </a:r>
            <a:r>
              <a:rPr lang="en-US" dirty="0">
                <a:solidFill>
                  <a:schemeClr val="bg1"/>
                </a:solidFill>
              </a:rPr>
              <a:t> one drink + </a:t>
            </a:r>
            <a:r>
              <a:rPr lang="el-GR" dirty="0">
                <a:solidFill>
                  <a:schemeClr val="bg1"/>
                </a:solidFill>
              </a:rPr>
              <a:t>β</a:t>
            </a:r>
            <a:r>
              <a:rPr lang="en-US" baseline="-25000" dirty="0">
                <a:solidFill>
                  <a:schemeClr val="bg1"/>
                </a:solidFill>
              </a:rPr>
              <a:t>3</a:t>
            </a:r>
            <a:r>
              <a:rPr lang="en-US" dirty="0">
                <a:solidFill>
                  <a:schemeClr val="bg1"/>
                </a:solidFill>
              </a:rPr>
              <a:t> * Hours worked last week + </a:t>
            </a:r>
            <a:r>
              <a:rPr lang="el-GR" dirty="0">
                <a:solidFill>
                  <a:schemeClr val="bg1"/>
                </a:solidFill>
              </a:rPr>
              <a:t>β</a:t>
            </a:r>
            <a:r>
              <a:rPr lang="en-US" baseline="-25000" dirty="0">
                <a:solidFill>
                  <a:schemeClr val="bg1"/>
                </a:solidFill>
              </a:rPr>
              <a:t>4</a:t>
            </a:r>
            <a:r>
              <a:rPr lang="en-US" dirty="0">
                <a:solidFill>
                  <a:schemeClr val="bg1"/>
                </a:solidFill>
              </a:rPr>
              <a:t> * No. of days skipping work + </a:t>
            </a:r>
            <a:r>
              <a:rPr lang="el-GR" dirty="0">
                <a:solidFill>
                  <a:schemeClr val="bg1"/>
                </a:solidFill>
              </a:rPr>
              <a:t>β</a:t>
            </a:r>
            <a:r>
              <a:rPr lang="en-US" baseline="-25000" dirty="0">
                <a:solidFill>
                  <a:schemeClr val="bg1"/>
                </a:solidFill>
              </a:rPr>
              <a:t>5</a:t>
            </a:r>
            <a:r>
              <a:rPr lang="en-US" dirty="0">
                <a:solidFill>
                  <a:schemeClr val="bg1"/>
                </a:solidFill>
              </a:rPr>
              <a:t> * No. of days with 4 or more drinks + </a:t>
            </a:r>
            <a:r>
              <a:rPr lang="el-GR" dirty="0">
                <a:solidFill>
                  <a:schemeClr val="bg1"/>
                </a:solidFill>
              </a:rPr>
              <a:t>β</a:t>
            </a:r>
            <a:r>
              <a:rPr lang="en-US" baseline="-25000" dirty="0">
                <a:solidFill>
                  <a:schemeClr val="bg1"/>
                </a:solidFill>
              </a:rPr>
              <a:t>6</a:t>
            </a:r>
            <a:r>
              <a:rPr lang="en-US" dirty="0">
                <a:solidFill>
                  <a:schemeClr val="bg1"/>
                </a:solidFill>
              </a:rPr>
              <a:t> * Sex + </a:t>
            </a:r>
            <a:r>
              <a:rPr lang="el-GR" dirty="0">
                <a:solidFill>
                  <a:schemeClr val="bg1"/>
                </a:solidFill>
              </a:rPr>
              <a:t>β</a:t>
            </a:r>
            <a:r>
              <a:rPr lang="en-US" baseline="-25000" dirty="0">
                <a:solidFill>
                  <a:schemeClr val="bg1"/>
                </a:solidFill>
              </a:rPr>
              <a:t>7</a:t>
            </a:r>
            <a:r>
              <a:rPr lang="en-US" dirty="0">
                <a:solidFill>
                  <a:schemeClr val="bg1"/>
                </a:solidFill>
              </a:rPr>
              <a:t> * Age + </a:t>
            </a:r>
            <a:r>
              <a:rPr lang="el-GR" dirty="0">
                <a:solidFill>
                  <a:schemeClr val="bg1"/>
                </a:solidFill>
              </a:rPr>
              <a:t>β</a:t>
            </a:r>
            <a:r>
              <a:rPr lang="en-US" baseline="-25000" dirty="0">
                <a:solidFill>
                  <a:schemeClr val="bg1"/>
                </a:solidFill>
              </a:rPr>
              <a:t>8 </a:t>
            </a:r>
            <a:r>
              <a:rPr lang="en-US" dirty="0">
                <a:solidFill>
                  <a:schemeClr val="bg1"/>
                </a:solidFill>
              </a:rPr>
              <a:t>* Income + </a:t>
            </a:r>
            <a:r>
              <a:rPr lang="el-GR" dirty="0">
                <a:solidFill>
                  <a:schemeClr val="bg1"/>
                </a:solidFill>
              </a:rPr>
              <a:t>β</a:t>
            </a:r>
            <a:r>
              <a:rPr lang="en-US" baseline="-25000" dirty="0">
                <a:solidFill>
                  <a:schemeClr val="bg1"/>
                </a:solidFill>
              </a:rPr>
              <a:t>9 </a:t>
            </a:r>
            <a:r>
              <a:rPr lang="en-US" dirty="0">
                <a:solidFill>
                  <a:schemeClr val="bg1"/>
                </a:solidFill>
              </a:rPr>
              <a:t>* Education +</a:t>
            </a:r>
            <a:r>
              <a:rPr lang="el-GR" dirty="0">
                <a:solidFill>
                  <a:schemeClr val="bg1"/>
                </a:solidFill>
              </a:rPr>
              <a:t> ε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23F0A90-E356-4252-8734-C8CA18A147AA}"/>
              </a:ext>
            </a:extLst>
          </p:cNvPr>
          <p:cNvSpPr txBox="1">
            <a:spLocks/>
          </p:cNvSpPr>
          <p:nvPr/>
        </p:nvSpPr>
        <p:spPr>
          <a:xfrm>
            <a:off x="457200" y="4827758"/>
            <a:ext cx="4134255" cy="163684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Times"/>
                <a:ea typeface="+mn-ea"/>
                <a:cs typeface="Time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Times"/>
                <a:ea typeface="+mn-ea"/>
                <a:cs typeface="Time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Times"/>
                <a:ea typeface="+mn-ea"/>
                <a:cs typeface="Time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Times"/>
                <a:ea typeface="+mn-ea"/>
                <a:cs typeface="Time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Times"/>
                <a:ea typeface="+mn-ea"/>
                <a:cs typeface="Time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+mn-lt"/>
              </a:rPr>
              <a:t>Filtered by the level of significance, correlation, contribution to R</a:t>
            </a:r>
            <a:r>
              <a:rPr lang="en-US" sz="2000" baseline="30000" dirty="0">
                <a:latin typeface="+mn-lt"/>
              </a:rPr>
              <a:t>2</a:t>
            </a:r>
            <a:r>
              <a:rPr lang="en-US" sz="2000" dirty="0">
                <a:latin typeface="+mn-lt"/>
              </a:rPr>
              <a:t>, residual values</a:t>
            </a:r>
          </a:p>
          <a:p>
            <a:r>
              <a:rPr lang="en-US" sz="2000" dirty="0">
                <a:latin typeface="+mn-lt"/>
              </a:rPr>
              <a:t>The method of collection/value determination also was a consideration in our model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681E92C-AA18-496C-AB29-1927BD7181CD}"/>
              </a:ext>
            </a:extLst>
          </p:cNvPr>
          <p:cNvSpPr txBox="1">
            <a:spLocks/>
          </p:cNvSpPr>
          <p:nvPr/>
        </p:nvSpPr>
        <p:spPr>
          <a:xfrm>
            <a:off x="5038928" y="4827758"/>
            <a:ext cx="3647872" cy="163684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Times"/>
                <a:ea typeface="+mn-ea"/>
                <a:cs typeface="Time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Times"/>
                <a:ea typeface="+mn-ea"/>
                <a:cs typeface="Time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Times"/>
                <a:ea typeface="+mn-ea"/>
                <a:cs typeface="Time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Times"/>
                <a:ea typeface="+mn-ea"/>
                <a:cs typeface="Time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Times"/>
                <a:ea typeface="+mn-ea"/>
                <a:cs typeface="Time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>
                <a:latin typeface="+mn-lt"/>
              </a:rPr>
              <a:t>Level of significance</a:t>
            </a:r>
          </a:p>
          <a:p>
            <a:pPr marL="231775">
              <a:spcBef>
                <a:spcPts val="0"/>
              </a:spcBef>
            </a:pPr>
            <a:r>
              <a:rPr lang="en-US" sz="2500" dirty="0">
                <a:latin typeface="+mn-lt"/>
              </a:rPr>
              <a:t>Income</a:t>
            </a:r>
          </a:p>
          <a:p>
            <a:pPr marL="231775">
              <a:spcBef>
                <a:spcPts val="0"/>
              </a:spcBef>
            </a:pPr>
            <a:r>
              <a:rPr lang="en-US" sz="2500" dirty="0">
                <a:latin typeface="+mn-lt"/>
              </a:rPr>
              <a:t>No. of hours worked</a:t>
            </a:r>
          </a:p>
          <a:p>
            <a:pPr marL="231775">
              <a:spcBef>
                <a:spcPts val="0"/>
              </a:spcBef>
            </a:pPr>
            <a:r>
              <a:rPr lang="en-US" sz="2500" dirty="0">
                <a:latin typeface="+mn-lt"/>
              </a:rPr>
              <a:t>No. of days skipping work</a:t>
            </a:r>
          </a:p>
          <a:p>
            <a:pPr marL="231775">
              <a:spcBef>
                <a:spcPts val="0"/>
              </a:spcBef>
            </a:pPr>
            <a:r>
              <a:rPr lang="en-US" sz="2500" dirty="0">
                <a:latin typeface="+mn-lt"/>
              </a:rPr>
              <a:t>Education</a:t>
            </a:r>
          </a:p>
          <a:p>
            <a:pPr lvl="1"/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00443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7" grpId="0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A8CA2-8214-4E41-8442-21A26B052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Fine tuning the model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7B43E30-14D6-4EA9-93A5-62E55AE925EA}"/>
              </a:ext>
            </a:extLst>
          </p:cNvPr>
          <p:cNvSpPr txBox="1">
            <a:spLocks/>
          </p:cNvSpPr>
          <p:nvPr/>
        </p:nvSpPr>
        <p:spPr>
          <a:xfrm>
            <a:off x="457200" y="3365843"/>
            <a:ext cx="8229600" cy="1172224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Times"/>
                <a:ea typeface="+mn-ea"/>
                <a:cs typeface="Time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Times"/>
                <a:ea typeface="+mn-ea"/>
                <a:cs typeface="Time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Times"/>
                <a:ea typeface="+mn-ea"/>
                <a:cs typeface="Time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Times"/>
                <a:ea typeface="+mn-ea"/>
                <a:cs typeface="Time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Times"/>
                <a:ea typeface="+mn-ea"/>
                <a:cs typeface="Time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+mn-lt"/>
              </a:rPr>
              <a:t>High correlation</a:t>
            </a:r>
          </a:p>
          <a:p>
            <a:pPr lvl="1"/>
            <a:r>
              <a:rPr lang="en-US" sz="2400" dirty="0">
                <a:latin typeface="+mn-lt"/>
              </a:rPr>
              <a:t>No. of days having more than 4 drinks in a month</a:t>
            </a:r>
          </a:p>
          <a:p>
            <a:pPr lvl="1"/>
            <a:r>
              <a:rPr lang="en-US" sz="2400" dirty="0">
                <a:latin typeface="+mn-lt"/>
              </a:rPr>
              <a:t>No. of days having had a drink in a month</a:t>
            </a:r>
          </a:p>
          <a:p>
            <a:pPr lvl="1"/>
            <a:endParaRPr lang="en-US" sz="2400" dirty="0">
              <a:latin typeface="+mn-lt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9E0000E-92A2-4234-9870-5659E6399D22}"/>
              </a:ext>
            </a:extLst>
          </p:cNvPr>
          <p:cNvSpPr/>
          <p:nvPr/>
        </p:nvSpPr>
        <p:spPr>
          <a:xfrm>
            <a:off x="457200" y="1588368"/>
            <a:ext cx="8229600" cy="1557196"/>
          </a:xfrm>
          <a:prstGeom prst="roundRect">
            <a:avLst/>
          </a:prstGeom>
          <a:solidFill>
            <a:srgbClr val="7A0019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No. of days with </a:t>
            </a:r>
            <a:r>
              <a:rPr lang="en-US" sz="2000" b="1" dirty="0" err="1">
                <a:solidFill>
                  <a:schemeClr val="bg1"/>
                </a:solidFill>
              </a:rPr>
              <a:t>atleast</a:t>
            </a:r>
            <a:r>
              <a:rPr lang="en-US" sz="2000" b="1" dirty="0">
                <a:solidFill>
                  <a:schemeClr val="bg1"/>
                </a:solidFill>
              </a:rPr>
              <a:t> 5 drinks consumption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</a:t>
            </a:r>
            <a:r>
              <a:rPr lang="el-GR" dirty="0">
                <a:solidFill>
                  <a:schemeClr val="bg1"/>
                </a:solidFill>
              </a:rPr>
              <a:t>β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  <a:r>
              <a:rPr lang="en-US" dirty="0">
                <a:solidFill>
                  <a:schemeClr val="bg1"/>
                </a:solidFill>
              </a:rPr>
              <a:t> + </a:t>
            </a:r>
            <a:r>
              <a:rPr lang="el-GR" dirty="0">
                <a:solidFill>
                  <a:schemeClr val="bg1"/>
                </a:solidFill>
              </a:rPr>
              <a:t>β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 * No. of drinks in a day + </a:t>
            </a:r>
            <a:r>
              <a:rPr lang="el-GR" dirty="0">
                <a:solidFill>
                  <a:schemeClr val="bg1"/>
                </a:solidFill>
              </a:rPr>
              <a:t>β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 * No. of days with </a:t>
            </a:r>
            <a:r>
              <a:rPr lang="en-US" dirty="0" err="1">
                <a:solidFill>
                  <a:schemeClr val="bg1"/>
                </a:solidFill>
              </a:rPr>
              <a:t>atleast</a:t>
            </a:r>
            <a:r>
              <a:rPr lang="en-US" dirty="0">
                <a:solidFill>
                  <a:schemeClr val="bg1"/>
                </a:solidFill>
              </a:rPr>
              <a:t> one drink + </a:t>
            </a:r>
            <a:r>
              <a:rPr lang="el-GR" dirty="0">
                <a:solidFill>
                  <a:schemeClr val="bg1"/>
                </a:solidFill>
              </a:rPr>
              <a:t>β</a:t>
            </a:r>
            <a:r>
              <a:rPr lang="en-US" baseline="-25000" dirty="0">
                <a:solidFill>
                  <a:schemeClr val="bg1"/>
                </a:solidFill>
              </a:rPr>
              <a:t>3</a:t>
            </a:r>
            <a:r>
              <a:rPr lang="en-US" dirty="0">
                <a:solidFill>
                  <a:schemeClr val="bg1"/>
                </a:solidFill>
              </a:rPr>
              <a:t> * No. of days with 4 or more drinks + </a:t>
            </a:r>
            <a:r>
              <a:rPr lang="el-GR" dirty="0">
                <a:solidFill>
                  <a:schemeClr val="bg1"/>
                </a:solidFill>
              </a:rPr>
              <a:t>β</a:t>
            </a:r>
            <a:r>
              <a:rPr lang="en-US" baseline="-25000" dirty="0">
                <a:solidFill>
                  <a:schemeClr val="bg1"/>
                </a:solidFill>
              </a:rPr>
              <a:t>4</a:t>
            </a:r>
            <a:r>
              <a:rPr lang="en-US" dirty="0">
                <a:solidFill>
                  <a:schemeClr val="bg1"/>
                </a:solidFill>
              </a:rPr>
              <a:t> * Sex + </a:t>
            </a:r>
            <a:r>
              <a:rPr lang="el-GR" dirty="0">
                <a:solidFill>
                  <a:schemeClr val="bg1"/>
                </a:solidFill>
              </a:rPr>
              <a:t>β</a:t>
            </a:r>
            <a:r>
              <a:rPr lang="en-US" baseline="-25000" dirty="0">
                <a:solidFill>
                  <a:schemeClr val="bg1"/>
                </a:solidFill>
              </a:rPr>
              <a:t>5</a:t>
            </a:r>
            <a:r>
              <a:rPr lang="en-US" dirty="0">
                <a:solidFill>
                  <a:schemeClr val="bg1"/>
                </a:solidFill>
              </a:rPr>
              <a:t> * Age + </a:t>
            </a:r>
            <a:r>
              <a:rPr lang="el-GR" dirty="0">
                <a:solidFill>
                  <a:schemeClr val="bg1"/>
                </a:solidFill>
              </a:rPr>
              <a:t>β</a:t>
            </a:r>
            <a:r>
              <a:rPr lang="en-US" baseline="-25000" dirty="0">
                <a:solidFill>
                  <a:schemeClr val="bg1"/>
                </a:solidFill>
              </a:rPr>
              <a:t>6 </a:t>
            </a:r>
            <a:r>
              <a:rPr lang="en-US" dirty="0">
                <a:solidFill>
                  <a:schemeClr val="bg1"/>
                </a:solidFill>
              </a:rPr>
              <a:t>* Income + </a:t>
            </a:r>
            <a:r>
              <a:rPr lang="el-GR" dirty="0">
                <a:solidFill>
                  <a:schemeClr val="bg1"/>
                </a:solidFill>
              </a:rPr>
              <a:t>β</a:t>
            </a:r>
            <a:r>
              <a:rPr lang="en-US" baseline="-25000" dirty="0">
                <a:solidFill>
                  <a:schemeClr val="bg1"/>
                </a:solidFill>
              </a:rPr>
              <a:t>7 </a:t>
            </a:r>
            <a:r>
              <a:rPr lang="en-US" dirty="0">
                <a:solidFill>
                  <a:schemeClr val="bg1"/>
                </a:solidFill>
              </a:rPr>
              <a:t>* Education +</a:t>
            </a:r>
            <a:r>
              <a:rPr lang="el-GR" dirty="0">
                <a:solidFill>
                  <a:schemeClr val="bg1"/>
                </a:solidFill>
              </a:rPr>
              <a:t> ε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4D8BE53-E0F4-4125-A63D-156EFBD63177}"/>
              </a:ext>
            </a:extLst>
          </p:cNvPr>
          <p:cNvSpPr/>
          <p:nvPr/>
        </p:nvSpPr>
        <p:spPr>
          <a:xfrm>
            <a:off x="457200" y="1558338"/>
            <a:ext cx="8229600" cy="1557196"/>
          </a:xfrm>
          <a:prstGeom prst="roundRect">
            <a:avLst/>
          </a:prstGeom>
          <a:solidFill>
            <a:schemeClr val="tx2">
              <a:lumMod val="20000"/>
              <a:lumOff val="80000"/>
              <a:alpha val="96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No. of days with </a:t>
            </a:r>
            <a:r>
              <a:rPr lang="en-US" sz="2000" b="1" dirty="0" err="1">
                <a:solidFill>
                  <a:schemeClr val="bg1"/>
                </a:solidFill>
              </a:rPr>
              <a:t>atleast</a:t>
            </a:r>
            <a:r>
              <a:rPr lang="en-US" sz="2000" b="1" dirty="0">
                <a:solidFill>
                  <a:schemeClr val="bg1"/>
                </a:solidFill>
              </a:rPr>
              <a:t> 5 drinks consumption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</a:t>
            </a:r>
            <a:r>
              <a:rPr lang="el-GR" dirty="0">
                <a:solidFill>
                  <a:schemeClr val="bg1"/>
                </a:solidFill>
              </a:rPr>
              <a:t>β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  <a:r>
              <a:rPr lang="en-US" dirty="0">
                <a:solidFill>
                  <a:schemeClr val="bg1"/>
                </a:solidFill>
              </a:rPr>
              <a:t> + </a:t>
            </a:r>
            <a:r>
              <a:rPr lang="el-GR" dirty="0">
                <a:solidFill>
                  <a:schemeClr val="bg1"/>
                </a:solidFill>
              </a:rPr>
              <a:t>β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 * No. of drinks in a day + </a:t>
            </a:r>
            <a:r>
              <a:rPr lang="el-GR" dirty="0">
                <a:solidFill>
                  <a:schemeClr val="bg1"/>
                </a:solidFill>
              </a:rPr>
              <a:t>β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 * No. of days with </a:t>
            </a:r>
            <a:r>
              <a:rPr lang="en-US" dirty="0" err="1">
                <a:solidFill>
                  <a:schemeClr val="bg1"/>
                </a:solidFill>
              </a:rPr>
              <a:t>atleast</a:t>
            </a:r>
            <a:r>
              <a:rPr lang="en-US" dirty="0">
                <a:solidFill>
                  <a:schemeClr val="bg1"/>
                </a:solidFill>
              </a:rPr>
              <a:t> one drink + </a:t>
            </a:r>
            <a:r>
              <a:rPr lang="el-GR" dirty="0">
                <a:solidFill>
                  <a:schemeClr val="bg1"/>
                </a:solidFill>
              </a:rPr>
              <a:t>β</a:t>
            </a:r>
            <a:r>
              <a:rPr lang="en-US" baseline="-25000" dirty="0">
                <a:solidFill>
                  <a:schemeClr val="bg1"/>
                </a:solidFill>
              </a:rPr>
              <a:t>3</a:t>
            </a:r>
            <a:r>
              <a:rPr lang="en-US" dirty="0">
                <a:solidFill>
                  <a:schemeClr val="bg1"/>
                </a:solidFill>
              </a:rPr>
              <a:t> * No. of days with 4 or more drinks + </a:t>
            </a:r>
            <a:r>
              <a:rPr lang="el-GR" dirty="0">
                <a:solidFill>
                  <a:schemeClr val="bg1"/>
                </a:solidFill>
              </a:rPr>
              <a:t>β</a:t>
            </a:r>
            <a:r>
              <a:rPr lang="en-US" baseline="-25000" dirty="0">
                <a:solidFill>
                  <a:schemeClr val="bg1"/>
                </a:solidFill>
              </a:rPr>
              <a:t>4</a:t>
            </a:r>
            <a:r>
              <a:rPr lang="en-US" dirty="0">
                <a:solidFill>
                  <a:schemeClr val="bg1"/>
                </a:solidFill>
              </a:rPr>
              <a:t> * Sex + </a:t>
            </a:r>
            <a:r>
              <a:rPr lang="el-GR" dirty="0">
                <a:solidFill>
                  <a:schemeClr val="bg1"/>
                </a:solidFill>
              </a:rPr>
              <a:t>β</a:t>
            </a:r>
            <a:r>
              <a:rPr lang="en-US" baseline="-25000" dirty="0">
                <a:solidFill>
                  <a:schemeClr val="bg1"/>
                </a:solidFill>
              </a:rPr>
              <a:t>5</a:t>
            </a:r>
            <a:r>
              <a:rPr lang="en-US" dirty="0">
                <a:solidFill>
                  <a:schemeClr val="bg1"/>
                </a:solidFill>
              </a:rPr>
              <a:t> * Age + </a:t>
            </a:r>
            <a:r>
              <a:rPr lang="el-GR" dirty="0">
                <a:solidFill>
                  <a:schemeClr val="bg1"/>
                </a:solidFill>
              </a:rPr>
              <a:t>β</a:t>
            </a:r>
            <a:r>
              <a:rPr lang="en-US" baseline="-25000" dirty="0">
                <a:solidFill>
                  <a:schemeClr val="bg1"/>
                </a:solidFill>
              </a:rPr>
              <a:t>6 </a:t>
            </a:r>
            <a:r>
              <a:rPr lang="en-US" dirty="0">
                <a:solidFill>
                  <a:schemeClr val="bg1"/>
                </a:solidFill>
              </a:rPr>
              <a:t>* Income + </a:t>
            </a:r>
            <a:r>
              <a:rPr lang="el-GR" dirty="0">
                <a:solidFill>
                  <a:schemeClr val="bg1"/>
                </a:solidFill>
              </a:rPr>
              <a:t>β</a:t>
            </a:r>
            <a:r>
              <a:rPr lang="en-US" baseline="-25000" dirty="0">
                <a:solidFill>
                  <a:schemeClr val="bg1"/>
                </a:solidFill>
              </a:rPr>
              <a:t>7 </a:t>
            </a:r>
            <a:r>
              <a:rPr lang="en-US" dirty="0">
                <a:solidFill>
                  <a:schemeClr val="bg1"/>
                </a:solidFill>
              </a:rPr>
              <a:t>* Education +</a:t>
            </a:r>
            <a:r>
              <a:rPr lang="el-GR" dirty="0">
                <a:solidFill>
                  <a:schemeClr val="bg1"/>
                </a:solidFill>
              </a:rPr>
              <a:t> ε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080B259-6A1C-4C53-8793-BBDF6A7668D6}"/>
              </a:ext>
            </a:extLst>
          </p:cNvPr>
          <p:cNvSpPr/>
          <p:nvPr/>
        </p:nvSpPr>
        <p:spPr>
          <a:xfrm>
            <a:off x="2217907" y="1857939"/>
            <a:ext cx="4416357" cy="101805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R</a:t>
            </a:r>
            <a:r>
              <a:rPr lang="en-US" sz="3200" b="1" baseline="30000" dirty="0">
                <a:solidFill>
                  <a:schemeClr val="tx1"/>
                </a:solidFill>
              </a:rPr>
              <a:t>2</a:t>
            </a:r>
            <a:r>
              <a:rPr lang="en-US" sz="3200" b="1" dirty="0">
                <a:solidFill>
                  <a:schemeClr val="tx1"/>
                </a:solidFill>
              </a:rPr>
              <a:t> – 80.41% 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SE – 1.144 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8F8B6BD-A900-4E1D-9A24-F7A7D13D17A0}"/>
              </a:ext>
            </a:extLst>
          </p:cNvPr>
          <p:cNvSpPr/>
          <p:nvPr/>
        </p:nvSpPr>
        <p:spPr>
          <a:xfrm>
            <a:off x="457200" y="4758346"/>
            <a:ext cx="8229600" cy="1557196"/>
          </a:xfrm>
          <a:prstGeom prst="roundRect">
            <a:avLst/>
          </a:prstGeom>
          <a:solidFill>
            <a:srgbClr val="7A0019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No. of days with </a:t>
            </a:r>
            <a:r>
              <a:rPr lang="en-US" sz="2000" b="1" dirty="0" err="1">
                <a:solidFill>
                  <a:schemeClr val="bg1"/>
                </a:solidFill>
              </a:rPr>
              <a:t>atleast</a:t>
            </a:r>
            <a:r>
              <a:rPr lang="en-US" sz="2000" b="1" dirty="0">
                <a:solidFill>
                  <a:schemeClr val="bg1"/>
                </a:solidFill>
              </a:rPr>
              <a:t> 5 drinks consumption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</a:t>
            </a:r>
            <a:r>
              <a:rPr lang="el-GR" dirty="0">
                <a:solidFill>
                  <a:schemeClr val="bg1"/>
                </a:solidFill>
              </a:rPr>
              <a:t>β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  <a:r>
              <a:rPr lang="en-US" dirty="0">
                <a:solidFill>
                  <a:schemeClr val="bg1"/>
                </a:solidFill>
              </a:rPr>
              <a:t> + </a:t>
            </a:r>
            <a:r>
              <a:rPr lang="el-GR" dirty="0">
                <a:solidFill>
                  <a:schemeClr val="bg1"/>
                </a:solidFill>
              </a:rPr>
              <a:t>β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 * No. of drinks in a day + </a:t>
            </a:r>
            <a:r>
              <a:rPr lang="el-GR" dirty="0">
                <a:solidFill>
                  <a:schemeClr val="bg1"/>
                </a:solidFill>
              </a:rPr>
              <a:t>β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 * No. of days with </a:t>
            </a:r>
            <a:r>
              <a:rPr lang="en-US" dirty="0" err="1">
                <a:solidFill>
                  <a:schemeClr val="bg1"/>
                </a:solidFill>
              </a:rPr>
              <a:t>atleast</a:t>
            </a:r>
            <a:r>
              <a:rPr lang="en-US" dirty="0">
                <a:solidFill>
                  <a:schemeClr val="bg1"/>
                </a:solidFill>
              </a:rPr>
              <a:t> one drink + </a:t>
            </a:r>
            <a:r>
              <a:rPr lang="el-GR" dirty="0">
                <a:solidFill>
                  <a:schemeClr val="bg1"/>
                </a:solidFill>
              </a:rPr>
              <a:t>β</a:t>
            </a:r>
            <a:r>
              <a:rPr lang="en-US" baseline="-25000" dirty="0">
                <a:solidFill>
                  <a:schemeClr val="bg1"/>
                </a:solidFill>
              </a:rPr>
              <a:t>3</a:t>
            </a:r>
            <a:r>
              <a:rPr lang="en-US" dirty="0">
                <a:solidFill>
                  <a:schemeClr val="bg1"/>
                </a:solidFill>
              </a:rPr>
              <a:t> * Sex + </a:t>
            </a:r>
            <a:r>
              <a:rPr lang="el-GR" dirty="0">
                <a:solidFill>
                  <a:schemeClr val="bg1"/>
                </a:solidFill>
              </a:rPr>
              <a:t>β</a:t>
            </a:r>
            <a:r>
              <a:rPr lang="en-US" baseline="-25000" dirty="0">
                <a:solidFill>
                  <a:schemeClr val="bg1"/>
                </a:solidFill>
              </a:rPr>
              <a:t>4</a:t>
            </a:r>
            <a:r>
              <a:rPr lang="en-US" dirty="0">
                <a:solidFill>
                  <a:schemeClr val="bg1"/>
                </a:solidFill>
              </a:rPr>
              <a:t> * Age + </a:t>
            </a:r>
            <a:r>
              <a:rPr lang="el-GR" dirty="0">
                <a:solidFill>
                  <a:schemeClr val="bg1"/>
                </a:solidFill>
              </a:rPr>
              <a:t>β</a:t>
            </a:r>
            <a:r>
              <a:rPr lang="en-US" baseline="-25000" dirty="0">
                <a:solidFill>
                  <a:schemeClr val="bg1"/>
                </a:solidFill>
              </a:rPr>
              <a:t>5 </a:t>
            </a:r>
            <a:r>
              <a:rPr lang="en-US" dirty="0">
                <a:solidFill>
                  <a:schemeClr val="bg1"/>
                </a:solidFill>
              </a:rPr>
              <a:t>* Income + </a:t>
            </a:r>
            <a:r>
              <a:rPr lang="el-GR" dirty="0">
                <a:solidFill>
                  <a:schemeClr val="bg1"/>
                </a:solidFill>
              </a:rPr>
              <a:t>β</a:t>
            </a:r>
            <a:r>
              <a:rPr lang="en-US" baseline="-25000" dirty="0">
                <a:solidFill>
                  <a:schemeClr val="bg1"/>
                </a:solidFill>
              </a:rPr>
              <a:t>6 </a:t>
            </a:r>
            <a:r>
              <a:rPr lang="en-US" dirty="0">
                <a:solidFill>
                  <a:schemeClr val="bg1"/>
                </a:solidFill>
              </a:rPr>
              <a:t>* Education +</a:t>
            </a:r>
            <a:r>
              <a:rPr lang="el-GR" dirty="0">
                <a:solidFill>
                  <a:schemeClr val="bg1"/>
                </a:solidFill>
              </a:rPr>
              <a:t> ε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33A3D80-0D2C-40BF-BD14-314CA6E57801}"/>
              </a:ext>
            </a:extLst>
          </p:cNvPr>
          <p:cNvSpPr/>
          <p:nvPr/>
        </p:nvSpPr>
        <p:spPr>
          <a:xfrm>
            <a:off x="457200" y="4758346"/>
            <a:ext cx="8229600" cy="1557196"/>
          </a:xfrm>
          <a:prstGeom prst="roundRect">
            <a:avLst/>
          </a:prstGeom>
          <a:solidFill>
            <a:schemeClr val="tx2">
              <a:lumMod val="20000"/>
              <a:lumOff val="80000"/>
              <a:alpha val="96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No. of days with </a:t>
            </a:r>
            <a:r>
              <a:rPr lang="en-US" sz="2000" b="1" dirty="0" err="1">
                <a:solidFill>
                  <a:schemeClr val="bg1"/>
                </a:solidFill>
              </a:rPr>
              <a:t>atleast</a:t>
            </a:r>
            <a:r>
              <a:rPr lang="en-US" sz="2000" b="1" dirty="0">
                <a:solidFill>
                  <a:schemeClr val="bg1"/>
                </a:solidFill>
              </a:rPr>
              <a:t> 5 drinks consumption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</a:t>
            </a:r>
            <a:r>
              <a:rPr lang="el-GR" dirty="0">
                <a:solidFill>
                  <a:schemeClr val="bg1"/>
                </a:solidFill>
              </a:rPr>
              <a:t>β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  <a:r>
              <a:rPr lang="en-US" dirty="0">
                <a:solidFill>
                  <a:schemeClr val="bg1"/>
                </a:solidFill>
              </a:rPr>
              <a:t> + </a:t>
            </a:r>
            <a:r>
              <a:rPr lang="el-GR" dirty="0">
                <a:solidFill>
                  <a:schemeClr val="bg1"/>
                </a:solidFill>
              </a:rPr>
              <a:t>β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 * No. of drinks in a day + </a:t>
            </a:r>
            <a:r>
              <a:rPr lang="el-GR" dirty="0">
                <a:solidFill>
                  <a:schemeClr val="bg1"/>
                </a:solidFill>
              </a:rPr>
              <a:t>β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 * No. of days with </a:t>
            </a:r>
            <a:r>
              <a:rPr lang="en-US" dirty="0" err="1">
                <a:solidFill>
                  <a:schemeClr val="bg1"/>
                </a:solidFill>
              </a:rPr>
              <a:t>atleast</a:t>
            </a:r>
            <a:r>
              <a:rPr lang="en-US" dirty="0">
                <a:solidFill>
                  <a:schemeClr val="bg1"/>
                </a:solidFill>
              </a:rPr>
              <a:t> one drink + </a:t>
            </a:r>
            <a:r>
              <a:rPr lang="el-GR" dirty="0">
                <a:solidFill>
                  <a:schemeClr val="bg1"/>
                </a:solidFill>
              </a:rPr>
              <a:t>β</a:t>
            </a:r>
            <a:r>
              <a:rPr lang="en-US" baseline="-25000" dirty="0">
                <a:solidFill>
                  <a:schemeClr val="bg1"/>
                </a:solidFill>
              </a:rPr>
              <a:t>3</a:t>
            </a:r>
            <a:r>
              <a:rPr lang="en-US" dirty="0">
                <a:solidFill>
                  <a:schemeClr val="bg1"/>
                </a:solidFill>
              </a:rPr>
              <a:t> * No. of days with 4 or more drinks + </a:t>
            </a:r>
            <a:r>
              <a:rPr lang="el-GR" dirty="0">
                <a:solidFill>
                  <a:schemeClr val="bg1"/>
                </a:solidFill>
              </a:rPr>
              <a:t>β</a:t>
            </a:r>
            <a:r>
              <a:rPr lang="en-US" baseline="-25000" dirty="0">
                <a:solidFill>
                  <a:schemeClr val="bg1"/>
                </a:solidFill>
              </a:rPr>
              <a:t>4</a:t>
            </a:r>
            <a:r>
              <a:rPr lang="en-US" dirty="0">
                <a:solidFill>
                  <a:schemeClr val="bg1"/>
                </a:solidFill>
              </a:rPr>
              <a:t> * Sex + </a:t>
            </a:r>
            <a:r>
              <a:rPr lang="el-GR" dirty="0">
                <a:solidFill>
                  <a:schemeClr val="bg1"/>
                </a:solidFill>
              </a:rPr>
              <a:t>β</a:t>
            </a:r>
            <a:r>
              <a:rPr lang="en-US" baseline="-25000" dirty="0">
                <a:solidFill>
                  <a:schemeClr val="bg1"/>
                </a:solidFill>
              </a:rPr>
              <a:t>5</a:t>
            </a:r>
            <a:r>
              <a:rPr lang="en-US" dirty="0">
                <a:solidFill>
                  <a:schemeClr val="bg1"/>
                </a:solidFill>
              </a:rPr>
              <a:t> * Age + </a:t>
            </a:r>
            <a:r>
              <a:rPr lang="el-GR" dirty="0">
                <a:solidFill>
                  <a:schemeClr val="bg1"/>
                </a:solidFill>
              </a:rPr>
              <a:t>β</a:t>
            </a:r>
            <a:r>
              <a:rPr lang="en-US" baseline="-25000" dirty="0">
                <a:solidFill>
                  <a:schemeClr val="bg1"/>
                </a:solidFill>
              </a:rPr>
              <a:t>6 </a:t>
            </a:r>
            <a:r>
              <a:rPr lang="en-US" dirty="0">
                <a:solidFill>
                  <a:schemeClr val="bg1"/>
                </a:solidFill>
              </a:rPr>
              <a:t>* Income + </a:t>
            </a:r>
            <a:r>
              <a:rPr lang="el-GR" dirty="0">
                <a:solidFill>
                  <a:schemeClr val="bg1"/>
                </a:solidFill>
              </a:rPr>
              <a:t>β</a:t>
            </a:r>
            <a:r>
              <a:rPr lang="en-US" baseline="-25000" dirty="0">
                <a:solidFill>
                  <a:schemeClr val="bg1"/>
                </a:solidFill>
              </a:rPr>
              <a:t>7 </a:t>
            </a:r>
            <a:r>
              <a:rPr lang="en-US" dirty="0">
                <a:solidFill>
                  <a:schemeClr val="bg1"/>
                </a:solidFill>
              </a:rPr>
              <a:t>* Education +</a:t>
            </a:r>
            <a:r>
              <a:rPr lang="el-GR" dirty="0">
                <a:solidFill>
                  <a:schemeClr val="bg1"/>
                </a:solidFill>
              </a:rPr>
              <a:t> ε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E08FA05-1DD3-43F5-AFD7-78F847B9D062}"/>
              </a:ext>
            </a:extLst>
          </p:cNvPr>
          <p:cNvSpPr/>
          <p:nvPr/>
        </p:nvSpPr>
        <p:spPr>
          <a:xfrm>
            <a:off x="2217907" y="5027917"/>
            <a:ext cx="4416357" cy="101805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R</a:t>
            </a:r>
            <a:r>
              <a:rPr lang="en-US" sz="3200" b="1" baseline="30000" dirty="0">
                <a:solidFill>
                  <a:schemeClr val="tx1"/>
                </a:solidFill>
              </a:rPr>
              <a:t>2</a:t>
            </a:r>
            <a:r>
              <a:rPr lang="en-US" sz="3200" b="1" dirty="0">
                <a:solidFill>
                  <a:schemeClr val="tx1"/>
                </a:solidFill>
              </a:rPr>
              <a:t> – 46.81% 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SE – 1.889 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B2E406D-A57B-41C6-80FE-E2111C0AEA62}"/>
              </a:ext>
            </a:extLst>
          </p:cNvPr>
          <p:cNvSpPr/>
          <p:nvPr/>
        </p:nvSpPr>
        <p:spPr>
          <a:xfrm>
            <a:off x="457200" y="2655651"/>
            <a:ext cx="8229600" cy="2529192"/>
          </a:xfrm>
          <a:prstGeom prst="roundRect">
            <a:avLst/>
          </a:prstGeom>
          <a:solidFill>
            <a:srgbClr val="7A0019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No. of days with </a:t>
            </a:r>
            <a:r>
              <a:rPr lang="en-US" sz="2000" b="1" dirty="0" err="1">
                <a:solidFill>
                  <a:schemeClr val="bg1"/>
                </a:solidFill>
              </a:rPr>
              <a:t>atleast</a:t>
            </a:r>
            <a:r>
              <a:rPr lang="en-US" sz="2000" b="1" dirty="0">
                <a:solidFill>
                  <a:schemeClr val="bg1"/>
                </a:solidFill>
              </a:rPr>
              <a:t> 5 drinks consumption = </a:t>
            </a:r>
            <a:r>
              <a:rPr lang="el-GR" sz="2000" b="1" dirty="0">
                <a:solidFill>
                  <a:schemeClr val="bg1"/>
                </a:solidFill>
              </a:rPr>
              <a:t>β</a:t>
            </a:r>
            <a:r>
              <a:rPr lang="en-US" sz="2000" b="1" baseline="-25000" dirty="0">
                <a:solidFill>
                  <a:schemeClr val="bg1"/>
                </a:solidFill>
              </a:rPr>
              <a:t>0</a:t>
            </a:r>
            <a:r>
              <a:rPr lang="en-US" sz="2000" b="1" dirty="0">
                <a:solidFill>
                  <a:schemeClr val="bg1"/>
                </a:solidFill>
              </a:rPr>
              <a:t> + </a:t>
            </a:r>
            <a:r>
              <a:rPr lang="el-GR" sz="2000" b="1" dirty="0">
                <a:solidFill>
                  <a:schemeClr val="bg1"/>
                </a:solidFill>
              </a:rPr>
              <a:t>β</a:t>
            </a:r>
            <a:r>
              <a:rPr lang="en-US" sz="2000" b="1" baseline="-25000" dirty="0">
                <a:solidFill>
                  <a:schemeClr val="bg1"/>
                </a:solidFill>
              </a:rPr>
              <a:t>1</a:t>
            </a:r>
            <a:r>
              <a:rPr lang="en-US" sz="2000" b="1" dirty="0">
                <a:solidFill>
                  <a:schemeClr val="bg1"/>
                </a:solidFill>
              </a:rPr>
              <a:t> * No. of drinks in a day + </a:t>
            </a:r>
            <a:r>
              <a:rPr lang="el-GR" sz="2000" b="1" dirty="0">
                <a:solidFill>
                  <a:schemeClr val="bg1"/>
                </a:solidFill>
              </a:rPr>
              <a:t>β</a:t>
            </a:r>
            <a:r>
              <a:rPr lang="en-US" sz="2000" b="1" baseline="-25000" dirty="0">
                <a:solidFill>
                  <a:schemeClr val="bg1"/>
                </a:solidFill>
              </a:rPr>
              <a:t>2</a:t>
            </a:r>
            <a:r>
              <a:rPr lang="en-US" sz="2000" b="1" dirty="0">
                <a:solidFill>
                  <a:schemeClr val="bg1"/>
                </a:solidFill>
              </a:rPr>
              <a:t> * No. of days with </a:t>
            </a:r>
            <a:r>
              <a:rPr lang="en-US" sz="2000" b="1" dirty="0" err="1">
                <a:solidFill>
                  <a:schemeClr val="bg1"/>
                </a:solidFill>
              </a:rPr>
              <a:t>atleast</a:t>
            </a:r>
            <a:r>
              <a:rPr lang="en-US" sz="2000" b="1" dirty="0">
                <a:solidFill>
                  <a:schemeClr val="bg1"/>
                </a:solidFill>
              </a:rPr>
              <a:t> one drink + </a:t>
            </a:r>
            <a:r>
              <a:rPr lang="el-GR" sz="2000" b="1" dirty="0">
                <a:solidFill>
                  <a:schemeClr val="bg1"/>
                </a:solidFill>
              </a:rPr>
              <a:t>β</a:t>
            </a:r>
            <a:r>
              <a:rPr lang="en-US" sz="2000" b="1" baseline="-25000" dirty="0">
                <a:solidFill>
                  <a:schemeClr val="bg1"/>
                </a:solidFill>
              </a:rPr>
              <a:t>3</a:t>
            </a:r>
            <a:r>
              <a:rPr lang="en-US" sz="2000" b="1" dirty="0">
                <a:solidFill>
                  <a:schemeClr val="bg1"/>
                </a:solidFill>
              </a:rPr>
              <a:t> * Sex + </a:t>
            </a:r>
            <a:r>
              <a:rPr lang="el-GR" sz="2000" b="1" dirty="0">
                <a:solidFill>
                  <a:schemeClr val="bg1"/>
                </a:solidFill>
              </a:rPr>
              <a:t>β</a:t>
            </a:r>
            <a:r>
              <a:rPr lang="en-US" sz="2000" b="1" baseline="-25000" dirty="0">
                <a:solidFill>
                  <a:schemeClr val="bg1"/>
                </a:solidFill>
              </a:rPr>
              <a:t>4</a:t>
            </a:r>
            <a:r>
              <a:rPr lang="en-US" sz="2000" b="1" dirty="0">
                <a:solidFill>
                  <a:schemeClr val="bg1"/>
                </a:solidFill>
              </a:rPr>
              <a:t> * Age + </a:t>
            </a:r>
            <a:r>
              <a:rPr lang="el-GR" sz="2000" b="1" dirty="0">
                <a:solidFill>
                  <a:schemeClr val="bg1"/>
                </a:solidFill>
              </a:rPr>
              <a:t>β</a:t>
            </a:r>
            <a:r>
              <a:rPr lang="en-US" sz="2000" b="1" baseline="-25000" dirty="0">
                <a:solidFill>
                  <a:schemeClr val="bg1"/>
                </a:solidFill>
              </a:rPr>
              <a:t>5</a:t>
            </a:r>
            <a:r>
              <a:rPr lang="en-US" sz="2000" b="1" dirty="0">
                <a:solidFill>
                  <a:schemeClr val="bg1"/>
                </a:solidFill>
              </a:rPr>
              <a:t> * Income +</a:t>
            </a:r>
            <a:r>
              <a:rPr lang="el-GR" sz="2000" b="1" dirty="0">
                <a:solidFill>
                  <a:schemeClr val="bg1"/>
                </a:solidFill>
              </a:rPr>
              <a:t> ε</a:t>
            </a:r>
            <a:endParaRPr lang="en-US" sz="2000" b="1" dirty="0">
              <a:solidFill>
                <a:schemeClr val="bg1"/>
              </a:solidFill>
            </a:endParaRPr>
          </a:p>
          <a:p>
            <a:pPr algn="ctr"/>
            <a:endParaRPr lang="en-US" sz="2000" b="1" dirty="0">
              <a:solidFill>
                <a:schemeClr val="bg1"/>
              </a:solidFill>
            </a:endParaRPr>
          </a:p>
          <a:p>
            <a:pPr algn="ctr"/>
            <a:r>
              <a:rPr lang="el-GR" sz="2000" b="1" dirty="0">
                <a:solidFill>
                  <a:schemeClr val="bg1"/>
                </a:solidFill>
              </a:rPr>
              <a:t>β</a:t>
            </a:r>
            <a:r>
              <a:rPr lang="en-US" sz="2000" b="1" baseline="-25000" dirty="0">
                <a:solidFill>
                  <a:schemeClr val="bg1"/>
                </a:solidFill>
              </a:rPr>
              <a:t>1</a:t>
            </a:r>
            <a:r>
              <a:rPr lang="en-US" sz="2000" b="1" dirty="0">
                <a:solidFill>
                  <a:schemeClr val="bg1"/>
                </a:solidFill>
              </a:rPr>
              <a:t> – 0.315</a:t>
            </a:r>
          </a:p>
          <a:p>
            <a:pPr algn="ctr"/>
            <a:r>
              <a:rPr lang="el-GR" sz="2000" b="1" dirty="0">
                <a:solidFill>
                  <a:schemeClr val="bg1"/>
                </a:solidFill>
              </a:rPr>
              <a:t>β</a:t>
            </a:r>
            <a:r>
              <a:rPr lang="en-US" sz="2000" b="1" baseline="-25000" dirty="0">
                <a:solidFill>
                  <a:schemeClr val="bg1"/>
                </a:solidFill>
              </a:rPr>
              <a:t>2</a:t>
            </a:r>
            <a:r>
              <a:rPr lang="en-US" sz="2000" b="1" dirty="0">
                <a:solidFill>
                  <a:schemeClr val="bg1"/>
                </a:solidFill>
              </a:rPr>
              <a:t> – 0.226</a:t>
            </a:r>
          </a:p>
        </p:txBody>
      </p:sp>
    </p:spTree>
    <p:extLst>
      <p:ext uri="{BB962C8B-B14F-4D97-AF65-F5344CB8AC3E}">
        <p14:creationId xmlns:p14="http://schemas.microsoft.com/office/powerpoint/2010/main" val="124416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15" grpId="0" animBg="1"/>
      <p:bldP spid="15" grpId="1" animBg="1"/>
      <p:bldP spid="8" grpId="0" animBg="1"/>
      <p:bldP spid="8" grpId="1" animBg="1"/>
      <p:bldP spid="10" grpId="0" animBg="1"/>
      <p:bldP spid="10" grpId="1" animBg="1"/>
      <p:bldP spid="16" grpId="0" animBg="1"/>
      <p:bldP spid="16" grpId="1" animBg="1"/>
      <p:bldP spid="12" grpId="0" animBg="1"/>
      <p:bldP spid="12" grpId="1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F4D5E-E5F5-4D72-A3C9-1DB9D159B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What is R</a:t>
            </a:r>
            <a:r>
              <a:rPr lang="en-GB" sz="3200" baseline="30000" dirty="0"/>
              <a:t>2</a:t>
            </a:r>
            <a:r>
              <a:rPr lang="en-GB" sz="3200" dirty="0"/>
              <a:t> interpretation?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40ABC-9669-4BC0-8A06-B81A986B2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355600">
              <a:spcBef>
                <a:spcPts val="0"/>
              </a:spcBef>
              <a:buSzPct val="100000"/>
            </a:pPr>
            <a:r>
              <a:rPr lang="en-US" dirty="0"/>
              <a:t>More variables means more R</a:t>
            </a:r>
            <a:r>
              <a:rPr lang="en-US" baseline="30000" dirty="0"/>
              <a:t>2</a:t>
            </a:r>
            <a:r>
              <a:rPr lang="en-US" dirty="0"/>
              <a:t>, but…</a:t>
            </a:r>
          </a:p>
          <a:p>
            <a:pPr marL="457200" indent="-355600">
              <a:spcBef>
                <a:spcPts val="0"/>
              </a:spcBef>
              <a:buSzPct val="100000"/>
            </a:pPr>
            <a:r>
              <a:rPr lang="en-US" dirty="0"/>
              <a:t>Inherent Randomness of Human Behavior..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752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A023B-04E7-45A4-97E4-AA5A19397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our assumptions and caveats?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AB628D3-6126-4DE3-9DA4-C1464039F3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5054041"/>
              </p:ext>
            </p:extLst>
          </p:nvPr>
        </p:nvGraphicFramePr>
        <p:xfrm>
          <a:off x="340468" y="1745716"/>
          <a:ext cx="4484451" cy="40934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DC87937-DF9F-4055-A00A-1583A4CF0D8B}"/>
              </a:ext>
            </a:extLst>
          </p:cNvPr>
          <p:cNvSpPr txBox="1">
            <a:spLocks/>
          </p:cNvSpPr>
          <p:nvPr/>
        </p:nvSpPr>
        <p:spPr>
          <a:xfrm>
            <a:off x="5184842" y="1745716"/>
            <a:ext cx="3813243" cy="409342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Times"/>
                <a:ea typeface="+mn-ea"/>
                <a:cs typeface="Time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Times"/>
                <a:ea typeface="+mn-ea"/>
                <a:cs typeface="Time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Times"/>
                <a:ea typeface="+mn-ea"/>
                <a:cs typeface="Time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Times"/>
                <a:ea typeface="+mn-ea"/>
                <a:cs typeface="Time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Times"/>
                <a:ea typeface="+mn-ea"/>
                <a:cs typeface="Time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3363" indent="-233363">
              <a:lnSpc>
                <a:spcPct val="120000"/>
              </a:lnSpc>
            </a:pPr>
            <a:r>
              <a:rPr lang="en-US" sz="2600" dirty="0">
                <a:latin typeface="+mn-lt"/>
              </a:rPr>
              <a:t>Respondents are not surveyed more than once</a:t>
            </a:r>
          </a:p>
          <a:p>
            <a:pPr marL="233363" indent="-233363">
              <a:lnSpc>
                <a:spcPct val="120000"/>
              </a:lnSpc>
            </a:pPr>
            <a:r>
              <a:rPr lang="en-US" sz="2600" dirty="0">
                <a:latin typeface="+mn-lt"/>
              </a:rPr>
              <a:t>Dependent on respondent’s truthfulness and memory</a:t>
            </a:r>
          </a:p>
          <a:p>
            <a:pPr marL="233363" indent="-233363">
              <a:lnSpc>
                <a:spcPct val="120000"/>
              </a:lnSpc>
            </a:pPr>
            <a:r>
              <a:rPr lang="en-US" sz="2600" dirty="0">
                <a:latin typeface="+mn-lt"/>
              </a:rPr>
              <a:t>Excluded subpopulations - institutionalized populations (2% of total)</a:t>
            </a:r>
          </a:p>
          <a:p>
            <a:pPr marL="1147763" lvl="1">
              <a:lnSpc>
                <a:spcPct val="120000"/>
              </a:lnSpc>
            </a:pPr>
            <a:r>
              <a:rPr lang="en-US" sz="2400" dirty="0">
                <a:latin typeface="+mn-lt"/>
              </a:rPr>
              <a:t>Hospitals  </a:t>
            </a:r>
          </a:p>
          <a:p>
            <a:pPr marL="1147763" lvl="1">
              <a:lnSpc>
                <a:spcPct val="120000"/>
              </a:lnSpc>
            </a:pPr>
            <a:r>
              <a:rPr lang="en-US" sz="2400" dirty="0">
                <a:latin typeface="+mn-lt"/>
              </a:rPr>
              <a:t>Prisons  </a:t>
            </a:r>
          </a:p>
          <a:p>
            <a:pPr marL="1147763" lvl="1">
              <a:lnSpc>
                <a:spcPct val="120000"/>
              </a:lnSpc>
            </a:pPr>
            <a:r>
              <a:rPr lang="en-US" sz="2400" dirty="0">
                <a:latin typeface="+mn-lt"/>
              </a:rPr>
              <a:t>Active military professionals</a:t>
            </a:r>
          </a:p>
        </p:txBody>
      </p:sp>
    </p:spTree>
    <p:extLst>
      <p:ext uri="{BB962C8B-B14F-4D97-AF65-F5344CB8AC3E}">
        <p14:creationId xmlns:p14="http://schemas.microsoft.com/office/powerpoint/2010/main" val="1104865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E534A-1110-4A13-A3AF-29FA5F587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our study be used for??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35BB6-200B-417A-9660-29726A035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 alcohol consumption of a person</a:t>
            </a:r>
          </a:p>
          <a:p>
            <a:r>
              <a:rPr lang="en-US" dirty="0"/>
              <a:t>As an indicator of alcoholism</a:t>
            </a:r>
          </a:p>
        </p:txBody>
      </p:sp>
    </p:spTree>
    <p:extLst>
      <p:ext uri="{BB962C8B-B14F-4D97-AF65-F5344CB8AC3E}">
        <p14:creationId xmlns:p14="http://schemas.microsoft.com/office/powerpoint/2010/main" val="2686842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s1 xmlns="fe090bf0-f37d-44ab-ac7f-b6df71b51ac6" xsi:nil="true"/>
    <Highlights_x003f_ xmlns="fe090bf0-f37d-44ab-ac7f-b6df71b51ac6" xsi:nil="true"/>
    <Area xmlns="fe090bf0-f37d-44ab-ac7f-b6df71b51ac6"/>
    <Description xmlns="fe090bf0-f37d-44ab-ac7f-b6df71b51ac6" xsi:nil="true"/>
    <Highlights xmlns="fe090bf0-f37d-44ab-ac7f-b6df71b51ac6" xsi:nil="true"/>
    <Category_x003a_ xmlns="fe090bf0-f37d-44ab-ac7f-b6df71b51ac6"/>
    <PublishingStartDate xmlns="http://schemas.microsoft.com/sharepoint/v3" xsi:nil="true"/>
    <PublishingExpiration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0B627EB9ACBE42BFA7B893DD6FD52A" ma:contentTypeVersion="9" ma:contentTypeDescription="Create a new document." ma:contentTypeScope="" ma:versionID="dc259e02eb3abd5ab6768fa2894d9daa">
  <xsd:schema xmlns:xsd="http://www.w3.org/2001/XMLSchema" xmlns:xs="http://www.w3.org/2001/XMLSchema" xmlns:p="http://schemas.microsoft.com/office/2006/metadata/properties" xmlns:ns1="http://schemas.microsoft.com/sharepoint/v3" xmlns:ns2="fe090bf0-f37d-44ab-ac7f-b6df71b51ac6" targetNamespace="http://schemas.microsoft.com/office/2006/metadata/properties" ma:root="true" ma:fieldsID="815d902fbd9c46e72693d5bb8d58c1bd" ns1:_="" ns2:_="">
    <xsd:import namespace="http://schemas.microsoft.com/sharepoint/v3"/>
    <xsd:import namespace="fe090bf0-f37d-44ab-ac7f-b6df71b51ac6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Description" minOccurs="0"/>
                <xsd:element ref="ns2:Area" minOccurs="0"/>
                <xsd:element ref="ns2:Category_x003a_" minOccurs="0"/>
                <xsd:element ref="ns2:Highlights" minOccurs="0"/>
                <xsd:element ref="ns2:Highlights_x003f_" minOccurs="0"/>
                <xsd:element ref="ns2:Notes1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090bf0-f37d-44ab-ac7f-b6df71b51ac6" elementFormDefault="qualified">
    <xsd:import namespace="http://schemas.microsoft.com/office/2006/documentManagement/types"/>
    <xsd:import namespace="http://schemas.microsoft.com/office/infopath/2007/PartnerControls"/>
    <xsd:element name="Description" ma:index="10" nillable="true" ma:displayName="Description" ma:description="Description of use or contents of this item" ma:internalName="Description">
      <xsd:simpleType>
        <xsd:restriction base="dms:Note">
          <xsd:maxLength value="255"/>
        </xsd:restriction>
      </xsd:simpleType>
    </xsd:element>
    <xsd:element name="Area" ma:index="11" nillable="true" ma:displayName="Area" ma:description="This is used to categorize items in order to display only certain ones on a page, to sort them, etc.  &#10;&#10;Dept will enter their own choices here.  Category is a sub-category of Area." ma:internalName="Area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Enter Choice #1"/>
                    <xsd:enumeration value="Enter Choice #2"/>
                    <xsd:enumeration value="Enter Choice #3"/>
                  </xsd:restriction>
                </xsd:simpleType>
              </xsd:element>
            </xsd:sequence>
          </xsd:extension>
        </xsd:complexContent>
      </xsd:complexType>
    </xsd:element>
    <xsd:element name="Category_x003a_" ma:index="12" nillable="true" ma:displayName="Category:" ma:description="This is used to categorize links in order to display only certain ones on a page, to sort them, etc.  &#10;&#10;Dept will add their own Categories.  Category is a sub-category of Area." ma:internalName="Category_x003A_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Enter Choice #1"/>
                    <xsd:enumeration value="Enter Choice #2"/>
                    <xsd:enumeration value="Enter Choice #3"/>
                  </xsd:restriction>
                </xsd:simpleType>
              </xsd:element>
            </xsd:sequence>
          </xsd:extension>
        </xsd:complexContent>
      </xsd:complexType>
    </xsd:element>
    <xsd:element name="Highlights" ma:index="13" nillable="true" ma:displayName="Highlights" ma:description="Text for use on a publishing page where you want to pull together special items from this list." ma:hidden="true" ma:internalName="Highlights" ma:readOnly="false">
      <xsd:simpleType>
        <xsd:restriction base="dms:Note"/>
      </xsd:simpleType>
    </xsd:element>
    <xsd:element name="Highlights_x003f_" ma:index="14" nillable="true" ma:displayName="Highlights?" ma:description="Indicate if this is a highlight item to be pulled for a publishing page." ma:format="Dropdown" ma:hidden="true" ma:internalName="Highlights_x003F_" ma:readOnly="false">
      <xsd:simpleType>
        <xsd:restriction base="dms:Choice">
          <xsd:enumeration value="Yes"/>
          <xsd:enumeration value="No"/>
        </xsd:restriction>
      </xsd:simpleType>
    </xsd:element>
    <xsd:element name="Notes1" ma:index="15" nillable="true" ma:displayName="Notes" ma:description="Internal information, possibly about when this item must be reviewed, or removed, or other notes relating to internal process." ma:internalName="Notes1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1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DEF30CB-3367-4E9F-807B-E772AEC2240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D0989D-FC86-4A18-B098-4C10C327E41C}">
  <ds:schemaRefs>
    <ds:schemaRef ds:uri="http://schemas.microsoft.com/office/2006/metadata/properties"/>
    <ds:schemaRef ds:uri="http://schemas.microsoft.com/sharepoint/v3"/>
    <ds:schemaRef ds:uri="http://purl.org/dc/terms/"/>
    <ds:schemaRef ds:uri="fe090bf0-f37d-44ab-ac7f-b6df71b51ac6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D239D1D-1488-4B48-87CE-CB10665CB4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e090bf0-f37d-44ab-ac7f-b6df71b51ac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2562</TotalTime>
  <Words>1079</Words>
  <Application>Microsoft Office PowerPoint</Application>
  <PresentationFormat>On-screen Show (4:3)</PresentationFormat>
  <Paragraphs>109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Georgia</vt:lpstr>
      <vt:lpstr>Times</vt:lpstr>
      <vt:lpstr>Office Theme</vt:lpstr>
      <vt:lpstr>  Alcohol is not about low p-values.. It just makes you forget the hypothesis.. </vt:lpstr>
      <vt:lpstr>What is the problem??</vt:lpstr>
      <vt:lpstr>About our sample and its characteristics</vt:lpstr>
      <vt:lpstr>Variables in our model</vt:lpstr>
      <vt:lpstr>How does it work?</vt:lpstr>
      <vt:lpstr>Fine tuning the model</vt:lpstr>
      <vt:lpstr>What is R2 interpretation?</vt:lpstr>
      <vt:lpstr>What are our assumptions and caveats?</vt:lpstr>
      <vt:lpstr>What can our study be used for??</vt:lpstr>
      <vt:lpstr>PowerPoint Presentation</vt:lpstr>
    </vt:vector>
  </TitlesOfParts>
  <Company>Carlson 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Dana Oelfke</dc:creator>
  <cp:lastModifiedBy>Ishwarya Ravikumar</cp:lastModifiedBy>
  <cp:revision>92</cp:revision>
  <dcterms:created xsi:type="dcterms:W3CDTF">2014-07-01T20:09:04Z</dcterms:created>
  <dcterms:modified xsi:type="dcterms:W3CDTF">2017-08-17T08:55:16Z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0x010100980B627EB9ACBE42BFA7B893DD6FD52A</vt:lpwstr>
  </property>
</Properties>
</file>