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vi Kalla" initials="RK" lastIdx="1" clrIdx="0">
    <p:extLst>
      <p:ext uri="{19B8F6BF-5375-455C-9EA6-DF929625EA0E}">
        <p15:presenceInfo xmlns:p15="http://schemas.microsoft.com/office/powerpoint/2012/main" userId="" providerId=""/>
      </p:ext>
    </p:extLst>
  </p:cmAuthor>
  <p:cmAuthor id="2" name="Ravi Kalla" initials="RK [2]" lastIdx="1" clrIdx="1">
    <p:extLst>
      <p:ext uri="{19B8F6BF-5375-455C-9EA6-DF929625EA0E}">
        <p15:presenceInfo xmlns:p15="http://schemas.microsoft.com/office/powerpoint/2012/main" userId="" providerI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4676"/>
  </p:normalViewPr>
  <p:slideViewPr>
    <p:cSldViewPr snapToGrid="0" snapToObjects="1">
      <p:cViewPr>
        <p:scale>
          <a:sx n="100" d="100"/>
          <a:sy n="100" d="100"/>
        </p:scale>
        <p:origin x="1000" y="4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notesMaster" Target="notesMasters/notesMaster1.xml"/><Relationship Id="rId17" Type="http://schemas.openxmlformats.org/officeDocument/2006/relationships/commentAuthors" Target="commentAuthors.xml"/><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69E09E7-8972-154D-BE5C-BFD52821846C}" type="doc">
      <dgm:prSet loTypeId="urn:microsoft.com/office/officeart/2005/8/layout/chevron1" loCatId="" qsTypeId="urn:microsoft.com/office/officeart/2005/8/quickstyle/simple4" qsCatId="simple" csTypeId="urn:microsoft.com/office/officeart/2005/8/colors/accent1_2" csCatId="accent1" phldr="1"/>
      <dgm:spPr/>
    </dgm:pt>
    <dgm:pt modelId="{0648C8F8-9AD6-BE4B-8194-C7360445A915}">
      <dgm:prSet phldrT="[Text]" custT="1"/>
      <dgm:spPr>
        <a:solidFill>
          <a:schemeClr val="accent1">
            <a:lumMod val="40000"/>
            <a:lumOff val="60000"/>
          </a:schemeClr>
        </a:solidFill>
        <a:ln w="25400">
          <a:solidFill>
            <a:schemeClr val="accent1">
              <a:shade val="50000"/>
            </a:schemeClr>
          </a:solidFill>
        </a:ln>
      </dgm:spPr>
      <dgm:t>
        <a:bodyPr/>
        <a:lstStyle/>
        <a:p>
          <a:r>
            <a:rPr lang="en-US" sz="1800" dirty="0" smtClean="0">
              <a:solidFill>
                <a:schemeClr val="tx1"/>
              </a:solidFill>
            </a:rPr>
            <a:t>Sprint1 Grooming</a:t>
          </a:r>
          <a:endParaRPr lang="en-US" sz="1800" dirty="0">
            <a:solidFill>
              <a:schemeClr val="tx1"/>
            </a:solidFill>
          </a:endParaRPr>
        </a:p>
      </dgm:t>
    </dgm:pt>
    <dgm:pt modelId="{F6A73820-6659-8445-9C86-11ED21F70293}" type="parTrans" cxnId="{39635BA1-06D4-6549-8AD1-CB88E0E19E5E}">
      <dgm:prSet/>
      <dgm:spPr/>
      <dgm:t>
        <a:bodyPr/>
        <a:lstStyle/>
        <a:p>
          <a:endParaRPr lang="en-US"/>
        </a:p>
      </dgm:t>
    </dgm:pt>
    <dgm:pt modelId="{4FD511F6-FF0A-2C40-B1DB-93D710C2287C}" type="sibTrans" cxnId="{39635BA1-06D4-6549-8AD1-CB88E0E19E5E}">
      <dgm:prSet/>
      <dgm:spPr/>
      <dgm:t>
        <a:bodyPr/>
        <a:lstStyle/>
        <a:p>
          <a:endParaRPr lang="en-US"/>
        </a:p>
      </dgm:t>
    </dgm:pt>
    <dgm:pt modelId="{DD925030-0443-144D-A2DD-CE00ADE30C79}">
      <dgm:prSet phldrT="[Text]" custT="1"/>
      <dgm:spPr>
        <a:solidFill>
          <a:schemeClr val="accent1">
            <a:lumMod val="40000"/>
            <a:lumOff val="60000"/>
          </a:schemeClr>
        </a:solidFill>
        <a:ln w="25400">
          <a:solidFill>
            <a:schemeClr val="accent1">
              <a:shade val="50000"/>
            </a:schemeClr>
          </a:solidFill>
        </a:ln>
      </dgm:spPr>
      <dgm:t>
        <a:bodyPr/>
        <a:lstStyle/>
        <a:p>
          <a:r>
            <a:rPr lang="en-US" sz="1800" dirty="0" smtClean="0">
              <a:solidFill>
                <a:schemeClr val="tx1"/>
              </a:solidFill>
            </a:rPr>
            <a:t>Sprint1 Planning</a:t>
          </a:r>
          <a:endParaRPr lang="en-US" sz="1800" dirty="0">
            <a:solidFill>
              <a:schemeClr val="tx1"/>
            </a:solidFill>
          </a:endParaRPr>
        </a:p>
      </dgm:t>
    </dgm:pt>
    <dgm:pt modelId="{5D6965F0-D4A3-DD4A-8481-31D77B9E330C}" type="parTrans" cxnId="{6BC39D68-F456-7449-8C6B-F3519F75214B}">
      <dgm:prSet/>
      <dgm:spPr/>
      <dgm:t>
        <a:bodyPr/>
        <a:lstStyle/>
        <a:p>
          <a:endParaRPr lang="en-US"/>
        </a:p>
      </dgm:t>
    </dgm:pt>
    <dgm:pt modelId="{2010F809-0EF9-EB48-8D39-1053BD9A788B}" type="sibTrans" cxnId="{6BC39D68-F456-7449-8C6B-F3519F75214B}">
      <dgm:prSet/>
      <dgm:spPr/>
      <dgm:t>
        <a:bodyPr/>
        <a:lstStyle/>
        <a:p>
          <a:endParaRPr lang="en-US"/>
        </a:p>
      </dgm:t>
    </dgm:pt>
    <dgm:pt modelId="{3BA5C76B-EE5C-0140-87AA-C9EC96FB85A0}">
      <dgm:prSet phldrT="[Text]" custT="1"/>
      <dgm:spPr>
        <a:solidFill>
          <a:schemeClr val="accent1">
            <a:lumMod val="40000"/>
            <a:lumOff val="60000"/>
          </a:schemeClr>
        </a:solidFill>
        <a:ln w="25400">
          <a:solidFill>
            <a:schemeClr val="accent1">
              <a:shade val="50000"/>
            </a:schemeClr>
          </a:solidFill>
        </a:ln>
      </dgm:spPr>
      <dgm:t>
        <a:bodyPr/>
        <a:lstStyle/>
        <a:p>
          <a:r>
            <a:rPr lang="en-US" sz="1800" dirty="0" smtClean="0">
              <a:solidFill>
                <a:schemeClr val="tx1"/>
              </a:solidFill>
            </a:rPr>
            <a:t>Sprint1 Execution</a:t>
          </a:r>
          <a:endParaRPr lang="en-US" sz="1800" dirty="0">
            <a:solidFill>
              <a:schemeClr val="tx1"/>
            </a:solidFill>
          </a:endParaRPr>
        </a:p>
      </dgm:t>
    </dgm:pt>
    <dgm:pt modelId="{158B8C5D-C07A-C945-8507-ABAE384E33E1}" type="parTrans" cxnId="{0BFFAEF5-A1A0-4144-ACC1-4179E2F4CF58}">
      <dgm:prSet/>
      <dgm:spPr/>
      <dgm:t>
        <a:bodyPr/>
        <a:lstStyle/>
        <a:p>
          <a:endParaRPr lang="en-US"/>
        </a:p>
      </dgm:t>
    </dgm:pt>
    <dgm:pt modelId="{32EFBF0A-40D4-F045-9F1E-D9BDC82BFE4C}" type="sibTrans" cxnId="{0BFFAEF5-A1A0-4144-ACC1-4179E2F4CF58}">
      <dgm:prSet/>
      <dgm:spPr/>
      <dgm:t>
        <a:bodyPr/>
        <a:lstStyle/>
        <a:p>
          <a:endParaRPr lang="en-US"/>
        </a:p>
      </dgm:t>
    </dgm:pt>
    <dgm:pt modelId="{1E54BD94-B900-0D42-8034-CBB0EF0049BF}">
      <dgm:prSet phldrT="[Text]" custT="1"/>
      <dgm:spPr>
        <a:solidFill>
          <a:schemeClr val="bg1">
            <a:lumMod val="95000"/>
          </a:schemeClr>
        </a:solidFill>
        <a:ln w="25400">
          <a:solidFill>
            <a:schemeClr val="accent1">
              <a:shade val="50000"/>
            </a:schemeClr>
          </a:solidFill>
        </a:ln>
      </dgm:spPr>
      <dgm:t>
        <a:bodyPr/>
        <a:lstStyle/>
        <a:p>
          <a:r>
            <a:rPr lang="en-US" sz="1800" dirty="0" smtClean="0">
              <a:solidFill>
                <a:schemeClr val="tx1"/>
              </a:solidFill>
            </a:rPr>
            <a:t>Sprint2 Grooming</a:t>
          </a:r>
          <a:endParaRPr lang="en-US" sz="1800" dirty="0">
            <a:solidFill>
              <a:schemeClr val="tx1"/>
            </a:solidFill>
          </a:endParaRPr>
        </a:p>
      </dgm:t>
    </dgm:pt>
    <dgm:pt modelId="{AAD0F042-4498-7542-8458-69B25C2E05D5}" type="parTrans" cxnId="{A204DAB2-F5E0-CD4D-B26E-EC6083A72EB8}">
      <dgm:prSet/>
      <dgm:spPr/>
      <dgm:t>
        <a:bodyPr/>
        <a:lstStyle/>
        <a:p>
          <a:endParaRPr lang="en-US"/>
        </a:p>
      </dgm:t>
    </dgm:pt>
    <dgm:pt modelId="{26B6999B-21B5-0A4E-A649-BA7364C3E561}" type="sibTrans" cxnId="{A204DAB2-F5E0-CD4D-B26E-EC6083A72EB8}">
      <dgm:prSet/>
      <dgm:spPr/>
      <dgm:t>
        <a:bodyPr/>
        <a:lstStyle/>
        <a:p>
          <a:endParaRPr lang="en-US"/>
        </a:p>
      </dgm:t>
    </dgm:pt>
    <dgm:pt modelId="{5B864147-6598-E24D-9E8B-A405EB269A94}" type="pres">
      <dgm:prSet presAssocID="{169E09E7-8972-154D-BE5C-BFD52821846C}" presName="Name0" presStyleCnt="0">
        <dgm:presLayoutVars>
          <dgm:dir/>
          <dgm:animLvl val="lvl"/>
          <dgm:resizeHandles val="exact"/>
        </dgm:presLayoutVars>
      </dgm:prSet>
      <dgm:spPr/>
    </dgm:pt>
    <dgm:pt modelId="{AB3EBE62-0766-CF4B-BE3D-DA07C11CFC3C}" type="pres">
      <dgm:prSet presAssocID="{0648C8F8-9AD6-BE4B-8194-C7360445A915}" presName="parTxOnly" presStyleLbl="node1" presStyleIdx="0" presStyleCnt="4">
        <dgm:presLayoutVars>
          <dgm:chMax val="0"/>
          <dgm:chPref val="0"/>
          <dgm:bulletEnabled val="1"/>
        </dgm:presLayoutVars>
      </dgm:prSet>
      <dgm:spPr/>
      <dgm:t>
        <a:bodyPr/>
        <a:lstStyle/>
        <a:p>
          <a:endParaRPr lang="en-US"/>
        </a:p>
      </dgm:t>
    </dgm:pt>
    <dgm:pt modelId="{39A27080-5933-1641-A2F4-5ABB4EE6896E}" type="pres">
      <dgm:prSet presAssocID="{4FD511F6-FF0A-2C40-B1DB-93D710C2287C}" presName="parTxOnlySpace" presStyleCnt="0"/>
      <dgm:spPr/>
    </dgm:pt>
    <dgm:pt modelId="{A166105A-BBE5-6C47-9F8E-0CBE6D2B9ED3}" type="pres">
      <dgm:prSet presAssocID="{DD925030-0443-144D-A2DD-CE00ADE30C79}" presName="parTxOnly" presStyleLbl="node1" presStyleIdx="1" presStyleCnt="4">
        <dgm:presLayoutVars>
          <dgm:chMax val="0"/>
          <dgm:chPref val="0"/>
          <dgm:bulletEnabled val="1"/>
        </dgm:presLayoutVars>
      </dgm:prSet>
      <dgm:spPr/>
    </dgm:pt>
    <dgm:pt modelId="{A401A15D-DE71-E94E-9D12-19D91C58A466}" type="pres">
      <dgm:prSet presAssocID="{2010F809-0EF9-EB48-8D39-1053BD9A788B}" presName="parTxOnlySpace" presStyleCnt="0"/>
      <dgm:spPr/>
    </dgm:pt>
    <dgm:pt modelId="{6E558C77-300B-D54E-AB64-F334303B6D1E}" type="pres">
      <dgm:prSet presAssocID="{3BA5C76B-EE5C-0140-87AA-C9EC96FB85A0}" presName="parTxOnly" presStyleLbl="node1" presStyleIdx="2" presStyleCnt="4">
        <dgm:presLayoutVars>
          <dgm:chMax val="0"/>
          <dgm:chPref val="0"/>
          <dgm:bulletEnabled val="1"/>
        </dgm:presLayoutVars>
      </dgm:prSet>
      <dgm:spPr/>
    </dgm:pt>
    <dgm:pt modelId="{7AC7B6D6-2852-0D41-A0DF-D631CAF80933}" type="pres">
      <dgm:prSet presAssocID="{32EFBF0A-40D4-F045-9F1E-D9BDC82BFE4C}" presName="parTxOnlySpace" presStyleCnt="0"/>
      <dgm:spPr/>
    </dgm:pt>
    <dgm:pt modelId="{EEADCD12-F40F-3645-8B81-64AA41C3E4E4}" type="pres">
      <dgm:prSet presAssocID="{1E54BD94-B900-0D42-8034-CBB0EF0049BF}" presName="parTxOnly" presStyleLbl="node1" presStyleIdx="3" presStyleCnt="4" custLinFactNeighborY="1723">
        <dgm:presLayoutVars>
          <dgm:chMax val="0"/>
          <dgm:chPref val="0"/>
          <dgm:bulletEnabled val="1"/>
        </dgm:presLayoutVars>
      </dgm:prSet>
      <dgm:spPr/>
    </dgm:pt>
  </dgm:ptLst>
  <dgm:cxnLst>
    <dgm:cxn modelId="{1BC9B21A-95EC-0C49-80ED-3C80078648DF}" type="presOf" srcId="{169E09E7-8972-154D-BE5C-BFD52821846C}" destId="{5B864147-6598-E24D-9E8B-A405EB269A94}" srcOrd="0" destOrd="0" presId="urn:microsoft.com/office/officeart/2005/8/layout/chevron1"/>
    <dgm:cxn modelId="{6BC39D68-F456-7449-8C6B-F3519F75214B}" srcId="{169E09E7-8972-154D-BE5C-BFD52821846C}" destId="{DD925030-0443-144D-A2DD-CE00ADE30C79}" srcOrd="1" destOrd="0" parTransId="{5D6965F0-D4A3-DD4A-8481-31D77B9E330C}" sibTransId="{2010F809-0EF9-EB48-8D39-1053BD9A788B}"/>
    <dgm:cxn modelId="{17D16EB8-DBDE-1D46-AD9B-DFB930CD41AE}" type="presOf" srcId="{1E54BD94-B900-0D42-8034-CBB0EF0049BF}" destId="{EEADCD12-F40F-3645-8B81-64AA41C3E4E4}" srcOrd="0" destOrd="0" presId="urn:microsoft.com/office/officeart/2005/8/layout/chevron1"/>
    <dgm:cxn modelId="{7E6C37C9-AD41-9A46-AB7E-03F9A44C025C}" type="presOf" srcId="{DD925030-0443-144D-A2DD-CE00ADE30C79}" destId="{A166105A-BBE5-6C47-9F8E-0CBE6D2B9ED3}" srcOrd="0" destOrd="0" presId="urn:microsoft.com/office/officeart/2005/8/layout/chevron1"/>
    <dgm:cxn modelId="{39635BA1-06D4-6549-8AD1-CB88E0E19E5E}" srcId="{169E09E7-8972-154D-BE5C-BFD52821846C}" destId="{0648C8F8-9AD6-BE4B-8194-C7360445A915}" srcOrd="0" destOrd="0" parTransId="{F6A73820-6659-8445-9C86-11ED21F70293}" sibTransId="{4FD511F6-FF0A-2C40-B1DB-93D710C2287C}"/>
    <dgm:cxn modelId="{DB2BDFE9-9909-4F4D-99C5-7EFA4E58F2DD}" type="presOf" srcId="{0648C8F8-9AD6-BE4B-8194-C7360445A915}" destId="{AB3EBE62-0766-CF4B-BE3D-DA07C11CFC3C}" srcOrd="0" destOrd="0" presId="urn:microsoft.com/office/officeart/2005/8/layout/chevron1"/>
    <dgm:cxn modelId="{A204DAB2-F5E0-CD4D-B26E-EC6083A72EB8}" srcId="{169E09E7-8972-154D-BE5C-BFD52821846C}" destId="{1E54BD94-B900-0D42-8034-CBB0EF0049BF}" srcOrd="3" destOrd="0" parTransId="{AAD0F042-4498-7542-8458-69B25C2E05D5}" sibTransId="{26B6999B-21B5-0A4E-A649-BA7364C3E561}"/>
    <dgm:cxn modelId="{22CFEDA8-685C-1F44-8667-D59E160E20EB}" type="presOf" srcId="{3BA5C76B-EE5C-0140-87AA-C9EC96FB85A0}" destId="{6E558C77-300B-D54E-AB64-F334303B6D1E}" srcOrd="0" destOrd="0" presId="urn:microsoft.com/office/officeart/2005/8/layout/chevron1"/>
    <dgm:cxn modelId="{0BFFAEF5-A1A0-4144-ACC1-4179E2F4CF58}" srcId="{169E09E7-8972-154D-BE5C-BFD52821846C}" destId="{3BA5C76B-EE5C-0140-87AA-C9EC96FB85A0}" srcOrd="2" destOrd="0" parTransId="{158B8C5D-C07A-C945-8507-ABAE384E33E1}" sibTransId="{32EFBF0A-40D4-F045-9F1E-D9BDC82BFE4C}"/>
    <dgm:cxn modelId="{4D685DBE-7D90-D04C-86A8-CDF66298191D}" type="presParOf" srcId="{5B864147-6598-E24D-9E8B-A405EB269A94}" destId="{AB3EBE62-0766-CF4B-BE3D-DA07C11CFC3C}" srcOrd="0" destOrd="0" presId="urn:microsoft.com/office/officeart/2005/8/layout/chevron1"/>
    <dgm:cxn modelId="{CED3EE44-FE4E-C945-A768-A8B250B9F1BB}" type="presParOf" srcId="{5B864147-6598-E24D-9E8B-A405EB269A94}" destId="{39A27080-5933-1641-A2F4-5ABB4EE6896E}" srcOrd="1" destOrd="0" presId="urn:microsoft.com/office/officeart/2005/8/layout/chevron1"/>
    <dgm:cxn modelId="{0CB70C94-D36B-3C49-A16C-C2CEC6788225}" type="presParOf" srcId="{5B864147-6598-E24D-9E8B-A405EB269A94}" destId="{A166105A-BBE5-6C47-9F8E-0CBE6D2B9ED3}" srcOrd="2" destOrd="0" presId="urn:microsoft.com/office/officeart/2005/8/layout/chevron1"/>
    <dgm:cxn modelId="{BB265A96-9DFB-5E40-87C3-3791B83B39B0}" type="presParOf" srcId="{5B864147-6598-E24D-9E8B-A405EB269A94}" destId="{A401A15D-DE71-E94E-9D12-19D91C58A466}" srcOrd="3" destOrd="0" presId="urn:microsoft.com/office/officeart/2005/8/layout/chevron1"/>
    <dgm:cxn modelId="{1E4DC0E7-D9CF-9F47-B718-5C11D738A93B}" type="presParOf" srcId="{5B864147-6598-E24D-9E8B-A405EB269A94}" destId="{6E558C77-300B-D54E-AB64-F334303B6D1E}" srcOrd="4" destOrd="0" presId="urn:microsoft.com/office/officeart/2005/8/layout/chevron1"/>
    <dgm:cxn modelId="{DD7294B3-2433-1248-AA20-3CBD69811A29}" type="presParOf" srcId="{5B864147-6598-E24D-9E8B-A405EB269A94}" destId="{7AC7B6D6-2852-0D41-A0DF-D631CAF80933}" srcOrd="5" destOrd="0" presId="urn:microsoft.com/office/officeart/2005/8/layout/chevron1"/>
    <dgm:cxn modelId="{1727BB1E-89DB-3D40-A3ED-831FDE1E33D0}" type="presParOf" srcId="{5B864147-6598-E24D-9E8B-A405EB269A94}" destId="{EEADCD12-F40F-3645-8B81-64AA41C3E4E4}" srcOrd="6" destOrd="0" presId="urn:microsoft.com/office/officeart/2005/8/layout/chevron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B96DBB0-04F2-8646-B94D-8467DF69975D}" type="doc">
      <dgm:prSet loTypeId="urn:microsoft.com/office/officeart/2005/8/layout/chevron1" loCatId="" qsTypeId="urn:microsoft.com/office/officeart/2005/8/quickstyle/simple4" qsCatId="simple" csTypeId="urn:microsoft.com/office/officeart/2005/8/colors/accent1_2" csCatId="accent1" phldr="1"/>
      <dgm:spPr/>
    </dgm:pt>
    <dgm:pt modelId="{BB370A22-2C41-F841-9537-B913FB7A7228}">
      <dgm:prSet phldrT="[Text]"/>
      <dgm:spPr>
        <a:solidFill>
          <a:schemeClr val="accent1">
            <a:lumMod val="40000"/>
            <a:lumOff val="60000"/>
          </a:schemeClr>
        </a:solidFill>
        <a:ln w="12700">
          <a:solidFill>
            <a:schemeClr val="accent1">
              <a:shade val="50000"/>
            </a:schemeClr>
          </a:solidFill>
        </a:ln>
      </dgm:spPr>
      <dgm:t>
        <a:bodyPr/>
        <a:lstStyle/>
        <a:p>
          <a:r>
            <a:rPr lang="en-US" dirty="0" smtClean="0">
              <a:solidFill>
                <a:schemeClr val="tx1"/>
              </a:solidFill>
            </a:rPr>
            <a:t>Code Quality Check (Sonar)</a:t>
          </a:r>
          <a:endParaRPr lang="en-US" dirty="0">
            <a:solidFill>
              <a:schemeClr val="tx1"/>
            </a:solidFill>
          </a:endParaRPr>
        </a:p>
      </dgm:t>
    </dgm:pt>
    <dgm:pt modelId="{BF4C18A2-AAF7-CC44-8800-A1D4770351AC}" type="parTrans" cxnId="{D5EB71F4-BBE1-CD4D-B340-9110F4A7A27A}">
      <dgm:prSet/>
      <dgm:spPr/>
      <dgm:t>
        <a:bodyPr/>
        <a:lstStyle/>
        <a:p>
          <a:endParaRPr lang="en-US"/>
        </a:p>
      </dgm:t>
    </dgm:pt>
    <dgm:pt modelId="{45637B6A-7F51-1E40-A72C-F2C4FB583265}" type="sibTrans" cxnId="{D5EB71F4-BBE1-CD4D-B340-9110F4A7A27A}">
      <dgm:prSet/>
      <dgm:spPr/>
      <dgm:t>
        <a:bodyPr/>
        <a:lstStyle/>
        <a:p>
          <a:endParaRPr lang="en-US"/>
        </a:p>
      </dgm:t>
    </dgm:pt>
    <dgm:pt modelId="{DE615F68-0712-D944-A82D-136AA4395060}">
      <dgm:prSet phldrT="[Text]"/>
      <dgm:spPr>
        <a:solidFill>
          <a:schemeClr val="accent1">
            <a:lumMod val="40000"/>
            <a:lumOff val="60000"/>
          </a:schemeClr>
        </a:solidFill>
        <a:ln w="12700">
          <a:solidFill>
            <a:schemeClr val="accent1">
              <a:shade val="50000"/>
            </a:schemeClr>
          </a:solidFill>
        </a:ln>
      </dgm:spPr>
      <dgm:t>
        <a:bodyPr/>
        <a:lstStyle/>
        <a:p>
          <a:r>
            <a:rPr lang="en-US" dirty="0" smtClean="0">
              <a:solidFill>
                <a:schemeClr val="tx1"/>
              </a:solidFill>
            </a:rPr>
            <a:t>Build (Maven, </a:t>
          </a:r>
          <a:r>
            <a:rPr lang="en-US" dirty="0" err="1" smtClean="0">
              <a:solidFill>
                <a:schemeClr val="tx1"/>
              </a:solidFill>
            </a:rPr>
            <a:t>Gradle</a:t>
          </a:r>
          <a:r>
            <a:rPr lang="en-US" dirty="0" smtClean="0">
              <a:solidFill>
                <a:schemeClr val="tx1"/>
              </a:solidFill>
            </a:rPr>
            <a:t>)</a:t>
          </a:r>
          <a:endParaRPr lang="en-US" dirty="0">
            <a:solidFill>
              <a:schemeClr val="tx1"/>
            </a:solidFill>
          </a:endParaRPr>
        </a:p>
      </dgm:t>
    </dgm:pt>
    <dgm:pt modelId="{D2D44A9A-A588-8748-8CFB-3B626DD9E085}" type="parTrans" cxnId="{23987E65-85AB-AF49-ABF4-055AE59533B2}">
      <dgm:prSet/>
      <dgm:spPr/>
      <dgm:t>
        <a:bodyPr/>
        <a:lstStyle/>
        <a:p>
          <a:endParaRPr lang="en-US"/>
        </a:p>
      </dgm:t>
    </dgm:pt>
    <dgm:pt modelId="{8DFC2DC9-F893-EB4B-A5CB-D155A5B286B5}" type="sibTrans" cxnId="{23987E65-85AB-AF49-ABF4-055AE59533B2}">
      <dgm:prSet/>
      <dgm:spPr/>
      <dgm:t>
        <a:bodyPr/>
        <a:lstStyle/>
        <a:p>
          <a:endParaRPr lang="en-US"/>
        </a:p>
      </dgm:t>
    </dgm:pt>
    <dgm:pt modelId="{A10ECA30-C2E5-604A-84B7-B02D2AA75654}">
      <dgm:prSet phldrT="[Text]"/>
      <dgm:spPr>
        <a:solidFill>
          <a:schemeClr val="accent1">
            <a:lumMod val="40000"/>
            <a:lumOff val="60000"/>
          </a:schemeClr>
        </a:solidFill>
        <a:ln w="12700">
          <a:solidFill>
            <a:schemeClr val="accent1">
              <a:shade val="50000"/>
            </a:schemeClr>
          </a:solidFill>
        </a:ln>
      </dgm:spPr>
      <dgm:t>
        <a:bodyPr/>
        <a:lstStyle/>
        <a:p>
          <a:r>
            <a:rPr lang="en-US" dirty="0" smtClean="0">
              <a:solidFill>
                <a:schemeClr val="tx1"/>
              </a:solidFill>
            </a:rPr>
            <a:t>Repository Mgmt. (</a:t>
          </a:r>
          <a:r>
            <a:rPr lang="en-US" dirty="0" err="1" smtClean="0">
              <a:solidFill>
                <a:schemeClr val="tx1"/>
              </a:solidFill>
            </a:rPr>
            <a:t>Artifactory</a:t>
          </a:r>
          <a:r>
            <a:rPr lang="en-US" dirty="0" smtClean="0">
              <a:solidFill>
                <a:schemeClr val="tx1"/>
              </a:solidFill>
            </a:rPr>
            <a:t>)</a:t>
          </a:r>
          <a:endParaRPr lang="en-US" dirty="0">
            <a:solidFill>
              <a:schemeClr val="tx1"/>
            </a:solidFill>
          </a:endParaRPr>
        </a:p>
      </dgm:t>
    </dgm:pt>
    <dgm:pt modelId="{E047CDDC-7A56-1342-8248-8B9A74694CE0}" type="parTrans" cxnId="{1C16A175-07C3-7840-A39D-997CC2A1DD9E}">
      <dgm:prSet/>
      <dgm:spPr/>
      <dgm:t>
        <a:bodyPr/>
        <a:lstStyle/>
        <a:p>
          <a:endParaRPr lang="en-US"/>
        </a:p>
      </dgm:t>
    </dgm:pt>
    <dgm:pt modelId="{AD35D7D2-B239-AB48-8E9E-D5C9B1DE6BE5}" type="sibTrans" cxnId="{1C16A175-07C3-7840-A39D-997CC2A1DD9E}">
      <dgm:prSet/>
      <dgm:spPr/>
      <dgm:t>
        <a:bodyPr/>
        <a:lstStyle/>
        <a:p>
          <a:endParaRPr lang="en-US"/>
        </a:p>
      </dgm:t>
    </dgm:pt>
    <dgm:pt modelId="{3AE40CF1-77EE-3F48-865B-7FBDC7835CA9}">
      <dgm:prSet phldrT="[Text]"/>
      <dgm:spPr>
        <a:solidFill>
          <a:schemeClr val="accent1">
            <a:lumMod val="40000"/>
            <a:lumOff val="60000"/>
          </a:schemeClr>
        </a:solidFill>
        <a:ln w="12700">
          <a:solidFill>
            <a:schemeClr val="accent1">
              <a:shade val="50000"/>
            </a:schemeClr>
          </a:solidFill>
        </a:ln>
      </dgm:spPr>
      <dgm:t>
        <a:bodyPr/>
        <a:lstStyle/>
        <a:p>
          <a:r>
            <a:rPr lang="en-US" dirty="0" err="1" smtClean="0">
              <a:solidFill>
                <a:schemeClr val="tx1"/>
              </a:solidFill>
            </a:rPr>
            <a:t>Env</a:t>
          </a:r>
          <a:r>
            <a:rPr lang="en-US" dirty="0" smtClean="0">
              <a:solidFill>
                <a:schemeClr val="tx1"/>
              </a:solidFill>
            </a:rPr>
            <a:t> </a:t>
          </a:r>
          <a:r>
            <a:rPr lang="en-US" dirty="0" err="1" smtClean="0">
              <a:solidFill>
                <a:schemeClr val="tx1"/>
              </a:solidFill>
            </a:rPr>
            <a:t>Config</a:t>
          </a:r>
          <a:r>
            <a:rPr lang="en-US" dirty="0" smtClean="0">
              <a:solidFill>
                <a:schemeClr val="tx1"/>
              </a:solidFill>
            </a:rPr>
            <a:t> (Chef, Puppet)</a:t>
          </a:r>
          <a:endParaRPr lang="en-US" dirty="0">
            <a:solidFill>
              <a:schemeClr val="tx1"/>
            </a:solidFill>
          </a:endParaRPr>
        </a:p>
      </dgm:t>
    </dgm:pt>
    <dgm:pt modelId="{CEB039ED-1547-9345-AA17-ADF1B00EAC78}" type="parTrans" cxnId="{99B5F68C-5C55-2745-8BA5-3969406E7A4B}">
      <dgm:prSet/>
      <dgm:spPr/>
      <dgm:t>
        <a:bodyPr/>
        <a:lstStyle/>
        <a:p>
          <a:endParaRPr lang="en-US"/>
        </a:p>
      </dgm:t>
    </dgm:pt>
    <dgm:pt modelId="{2710664B-C5A8-5645-954B-0CFC48AE5FD5}" type="sibTrans" cxnId="{99B5F68C-5C55-2745-8BA5-3969406E7A4B}">
      <dgm:prSet/>
      <dgm:spPr/>
      <dgm:t>
        <a:bodyPr/>
        <a:lstStyle/>
        <a:p>
          <a:endParaRPr lang="en-US"/>
        </a:p>
      </dgm:t>
    </dgm:pt>
    <dgm:pt modelId="{AF71F473-2FA3-A544-BEA8-998CB4705BEB}">
      <dgm:prSet phldrT="[Text]"/>
      <dgm:spPr>
        <a:solidFill>
          <a:schemeClr val="accent1">
            <a:lumMod val="40000"/>
            <a:lumOff val="60000"/>
          </a:schemeClr>
        </a:solidFill>
        <a:ln w="12700">
          <a:solidFill>
            <a:schemeClr val="accent1">
              <a:shade val="50000"/>
            </a:schemeClr>
          </a:solidFill>
        </a:ln>
      </dgm:spPr>
      <dgm:t>
        <a:bodyPr/>
        <a:lstStyle/>
        <a:p>
          <a:r>
            <a:rPr lang="en-US" dirty="0" smtClean="0">
              <a:solidFill>
                <a:schemeClr val="tx1"/>
              </a:solidFill>
            </a:rPr>
            <a:t>Deploy</a:t>
          </a:r>
          <a:endParaRPr lang="en-US" dirty="0">
            <a:solidFill>
              <a:schemeClr val="tx1"/>
            </a:solidFill>
          </a:endParaRPr>
        </a:p>
      </dgm:t>
    </dgm:pt>
    <dgm:pt modelId="{DE02775D-17BC-B543-99A9-E390A2487D82}" type="parTrans" cxnId="{4394C2D1-135E-6A4E-8978-DF778DD3E1C1}">
      <dgm:prSet/>
      <dgm:spPr/>
      <dgm:t>
        <a:bodyPr/>
        <a:lstStyle/>
        <a:p>
          <a:endParaRPr lang="en-US"/>
        </a:p>
      </dgm:t>
    </dgm:pt>
    <dgm:pt modelId="{37CD3F92-D874-3947-BAC9-7ECEEA83C162}" type="sibTrans" cxnId="{4394C2D1-135E-6A4E-8978-DF778DD3E1C1}">
      <dgm:prSet/>
      <dgm:spPr/>
      <dgm:t>
        <a:bodyPr/>
        <a:lstStyle/>
        <a:p>
          <a:endParaRPr lang="en-US"/>
        </a:p>
      </dgm:t>
    </dgm:pt>
    <dgm:pt modelId="{E45E1C33-AE85-6540-8FE6-11715F30BE14}">
      <dgm:prSet phldrT="[Text]"/>
      <dgm:spPr>
        <a:solidFill>
          <a:schemeClr val="accent1">
            <a:lumMod val="40000"/>
            <a:lumOff val="60000"/>
          </a:schemeClr>
        </a:solidFill>
        <a:ln w="12700">
          <a:solidFill>
            <a:schemeClr val="accent1">
              <a:shade val="50000"/>
            </a:schemeClr>
          </a:solidFill>
        </a:ln>
      </dgm:spPr>
      <dgm:t>
        <a:bodyPr/>
        <a:lstStyle/>
        <a:p>
          <a:r>
            <a:rPr lang="en-US" dirty="0" smtClean="0">
              <a:solidFill>
                <a:schemeClr val="tx1"/>
              </a:solidFill>
            </a:rPr>
            <a:t>Functional Test (Selenium)</a:t>
          </a:r>
          <a:endParaRPr lang="en-US" dirty="0">
            <a:solidFill>
              <a:schemeClr val="tx1"/>
            </a:solidFill>
          </a:endParaRPr>
        </a:p>
      </dgm:t>
    </dgm:pt>
    <dgm:pt modelId="{D8EB3842-B8FA-BA48-85B0-6DD48632C0C7}" type="parTrans" cxnId="{6E833D56-DC4A-2344-A6BD-8EAC9DBF5F17}">
      <dgm:prSet/>
      <dgm:spPr/>
      <dgm:t>
        <a:bodyPr/>
        <a:lstStyle/>
        <a:p>
          <a:endParaRPr lang="en-US"/>
        </a:p>
      </dgm:t>
    </dgm:pt>
    <dgm:pt modelId="{46A4CE14-D9CC-B74E-A4CE-A70C88B2EE9D}" type="sibTrans" cxnId="{6E833D56-DC4A-2344-A6BD-8EAC9DBF5F17}">
      <dgm:prSet/>
      <dgm:spPr/>
      <dgm:t>
        <a:bodyPr/>
        <a:lstStyle/>
        <a:p>
          <a:endParaRPr lang="en-US"/>
        </a:p>
      </dgm:t>
    </dgm:pt>
    <dgm:pt modelId="{27C0EFE3-BA09-C147-BE07-8B3585381371}">
      <dgm:prSet phldrT="[Text]"/>
      <dgm:spPr>
        <a:solidFill>
          <a:schemeClr val="accent1">
            <a:lumMod val="40000"/>
            <a:lumOff val="60000"/>
          </a:schemeClr>
        </a:solidFill>
        <a:ln w="12700">
          <a:solidFill>
            <a:schemeClr val="accent1">
              <a:shade val="50000"/>
            </a:schemeClr>
          </a:solidFill>
        </a:ln>
      </dgm:spPr>
      <dgm:t>
        <a:bodyPr/>
        <a:lstStyle/>
        <a:p>
          <a:r>
            <a:rPr lang="en-US" dirty="0" err="1" smtClean="0">
              <a:solidFill>
                <a:schemeClr val="tx1"/>
              </a:solidFill>
            </a:rPr>
            <a:t>DevQA</a:t>
          </a:r>
          <a:r>
            <a:rPr lang="en-US" dirty="0" smtClean="0">
              <a:solidFill>
                <a:schemeClr val="tx1"/>
              </a:solidFill>
            </a:rPr>
            <a:t> </a:t>
          </a:r>
          <a:r>
            <a:rPr lang="en-US" dirty="0" smtClean="0">
              <a:solidFill>
                <a:schemeClr val="tx1"/>
              </a:solidFill>
            </a:rPr>
            <a:t>Tests</a:t>
          </a:r>
          <a:endParaRPr lang="en-US" dirty="0">
            <a:solidFill>
              <a:schemeClr val="tx1"/>
            </a:solidFill>
          </a:endParaRPr>
        </a:p>
      </dgm:t>
    </dgm:pt>
    <dgm:pt modelId="{8345B3A9-5677-6440-AB3A-088DCF2202FF}" type="parTrans" cxnId="{7544E0BF-3F88-AD49-AF71-48E27672B8EB}">
      <dgm:prSet/>
      <dgm:spPr/>
      <dgm:t>
        <a:bodyPr/>
        <a:lstStyle/>
        <a:p>
          <a:endParaRPr lang="en-US"/>
        </a:p>
      </dgm:t>
    </dgm:pt>
    <dgm:pt modelId="{9789AA8E-55B6-FF4A-998F-D1BE1FB8CE0E}" type="sibTrans" cxnId="{7544E0BF-3F88-AD49-AF71-48E27672B8EB}">
      <dgm:prSet/>
      <dgm:spPr/>
      <dgm:t>
        <a:bodyPr/>
        <a:lstStyle/>
        <a:p>
          <a:endParaRPr lang="en-US"/>
        </a:p>
      </dgm:t>
    </dgm:pt>
    <dgm:pt modelId="{DD98CBB3-6221-C741-9022-8540F0458D95}" type="pres">
      <dgm:prSet presAssocID="{CB96DBB0-04F2-8646-B94D-8467DF69975D}" presName="Name0" presStyleCnt="0">
        <dgm:presLayoutVars>
          <dgm:dir/>
          <dgm:animLvl val="lvl"/>
          <dgm:resizeHandles val="exact"/>
        </dgm:presLayoutVars>
      </dgm:prSet>
      <dgm:spPr/>
    </dgm:pt>
    <dgm:pt modelId="{823B68EA-D3DD-8943-8C14-034870296F68}" type="pres">
      <dgm:prSet presAssocID="{BB370A22-2C41-F841-9537-B913FB7A7228}" presName="parTxOnly" presStyleLbl="node1" presStyleIdx="0" presStyleCnt="7">
        <dgm:presLayoutVars>
          <dgm:chMax val="0"/>
          <dgm:chPref val="0"/>
          <dgm:bulletEnabled val="1"/>
        </dgm:presLayoutVars>
      </dgm:prSet>
      <dgm:spPr/>
      <dgm:t>
        <a:bodyPr/>
        <a:lstStyle/>
        <a:p>
          <a:endParaRPr lang="en-US"/>
        </a:p>
      </dgm:t>
    </dgm:pt>
    <dgm:pt modelId="{4BD170A4-AE22-474D-A61A-5776720B676A}" type="pres">
      <dgm:prSet presAssocID="{45637B6A-7F51-1E40-A72C-F2C4FB583265}" presName="parTxOnlySpace" presStyleCnt="0"/>
      <dgm:spPr/>
    </dgm:pt>
    <dgm:pt modelId="{31CDA9F0-4E74-AD4F-B5B1-DB5A6A067B1A}" type="pres">
      <dgm:prSet presAssocID="{27C0EFE3-BA09-C147-BE07-8B3585381371}" presName="parTxOnly" presStyleLbl="node1" presStyleIdx="1" presStyleCnt="7">
        <dgm:presLayoutVars>
          <dgm:chMax val="0"/>
          <dgm:chPref val="0"/>
          <dgm:bulletEnabled val="1"/>
        </dgm:presLayoutVars>
      </dgm:prSet>
      <dgm:spPr/>
      <dgm:t>
        <a:bodyPr/>
        <a:lstStyle/>
        <a:p>
          <a:endParaRPr lang="en-US"/>
        </a:p>
      </dgm:t>
    </dgm:pt>
    <dgm:pt modelId="{E51190C1-611E-9B4A-9FA5-D90C446C1A0E}" type="pres">
      <dgm:prSet presAssocID="{9789AA8E-55B6-FF4A-998F-D1BE1FB8CE0E}" presName="parTxOnlySpace" presStyleCnt="0"/>
      <dgm:spPr/>
    </dgm:pt>
    <dgm:pt modelId="{5CB5A3FF-8FB2-3648-BEEB-1BCF12F00649}" type="pres">
      <dgm:prSet presAssocID="{DE615F68-0712-D944-A82D-136AA4395060}" presName="parTxOnly" presStyleLbl="node1" presStyleIdx="2" presStyleCnt="7">
        <dgm:presLayoutVars>
          <dgm:chMax val="0"/>
          <dgm:chPref val="0"/>
          <dgm:bulletEnabled val="1"/>
        </dgm:presLayoutVars>
      </dgm:prSet>
      <dgm:spPr/>
      <dgm:t>
        <a:bodyPr/>
        <a:lstStyle/>
        <a:p>
          <a:endParaRPr lang="en-US"/>
        </a:p>
      </dgm:t>
    </dgm:pt>
    <dgm:pt modelId="{70EDF603-D285-5249-B156-2134E1CF8F5D}" type="pres">
      <dgm:prSet presAssocID="{8DFC2DC9-F893-EB4B-A5CB-D155A5B286B5}" presName="parTxOnlySpace" presStyleCnt="0"/>
      <dgm:spPr/>
    </dgm:pt>
    <dgm:pt modelId="{A8F54519-D92C-D048-8644-A4C8CC8E7507}" type="pres">
      <dgm:prSet presAssocID="{A10ECA30-C2E5-604A-84B7-B02D2AA75654}" presName="parTxOnly" presStyleLbl="node1" presStyleIdx="3" presStyleCnt="7">
        <dgm:presLayoutVars>
          <dgm:chMax val="0"/>
          <dgm:chPref val="0"/>
          <dgm:bulletEnabled val="1"/>
        </dgm:presLayoutVars>
      </dgm:prSet>
      <dgm:spPr/>
      <dgm:t>
        <a:bodyPr/>
        <a:lstStyle/>
        <a:p>
          <a:endParaRPr lang="en-US"/>
        </a:p>
      </dgm:t>
    </dgm:pt>
    <dgm:pt modelId="{151E4E8A-FEF9-8E43-B135-A8700598679F}" type="pres">
      <dgm:prSet presAssocID="{AD35D7D2-B239-AB48-8E9E-D5C9B1DE6BE5}" presName="parTxOnlySpace" presStyleCnt="0"/>
      <dgm:spPr/>
    </dgm:pt>
    <dgm:pt modelId="{B2F48CD2-C384-D44F-86FD-EC4082EFADAF}" type="pres">
      <dgm:prSet presAssocID="{3AE40CF1-77EE-3F48-865B-7FBDC7835CA9}" presName="parTxOnly" presStyleLbl="node1" presStyleIdx="4" presStyleCnt="7">
        <dgm:presLayoutVars>
          <dgm:chMax val="0"/>
          <dgm:chPref val="0"/>
          <dgm:bulletEnabled val="1"/>
        </dgm:presLayoutVars>
      </dgm:prSet>
      <dgm:spPr/>
      <dgm:t>
        <a:bodyPr/>
        <a:lstStyle/>
        <a:p>
          <a:endParaRPr lang="en-US"/>
        </a:p>
      </dgm:t>
    </dgm:pt>
    <dgm:pt modelId="{DCB28E1A-D3C4-964E-94BD-06D6A63D8BCB}" type="pres">
      <dgm:prSet presAssocID="{2710664B-C5A8-5645-954B-0CFC48AE5FD5}" presName="parTxOnlySpace" presStyleCnt="0"/>
      <dgm:spPr/>
    </dgm:pt>
    <dgm:pt modelId="{65B3494C-9968-8B4F-AA68-C642FBFAE226}" type="pres">
      <dgm:prSet presAssocID="{AF71F473-2FA3-A544-BEA8-998CB4705BEB}" presName="parTxOnly" presStyleLbl="node1" presStyleIdx="5" presStyleCnt="7">
        <dgm:presLayoutVars>
          <dgm:chMax val="0"/>
          <dgm:chPref val="0"/>
          <dgm:bulletEnabled val="1"/>
        </dgm:presLayoutVars>
      </dgm:prSet>
      <dgm:spPr/>
      <dgm:t>
        <a:bodyPr/>
        <a:lstStyle/>
        <a:p>
          <a:endParaRPr lang="en-US"/>
        </a:p>
      </dgm:t>
    </dgm:pt>
    <dgm:pt modelId="{51F934B0-26F9-BC4A-AEBC-7136640C9E76}" type="pres">
      <dgm:prSet presAssocID="{37CD3F92-D874-3947-BAC9-7ECEEA83C162}" presName="parTxOnlySpace" presStyleCnt="0"/>
      <dgm:spPr/>
    </dgm:pt>
    <dgm:pt modelId="{D9A6CC80-C233-B44B-B9A2-C7AEE579D7A3}" type="pres">
      <dgm:prSet presAssocID="{E45E1C33-AE85-6540-8FE6-11715F30BE14}" presName="parTxOnly" presStyleLbl="node1" presStyleIdx="6" presStyleCnt="7">
        <dgm:presLayoutVars>
          <dgm:chMax val="0"/>
          <dgm:chPref val="0"/>
          <dgm:bulletEnabled val="1"/>
        </dgm:presLayoutVars>
      </dgm:prSet>
      <dgm:spPr/>
      <dgm:t>
        <a:bodyPr/>
        <a:lstStyle/>
        <a:p>
          <a:endParaRPr lang="en-US"/>
        </a:p>
      </dgm:t>
    </dgm:pt>
  </dgm:ptLst>
  <dgm:cxnLst>
    <dgm:cxn modelId="{6ACCD7CE-AD9F-E74A-A90D-F9D2C1C793DE}" type="presOf" srcId="{A10ECA30-C2E5-604A-84B7-B02D2AA75654}" destId="{A8F54519-D92C-D048-8644-A4C8CC8E7507}" srcOrd="0" destOrd="0" presId="urn:microsoft.com/office/officeart/2005/8/layout/chevron1"/>
    <dgm:cxn modelId="{1C16A175-07C3-7840-A39D-997CC2A1DD9E}" srcId="{CB96DBB0-04F2-8646-B94D-8467DF69975D}" destId="{A10ECA30-C2E5-604A-84B7-B02D2AA75654}" srcOrd="3" destOrd="0" parTransId="{E047CDDC-7A56-1342-8248-8B9A74694CE0}" sibTransId="{AD35D7D2-B239-AB48-8E9E-D5C9B1DE6BE5}"/>
    <dgm:cxn modelId="{23987E65-85AB-AF49-ABF4-055AE59533B2}" srcId="{CB96DBB0-04F2-8646-B94D-8467DF69975D}" destId="{DE615F68-0712-D944-A82D-136AA4395060}" srcOrd="2" destOrd="0" parTransId="{D2D44A9A-A588-8748-8CFB-3B626DD9E085}" sibTransId="{8DFC2DC9-F893-EB4B-A5CB-D155A5B286B5}"/>
    <dgm:cxn modelId="{4394C2D1-135E-6A4E-8978-DF778DD3E1C1}" srcId="{CB96DBB0-04F2-8646-B94D-8467DF69975D}" destId="{AF71F473-2FA3-A544-BEA8-998CB4705BEB}" srcOrd="5" destOrd="0" parTransId="{DE02775D-17BC-B543-99A9-E390A2487D82}" sibTransId="{37CD3F92-D874-3947-BAC9-7ECEEA83C162}"/>
    <dgm:cxn modelId="{99B5F68C-5C55-2745-8BA5-3969406E7A4B}" srcId="{CB96DBB0-04F2-8646-B94D-8467DF69975D}" destId="{3AE40CF1-77EE-3F48-865B-7FBDC7835CA9}" srcOrd="4" destOrd="0" parTransId="{CEB039ED-1547-9345-AA17-ADF1B00EAC78}" sibTransId="{2710664B-C5A8-5645-954B-0CFC48AE5FD5}"/>
    <dgm:cxn modelId="{C7CD33C4-2D5C-AE40-9397-CBFB7AF29ED8}" type="presOf" srcId="{CB96DBB0-04F2-8646-B94D-8467DF69975D}" destId="{DD98CBB3-6221-C741-9022-8540F0458D95}" srcOrd="0" destOrd="0" presId="urn:microsoft.com/office/officeart/2005/8/layout/chevron1"/>
    <dgm:cxn modelId="{3F20A01F-0B3C-8F44-9B22-2B5034680B5C}" type="presOf" srcId="{BB370A22-2C41-F841-9537-B913FB7A7228}" destId="{823B68EA-D3DD-8943-8C14-034870296F68}" srcOrd="0" destOrd="0" presId="urn:microsoft.com/office/officeart/2005/8/layout/chevron1"/>
    <dgm:cxn modelId="{7544E0BF-3F88-AD49-AF71-48E27672B8EB}" srcId="{CB96DBB0-04F2-8646-B94D-8467DF69975D}" destId="{27C0EFE3-BA09-C147-BE07-8B3585381371}" srcOrd="1" destOrd="0" parTransId="{8345B3A9-5677-6440-AB3A-088DCF2202FF}" sibTransId="{9789AA8E-55B6-FF4A-998F-D1BE1FB8CE0E}"/>
    <dgm:cxn modelId="{6CCDC11A-CACF-634E-817C-B2948680C808}" type="presOf" srcId="{DE615F68-0712-D944-A82D-136AA4395060}" destId="{5CB5A3FF-8FB2-3648-BEEB-1BCF12F00649}" srcOrd="0" destOrd="0" presId="urn:microsoft.com/office/officeart/2005/8/layout/chevron1"/>
    <dgm:cxn modelId="{D5EB71F4-BBE1-CD4D-B340-9110F4A7A27A}" srcId="{CB96DBB0-04F2-8646-B94D-8467DF69975D}" destId="{BB370A22-2C41-F841-9537-B913FB7A7228}" srcOrd="0" destOrd="0" parTransId="{BF4C18A2-AAF7-CC44-8800-A1D4770351AC}" sibTransId="{45637B6A-7F51-1E40-A72C-F2C4FB583265}"/>
    <dgm:cxn modelId="{535619E7-E51C-A540-AE57-1A697AB19639}" type="presOf" srcId="{3AE40CF1-77EE-3F48-865B-7FBDC7835CA9}" destId="{B2F48CD2-C384-D44F-86FD-EC4082EFADAF}" srcOrd="0" destOrd="0" presId="urn:microsoft.com/office/officeart/2005/8/layout/chevron1"/>
    <dgm:cxn modelId="{EA69AD47-1647-6B49-A966-CA1CC5074132}" type="presOf" srcId="{E45E1C33-AE85-6540-8FE6-11715F30BE14}" destId="{D9A6CC80-C233-B44B-B9A2-C7AEE579D7A3}" srcOrd="0" destOrd="0" presId="urn:microsoft.com/office/officeart/2005/8/layout/chevron1"/>
    <dgm:cxn modelId="{8428B4AE-18F8-2A45-B382-4FF3076990D5}" type="presOf" srcId="{AF71F473-2FA3-A544-BEA8-998CB4705BEB}" destId="{65B3494C-9968-8B4F-AA68-C642FBFAE226}" srcOrd="0" destOrd="0" presId="urn:microsoft.com/office/officeart/2005/8/layout/chevron1"/>
    <dgm:cxn modelId="{6E833D56-DC4A-2344-A6BD-8EAC9DBF5F17}" srcId="{CB96DBB0-04F2-8646-B94D-8467DF69975D}" destId="{E45E1C33-AE85-6540-8FE6-11715F30BE14}" srcOrd="6" destOrd="0" parTransId="{D8EB3842-B8FA-BA48-85B0-6DD48632C0C7}" sibTransId="{46A4CE14-D9CC-B74E-A4CE-A70C88B2EE9D}"/>
    <dgm:cxn modelId="{BC284568-2FE8-BB4D-B8BA-0C6BD19BF0A7}" type="presOf" srcId="{27C0EFE3-BA09-C147-BE07-8B3585381371}" destId="{31CDA9F0-4E74-AD4F-B5B1-DB5A6A067B1A}" srcOrd="0" destOrd="0" presId="urn:microsoft.com/office/officeart/2005/8/layout/chevron1"/>
    <dgm:cxn modelId="{B5CFFC6A-6645-6D49-B52A-72E0AB67C49C}" type="presParOf" srcId="{DD98CBB3-6221-C741-9022-8540F0458D95}" destId="{823B68EA-D3DD-8943-8C14-034870296F68}" srcOrd="0" destOrd="0" presId="urn:microsoft.com/office/officeart/2005/8/layout/chevron1"/>
    <dgm:cxn modelId="{7ED29465-51F7-124A-AC1E-AE23D5CE2A82}" type="presParOf" srcId="{DD98CBB3-6221-C741-9022-8540F0458D95}" destId="{4BD170A4-AE22-474D-A61A-5776720B676A}" srcOrd="1" destOrd="0" presId="urn:microsoft.com/office/officeart/2005/8/layout/chevron1"/>
    <dgm:cxn modelId="{41316444-5933-1B43-873D-74BDAA35EC0E}" type="presParOf" srcId="{DD98CBB3-6221-C741-9022-8540F0458D95}" destId="{31CDA9F0-4E74-AD4F-B5B1-DB5A6A067B1A}" srcOrd="2" destOrd="0" presId="urn:microsoft.com/office/officeart/2005/8/layout/chevron1"/>
    <dgm:cxn modelId="{6C95CAE0-CE60-3C4C-8201-6F0315A57726}" type="presParOf" srcId="{DD98CBB3-6221-C741-9022-8540F0458D95}" destId="{E51190C1-611E-9B4A-9FA5-D90C446C1A0E}" srcOrd="3" destOrd="0" presId="urn:microsoft.com/office/officeart/2005/8/layout/chevron1"/>
    <dgm:cxn modelId="{E8E433BA-D67E-1044-95C2-D1D8BD98F4D4}" type="presParOf" srcId="{DD98CBB3-6221-C741-9022-8540F0458D95}" destId="{5CB5A3FF-8FB2-3648-BEEB-1BCF12F00649}" srcOrd="4" destOrd="0" presId="urn:microsoft.com/office/officeart/2005/8/layout/chevron1"/>
    <dgm:cxn modelId="{DFF0E5B2-F5B8-0740-9BCE-DB1AFA3F7DDA}" type="presParOf" srcId="{DD98CBB3-6221-C741-9022-8540F0458D95}" destId="{70EDF603-D285-5249-B156-2134E1CF8F5D}" srcOrd="5" destOrd="0" presId="urn:microsoft.com/office/officeart/2005/8/layout/chevron1"/>
    <dgm:cxn modelId="{1E98386F-01F7-3F49-8A39-75D14D3B22E6}" type="presParOf" srcId="{DD98CBB3-6221-C741-9022-8540F0458D95}" destId="{A8F54519-D92C-D048-8644-A4C8CC8E7507}" srcOrd="6" destOrd="0" presId="urn:microsoft.com/office/officeart/2005/8/layout/chevron1"/>
    <dgm:cxn modelId="{6CF08278-2357-5C45-8D02-E9AD2651C7A2}" type="presParOf" srcId="{DD98CBB3-6221-C741-9022-8540F0458D95}" destId="{151E4E8A-FEF9-8E43-B135-A8700598679F}" srcOrd="7" destOrd="0" presId="urn:microsoft.com/office/officeart/2005/8/layout/chevron1"/>
    <dgm:cxn modelId="{55811826-7707-3544-8C89-53FF9A2C94C6}" type="presParOf" srcId="{DD98CBB3-6221-C741-9022-8540F0458D95}" destId="{B2F48CD2-C384-D44F-86FD-EC4082EFADAF}" srcOrd="8" destOrd="0" presId="urn:microsoft.com/office/officeart/2005/8/layout/chevron1"/>
    <dgm:cxn modelId="{A6DE8597-A60F-174F-947C-3B2719F337DB}" type="presParOf" srcId="{DD98CBB3-6221-C741-9022-8540F0458D95}" destId="{DCB28E1A-D3C4-964E-94BD-06D6A63D8BCB}" srcOrd="9" destOrd="0" presId="urn:microsoft.com/office/officeart/2005/8/layout/chevron1"/>
    <dgm:cxn modelId="{099D8FA2-3210-F84E-8CE7-47D14179314D}" type="presParOf" srcId="{DD98CBB3-6221-C741-9022-8540F0458D95}" destId="{65B3494C-9968-8B4F-AA68-C642FBFAE226}" srcOrd="10" destOrd="0" presId="urn:microsoft.com/office/officeart/2005/8/layout/chevron1"/>
    <dgm:cxn modelId="{2E5198D5-1BB4-6B4C-B166-A3E8C2A7083A}" type="presParOf" srcId="{DD98CBB3-6221-C741-9022-8540F0458D95}" destId="{51F934B0-26F9-BC4A-AEBC-7136640C9E76}" srcOrd="11" destOrd="0" presId="urn:microsoft.com/office/officeart/2005/8/layout/chevron1"/>
    <dgm:cxn modelId="{D6D98F7E-DD31-EF4C-A48A-8B31742FF528}" type="presParOf" srcId="{DD98CBB3-6221-C741-9022-8540F0458D95}" destId="{D9A6CC80-C233-B44B-B9A2-C7AEE579D7A3}" srcOrd="12" destOrd="0" presId="urn:microsoft.com/office/officeart/2005/8/layout/chevron1"/>
  </dgm:cxnLst>
  <dgm:bg>
    <a:solidFill>
      <a:schemeClr val="bg1"/>
    </a:solid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3EBE62-0766-CF4B-BE3D-DA07C11CFC3C}">
      <dsp:nvSpPr>
        <dsp:cNvPr id="0" name=""/>
        <dsp:cNvSpPr/>
      </dsp:nvSpPr>
      <dsp:spPr>
        <a:xfrm>
          <a:off x="5142" y="0"/>
          <a:ext cx="2993476" cy="851406"/>
        </a:xfrm>
        <a:prstGeom prst="chevron">
          <a:avLst/>
        </a:prstGeom>
        <a:solidFill>
          <a:schemeClr val="accent1">
            <a:lumMod val="40000"/>
            <a:lumOff val="60000"/>
          </a:schemeClr>
        </a:solidFill>
        <a:ln w="25400">
          <a:solidFill>
            <a:schemeClr val="accent1">
              <a:shade val="50000"/>
            </a:schemeClr>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72009" tIns="24003" rIns="24003" bIns="24003"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Sprint1 Grooming</a:t>
          </a:r>
          <a:endParaRPr lang="en-US" sz="1800" kern="1200" dirty="0">
            <a:solidFill>
              <a:schemeClr val="tx1"/>
            </a:solidFill>
          </a:endParaRPr>
        </a:p>
      </dsp:txBody>
      <dsp:txXfrm>
        <a:off x="430845" y="0"/>
        <a:ext cx="2142070" cy="851406"/>
      </dsp:txXfrm>
    </dsp:sp>
    <dsp:sp modelId="{A166105A-BBE5-6C47-9F8E-0CBE6D2B9ED3}">
      <dsp:nvSpPr>
        <dsp:cNvPr id="0" name=""/>
        <dsp:cNvSpPr/>
      </dsp:nvSpPr>
      <dsp:spPr>
        <a:xfrm>
          <a:off x="2699271" y="0"/>
          <a:ext cx="2993476" cy="851406"/>
        </a:xfrm>
        <a:prstGeom prst="chevron">
          <a:avLst/>
        </a:prstGeom>
        <a:solidFill>
          <a:schemeClr val="accent1">
            <a:lumMod val="40000"/>
            <a:lumOff val="60000"/>
          </a:schemeClr>
        </a:solidFill>
        <a:ln w="25400">
          <a:solidFill>
            <a:schemeClr val="accent1">
              <a:shade val="50000"/>
            </a:schemeClr>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72009" tIns="24003" rIns="24003" bIns="24003"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Sprint1 Planning</a:t>
          </a:r>
          <a:endParaRPr lang="en-US" sz="1800" kern="1200" dirty="0">
            <a:solidFill>
              <a:schemeClr val="tx1"/>
            </a:solidFill>
          </a:endParaRPr>
        </a:p>
      </dsp:txBody>
      <dsp:txXfrm>
        <a:off x="3124974" y="0"/>
        <a:ext cx="2142070" cy="851406"/>
      </dsp:txXfrm>
    </dsp:sp>
    <dsp:sp modelId="{6E558C77-300B-D54E-AB64-F334303B6D1E}">
      <dsp:nvSpPr>
        <dsp:cNvPr id="0" name=""/>
        <dsp:cNvSpPr/>
      </dsp:nvSpPr>
      <dsp:spPr>
        <a:xfrm>
          <a:off x="5393400" y="0"/>
          <a:ext cx="2993476" cy="851406"/>
        </a:xfrm>
        <a:prstGeom prst="chevron">
          <a:avLst/>
        </a:prstGeom>
        <a:solidFill>
          <a:schemeClr val="accent1">
            <a:lumMod val="40000"/>
            <a:lumOff val="60000"/>
          </a:schemeClr>
        </a:solidFill>
        <a:ln w="25400">
          <a:solidFill>
            <a:schemeClr val="accent1">
              <a:shade val="50000"/>
            </a:schemeClr>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72009" tIns="24003" rIns="24003" bIns="24003"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Sprint1 Execution</a:t>
          </a:r>
          <a:endParaRPr lang="en-US" sz="1800" kern="1200" dirty="0">
            <a:solidFill>
              <a:schemeClr val="tx1"/>
            </a:solidFill>
          </a:endParaRPr>
        </a:p>
      </dsp:txBody>
      <dsp:txXfrm>
        <a:off x="5819103" y="0"/>
        <a:ext cx="2142070" cy="851406"/>
      </dsp:txXfrm>
    </dsp:sp>
    <dsp:sp modelId="{EEADCD12-F40F-3645-8B81-64AA41C3E4E4}">
      <dsp:nvSpPr>
        <dsp:cNvPr id="0" name=""/>
        <dsp:cNvSpPr/>
      </dsp:nvSpPr>
      <dsp:spPr>
        <a:xfrm>
          <a:off x="8087529" y="0"/>
          <a:ext cx="2993476" cy="851406"/>
        </a:xfrm>
        <a:prstGeom prst="chevron">
          <a:avLst/>
        </a:prstGeom>
        <a:solidFill>
          <a:schemeClr val="bg1">
            <a:lumMod val="95000"/>
          </a:schemeClr>
        </a:solidFill>
        <a:ln w="25400">
          <a:solidFill>
            <a:schemeClr val="accent1">
              <a:shade val="50000"/>
            </a:schemeClr>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72009" tIns="24003" rIns="24003" bIns="24003"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Sprint2 Grooming</a:t>
          </a:r>
          <a:endParaRPr lang="en-US" sz="1800" kern="1200" dirty="0">
            <a:solidFill>
              <a:schemeClr val="tx1"/>
            </a:solidFill>
          </a:endParaRPr>
        </a:p>
      </dsp:txBody>
      <dsp:txXfrm>
        <a:off x="8513232" y="0"/>
        <a:ext cx="2142070" cy="85140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3B68EA-D3DD-8943-8C14-034870296F68}">
      <dsp:nvSpPr>
        <dsp:cNvPr id="0" name=""/>
        <dsp:cNvSpPr/>
      </dsp:nvSpPr>
      <dsp:spPr>
        <a:xfrm>
          <a:off x="0" y="277478"/>
          <a:ext cx="1500187" cy="600074"/>
        </a:xfrm>
        <a:prstGeom prst="chevron">
          <a:avLst/>
        </a:prstGeom>
        <a:solidFill>
          <a:schemeClr val="accent1">
            <a:lumMod val="40000"/>
            <a:lumOff val="60000"/>
          </a:schemeClr>
        </a:solidFill>
        <a:ln w="12700">
          <a:solidFill>
            <a:schemeClr val="accent1">
              <a:shade val="50000"/>
            </a:schemeClr>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en-US" sz="1200" kern="1200" dirty="0" smtClean="0">
              <a:solidFill>
                <a:schemeClr val="tx1"/>
              </a:solidFill>
            </a:rPr>
            <a:t>Code Quality Check (Sonar)</a:t>
          </a:r>
          <a:endParaRPr lang="en-US" sz="1200" kern="1200" dirty="0">
            <a:solidFill>
              <a:schemeClr val="tx1"/>
            </a:solidFill>
          </a:endParaRPr>
        </a:p>
      </dsp:txBody>
      <dsp:txXfrm>
        <a:off x="300037" y="277478"/>
        <a:ext cx="900113" cy="600074"/>
      </dsp:txXfrm>
    </dsp:sp>
    <dsp:sp modelId="{31CDA9F0-4E74-AD4F-B5B1-DB5A6A067B1A}">
      <dsp:nvSpPr>
        <dsp:cNvPr id="0" name=""/>
        <dsp:cNvSpPr/>
      </dsp:nvSpPr>
      <dsp:spPr>
        <a:xfrm>
          <a:off x="1350168" y="277478"/>
          <a:ext cx="1500187" cy="600074"/>
        </a:xfrm>
        <a:prstGeom prst="chevron">
          <a:avLst/>
        </a:prstGeom>
        <a:solidFill>
          <a:schemeClr val="accent1">
            <a:lumMod val="40000"/>
            <a:lumOff val="60000"/>
          </a:schemeClr>
        </a:solidFill>
        <a:ln w="12700">
          <a:solidFill>
            <a:schemeClr val="accent1">
              <a:shade val="50000"/>
            </a:schemeClr>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en-US" sz="1200" kern="1200" dirty="0" err="1" smtClean="0">
              <a:solidFill>
                <a:schemeClr val="tx1"/>
              </a:solidFill>
            </a:rPr>
            <a:t>DevQA</a:t>
          </a:r>
          <a:r>
            <a:rPr lang="en-US" sz="1200" kern="1200" dirty="0" smtClean="0">
              <a:solidFill>
                <a:schemeClr val="tx1"/>
              </a:solidFill>
            </a:rPr>
            <a:t> </a:t>
          </a:r>
          <a:r>
            <a:rPr lang="en-US" sz="1200" kern="1200" dirty="0" smtClean="0">
              <a:solidFill>
                <a:schemeClr val="tx1"/>
              </a:solidFill>
            </a:rPr>
            <a:t>Tests</a:t>
          </a:r>
          <a:endParaRPr lang="en-US" sz="1200" kern="1200" dirty="0">
            <a:solidFill>
              <a:schemeClr val="tx1"/>
            </a:solidFill>
          </a:endParaRPr>
        </a:p>
      </dsp:txBody>
      <dsp:txXfrm>
        <a:off x="1650205" y="277478"/>
        <a:ext cx="900113" cy="600074"/>
      </dsp:txXfrm>
    </dsp:sp>
    <dsp:sp modelId="{5CB5A3FF-8FB2-3648-BEEB-1BCF12F00649}">
      <dsp:nvSpPr>
        <dsp:cNvPr id="0" name=""/>
        <dsp:cNvSpPr/>
      </dsp:nvSpPr>
      <dsp:spPr>
        <a:xfrm>
          <a:off x="2700337" y="277478"/>
          <a:ext cx="1500187" cy="600074"/>
        </a:xfrm>
        <a:prstGeom prst="chevron">
          <a:avLst/>
        </a:prstGeom>
        <a:solidFill>
          <a:schemeClr val="accent1">
            <a:lumMod val="40000"/>
            <a:lumOff val="60000"/>
          </a:schemeClr>
        </a:solidFill>
        <a:ln w="12700">
          <a:solidFill>
            <a:schemeClr val="accent1">
              <a:shade val="50000"/>
            </a:schemeClr>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en-US" sz="1200" kern="1200" dirty="0" smtClean="0">
              <a:solidFill>
                <a:schemeClr val="tx1"/>
              </a:solidFill>
            </a:rPr>
            <a:t>Build (Maven, </a:t>
          </a:r>
          <a:r>
            <a:rPr lang="en-US" sz="1200" kern="1200" dirty="0" err="1" smtClean="0">
              <a:solidFill>
                <a:schemeClr val="tx1"/>
              </a:solidFill>
            </a:rPr>
            <a:t>Gradle</a:t>
          </a:r>
          <a:r>
            <a:rPr lang="en-US" sz="1200" kern="1200" dirty="0" smtClean="0">
              <a:solidFill>
                <a:schemeClr val="tx1"/>
              </a:solidFill>
            </a:rPr>
            <a:t>)</a:t>
          </a:r>
          <a:endParaRPr lang="en-US" sz="1200" kern="1200" dirty="0">
            <a:solidFill>
              <a:schemeClr val="tx1"/>
            </a:solidFill>
          </a:endParaRPr>
        </a:p>
      </dsp:txBody>
      <dsp:txXfrm>
        <a:off x="3000374" y="277478"/>
        <a:ext cx="900113" cy="600074"/>
      </dsp:txXfrm>
    </dsp:sp>
    <dsp:sp modelId="{A8F54519-D92C-D048-8644-A4C8CC8E7507}">
      <dsp:nvSpPr>
        <dsp:cNvPr id="0" name=""/>
        <dsp:cNvSpPr/>
      </dsp:nvSpPr>
      <dsp:spPr>
        <a:xfrm>
          <a:off x="4050506" y="277478"/>
          <a:ext cx="1500187" cy="600074"/>
        </a:xfrm>
        <a:prstGeom prst="chevron">
          <a:avLst/>
        </a:prstGeom>
        <a:solidFill>
          <a:schemeClr val="accent1">
            <a:lumMod val="40000"/>
            <a:lumOff val="60000"/>
          </a:schemeClr>
        </a:solidFill>
        <a:ln w="12700">
          <a:solidFill>
            <a:schemeClr val="accent1">
              <a:shade val="50000"/>
            </a:schemeClr>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en-US" sz="1200" kern="1200" dirty="0" smtClean="0">
              <a:solidFill>
                <a:schemeClr val="tx1"/>
              </a:solidFill>
            </a:rPr>
            <a:t>Repository Mgmt. (</a:t>
          </a:r>
          <a:r>
            <a:rPr lang="en-US" sz="1200" kern="1200" dirty="0" err="1" smtClean="0">
              <a:solidFill>
                <a:schemeClr val="tx1"/>
              </a:solidFill>
            </a:rPr>
            <a:t>Artifactory</a:t>
          </a:r>
          <a:r>
            <a:rPr lang="en-US" sz="1200" kern="1200" dirty="0" smtClean="0">
              <a:solidFill>
                <a:schemeClr val="tx1"/>
              </a:solidFill>
            </a:rPr>
            <a:t>)</a:t>
          </a:r>
          <a:endParaRPr lang="en-US" sz="1200" kern="1200" dirty="0">
            <a:solidFill>
              <a:schemeClr val="tx1"/>
            </a:solidFill>
          </a:endParaRPr>
        </a:p>
      </dsp:txBody>
      <dsp:txXfrm>
        <a:off x="4350543" y="277478"/>
        <a:ext cx="900113" cy="600074"/>
      </dsp:txXfrm>
    </dsp:sp>
    <dsp:sp modelId="{B2F48CD2-C384-D44F-86FD-EC4082EFADAF}">
      <dsp:nvSpPr>
        <dsp:cNvPr id="0" name=""/>
        <dsp:cNvSpPr/>
      </dsp:nvSpPr>
      <dsp:spPr>
        <a:xfrm>
          <a:off x="5400675" y="277478"/>
          <a:ext cx="1500187" cy="600074"/>
        </a:xfrm>
        <a:prstGeom prst="chevron">
          <a:avLst/>
        </a:prstGeom>
        <a:solidFill>
          <a:schemeClr val="accent1">
            <a:lumMod val="40000"/>
            <a:lumOff val="60000"/>
          </a:schemeClr>
        </a:solidFill>
        <a:ln w="12700">
          <a:solidFill>
            <a:schemeClr val="accent1">
              <a:shade val="50000"/>
            </a:schemeClr>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en-US" sz="1200" kern="1200" dirty="0" err="1" smtClean="0">
              <a:solidFill>
                <a:schemeClr val="tx1"/>
              </a:solidFill>
            </a:rPr>
            <a:t>Env</a:t>
          </a:r>
          <a:r>
            <a:rPr lang="en-US" sz="1200" kern="1200" dirty="0" smtClean="0">
              <a:solidFill>
                <a:schemeClr val="tx1"/>
              </a:solidFill>
            </a:rPr>
            <a:t> </a:t>
          </a:r>
          <a:r>
            <a:rPr lang="en-US" sz="1200" kern="1200" dirty="0" err="1" smtClean="0">
              <a:solidFill>
                <a:schemeClr val="tx1"/>
              </a:solidFill>
            </a:rPr>
            <a:t>Config</a:t>
          </a:r>
          <a:r>
            <a:rPr lang="en-US" sz="1200" kern="1200" dirty="0" smtClean="0">
              <a:solidFill>
                <a:schemeClr val="tx1"/>
              </a:solidFill>
            </a:rPr>
            <a:t> (Chef, Puppet)</a:t>
          </a:r>
          <a:endParaRPr lang="en-US" sz="1200" kern="1200" dirty="0">
            <a:solidFill>
              <a:schemeClr val="tx1"/>
            </a:solidFill>
          </a:endParaRPr>
        </a:p>
      </dsp:txBody>
      <dsp:txXfrm>
        <a:off x="5700712" y="277478"/>
        <a:ext cx="900113" cy="600074"/>
      </dsp:txXfrm>
    </dsp:sp>
    <dsp:sp modelId="{65B3494C-9968-8B4F-AA68-C642FBFAE226}">
      <dsp:nvSpPr>
        <dsp:cNvPr id="0" name=""/>
        <dsp:cNvSpPr/>
      </dsp:nvSpPr>
      <dsp:spPr>
        <a:xfrm>
          <a:off x="6750843" y="277478"/>
          <a:ext cx="1500187" cy="600074"/>
        </a:xfrm>
        <a:prstGeom prst="chevron">
          <a:avLst/>
        </a:prstGeom>
        <a:solidFill>
          <a:schemeClr val="accent1">
            <a:lumMod val="40000"/>
            <a:lumOff val="60000"/>
          </a:schemeClr>
        </a:solidFill>
        <a:ln w="12700">
          <a:solidFill>
            <a:schemeClr val="accent1">
              <a:shade val="50000"/>
            </a:schemeClr>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en-US" sz="1200" kern="1200" dirty="0" smtClean="0">
              <a:solidFill>
                <a:schemeClr val="tx1"/>
              </a:solidFill>
            </a:rPr>
            <a:t>Deploy</a:t>
          </a:r>
          <a:endParaRPr lang="en-US" sz="1200" kern="1200" dirty="0">
            <a:solidFill>
              <a:schemeClr val="tx1"/>
            </a:solidFill>
          </a:endParaRPr>
        </a:p>
      </dsp:txBody>
      <dsp:txXfrm>
        <a:off x="7050880" y="277478"/>
        <a:ext cx="900113" cy="600074"/>
      </dsp:txXfrm>
    </dsp:sp>
    <dsp:sp modelId="{D9A6CC80-C233-B44B-B9A2-C7AEE579D7A3}">
      <dsp:nvSpPr>
        <dsp:cNvPr id="0" name=""/>
        <dsp:cNvSpPr/>
      </dsp:nvSpPr>
      <dsp:spPr>
        <a:xfrm>
          <a:off x="8101012" y="277478"/>
          <a:ext cx="1500187" cy="600074"/>
        </a:xfrm>
        <a:prstGeom prst="chevron">
          <a:avLst/>
        </a:prstGeom>
        <a:solidFill>
          <a:schemeClr val="accent1">
            <a:lumMod val="40000"/>
            <a:lumOff val="60000"/>
          </a:schemeClr>
        </a:solidFill>
        <a:ln w="12700">
          <a:solidFill>
            <a:schemeClr val="accent1">
              <a:shade val="50000"/>
            </a:schemeClr>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en-US" sz="1200" kern="1200" dirty="0" smtClean="0">
              <a:solidFill>
                <a:schemeClr val="tx1"/>
              </a:solidFill>
            </a:rPr>
            <a:t>Functional Test (Selenium)</a:t>
          </a:r>
          <a:endParaRPr lang="en-US" sz="1200" kern="1200" dirty="0">
            <a:solidFill>
              <a:schemeClr val="tx1"/>
            </a:solidFill>
          </a:endParaRPr>
        </a:p>
      </dsp:txBody>
      <dsp:txXfrm>
        <a:off x="8401049" y="277478"/>
        <a:ext cx="900113" cy="600074"/>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02D88F-AEEB-FB4C-B546-3C48B886B34B}" type="datetimeFigureOut">
              <a:rPr lang="en-US" smtClean="0"/>
              <a:t>12/18/17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F54C79-AD10-F749-944D-748CC27F623C}" type="slidenum">
              <a:rPr lang="en-US" smtClean="0"/>
              <a:t>‹#›</a:t>
            </a:fld>
            <a:endParaRPr lang="en-US"/>
          </a:p>
        </p:txBody>
      </p:sp>
    </p:spTree>
    <p:extLst>
      <p:ext uri="{BB962C8B-B14F-4D97-AF65-F5344CB8AC3E}">
        <p14:creationId xmlns:p14="http://schemas.microsoft.com/office/powerpoint/2010/main" val="11987475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7E334F7-AA1B-234A-AD76-48610767E77B}" type="datetimeFigureOut">
              <a:rPr lang="en-US" smtClean="0"/>
              <a:t>12/18/17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5ABEF1-2564-4642-8F61-60C42F1E0967}" type="slidenum">
              <a:rPr lang="en-US" smtClean="0"/>
              <a:t>‹#›</a:t>
            </a:fld>
            <a:endParaRPr lang="en-US"/>
          </a:p>
        </p:txBody>
      </p:sp>
    </p:spTree>
    <p:extLst>
      <p:ext uri="{BB962C8B-B14F-4D97-AF65-F5344CB8AC3E}">
        <p14:creationId xmlns:p14="http://schemas.microsoft.com/office/powerpoint/2010/main" val="1066005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7E334F7-AA1B-234A-AD76-48610767E77B}" type="datetimeFigureOut">
              <a:rPr lang="en-US" smtClean="0"/>
              <a:t>12/18/17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5ABEF1-2564-4642-8F61-60C42F1E0967}" type="slidenum">
              <a:rPr lang="en-US" smtClean="0"/>
              <a:t>‹#›</a:t>
            </a:fld>
            <a:endParaRPr lang="en-US"/>
          </a:p>
        </p:txBody>
      </p:sp>
    </p:spTree>
    <p:extLst>
      <p:ext uri="{BB962C8B-B14F-4D97-AF65-F5344CB8AC3E}">
        <p14:creationId xmlns:p14="http://schemas.microsoft.com/office/powerpoint/2010/main" val="13401445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7E334F7-AA1B-234A-AD76-48610767E77B}" type="datetimeFigureOut">
              <a:rPr lang="en-US" smtClean="0"/>
              <a:t>12/18/17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5ABEF1-2564-4642-8F61-60C42F1E0967}" type="slidenum">
              <a:rPr lang="en-US" smtClean="0"/>
              <a:t>‹#›</a:t>
            </a:fld>
            <a:endParaRPr lang="en-US"/>
          </a:p>
        </p:txBody>
      </p:sp>
    </p:spTree>
    <p:extLst>
      <p:ext uri="{BB962C8B-B14F-4D97-AF65-F5344CB8AC3E}">
        <p14:creationId xmlns:p14="http://schemas.microsoft.com/office/powerpoint/2010/main" val="10006763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7E334F7-AA1B-234A-AD76-48610767E77B}" type="datetimeFigureOut">
              <a:rPr lang="en-US" smtClean="0"/>
              <a:t>12/18/17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5ABEF1-2564-4642-8F61-60C42F1E0967}" type="slidenum">
              <a:rPr lang="en-US" smtClean="0"/>
              <a:t>‹#›</a:t>
            </a:fld>
            <a:endParaRPr lang="en-US"/>
          </a:p>
        </p:txBody>
      </p:sp>
    </p:spTree>
    <p:extLst>
      <p:ext uri="{BB962C8B-B14F-4D97-AF65-F5344CB8AC3E}">
        <p14:creationId xmlns:p14="http://schemas.microsoft.com/office/powerpoint/2010/main" val="6333931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7E334F7-AA1B-234A-AD76-48610767E77B}" type="datetimeFigureOut">
              <a:rPr lang="en-US" smtClean="0"/>
              <a:t>12/18/17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5ABEF1-2564-4642-8F61-60C42F1E0967}" type="slidenum">
              <a:rPr lang="en-US" smtClean="0"/>
              <a:t>‹#›</a:t>
            </a:fld>
            <a:endParaRPr lang="en-US"/>
          </a:p>
        </p:txBody>
      </p:sp>
    </p:spTree>
    <p:extLst>
      <p:ext uri="{BB962C8B-B14F-4D97-AF65-F5344CB8AC3E}">
        <p14:creationId xmlns:p14="http://schemas.microsoft.com/office/powerpoint/2010/main" val="3624859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7E334F7-AA1B-234A-AD76-48610767E77B}" type="datetimeFigureOut">
              <a:rPr lang="en-US" smtClean="0"/>
              <a:t>12/18/17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5ABEF1-2564-4642-8F61-60C42F1E0967}" type="slidenum">
              <a:rPr lang="en-US" smtClean="0"/>
              <a:t>‹#›</a:t>
            </a:fld>
            <a:endParaRPr lang="en-US"/>
          </a:p>
        </p:txBody>
      </p:sp>
    </p:spTree>
    <p:extLst>
      <p:ext uri="{BB962C8B-B14F-4D97-AF65-F5344CB8AC3E}">
        <p14:creationId xmlns:p14="http://schemas.microsoft.com/office/powerpoint/2010/main" val="20381757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7E334F7-AA1B-234A-AD76-48610767E77B}" type="datetimeFigureOut">
              <a:rPr lang="en-US" smtClean="0"/>
              <a:t>12/18/17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25ABEF1-2564-4642-8F61-60C42F1E0967}" type="slidenum">
              <a:rPr lang="en-US" smtClean="0"/>
              <a:t>‹#›</a:t>
            </a:fld>
            <a:endParaRPr lang="en-US"/>
          </a:p>
        </p:txBody>
      </p:sp>
    </p:spTree>
    <p:extLst>
      <p:ext uri="{BB962C8B-B14F-4D97-AF65-F5344CB8AC3E}">
        <p14:creationId xmlns:p14="http://schemas.microsoft.com/office/powerpoint/2010/main" val="11080088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7E334F7-AA1B-234A-AD76-48610767E77B}" type="datetimeFigureOut">
              <a:rPr lang="en-US" smtClean="0"/>
              <a:t>12/18/17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25ABEF1-2564-4642-8F61-60C42F1E0967}" type="slidenum">
              <a:rPr lang="en-US" smtClean="0"/>
              <a:t>‹#›</a:t>
            </a:fld>
            <a:endParaRPr lang="en-US"/>
          </a:p>
        </p:txBody>
      </p:sp>
    </p:spTree>
    <p:extLst>
      <p:ext uri="{BB962C8B-B14F-4D97-AF65-F5344CB8AC3E}">
        <p14:creationId xmlns:p14="http://schemas.microsoft.com/office/powerpoint/2010/main" val="14745934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E334F7-AA1B-234A-AD76-48610767E77B}" type="datetimeFigureOut">
              <a:rPr lang="en-US" smtClean="0"/>
              <a:t>12/18/17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25ABEF1-2564-4642-8F61-60C42F1E0967}" type="slidenum">
              <a:rPr lang="en-US" smtClean="0"/>
              <a:t>‹#›</a:t>
            </a:fld>
            <a:endParaRPr lang="en-US"/>
          </a:p>
        </p:txBody>
      </p:sp>
    </p:spTree>
    <p:extLst>
      <p:ext uri="{BB962C8B-B14F-4D97-AF65-F5344CB8AC3E}">
        <p14:creationId xmlns:p14="http://schemas.microsoft.com/office/powerpoint/2010/main" val="15307269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7E334F7-AA1B-234A-AD76-48610767E77B}" type="datetimeFigureOut">
              <a:rPr lang="en-US" smtClean="0"/>
              <a:t>12/18/17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5ABEF1-2564-4642-8F61-60C42F1E0967}" type="slidenum">
              <a:rPr lang="en-US" smtClean="0"/>
              <a:t>‹#›</a:t>
            </a:fld>
            <a:endParaRPr lang="en-US"/>
          </a:p>
        </p:txBody>
      </p:sp>
    </p:spTree>
    <p:extLst>
      <p:ext uri="{BB962C8B-B14F-4D97-AF65-F5344CB8AC3E}">
        <p14:creationId xmlns:p14="http://schemas.microsoft.com/office/powerpoint/2010/main" val="733878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7E334F7-AA1B-234A-AD76-48610767E77B}" type="datetimeFigureOut">
              <a:rPr lang="en-US" smtClean="0"/>
              <a:t>12/18/17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5ABEF1-2564-4642-8F61-60C42F1E0967}" type="slidenum">
              <a:rPr lang="en-US" smtClean="0"/>
              <a:t>‹#›</a:t>
            </a:fld>
            <a:endParaRPr lang="en-US"/>
          </a:p>
        </p:txBody>
      </p:sp>
    </p:spTree>
    <p:extLst>
      <p:ext uri="{BB962C8B-B14F-4D97-AF65-F5344CB8AC3E}">
        <p14:creationId xmlns:p14="http://schemas.microsoft.com/office/powerpoint/2010/main" val="77374627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E334F7-AA1B-234A-AD76-48610767E77B}" type="datetimeFigureOut">
              <a:rPr lang="en-US" smtClean="0"/>
              <a:t>12/18/17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5ABEF1-2564-4642-8F61-60C42F1E0967}" type="slidenum">
              <a:rPr lang="en-US" smtClean="0"/>
              <a:t>‹#›</a:t>
            </a:fld>
            <a:endParaRPr lang="en-US"/>
          </a:p>
        </p:txBody>
      </p:sp>
    </p:spTree>
    <p:extLst>
      <p:ext uri="{BB962C8B-B14F-4D97-AF65-F5344CB8AC3E}">
        <p14:creationId xmlns:p14="http://schemas.microsoft.com/office/powerpoint/2010/main" val="12663662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diagramData" Target="../diagrams/data1.xml"/><Relationship Id="rId5" Type="http://schemas.openxmlformats.org/officeDocument/2006/relationships/diagramLayout" Target="../diagrams/layout1.xml"/><Relationship Id="rId6" Type="http://schemas.openxmlformats.org/officeDocument/2006/relationships/diagramQuickStyle" Target="../diagrams/quickStyle1.xml"/><Relationship Id="rId7" Type="http://schemas.openxmlformats.org/officeDocument/2006/relationships/diagramColors" Target="../diagrams/colors1.xml"/><Relationship Id="rId8" Type="http://schemas.microsoft.com/office/2007/relationships/diagramDrawing" Target="../diagrams/drawing1.xml"/><Relationship Id="rId9" Type="http://schemas.openxmlformats.org/officeDocument/2006/relationships/image" Target="../media/image1.png"/><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8.xml.rels><?xml version="1.0" encoding="UTF-8" standalone="yes"?>
<Relationships xmlns="http://schemas.openxmlformats.org/package/2006/relationships"><Relationship Id="rId11" Type="http://schemas.openxmlformats.org/officeDocument/2006/relationships/image" Target="../media/image8.jpg"/><Relationship Id="rId12"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diagramData" Target="../diagrams/data2.xml"/><Relationship Id="rId3" Type="http://schemas.openxmlformats.org/officeDocument/2006/relationships/diagramLayout" Target="../diagrams/layout2.xml"/><Relationship Id="rId4" Type="http://schemas.openxmlformats.org/officeDocument/2006/relationships/diagramQuickStyle" Target="../diagrams/quickStyle2.xml"/><Relationship Id="rId5" Type="http://schemas.openxmlformats.org/officeDocument/2006/relationships/diagramColors" Target="../diagrams/colors2.xml"/><Relationship Id="rId6" Type="http://schemas.microsoft.com/office/2007/relationships/diagramDrawing" Target="../diagrams/drawing2.xml"/><Relationship Id="rId7" Type="http://schemas.openxmlformats.org/officeDocument/2006/relationships/image" Target="../media/image5.png"/><Relationship Id="rId8" Type="http://schemas.openxmlformats.org/officeDocument/2006/relationships/image" Target="../media/image6.png"/><Relationship Id="rId9" Type="http://schemas.openxmlformats.org/officeDocument/2006/relationships/image" Target="../media/image1.png"/><Relationship Id="rId10"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Mission Zero Defect</a:t>
            </a:r>
            <a:endParaRPr lang="en-US" dirty="0"/>
          </a:p>
        </p:txBody>
      </p:sp>
      <p:sp>
        <p:nvSpPr>
          <p:cNvPr id="3" name="Subtitle 2"/>
          <p:cNvSpPr>
            <a:spLocks noGrp="1"/>
          </p:cNvSpPr>
          <p:nvPr>
            <p:ph type="subTitle" idx="1"/>
          </p:nvPr>
        </p:nvSpPr>
        <p:spPr/>
        <p:txBody>
          <a:bodyPr/>
          <a:lstStyle/>
          <a:p>
            <a:r>
              <a:rPr lang="en-US" dirty="0" smtClean="0"/>
              <a:t>- Ravi Kalla</a:t>
            </a:r>
            <a:endParaRPr lang="en-US" dirty="0"/>
          </a:p>
        </p:txBody>
      </p:sp>
    </p:spTree>
    <p:extLst>
      <p:ext uri="{BB962C8B-B14F-4D97-AF65-F5344CB8AC3E}">
        <p14:creationId xmlns:p14="http://schemas.microsoft.com/office/powerpoint/2010/main" val="142373110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9590" y="-69215"/>
            <a:ext cx="10515600" cy="1325563"/>
          </a:xfrm>
        </p:spPr>
        <p:txBody>
          <a:bodyPr/>
          <a:lstStyle/>
          <a:p>
            <a:r>
              <a:rPr lang="en-US" dirty="0"/>
              <a:t>Test Automation Details</a:t>
            </a:r>
          </a:p>
        </p:txBody>
      </p:sp>
      <p:sp>
        <p:nvSpPr>
          <p:cNvPr id="3" name="Content Placeholder 2"/>
          <p:cNvSpPr>
            <a:spLocks noGrp="1"/>
          </p:cNvSpPr>
          <p:nvPr>
            <p:ph idx="1"/>
          </p:nvPr>
        </p:nvSpPr>
        <p:spPr>
          <a:xfrm>
            <a:off x="605790" y="1360170"/>
            <a:ext cx="11155680" cy="5257800"/>
          </a:xfrm>
        </p:spPr>
        <p:txBody>
          <a:bodyPr>
            <a:normAutofit fontScale="55000" lnSpcReduction="20000"/>
          </a:bodyPr>
          <a:lstStyle/>
          <a:p>
            <a:pPr marL="0" indent="0">
              <a:buNone/>
            </a:pPr>
            <a:r>
              <a:rPr lang="en-US" b="1" dirty="0"/>
              <a:t>L0 – Unit Tests</a:t>
            </a:r>
          </a:p>
          <a:p>
            <a:r>
              <a:rPr lang="en-US" dirty="0"/>
              <a:t>Tests that cover individual methods and classes or (less ideally) small groups of related classes. </a:t>
            </a:r>
          </a:p>
          <a:p>
            <a:r>
              <a:rPr lang="en-US" dirty="0"/>
              <a:t>May be implemented with JUnit or Gherkin. </a:t>
            </a:r>
          </a:p>
          <a:p>
            <a:r>
              <a:rPr lang="en-US" dirty="0"/>
              <a:t>Generally for the development team to either detect issues early or test non-functional requirements at the individual class level  </a:t>
            </a:r>
          </a:p>
          <a:p>
            <a:r>
              <a:rPr lang="en-US" dirty="0"/>
              <a:t>Each test should assert one fact.</a:t>
            </a:r>
          </a:p>
          <a:p>
            <a:pPr marL="0" indent="0">
              <a:buNone/>
            </a:pPr>
            <a:r>
              <a:rPr lang="en-US" dirty="0"/>
              <a:t> </a:t>
            </a:r>
          </a:p>
          <a:p>
            <a:pPr marL="0" indent="0">
              <a:buNone/>
            </a:pPr>
            <a:r>
              <a:rPr lang="en-US" b="1" dirty="0"/>
              <a:t>L1 – Domain Asset Tests</a:t>
            </a:r>
          </a:p>
          <a:p>
            <a:r>
              <a:rPr lang="en-US" dirty="0"/>
              <a:t>Tests the Component or Service as a "black box".</a:t>
            </a:r>
          </a:p>
          <a:p>
            <a:r>
              <a:rPr lang="en-US" dirty="0"/>
              <a:t>Uses in-memory Mongo Database and mocks other services on which it depends. </a:t>
            </a:r>
          </a:p>
          <a:p>
            <a:r>
              <a:rPr lang="en-US" dirty="0"/>
              <a:t>When used to communicate what the service does, how it was tested, or to certify it, these tests should be written in Gherkin syntax to facilitate communication.</a:t>
            </a:r>
          </a:p>
          <a:p>
            <a:pPr marL="0" indent="0">
              <a:buNone/>
            </a:pPr>
            <a:r>
              <a:rPr lang="en-US" dirty="0"/>
              <a:t> </a:t>
            </a:r>
          </a:p>
          <a:p>
            <a:pPr marL="0" indent="0">
              <a:buNone/>
            </a:pPr>
            <a:r>
              <a:rPr lang="en-US" b="1" dirty="0"/>
              <a:t>L2 – Cross-Domain Asset Tests</a:t>
            </a:r>
          </a:p>
          <a:p>
            <a:r>
              <a:rPr lang="en-US" dirty="0"/>
              <a:t>Similar to L1 tests, but instead of mocking dependencies, use real instances of those other services.</a:t>
            </a:r>
          </a:p>
          <a:p>
            <a:r>
              <a:rPr lang="en-US" dirty="0"/>
              <a:t>Additionally, cucumber tests that define input files and expected results at framework level:</a:t>
            </a:r>
          </a:p>
          <a:p>
            <a:pPr lvl="1"/>
            <a:r>
              <a:rPr lang="en-US" dirty="0"/>
              <a:t>Gherkins/Cucumber feature file will have all the columns from CR record for a participant.</a:t>
            </a:r>
          </a:p>
          <a:p>
            <a:pPr lvl="1"/>
            <a:r>
              <a:rPr lang="en-US" dirty="0"/>
              <a:t>Any issues between domain interaction could be identified through the L2 tests.</a:t>
            </a:r>
          </a:p>
        </p:txBody>
      </p:sp>
    </p:spTree>
    <p:extLst>
      <p:ext uri="{BB962C8B-B14F-4D97-AF65-F5344CB8AC3E}">
        <p14:creationId xmlns:p14="http://schemas.microsoft.com/office/powerpoint/2010/main" val="19466613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9590" y="-69215"/>
            <a:ext cx="10515600" cy="1325563"/>
          </a:xfrm>
        </p:spPr>
        <p:txBody>
          <a:bodyPr/>
          <a:lstStyle/>
          <a:p>
            <a:r>
              <a:rPr lang="en-US" dirty="0"/>
              <a:t>Test Automation </a:t>
            </a:r>
            <a:r>
              <a:rPr lang="en-US" dirty="0" smtClean="0"/>
              <a:t>Details (Contd.)</a:t>
            </a:r>
            <a:endParaRPr lang="en-US" dirty="0"/>
          </a:p>
        </p:txBody>
      </p:sp>
      <p:sp>
        <p:nvSpPr>
          <p:cNvPr id="3" name="Content Placeholder 2"/>
          <p:cNvSpPr>
            <a:spLocks noGrp="1"/>
          </p:cNvSpPr>
          <p:nvPr>
            <p:ph idx="1"/>
          </p:nvPr>
        </p:nvSpPr>
        <p:spPr>
          <a:xfrm>
            <a:off x="605790" y="1360170"/>
            <a:ext cx="11155680" cy="5257800"/>
          </a:xfrm>
        </p:spPr>
        <p:txBody>
          <a:bodyPr>
            <a:normAutofit fontScale="62500" lnSpcReduction="20000"/>
          </a:bodyPr>
          <a:lstStyle/>
          <a:p>
            <a:pPr marL="0" indent="0">
              <a:buNone/>
            </a:pPr>
            <a:r>
              <a:rPr lang="en-US" b="1" dirty="0"/>
              <a:t>L2.5 - Cross Domain End-to-end Tests</a:t>
            </a:r>
          </a:p>
          <a:p>
            <a:endParaRPr lang="en-US" dirty="0" smtClean="0"/>
          </a:p>
          <a:p>
            <a:r>
              <a:rPr lang="en-US" dirty="0" smtClean="0"/>
              <a:t>BDD </a:t>
            </a:r>
            <a:r>
              <a:rPr lang="en-US" dirty="0"/>
              <a:t>is used to test end to end flow of application.</a:t>
            </a:r>
          </a:p>
          <a:p>
            <a:r>
              <a:rPr lang="en-US" dirty="0"/>
              <a:t>Cucumber tests that define input files and expected results from processing those files end-to-end.</a:t>
            </a:r>
          </a:p>
          <a:p>
            <a:r>
              <a:rPr lang="en-US" dirty="0"/>
              <a:t>100% automated tests and validation that run in a real environment during the build pipeline and automatically fail the build when tests fail.   In general these tests would be “end-to-end” within OSS (Engine, Web Services, </a:t>
            </a:r>
            <a:r>
              <a:rPr lang="en-US" dirty="0" err="1"/>
              <a:t>MuleSoft</a:t>
            </a:r>
            <a:r>
              <a:rPr lang="en-US" dirty="0"/>
              <a:t>, Toolkits).</a:t>
            </a:r>
          </a:p>
          <a:p>
            <a:r>
              <a:rPr lang="en-US" dirty="0"/>
              <a:t>The environments used for L2.5 are generally known as CI environments (Continuous Integration).  No humans are allowed to conduct any testing of any kind in these environments.  No defects are logged when these tests fail; developers must react immediately and fix the problem to get the build passing.</a:t>
            </a:r>
          </a:p>
          <a:p>
            <a:pPr marL="0" indent="0">
              <a:buNone/>
            </a:pPr>
            <a:r>
              <a:rPr lang="en-US" dirty="0"/>
              <a:t> </a:t>
            </a:r>
          </a:p>
          <a:p>
            <a:pPr marL="0" indent="0">
              <a:buNone/>
            </a:pPr>
            <a:r>
              <a:rPr lang="en-US" b="1" dirty="0"/>
              <a:t>L3 - End-to-end Tests</a:t>
            </a:r>
          </a:p>
          <a:p>
            <a:endParaRPr lang="en-US" dirty="0" smtClean="0"/>
          </a:p>
          <a:p>
            <a:r>
              <a:rPr lang="en-US" dirty="0" smtClean="0"/>
              <a:t>Humans </a:t>
            </a:r>
            <a:r>
              <a:rPr lang="en-US" dirty="0"/>
              <a:t>are involved in the execution of the tests.  This testing generally occurs in ST2, ST4, and IT1.  The tests may be manual or highly automated via scripts, but humans are preparing the data for each test run, kicking of the scripts, checking the results, and reporting defects (e.g. in ALM) when they detect a problem</a:t>
            </a:r>
          </a:p>
          <a:p>
            <a:r>
              <a:rPr lang="en-US" dirty="0"/>
              <a:t>Many “end-to-end” test scenarios conceived by business SMEs may start out conceptually as “L3”, but we’ll look at them and consider what we can put in L2.5 to maximize the quality that is delivered to L3</a:t>
            </a:r>
          </a:p>
          <a:p>
            <a:r>
              <a:rPr lang="en-US" dirty="0"/>
              <a:t>L2.5 and L3 may at times run in parallel as feasible but L3 can be completed only after L2.5 is complete</a:t>
            </a:r>
          </a:p>
        </p:txBody>
      </p:sp>
    </p:spTree>
    <p:extLst>
      <p:ext uri="{BB962C8B-B14F-4D97-AF65-F5344CB8AC3E}">
        <p14:creationId xmlns:p14="http://schemas.microsoft.com/office/powerpoint/2010/main" val="109875466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9590" y="-69215"/>
            <a:ext cx="10515600" cy="1325563"/>
          </a:xfrm>
        </p:spPr>
        <p:txBody>
          <a:bodyPr/>
          <a:lstStyle/>
          <a:p>
            <a:r>
              <a:rPr lang="en-US" dirty="0"/>
              <a:t>Step by Step Intro to BDD </a:t>
            </a:r>
          </a:p>
        </p:txBody>
      </p:sp>
      <p:sp>
        <p:nvSpPr>
          <p:cNvPr id="3" name="Content Placeholder 2"/>
          <p:cNvSpPr>
            <a:spLocks noGrp="1"/>
          </p:cNvSpPr>
          <p:nvPr>
            <p:ph idx="1"/>
          </p:nvPr>
        </p:nvSpPr>
        <p:spPr>
          <a:xfrm>
            <a:off x="605790" y="1360170"/>
            <a:ext cx="11155680" cy="5257800"/>
          </a:xfrm>
        </p:spPr>
        <p:txBody>
          <a:bodyPr>
            <a:normAutofit fontScale="85000" lnSpcReduction="20000"/>
          </a:bodyPr>
          <a:lstStyle/>
          <a:p>
            <a:pPr marL="0" indent="0">
              <a:buNone/>
            </a:pPr>
            <a:r>
              <a:rPr lang="en-US" b="1" dirty="0"/>
              <a:t>Step 1 :</a:t>
            </a:r>
            <a:r>
              <a:rPr lang="en-US" dirty="0"/>
              <a:t> Create Feature File - Responsibility of </a:t>
            </a:r>
            <a:r>
              <a:rPr lang="en-US" dirty="0" smtClean="0"/>
              <a:t>QA/BA</a:t>
            </a:r>
          </a:p>
          <a:p>
            <a:pPr marL="0" indent="0">
              <a:buNone/>
            </a:pPr>
            <a:endParaRPr lang="en-US" dirty="0" smtClean="0"/>
          </a:p>
          <a:p>
            <a:pPr marL="457200" lvl="1" indent="0">
              <a:buNone/>
            </a:pPr>
            <a:r>
              <a:rPr lang="en-US" dirty="0" smtClean="0"/>
              <a:t>A </a:t>
            </a:r>
            <a:r>
              <a:rPr lang="en-US" b="1" i="1" dirty="0"/>
              <a:t>Feature File</a:t>
            </a:r>
            <a:r>
              <a:rPr lang="en-US" dirty="0"/>
              <a:t> is an entry point to the Cucumber tests. This is a file where you will describe your tests in Descriptive language (Like English). A feature file can contain a scenario or can contain many scenarios in a single feature file but it usually contains a list of scenarios written in Gherkin </a:t>
            </a:r>
            <a:r>
              <a:rPr lang="en-US" dirty="0" smtClean="0"/>
              <a:t>language.</a:t>
            </a:r>
          </a:p>
          <a:p>
            <a:pPr marL="457200" lvl="1" indent="0">
              <a:buNone/>
            </a:pPr>
            <a:endParaRPr lang="en-US" dirty="0"/>
          </a:p>
          <a:p>
            <a:pPr marL="457200" lvl="1" indent="0">
              <a:buNone/>
            </a:pPr>
            <a:r>
              <a:rPr lang="en-US" dirty="0" smtClean="0"/>
              <a:t>Gherkin </a:t>
            </a:r>
            <a:r>
              <a:rPr lang="en-US" dirty="0"/>
              <a:t>is a Business Readable, Domain Specific Language created especially for behavior descriptions. It gives you the ability to remove logic details from behavior tests. Gherkin serves two purposes: serving as your project’s documentation and automated tests. </a:t>
            </a:r>
          </a:p>
          <a:p>
            <a:pPr marL="0" indent="0">
              <a:buNone/>
            </a:pPr>
            <a:endParaRPr lang="en-US" dirty="0"/>
          </a:p>
          <a:p>
            <a:pPr marL="0" indent="0">
              <a:buNone/>
            </a:pPr>
            <a:r>
              <a:rPr lang="en-US" b="1" dirty="0"/>
              <a:t>Step 2:</a:t>
            </a:r>
            <a:r>
              <a:rPr lang="en-US" dirty="0"/>
              <a:t> Automate Step Definitions - Responsibility of QE/Dev</a:t>
            </a:r>
          </a:p>
          <a:p>
            <a:pPr lvl="1"/>
            <a:endParaRPr lang="en-US" dirty="0" smtClean="0"/>
          </a:p>
          <a:p>
            <a:pPr lvl="1"/>
            <a:r>
              <a:rPr lang="en-US" dirty="0" smtClean="0"/>
              <a:t>For </a:t>
            </a:r>
            <a:r>
              <a:rPr lang="en-US" dirty="0"/>
              <a:t>every </a:t>
            </a:r>
            <a:r>
              <a:rPr lang="en-US" b="1" i="1" dirty="0"/>
              <a:t>Feature File</a:t>
            </a:r>
            <a:r>
              <a:rPr lang="en-US" dirty="0"/>
              <a:t> automation tester creates step definition file</a:t>
            </a:r>
          </a:p>
          <a:p>
            <a:pPr lvl="1"/>
            <a:r>
              <a:rPr lang="en-US" dirty="0"/>
              <a:t>A </a:t>
            </a:r>
            <a:r>
              <a:rPr lang="en-US" b="1" i="1" dirty="0"/>
              <a:t>step definition</a:t>
            </a:r>
            <a:r>
              <a:rPr lang="en-US" dirty="0"/>
              <a:t> file consists of</a:t>
            </a:r>
          </a:p>
          <a:p>
            <a:pPr lvl="2"/>
            <a:r>
              <a:rPr lang="en-US" dirty="0"/>
              <a:t>Application controller call</a:t>
            </a:r>
          </a:p>
          <a:p>
            <a:pPr lvl="2"/>
            <a:r>
              <a:rPr lang="en-US" dirty="0"/>
              <a:t>Virtualization code (External Calls)</a:t>
            </a:r>
          </a:p>
          <a:p>
            <a:pPr lvl="2"/>
            <a:r>
              <a:rPr lang="en-US" dirty="0"/>
              <a:t>Mocking </a:t>
            </a:r>
          </a:p>
          <a:p>
            <a:pPr lvl="2"/>
            <a:r>
              <a:rPr lang="en-US" dirty="0"/>
              <a:t>Assertions                        </a:t>
            </a:r>
          </a:p>
        </p:txBody>
      </p:sp>
    </p:spTree>
    <p:extLst>
      <p:ext uri="{BB962C8B-B14F-4D97-AF65-F5344CB8AC3E}">
        <p14:creationId xmlns:p14="http://schemas.microsoft.com/office/powerpoint/2010/main" val="57828612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9590" y="-69215"/>
            <a:ext cx="10515600" cy="1325563"/>
          </a:xfrm>
        </p:spPr>
        <p:txBody>
          <a:bodyPr/>
          <a:lstStyle/>
          <a:p>
            <a:r>
              <a:rPr lang="en-US" dirty="0"/>
              <a:t>Step by Step Intro to BDD </a:t>
            </a:r>
            <a:r>
              <a:rPr lang="en-US" dirty="0" smtClean="0"/>
              <a:t>(Contd.)</a:t>
            </a:r>
            <a:endParaRPr lang="en-US" dirty="0"/>
          </a:p>
        </p:txBody>
      </p:sp>
      <p:sp>
        <p:nvSpPr>
          <p:cNvPr id="3" name="Content Placeholder 2"/>
          <p:cNvSpPr>
            <a:spLocks noGrp="1"/>
          </p:cNvSpPr>
          <p:nvPr>
            <p:ph idx="1"/>
          </p:nvPr>
        </p:nvSpPr>
        <p:spPr>
          <a:xfrm>
            <a:off x="605790" y="1360170"/>
            <a:ext cx="11155680" cy="5257800"/>
          </a:xfrm>
        </p:spPr>
        <p:txBody>
          <a:bodyPr>
            <a:normAutofit/>
          </a:bodyPr>
          <a:lstStyle/>
          <a:p>
            <a:pPr marL="0" indent="0">
              <a:buNone/>
            </a:pPr>
            <a:r>
              <a:rPr lang="en-US" sz="2000" b="1" dirty="0"/>
              <a:t>Step 3:</a:t>
            </a:r>
            <a:r>
              <a:rPr lang="en-US" sz="2000" dirty="0"/>
              <a:t> Make App Call – Responsibility of </a:t>
            </a:r>
            <a:r>
              <a:rPr lang="en-US" sz="2000" dirty="0" smtClean="0"/>
              <a:t>Dev</a:t>
            </a:r>
          </a:p>
          <a:p>
            <a:pPr marL="457200" lvl="1" indent="0">
              <a:buNone/>
            </a:pPr>
            <a:endParaRPr lang="en-US" dirty="0"/>
          </a:p>
          <a:p>
            <a:pPr marL="457200" lvl="1" indent="0">
              <a:buNone/>
            </a:pPr>
            <a:r>
              <a:rPr lang="en-US" sz="2000" dirty="0" smtClean="0"/>
              <a:t>Under </a:t>
            </a:r>
            <a:r>
              <a:rPr lang="en-US" sz="2000" dirty="0"/>
              <a:t>the test code Developer will need to call the right controller of the flow that need to be </a:t>
            </a:r>
            <a:r>
              <a:rPr lang="en-US" sz="2000" dirty="0" smtClean="0"/>
              <a:t>tested</a:t>
            </a:r>
          </a:p>
          <a:p>
            <a:pPr marL="0" indent="0">
              <a:buNone/>
            </a:pPr>
            <a:r>
              <a:rPr lang="en-US" sz="2400" dirty="0" smtClean="0"/>
              <a:t> </a:t>
            </a:r>
          </a:p>
          <a:p>
            <a:pPr marL="0" indent="0">
              <a:buNone/>
            </a:pPr>
            <a:r>
              <a:rPr lang="en-US" sz="2000" b="1" dirty="0" smtClean="0"/>
              <a:t>Step 4:</a:t>
            </a:r>
            <a:r>
              <a:rPr lang="en-US" sz="2000" dirty="0" smtClean="0"/>
              <a:t> Update Expected Test Data (QA/SME) </a:t>
            </a:r>
          </a:p>
          <a:p>
            <a:pPr marL="0" indent="0">
              <a:buNone/>
            </a:pPr>
            <a:r>
              <a:rPr lang="en-US" dirty="0"/>
              <a:t> </a:t>
            </a:r>
            <a:endParaRPr lang="en-US" dirty="0" smtClean="0"/>
          </a:p>
          <a:p>
            <a:pPr lvl="1"/>
            <a:r>
              <a:rPr lang="en-US" sz="2000" dirty="0" smtClean="0"/>
              <a:t>QA/SME will create the expected .xml files and upload to the workspace</a:t>
            </a:r>
          </a:p>
          <a:p>
            <a:pPr lvl="1"/>
            <a:r>
              <a:rPr lang="en-US" sz="2000" dirty="0" smtClean="0"/>
              <a:t>The </a:t>
            </a:r>
            <a:r>
              <a:rPr lang="en-US" sz="2000" dirty="0"/>
              <a:t>.xml expected files should match with the expected file names given in the feature file</a:t>
            </a:r>
          </a:p>
          <a:p>
            <a:pPr lvl="1"/>
            <a:r>
              <a:rPr lang="en-US" sz="2000" dirty="0"/>
              <a:t>As long as the expected behavior of the code doesn’t change, the expected files do not need to be updated</a:t>
            </a:r>
          </a:p>
        </p:txBody>
      </p:sp>
    </p:spTree>
    <p:extLst>
      <p:ext uri="{BB962C8B-B14F-4D97-AF65-F5344CB8AC3E}">
        <p14:creationId xmlns:p14="http://schemas.microsoft.com/office/powerpoint/2010/main" val="68280605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9590" y="-69215"/>
            <a:ext cx="10515600" cy="1325563"/>
          </a:xfrm>
        </p:spPr>
        <p:txBody>
          <a:bodyPr/>
          <a:lstStyle/>
          <a:p>
            <a:r>
              <a:rPr lang="en-US" dirty="0"/>
              <a:t>Step by Step Intro to BDD </a:t>
            </a:r>
            <a:r>
              <a:rPr lang="en-US" dirty="0" smtClean="0"/>
              <a:t>(Contd.)</a:t>
            </a:r>
            <a:endParaRPr lang="en-US" dirty="0"/>
          </a:p>
        </p:txBody>
      </p:sp>
      <p:sp>
        <p:nvSpPr>
          <p:cNvPr id="3" name="Content Placeholder 2"/>
          <p:cNvSpPr>
            <a:spLocks noGrp="1"/>
          </p:cNvSpPr>
          <p:nvPr>
            <p:ph idx="1"/>
          </p:nvPr>
        </p:nvSpPr>
        <p:spPr>
          <a:xfrm>
            <a:off x="605790" y="1360170"/>
            <a:ext cx="11155680" cy="5257800"/>
          </a:xfrm>
        </p:spPr>
        <p:txBody>
          <a:bodyPr>
            <a:normAutofit/>
          </a:bodyPr>
          <a:lstStyle/>
          <a:p>
            <a:pPr marL="0" indent="0">
              <a:buNone/>
            </a:pPr>
            <a:r>
              <a:rPr lang="en-US" sz="2400" b="1" dirty="0"/>
              <a:t>Step 5:</a:t>
            </a:r>
            <a:r>
              <a:rPr lang="en-US" sz="2400" dirty="0"/>
              <a:t> </a:t>
            </a:r>
            <a:r>
              <a:rPr lang="en-US" sz="2400" dirty="0" smtClean="0"/>
              <a:t>Virtualization</a:t>
            </a:r>
          </a:p>
          <a:p>
            <a:pPr marL="457200" lvl="1" indent="0">
              <a:buNone/>
            </a:pPr>
            <a:endParaRPr lang="en-US" sz="2000" dirty="0" smtClean="0"/>
          </a:p>
          <a:p>
            <a:pPr marL="457200" lvl="1" indent="0">
              <a:buNone/>
            </a:pPr>
            <a:r>
              <a:rPr lang="en-US" sz="2000" dirty="0" smtClean="0"/>
              <a:t>Under </a:t>
            </a:r>
            <a:r>
              <a:rPr lang="en-US" sz="2000" dirty="0"/>
              <a:t>the test code Developer will need to call the right controller of the flow that need to be </a:t>
            </a:r>
            <a:r>
              <a:rPr lang="en-US" sz="2000" dirty="0" smtClean="0"/>
              <a:t>tested</a:t>
            </a:r>
          </a:p>
          <a:p>
            <a:pPr marL="0" indent="0">
              <a:buNone/>
            </a:pPr>
            <a:endParaRPr lang="en-US" sz="2000" dirty="0"/>
          </a:p>
          <a:p>
            <a:pPr marL="0" indent="0">
              <a:buNone/>
            </a:pPr>
            <a:r>
              <a:rPr lang="en-US" sz="2400" b="1" dirty="0" smtClean="0"/>
              <a:t>Step </a:t>
            </a:r>
            <a:r>
              <a:rPr lang="en-US" sz="2400" b="1" dirty="0"/>
              <a:t>6:</a:t>
            </a:r>
            <a:r>
              <a:rPr lang="en-US" sz="2400" dirty="0"/>
              <a:t> Maintenance of feature files, reporting </a:t>
            </a:r>
            <a:endParaRPr lang="en-US" sz="2400" dirty="0" smtClean="0"/>
          </a:p>
          <a:p>
            <a:pPr lvl="1"/>
            <a:endParaRPr lang="en-US" sz="2000" dirty="0" smtClean="0"/>
          </a:p>
          <a:p>
            <a:pPr lvl="1"/>
            <a:r>
              <a:rPr lang="en-US" sz="2000" dirty="0" smtClean="0"/>
              <a:t>QA/SME </a:t>
            </a:r>
            <a:r>
              <a:rPr lang="en-US" sz="2000" dirty="0"/>
              <a:t>will create the expected .xml files and upload to the </a:t>
            </a:r>
            <a:r>
              <a:rPr lang="en-US" sz="2000" dirty="0" smtClean="0"/>
              <a:t>workspace</a:t>
            </a:r>
          </a:p>
          <a:p>
            <a:pPr lvl="1"/>
            <a:r>
              <a:rPr lang="en-US" sz="2000" dirty="0" smtClean="0"/>
              <a:t>The </a:t>
            </a:r>
            <a:r>
              <a:rPr lang="en-US" sz="2000" dirty="0"/>
              <a:t>.xml expected files should match with the expected file names given in the feature </a:t>
            </a:r>
            <a:r>
              <a:rPr lang="en-US" sz="2000" dirty="0" smtClean="0"/>
              <a:t>file</a:t>
            </a:r>
          </a:p>
          <a:p>
            <a:pPr lvl="1"/>
            <a:r>
              <a:rPr lang="en-US" sz="2000" dirty="0" smtClean="0"/>
              <a:t>As </a:t>
            </a:r>
            <a:r>
              <a:rPr lang="en-US" sz="2000" dirty="0"/>
              <a:t>long as the expected behavior of the code doesn’t change, the expected files do not need to be updated</a:t>
            </a:r>
          </a:p>
        </p:txBody>
      </p:sp>
    </p:spTree>
    <p:extLst>
      <p:ext uri="{BB962C8B-B14F-4D97-AF65-F5344CB8AC3E}">
        <p14:creationId xmlns:p14="http://schemas.microsoft.com/office/powerpoint/2010/main" val="13493684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9590" y="-69215"/>
            <a:ext cx="10515600" cy="1325563"/>
          </a:xfrm>
        </p:spPr>
        <p:txBody>
          <a:bodyPr/>
          <a:lstStyle/>
          <a:p>
            <a:r>
              <a:rPr lang="en-US" dirty="0"/>
              <a:t>Defects Are Expensive &amp; Unnecessary</a:t>
            </a:r>
          </a:p>
        </p:txBody>
      </p:sp>
      <p:sp>
        <p:nvSpPr>
          <p:cNvPr id="3" name="Content Placeholder 2"/>
          <p:cNvSpPr>
            <a:spLocks noGrp="1"/>
          </p:cNvSpPr>
          <p:nvPr>
            <p:ph idx="1"/>
          </p:nvPr>
        </p:nvSpPr>
        <p:spPr>
          <a:xfrm>
            <a:off x="605790" y="1360170"/>
            <a:ext cx="11155680" cy="5257800"/>
          </a:xfrm>
        </p:spPr>
        <p:txBody>
          <a:bodyPr>
            <a:normAutofit fontScale="77500" lnSpcReduction="20000"/>
          </a:bodyPr>
          <a:lstStyle/>
          <a:p>
            <a:pPr marL="0" indent="0">
              <a:buNone/>
            </a:pPr>
            <a:r>
              <a:rPr lang="en-US" dirty="0"/>
              <a:t>We have come to accept defects as fact of software development lifecycle. But it does not have to be this way. We can and we should strive to prevent defects and completely eliminate them</a:t>
            </a:r>
            <a:r>
              <a:rPr lang="en-US" dirty="0" smtClean="0"/>
              <a:t>.</a:t>
            </a:r>
          </a:p>
          <a:p>
            <a:pPr marL="0" indent="0">
              <a:buNone/>
            </a:pPr>
            <a:endParaRPr lang="en-US" dirty="0" smtClean="0"/>
          </a:p>
          <a:p>
            <a:pPr marL="0" indent="0">
              <a:buNone/>
            </a:pPr>
            <a:r>
              <a:rPr lang="en-US" b="1" u="sng" dirty="0" smtClean="0"/>
              <a:t>True </a:t>
            </a:r>
            <a:r>
              <a:rPr lang="en-US" b="1" u="sng" dirty="0"/>
              <a:t>Cost of Defects</a:t>
            </a:r>
          </a:p>
          <a:p>
            <a:r>
              <a:rPr lang="en-US" dirty="0"/>
              <a:t>Defects account for roughly 50% of project </a:t>
            </a:r>
            <a:r>
              <a:rPr lang="en-US" dirty="0" smtClean="0"/>
              <a:t>cost</a:t>
            </a:r>
          </a:p>
          <a:p>
            <a:pPr lvl="1"/>
            <a:r>
              <a:rPr lang="en-US" dirty="0" smtClean="0"/>
              <a:t>Developers </a:t>
            </a:r>
            <a:r>
              <a:rPr lang="en-US" dirty="0"/>
              <a:t>develop code, testers test and find defects, developers fix defects, testers retest and find more defects…</a:t>
            </a:r>
          </a:p>
          <a:p>
            <a:r>
              <a:rPr lang="en-US" dirty="0" smtClean="0"/>
              <a:t>Defects </a:t>
            </a:r>
            <a:r>
              <a:rPr lang="en-US" dirty="0"/>
              <a:t>found later in lifecycle are more </a:t>
            </a:r>
            <a:r>
              <a:rPr lang="en-US" dirty="0" smtClean="0"/>
              <a:t>expensive</a:t>
            </a:r>
          </a:p>
          <a:p>
            <a:pPr lvl="1"/>
            <a:r>
              <a:rPr lang="en-US" dirty="0" smtClean="0"/>
              <a:t>Defect </a:t>
            </a:r>
            <a:r>
              <a:rPr lang="en-US" dirty="0"/>
              <a:t>costs 1X in analysis, 10X in design, 100X during coding and 1000X during </a:t>
            </a:r>
            <a:r>
              <a:rPr lang="en-US" dirty="0" smtClean="0"/>
              <a:t>testing</a:t>
            </a:r>
          </a:p>
          <a:p>
            <a:r>
              <a:rPr lang="en-US" dirty="0" smtClean="0"/>
              <a:t>Defects </a:t>
            </a:r>
            <a:r>
              <a:rPr lang="en-US" dirty="0"/>
              <a:t>delay time to market by roughly 3 times</a:t>
            </a:r>
          </a:p>
          <a:p>
            <a:pPr lvl="1"/>
            <a:r>
              <a:rPr lang="en-US" dirty="0" smtClean="0"/>
              <a:t>Functionality </a:t>
            </a:r>
            <a:r>
              <a:rPr lang="en-US" dirty="0"/>
              <a:t>that can be released in 1 month take 3 months to release due to defect-fix-retest cycles </a:t>
            </a:r>
          </a:p>
          <a:p>
            <a:r>
              <a:rPr lang="en-US" dirty="0" smtClean="0"/>
              <a:t>Defects </a:t>
            </a:r>
            <a:r>
              <a:rPr lang="en-US" dirty="0"/>
              <a:t>decrease overall team productivity by 50%</a:t>
            </a:r>
          </a:p>
          <a:p>
            <a:pPr lvl="1"/>
            <a:r>
              <a:rPr lang="en-US" dirty="0" smtClean="0"/>
              <a:t>Defect </a:t>
            </a:r>
            <a:r>
              <a:rPr lang="en-US" dirty="0"/>
              <a:t>is taking 2 step forward and 1 step backward. It is symptomatic of inefficient team collaboration.</a:t>
            </a:r>
          </a:p>
          <a:p>
            <a:r>
              <a:rPr lang="en-US" dirty="0" smtClean="0"/>
              <a:t>Only </a:t>
            </a:r>
            <a:r>
              <a:rPr lang="en-US" dirty="0"/>
              <a:t>software industry spends such inordinate money/time in finding &amp; fixing defects</a:t>
            </a:r>
          </a:p>
          <a:p>
            <a:pPr lvl="1"/>
            <a:r>
              <a:rPr lang="en-US" dirty="0" smtClean="0"/>
              <a:t>You </a:t>
            </a:r>
            <a:r>
              <a:rPr lang="en-US" dirty="0"/>
              <a:t>don’t build a home and then spend time fixing building defects. We do this in software because we can.</a:t>
            </a:r>
          </a:p>
          <a:p>
            <a:pPr marL="0" indent="0">
              <a:buNone/>
            </a:pPr>
            <a:endParaRPr lang="en-US" dirty="0"/>
          </a:p>
        </p:txBody>
      </p:sp>
    </p:spTree>
    <p:extLst>
      <p:ext uri="{BB962C8B-B14F-4D97-AF65-F5344CB8AC3E}">
        <p14:creationId xmlns:p14="http://schemas.microsoft.com/office/powerpoint/2010/main" val="9439238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9590" y="-69215"/>
            <a:ext cx="10515600" cy="1325563"/>
          </a:xfrm>
        </p:spPr>
        <p:txBody>
          <a:bodyPr/>
          <a:lstStyle/>
          <a:p>
            <a:r>
              <a:rPr lang="en-US" dirty="0"/>
              <a:t>We do Iterative development in name of Agile</a:t>
            </a:r>
          </a:p>
        </p:txBody>
      </p:sp>
      <p:sp>
        <p:nvSpPr>
          <p:cNvPr id="3" name="Content Placeholder 2"/>
          <p:cNvSpPr>
            <a:spLocks noGrp="1"/>
          </p:cNvSpPr>
          <p:nvPr>
            <p:ph idx="1"/>
          </p:nvPr>
        </p:nvSpPr>
        <p:spPr>
          <a:xfrm>
            <a:off x="518160" y="3154680"/>
            <a:ext cx="10527030" cy="4366260"/>
          </a:xfrm>
        </p:spPr>
        <p:txBody>
          <a:bodyPr>
            <a:normAutofit fontScale="70000" lnSpcReduction="20000"/>
          </a:bodyPr>
          <a:lstStyle/>
          <a:p>
            <a:r>
              <a:rPr lang="en-US" dirty="0"/>
              <a:t>Different sprints for development and testing, testing sprint usually follows development sprint</a:t>
            </a:r>
          </a:p>
          <a:p>
            <a:r>
              <a:rPr lang="en-US" dirty="0"/>
              <a:t>Stories for a sprint evolve/change during the sprint requiring release freeze exceptions</a:t>
            </a:r>
          </a:p>
          <a:p>
            <a:r>
              <a:rPr lang="en-US" dirty="0"/>
              <a:t>Developers have a “coding” mindset not a “quality” mindset, the intent to get it right first time</a:t>
            </a:r>
          </a:p>
          <a:p>
            <a:r>
              <a:rPr lang="en-US" dirty="0"/>
              <a:t>Developers often do not know how testers will test them and it gives rise to many defects</a:t>
            </a:r>
          </a:p>
          <a:p>
            <a:r>
              <a:rPr lang="en-US" dirty="0"/>
              <a:t>The BA, Dev, QA team do not have a uniform understanding of the story and its behavior</a:t>
            </a:r>
          </a:p>
          <a:p>
            <a:r>
              <a:rPr lang="en-US" dirty="0"/>
              <a:t>Extensive manual testing employed impacting repeatability and quality of test scenarios</a:t>
            </a:r>
          </a:p>
          <a:p>
            <a:r>
              <a:rPr lang="en-US" dirty="0"/>
              <a:t>Code changes are not isolated,  requiring extensive manual testing for small changes</a:t>
            </a:r>
          </a:p>
          <a:p>
            <a:r>
              <a:rPr lang="en-US" dirty="0"/>
              <a:t>Regression test automation is developed after release, thus does not benefit the sprint in scope</a:t>
            </a:r>
          </a:p>
          <a:p>
            <a:r>
              <a:rPr lang="en-US" dirty="0"/>
              <a:t>Manually detected defects do not feed into regression automated test suite</a:t>
            </a:r>
          </a:p>
          <a:p>
            <a:r>
              <a:rPr lang="en-US" dirty="0"/>
              <a:t>Lack of continuous integration impacts speed of delivery</a:t>
            </a:r>
          </a:p>
        </p:txBody>
      </p:sp>
      <p:graphicFrame>
        <p:nvGraphicFramePr>
          <p:cNvPr id="4" name="Table 3"/>
          <p:cNvGraphicFramePr>
            <a:graphicFrameLocks noGrp="1"/>
          </p:cNvGraphicFramePr>
          <p:nvPr>
            <p:extLst>
              <p:ext uri="{D42A27DB-BD31-4B8C-83A1-F6EECF244321}">
                <p14:modId xmlns:p14="http://schemas.microsoft.com/office/powerpoint/2010/main" val="1860495310"/>
              </p:ext>
            </p:extLst>
          </p:nvPr>
        </p:nvGraphicFramePr>
        <p:xfrm>
          <a:off x="529590" y="1076536"/>
          <a:ext cx="10203184" cy="1598084"/>
        </p:xfrm>
        <a:graphic>
          <a:graphicData uri="http://schemas.openxmlformats.org/drawingml/2006/table">
            <a:tbl>
              <a:tblPr firstRow="1" bandRow="1">
                <a:tableStyleId>{5C22544A-7EE6-4342-B048-85BDC9FD1C3A}</a:tableStyleId>
              </a:tblPr>
              <a:tblGrid>
                <a:gridCol w="1275398"/>
                <a:gridCol w="1275398"/>
                <a:gridCol w="1275398"/>
                <a:gridCol w="1275398"/>
                <a:gridCol w="1275398"/>
                <a:gridCol w="1275398"/>
                <a:gridCol w="1275398"/>
                <a:gridCol w="1275398"/>
              </a:tblGrid>
              <a:tr h="395402">
                <a:tc>
                  <a:txBody>
                    <a:bodyPr/>
                    <a:lstStyle/>
                    <a:p>
                      <a:r>
                        <a:rPr lang="en-US" dirty="0" smtClean="0"/>
                        <a:t>Sprints</a:t>
                      </a:r>
                      <a:endParaRPr lang="en-US" dirty="0"/>
                    </a:p>
                  </a:txBody>
                  <a:tcPr anchor="ctr"/>
                </a:tc>
                <a:tc>
                  <a:txBody>
                    <a:bodyPr/>
                    <a:lstStyle/>
                    <a:p>
                      <a:r>
                        <a:rPr lang="en-US" dirty="0" smtClean="0"/>
                        <a:t>Sprint-1</a:t>
                      </a:r>
                      <a:endParaRPr lang="en-US" dirty="0"/>
                    </a:p>
                  </a:txBody>
                  <a:tcPr anchor="ctr"/>
                </a:tc>
                <a:tc>
                  <a:txBody>
                    <a:bodyPr/>
                    <a:lstStyle/>
                    <a:p>
                      <a:r>
                        <a:rPr lang="en-US" dirty="0" smtClean="0"/>
                        <a:t>Sprint-1</a:t>
                      </a:r>
                      <a:endParaRPr lang="en-US" dirty="0"/>
                    </a:p>
                  </a:txBody>
                  <a:tcPr anchor="ctr"/>
                </a:tc>
                <a:tc>
                  <a:txBody>
                    <a:bodyPr/>
                    <a:lstStyle/>
                    <a:p>
                      <a:r>
                        <a:rPr lang="en-US" dirty="0" smtClean="0"/>
                        <a:t>Sprint-2</a:t>
                      </a:r>
                      <a:endParaRPr lang="en-US" dirty="0"/>
                    </a:p>
                  </a:txBody>
                  <a:tcPr anchor="ctr"/>
                </a:tc>
                <a:tc>
                  <a:txBody>
                    <a:bodyPr/>
                    <a:lstStyle/>
                    <a:p>
                      <a:r>
                        <a:rPr lang="en-US" dirty="0" smtClean="0"/>
                        <a:t>Sprint-3</a:t>
                      </a:r>
                      <a:endParaRPr lang="en-US" dirty="0"/>
                    </a:p>
                  </a:txBody>
                  <a:tcPr anchor="ctr"/>
                </a:tc>
                <a:tc>
                  <a:txBody>
                    <a:bodyPr/>
                    <a:lstStyle/>
                    <a:p>
                      <a:r>
                        <a:rPr lang="en-US" dirty="0" smtClean="0"/>
                        <a:t>Sprint-4</a:t>
                      </a:r>
                      <a:endParaRPr lang="en-US" dirty="0"/>
                    </a:p>
                  </a:txBody>
                  <a:tcPr anchor="ctr"/>
                </a:tc>
                <a:tc>
                  <a:txBody>
                    <a:bodyPr/>
                    <a:lstStyle/>
                    <a:p>
                      <a:r>
                        <a:rPr lang="en-US" dirty="0" smtClean="0"/>
                        <a:t>Sprint-5</a:t>
                      </a:r>
                      <a:endParaRPr lang="en-US" dirty="0"/>
                    </a:p>
                  </a:txBody>
                  <a:tcPr anchor="ctr"/>
                </a:tc>
                <a:tc>
                  <a:txBody>
                    <a:bodyPr/>
                    <a:lstStyle/>
                    <a:p>
                      <a:r>
                        <a:rPr lang="en-US" dirty="0" smtClean="0"/>
                        <a:t>Sprint-6</a:t>
                      </a:r>
                      <a:endParaRPr lang="en-US" dirty="0"/>
                    </a:p>
                  </a:txBody>
                  <a:tcPr anchor="ctr"/>
                </a:tc>
              </a:tr>
              <a:tr h="400894">
                <a:tc>
                  <a:txBody>
                    <a:bodyPr/>
                    <a:lstStyle/>
                    <a:p>
                      <a:r>
                        <a:rPr lang="en-US" dirty="0" smtClean="0"/>
                        <a:t>BA</a:t>
                      </a:r>
                      <a:endParaRPr lang="en-US" dirty="0"/>
                    </a:p>
                  </a:txBody>
                  <a:tcPr anchor="ctr"/>
                </a:tc>
                <a:tc>
                  <a:txBody>
                    <a:bodyPr/>
                    <a:lstStyle/>
                    <a:p>
                      <a:r>
                        <a:rPr lang="en-US" dirty="0" smtClean="0"/>
                        <a:t>Analysis</a:t>
                      </a:r>
                      <a:endParaRPr lang="en-US" dirty="0"/>
                    </a:p>
                  </a:txBody>
                  <a:tcPr anchor="ctr"/>
                </a:tc>
                <a:tc>
                  <a:txBody>
                    <a:bodyPr/>
                    <a:lstStyle/>
                    <a:p>
                      <a:r>
                        <a:rPr lang="en-US" dirty="0" smtClean="0"/>
                        <a:t>Analysis</a:t>
                      </a:r>
                      <a:endParaRPr lang="en-US" dirty="0"/>
                    </a:p>
                  </a:txBody>
                  <a:tcPr anchor="ctr"/>
                </a:tc>
                <a:tc>
                  <a:txBody>
                    <a:bodyPr/>
                    <a:lstStyle/>
                    <a:p>
                      <a:r>
                        <a:rPr lang="en-US" dirty="0" smtClean="0"/>
                        <a:t>Analysis</a:t>
                      </a:r>
                      <a:endParaRPr lang="en-US" dirty="0"/>
                    </a:p>
                  </a:txBody>
                  <a:tcPr anchor="ctr"/>
                </a:tc>
                <a:tc>
                  <a:txBody>
                    <a:bodyPr/>
                    <a:lstStyle/>
                    <a:p>
                      <a:endParaRPr lang="en-US" dirty="0"/>
                    </a:p>
                  </a:txBody>
                  <a:tcPr anchor="ctr"/>
                </a:tc>
                <a:tc>
                  <a:txBody>
                    <a:bodyPr/>
                    <a:lstStyle/>
                    <a:p>
                      <a:endParaRPr lang="en-US" dirty="0"/>
                    </a:p>
                  </a:txBody>
                  <a:tcPr anchor="ctr"/>
                </a:tc>
                <a:tc>
                  <a:txBody>
                    <a:bodyPr/>
                    <a:lstStyle/>
                    <a:p>
                      <a:endParaRPr lang="en-US" dirty="0"/>
                    </a:p>
                  </a:txBody>
                  <a:tcPr anchor="ctr"/>
                </a:tc>
                <a:tc rowSpan="3">
                  <a:txBody>
                    <a:bodyPr/>
                    <a:lstStyle/>
                    <a:p>
                      <a:r>
                        <a:rPr lang="en-US" dirty="0" smtClean="0"/>
                        <a:t>Release</a:t>
                      </a:r>
                      <a:endParaRPr lang="en-US" dirty="0"/>
                    </a:p>
                  </a:txBody>
                  <a:tcPr anchor="ctr"/>
                </a:tc>
              </a:tr>
              <a:tr h="400894">
                <a:tc>
                  <a:txBody>
                    <a:bodyPr/>
                    <a:lstStyle/>
                    <a:p>
                      <a:r>
                        <a:rPr lang="en-US" dirty="0" smtClean="0"/>
                        <a:t>Dev</a:t>
                      </a:r>
                      <a:endParaRPr lang="en-US" dirty="0"/>
                    </a:p>
                  </a:txBody>
                  <a:tcPr anchor="ctr"/>
                </a:tc>
                <a:tc>
                  <a:txBody>
                    <a:bodyPr/>
                    <a:lstStyle/>
                    <a:p>
                      <a:endParaRPr lang="en-US" dirty="0"/>
                    </a:p>
                  </a:txBody>
                  <a:tcPr anchor="ctr"/>
                </a:tc>
                <a:tc>
                  <a:txBody>
                    <a:bodyPr/>
                    <a:lstStyle/>
                    <a:p>
                      <a:r>
                        <a:rPr lang="en-US" dirty="0" smtClean="0"/>
                        <a:t>Dev</a:t>
                      </a:r>
                      <a:endParaRPr lang="en-US" dirty="0"/>
                    </a:p>
                  </a:txBody>
                  <a:tcPr anchor="ctr"/>
                </a:tc>
                <a:tc>
                  <a:txBody>
                    <a:bodyPr/>
                    <a:lstStyle/>
                    <a:p>
                      <a:r>
                        <a:rPr lang="en-US" dirty="0" smtClean="0"/>
                        <a:t>Dev</a:t>
                      </a:r>
                      <a:endParaRPr lang="en-US" dirty="0"/>
                    </a:p>
                  </a:txBody>
                  <a:tcPr anchor="ctr"/>
                </a:tc>
                <a:tc>
                  <a:txBody>
                    <a:bodyPr/>
                    <a:lstStyle/>
                    <a:p>
                      <a:r>
                        <a:rPr lang="en-US" dirty="0" smtClean="0"/>
                        <a:t>Dev</a:t>
                      </a:r>
                      <a:endParaRPr lang="en-US" dirty="0"/>
                    </a:p>
                  </a:txBody>
                  <a:tcPr anchor="ctr"/>
                </a:tc>
                <a:tc>
                  <a:txBody>
                    <a:bodyPr/>
                    <a:lstStyle/>
                    <a:p>
                      <a:r>
                        <a:rPr lang="en-US" dirty="0" smtClean="0"/>
                        <a:t>Bug Fix</a:t>
                      </a:r>
                      <a:endParaRPr lang="en-US" dirty="0"/>
                    </a:p>
                  </a:txBody>
                  <a:tcPr anchor="ctr"/>
                </a:tc>
                <a:tc>
                  <a:txBody>
                    <a:bodyPr/>
                    <a:lstStyle/>
                    <a:p>
                      <a:r>
                        <a:rPr lang="en-US" dirty="0" smtClean="0"/>
                        <a:t>Bug</a:t>
                      </a:r>
                      <a:r>
                        <a:rPr lang="en-US" baseline="0" dirty="0" smtClean="0"/>
                        <a:t> Fix</a:t>
                      </a:r>
                      <a:endParaRPr lang="en-US" dirty="0"/>
                    </a:p>
                  </a:txBody>
                  <a:tcPr anchor="ctr"/>
                </a:tc>
                <a:tc vMerge="1">
                  <a:txBody>
                    <a:bodyPr/>
                    <a:lstStyle/>
                    <a:p>
                      <a:endParaRPr lang="en-US"/>
                    </a:p>
                  </a:txBody>
                  <a:tcPr/>
                </a:tc>
              </a:tr>
              <a:tr h="400894">
                <a:tc>
                  <a:txBody>
                    <a:bodyPr/>
                    <a:lstStyle/>
                    <a:p>
                      <a:r>
                        <a:rPr lang="en-US" dirty="0" smtClean="0"/>
                        <a:t>Test</a:t>
                      </a:r>
                      <a:endParaRPr lang="en-US" dirty="0"/>
                    </a:p>
                  </a:txBody>
                  <a:tcPr anchor="ctr"/>
                </a:tc>
                <a:tc>
                  <a:txBody>
                    <a:bodyPr/>
                    <a:lstStyle/>
                    <a:p>
                      <a:endParaRPr lang="en-US" dirty="0"/>
                    </a:p>
                  </a:txBody>
                  <a:tcPr anchor="ctr"/>
                </a:tc>
                <a:tc>
                  <a:txBody>
                    <a:bodyPr/>
                    <a:lstStyle/>
                    <a:p>
                      <a:endParaRPr lang="en-US"/>
                    </a:p>
                  </a:txBody>
                  <a:tcPr anchor="ctr"/>
                </a:tc>
                <a:tc>
                  <a:txBody>
                    <a:bodyPr/>
                    <a:lstStyle/>
                    <a:p>
                      <a:endParaRPr lang="en-US"/>
                    </a:p>
                  </a:txBody>
                  <a:tcPr anchor="ctr"/>
                </a:tc>
                <a:tc>
                  <a:txBody>
                    <a:bodyPr/>
                    <a:lstStyle/>
                    <a:p>
                      <a:endParaRPr lang="en-US"/>
                    </a:p>
                  </a:txBody>
                  <a:tcPr anchor="ctr"/>
                </a:tc>
                <a:tc>
                  <a:txBody>
                    <a:bodyPr/>
                    <a:lstStyle/>
                    <a:p>
                      <a:r>
                        <a:rPr lang="en-US" dirty="0" smtClean="0"/>
                        <a:t>Test</a:t>
                      </a:r>
                      <a:endParaRPr lang="en-US" dirty="0"/>
                    </a:p>
                  </a:txBody>
                  <a:tcPr anchor="ctr"/>
                </a:tc>
                <a:tc>
                  <a:txBody>
                    <a:bodyPr/>
                    <a:lstStyle/>
                    <a:p>
                      <a:r>
                        <a:rPr lang="en-US" dirty="0" smtClean="0"/>
                        <a:t>Test</a:t>
                      </a:r>
                      <a:endParaRPr lang="en-US" dirty="0"/>
                    </a:p>
                  </a:txBody>
                  <a:tcPr anchor="ctr"/>
                </a:tc>
                <a:tc vMerge="1">
                  <a:txBody>
                    <a:bodyPr/>
                    <a:lstStyle/>
                    <a:p>
                      <a:endParaRPr lang="en-US" dirty="0"/>
                    </a:p>
                  </a:txBody>
                  <a:tcPr/>
                </a:tc>
              </a:tr>
            </a:tbl>
          </a:graphicData>
        </a:graphic>
      </p:graphicFrame>
    </p:spTree>
    <p:extLst>
      <p:ext uri="{BB962C8B-B14F-4D97-AF65-F5344CB8AC3E}">
        <p14:creationId xmlns:p14="http://schemas.microsoft.com/office/powerpoint/2010/main" val="18055097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9590" y="-69215"/>
            <a:ext cx="10515600" cy="1325563"/>
          </a:xfrm>
        </p:spPr>
        <p:txBody>
          <a:bodyPr/>
          <a:lstStyle/>
          <a:p>
            <a:r>
              <a:rPr lang="en-US" dirty="0"/>
              <a:t>We need to do Agile the right way</a:t>
            </a:r>
          </a:p>
        </p:txBody>
      </p:sp>
      <p:sp>
        <p:nvSpPr>
          <p:cNvPr id="3" name="Content Placeholder 2"/>
          <p:cNvSpPr>
            <a:spLocks noGrp="1"/>
          </p:cNvSpPr>
          <p:nvPr>
            <p:ph idx="1"/>
          </p:nvPr>
        </p:nvSpPr>
        <p:spPr>
          <a:xfrm>
            <a:off x="877631" y="5686432"/>
            <a:ext cx="10374630" cy="1257300"/>
          </a:xfrm>
        </p:spPr>
        <p:txBody>
          <a:bodyPr>
            <a:noAutofit/>
          </a:bodyPr>
          <a:lstStyle/>
          <a:p>
            <a:pPr marL="0" indent="0">
              <a:buNone/>
            </a:pPr>
            <a:r>
              <a:rPr lang="en-US" sz="2000" dirty="0"/>
              <a:t>In sprint planning meeting, the entire team will review the story and all test cases and discuss how to implement the story and automate all the test cases and agree on what subset of test cases will be automated by developers and what subset will be automated by testers.</a:t>
            </a:r>
          </a:p>
        </p:txBody>
      </p:sp>
      <p:sp>
        <p:nvSpPr>
          <p:cNvPr id="4" name="Rectangle 3"/>
          <p:cNvSpPr/>
          <p:nvPr/>
        </p:nvSpPr>
        <p:spPr>
          <a:xfrm>
            <a:off x="529590" y="1040130"/>
            <a:ext cx="10515600" cy="76581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u="sng" dirty="0">
                <a:solidFill>
                  <a:schemeClr val="tx1"/>
                </a:solidFill>
              </a:rPr>
              <a:t>Core Philosophy:</a:t>
            </a:r>
            <a:r>
              <a:rPr lang="en-US" dirty="0">
                <a:solidFill>
                  <a:schemeClr val="tx1"/>
                </a:solidFill>
              </a:rPr>
              <a:t> The team collectively has 2 weeks of a sprint to deliver best results. They need to start sprint with best preparation, execute at full speed without interruption and end the sprint with best results.</a:t>
            </a:r>
          </a:p>
        </p:txBody>
      </p:sp>
      <p:graphicFrame>
        <p:nvGraphicFramePr>
          <p:cNvPr id="5" name="Table 4"/>
          <p:cNvGraphicFramePr>
            <a:graphicFrameLocks noGrp="1"/>
          </p:cNvGraphicFramePr>
          <p:nvPr>
            <p:extLst>
              <p:ext uri="{D42A27DB-BD31-4B8C-83A1-F6EECF244321}">
                <p14:modId xmlns:p14="http://schemas.microsoft.com/office/powerpoint/2010/main" val="1170679448"/>
              </p:ext>
            </p:extLst>
          </p:nvPr>
        </p:nvGraphicFramePr>
        <p:xfrm>
          <a:off x="1551940" y="2729865"/>
          <a:ext cx="8128000" cy="370840"/>
        </p:xfrm>
        <a:graphic>
          <a:graphicData uri="http://schemas.openxmlformats.org/drawingml/2006/table">
            <a:tbl>
              <a:tblPr firstRow="1" bandRow="1">
                <a:tableStyleId>{5C22544A-7EE6-4342-B048-85BDC9FD1C3A}</a:tableStyleId>
              </a:tblPr>
              <a:tblGrid>
                <a:gridCol w="812800"/>
                <a:gridCol w="812800"/>
                <a:gridCol w="812800"/>
                <a:gridCol w="812800"/>
                <a:gridCol w="812800"/>
                <a:gridCol w="812800"/>
                <a:gridCol w="812800"/>
                <a:gridCol w="812800"/>
                <a:gridCol w="812800"/>
                <a:gridCol w="812800"/>
              </a:tblGrid>
              <a:tr h="370840">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r>
            </a:tbl>
          </a:graphicData>
        </a:graphic>
      </p:graphicFrame>
      <p:cxnSp>
        <p:nvCxnSpPr>
          <p:cNvPr id="7" name="Straight Arrow Connector 6"/>
          <p:cNvCxnSpPr/>
          <p:nvPr/>
        </p:nvCxnSpPr>
        <p:spPr>
          <a:xfrm flipV="1">
            <a:off x="1565910" y="2133918"/>
            <a:ext cx="0" cy="6550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V="1">
            <a:off x="9660890" y="2133918"/>
            <a:ext cx="0" cy="6550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828101" y="2235031"/>
            <a:ext cx="742063" cy="646331"/>
          </a:xfrm>
          <a:prstGeom prst="rect">
            <a:avLst/>
          </a:prstGeom>
          <a:noFill/>
        </p:spPr>
        <p:txBody>
          <a:bodyPr wrap="none" rtlCol="0">
            <a:spAutoFit/>
          </a:bodyPr>
          <a:lstStyle/>
          <a:p>
            <a:pPr algn="r"/>
            <a:r>
              <a:rPr lang="en-US" dirty="0" smtClean="0"/>
              <a:t>Sprint</a:t>
            </a:r>
          </a:p>
          <a:p>
            <a:pPr algn="r"/>
            <a:r>
              <a:rPr lang="en-US" dirty="0" smtClean="0"/>
              <a:t>Start</a:t>
            </a:r>
            <a:endParaRPr lang="en-US" dirty="0"/>
          </a:p>
        </p:txBody>
      </p:sp>
      <p:sp>
        <p:nvSpPr>
          <p:cNvPr id="10" name="TextBox 9"/>
          <p:cNvSpPr txBox="1"/>
          <p:nvPr/>
        </p:nvSpPr>
        <p:spPr>
          <a:xfrm>
            <a:off x="9678479" y="2180273"/>
            <a:ext cx="742063" cy="646331"/>
          </a:xfrm>
          <a:prstGeom prst="rect">
            <a:avLst/>
          </a:prstGeom>
          <a:noFill/>
        </p:spPr>
        <p:txBody>
          <a:bodyPr wrap="none" rtlCol="0">
            <a:spAutoFit/>
          </a:bodyPr>
          <a:lstStyle/>
          <a:p>
            <a:r>
              <a:rPr lang="en-US" dirty="0" smtClean="0"/>
              <a:t>Sprint</a:t>
            </a:r>
          </a:p>
          <a:p>
            <a:r>
              <a:rPr lang="en-US" dirty="0" smtClean="0"/>
              <a:t>End</a:t>
            </a:r>
            <a:endParaRPr lang="en-US" dirty="0"/>
          </a:p>
        </p:txBody>
      </p:sp>
      <p:graphicFrame>
        <p:nvGraphicFramePr>
          <p:cNvPr id="11" name="Table 10"/>
          <p:cNvGraphicFramePr>
            <a:graphicFrameLocks noGrp="1"/>
          </p:cNvGraphicFramePr>
          <p:nvPr>
            <p:extLst>
              <p:ext uri="{D42A27DB-BD31-4B8C-83A1-F6EECF244321}">
                <p14:modId xmlns:p14="http://schemas.microsoft.com/office/powerpoint/2010/main" val="2040283980"/>
              </p:ext>
            </p:extLst>
          </p:nvPr>
        </p:nvGraphicFramePr>
        <p:xfrm>
          <a:off x="1199132" y="3334498"/>
          <a:ext cx="3500120" cy="1844040"/>
        </p:xfrm>
        <a:graphic>
          <a:graphicData uri="http://schemas.openxmlformats.org/drawingml/2006/table">
            <a:tbl>
              <a:tblPr firstRow="1" bandRow="1">
                <a:tableStyleId>{5C22544A-7EE6-4342-B048-85BDC9FD1C3A}</a:tableStyleId>
              </a:tblPr>
              <a:tblGrid>
                <a:gridCol w="3500120"/>
              </a:tblGrid>
              <a:tr h="383315">
                <a:tc>
                  <a:txBody>
                    <a:bodyPr/>
                    <a:lstStyle/>
                    <a:p>
                      <a:pPr marL="285750" marR="0" indent="-285750" algn="l" defTabSz="914400" rtl="0" eaLnBrk="1" fontAlgn="auto" latinLnBrk="0" hangingPunct="1">
                        <a:lnSpc>
                          <a:spcPct val="100000"/>
                        </a:lnSpc>
                        <a:spcBef>
                          <a:spcPts val="0"/>
                        </a:spcBef>
                        <a:spcAft>
                          <a:spcPts val="0"/>
                        </a:spcAft>
                        <a:buClrTx/>
                        <a:buSzTx/>
                        <a:buFont typeface="Arial" charset="0"/>
                        <a:buChar char="•"/>
                        <a:tabLst/>
                        <a:defRPr/>
                      </a:pPr>
                      <a:r>
                        <a:rPr lang="en-US" sz="1400" b="1" kern="1200" dirty="0" smtClean="0">
                          <a:solidFill>
                            <a:schemeClr val="lt1"/>
                          </a:solidFill>
                          <a:effectLst/>
                          <a:latin typeface="+mn-lt"/>
                          <a:ea typeface="+mn-ea"/>
                          <a:cs typeface="+mn-cs"/>
                        </a:rPr>
                        <a:t>Definition of Ready (Sprint Start)</a:t>
                      </a:r>
                    </a:p>
                  </a:txBody>
                  <a:tcPr/>
                </a:tc>
              </a:tr>
              <a:tr h="1460725">
                <a:tc>
                  <a:txBody>
                    <a:bodyPr/>
                    <a:lstStyle/>
                    <a:p>
                      <a:pPr marL="285750" indent="-285750">
                        <a:buFont typeface="Arial" charset="0"/>
                        <a:buChar char="•"/>
                      </a:pPr>
                      <a:r>
                        <a:rPr lang="en-US" sz="1400" kern="1200" dirty="0" smtClean="0">
                          <a:solidFill>
                            <a:schemeClr val="dk1"/>
                          </a:solidFill>
                          <a:effectLst/>
                          <a:latin typeface="+mn-lt"/>
                          <a:ea typeface="+mn-ea"/>
                          <a:cs typeface="+mn-cs"/>
                        </a:rPr>
                        <a:t>Stories Completed (BA)</a:t>
                      </a:r>
                    </a:p>
                    <a:p>
                      <a:pPr marL="285750" indent="-285750">
                        <a:buFont typeface="Arial" charset="0"/>
                        <a:buChar char="•"/>
                      </a:pPr>
                      <a:r>
                        <a:rPr lang="en-US" sz="1400" kern="1200" dirty="0" smtClean="0">
                          <a:solidFill>
                            <a:schemeClr val="dk1"/>
                          </a:solidFill>
                          <a:effectLst/>
                          <a:latin typeface="+mn-lt"/>
                          <a:ea typeface="+mn-ea"/>
                          <a:cs typeface="+mn-cs"/>
                        </a:rPr>
                        <a:t>Acceptance Test Cases/Data Ready (BA)</a:t>
                      </a:r>
                    </a:p>
                    <a:p>
                      <a:pPr marL="285750" indent="-285750">
                        <a:buFont typeface="Arial" charset="0"/>
                        <a:buChar char="•"/>
                      </a:pPr>
                      <a:r>
                        <a:rPr lang="en-US" sz="1400" kern="1200" dirty="0" smtClean="0">
                          <a:solidFill>
                            <a:schemeClr val="dk1"/>
                          </a:solidFill>
                          <a:effectLst/>
                          <a:latin typeface="+mn-lt"/>
                          <a:ea typeface="+mn-ea"/>
                          <a:cs typeface="+mn-cs"/>
                        </a:rPr>
                        <a:t>System Test Cases/Data Ready (QA)</a:t>
                      </a:r>
                    </a:p>
                    <a:p>
                      <a:pPr marL="285750" indent="-285750">
                        <a:buFont typeface="Arial" charset="0"/>
                        <a:buChar char="•"/>
                      </a:pPr>
                      <a:r>
                        <a:rPr lang="en-US" sz="1400" kern="1200" dirty="0" smtClean="0">
                          <a:solidFill>
                            <a:schemeClr val="dk1"/>
                          </a:solidFill>
                          <a:effectLst/>
                          <a:latin typeface="+mn-lt"/>
                          <a:ea typeface="+mn-ea"/>
                          <a:cs typeface="+mn-cs"/>
                        </a:rPr>
                        <a:t>Integration Test Cases/Data Ready (QA)</a:t>
                      </a:r>
                    </a:p>
                  </a:txBody>
                  <a:tcPr/>
                </a:tc>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1648653615"/>
              </p:ext>
            </p:extLst>
          </p:nvPr>
        </p:nvGraphicFramePr>
        <p:xfrm>
          <a:off x="6549390" y="3334498"/>
          <a:ext cx="3760470" cy="1844040"/>
        </p:xfrm>
        <a:graphic>
          <a:graphicData uri="http://schemas.openxmlformats.org/drawingml/2006/table">
            <a:tbl>
              <a:tblPr firstRow="1" bandRow="1">
                <a:tableStyleId>{5C22544A-7EE6-4342-B048-85BDC9FD1C3A}</a:tableStyleId>
              </a:tblPr>
              <a:tblGrid>
                <a:gridCol w="3760470"/>
              </a:tblGrid>
              <a:tr h="257840">
                <a:tc>
                  <a:txBody>
                    <a:bodyPr/>
                    <a:lstStyle/>
                    <a:p>
                      <a:pPr marL="0" marR="0">
                        <a:spcBef>
                          <a:spcPts val="0"/>
                        </a:spcBef>
                        <a:spcAft>
                          <a:spcPts val="0"/>
                        </a:spcAft>
                      </a:pPr>
                      <a:r>
                        <a:rPr lang="en-US" sz="1400" b="1" kern="1200" dirty="0" smtClean="0">
                          <a:solidFill>
                            <a:schemeClr val="lt1"/>
                          </a:solidFill>
                          <a:effectLst/>
                          <a:latin typeface="+mn-lt"/>
                          <a:ea typeface="+mn-ea"/>
                          <a:cs typeface="+mn-cs"/>
                        </a:rPr>
                        <a:t>Definition of Done (Sprint End)</a:t>
                      </a:r>
                      <a:endParaRPr lang="en-US" sz="1400" b="1" kern="1200" dirty="0">
                        <a:solidFill>
                          <a:schemeClr val="lt1"/>
                        </a:solidFill>
                        <a:effectLst/>
                        <a:latin typeface="+mn-lt"/>
                        <a:ea typeface="+mn-ea"/>
                        <a:cs typeface="+mn-cs"/>
                      </a:endParaRPr>
                    </a:p>
                  </a:txBody>
                  <a:tcPr/>
                </a:tc>
              </a:tr>
              <a:tr h="1482582">
                <a:tc>
                  <a:txBody>
                    <a:bodyPr/>
                    <a:lstStyle/>
                    <a:p>
                      <a:r>
                        <a:rPr lang="en-US" sz="1400" kern="1200" dirty="0" smtClean="0">
                          <a:solidFill>
                            <a:schemeClr val="dk1"/>
                          </a:solidFill>
                          <a:effectLst/>
                          <a:latin typeface="+mn-lt"/>
                          <a:ea typeface="+mn-ea"/>
                          <a:cs typeface="+mn-cs"/>
                        </a:rPr>
                        <a:t>Stories Implemented (Dev)</a:t>
                      </a:r>
                    </a:p>
                    <a:p>
                      <a:r>
                        <a:rPr lang="en-US" sz="1400" kern="1200" dirty="0" smtClean="0">
                          <a:solidFill>
                            <a:schemeClr val="dk1"/>
                          </a:solidFill>
                          <a:effectLst/>
                          <a:latin typeface="+mn-lt"/>
                          <a:ea typeface="+mn-ea"/>
                          <a:cs typeface="+mn-cs"/>
                        </a:rPr>
                        <a:t>Unit Test Cases Implemented (Dev)</a:t>
                      </a:r>
                    </a:p>
                    <a:p>
                      <a:r>
                        <a:rPr lang="en-US" sz="1400" kern="1200" dirty="0" smtClean="0">
                          <a:solidFill>
                            <a:schemeClr val="dk1"/>
                          </a:solidFill>
                          <a:effectLst/>
                          <a:latin typeface="+mn-lt"/>
                          <a:ea typeface="+mn-ea"/>
                          <a:cs typeface="+mn-cs"/>
                        </a:rPr>
                        <a:t>System Test Cases Implemented (Dev/QA)</a:t>
                      </a:r>
                    </a:p>
                    <a:p>
                      <a:r>
                        <a:rPr lang="en-US" sz="1400" kern="1200" dirty="0" smtClean="0">
                          <a:solidFill>
                            <a:schemeClr val="dk1"/>
                          </a:solidFill>
                          <a:effectLst/>
                          <a:latin typeface="+mn-lt"/>
                          <a:ea typeface="+mn-ea"/>
                          <a:cs typeface="+mn-cs"/>
                        </a:rPr>
                        <a:t>Integration Test Cases Implemented (Dev/QA)</a:t>
                      </a:r>
                    </a:p>
                    <a:p>
                      <a:r>
                        <a:rPr lang="en-US" sz="1400" kern="1200" dirty="0" smtClean="0">
                          <a:solidFill>
                            <a:schemeClr val="dk1"/>
                          </a:solidFill>
                          <a:effectLst/>
                          <a:latin typeface="+mn-lt"/>
                          <a:ea typeface="+mn-ea"/>
                          <a:cs typeface="+mn-cs"/>
                        </a:rPr>
                        <a:t>Acceptance Test Cases Implemented (Dev/QA)</a:t>
                      </a:r>
                    </a:p>
                    <a:p>
                      <a:r>
                        <a:rPr lang="en-US" sz="1400" kern="1200" dirty="0" smtClean="0">
                          <a:solidFill>
                            <a:schemeClr val="dk1"/>
                          </a:solidFill>
                          <a:effectLst/>
                          <a:latin typeface="+mn-lt"/>
                          <a:ea typeface="+mn-ea"/>
                          <a:cs typeface="+mn-cs"/>
                        </a:rPr>
                        <a:t>Deployment Script Implemented (DevOps)</a:t>
                      </a:r>
                    </a:p>
                    <a:p>
                      <a:pPr marL="0" marR="0">
                        <a:spcBef>
                          <a:spcPts val="0"/>
                        </a:spcBef>
                        <a:spcAft>
                          <a:spcPts val="0"/>
                        </a:spcAft>
                      </a:pPr>
                      <a:endParaRPr lang="en-US" sz="1100" dirty="0">
                        <a:effectLst/>
                        <a:latin typeface="Calibri" charset="0"/>
                      </a:endParaRPr>
                    </a:p>
                  </a:txBody>
                  <a:tcPr/>
                </a:tc>
              </a:tr>
            </a:tbl>
          </a:graphicData>
        </a:graphic>
      </p:graphicFrame>
      <p:sp>
        <p:nvSpPr>
          <p:cNvPr id="13" name="TextBox 12"/>
          <p:cNvSpPr txBox="1"/>
          <p:nvPr/>
        </p:nvSpPr>
        <p:spPr>
          <a:xfrm>
            <a:off x="2057400" y="2235031"/>
            <a:ext cx="7300913" cy="369332"/>
          </a:xfrm>
          <a:prstGeom prst="rect">
            <a:avLst/>
          </a:prstGeom>
          <a:noFill/>
        </p:spPr>
        <p:txBody>
          <a:bodyPr wrap="square" rtlCol="0">
            <a:spAutoFit/>
          </a:bodyPr>
          <a:lstStyle/>
          <a:p>
            <a:pPr algn="ctr"/>
            <a:r>
              <a:rPr lang="en-US" b="1" dirty="0" smtClean="0">
                <a:solidFill>
                  <a:srgbClr val="FF0000"/>
                </a:solidFill>
              </a:rPr>
              <a:t>No Change (addition, removal, update) during Sprint</a:t>
            </a:r>
            <a:endParaRPr lang="en-US" b="1" dirty="0">
              <a:solidFill>
                <a:srgbClr val="FF0000"/>
              </a:solidFill>
            </a:endParaRPr>
          </a:p>
        </p:txBody>
      </p:sp>
    </p:spTree>
    <p:extLst>
      <p:ext uri="{BB962C8B-B14F-4D97-AF65-F5344CB8AC3E}">
        <p14:creationId xmlns:p14="http://schemas.microsoft.com/office/powerpoint/2010/main" val="19827748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9590" y="-69215"/>
            <a:ext cx="10515600" cy="1325563"/>
          </a:xfrm>
        </p:spPr>
        <p:txBody>
          <a:bodyPr/>
          <a:lstStyle/>
          <a:p>
            <a:r>
              <a:rPr lang="en-US" dirty="0"/>
              <a:t>Recommended Agile Collaboration</a:t>
            </a:r>
          </a:p>
        </p:txBody>
      </p:sp>
      <p:sp>
        <p:nvSpPr>
          <p:cNvPr id="3" name="Content Placeholder 2"/>
          <p:cNvSpPr>
            <a:spLocks noGrp="1"/>
          </p:cNvSpPr>
          <p:nvPr>
            <p:ph idx="1"/>
          </p:nvPr>
        </p:nvSpPr>
        <p:spPr>
          <a:xfrm>
            <a:off x="529591" y="3418152"/>
            <a:ext cx="11171872" cy="2825490"/>
          </a:xfrm>
        </p:spPr>
        <p:txBody>
          <a:bodyPr>
            <a:noAutofit/>
          </a:bodyPr>
          <a:lstStyle/>
          <a:p>
            <a:pPr marL="0" indent="0">
              <a:buNone/>
            </a:pPr>
            <a:r>
              <a:rPr lang="en-US" sz="1600" b="1" u="sng" dirty="0"/>
              <a:t>Grooming:</a:t>
            </a:r>
            <a:r>
              <a:rPr lang="en-US" sz="1600" dirty="0"/>
              <a:t> Entire team (BA, Dev, QA) discuss the upcoming stories and test cases/data for </a:t>
            </a:r>
            <a:r>
              <a:rPr lang="en-US" sz="1600" dirty="0" smtClean="0"/>
              <a:t>them.</a:t>
            </a:r>
          </a:p>
          <a:p>
            <a:pPr marL="0" indent="0">
              <a:buNone/>
            </a:pPr>
            <a:endParaRPr lang="en-US" sz="1600" dirty="0" smtClean="0"/>
          </a:p>
          <a:p>
            <a:pPr marL="0" indent="0">
              <a:buNone/>
            </a:pPr>
            <a:r>
              <a:rPr lang="en-US" sz="1600" b="1" u="sng" dirty="0" smtClean="0"/>
              <a:t>Sprint </a:t>
            </a:r>
            <a:r>
              <a:rPr lang="en-US" sz="1600" b="1" u="sng" dirty="0"/>
              <a:t>Planning:</a:t>
            </a:r>
            <a:r>
              <a:rPr lang="en-US" sz="1600" dirty="0"/>
              <a:t> Entire team (BA, Dev, QA) goes through the prioritized stories in the backlog, picks up stories that are complete with test cases/data (system, integration, acceptance), decide which test cases will be automated by developers and which will be automated by testers, assign story points and efforts for development and test automation and agree on the scope of the </a:t>
            </a:r>
            <a:r>
              <a:rPr lang="en-US" sz="1600" dirty="0" smtClean="0"/>
              <a:t>sprint.</a:t>
            </a:r>
          </a:p>
          <a:p>
            <a:pPr marL="0" indent="0">
              <a:buNone/>
            </a:pPr>
            <a:endParaRPr lang="en-US" sz="1600" dirty="0"/>
          </a:p>
          <a:p>
            <a:pPr marL="0" indent="0">
              <a:buNone/>
            </a:pPr>
            <a:r>
              <a:rPr lang="en-US" sz="1600" b="1" u="sng" dirty="0" smtClean="0"/>
              <a:t>Sprint </a:t>
            </a:r>
            <a:r>
              <a:rPr lang="en-US" sz="1600" b="1" u="sng" dirty="0"/>
              <a:t>Demo:</a:t>
            </a:r>
            <a:r>
              <a:rPr lang="en-US" sz="1600" dirty="0"/>
              <a:t> Entire team (BA, Dev, QA) demos the completed product to </a:t>
            </a:r>
            <a:r>
              <a:rPr lang="en-US" sz="1600" dirty="0" smtClean="0"/>
              <a:t>stakeholders.</a:t>
            </a:r>
          </a:p>
          <a:p>
            <a:pPr marL="0" indent="0">
              <a:buNone/>
            </a:pPr>
            <a:endParaRPr lang="en-US" sz="1600" b="1" dirty="0" smtClean="0"/>
          </a:p>
          <a:p>
            <a:pPr marL="0" indent="0">
              <a:buNone/>
            </a:pPr>
            <a:r>
              <a:rPr lang="en-US" sz="1600" b="1" u="sng" dirty="0" smtClean="0"/>
              <a:t>Sprint </a:t>
            </a:r>
            <a:r>
              <a:rPr lang="en-US" sz="1600" b="1" u="sng" dirty="0"/>
              <a:t>Retrospective:</a:t>
            </a:r>
            <a:r>
              <a:rPr lang="en-US" sz="1600" dirty="0"/>
              <a:t> Entire team (BA, Dev, QA) reflects on what worked, what did not and what to change.</a:t>
            </a:r>
          </a:p>
        </p:txBody>
      </p:sp>
      <p:graphicFrame>
        <p:nvGraphicFramePr>
          <p:cNvPr id="5" name="Table 4"/>
          <p:cNvGraphicFramePr>
            <a:graphicFrameLocks noGrp="1"/>
          </p:cNvGraphicFramePr>
          <p:nvPr>
            <p:extLst>
              <p:ext uri="{D42A27DB-BD31-4B8C-83A1-F6EECF244321}">
                <p14:modId xmlns:p14="http://schemas.microsoft.com/office/powerpoint/2010/main" val="1248158457"/>
              </p:ext>
            </p:extLst>
          </p:nvPr>
        </p:nvGraphicFramePr>
        <p:xfrm>
          <a:off x="1489051" y="2396293"/>
          <a:ext cx="4305940" cy="370840"/>
        </p:xfrm>
        <a:graphic>
          <a:graphicData uri="http://schemas.openxmlformats.org/drawingml/2006/table">
            <a:tbl>
              <a:tblPr firstRow="1" bandRow="1">
                <a:tableStyleId>{5C22544A-7EE6-4342-B048-85BDC9FD1C3A}</a:tableStyleId>
              </a:tblPr>
              <a:tblGrid>
                <a:gridCol w="430594"/>
                <a:gridCol w="430594"/>
                <a:gridCol w="430594"/>
                <a:gridCol w="430594"/>
                <a:gridCol w="430594"/>
                <a:gridCol w="430594"/>
                <a:gridCol w="430594"/>
                <a:gridCol w="430594"/>
                <a:gridCol w="430594"/>
                <a:gridCol w="430594"/>
              </a:tblGrid>
              <a:tr h="370840">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tr>
            </a:tbl>
          </a:graphicData>
        </a:graphic>
      </p:graphicFrame>
      <p:cxnSp>
        <p:nvCxnSpPr>
          <p:cNvPr id="7" name="Straight Arrow Connector 6"/>
          <p:cNvCxnSpPr/>
          <p:nvPr/>
        </p:nvCxnSpPr>
        <p:spPr>
          <a:xfrm flipV="1">
            <a:off x="2574584" y="1741291"/>
            <a:ext cx="0" cy="655002"/>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941333" y="1173508"/>
            <a:ext cx="1251113" cy="369332"/>
          </a:xfrm>
          <a:prstGeom prst="rect">
            <a:avLst/>
          </a:prstGeom>
          <a:noFill/>
        </p:spPr>
        <p:txBody>
          <a:bodyPr wrap="none" rtlCol="0">
            <a:spAutoFit/>
          </a:bodyPr>
          <a:lstStyle/>
          <a:p>
            <a:pPr algn="r"/>
            <a:r>
              <a:rPr lang="en-US" b="1" dirty="0" smtClean="0"/>
              <a:t>Grooming1</a:t>
            </a:r>
            <a:endParaRPr lang="en-US" b="1" dirty="0"/>
          </a:p>
        </p:txBody>
      </p:sp>
      <p:sp>
        <p:nvSpPr>
          <p:cNvPr id="16" name="Rectangle 15"/>
          <p:cNvSpPr/>
          <p:nvPr/>
        </p:nvSpPr>
        <p:spPr>
          <a:xfrm>
            <a:off x="1489051" y="1916975"/>
            <a:ext cx="45719" cy="81391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8" name="Rectangle 17"/>
          <p:cNvSpPr/>
          <p:nvPr/>
        </p:nvSpPr>
        <p:spPr>
          <a:xfrm>
            <a:off x="3597789" y="1912207"/>
            <a:ext cx="45719" cy="81391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9" name="Rectangle 18"/>
          <p:cNvSpPr/>
          <p:nvPr/>
        </p:nvSpPr>
        <p:spPr>
          <a:xfrm>
            <a:off x="5763242" y="1912207"/>
            <a:ext cx="45719" cy="81391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aphicFrame>
        <p:nvGraphicFramePr>
          <p:cNvPr id="21" name="Table 20"/>
          <p:cNvGraphicFramePr>
            <a:graphicFrameLocks noGrp="1"/>
          </p:cNvGraphicFramePr>
          <p:nvPr>
            <p:extLst>
              <p:ext uri="{D42A27DB-BD31-4B8C-83A1-F6EECF244321}">
                <p14:modId xmlns:p14="http://schemas.microsoft.com/office/powerpoint/2010/main" val="1178922903"/>
              </p:ext>
            </p:extLst>
          </p:nvPr>
        </p:nvGraphicFramePr>
        <p:xfrm>
          <a:off x="6236466" y="2396293"/>
          <a:ext cx="4305940" cy="370840"/>
        </p:xfrm>
        <a:graphic>
          <a:graphicData uri="http://schemas.openxmlformats.org/drawingml/2006/table">
            <a:tbl>
              <a:tblPr firstRow="1" bandRow="1">
                <a:tableStyleId>{5C22544A-7EE6-4342-B048-85BDC9FD1C3A}</a:tableStyleId>
              </a:tblPr>
              <a:tblGrid>
                <a:gridCol w="430594"/>
                <a:gridCol w="430594"/>
                <a:gridCol w="430594"/>
                <a:gridCol w="430594"/>
                <a:gridCol w="430594"/>
                <a:gridCol w="430594"/>
                <a:gridCol w="430594"/>
                <a:gridCol w="430594"/>
                <a:gridCol w="430594"/>
                <a:gridCol w="430594"/>
              </a:tblGrid>
              <a:tr h="370840">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r>
            </a:tbl>
          </a:graphicData>
        </a:graphic>
      </p:graphicFrame>
      <p:sp>
        <p:nvSpPr>
          <p:cNvPr id="23" name="Rectangle 22"/>
          <p:cNvSpPr/>
          <p:nvPr/>
        </p:nvSpPr>
        <p:spPr>
          <a:xfrm>
            <a:off x="6236466" y="1916975"/>
            <a:ext cx="45719" cy="81391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4" name="Rectangle 23"/>
          <p:cNvSpPr/>
          <p:nvPr/>
        </p:nvSpPr>
        <p:spPr>
          <a:xfrm>
            <a:off x="8345204" y="1912207"/>
            <a:ext cx="45719" cy="81391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5" name="Rectangle 24"/>
          <p:cNvSpPr/>
          <p:nvPr/>
        </p:nvSpPr>
        <p:spPr>
          <a:xfrm>
            <a:off x="10510657" y="1912207"/>
            <a:ext cx="45719" cy="81391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7" name="TextBox 26"/>
          <p:cNvSpPr txBox="1"/>
          <p:nvPr/>
        </p:nvSpPr>
        <p:spPr>
          <a:xfrm>
            <a:off x="4093983" y="1174143"/>
            <a:ext cx="1251113" cy="369332"/>
          </a:xfrm>
          <a:prstGeom prst="rect">
            <a:avLst/>
          </a:prstGeom>
          <a:noFill/>
        </p:spPr>
        <p:txBody>
          <a:bodyPr wrap="none" rtlCol="0">
            <a:spAutoFit/>
          </a:bodyPr>
          <a:lstStyle/>
          <a:p>
            <a:pPr algn="r"/>
            <a:r>
              <a:rPr lang="en-US" b="1" dirty="0" smtClean="0"/>
              <a:t>Grooming2</a:t>
            </a:r>
            <a:endParaRPr lang="en-US" b="1" dirty="0"/>
          </a:p>
        </p:txBody>
      </p:sp>
      <p:cxnSp>
        <p:nvCxnSpPr>
          <p:cNvPr id="28" name="Straight Arrow Connector 27"/>
          <p:cNvCxnSpPr/>
          <p:nvPr/>
        </p:nvCxnSpPr>
        <p:spPr>
          <a:xfrm flipV="1">
            <a:off x="4741521" y="1741291"/>
            <a:ext cx="0" cy="655002"/>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5805871" y="1172552"/>
            <a:ext cx="1638142" cy="369332"/>
          </a:xfrm>
          <a:prstGeom prst="rect">
            <a:avLst/>
          </a:prstGeom>
          <a:noFill/>
        </p:spPr>
        <p:txBody>
          <a:bodyPr wrap="none" rtlCol="0">
            <a:spAutoFit/>
          </a:bodyPr>
          <a:lstStyle/>
          <a:p>
            <a:pPr algn="r"/>
            <a:r>
              <a:rPr lang="en-US" b="1" dirty="0" smtClean="0"/>
              <a:t>Sprint Planning</a:t>
            </a:r>
            <a:endParaRPr lang="en-US" b="1" dirty="0"/>
          </a:p>
        </p:txBody>
      </p:sp>
      <p:sp>
        <p:nvSpPr>
          <p:cNvPr id="31" name="TextBox 30"/>
          <p:cNvSpPr txBox="1"/>
          <p:nvPr/>
        </p:nvSpPr>
        <p:spPr>
          <a:xfrm>
            <a:off x="9154572" y="1071072"/>
            <a:ext cx="2117631" cy="646331"/>
          </a:xfrm>
          <a:prstGeom prst="rect">
            <a:avLst/>
          </a:prstGeom>
          <a:noFill/>
        </p:spPr>
        <p:txBody>
          <a:bodyPr wrap="none" rtlCol="0">
            <a:spAutoFit/>
          </a:bodyPr>
          <a:lstStyle/>
          <a:p>
            <a:pPr algn="ctr"/>
            <a:r>
              <a:rPr lang="en-US" b="1" dirty="0" smtClean="0"/>
              <a:t>Sprint Demo</a:t>
            </a:r>
          </a:p>
          <a:p>
            <a:pPr algn="ctr"/>
            <a:r>
              <a:rPr lang="en-US" b="1" dirty="0" smtClean="0"/>
              <a:t>Sprint Retrospective</a:t>
            </a:r>
            <a:endParaRPr lang="en-US" b="1" dirty="0"/>
          </a:p>
        </p:txBody>
      </p:sp>
      <p:cxnSp>
        <p:nvCxnSpPr>
          <p:cNvPr id="32" name="Straight Arrow Connector 31"/>
          <p:cNvCxnSpPr/>
          <p:nvPr/>
        </p:nvCxnSpPr>
        <p:spPr>
          <a:xfrm flipV="1">
            <a:off x="6477772" y="1818566"/>
            <a:ext cx="0" cy="655002"/>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V="1">
            <a:off x="10317299" y="1741291"/>
            <a:ext cx="0" cy="655002"/>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3157596" y="2767133"/>
            <a:ext cx="938527" cy="369332"/>
          </a:xfrm>
          <a:prstGeom prst="rect">
            <a:avLst/>
          </a:prstGeom>
          <a:noFill/>
        </p:spPr>
        <p:txBody>
          <a:bodyPr wrap="none" rtlCol="0">
            <a:spAutoFit/>
          </a:bodyPr>
          <a:lstStyle/>
          <a:p>
            <a:pPr algn="ctr"/>
            <a:r>
              <a:rPr lang="en-US" b="1" dirty="0" smtClean="0"/>
              <a:t>Sprint-1</a:t>
            </a:r>
            <a:endParaRPr lang="en-US" b="1" dirty="0"/>
          </a:p>
        </p:txBody>
      </p:sp>
      <p:sp>
        <p:nvSpPr>
          <p:cNvPr id="35" name="TextBox 34"/>
          <p:cNvSpPr txBox="1"/>
          <p:nvPr/>
        </p:nvSpPr>
        <p:spPr>
          <a:xfrm>
            <a:off x="7922918" y="2726121"/>
            <a:ext cx="938527" cy="369332"/>
          </a:xfrm>
          <a:prstGeom prst="rect">
            <a:avLst/>
          </a:prstGeom>
          <a:noFill/>
        </p:spPr>
        <p:txBody>
          <a:bodyPr wrap="none" rtlCol="0">
            <a:spAutoFit/>
          </a:bodyPr>
          <a:lstStyle/>
          <a:p>
            <a:pPr algn="ctr"/>
            <a:r>
              <a:rPr lang="en-US" b="1" dirty="0" smtClean="0"/>
              <a:t>Sprint-2</a:t>
            </a:r>
            <a:endParaRPr lang="en-US" b="1" dirty="0"/>
          </a:p>
        </p:txBody>
      </p:sp>
    </p:spTree>
    <p:extLst>
      <p:ext uri="{BB962C8B-B14F-4D97-AF65-F5344CB8AC3E}">
        <p14:creationId xmlns:p14="http://schemas.microsoft.com/office/powerpoint/2010/main" val="5956172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9590" y="-69215"/>
            <a:ext cx="10515600" cy="1325563"/>
          </a:xfrm>
        </p:spPr>
        <p:txBody>
          <a:bodyPr/>
          <a:lstStyle/>
          <a:p>
            <a:r>
              <a:rPr lang="en-US" dirty="0" smtClean="0"/>
              <a:t>Recommended Approach for Test Automation</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374232676"/>
              </p:ext>
            </p:extLst>
          </p:nvPr>
        </p:nvGraphicFramePr>
        <p:xfrm>
          <a:off x="5114926" y="1611312"/>
          <a:ext cx="6918585" cy="4005778"/>
        </p:xfrm>
        <a:graphic>
          <a:graphicData uri="http://schemas.openxmlformats.org/drawingml/2006/table">
            <a:tbl>
              <a:tblPr firstRow="1" bandRow="1">
                <a:tableStyleId>{5C22544A-7EE6-4342-B048-85BDC9FD1C3A}</a:tableStyleId>
              </a:tblPr>
              <a:tblGrid>
                <a:gridCol w="2828544"/>
                <a:gridCol w="1071943"/>
                <a:gridCol w="1817945"/>
                <a:gridCol w="1200153"/>
              </a:tblGrid>
              <a:tr h="480814">
                <a:tc>
                  <a:txBody>
                    <a:bodyPr/>
                    <a:lstStyle/>
                    <a:p>
                      <a:r>
                        <a:rPr lang="en-US" dirty="0" smtClean="0"/>
                        <a:t>Test</a:t>
                      </a:r>
                      <a:endParaRPr lang="en-US" dirty="0"/>
                    </a:p>
                  </a:txBody>
                  <a:tcPr/>
                </a:tc>
                <a:tc>
                  <a:txBody>
                    <a:bodyPr/>
                    <a:lstStyle/>
                    <a:p>
                      <a:r>
                        <a:rPr lang="en-US" dirty="0" smtClean="0"/>
                        <a:t>Test Number</a:t>
                      </a:r>
                      <a:endParaRPr lang="en-US" dirty="0"/>
                    </a:p>
                  </a:txBody>
                  <a:tcPr/>
                </a:tc>
                <a:tc>
                  <a:txBody>
                    <a:bodyPr/>
                    <a:lstStyle/>
                    <a:p>
                      <a:r>
                        <a:rPr lang="en-US" dirty="0" smtClean="0"/>
                        <a:t>Environment</a:t>
                      </a:r>
                      <a:endParaRPr lang="en-US" dirty="0"/>
                    </a:p>
                  </a:txBody>
                  <a:tcPr/>
                </a:tc>
                <a:tc>
                  <a:txBody>
                    <a:bodyPr/>
                    <a:lstStyle/>
                    <a:p>
                      <a:r>
                        <a:rPr lang="en-US" dirty="0" smtClean="0"/>
                        <a:t>Approach</a:t>
                      </a:r>
                      <a:endParaRPr lang="en-US" dirty="0"/>
                    </a:p>
                  </a:txBody>
                  <a:tcPr/>
                </a:tc>
              </a:tr>
              <a:tr h="480814">
                <a:tc>
                  <a:txBody>
                    <a:bodyPr/>
                    <a:lstStyle/>
                    <a:p>
                      <a:r>
                        <a:rPr lang="en-US" dirty="0" smtClean="0"/>
                        <a:t>Unit Test</a:t>
                      </a:r>
                      <a:endParaRPr lang="en-US" dirty="0"/>
                    </a:p>
                  </a:txBody>
                  <a:tcPr/>
                </a:tc>
                <a:tc>
                  <a:txBody>
                    <a:bodyPr/>
                    <a:lstStyle/>
                    <a:p>
                      <a:r>
                        <a:rPr lang="en-US" dirty="0" smtClean="0"/>
                        <a:t>L0</a:t>
                      </a:r>
                      <a:endParaRPr lang="en-US" dirty="0"/>
                    </a:p>
                  </a:txBody>
                  <a:tcPr/>
                </a:tc>
                <a:tc>
                  <a:txBody>
                    <a:bodyPr/>
                    <a:lstStyle/>
                    <a:p>
                      <a:r>
                        <a:rPr lang="en-US" dirty="0" smtClean="0"/>
                        <a:t>Local</a:t>
                      </a:r>
                      <a:endParaRPr lang="en-US" dirty="0"/>
                    </a:p>
                  </a:txBody>
                  <a:tcPr/>
                </a:tc>
                <a:tc>
                  <a:txBody>
                    <a:bodyPr/>
                    <a:lstStyle/>
                    <a:p>
                      <a:endParaRPr lang="en-US" dirty="0"/>
                    </a:p>
                  </a:txBody>
                  <a:tcPr/>
                </a:tc>
              </a:tr>
              <a:tr h="480814">
                <a:tc>
                  <a:txBody>
                    <a:bodyPr/>
                    <a:lstStyle/>
                    <a:p>
                      <a:r>
                        <a:rPr lang="en-US" dirty="0" smtClean="0"/>
                        <a:t>Component Test</a:t>
                      </a:r>
                      <a:endParaRPr lang="en-US" dirty="0"/>
                    </a:p>
                  </a:txBody>
                  <a:tcPr/>
                </a:tc>
                <a:tc>
                  <a:txBody>
                    <a:bodyPr/>
                    <a:lstStyle/>
                    <a:p>
                      <a:r>
                        <a:rPr lang="en-US" dirty="0" smtClean="0"/>
                        <a:t>L1</a:t>
                      </a:r>
                      <a:endParaRPr lang="en-US" dirty="0"/>
                    </a:p>
                  </a:txBody>
                  <a:tcPr/>
                </a:tc>
                <a:tc>
                  <a:txBody>
                    <a:bodyPr/>
                    <a:lstStyle/>
                    <a:p>
                      <a:r>
                        <a:rPr lang="en-US" dirty="0" smtClean="0"/>
                        <a:t>Local</a:t>
                      </a:r>
                      <a:endParaRPr lang="en-US" dirty="0"/>
                    </a:p>
                  </a:txBody>
                  <a:tcPr/>
                </a:tc>
                <a:tc>
                  <a:txBody>
                    <a:bodyPr/>
                    <a:lstStyle/>
                    <a:p>
                      <a:endParaRPr lang="en-US" dirty="0"/>
                    </a:p>
                  </a:txBody>
                  <a:tcPr/>
                </a:tc>
              </a:tr>
              <a:tr h="48081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Component Integration Test</a:t>
                      </a:r>
                    </a:p>
                  </a:txBody>
                  <a:tcPr/>
                </a:tc>
                <a:tc>
                  <a:txBody>
                    <a:bodyPr/>
                    <a:lstStyle/>
                    <a:p>
                      <a:r>
                        <a:rPr lang="en-US" dirty="0" smtClean="0"/>
                        <a:t>L2</a:t>
                      </a:r>
                      <a:endParaRPr lang="en-US" dirty="0"/>
                    </a:p>
                  </a:txBody>
                  <a:tcPr/>
                </a:tc>
                <a:tc>
                  <a:txBody>
                    <a:bodyPr/>
                    <a:lstStyle/>
                    <a:p>
                      <a:r>
                        <a:rPr lang="en-US" dirty="0" smtClean="0"/>
                        <a:t>Local</a:t>
                      </a:r>
                      <a:endParaRPr lang="en-US" dirty="0"/>
                    </a:p>
                  </a:txBody>
                  <a:tcPr/>
                </a:tc>
                <a:tc>
                  <a:txBody>
                    <a:bodyPr/>
                    <a:lstStyle/>
                    <a:p>
                      <a:endParaRPr lang="en-US"/>
                    </a:p>
                  </a:txBody>
                  <a:tcPr/>
                </a:tc>
              </a:tr>
              <a:tr h="48081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Component Integration Test</a:t>
                      </a:r>
                    </a:p>
                  </a:txBody>
                  <a:tcPr/>
                </a:tc>
                <a:tc>
                  <a:txBody>
                    <a:bodyPr/>
                    <a:lstStyle/>
                    <a:p>
                      <a:r>
                        <a:rPr lang="en-US" dirty="0" smtClean="0"/>
                        <a:t>L2.5</a:t>
                      </a:r>
                      <a:endParaRPr lang="en-US" dirty="0"/>
                    </a:p>
                  </a:txBody>
                  <a:tcPr/>
                </a:tc>
                <a:tc>
                  <a:txBody>
                    <a:bodyPr/>
                    <a:lstStyle/>
                    <a:p>
                      <a:r>
                        <a:rPr lang="en-US" dirty="0" smtClean="0"/>
                        <a:t>CI</a:t>
                      </a:r>
                      <a:endParaRPr lang="en-US" dirty="0"/>
                    </a:p>
                  </a:txBody>
                  <a:tcPr/>
                </a:tc>
                <a:tc>
                  <a:txBody>
                    <a:bodyPr/>
                    <a:lstStyle/>
                    <a:p>
                      <a:endParaRPr lang="en-US"/>
                    </a:p>
                  </a:txBody>
                  <a:tcPr/>
                </a:tc>
              </a:tr>
              <a:tr h="48081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End to End Integration Test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L2.5</a:t>
                      </a:r>
                    </a:p>
                  </a:txBody>
                  <a:tcPr/>
                </a:tc>
                <a:tc>
                  <a:txBody>
                    <a:bodyPr/>
                    <a:lstStyle/>
                    <a:p>
                      <a:r>
                        <a:rPr lang="en-US" dirty="0" smtClean="0"/>
                        <a:t>CI</a:t>
                      </a:r>
                      <a:endParaRPr lang="en-US" dirty="0"/>
                    </a:p>
                  </a:txBody>
                  <a:tcPr/>
                </a:tc>
                <a:tc>
                  <a:txBody>
                    <a:bodyPr/>
                    <a:lstStyle/>
                    <a:p>
                      <a:endParaRPr lang="en-US"/>
                    </a:p>
                  </a:txBody>
                  <a:tcPr/>
                </a:tc>
              </a:tr>
              <a:tr h="48081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Enterprise Integration Test</a:t>
                      </a:r>
                    </a:p>
                  </a:txBody>
                  <a:tcPr/>
                </a:tc>
                <a:tc>
                  <a:txBody>
                    <a:bodyPr/>
                    <a:lstStyle/>
                    <a:p>
                      <a:r>
                        <a:rPr lang="en-US" dirty="0" smtClean="0"/>
                        <a:t>L3</a:t>
                      </a:r>
                      <a:endParaRPr lang="en-US" dirty="0"/>
                    </a:p>
                  </a:txBody>
                  <a:tcPr/>
                </a:tc>
                <a:tc>
                  <a:txBody>
                    <a:bodyPr/>
                    <a:lstStyle/>
                    <a:p>
                      <a:r>
                        <a:rPr lang="en-US" dirty="0" smtClean="0"/>
                        <a:t>ST2/ST4</a:t>
                      </a:r>
                      <a:endParaRPr lang="en-US" dirty="0"/>
                    </a:p>
                  </a:txBody>
                  <a:tcPr/>
                </a:tc>
                <a:tc>
                  <a:txBody>
                    <a:bodyPr/>
                    <a:lstStyle/>
                    <a:p>
                      <a:endParaRPr lang="en-US"/>
                    </a:p>
                  </a:txBody>
                  <a:tcPr/>
                </a:tc>
              </a:tr>
              <a:tr h="480814">
                <a:tc>
                  <a:txBody>
                    <a:bodyPr/>
                    <a:lstStyle/>
                    <a:p>
                      <a:r>
                        <a:rPr lang="en-US" dirty="0" smtClean="0"/>
                        <a:t>User Acceptance Test</a:t>
                      </a:r>
                      <a:endParaRPr lang="en-US" dirty="0"/>
                    </a:p>
                  </a:txBody>
                  <a:tcPr/>
                </a:tc>
                <a:tc>
                  <a:txBody>
                    <a:bodyPr/>
                    <a:lstStyle/>
                    <a:p>
                      <a:r>
                        <a:rPr lang="en-US" dirty="0" smtClean="0"/>
                        <a:t>L4</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ST2/ST4</a:t>
                      </a:r>
                    </a:p>
                  </a:txBody>
                  <a:tcPr/>
                </a:tc>
                <a:tc>
                  <a:txBody>
                    <a:bodyPr/>
                    <a:lstStyle/>
                    <a:p>
                      <a:endParaRPr lang="en-US" dirty="0"/>
                    </a:p>
                  </a:txBody>
                  <a:tcPr/>
                </a:tc>
              </a:tr>
            </a:tbl>
          </a:graphicData>
        </a:graphic>
      </p:graphicFrame>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5562" y="901700"/>
            <a:ext cx="709612" cy="709612"/>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97275" y="901700"/>
            <a:ext cx="869950" cy="869950"/>
          </a:xfrm>
          <a:prstGeom prst="rect">
            <a:avLst/>
          </a:prstGeom>
        </p:spPr>
      </p:pic>
      <p:sp>
        <p:nvSpPr>
          <p:cNvPr id="11" name="Rectangle 10"/>
          <p:cNvSpPr/>
          <p:nvPr/>
        </p:nvSpPr>
        <p:spPr>
          <a:xfrm>
            <a:off x="3243263" y="1928813"/>
            <a:ext cx="1643062" cy="7000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Test Scenarios</a:t>
            </a:r>
            <a:endParaRPr lang="en-US" dirty="0"/>
          </a:p>
        </p:txBody>
      </p:sp>
      <p:sp>
        <p:nvSpPr>
          <p:cNvPr id="12" name="TextBox 11"/>
          <p:cNvSpPr txBox="1"/>
          <p:nvPr/>
        </p:nvSpPr>
        <p:spPr>
          <a:xfrm>
            <a:off x="3743325" y="2983864"/>
            <a:ext cx="4457700" cy="2400657"/>
          </a:xfrm>
          <a:prstGeom prst="rect">
            <a:avLst/>
          </a:prstGeom>
          <a:noFill/>
        </p:spPr>
        <p:txBody>
          <a:bodyPr wrap="square" rtlCol="0">
            <a:spAutoFit/>
          </a:bodyPr>
          <a:lstStyle/>
          <a:p>
            <a:r>
              <a:rPr lang="en-US" sz="15000" dirty="0" smtClean="0">
                <a:solidFill>
                  <a:srgbClr val="FF0000"/>
                </a:solidFill>
              </a:rPr>
              <a:t>WIP</a:t>
            </a:r>
            <a:endParaRPr lang="en-US" sz="15000" dirty="0">
              <a:solidFill>
                <a:srgbClr val="FF0000"/>
              </a:solidFill>
            </a:endParaRPr>
          </a:p>
        </p:txBody>
      </p:sp>
    </p:spTree>
    <p:extLst>
      <p:ext uri="{BB962C8B-B14F-4D97-AF65-F5344CB8AC3E}">
        <p14:creationId xmlns:p14="http://schemas.microsoft.com/office/powerpoint/2010/main" val="18848634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9590" y="-69215"/>
            <a:ext cx="10515600" cy="1325563"/>
          </a:xfrm>
        </p:spPr>
        <p:txBody>
          <a:bodyPr/>
          <a:lstStyle/>
          <a:p>
            <a:r>
              <a:rPr lang="en-US" dirty="0" smtClean="0"/>
              <a:t>Testing Tasks Distribution</a:t>
            </a:r>
            <a:endParaRPr lang="en-US" dirty="0"/>
          </a:p>
        </p:txBody>
      </p:sp>
      <p:sp>
        <p:nvSpPr>
          <p:cNvPr id="6" name="Rounded Rectangle 5"/>
          <p:cNvSpPr/>
          <p:nvPr/>
        </p:nvSpPr>
        <p:spPr>
          <a:xfrm>
            <a:off x="529591" y="985839"/>
            <a:ext cx="3991609" cy="1434774"/>
          </a:xfrm>
          <a:prstGeom prst="roundRect">
            <a:avLst/>
          </a:prstGeom>
          <a:solidFill>
            <a:schemeClr val="accent1">
              <a:lumMod val="40000"/>
              <a:lumOff val="6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smtClean="0">
                <a:solidFill>
                  <a:schemeClr val="tx1"/>
                </a:solidFill>
              </a:rPr>
              <a:t>Sprint1 Grooming</a:t>
            </a:r>
            <a:endParaRPr lang="en-US" dirty="0">
              <a:solidFill>
                <a:schemeClr val="tx1"/>
              </a:solidFill>
            </a:endParaRPr>
          </a:p>
        </p:txBody>
      </p:sp>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9608" y="1500106"/>
            <a:ext cx="438948" cy="438948"/>
          </a:xfrm>
          <a:prstGeom prst="rect">
            <a:avLst/>
          </a:prstGeom>
        </p:spPr>
      </p:pic>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77970" y="1416785"/>
            <a:ext cx="524675" cy="524675"/>
          </a:xfrm>
          <a:prstGeom prst="rect">
            <a:avLst/>
          </a:prstGeom>
        </p:spPr>
      </p:pic>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03124" y="1493982"/>
            <a:ext cx="451197" cy="451197"/>
          </a:xfrm>
          <a:prstGeom prst="rect">
            <a:avLst/>
          </a:prstGeom>
        </p:spPr>
      </p:pic>
      <p:sp>
        <p:nvSpPr>
          <p:cNvPr id="18" name="Rounded Rectangle 17"/>
          <p:cNvSpPr/>
          <p:nvPr/>
        </p:nvSpPr>
        <p:spPr>
          <a:xfrm>
            <a:off x="720465" y="1955003"/>
            <a:ext cx="1197235" cy="343694"/>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Write Stories</a:t>
            </a:r>
            <a:endParaRPr lang="en-US" sz="1400" dirty="0">
              <a:solidFill>
                <a:schemeClr val="tx1"/>
              </a:solidFill>
            </a:endParaRPr>
          </a:p>
        </p:txBody>
      </p:sp>
      <p:sp>
        <p:nvSpPr>
          <p:cNvPr id="19" name="Rounded Rectangle 18"/>
          <p:cNvSpPr/>
          <p:nvPr/>
        </p:nvSpPr>
        <p:spPr>
          <a:xfrm>
            <a:off x="1983120" y="1955003"/>
            <a:ext cx="1204580" cy="343694"/>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Write Stories</a:t>
            </a:r>
            <a:endParaRPr lang="en-US" sz="1400" dirty="0">
              <a:solidFill>
                <a:schemeClr val="tx1"/>
              </a:solidFill>
            </a:endParaRPr>
          </a:p>
        </p:txBody>
      </p:sp>
      <p:sp>
        <p:nvSpPr>
          <p:cNvPr id="20" name="Rounded Rectangle 19"/>
          <p:cNvSpPr/>
          <p:nvPr/>
        </p:nvSpPr>
        <p:spPr>
          <a:xfrm>
            <a:off x="3250547" y="1955003"/>
            <a:ext cx="1156353" cy="343694"/>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Write Stories</a:t>
            </a:r>
            <a:endParaRPr lang="en-US" sz="1400" dirty="0">
              <a:solidFill>
                <a:schemeClr val="tx1"/>
              </a:solidFill>
            </a:endParaRPr>
          </a:p>
        </p:txBody>
      </p:sp>
      <p:graphicFrame>
        <p:nvGraphicFramePr>
          <p:cNvPr id="27" name="Diagram 26"/>
          <p:cNvGraphicFramePr/>
          <p:nvPr>
            <p:extLst>
              <p:ext uri="{D42A27DB-BD31-4B8C-83A1-F6EECF244321}">
                <p14:modId xmlns:p14="http://schemas.microsoft.com/office/powerpoint/2010/main" val="74108874"/>
              </p:ext>
            </p:extLst>
          </p:nvPr>
        </p:nvGraphicFramePr>
        <p:xfrm>
          <a:off x="529590" y="2850760"/>
          <a:ext cx="11086148" cy="85140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28" name="Up Arrow 27"/>
          <p:cNvSpPr/>
          <p:nvPr/>
        </p:nvSpPr>
        <p:spPr>
          <a:xfrm>
            <a:off x="1917700" y="2518611"/>
            <a:ext cx="199858" cy="210233"/>
          </a:xfrm>
          <a:prstGeom prst="upArrow">
            <a:avLst/>
          </a:prstGeom>
          <a:solidFill>
            <a:schemeClr val="accent1">
              <a:lumMod val="40000"/>
              <a:lumOff val="6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p:cNvSpPr/>
          <p:nvPr/>
        </p:nvSpPr>
        <p:spPr>
          <a:xfrm>
            <a:off x="2710141" y="4124371"/>
            <a:ext cx="9289355" cy="2492999"/>
          </a:xfrm>
          <a:prstGeom prst="roundRect">
            <a:avLst/>
          </a:prstGeom>
          <a:solidFill>
            <a:schemeClr val="accent1">
              <a:lumMod val="40000"/>
              <a:lumOff val="6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smtClean="0">
                <a:solidFill>
                  <a:schemeClr val="tx1"/>
                </a:solidFill>
              </a:rPr>
              <a:t>Sprint1 Execution</a:t>
            </a:r>
            <a:endParaRPr lang="en-US" dirty="0">
              <a:solidFill>
                <a:schemeClr val="tx1"/>
              </a:solidFill>
            </a:endParaRPr>
          </a:p>
        </p:txBody>
      </p:sp>
      <p:sp>
        <p:nvSpPr>
          <p:cNvPr id="34" name="Rounded Rectangle 33"/>
          <p:cNvSpPr/>
          <p:nvPr/>
        </p:nvSpPr>
        <p:spPr>
          <a:xfrm>
            <a:off x="2874474" y="5135396"/>
            <a:ext cx="2152721" cy="66704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solidFill>
              </a:rPr>
              <a:t>Write Test Automation for L0, L1, L2</a:t>
            </a:r>
          </a:p>
          <a:p>
            <a:r>
              <a:rPr lang="en-US" sz="1200" i="1" dirty="0" smtClean="0">
                <a:solidFill>
                  <a:schemeClr val="tx1"/>
                </a:solidFill>
              </a:rPr>
              <a:t>- Cucumber + Spring, </a:t>
            </a:r>
            <a:r>
              <a:rPr lang="en-US" sz="1200" i="1" dirty="0" err="1" smtClean="0">
                <a:solidFill>
                  <a:schemeClr val="tx1"/>
                </a:solidFill>
              </a:rPr>
              <a:t>Mockito</a:t>
            </a:r>
            <a:endParaRPr lang="en-US" sz="1200" i="1" dirty="0">
              <a:solidFill>
                <a:schemeClr val="tx1"/>
              </a:solidFill>
            </a:endParaRPr>
          </a:p>
        </p:txBody>
      </p:sp>
      <p:sp>
        <p:nvSpPr>
          <p:cNvPr id="38" name="Down Arrow 37"/>
          <p:cNvSpPr/>
          <p:nvPr/>
        </p:nvSpPr>
        <p:spPr>
          <a:xfrm>
            <a:off x="7223760" y="3777106"/>
            <a:ext cx="260421" cy="249463"/>
          </a:xfrm>
          <a:prstGeom prst="downArrow">
            <a:avLst/>
          </a:prstGeom>
          <a:solidFill>
            <a:schemeClr val="accent1">
              <a:lumMod val="40000"/>
              <a:lumOff val="6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 name="Picture 4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52978" y="4583928"/>
            <a:ext cx="524675" cy="524675"/>
          </a:xfrm>
          <a:prstGeom prst="rect">
            <a:avLst/>
          </a:prstGeom>
        </p:spPr>
      </p:pic>
      <p:pic>
        <p:nvPicPr>
          <p:cNvPr id="42" name="Picture 4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636218" y="4583928"/>
            <a:ext cx="524127" cy="524127"/>
          </a:xfrm>
          <a:prstGeom prst="rect">
            <a:avLst/>
          </a:prstGeom>
        </p:spPr>
      </p:pic>
      <p:sp>
        <p:nvSpPr>
          <p:cNvPr id="43" name="Rounded Rectangle 42"/>
          <p:cNvSpPr/>
          <p:nvPr/>
        </p:nvSpPr>
        <p:spPr>
          <a:xfrm>
            <a:off x="5138956" y="5135396"/>
            <a:ext cx="2152721" cy="66704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solidFill>
              </a:rPr>
              <a:t>Write Test Automation for L3</a:t>
            </a:r>
          </a:p>
          <a:p>
            <a:r>
              <a:rPr lang="en-US" sz="1200" i="1" dirty="0" smtClean="0">
                <a:solidFill>
                  <a:schemeClr val="tx1"/>
                </a:solidFill>
              </a:rPr>
              <a:t>- Cucumber + Selenium + </a:t>
            </a:r>
            <a:r>
              <a:rPr lang="en-US" sz="1200" i="1" dirty="0" err="1" smtClean="0">
                <a:solidFill>
                  <a:schemeClr val="tx1"/>
                </a:solidFill>
              </a:rPr>
              <a:t>SauceLabs</a:t>
            </a:r>
            <a:endParaRPr lang="en-US" sz="1200" i="1" dirty="0">
              <a:solidFill>
                <a:schemeClr val="tx1"/>
              </a:solidFill>
            </a:endParaRPr>
          </a:p>
        </p:txBody>
      </p:sp>
      <p:sp>
        <p:nvSpPr>
          <p:cNvPr id="45" name="Rounded Rectangle 44"/>
          <p:cNvSpPr/>
          <p:nvPr/>
        </p:nvSpPr>
        <p:spPr>
          <a:xfrm>
            <a:off x="7433592" y="5134848"/>
            <a:ext cx="2152721" cy="40610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solidFill>
              </a:rPr>
              <a:t>Application development and test</a:t>
            </a:r>
            <a:endParaRPr lang="en-US" sz="1200" i="1" dirty="0">
              <a:solidFill>
                <a:schemeClr val="tx1"/>
              </a:solidFill>
            </a:endParaRPr>
          </a:p>
        </p:txBody>
      </p:sp>
      <p:pic>
        <p:nvPicPr>
          <p:cNvPr id="46" name="Picture 45"/>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246164" y="4583928"/>
            <a:ext cx="524127" cy="524127"/>
          </a:xfrm>
          <a:prstGeom prst="rect">
            <a:avLst/>
          </a:prstGeom>
        </p:spPr>
      </p:pic>
      <p:pic>
        <p:nvPicPr>
          <p:cNvPr id="50" name="Picture 4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33497" y="4583380"/>
            <a:ext cx="524675" cy="524675"/>
          </a:xfrm>
          <a:prstGeom prst="rect">
            <a:avLst/>
          </a:prstGeom>
        </p:spPr>
      </p:pic>
      <p:sp>
        <p:nvSpPr>
          <p:cNvPr id="51" name="Rounded Rectangle 50"/>
          <p:cNvSpPr/>
          <p:nvPr/>
        </p:nvSpPr>
        <p:spPr>
          <a:xfrm>
            <a:off x="9719475" y="5134848"/>
            <a:ext cx="2152721" cy="33061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solidFill>
              </a:rPr>
              <a:t>Test after deployment</a:t>
            </a:r>
            <a:endParaRPr lang="en-US" sz="1200" i="1" dirty="0">
              <a:solidFill>
                <a:schemeClr val="tx1"/>
              </a:solidFill>
            </a:endParaRPr>
          </a:p>
        </p:txBody>
      </p:sp>
      <p:sp>
        <p:nvSpPr>
          <p:cNvPr id="52" name="Rounded Rectangle 51"/>
          <p:cNvSpPr/>
          <p:nvPr/>
        </p:nvSpPr>
        <p:spPr>
          <a:xfrm>
            <a:off x="2874473" y="5877382"/>
            <a:ext cx="2152721" cy="66704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solidFill>
              </a:rPr>
              <a:t>Create Service Virtualization</a:t>
            </a:r>
          </a:p>
          <a:p>
            <a:r>
              <a:rPr lang="en-US" sz="1200" i="1" dirty="0" smtClean="0">
                <a:solidFill>
                  <a:schemeClr val="tx1"/>
                </a:solidFill>
              </a:rPr>
              <a:t>- H2, Hoverfly, </a:t>
            </a:r>
            <a:r>
              <a:rPr lang="en-US" sz="1200" i="1" dirty="0" err="1" smtClean="0">
                <a:solidFill>
                  <a:schemeClr val="tx1"/>
                </a:solidFill>
              </a:rPr>
              <a:t>Fongo</a:t>
            </a:r>
            <a:endParaRPr lang="en-US" sz="1200" i="1" dirty="0">
              <a:solidFill>
                <a:schemeClr val="tx1"/>
              </a:solidFill>
            </a:endParaRPr>
          </a:p>
        </p:txBody>
      </p:sp>
      <p:sp>
        <p:nvSpPr>
          <p:cNvPr id="53" name="Rounded Rectangle 52"/>
          <p:cNvSpPr/>
          <p:nvPr/>
        </p:nvSpPr>
        <p:spPr>
          <a:xfrm>
            <a:off x="5138956" y="5877382"/>
            <a:ext cx="2152721" cy="66704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solidFill>
              </a:rPr>
              <a:t>Create Service Virtualization</a:t>
            </a:r>
          </a:p>
          <a:p>
            <a:r>
              <a:rPr lang="en-US" sz="1200" i="1" dirty="0" smtClean="0">
                <a:solidFill>
                  <a:schemeClr val="tx1"/>
                </a:solidFill>
              </a:rPr>
              <a:t>- </a:t>
            </a:r>
            <a:r>
              <a:rPr lang="en-US" sz="1200" i="1" dirty="0" err="1" smtClean="0">
                <a:solidFill>
                  <a:schemeClr val="tx1"/>
                </a:solidFill>
              </a:rPr>
              <a:t>SoapUI</a:t>
            </a:r>
            <a:r>
              <a:rPr lang="en-US" sz="1200" i="1" dirty="0" smtClean="0">
                <a:solidFill>
                  <a:schemeClr val="tx1"/>
                </a:solidFill>
              </a:rPr>
              <a:t> Pro, Service V Pro, CA-Lisa</a:t>
            </a:r>
            <a:endParaRPr lang="en-US" sz="1200" i="1" dirty="0">
              <a:solidFill>
                <a:schemeClr val="tx1"/>
              </a:solidFill>
            </a:endParaRPr>
          </a:p>
        </p:txBody>
      </p:sp>
      <p:sp>
        <p:nvSpPr>
          <p:cNvPr id="54" name="Rounded Rectangle 53"/>
          <p:cNvSpPr/>
          <p:nvPr/>
        </p:nvSpPr>
        <p:spPr>
          <a:xfrm>
            <a:off x="7433592" y="5612357"/>
            <a:ext cx="2152721" cy="24242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solidFill>
              </a:rPr>
              <a:t>Move old tests to Regression</a:t>
            </a:r>
            <a:endParaRPr lang="en-US" sz="1200" i="1" dirty="0">
              <a:solidFill>
                <a:schemeClr val="tx1"/>
              </a:solidFill>
            </a:endParaRPr>
          </a:p>
        </p:txBody>
      </p:sp>
      <p:sp>
        <p:nvSpPr>
          <p:cNvPr id="55" name="Rounded Rectangle 54"/>
          <p:cNvSpPr/>
          <p:nvPr/>
        </p:nvSpPr>
        <p:spPr>
          <a:xfrm>
            <a:off x="7433592" y="5926182"/>
            <a:ext cx="2152721" cy="24242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solidFill>
              </a:rPr>
              <a:t>100% Test Pass </a:t>
            </a:r>
            <a:r>
              <a:rPr lang="mr-IN" sz="1200" dirty="0" smtClean="0">
                <a:solidFill>
                  <a:schemeClr val="tx1"/>
                </a:solidFill>
              </a:rPr>
              <a:t>–</a:t>
            </a:r>
            <a:r>
              <a:rPr lang="en-US" sz="1200" dirty="0" smtClean="0">
                <a:solidFill>
                  <a:schemeClr val="tx1"/>
                </a:solidFill>
              </a:rPr>
              <a:t> GIT Commit</a:t>
            </a:r>
            <a:endParaRPr lang="en-US" sz="1200" i="1" dirty="0">
              <a:solidFill>
                <a:schemeClr val="tx1"/>
              </a:solidFill>
            </a:endParaRPr>
          </a:p>
        </p:txBody>
      </p:sp>
      <p:sp>
        <p:nvSpPr>
          <p:cNvPr id="56" name="Rounded Rectangle 55"/>
          <p:cNvSpPr/>
          <p:nvPr/>
        </p:nvSpPr>
        <p:spPr>
          <a:xfrm>
            <a:off x="9719475" y="5610644"/>
            <a:ext cx="2152721" cy="24413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solidFill>
              </a:rPr>
              <a:t>Move old tests to regression</a:t>
            </a:r>
            <a:endParaRPr lang="en-US" sz="1200" i="1" dirty="0">
              <a:solidFill>
                <a:schemeClr val="tx1"/>
              </a:solidFill>
            </a:endParaRPr>
          </a:p>
        </p:txBody>
      </p:sp>
      <p:sp>
        <p:nvSpPr>
          <p:cNvPr id="58" name="Rounded Rectangle 57"/>
          <p:cNvSpPr/>
          <p:nvPr/>
        </p:nvSpPr>
        <p:spPr>
          <a:xfrm>
            <a:off x="9728228" y="5926182"/>
            <a:ext cx="2152721" cy="24413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solidFill>
              </a:rPr>
              <a:t>100% Test Pass </a:t>
            </a:r>
            <a:r>
              <a:rPr lang="mr-IN" sz="1200" dirty="0" smtClean="0">
                <a:solidFill>
                  <a:schemeClr val="tx1"/>
                </a:solidFill>
              </a:rPr>
              <a:t>–</a:t>
            </a:r>
            <a:r>
              <a:rPr lang="en-US" sz="1200" dirty="0" smtClean="0">
                <a:solidFill>
                  <a:schemeClr val="tx1"/>
                </a:solidFill>
              </a:rPr>
              <a:t> Certify Sprint</a:t>
            </a:r>
            <a:endParaRPr lang="en-US" sz="1200" i="1" dirty="0">
              <a:solidFill>
                <a:schemeClr val="tx1"/>
              </a:solidFill>
            </a:endParaRPr>
          </a:p>
        </p:txBody>
      </p:sp>
    </p:spTree>
    <p:extLst>
      <p:ext uri="{BB962C8B-B14F-4D97-AF65-F5344CB8AC3E}">
        <p14:creationId xmlns:p14="http://schemas.microsoft.com/office/powerpoint/2010/main" val="19377719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9590" y="-69215"/>
            <a:ext cx="10515600" cy="1326515"/>
          </a:xfrm>
        </p:spPr>
        <p:txBody>
          <a:bodyPr/>
          <a:lstStyle/>
          <a:p>
            <a:r>
              <a:rPr lang="en-US" dirty="0" smtClean="0"/>
              <a:t>DevOps Integration</a:t>
            </a:r>
            <a:endParaRPr lang="en-US" dirty="0"/>
          </a:p>
        </p:txBody>
      </p:sp>
      <p:graphicFrame>
        <p:nvGraphicFramePr>
          <p:cNvPr id="29" name="Content Placeholder 3"/>
          <p:cNvGraphicFramePr>
            <a:graphicFrameLocks noGrp="1"/>
          </p:cNvGraphicFramePr>
          <p:nvPr>
            <p:ph idx="1"/>
            <p:extLst>
              <p:ext uri="{D42A27DB-BD31-4B8C-83A1-F6EECF244321}">
                <p14:modId xmlns:p14="http://schemas.microsoft.com/office/powerpoint/2010/main" val="534685863"/>
              </p:ext>
            </p:extLst>
          </p:nvPr>
        </p:nvGraphicFramePr>
        <p:xfrm>
          <a:off x="1945105" y="1256348"/>
          <a:ext cx="9601200" cy="11550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1" name="Picture 3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92890" y="2465522"/>
            <a:ext cx="1128979" cy="938464"/>
          </a:xfrm>
          <a:prstGeom prst="rect">
            <a:avLst/>
          </a:prstGeom>
        </p:spPr>
      </p:pic>
      <p:pic>
        <p:nvPicPr>
          <p:cNvPr id="32" name="Picture 3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843947" y="3811259"/>
            <a:ext cx="543300" cy="543300"/>
          </a:xfrm>
          <a:prstGeom prst="rect">
            <a:avLst/>
          </a:prstGeom>
        </p:spPr>
      </p:pic>
      <p:pic>
        <p:nvPicPr>
          <p:cNvPr id="33" name="Picture 3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97371" y="3801722"/>
            <a:ext cx="691521" cy="691521"/>
          </a:xfrm>
          <a:prstGeom prst="rect">
            <a:avLst/>
          </a:prstGeom>
        </p:spPr>
      </p:pic>
      <p:sp>
        <p:nvSpPr>
          <p:cNvPr id="35" name="TextBox 34"/>
          <p:cNvSpPr txBox="1"/>
          <p:nvPr/>
        </p:nvSpPr>
        <p:spPr>
          <a:xfrm rot="16200000">
            <a:off x="-132330" y="2795585"/>
            <a:ext cx="1219868" cy="276999"/>
          </a:xfrm>
          <a:prstGeom prst="rect">
            <a:avLst/>
          </a:prstGeom>
          <a:noFill/>
        </p:spPr>
        <p:txBody>
          <a:bodyPr wrap="square" rtlCol="0">
            <a:spAutoFit/>
          </a:bodyPr>
          <a:lstStyle/>
          <a:p>
            <a:pPr algn="ctr"/>
            <a:r>
              <a:rPr lang="en-US" sz="1200" dirty="0" smtClean="0"/>
              <a:t>GIT Repo</a:t>
            </a:r>
            <a:endParaRPr lang="en-US" sz="1200" dirty="0"/>
          </a:p>
        </p:txBody>
      </p:sp>
      <p:sp>
        <p:nvSpPr>
          <p:cNvPr id="37" name="TextBox 36"/>
          <p:cNvSpPr txBox="1"/>
          <p:nvPr/>
        </p:nvSpPr>
        <p:spPr>
          <a:xfrm>
            <a:off x="537611" y="4510408"/>
            <a:ext cx="1181591" cy="276999"/>
          </a:xfrm>
          <a:prstGeom prst="rect">
            <a:avLst/>
          </a:prstGeom>
          <a:noFill/>
        </p:spPr>
        <p:txBody>
          <a:bodyPr wrap="square" rtlCol="0">
            <a:spAutoFit/>
          </a:bodyPr>
          <a:lstStyle/>
          <a:p>
            <a:pPr algn="ctr"/>
            <a:r>
              <a:rPr lang="en-US" sz="1200" dirty="0" smtClean="0"/>
              <a:t>Developer</a:t>
            </a:r>
            <a:endParaRPr lang="en-US" sz="1200" dirty="0"/>
          </a:p>
        </p:txBody>
      </p:sp>
      <p:grpSp>
        <p:nvGrpSpPr>
          <p:cNvPr id="39" name="Group 38"/>
          <p:cNvGrpSpPr/>
          <p:nvPr/>
        </p:nvGrpSpPr>
        <p:grpSpPr>
          <a:xfrm>
            <a:off x="2401535" y="3834653"/>
            <a:ext cx="903705" cy="1254876"/>
            <a:chOff x="2145138" y="3982036"/>
            <a:chExt cx="903705" cy="1219868"/>
          </a:xfrm>
        </p:grpSpPr>
        <p:sp>
          <p:nvSpPr>
            <p:cNvPr id="40" name="TextBox 39"/>
            <p:cNvSpPr txBox="1"/>
            <p:nvPr/>
          </p:nvSpPr>
          <p:spPr>
            <a:xfrm rot="16200000">
              <a:off x="2300409" y="4453470"/>
              <a:ext cx="1219868" cy="276999"/>
            </a:xfrm>
            <a:prstGeom prst="rect">
              <a:avLst/>
            </a:prstGeom>
            <a:noFill/>
          </p:spPr>
          <p:txBody>
            <a:bodyPr wrap="square" rtlCol="0">
              <a:spAutoFit/>
            </a:bodyPr>
            <a:lstStyle/>
            <a:p>
              <a:pPr algn="ctr"/>
              <a:r>
                <a:rPr lang="en-US" sz="1200" dirty="0" smtClean="0"/>
                <a:t>BDD Test</a:t>
              </a:r>
              <a:endParaRPr lang="en-US" sz="1200" dirty="0"/>
            </a:p>
          </p:txBody>
        </p:sp>
        <p:grpSp>
          <p:nvGrpSpPr>
            <p:cNvPr id="44" name="Group 43"/>
            <p:cNvGrpSpPr/>
            <p:nvPr/>
          </p:nvGrpSpPr>
          <p:grpSpPr>
            <a:xfrm>
              <a:off x="2145138" y="4255502"/>
              <a:ext cx="903705" cy="704851"/>
              <a:chOff x="2145138" y="4255502"/>
              <a:chExt cx="903705" cy="704851"/>
            </a:xfrm>
          </p:grpSpPr>
          <p:pic>
            <p:nvPicPr>
              <p:cNvPr id="47" name="Picture 46"/>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212986" y="4255502"/>
                <a:ext cx="644358" cy="644358"/>
              </a:xfrm>
              <a:prstGeom prst="rect">
                <a:avLst/>
              </a:prstGeom>
            </p:spPr>
          </p:pic>
          <p:sp>
            <p:nvSpPr>
              <p:cNvPr id="48" name="Rounded Rectangle 47"/>
              <p:cNvSpPr/>
              <p:nvPr/>
            </p:nvSpPr>
            <p:spPr>
              <a:xfrm>
                <a:off x="2145138" y="4255502"/>
                <a:ext cx="903705" cy="70485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49" name="Group 48"/>
          <p:cNvGrpSpPr/>
          <p:nvPr/>
        </p:nvGrpSpPr>
        <p:grpSpPr>
          <a:xfrm>
            <a:off x="3821952" y="1971437"/>
            <a:ext cx="903705" cy="1254876"/>
            <a:chOff x="2145138" y="3982036"/>
            <a:chExt cx="903705" cy="1219868"/>
          </a:xfrm>
        </p:grpSpPr>
        <p:sp>
          <p:nvSpPr>
            <p:cNvPr id="57" name="TextBox 56"/>
            <p:cNvSpPr txBox="1"/>
            <p:nvPr/>
          </p:nvSpPr>
          <p:spPr>
            <a:xfrm rot="16200000">
              <a:off x="2300409" y="4453470"/>
              <a:ext cx="1219868" cy="276999"/>
            </a:xfrm>
            <a:prstGeom prst="rect">
              <a:avLst/>
            </a:prstGeom>
            <a:noFill/>
          </p:spPr>
          <p:txBody>
            <a:bodyPr wrap="square" rtlCol="0">
              <a:spAutoFit/>
            </a:bodyPr>
            <a:lstStyle/>
            <a:p>
              <a:pPr algn="ctr"/>
              <a:r>
                <a:rPr lang="en-US" sz="1200" dirty="0" smtClean="0"/>
                <a:t>BDD Test</a:t>
              </a:r>
              <a:endParaRPr lang="en-US" sz="1200" dirty="0"/>
            </a:p>
          </p:txBody>
        </p:sp>
        <p:grpSp>
          <p:nvGrpSpPr>
            <p:cNvPr id="59" name="Group 58"/>
            <p:cNvGrpSpPr/>
            <p:nvPr/>
          </p:nvGrpSpPr>
          <p:grpSpPr>
            <a:xfrm>
              <a:off x="2145138" y="4255502"/>
              <a:ext cx="903705" cy="704851"/>
              <a:chOff x="2145138" y="4255502"/>
              <a:chExt cx="903705" cy="704851"/>
            </a:xfrm>
          </p:grpSpPr>
          <p:pic>
            <p:nvPicPr>
              <p:cNvPr id="60" name="Picture 59"/>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212986" y="4255502"/>
                <a:ext cx="644358" cy="644358"/>
              </a:xfrm>
              <a:prstGeom prst="rect">
                <a:avLst/>
              </a:prstGeom>
            </p:spPr>
          </p:pic>
          <p:sp>
            <p:nvSpPr>
              <p:cNvPr id="61" name="Rounded Rectangle 60"/>
              <p:cNvSpPr/>
              <p:nvPr/>
            </p:nvSpPr>
            <p:spPr>
              <a:xfrm>
                <a:off x="2145138" y="4255502"/>
                <a:ext cx="903705" cy="70485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62" name="Bent Arrow 61"/>
          <p:cNvSpPr/>
          <p:nvPr/>
        </p:nvSpPr>
        <p:spPr>
          <a:xfrm>
            <a:off x="922421" y="1605264"/>
            <a:ext cx="799448" cy="718886"/>
          </a:xfrm>
          <a:prstGeom prst="bentArrow">
            <a:avLst>
              <a:gd name="adj1" fmla="val 18306"/>
              <a:gd name="adj2" fmla="val 25000"/>
              <a:gd name="adj3" fmla="val 25000"/>
              <a:gd name="adj4" fmla="val 16414"/>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5" name="Up Arrow 64"/>
          <p:cNvSpPr/>
          <p:nvPr/>
        </p:nvSpPr>
        <p:spPr>
          <a:xfrm>
            <a:off x="996669" y="3459536"/>
            <a:ext cx="197056" cy="323050"/>
          </a:xfrm>
          <a:prstGeom prst="upArrow">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Up Arrow 65"/>
          <p:cNvSpPr/>
          <p:nvPr/>
        </p:nvSpPr>
        <p:spPr>
          <a:xfrm>
            <a:off x="10843700" y="4004981"/>
            <a:ext cx="201490" cy="1142225"/>
          </a:xfrm>
          <a:prstGeom prst="upArrow">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7" name="Group 66"/>
          <p:cNvGrpSpPr/>
          <p:nvPr/>
        </p:nvGrpSpPr>
        <p:grpSpPr>
          <a:xfrm>
            <a:off x="9661031" y="4288493"/>
            <a:ext cx="903705" cy="1254876"/>
            <a:chOff x="2145138" y="3982036"/>
            <a:chExt cx="903705" cy="1219868"/>
          </a:xfrm>
        </p:grpSpPr>
        <p:sp>
          <p:nvSpPr>
            <p:cNvPr id="68" name="TextBox 67"/>
            <p:cNvSpPr txBox="1"/>
            <p:nvPr/>
          </p:nvSpPr>
          <p:spPr>
            <a:xfrm rot="16200000">
              <a:off x="2300409" y="4453470"/>
              <a:ext cx="1219868" cy="276999"/>
            </a:xfrm>
            <a:prstGeom prst="rect">
              <a:avLst/>
            </a:prstGeom>
            <a:noFill/>
          </p:spPr>
          <p:txBody>
            <a:bodyPr wrap="square" rtlCol="0">
              <a:spAutoFit/>
            </a:bodyPr>
            <a:lstStyle/>
            <a:p>
              <a:pPr algn="ctr"/>
              <a:r>
                <a:rPr lang="en-US" sz="1200" dirty="0" smtClean="0"/>
                <a:t>UI Test</a:t>
              </a:r>
              <a:endParaRPr lang="en-US" sz="1200" dirty="0"/>
            </a:p>
          </p:txBody>
        </p:sp>
        <p:grpSp>
          <p:nvGrpSpPr>
            <p:cNvPr id="69" name="Group 68"/>
            <p:cNvGrpSpPr/>
            <p:nvPr/>
          </p:nvGrpSpPr>
          <p:grpSpPr>
            <a:xfrm>
              <a:off x="2145138" y="4255502"/>
              <a:ext cx="903705" cy="704851"/>
              <a:chOff x="2145138" y="4255502"/>
              <a:chExt cx="903705" cy="704851"/>
            </a:xfrm>
          </p:grpSpPr>
          <p:pic>
            <p:nvPicPr>
              <p:cNvPr id="70" name="Picture 69"/>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212986" y="4255502"/>
                <a:ext cx="644358" cy="644358"/>
              </a:xfrm>
              <a:prstGeom prst="rect">
                <a:avLst/>
              </a:prstGeom>
            </p:spPr>
          </p:pic>
          <p:sp>
            <p:nvSpPr>
              <p:cNvPr id="71" name="Rounded Rectangle 70"/>
              <p:cNvSpPr/>
              <p:nvPr/>
            </p:nvSpPr>
            <p:spPr>
              <a:xfrm>
                <a:off x="2145138" y="4255502"/>
                <a:ext cx="903705" cy="70485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72" name="Rounded Rectangle 71"/>
          <p:cNvSpPr/>
          <p:nvPr/>
        </p:nvSpPr>
        <p:spPr>
          <a:xfrm>
            <a:off x="1721869" y="1256348"/>
            <a:ext cx="10020952" cy="1423070"/>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895795" y="4915931"/>
            <a:ext cx="465221" cy="465221"/>
          </a:xfrm>
          <a:prstGeom prst="rect">
            <a:avLst/>
          </a:prstGeom>
        </p:spPr>
      </p:pic>
      <p:pic>
        <p:nvPicPr>
          <p:cNvPr id="73" name="Picture 72"/>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871211" y="5853851"/>
            <a:ext cx="465221" cy="465221"/>
          </a:xfrm>
          <a:prstGeom prst="rect">
            <a:avLst/>
          </a:prstGeom>
        </p:spPr>
      </p:pic>
      <p:sp>
        <p:nvSpPr>
          <p:cNvPr id="74" name="TextBox 73"/>
          <p:cNvSpPr txBox="1"/>
          <p:nvPr/>
        </p:nvSpPr>
        <p:spPr>
          <a:xfrm>
            <a:off x="549169" y="5345490"/>
            <a:ext cx="1181591" cy="276999"/>
          </a:xfrm>
          <a:prstGeom prst="rect">
            <a:avLst/>
          </a:prstGeom>
          <a:noFill/>
        </p:spPr>
        <p:txBody>
          <a:bodyPr wrap="square" rtlCol="0">
            <a:spAutoFit/>
          </a:bodyPr>
          <a:lstStyle/>
          <a:p>
            <a:pPr algn="ctr"/>
            <a:r>
              <a:rPr lang="en-US" sz="1200" dirty="0" smtClean="0"/>
              <a:t>Dev Test Code</a:t>
            </a:r>
            <a:endParaRPr lang="en-US" sz="1200" dirty="0"/>
          </a:p>
        </p:txBody>
      </p:sp>
      <p:sp>
        <p:nvSpPr>
          <p:cNvPr id="75" name="TextBox 74"/>
          <p:cNvSpPr txBox="1"/>
          <p:nvPr/>
        </p:nvSpPr>
        <p:spPr>
          <a:xfrm>
            <a:off x="466308" y="6180572"/>
            <a:ext cx="1181591" cy="276999"/>
          </a:xfrm>
          <a:prstGeom prst="rect">
            <a:avLst/>
          </a:prstGeom>
          <a:noFill/>
        </p:spPr>
        <p:txBody>
          <a:bodyPr wrap="square" rtlCol="0">
            <a:spAutoFit/>
          </a:bodyPr>
          <a:lstStyle/>
          <a:p>
            <a:pPr algn="ctr"/>
            <a:r>
              <a:rPr lang="en-US" sz="1200" dirty="0" smtClean="0"/>
              <a:t>QA Test Code</a:t>
            </a:r>
            <a:endParaRPr lang="en-US" sz="1200" dirty="0"/>
          </a:p>
        </p:txBody>
      </p:sp>
      <p:sp>
        <p:nvSpPr>
          <p:cNvPr id="76" name="Bent Arrow 75"/>
          <p:cNvSpPr/>
          <p:nvPr/>
        </p:nvSpPr>
        <p:spPr>
          <a:xfrm rot="5400000" flipH="1">
            <a:off x="1551451" y="4464619"/>
            <a:ext cx="784745" cy="718886"/>
          </a:xfrm>
          <a:prstGeom prst="bentArrow">
            <a:avLst>
              <a:gd name="adj1" fmla="val 18306"/>
              <a:gd name="adj2" fmla="val 25000"/>
              <a:gd name="adj3" fmla="val 25000"/>
              <a:gd name="adj4" fmla="val 26351"/>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7" name="Bent Arrow 76"/>
          <p:cNvSpPr/>
          <p:nvPr/>
        </p:nvSpPr>
        <p:spPr>
          <a:xfrm rot="5400000" flipH="1">
            <a:off x="1081585" y="2695785"/>
            <a:ext cx="3293282" cy="2287948"/>
          </a:xfrm>
          <a:prstGeom prst="bentArrow">
            <a:avLst>
              <a:gd name="adj1" fmla="val 5817"/>
              <a:gd name="adj2" fmla="val 8139"/>
              <a:gd name="adj3" fmla="val 11262"/>
              <a:gd name="adj4" fmla="val 8980"/>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4" name="Picture 3"/>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0393517" y="5166283"/>
            <a:ext cx="1152788" cy="1152788"/>
          </a:xfrm>
          <a:prstGeom prst="rect">
            <a:avLst/>
          </a:prstGeom>
        </p:spPr>
      </p:pic>
      <p:sp>
        <p:nvSpPr>
          <p:cNvPr id="5" name="Cloud Callout 4"/>
          <p:cNvSpPr/>
          <p:nvPr/>
        </p:nvSpPr>
        <p:spPr>
          <a:xfrm>
            <a:off x="9057622" y="2800255"/>
            <a:ext cx="3220385" cy="1047481"/>
          </a:xfrm>
          <a:prstGeom prst="cloudCallout">
            <a:avLst>
              <a:gd name="adj1" fmla="val -28606"/>
              <a:gd name="adj2" fmla="val -92995"/>
            </a:avLst>
          </a:prstGeom>
          <a:solidFill>
            <a:schemeClr val="accent1">
              <a:lumMod val="40000"/>
              <a:lumOff val="6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Ephemeral environments </a:t>
            </a:r>
            <a:r>
              <a:rPr lang="mr-IN" sz="1200" dirty="0" smtClean="0">
                <a:solidFill>
                  <a:schemeClr val="tx1"/>
                </a:solidFill>
              </a:rPr>
              <a:t>–</a:t>
            </a:r>
            <a:endParaRPr lang="en-US" sz="1200" dirty="0" smtClean="0">
              <a:solidFill>
                <a:schemeClr val="tx1"/>
              </a:solidFill>
            </a:endParaRPr>
          </a:p>
          <a:p>
            <a:pPr algn="ctr"/>
            <a:r>
              <a:rPr lang="en-US" sz="1200" dirty="0" smtClean="0">
                <a:solidFill>
                  <a:schemeClr val="tx1"/>
                </a:solidFill>
              </a:rPr>
              <a:t>Test Shadow, ST, UAT, Pre-Prod</a:t>
            </a:r>
            <a:endParaRPr lang="en-US" sz="1200" dirty="0">
              <a:solidFill>
                <a:schemeClr val="tx1"/>
              </a:solidFill>
            </a:endParaRPr>
          </a:p>
        </p:txBody>
      </p:sp>
      <p:sp>
        <p:nvSpPr>
          <p:cNvPr id="7" name="Right Arrow 6"/>
          <p:cNvSpPr/>
          <p:nvPr/>
        </p:nvSpPr>
        <p:spPr>
          <a:xfrm>
            <a:off x="1584252" y="5853851"/>
            <a:ext cx="8788985" cy="232610"/>
          </a:xfrm>
          <a:prstGeom prst="rightArrow">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ounded Rectangle 77"/>
          <p:cNvSpPr/>
          <p:nvPr/>
        </p:nvSpPr>
        <p:spPr>
          <a:xfrm>
            <a:off x="10418101" y="1400176"/>
            <a:ext cx="1107924" cy="5053736"/>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TextBox 78"/>
          <p:cNvSpPr txBox="1"/>
          <p:nvPr/>
        </p:nvSpPr>
        <p:spPr>
          <a:xfrm>
            <a:off x="10364714" y="6176913"/>
            <a:ext cx="1181591" cy="276999"/>
          </a:xfrm>
          <a:prstGeom prst="rect">
            <a:avLst/>
          </a:prstGeom>
          <a:noFill/>
        </p:spPr>
        <p:txBody>
          <a:bodyPr wrap="square" rtlCol="0">
            <a:spAutoFit/>
          </a:bodyPr>
          <a:lstStyle/>
          <a:p>
            <a:pPr algn="ctr"/>
            <a:r>
              <a:rPr lang="en-US" sz="1200" dirty="0" smtClean="0"/>
              <a:t>Test Server</a:t>
            </a:r>
            <a:endParaRPr lang="en-US" sz="1200" dirty="0"/>
          </a:p>
        </p:txBody>
      </p:sp>
    </p:spTree>
    <p:extLst>
      <p:ext uri="{BB962C8B-B14F-4D97-AF65-F5344CB8AC3E}">
        <p14:creationId xmlns:p14="http://schemas.microsoft.com/office/powerpoint/2010/main" val="19583987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9590" y="-69215"/>
            <a:ext cx="10515600" cy="1326515"/>
          </a:xfrm>
        </p:spPr>
        <p:txBody>
          <a:bodyPr/>
          <a:lstStyle/>
          <a:p>
            <a:r>
              <a:rPr lang="en-US" dirty="0" smtClean="0"/>
              <a:t>Test Flow Diagram</a:t>
            </a:r>
            <a:endParaRPr lang="en-US" dirty="0"/>
          </a:p>
        </p:txBody>
      </p:sp>
      <p:sp>
        <p:nvSpPr>
          <p:cNvPr id="8" name="Rounded Rectangle 7"/>
          <p:cNvSpPr/>
          <p:nvPr/>
        </p:nvSpPr>
        <p:spPr>
          <a:xfrm>
            <a:off x="385763" y="942975"/>
            <a:ext cx="5815011" cy="5729288"/>
          </a:xfrm>
          <a:prstGeom prst="roundRect">
            <a:avLst>
              <a:gd name="adj" fmla="val 4447"/>
            </a:avLst>
          </a:prstGeom>
          <a:solidFill>
            <a:schemeClr val="bg1"/>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800" dirty="0" smtClean="0">
                <a:solidFill>
                  <a:schemeClr val="tx1"/>
                </a:solidFill>
              </a:rPr>
              <a:t>Application</a:t>
            </a:r>
            <a:endParaRPr lang="en-US" sz="2800" dirty="0">
              <a:solidFill>
                <a:schemeClr val="tx1"/>
              </a:solidFill>
            </a:endParaRPr>
          </a:p>
        </p:txBody>
      </p:sp>
      <p:sp>
        <p:nvSpPr>
          <p:cNvPr id="9" name="Rectangle 8"/>
          <p:cNvSpPr/>
          <p:nvPr/>
        </p:nvSpPr>
        <p:spPr>
          <a:xfrm>
            <a:off x="642938" y="1528772"/>
            <a:ext cx="1228725" cy="1321604"/>
          </a:xfrm>
          <a:prstGeom prst="rect">
            <a:avLst/>
          </a:prstGeom>
          <a:solidFill>
            <a:schemeClr val="accent1">
              <a:lumMod val="40000"/>
              <a:lumOff val="6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solidFill>
              </a:rPr>
              <a:t>Rest Controller</a:t>
            </a:r>
            <a:endParaRPr lang="en-US">
              <a:solidFill>
                <a:schemeClr val="tx1"/>
              </a:solidFill>
            </a:endParaRPr>
          </a:p>
        </p:txBody>
      </p:sp>
      <p:sp>
        <p:nvSpPr>
          <p:cNvPr id="42" name="Rectangle 41"/>
          <p:cNvSpPr/>
          <p:nvPr/>
        </p:nvSpPr>
        <p:spPr>
          <a:xfrm>
            <a:off x="2015489" y="1528772"/>
            <a:ext cx="1228725" cy="1321604"/>
          </a:xfrm>
          <a:prstGeom prst="rect">
            <a:avLst/>
          </a:prstGeom>
          <a:solidFill>
            <a:schemeClr val="accent1">
              <a:lumMod val="40000"/>
              <a:lumOff val="6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Business Services</a:t>
            </a:r>
            <a:endParaRPr lang="en-US" dirty="0">
              <a:solidFill>
                <a:schemeClr val="tx1"/>
              </a:solidFill>
            </a:endParaRPr>
          </a:p>
        </p:txBody>
      </p:sp>
      <p:sp>
        <p:nvSpPr>
          <p:cNvPr id="43" name="Rectangle 42"/>
          <p:cNvSpPr/>
          <p:nvPr/>
        </p:nvSpPr>
        <p:spPr>
          <a:xfrm>
            <a:off x="3388040" y="1528772"/>
            <a:ext cx="1228725" cy="1321604"/>
          </a:xfrm>
          <a:prstGeom prst="rect">
            <a:avLst/>
          </a:prstGeom>
          <a:solidFill>
            <a:schemeClr val="accent1">
              <a:lumMod val="40000"/>
              <a:lumOff val="6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External</a:t>
            </a:r>
            <a:endParaRPr lang="en-US" dirty="0">
              <a:solidFill>
                <a:schemeClr val="tx1"/>
              </a:solidFill>
            </a:endParaRPr>
          </a:p>
        </p:txBody>
      </p:sp>
      <p:sp>
        <p:nvSpPr>
          <p:cNvPr id="45" name="Right Arrow 44"/>
          <p:cNvSpPr/>
          <p:nvPr/>
        </p:nvSpPr>
        <p:spPr>
          <a:xfrm>
            <a:off x="4760591" y="2189117"/>
            <a:ext cx="431237" cy="261199"/>
          </a:xfrm>
          <a:prstGeom prst="rightArrow">
            <a:avLst/>
          </a:prstGeom>
          <a:solidFill>
            <a:schemeClr val="accent1">
              <a:lumMod val="40000"/>
              <a:lumOff val="6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ight Arrow 45"/>
          <p:cNvSpPr/>
          <p:nvPr/>
        </p:nvSpPr>
        <p:spPr>
          <a:xfrm rot="10800000">
            <a:off x="4760590" y="2524661"/>
            <a:ext cx="431237" cy="261199"/>
          </a:xfrm>
          <a:prstGeom prst="rightArrow">
            <a:avLst/>
          </a:prstGeom>
          <a:solidFill>
            <a:schemeClr val="accent1">
              <a:lumMod val="40000"/>
              <a:lumOff val="6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5335653" y="1328742"/>
            <a:ext cx="493648" cy="3764755"/>
          </a:xfrm>
          <a:prstGeom prst="rect">
            <a:avLst/>
          </a:prstGeom>
          <a:solidFill>
            <a:srgbClr val="FFFF00"/>
          </a:solidFill>
          <a:ln w="25400"/>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r"/>
            <a:r>
              <a:rPr lang="en-US" sz="1600" dirty="0" smtClean="0">
                <a:solidFill>
                  <a:schemeClr val="tx1"/>
                </a:solidFill>
              </a:rPr>
              <a:t>Virtualization Module</a:t>
            </a:r>
            <a:endParaRPr lang="en-US" sz="1600" dirty="0">
              <a:solidFill>
                <a:schemeClr val="tx1"/>
              </a:solidFill>
            </a:endParaRPr>
          </a:p>
        </p:txBody>
      </p:sp>
      <p:sp>
        <p:nvSpPr>
          <p:cNvPr id="52" name="Rectangle 51"/>
          <p:cNvSpPr/>
          <p:nvPr/>
        </p:nvSpPr>
        <p:spPr>
          <a:xfrm>
            <a:off x="5438047" y="3381375"/>
            <a:ext cx="288860" cy="1612107"/>
          </a:xfrm>
          <a:prstGeom prst="rect">
            <a:avLst/>
          </a:prstGeom>
          <a:solidFill>
            <a:schemeClr val="accent1">
              <a:lumMod val="40000"/>
              <a:lumOff val="6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r"/>
            <a:r>
              <a:rPr lang="en-US" sz="1400" dirty="0" smtClean="0">
                <a:solidFill>
                  <a:schemeClr val="tx1"/>
                </a:solidFill>
              </a:rPr>
              <a:t>Virtual Service 1</a:t>
            </a:r>
            <a:endParaRPr lang="en-US" sz="1400" dirty="0">
              <a:solidFill>
                <a:schemeClr val="tx1"/>
              </a:solidFill>
            </a:endParaRPr>
          </a:p>
        </p:txBody>
      </p:sp>
      <p:sp>
        <p:nvSpPr>
          <p:cNvPr id="53" name="Rectangle 52"/>
          <p:cNvSpPr/>
          <p:nvPr/>
        </p:nvSpPr>
        <p:spPr>
          <a:xfrm>
            <a:off x="642938" y="3157551"/>
            <a:ext cx="3973827" cy="342895"/>
          </a:xfrm>
          <a:prstGeom prst="rect">
            <a:avLst/>
          </a:prstGeom>
          <a:solidFill>
            <a:schemeClr val="accent1">
              <a:lumMod val="40000"/>
              <a:lumOff val="6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Bean Configuration</a:t>
            </a:r>
            <a:endParaRPr lang="en-US" dirty="0">
              <a:solidFill>
                <a:schemeClr val="tx1"/>
              </a:solidFill>
            </a:endParaRPr>
          </a:p>
        </p:txBody>
      </p:sp>
      <p:cxnSp>
        <p:nvCxnSpPr>
          <p:cNvPr id="11" name="Straight Arrow Connector 10"/>
          <p:cNvCxnSpPr>
            <a:stCxn id="9" idx="2"/>
          </p:cNvCxnSpPr>
          <p:nvPr/>
        </p:nvCxnSpPr>
        <p:spPr>
          <a:xfrm flipH="1">
            <a:off x="1257300" y="2850376"/>
            <a:ext cx="1" cy="28575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58" name="Rectangle 57"/>
          <p:cNvSpPr/>
          <p:nvPr/>
        </p:nvSpPr>
        <p:spPr>
          <a:xfrm>
            <a:off x="642936" y="3786201"/>
            <a:ext cx="3973827" cy="342895"/>
          </a:xfrm>
          <a:prstGeom prst="rect">
            <a:avLst/>
          </a:prstGeom>
          <a:solidFill>
            <a:schemeClr val="accent1">
              <a:lumMod val="40000"/>
              <a:lumOff val="6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Spring Application Context</a:t>
            </a:r>
            <a:endParaRPr lang="en-US" dirty="0">
              <a:solidFill>
                <a:schemeClr val="tx1"/>
              </a:solidFill>
            </a:endParaRPr>
          </a:p>
        </p:txBody>
      </p:sp>
      <p:sp>
        <p:nvSpPr>
          <p:cNvPr id="63" name="Rectangle 62"/>
          <p:cNvSpPr/>
          <p:nvPr/>
        </p:nvSpPr>
        <p:spPr>
          <a:xfrm>
            <a:off x="642934" y="4350549"/>
            <a:ext cx="4117655" cy="2193125"/>
          </a:xfrm>
          <a:prstGeom prst="rect">
            <a:avLst/>
          </a:prstGeom>
          <a:solidFill>
            <a:srgbClr val="FFFF00"/>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smtClean="0">
                <a:solidFill>
                  <a:schemeClr val="tx1"/>
                </a:solidFill>
              </a:rPr>
              <a:t>Integration + Acceptance Tests</a:t>
            </a:r>
            <a:endParaRPr lang="en-US" b="1" dirty="0">
              <a:solidFill>
                <a:schemeClr val="tx1"/>
              </a:solidFill>
            </a:endParaRPr>
          </a:p>
        </p:txBody>
      </p:sp>
      <p:cxnSp>
        <p:nvCxnSpPr>
          <p:cNvPr id="64" name="Straight Arrow Connector 63"/>
          <p:cNvCxnSpPr/>
          <p:nvPr/>
        </p:nvCxnSpPr>
        <p:spPr>
          <a:xfrm flipH="1">
            <a:off x="2629848" y="3514742"/>
            <a:ext cx="1" cy="27145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80" name="Rectangle 79"/>
          <p:cNvSpPr/>
          <p:nvPr/>
        </p:nvSpPr>
        <p:spPr>
          <a:xfrm>
            <a:off x="786762" y="4679160"/>
            <a:ext cx="3670938" cy="417909"/>
          </a:xfrm>
          <a:prstGeom prst="rect">
            <a:avLst/>
          </a:prstGeom>
          <a:solidFill>
            <a:schemeClr val="accent1">
              <a:lumMod val="40000"/>
              <a:lumOff val="6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Bean Configuration</a:t>
            </a:r>
          </a:p>
          <a:p>
            <a:pPr algn="ctr"/>
            <a:r>
              <a:rPr lang="en-US" sz="1400" dirty="0" smtClean="0">
                <a:solidFill>
                  <a:schemeClr val="tx1"/>
                </a:solidFill>
              </a:rPr>
              <a:t>(for spying)</a:t>
            </a:r>
            <a:endParaRPr lang="en-US" sz="1400" dirty="0">
              <a:solidFill>
                <a:schemeClr val="tx1"/>
              </a:solidFill>
            </a:endParaRPr>
          </a:p>
        </p:txBody>
      </p:sp>
      <p:cxnSp>
        <p:nvCxnSpPr>
          <p:cNvPr id="82" name="Straight Arrow Connector 81"/>
          <p:cNvCxnSpPr/>
          <p:nvPr/>
        </p:nvCxnSpPr>
        <p:spPr>
          <a:xfrm flipV="1">
            <a:off x="2622231" y="4129099"/>
            <a:ext cx="1" cy="22145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p:nvPr/>
        </p:nvCxnSpPr>
        <p:spPr>
          <a:xfrm flipH="1">
            <a:off x="2629848" y="2843240"/>
            <a:ext cx="1" cy="28575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p:nvPr/>
        </p:nvCxnSpPr>
        <p:spPr>
          <a:xfrm flipH="1">
            <a:off x="3963102" y="2839652"/>
            <a:ext cx="1" cy="28575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85" name="Rectangle 84"/>
          <p:cNvSpPr/>
          <p:nvPr/>
        </p:nvSpPr>
        <p:spPr>
          <a:xfrm>
            <a:off x="786762" y="5743575"/>
            <a:ext cx="1228727" cy="728656"/>
          </a:xfrm>
          <a:prstGeom prst="rect">
            <a:avLst/>
          </a:prstGeom>
          <a:solidFill>
            <a:schemeClr val="accent1">
              <a:lumMod val="40000"/>
              <a:lumOff val="6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Automation Code</a:t>
            </a:r>
          </a:p>
          <a:p>
            <a:pPr marL="171450" indent="-171450" algn="ctr">
              <a:buFontTx/>
              <a:buChar char="-"/>
            </a:pPr>
            <a:r>
              <a:rPr lang="en-US" sz="1100" dirty="0">
                <a:solidFill>
                  <a:schemeClr val="tx1"/>
                </a:solidFill>
              </a:rPr>
              <a:t>b</a:t>
            </a:r>
            <a:r>
              <a:rPr lang="en-US" sz="1100" dirty="0" smtClean="0">
                <a:solidFill>
                  <a:schemeClr val="tx1"/>
                </a:solidFill>
              </a:rPr>
              <a:t>y QE &amp; Dev</a:t>
            </a:r>
          </a:p>
          <a:p>
            <a:pPr algn="ctr"/>
            <a:r>
              <a:rPr lang="en-US" sz="1100" dirty="0" smtClean="0">
                <a:solidFill>
                  <a:schemeClr val="tx1"/>
                </a:solidFill>
              </a:rPr>
              <a:t>(</a:t>
            </a:r>
            <a:r>
              <a:rPr lang="en-US" sz="1100" i="1" dirty="0" smtClean="0">
                <a:solidFill>
                  <a:schemeClr val="tx1"/>
                </a:solidFill>
              </a:rPr>
              <a:t>Cucumber, REST Assured</a:t>
            </a:r>
            <a:r>
              <a:rPr lang="en-US" sz="1100" dirty="0" smtClean="0">
                <a:solidFill>
                  <a:schemeClr val="tx1"/>
                </a:solidFill>
              </a:rPr>
              <a:t>)</a:t>
            </a:r>
            <a:endParaRPr lang="en-US" sz="1100" dirty="0">
              <a:solidFill>
                <a:schemeClr val="tx1"/>
              </a:solidFill>
            </a:endParaRPr>
          </a:p>
        </p:txBody>
      </p:sp>
      <p:sp>
        <p:nvSpPr>
          <p:cNvPr id="86" name="Rectangle 85"/>
          <p:cNvSpPr/>
          <p:nvPr/>
        </p:nvSpPr>
        <p:spPr>
          <a:xfrm>
            <a:off x="2087398" y="5740009"/>
            <a:ext cx="1228727" cy="728656"/>
          </a:xfrm>
          <a:prstGeom prst="rect">
            <a:avLst/>
          </a:prstGeom>
          <a:solidFill>
            <a:schemeClr val="accent1">
              <a:lumMod val="40000"/>
              <a:lumOff val="6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Mock Code</a:t>
            </a:r>
          </a:p>
          <a:p>
            <a:pPr marL="171450" indent="-171450" algn="ctr">
              <a:buFontTx/>
              <a:buChar char="-"/>
            </a:pPr>
            <a:r>
              <a:rPr lang="en-US" sz="1100" dirty="0" smtClean="0">
                <a:solidFill>
                  <a:schemeClr val="tx1"/>
                </a:solidFill>
              </a:rPr>
              <a:t>by Dev</a:t>
            </a:r>
          </a:p>
          <a:p>
            <a:pPr algn="ctr"/>
            <a:r>
              <a:rPr lang="en-US" sz="1100" dirty="0" smtClean="0">
                <a:solidFill>
                  <a:schemeClr val="tx1"/>
                </a:solidFill>
              </a:rPr>
              <a:t>(</a:t>
            </a:r>
            <a:r>
              <a:rPr lang="en-US" sz="1100" i="1" dirty="0" err="1" smtClean="0">
                <a:solidFill>
                  <a:schemeClr val="tx1"/>
                </a:solidFill>
              </a:rPr>
              <a:t>Mockito</a:t>
            </a:r>
            <a:r>
              <a:rPr lang="en-US" sz="1100" dirty="0" smtClean="0">
                <a:solidFill>
                  <a:schemeClr val="tx1"/>
                </a:solidFill>
              </a:rPr>
              <a:t>)</a:t>
            </a:r>
            <a:endParaRPr lang="en-US" sz="1100" dirty="0">
              <a:solidFill>
                <a:schemeClr val="tx1"/>
              </a:solidFill>
            </a:endParaRPr>
          </a:p>
        </p:txBody>
      </p:sp>
      <p:sp>
        <p:nvSpPr>
          <p:cNvPr id="87" name="Rectangle 86"/>
          <p:cNvSpPr/>
          <p:nvPr/>
        </p:nvSpPr>
        <p:spPr>
          <a:xfrm>
            <a:off x="3388034" y="5736440"/>
            <a:ext cx="1228727" cy="728656"/>
          </a:xfrm>
          <a:prstGeom prst="rect">
            <a:avLst/>
          </a:prstGeom>
          <a:solidFill>
            <a:schemeClr val="accent1">
              <a:lumMod val="40000"/>
              <a:lumOff val="6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Service Virtualization</a:t>
            </a:r>
          </a:p>
          <a:p>
            <a:pPr marL="171450" indent="-171450" algn="ctr">
              <a:buFontTx/>
              <a:buChar char="-"/>
            </a:pPr>
            <a:r>
              <a:rPr lang="en-US" sz="1100" dirty="0" smtClean="0">
                <a:solidFill>
                  <a:schemeClr val="tx1"/>
                </a:solidFill>
              </a:rPr>
              <a:t>by Dev</a:t>
            </a:r>
          </a:p>
          <a:p>
            <a:pPr algn="ctr"/>
            <a:r>
              <a:rPr lang="en-US" sz="1100" dirty="0" smtClean="0">
                <a:solidFill>
                  <a:schemeClr val="tx1"/>
                </a:solidFill>
              </a:rPr>
              <a:t>(</a:t>
            </a:r>
            <a:r>
              <a:rPr lang="en-US" sz="1100" i="1" dirty="0" smtClean="0">
                <a:solidFill>
                  <a:schemeClr val="tx1"/>
                </a:solidFill>
              </a:rPr>
              <a:t>Java APIs</a:t>
            </a:r>
            <a:r>
              <a:rPr lang="en-US" sz="1100" dirty="0" smtClean="0">
                <a:solidFill>
                  <a:schemeClr val="tx1"/>
                </a:solidFill>
              </a:rPr>
              <a:t>)</a:t>
            </a:r>
            <a:endParaRPr lang="en-US" sz="1100" dirty="0">
              <a:solidFill>
                <a:schemeClr val="tx1"/>
              </a:solidFill>
            </a:endParaRPr>
          </a:p>
        </p:txBody>
      </p:sp>
      <p:sp>
        <p:nvSpPr>
          <p:cNvPr id="88" name="Rectangle 87"/>
          <p:cNvSpPr/>
          <p:nvPr/>
        </p:nvSpPr>
        <p:spPr>
          <a:xfrm>
            <a:off x="9032652" y="1282320"/>
            <a:ext cx="493648" cy="3425407"/>
          </a:xfrm>
          <a:prstGeom prst="rect">
            <a:avLst/>
          </a:prstGeom>
          <a:solidFill>
            <a:srgbClr val="FFFF00"/>
          </a:solidFill>
          <a:ln w="25400"/>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r"/>
            <a:r>
              <a:rPr lang="en-US" sz="1400" dirty="0" smtClean="0">
                <a:solidFill>
                  <a:schemeClr val="tx1"/>
                </a:solidFill>
              </a:rPr>
              <a:t>Virtualization Module</a:t>
            </a:r>
            <a:endParaRPr lang="en-US" sz="1400" dirty="0">
              <a:solidFill>
                <a:schemeClr val="tx1"/>
              </a:solidFill>
            </a:endParaRPr>
          </a:p>
        </p:txBody>
      </p:sp>
      <p:sp>
        <p:nvSpPr>
          <p:cNvPr id="89" name="Rectangle 88"/>
          <p:cNvSpPr/>
          <p:nvPr/>
        </p:nvSpPr>
        <p:spPr>
          <a:xfrm>
            <a:off x="9106470" y="3463546"/>
            <a:ext cx="341604" cy="1165602"/>
          </a:xfrm>
          <a:prstGeom prst="rect">
            <a:avLst/>
          </a:prstGeom>
          <a:solidFill>
            <a:schemeClr val="accent1">
              <a:lumMod val="40000"/>
              <a:lumOff val="6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r"/>
            <a:r>
              <a:rPr lang="en-US" sz="1200" dirty="0" smtClean="0">
                <a:solidFill>
                  <a:schemeClr val="tx1"/>
                </a:solidFill>
              </a:rPr>
              <a:t>Virtual Service 1</a:t>
            </a:r>
            <a:endParaRPr lang="en-US" sz="1200" dirty="0">
              <a:solidFill>
                <a:schemeClr val="tx1"/>
              </a:solidFill>
            </a:endParaRPr>
          </a:p>
        </p:txBody>
      </p:sp>
      <p:sp>
        <p:nvSpPr>
          <p:cNvPr id="23" name="Snip and Round Single Corner Rectangle 22"/>
          <p:cNvSpPr/>
          <p:nvPr/>
        </p:nvSpPr>
        <p:spPr>
          <a:xfrm>
            <a:off x="10184581" y="1711142"/>
            <a:ext cx="1776412" cy="1257089"/>
          </a:xfrm>
          <a:prstGeom prst="snipRoundRect">
            <a:avLst/>
          </a:prstGeom>
          <a:solidFill>
            <a:schemeClr val="accent1">
              <a:lumMod val="40000"/>
              <a:lumOff val="6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Deployed Application</a:t>
            </a:r>
            <a:endParaRPr lang="en-US" dirty="0">
              <a:solidFill>
                <a:schemeClr val="tx1"/>
              </a:solidFill>
            </a:endParaRPr>
          </a:p>
        </p:txBody>
      </p:sp>
      <p:sp>
        <p:nvSpPr>
          <p:cNvPr id="90" name="Rectangle 89"/>
          <p:cNvSpPr/>
          <p:nvPr/>
        </p:nvSpPr>
        <p:spPr>
          <a:xfrm>
            <a:off x="7920740" y="4800600"/>
            <a:ext cx="3196359" cy="1707360"/>
          </a:xfrm>
          <a:prstGeom prst="rect">
            <a:avLst/>
          </a:prstGeom>
          <a:solidFill>
            <a:srgbClr val="FFFF00"/>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smtClean="0">
                <a:solidFill>
                  <a:schemeClr val="tx1"/>
                </a:solidFill>
              </a:rPr>
              <a:t>Integration + Acceptance Tests</a:t>
            </a:r>
            <a:endParaRPr lang="en-US" b="1" dirty="0">
              <a:solidFill>
                <a:schemeClr val="tx1"/>
              </a:solidFill>
            </a:endParaRPr>
          </a:p>
        </p:txBody>
      </p:sp>
      <p:sp>
        <p:nvSpPr>
          <p:cNvPr id="92" name="Rectangle 91"/>
          <p:cNvSpPr/>
          <p:nvPr/>
        </p:nvSpPr>
        <p:spPr>
          <a:xfrm>
            <a:off x="8008618" y="5707853"/>
            <a:ext cx="1228727" cy="728656"/>
          </a:xfrm>
          <a:prstGeom prst="rect">
            <a:avLst/>
          </a:prstGeom>
          <a:solidFill>
            <a:schemeClr val="accent1">
              <a:lumMod val="40000"/>
              <a:lumOff val="6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Automation Code</a:t>
            </a:r>
          </a:p>
          <a:p>
            <a:pPr marL="171450" indent="-171450" algn="ctr">
              <a:buFontTx/>
              <a:buChar char="-"/>
            </a:pPr>
            <a:r>
              <a:rPr lang="en-US" sz="1100" dirty="0">
                <a:solidFill>
                  <a:schemeClr val="tx1"/>
                </a:solidFill>
              </a:rPr>
              <a:t>b</a:t>
            </a:r>
            <a:r>
              <a:rPr lang="en-US" sz="1100" dirty="0" smtClean="0">
                <a:solidFill>
                  <a:schemeClr val="tx1"/>
                </a:solidFill>
              </a:rPr>
              <a:t>y QE (</a:t>
            </a:r>
            <a:r>
              <a:rPr lang="en-US" sz="1100" i="1" dirty="0" smtClean="0">
                <a:solidFill>
                  <a:schemeClr val="tx1"/>
                </a:solidFill>
              </a:rPr>
              <a:t>Cucumber, Selenium</a:t>
            </a:r>
            <a:endParaRPr lang="en-US" sz="1100" dirty="0">
              <a:solidFill>
                <a:schemeClr val="tx1"/>
              </a:solidFill>
            </a:endParaRPr>
          </a:p>
        </p:txBody>
      </p:sp>
      <p:sp>
        <p:nvSpPr>
          <p:cNvPr id="94" name="Rectangle 93"/>
          <p:cNvSpPr/>
          <p:nvPr/>
        </p:nvSpPr>
        <p:spPr>
          <a:xfrm>
            <a:off x="9312464" y="5715727"/>
            <a:ext cx="1682933" cy="728656"/>
          </a:xfrm>
          <a:prstGeom prst="rect">
            <a:avLst/>
          </a:prstGeom>
          <a:solidFill>
            <a:schemeClr val="accent1">
              <a:lumMod val="40000"/>
              <a:lumOff val="6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Service Virtualization</a:t>
            </a:r>
          </a:p>
          <a:p>
            <a:pPr marL="171450" indent="-171450" algn="ctr">
              <a:buFontTx/>
              <a:buChar char="-"/>
            </a:pPr>
            <a:r>
              <a:rPr lang="en-US" sz="1100" dirty="0" smtClean="0">
                <a:solidFill>
                  <a:schemeClr val="tx1"/>
                </a:solidFill>
              </a:rPr>
              <a:t>by QE</a:t>
            </a:r>
          </a:p>
          <a:p>
            <a:pPr algn="ctr"/>
            <a:r>
              <a:rPr lang="en-US" sz="1100" dirty="0" smtClean="0">
                <a:solidFill>
                  <a:schemeClr val="tx1"/>
                </a:solidFill>
              </a:rPr>
              <a:t>(</a:t>
            </a:r>
            <a:r>
              <a:rPr lang="en-US" sz="1100" i="1" dirty="0" smtClean="0">
                <a:solidFill>
                  <a:schemeClr val="tx1"/>
                </a:solidFill>
              </a:rPr>
              <a:t>CA Virtualization, </a:t>
            </a:r>
            <a:r>
              <a:rPr lang="en-US" sz="1100" i="1" dirty="0" err="1" smtClean="0">
                <a:solidFill>
                  <a:schemeClr val="tx1"/>
                </a:solidFill>
              </a:rPr>
              <a:t>SoapUI</a:t>
            </a:r>
            <a:r>
              <a:rPr lang="en-US" sz="1100" i="1" dirty="0" smtClean="0">
                <a:solidFill>
                  <a:schemeClr val="tx1"/>
                </a:solidFill>
              </a:rPr>
              <a:t> Pro</a:t>
            </a:r>
            <a:r>
              <a:rPr lang="en-US" sz="1100" dirty="0" smtClean="0">
                <a:solidFill>
                  <a:schemeClr val="tx1"/>
                </a:solidFill>
              </a:rPr>
              <a:t>)</a:t>
            </a:r>
            <a:endParaRPr lang="en-US" sz="1100" dirty="0">
              <a:solidFill>
                <a:schemeClr val="tx1"/>
              </a:solidFill>
            </a:endParaRPr>
          </a:p>
        </p:txBody>
      </p:sp>
      <p:sp>
        <p:nvSpPr>
          <p:cNvPr id="81" name="Rectangle 80"/>
          <p:cNvSpPr/>
          <p:nvPr/>
        </p:nvSpPr>
        <p:spPr>
          <a:xfrm>
            <a:off x="786762" y="5193511"/>
            <a:ext cx="10208635" cy="450056"/>
          </a:xfrm>
          <a:prstGeom prst="rect">
            <a:avLst/>
          </a:prstGeom>
          <a:solidFill>
            <a:schemeClr val="accent1">
              <a:lumMod val="40000"/>
              <a:lumOff val="6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Common Stories + Data </a:t>
            </a:r>
            <a:r>
              <a:rPr lang="mr-IN" sz="1400" dirty="0" smtClean="0">
                <a:solidFill>
                  <a:schemeClr val="tx1"/>
                </a:solidFill>
              </a:rPr>
              <a:t>–</a:t>
            </a:r>
            <a:r>
              <a:rPr lang="en-US" sz="1400" dirty="0" smtClean="0">
                <a:solidFill>
                  <a:schemeClr val="tx1"/>
                </a:solidFill>
              </a:rPr>
              <a:t> by QA</a:t>
            </a:r>
          </a:p>
          <a:p>
            <a:pPr algn="ctr"/>
            <a:r>
              <a:rPr lang="en-US" sz="1400" dirty="0" smtClean="0">
                <a:solidFill>
                  <a:schemeClr val="tx1"/>
                </a:solidFill>
              </a:rPr>
              <a:t>(</a:t>
            </a:r>
            <a:r>
              <a:rPr lang="en-US" sz="1400" i="1" dirty="0" smtClean="0">
                <a:solidFill>
                  <a:schemeClr val="tx1"/>
                </a:solidFill>
              </a:rPr>
              <a:t>Cucumber Features</a:t>
            </a:r>
            <a:r>
              <a:rPr lang="en-US" sz="1400" dirty="0" smtClean="0">
                <a:solidFill>
                  <a:schemeClr val="tx1"/>
                </a:solidFill>
              </a:rPr>
              <a:t>)</a:t>
            </a:r>
            <a:endParaRPr lang="en-US" sz="1400" dirty="0">
              <a:solidFill>
                <a:schemeClr val="tx1"/>
              </a:solidFill>
            </a:endParaRPr>
          </a:p>
        </p:txBody>
      </p:sp>
      <p:sp>
        <p:nvSpPr>
          <p:cNvPr id="95" name="Right Arrow 94"/>
          <p:cNvSpPr/>
          <p:nvPr/>
        </p:nvSpPr>
        <p:spPr>
          <a:xfrm>
            <a:off x="9642728" y="2146219"/>
            <a:ext cx="431237" cy="261199"/>
          </a:xfrm>
          <a:prstGeom prst="rightArrow">
            <a:avLst/>
          </a:prstGeom>
          <a:solidFill>
            <a:schemeClr val="accent1">
              <a:lumMod val="40000"/>
              <a:lumOff val="6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ight Arrow 95"/>
          <p:cNvSpPr/>
          <p:nvPr/>
        </p:nvSpPr>
        <p:spPr>
          <a:xfrm rot="10800000">
            <a:off x="9642727" y="2481763"/>
            <a:ext cx="431237" cy="261199"/>
          </a:xfrm>
          <a:prstGeom prst="rightArrow">
            <a:avLst/>
          </a:prstGeom>
          <a:solidFill>
            <a:schemeClr val="accent1">
              <a:lumMod val="40000"/>
              <a:lumOff val="6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ounded Rectangle 96"/>
          <p:cNvSpPr/>
          <p:nvPr/>
        </p:nvSpPr>
        <p:spPr>
          <a:xfrm>
            <a:off x="6765563" y="942975"/>
            <a:ext cx="1808785" cy="2922589"/>
          </a:xfrm>
          <a:prstGeom prst="roundRect">
            <a:avLst>
              <a:gd name="adj" fmla="val 4447"/>
            </a:avLst>
          </a:prstGeom>
          <a:solidFill>
            <a:schemeClr val="bg1"/>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400" dirty="0" smtClean="0">
                <a:solidFill>
                  <a:schemeClr val="tx1"/>
                </a:solidFill>
              </a:rPr>
              <a:t>External Services</a:t>
            </a:r>
            <a:endParaRPr lang="en-US" sz="2400" dirty="0">
              <a:solidFill>
                <a:schemeClr val="tx1"/>
              </a:solidFill>
            </a:endParaRPr>
          </a:p>
        </p:txBody>
      </p:sp>
      <p:sp>
        <p:nvSpPr>
          <p:cNvPr id="98" name="Rounded Rectangle 97"/>
          <p:cNvSpPr/>
          <p:nvPr/>
        </p:nvSpPr>
        <p:spPr>
          <a:xfrm>
            <a:off x="6973167" y="1836726"/>
            <a:ext cx="1405630" cy="349172"/>
          </a:xfrm>
          <a:prstGeom prst="roundRect">
            <a:avLst>
              <a:gd name="adj" fmla="val 4447"/>
            </a:avLst>
          </a:prstGeom>
          <a:solidFill>
            <a:schemeClr val="bg1"/>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smtClean="0">
                <a:solidFill>
                  <a:schemeClr val="tx1"/>
                </a:solidFill>
              </a:rPr>
              <a:t>BRMS</a:t>
            </a:r>
            <a:endParaRPr lang="en-US" sz="1600" dirty="0">
              <a:solidFill>
                <a:schemeClr val="tx1"/>
              </a:solidFill>
            </a:endParaRPr>
          </a:p>
        </p:txBody>
      </p:sp>
      <p:sp>
        <p:nvSpPr>
          <p:cNvPr id="99" name="Rounded Rectangle 98"/>
          <p:cNvSpPr/>
          <p:nvPr/>
        </p:nvSpPr>
        <p:spPr>
          <a:xfrm>
            <a:off x="6951042" y="2303956"/>
            <a:ext cx="1405630" cy="399235"/>
          </a:xfrm>
          <a:prstGeom prst="roundRect">
            <a:avLst>
              <a:gd name="adj" fmla="val 4447"/>
            </a:avLst>
          </a:prstGeom>
          <a:solidFill>
            <a:schemeClr val="bg1"/>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smtClean="0">
                <a:solidFill>
                  <a:schemeClr val="tx1"/>
                </a:solidFill>
              </a:rPr>
              <a:t>Webservices</a:t>
            </a:r>
          </a:p>
        </p:txBody>
      </p:sp>
      <p:sp>
        <p:nvSpPr>
          <p:cNvPr id="100" name="Rounded Rectangle 99"/>
          <p:cNvSpPr/>
          <p:nvPr/>
        </p:nvSpPr>
        <p:spPr>
          <a:xfrm>
            <a:off x="6944622" y="2800734"/>
            <a:ext cx="1405630" cy="399235"/>
          </a:xfrm>
          <a:prstGeom prst="roundRect">
            <a:avLst>
              <a:gd name="adj" fmla="val 4447"/>
            </a:avLst>
          </a:prstGeom>
          <a:solidFill>
            <a:schemeClr val="bg1"/>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dirty="0" smtClean="0">
                <a:solidFill>
                  <a:schemeClr val="tx1"/>
                </a:solidFill>
              </a:rPr>
              <a:t>MQ</a:t>
            </a:r>
          </a:p>
        </p:txBody>
      </p:sp>
      <p:sp>
        <p:nvSpPr>
          <p:cNvPr id="101" name="Rounded Rectangle 100"/>
          <p:cNvSpPr/>
          <p:nvPr/>
        </p:nvSpPr>
        <p:spPr>
          <a:xfrm>
            <a:off x="6944622" y="3311502"/>
            <a:ext cx="1405630" cy="399235"/>
          </a:xfrm>
          <a:prstGeom prst="roundRect">
            <a:avLst>
              <a:gd name="adj" fmla="val 4447"/>
            </a:avLst>
          </a:prstGeom>
          <a:solidFill>
            <a:schemeClr val="bg1"/>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dirty="0" smtClean="0">
                <a:solidFill>
                  <a:schemeClr val="tx1"/>
                </a:solidFill>
              </a:rPr>
              <a:t>DB</a:t>
            </a:r>
          </a:p>
        </p:txBody>
      </p:sp>
      <p:grpSp>
        <p:nvGrpSpPr>
          <p:cNvPr id="38" name="Group 37"/>
          <p:cNvGrpSpPr/>
          <p:nvPr/>
        </p:nvGrpSpPr>
        <p:grpSpPr>
          <a:xfrm>
            <a:off x="6258827" y="410495"/>
            <a:ext cx="390308" cy="2237493"/>
            <a:chOff x="6258827" y="410495"/>
            <a:chExt cx="390308" cy="2237493"/>
          </a:xfrm>
        </p:grpSpPr>
        <p:pic>
          <p:nvPicPr>
            <p:cNvPr id="27" name="Picture 2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72767" y="2252644"/>
              <a:ext cx="376368" cy="395344"/>
            </a:xfrm>
            <a:prstGeom prst="rect">
              <a:avLst/>
            </a:prstGeom>
          </p:spPr>
        </p:pic>
        <p:sp>
          <p:nvSpPr>
            <p:cNvPr id="28" name="TextBox 27"/>
            <p:cNvSpPr txBox="1"/>
            <p:nvPr/>
          </p:nvSpPr>
          <p:spPr>
            <a:xfrm rot="16200000">
              <a:off x="5445014" y="1224308"/>
              <a:ext cx="1996957" cy="369332"/>
            </a:xfrm>
            <a:prstGeom prst="rect">
              <a:avLst/>
            </a:prstGeom>
            <a:noFill/>
          </p:spPr>
          <p:txBody>
            <a:bodyPr wrap="none" rtlCol="0">
              <a:spAutoFit/>
            </a:bodyPr>
            <a:lstStyle/>
            <a:p>
              <a:r>
                <a:rPr lang="en-US" smtClean="0"/>
                <a:t>No Communication</a:t>
              </a:r>
              <a:endParaRPr lang="en-US"/>
            </a:p>
          </p:txBody>
        </p:sp>
      </p:grpSp>
      <p:grpSp>
        <p:nvGrpSpPr>
          <p:cNvPr id="41" name="Group 40"/>
          <p:cNvGrpSpPr/>
          <p:nvPr/>
        </p:nvGrpSpPr>
        <p:grpSpPr>
          <a:xfrm>
            <a:off x="8571852" y="291866"/>
            <a:ext cx="390308" cy="2237493"/>
            <a:chOff x="8571852" y="291866"/>
            <a:chExt cx="390308" cy="2237493"/>
          </a:xfrm>
        </p:grpSpPr>
        <p:pic>
          <p:nvPicPr>
            <p:cNvPr id="103" name="Picture 10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85792" y="2134015"/>
              <a:ext cx="376368" cy="395344"/>
            </a:xfrm>
            <a:prstGeom prst="rect">
              <a:avLst/>
            </a:prstGeom>
          </p:spPr>
        </p:pic>
        <p:sp>
          <p:nvSpPr>
            <p:cNvPr id="104" name="TextBox 103"/>
            <p:cNvSpPr txBox="1"/>
            <p:nvPr/>
          </p:nvSpPr>
          <p:spPr>
            <a:xfrm rot="16200000">
              <a:off x="7758039" y="1105679"/>
              <a:ext cx="1996957" cy="369332"/>
            </a:xfrm>
            <a:prstGeom prst="rect">
              <a:avLst/>
            </a:prstGeom>
            <a:noFill/>
          </p:spPr>
          <p:txBody>
            <a:bodyPr wrap="none" rtlCol="0">
              <a:spAutoFit/>
            </a:bodyPr>
            <a:lstStyle/>
            <a:p>
              <a:r>
                <a:rPr lang="en-US" dirty="0" smtClean="0"/>
                <a:t>No Communication</a:t>
              </a:r>
              <a:endParaRPr lang="en-US" dirty="0"/>
            </a:p>
          </p:txBody>
        </p:sp>
      </p:grpSp>
      <p:sp>
        <p:nvSpPr>
          <p:cNvPr id="30" name="Up Arrow 29"/>
          <p:cNvSpPr/>
          <p:nvPr/>
        </p:nvSpPr>
        <p:spPr>
          <a:xfrm>
            <a:off x="442957" y="2946818"/>
            <a:ext cx="914251" cy="1453748"/>
          </a:xfrm>
          <a:prstGeom prst="up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600" dirty="0" smtClean="0">
                <a:solidFill>
                  <a:schemeClr val="bg1"/>
                </a:solidFill>
              </a:rPr>
              <a:t>Call REST API in local</a:t>
            </a:r>
            <a:endParaRPr lang="en-US" sz="1600" dirty="0">
              <a:solidFill>
                <a:schemeClr val="bg1"/>
              </a:solidFill>
            </a:endParaRPr>
          </a:p>
        </p:txBody>
      </p:sp>
      <p:sp>
        <p:nvSpPr>
          <p:cNvPr id="105" name="Up Arrow 104"/>
          <p:cNvSpPr/>
          <p:nvPr/>
        </p:nvSpPr>
        <p:spPr>
          <a:xfrm>
            <a:off x="10236413" y="3041724"/>
            <a:ext cx="914251" cy="1816028"/>
          </a:xfrm>
          <a:prstGeom prst="up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600" dirty="0" smtClean="0">
                <a:solidFill>
                  <a:schemeClr val="bg1"/>
                </a:solidFill>
              </a:rPr>
              <a:t>UI call using Selenium</a:t>
            </a:r>
            <a:endParaRPr lang="en-US" sz="1600" dirty="0">
              <a:solidFill>
                <a:schemeClr val="bg1"/>
              </a:solidFill>
            </a:endParaRPr>
          </a:p>
        </p:txBody>
      </p:sp>
    </p:spTree>
    <p:extLst>
      <p:ext uri="{BB962C8B-B14F-4D97-AF65-F5344CB8AC3E}">
        <p14:creationId xmlns:p14="http://schemas.microsoft.com/office/powerpoint/2010/main" val="182747921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2"/>
                                        </p:tgtEl>
                                        <p:attrNameLst>
                                          <p:attrName>style.visibility</p:attrName>
                                        </p:attrNameLst>
                                      </p:cBhvr>
                                      <p:to>
                                        <p:strVal val="visible"/>
                                      </p:to>
                                    </p:set>
                                    <p:animEffect transition="in" filter="fade">
                                      <p:cBhvr>
                                        <p:cTn id="10" dur="500"/>
                                        <p:tgtEl>
                                          <p:spTgt spid="4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3"/>
                                        </p:tgtEl>
                                        <p:attrNameLst>
                                          <p:attrName>style.visibility</p:attrName>
                                        </p:attrNameLst>
                                      </p:cBhvr>
                                      <p:to>
                                        <p:strVal val="visible"/>
                                      </p:to>
                                    </p:set>
                                    <p:animEffect transition="in" filter="fade">
                                      <p:cBhvr>
                                        <p:cTn id="13" dur="500"/>
                                        <p:tgtEl>
                                          <p:spTgt spid="4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3"/>
                                        </p:tgtEl>
                                        <p:attrNameLst>
                                          <p:attrName>style.visibility</p:attrName>
                                        </p:attrNameLst>
                                      </p:cBhvr>
                                      <p:to>
                                        <p:strVal val="visible"/>
                                      </p:to>
                                    </p:set>
                                    <p:animEffect transition="in" filter="fade">
                                      <p:cBhvr>
                                        <p:cTn id="16" dur="500"/>
                                        <p:tgtEl>
                                          <p:spTgt spid="53"/>
                                        </p:tgtEl>
                                      </p:cBhvr>
                                    </p:animEffect>
                                  </p:childTnLst>
                                </p:cTn>
                              </p:par>
                              <p:par>
                                <p:cTn id="17" presetID="10"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58"/>
                                        </p:tgtEl>
                                        <p:attrNameLst>
                                          <p:attrName>style.visibility</p:attrName>
                                        </p:attrNameLst>
                                      </p:cBhvr>
                                      <p:to>
                                        <p:strVal val="visible"/>
                                      </p:to>
                                    </p:set>
                                    <p:animEffect transition="in" filter="fade">
                                      <p:cBhvr>
                                        <p:cTn id="22" dur="500"/>
                                        <p:tgtEl>
                                          <p:spTgt spid="58"/>
                                        </p:tgtEl>
                                      </p:cBhvr>
                                    </p:animEffect>
                                  </p:childTnLst>
                                </p:cTn>
                              </p:par>
                              <p:par>
                                <p:cTn id="23" presetID="10" presetClass="entr" presetSubtype="0" fill="hold" nodeType="withEffect">
                                  <p:stCondLst>
                                    <p:cond delay="0"/>
                                  </p:stCondLst>
                                  <p:childTnLst>
                                    <p:set>
                                      <p:cBhvr>
                                        <p:cTn id="24" dur="1" fill="hold">
                                          <p:stCondLst>
                                            <p:cond delay="0"/>
                                          </p:stCondLst>
                                        </p:cTn>
                                        <p:tgtEl>
                                          <p:spTgt spid="64"/>
                                        </p:tgtEl>
                                        <p:attrNameLst>
                                          <p:attrName>style.visibility</p:attrName>
                                        </p:attrNameLst>
                                      </p:cBhvr>
                                      <p:to>
                                        <p:strVal val="visible"/>
                                      </p:to>
                                    </p:set>
                                    <p:animEffect transition="in" filter="fade">
                                      <p:cBhvr>
                                        <p:cTn id="25" dur="500"/>
                                        <p:tgtEl>
                                          <p:spTgt spid="64"/>
                                        </p:tgtEl>
                                      </p:cBhvr>
                                    </p:animEffect>
                                  </p:childTnLst>
                                </p:cTn>
                              </p:par>
                              <p:par>
                                <p:cTn id="26" presetID="10" presetClass="entr" presetSubtype="0" fill="hold" nodeType="withEffect">
                                  <p:stCondLst>
                                    <p:cond delay="0"/>
                                  </p:stCondLst>
                                  <p:childTnLst>
                                    <p:set>
                                      <p:cBhvr>
                                        <p:cTn id="27" dur="1" fill="hold">
                                          <p:stCondLst>
                                            <p:cond delay="0"/>
                                          </p:stCondLst>
                                        </p:cTn>
                                        <p:tgtEl>
                                          <p:spTgt spid="83"/>
                                        </p:tgtEl>
                                        <p:attrNameLst>
                                          <p:attrName>style.visibility</p:attrName>
                                        </p:attrNameLst>
                                      </p:cBhvr>
                                      <p:to>
                                        <p:strVal val="visible"/>
                                      </p:to>
                                    </p:set>
                                    <p:animEffect transition="in" filter="fade">
                                      <p:cBhvr>
                                        <p:cTn id="28" dur="500"/>
                                        <p:tgtEl>
                                          <p:spTgt spid="83"/>
                                        </p:tgtEl>
                                      </p:cBhvr>
                                    </p:animEffect>
                                  </p:childTnLst>
                                </p:cTn>
                              </p:par>
                              <p:par>
                                <p:cTn id="29" presetID="10" presetClass="entr" presetSubtype="0" fill="hold" nodeType="withEffect">
                                  <p:stCondLst>
                                    <p:cond delay="0"/>
                                  </p:stCondLst>
                                  <p:childTnLst>
                                    <p:set>
                                      <p:cBhvr>
                                        <p:cTn id="30" dur="1" fill="hold">
                                          <p:stCondLst>
                                            <p:cond delay="0"/>
                                          </p:stCondLst>
                                        </p:cTn>
                                        <p:tgtEl>
                                          <p:spTgt spid="84"/>
                                        </p:tgtEl>
                                        <p:attrNameLst>
                                          <p:attrName>style.visibility</p:attrName>
                                        </p:attrNameLst>
                                      </p:cBhvr>
                                      <p:to>
                                        <p:strVal val="visible"/>
                                      </p:to>
                                    </p:set>
                                    <p:animEffect transition="in" filter="fade">
                                      <p:cBhvr>
                                        <p:cTn id="31" dur="500"/>
                                        <p:tgtEl>
                                          <p:spTgt spid="84"/>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fade">
                                      <p:cBhvr>
                                        <p:cTn id="34" dur="500"/>
                                        <p:tgtEl>
                                          <p:spTgt spid="8"/>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97"/>
                                        </p:tgtEl>
                                        <p:attrNameLst>
                                          <p:attrName>style.visibility</p:attrName>
                                        </p:attrNameLst>
                                      </p:cBhvr>
                                      <p:to>
                                        <p:strVal val="visible"/>
                                      </p:to>
                                    </p:set>
                                    <p:animEffect transition="in" filter="fade">
                                      <p:cBhvr>
                                        <p:cTn id="37" dur="500"/>
                                        <p:tgtEl>
                                          <p:spTgt spid="97"/>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98"/>
                                        </p:tgtEl>
                                        <p:attrNameLst>
                                          <p:attrName>style.visibility</p:attrName>
                                        </p:attrNameLst>
                                      </p:cBhvr>
                                      <p:to>
                                        <p:strVal val="visible"/>
                                      </p:to>
                                    </p:set>
                                    <p:animEffect transition="in" filter="fade">
                                      <p:cBhvr>
                                        <p:cTn id="40" dur="500"/>
                                        <p:tgtEl>
                                          <p:spTgt spid="98"/>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99"/>
                                        </p:tgtEl>
                                        <p:attrNameLst>
                                          <p:attrName>style.visibility</p:attrName>
                                        </p:attrNameLst>
                                      </p:cBhvr>
                                      <p:to>
                                        <p:strVal val="visible"/>
                                      </p:to>
                                    </p:set>
                                    <p:animEffect transition="in" filter="fade">
                                      <p:cBhvr>
                                        <p:cTn id="43" dur="500"/>
                                        <p:tgtEl>
                                          <p:spTgt spid="99"/>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00"/>
                                        </p:tgtEl>
                                        <p:attrNameLst>
                                          <p:attrName>style.visibility</p:attrName>
                                        </p:attrNameLst>
                                      </p:cBhvr>
                                      <p:to>
                                        <p:strVal val="visible"/>
                                      </p:to>
                                    </p:set>
                                    <p:animEffect transition="in" filter="fade">
                                      <p:cBhvr>
                                        <p:cTn id="46" dur="500"/>
                                        <p:tgtEl>
                                          <p:spTgt spid="100"/>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01"/>
                                        </p:tgtEl>
                                        <p:attrNameLst>
                                          <p:attrName>style.visibility</p:attrName>
                                        </p:attrNameLst>
                                      </p:cBhvr>
                                      <p:to>
                                        <p:strVal val="visible"/>
                                      </p:to>
                                    </p:set>
                                    <p:animEffect transition="in" filter="fade">
                                      <p:cBhvr>
                                        <p:cTn id="49" dur="500"/>
                                        <p:tgtEl>
                                          <p:spTgt spid="101"/>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63"/>
                                        </p:tgtEl>
                                        <p:attrNameLst>
                                          <p:attrName>style.visibility</p:attrName>
                                        </p:attrNameLst>
                                      </p:cBhvr>
                                      <p:to>
                                        <p:strVal val="visible"/>
                                      </p:to>
                                    </p:set>
                                    <p:animEffect transition="in" filter="fade">
                                      <p:cBhvr>
                                        <p:cTn id="54" dur="500"/>
                                        <p:tgtEl>
                                          <p:spTgt spid="63"/>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81"/>
                                        </p:tgtEl>
                                        <p:attrNameLst>
                                          <p:attrName>style.visibility</p:attrName>
                                        </p:attrNameLst>
                                      </p:cBhvr>
                                      <p:to>
                                        <p:strVal val="visible"/>
                                      </p:to>
                                    </p:set>
                                    <p:animEffect transition="in" filter="fade">
                                      <p:cBhvr>
                                        <p:cTn id="57" dur="500"/>
                                        <p:tgtEl>
                                          <p:spTgt spid="81"/>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85"/>
                                        </p:tgtEl>
                                        <p:attrNameLst>
                                          <p:attrName>style.visibility</p:attrName>
                                        </p:attrNameLst>
                                      </p:cBhvr>
                                      <p:to>
                                        <p:strVal val="visible"/>
                                      </p:to>
                                    </p:set>
                                    <p:animEffect transition="in" filter="fade">
                                      <p:cBhvr>
                                        <p:cTn id="62" dur="500"/>
                                        <p:tgtEl>
                                          <p:spTgt spid="85"/>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86"/>
                                        </p:tgtEl>
                                        <p:attrNameLst>
                                          <p:attrName>style.visibility</p:attrName>
                                        </p:attrNameLst>
                                      </p:cBhvr>
                                      <p:to>
                                        <p:strVal val="visible"/>
                                      </p:to>
                                    </p:set>
                                    <p:animEffect transition="in" filter="fade">
                                      <p:cBhvr>
                                        <p:cTn id="65" dur="500"/>
                                        <p:tgtEl>
                                          <p:spTgt spid="86"/>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87"/>
                                        </p:tgtEl>
                                        <p:attrNameLst>
                                          <p:attrName>style.visibility</p:attrName>
                                        </p:attrNameLst>
                                      </p:cBhvr>
                                      <p:to>
                                        <p:strVal val="visible"/>
                                      </p:to>
                                    </p:set>
                                    <p:animEffect transition="in" filter="fade">
                                      <p:cBhvr>
                                        <p:cTn id="68" dur="500"/>
                                        <p:tgtEl>
                                          <p:spTgt spid="87"/>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80"/>
                                        </p:tgtEl>
                                        <p:attrNameLst>
                                          <p:attrName>style.visibility</p:attrName>
                                        </p:attrNameLst>
                                      </p:cBhvr>
                                      <p:to>
                                        <p:strVal val="visible"/>
                                      </p:to>
                                    </p:set>
                                    <p:animEffect transition="in" filter="fade">
                                      <p:cBhvr>
                                        <p:cTn id="71" dur="500"/>
                                        <p:tgtEl>
                                          <p:spTgt spid="80"/>
                                        </p:tgtEl>
                                      </p:cBhvr>
                                    </p:animEffect>
                                  </p:childTnLst>
                                </p:cTn>
                              </p:par>
                              <p:par>
                                <p:cTn id="72" presetID="10" presetClass="entr" presetSubtype="0" fill="hold" nodeType="withEffect">
                                  <p:stCondLst>
                                    <p:cond delay="0"/>
                                  </p:stCondLst>
                                  <p:childTnLst>
                                    <p:set>
                                      <p:cBhvr>
                                        <p:cTn id="73" dur="1" fill="hold">
                                          <p:stCondLst>
                                            <p:cond delay="0"/>
                                          </p:stCondLst>
                                        </p:cTn>
                                        <p:tgtEl>
                                          <p:spTgt spid="82"/>
                                        </p:tgtEl>
                                        <p:attrNameLst>
                                          <p:attrName>style.visibility</p:attrName>
                                        </p:attrNameLst>
                                      </p:cBhvr>
                                      <p:to>
                                        <p:strVal val="visible"/>
                                      </p:to>
                                    </p:set>
                                    <p:animEffect transition="in" filter="fade">
                                      <p:cBhvr>
                                        <p:cTn id="74" dur="500"/>
                                        <p:tgtEl>
                                          <p:spTgt spid="82"/>
                                        </p:tgtEl>
                                      </p:cBhvr>
                                    </p:animEffect>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30"/>
                                        </p:tgtEl>
                                        <p:attrNameLst>
                                          <p:attrName>style.visibility</p:attrName>
                                        </p:attrNameLst>
                                      </p:cBhvr>
                                      <p:to>
                                        <p:strVal val="visible"/>
                                      </p:to>
                                    </p:set>
                                    <p:anim calcmode="lin" valueType="num">
                                      <p:cBhvr additive="base">
                                        <p:cTn id="79" dur="500" fill="hold"/>
                                        <p:tgtEl>
                                          <p:spTgt spid="30"/>
                                        </p:tgtEl>
                                        <p:attrNameLst>
                                          <p:attrName>ppt_x</p:attrName>
                                        </p:attrNameLst>
                                      </p:cBhvr>
                                      <p:tavLst>
                                        <p:tav tm="0">
                                          <p:val>
                                            <p:strVal val="#ppt_x"/>
                                          </p:val>
                                        </p:tav>
                                        <p:tav tm="100000">
                                          <p:val>
                                            <p:strVal val="#ppt_x"/>
                                          </p:val>
                                        </p:tav>
                                      </p:tavLst>
                                    </p:anim>
                                    <p:anim calcmode="lin" valueType="num">
                                      <p:cBhvr additive="base">
                                        <p:cTn id="80"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53" presetClass="entr" presetSubtype="16" fill="hold" nodeType="clickEffect">
                                  <p:stCondLst>
                                    <p:cond delay="0"/>
                                  </p:stCondLst>
                                  <p:childTnLst>
                                    <p:set>
                                      <p:cBhvr>
                                        <p:cTn id="84" dur="1" fill="hold">
                                          <p:stCondLst>
                                            <p:cond delay="0"/>
                                          </p:stCondLst>
                                        </p:cTn>
                                        <p:tgtEl>
                                          <p:spTgt spid="38"/>
                                        </p:tgtEl>
                                        <p:attrNameLst>
                                          <p:attrName>style.visibility</p:attrName>
                                        </p:attrNameLst>
                                      </p:cBhvr>
                                      <p:to>
                                        <p:strVal val="visible"/>
                                      </p:to>
                                    </p:set>
                                    <p:anim calcmode="lin" valueType="num">
                                      <p:cBhvr>
                                        <p:cTn id="85" dur="500" fill="hold"/>
                                        <p:tgtEl>
                                          <p:spTgt spid="38"/>
                                        </p:tgtEl>
                                        <p:attrNameLst>
                                          <p:attrName>ppt_w</p:attrName>
                                        </p:attrNameLst>
                                      </p:cBhvr>
                                      <p:tavLst>
                                        <p:tav tm="0">
                                          <p:val>
                                            <p:fltVal val="0"/>
                                          </p:val>
                                        </p:tav>
                                        <p:tav tm="100000">
                                          <p:val>
                                            <p:strVal val="#ppt_w"/>
                                          </p:val>
                                        </p:tav>
                                      </p:tavLst>
                                    </p:anim>
                                    <p:anim calcmode="lin" valueType="num">
                                      <p:cBhvr>
                                        <p:cTn id="86" dur="500" fill="hold"/>
                                        <p:tgtEl>
                                          <p:spTgt spid="38"/>
                                        </p:tgtEl>
                                        <p:attrNameLst>
                                          <p:attrName>ppt_h</p:attrName>
                                        </p:attrNameLst>
                                      </p:cBhvr>
                                      <p:tavLst>
                                        <p:tav tm="0">
                                          <p:val>
                                            <p:fltVal val="0"/>
                                          </p:val>
                                        </p:tav>
                                        <p:tav tm="100000">
                                          <p:val>
                                            <p:strVal val="#ppt_h"/>
                                          </p:val>
                                        </p:tav>
                                      </p:tavLst>
                                    </p:anim>
                                    <p:animEffect transition="in" filter="fade">
                                      <p:cBhvr>
                                        <p:cTn id="87" dur="500"/>
                                        <p:tgtEl>
                                          <p:spTgt spid="38"/>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grpId="0" nodeType="clickEffect">
                                  <p:stCondLst>
                                    <p:cond delay="0"/>
                                  </p:stCondLst>
                                  <p:childTnLst>
                                    <p:set>
                                      <p:cBhvr>
                                        <p:cTn id="91" dur="1" fill="hold">
                                          <p:stCondLst>
                                            <p:cond delay="0"/>
                                          </p:stCondLst>
                                        </p:cTn>
                                        <p:tgtEl>
                                          <p:spTgt spid="45"/>
                                        </p:tgtEl>
                                        <p:attrNameLst>
                                          <p:attrName>style.visibility</p:attrName>
                                        </p:attrNameLst>
                                      </p:cBhvr>
                                      <p:to>
                                        <p:strVal val="visible"/>
                                      </p:to>
                                    </p:set>
                                    <p:animEffect transition="in" filter="fade">
                                      <p:cBhvr>
                                        <p:cTn id="92" dur="500"/>
                                        <p:tgtEl>
                                          <p:spTgt spid="45"/>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46"/>
                                        </p:tgtEl>
                                        <p:attrNameLst>
                                          <p:attrName>style.visibility</p:attrName>
                                        </p:attrNameLst>
                                      </p:cBhvr>
                                      <p:to>
                                        <p:strVal val="visible"/>
                                      </p:to>
                                    </p:set>
                                    <p:animEffect transition="in" filter="fade">
                                      <p:cBhvr>
                                        <p:cTn id="95" dur="500"/>
                                        <p:tgtEl>
                                          <p:spTgt spid="46"/>
                                        </p:tgtEl>
                                      </p:cBhvr>
                                    </p:animEffect>
                                  </p:childTnLst>
                                </p:cTn>
                              </p:par>
                              <p:par>
                                <p:cTn id="96" presetID="10" presetClass="entr" presetSubtype="0" fill="hold" grpId="0" nodeType="withEffect">
                                  <p:stCondLst>
                                    <p:cond delay="0"/>
                                  </p:stCondLst>
                                  <p:childTnLst>
                                    <p:set>
                                      <p:cBhvr>
                                        <p:cTn id="97" dur="1" fill="hold">
                                          <p:stCondLst>
                                            <p:cond delay="0"/>
                                          </p:stCondLst>
                                        </p:cTn>
                                        <p:tgtEl>
                                          <p:spTgt spid="51"/>
                                        </p:tgtEl>
                                        <p:attrNameLst>
                                          <p:attrName>style.visibility</p:attrName>
                                        </p:attrNameLst>
                                      </p:cBhvr>
                                      <p:to>
                                        <p:strVal val="visible"/>
                                      </p:to>
                                    </p:set>
                                    <p:animEffect transition="in" filter="fade">
                                      <p:cBhvr>
                                        <p:cTn id="98" dur="500"/>
                                        <p:tgtEl>
                                          <p:spTgt spid="51"/>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52"/>
                                        </p:tgtEl>
                                        <p:attrNameLst>
                                          <p:attrName>style.visibility</p:attrName>
                                        </p:attrNameLst>
                                      </p:cBhvr>
                                      <p:to>
                                        <p:strVal val="visible"/>
                                      </p:to>
                                    </p:set>
                                    <p:animEffect transition="in" filter="fade">
                                      <p:cBhvr>
                                        <p:cTn id="101" dur="500"/>
                                        <p:tgtEl>
                                          <p:spTgt spid="52"/>
                                        </p:tgtEl>
                                      </p:cBhvr>
                                    </p:animEffect>
                                  </p:childTnLst>
                                </p:cTn>
                              </p:par>
                            </p:childTnLst>
                          </p:cTn>
                        </p:par>
                      </p:childTnLst>
                    </p:cTn>
                  </p:par>
                  <p:par>
                    <p:cTn id="102" fill="hold">
                      <p:stCondLst>
                        <p:cond delay="indefinite"/>
                      </p:stCondLst>
                      <p:childTnLst>
                        <p:par>
                          <p:cTn id="103" fill="hold">
                            <p:stCondLst>
                              <p:cond delay="0"/>
                            </p:stCondLst>
                            <p:childTnLst>
                              <p:par>
                                <p:cTn id="104" presetID="10" presetClass="entr" presetSubtype="0" fill="hold" grpId="0" nodeType="clickEffect">
                                  <p:stCondLst>
                                    <p:cond delay="0"/>
                                  </p:stCondLst>
                                  <p:childTnLst>
                                    <p:set>
                                      <p:cBhvr>
                                        <p:cTn id="105" dur="1" fill="hold">
                                          <p:stCondLst>
                                            <p:cond delay="0"/>
                                          </p:stCondLst>
                                        </p:cTn>
                                        <p:tgtEl>
                                          <p:spTgt spid="23"/>
                                        </p:tgtEl>
                                        <p:attrNameLst>
                                          <p:attrName>style.visibility</p:attrName>
                                        </p:attrNameLst>
                                      </p:cBhvr>
                                      <p:to>
                                        <p:strVal val="visible"/>
                                      </p:to>
                                    </p:set>
                                    <p:animEffect transition="in" filter="fade">
                                      <p:cBhvr>
                                        <p:cTn id="106" dur="500"/>
                                        <p:tgtEl>
                                          <p:spTgt spid="23"/>
                                        </p:tgtEl>
                                      </p:cBhvr>
                                    </p:animEffect>
                                  </p:childTnLst>
                                </p:cTn>
                              </p:par>
                            </p:childTnLst>
                          </p:cTn>
                        </p:par>
                      </p:childTnLst>
                    </p:cTn>
                  </p:par>
                  <p:par>
                    <p:cTn id="107" fill="hold">
                      <p:stCondLst>
                        <p:cond delay="indefinite"/>
                      </p:stCondLst>
                      <p:childTnLst>
                        <p:par>
                          <p:cTn id="108" fill="hold">
                            <p:stCondLst>
                              <p:cond delay="0"/>
                            </p:stCondLst>
                            <p:childTnLst>
                              <p:par>
                                <p:cTn id="109" presetID="10" presetClass="entr" presetSubtype="0" fill="hold" grpId="0" nodeType="clickEffect">
                                  <p:stCondLst>
                                    <p:cond delay="0"/>
                                  </p:stCondLst>
                                  <p:childTnLst>
                                    <p:set>
                                      <p:cBhvr>
                                        <p:cTn id="110" dur="1" fill="hold">
                                          <p:stCondLst>
                                            <p:cond delay="0"/>
                                          </p:stCondLst>
                                        </p:cTn>
                                        <p:tgtEl>
                                          <p:spTgt spid="90"/>
                                        </p:tgtEl>
                                        <p:attrNameLst>
                                          <p:attrName>style.visibility</p:attrName>
                                        </p:attrNameLst>
                                      </p:cBhvr>
                                      <p:to>
                                        <p:strVal val="visible"/>
                                      </p:to>
                                    </p:set>
                                    <p:animEffect transition="in" filter="fade">
                                      <p:cBhvr>
                                        <p:cTn id="111" dur="500"/>
                                        <p:tgtEl>
                                          <p:spTgt spid="90"/>
                                        </p:tgtEl>
                                      </p:cBhvr>
                                    </p:animEffect>
                                  </p:childTnLst>
                                </p:cTn>
                              </p:par>
                              <p:par>
                                <p:cTn id="112" presetID="10" presetClass="entr" presetSubtype="0" fill="hold" grpId="0" nodeType="withEffect">
                                  <p:stCondLst>
                                    <p:cond delay="0"/>
                                  </p:stCondLst>
                                  <p:childTnLst>
                                    <p:set>
                                      <p:cBhvr>
                                        <p:cTn id="113" dur="1" fill="hold">
                                          <p:stCondLst>
                                            <p:cond delay="0"/>
                                          </p:stCondLst>
                                        </p:cTn>
                                        <p:tgtEl>
                                          <p:spTgt spid="92"/>
                                        </p:tgtEl>
                                        <p:attrNameLst>
                                          <p:attrName>style.visibility</p:attrName>
                                        </p:attrNameLst>
                                      </p:cBhvr>
                                      <p:to>
                                        <p:strVal val="visible"/>
                                      </p:to>
                                    </p:set>
                                    <p:animEffect transition="in" filter="fade">
                                      <p:cBhvr>
                                        <p:cTn id="114" dur="500"/>
                                        <p:tgtEl>
                                          <p:spTgt spid="92"/>
                                        </p:tgtEl>
                                      </p:cBhvr>
                                    </p:animEffect>
                                  </p:childTnLst>
                                </p:cTn>
                              </p:par>
                              <p:par>
                                <p:cTn id="115" presetID="10" presetClass="entr" presetSubtype="0" fill="hold" grpId="0" nodeType="withEffect">
                                  <p:stCondLst>
                                    <p:cond delay="0"/>
                                  </p:stCondLst>
                                  <p:childTnLst>
                                    <p:set>
                                      <p:cBhvr>
                                        <p:cTn id="116" dur="1" fill="hold">
                                          <p:stCondLst>
                                            <p:cond delay="0"/>
                                          </p:stCondLst>
                                        </p:cTn>
                                        <p:tgtEl>
                                          <p:spTgt spid="94"/>
                                        </p:tgtEl>
                                        <p:attrNameLst>
                                          <p:attrName>style.visibility</p:attrName>
                                        </p:attrNameLst>
                                      </p:cBhvr>
                                      <p:to>
                                        <p:strVal val="visible"/>
                                      </p:to>
                                    </p:set>
                                    <p:animEffect transition="in" filter="fade">
                                      <p:cBhvr>
                                        <p:cTn id="117" dur="500"/>
                                        <p:tgtEl>
                                          <p:spTgt spid="94"/>
                                        </p:tgtEl>
                                      </p:cBhvr>
                                    </p:animEffect>
                                  </p:childTnLst>
                                </p:cTn>
                              </p:par>
                            </p:childTnLst>
                          </p:cTn>
                        </p:par>
                      </p:childTnLst>
                    </p:cTn>
                  </p:par>
                  <p:par>
                    <p:cTn id="118" fill="hold">
                      <p:stCondLst>
                        <p:cond delay="indefinite"/>
                      </p:stCondLst>
                      <p:childTnLst>
                        <p:par>
                          <p:cTn id="119" fill="hold">
                            <p:stCondLst>
                              <p:cond delay="0"/>
                            </p:stCondLst>
                            <p:childTnLst>
                              <p:par>
                                <p:cTn id="120" presetID="2" presetClass="entr" presetSubtype="4" fill="hold" grpId="0" nodeType="clickEffect">
                                  <p:stCondLst>
                                    <p:cond delay="0"/>
                                  </p:stCondLst>
                                  <p:childTnLst>
                                    <p:set>
                                      <p:cBhvr>
                                        <p:cTn id="121" dur="1" fill="hold">
                                          <p:stCondLst>
                                            <p:cond delay="0"/>
                                          </p:stCondLst>
                                        </p:cTn>
                                        <p:tgtEl>
                                          <p:spTgt spid="105"/>
                                        </p:tgtEl>
                                        <p:attrNameLst>
                                          <p:attrName>style.visibility</p:attrName>
                                        </p:attrNameLst>
                                      </p:cBhvr>
                                      <p:to>
                                        <p:strVal val="visible"/>
                                      </p:to>
                                    </p:set>
                                    <p:anim calcmode="lin" valueType="num">
                                      <p:cBhvr additive="base">
                                        <p:cTn id="122" dur="500" fill="hold"/>
                                        <p:tgtEl>
                                          <p:spTgt spid="105"/>
                                        </p:tgtEl>
                                        <p:attrNameLst>
                                          <p:attrName>ppt_x</p:attrName>
                                        </p:attrNameLst>
                                      </p:cBhvr>
                                      <p:tavLst>
                                        <p:tav tm="0">
                                          <p:val>
                                            <p:strVal val="#ppt_x"/>
                                          </p:val>
                                        </p:tav>
                                        <p:tav tm="100000">
                                          <p:val>
                                            <p:strVal val="#ppt_x"/>
                                          </p:val>
                                        </p:tav>
                                      </p:tavLst>
                                    </p:anim>
                                    <p:anim calcmode="lin" valueType="num">
                                      <p:cBhvr additive="base">
                                        <p:cTn id="123" dur="500" fill="hold"/>
                                        <p:tgtEl>
                                          <p:spTgt spid="105"/>
                                        </p:tgtEl>
                                        <p:attrNameLst>
                                          <p:attrName>ppt_y</p:attrName>
                                        </p:attrNameLst>
                                      </p:cBhvr>
                                      <p:tavLst>
                                        <p:tav tm="0">
                                          <p:val>
                                            <p:strVal val="1+#ppt_h/2"/>
                                          </p:val>
                                        </p:tav>
                                        <p:tav tm="100000">
                                          <p:val>
                                            <p:strVal val="#ppt_y"/>
                                          </p:val>
                                        </p:tav>
                                      </p:tavLst>
                                    </p:anim>
                                  </p:childTnLst>
                                </p:cTn>
                              </p:par>
                            </p:childTnLst>
                          </p:cTn>
                        </p:par>
                      </p:childTnLst>
                    </p:cTn>
                  </p:par>
                  <p:par>
                    <p:cTn id="124" fill="hold">
                      <p:stCondLst>
                        <p:cond delay="indefinite"/>
                      </p:stCondLst>
                      <p:childTnLst>
                        <p:par>
                          <p:cTn id="125" fill="hold">
                            <p:stCondLst>
                              <p:cond delay="0"/>
                            </p:stCondLst>
                            <p:childTnLst>
                              <p:par>
                                <p:cTn id="126" presetID="53" presetClass="entr" presetSubtype="16" fill="hold" nodeType="clickEffect">
                                  <p:stCondLst>
                                    <p:cond delay="0"/>
                                  </p:stCondLst>
                                  <p:childTnLst>
                                    <p:set>
                                      <p:cBhvr>
                                        <p:cTn id="127" dur="1" fill="hold">
                                          <p:stCondLst>
                                            <p:cond delay="0"/>
                                          </p:stCondLst>
                                        </p:cTn>
                                        <p:tgtEl>
                                          <p:spTgt spid="41"/>
                                        </p:tgtEl>
                                        <p:attrNameLst>
                                          <p:attrName>style.visibility</p:attrName>
                                        </p:attrNameLst>
                                      </p:cBhvr>
                                      <p:to>
                                        <p:strVal val="visible"/>
                                      </p:to>
                                    </p:set>
                                    <p:anim calcmode="lin" valueType="num">
                                      <p:cBhvr>
                                        <p:cTn id="128" dur="500" fill="hold"/>
                                        <p:tgtEl>
                                          <p:spTgt spid="41"/>
                                        </p:tgtEl>
                                        <p:attrNameLst>
                                          <p:attrName>ppt_w</p:attrName>
                                        </p:attrNameLst>
                                      </p:cBhvr>
                                      <p:tavLst>
                                        <p:tav tm="0">
                                          <p:val>
                                            <p:fltVal val="0"/>
                                          </p:val>
                                        </p:tav>
                                        <p:tav tm="100000">
                                          <p:val>
                                            <p:strVal val="#ppt_w"/>
                                          </p:val>
                                        </p:tav>
                                      </p:tavLst>
                                    </p:anim>
                                    <p:anim calcmode="lin" valueType="num">
                                      <p:cBhvr>
                                        <p:cTn id="129" dur="500" fill="hold"/>
                                        <p:tgtEl>
                                          <p:spTgt spid="41"/>
                                        </p:tgtEl>
                                        <p:attrNameLst>
                                          <p:attrName>ppt_h</p:attrName>
                                        </p:attrNameLst>
                                      </p:cBhvr>
                                      <p:tavLst>
                                        <p:tav tm="0">
                                          <p:val>
                                            <p:fltVal val="0"/>
                                          </p:val>
                                        </p:tav>
                                        <p:tav tm="100000">
                                          <p:val>
                                            <p:strVal val="#ppt_h"/>
                                          </p:val>
                                        </p:tav>
                                      </p:tavLst>
                                    </p:anim>
                                    <p:animEffect transition="in" filter="fade">
                                      <p:cBhvr>
                                        <p:cTn id="130" dur="500"/>
                                        <p:tgtEl>
                                          <p:spTgt spid="41"/>
                                        </p:tgtEl>
                                      </p:cBhvr>
                                    </p:animEffect>
                                  </p:childTnLst>
                                </p:cTn>
                              </p:par>
                            </p:childTnLst>
                          </p:cTn>
                        </p:par>
                      </p:childTnLst>
                    </p:cTn>
                  </p:par>
                  <p:par>
                    <p:cTn id="131" fill="hold">
                      <p:stCondLst>
                        <p:cond delay="indefinite"/>
                      </p:stCondLst>
                      <p:childTnLst>
                        <p:par>
                          <p:cTn id="132" fill="hold">
                            <p:stCondLst>
                              <p:cond delay="0"/>
                            </p:stCondLst>
                            <p:childTnLst>
                              <p:par>
                                <p:cTn id="133" presetID="10" presetClass="entr" presetSubtype="0" fill="hold" grpId="0" nodeType="clickEffect">
                                  <p:stCondLst>
                                    <p:cond delay="0"/>
                                  </p:stCondLst>
                                  <p:childTnLst>
                                    <p:set>
                                      <p:cBhvr>
                                        <p:cTn id="134" dur="1" fill="hold">
                                          <p:stCondLst>
                                            <p:cond delay="0"/>
                                          </p:stCondLst>
                                        </p:cTn>
                                        <p:tgtEl>
                                          <p:spTgt spid="88"/>
                                        </p:tgtEl>
                                        <p:attrNameLst>
                                          <p:attrName>style.visibility</p:attrName>
                                        </p:attrNameLst>
                                      </p:cBhvr>
                                      <p:to>
                                        <p:strVal val="visible"/>
                                      </p:to>
                                    </p:set>
                                    <p:animEffect transition="in" filter="fade">
                                      <p:cBhvr>
                                        <p:cTn id="135" dur="500"/>
                                        <p:tgtEl>
                                          <p:spTgt spid="88"/>
                                        </p:tgtEl>
                                      </p:cBhvr>
                                    </p:animEffect>
                                  </p:childTnLst>
                                </p:cTn>
                              </p:par>
                              <p:par>
                                <p:cTn id="136" presetID="10" presetClass="entr" presetSubtype="0" fill="hold" grpId="0" nodeType="withEffect">
                                  <p:stCondLst>
                                    <p:cond delay="0"/>
                                  </p:stCondLst>
                                  <p:childTnLst>
                                    <p:set>
                                      <p:cBhvr>
                                        <p:cTn id="137" dur="1" fill="hold">
                                          <p:stCondLst>
                                            <p:cond delay="0"/>
                                          </p:stCondLst>
                                        </p:cTn>
                                        <p:tgtEl>
                                          <p:spTgt spid="89"/>
                                        </p:tgtEl>
                                        <p:attrNameLst>
                                          <p:attrName>style.visibility</p:attrName>
                                        </p:attrNameLst>
                                      </p:cBhvr>
                                      <p:to>
                                        <p:strVal val="visible"/>
                                      </p:to>
                                    </p:set>
                                    <p:animEffect transition="in" filter="fade">
                                      <p:cBhvr>
                                        <p:cTn id="138" dur="500"/>
                                        <p:tgtEl>
                                          <p:spTgt spid="89"/>
                                        </p:tgtEl>
                                      </p:cBhvr>
                                    </p:animEffect>
                                  </p:childTnLst>
                                </p:cTn>
                              </p:par>
                              <p:par>
                                <p:cTn id="139" presetID="10" presetClass="entr" presetSubtype="0" fill="hold" grpId="0" nodeType="withEffect">
                                  <p:stCondLst>
                                    <p:cond delay="0"/>
                                  </p:stCondLst>
                                  <p:childTnLst>
                                    <p:set>
                                      <p:cBhvr>
                                        <p:cTn id="140" dur="1" fill="hold">
                                          <p:stCondLst>
                                            <p:cond delay="0"/>
                                          </p:stCondLst>
                                        </p:cTn>
                                        <p:tgtEl>
                                          <p:spTgt spid="95"/>
                                        </p:tgtEl>
                                        <p:attrNameLst>
                                          <p:attrName>style.visibility</p:attrName>
                                        </p:attrNameLst>
                                      </p:cBhvr>
                                      <p:to>
                                        <p:strVal val="visible"/>
                                      </p:to>
                                    </p:set>
                                    <p:animEffect transition="in" filter="fade">
                                      <p:cBhvr>
                                        <p:cTn id="141" dur="500"/>
                                        <p:tgtEl>
                                          <p:spTgt spid="95"/>
                                        </p:tgtEl>
                                      </p:cBhvr>
                                    </p:animEffect>
                                  </p:childTnLst>
                                </p:cTn>
                              </p:par>
                              <p:par>
                                <p:cTn id="142" presetID="10" presetClass="entr" presetSubtype="0" fill="hold" grpId="0" nodeType="withEffect">
                                  <p:stCondLst>
                                    <p:cond delay="0"/>
                                  </p:stCondLst>
                                  <p:childTnLst>
                                    <p:set>
                                      <p:cBhvr>
                                        <p:cTn id="143" dur="1" fill="hold">
                                          <p:stCondLst>
                                            <p:cond delay="0"/>
                                          </p:stCondLst>
                                        </p:cTn>
                                        <p:tgtEl>
                                          <p:spTgt spid="96"/>
                                        </p:tgtEl>
                                        <p:attrNameLst>
                                          <p:attrName>style.visibility</p:attrName>
                                        </p:attrNameLst>
                                      </p:cBhvr>
                                      <p:to>
                                        <p:strVal val="visible"/>
                                      </p:to>
                                    </p:set>
                                    <p:animEffect transition="in" filter="fade">
                                      <p:cBhvr>
                                        <p:cTn id="144" dur="500"/>
                                        <p:tgtEl>
                                          <p:spTgt spid="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42" grpId="0" animBg="1"/>
      <p:bldP spid="43" grpId="0" animBg="1"/>
      <p:bldP spid="45" grpId="0" animBg="1"/>
      <p:bldP spid="46" grpId="0" animBg="1"/>
      <p:bldP spid="51" grpId="0" animBg="1"/>
      <p:bldP spid="52" grpId="0" animBg="1"/>
      <p:bldP spid="53" grpId="0" animBg="1"/>
      <p:bldP spid="58" grpId="0" animBg="1"/>
      <p:bldP spid="63" grpId="0" animBg="1"/>
      <p:bldP spid="80" grpId="0" animBg="1"/>
      <p:bldP spid="85" grpId="0" animBg="1"/>
      <p:bldP spid="86" grpId="0" animBg="1"/>
      <p:bldP spid="87" grpId="0" animBg="1"/>
      <p:bldP spid="88" grpId="0" animBg="1"/>
      <p:bldP spid="89" grpId="0" animBg="1"/>
      <p:bldP spid="23" grpId="0" animBg="1"/>
      <p:bldP spid="90" grpId="0" animBg="1"/>
      <p:bldP spid="92" grpId="0" animBg="1"/>
      <p:bldP spid="94" grpId="0" animBg="1"/>
      <p:bldP spid="81" grpId="0" animBg="1"/>
      <p:bldP spid="95" grpId="0" animBg="1"/>
      <p:bldP spid="96" grpId="0" animBg="1"/>
      <p:bldP spid="97" grpId="0" animBg="1"/>
      <p:bldP spid="98" grpId="0" animBg="1"/>
      <p:bldP spid="99" grpId="0" animBg="1"/>
      <p:bldP spid="100" grpId="0" animBg="1"/>
      <p:bldP spid="101" grpId="0" animBg="1"/>
      <p:bldP spid="30" grpId="0" animBg="1"/>
      <p:bldP spid="105"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217</TotalTime>
  <Words>1356</Words>
  <Application>Microsoft Macintosh PowerPoint</Application>
  <PresentationFormat>Widescreen</PresentationFormat>
  <Paragraphs>260</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Calibri</vt:lpstr>
      <vt:lpstr>Calibri Light</vt:lpstr>
      <vt:lpstr>Mangal</vt:lpstr>
      <vt:lpstr>Arial</vt:lpstr>
      <vt:lpstr>Office Theme</vt:lpstr>
      <vt:lpstr>Mission Zero Defect</vt:lpstr>
      <vt:lpstr>Defects Are Expensive &amp; Unnecessary</vt:lpstr>
      <vt:lpstr>We do Iterative development in name of Agile</vt:lpstr>
      <vt:lpstr>We need to do Agile the right way</vt:lpstr>
      <vt:lpstr>Recommended Agile Collaboration</vt:lpstr>
      <vt:lpstr>Recommended Approach for Test Automation</vt:lpstr>
      <vt:lpstr>Testing Tasks Distribution</vt:lpstr>
      <vt:lpstr>DevOps Integration</vt:lpstr>
      <vt:lpstr>Test Flow Diagram</vt:lpstr>
      <vt:lpstr>Test Automation Details</vt:lpstr>
      <vt:lpstr>Test Automation Details (Contd.)</vt:lpstr>
      <vt:lpstr>Step by Step Intro to BDD </vt:lpstr>
      <vt:lpstr>Step by Step Intro to BDD (Contd.)</vt:lpstr>
      <vt:lpstr>Step by Step Intro to BDD (Contd.)</vt:lpstr>
    </vt:vector>
  </TitlesOfParts>
  <Company/>
  <LinksUpToDate>false</LinksUpToDate>
  <SharedDoc>false</SharedDoc>
  <HyperlinksChanged>false</HyperlinksChanged>
  <AppVersion>15.0041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Mission Zero Defect</dc:title>
  <dc:creator>Ravi Kalla</dc:creator>
  <cp:lastModifiedBy>Ravi Kalla</cp:lastModifiedBy>
  <cp:revision>36</cp:revision>
  <dcterms:created xsi:type="dcterms:W3CDTF">2017-12-19T03:17:16Z</dcterms:created>
  <dcterms:modified xsi:type="dcterms:W3CDTF">2017-12-19T06:55:14Z</dcterms:modified>
</cp:coreProperties>
</file>