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varScale="1">
        <p:scale>
          <a:sx n="90" d="100"/>
          <a:sy n="90" d="100"/>
        </p:scale>
        <p:origin x="23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2A04-B66A-2D46-9BBD-62D6AB4E3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4CA41-9B9C-DB4E-B54C-0C11981654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90E5D9-924B-D541-86B7-A3AD56DBED0E}"/>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5" name="Footer Placeholder 4">
            <a:extLst>
              <a:ext uri="{FF2B5EF4-FFF2-40B4-BE49-F238E27FC236}">
                <a16:creationId xmlns:a16="http://schemas.microsoft.com/office/drawing/2014/main" id="{CFE030B6-4E74-604B-9CC3-2F1E1FBE7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3C297-5ED7-EA48-94C0-D8A6A2B7D599}"/>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331975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5AAC-79A0-5744-AD57-5851B99F47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294ED6-5ECB-A849-A666-29BC17FB74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63A63-E3BA-F34D-8EDE-135BAE7E071D}"/>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5" name="Footer Placeholder 4">
            <a:extLst>
              <a:ext uri="{FF2B5EF4-FFF2-40B4-BE49-F238E27FC236}">
                <a16:creationId xmlns:a16="http://schemas.microsoft.com/office/drawing/2014/main" id="{50C654C6-CB01-7A45-9CD7-EE65C37F2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F8664-5B72-2743-BA7A-AC1608619734}"/>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278604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DEB627-965B-924E-AB4C-1D19FD75BA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5D3D33-1423-8248-BA5E-B16DAF5273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C551-8049-C24A-A076-7A49F5BA1D7B}"/>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5" name="Footer Placeholder 4">
            <a:extLst>
              <a:ext uri="{FF2B5EF4-FFF2-40B4-BE49-F238E27FC236}">
                <a16:creationId xmlns:a16="http://schemas.microsoft.com/office/drawing/2014/main" id="{FD474533-AB82-7940-86C1-4450D434F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9D017-1F14-C941-B937-CB46614D5374}"/>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8032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20CE-EDB7-B14A-9C3E-8262F68A2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308AF-3B3E-9B4F-9F03-73D3C2D827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E54BE-2EEF-7942-AD67-AE28D7DB9A11}"/>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5" name="Footer Placeholder 4">
            <a:extLst>
              <a:ext uri="{FF2B5EF4-FFF2-40B4-BE49-F238E27FC236}">
                <a16:creationId xmlns:a16="http://schemas.microsoft.com/office/drawing/2014/main" id="{47E020ED-5D40-9B43-87B6-298F80098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3986F-D566-E54D-83A5-77A92FA2EA1A}"/>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418160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C9F4-9A6B-B144-B483-F2DD7E3EB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89EAA6-E68E-8D46-B6B8-82B0BABFA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EA8125-ED0A-8C43-A0BA-0C7F545FC1D9}"/>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5" name="Footer Placeholder 4">
            <a:extLst>
              <a:ext uri="{FF2B5EF4-FFF2-40B4-BE49-F238E27FC236}">
                <a16:creationId xmlns:a16="http://schemas.microsoft.com/office/drawing/2014/main" id="{EA66C200-376E-AE4F-B3B1-C1BE75A2F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1813E-3601-2346-8EA9-6E8AC4EF2D36}"/>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320616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7E0A-C8D0-2545-9699-0AAE96EBA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8A35F-A855-4148-A894-189FE377A7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C86ACD-546B-D043-8891-71C79EC1D3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7FD660-58B4-8740-ABA5-CAB9DB9FFF8A}"/>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6" name="Footer Placeholder 5">
            <a:extLst>
              <a:ext uri="{FF2B5EF4-FFF2-40B4-BE49-F238E27FC236}">
                <a16:creationId xmlns:a16="http://schemas.microsoft.com/office/drawing/2014/main" id="{C5CBFD3C-CFAE-F74A-A353-97D0651EE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2F2CD-5D19-EF47-8CAB-1A4D3D3C9227}"/>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350276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EA6F-DF65-404D-BA5D-1FF9A05689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7F3CC-68C6-8B49-86F7-CB21DDA00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D6C36C-489E-F745-A061-48878982C3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F4C6F2-A66F-3C41-88ED-263895539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153031-BF97-254F-BBC2-2E8B57D3F7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7286A0-172C-9049-8397-EE8E7CA01FBD}"/>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8" name="Footer Placeholder 7">
            <a:extLst>
              <a:ext uri="{FF2B5EF4-FFF2-40B4-BE49-F238E27FC236}">
                <a16:creationId xmlns:a16="http://schemas.microsoft.com/office/drawing/2014/main" id="{45058B07-CEC1-8245-B273-23732768A8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6D8302-5D66-8F43-A10C-CA56DC364F16}"/>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222829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4358-1AF0-EE43-89D1-24EC329133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574D5-8878-7B42-AD96-6E939A3AD138}"/>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4" name="Footer Placeholder 3">
            <a:extLst>
              <a:ext uri="{FF2B5EF4-FFF2-40B4-BE49-F238E27FC236}">
                <a16:creationId xmlns:a16="http://schemas.microsoft.com/office/drawing/2014/main" id="{06BCF063-38FD-804E-8533-8581AA080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D02C7-0883-A741-A152-4BDE029E75CF}"/>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107752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DEF2-8EAC-8245-BB60-DAE5FC01206D}"/>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3" name="Footer Placeholder 2">
            <a:extLst>
              <a:ext uri="{FF2B5EF4-FFF2-40B4-BE49-F238E27FC236}">
                <a16:creationId xmlns:a16="http://schemas.microsoft.com/office/drawing/2014/main" id="{F2E17417-F7C5-844E-80C6-B7BE87E4AF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DC3FFE-46B0-2046-A4EF-99E33C6B4AFB}"/>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94657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95F7-F411-E345-80B1-19F5CE5C4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E6761-A62A-794E-A075-C2F8A234A3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FAF0D1-CFD4-7E4B-BA91-15E356C1C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A5DE35-503F-3342-A6F8-CD795BD1F0BF}"/>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6" name="Footer Placeholder 5">
            <a:extLst>
              <a:ext uri="{FF2B5EF4-FFF2-40B4-BE49-F238E27FC236}">
                <a16:creationId xmlns:a16="http://schemas.microsoft.com/office/drawing/2014/main" id="{379101C4-1B18-B643-826A-0C3309749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2057A-89E0-744C-94C7-6C08D9DF73FE}"/>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328428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E2E9-171A-A749-9B11-85E000FC8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FA4D5-4400-4443-9CE0-7D16F0C14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34BF21-616F-D243-8952-E793732F7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E61364-5606-A248-8D9F-3BA0DD9B8C34}"/>
              </a:ext>
            </a:extLst>
          </p:cNvPr>
          <p:cNvSpPr>
            <a:spLocks noGrp="1"/>
          </p:cNvSpPr>
          <p:nvPr>
            <p:ph type="dt" sz="half" idx="10"/>
          </p:nvPr>
        </p:nvSpPr>
        <p:spPr/>
        <p:txBody>
          <a:bodyPr/>
          <a:lstStyle/>
          <a:p>
            <a:fld id="{A94DDC89-0B69-7B49-907C-250D70E6C604}" type="datetimeFigureOut">
              <a:rPr lang="en-US" smtClean="0"/>
              <a:t>8/11/18</a:t>
            </a:fld>
            <a:endParaRPr lang="en-US"/>
          </a:p>
        </p:txBody>
      </p:sp>
      <p:sp>
        <p:nvSpPr>
          <p:cNvPr id="6" name="Footer Placeholder 5">
            <a:extLst>
              <a:ext uri="{FF2B5EF4-FFF2-40B4-BE49-F238E27FC236}">
                <a16:creationId xmlns:a16="http://schemas.microsoft.com/office/drawing/2014/main" id="{609AE999-83C5-574C-88A2-90AC63F98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2B00C-79D9-9B48-BB5D-E8FEC660EE8B}"/>
              </a:ext>
            </a:extLst>
          </p:cNvPr>
          <p:cNvSpPr>
            <a:spLocks noGrp="1"/>
          </p:cNvSpPr>
          <p:nvPr>
            <p:ph type="sldNum" sz="quarter" idx="12"/>
          </p:nvPr>
        </p:nvSpPr>
        <p:spPr/>
        <p:txBody>
          <a:bodyPr/>
          <a:lstStyle/>
          <a:p>
            <a:fld id="{25440D81-1B3F-634F-B026-A9521B842CC6}" type="slidenum">
              <a:rPr lang="en-US" smtClean="0"/>
              <a:t>‹#›</a:t>
            </a:fld>
            <a:endParaRPr lang="en-US"/>
          </a:p>
        </p:txBody>
      </p:sp>
    </p:spTree>
    <p:extLst>
      <p:ext uri="{BB962C8B-B14F-4D97-AF65-F5344CB8AC3E}">
        <p14:creationId xmlns:p14="http://schemas.microsoft.com/office/powerpoint/2010/main" val="292496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CD24D-E0AC-AF49-8268-FCB271C5B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916EA0-7AA0-2946-A6B0-B3EEB3305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27DAC-F038-4348-B8A5-66C49395B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DDC89-0B69-7B49-907C-250D70E6C604}" type="datetimeFigureOut">
              <a:rPr lang="en-US" smtClean="0"/>
              <a:t>8/11/18</a:t>
            </a:fld>
            <a:endParaRPr lang="en-US"/>
          </a:p>
        </p:txBody>
      </p:sp>
      <p:sp>
        <p:nvSpPr>
          <p:cNvPr id="5" name="Footer Placeholder 4">
            <a:extLst>
              <a:ext uri="{FF2B5EF4-FFF2-40B4-BE49-F238E27FC236}">
                <a16:creationId xmlns:a16="http://schemas.microsoft.com/office/drawing/2014/main" id="{C878F654-2A41-1A41-8AEA-FD4D969FB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2502C1-CA89-E14E-92CE-52AA5CAC3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40D81-1B3F-634F-B026-A9521B842CC6}" type="slidenum">
              <a:rPr lang="en-US" smtClean="0"/>
              <a:t>‹#›</a:t>
            </a:fld>
            <a:endParaRPr lang="en-US"/>
          </a:p>
        </p:txBody>
      </p:sp>
    </p:spTree>
    <p:extLst>
      <p:ext uri="{BB962C8B-B14F-4D97-AF65-F5344CB8AC3E}">
        <p14:creationId xmlns:p14="http://schemas.microsoft.com/office/powerpoint/2010/main" val="2423933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AD14-1ADF-F94C-92CB-11B741176179}"/>
              </a:ext>
            </a:extLst>
          </p:cNvPr>
          <p:cNvSpPr>
            <a:spLocks noGrp="1"/>
          </p:cNvSpPr>
          <p:nvPr>
            <p:ph type="ctrTitle"/>
          </p:nvPr>
        </p:nvSpPr>
        <p:spPr/>
        <p:txBody>
          <a:bodyPr/>
          <a:lstStyle/>
          <a:p>
            <a:r>
              <a:rPr lang="en-US" dirty="0"/>
              <a:t>Git Branching Strategy</a:t>
            </a:r>
          </a:p>
        </p:txBody>
      </p:sp>
      <p:sp>
        <p:nvSpPr>
          <p:cNvPr id="3" name="Subtitle 2">
            <a:extLst>
              <a:ext uri="{FF2B5EF4-FFF2-40B4-BE49-F238E27FC236}">
                <a16:creationId xmlns:a16="http://schemas.microsoft.com/office/drawing/2014/main" id="{82467800-C5A3-864E-A693-3D2171FD5A2D}"/>
              </a:ext>
            </a:extLst>
          </p:cNvPr>
          <p:cNvSpPr>
            <a:spLocks noGrp="1"/>
          </p:cNvSpPr>
          <p:nvPr>
            <p:ph type="subTitle" idx="1"/>
          </p:nvPr>
        </p:nvSpPr>
        <p:spPr>
          <a:xfrm>
            <a:off x="7800974" y="4529138"/>
            <a:ext cx="2867025" cy="728662"/>
          </a:xfrm>
        </p:spPr>
        <p:txBody>
          <a:bodyPr/>
          <a:lstStyle/>
          <a:p>
            <a:r>
              <a:rPr lang="en-US" dirty="0"/>
              <a:t>- Ravi Kalla</a:t>
            </a:r>
          </a:p>
        </p:txBody>
      </p:sp>
    </p:spTree>
    <p:extLst>
      <p:ext uri="{BB962C8B-B14F-4D97-AF65-F5344CB8AC3E}">
        <p14:creationId xmlns:p14="http://schemas.microsoft.com/office/powerpoint/2010/main" val="183920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A45A-BD83-8B49-87BC-856FB869EB42}"/>
              </a:ext>
            </a:extLst>
          </p:cNvPr>
          <p:cNvSpPr>
            <a:spLocks noGrp="1"/>
          </p:cNvSpPr>
          <p:nvPr>
            <p:ph type="title"/>
          </p:nvPr>
        </p:nvSpPr>
        <p:spPr/>
        <p:txBody>
          <a:bodyPr/>
          <a:lstStyle/>
          <a:p>
            <a:r>
              <a:rPr lang="en-US" dirty="0"/>
              <a:t>Necessary Branches</a:t>
            </a:r>
          </a:p>
        </p:txBody>
      </p:sp>
      <p:pic>
        <p:nvPicPr>
          <p:cNvPr id="5" name="Content Placeholder 4">
            <a:extLst>
              <a:ext uri="{FF2B5EF4-FFF2-40B4-BE49-F238E27FC236}">
                <a16:creationId xmlns:a16="http://schemas.microsoft.com/office/drawing/2014/main" id="{AEFBEAA4-97FF-BF42-8762-8AD57031C232}"/>
              </a:ext>
            </a:extLst>
          </p:cNvPr>
          <p:cNvPicPr>
            <a:picLocks noGrp="1" noChangeAspect="1"/>
          </p:cNvPicPr>
          <p:nvPr>
            <p:ph idx="1"/>
          </p:nvPr>
        </p:nvPicPr>
        <p:blipFill>
          <a:blip r:embed="rId2"/>
          <a:stretch>
            <a:fillRect/>
          </a:stretch>
        </p:blipFill>
        <p:spPr>
          <a:xfrm>
            <a:off x="838200" y="1690688"/>
            <a:ext cx="2658762" cy="3380284"/>
          </a:xfrm>
        </p:spPr>
      </p:pic>
      <p:sp>
        <p:nvSpPr>
          <p:cNvPr id="6" name="Content Placeholder 2">
            <a:extLst>
              <a:ext uri="{FF2B5EF4-FFF2-40B4-BE49-F238E27FC236}">
                <a16:creationId xmlns:a16="http://schemas.microsoft.com/office/drawing/2014/main" id="{C2908B1B-359A-3348-BEC3-8717F68CC307}"/>
              </a:ext>
            </a:extLst>
          </p:cNvPr>
          <p:cNvSpPr txBox="1">
            <a:spLocks/>
          </p:cNvSpPr>
          <p:nvPr/>
        </p:nvSpPr>
        <p:spPr>
          <a:xfrm>
            <a:off x="5214938" y="1690688"/>
            <a:ext cx="6138862" cy="463299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What does the branches contain and who uses them?</a:t>
            </a:r>
            <a:endParaRPr lang="en-US" sz="1800" dirty="0"/>
          </a:p>
          <a:p>
            <a:pPr marL="342900" indent="-342900">
              <a:buFont typeface="+mj-lt"/>
              <a:buAutoNum type="arabicPeriod"/>
            </a:pPr>
            <a:r>
              <a:rPr lang="en-US" sz="1800" dirty="0"/>
              <a:t>Master Branch:</a:t>
            </a:r>
          </a:p>
          <a:p>
            <a:pPr lvl="1"/>
            <a:r>
              <a:rPr lang="en-US" sz="1400" dirty="0"/>
              <a:t>Contains most stable source code</a:t>
            </a:r>
          </a:p>
          <a:p>
            <a:pPr lvl="1"/>
            <a:r>
              <a:rPr lang="en-US" sz="1400" dirty="0"/>
              <a:t>No one need to certify this code as it was already certified by the team in release branches</a:t>
            </a:r>
          </a:p>
          <a:p>
            <a:pPr lvl="1"/>
            <a:r>
              <a:rPr lang="en-US" sz="1400" dirty="0"/>
              <a:t>Created by product owner once in the project lifetime</a:t>
            </a:r>
          </a:p>
          <a:p>
            <a:pPr marL="342900" indent="-342900">
              <a:buFont typeface="+mj-lt"/>
              <a:buAutoNum type="arabicPeriod"/>
            </a:pPr>
            <a:r>
              <a:rPr lang="en-US" sz="1800" dirty="0"/>
              <a:t>Release Branch:</a:t>
            </a:r>
          </a:p>
          <a:p>
            <a:pPr lvl="1"/>
            <a:r>
              <a:rPr lang="en-US" sz="1400" dirty="0"/>
              <a:t>Contains source code for a release</a:t>
            </a:r>
          </a:p>
          <a:p>
            <a:pPr lvl="1"/>
            <a:r>
              <a:rPr lang="en-US" sz="1400" dirty="0"/>
              <a:t>To be tested and certified by Quality Engineers</a:t>
            </a:r>
          </a:p>
          <a:p>
            <a:pPr lvl="1"/>
            <a:r>
              <a:rPr lang="en-US" sz="1400" dirty="0"/>
              <a:t>Branched out from Master Branch by Release Manager / Scrum master / Development Lead once for a project release</a:t>
            </a:r>
            <a:endParaRPr lang="en-US" sz="1800" dirty="0"/>
          </a:p>
          <a:p>
            <a:pPr marL="342900" indent="-342900">
              <a:buFont typeface="+mj-lt"/>
              <a:buAutoNum type="arabicPeriod"/>
            </a:pPr>
            <a:r>
              <a:rPr lang="en-US" sz="1800" dirty="0"/>
              <a:t>Dev Branch:</a:t>
            </a:r>
          </a:p>
          <a:p>
            <a:pPr lvl="1"/>
            <a:r>
              <a:rPr lang="en-US" sz="1400" dirty="0"/>
              <a:t>Contains source code for a release</a:t>
            </a:r>
          </a:p>
          <a:p>
            <a:pPr lvl="1"/>
            <a:r>
              <a:rPr lang="en-US" sz="1400" dirty="0"/>
              <a:t>To be tested and certified by Development Lead</a:t>
            </a:r>
          </a:p>
          <a:p>
            <a:pPr lvl="1"/>
            <a:r>
              <a:rPr lang="en-US" sz="1400" dirty="0"/>
              <a:t>Branched out from Release Branch by Development Lead once for a project release</a:t>
            </a:r>
          </a:p>
          <a:p>
            <a:pPr marL="342900" indent="-342900">
              <a:buFont typeface="+mj-lt"/>
              <a:buAutoNum type="arabicPeriod"/>
            </a:pPr>
            <a:r>
              <a:rPr lang="en-US" sz="1800" dirty="0"/>
              <a:t>Feature Branch:</a:t>
            </a:r>
          </a:p>
          <a:p>
            <a:pPr lvl="1"/>
            <a:r>
              <a:rPr lang="en-US" sz="1400" dirty="0"/>
              <a:t>Contains source code for a user story</a:t>
            </a:r>
          </a:p>
          <a:p>
            <a:pPr lvl="1"/>
            <a:r>
              <a:rPr lang="en-US" sz="1400" dirty="0"/>
              <a:t>Code created by developer and certified in Peer Review</a:t>
            </a:r>
          </a:p>
          <a:p>
            <a:pPr lvl="1"/>
            <a:r>
              <a:rPr lang="en-US" sz="1400" dirty="0"/>
              <a:t>Branched out from Dev Branch by individual developers for every user story</a:t>
            </a:r>
          </a:p>
        </p:txBody>
      </p:sp>
    </p:spTree>
    <p:extLst>
      <p:ext uri="{BB962C8B-B14F-4D97-AF65-F5344CB8AC3E}">
        <p14:creationId xmlns:p14="http://schemas.microsoft.com/office/powerpoint/2010/main" val="277422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3261-1B15-7A42-99B4-C5ED936D7FEF}"/>
              </a:ext>
            </a:extLst>
          </p:cNvPr>
          <p:cNvSpPr>
            <a:spLocks noGrp="1"/>
          </p:cNvSpPr>
          <p:nvPr>
            <p:ph type="title"/>
          </p:nvPr>
        </p:nvSpPr>
        <p:spPr/>
        <p:txBody>
          <a:bodyPr/>
          <a:lstStyle/>
          <a:p>
            <a:r>
              <a:rPr lang="en-US" dirty="0"/>
              <a:t>Feature Branch Merge</a:t>
            </a:r>
          </a:p>
        </p:txBody>
      </p:sp>
      <p:pic>
        <p:nvPicPr>
          <p:cNvPr id="5" name="Content Placeholder 4">
            <a:extLst>
              <a:ext uri="{FF2B5EF4-FFF2-40B4-BE49-F238E27FC236}">
                <a16:creationId xmlns:a16="http://schemas.microsoft.com/office/drawing/2014/main" id="{A9802293-0342-EA46-93C2-A4F9D4C7849F}"/>
              </a:ext>
            </a:extLst>
          </p:cNvPr>
          <p:cNvPicPr>
            <a:picLocks noGrp="1" noChangeAspect="1"/>
          </p:cNvPicPr>
          <p:nvPr>
            <p:ph idx="1"/>
          </p:nvPr>
        </p:nvPicPr>
        <p:blipFill>
          <a:blip r:embed="rId2"/>
          <a:stretch>
            <a:fillRect/>
          </a:stretch>
        </p:blipFill>
        <p:spPr>
          <a:xfrm>
            <a:off x="838200" y="1690688"/>
            <a:ext cx="3316024" cy="3335530"/>
          </a:xfrm>
        </p:spPr>
      </p:pic>
      <p:sp>
        <p:nvSpPr>
          <p:cNvPr id="4" name="Content Placeholder 2">
            <a:extLst>
              <a:ext uri="{FF2B5EF4-FFF2-40B4-BE49-F238E27FC236}">
                <a16:creationId xmlns:a16="http://schemas.microsoft.com/office/drawing/2014/main" id="{3B179C25-DFC8-7E4D-ADFF-FD467CE327B7}"/>
              </a:ext>
            </a:extLst>
          </p:cNvPr>
          <p:cNvSpPr txBox="1">
            <a:spLocks/>
          </p:cNvSpPr>
          <p:nvPr/>
        </p:nvSpPr>
        <p:spPr>
          <a:xfrm>
            <a:off x="5539557" y="1690688"/>
            <a:ext cx="5814243" cy="3818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Where is the code change done for a given user story?</a:t>
            </a:r>
          </a:p>
          <a:p>
            <a:r>
              <a:rPr lang="en-US" sz="1700" dirty="0"/>
              <a:t>Code changes for a story are done in Feature branch</a:t>
            </a:r>
          </a:p>
          <a:p>
            <a:r>
              <a:rPr lang="en-US" sz="1700" dirty="0"/>
              <a:t>After unit testing and peer review, Feature branch is merged to Dev Branch</a:t>
            </a:r>
          </a:p>
          <a:p>
            <a:r>
              <a:rPr lang="en-US" sz="1700" dirty="0"/>
              <a:t>Every Feature Branch should be deleted immediately after merge to Dev Branch</a:t>
            </a:r>
          </a:p>
        </p:txBody>
      </p:sp>
    </p:spTree>
    <p:extLst>
      <p:ext uri="{BB962C8B-B14F-4D97-AF65-F5344CB8AC3E}">
        <p14:creationId xmlns:p14="http://schemas.microsoft.com/office/powerpoint/2010/main" val="381288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6506-63AF-524D-83F4-3A8250E5A5E8}"/>
              </a:ext>
            </a:extLst>
          </p:cNvPr>
          <p:cNvSpPr>
            <a:spLocks noGrp="1"/>
          </p:cNvSpPr>
          <p:nvPr>
            <p:ph type="title"/>
          </p:nvPr>
        </p:nvSpPr>
        <p:spPr/>
        <p:txBody>
          <a:bodyPr/>
          <a:lstStyle/>
          <a:p>
            <a:r>
              <a:rPr lang="en-US" dirty="0"/>
              <a:t>Dev Branch Merge</a:t>
            </a:r>
          </a:p>
        </p:txBody>
      </p:sp>
      <p:pic>
        <p:nvPicPr>
          <p:cNvPr id="5" name="Content Placeholder 4">
            <a:extLst>
              <a:ext uri="{FF2B5EF4-FFF2-40B4-BE49-F238E27FC236}">
                <a16:creationId xmlns:a16="http://schemas.microsoft.com/office/drawing/2014/main" id="{2A0E1F78-1A08-864C-8E49-654AA0B084F3}"/>
              </a:ext>
            </a:extLst>
          </p:cNvPr>
          <p:cNvPicPr>
            <a:picLocks noGrp="1" noChangeAspect="1"/>
          </p:cNvPicPr>
          <p:nvPr>
            <p:ph idx="1"/>
          </p:nvPr>
        </p:nvPicPr>
        <p:blipFill>
          <a:blip r:embed="rId2"/>
          <a:stretch>
            <a:fillRect/>
          </a:stretch>
        </p:blipFill>
        <p:spPr>
          <a:xfrm>
            <a:off x="838200" y="1690688"/>
            <a:ext cx="5813463" cy="3211962"/>
          </a:xfrm>
        </p:spPr>
      </p:pic>
      <p:sp>
        <p:nvSpPr>
          <p:cNvPr id="6" name="Content Placeholder 2">
            <a:extLst>
              <a:ext uri="{FF2B5EF4-FFF2-40B4-BE49-F238E27FC236}">
                <a16:creationId xmlns:a16="http://schemas.microsoft.com/office/drawing/2014/main" id="{F99BAE51-E6F4-E241-9CFB-197BF052B0FC}"/>
              </a:ext>
            </a:extLst>
          </p:cNvPr>
          <p:cNvSpPr txBox="1">
            <a:spLocks/>
          </p:cNvSpPr>
          <p:nvPr/>
        </p:nvSpPr>
        <p:spPr>
          <a:xfrm>
            <a:off x="6772728" y="1690688"/>
            <a:ext cx="5285922" cy="49958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700" b="1" dirty="0"/>
              <a:t>When is the unit testing done?</a:t>
            </a:r>
          </a:p>
          <a:p>
            <a:pPr>
              <a:lnSpc>
                <a:spcPct val="120000"/>
              </a:lnSpc>
            </a:pPr>
            <a:r>
              <a:rPr lang="en-US" sz="1700" dirty="0"/>
              <a:t>Unit testing is done in developer machine for the first time.</a:t>
            </a:r>
          </a:p>
          <a:p>
            <a:pPr>
              <a:lnSpc>
                <a:spcPct val="120000"/>
              </a:lnSpc>
            </a:pPr>
            <a:r>
              <a:rPr lang="en-US" sz="1700" dirty="0"/>
              <a:t>Unit testing is done once again in Continuous Integration[CI] pipeline(Jenkins) that is associated with Dev branch.</a:t>
            </a:r>
          </a:p>
          <a:p>
            <a:pPr>
              <a:lnSpc>
                <a:spcPct val="120000"/>
              </a:lnSpc>
            </a:pPr>
            <a:r>
              <a:rPr lang="en-US" sz="1700" dirty="0"/>
              <a:t>If unit tests pass in the CI Pipeline, Development Lead should review any critical changes in the code and merge the Dev Branch into Release Branch</a:t>
            </a:r>
          </a:p>
          <a:p>
            <a:pPr marL="0" indent="0">
              <a:lnSpc>
                <a:spcPct val="120000"/>
              </a:lnSpc>
              <a:buNone/>
            </a:pPr>
            <a:endParaRPr lang="en-US" sz="1700" dirty="0"/>
          </a:p>
          <a:p>
            <a:pPr marL="0" indent="0">
              <a:lnSpc>
                <a:spcPct val="120000"/>
              </a:lnSpc>
              <a:buNone/>
            </a:pPr>
            <a:r>
              <a:rPr lang="en-US" sz="1700" b="1" dirty="0"/>
              <a:t>When is the code deployed to Dev environment?</a:t>
            </a:r>
          </a:p>
          <a:p>
            <a:pPr>
              <a:lnSpc>
                <a:spcPct val="120000"/>
              </a:lnSpc>
            </a:pPr>
            <a:r>
              <a:rPr lang="en-US" sz="1700" dirty="0"/>
              <a:t>Code is deployed to Dev environment when there are any changes in Dev Branch within a certain timeframe (usually 1 </a:t>
            </a:r>
            <a:r>
              <a:rPr lang="en-US" sz="1700" dirty="0" err="1"/>
              <a:t>hr</a:t>
            </a:r>
            <a:r>
              <a:rPr lang="en-US" sz="1700" dirty="0"/>
              <a:t>)</a:t>
            </a:r>
          </a:p>
          <a:p>
            <a:pPr>
              <a:lnSpc>
                <a:spcPct val="120000"/>
              </a:lnSpc>
            </a:pPr>
            <a:r>
              <a:rPr lang="en-US" sz="1700" dirty="0"/>
              <a:t>Don’t delete Dev Branch after every merge to Release Branch. Delete it only after release is completed.</a:t>
            </a:r>
          </a:p>
        </p:txBody>
      </p:sp>
    </p:spTree>
    <p:extLst>
      <p:ext uri="{BB962C8B-B14F-4D97-AF65-F5344CB8AC3E}">
        <p14:creationId xmlns:p14="http://schemas.microsoft.com/office/powerpoint/2010/main" val="313426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4E97-C3AB-E14C-A7F8-2C585A0928A1}"/>
              </a:ext>
            </a:extLst>
          </p:cNvPr>
          <p:cNvSpPr>
            <a:spLocks noGrp="1"/>
          </p:cNvSpPr>
          <p:nvPr>
            <p:ph type="title"/>
          </p:nvPr>
        </p:nvSpPr>
        <p:spPr/>
        <p:txBody>
          <a:bodyPr/>
          <a:lstStyle/>
          <a:p>
            <a:r>
              <a:rPr lang="en-US" dirty="0"/>
              <a:t>Release Branch Merge</a:t>
            </a:r>
          </a:p>
        </p:txBody>
      </p:sp>
      <p:pic>
        <p:nvPicPr>
          <p:cNvPr id="5" name="Content Placeholder 4">
            <a:extLst>
              <a:ext uri="{FF2B5EF4-FFF2-40B4-BE49-F238E27FC236}">
                <a16:creationId xmlns:a16="http://schemas.microsoft.com/office/drawing/2014/main" id="{44D733B6-209F-2A46-9188-17E8551DF208}"/>
              </a:ext>
            </a:extLst>
          </p:cNvPr>
          <p:cNvPicPr>
            <a:picLocks noGrp="1" noChangeAspect="1"/>
          </p:cNvPicPr>
          <p:nvPr>
            <p:ph idx="1"/>
          </p:nvPr>
        </p:nvPicPr>
        <p:blipFill>
          <a:blip r:embed="rId2"/>
          <a:stretch>
            <a:fillRect/>
          </a:stretch>
        </p:blipFill>
        <p:spPr>
          <a:xfrm>
            <a:off x="838200" y="1690689"/>
            <a:ext cx="6304005" cy="3222675"/>
          </a:xfrm>
        </p:spPr>
      </p:pic>
      <p:sp>
        <p:nvSpPr>
          <p:cNvPr id="4" name="Content Placeholder 2">
            <a:extLst>
              <a:ext uri="{FF2B5EF4-FFF2-40B4-BE49-F238E27FC236}">
                <a16:creationId xmlns:a16="http://schemas.microsoft.com/office/drawing/2014/main" id="{9621AF76-D278-D446-BCAD-17E6DAE784FC}"/>
              </a:ext>
            </a:extLst>
          </p:cNvPr>
          <p:cNvSpPr txBox="1">
            <a:spLocks/>
          </p:cNvSpPr>
          <p:nvPr/>
        </p:nvSpPr>
        <p:spPr>
          <a:xfrm>
            <a:off x="7286625" y="1690688"/>
            <a:ext cx="4761213" cy="5019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500" b="1" dirty="0"/>
              <a:t>When is the QA testing done?</a:t>
            </a:r>
          </a:p>
          <a:p>
            <a:pPr>
              <a:lnSpc>
                <a:spcPct val="120000"/>
              </a:lnSpc>
            </a:pPr>
            <a:r>
              <a:rPr lang="en-US" sz="1500" dirty="0"/>
              <a:t>Quality Engineers do testing in QA environment</a:t>
            </a:r>
          </a:p>
          <a:p>
            <a:pPr>
              <a:lnSpc>
                <a:spcPct val="120000"/>
              </a:lnSpc>
            </a:pPr>
            <a:r>
              <a:rPr lang="en-US" sz="1500" dirty="0"/>
              <a:t>Code to QA Environment comes from Release Branch</a:t>
            </a:r>
          </a:p>
          <a:p>
            <a:pPr marL="0" indent="0">
              <a:lnSpc>
                <a:spcPct val="120000"/>
              </a:lnSpc>
              <a:buNone/>
            </a:pPr>
            <a:endParaRPr lang="en-US" sz="1500" b="1" dirty="0"/>
          </a:p>
          <a:p>
            <a:pPr marL="0" indent="0">
              <a:lnSpc>
                <a:spcPct val="120000"/>
              </a:lnSpc>
              <a:buNone/>
            </a:pPr>
            <a:r>
              <a:rPr lang="en-US" sz="1500" b="1" dirty="0"/>
              <a:t>When is the code deployed to QA Environment?</a:t>
            </a:r>
          </a:p>
          <a:p>
            <a:pPr>
              <a:lnSpc>
                <a:spcPct val="120000"/>
              </a:lnSpc>
            </a:pPr>
            <a:r>
              <a:rPr lang="en-US" sz="1500" dirty="0"/>
              <a:t>Code is deployed to QA Environment when there are any changes in Release Branch within a certain timeframe (usually 1 day)</a:t>
            </a:r>
          </a:p>
          <a:p>
            <a:pPr>
              <a:lnSpc>
                <a:spcPct val="120000"/>
              </a:lnSpc>
            </a:pPr>
            <a:r>
              <a:rPr lang="en-US" sz="1500" dirty="0"/>
              <a:t>Once QA Environment is certified by Quality Engineers with the latest code in Release Branch, corresponding build file will be deployed to Production environment and then the Release Branch code is merged to Master Branch</a:t>
            </a:r>
          </a:p>
          <a:p>
            <a:pPr>
              <a:lnSpc>
                <a:spcPct val="120000"/>
              </a:lnSpc>
            </a:pPr>
            <a:r>
              <a:rPr lang="en-US" sz="1500" dirty="0"/>
              <a:t>Delete Release Branch and corresponding Dev Branch once the code from Release Branch is merged in master.</a:t>
            </a:r>
          </a:p>
        </p:txBody>
      </p:sp>
    </p:spTree>
    <p:extLst>
      <p:ext uri="{BB962C8B-B14F-4D97-AF65-F5344CB8AC3E}">
        <p14:creationId xmlns:p14="http://schemas.microsoft.com/office/powerpoint/2010/main" val="55320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FBFB-49A4-B84F-828C-2EA75361F150}"/>
              </a:ext>
            </a:extLst>
          </p:cNvPr>
          <p:cNvSpPr>
            <a:spLocks noGrp="1"/>
          </p:cNvSpPr>
          <p:nvPr>
            <p:ph type="title"/>
          </p:nvPr>
        </p:nvSpPr>
        <p:spPr/>
        <p:txBody>
          <a:bodyPr/>
          <a:lstStyle/>
          <a:p>
            <a:r>
              <a:rPr lang="en-US" dirty="0"/>
              <a:t>Starting a new release</a:t>
            </a:r>
          </a:p>
        </p:txBody>
      </p:sp>
      <p:pic>
        <p:nvPicPr>
          <p:cNvPr id="7" name="Content Placeholder 6">
            <a:extLst>
              <a:ext uri="{FF2B5EF4-FFF2-40B4-BE49-F238E27FC236}">
                <a16:creationId xmlns:a16="http://schemas.microsoft.com/office/drawing/2014/main" id="{E0F1230B-3403-F844-A092-1037D2E7C143}"/>
              </a:ext>
            </a:extLst>
          </p:cNvPr>
          <p:cNvPicPr>
            <a:picLocks noGrp="1" noChangeAspect="1"/>
          </p:cNvPicPr>
          <p:nvPr>
            <p:ph idx="1"/>
          </p:nvPr>
        </p:nvPicPr>
        <p:blipFill>
          <a:blip r:embed="rId2"/>
          <a:stretch>
            <a:fillRect/>
          </a:stretch>
        </p:blipFill>
        <p:spPr>
          <a:xfrm>
            <a:off x="838199" y="1690687"/>
            <a:ext cx="7094839" cy="3239566"/>
          </a:xfrm>
        </p:spPr>
      </p:pic>
      <p:sp>
        <p:nvSpPr>
          <p:cNvPr id="4" name="Content Placeholder 2">
            <a:extLst>
              <a:ext uri="{FF2B5EF4-FFF2-40B4-BE49-F238E27FC236}">
                <a16:creationId xmlns:a16="http://schemas.microsoft.com/office/drawing/2014/main" id="{7753721E-4E5D-974A-97FB-1CEF51F01A9B}"/>
              </a:ext>
            </a:extLst>
          </p:cNvPr>
          <p:cNvSpPr txBox="1">
            <a:spLocks/>
          </p:cNvSpPr>
          <p:nvPr/>
        </p:nvSpPr>
        <p:spPr>
          <a:xfrm>
            <a:off x="8019535" y="1690689"/>
            <a:ext cx="4028303" cy="50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700" b="1" dirty="0"/>
              <a:t>How to branch out for a new release?</a:t>
            </a:r>
          </a:p>
          <a:p>
            <a:pPr>
              <a:lnSpc>
                <a:spcPct val="120000"/>
              </a:lnSpc>
            </a:pPr>
            <a:r>
              <a:rPr lang="en-US" sz="1700" dirty="0"/>
              <a:t>Create a new branch from Master Branch</a:t>
            </a:r>
          </a:p>
          <a:p>
            <a:pPr>
              <a:lnSpc>
                <a:spcPct val="120000"/>
              </a:lnSpc>
            </a:pPr>
            <a:r>
              <a:rPr lang="en-US" sz="1700" dirty="0"/>
              <a:t>Don’t use previously used release branches</a:t>
            </a:r>
          </a:p>
        </p:txBody>
      </p:sp>
    </p:spTree>
    <p:extLst>
      <p:ext uri="{BB962C8B-B14F-4D97-AF65-F5344CB8AC3E}">
        <p14:creationId xmlns:p14="http://schemas.microsoft.com/office/powerpoint/2010/main" val="74196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8D56-3488-D045-BB2F-8D9F01F75D50}"/>
              </a:ext>
            </a:extLst>
          </p:cNvPr>
          <p:cNvSpPr>
            <a:spLocks noGrp="1"/>
          </p:cNvSpPr>
          <p:nvPr>
            <p:ph type="title"/>
          </p:nvPr>
        </p:nvSpPr>
        <p:spPr/>
        <p:txBody>
          <a:bodyPr/>
          <a:lstStyle/>
          <a:p>
            <a:r>
              <a:rPr lang="en-US" dirty="0"/>
              <a:t>Hot Fixes – Not part of a release</a:t>
            </a:r>
          </a:p>
        </p:txBody>
      </p:sp>
      <p:pic>
        <p:nvPicPr>
          <p:cNvPr id="5" name="Content Placeholder 4">
            <a:extLst>
              <a:ext uri="{FF2B5EF4-FFF2-40B4-BE49-F238E27FC236}">
                <a16:creationId xmlns:a16="http://schemas.microsoft.com/office/drawing/2014/main" id="{11E824EF-EFFF-5249-93BC-EEF7BC4949FC}"/>
              </a:ext>
            </a:extLst>
          </p:cNvPr>
          <p:cNvPicPr>
            <a:picLocks noGrp="1" noChangeAspect="1"/>
          </p:cNvPicPr>
          <p:nvPr>
            <p:ph idx="1"/>
          </p:nvPr>
        </p:nvPicPr>
        <p:blipFill>
          <a:blip r:embed="rId2"/>
          <a:stretch>
            <a:fillRect/>
          </a:stretch>
        </p:blipFill>
        <p:spPr>
          <a:xfrm>
            <a:off x="838200" y="1690688"/>
            <a:ext cx="8062913" cy="3882143"/>
          </a:xfrm>
        </p:spPr>
      </p:pic>
      <p:sp>
        <p:nvSpPr>
          <p:cNvPr id="6" name="Content Placeholder 2">
            <a:extLst>
              <a:ext uri="{FF2B5EF4-FFF2-40B4-BE49-F238E27FC236}">
                <a16:creationId xmlns:a16="http://schemas.microsoft.com/office/drawing/2014/main" id="{EAB319E5-F71A-7747-9808-ABBF9BB3892C}"/>
              </a:ext>
            </a:extLst>
          </p:cNvPr>
          <p:cNvSpPr txBox="1">
            <a:spLocks/>
          </p:cNvSpPr>
          <p:nvPr/>
        </p:nvSpPr>
        <p:spPr>
          <a:xfrm>
            <a:off x="8901113" y="1690689"/>
            <a:ext cx="3146725" cy="50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700" b="1" dirty="0"/>
              <a:t>How to handle Hot Fixes?</a:t>
            </a:r>
          </a:p>
          <a:p>
            <a:pPr>
              <a:lnSpc>
                <a:spcPct val="120000"/>
              </a:lnSpc>
            </a:pPr>
            <a:r>
              <a:rPr lang="en-US" sz="1700" dirty="0"/>
              <a:t>Create a new branch from Master Branch</a:t>
            </a:r>
          </a:p>
          <a:p>
            <a:pPr>
              <a:lnSpc>
                <a:spcPct val="120000"/>
              </a:lnSpc>
            </a:pPr>
            <a:r>
              <a:rPr lang="en-US" sz="1700" dirty="0"/>
              <a:t>Do the code changes and test them in Dev and QA environment ASAP</a:t>
            </a:r>
          </a:p>
          <a:p>
            <a:pPr>
              <a:lnSpc>
                <a:spcPct val="120000"/>
              </a:lnSpc>
            </a:pPr>
            <a:r>
              <a:rPr lang="en-US" sz="1700" dirty="0"/>
              <a:t>Deploy certified build to Production</a:t>
            </a:r>
          </a:p>
          <a:p>
            <a:pPr>
              <a:lnSpc>
                <a:spcPct val="120000"/>
              </a:lnSpc>
            </a:pPr>
            <a:r>
              <a:rPr lang="en-US" sz="1700" dirty="0"/>
              <a:t>Finally, merge the </a:t>
            </a:r>
            <a:r>
              <a:rPr lang="en-US" sz="1700" dirty="0" err="1"/>
              <a:t>HotFix</a:t>
            </a:r>
            <a:r>
              <a:rPr lang="en-US" sz="1700" dirty="0"/>
              <a:t> Branch to Master Branch and also in Release Branches that exist</a:t>
            </a:r>
          </a:p>
        </p:txBody>
      </p:sp>
    </p:spTree>
    <p:extLst>
      <p:ext uri="{BB962C8B-B14F-4D97-AF65-F5344CB8AC3E}">
        <p14:creationId xmlns:p14="http://schemas.microsoft.com/office/powerpoint/2010/main" val="393200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EB46-FBFD-434F-BAAE-47CEEAFFE804}"/>
              </a:ext>
            </a:extLst>
          </p:cNvPr>
          <p:cNvSpPr>
            <a:spLocks noGrp="1"/>
          </p:cNvSpPr>
          <p:nvPr>
            <p:ph type="title"/>
          </p:nvPr>
        </p:nvSpPr>
        <p:spPr>
          <a:xfrm>
            <a:off x="831850" y="1709739"/>
            <a:ext cx="10515600" cy="1790700"/>
          </a:xfrm>
        </p:spPr>
        <p:txBody>
          <a:bodyPr/>
          <a:lstStyle/>
          <a:p>
            <a:pPr algn="ctr"/>
            <a:r>
              <a:rPr lang="en-US" dirty="0"/>
              <a:t>Thank you!</a:t>
            </a:r>
          </a:p>
        </p:txBody>
      </p:sp>
      <p:sp>
        <p:nvSpPr>
          <p:cNvPr id="3" name="Text Placeholder 2">
            <a:extLst>
              <a:ext uri="{FF2B5EF4-FFF2-40B4-BE49-F238E27FC236}">
                <a16:creationId xmlns:a16="http://schemas.microsoft.com/office/drawing/2014/main" id="{6E4ED4A1-12F3-524E-96D9-192B413BACD4}"/>
              </a:ext>
            </a:extLst>
          </p:cNvPr>
          <p:cNvSpPr>
            <a:spLocks noGrp="1"/>
          </p:cNvSpPr>
          <p:nvPr>
            <p:ph type="body" idx="1"/>
          </p:nvPr>
        </p:nvSpPr>
        <p:spPr>
          <a:xfrm>
            <a:off x="7143750" y="4589463"/>
            <a:ext cx="4203700" cy="1500187"/>
          </a:xfrm>
        </p:spPr>
        <p:txBody>
          <a:bodyPr/>
          <a:lstStyle/>
          <a:p>
            <a:r>
              <a:rPr lang="en-US" dirty="0"/>
              <a:t>Ravi Kalla</a:t>
            </a:r>
          </a:p>
          <a:p>
            <a:r>
              <a:rPr lang="en-US" dirty="0"/>
              <a:t>Email: ravi523096@yahoo.com</a:t>
            </a:r>
          </a:p>
        </p:txBody>
      </p:sp>
    </p:spTree>
    <p:extLst>
      <p:ext uri="{BB962C8B-B14F-4D97-AF65-F5344CB8AC3E}">
        <p14:creationId xmlns:p14="http://schemas.microsoft.com/office/powerpoint/2010/main" val="2744090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528</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Git Branching Strategy</vt:lpstr>
      <vt:lpstr>Necessary Branches</vt:lpstr>
      <vt:lpstr>Feature Branch Merge</vt:lpstr>
      <vt:lpstr>Dev Branch Merge</vt:lpstr>
      <vt:lpstr>Release Branch Merge</vt:lpstr>
      <vt:lpstr>Starting a new release</vt:lpstr>
      <vt:lpstr>Hot Fixes – Not part of a release</vt:lpstr>
      <vt:lpstr>Thank you!</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Branching Strategy</dc:title>
  <dc:creator>Ravi Kalla</dc:creator>
  <cp:lastModifiedBy>Ravi Kalla</cp:lastModifiedBy>
  <cp:revision>39</cp:revision>
  <dcterms:created xsi:type="dcterms:W3CDTF">2018-08-11T03:41:17Z</dcterms:created>
  <dcterms:modified xsi:type="dcterms:W3CDTF">2018-08-11T06:09:30Z</dcterms:modified>
</cp:coreProperties>
</file>