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310" r:id="rId2"/>
    <p:sldId id="312" r:id="rId3"/>
    <p:sldId id="313" r:id="rId4"/>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36" userDrawn="1">
          <p15:clr>
            <a:srgbClr val="A4A3A4"/>
          </p15:clr>
        </p15:guide>
        <p15:guide id="3" pos="264" userDrawn="1">
          <p15:clr>
            <a:srgbClr val="A4A3A4"/>
          </p15:clr>
        </p15:guide>
        <p15:guide id="4" pos="4056" userDrawn="1">
          <p15:clr>
            <a:srgbClr val="A4A3A4"/>
          </p15:clr>
        </p15:guide>
        <p15:guide id="5" orient="horz" pos="216" userDrawn="1">
          <p15:clr>
            <a:srgbClr val="A4A3A4"/>
          </p15:clr>
        </p15:guide>
        <p15:guide id="6" orient="horz" pos="6000" userDrawn="1">
          <p15:clr>
            <a:srgbClr val="A4A3A4"/>
          </p15:clr>
        </p15:guide>
        <p15:guide id="7" orient="horz" pos="864" userDrawn="1">
          <p15:clr>
            <a:srgbClr val="A4A3A4"/>
          </p15:clr>
        </p15:guide>
        <p15:guide id="8" orient="horz" pos="53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00FF00"/>
    <a:srgbClr val="FF0000"/>
    <a:srgbClr val="D9D9D9"/>
    <a:srgbClr val="DA251C"/>
    <a:srgbClr val="F2F2F2"/>
    <a:srgbClr val="E71C24"/>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35" autoAdjust="0"/>
    <p:restoredTop sz="94660"/>
  </p:normalViewPr>
  <p:slideViewPr>
    <p:cSldViewPr snapToGrid="0" showGuides="1">
      <p:cViewPr>
        <p:scale>
          <a:sx n="223" d="100"/>
          <a:sy n="223" d="100"/>
        </p:scale>
        <p:origin x="368" y="-2464"/>
      </p:cViewPr>
      <p:guideLst>
        <p:guide orient="horz" pos="3120"/>
        <p:guide pos="2136"/>
        <p:guide pos="264"/>
        <p:guide pos="4056"/>
        <p:guide orient="horz" pos="216"/>
        <p:guide orient="horz" pos="6000"/>
        <p:guide orient="horz" pos="864"/>
        <p:guide orient="horz" pos="5376"/>
      </p:guideLst>
    </p:cSldViewPr>
  </p:slideViewPr>
  <p:notesTextViewPr>
    <p:cViewPr>
      <p:scale>
        <a:sx n="1" d="1"/>
        <a:sy n="1" d="1"/>
      </p:scale>
      <p:origin x="0" y="0"/>
    </p:cViewPr>
  </p:notesTextViewPr>
  <p:sorterViewPr>
    <p:cViewPr>
      <p:scale>
        <a:sx n="100" d="100"/>
        <a:sy n="100" d="100"/>
      </p:scale>
      <p:origin x="0" y="0"/>
    </p:cViewPr>
  </p:sorterViewPr>
  <p:gridSpacing cx="45720" cy="4572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5F80B1-DD7B-4572-B643-8E0FF2D021FD}" type="datetimeFigureOut">
              <a:rPr lang="en-US" smtClean="0"/>
              <a:t>1/2/23</a:t>
            </a:fld>
            <a:endParaRPr lang="en-US"/>
          </a:p>
        </p:txBody>
      </p:sp>
      <p:sp>
        <p:nvSpPr>
          <p:cNvPr id="4" name="Slide Image Placeholder 3"/>
          <p:cNvSpPr>
            <a:spLocks noGrp="1" noRot="1" noChangeAspect="1"/>
          </p:cNvSpPr>
          <p:nvPr>
            <p:ph type="sldImg" idx="2"/>
          </p:nvPr>
        </p:nvSpPr>
        <p:spPr>
          <a:xfrm>
            <a:off x="2241550" y="685800"/>
            <a:ext cx="23749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45E7E9-41E2-4BB9-9A88-4A4984E3B921}" type="slidenum">
              <a:rPr lang="en-US" smtClean="0"/>
              <a:t>‹#›</a:t>
            </a:fld>
            <a:endParaRPr lang="en-US"/>
          </a:p>
        </p:txBody>
      </p:sp>
    </p:spTree>
    <p:extLst>
      <p:ext uri="{BB962C8B-B14F-4D97-AF65-F5344CB8AC3E}">
        <p14:creationId xmlns:p14="http://schemas.microsoft.com/office/powerpoint/2010/main" val="1967977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45E7E9-41E2-4BB9-9A88-4A4984E3B921}" type="slidenum">
              <a:rPr lang="en-US" smtClean="0"/>
              <a:t>1</a:t>
            </a:fld>
            <a:endParaRPr lang="en-US"/>
          </a:p>
        </p:txBody>
      </p:sp>
    </p:spTree>
    <p:extLst>
      <p:ext uri="{BB962C8B-B14F-4D97-AF65-F5344CB8AC3E}">
        <p14:creationId xmlns:p14="http://schemas.microsoft.com/office/powerpoint/2010/main" val="3984843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47541C-8BC3-430F-99E8-C345432750E1}" type="datetimeFigureOut">
              <a:rPr lang="en-US" smtClean="0"/>
              <a:t>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6BC897-93C1-4909-93DB-5737308F08E0}" type="slidenum">
              <a:rPr lang="en-US" smtClean="0"/>
              <a:t>‹#›</a:t>
            </a:fld>
            <a:endParaRPr lang="en-US"/>
          </a:p>
        </p:txBody>
      </p:sp>
    </p:spTree>
    <p:extLst>
      <p:ext uri="{BB962C8B-B14F-4D97-AF65-F5344CB8AC3E}">
        <p14:creationId xmlns:p14="http://schemas.microsoft.com/office/powerpoint/2010/main" val="3131684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47541C-8BC3-430F-99E8-C345432750E1}" type="datetimeFigureOut">
              <a:rPr lang="en-US" smtClean="0"/>
              <a:t>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6BC897-93C1-4909-93DB-5737308F08E0}" type="slidenum">
              <a:rPr lang="en-US" smtClean="0"/>
              <a:t>‹#›</a:t>
            </a:fld>
            <a:endParaRPr lang="en-US"/>
          </a:p>
        </p:txBody>
      </p:sp>
    </p:spTree>
    <p:extLst>
      <p:ext uri="{BB962C8B-B14F-4D97-AF65-F5344CB8AC3E}">
        <p14:creationId xmlns:p14="http://schemas.microsoft.com/office/powerpoint/2010/main" val="3549014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47541C-8BC3-430F-99E8-C345432750E1}" type="datetimeFigureOut">
              <a:rPr lang="en-US" smtClean="0"/>
              <a:t>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6BC897-93C1-4909-93DB-5737308F08E0}" type="slidenum">
              <a:rPr lang="en-US" smtClean="0"/>
              <a:t>‹#›</a:t>
            </a:fld>
            <a:endParaRPr lang="en-US"/>
          </a:p>
        </p:txBody>
      </p:sp>
    </p:spTree>
    <p:extLst>
      <p:ext uri="{BB962C8B-B14F-4D97-AF65-F5344CB8AC3E}">
        <p14:creationId xmlns:p14="http://schemas.microsoft.com/office/powerpoint/2010/main" val="4197479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47541C-8BC3-430F-99E8-C345432750E1}" type="datetimeFigureOut">
              <a:rPr lang="en-US" smtClean="0"/>
              <a:t>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6BC897-93C1-4909-93DB-5737308F08E0}" type="slidenum">
              <a:rPr lang="en-US" smtClean="0"/>
              <a:t>‹#›</a:t>
            </a:fld>
            <a:endParaRPr lang="en-US"/>
          </a:p>
        </p:txBody>
      </p:sp>
    </p:spTree>
    <p:extLst>
      <p:ext uri="{BB962C8B-B14F-4D97-AF65-F5344CB8AC3E}">
        <p14:creationId xmlns:p14="http://schemas.microsoft.com/office/powerpoint/2010/main" val="3380020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47541C-8BC3-430F-99E8-C345432750E1}" type="datetimeFigureOut">
              <a:rPr lang="en-US" smtClean="0"/>
              <a:t>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6BC897-93C1-4909-93DB-5737308F08E0}" type="slidenum">
              <a:rPr lang="en-US" smtClean="0"/>
              <a:t>‹#›</a:t>
            </a:fld>
            <a:endParaRPr lang="en-US"/>
          </a:p>
        </p:txBody>
      </p:sp>
    </p:spTree>
    <p:extLst>
      <p:ext uri="{BB962C8B-B14F-4D97-AF65-F5344CB8AC3E}">
        <p14:creationId xmlns:p14="http://schemas.microsoft.com/office/powerpoint/2010/main" val="3134435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47541C-8BC3-430F-99E8-C345432750E1}" type="datetimeFigureOut">
              <a:rPr lang="en-US" smtClean="0"/>
              <a:t>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6BC897-93C1-4909-93DB-5737308F08E0}" type="slidenum">
              <a:rPr lang="en-US" smtClean="0"/>
              <a:t>‹#›</a:t>
            </a:fld>
            <a:endParaRPr lang="en-US"/>
          </a:p>
        </p:txBody>
      </p:sp>
    </p:spTree>
    <p:extLst>
      <p:ext uri="{BB962C8B-B14F-4D97-AF65-F5344CB8AC3E}">
        <p14:creationId xmlns:p14="http://schemas.microsoft.com/office/powerpoint/2010/main" val="323460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47541C-8BC3-430F-99E8-C345432750E1}" type="datetimeFigureOut">
              <a:rPr lang="en-US" smtClean="0"/>
              <a:t>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6BC897-93C1-4909-93DB-5737308F08E0}" type="slidenum">
              <a:rPr lang="en-US" smtClean="0"/>
              <a:t>‹#›</a:t>
            </a:fld>
            <a:endParaRPr lang="en-US"/>
          </a:p>
        </p:txBody>
      </p:sp>
    </p:spTree>
    <p:extLst>
      <p:ext uri="{BB962C8B-B14F-4D97-AF65-F5344CB8AC3E}">
        <p14:creationId xmlns:p14="http://schemas.microsoft.com/office/powerpoint/2010/main" val="108128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47541C-8BC3-430F-99E8-C345432750E1}" type="datetimeFigureOut">
              <a:rPr lang="en-US" smtClean="0"/>
              <a:t>1/2/23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6BC897-93C1-4909-93DB-5737308F08E0}" type="slidenum">
              <a:rPr lang="en-US" smtClean="0"/>
              <a:t>‹#›</a:t>
            </a:fld>
            <a:endParaRPr lang="en-US"/>
          </a:p>
        </p:txBody>
      </p:sp>
    </p:spTree>
    <p:extLst>
      <p:ext uri="{BB962C8B-B14F-4D97-AF65-F5344CB8AC3E}">
        <p14:creationId xmlns:p14="http://schemas.microsoft.com/office/powerpoint/2010/main" val="63031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47541C-8BC3-430F-99E8-C345432750E1}" type="datetimeFigureOut">
              <a:rPr lang="en-US" smtClean="0"/>
              <a:t>1/2/23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6BC897-93C1-4909-93DB-5737308F08E0}" type="slidenum">
              <a:rPr lang="en-US" smtClean="0"/>
              <a:t>‹#›</a:t>
            </a:fld>
            <a:endParaRPr lang="en-US"/>
          </a:p>
        </p:txBody>
      </p:sp>
    </p:spTree>
    <p:extLst>
      <p:ext uri="{BB962C8B-B14F-4D97-AF65-F5344CB8AC3E}">
        <p14:creationId xmlns:p14="http://schemas.microsoft.com/office/powerpoint/2010/main" val="2395336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D47541C-8BC3-430F-99E8-C345432750E1}" type="datetimeFigureOut">
              <a:rPr lang="en-US" smtClean="0"/>
              <a:t>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6BC897-93C1-4909-93DB-5737308F08E0}" type="slidenum">
              <a:rPr lang="en-US" smtClean="0"/>
              <a:t>‹#›</a:t>
            </a:fld>
            <a:endParaRPr lang="en-US"/>
          </a:p>
        </p:txBody>
      </p:sp>
    </p:spTree>
    <p:extLst>
      <p:ext uri="{BB962C8B-B14F-4D97-AF65-F5344CB8AC3E}">
        <p14:creationId xmlns:p14="http://schemas.microsoft.com/office/powerpoint/2010/main" val="1247003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D47541C-8BC3-430F-99E8-C345432750E1}" type="datetimeFigureOut">
              <a:rPr lang="en-US" smtClean="0"/>
              <a:t>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6BC897-93C1-4909-93DB-5737308F08E0}" type="slidenum">
              <a:rPr lang="en-US" smtClean="0"/>
              <a:t>‹#›</a:t>
            </a:fld>
            <a:endParaRPr lang="en-US"/>
          </a:p>
        </p:txBody>
      </p:sp>
    </p:spTree>
    <p:extLst>
      <p:ext uri="{BB962C8B-B14F-4D97-AF65-F5344CB8AC3E}">
        <p14:creationId xmlns:p14="http://schemas.microsoft.com/office/powerpoint/2010/main" val="1845980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6D47541C-8BC3-430F-99E8-C345432750E1}" type="datetimeFigureOut">
              <a:rPr lang="en-US" smtClean="0"/>
              <a:t>1/2/23</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1B6BC897-93C1-4909-93DB-5737308F08E0}" type="slidenum">
              <a:rPr lang="en-US" smtClean="0"/>
              <a:t>‹#›</a:t>
            </a:fld>
            <a:endParaRPr lang="en-US"/>
          </a:p>
        </p:txBody>
      </p:sp>
    </p:spTree>
    <p:extLst>
      <p:ext uri="{BB962C8B-B14F-4D97-AF65-F5344CB8AC3E}">
        <p14:creationId xmlns:p14="http://schemas.microsoft.com/office/powerpoint/2010/main" val="5591990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0" name="Picture 279">
            <a:extLst>
              <a:ext uri="{FF2B5EF4-FFF2-40B4-BE49-F238E27FC236}">
                <a16:creationId xmlns:a16="http://schemas.microsoft.com/office/drawing/2014/main" id="{D850C172-0438-4F49-93E1-7778D7E88ED6}"/>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80000"/>
                    </a14:imgEffect>
                  </a14:imgLayer>
                </a14:imgProps>
              </a:ext>
            </a:extLst>
          </a:blip>
          <a:srcRect l="5293" t="37466" r="11881" b="31230"/>
          <a:stretch>
            <a:fillRect/>
          </a:stretch>
        </p:blipFill>
        <p:spPr>
          <a:xfrm flipH="1" flipV="1">
            <a:off x="-422779" y="8038275"/>
            <a:ext cx="7288688" cy="2754773"/>
          </a:xfrm>
          <a:custGeom>
            <a:avLst/>
            <a:gdLst>
              <a:gd name="connsiteX0" fmla="*/ 431 w 6854543"/>
              <a:gd name="connsiteY0" fmla="*/ 0 h 2590687"/>
              <a:gd name="connsiteX1" fmla="*/ 62600 w 6854543"/>
              <a:gd name="connsiteY1" fmla="*/ 0 h 2590687"/>
              <a:gd name="connsiteX2" fmla="*/ 6784603 w 6854543"/>
              <a:gd name="connsiteY2" fmla="*/ 0 h 2590687"/>
              <a:gd name="connsiteX3" fmla="*/ 6854543 w 6854543"/>
              <a:gd name="connsiteY3" fmla="*/ 66005 h 2590687"/>
              <a:gd name="connsiteX4" fmla="*/ 6854543 w 6854543"/>
              <a:gd name="connsiteY4" fmla="*/ 2521382 h 2590687"/>
              <a:gd name="connsiteX5" fmla="*/ 6854543 w 6854543"/>
              <a:gd name="connsiteY5" fmla="*/ 2590687 h 2590687"/>
              <a:gd name="connsiteX6" fmla="*/ 6804031 w 6854543"/>
              <a:gd name="connsiteY6" fmla="*/ 2557685 h 2590687"/>
              <a:gd name="connsiteX7" fmla="*/ 6026921 w 6854543"/>
              <a:gd name="connsiteY7" fmla="*/ 2049448 h 2590687"/>
              <a:gd name="connsiteX8" fmla="*/ 4383333 w 6854543"/>
              <a:gd name="connsiteY8" fmla="*/ 1650119 h 2590687"/>
              <a:gd name="connsiteX9" fmla="*/ 2996191 w 6854543"/>
              <a:gd name="connsiteY9" fmla="*/ 1485107 h 2590687"/>
              <a:gd name="connsiteX10" fmla="*/ 1403115 w 6854543"/>
              <a:gd name="connsiteY10" fmla="*/ 1039575 h 2590687"/>
              <a:gd name="connsiteX11" fmla="*/ 35401 w 6854543"/>
              <a:gd name="connsiteY11" fmla="*/ 59404 h 2590687"/>
              <a:gd name="connsiteX12" fmla="*/ 431 w 6854543"/>
              <a:gd name="connsiteY12" fmla="*/ 0 h 2590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4543" h="2590687">
                <a:moveTo>
                  <a:pt x="431" y="0"/>
                </a:moveTo>
                <a:cubicBezTo>
                  <a:pt x="19859" y="0"/>
                  <a:pt x="43172" y="0"/>
                  <a:pt x="62600" y="0"/>
                </a:cubicBezTo>
                <a:cubicBezTo>
                  <a:pt x="2300677" y="0"/>
                  <a:pt x="4542640" y="0"/>
                  <a:pt x="6784603" y="0"/>
                </a:cubicBezTo>
                <a:cubicBezTo>
                  <a:pt x="6846772" y="0"/>
                  <a:pt x="6854543" y="16501"/>
                  <a:pt x="6854543" y="66005"/>
                </a:cubicBezTo>
                <a:cubicBezTo>
                  <a:pt x="6854543" y="884464"/>
                  <a:pt x="6854543" y="1702923"/>
                  <a:pt x="6854543" y="2521382"/>
                </a:cubicBezTo>
                <a:cubicBezTo>
                  <a:pt x="6854543" y="2541184"/>
                  <a:pt x="6854543" y="2564285"/>
                  <a:pt x="6854543" y="2590687"/>
                </a:cubicBezTo>
                <a:cubicBezTo>
                  <a:pt x="6827344" y="2584087"/>
                  <a:pt x="6815688" y="2567585"/>
                  <a:pt x="6804031" y="2557685"/>
                </a:cubicBezTo>
                <a:cubicBezTo>
                  <a:pt x="6574784" y="2353070"/>
                  <a:pt x="6318337" y="2184758"/>
                  <a:pt x="6026921" y="2049448"/>
                </a:cubicBezTo>
                <a:cubicBezTo>
                  <a:pt x="5514028" y="1815131"/>
                  <a:pt x="4954509" y="1706223"/>
                  <a:pt x="4383333" y="1650119"/>
                </a:cubicBezTo>
                <a:cubicBezTo>
                  <a:pt x="3920952" y="1603916"/>
                  <a:pt x="3454686" y="1561013"/>
                  <a:pt x="2996191" y="1485107"/>
                </a:cubicBezTo>
                <a:cubicBezTo>
                  <a:pt x="2444443" y="1392701"/>
                  <a:pt x="1908236" y="1257391"/>
                  <a:pt x="1403115" y="1039575"/>
                </a:cubicBezTo>
                <a:cubicBezTo>
                  <a:pt x="855252" y="805258"/>
                  <a:pt x="388986" y="488435"/>
                  <a:pt x="35401" y="59404"/>
                </a:cubicBezTo>
                <a:cubicBezTo>
                  <a:pt x="19859" y="42903"/>
                  <a:pt x="-3455" y="29702"/>
                  <a:pt x="431" y="0"/>
                </a:cubicBezTo>
                <a:close/>
              </a:path>
            </a:pathLst>
          </a:custGeom>
        </p:spPr>
      </p:pic>
      <p:pic>
        <p:nvPicPr>
          <p:cNvPr id="279" name="Picture 278">
            <a:extLst>
              <a:ext uri="{FF2B5EF4-FFF2-40B4-BE49-F238E27FC236}">
                <a16:creationId xmlns:a16="http://schemas.microsoft.com/office/drawing/2014/main" id="{77739F54-A354-48F4-B7F9-A7327F5EC329}"/>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80000"/>
                    </a14:imgEffect>
                  </a14:imgLayer>
                </a14:imgProps>
              </a:ext>
            </a:extLst>
          </a:blip>
          <a:srcRect l="5293" t="37466" r="11881" b="31230"/>
          <a:stretch>
            <a:fillRect/>
          </a:stretch>
        </p:blipFill>
        <p:spPr>
          <a:xfrm>
            <a:off x="-422779" y="-529846"/>
            <a:ext cx="7288688" cy="2754773"/>
          </a:xfrm>
          <a:custGeom>
            <a:avLst/>
            <a:gdLst>
              <a:gd name="connsiteX0" fmla="*/ 431 w 6854543"/>
              <a:gd name="connsiteY0" fmla="*/ 0 h 2590687"/>
              <a:gd name="connsiteX1" fmla="*/ 62600 w 6854543"/>
              <a:gd name="connsiteY1" fmla="*/ 0 h 2590687"/>
              <a:gd name="connsiteX2" fmla="*/ 6784603 w 6854543"/>
              <a:gd name="connsiteY2" fmla="*/ 0 h 2590687"/>
              <a:gd name="connsiteX3" fmla="*/ 6854543 w 6854543"/>
              <a:gd name="connsiteY3" fmla="*/ 66005 h 2590687"/>
              <a:gd name="connsiteX4" fmla="*/ 6854543 w 6854543"/>
              <a:gd name="connsiteY4" fmla="*/ 2521382 h 2590687"/>
              <a:gd name="connsiteX5" fmla="*/ 6854543 w 6854543"/>
              <a:gd name="connsiteY5" fmla="*/ 2590687 h 2590687"/>
              <a:gd name="connsiteX6" fmla="*/ 6804031 w 6854543"/>
              <a:gd name="connsiteY6" fmla="*/ 2557685 h 2590687"/>
              <a:gd name="connsiteX7" fmla="*/ 6026921 w 6854543"/>
              <a:gd name="connsiteY7" fmla="*/ 2049448 h 2590687"/>
              <a:gd name="connsiteX8" fmla="*/ 4383333 w 6854543"/>
              <a:gd name="connsiteY8" fmla="*/ 1650119 h 2590687"/>
              <a:gd name="connsiteX9" fmla="*/ 2996191 w 6854543"/>
              <a:gd name="connsiteY9" fmla="*/ 1485107 h 2590687"/>
              <a:gd name="connsiteX10" fmla="*/ 1403115 w 6854543"/>
              <a:gd name="connsiteY10" fmla="*/ 1039575 h 2590687"/>
              <a:gd name="connsiteX11" fmla="*/ 35401 w 6854543"/>
              <a:gd name="connsiteY11" fmla="*/ 59404 h 2590687"/>
              <a:gd name="connsiteX12" fmla="*/ 431 w 6854543"/>
              <a:gd name="connsiteY12" fmla="*/ 0 h 2590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4543" h="2590687">
                <a:moveTo>
                  <a:pt x="431" y="0"/>
                </a:moveTo>
                <a:cubicBezTo>
                  <a:pt x="19859" y="0"/>
                  <a:pt x="43172" y="0"/>
                  <a:pt x="62600" y="0"/>
                </a:cubicBezTo>
                <a:cubicBezTo>
                  <a:pt x="2300677" y="0"/>
                  <a:pt x="4542640" y="0"/>
                  <a:pt x="6784603" y="0"/>
                </a:cubicBezTo>
                <a:cubicBezTo>
                  <a:pt x="6846772" y="0"/>
                  <a:pt x="6854543" y="16501"/>
                  <a:pt x="6854543" y="66005"/>
                </a:cubicBezTo>
                <a:cubicBezTo>
                  <a:pt x="6854543" y="884464"/>
                  <a:pt x="6854543" y="1702923"/>
                  <a:pt x="6854543" y="2521382"/>
                </a:cubicBezTo>
                <a:cubicBezTo>
                  <a:pt x="6854543" y="2541184"/>
                  <a:pt x="6854543" y="2564285"/>
                  <a:pt x="6854543" y="2590687"/>
                </a:cubicBezTo>
                <a:cubicBezTo>
                  <a:pt x="6827344" y="2584087"/>
                  <a:pt x="6815688" y="2567585"/>
                  <a:pt x="6804031" y="2557685"/>
                </a:cubicBezTo>
                <a:cubicBezTo>
                  <a:pt x="6574784" y="2353070"/>
                  <a:pt x="6318337" y="2184758"/>
                  <a:pt x="6026921" y="2049448"/>
                </a:cubicBezTo>
                <a:cubicBezTo>
                  <a:pt x="5514028" y="1815131"/>
                  <a:pt x="4954509" y="1706223"/>
                  <a:pt x="4383333" y="1650119"/>
                </a:cubicBezTo>
                <a:cubicBezTo>
                  <a:pt x="3920952" y="1603916"/>
                  <a:pt x="3454686" y="1561013"/>
                  <a:pt x="2996191" y="1485107"/>
                </a:cubicBezTo>
                <a:cubicBezTo>
                  <a:pt x="2444443" y="1392701"/>
                  <a:pt x="1908236" y="1257391"/>
                  <a:pt x="1403115" y="1039575"/>
                </a:cubicBezTo>
                <a:cubicBezTo>
                  <a:pt x="855252" y="805258"/>
                  <a:pt x="388986" y="488435"/>
                  <a:pt x="35401" y="59404"/>
                </a:cubicBezTo>
                <a:cubicBezTo>
                  <a:pt x="19859" y="42903"/>
                  <a:pt x="-3455" y="29702"/>
                  <a:pt x="431" y="0"/>
                </a:cubicBezTo>
                <a:close/>
              </a:path>
            </a:pathLst>
          </a:custGeom>
        </p:spPr>
      </p:pic>
      <p:sp>
        <p:nvSpPr>
          <p:cNvPr id="2" name="Rectangle 1">
            <a:extLst>
              <a:ext uri="{FF2B5EF4-FFF2-40B4-BE49-F238E27FC236}">
                <a16:creationId xmlns:a16="http://schemas.microsoft.com/office/drawing/2014/main" id="{530D92EC-37F5-4A6D-B758-605D3555D066}"/>
              </a:ext>
            </a:extLst>
          </p:cNvPr>
          <p:cNvSpPr/>
          <p:nvPr/>
        </p:nvSpPr>
        <p:spPr>
          <a:xfrm>
            <a:off x="0" y="2612390"/>
            <a:ext cx="6857999" cy="22421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TextBox 121">
            <a:extLst>
              <a:ext uri="{FF2B5EF4-FFF2-40B4-BE49-F238E27FC236}">
                <a16:creationId xmlns:a16="http://schemas.microsoft.com/office/drawing/2014/main" id="{E9FBCFF2-D62F-4ACE-BC4C-A76378AE79AD}"/>
              </a:ext>
            </a:extLst>
          </p:cNvPr>
          <p:cNvSpPr txBox="1"/>
          <p:nvPr/>
        </p:nvSpPr>
        <p:spPr>
          <a:xfrm>
            <a:off x="6348372" y="9457725"/>
            <a:ext cx="181056" cy="215444"/>
          </a:xfrm>
          <a:prstGeom prst="rect">
            <a:avLst/>
          </a:prstGeom>
          <a:noFill/>
        </p:spPr>
        <p:txBody>
          <a:bodyPr wrap="square" rtlCol="0">
            <a:spAutoFit/>
          </a:bodyPr>
          <a:lstStyle/>
          <a:p>
            <a:pPr algn="ctr"/>
            <a:r>
              <a:rPr lang="en-US" sz="800" dirty="0">
                <a:latin typeface="Rubik Light" panose="00000400000000000000" pitchFamily="2" charset="-79"/>
                <a:cs typeface="Rubik Light" panose="00000400000000000000" pitchFamily="2" charset="-79"/>
              </a:rPr>
              <a:t>1</a:t>
            </a:r>
          </a:p>
        </p:txBody>
      </p:sp>
      <p:sp>
        <p:nvSpPr>
          <p:cNvPr id="241" name="Rectangle 4">
            <a:extLst>
              <a:ext uri="{FF2B5EF4-FFF2-40B4-BE49-F238E27FC236}">
                <a16:creationId xmlns:a16="http://schemas.microsoft.com/office/drawing/2014/main" id="{B51FF1FE-F279-4CB5-A020-EA2CD43040E2}"/>
              </a:ext>
            </a:extLst>
          </p:cNvPr>
          <p:cNvSpPr/>
          <p:nvPr/>
        </p:nvSpPr>
        <p:spPr>
          <a:xfrm>
            <a:off x="0" y="1360156"/>
            <a:ext cx="3185962" cy="402592"/>
          </a:xfrm>
          <a:custGeom>
            <a:avLst/>
            <a:gdLst>
              <a:gd name="connsiteX0" fmla="*/ 0 w 4490720"/>
              <a:gd name="connsiteY0" fmla="*/ 0 h 610675"/>
              <a:gd name="connsiteX1" fmla="*/ 4490720 w 4490720"/>
              <a:gd name="connsiteY1" fmla="*/ 0 h 610675"/>
              <a:gd name="connsiteX2" fmla="*/ 4490720 w 4490720"/>
              <a:gd name="connsiteY2" fmla="*/ 610675 h 610675"/>
              <a:gd name="connsiteX3" fmla="*/ 0 w 4490720"/>
              <a:gd name="connsiteY3" fmla="*/ 610675 h 610675"/>
              <a:gd name="connsiteX4" fmla="*/ 0 w 4490720"/>
              <a:gd name="connsiteY4" fmla="*/ 0 h 610675"/>
              <a:gd name="connsiteX0" fmla="*/ 0 w 4490720"/>
              <a:gd name="connsiteY0" fmla="*/ 0 h 620835"/>
              <a:gd name="connsiteX1" fmla="*/ 4490720 w 4490720"/>
              <a:gd name="connsiteY1" fmla="*/ 0 h 620835"/>
              <a:gd name="connsiteX2" fmla="*/ 3921760 w 4490720"/>
              <a:gd name="connsiteY2" fmla="*/ 620835 h 620835"/>
              <a:gd name="connsiteX3" fmla="*/ 0 w 4490720"/>
              <a:gd name="connsiteY3" fmla="*/ 610675 h 620835"/>
              <a:gd name="connsiteX4" fmla="*/ 0 w 4490720"/>
              <a:gd name="connsiteY4" fmla="*/ 0 h 620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0720" h="620835">
                <a:moveTo>
                  <a:pt x="0" y="0"/>
                </a:moveTo>
                <a:lnTo>
                  <a:pt x="4490720" y="0"/>
                </a:lnTo>
                <a:lnTo>
                  <a:pt x="3921760" y="620835"/>
                </a:lnTo>
                <a:lnTo>
                  <a:pt x="0" y="610675"/>
                </a:lnTo>
                <a:lnTo>
                  <a:pt x="0" y="0"/>
                </a:lnTo>
                <a:close/>
              </a:path>
            </a:pathLst>
          </a:custGeom>
          <a:solidFill>
            <a:srgbClr val="DA25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a:extLst>
              <a:ext uri="{FF2B5EF4-FFF2-40B4-BE49-F238E27FC236}">
                <a16:creationId xmlns:a16="http://schemas.microsoft.com/office/drawing/2014/main" id="{7B8D094F-B51D-497A-BB48-50654FD89242}"/>
              </a:ext>
            </a:extLst>
          </p:cNvPr>
          <p:cNvSpPr/>
          <p:nvPr/>
        </p:nvSpPr>
        <p:spPr>
          <a:xfrm>
            <a:off x="11645" y="1379255"/>
            <a:ext cx="2922595" cy="338554"/>
          </a:xfrm>
          <a:prstGeom prst="rect">
            <a:avLst/>
          </a:prstGeom>
        </p:spPr>
        <p:txBody>
          <a:bodyPr wrap="none">
            <a:spAutoFit/>
          </a:bodyPr>
          <a:lstStyle/>
          <a:p>
            <a:r>
              <a:rPr lang="en-US" sz="1600" b="1" dirty="0">
                <a:solidFill>
                  <a:schemeClr val="bg1"/>
                </a:solidFill>
                <a:latin typeface="Rubik Light" panose="00000400000000000000" pitchFamily="2" charset="-79"/>
                <a:cs typeface="Rubik Light" panose="00000400000000000000" pitchFamily="2" charset="-79"/>
              </a:rPr>
              <a:t>Gigabit Reverse PoE Switch</a:t>
            </a:r>
          </a:p>
        </p:txBody>
      </p:sp>
      <p:sp>
        <p:nvSpPr>
          <p:cNvPr id="248" name="Rectangle 247">
            <a:extLst>
              <a:ext uri="{FF2B5EF4-FFF2-40B4-BE49-F238E27FC236}">
                <a16:creationId xmlns:a16="http://schemas.microsoft.com/office/drawing/2014/main" id="{E5E13BDB-0547-43BC-8858-AA3F25AF2D48}"/>
              </a:ext>
            </a:extLst>
          </p:cNvPr>
          <p:cNvSpPr/>
          <p:nvPr/>
        </p:nvSpPr>
        <p:spPr>
          <a:xfrm>
            <a:off x="336747" y="5136362"/>
            <a:ext cx="6166574" cy="2292935"/>
          </a:xfrm>
          <a:prstGeom prst="rect">
            <a:avLst/>
          </a:prstGeom>
        </p:spPr>
        <p:txBody>
          <a:bodyPr wrap="square">
            <a:spAutoFit/>
          </a:bodyPr>
          <a:lstStyle/>
          <a:p>
            <a:r>
              <a:rPr lang="en-IN" sz="1100" b="1" dirty="0">
                <a:solidFill>
                  <a:srgbClr val="595959"/>
                </a:solidFill>
                <a:latin typeface="+mj-lt"/>
              </a:rPr>
              <a:t>8Port 10/100/1000 Reverse PoE Switch which has latest generation of fast Ethernet Reverse PoE Switching technology. It contains 7 Port (10/100/1000) Downlink Port, 1 Port (10/100/1000) Link Port and 12V DC out for powering ONU/AP. </a:t>
            </a:r>
          </a:p>
          <a:p>
            <a:r>
              <a:rPr lang="en-IN" sz="1100" b="1" dirty="0">
                <a:solidFill>
                  <a:srgbClr val="595959"/>
                </a:solidFill>
                <a:latin typeface="+mj-lt"/>
              </a:rPr>
              <a:t>This switch can be powered using remote power from customer end using special designed PoE of OPL or any standard PoE 24V – 0.5Amp.</a:t>
            </a:r>
          </a:p>
          <a:p>
            <a:r>
              <a:rPr lang="en-IN" sz="1100" b="1" dirty="0">
                <a:solidFill>
                  <a:srgbClr val="595959"/>
                </a:solidFill>
                <a:latin typeface="+mj-lt"/>
              </a:rPr>
              <a:t>This eliminates the need to arrange for power at building top and no UPS is needed and no money to be paid to the society, to provide power from switch to the customers.</a:t>
            </a:r>
          </a:p>
          <a:p>
            <a:r>
              <a:rPr lang="en-IN" sz="1100" b="1" dirty="0">
                <a:solidFill>
                  <a:srgbClr val="595959"/>
                </a:solidFill>
                <a:latin typeface="+mj-lt"/>
              </a:rPr>
              <a:t>This saves lot of money for ISPs and improves service delivery as there is no dependency on any one and any customer switching on PoE will provide power to the switch.</a:t>
            </a:r>
          </a:p>
          <a:p>
            <a:r>
              <a:rPr lang="en-IN" sz="1100" b="1" dirty="0">
                <a:solidFill>
                  <a:srgbClr val="595959"/>
                </a:solidFill>
                <a:latin typeface="+mj-lt"/>
              </a:rPr>
              <a:t>Intelligent power management feature of the switch will ensure smooth functioning even when customer providing power switched off his PoE, Intelligent power management ensures smooth switch over to alternate power from another customer without anyone noticing it.</a:t>
            </a:r>
          </a:p>
          <a:p>
            <a:endParaRPr lang="en-IN" sz="1100" b="1" dirty="0">
              <a:solidFill>
                <a:srgbClr val="595959"/>
              </a:solidFill>
              <a:latin typeface="+mj-lt"/>
            </a:endParaRPr>
          </a:p>
        </p:txBody>
      </p:sp>
      <p:grpSp>
        <p:nvGrpSpPr>
          <p:cNvPr id="4" name="Group 3">
            <a:extLst>
              <a:ext uri="{FF2B5EF4-FFF2-40B4-BE49-F238E27FC236}">
                <a16:creationId xmlns:a16="http://schemas.microsoft.com/office/drawing/2014/main" id="{326F7637-45BD-47CC-9F6F-4E3970C71B6A}"/>
              </a:ext>
            </a:extLst>
          </p:cNvPr>
          <p:cNvGrpSpPr/>
          <p:nvPr/>
        </p:nvGrpSpPr>
        <p:grpSpPr>
          <a:xfrm>
            <a:off x="323020" y="4836885"/>
            <a:ext cx="6078369" cy="338554"/>
            <a:chOff x="323020" y="5269955"/>
            <a:chExt cx="6078369" cy="338554"/>
          </a:xfrm>
        </p:grpSpPr>
        <p:sp>
          <p:nvSpPr>
            <p:cNvPr id="3" name="Rectangle 2">
              <a:extLst>
                <a:ext uri="{FF2B5EF4-FFF2-40B4-BE49-F238E27FC236}">
                  <a16:creationId xmlns:a16="http://schemas.microsoft.com/office/drawing/2014/main" id="{D430291F-E7BD-49DF-9119-C313D6D9C18F}"/>
                </a:ext>
              </a:extLst>
            </p:cNvPr>
            <p:cNvSpPr/>
            <p:nvPr/>
          </p:nvSpPr>
          <p:spPr>
            <a:xfrm>
              <a:off x="323020" y="5269955"/>
              <a:ext cx="1473480" cy="338554"/>
            </a:xfrm>
            <a:prstGeom prst="rect">
              <a:avLst/>
            </a:prstGeom>
          </p:spPr>
          <p:txBody>
            <a:bodyPr wrap="none">
              <a:spAutoFit/>
            </a:bodyPr>
            <a:lstStyle/>
            <a:p>
              <a:r>
                <a:rPr lang="en-US" sz="1600" b="1" dirty="0">
                  <a:solidFill>
                    <a:srgbClr val="DA251C"/>
                  </a:solidFill>
                  <a:latin typeface="Rubik" panose="02000604000000020004" pitchFamily="2" charset="-79"/>
                  <a:cs typeface="Rubik" panose="02000604000000020004" pitchFamily="2" charset="-79"/>
                </a:rPr>
                <a:t>What is Does</a:t>
              </a:r>
            </a:p>
          </p:txBody>
        </p:sp>
        <p:cxnSp>
          <p:nvCxnSpPr>
            <p:cNvPr id="5" name="Straight Connector 4">
              <a:extLst>
                <a:ext uri="{FF2B5EF4-FFF2-40B4-BE49-F238E27FC236}">
                  <a16:creationId xmlns:a16="http://schemas.microsoft.com/office/drawing/2014/main" id="{F4336E82-92A3-42B6-BC48-929C1751A080}"/>
                </a:ext>
              </a:extLst>
            </p:cNvPr>
            <p:cNvCxnSpPr>
              <a:cxnSpLocks/>
            </p:cNvCxnSpPr>
            <p:nvPr/>
          </p:nvCxnSpPr>
          <p:spPr>
            <a:xfrm flipV="1">
              <a:off x="381589" y="5560877"/>
              <a:ext cx="6019800" cy="1"/>
            </a:xfrm>
            <a:prstGeom prst="line">
              <a:avLst/>
            </a:prstGeom>
            <a:ln w="19050">
              <a:solidFill>
                <a:srgbClr val="DA251C"/>
              </a:solidFill>
            </a:ln>
          </p:spPr>
          <p:style>
            <a:lnRef idx="1">
              <a:schemeClr val="accent1"/>
            </a:lnRef>
            <a:fillRef idx="0">
              <a:schemeClr val="accent1"/>
            </a:fillRef>
            <a:effectRef idx="0">
              <a:schemeClr val="accent1"/>
            </a:effectRef>
            <a:fontRef idx="minor">
              <a:schemeClr val="tx1"/>
            </a:fontRef>
          </p:style>
        </p:cxnSp>
      </p:grpSp>
      <p:sp>
        <p:nvSpPr>
          <p:cNvPr id="246" name="Rectangle 245">
            <a:extLst>
              <a:ext uri="{FF2B5EF4-FFF2-40B4-BE49-F238E27FC236}">
                <a16:creationId xmlns:a16="http://schemas.microsoft.com/office/drawing/2014/main" id="{1EECFE79-6E8B-4CAE-ADF2-34481F4BE2A0}"/>
              </a:ext>
            </a:extLst>
          </p:cNvPr>
          <p:cNvSpPr/>
          <p:nvPr/>
        </p:nvSpPr>
        <p:spPr>
          <a:xfrm>
            <a:off x="345880" y="7510225"/>
            <a:ext cx="1039067" cy="338554"/>
          </a:xfrm>
          <a:prstGeom prst="rect">
            <a:avLst/>
          </a:prstGeom>
        </p:spPr>
        <p:txBody>
          <a:bodyPr wrap="none">
            <a:spAutoFit/>
          </a:bodyPr>
          <a:lstStyle/>
          <a:p>
            <a:r>
              <a:rPr lang="en-US" sz="1600" b="1" dirty="0">
                <a:solidFill>
                  <a:srgbClr val="DA251C"/>
                </a:solidFill>
                <a:latin typeface="Rubik" panose="02000604000000020004" pitchFamily="2" charset="-79"/>
                <a:cs typeface="Rubik" panose="02000604000000020004" pitchFamily="2" charset="-79"/>
              </a:rPr>
              <a:t>Features</a:t>
            </a:r>
          </a:p>
        </p:txBody>
      </p:sp>
      <p:cxnSp>
        <p:nvCxnSpPr>
          <p:cNvPr id="247" name="Straight Connector 246">
            <a:extLst>
              <a:ext uri="{FF2B5EF4-FFF2-40B4-BE49-F238E27FC236}">
                <a16:creationId xmlns:a16="http://schemas.microsoft.com/office/drawing/2014/main" id="{BDD9DB11-E1DA-49E0-B944-B37EA4C55DEB}"/>
              </a:ext>
            </a:extLst>
          </p:cNvPr>
          <p:cNvCxnSpPr>
            <a:cxnSpLocks/>
          </p:cNvCxnSpPr>
          <p:nvPr/>
        </p:nvCxnSpPr>
        <p:spPr>
          <a:xfrm flipV="1">
            <a:off x="412069" y="7785907"/>
            <a:ext cx="6019800" cy="1"/>
          </a:xfrm>
          <a:prstGeom prst="line">
            <a:avLst/>
          </a:prstGeom>
          <a:ln w="19050">
            <a:solidFill>
              <a:srgbClr val="DA251C"/>
            </a:solidFill>
          </a:ln>
        </p:spPr>
        <p:style>
          <a:lnRef idx="1">
            <a:schemeClr val="accent1"/>
          </a:lnRef>
          <a:fillRef idx="0">
            <a:schemeClr val="accent1"/>
          </a:fillRef>
          <a:effectRef idx="0">
            <a:schemeClr val="accent1"/>
          </a:effectRef>
          <a:fontRef idx="minor">
            <a:schemeClr val="tx1"/>
          </a:fontRef>
        </p:style>
      </p:cxnSp>
      <p:sp>
        <p:nvSpPr>
          <p:cNvPr id="242" name="Rectangle 241">
            <a:extLst>
              <a:ext uri="{FF2B5EF4-FFF2-40B4-BE49-F238E27FC236}">
                <a16:creationId xmlns:a16="http://schemas.microsoft.com/office/drawing/2014/main" id="{C8528674-301E-4B27-9D4D-C20C297DAD15}"/>
              </a:ext>
            </a:extLst>
          </p:cNvPr>
          <p:cNvSpPr/>
          <p:nvPr/>
        </p:nvSpPr>
        <p:spPr>
          <a:xfrm>
            <a:off x="176015" y="1877549"/>
            <a:ext cx="6091099" cy="692497"/>
          </a:xfrm>
          <a:prstGeom prst="rect">
            <a:avLst/>
          </a:prstGeom>
        </p:spPr>
        <p:txBody>
          <a:bodyPr wrap="square">
            <a:spAutoFit/>
          </a:bodyPr>
          <a:lstStyle/>
          <a:p>
            <a:pPr>
              <a:spcBef>
                <a:spcPts val="100"/>
              </a:spcBef>
              <a:spcAft>
                <a:spcPts val="100"/>
              </a:spcAft>
            </a:pPr>
            <a:r>
              <a:rPr lang="en-US" sz="850" b="1" dirty="0">
                <a:solidFill>
                  <a:srgbClr val="DA251C"/>
                </a:solidFill>
                <a:latin typeface="Rubik Light" panose="00000400000000000000" pitchFamily="2" charset="-79"/>
                <a:ea typeface="Arial" panose="020B0604020202020204" pitchFamily="34" charset="0"/>
                <a:cs typeface="Rubik Light" panose="00000400000000000000" pitchFamily="2" charset="-79"/>
              </a:rPr>
              <a:t>Model:</a:t>
            </a:r>
            <a:r>
              <a:rPr lang="en-US" sz="850" b="1" dirty="0">
                <a:solidFill>
                  <a:srgbClr val="595959"/>
                </a:solidFill>
                <a:latin typeface="Rubik Light" panose="00000400000000000000" pitchFamily="2" charset="-79"/>
                <a:ea typeface="Arial" panose="020B0604020202020204" pitchFamily="34" charset="0"/>
                <a:cs typeface="Rubik Light" panose="00000400000000000000" pitchFamily="2" charset="-79"/>
              </a:rPr>
              <a:t>                  RPoE-8P-AG</a:t>
            </a:r>
            <a:endParaRPr lang="en-US" sz="850" b="1" dirty="0">
              <a:solidFill>
                <a:srgbClr val="FF0000"/>
              </a:solidFill>
              <a:latin typeface="Rubik Light" panose="00000400000000000000" pitchFamily="2" charset="-79"/>
              <a:ea typeface="Arial" panose="020B0604020202020204" pitchFamily="34" charset="0"/>
              <a:cs typeface="Rubik Light" panose="00000400000000000000" pitchFamily="2" charset="-79"/>
            </a:endParaRPr>
          </a:p>
          <a:p>
            <a:pPr>
              <a:spcBef>
                <a:spcPts val="100"/>
              </a:spcBef>
              <a:spcAft>
                <a:spcPts val="100"/>
              </a:spcAft>
            </a:pPr>
            <a:r>
              <a:rPr lang="en-US" sz="850" b="1" dirty="0">
                <a:solidFill>
                  <a:srgbClr val="DA251C"/>
                </a:solidFill>
                <a:latin typeface="Rubik Light" panose="00000400000000000000" pitchFamily="2" charset="-79"/>
                <a:cs typeface="Rubik Light" panose="00000400000000000000" pitchFamily="2" charset="-79"/>
              </a:rPr>
              <a:t>Power In:             </a:t>
            </a:r>
            <a:r>
              <a:rPr lang="en-US" sz="850" b="1" dirty="0">
                <a:solidFill>
                  <a:srgbClr val="595959"/>
                </a:solidFill>
                <a:latin typeface="Rubik Light" panose="00000400000000000000" pitchFamily="2" charset="-79"/>
                <a:cs typeface="Rubik Light" panose="00000400000000000000" pitchFamily="2" charset="-79"/>
              </a:rPr>
              <a:t>12-48V DC @ Port 2-8 </a:t>
            </a:r>
            <a:endParaRPr lang="en-US" sz="850" b="1" dirty="0">
              <a:latin typeface="Rubik Light" panose="00000400000000000000" pitchFamily="2" charset="-79"/>
              <a:ea typeface="Arial" panose="020B0604020202020204" pitchFamily="34" charset="0"/>
              <a:cs typeface="Rubik Light" panose="00000400000000000000" pitchFamily="2" charset="-79"/>
            </a:endParaRPr>
          </a:p>
          <a:p>
            <a:pPr>
              <a:spcBef>
                <a:spcPts val="100"/>
              </a:spcBef>
              <a:spcAft>
                <a:spcPts val="100"/>
              </a:spcAft>
            </a:pPr>
            <a:r>
              <a:rPr lang="en-US" sz="850" b="1" dirty="0">
                <a:solidFill>
                  <a:srgbClr val="DA251C"/>
                </a:solidFill>
                <a:latin typeface="Rubik Light" panose="00000400000000000000" pitchFamily="2" charset="-79"/>
                <a:cs typeface="Rubik Light" panose="00000400000000000000" pitchFamily="2" charset="-79"/>
              </a:rPr>
              <a:t>Power Out:          </a:t>
            </a:r>
            <a:r>
              <a:rPr lang="en-US" sz="850" b="1" dirty="0">
                <a:solidFill>
                  <a:srgbClr val="595959"/>
                </a:solidFill>
                <a:latin typeface="Rubik Light" panose="00000400000000000000" pitchFamily="2" charset="-79"/>
                <a:cs typeface="Rubik Light" panose="00000400000000000000" pitchFamily="2" charset="-79"/>
              </a:rPr>
              <a:t>12-48V DC @ DC Socket</a:t>
            </a:r>
            <a:r>
              <a:rPr lang="en-US" sz="850" b="1" dirty="0">
                <a:solidFill>
                  <a:srgbClr val="DA251C"/>
                </a:solidFill>
                <a:latin typeface="Rubik Light" panose="00000400000000000000" pitchFamily="2" charset="-79"/>
                <a:cs typeface="Rubik Light" panose="00000400000000000000" pitchFamily="2" charset="-79"/>
              </a:rPr>
              <a:t>  </a:t>
            </a:r>
            <a:endParaRPr lang="en-US" sz="850" b="1" dirty="0">
              <a:latin typeface="Rubik Light" panose="00000400000000000000" pitchFamily="2" charset="-79"/>
              <a:ea typeface="Arial" panose="020B0604020202020204" pitchFamily="34" charset="0"/>
              <a:cs typeface="Rubik Light" panose="00000400000000000000" pitchFamily="2" charset="-79"/>
            </a:endParaRPr>
          </a:p>
          <a:p>
            <a:pPr>
              <a:spcBef>
                <a:spcPts val="100"/>
              </a:spcBef>
              <a:spcAft>
                <a:spcPts val="100"/>
              </a:spcAft>
            </a:pPr>
            <a:r>
              <a:rPr lang="en-US" sz="850" b="1" dirty="0">
                <a:solidFill>
                  <a:srgbClr val="DA251C"/>
                </a:solidFill>
                <a:latin typeface="Rubik Light" panose="00000400000000000000" pitchFamily="2" charset="-79"/>
                <a:cs typeface="Rubik Light" panose="00000400000000000000" pitchFamily="2" charset="-79"/>
              </a:rPr>
              <a:t>Working Rate:</a:t>
            </a:r>
            <a:r>
              <a:rPr lang="en-US" sz="850" b="1" dirty="0">
                <a:solidFill>
                  <a:srgbClr val="595959"/>
                </a:solidFill>
                <a:latin typeface="Rubik Light" panose="00000400000000000000" pitchFamily="2" charset="-79"/>
                <a:ea typeface="Arial" panose="020B0604020202020204" pitchFamily="34" charset="0"/>
                <a:cs typeface="Rubik Light" panose="00000400000000000000" pitchFamily="2" charset="-79"/>
              </a:rPr>
              <a:t>     10/100/1000 Mbps  </a:t>
            </a:r>
            <a:endParaRPr lang="en-US" sz="850" b="1" dirty="0">
              <a:solidFill>
                <a:srgbClr val="595959"/>
              </a:solidFill>
              <a:latin typeface="Rubik Light" panose="00000400000000000000" pitchFamily="2" charset="-79"/>
              <a:cs typeface="Rubik Light" panose="00000400000000000000" pitchFamily="2" charset="-79"/>
            </a:endParaRPr>
          </a:p>
        </p:txBody>
      </p:sp>
      <p:pic>
        <p:nvPicPr>
          <p:cNvPr id="25" name="Picture 24" descr="Logo, company name&#10;&#10;Description automatically generated">
            <a:extLst>
              <a:ext uri="{FF2B5EF4-FFF2-40B4-BE49-F238E27FC236}">
                <a16:creationId xmlns:a16="http://schemas.microsoft.com/office/drawing/2014/main" id="{E3860F40-1886-AF31-165C-3EF11D3649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582" y="-146667"/>
            <a:ext cx="1488518" cy="1488518"/>
          </a:xfrm>
          <a:prstGeom prst="rect">
            <a:avLst/>
          </a:prstGeom>
        </p:spPr>
      </p:pic>
      <p:sp>
        <p:nvSpPr>
          <p:cNvPr id="9" name="Rectangle 8">
            <a:extLst>
              <a:ext uri="{FF2B5EF4-FFF2-40B4-BE49-F238E27FC236}">
                <a16:creationId xmlns:a16="http://schemas.microsoft.com/office/drawing/2014/main" id="{B5938ACD-17FC-B66C-A582-51BEA318E130}"/>
              </a:ext>
            </a:extLst>
          </p:cNvPr>
          <p:cNvSpPr/>
          <p:nvPr/>
        </p:nvSpPr>
        <p:spPr>
          <a:xfrm>
            <a:off x="345880" y="7790634"/>
            <a:ext cx="6166574" cy="1138773"/>
          </a:xfrm>
          <a:prstGeom prst="rect">
            <a:avLst/>
          </a:prstGeom>
        </p:spPr>
        <p:txBody>
          <a:bodyPr wrap="square">
            <a:spAutoFit/>
          </a:bodyPr>
          <a:lstStyle/>
          <a:p>
            <a:r>
              <a:rPr lang="en-IN" sz="1200" b="1" dirty="0">
                <a:solidFill>
                  <a:srgbClr val="595959"/>
                </a:solidFill>
                <a:latin typeface="+mj-lt"/>
              </a:rPr>
              <a:t>VLAN</a:t>
            </a:r>
          </a:p>
          <a:p>
            <a:r>
              <a:rPr lang="en-IN" sz="1100" b="1" dirty="0">
                <a:solidFill>
                  <a:srgbClr val="595959"/>
                </a:solidFill>
                <a:latin typeface="+mj-lt"/>
              </a:rPr>
              <a:t>The feature of port isolation is implemented in this unit where in the Ethernet Data of the uplink port can be transferred to any of the downlink ports but the individual downlink port cannot communicate with each other. </a:t>
            </a:r>
          </a:p>
          <a:p>
            <a:r>
              <a:rPr lang="en-IN" sz="1200" b="1" dirty="0">
                <a:solidFill>
                  <a:srgbClr val="595959"/>
                </a:solidFill>
                <a:latin typeface="+mj-lt"/>
              </a:rPr>
              <a:t>SURGE PROTECTION</a:t>
            </a:r>
          </a:p>
          <a:p>
            <a:r>
              <a:rPr lang="en-IN" sz="1100" b="1" dirty="0">
                <a:solidFill>
                  <a:srgbClr val="595959"/>
                </a:solidFill>
                <a:latin typeface="+mj-lt"/>
              </a:rPr>
              <a:t>We provide surge protection on each port to protect against high voltage surge on data ports or link ports.</a:t>
            </a:r>
          </a:p>
        </p:txBody>
      </p:sp>
      <p:pic>
        <p:nvPicPr>
          <p:cNvPr id="7" name="Picture 6">
            <a:extLst>
              <a:ext uri="{FF2B5EF4-FFF2-40B4-BE49-F238E27FC236}">
                <a16:creationId xmlns:a16="http://schemas.microsoft.com/office/drawing/2014/main" id="{F366C06B-DD82-6092-F249-CE256039F4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1851" y="2744783"/>
            <a:ext cx="3399426" cy="1977376"/>
          </a:xfrm>
          <a:prstGeom prst="rect">
            <a:avLst/>
          </a:prstGeom>
        </p:spPr>
      </p:pic>
    </p:spTree>
    <p:extLst>
      <p:ext uri="{BB962C8B-B14F-4D97-AF65-F5344CB8AC3E}">
        <p14:creationId xmlns:p14="http://schemas.microsoft.com/office/powerpoint/2010/main" val="3838303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1" name="Picture 240">
            <a:extLst>
              <a:ext uri="{FF2B5EF4-FFF2-40B4-BE49-F238E27FC236}">
                <a16:creationId xmlns:a16="http://schemas.microsoft.com/office/drawing/2014/main" id="{3B8778A4-1286-4D48-8F68-48C5EBC8CF1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80000"/>
                    </a14:imgEffect>
                  </a14:imgLayer>
                </a14:imgProps>
              </a:ext>
            </a:extLst>
          </a:blip>
          <a:srcRect l="5293" t="37466" r="11881" b="31230"/>
          <a:stretch>
            <a:fillRect/>
          </a:stretch>
        </p:blipFill>
        <p:spPr>
          <a:xfrm flipH="1" flipV="1">
            <a:off x="-422779" y="8038275"/>
            <a:ext cx="7288688" cy="2754773"/>
          </a:xfrm>
          <a:custGeom>
            <a:avLst/>
            <a:gdLst>
              <a:gd name="connsiteX0" fmla="*/ 431 w 6854543"/>
              <a:gd name="connsiteY0" fmla="*/ 0 h 2590687"/>
              <a:gd name="connsiteX1" fmla="*/ 62600 w 6854543"/>
              <a:gd name="connsiteY1" fmla="*/ 0 h 2590687"/>
              <a:gd name="connsiteX2" fmla="*/ 6784603 w 6854543"/>
              <a:gd name="connsiteY2" fmla="*/ 0 h 2590687"/>
              <a:gd name="connsiteX3" fmla="*/ 6854543 w 6854543"/>
              <a:gd name="connsiteY3" fmla="*/ 66005 h 2590687"/>
              <a:gd name="connsiteX4" fmla="*/ 6854543 w 6854543"/>
              <a:gd name="connsiteY4" fmla="*/ 2521382 h 2590687"/>
              <a:gd name="connsiteX5" fmla="*/ 6854543 w 6854543"/>
              <a:gd name="connsiteY5" fmla="*/ 2590687 h 2590687"/>
              <a:gd name="connsiteX6" fmla="*/ 6804031 w 6854543"/>
              <a:gd name="connsiteY6" fmla="*/ 2557685 h 2590687"/>
              <a:gd name="connsiteX7" fmla="*/ 6026921 w 6854543"/>
              <a:gd name="connsiteY7" fmla="*/ 2049448 h 2590687"/>
              <a:gd name="connsiteX8" fmla="*/ 4383333 w 6854543"/>
              <a:gd name="connsiteY8" fmla="*/ 1650119 h 2590687"/>
              <a:gd name="connsiteX9" fmla="*/ 2996191 w 6854543"/>
              <a:gd name="connsiteY9" fmla="*/ 1485107 h 2590687"/>
              <a:gd name="connsiteX10" fmla="*/ 1403115 w 6854543"/>
              <a:gd name="connsiteY10" fmla="*/ 1039575 h 2590687"/>
              <a:gd name="connsiteX11" fmla="*/ 35401 w 6854543"/>
              <a:gd name="connsiteY11" fmla="*/ 59404 h 2590687"/>
              <a:gd name="connsiteX12" fmla="*/ 431 w 6854543"/>
              <a:gd name="connsiteY12" fmla="*/ 0 h 2590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4543" h="2590687">
                <a:moveTo>
                  <a:pt x="431" y="0"/>
                </a:moveTo>
                <a:cubicBezTo>
                  <a:pt x="19859" y="0"/>
                  <a:pt x="43172" y="0"/>
                  <a:pt x="62600" y="0"/>
                </a:cubicBezTo>
                <a:cubicBezTo>
                  <a:pt x="2300677" y="0"/>
                  <a:pt x="4542640" y="0"/>
                  <a:pt x="6784603" y="0"/>
                </a:cubicBezTo>
                <a:cubicBezTo>
                  <a:pt x="6846772" y="0"/>
                  <a:pt x="6854543" y="16501"/>
                  <a:pt x="6854543" y="66005"/>
                </a:cubicBezTo>
                <a:cubicBezTo>
                  <a:pt x="6854543" y="884464"/>
                  <a:pt x="6854543" y="1702923"/>
                  <a:pt x="6854543" y="2521382"/>
                </a:cubicBezTo>
                <a:cubicBezTo>
                  <a:pt x="6854543" y="2541184"/>
                  <a:pt x="6854543" y="2564285"/>
                  <a:pt x="6854543" y="2590687"/>
                </a:cubicBezTo>
                <a:cubicBezTo>
                  <a:pt x="6827344" y="2584087"/>
                  <a:pt x="6815688" y="2567585"/>
                  <a:pt x="6804031" y="2557685"/>
                </a:cubicBezTo>
                <a:cubicBezTo>
                  <a:pt x="6574784" y="2353070"/>
                  <a:pt x="6318337" y="2184758"/>
                  <a:pt x="6026921" y="2049448"/>
                </a:cubicBezTo>
                <a:cubicBezTo>
                  <a:pt x="5514028" y="1815131"/>
                  <a:pt x="4954509" y="1706223"/>
                  <a:pt x="4383333" y="1650119"/>
                </a:cubicBezTo>
                <a:cubicBezTo>
                  <a:pt x="3920952" y="1603916"/>
                  <a:pt x="3454686" y="1561013"/>
                  <a:pt x="2996191" y="1485107"/>
                </a:cubicBezTo>
                <a:cubicBezTo>
                  <a:pt x="2444443" y="1392701"/>
                  <a:pt x="1908236" y="1257391"/>
                  <a:pt x="1403115" y="1039575"/>
                </a:cubicBezTo>
                <a:cubicBezTo>
                  <a:pt x="855252" y="805258"/>
                  <a:pt x="388986" y="488435"/>
                  <a:pt x="35401" y="59404"/>
                </a:cubicBezTo>
                <a:cubicBezTo>
                  <a:pt x="19859" y="42903"/>
                  <a:pt x="-3455" y="29702"/>
                  <a:pt x="431" y="0"/>
                </a:cubicBezTo>
                <a:close/>
              </a:path>
            </a:pathLst>
          </a:custGeom>
        </p:spPr>
      </p:pic>
      <p:pic>
        <p:nvPicPr>
          <p:cNvPr id="239" name="Picture 238">
            <a:extLst>
              <a:ext uri="{FF2B5EF4-FFF2-40B4-BE49-F238E27FC236}">
                <a16:creationId xmlns:a16="http://schemas.microsoft.com/office/drawing/2014/main" id="{63007825-D48A-4B53-975D-A5DA066A6D5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80000"/>
                    </a14:imgEffect>
                  </a14:imgLayer>
                </a14:imgProps>
              </a:ext>
            </a:extLst>
          </a:blip>
          <a:srcRect l="5293" t="37466" r="11881" b="31230"/>
          <a:stretch>
            <a:fillRect/>
          </a:stretch>
        </p:blipFill>
        <p:spPr>
          <a:xfrm>
            <a:off x="-422779" y="-529846"/>
            <a:ext cx="7288688" cy="2754773"/>
          </a:xfrm>
          <a:custGeom>
            <a:avLst/>
            <a:gdLst>
              <a:gd name="connsiteX0" fmla="*/ 431 w 6854543"/>
              <a:gd name="connsiteY0" fmla="*/ 0 h 2590687"/>
              <a:gd name="connsiteX1" fmla="*/ 62600 w 6854543"/>
              <a:gd name="connsiteY1" fmla="*/ 0 h 2590687"/>
              <a:gd name="connsiteX2" fmla="*/ 6784603 w 6854543"/>
              <a:gd name="connsiteY2" fmla="*/ 0 h 2590687"/>
              <a:gd name="connsiteX3" fmla="*/ 6854543 w 6854543"/>
              <a:gd name="connsiteY3" fmla="*/ 66005 h 2590687"/>
              <a:gd name="connsiteX4" fmla="*/ 6854543 w 6854543"/>
              <a:gd name="connsiteY4" fmla="*/ 2521382 h 2590687"/>
              <a:gd name="connsiteX5" fmla="*/ 6854543 w 6854543"/>
              <a:gd name="connsiteY5" fmla="*/ 2590687 h 2590687"/>
              <a:gd name="connsiteX6" fmla="*/ 6804031 w 6854543"/>
              <a:gd name="connsiteY6" fmla="*/ 2557685 h 2590687"/>
              <a:gd name="connsiteX7" fmla="*/ 6026921 w 6854543"/>
              <a:gd name="connsiteY7" fmla="*/ 2049448 h 2590687"/>
              <a:gd name="connsiteX8" fmla="*/ 4383333 w 6854543"/>
              <a:gd name="connsiteY8" fmla="*/ 1650119 h 2590687"/>
              <a:gd name="connsiteX9" fmla="*/ 2996191 w 6854543"/>
              <a:gd name="connsiteY9" fmla="*/ 1485107 h 2590687"/>
              <a:gd name="connsiteX10" fmla="*/ 1403115 w 6854543"/>
              <a:gd name="connsiteY10" fmla="*/ 1039575 h 2590687"/>
              <a:gd name="connsiteX11" fmla="*/ 35401 w 6854543"/>
              <a:gd name="connsiteY11" fmla="*/ 59404 h 2590687"/>
              <a:gd name="connsiteX12" fmla="*/ 431 w 6854543"/>
              <a:gd name="connsiteY12" fmla="*/ 0 h 2590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4543" h="2590687">
                <a:moveTo>
                  <a:pt x="431" y="0"/>
                </a:moveTo>
                <a:cubicBezTo>
                  <a:pt x="19859" y="0"/>
                  <a:pt x="43172" y="0"/>
                  <a:pt x="62600" y="0"/>
                </a:cubicBezTo>
                <a:cubicBezTo>
                  <a:pt x="2300677" y="0"/>
                  <a:pt x="4542640" y="0"/>
                  <a:pt x="6784603" y="0"/>
                </a:cubicBezTo>
                <a:cubicBezTo>
                  <a:pt x="6846772" y="0"/>
                  <a:pt x="6854543" y="16501"/>
                  <a:pt x="6854543" y="66005"/>
                </a:cubicBezTo>
                <a:cubicBezTo>
                  <a:pt x="6854543" y="884464"/>
                  <a:pt x="6854543" y="1702923"/>
                  <a:pt x="6854543" y="2521382"/>
                </a:cubicBezTo>
                <a:cubicBezTo>
                  <a:pt x="6854543" y="2541184"/>
                  <a:pt x="6854543" y="2564285"/>
                  <a:pt x="6854543" y="2590687"/>
                </a:cubicBezTo>
                <a:cubicBezTo>
                  <a:pt x="6827344" y="2584087"/>
                  <a:pt x="6815688" y="2567585"/>
                  <a:pt x="6804031" y="2557685"/>
                </a:cubicBezTo>
                <a:cubicBezTo>
                  <a:pt x="6574784" y="2353070"/>
                  <a:pt x="6318337" y="2184758"/>
                  <a:pt x="6026921" y="2049448"/>
                </a:cubicBezTo>
                <a:cubicBezTo>
                  <a:pt x="5514028" y="1815131"/>
                  <a:pt x="4954509" y="1706223"/>
                  <a:pt x="4383333" y="1650119"/>
                </a:cubicBezTo>
                <a:cubicBezTo>
                  <a:pt x="3920952" y="1603916"/>
                  <a:pt x="3454686" y="1561013"/>
                  <a:pt x="2996191" y="1485107"/>
                </a:cubicBezTo>
                <a:cubicBezTo>
                  <a:pt x="2444443" y="1392701"/>
                  <a:pt x="1908236" y="1257391"/>
                  <a:pt x="1403115" y="1039575"/>
                </a:cubicBezTo>
                <a:cubicBezTo>
                  <a:pt x="855252" y="805258"/>
                  <a:pt x="388986" y="488435"/>
                  <a:pt x="35401" y="59404"/>
                </a:cubicBezTo>
                <a:cubicBezTo>
                  <a:pt x="19859" y="42903"/>
                  <a:pt x="-3455" y="29702"/>
                  <a:pt x="431" y="0"/>
                </a:cubicBezTo>
                <a:close/>
              </a:path>
            </a:pathLst>
          </a:custGeom>
        </p:spPr>
      </p:pic>
      <p:sp>
        <p:nvSpPr>
          <p:cNvPr id="122" name="TextBox 121">
            <a:extLst>
              <a:ext uri="{FF2B5EF4-FFF2-40B4-BE49-F238E27FC236}">
                <a16:creationId xmlns:a16="http://schemas.microsoft.com/office/drawing/2014/main" id="{E9FBCFF2-D62F-4ACE-BC4C-A76378AE79AD}"/>
              </a:ext>
            </a:extLst>
          </p:cNvPr>
          <p:cNvSpPr txBox="1"/>
          <p:nvPr/>
        </p:nvSpPr>
        <p:spPr>
          <a:xfrm>
            <a:off x="6348372" y="9457725"/>
            <a:ext cx="181056" cy="215444"/>
          </a:xfrm>
          <a:prstGeom prst="rect">
            <a:avLst/>
          </a:prstGeom>
          <a:noFill/>
        </p:spPr>
        <p:txBody>
          <a:bodyPr wrap="square" rtlCol="0">
            <a:spAutoFit/>
          </a:bodyPr>
          <a:lstStyle/>
          <a:p>
            <a:pPr algn="ctr"/>
            <a:r>
              <a:rPr lang="en-US" sz="800" dirty="0">
                <a:latin typeface="Rubik Light" panose="00000400000000000000" pitchFamily="2" charset="-79"/>
                <a:cs typeface="Rubik Light" panose="00000400000000000000" pitchFamily="2" charset="-79"/>
              </a:rPr>
              <a:t>2</a:t>
            </a:r>
          </a:p>
        </p:txBody>
      </p:sp>
      <p:grpSp>
        <p:nvGrpSpPr>
          <p:cNvPr id="240" name="Group 239">
            <a:extLst>
              <a:ext uri="{FF2B5EF4-FFF2-40B4-BE49-F238E27FC236}">
                <a16:creationId xmlns:a16="http://schemas.microsoft.com/office/drawing/2014/main" id="{05F1F718-3A49-4838-A197-098FCEA1B232}"/>
              </a:ext>
            </a:extLst>
          </p:cNvPr>
          <p:cNvGrpSpPr/>
          <p:nvPr/>
        </p:nvGrpSpPr>
        <p:grpSpPr>
          <a:xfrm>
            <a:off x="359596" y="788949"/>
            <a:ext cx="6072273" cy="307777"/>
            <a:chOff x="359596" y="1484367"/>
            <a:chExt cx="6072273" cy="307777"/>
          </a:xfrm>
        </p:grpSpPr>
        <p:sp>
          <p:nvSpPr>
            <p:cNvPr id="242" name="Rectangle 241">
              <a:extLst>
                <a:ext uri="{FF2B5EF4-FFF2-40B4-BE49-F238E27FC236}">
                  <a16:creationId xmlns:a16="http://schemas.microsoft.com/office/drawing/2014/main" id="{E5170D63-8251-4259-95CB-3229C752C0BC}"/>
                </a:ext>
              </a:extLst>
            </p:cNvPr>
            <p:cNvSpPr/>
            <p:nvPr/>
          </p:nvSpPr>
          <p:spPr>
            <a:xfrm>
              <a:off x="359596" y="1484367"/>
              <a:ext cx="1580882" cy="307777"/>
            </a:xfrm>
            <a:prstGeom prst="rect">
              <a:avLst/>
            </a:prstGeom>
          </p:spPr>
          <p:txBody>
            <a:bodyPr wrap="none">
              <a:spAutoFit/>
            </a:bodyPr>
            <a:lstStyle/>
            <a:p>
              <a:r>
                <a:rPr lang="en-US" sz="1400" b="1" dirty="0">
                  <a:solidFill>
                    <a:srgbClr val="DA251C"/>
                  </a:solidFill>
                  <a:latin typeface="Rubik" panose="02000604000000020004" pitchFamily="2" charset="-79"/>
                  <a:cs typeface="Rubik" panose="02000604000000020004" pitchFamily="2" charset="-79"/>
                </a:rPr>
                <a:t>SPECIFICATION</a:t>
              </a:r>
            </a:p>
          </p:txBody>
        </p:sp>
        <p:cxnSp>
          <p:nvCxnSpPr>
            <p:cNvPr id="243" name="Straight Connector 242">
              <a:extLst>
                <a:ext uri="{FF2B5EF4-FFF2-40B4-BE49-F238E27FC236}">
                  <a16:creationId xmlns:a16="http://schemas.microsoft.com/office/drawing/2014/main" id="{EFC66DB5-2ADB-4239-9E01-48F2A743CF85}"/>
                </a:ext>
              </a:extLst>
            </p:cNvPr>
            <p:cNvCxnSpPr>
              <a:cxnSpLocks/>
            </p:cNvCxnSpPr>
            <p:nvPr/>
          </p:nvCxnSpPr>
          <p:spPr>
            <a:xfrm flipV="1">
              <a:off x="412069" y="1744809"/>
              <a:ext cx="6019800" cy="1"/>
            </a:xfrm>
            <a:prstGeom prst="line">
              <a:avLst/>
            </a:prstGeom>
            <a:ln w="19050">
              <a:solidFill>
                <a:srgbClr val="DA251C"/>
              </a:solidFill>
            </a:ln>
          </p:spPr>
          <p:style>
            <a:lnRef idx="1">
              <a:schemeClr val="accent1"/>
            </a:lnRef>
            <a:fillRef idx="0">
              <a:schemeClr val="accent1"/>
            </a:fillRef>
            <a:effectRef idx="0">
              <a:schemeClr val="accent1"/>
            </a:effectRef>
            <a:fontRef idx="minor">
              <a:schemeClr val="tx1"/>
            </a:fontRef>
          </p:style>
        </p:cxnSp>
      </p:grpSp>
      <p:graphicFrame>
        <p:nvGraphicFramePr>
          <p:cNvPr id="2" name="Table 1">
            <a:extLst>
              <a:ext uri="{FF2B5EF4-FFF2-40B4-BE49-F238E27FC236}">
                <a16:creationId xmlns:a16="http://schemas.microsoft.com/office/drawing/2014/main" id="{4253A306-F6AE-E306-B988-3BECB00FC31A}"/>
              </a:ext>
            </a:extLst>
          </p:cNvPr>
          <p:cNvGraphicFramePr>
            <a:graphicFrameLocks noGrp="1"/>
          </p:cNvGraphicFramePr>
          <p:nvPr>
            <p:extLst>
              <p:ext uri="{D42A27DB-BD31-4B8C-83A1-F6EECF244321}">
                <p14:modId xmlns:p14="http://schemas.microsoft.com/office/powerpoint/2010/main" val="3884230616"/>
              </p:ext>
            </p:extLst>
          </p:nvPr>
        </p:nvGraphicFramePr>
        <p:xfrm>
          <a:off x="412069" y="1148907"/>
          <a:ext cx="6042804" cy="6447514"/>
        </p:xfrm>
        <a:graphic>
          <a:graphicData uri="http://schemas.openxmlformats.org/drawingml/2006/table">
            <a:tbl>
              <a:tblPr firstRow="1" bandRow="1">
                <a:tableStyleId>{5C22544A-7EE6-4342-B048-85BDC9FD1C3A}</a:tableStyleId>
              </a:tblPr>
              <a:tblGrid>
                <a:gridCol w="2641682">
                  <a:extLst>
                    <a:ext uri="{9D8B030D-6E8A-4147-A177-3AD203B41FA5}">
                      <a16:colId xmlns:a16="http://schemas.microsoft.com/office/drawing/2014/main" val="20000"/>
                    </a:ext>
                  </a:extLst>
                </a:gridCol>
                <a:gridCol w="3401122">
                  <a:extLst>
                    <a:ext uri="{9D8B030D-6E8A-4147-A177-3AD203B41FA5}">
                      <a16:colId xmlns:a16="http://schemas.microsoft.com/office/drawing/2014/main" val="20001"/>
                    </a:ext>
                  </a:extLst>
                </a:gridCol>
              </a:tblGrid>
              <a:tr h="369929">
                <a:tc>
                  <a:txBody>
                    <a:bodyPr/>
                    <a:lstStyle/>
                    <a:p>
                      <a:pPr>
                        <a:lnSpc>
                          <a:spcPct val="150000"/>
                        </a:lnSpc>
                      </a:pPr>
                      <a:r>
                        <a:rPr lang="en-US" sz="850" b="0" dirty="0">
                          <a:solidFill>
                            <a:schemeClr val="tx1">
                              <a:lumMod val="65000"/>
                              <a:lumOff val="35000"/>
                            </a:schemeClr>
                          </a:solidFill>
                          <a:latin typeface="Rubik Light" pitchFamily="2" charset="-79"/>
                          <a:cs typeface="Rubik Light" pitchFamily="2" charset="-79"/>
                        </a:rPr>
                        <a:t>Brand</a:t>
                      </a:r>
                      <a:r>
                        <a:rPr lang="en-US" sz="850" b="0" baseline="0" dirty="0">
                          <a:solidFill>
                            <a:schemeClr val="tx1">
                              <a:lumMod val="65000"/>
                              <a:lumOff val="35000"/>
                            </a:schemeClr>
                          </a:solidFill>
                          <a:latin typeface="Rubik Light" pitchFamily="2" charset="-79"/>
                          <a:cs typeface="Rubik Light" pitchFamily="2" charset="-79"/>
                        </a:rPr>
                        <a:t> </a:t>
                      </a:r>
                      <a:endParaRPr lang="en-IN" sz="850" b="0" dirty="0">
                        <a:solidFill>
                          <a:schemeClr val="tx1">
                            <a:lumMod val="65000"/>
                            <a:lumOff val="35000"/>
                          </a:schemeClr>
                        </a:solidFill>
                        <a:latin typeface="Rubik Light" pitchFamily="2" charset="-79"/>
                        <a:cs typeface="Rubik Light" pitchFamily="2" charset="-79"/>
                      </a:endParaRPr>
                    </a:p>
                  </a:txBody>
                  <a:tcPr>
                    <a:solidFill>
                      <a:schemeClr val="bg1">
                        <a:lumMod val="65000"/>
                      </a:schemeClr>
                    </a:solidFill>
                  </a:tcPr>
                </a:tc>
                <a:tc>
                  <a:txBody>
                    <a:bodyPr/>
                    <a:lstStyle/>
                    <a:p>
                      <a:pPr marL="0" indent="0">
                        <a:lnSpc>
                          <a:spcPct val="150000"/>
                        </a:lnSpc>
                        <a:buFont typeface="Arial" pitchFamily="34" charset="0"/>
                        <a:buNone/>
                      </a:pPr>
                      <a:r>
                        <a:rPr lang="en-IN" sz="850" b="0" dirty="0">
                          <a:solidFill>
                            <a:schemeClr val="tx1">
                              <a:lumMod val="65000"/>
                              <a:lumOff val="35000"/>
                            </a:schemeClr>
                          </a:solidFill>
                          <a:latin typeface="Rubik Light" pitchFamily="2" charset="-79"/>
                          <a:cs typeface="Rubik Light" pitchFamily="2" charset="-79"/>
                        </a:rPr>
                        <a:t>OPL</a:t>
                      </a:r>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nSpc>
                          <a:spcPct val="150000"/>
                        </a:lnSpc>
                      </a:pPr>
                      <a:r>
                        <a:rPr lang="en-US" sz="850" dirty="0">
                          <a:solidFill>
                            <a:schemeClr val="tx1">
                              <a:lumMod val="65000"/>
                              <a:lumOff val="35000"/>
                            </a:schemeClr>
                          </a:solidFill>
                          <a:latin typeface="Rubik Light" pitchFamily="2" charset="-79"/>
                          <a:cs typeface="Rubik Light" pitchFamily="2" charset="-79"/>
                        </a:rPr>
                        <a:t>Manufacturer</a:t>
                      </a:r>
                      <a:endParaRPr lang="en-IN" sz="850" dirty="0">
                        <a:solidFill>
                          <a:schemeClr val="tx1">
                            <a:lumMod val="65000"/>
                            <a:lumOff val="35000"/>
                          </a:schemeClr>
                        </a:solidFill>
                        <a:latin typeface="Rubik Light" pitchFamily="2" charset="-79"/>
                        <a:cs typeface="Rubik Light" pitchFamily="2" charset="-79"/>
                      </a:endParaRPr>
                    </a:p>
                  </a:txBody>
                  <a:tcPr>
                    <a:solidFill>
                      <a:schemeClr val="bg1">
                        <a:lumMod val="85000"/>
                      </a:schemeClr>
                    </a:solidFill>
                  </a:tcPr>
                </a:tc>
                <a:tc>
                  <a:txBody>
                    <a:bodyPr/>
                    <a:lstStyle/>
                    <a:p>
                      <a:pPr marL="0" indent="0">
                        <a:lnSpc>
                          <a:spcPct val="150000"/>
                        </a:lnSpc>
                        <a:buFont typeface="Arial" pitchFamily="34" charset="0"/>
                        <a:buNone/>
                      </a:pPr>
                      <a:r>
                        <a:rPr lang="en-IN" sz="850" baseline="0" dirty="0">
                          <a:solidFill>
                            <a:schemeClr val="tx1">
                              <a:lumMod val="65000"/>
                              <a:lumOff val="35000"/>
                            </a:schemeClr>
                          </a:solidFill>
                          <a:latin typeface="Rubik Light" pitchFamily="2" charset="-79"/>
                          <a:cs typeface="Rubik Light" pitchFamily="2" charset="-79"/>
                        </a:rPr>
                        <a:t>Original Products Private Limited, New Delhi (INDIA)</a:t>
                      </a:r>
                    </a:p>
                  </a:txBody>
                  <a:tcPr>
                    <a:solidFill>
                      <a:schemeClr val="bg1"/>
                    </a:solidFill>
                  </a:tcPr>
                </a:tc>
                <a:extLst>
                  <a:ext uri="{0D108BD9-81ED-4DB2-BD59-A6C34878D82A}">
                    <a16:rowId xmlns:a16="http://schemas.microsoft.com/office/drawing/2014/main" val="10001"/>
                  </a:ext>
                </a:extLst>
              </a:tr>
              <a:tr h="370840">
                <a:tc>
                  <a:txBody>
                    <a:bodyPr/>
                    <a:lstStyle/>
                    <a:p>
                      <a:pPr>
                        <a:lnSpc>
                          <a:spcPct val="150000"/>
                        </a:lnSpc>
                      </a:pPr>
                      <a:r>
                        <a:rPr lang="en-IN" sz="850" b="0" dirty="0">
                          <a:solidFill>
                            <a:schemeClr val="tx1">
                              <a:lumMod val="65000"/>
                              <a:lumOff val="35000"/>
                            </a:schemeClr>
                          </a:solidFill>
                          <a:latin typeface="Rubik Light" pitchFamily="2" charset="-79"/>
                          <a:cs typeface="Rubik Light" pitchFamily="2" charset="-79"/>
                        </a:rPr>
                        <a:t>Model</a:t>
                      </a:r>
                    </a:p>
                  </a:txBody>
                  <a:tcPr>
                    <a:solidFill>
                      <a:schemeClr val="bg1">
                        <a:lumMod val="65000"/>
                      </a:schemeClr>
                    </a:solidFill>
                  </a:tcPr>
                </a:tc>
                <a:tc>
                  <a:txBody>
                    <a:bodyPr/>
                    <a:lstStyle/>
                    <a:p>
                      <a:pPr>
                        <a:lnSpc>
                          <a:spcPct val="150000"/>
                        </a:lnSpc>
                      </a:pPr>
                      <a:r>
                        <a:rPr lang="en-IN" sz="850" b="0" dirty="0">
                          <a:solidFill>
                            <a:schemeClr val="tx1">
                              <a:lumMod val="65000"/>
                              <a:lumOff val="35000"/>
                            </a:schemeClr>
                          </a:solidFill>
                          <a:latin typeface="Rubik Light" pitchFamily="2" charset="-79"/>
                          <a:cs typeface="Rubik Light" pitchFamily="2" charset="-79"/>
                        </a:rPr>
                        <a:t>RPoE-8P-AG</a:t>
                      </a:r>
                    </a:p>
                  </a:txBody>
                  <a:tcPr>
                    <a:solidFill>
                      <a:schemeClr val="bg1">
                        <a:lumMod val="85000"/>
                      </a:schemeClr>
                    </a:solidFill>
                  </a:tcPr>
                </a:tc>
                <a:extLst>
                  <a:ext uri="{0D108BD9-81ED-4DB2-BD59-A6C34878D82A}">
                    <a16:rowId xmlns:a16="http://schemas.microsoft.com/office/drawing/2014/main" val="10002"/>
                  </a:ext>
                </a:extLst>
              </a:tr>
              <a:tr h="370840">
                <a:tc>
                  <a:txBody>
                    <a:bodyPr/>
                    <a:lstStyle/>
                    <a:p>
                      <a:pPr>
                        <a:lnSpc>
                          <a:spcPct val="150000"/>
                        </a:lnSpc>
                      </a:pPr>
                      <a:r>
                        <a:rPr lang="en-IN" sz="850" dirty="0">
                          <a:solidFill>
                            <a:schemeClr val="tx1">
                              <a:lumMod val="65000"/>
                              <a:lumOff val="35000"/>
                            </a:schemeClr>
                          </a:solidFill>
                          <a:latin typeface="Rubik Light" pitchFamily="2" charset="-79"/>
                          <a:cs typeface="Rubik Light" pitchFamily="2" charset="-79"/>
                        </a:rPr>
                        <a:t>Interface</a:t>
                      </a:r>
                    </a:p>
                  </a:txBody>
                  <a:tcPr>
                    <a:solidFill>
                      <a:schemeClr val="bg1">
                        <a:lumMod val="85000"/>
                      </a:schemeClr>
                    </a:solidFill>
                  </a:tcPr>
                </a:tc>
                <a:tc>
                  <a:txBody>
                    <a:bodyPr/>
                    <a:lstStyle/>
                    <a:p>
                      <a:pPr>
                        <a:lnSpc>
                          <a:spcPct val="150000"/>
                        </a:lnSpc>
                      </a:pPr>
                      <a:r>
                        <a:rPr lang="en-IN" sz="850" dirty="0">
                          <a:solidFill>
                            <a:schemeClr val="tx1">
                              <a:lumMod val="65000"/>
                              <a:lumOff val="35000"/>
                            </a:schemeClr>
                          </a:solidFill>
                          <a:latin typeface="Rubik Light" pitchFamily="2" charset="-79"/>
                          <a:cs typeface="Rubik Light" pitchFamily="2" charset="-79"/>
                        </a:rPr>
                        <a:t>8 Ethernet Ports</a:t>
                      </a:r>
                    </a:p>
                    <a:p>
                      <a:pPr>
                        <a:lnSpc>
                          <a:spcPct val="150000"/>
                        </a:lnSpc>
                      </a:pPr>
                      <a:r>
                        <a:rPr lang="en-IN" sz="850" dirty="0">
                          <a:solidFill>
                            <a:schemeClr val="tx1">
                              <a:lumMod val="65000"/>
                              <a:lumOff val="35000"/>
                            </a:schemeClr>
                          </a:solidFill>
                          <a:latin typeface="Rubik Light" pitchFamily="2" charset="-79"/>
                          <a:cs typeface="Rubik Light" pitchFamily="2" charset="-79"/>
                        </a:rPr>
                        <a:t>7 Passive PoE In Ports</a:t>
                      </a:r>
                    </a:p>
                    <a:p>
                      <a:pPr>
                        <a:lnSpc>
                          <a:spcPct val="150000"/>
                        </a:lnSpc>
                      </a:pPr>
                      <a:r>
                        <a:rPr lang="en-IN" sz="850" dirty="0">
                          <a:solidFill>
                            <a:schemeClr val="tx1">
                              <a:lumMod val="65000"/>
                              <a:lumOff val="35000"/>
                            </a:schemeClr>
                          </a:solidFill>
                          <a:latin typeface="Rubik Light" pitchFamily="2" charset="-79"/>
                          <a:cs typeface="Rubik Light" pitchFamily="2" charset="-79"/>
                        </a:rPr>
                        <a:t>1 Link Port</a:t>
                      </a:r>
                    </a:p>
                    <a:p>
                      <a:pPr>
                        <a:lnSpc>
                          <a:spcPct val="150000"/>
                        </a:lnSpc>
                      </a:pPr>
                      <a:r>
                        <a:rPr lang="en-IN" sz="850" dirty="0">
                          <a:solidFill>
                            <a:schemeClr val="tx1">
                              <a:lumMod val="65000"/>
                              <a:lumOff val="35000"/>
                            </a:schemeClr>
                          </a:solidFill>
                          <a:latin typeface="Rubik Light" pitchFamily="2" charset="-79"/>
                          <a:cs typeface="Rubik Light" pitchFamily="2" charset="-79"/>
                        </a:rPr>
                        <a:t>10/100/1000 Mbps Auto-Negotiation</a:t>
                      </a:r>
                    </a:p>
                  </a:txBody>
                  <a:tcPr>
                    <a:solidFill>
                      <a:schemeClr val="bg1"/>
                    </a:solidFill>
                  </a:tcPr>
                </a:tc>
                <a:extLst>
                  <a:ext uri="{0D108BD9-81ED-4DB2-BD59-A6C34878D82A}">
                    <a16:rowId xmlns:a16="http://schemas.microsoft.com/office/drawing/2014/main" val="2687190378"/>
                  </a:ext>
                </a:extLst>
              </a:tr>
              <a:tr h="370840">
                <a:tc>
                  <a:txBody>
                    <a:bodyPr/>
                    <a:lstStyle/>
                    <a:p>
                      <a:pPr>
                        <a:lnSpc>
                          <a:spcPct val="150000"/>
                        </a:lnSpc>
                      </a:pPr>
                      <a:r>
                        <a:rPr lang="en-IN" sz="850" dirty="0">
                          <a:solidFill>
                            <a:schemeClr val="tx1">
                              <a:lumMod val="65000"/>
                              <a:lumOff val="35000"/>
                            </a:schemeClr>
                          </a:solidFill>
                          <a:latin typeface="Rubik Light" pitchFamily="2" charset="-79"/>
                          <a:cs typeface="Rubik Light" pitchFamily="2" charset="-79"/>
                        </a:rPr>
                        <a:t>LED Indicators</a:t>
                      </a:r>
                    </a:p>
                  </a:txBody>
                  <a:tcPr>
                    <a:solidFill>
                      <a:schemeClr val="bg1">
                        <a:lumMod val="65000"/>
                      </a:schemeClr>
                    </a:solidFill>
                  </a:tcPr>
                </a:tc>
                <a:tc>
                  <a:txBody>
                    <a:bodyPr/>
                    <a:lstStyle/>
                    <a:p>
                      <a:pPr marL="171450" indent="-171450">
                        <a:lnSpc>
                          <a:spcPct val="150000"/>
                        </a:lnSpc>
                        <a:buFont typeface="Arial" panose="020B0604020202020204" pitchFamily="34" charset="0"/>
                        <a:buChar char="•"/>
                      </a:pPr>
                      <a:r>
                        <a:rPr lang="en-IN" sz="850" dirty="0">
                          <a:solidFill>
                            <a:schemeClr val="tx1">
                              <a:lumMod val="65000"/>
                              <a:lumOff val="35000"/>
                            </a:schemeClr>
                          </a:solidFill>
                          <a:latin typeface="Rubik Light" pitchFamily="2" charset="-79"/>
                          <a:cs typeface="Rubik Light" pitchFamily="2" charset="-79"/>
                        </a:rPr>
                        <a:t>1x Power LED</a:t>
                      </a:r>
                    </a:p>
                    <a:p>
                      <a:pPr marL="171450" indent="-171450">
                        <a:lnSpc>
                          <a:spcPct val="150000"/>
                        </a:lnSpc>
                        <a:buFont typeface="Arial" panose="020B0604020202020204" pitchFamily="34" charset="0"/>
                        <a:buChar char="•"/>
                      </a:pPr>
                      <a:r>
                        <a:rPr lang="en-IN" sz="850" dirty="0">
                          <a:solidFill>
                            <a:schemeClr val="tx1">
                              <a:lumMod val="65000"/>
                              <a:lumOff val="35000"/>
                            </a:schemeClr>
                          </a:solidFill>
                          <a:latin typeface="Rubik Light" pitchFamily="2" charset="-79"/>
                          <a:cs typeface="Rubik Light" pitchFamily="2" charset="-79"/>
                        </a:rPr>
                        <a:t>8x Port Connected </a:t>
                      </a:r>
                    </a:p>
                  </a:txBody>
                  <a:tcPr>
                    <a:solidFill>
                      <a:schemeClr val="bg1">
                        <a:lumMod val="85000"/>
                      </a:schemeClr>
                    </a:solidFill>
                  </a:tcPr>
                </a:tc>
                <a:extLst>
                  <a:ext uri="{0D108BD9-81ED-4DB2-BD59-A6C34878D82A}">
                    <a16:rowId xmlns:a16="http://schemas.microsoft.com/office/drawing/2014/main" val="4144485595"/>
                  </a:ext>
                </a:extLst>
              </a:tr>
              <a:tr h="370840">
                <a:tc>
                  <a:txBody>
                    <a:bodyPr/>
                    <a:lstStyle/>
                    <a:p>
                      <a:pPr>
                        <a:lnSpc>
                          <a:spcPct val="150000"/>
                        </a:lnSpc>
                      </a:pPr>
                      <a:r>
                        <a:rPr lang="en-IN" sz="850" dirty="0">
                          <a:solidFill>
                            <a:schemeClr val="tx1">
                              <a:lumMod val="65000"/>
                              <a:lumOff val="35000"/>
                            </a:schemeClr>
                          </a:solidFill>
                          <a:latin typeface="Rubik Light" pitchFamily="2" charset="-79"/>
                          <a:cs typeface="Rubik Light" pitchFamily="2" charset="-79"/>
                        </a:rPr>
                        <a:t>Chipset</a:t>
                      </a:r>
                    </a:p>
                  </a:txBody>
                  <a:tcPr>
                    <a:solidFill>
                      <a:schemeClr val="bg1">
                        <a:lumMod val="85000"/>
                      </a:schemeClr>
                    </a:solidFill>
                  </a:tcPr>
                </a:tc>
                <a:tc>
                  <a:txBody>
                    <a:bodyPr/>
                    <a:lstStyle/>
                    <a:p>
                      <a:pPr>
                        <a:lnSpc>
                          <a:spcPct val="150000"/>
                        </a:lnSpc>
                      </a:pPr>
                      <a:r>
                        <a:rPr lang="en-IN" sz="850" dirty="0">
                          <a:solidFill>
                            <a:schemeClr val="tx1">
                              <a:lumMod val="65000"/>
                              <a:lumOff val="35000"/>
                            </a:schemeClr>
                          </a:solidFill>
                          <a:latin typeface="Rubik Light" pitchFamily="2" charset="-79"/>
                          <a:cs typeface="Rubik Light" pitchFamily="2" charset="-79"/>
                        </a:rPr>
                        <a:t>RTL8370N</a:t>
                      </a:r>
                    </a:p>
                    <a:p>
                      <a:pPr>
                        <a:lnSpc>
                          <a:spcPct val="150000"/>
                        </a:lnSpc>
                      </a:pPr>
                      <a:r>
                        <a:rPr lang="en-IN" sz="850" dirty="0">
                          <a:solidFill>
                            <a:schemeClr val="tx1">
                              <a:lumMod val="65000"/>
                              <a:lumOff val="35000"/>
                            </a:schemeClr>
                          </a:solidFill>
                          <a:latin typeface="Rubik Light" pitchFamily="2" charset="-79"/>
                          <a:cs typeface="Rubik Light" pitchFamily="2" charset="-79"/>
                        </a:rPr>
                        <a:t>Flash Memory 16 MB, RAM 128 MB</a:t>
                      </a:r>
                    </a:p>
                  </a:txBody>
                  <a:tcPr>
                    <a:solidFill>
                      <a:schemeClr val="bg1"/>
                    </a:solidFill>
                  </a:tcPr>
                </a:tc>
                <a:extLst>
                  <a:ext uri="{0D108BD9-81ED-4DB2-BD59-A6C34878D82A}">
                    <a16:rowId xmlns:a16="http://schemas.microsoft.com/office/drawing/2014/main" val="976454136"/>
                  </a:ext>
                </a:extLst>
              </a:tr>
              <a:tr h="370840">
                <a:tc>
                  <a:txBody>
                    <a:bodyPr/>
                    <a:lstStyle/>
                    <a:p>
                      <a:pPr>
                        <a:lnSpc>
                          <a:spcPct val="150000"/>
                        </a:lnSpc>
                      </a:pPr>
                      <a:r>
                        <a:rPr lang="en-US" sz="850" dirty="0">
                          <a:solidFill>
                            <a:schemeClr val="tx1">
                              <a:lumMod val="65000"/>
                              <a:lumOff val="35000"/>
                            </a:schemeClr>
                          </a:solidFill>
                          <a:latin typeface="Rubik Light" pitchFamily="2" charset="-79"/>
                          <a:cs typeface="Rubik Light" pitchFamily="2" charset="-79"/>
                        </a:rPr>
                        <a:t>Input</a:t>
                      </a:r>
                      <a:r>
                        <a:rPr lang="en-US" sz="850" baseline="0" dirty="0">
                          <a:solidFill>
                            <a:schemeClr val="tx1">
                              <a:lumMod val="65000"/>
                              <a:lumOff val="35000"/>
                            </a:schemeClr>
                          </a:solidFill>
                          <a:latin typeface="Rubik Light" pitchFamily="2" charset="-79"/>
                          <a:cs typeface="Rubik Light" pitchFamily="2" charset="-79"/>
                        </a:rPr>
                        <a:t> </a:t>
                      </a:r>
                      <a:endParaRPr lang="en-IN" sz="850" dirty="0">
                        <a:solidFill>
                          <a:schemeClr val="tx1">
                            <a:lumMod val="65000"/>
                            <a:lumOff val="35000"/>
                          </a:schemeClr>
                        </a:solidFill>
                        <a:latin typeface="Rubik Light" pitchFamily="2" charset="-79"/>
                        <a:cs typeface="Rubik Light" pitchFamily="2" charset="-79"/>
                      </a:endParaRPr>
                    </a:p>
                  </a:txBody>
                  <a:tcPr>
                    <a:solidFill>
                      <a:schemeClr val="bg1">
                        <a:lumMod val="65000"/>
                      </a:schemeClr>
                    </a:solidFill>
                  </a:tcPr>
                </a:tc>
                <a:tc>
                  <a:txBody>
                    <a:bodyPr/>
                    <a:lstStyle/>
                    <a:p>
                      <a:pPr>
                        <a:lnSpc>
                          <a:spcPct val="150000"/>
                        </a:lnSpc>
                      </a:pPr>
                      <a:r>
                        <a:rPr lang="en-IN" sz="850" dirty="0">
                          <a:solidFill>
                            <a:schemeClr val="tx1">
                              <a:lumMod val="65000"/>
                              <a:lumOff val="35000"/>
                            </a:schemeClr>
                          </a:solidFill>
                          <a:latin typeface="Rubik Light" pitchFamily="2" charset="-79"/>
                          <a:cs typeface="Rubik Light" pitchFamily="2" charset="-79"/>
                        </a:rPr>
                        <a:t>12-48V DC @ Port 2-8</a:t>
                      </a:r>
                    </a:p>
                  </a:txBody>
                  <a:tcPr>
                    <a:solidFill>
                      <a:schemeClr val="bg1">
                        <a:lumMod val="85000"/>
                      </a:schemeClr>
                    </a:solidFill>
                  </a:tcPr>
                </a:tc>
                <a:extLst>
                  <a:ext uri="{0D108BD9-81ED-4DB2-BD59-A6C34878D82A}">
                    <a16:rowId xmlns:a16="http://schemas.microsoft.com/office/drawing/2014/main" val="10003"/>
                  </a:ext>
                </a:extLst>
              </a:tr>
              <a:tr h="370840">
                <a:tc>
                  <a:txBody>
                    <a:bodyPr/>
                    <a:lstStyle/>
                    <a:p>
                      <a:pPr>
                        <a:lnSpc>
                          <a:spcPct val="150000"/>
                        </a:lnSpc>
                      </a:pPr>
                      <a:r>
                        <a:rPr lang="en-IN" sz="850" dirty="0">
                          <a:solidFill>
                            <a:schemeClr val="tx1">
                              <a:lumMod val="65000"/>
                              <a:lumOff val="35000"/>
                            </a:schemeClr>
                          </a:solidFill>
                          <a:latin typeface="Rubik Light" pitchFamily="2" charset="-79"/>
                          <a:cs typeface="Rubik Light" pitchFamily="2" charset="-79"/>
                        </a:rPr>
                        <a:t>Output</a:t>
                      </a:r>
                    </a:p>
                  </a:txBody>
                  <a:tcPr>
                    <a:solidFill>
                      <a:schemeClr val="bg1">
                        <a:lumMod val="85000"/>
                      </a:schemeClr>
                    </a:solidFill>
                  </a:tcPr>
                </a:tc>
                <a:tc>
                  <a:txBody>
                    <a:bodyPr/>
                    <a:lstStyle/>
                    <a:p>
                      <a:pPr>
                        <a:lnSpc>
                          <a:spcPct val="150000"/>
                        </a:lnSpc>
                      </a:pPr>
                      <a:r>
                        <a:rPr lang="en-IN" sz="850" dirty="0">
                          <a:solidFill>
                            <a:schemeClr val="tx1">
                              <a:lumMod val="65000"/>
                              <a:lumOff val="35000"/>
                            </a:schemeClr>
                          </a:solidFill>
                          <a:latin typeface="Rubik Light" pitchFamily="2" charset="-79"/>
                          <a:cs typeface="Rubik Light" pitchFamily="2" charset="-79"/>
                        </a:rPr>
                        <a:t>12-48V DC @ DC Socket</a:t>
                      </a:r>
                    </a:p>
                  </a:txBody>
                  <a:tcPr>
                    <a:solidFill>
                      <a:schemeClr val="bg1"/>
                    </a:solidFill>
                  </a:tcPr>
                </a:tc>
                <a:extLst>
                  <a:ext uri="{0D108BD9-81ED-4DB2-BD59-A6C34878D82A}">
                    <a16:rowId xmlns:a16="http://schemas.microsoft.com/office/drawing/2014/main" val="10004"/>
                  </a:ext>
                </a:extLst>
              </a:tr>
              <a:tr h="370840">
                <a:tc>
                  <a:txBody>
                    <a:bodyPr/>
                    <a:lstStyle/>
                    <a:p>
                      <a:pPr>
                        <a:lnSpc>
                          <a:spcPct val="150000"/>
                        </a:lnSpc>
                      </a:pPr>
                      <a:r>
                        <a:rPr lang="en-US" sz="850" dirty="0">
                          <a:solidFill>
                            <a:schemeClr val="tx1">
                              <a:lumMod val="65000"/>
                              <a:lumOff val="35000"/>
                            </a:schemeClr>
                          </a:solidFill>
                          <a:latin typeface="Rubik Light" pitchFamily="2" charset="-79"/>
                          <a:cs typeface="Rubik Light" pitchFamily="2" charset="-79"/>
                        </a:rPr>
                        <a:t>Data Rate</a:t>
                      </a:r>
                      <a:endParaRPr lang="en-IN" sz="850" dirty="0">
                        <a:solidFill>
                          <a:schemeClr val="tx1">
                            <a:lumMod val="65000"/>
                            <a:lumOff val="35000"/>
                          </a:schemeClr>
                        </a:solidFill>
                        <a:latin typeface="Rubik Light" pitchFamily="2" charset="-79"/>
                        <a:cs typeface="Rubik Light" pitchFamily="2" charset="-79"/>
                      </a:endParaRPr>
                    </a:p>
                  </a:txBody>
                  <a:tcPr>
                    <a:solidFill>
                      <a:schemeClr val="bg1">
                        <a:lumMod val="65000"/>
                      </a:schemeClr>
                    </a:solidFill>
                  </a:tcPr>
                </a:tc>
                <a:tc>
                  <a:txBody>
                    <a:bodyPr/>
                    <a:lstStyle/>
                    <a:p>
                      <a:pPr marL="171450" indent="-171450">
                        <a:lnSpc>
                          <a:spcPct val="150000"/>
                        </a:lnSpc>
                        <a:buFont typeface="Arial" panose="020B0604020202020204" pitchFamily="34" charset="0"/>
                        <a:buChar char="•"/>
                      </a:pPr>
                      <a:r>
                        <a:rPr lang="en-IN" sz="850" baseline="0" dirty="0">
                          <a:solidFill>
                            <a:schemeClr val="tx1">
                              <a:lumMod val="65000"/>
                              <a:lumOff val="35000"/>
                            </a:schemeClr>
                          </a:solidFill>
                          <a:latin typeface="Rubik Light" pitchFamily="2" charset="-79"/>
                          <a:cs typeface="Rubik Light" pitchFamily="2" charset="-79"/>
                        </a:rPr>
                        <a:t>Ethernet: 10 Mbps (Half Duplex), 20 Mbps (Full Duplex)</a:t>
                      </a:r>
                    </a:p>
                    <a:p>
                      <a:pPr marL="171450" indent="-171450">
                        <a:lnSpc>
                          <a:spcPct val="150000"/>
                        </a:lnSpc>
                        <a:buFont typeface="Arial" panose="020B0604020202020204" pitchFamily="34" charset="0"/>
                        <a:buChar char="•"/>
                      </a:pPr>
                      <a:r>
                        <a:rPr lang="en-IN" sz="850" baseline="0" dirty="0">
                          <a:solidFill>
                            <a:schemeClr val="tx1">
                              <a:lumMod val="65000"/>
                              <a:lumOff val="35000"/>
                            </a:schemeClr>
                          </a:solidFill>
                          <a:latin typeface="Rubik Light" pitchFamily="2" charset="-79"/>
                          <a:cs typeface="Rubik Light" pitchFamily="2" charset="-79"/>
                        </a:rPr>
                        <a:t>Fast Ethernet: 100 Mbps (Half Duplex), 200 Mbps (Full Duplex)</a:t>
                      </a:r>
                    </a:p>
                    <a:p>
                      <a:pPr marL="171450" indent="-171450">
                        <a:lnSpc>
                          <a:spcPct val="150000"/>
                        </a:lnSpc>
                        <a:buFont typeface="Arial" panose="020B0604020202020204" pitchFamily="34" charset="0"/>
                        <a:buChar char="•"/>
                      </a:pPr>
                      <a:r>
                        <a:rPr lang="en-IN" sz="850" baseline="0" dirty="0">
                          <a:solidFill>
                            <a:schemeClr val="tx1">
                              <a:lumMod val="65000"/>
                              <a:lumOff val="35000"/>
                            </a:schemeClr>
                          </a:solidFill>
                          <a:latin typeface="Rubik Light" pitchFamily="2" charset="-79"/>
                          <a:cs typeface="Rubik Light" pitchFamily="2" charset="-79"/>
                        </a:rPr>
                        <a:t>Gigabit Ethernet: 2000 Mbps (Full Duplex)</a:t>
                      </a:r>
                    </a:p>
                  </a:txBody>
                  <a:tcPr>
                    <a:solidFill>
                      <a:schemeClr val="bg1">
                        <a:lumMod val="85000"/>
                      </a:schemeClr>
                    </a:solidFill>
                  </a:tcPr>
                </a:tc>
                <a:extLst>
                  <a:ext uri="{0D108BD9-81ED-4DB2-BD59-A6C34878D82A}">
                    <a16:rowId xmlns:a16="http://schemas.microsoft.com/office/drawing/2014/main" val="10005"/>
                  </a:ext>
                </a:extLst>
              </a:tr>
              <a:tr h="370840">
                <a:tc>
                  <a:txBody>
                    <a:bodyPr/>
                    <a:lstStyle/>
                    <a:p>
                      <a:pPr marL="0" marR="0" indent="0" algn="l" defTabSz="685800" rtl="0" eaLnBrk="1" fontAlgn="auto" latinLnBrk="0" hangingPunct="1">
                        <a:lnSpc>
                          <a:spcPct val="150000"/>
                        </a:lnSpc>
                        <a:spcBef>
                          <a:spcPts val="0"/>
                        </a:spcBef>
                        <a:spcAft>
                          <a:spcPts val="0"/>
                        </a:spcAft>
                        <a:buClrTx/>
                        <a:buSzTx/>
                        <a:buFontTx/>
                        <a:buNone/>
                        <a:tabLst/>
                        <a:defRPr/>
                      </a:pPr>
                      <a:r>
                        <a:rPr lang="en-US" sz="850" dirty="0">
                          <a:solidFill>
                            <a:schemeClr val="tx1">
                              <a:lumMod val="65000"/>
                              <a:lumOff val="35000"/>
                            </a:schemeClr>
                          </a:solidFill>
                          <a:latin typeface="Rubik Light" pitchFamily="2" charset="-79"/>
                          <a:cs typeface="Rubik Light" pitchFamily="2" charset="-79"/>
                        </a:rPr>
                        <a:t>Switching Capacity</a:t>
                      </a:r>
                      <a:endParaRPr lang="en-IN" sz="850" dirty="0">
                        <a:solidFill>
                          <a:schemeClr val="tx1">
                            <a:lumMod val="65000"/>
                            <a:lumOff val="35000"/>
                          </a:schemeClr>
                        </a:solidFill>
                        <a:latin typeface="Rubik Light" pitchFamily="2" charset="-79"/>
                        <a:cs typeface="Rubik Light" pitchFamily="2" charset="-79"/>
                      </a:endParaRPr>
                    </a:p>
                  </a:txBody>
                  <a:tcPr>
                    <a:solidFill>
                      <a:schemeClr val="bg1">
                        <a:lumMod val="85000"/>
                      </a:schemeClr>
                    </a:solidFill>
                  </a:tcPr>
                </a:tc>
                <a:tc>
                  <a:txBody>
                    <a:bodyPr/>
                    <a:lstStyle/>
                    <a:p>
                      <a:pPr>
                        <a:lnSpc>
                          <a:spcPct val="150000"/>
                        </a:lnSpc>
                      </a:pPr>
                      <a:r>
                        <a:rPr lang="en-US" sz="850" baseline="0" dirty="0">
                          <a:solidFill>
                            <a:schemeClr val="tx1">
                              <a:lumMod val="65000"/>
                              <a:lumOff val="35000"/>
                            </a:schemeClr>
                          </a:solidFill>
                          <a:latin typeface="Rubik Light" pitchFamily="2" charset="-79"/>
                          <a:cs typeface="Rubik Light" pitchFamily="2" charset="-79"/>
                        </a:rPr>
                        <a:t>16 Gbps</a:t>
                      </a:r>
                    </a:p>
                  </a:txBody>
                  <a:tcPr>
                    <a:solidFill>
                      <a:schemeClr val="bg1"/>
                    </a:solidFill>
                  </a:tcPr>
                </a:tc>
                <a:extLst>
                  <a:ext uri="{0D108BD9-81ED-4DB2-BD59-A6C34878D82A}">
                    <a16:rowId xmlns:a16="http://schemas.microsoft.com/office/drawing/2014/main" val="10006"/>
                  </a:ext>
                </a:extLst>
              </a:tr>
              <a:tr h="370840">
                <a:tc>
                  <a:txBody>
                    <a:bodyPr/>
                    <a:lstStyle/>
                    <a:p>
                      <a:pPr>
                        <a:lnSpc>
                          <a:spcPct val="150000"/>
                        </a:lnSpc>
                      </a:pPr>
                      <a:r>
                        <a:rPr lang="en-IN" sz="850" dirty="0">
                          <a:solidFill>
                            <a:schemeClr val="tx1">
                              <a:lumMod val="65000"/>
                              <a:lumOff val="35000"/>
                            </a:schemeClr>
                          </a:solidFill>
                          <a:latin typeface="Rubik Light" pitchFamily="2" charset="-79"/>
                          <a:cs typeface="Rubik Light" pitchFamily="2" charset="-79"/>
                        </a:rPr>
                        <a:t>Network Media</a:t>
                      </a:r>
                    </a:p>
                  </a:txBody>
                  <a:tcPr>
                    <a:solidFill>
                      <a:schemeClr val="bg1">
                        <a:lumMod val="65000"/>
                      </a:schemeClr>
                    </a:solidFill>
                  </a:tcPr>
                </a:tc>
                <a:tc>
                  <a:txBody>
                    <a:bodyPr/>
                    <a:lstStyle/>
                    <a:p>
                      <a:pPr marL="0" marR="0" indent="0" algn="l" defTabSz="685800" rtl="0" eaLnBrk="1" fontAlgn="auto" latinLnBrk="0" hangingPunct="1">
                        <a:lnSpc>
                          <a:spcPct val="150000"/>
                        </a:lnSpc>
                        <a:spcBef>
                          <a:spcPts val="0"/>
                        </a:spcBef>
                        <a:spcAft>
                          <a:spcPts val="0"/>
                        </a:spcAft>
                        <a:buClrTx/>
                        <a:buSzTx/>
                        <a:buFont typeface="Arial" pitchFamily="34" charset="0"/>
                        <a:buNone/>
                        <a:tabLst/>
                        <a:defRPr/>
                      </a:pPr>
                      <a:r>
                        <a:rPr lang="en-US" sz="850" baseline="0" dirty="0">
                          <a:solidFill>
                            <a:schemeClr val="tx1">
                              <a:lumMod val="65000"/>
                              <a:lumOff val="35000"/>
                            </a:schemeClr>
                          </a:solidFill>
                          <a:latin typeface="Rubik Light" pitchFamily="2" charset="-79"/>
                          <a:cs typeface="Rubik Light" pitchFamily="2" charset="-79"/>
                        </a:rPr>
                        <a:t>10Base-T: </a:t>
                      </a:r>
                    </a:p>
                    <a:p>
                      <a:pPr marL="0" marR="0" indent="0" algn="l" defTabSz="685800" rtl="0" eaLnBrk="1" fontAlgn="auto" latinLnBrk="0" hangingPunct="1">
                        <a:lnSpc>
                          <a:spcPct val="150000"/>
                        </a:lnSpc>
                        <a:spcBef>
                          <a:spcPts val="0"/>
                        </a:spcBef>
                        <a:spcAft>
                          <a:spcPts val="0"/>
                        </a:spcAft>
                        <a:buClrTx/>
                        <a:buSzTx/>
                        <a:buFont typeface="Arial" pitchFamily="34" charset="0"/>
                        <a:buNone/>
                        <a:tabLst/>
                        <a:defRPr/>
                      </a:pPr>
                      <a:r>
                        <a:rPr lang="en-US" sz="850" baseline="0" dirty="0">
                          <a:solidFill>
                            <a:schemeClr val="tx1">
                              <a:lumMod val="65000"/>
                              <a:lumOff val="35000"/>
                            </a:schemeClr>
                          </a:solidFill>
                          <a:latin typeface="Rubik Light" pitchFamily="2" charset="-79"/>
                          <a:cs typeface="Rubik Light" pitchFamily="2" charset="-79"/>
                        </a:rPr>
                        <a:t>UTP category 3, 4, 5 cable (maximum 100 m)</a:t>
                      </a:r>
                    </a:p>
                    <a:p>
                      <a:pPr marL="0" marR="0" indent="0" algn="l" defTabSz="685800" rtl="0" eaLnBrk="1" fontAlgn="auto" latinLnBrk="0" hangingPunct="1">
                        <a:lnSpc>
                          <a:spcPct val="150000"/>
                        </a:lnSpc>
                        <a:spcBef>
                          <a:spcPts val="0"/>
                        </a:spcBef>
                        <a:spcAft>
                          <a:spcPts val="0"/>
                        </a:spcAft>
                        <a:buClrTx/>
                        <a:buSzTx/>
                        <a:buFont typeface="Arial" pitchFamily="34" charset="0"/>
                        <a:buNone/>
                        <a:tabLst/>
                        <a:defRPr/>
                      </a:pPr>
                      <a:r>
                        <a:rPr lang="en-US" sz="850" baseline="0" dirty="0">
                          <a:solidFill>
                            <a:schemeClr val="tx1">
                              <a:lumMod val="65000"/>
                              <a:lumOff val="35000"/>
                            </a:schemeClr>
                          </a:solidFill>
                          <a:latin typeface="Rubik Light" pitchFamily="2" charset="-79"/>
                          <a:cs typeface="Rubik Light" pitchFamily="2" charset="-79"/>
                        </a:rPr>
                        <a:t>EIA/TIA-568 100 Q UTP (maximum 100 m)</a:t>
                      </a:r>
                    </a:p>
                    <a:p>
                      <a:pPr marL="0" marR="0" indent="0" algn="l" defTabSz="685800" rtl="0" eaLnBrk="1" fontAlgn="auto" latinLnBrk="0" hangingPunct="1">
                        <a:lnSpc>
                          <a:spcPct val="150000"/>
                        </a:lnSpc>
                        <a:spcBef>
                          <a:spcPts val="0"/>
                        </a:spcBef>
                        <a:spcAft>
                          <a:spcPts val="0"/>
                        </a:spcAft>
                        <a:buClrTx/>
                        <a:buSzTx/>
                        <a:buFont typeface="Arial" pitchFamily="34" charset="0"/>
                        <a:buNone/>
                        <a:tabLst/>
                        <a:defRPr/>
                      </a:pPr>
                      <a:r>
                        <a:rPr lang="en-US" sz="850" baseline="0" dirty="0">
                          <a:solidFill>
                            <a:schemeClr val="tx1">
                              <a:lumMod val="65000"/>
                              <a:lumOff val="35000"/>
                            </a:schemeClr>
                          </a:solidFill>
                          <a:latin typeface="Rubik Light" pitchFamily="2" charset="-79"/>
                          <a:cs typeface="Rubik Light" pitchFamily="2" charset="-79"/>
                        </a:rPr>
                        <a:t>100Base-T: </a:t>
                      </a:r>
                    </a:p>
                    <a:p>
                      <a:pPr marL="0" marR="0" indent="0" algn="l" defTabSz="685800" rtl="0" eaLnBrk="1" fontAlgn="auto" latinLnBrk="0" hangingPunct="1">
                        <a:lnSpc>
                          <a:spcPct val="150000"/>
                        </a:lnSpc>
                        <a:spcBef>
                          <a:spcPts val="0"/>
                        </a:spcBef>
                        <a:spcAft>
                          <a:spcPts val="0"/>
                        </a:spcAft>
                        <a:buClrTx/>
                        <a:buSzTx/>
                        <a:buFont typeface="Arial" pitchFamily="34" charset="0"/>
                        <a:buNone/>
                        <a:tabLst/>
                        <a:defRPr/>
                      </a:pPr>
                      <a:r>
                        <a:rPr lang="en-US" sz="850" baseline="0" dirty="0">
                          <a:solidFill>
                            <a:schemeClr val="tx1">
                              <a:lumMod val="65000"/>
                              <a:lumOff val="35000"/>
                            </a:schemeClr>
                          </a:solidFill>
                          <a:latin typeface="Rubik Light" pitchFamily="2" charset="-79"/>
                          <a:cs typeface="Rubik Light" pitchFamily="2" charset="-79"/>
                        </a:rPr>
                        <a:t>UTP category 5, 5e cable (maximum 100 m)</a:t>
                      </a:r>
                    </a:p>
                    <a:p>
                      <a:pPr marL="0" marR="0" indent="0" algn="l" defTabSz="685800" rtl="0" eaLnBrk="1" fontAlgn="auto" latinLnBrk="0" hangingPunct="1">
                        <a:lnSpc>
                          <a:spcPct val="150000"/>
                        </a:lnSpc>
                        <a:spcBef>
                          <a:spcPts val="0"/>
                        </a:spcBef>
                        <a:spcAft>
                          <a:spcPts val="0"/>
                        </a:spcAft>
                        <a:buClrTx/>
                        <a:buSzTx/>
                        <a:buFont typeface="Arial" pitchFamily="34" charset="0"/>
                        <a:buNone/>
                        <a:tabLst/>
                        <a:defRPr/>
                      </a:pPr>
                      <a:r>
                        <a:rPr lang="en-US" sz="850" baseline="0" dirty="0">
                          <a:solidFill>
                            <a:schemeClr val="tx1">
                              <a:lumMod val="65000"/>
                              <a:lumOff val="35000"/>
                            </a:schemeClr>
                          </a:solidFill>
                          <a:latin typeface="Rubik Light" pitchFamily="2" charset="-79"/>
                          <a:cs typeface="Rubik Light" pitchFamily="2" charset="-79"/>
                        </a:rPr>
                        <a:t>EIA/TIA-568 100 Q UTP (maximum 100 m)</a:t>
                      </a:r>
                    </a:p>
                    <a:p>
                      <a:pPr marL="0" marR="0" indent="0" algn="l" defTabSz="685800" rtl="0" eaLnBrk="1" fontAlgn="auto" latinLnBrk="0" hangingPunct="1">
                        <a:lnSpc>
                          <a:spcPct val="150000"/>
                        </a:lnSpc>
                        <a:spcBef>
                          <a:spcPts val="0"/>
                        </a:spcBef>
                        <a:spcAft>
                          <a:spcPts val="0"/>
                        </a:spcAft>
                        <a:buClrTx/>
                        <a:buSzTx/>
                        <a:buFont typeface="Arial" pitchFamily="34" charset="0"/>
                        <a:buNone/>
                        <a:tabLst/>
                        <a:defRPr/>
                      </a:pPr>
                      <a:r>
                        <a:rPr lang="en-US" sz="850" baseline="0" dirty="0">
                          <a:solidFill>
                            <a:schemeClr val="tx1">
                              <a:lumMod val="65000"/>
                              <a:lumOff val="35000"/>
                            </a:schemeClr>
                          </a:solidFill>
                          <a:latin typeface="Rubik Light" pitchFamily="2" charset="-79"/>
                          <a:cs typeface="Rubik Light" pitchFamily="2" charset="-79"/>
                        </a:rPr>
                        <a:t>1000Base-T: </a:t>
                      </a:r>
                    </a:p>
                    <a:p>
                      <a:pPr marL="0" marR="0" indent="0" algn="l" defTabSz="685800" rtl="0" eaLnBrk="1" fontAlgn="auto" latinLnBrk="0" hangingPunct="1">
                        <a:lnSpc>
                          <a:spcPct val="150000"/>
                        </a:lnSpc>
                        <a:spcBef>
                          <a:spcPts val="0"/>
                        </a:spcBef>
                        <a:spcAft>
                          <a:spcPts val="0"/>
                        </a:spcAft>
                        <a:buClrTx/>
                        <a:buSzTx/>
                        <a:buFont typeface="Arial" pitchFamily="34" charset="0"/>
                        <a:buNone/>
                        <a:tabLst/>
                        <a:defRPr/>
                      </a:pPr>
                      <a:r>
                        <a:rPr lang="en-US" sz="850" baseline="0" dirty="0">
                          <a:solidFill>
                            <a:schemeClr val="tx1">
                              <a:lumMod val="65000"/>
                              <a:lumOff val="35000"/>
                            </a:schemeClr>
                          </a:solidFill>
                          <a:latin typeface="Rubik Light" pitchFamily="2" charset="-79"/>
                          <a:cs typeface="Rubik Light" pitchFamily="2" charset="-79"/>
                        </a:rPr>
                        <a:t>UTP category 5e cable (maximum 100 m)</a:t>
                      </a:r>
                    </a:p>
                    <a:p>
                      <a:pPr marL="0" marR="0" indent="0" algn="l" defTabSz="685800" rtl="0" eaLnBrk="1" fontAlgn="auto" latinLnBrk="0" hangingPunct="1">
                        <a:lnSpc>
                          <a:spcPct val="150000"/>
                        </a:lnSpc>
                        <a:spcBef>
                          <a:spcPts val="0"/>
                        </a:spcBef>
                        <a:spcAft>
                          <a:spcPts val="0"/>
                        </a:spcAft>
                        <a:buClrTx/>
                        <a:buSzTx/>
                        <a:buFont typeface="Arial" pitchFamily="34" charset="0"/>
                        <a:buNone/>
                        <a:tabLst/>
                        <a:defRPr/>
                      </a:pPr>
                      <a:r>
                        <a:rPr lang="en-US" sz="850" baseline="0" dirty="0">
                          <a:solidFill>
                            <a:schemeClr val="tx1">
                              <a:lumMod val="65000"/>
                              <a:lumOff val="35000"/>
                            </a:schemeClr>
                          </a:solidFill>
                          <a:latin typeface="Rubik Light" pitchFamily="2" charset="-79"/>
                          <a:cs typeface="Rubik Light" pitchFamily="2" charset="-79"/>
                        </a:rPr>
                        <a:t>EIA/TIA-568 100 Q UTP (maximum 100 m)</a:t>
                      </a:r>
                    </a:p>
                  </a:txBody>
                  <a:tcPr>
                    <a:solidFill>
                      <a:schemeClr val="bg1">
                        <a:lumMod val="85000"/>
                      </a:schemeClr>
                    </a:solidFill>
                  </a:tcPr>
                </a:tc>
                <a:extLst>
                  <a:ext uri="{0D108BD9-81ED-4DB2-BD59-A6C34878D82A}">
                    <a16:rowId xmlns:a16="http://schemas.microsoft.com/office/drawing/2014/main" val="25866790"/>
                  </a:ext>
                </a:extLst>
              </a:tr>
            </a:tbl>
          </a:graphicData>
        </a:graphic>
      </p:graphicFrame>
    </p:spTree>
    <p:extLst>
      <p:ext uri="{BB962C8B-B14F-4D97-AF65-F5344CB8AC3E}">
        <p14:creationId xmlns:p14="http://schemas.microsoft.com/office/powerpoint/2010/main" val="3563834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1" name="Picture 240">
            <a:extLst>
              <a:ext uri="{FF2B5EF4-FFF2-40B4-BE49-F238E27FC236}">
                <a16:creationId xmlns:a16="http://schemas.microsoft.com/office/drawing/2014/main" id="{3B8778A4-1286-4D48-8F68-48C5EBC8CF1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80000"/>
                    </a14:imgEffect>
                  </a14:imgLayer>
                </a14:imgProps>
              </a:ext>
            </a:extLst>
          </a:blip>
          <a:srcRect l="5293" t="37466" r="11881" b="31230"/>
          <a:stretch>
            <a:fillRect/>
          </a:stretch>
        </p:blipFill>
        <p:spPr>
          <a:xfrm flipH="1" flipV="1">
            <a:off x="-422779" y="8038275"/>
            <a:ext cx="7288688" cy="2754773"/>
          </a:xfrm>
          <a:custGeom>
            <a:avLst/>
            <a:gdLst>
              <a:gd name="connsiteX0" fmla="*/ 431 w 6854543"/>
              <a:gd name="connsiteY0" fmla="*/ 0 h 2590687"/>
              <a:gd name="connsiteX1" fmla="*/ 62600 w 6854543"/>
              <a:gd name="connsiteY1" fmla="*/ 0 h 2590687"/>
              <a:gd name="connsiteX2" fmla="*/ 6784603 w 6854543"/>
              <a:gd name="connsiteY2" fmla="*/ 0 h 2590687"/>
              <a:gd name="connsiteX3" fmla="*/ 6854543 w 6854543"/>
              <a:gd name="connsiteY3" fmla="*/ 66005 h 2590687"/>
              <a:gd name="connsiteX4" fmla="*/ 6854543 w 6854543"/>
              <a:gd name="connsiteY4" fmla="*/ 2521382 h 2590687"/>
              <a:gd name="connsiteX5" fmla="*/ 6854543 w 6854543"/>
              <a:gd name="connsiteY5" fmla="*/ 2590687 h 2590687"/>
              <a:gd name="connsiteX6" fmla="*/ 6804031 w 6854543"/>
              <a:gd name="connsiteY6" fmla="*/ 2557685 h 2590687"/>
              <a:gd name="connsiteX7" fmla="*/ 6026921 w 6854543"/>
              <a:gd name="connsiteY7" fmla="*/ 2049448 h 2590687"/>
              <a:gd name="connsiteX8" fmla="*/ 4383333 w 6854543"/>
              <a:gd name="connsiteY8" fmla="*/ 1650119 h 2590687"/>
              <a:gd name="connsiteX9" fmla="*/ 2996191 w 6854543"/>
              <a:gd name="connsiteY9" fmla="*/ 1485107 h 2590687"/>
              <a:gd name="connsiteX10" fmla="*/ 1403115 w 6854543"/>
              <a:gd name="connsiteY10" fmla="*/ 1039575 h 2590687"/>
              <a:gd name="connsiteX11" fmla="*/ 35401 w 6854543"/>
              <a:gd name="connsiteY11" fmla="*/ 59404 h 2590687"/>
              <a:gd name="connsiteX12" fmla="*/ 431 w 6854543"/>
              <a:gd name="connsiteY12" fmla="*/ 0 h 2590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4543" h="2590687">
                <a:moveTo>
                  <a:pt x="431" y="0"/>
                </a:moveTo>
                <a:cubicBezTo>
                  <a:pt x="19859" y="0"/>
                  <a:pt x="43172" y="0"/>
                  <a:pt x="62600" y="0"/>
                </a:cubicBezTo>
                <a:cubicBezTo>
                  <a:pt x="2300677" y="0"/>
                  <a:pt x="4542640" y="0"/>
                  <a:pt x="6784603" y="0"/>
                </a:cubicBezTo>
                <a:cubicBezTo>
                  <a:pt x="6846772" y="0"/>
                  <a:pt x="6854543" y="16501"/>
                  <a:pt x="6854543" y="66005"/>
                </a:cubicBezTo>
                <a:cubicBezTo>
                  <a:pt x="6854543" y="884464"/>
                  <a:pt x="6854543" y="1702923"/>
                  <a:pt x="6854543" y="2521382"/>
                </a:cubicBezTo>
                <a:cubicBezTo>
                  <a:pt x="6854543" y="2541184"/>
                  <a:pt x="6854543" y="2564285"/>
                  <a:pt x="6854543" y="2590687"/>
                </a:cubicBezTo>
                <a:cubicBezTo>
                  <a:pt x="6827344" y="2584087"/>
                  <a:pt x="6815688" y="2567585"/>
                  <a:pt x="6804031" y="2557685"/>
                </a:cubicBezTo>
                <a:cubicBezTo>
                  <a:pt x="6574784" y="2353070"/>
                  <a:pt x="6318337" y="2184758"/>
                  <a:pt x="6026921" y="2049448"/>
                </a:cubicBezTo>
                <a:cubicBezTo>
                  <a:pt x="5514028" y="1815131"/>
                  <a:pt x="4954509" y="1706223"/>
                  <a:pt x="4383333" y="1650119"/>
                </a:cubicBezTo>
                <a:cubicBezTo>
                  <a:pt x="3920952" y="1603916"/>
                  <a:pt x="3454686" y="1561013"/>
                  <a:pt x="2996191" y="1485107"/>
                </a:cubicBezTo>
                <a:cubicBezTo>
                  <a:pt x="2444443" y="1392701"/>
                  <a:pt x="1908236" y="1257391"/>
                  <a:pt x="1403115" y="1039575"/>
                </a:cubicBezTo>
                <a:cubicBezTo>
                  <a:pt x="855252" y="805258"/>
                  <a:pt x="388986" y="488435"/>
                  <a:pt x="35401" y="59404"/>
                </a:cubicBezTo>
                <a:cubicBezTo>
                  <a:pt x="19859" y="42903"/>
                  <a:pt x="-3455" y="29702"/>
                  <a:pt x="431" y="0"/>
                </a:cubicBezTo>
                <a:close/>
              </a:path>
            </a:pathLst>
          </a:custGeom>
        </p:spPr>
      </p:pic>
      <p:pic>
        <p:nvPicPr>
          <p:cNvPr id="239" name="Picture 238">
            <a:extLst>
              <a:ext uri="{FF2B5EF4-FFF2-40B4-BE49-F238E27FC236}">
                <a16:creationId xmlns:a16="http://schemas.microsoft.com/office/drawing/2014/main" id="{63007825-D48A-4B53-975D-A5DA066A6D5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80000"/>
                    </a14:imgEffect>
                  </a14:imgLayer>
                </a14:imgProps>
              </a:ext>
            </a:extLst>
          </a:blip>
          <a:srcRect l="5293" t="37466" r="11881" b="31230"/>
          <a:stretch>
            <a:fillRect/>
          </a:stretch>
        </p:blipFill>
        <p:spPr>
          <a:xfrm>
            <a:off x="-422779" y="-529846"/>
            <a:ext cx="7288688" cy="2754773"/>
          </a:xfrm>
          <a:custGeom>
            <a:avLst/>
            <a:gdLst>
              <a:gd name="connsiteX0" fmla="*/ 431 w 6854543"/>
              <a:gd name="connsiteY0" fmla="*/ 0 h 2590687"/>
              <a:gd name="connsiteX1" fmla="*/ 62600 w 6854543"/>
              <a:gd name="connsiteY1" fmla="*/ 0 h 2590687"/>
              <a:gd name="connsiteX2" fmla="*/ 6784603 w 6854543"/>
              <a:gd name="connsiteY2" fmla="*/ 0 h 2590687"/>
              <a:gd name="connsiteX3" fmla="*/ 6854543 w 6854543"/>
              <a:gd name="connsiteY3" fmla="*/ 66005 h 2590687"/>
              <a:gd name="connsiteX4" fmla="*/ 6854543 w 6854543"/>
              <a:gd name="connsiteY4" fmla="*/ 2521382 h 2590687"/>
              <a:gd name="connsiteX5" fmla="*/ 6854543 w 6854543"/>
              <a:gd name="connsiteY5" fmla="*/ 2590687 h 2590687"/>
              <a:gd name="connsiteX6" fmla="*/ 6804031 w 6854543"/>
              <a:gd name="connsiteY6" fmla="*/ 2557685 h 2590687"/>
              <a:gd name="connsiteX7" fmla="*/ 6026921 w 6854543"/>
              <a:gd name="connsiteY7" fmla="*/ 2049448 h 2590687"/>
              <a:gd name="connsiteX8" fmla="*/ 4383333 w 6854543"/>
              <a:gd name="connsiteY8" fmla="*/ 1650119 h 2590687"/>
              <a:gd name="connsiteX9" fmla="*/ 2996191 w 6854543"/>
              <a:gd name="connsiteY9" fmla="*/ 1485107 h 2590687"/>
              <a:gd name="connsiteX10" fmla="*/ 1403115 w 6854543"/>
              <a:gd name="connsiteY10" fmla="*/ 1039575 h 2590687"/>
              <a:gd name="connsiteX11" fmla="*/ 35401 w 6854543"/>
              <a:gd name="connsiteY11" fmla="*/ 59404 h 2590687"/>
              <a:gd name="connsiteX12" fmla="*/ 431 w 6854543"/>
              <a:gd name="connsiteY12" fmla="*/ 0 h 2590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4543" h="2590687">
                <a:moveTo>
                  <a:pt x="431" y="0"/>
                </a:moveTo>
                <a:cubicBezTo>
                  <a:pt x="19859" y="0"/>
                  <a:pt x="43172" y="0"/>
                  <a:pt x="62600" y="0"/>
                </a:cubicBezTo>
                <a:cubicBezTo>
                  <a:pt x="2300677" y="0"/>
                  <a:pt x="4542640" y="0"/>
                  <a:pt x="6784603" y="0"/>
                </a:cubicBezTo>
                <a:cubicBezTo>
                  <a:pt x="6846772" y="0"/>
                  <a:pt x="6854543" y="16501"/>
                  <a:pt x="6854543" y="66005"/>
                </a:cubicBezTo>
                <a:cubicBezTo>
                  <a:pt x="6854543" y="884464"/>
                  <a:pt x="6854543" y="1702923"/>
                  <a:pt x="6854543" y="2521382"/>
                </a:cubicBezTo>
                <a:cubicBezTo>
                  <a:pt x="6854543" y="2541184"/>
                  <a:pt x="6854543" y="2564285"/>
                  <a:pt x="6854543" y="2590687"/>
                </a:cubicBezTo>
                <a:cubicBezTo>
                  <a:pt x="6827344" y="2584087"/>
                  <a:pt x="6815688" y="2567585"/>
                  <a:pt x="6804031" y="2557685"/>
                </a:cubicBezTo>
                <a:cubicBezTo>
                  <a:pt x="6574784" y="2353070"/>
                  <a:pt x="6318337" y="2184758"/>
                  <a:pt x="6026921" y="2049448"/>
                </a:cubicBezTo>
                <a:cubicBezTo>
                  <a:pt x="5514028" y="1815131"/>
                  <a:pt x="4954509" y="1706223"/>
                  <a:pt x="4383333" y="1650119"/>
                </a:cubicBezTo>
                <a:cubicBezTo>
                  <a:pt x="3920952" y="1603916"/>
                  <a:pt x="3454686" y="1561013"/>
                  <a:pt x="2996191" y="1485107"/>
                </a:cubicBezTo>
                <a:cubicBezTo>
                  <a:pt x="2444443" y="1392701"/>
                  <a:pt x="1908236" y="1257391"/>
                  <a:pt x="1403115" y="1039575"/>
                </a:cubicBezTo>
                <a:cubicBezTo>
                  <a:pt x="855252" y="805258"/>
                  <a:pt x="388986" y="488435"/>
                  <a:pt x="35401" y="59404"/>
                </a:cubicBezTo>
                <a:cubicBezTo>
                  <a:pt x="19859" y="42903"/>
                  <a:pt x="-3455" y="29702"/>
                  <a:pt x="431" y="0"/>
                </a:cubicBezTo>
                <a:close/>
              </a:path>
            </a:pathLst>
          </a:custGeom>
        </p:spPr>
      </p:pic>
      <p:sp>
        <p:nvSpPr>
          <p:cNvPr id="122" name="TextBox 121">
            <a:extLst>
              <a:ext uri="{FF2B5EF4-FFF2-40B4-BE49-F238E27FC236}">
                <a16:creationId xmlns:a16="http://schemas.microsoft.com/office/drawing/2014/main" id="{E9FBCFF2-D62F-4ACE-BC4C-A76378AE79AD}"/>
              </a:ext>
            </a:extLst>
          </p:cNvPr>
          <p:cNvSpPr txBox="1"/>
          <p:nvPr/>
        </p:nvSpPr>
        <p:spPr>
          <a:xfrm>
            <a:off x="6348372" y="9457725"/>
            <a:ext cx="181056" cy="215444"/>
          </a:xfrm>
          <a:prstGeom prst="rect">
            <a:avLst/>
          </a:prstGeom>
          <a:noFill/>
        </p:spPr>
        <p:txBody>
          <a:bodyPr wrap="square" rtlCol="0">
            <a:spAutoFit/>
          </a:bodyPr>
          <a:lstStyle/>
          <a:p>
            <a:pPr algn="ctr"/>
            <a:r>
              <a:rPr lang="en-US" sz="800" dirty="0">
                <a:latin typeface="Rubik Light" panose="00000400000000000000" pitchFamily="2" charset="-79"/>
                <a:cs typeface="Rubik Light" panose="00000400000000000000" pitchFamily="2" charset="-79"/>
              </a:rPr>
              <a:t>2</a:t>
            </a:r>
          </a:p>
        </p:txBody>
      </p:sp>
      <p:graphicFrame>
        <p:nvGraphicFramePr>
          <p:cNvPr id="2" name="Table 1">
            <a:extLst>
              <a:ext uri="{FF2B5EF4-FFF2-40B4-BE49-F238E27FC236}">
                <a16:creationId xmlns:a16="http://schemas.microsoft.com/office/drawing/2014/main" id="{4253A306-F6AE-E306-B988-3BECB00FC31A}"/>
              </a:ext>
            </a:extLst>
          </p:cNvPr>
          <p:cNvGraphicFramePr>
            <a:graphicFrameLocks noGrp="1"/>
          </p:cNvGraphicFramePr>
          <p:nvPr>
            <p:extLst>
              <p:ext uri="{D42A27DB-BD31-4B8C-83A1-F6EECF244321}">
                <p14:modId xmlns:p14="http://schemas.microsoft.com/office/powerpoint/2010/main" val="4251297146"/>
              </p:ext>
            </p:extLst>
          </p:nvPr>
        </p:nvGraphicFramePr>
        <p:xfrm>
          <a:off x="412069" y="1148907"/>
          <a:ext cx="6042804" cy="4437888"/>
        </p:xfrm>
        <a:graphic>
          <a:graphicData uri="http://schemas.openxmlformats.org/drawingml/2006/table">
            <a:tbl>
              <a:tblPr firstRow="1" bandRow="1">
                <a:tableStyleId>{5C22544A-7EE6-4342-B048-85BDC9FD1C3A}</a:tableStyleId>
              </a:tblPr>
              <a:tblGrid>
                <a:gridCol w="2641682">
                  <a:extLst>
                    <a:ext uri="{9D8B030D-6E8A-4147-A177-3AD203B41FA5}">
                      <a16:colId xmlns:a16="http://schemas.microsoft.com/office/drawing/2014/main" val="20000"/>
                    </a:ext>
                  </a:extLst>
                </a:gridCol>
                <a:gridCol w="3401122">
                  <a:extLst>
                    <a:ext uri="{9D8B030D-6E8A-4147-A177-3AD203B41FA5}">
                      <a16:colId xmlns:a16="http://schemas.microsoft.com/office/drawing/2014/main" val="20001"/>
                    </a:ext>
                  </a:extLst>
                </a:gridCol>
              </a:tblGrid>
              <a:tr h="391991">
                <a:tc>
                  <a:txBody>
                    <a:bodyPr/>
                    <a:lstStyle/>
                    <a:p>
                      <a:pPr>
                        <a:lnSpc>
                          <a:spcPct val="150000"/>
                        </a:lnSpc>
                      </a:pPr>
                      <a:r>
                        <a:rPr lang="en-US" sz="850" b="0" dirty="0">
                          <a:solidFill>
                            <a:schemeClr val="tx1">
                              <a:lumMod val="65000"/>
                              <a:lumOff val="35000"/>
                            </a:schemeClr>
                          </a:solidFill>
                          <a:latin typeface="Rubik Light" pitchFamily="2" charset="-79"/>
                          <a:cs typeface="Rubik Light" pitchFamily="2" charset="-79"/>
                        </a:rPr>
                        <a:t>IEEE Standards</a:t>
                      </a:r>
                      <a:endParaRPr lang="en-IN" sz="850" b="0" dirty="0">
                        <a:solidFill>
                          <a:schemeClr val="tx1">
                            <a:lumMod val="65000"/>
                            <a:lumOff val="35000"/>
                          </a:schemeClr>
                        </a:solidFill>
                        <a:latin typeface="Rubik Light" pitchFamily="2" charset="-79"/>
                        <a:cs typeface="Rubik Light" pitchFamily="2" charset="-79"/>
                      </a:endParaRPr>
                    </a:p>
                  </a:txBody>
                  <a:tcPr>
                    <a:solidFill>
                      <a:schemeClr val="bg1">
                        <a:lumMod val="65000"/>
                      </a:schemeClr>
                    </a:solidFill>
                  </a:tcPr>
                </a:tc>
                <a:tc>
                  <a:txBody>
                    <a:bodyPr/>
                    <a:lstStyle/>
                    <a:p>
                      <a:pPr marL="0" indent="0">
                        <a:lnSpc>
                          <a:spcPct val="150000"/>
                        </a:lnSpc>
                        <a:buFont typeface="Arial" pitchFamily="34" charset="0"/>
                        <a:buNone/>
                      </a:pPr>
                      <a:r>
                        <a:rPr lang="en-IN" sz="850" b="0" dirty="0">
                          <a:solidFill>
                            <a:schemeClr val="tx1">
                              <a:lumMod val="65000"/>
                              <a:lumOff val="35000"/>
                            </a:schemeClr>
                          </a:solidFill>
                          <a:latin typeface="Rubik Light" pitchFamily="2" charset="-79"/>
                          <a:cs typeface="Rubik Light" pitchFamily="2" charset="-79"/>
                        </a:rPr>
                        <a:t>IEEE Std. 802.3 10Base-T, IEEE Std. 802.3u 100Base-TX, IEEE Std. 802.3x Flow control and Back pressure. IEEE Std. 802.3az Energy Efficient Ethernet IEEE 802.3ab 1000Base-T, IEEE 802.1p QoS</a:t>
                      </a:r>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nSpc>
                          <a:spcPct val="150000"/>
                        </a:lnSpc>
                      </a:pPr>
                      <a:r>
                        <a:rPr lang="en-US" sz="850" dirty="0">
                          <a:solidFill>
                            <a:schemeClr val="tx1">
                              <a:lumMod val="65000"/>
                              <a:lumOff val="35000"/>
                            </a:schemeClr>
                          </a:solidFill>
                          <a:latin typeface="Rubik Light" pitchFamily="2" charset="-79"/>
                          <a:cs typeface="Rubik Light" pitchFamily="2" charset="-79"/>
                        </a:rPr>
                        <a:t>MAX Power Consumption</a:t>
                      </a:r>
                      <a:endParaRPr lang="en-IN" sz="850" dirty="0">
                        <a:solidFill>
                          <a:schemeClr val="tx1">
                            <a:lumMod val="65000"/>
                            <a:lumOff val="35000"/>
                          </a:schemeClr>
                        </a:solidFill>
                        <a:latin typeface="Rubik Light" pitchFamily="2" charset="-79"/>
                        <a:cs typeface="Rubik Light" pitchFamily="2" charset="-79"/>
                      </a:endParaRPr>
                    </a:p>
                  </a:txBody>
                  <a:tcPr>
                    <a:solidFill>
                      <a:schemeClr val="bg1">
                        <a:lumMod val="85000"/>
                      </a:schemeClr>
                    </a:solidFill>
                  </a:tcPr>
                </a:tc>
                <a:tc>
                  <a:txBody>
                    <a:bodyPr/>
                    <a:lstStyle/>
                    <a:p>
                      <a:pPr marL="0" indent="0">
                        <a:lnSpc>
                          <a:spcPct val="150000"/>
                        </a:lnSpc>
                        <a:buFont typeface="Arial" pitchFamily="34" charset="0"/>
                        <a:buNone/>
                      </a:pPr>
                      <a:r>
                        <a:rPr lang="en-IN" sz="850" baseline="0" dirty="0">
                          <a:solidFill>
                            <a:schemeClr val="tx1">
                              <a:lumMod val="65000"/>
                              <a:lumOff val="35000"/>
                            </a:schemeClr>
                          </a:solidFill>
                          <a:latin typeface="Rubik Light" pitchFamily="2" charset="-79"/>
                          <a:cs typeface="Rubik Light" pitchFamily="2" charset="-79"/>
                        </a:rPr>
                        <a:t>3.98 W (with no PD connected)</a:t>
                      </a:r>
                    </a:p>
                    <a:p>
                      <a:pPr marL="0" indent="0">
                        <a:lnSpc>
                          <a:spcPct val="150000"/>
                        </a:lnSpc>
                        <a:buFont typeface="Arial" pitchFamily="34" charset="0"/>
                        <a:buNone/>
                      </a:pPr>
                      <a:r>
                        <a:rPr lang="en-IN" sz="850" baseline="0" dirty="0">
                          <a:solidFill>
                            <a:schemeClr val="tx1">
                              <a:lumMod val="65000"/>
                              <a:lumOff val="35000"/>
                            </a:schemeClr>
                          </a:solidFill>
                          <a:latin typeface="Rubik Light" pitchFamily="2" charset="-79"/>
                          <a:cs typeface="Rubik Light" pitchFamily="2" charset="-79"/>
                        </a:rPr>
                        <a:t>18.01 W (24V with PD connected)</a:t>
                      </a:r>
                    </a:p>
                  </a:txBody>
                  <a:tcPr>
                    <a:solidFill>
                      <a:schemeClr val="bg1"/>
                    </a:solidFill>
                  </a:tcPr>
                </a:tc>
                <a:extLst>
                  <a:ext uri="{0D108BD9-81ED-4DB2-BD59-A6C34878D82A}">
                    <a16:rowId xmlns:a16="http://schemas.microsoft.com/office/drawing/2014/main" val="10001"/>
                  </a:ext>
                </a:extLst>
              </a:tr>
              <a:tr h="370840">
                <a:tc>
                  <a:txBody>
                    <a:bodyPr/>
                    <a:lstStyle/>
                    <a:p>
                      <a:pPr>
                        <a:lnSpc>
                          <a:spcPct val="150000"/>
                        </a:lnSpc>
                      </a:pPr>
                      <a:r>
                        <a:rPr lang="en-IN" sz="850" b="0" dirty="0">
                          <a:solidFill>
                            <a:schemeClr val="tx1">
                              <a:lumMod val="65000"/>
                              <a:lumOff val="35000"/>
                            </a:schemeClr>
                          </a:solidFill>
                          <a:latin typeface="Rubik Light" pitchFamily="2" charset="-79"/>
                          <a:cs typeface="Rubik Light" pitchFamily="2" charset="-79"/>
                        </a:rPr>
                        <a:t>MAX Heat Dissipation</a:t>
                      </a:r>
                    </a:p>
                  </a:txBody>
                  <a:tcPr>
                    <a:solidFill>
                      <a:schemeClr val="bg1">
                        <a:lumMod val="65000"/>
                      </a:schemeClr>
                    </a:solidFill>
                  </a:tcPr>
                </a:tc>
                <a:tc>
                  <a:txBody>
                    <a:bodyPr/>
                    <a:lstStyle/>
                    <a:p>
                      <a:pPr>
                        <a:lnSpc>
                          <a:spcPct val="150000"/>
                        </a:lnSpc>
                      </a:pPr>
                      <a:r>
                        <a:rPr lang="en-IN" sz="850" b="0" dirty="0">
                          <a:solidFill>
                            <a:schemeClr val="tx1">
                              <a:lumMod val="65000"/>
                              <a:lumOff val="35000"/>
                            </a:schemeClr>
                          </a:solidFill>
                          <a:latin typeface="Rubik Light" pitchFamily="2" charset="-79"/>
                          <a:cs typeface="Rubik Light" pitchFamily="2" charset="-79"/>
                        </a:rPr>
                        <a:t>13.57 BTU/h (with no PD connected)</a:t>
                      </a:r>
                    </a:p>
                    <a:p>
                      <a:pPr>
                        <a:lnSpc>
                          <a:spcPct val="150000"/>
                        </a:lnSpc>
                      </a:pPr>
                      <a:r>
                        <a:rPr lang="en-IN" sz="850" b="0" dirty="0">
                          <a:solidFill>
                            <a:schemeClr val="tx1">
                              <a:lumMod val="65000"/>
                              <a:lumOff val="35000"/>
                            </a:schemeClr>
                          </a:solidFill>
                          <a:latin typeface="Rubik Light" pitchFamily="2" charset="-79"/>
                          <a:cs typeface="Rubik Light" pitchFamily="2" charset="-79"/>
                        </a:rPr>
                        <a:t>61.41 BTU/h (24V with PD connected)</a:t>
                      </a:r>
                    </a:p>
                  </a:txBody>
                  <a:tcPr>
                    <a:solidFill>
                      <a:schemeClr val="bg1">
                        <a:lumMod val="85000"/>
                      </a:schemeClr>
                    </a:solidFill>
                  </a:tcPr>
                </a:tc>
                <a:extLst>
                  <a:ext uri="{0D108BD9-81ED-4DB2-BD59-A6C34878D82A}">
                    <a16:rowId xmlns:a16="http://schemas.microsoft.com/office/drawing/2014/main" val="10002"/>
                  </a:ext>
                </a:extLst>
              </a:tr>
              <a:tr h="370840">
                <a:tc>
                  <a:txBody>
                    <a:bodyPr/>
                    <a:lstStyle/>
                    <a:p>
                      <a:pPr>
                        <a:lnSpc>
                          <a:spcPct val="150000"/>
                        </a:lnSpc>
                      </a:pPr>
                      <a:r>
                        <a:rPr lang="en-IN" sz="850" dirty="0">
                          <a:solidFill>
                            <a:schemeClr val="tx1">
                              <a:lumMod val="65000"/>
                              <a:lumOff val="35000"/>
                            </a:schemeClr>
                          </a:solidFill>
                          <a:latin typeface="Rubik Light" pitchFamily="2" charset="-79"/>
                          <a:cs typeface="Rubik Light" pitchFamily="2" charset="-79"/>
                        </a:rPr>
                        <a:t>Included Components</a:t>
                      </a:r>
                    </a:p>
                  </a:txBody>
                  <a:tcPr>
                    <a:solidFill>
                      <a:schemeClr val="bg1">
                        <a:lumMod val="85000"/>
                      </a:schemeClr>
                    </a:solidFill>
                  </a:tcPr>
                </a:tc>
                <a:tc>
                  <a:txBody>
                    <a:bodyPr/>
                    <a:lstStyle/>
                    <a:p>
                      <a:pPr marL="171450" indent="-171450">
                        <a:lnSpc>
                          <a:spcPct val="150000"/>
                        </a:lnSpc>
                        <a:buFont typeface="Arial" panose="020B0604020202020204" pitchFamily="34" charset="0"/>
                        <a:buChar char="•"/>
                      </a:pPr>
                      <a:r>
                        <a:rPr lang="en-IN" sz="850" dirty="0">
                          <a:solidFill>
                            <a:schemeClr val="tx1">
                              <a:lumMod val="65000"/>
                              <a:lumOff val="35000"/>
                            </a:schemeClr>
                          </a:solidFill>
                          <a:latin typeface="Rubik Light" pitchFamily="2" charset="-79"/>
                          <a:cs typeface="Rubik Light" pitchFamily="2" charset="-79"/>
                        </a:rPr>
                        <a:t>1 Main Switch</a:t>
                      </a:r>
                    </a:p>
                    <a:p>
                      <a:pPr marL="171450" indent="-171450">
                        <a:lnSpc>
                          <a:spcPct val="150000"/>
                        </a:lnSpc>
                        <a:buFont typeface="Arial" panose="020B0604020202020204" pitchFamily="34" charset="0"/>
                        <a:buChar char="•"/>
                      </a:pPr>
                      <a:r>
                        <a:rPr lang="en-IN" sz="850" dirty="0">
                          <a:solidFill>
                            <a:schemeClr val="tx1">
                              <a:lumMod val="65000"/>
                              <a:lumOff val="35000"/>
                            </a:schemeClr>
                          </a:solidFill>
                          <a:latin typeface="Rubik Light" pitchFamily="2" charset="-79"/>
                          <a:cs typeface="Rubik Light" pitchFamily="2" charset="-79"/>
                        </a:rPr>
                        <a:t>1 DC Lead</a:t>
                      </a:r>
                    </a:p>
                  </a:txBody>
                  <a:tcPr>
                    <a:solidFill>
                      <a:schemeClr val="bg1"/>
                    </a:solidFill>
                  </a:tcPr>
                </a:tc>
                <a:extLst>
                  <a:ext uri="{0D108BD9-81ED-4DB2-BD59-A6C34878D82A}">
                    <a16:rowId xmlns:a16="http://schemas.microsoft.com/office/drawing/2014/main" val="976454136"/>
                  </a:ext>
                </a:extLst>
              </a:tr>
              <a:tr h="370840">
                <a:tc>
                  <a:txBody>
                    <a:bodyPr/>
                    <a:lstStyle/>
                    <a:p>
                      <a:pPr>
                        <a:lnSpc>
                          <a:spcPct val="150000"/>
                        </a:lnSpc>
                      </a:pPr>
                      <a:r>
                        <a:rPr lang="en-US" sz="850" dirty="0">
                          <a:solidFill>
                            <a:schemeClr val="tx1">
                              <a:lumMod val="65000"/>
                              <a:lumOff val="35000"/>
                            </a:schemeClr>
                          </a:solidFill>
                          <a:latin typeface="Rubik Light" pitchFamily="2" charset="-79"/>
                          <a:cs typeface="Rubik Light" pitchFamily="2" charset="-79"/>
                        </a:rPr>
                        <a:t>Origin Country</a:t>
                      </a:r>
                      <a:endParaRPr lang="en-IN" sz="850" dirty="0">
                        <a:solidFill>
                          <a:schemeClr val="tx1">
                            <a:lumMod val="65000"/>
                            <a:lumOff val="35000"/>
                          </a:schemeClr>
                        </a:solidFill>
                        <a:latin typeface="Rubik Light" pitchFamily="2" charset="-79"/>
                        <a:cs typeface="Rubik Light" pitchFamily="2" charset="-79"/>
                      </a:endParaRPr>
                    </a:p>
                  </a:txBody>
                  <a:tcPr>
                    <a:solidFill>
                      <a:schemeClr val="bg1">
                        <a:lumMod val="65000"/>
                      </a:schemeClr>
                    </a:solidFill>
                  </a:tcPr>
                </a:tc>
                <a:tc>
                  <a:txBody>
                    <a:bodyPr/>
                    <a:lstStyle/>
                    <a:p>
                      <a:pPr>
                        <a:lnSpc>
                          <a:spcPct val="150000"/>
                        </a:lnSpc>
                      </a:pPr>
                      <a:r>
                        <a:rPr lang="en-IN" sz="850" dirty="0">
                          <a:solidFill>
                            <a:schemeClr val="tx1">
                              <a:lumMod val="65000"/>
                              <a:lumOff val="35000"/>
                            </a:schemeClr>
                          </a:solidFill>
                          <a:latin typeface="Rubik Light" pitchFamily="2" charset="-79"/>
                          <a:cs typeface="Rubik Light" pitchFamily="2" charset="-79"/>
                        </a:rPr>
                        <a:t>INDIA</a:t>
                      </a:r>
                    </a:p>
                  </a:txBody>
                  <a:tcPr>
                    <a:solidFill>
                      <a:schemeClr val="bg1">
                        <a:lumMod val="85000"/>
                      </a:schemeClr>
                    </a:solidFill>
                  </a:tcPr>
                </a:tc>
                <a:extLst>
                  <a:ext uri="{0D108BD9-81ED-4DB2-BD59-A6C34878D82A}">
                    <a16:rowId xmlns:a16="http://schemas.microsoft.com/office/drawing/2014/main" val="10003"/>
                  </a:ext>
                </a:extLst>
              </a:tr>
              <a:tr h="370840">
                <a:tc>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en-IN" sz="850" dirty="0">
                          <a:solidFill>
                            <a:schemeClr val="tx1">
                              <a:lumMod val="65000"/>
                              <a:lumOff val="35000"/>
                            </a:schemeClr>
                          </a:solidFill>
                          <a:latin typeface="Rubik Light" pitchFamily="2" charset="-79"/>
                          <a:cs typeface="Rubik Light" pitchFamily="2" charset="-79"/>
                        </a:rPr>
                        <a:t>Operating</a:t>
                      </a:r>
                      <a:r>
                        <a:rPr lang="en-IN" sz="850" baseline="0" dirty="0">
                          <a:solidFill>
                            <a:schemeClr val="tx1">
                              <a:lumMod val="65000"/>
                              <a:lumOff val="35000"/>
                            </a:schemeClr>
                          </a:solidFill>
                          <a:latin typeface="Rubik Light" pitchFamily="2" charset="-79"/>
                          <a:cs typeface="Rubik Light" pitchFamily="2" charset="-79"/>
                        </a:rPr>
                        <a:t> Temperature / Humidity</a:t>
                      </a:r>
                      <a:endParaRPr lang="en-IN" sz="850" dirty="0">
                        <a:solidFill>
                          <a:schemeClr val="tx1">
                            <a:lumMod val="65000"/>
                            <a:lumOff val="35000"/>
                          </a:schemeClr>
                        </a:solidFill>
                        <a:latin typeface="Rubik Light" pitchFamily="2" charset="-79"/>
                        <a:cs typeface="Rubik Light" pitchFamily="2" charset="-79"/>
                      </a:endParaRPr>
                    </a:p>
                  </a:txBody>
                  <a:tcPr>
                    <a:solidFill>
                      <a:schemeClr val="bg1">
                        <a:lumMod val="85000"/>
                      </a:schemeClr>
                    </a:solidFill>
                  </a:tcPr>
                </a:tc>
                <a:tc>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en-US" sz="850" baseline="0" dirty="0">
                          <a:solidFill>
                            <a:schemeClr val="tx1">
                              <a:lumMod val="65000"/>
                              <a:lumOff val="35000"/>
                            </a:schemeClr>
                          </a:solidFill>
                          <a:latin typeface="Times New Roman"/>
                          <a:cs typeface="Times New Roman"/>
                        </a:rPr>
                        <a:t>-20°C to 60°C / </a:t>
                      </a:r>
                      <a:r>
                        <a:rPr lang="en-IN" sz="850" dirty="0">
                          <a:solidFill>
                            <a:schemeClr val="tx1">
                              <a:lumMod val="65000"/>
                              <a:lumOff val="35000"/>
                            </a:schemeClr>
                          </a:solidFill>
                          <a:latin typeface="Rubik Light" pitchFamily="2" charset="-79"/>
                          <a:cs typeface="Rubik Light" pitchFamily="2" charset="-79"/>
                        </a:rPr>
                        <a:t>10% to 90% (Non-condensing)</a:t>
                      </a:r>
                    </a:p>
                  </a:txBody>
                  <a:tcPr>
                    <a:solidFill>
                      <a:schemeClr val="bg1"/>
                    </a:solidFill>
                  </a:tcPr>
                </a:tc>
                <a:extLst>
                  <a:ext uri="{0D108BD9-81ED-4DB2-BD59-A6C34878D82A}">
                    <a16:rowId xmlns:a16="http://schemas.microsoft.com/office/drawing/2014/main" val="10004"/>
                  </a:ext>
                </a:extLst>
              </a:tr>
              <a:tr h="370840">
                <a:tc>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en-IN" sz="850" baseline="0" dirty="0">
                          <a:solidFill>
                            <a:schemeClr val="tx1">
                              <a:lumMod val="65000"/>
                              <a:lumOff val="35000"/>
                            </a:schemeClr>
                          </a:solidFill>
                          <a:latin typeface="Rubik Light" pitchFamily="2" charset="-79"/>
                          <a:cs typeface="Rubik Light" pitchFamily="2" charset="-79"/>
                        </a:rPr>
                        <a:t>Storage Temperature / Humidity</a:t>
                      </a:r>
                      <a:endParaRPr lang="en-IN" sz="850" dirty="0">
                        <a:solidFill>
                          <a:schemeClr val="tx1">
                            <a:lumMod val="65000"/>
                            <a:lumOff val="35000"/>
                          </a:schemeClr>
                        </a:solidFill>
                        <a:latin typeface="Rubik Light" pitchFamily="2" charset="-79"/>
                        <a:cs typeface="Rubik Light" pitchFamily="2" charset="-79"/>
                      </a:endParaRPr>
                    </a:p>
                  </a:txBody>
                  <a:tcPr>
                    <a:solidFill>
                      <a:schemeClr val="bg1">
                        <a:lumMod val="65000"/>
                      </a:schemeClr>
                    </a:solidFill>
                  </a:tcPr>
                </a:tc>
                <a:tc>
                  <a:txBody>
                    <a:bodyPr/>
                    <a:lstStyle/>
                    <a:p>
                      <a:pPr marL="0" marR="0" lvl="0" indent="0" algn="l" defTabSz="6858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850" baseline="0" dirty="0">
                          <a:solidFill>
                            <a:schemeClr val="tx1">
                              <a:lumMod val="65000"/>
                              <a:lumOff val="35000"/>
                            </a:schemeClr>
                          </a:solidFill>
                          <a:latin typeface="Times New Roman"/>
                          <a:cs typeface="Times New Roman"/>
                        </a:rPr>
                        <a:t>-40°C to 70°C / </a:t>
                      </a:r>
                      <a:r>
                        <a:rPr lang="en-IN" sz="850" baseline="0" dirty="0">
                          <a:solidFill>
                            <a:schemeClr val="tx1">
                              <a:lumMod val="65000"/>
                              <a:lumOff val="35000"/>
                            </a:schemeClr>
                          </a:solidFill>
                          <a:latin typeface="Times New Roman"/>
                          <a:cs typeface="Rubik Light" pitchFamily="2" charset="-79"/>
                        </a:rPr>
                        <a:t>5</a:t>
                      </a:r>
                      <a:r>
                        <a:rPr lang="en-IN" sz="850" dirty="0">
                          <a:solidFill>
                            <a:schemeClr val="tx1">
                              <a:lumMod val="65000"/>
                              <a:lumOff val="35000"/>
                            </a:schemeClr>
                          </a:solidFill>
                          <a:latin typeface="Rubik Light" pitchFamily="2" charset="-79"/>
                          <a:cs typeface="Rubik Light" pitchFamily="2" charset="-79"/>
                        </a:rPr>
                        <a:t>% to 90% (Non-condensing)</a:t>
                      </a:r>
                    </a:p>
                  </a:txBody>
                  <a:tcPr>
                    <a:solidFill>
                      <a:schemeClr val="bg1">
                        <a:lumMod val="85000"/>
                      </a:schemeClr>
                    </a:solidFill>
                  </a:tcPr>
                </a:tc>
                <a:extLst>
                  <a:ext uri="{0D108BD9-81ED-4DB2-BD59-A6C34878D82A}">
                    <a16:rowId xmlns:a16="http://schemas.microsoft.com/office/drawing/2014/main" val="10005"/>
                  </a:ext>
                </a:extLst>
              </a:tr>
              <a:tr h="370840">
                <a:tc>
                  <a:txBody>
                    <a:bodyPr/>
                    <a:lstStyle/>
                    <a:p>
                      <a:pPr marL="0" marR="0" indent="0" algn="l" defTabSz="685800" rtl="0" eaLnBrk="1" fontAlgn="auto" latinLnBrk="0" hangingPunct="1">
                        <a:lnSpc>
                          <a:spcPct val="150000"/>
                        </a:lnSpc>
                        <a:spcBef>
                          <a:spcPts val="0"/>
                        </a:spcBef>
                        <a:spcAft>
                          <a:spcPts val="0"/>
                        </a:spcAft>
                        <a:buClrTx/>
                        <a:buSzTx/>
                        <a:buFontTx/>
                        <a:buNone/>
                        <a:tabLst/>
                        <a:defRPr/>
                      </a:pPr>
                      <a:r>
                        <a:rPr lang="en-IN" sz="850" dirty="0">
                          <a:solidFill>
                            <a:schemeClr val="tx1">
                              <a:lumMod val="65000"/>
                              <a:lumOff val="35000"/>
                            </a:schemeClr>
                          </a:solidFill>
                          <a:latin typeface="Rubik Light" pitchFamily="2" charset="-79"/>
                          <a:cs typeface="Rubik Light" pitchFamily="2" charset="-79"/>
                        </a:rPr>
                        <a:t>Dimensions</a:t>
                      </a:r>
                    </a:p>
                  </a:txBody>
                  <a:tcPr>
                    <a:solidFill>
                      <a:schemeClr val="bg1">
                        <a:lumMod val="85000"/>
                      </a:schemeClr>
                    </a:solidFill>
                  </a:tcPr>
                </a:tc>
                <a:tc>
                  <a:txBody>
                    <a:bodyPr/>
                    <a:lstStyle/>
                    <a:p>
                      <a:pPr marL="0" marR="0" lvl="0" indent="0" algn="l" defTabSz="685800" rtl="0" eaLnBrk="1" fontAlgn="auto" latinLnBrk="0" hangingPunct="1">
                        <a:lnSpc>
                          <a:spcPct val="150000"/>
                        </a:lnSpc>
                        <a:spcBef>
                          <a:spcPts val="0"/>
                        </a:spcBef>
                        <a:spcAft>
                          <a:spcPts val="0"/>
                        </a:spcAft>
                        <a:buClrTx/>
                        <a:buSzTx/>
                        <a:buFontTx/>
                        <a:buNone/>
                        <a:tabLst/>
                        <a:defRPr/>
                      </a:pPr>
                      <a:r>
                        <a:rPr lang="en-IN" sz="850" dirty="0">
                          <a:solidFill>
                            <a:schemeClr val="tx1">
                              <a:lumMod val="65000"/>
                              <a:lumOff val="35000"/>
                            </a:schemeClr>
                          </a:solidFill>
                          <a:latin typeface="Rubik Light" pitchFamily="2" charset="-79"/>
                          <a:cs typeface="Rubik Light" pitchFamily="2" charset="-79"/>
                        </a:rPr>
                        <a:t>7.5 x 13.9 x 2.4 cm (W x L</a:t>
                      </a:r>
                      <a:r>
                        <a:rPr lang="en-IN" sz="850" baseline="0" dirty="0">
                          <a:solidFill>
                            <a:schemeClr val="tx1">
                              <a:lumMod val="65000"/>
                              <a:lumOff val="35000"/>
                            </a:schemeClr>
                          </a:solidFill>
                          <a:latin typeface="Rubik Light" pitchFamily="2" charset="-79"/>
                          <a:cs typeface="Rubik Light" pitchFamily="2" charset="-79"/>
                        </a:rPr>
                        <a:t> x H)</a:t>
                      </a:r>
                      <a:endParaRPr lang="en-IN" sz="850" dirty="0">
                        <a:solidFill>
                          <a:schemeClr val="tx1">
                            <a:lumMod val="65000"/>
                            <a:lumOff val="35000"/>
                          </a:schemeClr>
                        </a:solidFill>
                        <a:latin typeface="Rubik Light" pitchFamily="2" charset="-79"/>
                        <a:cs typeface="Rubik Light" pitchFamily="2" charset="-79"/>
                      </a:endParaRPr>
                    </a:p>
                  </a:txBody>
                  <a:tcPr>
                    <a:solidFill>
                      <a:schemeClr val="bg1"/>
                    </a:solidFill>
                  </a:tcPr>
                </a:tc>
                <a:extLst>
                  <a:ext uri="{0D108BD9-81ED-4DB2-BD59-A6C34878D82A}">
                    <a16:rowId xmlns:a16="http://schemas.microsoft.com/office/drawing/2014/main" val="10006"/>
                  </a:ext>
                </a:extLst>
              </a:tr>
              <a:tr h="370840">
                <a:tc>
                  <a:txBody>
                    <a:bodyPr/>
                    <a:lstStyle/>
                    <a:p>
                      <a:pPr>
                        <a:lnSpc>
                          <a:spcPct val="150000"/>
                        </a:lnSpc>
                      </a:pPr>
                      <a:r>
                        <a:rPr lang="en-IN" sz="850" dirty="0">
                          <a:solidFill>
                            <a:schemeClr val="tx1">
                              <a:lumMod val="65000"/>
                              <a:lumOff val="35000"/>
                            </a:schemeClr>
                          </a:solidFill>
                          <a:latin typeface="Rubik Light" pitchFamily="2" charset="-79"/>
                          <a:cs typeface="Rubik Light" pitchFamily="2" charset="-79"/>
                        </a:rPr>
                        <a:t>Weight</a:t>
                      </a:r>
                    </a:p>
                  </a:txBody>
                  <a:tcPr>
                    <a:solidFill>
                      <a:schemeClr val="bg1">
                        <a:lumMod val="65000"/>
                      </a:schemeClr>
                    </a:solidFill>
                  </a:tcPr>
                </a:tc>
                <a:tc>
                  <a:txBody>
                    <a:bodyPr/>
                    <a:lstStyle/>
                    <a:p>
                      <a:pPr marL="0" marR="0" indent="0" algn="l" defTabSz="685800" rtl="0" eaLnBrk="1" fontAlgn="auto" latinLnBrk="0" hangingPunct="1">
                        <a:lnSpc>
                          <a:spcPct val="150000"/>
                        </a:lnSpc>
                        <a:spcBef>
                          <a:spcPts val="0"/>
                        </a:spcBef>
                        <a:spcAft>
                          <a:spcPts val="0"/>
                        </a:spcAft>
                        <a:buClrTx/>
                        <a:buSzTx/>
                        <a:buFontTx/>
                        <a:buNone/>
                        <a:tabLst/>
                        <a:defRPr/>
                      </a:pPr>
                      <a:r>
                        <a:rPr lang="en-IN" sz="850" dirty="0">
                          <a:solidFill>
                            <a:schemeClr val="tx1">
                              <a:lumMod val="65000"/>
                              <a:lumOff val="35000"/>
                            </a:schemeClr>
                          </a:solidFill>
                          <a:latin typeface="Rubik Light" pitchFamily="2" charset="-79"/>
                          <a:cs typeface="Rubik Light" pitchFamily="2" charset="-79"/>
                        </a:rPr>
                        <a:t>200 Grams</a:t>
                      </a:r>
                    </a:p>
                  </a:txBody>
                  <a:tcPr>
                    <a:solidFill>
                      <a:schemeClr val="bg1">
                        <a:lumMod val="85000"/>
                      </a:schemeClr>
                    </a:solidFill>
                  </a:tcPr>
                </a:tc>
                <a:extLst>
                  <a:ext uri="{0D108BD9-81ED-4DB2-BD59-A6C34878D82A}">
                    <a16:rowId xmlns:a16="http://schemas.microsoft.com/office/drawing/2014/main" val="10007"/>
                  </a:ext>
                </a:extLst>
              </a:tr>
              <a:tr h="370840">
                <a:tc>
                  <a:txBody>
                    <a:bodyPr/>
                    <a:lstStyle/>
                    <a:p>
                      <a:pPr>
                        <a:lnSpc>
                          <a:spcPct val="150000"/>
                        </a:lnSpc>
                      </a:pPr>
                      <a:r>
                        <a:rPr lang="en-IN" sz="850" dirty="0">
                          <a:solidFill>
                            <a:schemeClr val="tx1">
                              <a:lumMod val="65000"/>
                              <a:lumOff val="35000"/>
                            </a:schemeClr>
                          </a:solidFill>
                          <a:latin typeface="Rubik Light" pitchFamily="2" charset="-79"/>
                          <a:cs typeface="Rubik Light" pitchFamily="2" charset="-79"/>
                        </a:rPr>
                        <a:t>Warranty</a:t>
                      </a:r>
                    </a:p>
                  </a:txBody>
                  <a:tcPr>
                    <a:solidFill>
                      <a:schemeClr val="bg1">
                        <a:lumMod val="85000"/>
                      </a:schemeClr>
                    </a:solidFill>
                  </a:tcPr>
                </a:tc>
                <a:tc>
                  <a:txBody>
                    <a:bodyPr/>
                    <a:lstStyle/>
                    <a:p>
                      <a:pPr marL="0" marR="0" indent="0" algn="l" defTabSz="685800" rtl="0" eaLnBrk="1" fontAlgn="auto" latinLnBrk="0" hangingPunct="1">
                        <a:lnSpc>
                          <a:spcPct val="150000"/>
                        </a:lnSpc>
                        <a:spcBef>
                          <a:spcPts val="0"/>
                        </a:spcBef>
                        <a:spcAft>
                          <a:spcPts val="0"/>
                        </a:spcAft>
                        <a:buClrTx/>
                        <a:buSzTx/>
                        <a:buFont typeface="Arial" pitchFamily="34" charset="0"/>
                        <a:buNone/>
                        <a:tabLst/>
                        <a:defRPr/>
                      </a:pPr>
                      <a:r>
                        <a:rPr lang="en-US" sz="850" baseline="0" dirty="0">
                          <a:solidFill>
                            <a:schemeClr val="tx1">
                              <a:lumMod val="65000"/>
                              <a:lumOff val="35000"/>
                            </a:schemeClr>
                          </a:solidFill>
                          <a:latin typeface="Rubik Light" pitchFamily="2" charset="-79"/>
                          <a:cs typeface="Rubik Light" pitchFamily="2" charset="-79"/>
                        </a:rPr>
                        <a:t>1 Year</a:t>
                      </a:r>
                    </a:p>
                  </a:txBody>
                  <a:tcPr>
                    <a:solidFill>
                      <a:schemeClr val="bg1"/>
                    </a:solidFill>
                  </a:tcPr>
                </a:tc>
                <a:extLst>
                  <a:ext uri="{0D108BD9-81ED-4DB2-BD59-A6C34878D82A}">
                    <a16:rowId xmlns:a16="http://schemas.microsoft.com/office/drawing/2014/main" val="3761525093"/>
                  </a:ext>
                </a:extLst>
              </a:tr>
            </a:tbl>
          </a:graphicData>
        </a:graphic>
      </p:graphicFrame>
    </p:spTree>
    <p:extLst>
      <p:ext uri="{BB962C8B-B14F-4D97-AF65-F5344CB8AC3E}">
        <p14:creationId xmlns:p14="http://schemas.microsoft.com/office/powerpoint/2010/main" val="18132726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A251C"/>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2553</TotalTime>
  <Words>605</Words>
  <Application>Microsoft Macintosh PowerPoint</Application>
  <PresentationFormat>A4 Paper (210x297 mm)</PresentationFormat>
  <Paragraphs>81</Paragraphs>
  <Slides>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Calibri Light</vt:lpstr>
      <vt:lpstr>Rubik</vt:lpstr>
      <vt:lpstr>Rubik Light</vt:lpstr>
      <vt:lpstr>Times New Roman</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Jazaa_Meraj</dc:creator>
  <cp:lastModifiedBy>Deepak Garg</cp:lastModifiedBy>
  <cp:revision>467</cp:revision>
  <dcterms:created xsi:type="dcterms:W3CDTF">2019-11-27T08:07:13Z</dcterms:created>
  <dcterms:modified xsi:type="dcterms:W3CDTF">2023-01-02T10:39:19Z</dcterms:modified>
</cp:coreProperties>
</file>