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16-Jun-25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16-Jun-25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https://www.linkedin.com/in/ravi-kanth-95a240292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A0F6-A3B9-451B-B5A4-4B190342A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Hospital Charges &amp; Patient Care: A Comprehensive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88527-6ACB-4A23-859A-3A91D0D26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Optimizing Costs, Enhancing Outcomes through Data</a:t>
            </a:r>
            <a:br>
              <a:rPr lang="en-US" dirty="0"/>
            </a:br>
            <a:r>
              <a:rPr lang="en-US" b="1" dirty="0"/>
              <a:t>Presented by:</a:t>
            </a:r>
            <a:br>
              <a:rPr lang="en-US" dirty="0"/>
            </a:br>
            <a:r>
              <a:rPr lang="en-US" dirty="0"/>
              <a:t>Ravikanth| Data Analyst |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16-June, 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E75D4-D310-4C35-82E7-10F8C4456A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2146852" cy="2146852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6238A-C154-49EA-8BD4-5F581E971C0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-21171"/>
            <a:ext cx="12192000" cy="68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5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6D7F-FAAC-4E74-BD75-50CDA53C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Linked to Test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459E-DB10-4D89-9511-3D7FC43F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46753"/>
            <a:ext cx="6616146" cy="130386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Inconclusive tests → </a:t>
            </a:r>
            <a:r>
              <a:rPr lang="en-US" b="1" dirty="0"/>
              <a:t>$25.6K</a:t>
            </a:r>
            <a:r>
              <a:rPr lang="en-US" dirty="0"/>
              <a:t> (highest)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Normal/Abnormal results → $25.5K</a:t>
            </a:r>
          </a:p>
          <a:p>
            <a:r>
              <a:rPr lang="en-US" b="1" dirty="0"/>
              <a:t>Insight:</a:t>
            </a:r>
            <a:r>
              <a:rPr lang="en-US" dirty="0"/>
              <a:t> Diagnostic inefficiencies may inflate costs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2D775-1255-45B5-A0EC-C708B73F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626" y="3830751"/>
            <a:ext cx="4915522" cy="23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F79E-1BCB-44A3-A26D-4BDCB901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Fluctuation over 29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A197-B280-4170-AFBB-E262953D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563138" cy="16440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Billing ranges from </a:t>
            </a:r>
            <a:r>
              <a:rPr lang="en-US" b="1" dirty="0"/>
              <a:t>$24.0K–$26.5K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Spikes on Days 6, 13, and 21 (likely elective surges)</a:t>
            </a:r>
          </a:p>
          <a:p>
            <a:r>
              <a:rPr lang="en-US" b="1" dirty="0"/>
              <a:t>Action:</a:t>
            </a:r>
            <a:r>
              <a:rPr lang="en-US" dirty="0"/>
              <a:t> Forecast peak periods, align resources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F38F3-F433-4D0E-B1EA-C5B5FA8F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798" y="4001100"/>
            <a:ext cx="4535350" cy="22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6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135A-7EEA-4794-BCDC-F9B120BD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Recommendations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52C02AD-F63F-4F0D-877A-81ED0B1419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1176" y="2414180"/>
            <a:ext cx="945542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Audit high-cost hospitals and doctors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Prioritize chronic disease prevention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Standardize elective billing practices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 drug cost variation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 room usage and test protocols</a:t>
            </a:r>
          </a:p>
        </p:txBody>
      </p:sp>
    </p:spTree>
    <p:extLst>
      <p:ext uri="{BB962C8B-B14F-4D97-AF65-F5344CB8AC3E}">
        <p14:creationId xmlns:p14="http://schemas.microsoft.com/office/powerpoint/2010/main" val="24734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43C94-4FB1-4517-8636-F7DFCDEB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533324"/>
            <a:ext cx="11158330" cy="57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8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F28C-434A-49CA-85AC-B7BC9308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D3239-11FF-4D14-AE94-8C6565184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794" y="2557993"/>
            <a:ext cx="6341212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F2936-8D58-4857-958E-245FE53FB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62" y="5052487"/>
            <a:ext cx="60102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A463-4AFD-414B-9EF8-BF44DC29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Executive Summary</a:t>
            </a:r>
            <a:br>
              <a:rPr lang="en-US" dirty="0"/>
            </a:br>
            <a:r>
              <a:rPr lang="en-US" sz="2400" dirty="0"/>
              <a:t>Key Takeaways for Stakeholders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EB60-ABBF-4D2B-9C75-D1407AC0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Billing Amount: </a:t>
            </a:r>
            <a:r>
              <a:rPr lang="en-US" b="1" dirty="0"/>
              <a:t>$1417.4M</a:t>
            </a:r>
          </a:p>
          <a:p>
            <a:r>
              <a:rPr lang="en-US" dirty="0"/>
              <a:t>Average Billing Per Day: </a:t>
            </a:r>
            <a:r>
              <a:rPr lang="en-US" b="1" dirty="0"/>
              <a:t>$3.4K</a:t>
            </a:r>
          </a:p>
          <a:p>
            <a:r>
              <a:rPr lang="en-US" dirty="0"/>
              <a:t>Total Insurance Providers: </a:t>
            </a:r>
            <a:r>
              <a:rPr lang="en-US" b="1" dirty="0"/>
              <a:t>5</a:t>
            </a:r>
          </a:p>
          <a:p>
            <a:r>
              <a:rPr lang="en-US" dirty="0"/>
              <a:t>Medications Analyzed: </a:t>
            </a:r>
            <a:r>
              <a:rPr lang="en-US" b="1" dirty="0"/>
              <a:t>5</a:t>
            </a:r>
          </a:p>
          <a:p>
            <a:r>
              <a:rPr lang="en-US" dirty="0"/>
              <a:t>High cost patterns in </a:t>
            </a:r>
            <a:r>
              <a:rPr lang="en-US" b="1" dirty="0"/>
              <a:t>Obesity</a:t>
            </a:r>
            <a:r>
              <a:rPr lang="en-US" dirty="0"/>
              <a:t>, </a:t>
            </a:r>
            <a:r>
              <a:rPr lang="en-US" b="1" dirty="0"/>
              <a:t>Ibuprofen</a:t>
            </a:r>
            <a:r>
              <a:rPr lang="en-US" dirty="0"/>
              <a:t>, and </a:t>
            </a:r>
            <a:r>
              <a:rPr lang="en-US" b="1" dirty="0"/>
              <a:t>Elective admissions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E78A5-50F6-4C59-8348-21C012F4B9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751564" y="5347459"/>
            <a:ext cx="8105775" cy="695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28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C475-9C03-4855-91C4-DD633187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Billing Breakdown: Daily Charges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A5B59C-7D79-4889-A596-D8E930FDC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782622"/>
            <a:ext cx="435792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 Light" panose="020F0302020204030204" pitchFamily="34" charset="0"/>
              </a:rPr>
              <a:t>Walker-Garcia: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 Light" panose="020F0302020204030204" pitchFamily="34" charset="0"/>
              </a:rPr>
              <a:t>$26.1K/day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 Light" panose="020F0302020204030204" pitchFamily="34" charset="0"/>
              </a:rPr>
              <a:t> (highest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 Light" panose="020F03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cs typeface="Calibri Light" panose="020F0302020204030204" pitchFamily="34" charset="0"/>
              </a:rPr>
              <a:t>Stephens Ltd: </a:t>
            </a:r>
            <a:r>
              <a:rPr lang="en-US" sz="2000" b="1" dirty="0">
                <a:cs typeface="Calibri Light" panose="020F0302020204030204" pitchFamily="34" charset="0"/>
              </a:rPr>
              <a:t>$1.9K/day</a:t>
            </a:r>
            <a:r>
              <a:rPr lang="en-US" sz="2000" dirty="0">
                <a:cs typeface="Calibri Light" panose="020F0302020204030204" pitchFamily="34" charset="0"/>
              </a:rPr>
              <a:t> (lowest)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800" dirty="0">
              <a:solidFill>
                <a:schemeClr val="tx1"/>
              </a:solidFill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cs typeface="Calibri Light" panose="020F0302020204030204" pitchFamily="34" charset="0"/>
              </a:rPr>
              <a:t>Huge billing variation across 10 hospitals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E67D7-909E-4B14-A4C8-367208B6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80" y="2498554"/>
            <a:ext cx="5393219" cy="281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0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E163-33E2-4620-BAA0-AE55EF6D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Costliest Conditions to Treat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0DE8F-22AF-46C0-9923-4A0D6BD96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407385"/>
            <a:ext cx="566206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Obesity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$25.8K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Diabetes/Asthma/Arthritis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$25.5K–25.6K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Cancer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$25.2K (lowest)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/>
              <a:t>Insight:</a:t>
            </a:r>
            <a:r>
              <a:rPr lang="en-US" sz="2000" dirty="0"/>
              <a:t> Preventable lifestyle conditions cost the most.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3054C-3310-46E1-961C-4EFE0241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733" y="2444629"/>
            <a:ext cx="4220195" cy="30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5D4A-E7B2-448E-A2BB-E67BF4FC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Medications Are Most Expensive?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DF7B-0CB1-496F-AB58-F5C665F9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430616" cy="21210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Ibuprofen: $25.7K (highest)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Lipitor: $25.3K (lowest)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 not always proportional to treatment severity</a:t>
            </a:r>
          </a:p>
          <a:p>
            <a:r>
              <a:rPr lang="en-US" b="1" dirty="0"/>
              <a:t>Action:</a:t>
            </a:r>
            <a:r>
              <a:rPr lang="en-US" dirty="0"/>
              <a:t> Audit prescriptions tied to high billing.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3989-C4EC-409B-8886-03D616DA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017" y="2487266"/>
            <a:ext cx="3657600" cy="31581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35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5672-F390-4C8A-90F7-911E82C2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by Blood Type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69DF2E-998F-4793-B413-3D201BEEE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459888"/>
            <a:ext cx="397358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O- Blood Type patients: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$25.8K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O+ Blood Type: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$25.2K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Suggests complexity or care variation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FF5C7-C310-489A-A321-E22574BC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32" y="2488601"/>
            <a:ext cx="5382865" cy="30243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71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7261-B385-477F-A48B-7E0199F5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Elective vs Emergency Admission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D2AF-0101-4975-BF35-6166B771A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099312" cy="16837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Elective: </a:t>
            </a:r>
            <a:r>
              <a:rPr lang="en-US" b="1" dirty="0"/>
              <a:t>$25.6K</a:t>
            </a:r>
            <a:r>
              <a:rPr lang="en-US" dirty="0"/>
              <a:t> &gt; Emergency/Urgent: </a:t>
            </a:r>
            <a:r>
              <a:rPr lang="en-US" b="1" dirty="0"/>
              <a:t>$25.5K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Room 427 costs </a:t>
            </a:r>
            <a:r>
              <a:rPr lang="en-US" b="1" dirty="0"/>
              <a:t>$28.7K</a:t>
            </a:r>
            <a:r>
              <a:rPr lang="en-US" dirty="0"/>
              <a:t> (highest among all)</a:t>
            </a:r>
          </a:p>
          <a:p>
            <a:r>
              <a:rPr lang="en-US" b="1" dirty="0"/>
              <a:t>Action:</a:t>
            </a:r>
            <a:r>
              <a:rPr lang="en-US" dirty="0"/>
              <a:t> Review elective billing structure.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9013-DA04-4555-88D9-E4D66E7F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483" y="3093346"/>
            <a:ext cx="4615900" cy="32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9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07BA-2FEF-4F91-8FFC-9154FC97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Condition by Age &amp;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E166-9CDF-4AAD-A115-9CF06DF18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0240"/>
            <a:ext cx="7782338" cy="15777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Ages </a:t>
            </a:r>
            <a:r>
              <a:rPr lang="en-US" b="1" dirty="0"/>
              <a:t>43–62</a:t>
            </a:r>
            <a:r>
              <a:rPr lang="en-US" dirty="0"/>
              <a:t> show highest chronic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Monthly volume remains </a:t>
            </a:r>
            <a:r>
              <a:rPr lang="en-US" b="1" dirty="0"/>
              <a:t>stable year-round</a:t>
            </a:r>
            <a:endParaRPr lang="en-US" dirty="0"/>
          </a:p>
          <a:p>
            <a:r>
              <a:rPr lang="en-US" b="1" dirty="0"/>
              <a:t>Action:</a:t>
            </a:r>
            <a:r>
              <a:rPr lang="en-US" dirty="0"/>
              <a:t> Preventive campaigns for middle-aged demographics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7C657-8289-4131-89D3-804F6A09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3949148"/>
            <a:ext cx="10827025" cy="231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C3D1-A347-4AC7-BEAD-87589986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Doctors Linked to High Medication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2A05-578B-4C73-8F4D-221DF99B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4905"/>
            <a:ext cx="7424529" cy="1525544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Joshua Rodgers (Ibuprofen): $52.1K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Kathleen Griffin (Paracetamol): $52.8K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Taylor Novak &amp; Kirsten Hill: Cost-efficient</a:t>
            </a:r>
          </a:p>
          <a:p>
            <a:r>
              <a:rPr lang="en-US" b="1" dirty="0"/>
              <a:t>Action:</a:t>
            </a:r>
            <a:r>
              <a:rPr lang="en-US" dirty="0"/>
              <a:t> Build benchmarking model for doctor billing efficiency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73AC4-B97D-49A2-B2B8-B9B47988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082" y="3818169"/>
            <a:ext cx="538369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56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378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Hospital Charges &amp; Patient Care: A Comprehensive Analysis</vt:lpstr>
      <vt:lpstr>Executive Summary Key Takeaways for Stakeholders</vt:lpstr>
      <vt:lpstr>Hospital Billing Breakdown: Daily Charges</vt:lpstr>
      <vt:lpstr>Costliest Conditions to Treat</vt:lpstr>
      <vt:lpstr>Which Medications Are Most Expensive?</vt:lpstr>
      <vt:lpstr>Billing by Blood Type</vt:lpstr>
      <vt:lpstr>Elective vs Emergency Admission Charges</vt:lpstr>
      <vt:lpstr>Patient Condition by Age &amp; Month</vt:lpstr>
      <vt:lpstr>Doctors Linked to High Medication Costs</vt:lpstr>
      <vt:lpstr>Billing Linked to Test Outcomes</vt:lpstr>
      <vt:lpstr>Billing Fluctuation over 29 Days</vt:lpstr>
      <vt:lpstr>Data-Driven Recommendations</vt:lpstr>
      <vt:lpstr>PowerPoint Presentation</vt:lpstr>
      <vt:lpstr>SQL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Charges &amp; Patient Care: A Comprehensive Analysis</dc:title>
  <dc:creator>Ravikanth Chavan</dc:creator>
  <cp:lastModifiedBy>Ravikanth Chavan</cp:lastModifiedBy>
  <cp:revision>6</cp:revision>
  <dcterms:created xsi:type="dcterms:W3CDTF">2025-06-16T09:11:34Z</dcterms:created>
  <dcterms:modified xsi:type="dcterms:W3CDTF">2025-06-16T10:07:21Z</dcterms:modified>
</cp:coreProperties>
</file>