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5" r:id="rId14"/>
    <p:sldId id="2146847066" r:id="rId15"/>
    <p:sldId id="2146847062" r:id="rId16"/>
    <p:sldId id="2146847061" r:id="rId17"/>
    <p:sldId id="2146847055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404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vikantmaurya00/Steganography-Image-Encryption-Decryption" TargetMode="External"/><Relationship Id="rId2" Type="http://schemas.openxmlformats.org/officeDocument/2006/relationships/hyperlink" Target="Image%20Steganography%20%20Project.ppt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u="sng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i="1" u="sng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8385" y="3813120"/>
            <a:ext cx="7980183" cy="23698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:-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</a:p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29644" y="4338935"/>
            <a:ext cx="41104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" pitchFamily="82" charset="0"/>
              </a:rPr>
              <a:t>Ravikant</a:t>
            </a:r>
            <a:r>
              <a:rPr 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" pitchFamily="82" charset="0"/>
              </a:rPr>
              <a:t>  </a:t>
            </a:r>
            <a:r>
              <a:rPr lang="en-US" sz="32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" pitchFamily="82" charset="0"/>
              </a:rPr>
              <a:t>Maurya</a:t>
            </a:r>
            <a:endParaRPr 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71383" y="4853371"/>
            <a:ext cx="69066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Ramanujan</a:t>
            </a:r>
            <a:r>
              <a:rPr lang="en-US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College(University of Delhi)</a:t>
            </a:r>
            <a:endParaRPr lang="en-US" sz="3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83919" y="5314881"/>
            <a:ext cx="54527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B.Sc.(</a:t>
            </a:r>
            <a:r>
              <a:rPr lang="en-US" sz="3200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Hons</a:t>
            </a:r>
            <a:r>
              <a:rPr lang="en-US" sz="32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.)Computer Science</a:t>
            </a:r>
            <a:endParaRPr lang="en-US" sz="32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0" y="1384056"/>
            <a:ext cx="6013938" cy="52453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08" y="1184732"/>
            <a:ext cx="5395546" cy="544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93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85" y="1028700"/>
            <a:ext cx="6093070" cy="54294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555" y="700941"/>
            <a:ext cx="5583115" cy="575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84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61" y="1609756"/>
            <a:ext cx="11029615" cy="4673324"/>
          </a:xfrm>
        </p:spPr>
        <p:txBody>
          <a:bodyPr>
            <a:normAutofit lnSpcReduction="10000"/>
          </a:bodyPr>
          <a:lstStyle/>
          <a:p>
            <a:r>
              <a:rPr lang="en-US" sz="2400" i="1" dirty="0">
                <a:latin typeface="Bahnschrift SemiBold Condensed" pitchFamily="34" charset="0"/>
              </a:rPr>
              <a:t>The </a:t>
            </a:r>
            <a:r>
              <a:rPr lang="en-US" sz="2400" b="1" i="1" dirty="0">
                <a:latin typeface="Bahnschrift SemiBold Condensed" pitchFamily="34" charset="0"/>
              </a:rPr>
              <a:t>Image Steganography</a:t>
            </a:r>
            <a:r>
              <a:rPr lang="en-US" sz="2400" i="1" dirty="0">
                <a:latin typeface="Bahnschrift SemiBold Condensed" pitchFamily="34" charset="0"/>
              </a:rPr>
              <a:t> project successfully implements the technique of hiding secret messages within images using </a:t>
            </a:r>
            <a:r>
              <a:rPr lang="en-US" sz="2400" b="1" i="1" dirty="0">
                <a:latin typeface="Bahnschrift SemiBold Condensed" pitchFamily="34" charset="0"/>
              </a:rPr>
              <a:t>LSB (Least Significant Bit) encoding</a:t>
            </a:r>
            <a:r>
              <a:rPr lang="en-US" sz="2400" i="1" dirty="0">
                <a:latin typeface="Bahnschrift SemiBold Condensed" pitchFamily="34" charset="0"/>
              </a:rPr>
              <a:t>. By leveraging </a:t>
            </a:r>
            <a:r>
              <a:rPr lang="en-US" sz="2400" b="1" i="1" dirty="0">
                <a:latin typeface="Bahnschrift SemiBold Condensed" pitchFamily="34" charset="0"/>
              </a:rPr>
              <a:t>Python, </a:t>
            </a:r>
            <a:r>
              <a:rPr lang="en-US" sz="2400" b="1" i="1" dirty="0" err="1">
                <a:latin typeface="Bahnschrift SemiBold Condensed" pitchFamily="34" charset="0"/>
              </a:rPr>
              <a:t>OpenCV</a:t>
            </a:r>
            <a:r>
              <a:rPr lang="en-US" sz="2400" b="1" i="1" dirty="0">
                <a:latin typeface="Bahnschrift SemiBold Condensed" pitchFamily="34" charset="0"/>
              </a:rPr>
              <a:t>, </a:t>
            </a:r>
            <a:r>
              <a:rPr lang="en-US" sz="2400" b="1" i="1" dirty="0" err="1">
                <a:latin typeface="Bahnschrift SemiBold Condensed" pitchFamily="34" charset="0"/>
              </a:rPr>
              <a:t>Tkinter</a:t>
            </a:r>
            <a:r>
              <a:rPr lang="en-US" sz="2400" b="1" i="1" dirty="0">
                <a:latin typeface="Bahnschrift SemiBold Condensed" pitchFamily="34" charset="0"/>
              </a:rPr>
              <a:t>, and </a:t>
            </a:r>
            <a:r>
              <a:rPr lang="en-US" sz="2400" b="1" i="1" dirty="0" err="1">
                <a:latin typeface="Bahnschrift SemiBold Condensed" pitchFamily="34" charset="0"/>
              </a:rPr>
              <a:t>TtkBootstrap</a:t>
            </a:r>
            <a:r>
              <a:rPr lang="en-US" sz="2400" i="1" dirty="0">
                <a:latin typeface="Bahnschrift SemiBold Condensed" pitchFamily="34" charset="0"/>
              </a:rPr>
              <a:t>, the project provides a user-friendly GUI for encoding and decoding hidden text within images.</a:t>
            </a:r>
          </a:p>
          <a:p>
            <a:r>
              <a:rPr lang="en-US" sz="2400" i="1" dirty="0">
                <a:latin typeface="Bahnschrift SemiBold Condensed" pitchFamily="34" charset="0"/>
              </a:rPr>
              <a:t>This tool enhances data security by allowing covert communication while maintaining the original image’s visual integrity. The integration of </a:t>
            </a:r>
            <a:r>
              <a:rPr lang="en-US" sz="2400" i="1" dirty="0" err="1">
                <a:latin typeface="Bahnschrift SemiBold Condensed" pitchFamily="34" charset="0"/>
              </a:rPr>
              <a:t>OpenCV</a:t>
            </a:r>
            <a:r>
              <a:rPr lang="en-US" sz="2400" i="1" dirty="0">
                <a:latin typeface="Bahnschrift SemiBold Condensed" pitchFamily="34" charset="0"/>
              </a:rPr>
              <a:t> ensures efficient image processing, while </a:t>
            </a:r>
            <a:r>
              <a:rPr lang="en-US" sz="2400" i="1" dirty="0" err="1">
                <a:latin typeface="Bahnschrift SemiBold Condensed" pitchFamily="34" charset="0"/>
              </a:rPr>
              <a:t>Tkinter</a:t>
            </a:r>
            <a:r>
              <a:rPr lang="en-US" sz="2400" i="1" dirty="0">
                <a:latin typeface="Bahnschrift SemiBold Condensed" pitchFamily="34" charset="0"/>
              </a:rPr>
              <a:t> and </a:t>
            </a:r>
            <a:r>
              <a:rPr lang="en-US" sz="2400" i="1" dirty="0" err="1">
                <a:latin typeface="Bahnschrift SemiBold Condensed" pitchFamily="34" charset="0"/>
              </a:rPr>
              <a:t>TtkBootstrap</a:t>
            </a:r>
            <a:r>
              <a:rPr lang="en-US" sz="2400" i="1" dirty="0">
                <a:latin typeface="Bahnschrift SemiBold Condensed" pitchFamily="34" charset="0"/>
              </a:rPr>
              <a:t> improve usability with an intuitive interface.</a:t>
            </a:r>
          </a:p>
          <a:p>
            <a:r>
              <a:rPr lang="en-US" sz="2400" i="1" dirty="0">
                <a:latin typeface="Bahnschrift SemiBold Condensed" pitchFamily="34" charset="0"/>
              </a:rPr>
              <a:t>Future improvements may include adding </a:t>
            </a:r>
            <a:r>
              <a:rPr lang="en-US" sz="2400" b="1" i="1" dirty="0">
                <a:latin typeface="Bahnschrift SemiBold Condensed" pitchFamily="34" charset="0"/>
              </a:rPr>
              <a:t>encryption for additional security</a:t>
            </a:r>
            <a:r>
              <a:rPr lang="en-US" sz="2400" i="1" dirty="0">
                <a:latin typeface="Bahnschrift SemiBold Condensed" pitchFamily="34" charset="0"/>
              </a:rPr>
              <a:t>, supporting </a:t>
            </a:r>
            <a:r>
              <a:rPr lang="en-US" sz="2400" b="1" i="1" dirty="0">
                <a:latin typeface="Bahnschrift SemiBold Condensed" pitchFamily="34" charset="0"/>
              </a:rPr>
              <a:t>multiple image formats</a:t>
            </a:r>
            <a:r>
              <a:rPr lang="en-US" sz="2400" i="1" dirty="0">
                <a:latin typeface="Bahnschrift SemiBold Condensed" pitchFamily="34" charset="0"/>
              </a:rPr>
              <a:t>, and implementing </a:t>
            </a:r>
            <a:r>
              <a:rPr lang="en-US" sz="2400" b="1" i="1" dirty="0">
                <a:latin typeface="Bahnschrift SemiBold Condensed" pitchFamily="34" charset="0"/>
              </a:rPr>
              <a:t>adaptive steganography techniques</a:t>
            </a:r>
            <a:r>
              <a:rPr lang="en-US" sz="2400" i="1" dirty="0">
                <a:latin typeface="Bahnschrift SemiBold Condensed" pitchFamily="34" charset="0"/>
              </a:rPr>
              <a:t> to further enhance robustness. This project demonstrates a practical application of steganography in the field of </a:t>
            </a:r>
            <a:r>
              <a:rPr lang="en-US" sz="2400" b="1" i="1" dirty="0" err="1">
                <a:latin typeface="Bahnschrift SemiBold Condensed" pitchFamily="34" charset="0"/>
              </a:rPr>
              <a:t>cybersecurity</a:t>
            </a:r>
            <a:r>
              <a:rPr lang="en-US" sz="2400" b="1" i="1" dirty="0">
                <a:latin typeface="Bahnschrift SemiBold Condensed" pitchFamily="34" charset="0"/>
              </a:rPr>
              <a:t> and secure communication</a:t>
            </a:r>
            <a:r>
              <a:rPr lang="en-US" sz="2400" i="1" dirty="0">
                <a:latin typeface="Bahnschrift SemiBold Condensed" pitchFamily="34" charset="0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600" b="1" i="1" dirty="0" err="1" smtClean="0">
                <a:solidFill>
                  <a:schemeClr val="accent3">
                    <a:lumMod val="75000"/>
                  </a:schemeClr>
                </a:solidFill>
              </a:rPr>
              <a:t>Github</a:t>
            </a:r>
            <a:r>
              <a:rPr lang="en-IN" sz="3600" b="1" i="1" dirty="0" smtClean="0">
                <a:solidFill>
                  <a:schemeClr val="accent3">
                    <a:lumMod val="75000"/>
                  </a:schemeClr>
                </a:solidFill>
              </a:rPr>
              <a:t> ID:-   </a:t>
            </a:r>
            <a:r>
              <a:rPr lang="en-IN" sz="4000" b="1" i="1" dirty="0" smtClean="0">
                <a:hlinkClick r:id="rId2" action="ppaction://hlinkpres?slideindex=1&amp;slidetitle="/>
              </a:rPr>
              <a:t>ravikantmaurya00</a:t>
            </a:r>
            <a:endParaRPr lang="en-IN" sz="4000" b="1" i="1" dirty="0" smtClean="0"/>
          </a:p>
          <a:p>
            <a:pPr marL="0" indent="0">
              <a:buNone/>
            </a:pPr>
            <a:r>
              <a:rPr lang="en-IN" sz="3600" b="1" i="1" dirty="0" err="1" smtClean="0">
                <a:solidFill>
                  <a:srgbClr val="FF0000"/>
                </a:solidFill>
              </a:rPr>
              <a:t>Github</a:t>
            </a:r>
            <a:r>
              <a:rPr lang="en-IN" sz="3600" b="1" i="1" dirty="0" smtClean="0">
                <a:solidFill>
                  <a:srgbClr val="FF0000"/>
                </a:solidFill>
              </a:rPr>
              <a:t> </a:t>
            </a:r>
            <a:r>
              <a:rPr lang="en-IN" sz="3600" b="1" i="1" dirty="0">
                <a:solidFill>
                  <a:srgbClr val="FF0000"/>
                </a:solidFill>
              </a:rPr>
              <a:t>Repository Link:- </a:t>
            </a:r>
            <a:r>
              <a:rPr lang="en-IN" sz="3600" b="1" i="1" dirty="0" smtClean="0">
                <a:solidFill>
                  <a:srgbClr val="FF0000"/>
                </a:solidFill>
              </a:rPr>
              <a:t>  </a:t>
            </a:r>
            <a:r>
              <a:rPr lang="en-IN" sz="3600" b="1" i="1" dirty="0" smtClean="0">
                <a:hlinkClick r:id="rId3"/>
              </a:rPr>
              <a:t>https</a:t>
            </a:r>
            <a:r>
              <a:rPr lang="en-IN" sz="3600" b="1" i="1" dirty="0">
                <a:hlinkClick r:id="rId3"/>
              </a:rPr>
              <a:t>://github.com/ravikantmaurya00/Steganography-Image-Encryption-Decryption</a:t>
            </a:r>
            <a:endParaRPr lang="en-IN" sz="3600" b="1" i="1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1" y="1513042"/>
            <a:ext cx="11029615" cy="4673324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i="1" u="sng" dirty="0"/>
              <a:t>Enhanced Security with </a:t>
            </a:r>
            <a:r>
              <a:rPr lang="en-US" sz="1800" b="1" i="1" u="sng" dirty="0" smtClean="0"/>
              <a:t>Encryption :-  </a:t>
            </a:r>
            <a:r>
              <a:rPr lang="en-US" dirty="0" smtClean="0"/>
              <a:t>Integrate </a:t>
            </a:r>
            <a:r>
              <a:rPr lang="en-US" b="1" dirty="0"/>
              <a:t>AES or RSA encryption</a:t>
            </a:r>
            <a:r>
              <a:rPr lang="en-US" dirty="0"/>
              <a:t> to encrypt the message before embedding it in the </a:t>
            </a:r>
            <a:r>
              <a:rPr lang="en-US" dirty="0" smtClean="0"/>
              <a:t>image. This </a:t>
            </a:r>
            <a:r>
              <a:rPr lang="en-US" dirty="0"/>
              <a:t>ensures that even if extracted, the hidden data remains unreadable without a decryption key.</a:t>
            </a:r>
          </a:p>
          <a:p>
            <a:r>
              <a:rPr lang="en-US" sz="1800" b="1" i="1" u="sng" dirty="0"/>
              <a:t>Support for Multiple Image </a:t>
            </a:r>
            <a:r>
              <a:rPr lang="en-US" sz="1800" b="1" i="1" u="sng" dirty="0" smtClean="0"/>
              <a:t>Formats :- </a:t>
            </a:r>
            <a:r>
              <a:rPr lang="en-US" dirty="0" smtClean="0"/>
              <a:t>Extend </a:t>
            </a:r>
            <a:r>
              <a:rPr lang="en-US" dirty="0"/>
              <a:t>support to </a:t>
            </a:r>
            <a:r>
              <a:rPr lang="en-US" b="1" dirty="0"/>
              <a:t>JPEG, BMP, and GIF</a:t>
            </a:r>
            <a:r>
              <a:rPr lang="en-US" dirty="0"/>
              <a:t> for better </a:t>
            </a:r>
            <a:r>
              <a:rPr lang="en-US" dirty="0" smtClean="0"/>
              <a:t>usability. Implement </a:t>
            </a:r>
            <a:r>
              <a:rPr lang="en-US" dirty="0"/>
              <a:t>lossless techniques for </a:t>
            </a:r>
            <a:r>
              <a:rPr lang="en-US" b="1" dirty="0"/>
              <a:t>JPEG</a:t>
            </a:r>
            <a:r>
              <a:rPr lang="en-US" dirty="0"/>
              <a:t>, which uses </a:t>
            </a:r>
            <a:r>
              <a:rPr lang="en-US" dirty="0" err="1"/>
              <a:t>lossy</a:t>
            </a:r>
            <a:r>
              <a:rPr lang="en-US" dirty="0"/>
              <a:t> compression.</a:t>
            </a:r>
          </a:p>
          <a:p>
            <a:r>
              <a:rPr lang="en-US" sz="1800" b="1" i="1" u="sng" dirty="0"/>
              <a:t>Advanced Steganography </a:t>
            </a:r>
            <a:r>
              <a:rPr lang="en-US" sz="1800" b="1" i="1" u="sng" dirty="0" smtClean="0"/>
              <a:t>Techniques :- </a:t>
            </a:r>
            <a:r>
              <a:rPr lang="en-US" dirty="0" smtClean="0"/>
              <a:t>Use </a:t>
            </a:r>
            <a:r>
              <a:rPr lang="en-US" b="1" dirty="0"/>
              <a:t>Edge-Based or DCT/DWT frequency-domain steganography</a:t>
            </a:r>
            <a:r>
              <a:rPr lang="en-US" dirty="0"/>
              <a:t> for improved </a:t>
            </a:r>
            <a:r>
              <a:rPr lang="en-US" dirty="0" smtClean="0"/>
              <a:t>invisibility.  Apply </a:t>
            </a:r>
            <a:r>
              <a:rPr lang="en-US" b="1" dirty="0"/>
              <a:t>AI/ML-based approaches</a:t>
            </a:r>
            <a:r>
              <a:rPr lang="en-US" dirty="0"/>
              <a:t> to enhance the robustness of hidden data.</a:t>
            </a:r>
          </a:p>
          <a:p>
            <a:r>
              <a:rPr lang="en-US" sz="1800" b="1" i="1" u="sng" dirty="0"/>
              <a:t>Higher Data Capacity &amp; </a:t>
            </a:r>
            <a:r>
              <a:rPr lang="en-US" sz="1800" b="1" i="1" u="sng" dirty="0" smtClean="0"/>
              <a:t>Optimization :-  </a:t>
            </a:r>
            <a:r>
              <a:rPr lang="en-US" dirty="0" smtClean="0"/>
              <a:t>Optimize </a:t>
            </a:r>
            <a:r>
              <a:rPr lang="en-US" dirty="0"/>
              <a:t>encoding efficiency to </a:t>
            </a:r>
            <a:r>
              <a:rPr lang="en-US" b="1" dirty="0"/>
              <a:t>store more data</a:t>
            </a:r>
            <a:r>
              <a:rPr lang="en-US" dirty="0"/>
              <a:t> without noticeable changes in image </a:t>
            </a:r>
            <a:r>
              <a:rPr lang="en-US" dirty="0" smtClean="0"/>
              <a:t>quality.   Implement </a:t>
            </a:r>
            <a:r>
              <a:rPr lang="en-US" b="1" dirty="0"/>
              <a:t>dynamic LSB techniques</a:t>
            </a:r>
            <a:r>
              <a:rPr lang="en-US" dirty="0"/>
              <a:t> to adapt encoding depth based on the image’s structure.</a:t>
            </a:r>
          </a:p>
          <a:p>
            <a:r>
              <a:rPr lang="en-US" sz="1900" b="1" i="1" u="sng" dirty="0"/>
              <a:t>Mobile &amp; Web-Based </a:t>
            </a:r>
            <a:r>
              <a:rPr lang="en-US" sz="1900" b="1" i="1" u="sng" dirty="0" smtClean="0"/>
              <a:t>Implementation :-  </a:t>
            </a:r>
            <a:r>
              <a:rPr lang="en-US" dirty="0" smtClean="0"/>
              <a:t>Develop </a:t>
            </a:r>
            <a:r>
              <a:rPr lang="en-US" dirty="0"/>
              <a:t>a </a:t>
            </a:r>
            <a:r>
              <a:rPr lang="en-US" b="1" dirty="0"/>
              <a:t>mobile app using </a:t>
            </a:r>
            <a:r>
              <a:rPr lang="en-US" b="1" dirty="0" err="1"/>
              <a:t>Kivy</a:t>
            </a:r>
            <a:r>
              <a:rPr lang="en-US" b="1" dirty="0"/>
              <a:t> (Python) or Flutter</a:t>
            </a:r>
            <a:r>
              <a:rPr lang="en-US" dirty="0"/>
              <a:t> for secure on-the-go </a:t>
            </a:r>
            <a:r>
              <a:rPr lang="en-US" dirty="0" smtClean="0"/>
              <a:t>usage.   Create </a:t>
            </a:r>
            <a:r>
              <a:rPr lang="en-US" dirty="0"/>
              <a:t>a </a:t>
            </a:r>
            <a:r>
              <a:rPr lang="en-US" b="1" dirty="0"/>
              <a:t>web-based tool (Flask/</a:t>
            </a:r>
            <a:r>
              <a:rPr lang="en-US" b="1" dirty="0" err="1"/>
              <a:t>Django</a:t>
            </a:r>
            <a:r>
              <a:rPr lang="en-US" b="1" dirty="0"/>
              <a:t> + JavaScript)</a:t>
            </a:r>
            <a:r>
              <a:rPr lang="en-US" dirty="0"/>
              <a:t> for online steganography.</a:t>
            </a:r>
          </a:p>
          <a:p>
            <a:r>
              <a:rPr lang="en-US" sz="1900" b="1" i="1" u="sng" dirty="0"/>
              <a:t>Expansion to Audio &amp; Video </a:t>
            </a:r>
            <a:r>
              <a:rPr lang="en-US" sz="1900" b="1" i="1" u="sng" dirty="0" smtClean="0"/>
              <a:t>Steganography :-  </a:t>
            </a:r>
            <a:r>
              <a:rPr lang="en-US" dirty="0" smtClean="0"/>
              <a:t>Implement </a:t>
            </a:r>
            <a:r>
              <a:rPr lang="en-US" b="1" dirty="0"/>
              <a:t>audio steganography</a:t>
            </a:r>
            <a:r>
              <a:rPr lang="en-US" dirty="0"/>
              <a:t> to embed messages within sound </a:t>
            </a:r>
            <a:r>
              <a:rPr lang="en-US" dirty="0" smtClean="0"/>
              <a:t>waves. Develop </a:t>
            </a:r>
            <a:r>
              <a:rPr lang="en-US" b="1" dirty="0"/>
              <a:t>video steganography</a:t>
            </a:r>
            <a:r>
              <a:rPr lang="en-US" dirty="0"/>
              <a:t>, spreading hidden data across multiple frames.</a:t>
            </a:r>
          </a:p>
          <a:p>
            <a:r>
              <a:rPr lang="en-US" sz="1900" b="1" i="1" u="sng" dirty="0" err="1"/>
              <a:t>Steganalysis</a:t>
            </a:r>
            <a:r>
              <a:rPr lang="en-US" sz="1900" b="1" i="1" u="sng" dirty="0"/>
              <a:t> </a:t>
            </a:r>
            <a:r>
              <a:rPr lang="en-US" sz="1900" b="1" i="1" u="sng" dirty="0" smtClean="0"/>
              <a:t>Resistance :-  </a:t>
            </a:r>
            <a:r>
              <a:rPr lang="en-US" dirty="0" smtClean="0"/>
              <a:t>Apply </a:t>
            </a:r>
            <a:r>
              <a:rPr lang="en-US" b="1" dirty="0"/>
              <a:t>randomized bit encoding</a:t>
            </a:r>
            <a:r>
              <a:rPr lang="en-US" dirty="0"/>
              <a:t> instead of simple LSB to avoid </a:t>
            </a:r>
            <a:r>
              <a:rPr lang="en-US" dirty="0" smtClean="0"/>
              <a:t>detection. Use </a:t>
            </a:r>
            <a:r>
              <a:rPr lang="en-US" b="1" dirty="0"/>
              <a:t>anti-detection algorithms</a:t>
            </a:r>
            <a:r>
              <a:rPr lang="en-US" dirty="0"/>
              <a:t> to counter </a:t>
            </a:r>
            <a:r>
              <a:rPr lang="en-US" dirty="0" err="1"/>
              <a:t>steganalysis</a:t>
            </a:r>
            <a:r>
              <a:rPr lang="en-US" dirty="0"/>
              <a:t> tools.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01" y="2417885"/>
            <a:ext cx="11136337" cy="1758461"/>
          </a:xfrm>
        </p:spPr>
        <p:txBody>
          <a:bodyPr>
            <a:noAutofit/>
          </a:bodyPr>
          <a:lstStyle/>
          <a:p>
            <a:pPr algn="ctr"/>
            <a:r>
              <a:rPr lang="en-US" sz="115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  <a:cs typeface="Arial" panose="020B0604020202020204" pitchFamily="34" charset="0"/>
              </a:rPr>
              <a:t>Thank You</a:t>
            </a:r>
            <a:endParaRPr lang="en-US" sz="115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Bahnschrift SemiBold Condensed" pitchFamily="34" charset="0"/>
              </a:rPr>
              <a:t>With the increasing need for secure communication, traditional encryption methods alone may not be sufficient to protect sensitive data from cyber threats. Steganography offers a solution by concealing information within digital images, ensuring covert data transmission. This application aims to implement a robust </a:t>
            </a:r>
            <a:r>
              <a:rPr lang="en-US" sz="2800" dirty="0" err="1">
                <a:latin typeface="Bahnschrift SemiBold Condensed" pitchFamily="34" charset="0"/>
              </a:rPr>
              <a:t>steganographic</a:t>
            </a:r>
            <a:r>
              <a:rPr lang="en-US" sz="2800" dirty="0">
                <a:latin typeface="Bahnschrift SemiBold Condensed" pitchFamily="34" charset="0"/>
              </a:rPr>
              <a:t> technique to securely hide and retrieve data in images while maintaining their visual integrity. It will enhance data security, prevent unauthorized access, and provide a reliable method for confidential communication.</a:t>
            </a:r>
            <a:endParaRPr lang="en-IN" sz="2800" dirty="0">
              <a:latin typeface="Bahnschrift SemiBold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502" y="1192886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800" b="1" i="1" u="sng" dirty="0" smtClean="0"/>
              <a:t>Libraries:-</a:t>
            </a:r>
            <a:endParaRPr lang="en-US" sz="1800" b="1" i="1" u="sng" dirty="0"/>
          </a:p>
          <a:p>
            <a:r>
              <a:rPr lang="en-US" sz="1600" b="1" dirty="0"/>
              <a:t>cv2 (</a:t>
            </a:r>
            <a:r>
              <a:rPr lang="en-US" sz="1600" b="1" dirty="0" err="1"/>
              <a:t>OpenCV</a:t>
            </a:r>
            <a:r>
              <a:rPr lang="en-US" sz="1600" b="1" dirty="0"/>
              <a:t>)</a:t>
            </a:r>
            <a:r>
              <a:rPr lang="en-US" sz="1600" dirty="0"/>
              <a:t> – Used for image processing tasks like reading, modifying, and analyzing images.</a:t>
            </a:r>
          </a:p>
          <a:p>
            <a:r>
              <a:rPr lang="en-US" sz="1600" b="1" dirty="0" err="1"/>
              <a:t>os</a:t>
            </a:r>
            <a:r>
              <a:rPr lang="en-US" sz="1600" dirty="0"/>
              <a:t> – Provides functions to interact with the operating system (e.g., file handling, directory management).</a:t>
            </a:r>
          </a:p>
          <a:p>
            <a:r>
              <a:rPr lang="en-US" sz="1600" b="1" dirty="0" err="1"/>
              <a:t>tkinter</a:t>
            </a:r>
            <a:r>
              <a:rPr lang="en-US" sz="1600" dirty="0"/>
              <a:t> – A built-in Python library for creating graphical user interfaces (GUIs).</a:t>
            </a:r>
          </a:p>
          <a:p>
            <a:r>
              <a:rPr lang="en-US" sz="1600" b="1" dirty="0" err="1"/>
              <a:t>filedialog</a:t>
            </a:r>
            <a:r>
              <a:rPr lang="en-US" sz="1600" dirty="0"/>
              <a:t> – A </a:t>
            </a:r>
            <a:r>
              <a:rPr lang="en-US" sz="1600" dirty="0" err="1"/>
              <a:t>tkinter</a:t>
            </a:r>
            <a:r>
              <a:rPr lang="en-US" sz="1600" dirty="0"/>
              <a:t> module for opening file selection dialogs.</a:t>
            </a:r>
          </a:p>
          <a:p>
            <a:r>
              <a:rPr lang="en-US" sz="1600" b="1" dirty="0" err="1"/>
              <a:t>messagebox</a:t>
            </a:r>
            <a:r>
              <a:rPr lang="en-US" sz="1600" dirty="0"/>
              <a:t> – A </a:t>
            </a:r>
            <a:r>
              <a:rPr lang="en-US" sz="1600" dirty="0" err="1"/>
              <a:t>tkinter</a:t>
            </a:r>
            <a:r>
              <a:rPr lang="en-US" sz="1600" dirty="0"/>
              <a:t> module for displaying pop-up messages and alerts.</a:t>
            </a:r>
          </a:p>
          <a:p>
            <a:r>
              <a:rPr lang="en-US" sz="1600" b="1" dirty="0" err="1"/>
              <a:t>Toplevel</a:t>
            </a:r>
            <a:r>
              <a:rPr lang="en-US" sz="1600" dirty="0"/>
              <a:t> – A </a:t>
            </a:r>
            <a:r>
              <a:rPr lang="en-US" sz="1600" dirty="0" err="1"/>
              <a:t>tkinter</a:t>
            </a:r>
            <a:r>
              <a:rPr lang="en-US" sz="1600" dirty="0"/>
              <a:t> class to create additional windows in the GUI.</a:t>
            </a:r>
          </a:p>
          <a:p>
            <a:r>
              <a:rPr lang="en-US" sz="1600" b="1" dirty="0" err="1"/>
              <a:t>scrolledtext</a:t>
            </a:r>
            <a:r>
              <a:rPr lang="en-US" sz="1600" dirty="0"/>
              <a:t> – A </a:t>
            </a:r>
            <a:r>
              <a:rPr lang="en-US" sz="1600" dirty="0" err="1"/>
              <a:t>tkinter</a:t>
            </a:r>
            <a:r>
              <a:rPr lang="en-US" sz="1600" dirty="0"/>
              <a:t> widget providing a text area with a scrollbar.</a:t>
            </a:r>
          </a:p>
          <a:p>
            <a:r>
              <a:rPr lang="en-US" sz="1600" b="1" dirty="0"/>
              <a:t>PIL (Pillow)</a:t>
            </a:r>
            <a:r>
              <a:rPr lang="en-US" sz="1600" dirty="0"/>
              <a:t> – Used for image handling, including opening, editing, and converting images.</a:t>
            </a:r>
          </a:p>
          <a:p>
            <a:r>
              <a:rPr lang="en-US" sz="1600" b="1" dirty="0"/>
              <a:t>Image, </a:t>
            </a:r>
            <a:r>
              <a:rPr lang="en-US" sz="1600" b="1" dirty="0" err="1"/>
              <a:t>ImageTk</a:t>
            </a:r>
            <a:r>
              <a:rPr lang="en-US" sz="1600" dirty="0"/>
              <a:t> – </a:t>
            </a:r>
            <a:r>
              <a:rPr lang="en-US" sz="1600" dirty="0" err="1"/>
              <a:t>Submodules</a:t>
            </a:r>
            <a:r>
              <a:rPr lang="en-US" sz="1600" dirty="0"/>
              <a:t> of PIL for image processing and rendering in </a:t>
            </a:r>
            <a:r>
              <a:rPr lang="en-US" sz="1600" dirty="0" err="1" smtClean="0"/>
              <a:t>Tkinter</a:t>
            </a:r>
            <a:r>
              <a:rPr lang="en-US" sz="1600" dirty="0" smtClean="0"/>
              <a:t>.</a:t>
            </a:r>
          </a:p>
          <a:p>
            <a:r>
              <a:rPr lang="en-US" sz="1600" b="1" dirty="0" err="1" smtClean="0"/>
              <a:t>ttkbootstrap</a:t>
            </a:r>
            <a:r>
              <a:rPr lang="en-US" sz="1600" dirty="0" smtClean="0"/>
              <a:t> </a:t>
            </a:r>
            <a:r>
              <a:rPr lang="en-US" sz="1600" dirty="0"/>
              <a:t>– A modern UI styling library for </a:t>
            </a:r>
            <a:r>
              <a:rPr lang="en-US" sz="1600" dirty="0" err="1"/>
              <a:t>Tkinter</a:t>
            </a:r>
            <a:r>
              <a:rPr lang="en-US" sz="1600" dirty="0"/>
              <a:t>, adding themed widgets for an enhanced look.</a:t>
            </a:r>
          </a:p>
          <a:p>
            <a:pPr marL="0" indent="0">
              <a:buNone/>
            </a:pPr>
            <a:r>
              <a:rPr lang="en-US" sz="1800" b="1" i="1" u="sng" dirty="0" smtClean="0"/>
              <a:t>Platform:-</a:t>
            </a:r>
            <a:endParaRPr lang="en-US" sz="1800" b="1" i="1" u="sng" dirty="0"/>
          </a:p>
          <a:p>
            <a:r>
              <a:rPr lang="en-US" sz="1600" b="1" dirty="0"/>
              <a:t>Visual Studio Code (VS Code)</a:t>
            </a:r>
            <a:r>
              <a:rPr lang="en-US" sz="1600" dirty="0"/>
              <a:t> – A widely used code editor with features like debugging, extensions, and </a:t>
            </a:r>
            <a:r>
              <a:rPr lang="en-US" sz="1600" dirty="0" err="1"/>
              <a:t>Git</a:t>
            </a:r>
            <a:r>
              <a:rPr lang="en-US" sz="1600" dirty="0"/>
              <a:t> integration, making Python development efficient.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424" y="1433147"/>
            <a:ext cx="11481854" cy="5363307"/>
          </a:xfrm>
        </p:spPr>
        <p:txBody>
          <a:bodyPr>
            <a:normAutofit fontScale="92500"/>
          </a:bodyPr>
          <a:lstStyle/>
          <a:p>
            <a:r>
              <a:rPr lang="en-US" sz="1600" b="1" dirty="0" smtClean="0"/>
              <a:t> </a:t>
            </a:r>
            <a:r>
              <a:rPr lang="en-US" sz="1600" b="1" dirty="0"/>
              <a:t>Password-Protected Encryption &amp; </a:t>
            </a:r>
            <a:r>
              <a:rPr lang="en-US" sz="1600" b="1" dirty="0" smtClean="0"/>
              <a:t>Decryption</a:t>
            </a:r>
            <a:r>
              <a:rPr lang="en-US" sz="1600" dirty="0" smtClean="0"/>
              <a:t>:-  </a:t>
            </a:r>
            <a:r>
              <a:rPr lang="en-US" sz="1600" i="1" dirty="0" smtClean="0"/>
              <a:t>Users </a:t>
            </a:r>
            <a:r>
              <a:rPr lang="en-US" sz="1600" i="1" dirty="0"/>
              <a:t>must enter a passcode to encrypt and decrypt messages, enhancing security</a:t>
            </a:r>
            <a:r>
              <a:rPr lang="en-US" sz="1600" dirty="0"/>
              <a:t>.</a:t>
            </a:r>
          </a:p>
          <a:p>
            <a:r>
              <a:rPr lang="en-US" sz="1600" b="1" dirty="0" smtClean="0"/>
              <a:t>Real-Time </a:t>
            </a:r>
            <a:r>
              <a:rPr lang="en-US" sz="1600" b="1" dirty="0"/>
              <a:t>Image </a:t>
            </a:r>
            <a:r>
              <a:rPr lang="en-US" sz="1600" b="1" dirty="0" smtClean="0"/>
              <a:t>Preview</a:t>
            </a:r>
            <a:r>
              <a:rPr lang="en-US" sz="1600" dirty="0" smtClean="0"/>
              <a:t>:-   </a:t>
            </a:r>
            <a:r>
              <a:rPr lang="en-US" sz="1600" i="1" dirty="0" smtClean="0"/>
              <a:t>Selected </a:t>
            </a:r>
            <a:r>
              <a:rPr lang="en-US" sz="1600" i="1" dirty="0"/>
              <a:t>images are displayed in the UI before encryption, allowing users to verify the image before embedding a message.</a:t>
            </a:r>
          </a:p>
          <a:p>
            <a:r>
              <a:rPr lang="en-US" sz="1600" b="1" dirty="0" smtClean="0"/>
              <a:t> </a:t>
            </a:r>
            <a:r>
              <a:rPr lang="en-US" sz="1600" b="1" dirty="0"/>
              <a:t>Stealth Pixel-Based Message </a:t>
            </a:r>
            <a:r>
              <a:rPr lang="en-US" sz="1600" b="1" dirty="0" smtClean="0"/>
              <a:t>Hiding</a:t>
            </a:r>
            <a:r>
              <a:rPr lang="en-US" sz="1600" dirty="0" smtClean="0"/>
              <a:t>:-  </a:t>
            </a:r>
            <a:r>
              <a:rPr lang="en-US" sz="1600" i="1" dirty="0" smtClean="0"/>
              <a:t>The </a:t>
            </a:r>
            <a:r>
              <a:rPr lang="en-US" sz="1600" i="1" dirty="0"/>
              <a:t>message is stored in RGB pixel values using a unique algorithm, making it difficult to detect through regular analysis.</a:t>
            </a:r>
          </a:p>
          <a:p>
            <a:r>
              <a:rPr lang="en-US" sz="1600" b="1" dirty="0" smtClean="0"/>
              <a:t>Scrollable </a:t>
            </a:r>
            <a:r>
              <a:rPr lang="en-US" sz="1600" b="1" dirty="0"/>
              <a:t>Decrypted Message </a:t>
            </a:r>
            <a:r>
              <a:rPr lang="en-US" sz="1600" b="1" dirty="0" smtClean="0"/>
              <a:t>Display:-    </a:t>
            </a:r>
            <a:r>
              <a:rPr lang="en-US" sz="1600" i="1" dirty="0" smtClean="0"/>
              <a:t>Decrypted </a:t>
            </a:r>
            <a:r>
              <a:rPr lang="en-US" sz="1600" i="1" dirty="0"/>
              <a:t>messages appear in a separate pop-up window with a scrollable text box, ensuring long messages can be easily read.</a:t>
            </a:r>
          </a:p>
          <a:p>
            <a:r>
              <a:rPr lang="en-US" sz="1600" b="1" dirty="0" smtClean="0"/>
              <a:t> </a:t>
            </a:r>
            <a:r>
              <a:rPr lang="en-US" sz="1600" b="1" dirty="0"/>
              <a:t>Modern UI with Themed Bootstrap </a:t>
            </a:r>
            <a:r>
              <a:rPr lang="en-US" sz="1600" b="1" dirty="0" smtClean="0"/>
              <a:t>Styling</a:t>
            </a:r>
            <a:r>
              <a:rPr lang="en-US" sz="1600" dirty="0" smtClean="0"/>
              <a:t>:-   </a:t>
            </a:r>
            <a:r>
              <a:rPr lang="en-US" sz="1600" i="1" dirty="0" smtClean="0"/>
              <a:t>The </a:t>
            </a:r>
            <a:r>
              <a:rPr lang="en-US" sz="1600" i="1" dirty="0"/>
              <a:t>application uses </a:t>
            </a:r>
            <a:r>
              <a:rPr lang="en-US" sz="1600" i="1" dirty="0" err="1"/>
              <a:t>ttkbootstrap</a:t>
            </a:r>
            <a:r>
              <a:rPr lang="en-US" sz="1600" i="1" dirty="0"/>
              <a:t> for a sleek, user-friendly interface with a professional look.</a:t>
            </a:r>
          </a:p>
          <a:p>
            <a:r>
              <a:rPr lang="en-US" sz="1600" b="1" dirty="0" smtClean="0"/>
              <a:t> </a:t>
            </a:r>
            <a:r>
              <a:rPr lang="en-US" sz="1600" b="1" dirty="0"/>
              <a:t>Secure Image </a:t>
            </a:r>
            <a:r>
              <a:rPr lang="en-US" sz="1600" b="1" dirty="0" smtClean="0"/>
              <a:t>Handling:-  </a:t>
            </a:r>
            <a:r>
              <a:rPr lang="en-US" sz="1600" i="1" dirty="0" smtClean="0"/>
              <a:t>The </a:t>
            </a:r>
            <a:r>
              <a:rPr lang="en-US" sz="1600" i="1" dirty="0"/>
              <a:t>encrypted image is saved as a new file (encryptedImage.png) to prevent overwriting the original image.</a:t>
            </a:r>
          </a:p>
          <a:p>
            <a:r>
              <a:rPr lang="en-US" sz="1600" b="1" dirty="0" smtClean="0"/>
              <a:t>Message </a:t>
            </a:r>
            <a:r>
              <a:rPr lang="en-US" sz="1600" b="1" dirty="0"/>
              <a:t>Capacity </a:t>
            </a:r>
            <a:r>
              <a:rPr lang="en-US" sz="1600" b="1" dirty="0" smtClean="0"/>
              <a:t>Management</a:t>
            </a:r>
            <a:r>
              <a:rPr lang="en-US" sz="1600" b="1" i="1" dirty="0" smtClean="0"/>
              <a:t>:-   </a:t>
            </a:r>
            <a:r>
              <a:rPr lang="en-US" sz="1600" i="1" dirty="0" smtClean="0"/>
              <a:t>A </a:t>
            </a:r>
            <a:r>
              <a:rPr lang="en-US" sz="1600" i="1" dirty="0"/>
              <a:t>built-in error check prevents messages that exceed the image’s capacity from being encrypted</a:t>
            </a:r>
            <a:r>
              <a:rPr lang="en-US" sz="1600" dirty="0"/>
              <a:t>.</a:t>
            </a:r>
          </a:p>
          <a:p>
            <a:r>
              <a:rPr lang="en-US" sz="1600" b="1" dirty="0" smtClean="0"/>
              <a:t> </a:t>
            </a:r>
            <a:r>
              <a:rPr lang="en-US" sz="1600" b="1" dirty="0"/>
              <a:t>Drag-and-Drop Image Selection (Future </a:t>
            </a:r>
            <a:r>
              <a:rPr lang="en-US" sz="1600" b="1" dirty="0" smtClean="0"/>
              <a:t>Enhancement):-   </a:t>
            </a:r>
            <a:r>
              <a:rPr lang="en-US" sz="1600" i="1" dirty="0" smtClean="0"/>
              <a:t>Planned </a:t>
            </a:r>
            <a:r>
              <a:rPr lang="en-US" sz="1600" i="1" dirty="0"/>
              <a:t>feature to allow users to drag and drop an image into the application for a seamless experience.</a:t>
            </a:r>
          </a:p>
          <a:p>
            <a:r>
              <a:rPr lang="en-US" sz="1600" b="1" dirty="0" smtClean="0"/>
              <a:t>Encryption </a:t>
            </a:r>
            <a:r>
              <a:rPr lang="en-US" sz="1600" b="1" dirty="0"/>
              <a:t>&amp; Decryption Status </a:t>
            </a:r>
            <a:r>
              <a:rPr lang="en-US" sz="1600" b="1" dirty="0" smtClean="0"/>
              <a:t>Updates:-  </a:t>
            </a:r>
            <a:r>
              <a:rPr lang="en-US" sz="1600" i="1" dirty="0" smtClean="0"/>
              <a:t>Real-time </a:t>
            </a:r>
            <a:r>
              <a:rPr lang="en-US" sz="1600" i="1" dirty="0"/>
              <a:t>status messages inform users about encryption or decryption success or failure</a:t>
            </a:r>
            <a:r>
              <a:rPr lang="en-US" sz="1600" dirty="0"/>
              <a:t>.</a:t>
            </a:r>
          </a:p>
          <a:p>
            <a:r>
              <a:rPr lang="en-US" sz="1600" b="1" dirty="0" smtClean="0"/>
              <a:t> </a:t>
            </a:r>
            <a:r>
              <a:rPr lang="en-US" sz="1600" b="1" dirty="0"/>
              <a:t>Lightweight &amp; Fast </a:t>
            </a:r>
            <a:r>
              <a:rPr lang="en-US" sz="1600" b="1" dirty="0" smtClean="0"/>
              <a:t>Processing:-   </a:t>
            </a:r>
            <a:r>
              <a:rPr lang="en-US" sz="1600" i="1" dirty="0" smtClean="0"/>
              <a:t>Optimized </a:t>
            </a:r>
            <a:r>
              <a:rPr lang="en-US" sz="1600" i="1" dirty="0" err="1"/>
              <a:t>OpenCV</a:t>
            </a:r>
            <a:r>
              <a:rPr lang="en-US" sz="1600" i="1" dirty="0"/>
              <a:t> and </a:t>
            </a:r>
            <a:r>
              <a:rPr lang="en-US" sz="1600" i="1" dirty="0" err="1"/>
              <a:t>Tkinter</a:t>
            </a:r>
            <a:r>
              <a:rPr lang="en-US" sz="1600" i="1" dirty="0"/>
              <a:t> integration ensures quick message embedding and extraction without </a:t>
            </a:r>
            <a:r>
              <a:rPr lang="en-US" sz="1600" i="1" dirty="0" smtClean="0"/>
              <a:t> lagging.</a:t>
            </a:r>
            <a:endParaRPr lang="en-US" sz="1600" i="1" dirty="0"/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b="1" u="sng" dirty="0"/>
              <a:t>🔐 1. </a:t>
            </a:r>
            <a:r>
              <a:rPr lang="en-US" sz="1900" b="1" u="sng" dirty="0" err="1"/>
              <a:t>Cybersecurity</a:t>
            </a:r>
            <a:r>
              <a:rPr lang="en-US" sz="1900" b="1" u="sng" dirty="0"/>
              <a:t> Enthusiasts &amp; Ethical </a:t>
            </a:r>
            <a:r>
              <a:rPr lang="en-US" sz="1900" b="1" u="sng" dirty="0" smtClean="0"/>
              <a:t>Hackers :-</a:t>
            </a:r>
            <a:r>
              <a:rPr lang="en-US" sz="1900" b="1" u="sng" dirty="0"/>
              <a:t> </a:t>
            </a:r>
            <a:r>
              <a:rPr lang="en-US" sz="1900" b="1" u="sng" dirty="0" smtClean="0"/>
              <a:t> </a:t>
            </a:r>
            <a:r>
              <a:rPr lang="en-US" sz="1900" i="1" dirty="0" smtClean="0"/>
              <a:t>People </a:t>
            </a:r>
            <a:r>
              <a:rPr lang="en-US" sz="1900" i="1" dirty="0"/>
              <a:t>learning about </a:t>
            </a:r>
            <a:r>
              <a:rPr lang="en-US" sz="1900" b="1" i="1" dirty="0"/>
              <a:t>steganography</a:t>
            </a:r>
            <a:r>
              <a:rPr lang="en-US" sz="1900" i="1" dirty="0"/>
              <a:t> and </a:t>
            </a:r>
            <a:r>
              <a:rPr lang="en-US" sz="1900" b="1" i="1" dirty="0"/>
              <a:t>data hiding</a:t>
            </a:r>
            <a:r>
              <a:rPr lang="en-US" sz="1900" i="1" dirty="0"/>
              <a:t> for security research. Useful for </a:t>
            </a:r>
            <a:r>
              <a:rPr lang="en-US" sz="1900" b="1" i="1" dirty="0"/>
              <a:t>penetration testers</a:t>
            </a:r>
            <a:r>
              <a:rPr lang="en-US" sz="1900" i="1" dirty="0"/>
              <a:t> to understand covert communication </a:t>
            </a:r>
            <a:r>
              <a:rPr lang="en-US" sz="1900" i="1" dirty="0" smtClean="0"/>
              <a:t>techniques.</a:t>
            </a:r>
            <a:endParaRPr lang="en-US" sz="1900" i="1" dirty="0"/>
          </a:p>
          <a:p>
            <a:pPr marL="0" indent="0">
              <a:buNone/>
            </a:pPr>
            <a:r>
              <a:rPr lang="en-US" sz="1900" b="1" u="sng" dirty="0"/>
              <a:t>👨‍💻 2. Developers &amp; </a:t>
            </a:r>
            <a:r>
              <a:rPr lang="en-US" sz="1900" b="1" u="sng" dirty="0" smtClean="0"/>
              <a:t>Researchers :-    </a:t>
            </a:r>
            <a:r>
              <a:rPr lang="en-US" sz="1900" i="1" dirty="0" smtClean="0"/>
              <a:t>Those </a:t>
            </a:r>
            <a:r>
              <a:rPr lang="en-US" sz="1900" i="1" dirty="0"/>
              <a:t>working on </a:t>
            </a:r>
            <a:r>
              <a:rPr lang="en-US" sz="1900" b="1" i="1" dirty="0"/>
              <a:t>data encryption</a:t>
            </a:r>
            <a:r>
              <a:rPr lang="en-US" sz="1900" i="1" dirty="0"/>
              <a:t>, </a:t>
            </a:r>
            <a:r>
              <a:rPr lang="en-US" sz="1900" b="1" i="1" dirty="0"/>
              <a:t>image processing</a:t>
            </a:r>
            <a:r>
              <a:rPr lang="en-US" sz="1900" i="1" dirty="0"/>
              <a:t>, and </a:t>
            </a:r>
            <a:r>
              <a:rPr lang="en-US" sz="1900" b="1" i="1" dirty="0"/>
              <a:t>secure communication</a:t>
            </a:r>
            <a:r>
              <a:rPr lang="en-US" sz="1900" i="1" dirty="0"/>
              <a:t> </a:t>
            </a:r>
            <a:r>
              <a:rPr lang="en-US" sz="1900" i="1" dirty="0" smtClean="0"/>
              <a:t>applications.  Can </a:t>
            </a:r>
            <a:r>
              <a:rPr lang="en-US" sz="1900" i="1" dirty="0"/>
              <a:t>be integrated into </a:t>
            </a:r>
            <a:r>
              <a:rPr lang="en-US" sz="1900" b="1" i="1" dirty="0"/>
              <a:t>bigger security projects</a:t>
            </a:r>
            <a:r>
              <a:rPr lang="en-US" sz="1900" i="1" dirty="0"/>
              <a:t>.</a:t>
            </a:r>
          </a:p>
          <a:p>
            <a:pPr marL="0" indent="0">
              <a:buNone/>
            </a:pPr>
            <a:r>
              <a:rPr lang="en-US" sz="1900" b="1" u="sng" dirty="0"/>
              <a:t>🕵️‍♂️ 3. Journalists &amp; </a:t>
            </a:r>
            <a:r>
              <a:rPr lang="en-US" sz="1900" b="1" u="sng" dirty="0" smtClean="0"/>
              <a:t>Whistleblowers  :-    </a:t>
            </a:r>
            <a:r>
              <a:rPr lang="en-US" sz="1900" i="1" dirty="0" smtClean="0"/>
              <a:t>To </a:t>
            </a:r>
            <a:r>
              <a:rPr lang="en-US" sz="1900" b="1" i="1" dirty="0"/>
              <a:t>securely share sensitive information</a:t>
            </a:r>
            <a:r>
              <a:rPr lang="en-US" sz="1900" i="1" dirty="0"/>
              <a:t> without </a:t>
            </a:r>
            <a:r>
              <a:rPr lang="en-US" sz="1900" i="1" dirty="0" smtClean="0"/>
              <a:t>detection. Hidden </a:t>
            </a:r>
            <a:r>
              <a:rPr lang="en-US" sz="1900" i="1" dirty="0"/>
              <a:t>messages can be stored inside images and shared publicly without suspicion.</a:t>
            </a:r>
          </a:p>
          <a:p>
            <a:pPr marL="0" indent="0">
              <a:buNone/>
            </a:pPr>
            <a:r>
              <a:rPr lang="en-US" sz="1900" b="1" u="sng" dirty="0"/>
              <a:t>🔒 4. Privacy-Conscious </a:t>
            </a:r>
            <a:r>
              <a:rPr lang="en-US" sz="1900" b="1" u="sng" dirty="0" smtClean="0"/>
              <a:t>Individuals  :-  </a:t>
            </a:r>
            <a:r>
              <a:rPr lang="en-US" sz="1900" i="1" dirty="0" smtClean="0"/>
              <a:t>People </a:t>
            </a:r>
            <a:r>
              <a:rPr lang="en-US" sz="1900" i="1" dirty="0"/>
              <a:t>who </a:t>
            </a:r>
            <a:r>
              <a:rPr lang="en-US" sz="1900" b="1" i="1" dirty="0"/>
              <a:t>want to protect private messages</a:t>
            </a:r>
            <a:r>
              <a:rPr lang="en-US" sz="1900" i="1" dirty="0"/>
              <a:t> from being </a:t>
            </a:r>
            <a:r>
              <a:rPr lang="en-US" sz="1900" i="1" dirty="0" smtClean="0"/>
              <a:t>intercepted. Useful </a:t>
            </a:r>
            <a:r>
              <a:rPr lang="en-US" sz="1900" i="1" dirty="0"/>
              <a:t>for sending personal data covertly over public channels.</a:t>
            </a:r>
          </a:p>
          <a:p>
            <a:pPr marL="0" indent="0">
              <a:buNone/>
            </a:pPr>
            <a:r>
              <a:rPr lang="en-US" sz="1900" b="1" u="sng" dirty="0"/>
              <a:t>📚 5. Students &amp; </a:t>
            </a:r>
            <a:r>
              <a:rPr lang="en-US" sz="1900" b="1" u="sng" dirty="0" smtClean="0"/>
              <a:t>Educators :-  </a:t>
            </a:r>
            <a:r>
              <a:rPr lang="en-US" sz="1900" i="1" dirty="0" smtClean="0"/>
              <a:t>A </a:t>
            </a:r>
            <a:r>
              <a:rPr lang="en-US" sz="1900" i="1" dirty="0"/>
              <a:t>great </a:t>
            </a:r>
            <a:r>
              <a:rPr lang="en-US" sz="1900" b="1" i="1" dirty="0"/>
              <a:t>learning tool</a:t>
            </a:r>
            <a:r>
              <a:rPr lang="en-US" sz="1900" i="1" dirty="0"/>
              <a:t> for students exploring </a:t>
            </a:r>
            <a:r>
              <a:rPr lang="en-US" sz="1900" b="1" i="1" dirty="0"/>
              <a:t>cryptography</a:t>
            </a:r>
            <a:r>
              <a:rPr lang="en-US" sz="1900" i="1" dirty="0"/>
              <a:t> and </a:t>
            </a:r>
            <a:r>
              <a:rPr lang="en-US" sz="1900" b="1" i="1" dirty="0" smtClean="0"/>
              <a:t>steganography</a:t>
            </a:r>
            <a:r>
              <a:rPr lang="en-US" sz="1900" i="1" dirty="0" smtClean="0"/>
              <a:t>.  Can </a:t>
            </a:r>
            <a:r>
              <a:rPr lang="en-US" sz="1900" i="1" dirty="0"/>
              <a:t>be used in </a:t>
            </a:r>
            <a:r>
              <a:rPr lang="en-US" sz="1900" b="1" i="1" dirty="0"/>
              <a:t>university projects</a:t>
            </a:r>
            <a:r>
              <a:rPr lang="en-US" sz="1900" i="1" dirty="0"/>
              <a:t> related to </a:t>
            </a:r>
            <a:r>
              <a:rPr lang="en-US" sz="1900" b="1" i="1" dirty="0"/>
              <a:t>computer security</a:t>
            </a:r>
            <a:r>
              <a:rPr lang="en-US" sz="1900" i="1" dirty="0"/>
              <a:t> and </a:t>
            </a:r>
            <a:r>
              <a:rPr lang="en-US" sz="1900" b="1" i="1" dirty="0"/>
              <a:t>image processing</a:t>
            </a:r>
            <a:r>
              <a:rPr lang="en-US" sz="1900" i="1" dirty="0"/>
              <a:t>.</a:t>
            </a:r>
          </a:p>
          <a:p>
            <a:pPr marL="0" indent="0">
              <a:buNone/>
            </a:pPr>
            <a:r>
              <a:rPr lang="en-US" sz="1900" b="1" u="sng" dirty="0"/>
              <a:t>🏛️ 6. Intelligence &amp; Government </a:t>
            </a:r>
            <a:r>
              <a:rPr lang="en-US" sz="1900" b="1" u="sng" dirty="0" smtClean="0"/>
              <a:t>Agencies  :- </a:t>
            </a:r>
            <a:r>
              <a:rPr lang="en-US" sz="1900" i="1" dirty="0" smtClean="0"/>
              <a:t>Could </a:t>
            </a:r>
            <a:r>
              <a:rPr lang="en-US" sz="1900" i="1" dirty="0"/>
              <a:t>be adapted for </a:t>
            </a:r>
            <a:r>
              <a:rPr lang="en-US" sz="1900" b="1" i="1" dirty="0"/>
              <a:t>covert communication</a:t>
            </a:r>
            <a:r>
              <a:rPr lang="en-US" sz="1900" i="1" dirty="0"/>
              <a:t> or </a:t>
            </a:r>
            <a:r>
              <a:rPr lang="en-US" sz="1900" b="1" i="1" dirty="0"/>
              <a:t>secure intelligence </a:t>
            </a:r>
            <a:r>
              <a:rPr lang="en-US" sz="1900" b="1" i="1" dirty="0" smtClean="0"/>
              <a:t>sharing</a:t>
            </a:r>
            <a:r>
              <a:rPr lang="en-US" sz="1900" i="1" dirty="0" smtClean="0"/>
              <a:t>.   Law </a:t>
            </a:r>
            <a:r>
              <a:rPr lang="en-US" sz="1900" i="1" dirty="0"/>
              <a:t>enforcement can study it to </a:t>
            </a:r>
            <a:r>
              <a:rPr lang="en-US" sz="1900" b="1" i="1" dirty="0"/>
              <a:t>detect hidden data</a:t>
            </a:r>
            <a:r>
              <a:rPr lang="en-US" sz="1900" i="1" dirty="0"/>
              <a:t> in cybercrime investigations.</a:t>
            </a:r>
          </a:p>
          <a:p>
            <a:pPr marL="0" indent="0">
              <a:buNone/>
            </a:pPr>
            <a:r>
              <a:rPr lang="en-US" sz="1900" b="1" u="sng" dirty="0"/>
              <a:t>🚀 7. Digital Forensics </a:t>
            </a:r>
            <a:r>
              <a:rPr lang="en-US" sz="1900" b="1" u="sng" dirty="0" smtClean="0"/>
              <a:t>Experts  :-  </a:t>
            </a:r>
            <a:r>
              <a:rPr lang="en-US" sz="1900" i="1" dirty="0" smtClean="0"/>
              <a:t>Can </a:t>
            </a:r>
            <a:r>
              <a:rPr lang="en-US" sz="1900" i="1" dirty="0"/>
              <a:t>analyze encrypted images to test </a:t>
            </a:r>
            <a:r>
              <a:rPr lang="en-US" sz="1900" b="1" i="1" dirty="0"/>
              <a:t>data recovery </a:t>
            </a:r>
            <a:r>
              <a:rPr lang="en-US" sz="1900" b="1" i="1" dirty="0" smtClean="0"/>
              <a:t>methods</a:t>
            </a:r>
            <a:r>
              <a:rPr lang="en-US" sz="1900" i="1" dirty="0" smtClean="0"/>
              <a:t>. Helps </a:t>
            </a:r>
            <a:r>
              <a:rPr lang="en-US" sz="1900" i="1" dirty="0"/>
              <a:t>in </a:t>
            </a:r>
            <a:r>
              <a:rPr lang="en-US" sz="1900" b="1" i="1" dirty="0"/>
              <a:t>cybercrime investigations</a:t>
            </a:r>
            <a:r>
              <a:rPr lang="en-US" sz="1900" i="1" dirty="0"/>
              <a:t> to detect illegal message hiding techniques</a:t>
            </a:r>
            <a:r>
              <a:rPr lang="en-US" sz="1900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Code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85" y="1283676"/>
            <a:ext cx="5811715" cy="517867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2" y="1182900"/>
            <a:ext cx="5846886" cy="520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11" y="691264"/>
            <a:ext cx="5871281" cy="59502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692" y="651149"/>
            <a:ext cx="6002425" cy="591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52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73" y="641443"/>
            <a:ext cx="4680896" cy="58740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1" y="641444"/>
            <a:ext cx="6928338" cy="596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4200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239</TotalTime>
  <Words>1116</Words>
  <Application>Microsoft Office PowerPoint</Application>
  <PresentationFormat>Custom</PresentationFormat>
  <Paragraphs>74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Code</vt:lpstr>
      <vt:lpstr>PowerPoint Presentation</vt:lpstr>
      <vt:lpstr>PowerPoint Presentation</vt:lpstr>
      <vt:lpstr>Results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RAVIKANT MAURYA</cp:lastModifiedBy>
  <cp:revision>38</cp:revision>
  <dcterms:created xsi:type="dcterms:W3CDTF">2021-05-26T16:50:10Z</dcterms:created>
  <dcterms:modified xsi:type="dcterms:W3CDTF">2025-02-21T12:02:38Z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