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0434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7134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78898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33044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02885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76692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61638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9875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5843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82003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xmlns="" val="134995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6762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0719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7360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84892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5/18/2018</a:t>
            </a:fld>
            <a:endParaRPr lang="en-US" dirty="0"/>
          </a:p>
        </p:txBody>
      </p:sp>
    </p:spTree>
    <p:extLst>
      <p:ext uri="{BB962C8B-B14F-4D97-AF65-F5344CB8AC3E}">
        <p14:creationId xmlns:p14="http://schemas.microsoft.com/office/powerpoint/2010/main" xmlns="" val="386588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2315504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Order </a:t>
            </a:r>
            <a:r>
              <a:rPr lang="en-US" dirty="0" smtClean="0"/>
              <a:t>Locator</a:t>
            </a:r>
            <a:endParaRPr lang="en-US" dirty="0"/>
          </a:p>
        </p:txBody>
      </p:sp>
      <p:sp>
        <p:nvSpPr>
          <p:cNvPr id="3" name="Subtitle 2"/>
          <p:cNvSpPr>
            <a:spLocks noGrp="1"/>
          </p:cNvSpPr>
          <p:nvPr>
            <p:ph type="subTitle" idx="1"/>
          </p:nvPr>
        </p:nvSpPr>
        <p:spPr>
          <a:xfrm>
            <a:off x="1507067" y="4050832"/>
            <a:ext cx="7414864" cy="1736013"/>
          </a:xfrm>
        </p:spPr>
        <p:txBody>
          <a:bodyPr>
            <a:normAutofit/>
          </a:bodyPr>
          <a:lstStyle/>
          <a:p>
            <a:r>
              <a:rPr lang="en-US" dirty="0" smtClean="0"/>
              <a:t>Presented By: </a:t>
            </a:r>
            <a:r>
              <a:rPr lang="en-US" dirty="0" smtClean="0">
                <a:solidFill>
                  <a:srgbClr val="FF0000"/>
                </a:solidFill>
              </a:rPr>
              <a:t>Team </a:t>
            </a:r>
            <a:r>
              <a:rPr lang="en-US" dirty="0" err="1" smtClean="0">
                <a:solidFill>
                  <a:srgbClr val="FF0000"/>
                </a:solidFill>
              </a:rPr>
              <a:t>Shifengers</a:t>
            </a:r>
            <a:endParaRPr lang="en-US" dirty="0" smtClean="0">
              <a:solidFill>
                <a:srgbClr val="FF0000"/>
              </a:solidFill>
            </a:endParaRPr>
          </a:p>
        </p:txBody>
      </p:sp>
      <p:sp>
        <p:nvSpPr>
          <p:cNvPr id="4" name="TextBox 3"/>
          <p:cNvSpPr txBox="1"/>
          <p:nvPr/>
        </p:nvSpPr>
        <p:spPr>
          <a:xfrm>
            <a:off x="7106195" y="4410531"/>
            <a:ext cx="2704011" cy="1077218"/>
          </a:xfrm>
          <a:prstGeom prst="rect">
            <a:avLst/>
          </a:prstGeom>
          <a:noFill/>
        </p:spPr>
        <p:txBody>
          <a:bodyPr wrap="square" rtlCol="0">
            <a:spAutoFit/>
          </a:bodyPr>
          <a:lstStyle/>
          <a:p>
            <a:r>
              <a:rPr lang="en-US" sz="1600" dirty="0" err="1">
                <a:solidFill>
                  <a:schemeClr val="accent2">
                    <a:lumMod val="75000"/>
                  </a:schemeClr>
                </a:solidFill>
              </a:rPr>
              <a:t>Sampad</a:t>
            </a:r>
            <a:r>
              <a:rPr lang="en-US" sz="1600" dirty="0">
                <a:solidFill>
                  <a:schemeClr val="accent2">
                    <a:lumMod val="75000"/>
                  </a:schemeClr>
                </a:solidFill>
              </a:rPr>
              <a:t> </a:t>
            </a:r>
            <a:r>
              <a:rPr lang="en-US" sz="1600" dirty="0" err="1">
                <a:solidFill>
                  <a:schemeClr val="accent2">
                    <a:lumMod val="75000"/>
                  </a:schemeClr>
                </a:solidFill>
              </a:rPr>
              <a:t>Giri</a:t>
            </a:r>
            <a:r>
              <a:rPr lang="en-US" sz="1600" dirty="0">
                <a:solidFill>
                  <a:schemeClr val="accent2">
                    <a:lumMod val="75000"/>
                  </a:schemeClr>
                </a:solidFill>
              </a:rPr>
              <a:t> </a:t>
            </a:r>
          </a:p>
          <a:p>
            <a:r>
              <a:rPr lang="en-US" sz="1600" dirty="0" err="1">
                <a:solidFill>
                  <a:schemeClr val="accent2">
                    <a:lumMod val="75000"/>
                  </a:schemeClr>
                </a:solidFill>
              </a:rPr>
              <a:t>Subrat</a:t>
            </a:r>
            <a:r>
              <a:rPr lang="en-US" sz="1600" dirty="0">
                <a:solidFill>
                  <a:schemeClr val="accent2">
                    <a:lumMod val="75000"/>
                  </a:schemeClr>
                </a:solidFill>
              </a:rPr>
              <a:t> Kumar Panda</a:t>
            </a:r>
          </a:p>
          <a:p>
            <a:r>
              <a:rPr lang="en-US" sz="1600" dirty="0" err="1">
                <a:solidFill>
                  <a:schemeClr val="accent2">
                    <a:lumMod val="75000"/>
                  </a:schemeClr>
                </a:solidFill>
              </a:rPr>
              <a:t>Anubhab</a:t>
            </a:r>
            <a:r>
              <a:rPr lang="en-US" sz="1600" dirty="0">
                <a:solidFill>
                  <a:schemeClr val="accent2">
                    <a:lumMod val="75000"/>
                  </a:schemeClr>
                </a:solidFill>
              </a:rPr>
              <a:t> </a:t>
            </a:r>
            <a:r>
              <a:rPr lang="en-US" sz="1600" dirty="0" err="1">
                <a:solidFill>
                  <a:schemeClr val="accent2">
                    <a:lumMod val="75000"/>
                  </a:schemeClr>
                </a:solidFill>
              </a:rPr>
              <a:t>Mondal</a:t>
            </a:r>
            <a:endParaRPr lang="en-US" sz="1600" dirty="0">
              <a:solidFill>
                <a:schemeClr val="accent2">
                  <a:lumMod val="75000"/>
                </a:schemeClr>
              </a:solidFill>
            </a:endParaRPr>
          </a:p>
          <a:p>
            <a:r>
              <a:rPr lang="en-US" sz="1600" dirty="0">
                <a:solidFill>
                  <a:schemeClr val="accent2">
                    <a:lumMod val="75000"/>
                  </a:schemeClr>
                </a:solidFill>
              </a:rPr>
              <a:t>Ravi Kant </a:t>
            </a:r>
            <a:r>
              <a:rPr lang="en-US" sz="1600" dirty="0" smtClean="0">
                <a:solidFill>
                  <a:schemeClr val="accent2">
                    <a:lumMod val="75000"/>
                  </a:schemeClr>
                </a:solidFill>
              </a:rPr>
              <a:t>Pandey</a:t>
            </a:r>
            <a:endParaRPr lang="en-US" sz="1600" dirty="0">
              <a:solidFill>
                <a:schemeClr val="accent2">
                  <a:lumMod val="75000"/>
                </a:schemeClr>
              </a:solidFill>
            </a:endParaRPr>
          </a:p>
        </p:txBody>
      </p:sp>
    </p:spTree>
    <p:extLst>
      <p:ext uri="{BB962C8B-B14F-4D97-AF65-F5344CB8AC3E}">
        <p14:creationId xmlns:p14="http://schemas.microsoft.com/office/powerpoint/2010/main" xmlns="" val="108550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1" y="327540"/>
            <a:ext cx="2803676" cy="743615"/>
          </a:xfrm>
        </p:spPr>
        <p:txBody>
          <a:bodyPr/>
          <a:lstStyle/>
          <a:p>
            <a:pPr algn="l"/>
            <a:r>
              <a:rPr lang="en-US" sz="4000" dirty="0" smtClean="0"/>
              <a:t>Objective</a:t>
            </a:r>
            <a:endParaRPr lang="en-US" sz="4000" dirty="0"/>
          </a:p>
        </p:txBody>
      </p:sp>
      <p:sp>
        <p:nvSpPr>
          <p:cNvPr id="5" name="Subtitle 4"/>
          <p:cNvSpPr>
            <a:spLocks noGrp="1"/>
          </p:cNvSpPr>
          <p:nvPr>
            <p:ph type="subTitle" idx="1"/>
          </p:nvPr>
        </p:nvSpPr>
        <p:spPr>
          <a:xfrm>
            <a:off x="1254034" y="1071155"/>
            <a:ext cx="8019969" cy="2050868"/>
          </a:xfrm>
        </p:spPr>
        <p:txBody>
          <a:bodyPr>
            <a:normAutofit lnSpcReduction="10000"/>
          </a:bodyPr>
          <a:lstStyle/>
          <a:p>
            <a:pPr algn="l"/>
            <a:r>
              <a:rPr lang="en-US" dirty="0" smtClean="0"/>
              <a:t>There are scenarios where live tracking of shipment is required both as a part of seller commitment as well as customer’s expectations. E.g. For immediate delivery cases, where the delivery is expected in a matter of minutes, both seller and customer would be anxious to have live data of the shipment. This case study covers that aspect as well as a demo of implementing such scenario with live tracking demonstrated.</a:t>
            </a:r>
          </a:p>
          <a:p>
            <a:pPr algn="l"/>
            <a:r>
              <a:rPr lang="en-US" dirty="0" smtClean="0"/>
              <a:t> </a:t>
            </a:r>
            <a:endParaRPr lang="en-US" dirty="0"/>
          </a:p>
        </p:txBody>
      </p:sp>
      <p:sp>
        <p:nvSpPr>
          <p:cNvPr id="6" name="Title 1"/>
          <p:cNvSpPr txBox="1">
            <a:spLocks/>
          </p:cNvSpPr>
          <p:nvPr/>
        </p:nvSpPr>
        <p:spPr>
          <a:xfrm>
            <a:off x="1136953" y="2922694"/>
            <a:ext cx="2803676" cy="743615"/>
          </a:xfrm>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Case</a:t>
            </a:r>
            <a:r>
              <a:rPr kumimoji="0" lang="en-US" sz="4000" b="0" i="0" u="none" strike="noStrike" kern="1200" cap="none" spc="0" normalizeH="0" noProof="0" dirty="0" smtClean="0">
                <a:ln>
                  <a:noFill/>
                </a:ln>
                <a:solidFill>
                  <a:schemeClr val="accent1"/>
                </a:solidFill>
                <a:effectLst/>
                <a:uLnTx/>
                <a:uFillTx/>
                <a:latin typeface="+mj-lt"/>
                <a:ea typeface="+mj-ea"/>
                <a:cs typeface="+mj-cs"/>
              </a:rPr>
              <a:t> Study</a:t>
            </a:r>
            <a:endParaRPr kumimoji="0" lang="en-US" sz="4000" b="0" i="0" u="none" strike="noStrike" kern="1200" cap="none" spc="0" normalizeH="0" baseline="0" noProof="0" dirty="0">
              <a:ln>
                <a:noFill/>
              </a:ln>
              <a:solidFill>
                <a:schemeClr val="accent1"/>
              </a:solidFill>
              <a:effectLst/>
              <a:uLnTx/>
              <a:uFillTx/>
              <a:latin typeface="+mj-lt"/>
              <a:ea typeface="+mj-ea"/>
              <a:cs typeface="+mj-cs"/>
            </a:endParaRPr>
          </a:p>
        </p:txBody>
      </p:sp>
      <p:sp>
        <p:nvSpPr>
          <p:cNvPr id="7" name="Subtitle 4"/>
          <p:cNvSpPr txBox="1">
            <a:spLocks/>
          </p:cNvSpPr>
          <p:nvPr/>
        </p:nvSpPr>
        <p:spPr>
          <a:xfrm>
            <a:off x="1275806" y="3666309"/>
            <a:ext cx="8019969" cy="2050868"/>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Our case study</a:t>
            </a:r>
            <a:r>
              <a:rPr kumimoji="0" lang="en-US" sz="1800" b="0" i="0" u="none" strike="noStrike" kern="1200" cap="none" spc="0" normalizeH="0" noProof="0" dirty="0" smtClean="0">
                <a:ln>
                  <a:noFill/>
                </a:ln>
                <a:solidFill>
                  <a:schemeClr val="tx1">
                    <a:lumMod val="50000"/>
                    <a:lumOff val="50000"/>
                  </a:schemeClr>
                </a:solidFill>
                <a:effectLst/>
                <a:uLnTx/>
                <a:uFillTx/>
                <a:latin typeface="+mn-lt"/>
                <a:ea typeface="+mn-ea"/>
                <a:cs typeface="+mn-cs"/>
              </a:rPr>
              <a:t> is for a shipment which demonstrates system capability in terms of live tracing from the moment the package is dispatched till the time it reaches the customer. This is displayed live on the map which is accessible to the user to view the current shipment details. The feed is near real time.</a:t>
            </a:r>
            <a:endParaRPr kumimoji="0" lang="en-US" sz="18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extLst>
      <p:ext uri="{BB962C8B-B14F-4D97-AF65-F5344CB8AC3E}">
        <p14:creationId xmlns:p14="http://schemas.microsoft.com/office/powerpoint/2010/main" xmlns="" val="108550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1337"/>
          </a:xfrm>
        </p:spPr>
        <p:txBody>
          <a:bodyPr>
            <a:noAutofit/>
          </a:bodyPr>
          <a:lstStyle/>
          <a:p>
            <a:r>
              <a:rPr lang="en-US" sz="4400" dirty="0" smtClean="0"/>
              <a:t>Process Flow</a:t>
            </a:r>
            <a:endParaRPr lang="en-US" sz="4400" dirty="0"/>
          </a:p>
        </p:txBody>
      </p:sp>
      <p:grpSp>
        <p:nvGrpSpPr>
          <p:cNvPr id="32" name="Group 31"/>
          <p:cNvGrpSpPr/>
          <p:nvPr/>
        </p:nvGrpSpPr>
        <p:grpSpPr>
          <a:xfrm>
            <a:off x="531951" y="1844426"/>
            <a:ext cx="8615177" cy="4377064"/>
            <a:chOff x="362133" y="2170997"/>
            <a:chExt cx="8615177" cy="4377064"/>
          </a:xfrm>
        </p:grpSpPr>
        <p:sp>
          <p:nvSpPr>
            <p:cNvPr id="5" name="Can 4"/>
            <p:cNvSpPr/>
            <p:nvPr/>
          </p:nvSpPr>
          <p:spPr>
            <a:xfrm>
              <a:off x="8049848" y="2170997"/>
              <a:ext cx="927462" cy="1256937"/>
            </a:xfrm>
            <a:prstGeom prst="can">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accent4">
                      <a:lumMod val="20000"/>
                      <a:lumOff val="80000"/>
                    </a:schemeClr>
                  </a:solidFill>
                  <a:effectLst>
                    <a:outerShdw blurRad="38100" dist="25400" dir="5400000" algn="ctr" rotWithShape="0">
                      <a:srgbClr val="6E747A">
                        <a:alpha val="43000"/>
                      </a:srgbClr>
                    </a:outerShdw>
                  </a:effectLst>
                </a:rPr>
                <a:t>DB</a:t>
              </a:r>
            </a:p>
            <a:p>
              <a:pPr algn="ctr"/>
              <a:endParaRPr lang="en-US" dirty="0"/>
            </a:p>
          </p:txBody>
        </p:sp>
        <p:sp>
          <p:nvSpPr>
            <p:cNvPr id="6" name="Snip Same Side Corner Rectangle 5"/>
            <p:cNvSpPr/>
            <p:nvPr/>
          </p:nvSpPr>
          <p:spPr>
            <a:xfrm>
              <a:off x="4278144" y="4712676"/>
              <a:ext cx="2321169" cy="1406769"/>
            </a:xfrm>
            <a:prstGeom prst="snip2SameRect">
              <a:avLst/>
            </a:prstGeom>
            <a:blipFill dpi="0" rotWithShape="1">
              <a:blip r:embed="rId2">
                <a:extLst>
                  <a:ext uri="{28A0092B-C50C-407E-A947-70E740481C1C}">
                    <a14:useLocalDpi xmlns:a14="http://schemas.microsoft.com/office/drawing/2010/main" xmlns="" val="0"/>
                  </a:ext>
                </a:extLst>
              </a:blip>
              <a:srcRect/>
              <a:stretch>
                <a:fillRect l="-3637" t="-36001" r="-4242" b="-36001"/>
              </a:stretch>
            </a:blipFill>
            <a:ln>
              <a:noFill/>
            </a:ln>
            <a:scene3d>
              <a:camera prst="orthographicFront"/>
              <a:lightRig rig="threePt" dir="t"/>
            </a:scene3d>
            <a:sp3d extrusionH="88900">
              <a:bevelT h="82550"/>
              <a:bevelB w="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ard 9"/>
            <p:cNvSpPr/>
            <p:nvPr/>
          </p:nvSpPr>
          <p:spPr>
            <a:xfrm rot="16200000">
              <a:off x="5041370" y="2101223"/>
              <a:ext cx="794714" cy="1389574"/>
            </a:xfrm>
            <a:prstGeom prst="flowChartPunchedCard">
              <a:avLst/>
            </a:prstGeom>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sz="2400" dirty="0" smtClean="0">
                  <a:ln w="0"/>
                  <a:solidFill>
                    <a:schemeClr val="accent4">
                      <a:lumMod val="20000"/>
                      <a:lumOff val="80000"/>
                    </a:schemeClr>
                  </a:solidFill>
                  <a:effectLst>
                    <a:outerShdw blurRad="38100" dist="25400" dir="5400000" algn="ctr" rotWithShape="0">
                      <a:srgbClr val="6E747A">
                        <a:alpha val="43000"/>
                      </a:srgbClr>
                    </a:outerShdw>
                  </a:effectLst>
                </a:rPr>
                <a:t>{REST}</a:t>
              </a:r>
              <a:endParaRPr lang="en-US" sz="2400" dirty="0">
                <a:ln w="0"/>
                <a:solidFill>
                  <a:schemeClr val="accent4">
                    <a:lumMod val="20000"/>
                    <a:lumOff val="80000"/>
                  </a:schemeClr>
                </a:solidFill>
                <a:effectLst>
                  <a:outerShdw blurRad="38100" dist="25400" dir="5400000" algn="ctr" rotWithShape="0">
                    <a:srgbClr val="6E747A">
                      <a:alpha val="43000"/>
                    </a:srgbClr>
                  </a:outerShdw>
                </a:effectLst>
              </a:endParaRPr>
            </a:p>
          </p:txBody>
        </p:sp>
        <p:cxnSp>
          <p:nvCxnSpPr>
            <p:cNvPr id="13" name="Straight Arrow Connector 12"/>
            <p:cNvCxnSpPr>
              <a:stCxn id="10" idx="2"/>
              <a:endCxn id="5" idx="2"/>
            </p:cNvCxnSpPr>
            <p:nvPr/>
          </p:nvCxnSpPr>
          <p:spPr>
            <a:xfrm>
              <a:off x="6133514" y="2796010"/>
              <a:ext cx="1916334" cy="3456"/>
            </a:xfrm>
            <a:prstGeom prst="straightConnector1">
              <a:avLst/>
            </a:prstGeom>
            <a:ln w="3810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10" idx="0"/>
            </p:cNvCxnSpPr>
            <p:nvPr/>
          </p:nvCxnSpPr>
          <p:spPr>
            <a:xfrm flipV="1">
              <a:off x="1812158" y="2796010"/>
              <a:ext cx="2931782" cy="32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a:endCxn id="6" idx="3"/>
            </p:cNvCxnSpPr>
            <p:nvPr/>
          </p:nvCxnSpPr>
          <p:spPr>
            <a:xfrm>
              <a:off x="5438727" y="3193367"/>
              <a:ext cx="2" cy="151930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01294" y="2266909"/>
              <a:ext cx="1548432" cy="2361359"/>
              <a:chOff x="1389083" y="2266909"/>
              <a:chExt cx="1548432" cy="2361359"/>
            </a:xfrm>
          </p:grpSpPr>
          <p:sp>
            <p:nvSpPr>
              <p:cNvPr id="8" name="Rounded Rectangle 7"/>
              <p:cNvSpPr/>
              <p:nvPr/>
            </p:nvSpPr>
            <p:spPr>
              <a:xfrm>
                <a:off x="1389083" y="3459198"/>
                <a:ext cx="928467" cy="1169070"/>
              </a:xfrm>
              <a:prstGeom prst="roundRect">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798088" y="2266909"/>
                <a:ext cx="1139427" cy="1118821"/>
                <a:chOff x="2855797" y="1262301"/>
                <a:chExt cx="1139427" cy="1118821"/>
              </a:xfrm>
            </p:grpSpPr>
            <p:sp>
              <p:nvSpPr>
                <p:cNvPr id="19" name="Cloud Callout 18"/>
                <p:cNvSpPr/>
                <p:nvPr/>
              </p:nvSpPr>
              <p:spPr>
                <a:xfrm>
                  <a:off x="2855797" y="1262301"/>
                  <a:ext cx="1139427" cy="1118821"/>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66775" y="1448634"/>
                  <a:ext cx="390881" cy="686191"/>
                </a:xfrm>
                <a:prstGeom prst="rect">
                  <a:avLst/>
                </a:prstGeom>
                <a:blipFill dpi="0" rotWithShape="1">
                  <a:blip r:embed="rId4">
                    <a:extLst>
                      <a:ext uri="{28A0092B-C50C-407E-A947-70E740481C1C}">
                        <a14:useLocalDpi xmlns:a14="http://schemas.microsoft.com/office/drawing/2010/main" xmlns="" val="0"/>
                      </a:ext>
                    </a:extLst>
                  </a:blip>
                  <a:srcRect/>
                  <a:stretch>
                    <a:fillRect l="-51922" t="-10237" r="-53847" b="-9988"/>
                  </a:stretch>
                </a:blipFill>
                <a:ln>
                  <a:noFill/>
                </a:ln>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TextBox 23"/>
            <p:cNvSpPr txBox="1"/>
            <p:nvPr/>
          </p:nvSpPr>
          <p:spPr>
            <a:xfrm>
              <a:off x="362133" y="4614202"/>
              <a:ext cx="1874620" cy="369332"/>
            </a:xfrm>
            <a:prstGeom prst="rect">
              <a:avLst/>
            </a:prstGeom>
            <a:noFill/>
          </p:spPr>
          <p:txBody>
            <a:bodyPr wrap="square" rtlCol="0">
              <a:spAutoFit/>
            </a:bodyPr>
            <a:lstStyle/>
            <a:p>
              <a:pPr algn="just"/>
              <a:r>
                <a:rPr lang="en-US" dirty="0" smtClean="0">
                  <a:solidFill>
                    <a:schemeClr val="accent6">
                      <a:lumMod val="75000"/>
                    </a:schemeClr>
                  </a:solidFill>
                </a:rPr>
                <a:t>Shipping Order</a:t>
              </a:r>
              <a:endParaRPr lang="en-US" dirty="0">
                <a:solidFill>
                  <a:schemeClr val="accent6">
                    <a:lumMod val="75000"/>
                  </a:schemeClr>
                </a:solidFill>
              </a:endParaRPr>
            </a:p>
          </p:txBody>
        </p:sp>
        <p:sp>
          <p:nvSpPr>
            <p:cNvPr id="25" name="TextBox 24"/>
            <p:cNvSpPr txBox="1"/>
            <p:nvPr/>
          </p:nvSpPr>
          <p:spPr>
            <a:xfrm>
              <a:off x="2152356" y="2419642"/>
              <a:ext cx="2449710" cy="369332"/>
            </a:xfrm>
            <a:prstGeom prst="rect">
              <a:avLst/>
            </a:prstGeom>
            <a:noFill/>
          </p:spPr>
          <p:txBody>
            <a:bodyPr wrap="none" rtlCol="0">
              <a:spAutoFit/>
            </a:bodyPr>
            <a:lstStyle/>
            <a:p>
              <a:r>
                <a:rPr lang="en-US" dirty="0" smtClean="0">
                  <a:solidFill>
                    <a:schemeClr val="accent6">
                      <a:lumMod val="75000"/>
                    </a:schemeClr>
                  </a:solidFill>
                </a:rPr>
                <a:t>Location Co-ordinates</a:t>
              </a:r>
              <a:endParaRPr lang="en-US" dirty="0">
                <a:solidFill>
                  <a:schemeClr val="accent6">
                    <a:lumMod val="75000"/>
                  </a:schemeClr>
                </a:solidFill>
              </a:endParaRPr>
            </a:p>
          </p:txBody>
        </p:sp>
        <p:sp>
          <p:nvSpPr>
            <p:cNvPr id="26" name="TextBox 25"/>
            <p:cNvSpPr txBox="1"/>
            <p:nvPr/>
          </p:nvSpPr>
          <p:spPr>
            <a:xfrm>
              <a:off x="6360157" y="2419640"/>
              <a:ext cx="1319592" cy="369332"/>
            </a:xfrm>
            <a:prstGeom prst="rect">
              <a:avLst/>
            </a:prstGeom>
            <a:noFill/>
          </p:spPr>
          <p:txBody>
            <a:bodyPr wrap="none" rtlCol="0">
              <a:spAutoFit/>
            </a:bodyPr>
            <a:lstStyle/>
            <a:p>
              <a:r>
                <a:rPr lang="en-US" dirty="0" smtClean="0">
                  <a:solidFill>
                    <a:schemeClr val="accent6">
                      <a:lumMod val="75000"/>
                    </a:schemeClr>
                  </a:solidFill>
                </a:rPr>
                <a:t>Order Data</a:t>
              </a:r>
              <a:endParaRPr lang="en-US" dirty="0">
                <a:solidFill>
                  <a:schemeClr val="accent6">
                    <a:lumMod val="75000"/>
                  </a:schemeClr>
                </a:solidFill>
              </a:endParaRPr>
            </a:p>
          </p:txBody>
        </p:sp>
        <p:sp>
          <p:nvSpPr>
            <p:cNvPr id="30" name="TextBox 29"/>
            <p:cNvSpPr txBox="1"/>
            <p:nvPr/>
          </p:nvSpPr>
          <p:spPr>
            <a:xfrm>
              <a:off x="5458263" y="3615394"/>
              <a:ext cx="1729961" cy="646331"/>
            </a:xfrm>
            <a:prstGeom prst="rect">
              <a:avLst/>
            </a:prstGeom>
            <a:noFill/>
          </p:spPr>
          <p:txBody>
            <a:bodyPr wrap="none" rtlCol="0">
              <a:spAutoFit/>
            </a:bodyPr>
            <a:lstStyle/>
            <a:p>
              <a:pPr algn="just"/>
              <a:r>
                <a:rPr lang="en-US" dirty="0" smtClean="0">
                  <a:solidFill>
                    <a:schemeClr val="accent6">
                      <a:lumMod val="75000"/>
                    </a:schemeClr>
                  </a:solidFill>
                </a:rPr>
                <a:t>Order Details </a:t>
              </a:r>
            </a:p>
            <a:p>
              <a:pPr algn="just"/>
              <a:r>
                <a:rPr lang="en-US" dirty="0" smtClean="0">
                  <a:solidFill>
                    <a:schemeClr val="accent6">
                      <a:lumMod val="75000"/>
                    </a:schemeClr>
                  </a:solidFill>
                </a:rPr>
                <a:t>&amp; Co-ordinates</a:t>
              </a:r>
              <a:endParaRPr lang="en-US" dirty="0">
                <a:solidFill>
                  <a:schemeClr val="accent6">
                    <a:lumMod val="75000"/>
                  </a:schemeClr>
                </a:solidFill>
              </a:endParaRPr>
            </a:p>
          </p:txBody>
        </p:sp>
        <p:sp>
          <p:nvSpPr>
            <p:cNvPr id="31" name="TextBox 30"/>
            <p:cNvSpPr txBox="1"/>
            <p:nvPr/>
          </p:nvSpPr>
          <p:spPr>
            <a:xfrm>
              <a:off x="4353869" y="6178729"/>
              <a:ext cx="2196692" cy="369332"/>
            </a:xfrm>
            <a:prstGeom prst="rect">
              <a:avLst/>
            </a:prstGeom>
            <a:noFill/>
          </p:spPr>
          <p:txBody>
            <a:bodyPr wrap="none" rtlCol="0">
              <a:spAutoFit/>
            </a:bodyPr>
            <a:lstStyle/>
            <a:p>
              <a:r>
                <a:rPr lang="en-US" dirty="0" smtClean="0">
                  <a:solidFill>
                    <a:schemeClr val="accent6">
                      <a:lumMod val="75000"/>
                    </a:schemeClr>
                  </a:solidFill>
                </a:rPr>
                <a:t>Track Order on Map</a:t>
              </a:r>
              <a:endParaRPr lang="en-US" dirty="0">
                <a:solidFill>
                  <a:schemeClr val="accent6">
                    <a:lumMod val="75000"/>
                  </a:schemeClr>
                </a:solidFill>
              </a:endParaRPr>
            </a:p>
          </p:txBody>
        </p:sp>
      </p:grpSp>
    </p:spTree>
    <p:extLst>
      <p:ext uri="{BB962C8B-B14F-4D97-AF65-F5344CB8AC3E}">
        <p14:creationId xmlns:p14="http://schemas.microsoft.com/office/powerpoint/2010/main" xmlns="" val="3286082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79</TotalTime>
  <Words>176</Words>
  <Application>Microsoft Office PowerPoint</Application>
  <PresentationFormat>Custom</PresentationFormat>
  <Paragraphs>20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Facet</vt:lpstr>
      <vt:lpstr>Live Order Locator</vt:lpstr>
      <vt:lpstr>Objective</vt:lpstr>
      <vt:lpstr>Process Flow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Locator</dc:title>
  <dc:creator>Vicky</dc:creator>
  <cp:lastModifiedBy>Sampad</cp:lastModifiedBy>
  <cp:revision>11</cp:revision>
  <dcterms:created xsi:type="dcterms:W3CDTF">2018-05-17T16:33:21Z</dcterms:created>
  <dcterms:modified xsi:type="dcterms:W3CDTF">2018-05-18T04:18:41Z</dcterms:modified>
</cp:coreProperties>
</file>