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5" r:id="rId5"/>
    <p:sldId id="268" r:id="rId6"/>
    <p:sldId id="269" r:id="rId7"/>
    <p:sldId id="270" r:id="rId8"/>
    <p:sldId id="271" r:id="rId9"/>
    <p:sldId id="272" r:id="rId10"/>
    <p:sldId id="258" r:id="rId11"/>
    <p:sldId id="274" r:id="rId12"/>
    <p:sldId id="261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EEF1F2"/>
    <a:srgbClr val="D6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/>
            </a:gs>
            <a:gs pos="0">
              <a:schemeClr val="bg2"/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6C25-2B0B-4B45-9636-7B7B32A4549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E6C7-75DB-4212-9AE2-F9F0FA64D3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Advance Surveillance And Tracking System</a:t>
            </a:r>
            <a:b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(Open Track)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410200" y="4572000"/>
            <a:ext cx="2590800" cy="685800"/>
          </a:xfrm>
        </p:spPr>
        <p:txBody>
          <a:bodyPr/>
          <a:lstStyle/>
          <a:p>
            <a:pPr algn="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Infy-Nite Loop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Our 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Build using only open source </a:t>
            </a:r>
            <a:r>
              <a:rPr lang="en-US" dirty="0" err="1">
                <a:solidFill>
                  <a:schemeClr val="tx2"/>
                </a:solidFill>
              </a:rPr>
              <a:t>softwares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Maintain a database containing faces of Persons of Interest</a:t>
            </a:r>
          </a:p>
          <a:p>
            <a:r>
              <a:rPr lang="en-US" dirty="0">
                <a:solidFill>
                  <a:schemeClr val="tx2"/>
                </a:solidFill>
              </a:rPr>
              <a:t>Create services to scan the database and find the matches for given set of faces</a:t>
            </a:r>
          </a:p>
          <a:p>
            <a:r>
              <a:rPr lang="en-US" dirty="0">
                <a:solidFill>
                  <a:schemeClr val="tx2"/>
                </a:solidFill>
              </a:rPr>
              <a:t>Microservice based architecture for easy scaling</a:t>
            </a:r>
          </a:p>
          <a:p>
            <a:r>
              <a:rPr lang="en-US" dirty="0">
                <a:solidFill>
                  <a:schemeClr val="tx2"/>
                </a:solidFill>
              </a:rPr>
              <a:t>Cross platform kiosk app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5BD5-13BA-4D2A-9143-F3698D7A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8657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962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200400" y="2286000"/>
            <a:ext cx="2599055" cy="2133600"/>
            <a:chOff x="3200400" y="1905000"/>
            <a:chExt cx="2599055" cy="2362200"/>
          </a:xfrm>
        </p:grpSpPr>
        <p:sp>
          <p:nvSpPr>
            <p:cNvPr id="4" name="Rounded Rectangle 3"/>
            <p:cNvSpPr/>
            <p:nvPr/>
          </p:nvSpPr>
          <p:spPr>
            <a:xfrm>
              <a:off x="3200400" y="1905000"/>
              <a:ext cx="2599055" cy="2362200"/>
            </a:xfrm>
            <a:prstGeom prst="roundRect">
              <a:avLst>
                <a:gd name="adj" fmla="val 60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9600" y="2743200"/>
              <a:ext cx="1295400" cy="1189199"/>
            </a:xfrm>
            <a:prstGeom prst="rect">
              <a:avLst/>
            </a:prstGeom>
          </p:spPr>
        </p:pic>
        <p:pic>
          <p:nvPicPr>
            <p:cNvPr id="2050" name="Picture 2" descr="C:\Users\rivu\AppData\Local\Microsoft\Windows\Temporary Internet Files\Content.IE5\VPFPMH2R\137596699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2800" y="2381714"/>
              <a:ext cx="838200" cy="1637573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304800" y="2743200"/>
            <a:ext cx="2438400" cy="1371600"/>
            <a:chOff x="469902" y="1526104"/>
            <a:chExt cx="2971800" cy="2301240"/>
          </a:xfrm>
        </p:grpSpPr>
        <p:sp>
          <p:nvSpPr>
            <p:cNvPr id="13" name="Rounded Rectangle 12"/>
            <p:cNvSpPr/>
            <p:nvPr/>
          </p:nvSpPr>
          <p:spPr>
            <a:xfrm>
              <a:off x="469902" y="1526104"/>
              <a:ext cx="2971800" cy="23012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709" y="1755445"/>
              <a:ext cx="2636519" cy="55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2971800"/>
            <a:ext cx="690313" cy="6903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2600" y="2971800"/>
            <a:ext cx="517679" cy="66513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81000" y="1219200"/>
            <a:ext cx="2057400" cy="929640"/>
            <a:chOff x="533400" y="1981200"/>
            <a:chExt cx="2057400" cy="92964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" y="1981200"/>
              <a:ext cx="2057400" cy="9296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" y="2133600"/>
              <a:ext cx="695966" cy="69596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0" y="2133600"/>
              <a:ext cx="628395" cy="62839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04800" y="838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WebApp for security/ employee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8200" y="3733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Services</a:t>
            </a:r>
          </a:p>
        </p:txBody>
      </p:sp>
      <p:sp>
        <p:nvSpPr>
          <p:cNvPr id="40" name="Up-Down Arrow 39"/>
          <p:cNvSpPr/>
          <p:nvPr/>
        </p:nvSpPr>
        <p:spPr>
          <a:xfrm>
            <a:off x="1371600" y="2209800"/>
            <a:ext cx="228600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>
            <a:off x="2743200" y="3429000"/>
            <a:ext cx="4572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943600" y="4843046"/>
            <a:ext cx="2971800" cy="1622700"/>
            <a:chOff x="6997142" y="5029200"/>
            <a:chExt cx="2971800" cy="1622700"/>
          </a:xfrm>
        </p:grpSpPr>
        <p:sp>
          <p:nvSpPr>
            <p:cNvPr id="48" name="Rounded Rectangle 47"/>
            <p:cNvSpPr/>
            <p:nvPr/>
          </p:nvSpPr>
          <p:spPr>
            <a:xfrm>
              <a:off x="6997142" y="5029200"/>
              <a:ext cx="2971800" cy="16227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6600" y="5105400"/>
              <a:ext cx="1361442" cy="68072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1745" y="5105400"/>
              <a:ext cx="1468055" cy="876126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6501" y="5813813"/>
              <a:ext cx="610699" cy="752792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2828" y="5943600"/>
              <a:ext cx="742344" cy="544008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096000" y="2438400"/>
            <a:ext cx="2743201" cy="1767840"/>
            <a:chOff x="6019799" y="533400"/>
            <a:chExt cx="2743201" cy="1767840"/>
          </a:xfrm>
        </p:grpSpPr>
        <p:sp>
          <p:nvSpPr>
            <p:cNvPr id="62" name="Rounded Rectangle 61"/>
            <p:cNvSpPr/>
            <p:nvPr/>
          </p:nvSpPr>
          <p:spPr>
            <a:xfrm>
              <a:off x="6019799" y="533400"/>
              <a:ext cx="2743201" cy="17678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643491"/>
              <a:ext cx="1184350" cy="68072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62800" y="609600"/>
              <a:ext cx="1266290" cy="799926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24600" y="1439092"/>
              <a:ext cx="685800" cy="791734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43800" y="1436377"/>
              <a:ext cx="1092294" cy="693103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6781800" y="6519446"/>
            <a:ext cx="1249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Desktop App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81800" y="2057400"/>
            <a:ext cx="1172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ML Services</a:t>
            </a:r>
          </a:p>
        </p:txBody>
      </p:sp>
      <p:sp>
        <p:nvSpPr>
          <p:cNvPr id="73" name="Up-Down Arrow 72"/>
          <p:cNvSpPr/>
          <p:nvPr/>
        </p:nvSpPr>
        <p:spPr>
          <a:xfrm>
            <a:off x="7467600" y="4267200"/>
            <a:ext cx="1524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-Right Arrow 73"/>
          <p:cNvSpPr/>
          <p:nvPr/>
        </p:nvSpPr>
        <p:spPr>
          <a:xfrm>
            <a:off x="5791200" y="3429000"/>
            <a:ext cx="304800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5BD5-13BA-4D2A-9143-F3698D7A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8657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38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What’s the Problem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In today's world CCTV cameras are being used as one of the prime tool for monitoring and surveillance.</a:t>
            </a:r>
          </a:p>
          <a:p>
            <a:r>
              <a:rPr lang="en-US" sz="3000" dirty="0">
                <a:solidFill>
                  <a:schemeClr val="tx2"/>
                </a:solidFill>
              </a:rPr>
              <a:t>A lot of manual effort is spent to monitor these ever growing fleet of CCTV cameras. It introduces human error factor into the critical surveillance workflow.</a:t>
            </a:r>
          </a:p>
          <a:p>
            <a:r>
              <a:rPr lang="en-US" sz="3000" dirty="0">
                <a:solidFill>
                  <a:schemeClr val="tx2"/>
                </a:solidFill>
              </a:rPr>
              <a:t>Even though we now have a lot of CCTV cameras sweeping over vast amount of public spaces, still law enforcement agencies face a lot of trouble in tracking a person of interest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 build an advanced tracking and surveillance system using cutting edge One-Shot Face Detection machine learning algorithm.</a:t>
            </a:r>
          </a:p>
          <a:p>
            <a:r>
              <a:rPr lang="en-US" dirty="0">
                <a:solidFill>
                  <a:schemeClr val="tx2"/>
                </a:solidFill>
              </a:rPr>
              <a:t> An integrated system that can identify and track white listed personnel, along with persons of interest such as: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Celebrities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Persons with security threat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Missing person etc…  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6400800"/>
            <a:ext cx="742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data sources could be various law enforcement agencies, 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196139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9966" y="3010460"/>
            <a:ext cx="5345034" cy="15091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/>
              <a:t>Alerting concerned authorities about any suspicious person caught in any camera frame.</a:t>
            </a:r>
          </a:p>
        </p:txBody>
      </p:sp>
      <p:sp>
        <p:nvSpPr>
          <p:cNvPr id="412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332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488765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0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E5C3F0-2AEA-417C-8962-D1BDABDB58C1}"/>
              </a:ext>
            </a:extLst>
          </p:cNvPr>
          <p:cNvGrpSpPr/>
          <p:nvPr/>
        </p:nvGrpSpPr>
        <p:grpSpPr>
          <a:xfrm>
            <a:off x="6175375" y="3429000"/>
            <a:ext cx="2968625" cy="2968625"/>
            <a:chOff x="1066800" y="2743200"/>
            <a:chExt cx="2968625" cy="2968625"/>
          </a:xfrm>
        </p:grpSpPr>
        <p:pic>
          <p:nvPicPr>
            <p:cNvPr id="52" name="Picture 20" descr="Related image">
              <a:extLst>
                <a:ext uri="{FF2B5EF4-FFF2-40B4-BE49-F238E27FC236}">
                  <a16:creationId xmlns:a16="http://schemas.microsoft.com/office/drawing/2014/main" id="{EB8904C7-1BA0-47C2-8690-71A2372CB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2743200"/>
              <a:ext cx="2968625" cy="2968625"/>
            </a:xfrm>
            <a:prstGeom prst="rect">
              <a:avLst/>
            </a:prstGeom>
            <a:noFill/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391558-74B5-41E1-95A7-06A57B369D14}"/>
                </a:ext>
              </a:extLst>
            </p:cNvPr>
            <p:cNvSpPr/>
            <p:nvPr/>
          </p:nvSpPr>
          <p:spPr>
            <a:xfrm>
              <a:off x="1828800" y="2743200"/>
              <a:ext cx="1447800" cy="1371600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26" descr="C:\Users\rivu\Pictures\alert.png">
            <a:extLst>
              <a:ext uri="{FF2B5EF4-FFF2-40B4-BE49-F238E27FC236}">
                <a16:creationId xmlns:a16="http://schemas.microsoft.com/office/drawing/2014/main" id="{79A3AE84-BAFB-48EA-B2AE-83F37316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7187" y="657929"/>
            <a:ext cx="1905000" cy="19050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0903" y="960639"/>
            <a:ext cx="5583160" cy="649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300" dirty="0">
                <a:solidFill>
                  <a:schemeClr val="bg1"/>
                </a:solidFill>
              </a:rPr>
              <a:t>Intended Use Cases </a:t>
            </a:r>
            <a:r>
              <a:rPr lang="en-US" sz="4300" baseline="-25000" dirty="0">
                <a:solidFill>
                  <a:schemeClr val="bg1"/>
                </a:solidFill>
              </a:rPr>
              <a:t>(1/6)</a:t>
            </a:r>
            <a:endParaRPr lang="en-US" sz="4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8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9966" y="3010460"/>
            <a:ext cx="5345034" cy="15091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dirty="0"/>
              <a:t>Finding missing person in public areas, utilizing public CCTV feeds.</a:t>
            </a:r>
          </a:p>
        </p:txBody>
      </p:sp>
      <p:sp>
        <p:nvSpPr>
          <p:cNvPr id="412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332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3.iconfinder.com/data/icons/people-doing-things-3/94/Job_search_outline-512.png">
            <a:extLst>
              <a:ext uri="{FF2B5EF4-FFF2-40B4-BE49-F238E27FC236}">
                <a16:creationId xmlns:a16="http://schemas.microsoft.com/office/drawing/2014/main" id="{132269A2-A2C7-474A-ACB6-282837B6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7332" y="3960831"/>
            <a:ext cx="2405367" cy="2603695"/>
          </a:xfrm>
          <a:prstGeom prst="rect">
            <a:avLst/>
          </a:prstGeom>
          <a:solidFill>
            <a:srgbClr val="FBFBFB"/>
          </a:solidFill>
        </p:spPr>
      </p:pic>
      <p:sp>
        <p:nvSpPr>
          <p:cNvPr id="41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488765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cctv">
            <a:extLst>
              <a:ext uri="{FF2B5EF4-FFF2-40B4-BE49-F238E27FC236}">
                <a16:creationId xmlns:a16="http://schemas.microsoft.com/office/drawing/2014/main" id="{2AD5EAB1-9A84-4C47-B09F-A8EC7A92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625994" y="299694"/>
            <a:ext cx="2148041" cy="214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204" y="1039847"/>
            <a:ext cx="5583160" cy="649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300" dirty="0">
                <a:solidFill>
                  <a:schemeClr val="bg1"/>
                </a:solidFill>
              </a:rPr>
              <a:t>Intended Use Cases </a:t>
            </a:r>
            <a:r>
              <a:rPr lang="en-US" sz="4300" baseline="-25000" dirty="0">
                <a:solidFill>
                  <a:schemeClr val="bg1"/>
                </a:solidFill>
              </a:rPr>
              <a:t>(2/6)</a:t>
            </a:r>
            <a:endParaRPr lang="en-US" sz="4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1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9966" y="2758147"/>
            <a:ext cx="5345034" cy="15091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/>
              <a:t>Locating key personnel in a big facility using CCTV camera feeds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Finding a specific doctor to attend a critical case in a big medical facility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/>
          </a:p>
        </p:txBody>
      </p:sp>
      <p:sp>
        <p:nvSpPr>
          <p:cNvPr id="412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332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488765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0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Image result for cctv">
            <a:extLst>
              <a:ext uri="{FF2B5EF4-FFF2-40B4-BE49-F238E27FC236}">
                <a16:creationId xmlns:a16="http://schemas.microsoft.com/office/drawing/2014/main" id="{EB295F98-D5A1-42DC-A6A8-EC1DC5B3B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465426" y="381000"/>
            <a:ext cx="2282171" cy="228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>
            <a:extLst>
              <a:ext uri="{FF2B5EF4-FFF2-40B4-BE49-F238E27FC236}">
                <a16:creationId xmlns:a16="http://schemas.microsoft.com/office/drawing/2014/main" id="{661D5A54-57E5-40C1-9859-24CFF450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911" y="376504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966" y="909617"/>
            <a:ext cx="5583160" cy="649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300" dirty="0">
                <a:solidFill>
                  <a:schemeClr val="bg1"/>
                </a:solidFill>
              </a:rPr>
              <a:t>Intended Use Cases </a:t>
            </a:r>
            <a:r>
              <a:rPr lang="en-US" sz="4300" baseline="-25000" dirty="0">
                <a:solidFill>
                  <a:schemeClr val="bg1"/>
                </a:solidFill>
              </a:rPr>
              <a:t>(3/6)</a:t>
            </a:r>
            <a:endParaRPr lang="en-US" sz="4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9966" y="2790046"/>
            <a:ext cx="5345034" cy="15091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/>
              <a:t>Adding a second layer of authentication for secure facilities such as ODCs, High secure labs</a:t>
            </a:r>
          </a:p>
        </p:txBody>
      </p:sp>
      <p:sp>
        <p:nvSpPr>
          <p:cNvPr id="412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332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488765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0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face authentication icon">
            <a:extLst>
              <a:ext uri="{FF2B5EF4-FFF2-40B4-BE49-F238E27FC236}">
                <a16:creationId xmlns:a16="http://schemas.microsoft.com/office/drawing/2014/main" id="{E24B8B73-BFC7-41BB-B99E-41F3D1FC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37" y="3834734"/>
            <a:ext cx="2651597" cy="265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0EE10F95-C5EB-43E8-88E6-3D2C773F3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7" b="8255"/>
          <a:stretch/>
        </p:blipFill>
        <p:spPr bwMode="auto">
          <a:xfrm>
            <a:off x="6723284" y="371669"/>
            <a:ext cx="2050750" cy="241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7975" y="1039847"/>
            <a:ext cx="5583160" cy="649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300" dirty="0">
                <a:solidFill>
                  <a:schemeClr val="bg1"/>
                </a:solidFill>
              </a:rPr>
              <a:t>Intended Use Cases </a:t>
            </a:r>
            <a:r>
              <a:rPr lang="en-US" sz="4300" baseline="-25000" dirty="0">
                <a:solidFill>
                  <a:schemeClr val="bg1"/>
                </a:solidFill>
              </a:rPr>
              <a:t>(4/6)</a:t>
            </a:r>
            <a:endParaRPr lang="en-US" sz="4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8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0375" y="2712706"/>
            <a:ext cx="5345034" cy="15091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/>
              <a:t>Creating a hosted API for App Developers to add face validation as a second factor authentication (2FA)</a:t>
            </a:r>
          </a:p>
        </p:txBody>
      </p:sp>
      <p:sp>
        <p:nvSpPr>
          <p:cNvPr id="412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332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488765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0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Image result for selfie icon">
            <a:extLst>
              <a:ext uri="{FF2B5EF4-FFF2-40B4-BE49-F238E27FC236}">
                <a16:creationId xmlns:a16="http://schemas.microsoft.com/office/drawing/2014/main" id="{7FEC4F19-900F-4EB8-9B02-B1345BEBB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7253" r="14438" b="19415"/>
          <a:stretch/>
        </p:blipFill>
        <p:spPr bwMode="auto">
          <a:xfrm>
            <a:off x="5715000" y="3505200"/>
            <a:ext cx="2989966" cy="295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0375" y="922119"/>
            <a:ext cx="5583160" cy="649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300" dirty="0">
                <a:solidFill>
                  <a:schemeClr val="bg1"/>
                </a:solidFill>
              </a:rPr>
              <a:t>Intended Use Cases </a:t>
            </a:r>
            <a:r>
              <a:rPr lang="en-US" sz="4300" baseline="-25000" dirty="0">
                <a:solidFill>
                  <a:schemeClr val="bg1"/>
                </a:solidFill>
              </a:rPr>
              <a:t>(5/6)</a:t>
            </a:r>
            <a:endParaRPr lang="en-US" sz="4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9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9966" y="2708339"/>
            <a:ext cx="5345034" cy="150917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/>
              <a:t>Automatic logging the movement of known person in a premises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Customer in a bank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Employee in a office</a:t>
            </a:r>
          </a:p>
        </p:txBody>
      </p:sp>
      <p:sp>
        <p:nvSpPr>
          <p:cNvPr id="412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332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488765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0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ttps://www.mtsac.edu/emergency/images/ale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C2F68C41-C516-49A7-B080-3E10E6271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8727"/>
            <a:ext cx="3736449" cy="37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966" y="982824"/>
            <a:ext cx="5583160" cy="649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300" dirty="0">
                <a:solidFill>
                  <a:schemeClr val="bg1"/>
                </a:solidFill>
              </a:rPr>
              <a:t>Intended Use Cases </a:t>
            </a:r>
            <a:r>
              <a:rPr lang="en-US" sz="4300" baseline="-25000" dirty="0">
                <a:solidFill>
                  <a:schemeClr val="bg1"/>
                </a:solidFill>
              </a:rPr>
              <a:t>(6/6)</a:t>
            </a:r>
            <a:endParaRPr lang="en-US" sz="4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0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348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Advance Surveillance And Tracking System (Open Track)</vt:lpstr>
      <vt:lpstr>What’s the Problem</vt:lpstr>
      <vt:lpstr>Objective</vt:lpstr>
      <vt:lpstr>Intended Use Cases (1/6)</vt:lpstr>
      <vt:lpstr>Intended Use Cases (2/6)</vt:lpstr>
      <vt:lpstr>Intended Use Cases (3/6)</vt:lpstr>
      <vt:lpstr>Intended Use Cases (4/6)</vt:lpstr>
      <vt:lpstr>Intended Use Cases (5/6)</vt:lpstr>
      <vt:lpstr>Intended Use Cases (6/6)</vt:lpstr>
      <vt:lpstr>Our Solution Approach</vt:lpstr>
      <vt:lpstr>Demo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Surveillance And Tracking System</dc:title>
  <dc:creator>Office 365</dc:creator>
  <cp:lastModifiedBy>Office 365</cp:lastModifiedBy>
  <cp:revision>16</cp:revision>
  <dcterms:created xsi:type="dcterms:W3CDTF">2019-04-06T08:36:20Z</dcterms:created>
  <dcterms:modified xsi:type="dcterms:W3CDTF">2019-04-06T10:51:02Z</dcterms:modified>
</cp:coreProperties>
</file>