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Lst>
  <p:notesMasterIdLst>
    <p:notesMasterId r:id="rId7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70"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71"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72"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73"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3191F181-B141-4171-A161-317181D161F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 name="PlaceHolder 1"/>
          <p:cNvSpPr>
            <a:spLocks noGrp="1"/>
          </p:cNvSpPr>
          <p:nvPr>
            <p:ph type="body"/>
          </p:nvPr>
        </p:nvSpPr>
        <p:spPr>
          <a:xfrm>
            <a:off x="0" y="0"/>
            <a:ext cx="360" cy="360"/>
          </a:xfrm>
          <a:prstGeom prst="rect">
            <a:avLst/>
          </a:prstGeom>
        </p:spPr>
      </p:sp>
      <p:sp>
        <p:nvSpPr>
          <p:cNvPr id="1199" name="TextShape 2"/>
          <p:cNvSpPr txBox="1"/>
          <p:nvPr/>
        </p:nvSpPr>
        <p:spPr>
          <a:xfrm>
            <a:off x="0" y="0"/>
            <a:ext cx="360" cy="360"/>
          </a:xfrm>
          <a:prstGeom prst="rect">
            <a:avLst/>
          </a:prstGeom>
        </p:spPr>
        <p:txBody>
          <a:bodyPr lIns="90000" tIns="45000" rIns="90000" bIns="45000"/>
          <a:lstStyle/>
          <a:p>
            <a:fld id="{0011C1F1-1141-41E1-A151-A101C1B14101}" type="slidenum">
              <a:rPr lang="en-IN">
                <a:solidFill>
                  <a:srgbClr val="000000"/>
                </a:solidFill>
                <a:latin typeface="Arial"/>
                <a:ea typeface="+mn-ea"/>
              </a:rPr>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 name="TextShape 1"/>
          <p:cNvSpPr txBox="1"/>
          <p:nvPr/>
        </p:nvSpPr>
        <p:spPr>
          <a:xfrm>
            <a:off x="0" y="0"/>
            <a:ext cx="360" cy="360"/>
          </a:xfrm>
          <a:prstGeom prst="rect">
            <a:avLst/>
          </a:prstGeom>
        </p:spPr>
        <p:txBody>
          <a:bodyPr lIns="90000" tIns="45000" rIns="90000" bIns="45000"/>
          <a:lstStyle/>
          <a:p>
            <a:fld id="{116171C1-2111-4141-9141-6181112141D1}" type="slidenum">
              <a:rPr lang="en-IN">
                <a:solidFill>
                  <a:srgbClr val="000000"/>
                </a:solidFill>
                <a:latin typeface="Arial"/>
                <a:ea typeface="+mn-ea"/>
              </a:rPr>
              <a:pPr/>
              <a:t>18</a:t>
            </a:fld>
            <a:endParaRPr/>
          </a:p>
        </p:txBody>
      </p:sp>
      <p:sp>
        <p:nvSpPr>
          <p:cNvPr id="1214" name="PlaceHolder 2"/>
          <p:cNvSpPr>
            <a:spLocks noGrp="1"/>
          </p:cNvSpPr>
          <p:nvPr>
            <p:ph type="body"/>
          </p:nvPr>
        </p:nvSpPr>
        <p:spPr>
          <a:xfrm>
            <a:off x="0" y="0"/>
            <a:ext cx="360" cy="360"/>
          </a:xfrm>
          <a:prstGeom prst="rect">
            <a:avLst/>
          </a:prstGeom>
        </p:spPr>
        <p:txBody>
          <a:bodyPr lIns="90000" tIns="45000" rIns="90000" bIns="45000"/>
          <a:lstStyle/>
          <a:p>
            <a:r>
              <a:rPr lang="en-IN">
                <a:solidFill>
                  <a:srgbClr val="000000"/>
                </a:solidFill>
                <a:latin typeface="Minion-Regular"/>
                <a:ea typeface="+mn-ea"/>
              </a:rPr>
              <a:t>portable embedded systems require some form of battery power. The ARM processor has been specifically designed to be small to reduce power consumption and extend battery operation</a:t>
            </a:r>
            <a:endParaRPr/>
          </a:p>
          <a:p>
            <a:endParaRPr/>
          </a:p>
          <a:p>
            <a:r>
              <a:rPr lang="en-IN">
                <a:solidFill>
                  <a:srgbClr val="000000"/>
                </a:solidFill>
                <a:latin typeface="Minion-Regular"/>
                <a:ea typeface="+mn-ea"/>
              </a:rPr>
              <a:t>High code density is another major requirement since embedded systems have limited memory due to cost and/or physical size restrictions.</a:t>
            </a:r>
            <a:endParaRPr/>
          </a:p>
          <a:p>
            <a:endParaRPr/>
          </a:p>
          <a:p>
            <a:r>
              <a:rPr lang="en-IN">
                <a:solidFill>
                  <a:srgbClr val="000000"/>
                </a:solidFill>
                <a:latin typeface="Minion-Regular"/>
                <a:ea typeface="+mn-ea"/>
              </a:rPr>
              <a:t>ARM embedded systems are price sensitive and use slow and low-cost memory devices</a:t>
            </a:r>
            <a:endParaRPr/>
          </a:p>
          <a:p>
            <a:endParaRPr/>
          </a:p>
          <a:p>
            <a:r>
              <a:rPr lang="en-IN">
                <a:solidFill>
                  <a:srgbClr val="000000"/>
                </a:solidFill>
                <a:latin typeface="Minion-Regular"/>
                <a:ea typeface="+mn-ea"/>
              </a:rPr>
              <a:t>Another important requirement is to reduce the area of the die taken up by the embedded processor.</a:t>
            </a:r>
            <a:endParaRPr/>
          </a:p>
          <a:p>
            <a:endParaRPr/>
          </a:p>
          <a:p>
            <a:r>
              <a:rPr lang="en-IN">
                <a:solidFill>
                  <a:srgbClr val="000000"/>
                </a:solidFill>
                <a:latin typeface="Minion-Regular"/>
                <a:ea typeface="+mn-ea"/>
              </a:rPr>
              <a:t>ARM has incorporated hardware debug technology within the processor so that software engineers can view what is happening while the processor is executing code.</a:t>
            </a:r>
            <a:endParaRPr/>
          </a:p>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TextShape 1"/>
          <p:cNvSpPr txBox="1"/>
          <p:nvPr/>
        </p:nvSpPr>
        <p:spPr>
          <a:xfrm>
            <a:off x="0" y="0"/>
            <a:ext cx="360" cy="360"/>
          </a:xfrm>
          <a:prstGeom prst="rect">
            <a:avLst/>
          </a:prstGeom>
        </p:spPr>
        <p:txBody>
          <a:bodyPr lIns="90000" tIns="45000" rIns="90000" bIns="45000"/>
          <a:lstStyle/>
          <a:p>
            <a:fld id="{6131F191-5131-4131-91A1-11A121919171}" type="slidenum">
              <a:rPr lang="en-IN">
                <a:solidFill>
                  <a:srgbClr val="000000"/>
                </a:solidFill>
                <a:latin typeface="Arial"/>
                <a:ea typeface="+mn-ea"/>
              </a:rPr>
              <a:pPr/>
              <a:t>20</a:t>
            </a:fld>
            <a:endParaRPr/>
          </a:p>
        </p:txBody>
      </p:sp>
      <p:sp>
        <p:nvSpPr>
          <p:cNvPr id="1216" name="PlaceHolder 2"/>
          <p:cNvSpPr>
            <a:spLocks noGrp="1"/>
          </p:cNvSpPr>
          <p:nvPr>
            <p:ph type="body"/>
          </p:nvPr>
        </p:nvSpPr>
        <p:spPr>
          <a:xfrm>
            <a:off x="0" y="0"/>
            <a:ext cx="360" cy="360"/>
          </a:xfrm>
          <a:prstGeom prst="rect">
            <a:avLst/>
          </a:prstGeom>
        </p:spPr>
        <p:txBody>
          <a:bodyPr lIns="90000" tIns="45000" rIns="90000" bIns="45000"/>
          <a:lstStyle/>
          <a:p>
            <a:r>
              <a:rPr lang="en-IN">
                <a:solidFill>
                  <a:srgbClr val="000000"/>
                </a:solidFill>
                <a:latin typeface="Minion-Regular"/>
                <a:ea typeface="+mn-ea"/>
              </a:rPr>
              <a:t>In ARM most of the instructions are executed in single cycle.But there are few instructions which takes more number of execution cycles. For example, load-store-multiple instructions vary the number of execution cycles depending upon the number of registers being transferred.</a:t>
            </a:r>
            <a:endParaRPr/>
          </a:p>
          <a:p>
            <a:endParaRPr/>
          </a:p>
          <a:p>
            <a:r>
              <a:rPr lang="en-IN">
                <a:solidFill>
                  <a:srgbClr val="000000"/>
                </a:solidFill>
                <a:latin typeface="Minion-Regular"/>
                <a:ea typeface="+mn-ea"/>
              </a:rPr>
              <a:t>The inline barrel shifter is a hardware component that preprocesses one of the input registers before it is used</a:t>
            </a:r>
            <a:endParaRPr/>
          </a:p>
          <a:p>
            <a:r>
              <a:rPr lang="en-IN">
                <a:solidFill>
                  <a:srgbClr val="000000"/>
                </a:solidFill>
                <a:latin typeface="Minion-Regular"/>
                <a:ea typeface="+mn-ea"/>
              </a:rPr>
              <a:t>by an instruction.</a:t>
            </a:r>
            <a:endParaRPr/>
          </a:p>
          <a:p>
            <a:endParaRPr/>
          </a:p>
          <a:p>
            <a:r>
              <a:rPr lang="en-IN">
                <a:solidFill>
                  <a:srgbClr val="000000"/>
                </a:solidFill>
                <a:latin typeface="Minion-Regular"/>
                <a:ea typeface="+mn-ea"/>
              </a:rPr>
              <a:t>ARM enhanced the processor core by adding a second 16-bit instruction set called Thumb that permits the ARM core to execute either16- or 32-bit instructions. Thumb instructions improve code density by about 30% over 32-bit fixed-length ARM instructions.</a:t>
            </a:r>
            <a:endParaRPr/>
          </a:p>
          <a:p>
            <a:endParaRPr/>
          </a:p>
          <a:p>
            <a:r>
              <a:rPr lang="en-IN">
                <a:solidFill>
                  <a:srgbClr val="000000"/>
                </a:solidFill>
                <a:latin typeface="Minion-Regular"/>
                <a:ea typeface="+mn-ea"/>
              </a:rPr>
              <a:t>Conditional execution controls whether the core will execute an instruction or not. The advantage is we can reduce the number of branch instructions.</a:t>
            </a:r>
            <a:endParaRPr/>
          </a:p>
          <a:p>
            <a:endParaRPr/>
          </a:p>
          <a:p>
            <a:r>
              <a:rPr lang="en-IN">
                <a:solidFill>
                  <a:srgbClr val="000000"/>
                </a:solidFill>
                <a:latin typeface="Minion-Regular"/>
                <a:ea typeface="+mn-ea"/>
              </a:rPr>
              <a:t>The enhanced digital signal processor (DSP) instructions were added to the standard ARM instruction set to support fast 16</a:t>
            </a:r>
            <a:r>
              <a:rPr lang="en-IN">
                <a:solidFill>
                  <a:srgbClr val="000000"/>
                </a:solidFill>
                <a:latin typeface="MTSYN"/>
                <a:ea typeface="+mn-ea"/>
              </a:rPr>
              <a:t>x16-bit multiplier operations and saturation.</a:t>
            </a:r>
            <a:endParaRPr/>
          </a:p>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p:cNvSpPr>
          <p:nvPr>
            <p:ph type="body"/>
          </p:nvPr>
        </p:nvSpPr>
        <p:spPr>
          <a:xfrm>
            <a:off x="0" y="0"/>
            <a:ext cx="360" cy="360"/>
          </a:xfrm>
          <a:prstGeom prst="rect">
            <a:avLst/>
          </a:prstGeom>
        </p:spPr>
        <p:txBody>
          <a:bodyPr lIns="90000" tIns="45000" rIns="90000" bIns="45000"/>
          <a:lstStyle/>
          <a:p>
            <a:r>
              <a:rPr lang="en-IN">
                <a:solidFill>
                  <a:srgbClr val="000000"/>
                </a:solidFill>
                <a:latin typeface="Arial"/>
                <a:ea typeface="+mn-ea"/>
              </a:rPr>
              <a:t>This slide shows the registers visible in each mode - basically in a more static fashion than the previous animated slide that is more useful for reference.</a:t>
            </a:r>
            <a:endParaRPr/>
          </a:p>
          <a:p>
            <a:endParaRPr/>
          </a:p>
          <a:p>
            <a:r>
              <a:rPr lang="en-IN">
                <a:solidFill>
                  <a:srgbClr val="000000"/>
                </a:solidFill>
                <a:latin typeface="Arial"/>
                <a:ea typeface="+mn-ea"/>
              </a:rPr>
              <a:t>The main point to state here is the splitting of the registers in Thumb state into Low and High registers.</a:t>
            </a:r>
            <a:endParaRPr/>
          </a:p>
          <a:p>
            <a:endParaRPr/>
          </a:p>
          <a:p>
            <a:r>
              <a:rPr lang="en-IN">
                <a:solidFill>
                  <a:srgbClr val="000000"/>
                </a:solidFill>
                <a:latin typeface="Arial"/>
                <a:ea typeface="+mn-ea"/>
              </a:rPr>
              <a:t>ARM register banking is the minimum necessary for fast handling of overlapping exceptions of different types (e.g. ABORT during SWI during IRQ).  For nested exceptions of the same type (e.g. re-entrant interrupts) some additional pushing of registers to the stack is required.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 name="PlaceHolder 1"/>
          <p:cNvSpPr>
            <a:spLocks noGrp="1"/>
          </p:cNvSpPr>
          <p:nvPr>
            <p:ph type="body"/>
          </p:nvPr>
        </p:nvSpPr>
        <p:spPr>
          <a:xfrm>
            <a:off x="974880" y="4577040"/>
            <a:ext cx="5364720" cy="4339440"/>
          </a:xfrm>
          <a:prstGeom prst="rect">
            <a:avLst/>
          </a:prstGeom>
        </p:spPr>
        <p:txBody>
          <a:bodyPr lIns="90000" tIns="45000" rIns="90000" bIns="45000"/>
          <a:lstStyle/>
          <a:p>
            <a:r>
              <a:rPr lang="en-IN">
                <a:solidFill>
                  <a:srgbClr val="000000"/>
                </a:solidFill>
                <a:latin typeface="CG Times"/>
                <a:ea typeface="+mn-ea"/>
              </a:rPr>
              <a:t>The ARM architecture provides a total of 37 registers, all of which are 32-bits long.  However these are arranged into several banks, with the accessible bank being governed by the current processor mode. We will see this in more detail in a couple of slides. In summary though, in each mode, the core can access:</a:t>
            </a:r>
            <a:endParaRPr/>
          </a:p>
          <a:p>
            <a:r>
              <a:rPr lang="en-IN">
                <a:solidFill>
                  <a:srgbClr val="000000"/>
                </a:solidFill>
                <a:latin typeface="CG Times"/>
                <a:ea typeface="+mn-ea"/>
              </a:rPr>
              <a:t>a particular set of 13 general purpose registers (r0 - r12). </a:t>
            </a:r>
            <a:endParaRPr/>
          </a:p>
          <a:p>
            <a:r>
              <a:rPr lang="en-IN">
                <a:solidFill>
                  <a:srgbClr val="000000"/>
                </a:solidFill>
                <a:latin typeface="CG Times"/>
                <a:ea typeface="+mn-ea"/>
              </a:rPr>
              <a:t>a particular r13 - which is typically used as a stack pointer. This will be a different r13 for each mode, so allowing each exception type to have its own stack.</a:t>
            </a:r>
            <a:endParaRPr/>
          </a:p>
          <a:p>
            <a:r>
              <a:rPr lang="en-IN">
                <a:solidFill>
                  <a:srgbClr val="000000"/>
                </a:solidFill>
                <a:latin typeface="CG Times"/>
                <a:ea typeface="+mn-ea"/>
              </a:rPr>
              <a:t>a particular r14 - which is used as a link (or return address) register. Again this will be a different r14 for each mode.</a:t>
            </a:r>
            <a:endParaRPr/>
          </a:p>
          <a:p>
            <a:r>
              <a:rPr lang="en-IN">
                <a:solidFill>
                  <a:srgbClr val="000000"/>
                </a:solidFill>
                <a:latin typeface="CG Times"/>
                <a:ea typeface="+mn-ea"/>
              </a:rPr>
              <a:t>r15 - whose only use is as the Program counter.</a:t>
            </a:r>
            <a:endParaRPr/>
          </a:p>
          <a:p>
            <a:r>
              <a:rPr lang="en-IN">
                <a:solidFill>
                  <a:srgbClr val="000000"/>
                </a:solidFill>
                <a:latin typeface="CG Times"/>
                <a:ea typeface="+mn-ea"/>
              </a:rPr>
              <a:t>The CPSR (Current Program Status Register) - this stores additional information about the state of the processor: </a:t>
            </a:r>
            <a:endParaRPr/>
          </a:p>
          <a:p>
            <a:r>
              <a:rPr lang="en-IN">
                <a:solidFill>
                  <a:srgbClr val="000000"/>
                </a:solidFill>
                <a:latin typeface="CG Times"/>
                <a:ea typeface="+mn-ea"/>
              </a:rPr>
              <a:t>And finally in privileged modes, a particular SPSR (Saved Program Status Register). This stores a copy of the previous CPSR value when an exception occurs. This combined with the link register allows exceptions to return without corrupting processor state.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 name="TextShape 1"/>
          <p:cNvSpPr txBox="1"/>
          <p:nvPr/>
        </p:nvSpPr>
        <p:spPr>
          <a:xfrm>
            <a:off x="0" y="0"/>
            <a:ext cx="360" cy="360"/>
          </a:xfrm>
          <a:prstGeom prst="rect">
            <a:avLst/>
          </a:prstGeom>
        </p:spPr>
        <p:txBody>
          <a:bodyPr lIns="90000" tIns="45000" rIns="90000" bIns="45000"/>
          <a:lstStyle/>
          <a:p>
            <a:fld id="{8111C151-F141-41B1-8191-D1A1A1B1B141}" type="slidenum">
              <a:rPr lang="en-IN">
                <a:solidFill>
                  <a:srgbClr val="000000"/>
                </a:solidFill>
                <a:latin typeface="Arial"/>
                <a:ea typeface="+mn-ea"/>
              </a:rPr>
              <a:pPr/>
              <a:t>28</a:t>
            </a:fld>
            <a:endParaRPr/>
          </a:p>
        </p:txBody>
      </p:sp>
      <p:sp>
        <p:nvSpPr>
          <p:cNvPr id="1221" name="PlaceHolder 2"/>
          <p:cNvSpPr>
            <a:spLocks noGrp="1"/>
          </p:cNvSpPr>
          <p:nvPr>
            <p:ph type="body"/>
          </p:nvPr>
        </p:nvSpPr>
        <p:spPr>
          <a:xfrm>
            <a:off x="0" y="0"/>
            <a:ext cx="360" cy="360"/>
          </a:xfrm>
          <a:prstGeom prst="rect">
            <a:avLst/>
          </a:prstGeom>
        </p:spPr>
        <p:txBody>
          <a:bodyPr lIns="90000" tIns="45000" rIns="90000" bIns="45000"/>
          <a:lstStyle/>
          <a:p>
            <a:r>
              <a:rPr lang="en-IN">
                <a:solidFill>
                  <a:srgbClr val="000000"/>
                </a:solidFill>
                <a:latin typeface="Verdana"/>
                <a:ea typeface="+mn-ea"/>
              </a:rPr>
              <a:t>Bit 27 – Q – Saturation Flag (QADD) (ARMv5E and above)</a:t>
            </a:r>
            <a:endParaRPr/>
          </a:p>
          <a:p>
            <a:r>
              <a:rPr lang="en-IN">
                <a:solidFill>
                  <a:srgbClr val="000000"/>
                </a:solidFill>
                <a:latin typeface="Verdana"/>
                <a:ea typeface="+mn-ea"/>
              </a:rPr>
              <a:t>Bit 24 – J – J=1 indicated java execution (BXJ) (ARMv5J and above)</a:t>
            </a:r>
            <a:endParaRPr/>
          </a:p>
          <a:p>
            <a:r>
              <a:rPr lang="en-IN">
                <a:solidFill>
                  <a:srgbClr val="000000"/>
                </a:solidFill>
                <a:latin typeface="Verdana"/>
                <a:ea typeface="+mn-ea"/>
              </a:rPr>
              <a:t>Bit [19-16] – GE[3:0] greater or equal flags (SADD) (ARMv6)</a:t>
            </a:r>
            <a:endParaRPr/>
          </a:p>
          <a:p>
            <a:r>
              <a:rPr lang="en-IN">
                <a:solidFill>
                  <a:srgbClr val="000000"/>
                </a:solidFill>
                <a:latin typeface="Verdana"/>
                <a:ea typeface="+mn-ea"/>
              </a:rPr>
              <a:t>Bit 9 – E – Controls the data endianness (SETEND) (ARMv6)</a:t>
            </a:r>
            <a:endParaRPr/>
          </a:p>
          <a:p>
            <a:r>
              <a:rPr lang="en-IN">
                <a:solidFill>
                  <a:srgbClr val="000000"/>
                </a:solidFill>
                <a:latin typeface="Verdana"/>
                <a:ea typeface="+mn-ea"/>
              </a:rPr>
              <a:t>Bit 8 – A – A=1 - Disables imprecise data aborts (ARMv6)</a:t>
            </a:r>
            <a:endParaRPr/>
          </a:p>
          <a:p>
            <a:endParaRPr/>
          </a:p>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TextShape 1"/>
          <p:cNvSpPr txBox="1"/>
          <p:nvPr/>
        </p:nvSpPr>
        <p:spPr>
          <a:xfrm>
            <a:off x="0" y="0"/>
            <a:ext cx="360" cy="360"/>
          </a:xfrm>
          <a:prstGeom prst="rect">
            <a:avLst/>
          </a:prstGeom>
        </p:spPr>
        <p:txBody>
          <a:bodyPr lIns="90000" tIns="45000" rIns="90000" bIns="45000"/>
          <a:lstStyle/>
          <a:p>
            <a:fld id="{C1414161-6161-4191-A171-3141C1513141}" type="slidenum">
              <a:rPr lang="en-IN">
                <a:solidFill>
                  <a:srgbClr val="000000"/>
                </a:solidFill>
                <a:latin typeface="Arial"/>
                <a:ea typeface="+mn-ea"/>
              </a:rPr>
              <a:pPr/>
              <a:t>35</a:t>
            </a:fld>
            <a:endParaRPr/>
          </a:p>
        </p:txBody>
      </p:sp>
      <p:sp>
        <p:nvSpPr>
          <p:cNvPr id="1223" name="PlaceHolder 2"/>
          <p:cNvSpPr>
            <a:spLocks noGrp="1"/>
          </p:cNvSpPr>
          <p:nvPr>
            <p:ph type="body"/>
          </p:nvPr>
        </p:nvSpPr>
        <p:spPr>
          <a:xfrm>
            <a:off x="0" y="0"/>
            <a:ext cx="360" cy="360"/>
          </a:xfrm>
          <a:prstGeom prst="rect">
            <a:avLst/>
          </a:prstGeom>
        </p:spPr>
        <p:txBody>
          <a:bodyPr lIns="90000" tIns="45000" rIns="90000" bIns="45000"/>
          <a:lstStyle/>
          <a:p>
            <a:r>
              <a:rPr lang="en-IN">
                <a:solidFill>
                  <a:srgbClr val="000000"/>
                </a:solidFill>
                <a:latin typeface="Minion-Regular"/>
                <a:ea typeface="+mn-ea"/>
              </a:rPr>
              <a:t>The state of the core determines which instruction set is being executed. There are three instruction sets: ARM, Thumb, and Jazelle. </a:t>
            </a:r>
            <a:endParaRPr/>
          </a:p>
          <a:p>
            <a:endParaRPr/>
          </a:p>
          <a:p>
            <a:r>
              <a:rPr lang="en-IN">
                <a:solidFill>
                  <a:srgbClr val="000000"/>
                </a:solidFill>
                <a:latin typeface="Minion-Regular"/>
                <a:ea typeface="+mn-ea"/>
              </a:rPr>
              <a:t>The ARM instruction set is only active when the processor is in ARM state. Similarly the Thumb instruction set is only active when the processor is in Thumb state. In Thumb state the processor is executing purely Thumb 16-bit instructions. ARM designers introduced a third instruction set called </a:t>
            </a:r>
            <a:r>
              <a:rPr lang="en-IN" i="1">
                <a:solidFill>
                  <a:srgbClr val="000000"/>
                </a:solidFill>
                <a:latin typeface="Minion-Italic"/>
                <a:ea typeface="+mn-ea"/>
              </a:rPr>
              <a:t>Jazelle. Jazelle </a:t>
            </a:r>
            <a:r>
              <a:rPr lang="en-IN">
                <a:solidFill>
                  <a:srgbClr val="000000"/>
                </a:solidFill>
                <a:latin typeface="Minion-Regular"/>
                <a:ea typeface="+mn-ea"/>
              </a:rPr>
              <a:t>executes 8-bit instructions and is a hybrid mix of software and hardware designed to speed up the execution of Java bytecodes.</a:t>
            </a:r>
            <a:endParaRPr/>
          </a:p>
          <a:p>
            <a:endParaRPr/>
          </a:p>
          <a:p>
            <a:r>
              <a:rPr lang="en-IN" sz="2400">
                <a:solidFill>
                  <a:srgbClr val="000000"/>
                </a:solidFill>
                <a:latin typeface="Tahoma"/>
                <a:ea typeface="+mn-ea"/>
              </a:rPr>
              <a:t>The Jazelle instruction set is a closed instruction set and is not openly available. To take advantage of Jazelle extra software has to be licensed from both ARM Limited and Sun Microsystems</a:t>
            </a:r>
            <a:endParaRPr/>
          </a:p>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 name="TextShape 1"/>
          <p:cNvSpPr txBox="1"/>
          <p:nvPr/>
        </p:nvSpPr>
        <p:spPr>
          <a:xfrm>
            <a:off x="0" y="0"/>
            <a:ext cx="360" cy="360"/>
          </a:xfrm>
          <a:prstGeom prst="rect">
            <a:avLst/>
          </a:prstGeom>
        </p:spPr>
        <p:txBody>
          <a:bodyPr lIns="90000" tIns="45000" rIns="90000" bIns="45000"/>
          <a:lstStyle/>
          <a:p>
            <a:fld id="{A1B11121-4191-4191-91D1-B1916111A1B1}" type="slidenum">
              <a:rPr lang="en-IN">
                <a:solidFill>
                  <a:srgbClr val="000000"/>
                </a:solidFill>
                <a:latin typeface="Arial"/>
                <a:ea typeface="+mn-ea"/>
              </a:rPr>
              <a:pPr/>
              <a:t>43</a:t>
            </a:fld>
            <a:endParaRPr/>
          </a:p>
        </p:txBody>
      </p:sp>
      <p:sp>
        <p:nvSpPr>
          <p:cNvPr id="1226" name="PlaceHolder 2"/>
          <p:cNvSpPr>
            <a:spLocks noGrp="1"/>
          </p:cNvSpPr>
          <p:nvPr>
            <p:ph type="body"/>
          </p:nvPr>
        </p:nvSpPr>
        <p:spPr>
          <a:xfrm>
            <a:off x="0" y="0"/>
            <a:ext cx="360" cy="360"/>
          </a:xfrm>
          <a:prstGeom prst="rect">
            <a:avLst/>
          </a:prstGeom>
        </p:spPr>
        <p:txBody>
          <a:bodyPr lIns="90000" tIns="45000" rIns="90000" bIns="45000"/>
          <a:lstStyle/>
          <a:p>
            <a:r>
              <a:rPr lang="en-IN">
                <a:solidFill>
                  <a:srgbClr val="000000"/>
                </a:solidFill>
                <a:latin typeface="Minion-Regular"/>
                <a:ea typeface="+mn-ea"/>
              </a:rPr>
              <a:t>arrows represent the flow of data, the lines represent the buses, and the boxes represent either an operation unit or a storage area. Data enters the processor core through the </a:t>
            </a:r>
            <a:r>
              <a:rPr lang="en-IN" i="1">
                <a:solidFill>
                  <a:srgbClr val="000000"/>
                </a:solidFill>
                <a:latin typeface="Minion-Italic"/>
                <a:ea typeface="+mn-ea"/>
              </a:rPr>
              <a:t>Data </a:t>
            </a:r>
            <a:r>
              <a:rPr lang="en-IN">
                <a:solidFill>
                  <a:srgbClr val="000000"/>
                </a:solidFill>
                <a:latin typeface="Minion-Regular"/>
                <a:ea typeface="+mn-ea"/>
              </a:rPr>
              <a:t>bus. The data may be an instruction to</a:t>
            </a:r>
            <a:endParaRPr/>
          </a:p>
          <a:p>
            <a:r>
              <a:rPr lang="en-IN">
                <a:solidFill>
                  <a:srgbClr val="000000"/>
                </a:solidFill>
                <a:latin typeface="Minion-Regular"/>
                <a:ea typeface="+mn-ea"/>
              </a:rPr>
              <a:t>execute or a data item. Figure shows a Von Neumann implementation of the ARM— data items and instructions share the same bus</a:t>
            </a:r>
            <a:endParaRPr/>
          </a:p>
          <a:p>
            <a:endParaRPr/>
          </a:p>
          <a:p>
            <a:r>
              <a:rPr lang="en-IN">
                <a:solidFill>
                  <a:srgbClr val="000000"/>
                </a:solidFill>
                <a:latin typeface="Minion-Regular"/>
                <a:ea typeface="+mn-ea"/>
              </a:rPr>
              <a:t>The instruction decoder translates instructions before they are executed. Each instruction executed belongs to a particular instruction set. The ARM processor, like all RISC processors, uses a </a:t>
            </a:r>
            <a:r>
              <a:rPr lang="en-IN" i="1">
                <a:solidFill>
                  <a:srgbClr val="000000"/>
                </a:solidFill>
                <a:latin typeface="Minion-Italic"/>
                <a:ea typeface="+mn-ea"/>
              </a:rPr>
              <a:t>load-store architecture</a:t>
            </a:r>
            <a:r>
              <a:rPr lang="en-IN">
                <a:solidFill>
                  <a:srgbClr val="000000"/>
                </a:solidFill>
                <a:latin typeface="Minion-Regular"/>
                <a:ea typeface="+mn-ea"/>
              </a:rPr>
              <a:t>. This</a:t>
            </a:r>
            <a:endParaRPr/>
          </a:p>
          <a:p>
            <a:r>
              <a:rPr lang="en-IN">
                <a:solidFill>
                  <a:srgbClr val="000000"/>
                </a:solidFill>
                <a:latin typeface="Minion-Regular"/>
                <a:ea typeface="+mn-ea"/>
              </a:rPr>
              <a:t>means it has two instruction types for transferring data in and out of the processor: load instructions copy data from memory to registers in the core, and conversely the store</a:t>
            </a:r>
            <a:endParaRPr/>
          </a:p>
          <a:p>
            <a:endParaRPr/>
          </a:p>
          <a:p>
            <a:r>
              <a:rPr lang="en-IN">
                <a:solidFill>
                  <a:srgbClr val="000000"/>
                </a:solidFill>
                <a:latin typeface="Minion-Regular"/>
                <a:ea typeface="+mn-ea"/>
              </a:rPr>
              <a:t>Data items are placed in the </a:t>
            </a:r>
            <a:r>
              <a:rPr lang="en-IN" i="1">
                <a:solidFill>
                  <a:srgbClr val="000000"/>
                </a:solidFill>
                <a:latin typeface="Minion-Italic"/>
                <a:ea typeface="+mn-ea"/>
              </a:rPr>
              <a:t>register file</a:t>
            </a:r>
            <a:r>
              <a:rPr lang="en-IN">
                <a:solidFill>
                  <a:srgbClr val="000000"/>
                </a:solidFill>
                <a:latin typeface="Minion-Regular"/>
                <a:ea typeface="+mn-ea"/>
              </a:rPr>
              <a:t>—a storage bank made up of 32-bit registers. Since the ARM core is a 32-bit processor, most instructions treat the registers as holding signed or unsigned 32-bit values. The sign extend hardware converts signed 8-bit and 16-bit numbers to 32-bit values as they are read from memory and placed in a register.</a:t>
            </a:r>
            <a:endParaRPr/>
          </a:p>
          <a:p>
            <a:endParaRPr/>
          </a:p>
          <a:p>
            <a:r>
              <a:rPr lang="en-IN">
                <a:solidFill>
                  <a:srgbClr val="000000"/>
                </a:solidFill>
                <a:latin typeface="Minion-Regular"/>
                <a:ea typeface="+mn-ea"/>
              </a:rPr>
              <a:t>ARM instructions typically have two source registers, </a:t>
            </a:r>
            <a:r>
              <a:rPr lang="en-IN" i="1">
                <a:solidFill>
                  <a:srgbClr val="000000"/>
                </a:solidFill>
                <a:latin typeface="Minion-Italic"/>
                <a:ea typeface="+mn-ea"/>
              </a:rPr>
              <a:t>Rn </a:t>
            </a:r>
            <a:r>
              <a:rPr lang="en-IN">
                <a:solidFill>
                  <a:srgbClr val="000000"/>
                </a:solidFill>
                <a:latin typeface="Minion-Regular"/>
                <a:ea typeface="+mn-ea"/>
              </a:rPr>
              <a:t>and </a:t>
            </a:r>
            <a:r>
              <a:rPr lang="en-IN" i="1">
                <a:solidFill>
                  <a:srgbClr val="000000"/>
                </a:solidFill>
                <a:latin typeface="Minion-Italic"/>
                <a:ea typeface="+mn-ea"/>
              </a:rPr>
              <a:t>Rm</a:t>
            </a:r>
            <a:r>
              <a:rPr lang="en-IN">
                <a:solidFill>
                  <a:srgbClr val="000000"/>
                </a:solidFill>
                <a:latin typeface="Minion-Regular"/>
                <a:ea typeface="+mn-ea"/>
              </a:rPr>
              <a:t>, and a single result or destination register, </a:t>
            </a:r>
            <a:r>
              <a:rPr lang="en-IN" i="1">
                <a:solidFill>
                  <a:srgbClr val="000000"/>
                </a:solidFill>
                <a:latin typeface="Minion-Italic"/>
                <a:ea typeface="+mn-ea"/>
              </a:rPr>
              <a:t>Rd</a:t>
            </a:r>
            <a:r>
              <a:rPr lang="en-IN">
                <a:solidFill>
                  <a:srgbClr val="000000"/>
                </a:solidFill>
                <a:latin typeface="Minion-Regular"/>
                <a:ea typeface="+mn-ea"/>
              </a:rPr>
              <a:t>. Source operands are read from the register file using the internal buses </a:t>
            </a:r>
            <a:r>
              <a:rPr lang="en-IN" i="1">
                <a:solidFill>
                  <a:srgbClr val="000000"/>
                </a:solidFill>
                <a:latin typeface="Minion-Italic"/>
                <a:ea typeface="+mn-ea"/>
              </a:rPr>
              <a:t>A </a:t>
            </a:r>
            <a:r>
              <a:rPr lang="en-IN">
                <a:solidFill>
                  <a:srgbClr val="000000"/>
                </a:solidFill>
                <a:latin typeface="Minion-Regular"/>
                <a:ea typeface="+mn-ea"/>
              </a:rPr>
              <a:t>and </a:t>
            </a:r>
            <a:r>
              <a:rPr lang="en-IN" i="1">
                <a:solidFill>
                  <a:srgbClr val="000000"/>
                </a:solidFill>
                <a:latin typeface="Minion-Italic"/>
                <a:ea typeface="+mn-ea"/>
              </a:rPr>
              <a:t>B</a:t>
            </a:r>
            <a:r>
              <a:rPr lang="en-IN">
                <a:solidFill>
                  <a:srgbClr val="000000"/>
                </a:solidFill>
                <a:latin typeface="Minion-Regular"/>
                <a:ea typeface="+mn-ea"/>
              </a:rPr>
              <a:t>, respectively.</a:t>
            </a:r>
            <a:endParaRPr/>
          </a:p>
          <a:p>
            <a:r>
              <a:rPr lang="en-IN">
                <a:solidFill>
                  <a:srgbClr val="000000"/>
                </a:solidFill>
                <a:latin typeface="Minion-Regular"/>
                <a:ea typeface="+mn-ea"/>
              </a:rPr>
              <a:t>The ALU (arithmetic logic unit) or MAC (multiply-accumulate unit) takes the register values </a:t>
            </a:r>
            <a:r>
              <a:rPr lang="en-IN" i="1">
                <a:solidFill>
                  <a:srgbClr val="000000"/>
                </a:solidFill>
                <a:latin typeface="Minion-Italic"/>
                <a:ea typeface="+mn-ea"/>
              </a:rPr>
              <a:t>Rn </a:t>
            </a:r>
            <a:r>
              <a:rPr lang="en-IN">
                <a:solidFill>
                  <a:srgbClr val="000000"/>
                </a:solidFill>
                <a:latin typeface="Minion-Regular"/>
                <a:ea typeface="+mn-ea"/>
              </a:rPr>
              <a:t>and </a:t>
            </a:r>
            <a:r>
              <a:rPr lang="en-IN" i="1">
                <a:solidFill>
                  <a:srgbClr val="000000"/>
                </a:solidFill>
                <a:latin typeface="Minion-Italic"/>
                <a:ea typeface="+mn-ea"/>
              </a:rPr>
              <a:t>Rm </a:t>
            </a:r>
            <a:r>
              <a:rPr lang="en-IN">
                <a:solidFill>
                  <a:srgbClr val="000000"/>
                </a:solidFill>
                <a:latin typeface="Minion-Regular"/>
                <a:ea typeface="+mn-ea"/>
              </a:rPr>
              <a:t>from the </a:t>
            </a:r>
            <a:r>
              <a:rPr lang="en-IN" i="1">
                <a:solidFill>
                  <a:srgbClr val="000000"/>
                </a:solidFill>
                <a:latin typeface="Minion-Italic"/>
                <a:ea typeface="+mn-ea"/>
              </a:rPr>
              <a:t>A </a:t>
            </a:r>
            <a:r>
              <a:rPr lang="en-IN">
                <a:solidFill>
                  <a:srgbClr val="000000"/>
                </a:solidFill>
                <a:latin typeface="Minion-Regular"/>
                <a:ea typeface="+mn-ea"/>
              </a:rPr>
              <a:t>and </a:t>
            </a:r>
            <a:r>
              <a:rPr lang="en-IN" i="1">
                <a:solidFill>
                  <a:srgbClr val="000000"/>
                </a:solidFill>
                <a:latin typeface="Minion-Italic"/>
                <a:ea typeface="+mn-ea"/>
              </a:rPr>
              <a:t>B </a:t>
            </a:r>
            <a:r>
              <a:rPr lang="en-IN">
                <a:solidFill>
                  <a:srgbClr val="000000"/>
                </a:solidFill>
                <a:latin typeface="Minion-Regular"/>
                <a:ea typeface="+mn-ea"/>
              </a:rPr>
              <a:t>buses and computes a result. Data processing instructions write the result in </a:t>
            </a:r>
            <a:r>
              <a:rPr lang="en-IN" i="1">
                <a:solidFill>
                  <a:srgbClr val="000000"/>
                </a:solidFill>
                <a:latin typeface="Minion-Italic"/>
                <a:ea typeface="+mn-ea"/>
              </a:rPr>
              <a:t>Rd </a:t>
            </a:r>
            <a:r>
              <a:rPr lang="en-IN">
                <a:solidFill>
                  <a:srgbClr val="000000"/>
                </a:solidFill>
                <a:latin typeface="Minion-Regular"/>
                <a:ea typeface="+mn-ea"/>
              </a:rPr>
              <a:t>directly to the register file. Load and store instructions use the ALU to generate an address to be held in the address register and broadcast on the </a:t>
            </a:r>
            <a:r>
              <a:rPr lang="en-IN" i="1">
                <a:solidFill>
                  <a:srgbClr val="000000"/>
                </a:solidFill>
                <a:latin typeface="Minion-Italic"/>
                <a:ea typeface="+mn-ea"/>
              </a:rPr>
              <a:t>Address </a:t>
            </a:r>
            <a:r>
              <a:rPr lang="en-IN">
                <a:solidFill>
                  <a:srgbClr val="000000"/>
                </a:solidFill>
                <a:latin typeface="Minion-Regular"/>
                <a:ea typeface="+mn-ea"/>
              </a:rPr>
              <a:t>bus.</a:t>
            </a:r>
            <a:endParaRPr/>
          </a:p>
          <a:p>
            <a:endParaRPr/>
          </a:p>
          <a:p>
            <a:r>
              <a:rPr lang="en-IN">
                <a:solidFill>
                  <a:srgbClr val="000000"/>
                </a:solidFill>
                <a:latin typeface="Minion-Regular"/>
                <a:ea typeface="+mn-ea"/>
              </a:rPr>
              <a:t>One important feature of the ARM is that register </a:t>
            </a:r>
            <a:r>
              <a:rPr lang="en-IN" i="1">
                <a:solidFill>
                  <a:srgbClr val="000000"/>
                </a:solidFill>
                <a:latin typeface="Minion-Italic"/>
                <a:ea typeface="+mn-ea"/>
              </a:rPr>
              <a:t>Rm </a:t>
            </a:r>
            <a:r>
              <a:rPr lang="en-IN">
                <a:solidFill>
                  <a:srgbClr val="000000"/>
                </a:solidFill>
                <a:latin typeface="Minion-Regular"/>
                <a:ea typeface="+mn-ea"/>
              </a:rPr>
              <a:t>alternatively can be preprocessed in the barrel shifter before it enters the ALU. After passing through the functional units, the result in </a:t>
            </a:r>
            <a:r>
              <a:rPr lang="en-IN" i="1">
                <a:solidFill>
                  <a:srgbClr val="000000"/>
                </a:solidFill>
                <a:latin typeface="Minion-Italic"/>
                <a:ea typeface="+mn-ea"/>
              </a:rPr>
              <a:t>Rd </a:t>
            </a:r>
            <a:r>
              <a:rPr lang="en-IN">
                <a:solidFill>
                  <a:srgbClr val="000000"/>
                </a:solidFill>
                <a:latin typeface="Minion-Regular"/>
                <a:ea typeface="+mn-ea"/>
              </a:rPr>
              <a:t>is written back to the register file using the </a:t>
            </a:r>
            <a:r>
              <a:rPr lang="en-IN" i="1">
                <a:solidFill>
                  <a:srgbClr val="000000"/>
                </a:solidFill>
                <a:latin typeface="Minion-Italic"/>
                <a:ea typeface="+mn-ea"/>
              </a:rPr>
              <a:t>Result </a:t>
            </a:r>
            <a:r>
              <a:rPr lang="en-IN">
                <a:solidFill>
                  <a:srgbClr val="000000"/>
                </a:solidFill>
                <a:latin typeface="Minion-Regular"/>
                <a:ea typeface="+mn-ea"/>
              </a:rPr>
              <a:t>bus. For load and store instructions the incrementer updates the address register before the core reads or writes the next register value from or to the next sequential memory location. The processor continues executing instructions until an exception or interrupt changes the normal execution flow</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 name="TextShape 1"/>
          <p:cNvSpPr txBox="1"/>
          <p:nvPr/>
        </p:nvSpPr>
        <p:spPr>
          <a:xfrm>
            <a:off x="0" y="0"/>
            <a:ext cx="360" cy="360"/>
          </a:xfrm>
          <a:prstGeom prst="rect">
            <a:avLst/>
          </a:prstGeom>
        </p:spPr>
        <p:txBody>
          <a:bodyPr lIns="90000" tIns="45000" rIns="90000" bIns="45000"/>
          <a:lstStyle/>
          <a:p>
            <a:fld id="{81918191-D151-4121-A141-71A131319141}" type="slidenum">
              <a:rPr lang="en-IN">
                <a:solidFill>
                  <a:srgbClr val="000000"/>
                </a:solidFill>
                <a:latin typeface="Arial"/>
                <a:ea typeface="+mn-ea"/>
              </a:rPr>
              <a:pPr/>
              <a:t>47</a:t>
            </a:fld>
            <a:endParaRPr/>
          </a:p>
        </p:txBody>
      </p:sp>
      <p:sp>
        <p:nvSpPr>
          <p:cNvPr id="1228" name="PlaceHolder 2"/>
          <p:cNvSpPr>
            <a:spLocks noGrp="1"/>
          </p:cNvSpPr>
          <p:nvPr>
            <p:ph type="body"/>
          </p:nvPr>
        </p:nvSpPr>
        <p:spPr>
          <a:xfrm>
            <a:off x="974880" y="4560840"/>
            <a:ext cx="5365440" cy="4319280"/>
          </a:xfrm>
          <a:prstGeom prst="rect">
            <a:avLst/>
          </a:prstGeom>
        </p:spPr>
        <p:txBody>
          <a:bodyPr lIns="96840" tIns="48240" rIns="96840" bIns="48240"/>
          <a:lstStyle/>
          <a:p>
            <a:r>
              <a:rPr lang="en-IN">
                <a:solidFill>
                  <a:srgbClr val="000000"/>
                </a:solidFill>
                <a:latin typeface="Minion-Regular"/>
                <a:ea typeface="+mn-ea"/>
              </a:rPr>
              <a:t>The three instructions are placed into the pipeline sequentially. </a:t>
            </a:r>
            <a:endParaRPr/>
          </a:p>
          <a:p>
            <a:endParaRPr/>
          </a:p>
          <a:p>
            <a:r>
              <a:rPr lang="en-IN">
                <a:solidFill>
                  <a:srgbClr val="000000"/>
                </a:solidFill>
                <a:latin typeface="Minion-Regular"/>
                <a:ea typeface="+mn-ea"/>
              </a:rPr>
              <a:t>In the first cycle the core fetches the </a:t>
            </a:r>
            <a:r>
              <a:rPr lang="en-IN">
                <a:solidFill>
                  <a:srgbClr val="000000"/>
                </a:solidFill>
                <a:latin typeface="Letter-Gothic12"/>
                <a:ea typeface="+mn-ea"/>
              </a:rPr>
              <a:t>ADD </a:t>
            </a:r>
            <a:r>
              <a:rPr lang="en-IN">
                <a:solidFill>
                  <a:srgbClr val="000000"/>
                </a:solidFill>
                <a:latin typeface="Minion-Regular"/>
                <a:ea typeface="+mn-ea"/>
              </a:rPr>
              <a:t>instruction from memory. In the second cycle the core fetches the </a:t>
            </a:r>
            <a:r>
              <a:rPr lang="en-IN">
                <a:solidFill>
                  <a:srgbClr val="000000"/>
                </a:solidFill>
                <a:latin typeface="Letter-Gothic12"/>
                <a:ea typeface="+mn-ea"/>
              </a:rPr>
              <a:t>SUB </a:t>
            </a:r>
            <a:r>
              <a:rPr lang="en-IN">
                <a:solidFill>
                  <a:srgbClr val="000000"/>
                </a:solidFill>
                <a:latin typeface="Minion-Regular"/>
                <a:ea typeface="+mn-ea"/>
              </a:rPr>
              <a:t>instruction and decodes the </a:t>
            </a:r>
            <a:r>
              <a:rPr lang="en-IN">
                <a:solidFill>
                  <a:srgbClr val="000000"/>
                </a:solidFill>
                <a:latin typeface="Letter-Gothic12"/>
                <a:ea typeface="+mn-ea"/>
              </a:rPr>
              <a:t>ADD </a:t>
            </a:r>
            <a:r>
              <a:rPr lang="en-IN">
                <a:solidFill>
                  <a:srgbClr val="000000"/>
                </a:solidFill>
                <a:latin typeface="Minion-Regular"/>
                <a:ea typeface="+mn-ea"/>
              </a:rPr>
              <a:t>instruction. In the third cycle, both the </a:t>
            </a:r>
            <a:r>
              <a:rPr lang="en-IN">
                <a:solidFill>
                  <a:srgbClr val="000000"/>
                </a:solidFill>
                <a:latin typeface="Letter-Gothic12"/>
                <a:ea typeface="+mn-ea"/>
              </a:rPr>
              <a:t>SUB </a:t>
            </a:r>
            <a:r>
              <a:rPr lang="en-IN">
                <a:solidFill>
                  <a:srgbClr val="000000"/>
                </a:solidFill>
                <a:latin typeface="Minion-Regular"/>
                <a:ea typeface="+mn-ea"/>
              </a:rPr>
              <a:t>and </a:t>
            </a:r>
            <a:r>
              <a:rPr lang="en-IN">
                <a:solidFill>
                  <a:srgbClr val="000000"/>
                </a:solidFill>
                <a:latin typeface="Letter-Gothic12"/>
                <a:ea typeface="+mn-ea"/>
              </a:rPr>
              <a:t>ADD </a:t>
            </a:r>
            <a:r>
              <a:rPr lang="en-IN">
                <a:solidFill>
                  <a:srgbClr val="000000"/>
                </a:solidFill>
                <a:latin typeface="Minion-Regular"/>
                <a:ea typeface="+mn-ea"/>
              </a:rPr>
              <a:t>instructions are moved along the pipeline. The </a:t>
            </a:r>
            <a:r>
              <a:rPr lang="en-IN">
                <a:solidFill>
                  <a:srgbClr val="000000"/>
                </a:solidFill>
                <a:latin typeface="Letter-Gothic12"/>
                <a:ea typeface="+mn-ea"/>
              </a:rPr>
              <a:t>ADD </a:t>
            </a:r>
            <a:r>
              <a:rPr lang="en-IN">
                <a:solidFill>
                  <a:srgbClr val="000000"/>
                </a:solidFill>
                <a:latin typeface="Minion-Regular"/>
                <a:ea typeface="+mn-ea"/>
              </a:rPr>
              <a:t>instruction is executed, the </a:t>
            </a:r>
            <a:r>
              <a:rPr lang="en-IN">
                <a:solidFill>
                  <a:srgbClr val="000000"/>
                </a:solidFill>
                <a:latin typeface="Letter-Gothic12"/>
                <a:ea typeface="+mn-ea"/>
              </a:rPr>
              <a:t>SUB </a:t>
            </a:r>
            <a:r>
              <a:rPr lang="en-IN">
                <a:solidFill>
                  <a:srgbClr val="000000"/>
                </a:solidFill>
                <a:latin typeface="Minion-Regular"/>
                <a:ea typeface="+mn-ea"/>
              </a:rPr>
              <a:t>instruction is decoded, and the </a:t>
            </a:r>
            <a:r>
              <a:rPr lang="en-IN">
                <a:solidFill>
                  <a:srgbClr val="000000"/>
                </a:solidFill>
                <a:latin typeface="Letter-Gothic12"/>
                <a:ea typeface="+mn-ea"/>
              </a:rPr>
              <a:t>CMP </a:t>
            </a:r>
            <a:r>
              <a:rPr lang="en-IN">
                <a:solidFill>
                  <a:srgbClr val="000000"/>
                </a:solidFill>
                <a:latin typeface="Minion-Regular"/>
                <a:ea typeface="+mn-ea"/>
              </a:rPr>
              <a:t>instruction is fetched. This procedure is called </a:t>
            </a:r>
            <a:r>
              <a:rPr lang="en-IN" i="1">
                <a:solidFill>
                  <a:srgbClr val="000000"/>
                </a:solidFill>
                <a:latin typeface="Minion-Italic"/>
                <a:ea typeface="+mn-ea"/>
              </a:rPr>
              <a:t>filling the pipeline</a:t>
            </a:r>
            <a:r>
              <a:rPr lang="en-IN">
                <a:solidFill>
                  <a:srgbClr val="000000"/>
                </a:solidFill>
                <a:latin typeface="Minion-Regular"/>
                <a:ea typeface="+mn-ea"/>
              </a:rPr>
              <a:t>.</a:t>
            </a:r>
            <a:endParaRPr/>
          </a:p>
          <a:p>
            <a:endParaRPr/>
          </a:p>
          <a:p>
            <a:r>
              <a:rPr lang="en-IN">
                <a:solidFill>
                  <a:srgbClr val="000000"/>
                </a:solidFill>
                <a:latin typeface="Minion-Regular"/>
                <a:ea typeface="+mn-ea"/>
              </a:rPr>
              <a:t>Once pipeline is filled it allows the core to execute an instruction on every cycle.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 name="TextShape 1"/>
          <p:cNvSpPr txBox="1"/>
          <p:nvPr/>
        </p:nvSpPr>
        <p:spPr>
          <a:xfrm>
            <a:off x="0" y="0"/>
            <a:ext cx="360" cy="360"/>
          </a:xfrm>
          <a:prstGeom prst="rect">
            <a:avLst/>
          </a:prstGeom>
        </p:spPr>
        <p:txBody>
          <a:bodyPr lIns="90000" tIns="45000" rIns="90000" bIns="45000"/>
          <a:lstStyle/>
          <a:p>
            <a:fld id="{217111B1-7141-4121-B141-A1C141B151F1}" type="slidenum">
              <a:rPr lang="en-IN">
                <a:solidFill>
                  <a:srgbClr val="000000"/>
                </a:solidFill>
                <a:latin typeface="Arial"/>
                <a:ea typeface="+mn-ea"/>
              </a:rPr>
              <a:pPr/>
              <a:t>48</a:t>
            </a:fld>
            <a:endParaRPr/>
          </a:p>
        </p:txBody>
      </p:sp>
      <p:sp>
        <p:nvSpPr>
          <p:cNvPr id="1230" name="PlaceHolder 2"/>
          <p:cNvSpPr>
            <a:spLocks noGrp="1"/>
          </p:cNvSpPr>
          <p:nvPr>
            <p:ph type="body"/>
          </p:nvPr>
        </p:nvSpPr>
        <p:spPr>
          <a:xfrm>
            <a:off x="974880" y="4560840"/>
            <a:ext cx="5365440" cy="4319280"/>
          </a:xfrm>
          <a:prstGeom prst="rect">
            <a:avLst/>
          </a:prstGeom>
        </p:spPr>
        <p:txBody>
          <a:bodyPr lIns="96840" tIns="48240" rIns="96840" bIns="48240"/>
          <a:lstStyle/>
          <a:p>
            <a:r>
              <a:rPr lang="en-IN">
                <a:solidFill>
                  <a:srgbClr val="000000"/>
                </a:solidFill>
                <a:latin typeface="Minion-Regular"/>
                <a:ea typeface="+mn-ea"/>
              </a:rPr>
              <a:t>The </a:t>
            </a:r>
            <a:r>
              <a:rPr lang="en-IN">
                <a:solidFill>
                  <a:srgbClr val="000000"/>
                </a:solidFill>
                <a:latin typeface="Letter-Gothic12"/>
                <a:ea typeface="+mn-ea"/>
              </a:rPr>
              <a:t>MSR </a:t>
            </a:r>
            <a:r>
              <a:rPr lang="en-IN">
                <a:solidFill>
                  <a:srgbClr val="000000"/>
                </a:solidFill>
                <a:latin typeface="Minion-Regular"/>
                <a:ea typeface="+mn-ea"/>
              </a:rPr>
              <a:t>instruction is used to enable IRQ interrupts, which only occurs once the </a:t>
            </a:r>
            <a:r>
              <a:rPr lang="en-IN">
                <a:solidFill>
                  <a:srgbClr val="000000"/>
                </a:solidFill>
                <a:latin typeface="Letter-Gothic12"/>
                <a:ea typeface="+mn-ea"/>
              </a:rPr>
              <a:t>MSR </a:t>
            </a:r>
            <a:r>
              <a:rPr lang="en-IN">
                <a:solidFill>
                  <a:srgbClr val="000000"/>
                </a:solidFill>
                <a:latin typeface="Minion-Regular"/>
                <a:ea typeface="+mn-ea"/>
              </a:rPr>
              <a:t>instruction completes</a:t>
            </a:r>
            <a:endParaRPr/>
          </a:p>
          <a:p>
            <a:r>
              <a:rPr lang="en-IN">
                <a:solidFill>
                  <a:srgbClr val="000000"/>
                </a:solidFill>
                <a:latin typeface="Minion-Regular"/>
                <a:ea typeface="+mn-ea"/>
              </a:rPr>
              <a:t>the execute stage of the pipeline. It clears the </a:t>
            </a:r>
            <a:r>
              <a:rPr lang="en-IN" i="1">
                <a:solidFill>
                  <a:srgbClr val="000000"/>
                </a:solidFill>
                <a:latin typeface="Minion-Italic"/>
                <a:ea typeface="+mn-ea"/>
              </a:rPr>
              <a:t>I </a:t>
            </a:r>
            <a:r>
              <a:rPr lang="en-IN">
                <a:solidFill>
                  <a:srgbClr val="000000"/>
                </a:solidFill>
                <a:latin typeface="Minion-Regular"/>
                <a:ea typeface="+mn-ea"/>
              </a:rPr>
              <a:t>bit in the </a:t>
            </a:r>
            <a:r>
              <a:rPr lang="en-IN" i="1">
                <a:solidFill>
                  <a:srgbClr val="000000"/>
                </a:solidFill>
                <a:latin typeface="Minion-Italic"/>
                <a:ea typeface="+mn-ea"/>
              </a:rPr>
              <a:t>cpsr </a:t>
            </a:r>
            <a:r>
              <a:rPr lang="en-IN">
                <a:solidFill>
                  <a:srgbClr val="000000"/>
                </a:solidFill>
                <a:latin typeface="Minion-Regular"/>
                <a:ea typeface="+mn-ea"/>
              </a:rPr>
              <a:t>to enable the IRQ interrupts.</a:t>
            </a:r>
            <a:endParaRPr/>
          </a:p>
          <a:p>
            <a:endParaRPr/>
          </a:p>
          <a:p>
            <a:r>
              <a:rPr lang="en-IN">
                <a:solidFill>
                  <a:srgbClr val="000000"/>
                </a:solidFill>
                <a:latin typeface="Minion-Regular"/>
                <a:ea typeface="+mn-ea"/>
              </a:rPr>
              <a:t>Once the </a:t>
            </a:r>
            <a:r>
              <a:rPr lang="en-IN">
                <a:solidFill>
                  <a:srgbClr val="000000"/>
                </a:solidFill>
                <a:latin typeface="Letter-Gothic12"/>
                <a:ea typeface="+mn-ea"/>
              </a:rPr>
              <a:t>ADD </a:t>
            </a:r>
            <a:r>
              <a:rPr lang="en-IN">
                <a:solidFill>
                  <a:srgbClr val="000000"/>
                </a:solidFill>
                <a:latin typeface="Minion-Regular"/>
                <a:ea typeface="+mn-ea"/>
              </a:rPr>
              <a:t>instruction enters the execute stage of the pipeline, IRQ interrupts are enabled.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 name="TextShape 1"/>
          <p:cNvSpPr txBox="1"/>
          <p:nvPr/>
        </p:nvSpPr>
        <p:spPr>
          <a:xfrm>
            <a:off x="0" y="0"/>
            <a:ext cx="360" cy="360"/>
          </a:xfrm>
          <a:prstGeom prst="rect">
            <a:avLst/>
          </a:prstGeom>
        </p:spPr>
        <p:txBody>
          <a:bodyPr lIns="90000" tIns="45000" rIns="90000" bIns="45000"/>
          <a:lstStyle/>
          <a:p>
            <a:fld id="{6141E171-A181-41C1-B191-B161C141E141}" type="slidenum">
              <a:rPr lang="en-IN">
                <a:solidFill>
                  <a:srgbClr val="000000"/>
                </a:solidFill>
                <a:latin typeface="Arial"/>
                <a:ea typeface="+mn-ea"/>
              </a:rPr>
              <a:pPr/>
              <a:t>50</a:t>
            </a:fld>
            <a:endParaRPr/>
          </a:p>
        </p:txBody>
      </p:sp>
      <p:sp>
        <p:nvSpPr>
          <p:cNvPr id="1232" name="PlaceHolder 2"/>
          <p:cNvSpPr>
            <a:spLocks noGrp="1"/>
          </p:cNvSpPr>
          <p:nvPr>
            <p:ph type="body"/>
          </p:nvPr>
        </p:nvSpPr>
        <p:spPr>
          <a:xfrm>
            <a:off x="972000" y="4577400"/>
            <a:ext cx="5369040" cy="4338360"/>
          </a:xfrm>
          <a:prstGeom prst="rect">
            <a:avLst/>
          </a:prstGeom>
        </p:spPr>
        <p:txBody>
          <a:bodyPr lIns="90000" tIns="45000" rIns="90000" bIns="45000"/>
          <a:lstStyle/>
          <a:p>
            <a:r>
              <a:rPr lang="en-IN">
                <a:solidFill>
                  <a:srgbClr val="000000"/>
                </a:solidFill>
                <a:latin typeface="Arial"/>
                <a:ea typeface="+mn-ea"/>
              </a:rPr>
              <a:t>Pipeline Comparison</a:t>
            </a:r>
            <a:endParaRPr/>
          </a:p>
          <a:p>
            <a:endParaRPr/>
          </a:p>
          <a:p>
            <a:r>
              <a:rPr lang="en-IN">
                <a:solidFill>
                  <a:srgbClr val="000000"/>
                </a:solidFill>
                <a:latin typeface="Arial"/>
                <a:ea typeface="+mn-ea"/>
              </a:rPr>
              <a:t>The point of this foil is to show that with the ARM7TDMI a lot of work was carried out in the execute stage of the pipeline.  Now with ARM9TDMI the execute stage has been split out into three stages to allow greater throughput.</a:t>
            </a:r>
            <a:endParaRPr/>
          </a:p>
          <a:p>
            <a:endParaRPr/>
          </a:p>
          <a:p>
            <a:r>
              <a:rPr lang="en-IN">
                <a:solidFill>
                  <a:srgbClr val="000000"/>
                </a:solidFill>
                <a:latin typeface="Arial"/>
                <a:ea typeface="+mn-ea"/>
              </a:rPr>
              <a:t>This then means the CPI is about 1.5 compared against 1.9 for ARM7TDMI, and the operating frequency is approximately double for ARM9TDMI over ARM7TDMI on the same fabrication process.  Therefore, at least double the processing power is available.</a:t>
            </a:r>
            <a:endParaRPr/>
          </a:p>
          <a:p>
            <a:endParaRPr/>
          </a:p>
          <a:p>
            <a:r>
              <a:rPr lang="en-IN">
                <a:solidFill>
                  <a:srgbClr val="000000"/>
                </a:solidFill>
                <a:latin typeface="Arial"/>
                <a:ea typeface="+mn-ea"/>
              </a:rPr>
              <a:t>It is possible for the pipeline to interlock.  Forwarding paths have been provided to minimise this as much as possible, but they can still occur.  By using a bit of consideration when writing code they can almost be eliminated.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TextShape 1"/>
          <p:cNvSpPr txBox="1"/>
          <p:nvPr/>
        </p:nvSpPr>
        <p:spPr>
          <a:xfrm>
            <a:off x="0" y="0"/>
            <a:ext cx="360" cy="360"/>
          </a:xfrm>
          <a:prstGeom prst="rect">
            <a:avLst/>
          </a:prstGeom>
        </p:spPr>
        <p:txBody>
          <a:bodyPr lIns="90000" tIns="45000" rIns="90000" bIns="45000"/>
          <a:lstStyle/>
          <a:p>
            <a:fld id="{51F1C141-A111-41E1-9171-B11191A191B1}" type="slidenum">
              <a:rPr lang="en-IN">
                <a:solidFill>
                  <a:srgbClr val="000000"/>
                </a:solidFill>
                <a:latin typeface="Arial"/>
                <a:ea typeface="+mn-ea"/>
              </a:rPr>
              <a:pPr/>
              <a:t>2</a:t>
            </a:fld>
            <a:endParaRPr/>
          </a:p>
        </p:txBody>
      </p:sp>
      <p:sp>
        <p:nvSpPr>
          <p:cNvPr id="1201" name="PlaceHolder 2"/>
          <p:cNvSpPr>
            <a:spLocks noGrp="1"/>
          </p:cNvSpPr>
          <p:nvPr>
            <p:ph type="body"/>
          </p:nvPr>
        </p:nvSpPr>
        <p:spPr>
          <a:xfrm>
            <a:off x="0" y="0"/>
            <a:ext cx="360" cy="360"/>
          </a:xfrm>
          <a:prstGeom prst="rect">
            <a:avLst/>
          </a:prstGeom>
        </p:spPr>
        <p:txBody>
          <a:bodyPr lIns="90000" tIns="45000" rIns="90000" bIns="45000"/>
          <a:lstStyle/>
          <a:p>
            <a:r>
              <a:rPr lang="en-IN">
                <a:solidFill>
                  <a:srgbClr val="000000"/>
                </a:solidFill>
                <a:latin typeface="Arial"/>
                <a:ea typeface="+mn-ea"/>
              </a:rPr>
              <a:t>ARM is one of the leading processor in the industry among many 32 bit embedded systems.It has been widely used in mobile phones, handheld organizers, portable consumer devices etc.</a:t>
            </a:r>
            <a:endParaRPr/>
          </a:p>
          <a:p>
            <a:endParaRPr/>
          </a:p>
          <a:p>
            <a:r>
              <a:rPr lang="en-IN">
                <a:solidFill>
                  <a:srgbClr val="000000"/>
                </a:solidFill>
                <a:latin typeface="Arial"/>
                <a:ea typeface="+mn-ea"/>
              </a:rPr>
              <a:t>ARM designers introduced the first prototype(ARM1) in the year 1985. ARM is originally developed at Acorn Computers Limited, Cambridge England. During this time it has been referred as Acorn RISC Machine. The ARM project was led by Roger Wilson and Steve Furber. Steve Furber is known as Father of ARM.Later in the year 1990 Acorn RISC Machine has been reformed as ARM Limited. So ARM refers to Advanced RISC Machine.</a:t>
            </a:r>
            <a:endParaRPr/>
          </a:p>
          <a:p>
            <a:endParaRPr/>
          </a:p>
          <a:p>
            <a:r>
              <a:rPr lang="en-IN">
                <a:solidFill>
                  <a:srgbClr val="000000"/>
                </a:solidFill>
                <a:latin typeface="Arial"/>
                <a:ea typeface="+mn-ea"/>
              </a:rPr>
              <a:t>ARM is just giving out the cores. Other companies make processors based on its cores. One of the most successful core is ARM7TDMI. This is the first core introduced with Thumb 16 bit decoder which provides high code density and low power consumption.</a:t>
            </a:r>
            <a:endParaRPr/>
          </a:p>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 name="TextShape 1"/>
          <p:cNvSpPr txBox="1"/>
          <p:nvPr/>
        </p:nvSpPr>
        <p:spPr>
          <a:xfrm>
            <a:off x="0" y="0"/>
            <a:ext cx="360" cy="360"/>
          </a:xfrm>
          <a:prstGeom prst="rect">
            <a:avLst/>
          </a:prstGeom>
        </p:spPr>
        <p:txBody>
          <a:bodyPr lIns="90000" tIns="45000" rIns="90000" bIns="45000"/>
          <a:lstStyle/>
          <a:p>
            <a:fld id="{71B12191-F161-4151-9161-9101B14101A1}" type="slidenum">
              <a:rPr lang="en-IN">
                <a:solidFill>
                  <a:srgbClr val="000000"/>
                </a:solidFill>
                <a:latin typeface="Arial"/>
                <a:ea typeface="+mn-ea"/>
              </a:rPr>
              <a:pPr/>
              <a:t>51</a:t>
            </a:fld>
            <a:endParaRPr/>
          </a:p>
        </p:txBody>
      </p:sp>
      <p:sp>
        <p:nvSpPr>
          <p:cNvPr id="1234" name="PlaceHolder 2"/>
          <p:cNvSpPr>
            <a:spLocks noGrp="1"/>
          </p:cNvSpPr>
          <p:nvPr>
            <p:ph type="body"/>
          </p:nvPr>
        </p:nvSpPr>
        <p:spPr>
          <a:xfrm>
            <a:off x="973800" y="4577400"/>
            <a:ext cx="5365800" cy="4338360"/>
          </a:xfrm>
          <a:prstGeom prst="rect">
            <a:avLst/>
          </a:prstGeom>
        </p:spPr>
        <p:txBody>
          <a:bodyPr lIns="90000" tIns="45000" rIns="90000" bIns="45000"/>
          <a:lstStyle/>
          <a:p>
            <a:r>
              <a:rPr lang="en-IN">
                <a:solidFill>
                  <a:srgbClr val="000000"/>
                </a:solidFill>
                <a:latin typeface="Arial"/>
                <a:ea typeface="+mn-ea"/>
              </a:rPr>
              <a:t>ARM10 - It just illustrates that another stage was added to the ARM9’s pipeline to provide additional time to handle coprocessor instruction decode and handle branch prediction. The Multiplier is now broken up over two stages, execute and memory, since the multiplier is also pipelined.</a:t>
            </a:r>
            <a:endParaRPr/>
          </a:p>
          <a:p>
            <a:r>
              <a:rPr lang="en-IN">
                <a:solidFill>
                  <a:srgbClr val="000000"/>
                </a:solidFill>
                <a:latin typeface="Arial"/>
                <a:ea typeface="+mn-ea"/>
              </a:rPr>
              <a:t>Note that the ARM9E multiplier is also pipeline (like ARM10) so the upper diagram strictly only applies to the ARM9TDMI.</a:t>
            </a:r>
            <a:endParaRPr/>
          </a:p>
          <a:p>
            <a:endParaRPr/>
          </a:p>
          <a:p>
            <a:r>
              <a:rPr lang="en-IN">
                <a:solidFill>
                  <a:srgbClr val="000000"/>
                </a:solidFill>
                <a:latin typeface="Arial"/>
                <a:ea typeface="+mn-ea"/>
              </a:rPr>
              <a:t>ARM11 - The processor is a single issue processor, meaning that only one instruction per cycle can be issued from the issue stage to one of the 3 backend pipeline stages.</a:t>
            </a:r>
            <a:endParaRPr/>
          </a:p>
          <a:p>
            <a:r>
              <a:rPr lang="en-IN">
                <a:solidFill>
                  <a:srgbClr val="000000"/>
                </a:solidFill>
                <a:latin typeface="Arial"/>
                <a:ea typeface="+mn-ea"/>
              </a:rPr>
              <a:t>While the instructions are issued in order they may complete out of order.  This will be depend on availability of data, length of execution and memory access times.  </a:t>
            </a:r>
            <a:endParaRPr/>
          </a:p>
          <a:p>
            <a:endParaRPr/>
          </a:p>
          <a:p>
            <a:endParaRPr/>
          </a:p>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 name="TextShape 1"/>
          <p:cNvSpPr txBox="1"/>
          <p:nvPr/>
        </p:nvSpPr>
        <p:spPr>
          <a:xfrm>
            <a:off x="0" y="0"/>
            <a:ext cx="360" cy="360"/>
          </a:xfrm>
          <a:prstGeom prst="rect">
            <a:avLst/>
          </a:prstGeom>
        </p:spPr>
        <p:txBody>
          <a:bodyPr lIns="90000" tIns="45000" rIns="90000" bIns="45000"/>
          <a:lstStyle/>
          <a:p>
            <a:fld id="{017101D1-A1B1-4141-A1D1-61A1D1C12131}" type="slidenum">
              <a:rPr lang="en-IN">
                <a:solidFill>
                  <a:srgbClr val="000000"/>
                </a:solidFill>
                <a:latin typeface="Arial"/>
                <a:ea typeface="+mn-ea"/>
              </a:rPr>
              <a:pPr/>
              <a:t>55</a:t>
            </a:fld>
            <a:endParaRPr/>
          </a:p>
        </p:txBody>
      </p:sp>
      <p:sp>
        <p:nvSpPr>
          <p:cNvPr id="1236" name="PlaceHolder 2"/>
          <p:cNvSpPr>
            <a:spLocks noGrp="1"/>
          </p:cNvSpPr>
          <p:nvPr>
            <p:ph type="body"/>
          </p:nvPr>
        </p:nvSpPr>
        <p:spPr>
          <a:xfrm>
            <a:off x="973800" y="4577400"/>
            <a:ext cx="5365800" cy="4338360"/>
          </a:xfrm>
          <a:prstGeom prst="rect">
            <a:avLst/>
          </a:pr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7" name="PlaceHolder 1"/>
          <p:cNvSpPr>
            <a:spLocks noGrp="1"/>
          </p:cNvSpPr>
          <p:nvPr>
            <p:ph type="body"/>
          </p:nvPr>
        </p:nvSpPr>
        <p:spPr>
          <a:xfrm>
            <a:off x="0" y="0"/>
            <a:ext cx="360" cy="360"/>
          </a:xfrm>
          <a:prstGeom prst="rect">
            <a:avLst/>
          </a:prstGeom>
        </p:spPr>
      </p:sp>
      <p:sp>
        <p:nvSpPr>
          <p:cNvPr id="1238" name="TextShape 2"/>
          <p:cNvSpPr txBox="1"/>
          <p:nvPr/>
        </p:nvSpPr>
        <p:spPr>
          <a:xfrm>
            <a:off x="0" y="0"/>
            <a:ext cx="360" cy="360"/>
          </a:xfrm>
          <a:prstGeom prst="rect">
            <a:avLst/>
          </a:prstGeom>
        </p:spPr>
        <p:txBody>
          <a:bodyPr lIns="90000" tIns="45000" rIns="90000" bIns="45000"/>
          <a:lstStyle/>
          <a:p>
            <a:fld id="{D191E121-F171-41E1-B141-C101315191C1}" type="slidenum">
              <a:rPr lang="en-IN">
                <a:solidFill>
                  <a:srgbClr val="000000"/>
                </a:solidFill>
                <a:latin typeface="Arial"/>
                <a:ea typeface="+mn-ea"/>
              </a:rPr>
              <a:pPr/>
              <a:t>57</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 name="PlaceHolder 1"/>
          <p:cNvSpPr>
            <a:spLocks noGrp="1"/>
          </p:cNvSpPr>
          <p:nvPr>
            <p:ph type="body"/>
          </p:nvPr>
        </p:nvSpPr>
        <p:spPr>
          <a:xfrm>
            <a:off x="0" y="0"/>
            <a:ext cx="360" cy="360"/>
          </a:xfrm>
          <a:prstGeom prst="rect">
            <a:avLst/>
          </a:prstGeom>
        </p:spPr>
        <p:txBody>
          <a:bodyPr lIns="90000" tIns="45000" rIns="90000" bIns="45000"/>
          <a:lstStyle/>
          <a:p>
            <a:r>
              <a:rPr lang="en-IN">
                <a:solidFill>
                  <a:srgbClr val="000000"/>
                </a:solidFill>
                <a:latin typeface="Arial"/>
                <a:ea typeface="+mn-ea"/>
              </a:rPr>
              <a:t>ARM’s business model centres around the principle of partnership. At the centre of this are ARM’s semiconductor partners who design,  manufacture and market ARM-compliant products. </a:t>
            </a:r>
            <a:endParaRPr/>
          </a:p>
          <a:p>
            <a:r>
              <a:rPr lang="en-IN">
                <a:solidFill>
                  <a:srgbClr val="000000"/>
                </a:solidFill>
                <a:latin typeface="Arial"/>
                <a:ea typeface="+mn-ea"/>
              </a:rPr>
              <a:t>Having so many partner companies producing silicon executing the same instruction set is a very important part of ARM’s strength in the market place.</a:t>
            </a:r>
            <a:endParaRPr/>
          </a:p>
          <a:p>
            <a:r>
              <a:rPr lang="en-IN">
                <a:solidFill>
                  <a:srgbClr val="000000"/>
                </a:solidFill>
                <a:latin typeface="Arial"/>
                <a:ea typeface="+mn-ea"/>
              </a:rPr>
              <a:t>However each of our semiconductor partners bring their own unique strengths to the partnership - each having their own technologies, applications knowledge, product focus, culture, geography,  and key customers.</a:t>
            </a:r>
            <a:endParaRPr/>
          </a:p>
          <a:p>
            <a:r>
              <a:rPr lang="en-IN">
                <a:solidFill>
                  <a:srgbClr val="000000"/>
                </a:solidFill>
                <a:latin typeface="Arial"/>
                <a:ea typeface="+mn-ea"/>
              </a:rPr>
              <a:t>In addition to our partnering with semiconductor companies, we also partner with a large number of other third parties to ensure that operating systems, EDA and software development tools, application software and design services are available for doing ARM based designs.</a:t>
            </a:r>
            <a:endParaRPr/>
          </a:p>
          <a:p>
            <a:r>
              <a:rPr lang="en-IN">
                <a:solidFill>
                  <a:srgbClr val="000000"/>
                </a:solidFill>
                <a:latin typeface="Arial"/>
                <a:ea typeface="+mn-ea"/>
              </a:rPr>
              <a:t>“ATAP” stands for ARM Technology Access Program. Creates a network of independent design service companies and equips them to deliver ARM-powered designs. Members get access to ARM technology, expertise and support. Members sometimes referred to as “Approved Design Centers”.</a:t>
            </a:r>
            <a:endParaRPr/>
          </a:p>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TextShape 1"/>
          <p:cNvSpPr txBox="1"/>
          <p:nvPr/>
        </p:nvSpPr>
        <p:spPr>
          <a:xfrm>
            <a:off x="0" y="0"/>
            <a:ext cx="360" cy="360"/>
          </a:xfrm>
          <a:prstGeom prst="rect">
            <a:avLst/>
          </a:prstGeom>
        </p:spPr>
        <p:txBody>
          <a:bodyPr lIns="90000" tIns="45000" rIns="90000" bIns="45000"/>
          <a:lstStyle/>
          <a:p>
            <a:fld id="{41E151A1-4121-41E1-81D1-D1C12151E1E1}" type="slidenum">
              <a:rPr lang="en-IN">
                <a:solidFill>
                  <a:srgbClr val="000000"/>
                </a:solidFill>
                <a:latin typeface="Arial"/>
                <a:ea typeface="+mn-ea"/>
              </a:rPr>
              <a:pPr/>
              <a:t>9</a:t>
            </a:fld>
            <a:endParaRPr/>
          </a:p>
        </p:txBody>
      </p:sp>
      <p:sp>
        <p:nvSpPr>
          <p:cNvPr id="1204" name="PlaceHolder 2"/>
          <p:cNvSpPr>
            <a:spLocks noGrp="1"/>
          </p:cNvSpPr>
          <p:nvPr>
            <p:ph type="body"/>
          </p:nvPr>
        </p:nvSpPr>
        <p:spPr>
          <a:xfrm>
            <a:off x="0" y="0"/>
            <a:ext cx="360" cy="360"/>
          </a:xfrm>
          <a:prstGeom prst="rect">
            <a:avLst/>
          </a:prstGeom>
        </p:spPr>
        <p:txBody>
          <a:bodyPr lIns="90000" tIns="45000" rIns="90000" bIns="45000"/>
          <a:lstStyle/>
          <a:p>
            <a:r>
              <a:rPr lang="en-IN">
                <a:solidFill>
                  <a:srgbClr val="000000"/>
                </a:solidFill>
                <a:latin typeface="Arial"/>
                <a:ea typeface="+mn-ea"/>
              </a:rPr>
              <a:t>As the name tells ARM makes use of RISC architecture. ARM is Intellectual Property Company. Other partners of ARM make use of ARM’s IP core and make processors based on these cores.</a:t>
            </a:r>
            <a:endParaRPr/>
          </a:p>
          <a:p>
            <a:endParaRPr/>
          </a:p>
          <a:p>
            <a:r>
              <a:rPr lang="en-IN">
                <a:solidFill>
                  <a:srgbClr val="000000"/>
                </a:solidFill>
                <a:latin typeface="Minion-Regular"/>
                <a:ea typeface="+mn-ea"/>
              </a:rPr>
              <a:t>Many of the top semiconductor companies around the world produce products based around the ARM processor</a:t>
            </a:r>
            <a:endParaRPr/>
          </a:p>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 name="TextShape 1"/>
          <p:cNvSpPr txBox="1"/>
          <p:nvPr/>
        </p:nvSpPr>
        <p:spPr>
          <a:xfrm>
            <a:off x="0" y="0"/>
            <a:ext cx="360" cy="360"/>
          </a:xfrm>
          <a:prstGeom prst="rect">
            <a:avLst/>
          </a:prstGeom>
        </p:spPr>
        <p:txBody>
          <a:bodyPr lIns="90000" tIns="45000" rIns="90000" bIns="45000"/>
          <a:lstStyle/>
          <a:p>
            <a:fld id="{6171B191-E1B1-4131-8151-5141A16131A1}" type="slidenum">
              <a:rPr lang="en-IN">
                <a:solidFill>
                  <a:srgbClr val="000000"/>
                </a:solidFill>
                <a:latin typeface="Arial"/>
                <a:ea typeface="+mn-ea"/>
              </a:rPr>
              <a:pPr/>
              <a:t>10</a:t>
            </a:fld>
            <a:endParaRPr/>
          </a:p>
        </p:txBody>
      </p:sp>
      <p:sp>
        <p:nvSpPr>
          <p:cNvPr id="1206" name="PlaceHolder 2"/>
          <p:cNvSpPr>
            <a:spLocks noGrp="1"/>
          </p:cNvSpPr>
          <p:nvPr>
            <p:ph type="body"/>
          </p:nvPr>
        </p:nvSpPr>
        <p:spPr>
          <a:xfrm>
            <a:off x="0" y="0"/>
            <a:ext cx="360" cy="360"/>
          </a:xfrm>
          <a:prstGeom prst="rect">
            <a:avLst/>
          </a:prstGeom>
        </p:spPr>
        <p:txBody>
          <a:bodyPr lIns="90000" tIns="45000" rIns="90000" bIns="45000"/>
          <a:lstStyle/>
          <a:p>
            <a:r>
              <a:rPr lang="en-IN">
                <a:solidFill>
                  <a:srgbClr val="000000"/>
                </a:solidFill>
                <a:latin typeface="Arial"/>
                <a:ea typeface="+mn-ea"/>
              </a:rPr>
              <a:t>		</a:t>
            </a:r>
            <a:endParaRPr/>
          </a:p>
          <a:p>
            <a:endParaRPr/>
          </a:p>
          <a:p>
            <a:r>
              <a:rPr lang="en-IN">
                <a:solidFill>
                  <a:srgbClr val="000000"/>
                </a:solidFill>
                <a:latin typeface="Minion-Regular"/>
                <a:ea typeface="+mn-ea"/>
              </a:rPr>
              <a:t>A pipeline is the mechanism a RISC processor uses to execute instructions. Using a pipeline speeds up execution by fetching the next instruction while other instructions are being decoded and executed</a:t>
            </a:r>
            <a:endParaRPr/>
          </a:p>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 name="TextShape 1"/>
          <p:cNvSpPr txBox="1"/>
          <p:nvPr/>
        </p:nvSpPr>
        <p:spPr>
          <a:xfrm>
            <a:off x="0" y="0"/>
            <a:ext cx="360" cy="360"/>
          </a:xfrm>
          <a:prstGeom prst="rect">
            <a:avLst/>
          </a:prstGeom>
        </p:spPr>
        <p:txBody>
          <a:bodyPr lIns="90000" tIns="45000" rIns="90000" bIns="45000"/>
          <a:lstStyle/>
          <a:p>
            <a:fld id="{21919191-F101-4111-B151-9141B1A121C1}" type="slidenum">
              <a:rPr lang="en-IN">
                <a:solidFill>
                  <a:srgbClr val="000000"/>
                </a:solidFill>
                <a:latin typeface="Arial"/>
                <a:ea typeface="+mn-ea"/>
              </a:rPr>
              <a:pPr/>
              <a:t>11</a:t>
            </a:fld>
            <a:endParaRPr/>
          </a:p>
        </p:txBody>
      </p:sp>
      <p:sp>
        <p:nvSpPr>
          <p:cNvPr id="1208" name="PlaceHolder 2"/>
          <p:cNvSpPr>
            <a:spLocks noGrp="1"/>
          </p:cNvSpPr>
          <p:nvPr>
            <p:ph type="body"/>
          </p:nvPr>
        </p:nvSpPr>
        <p:spPr>
          <a:xfrm>
            <a:off x="0" y="0"/>
            <a:ext cx="360" cy="360"/>
          </a:xfrm>
          <a:prstGeom prst="rect">
            <a:avLst/>
          </a:prstGeom>
        </p:spPr>
        <p:txBody>
          <a:bodyPr lIns="90000" tIns="45000" rIns="90000" bIns="45000"/>
          <a:lstStyle/>
          <a:p>
            <a:r>
              <a:rPr lang="en-IN">
                <a:solidFill>
                  <a:srgbClr val="000000"/>
                </a:solidFill>
                <a:latin typeface="Arial"/>
                <a:ea typeface="+mn-ea"/>
              </a:rPr>
              <a:t>Since large number of instructions are available to program the processor, the number of instructions to do a particular job is less hence less memory is used.</a:t>
            </a:r>
            <a:endParaRPr/>
          </a:p>
          <a:p>
            <a:endParaRPr/>
          </a:p>
          <a:p>
            <a:r>
              <a:rPr lang="en-IN">
                <a:solidFill>
                  <a:srgbClr val="000000"/>
                </a:solidFill>
                <a:latin typeface="Arial"/>
                <a:ea typeface="+mn-ea"/>
              </a:rPr>
              <a:t>A RISC processor needs more memory than a CISC does to store the same program.</a:t>
            </a:r>
            <a:endParaRPr/>
          </a:p>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TextShape 1"/>
          <p:cNvSpPr txBox="1"/>
          <p:nvPr/>
        </p:nvSpPr>
        <p:spPr>
          <a:xfrm>
            <a:off x="0" y="0"/>
            <a:ext cx="360" cy="360"/>
          </a:xfrm>
          <a:prstGeom prst="rect">
            <a:avLst/>
          </a:prstGeom>
        </p:spPr>
        <p:txBody>
          <a:bodyPr lIns="90000" tIns="45000" rIns="90000" bIns="45000"/>
          <a:lstStyle/>
          <a:p>
            <a:fld id="{A161A1D1-3141-41C1-9161-413161011101}" type="slidenum">
              <a:rPr lang="en-IN">
                <a:solidFill>
                  <a:srgbClr val="000000"/>
                </a:solidFill>
                <a:latin typeface="Arial"/>
                <a:ea typeface="+mn-ea"/>
              </a:rPr>
              <a:pPr/>
              <a:t>12</a:t>
            </a:fld>
            <a:endParaRPr/>
          </a:p>
        </p:txBody>
      </p:sp>
      <p:sp>
        <p:nvSpPr>
          <p:cNvPr id="1210" name="PlaceHolder 2"/>
          <p:cNvSpPr>
            <a:spLocks noGrp="1"/>
          </p:cNvSpPr>
          <p:nvPr>
            <p:ph type="body"/>
          </p:nvPr>
        </p:nvSpPr>
        <p:spPr>
          <a:xfrm>
            <a:off x="974880" y="4560840"/>
            <a:ext cx="5365440" cy="4319280"/>
          </a:xfrm>
          <a:prstGeom prst="rect">
            <a:avLst/>
          </a:prstGeom>
        </p:spPr>
        <p:txBody>
          <a:bodyPr lIns="90000" tIns="45000" rIns="90000" bIns="45000"/>
          <a:lstStyle/>
          <a:p>
            <a:endParaRPr/>
          </a:p>
          <a:p>
            <a:r>
              <a:rPr lang="en-IN">
                <a:solidFill>
                  <a:srgbClr val="000000"/>
                </a:solidFill>
                <a:latin typeface="Arial"/>
                <a:ea typeface="+mn-ea"/>
              </a:rPr>
              <a:t>As mentioned, In RISC there is a greater complexity in the compiler but processor architecture is simpler.</a:t>
            </a:r>
            <a:endParaRPr/>
          </a:p>
          <a:p>
            <a:r>
              <a:rPr lang="en-IN">
                <a:solidFill>
                  <a:srgbClr val="000000"/>
                </a:solidFill>
                <a:latin typeface="Arial"/>
                <a:ea typeface="+mn-ea"/>
              </a:rPr>
              <a:t>In CISC there is greater complexity in processor Architecture.</a:t>
            </a:r>
            <a:endParaRPr/>
          </a:p>
          <a:p>
            <a:endParaRPr/>
          </a:p>
          <a:p>
            <a:r>
              <a:rPr lang="en-IN">
                <a:solidFill>
                  <a:srgbClr val="000000"/>
                </a:solidFill>
                <a:latin typeface="Arial"/>
                <a:ea typeface="+mn-ea"/>
              </a:rPr>
              <a:t>RISC processors are simpler and core can operate at higher clock frequencies. CISC processors are complex and operate at lower clock frequencies.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 name="TextShape 1"/>
          <p:cNvSpPr txBox="1"/>
          <p:nvPr/>
        </p:nvSpPr>
        <p:spPr>
          <a:xfrm>
            <a:off x="0" y="0"/>
            <a:ext cx="360" cy="360"/>
          </a:xfrm>
          <a:prstGeom prst="rect">
            <a:avLst/>
          </a:prstGeom>
        </p:spPr>
        <p:txBody>
          <a:bodyPr lIns="90000" tIns="45000" rIns="90000" bIns="45000"/>
          <a:lstStyle/>
          <a:p>
            <a:fld id="{51218111-4181-4151-9101-8161C11100A1}" type="slidenum">
              <a:rPr lang="en-IN">
                <a:solidFill>
                  <a:srgbClr val="000000"/>
                </a:solidFill>
                <a:latin typeface="Arial"/>
                <a:ea typeface="+mn-ea"/>
              </a:rPr>
              <a:pPr/>
              <a:t>16</a:t>
            </a:fld>
            <a:endParaRPr/>
          </a:p>
        </p:txBody>
      </p:sp>
      <p:sp>
        <p:nvSpPr>
          <p:cNvPr id="1212" name="PlaceHolder 2"/>
          <p:cNvSpPr>
            <a:spLocks noGrp="1"/>
          </p:cNvSpPr>
          <p:nvPr>
            <p:ph type="body"/>
          </p:nvPr>
        </p:nvSpPr>
        <p:spPr>
          <a:xfrm>
            <a:off x="974880" y="4560840"/>
            <a:ext cx="5365440" cy="4319280"/>
          </a:xfrm>
          <a:prstGeom prst="rect">
            <a:avLst/>
          </a:prstGeom>
        </p:spPr>
        <p:txBody>
          <a:bodyPr lIns="90000" tIns="45000" rIns="90000" bIns="45000"/>
          <a:lstStyle/>
          <a:p>
            <a:r>
              <a:rPr lang="en-IN">
                <a:solidFill>
                  <a:srgbClr val="000000"/>
                </a:solidFill>
                <a:latin typeface="Arial"/>
                <a:ea typeface="+mn-ea"/>
              </a:rPr>
              <a:t>CISC has dedicated registers for specific purposes.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Line 1"/>
          <p:cNvSpPr/>
          <p:nvPr/>
        </p:nvSpPr>
        <p:spPr>
          <a:xfrm>
            <a:off x="8762760" y="0"/>
            <a:ext cx="0" cy="6858000"/>
          </a:xfrm>
          <a:prstGeom prst="line">
            <a:avLst/>
          </a:prstGeom>
          <a:ln w="38160">
            <a:solidFill>
              <a:srgbClr val="FEC2AE"/>
            </a:solidFill>
            <a:round/>
          </a:ln>
        </p:spPr>
      </p:sp>
      <p:sp>
        <p:nvSpPr>
          <p:cNvPr id="30" name="Line 2"/>
          <p:cNvSpPr/>
          <p:nvPr/>
        </p:nvSpPr>
        <p:spPr>
          <a:xfrm>
            <a:off x="75960" y="0"/>
            <a:ext cx="0" cy="6858000"/>
          </a:xfrm>
          <a:prstGeom prst="line">
            <a:avLst/>
          </a:prstGeom>
          <a:ln w="57240">
            <a:solidFill>
              <a:srgbClr val="FEC2AE"/>
            </a:solidFill>
            <a:round/>
          </a:ln>
        </p:spPr>
      </p:sp>
      <p:sp>
        <p:nvSpPr>
          <p:cNvPr id="2" name="Line 3"/>
          <p:cNvSpPr/>
          <p:nvPr/>
        </p:nvSpPr>
        <p:spPr>
          <a:xfrm>
            <a:off x="8991360" y="0"/>
            <a:ext cx="0" cy="6858000"/>
          </a:xfrm>
          <a:prstGeom prst="line">
            <a:avLst/>
          </a:prstGeom>
          <a:ln w="19080">
            <a:solidFill>
              <a:srgbClr val="FE8637"/>
            </a:solidFill>
            <a:round/>
          </a:ln>
        </p:spPr>
      </p:sp>
      <p:sp>
        <p:nvSpPr>
          <p:cNvPr id="3" name="CustomShape 4"/>
          <p:cNvSpPr/>
          <p:nvPr/>
        </p:nvSpPr>
        <p:spPr>
          <a:xfrm>
            <a:off x="8839080" y="0"/>
            <a:ext cx="304560" cy="6857640"/>
          </a:xfrm>
          <a:prstGeom prst="rect">
            <a:avLst/>
          </a:prstGeom>
          <a:solidFill>
            <a:srgbClr val="FEC2AE"/>
          </a:solidFill>
        </p:spPr>
      </p:sp>
      <p:sp>
        <p:nvSpPr>
          <p:cNvPr id="4" name="Line 5"/>
          <p:cNvSpPr/>
          <p:nvPr/>
        </p:nvSpPr>
        <p:spPr>
          <a:xfrm>
            <a:off x="8915400" y="0"/>
            <a:ext cx="0" cy="6858000"/>
          </a:xfrm>
          <a:prstGeom prst="line">
            <a:avLst/>
          </a:prstGeom>
          <a:ln w="9360">
            <a:solidFill>
              <a:srgbClr val="FE8637"/>
            </a:solidFill>
            <a:round/>
          </a:ln>
        </p:spPr>
      </p:sp>
      <p:sp>
        <p:nvSpPr>
          <p:cNvPr id="5" name="CustomShape 6"/>
          <p:cNvSpPr/>
          <p:nvPr/>
        </p:nvSpPr>
        <p:spPr>
          <a:xfrm>
            <a:off x="8156520" y="5715000"/>
            <a:ext cx="548280" cy="548280"/>
          </a:xfrm>
          <a:prstGeom prst="ellipse">
            <a:avLst/>
          </a:prstGeom>
          <a:solidFill>
            <a:srgbClr val="FE8637"/>
          </a:solidFill>
        </p:spPr>
      </p:sp>
      <p:pic>
        <p:nvPicPr>
          <p:cNvPr id="6" name="Picture 7"/>
          <p:cNvPicPr/>
          <p:nvPr/>
        </p:nvPicPr>
        <p:blipFill>
          <a:blip r:embed="rId3" cstate="print"/>
          <a:stretch>
            <a:fillRect/>
          </a:stretch>
        </p:blipFill>
        <p:spPr>
          <a:xfrm>
            <a:off x="0" y="0"/>
            <a:ext cx="806040" cy="837720"/>
          </a:xfrm>
          <a:prstGeom prst="rect">
            <a:avLst/>
          </a:prstGeom>
        </p:spPr>
      </p:pic>
      <p:pic>
        <p:nvPicPr>
          <p:cNvPr id="7" name="Picture 9"/>
          <p:cNvPicPr/>
          <p:nvPr/>
        </p:nvPicPr>
        <p:blipFill>
          <a:blip r:embed="rId4"/>
          <a:stretch>
            <a:fillRect/>
          </a:stretch>
        </p:blipFill>
        <p:spPr>
          <a:xfrm>
            <a:off x="8353440" y="9360"/>
            <a:ext cx="761760" cy="488520"/>
          </a:xfrm>
          <a:prstGeom prst="rect">
            <a:avLst/>
          </a:prstGeom>
        </p:spPr>
      </p:pic>
      <p:sp>
        <p:nvSpPr>
          <p:cNvPr id="8" name="PlaceHolder 7"/>
          <p:cNvSpPr>
            <a:spLocks noGrp="1"/>
          </p:cNvSpPr>
          <p:nvPr>
            <p:ph type="title"/>
          </p:nvPr>
        </p:nvSpPr>
        <p:spPr>
          <a:xfrm>
            <a:off x="2286000" y="3124080"/>
            <a:ext cx="6171840" cy="1893960"/>
          </a:xfrm>
          <a:prstGeom prst="rect">
            <a:avLst/>
          </a:prstGeom>
        </p:spPr>
        <p:txBody>
          <a:bodyPr lIns="90000" tIns="45000" rIns="90000" bIns="45000"/>
          <a:lstStyle/>
          <a:p>
            <a:r>
              <a:rPr lang="en-IN" sz="3000" b="1">
                <a:solidFill>
                  <a:srgbClr val="575F6D"/>
                </a:solidFill>
                <a:latin typeface="Century Schoolbook"/>
              </a:rPr>
              <a:t>Click to edit the title text formatClick to edit Master title style</a:t>
            </a:r>
            <a:endParaRPr/>
          </a:p>
        </p:txBody>
      </p:sp>
      <p:sp>
        <p:nvSpPr>
          <p:cNvPr id="9" name="PlaceHolder 8"/>
          <p:cNvSpPr>
            <a:spLocks noGrp="1"/>
          </p:cNvSpPr>
          <p:nvPr>
            <p:ph type="body"/>
          </p:nvPr>
        </p:nvSpPr>
        <p:spPr>
          <a:xfrm>
            <a:off x="2286000" y="5003280"/>
            <a:ext cx="6171840" cy="1371240"/>
          </a:xfrm>
          <a:prstGeom prst="rect">
            <a:avLst/>
          </a:prstGeom>
        </p:spPr>
        <p:txBody>
          <a:bodyPr lIns="90000" tIns="45000" rIns="90000" bIns="45000"/>
          <a:lstStyle/>
          <a:p>
            <a:pPr>
              <a:buSzPct val="45000"/>
              <a:buFont typeface="StarSymbol"/>
              <a:buChar char=""/>
            </a:pPr>
            <a:r>
              <a:rPr lang="en-IN" b="1">
                <a:solidFill>
                  <a:srgbClr val="575F6D"/>
                </a:solidFill>
                <a:latin typeface="Century Schoolbook"/>
              </a:rPr>
              <a:t>Click to edit the outline text format</a:t>
            </a:r>
            <a:endParaRPr/>
          </a:p>
          <a:p>
            <a:pPr lvl="1">
              <a:buSzPct val="45000"/>
              <a:buFont typeface="StarSymbol"/>
              <a:buChar char=""/>
            </a:pPr>
            <a:r>
              <a:rPr lang="en-IN" b="1">
                <a:solidFill>
                  <a:srgbClr val="575F6D"/>
                </a:solidFill>
                <a:latin typeface="Century Schoolbook"/>
              </a:rPr>
              <a:t>Second Outline Level</a:t>
            </a:r>
            <a:endParaRPr/>
          </a:p>
          <a:p>
            <a:pPr lvl="2">
              <a:buSzPct val="75000"/>
              <a:buFont typeface="StarSymbol"/>
              <a:buChar char=""/>
            </a:pPr>
            <a:r>
              <a:rPr lang="en-IN" b="1">
                <a:solidFill>
                  <a:srgbClr val="575F6D"/>
                </a:solidFill>
                <a:latin typeface="Century Schoolbook"/>
              </a:rPr>
              <a:t>Third Outline Level</a:t>
            </a:r>
            <a:endParaRPr/>
          </a:p>
          <a:p>
            <a:pPr lvl="3">
              <a:buSzPct val="45000"/>
              <a:buFont typeface="StarSymbol"/>
              <a:buChar char=""/>
            </a:pPr>
            <a:r>
              <a:rPr lang="en-IN" b="1">
                <a:solidFill>
                  <a:srgbClr val="575F6D"/>
                </a:solidFill>
                <a:latin typeface="Century Schoolbook"/>
              </a:rPr>
              <a:t>Fourth Outline Level</a:t>
            </a:r>
            <a:endParaRPr/>
          </a:p>
          <a:p>
            <a:pPr lvl="4">
              <a:buSzPct val="75000"/>
              <a:buFont typeface="StarSymbol"/>
              <a:buChar char=""/>
            </a:pPr>
            <a:r>
              <a:rPr lang="en-IN" b="1">
                <a:solidFill>
                  <a:srgbClr val="575F6D"/>
                </a:solidFill>
                <a:latin typeface="Century Schoolbook"/>
              </a:rPr>
              <a:t>Fifth Outline Level</a:t>
            </a:r>
            <a:endParaRPr/>
          </a:p>
          <a:p>
            <a:pPr lvl="5">
              <a:buSzPct val="45000"/>
              <a:buFont typeface="StarSymbol"/>
              <a:buChar char=""/>
            </a:pPr>
            <a:r>
              <a:rPr lang="en-IN" b="1">
                <a:solidFill>
                  <a:srgbClr val="575F6D"/>
                </a:solidFill>
                <a:latin typeface="Century Schoolbook"/>
              </a:rPr>
              <a:t>Sixth Outline Level</a:t>
            </a:r>
            <a:endParaRPr/>
          </a:p>
          <a:p>
            <a:pPr lvl="6">
              <a:buSzPct val="45000"/>
              <a:buFont typeface="StarSymbol"/>
              <a:buChar char=""/>
            </a:pPr>
            <a:r>
              <a:rPr lang="en-IN" b="1">
                <a:solidFill>
                  <a:srgbClr val="575F6D"/>
                </a:solidFill>
                <a:latin typeface="Century Schoolbook"/>
              </a:rPr>
              <a:t>Seventh Outline Level</a:t>
            </a:r>
            <a:endParaRPr/>
          </a:p>
          <a:p>
            <a:pPr lvl="7">
              <a:buSzPct val="45000"/>
              <a:buFont typeface="StarSymbol"/>
              <a:buChar char=""/>
            </a:pPr>
            <a:r>
              <a:rPr lang="en-IN" b="1">
                <a:solidFill>
                  <a:srgbClr val="575F6D"/>
                </a:solidFill>
                <a:latin typeface="Century Schoolbook"/>
              </a:rPr>
              <a:t>Eighth Outline Level</a:t>
            </a:r>
            <a:endParaRPr/>
          </a:p>
          <a:p>
            <a:r>
              <a:rPr lang="en-IN" b="1">
                <a:solidFill>
                  <a:srgbClr val="575F6D"/>
                </a:solidFill>
                <a:latin typeface="Century Schoolbook"/>
              </a:rPr>
              <a:t>Ninth Outline LevelClick to edit Master subtitle style</a:t>
            </a:r>
            <a:endParaRPr/>
          </a:p>
        </p:txBody>
      </p:sp>
      <p:sp>
        <p:nvSpPr>
          <p:cNvPr id="10" name="TextShape 9"/>
          <p:cNvSpPr txBox="1"/>
          <p:nvPr/>
        </p:nvSpPr>
        <p:spPr>
          <a:xfrm>
            <a:off x="9098280" y="221760"/>
            <a:ext cx="2285640" cy="380520"/>
          </a:xfrm>
          <a:prstGeom prst="rect">
            <a:avLst/>
          </a:prstGeom>
        </p:spPr>
      </p:sp>
      <p:sp>
        <p:nvSpPr>
          <p:cNvPr id="11" name="PlaceHolder 10"/>
          <p:cNvSpPr>
            <a:spLocks noGrp="1"/>
          </p:cNvSpPr>
          <p:nvPr>
            <p:ph type="ftr"/>
          </p:nvPr>
        </p:nvSpPr>
        <p:spPr>
          <a:xfrm>
            <a:off x="9097920" y="2544840"/>
            <a:ext cx="3657240" cy="383760"/>
          </a:xfrm>
          <a:prstGeom prst="rect">
            <a:avLst/>
          </a:prstGeom>
        </p:spPr>
        <p:txBody>
          <a:bodyPr lIns="90000" tIns="45000" rIns="90000" bIns="45000"/>
          <a:lstStyle/>
          <a:p>
            <a:r>
              <a:rPr lang="en-IN" sz="1200">
                <a:solidFill>
                  <a:srgbClr val="575F6D"/>
                </a:solidFill>
                <a:latin typeface="Century Schoolbook"/>
              </a:rPr>
              <a:t>Day 1</a:t>
            </a:r>
            <a:endParaRPr/>
          </a:p>
        </p:txBody>
      </p:sp>
      <p:sp>
        <p:nvSpPr>
          <p:cNvPr id="12" name="CustomShape 11"/>
          <p:cNvSpPr/>
          <p:nvPr/>
        </p:nvSpPr>
        <p:spPr>
          <a:xfrm>
            <a:off x="380880" y="0"/>
            <a:ext cx="609120" cy="6857640"/>
          </a:xfrm>
          <a:prstGeom prst="rect">
            <a:avLst/>
          </a:prstGeom>
          <a:solidFill>
            <a:srgbClr val="FEC2AE"/>
          </a:solidFill>
        </p:spPr>
      </p:sp>
      <p:sp>
        <p:nvSpPr>
          <p:cNvPr id="13" name="CustomShape 12"/>
          <p:cNvSpPr/>
          <p:nvPr/>
        </p:nvSpPr>
        <p:spPr>
          <a:xfrm>
            <a:off x="276480" y="0"/>
            <a:ext cx="104400" cy="6857640"/>
          </a:xfrm>
          <a:prstGeom prst="rect">
            <a:avLst/>
          </a:prstGeom>
          <a:solidFill>
            <a:srgbClr val="FED9CD"/>
          </a:solidFill>
        </p:spPr>
      </p:sp>
      <p:sp>
        <p:nvSpPr>
          <p:cNvPr id="14" name="CustomShape 13"/>
          <p:cNvSpPr/>
          <p:nvPr/>
        </p:nvSpPr>
        <p:spPr>
          <a:xfrm>
            <a:off x="990720" y="0"/>
            <a:ext cx="181440" cy="6857640"/>
          </a:xfrm>
          <a:prstGeom prst="rect">
            <a:avLst/>
          </a:prstGeom>
          <a:solidFill>
            <a:srgbClr val="FED9CD"/>
          </a:solidFill>
        </p:spPr>
      </p:sp>
      <p:sp>
        <p:nvSpPr>
          <p:cNvPr id="15" name="CustomShape 14"/>
          <p:cNvSpPr/>
          <p:nvPr/>
        </p:nvSpPr>
        <p:spPr>
          <a:xfrm>
            <a:off x="1141200" y="0"/>
            <a:ext cx="230040" cy="6857640"/>
          </a:xfrm>
          <a:prstGeom prst="rect">
            <a:avLst/>
          </a:prstGeom>
          <a:solidFill>
            <a:srgbClr val="FEEDE8"/>
          </a:solidFill>
        </p:spPr>
      </p:sp>
      <p:sp>
        <p:nvSpPr>
          <p:cNvPr id="16" name="Line 15"/>
          <p:cNvSpPr/>
          <p:nvPr/>
        </p:nvSpPr>
        <p:spPr>
          <a:xfrm>
            <a:off x="106200" y="0"/>
            <a:ext cx="0" cy="6858000"/>
          </a:xfrm>
          <a:prstGeom prst="line">
            <a:avLst/>
          </a:prstGeom>
          <a:ln w="57240">
            <a:solidFill>
              <a:srgbClr val="FEC2AE"/>
            </a:solidFill>
            <a:round/>
          </a:ln>
        </p:spPr>
      </p:sp>
      <p:sp>
        <p:nvSpPr>
          <p:cNvPr id="17" name="Line 16"/>
          <p:cNvSpPr/>
          <p:nvPr/>
        </p:nvSpPr>
        <p:spPr>
          <a:xfrm>
            <a:off x="914400" y="0"/>
            <a:ext cx="0" cy="6858000"/>
          </a:xfrm>
          <a:prstGeom prst="line">
            <a:avLst/>
          </a:prstGeom>
          <a:ln w="57240">
            <a:solidFill>
              <a:srgbClr val="FEEDE8"/>
            </a:solidFill>
            <a:round/>
          </a:ln>
        </p:spPr>
      </p:sp>
      <p:sp>
        <p:nvSpPr>
          <p:cNvPr id="18" name="Line 17"/>
          <p:cNvSpPr/>
          <p:nvPr/>
        </p:nvSpPr>
        <p:spPr>
          <a:xfrm>
            <a:off x="853920" y="0"/>
            <a:ext cx="0" cy="6858000"/>
          </a:xfrm>
          <a:prstGeom prst="line">
            <a:avLst/>
          </a:prstGeom>
          <a:ln w="57240">
            <a:solidFill>
              <a:srgbClr val="FEC2AE"/>
            </a:solidFill>
            <a:round/>
          </a:ln>
        </p:spPr>
      </p:sp>
      <p:sp>
        <p:nvSpPr>
          <p:cNvPr id="19" name="Line 18"/>
          <p:cNvSpPr/>
          <p:nvPr/>
        </p:nvSpPr>
        <p:spPr>
          <a:xfrm>
            <a:off x="1726560" y="0"/>
            <a:ext cx="0" cy="6858000"/>
          </a:xfrm>
          <a:prstGeom prst="line">
            <a:avLst/>
          </a:prstGeom>
          <a:ln w="28440">
            <a:solidFill>
              <a:srgbClr val="FEC2AE"/>
            </a:solidFill>
            <a:round/>
          </a:ln>
        </p:spPr>
      </p:sp>
      <p:sp>
        <p:nvSpPr>
          <p:cNvPr id="20" name="Line 19"/>
          <p:cNvSpPr/>
          <p:nvPr/>
        </p:nvSpPr>
        <p:spPr>
          <a:xfrm>
            <a:off x="1066680" y="0"/>
            <a:ext cx="0" cy="6858000"/>
          </a:xfrm>
          <a:prstGeom prst="line">
            <a:avLst/>
          </a:prstGeom>
          <a:ln w="9360">
            <a:solidFill>
              <a:srgbClr val="FEC2AE"/>
            </a:solidFill>
            <a:round/>
          </a:ln>
        </p:spPr>
      </p:sp>
      <p:sp>
        <p:nvSpPr>
          <p:cNvPr id="21" name="Line 20"/>
          <p:cNvSpPr/>
          <p:nvPr/>
        </p:nvSpPr>
        <p:spPr>
          <a:xfrm>
            <a:off x="9113760" y="0"/>
            <a:ext cx="0" cy="6858000"/>
          </a:xfrm>
          <a:prstGeom prst="line">
            <a:avLst/>
          </a:prstGeom>
          <a:ln w="57240">
            <a:solidFill>
              <a:srgbClr val="FEC2AE"/>
            </a:solidFill>
            <a:round/>
          </a:ln>
        </p:spPr>
      </p:sp>
      <p:sp>
        <p:nvSpPr>
          <p:cNvPr id="22" name="CustomShape 21"/>
          <p:cNvSpPr/>
          <p:nvPr/>
        </p:nvSpPr>
        <p:spPr>
          <a:xfrm>
            <a:off x="1219320" y="0"/>
            <a:ext cx="75960" cy="6857640"/>
          </a:xfrm>
          <a:prstGeom prst="rect">
            <a:avLst/>
          </a:prstGeom>
          <a:solidFill>
            <a:srgbClr val="FEC2AE"/>
          </a:solidFill>
        </p:spPr>
      </p:sp>
      <p:sp>
        <p:nvSpPr>
          <p:cNvPr id="23" name="CustomShape 22"/>
          <p:cNvSpPr/>
          <p:nvPr/>
        </p:nvSpPr>
        <p:spPr>
          <a:xfrm>
            <a:off x="609480" y="3429000"/>
            <a:ext cx="1294920" cy="1294920"/>
          </a:xfrm>
          <a:prstGeom prst="ellipse">
            <a:avLst/>
          </a:prstGeom>
          <a:solidFill>
            <a:srgbClr val="FE8637"/>
          </a:solidFill>
        </p:spPr>
      </p:sp>
      <p:sp>
        <p:nvSpPr>
          <p:cNvPr id="24" name="CustomShape 23"/>
          <p:cNvSpPr/>
          <p:nvPr/>
        </p:nvSpPr>
        <p:spPr>
          <a:xfrm>
            <a:off x="1309680" y="4866840"/>
            <a:ext cx="641160" cy="641160"/>
          </a:xfrm>
          <a:prstGeom prst="ellipse">
            <a:avLst/>
          </a:prstGeom>
          <a:solidFill>
            <a:srgbClr val="FE8637"/>
          </a:solidFill>
        </p:spPr>
      </p:sp>
      <p:sp>
        <p:nvSpPr>
          <p:cNvPr id="25" name="CustomShape 24"/>
          <p:cNvSpPr/>
          <p:nvPr/>
        </p:nvSpPr>
        <p:spPr>
          <a:xfrm>
            <a:off x="1091160" y="5500800"/>
            <a:ext cx="136800" cy="136800"/>
          </a:xfrm>
          <a:prstGeom prst="ellipse">
            <a:avLst/>
          </a:prstGeom>
          <a:solidFill>
            <a:srgbClr val="FE8637"/>
          </a:solidFill>
        </p:spPr>
      </p:sp>
      <p:sp>
        <p:nvSpPr>
          <p:cNvPr id="26" name="CustomShape 25"/>
          <p:cNvSpPr/>
          <p:nvPr/>
        </p:nvSpPr>
        <p:spPr>
          <a:xfrm>
            <a:off x="1664280" y="5788080"/>
            <a:ext cx="273960" cy="273960"/>
          </a:xfrm>
          <a:prstGeom prst="ellipse">
            <a:avLst/>
          </a:prstGeom>
          <a:solidFill>
            <a:srgbClr val="FE8637"/>
          </a:solidFill>
        </p:spPr>
      </p:sp>
      <p:sp>
        <p:nvSpPr>
          <p:cNvPr id="27" name="CustomShape 26"/>
          <p:cNvSpPr/>
          <p:nvPr/>
        </p:nvSpPr>
        <p:spPr>
          <a:xfrm>
            <a:off x="1905120" y="4495680"/>
            <a:ext cx="365400" cy="365400"/>
          </a:xfrm>
          <a:prstGeom prst="ellipse">
            <a:avLst/>
          </a:prstGeom>
          <a:solidFill>
            <a:srgbClr val="FE8637"/>
          </a:solidFill>
        </p:spPr>
      </p:sp>
      <p:sp>
        <p:nvSpPr>
          <p:cNvPr id="28" name="PlaceHolder 27"/>
          <p:cNvSpPr>
            <a:spLocks noGrp="1"/>
          </p:cNvSpPr>
          <p:nvPr>
            <p:ph type="sldNum"/>
          </p:nvPr>
        </p:nvSpPr>
        <p:spPr>
          <a:xfrm>
            <a:off x="1325520" y="4928760"/>
            <a:ext cx="609120" cy="517320"/>
          </a:xfrm>
          <a:prstGeom prst="rect">
            <a:avLst/>
          </a:prstGeom>
        </p:spPr>
        <p:txBody>
          <a:bodyPr lIns="90000" tIns="45000" rIns="90000" bIns="45000"/>
          <a:lstStyle/>
          <a:p>
            <a:fld id="{01E10181-A1E1-4131-A1A1-61218191B1D1}" type="slidenum">
              <a:rPr lang="en-IN" sz="1400" b="1">
                <a:solidFill>
                  <a:srgbClr val="FFFFFF"/>
                </a:solidFill>
                <a:latin typeface="Century Schoolbook"/>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Line 1"/>
          <p:cNvSpPr/>
          <p:nvPr/>
        </p:nvSpPr>
        <p:spPr>
          <a:xfrm>
            <a:off x="8762760" y="0"/>
            <a:ext cx="0" cy="6858000"/>
          </a:xfrm>
          <a:prstGeom prst="line">
            <a:avLst/>
          </a:prstGeom>
          <a:ln w="38160">
            <a:solidFill>
              <a:srgbClr val="FEC2AE"/>
            </a:solidFill>
            <a:round/>
          </a:ln>
        </p:spPr>
      </p:sp>
      <p:sp>
        <p:nvSpPr>
          <p:cNvPr id="30" name="Line 2"/>
          <p:cNvSpPr/>
          <p:nvPr/>
        </p:nvSpPr>
        <p:spPr>
          <a:xfrm>
            <a:off x="75960" y="0"/>
            <a:ext cx="0" cy="6858000"/>
          </a:xfrm>
          <a:prstGeom prst="line">
            <a:avLst/>
          </a:prstGeom>
          <a:ln w="57240">
            <a:solidFill>
              <a:srgbClr val="FEC2AE"/>
            </a:solidFill>
            <a:round/>
          </a:ln>
        </p:spPr>
      </p:sp>
      <p:sp>
        <p:nvSpPr>
          <p:cNvPr id="31" name="Line 3"/>
          <p:cNvSpPr/>
          <p:nvPr/>
        </p:nvSpPr>
        <p:spPr>
          <a:xfrm>
            <a:off x="8991360" y="0"/>
            <a:ext cx="0" cy="6858000"/>
          </a:xfrm>
          <a:prstGeom prst="line">
            <a:avLst/>
          </a:prstGeom>
          <a:ln w="19080">
            <a:solidFill>
              <a:srgbClr val="FE8637"/>
            </a:solidFill>
            <a:round/>
          </a:ln>
        </p:spPr>
      </p:sp>
      <p:sp>
        <p:nvSpPr>
          <p:cNvPr id="32" name="CustomShape 4"/>
          <p:cNvSpPr/>
          <p:nvPr/>
        </p:nvSpPr>
        <p:spPr>
          <a:xfrm>
            <a:off x="8839080" y="0"/>
            <a:ext cx="304560" cy="6857640"/>
          </a:xfrm>
          <a:prstGeom prst="rect">
            <a:avLst/>
          </a:prstGeom>
          <a:solidFill>
            <a:srgbClr val="FEC2AE"/>
          </a:solidFill>
        </p:spPr>
      </p:sp>
      <p:sp>
        <p:nvSpPr>
          <p:cNvPr id="33" name="Line 5"/>
          <p:cNvSpPr/>
          <p:nvPr/>
        </p:nvSpPr>
        <p:spPr>
          <a:xfrm>
            <a:off x="8915400" y="0"/>
            <a:ext cx="0" cy="6858000"/>
          </a:xfrm>
          <a:prstGeom prst="line">
            <a:avLst/>
          </a:prstGeom>
          <a:ln w="9360">
            <a:solidFill>
              <a:srgbClr val="FE8637"/>
            </a:solidFill>
            <a:round/>
          </a:ln>
        </p:spPr>
      </p:sp>
      <p:sp>
        <p:nvSpPr>
          <p:cNvPr id="34" name="CustomShape 6"/>
          <p:cNvSpPr/>
          <p:nvPr/>
        </p:nvSpPr>
        <p:spPr>
          <a:xfrm>
            <a:off x="8156520" y="5715000"/>
            <a:ext cx="548280" cy="548280"/>
          </a:xfrm>
          <a:prstGeom prst="ellipse">
            <a:avLst/>
          </a:prstGeom>
          <a:solidFill>
            <a:srgbClr val="FE8637"/>
          </a:solidFill>
        </p:spPr>
      </p:sp>
      <p:pic>
        <p:nvPicPr>
          <p:cNvPr id="35" name="Picture 7"/>
          <p:cNvPicPr/>
          <p:nvPr/>
        </p:nvPicPr>
        <p:blipFill>
          <a:blip r:embed="rId3" cstate="print"/>
          <a:stretch>
            <a:fillRect/>
          </a:stretch>
        </p:blipFill>
        <p:spPr>
          <a:xfrm>
            <a:off x="0" y="0"/>
            <a:ext cx="806040" cy="837720"/>
          </a:xfrm>
          <a:prstGeom prst="rect">
            <a:avLst/>
          </a:prstGeom>
        </p:spPr>
      </p:pic>
      <p:pic>
        <p:nvPicPr>
          <p:cNvPr id="36" name="Picture 9"/>
          <p:cNvPicPr/>
          <p:nvPr/>
        </p:nvPicPr>
        <p:blipFill>
          <a:blip r:embed="rId4"/>
          <a:stretch>
            <a:fillRect/>
          </a:stretch>
        </p:blipFill>
        <p:spPr>
          <a:xfrm>
            <a:off x="8353440" y="9360"/>
            <a:ext cx="761760" cy="488520"/>
          </a:xfrm>
          <a:prstGeom prst="rect">
            <a:avLst/>
          </a:prstGeom>
        </p:spPr>
      </p:pic>
      <p:sp>
        <p:nvSpPr>
          <p:cNvPr id="37" name="PlaceHolder 7"/>
          <p:cNvSpPr>
            <a:spLocks noGrp="1"/>
          </p:cNvSpPr>
          <p:nvPr>
            <p:ph type="title"/>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Click to edit the title text formatClick to edit Master title style</a:t>
            </a:r>
            <a:endParaRPr/>
          </a:p>
        </p:txBody>
      </p:sp>
      <p:sp>
        <p:nvSpPr>
          <p:cNvPr id="38" name="PlaceHolder 8"/>
          <p:cNvSpPr>
            <a:spLocks noGrp="1"/>
          </p:cNvSpPr>
          <p:nvPr>
            <p:ph type="body"/>
          </p:nvPr>
        </p:nvSpPr>
        <p:spPr>
          <a:xfrm>
            <a:off x="457200" y="1600200"/>
            <a:ext cx="7467120" cy="4873320"/>
          </a:xfrm>
          <a:prstGeom prst="rect">
            <a:avLst/>
          </a:prstGeom>
        </p:spPr>
        <p:txBody>
          <a:bodyPr lIns="90000" tIns="45000" rIns="90000" bIns="45000"/>
          <a:lstStyle/>
          <a:p>
            <a:pPr>
              <a:buSzPct val="45000"/>
              <a:buFont typeface="StarSymbol"/>
              <a:buChar char=""/>
            </a:pPr>
            <a:r>
              <a:rPr lang="en-IN" sz="2400">
                <a:solidFill>
                  <a:srgbClr val="000000"/>
                </a:solidFill>
                <a:latin typeface="Century Schoolbook"/>
              </a:rPr>
              <a:t>Click to edit the outline text format</a:t>
            </a:r>
            <a:endParaRPr/>
          </a:p>
          <a:p>
            <a:pPr lvl="1">
              <a:buSzPct val="45000"/>
              <a:buFont typeface="StarSymbol"/>
              <a:buChar char=""/>
            </a:pPr>
            <a:r>
              <a:rPr lang="en-IN" sz="2400">
                <a:solidFill>
                  <a:srgbClr val="000000"/>
                </a:solidFill>
                <a:latin typeface="Century Schoolbook"/>
              </a:rPr>
              <a:t>Second Outline Level</a:t>
            </a:r>
            <a:endParaRPr/>
          </a:p>
          <a:p>
            <a:pPr lvl="2">
              <a:buSzPct val="75000"/>
              <a:buFont typeface="StarSymbol"/>
              <a:buChar char=""/>
            </a:pPr>
            <a:r>
              <a:rPr lang="en-IN" sz="2400">
                <a:solidFill>
                  <a:srgbClr val="000000"/>
                </a:solidFill>
                <a:latin typeface="Century Schoolbook"/>
              </a:rPr>
              <a:t>Third Outline Level</a:t>
            </a:r>
            <a:endParaRPr/>
          </a:p>
          <a:p>
            <a:pPr lvl="3">
              <a:buSzPct val="45000"/>
              <a:buFont typeface="StarSymbol"/>
              <a:buChar char=""/>
            </a:pPr>
            <a:r>
              <a:rPr lang="en-IN" sz="2400">
                <a:solidFill>
                  <a:srgbClr val="000000"/>
                </a:solidFill>
                <a:latin typeface="Century Schoolbook"/>
              </a:rPr>
              <a:t>Fourth Outline Level</a:t>
            </a:r>
            <a:endParaRPr/>
          </a:p>
          <a:p>
            <a:pPr lvl="4">
              <a:buSzPct val="75000"/>
              <a:buFont typeface="StarSymbol"/>
              <a:buChar char=""/>
            </a:pPr>
            <a:r>
              <a:rPr lang="en-IN" sz="2400">
                <a:solidFill>
                  <a:srgbClr val="000000"/>
                </a:solidFill>
                <a:latin typeface="Century Schoolbook"/>
              </a:rPr>
              <a:t>Fifth Outline Level</a:t>
            </a:r>
            <a:endParaRPr/>
          </a:p>
          <a:p>
            <a:pPr lvl="5">
              <a:buSzPct val="45000"/>
              <a:buFont typeface="StarSymbol"/>
              <a:buChar char=""/>
            </a:pPr>
            <a:r>
              <a:rPr lang="en-IN" sz="2400">
                <a:solidFill>
                  <a:srgbClr val="000000"/>
                </a:solidFill>
                <a:latin typeface="Century Schoolbook"/>
              </a:rPr>
              <a:t>Sixth Outline Level</a:t>
            </a:r>
            <a:endParaRPr/>
          </a:p>
          <a:p>
            <a:pPr lvl="6">
              <a:buSzPct val="45000"/>
              <a:buFont typeface="StarSymbol"/>
              <a:buChar char=""/>
            </a:pPr>
            <a:r>
              <a:rPr lang="en-IN" sz="2400">
                <a:solidFill>
                  <a:srgbClr val="000000"/>
                </a:solidFill>
                <a:latin typeface="Century Schoolbook"/>
              </a:rPr>
              <a:t>Seventh Outline Level</a:t>
            </a:r>
            <a:endParaRPr/>
          </a:p>
          <a:p>
            <a:pPr lvl="7">
              <a:buSzPct val="45000"/>
              <a:buFont typeface="StarSymbol"/>
              <a:buChar char=""/>
            </a:pPr>
            <a:r>
              <a:rPr lang="en-IN" sz="2400">
                <a:solidFill>
                  <a:srgbClr val="000000"/>
                </a:solidFill>
                <a:latin typeface="Century Schoolbook"/>
              </a:rPr>
              <a:t>Eighth Outline Level</a:t>
            </a:r>
            <a:endParaRPr/>
          </a:p>
          <a:p>
            <a:pPr>
              <a:buSzPct val="70000"/>
              <a:buFont typeface="Wingdings"/>
              <a:buChar char=""/>
            </a:pPr>
            <a:r>
              <a:rPr lang="en-IN" sz="2400">
                <a:solidFill>
                  <a:srgbClr val="000000"/>
                </a:solidFill>
                <a:latin typeface="Century Schoolbook"/>
              </a:rPr>
              <a:t>Ninth Outline LevelClick to edit Master text styles</a:t>
            </a:r>
            <a:endParaRPr/>
          </a:p>
          <a:p>
            <a:pPr lvl="1">
              <a:buSzPct val="80000"/>
              <a:buFont typeface="Wingdings 2"/>
              <a:buChar char=""/>
            </a:pPr>
            <a:r>
              <a:rPr lang="en-IN" sz="2100">
                <a:solidFill>
                  <a:srgbClr val="000000"/>
                </a:solidFill>
                <a:latin typeface="Century Schoolbook"/>
              </a:rPr>
              <a:t>Second level</a:t>
            </a:r>
            <a:endParaRPr/>
          </a:p>
          <a:p>
            <a:pPr lvl="1">
              <a:buSzPct val="80000"/>
              <a:buFont typeface="Wingdings 2"/>
              <a:buChar char=""/>
            </a:pPr>
            <a:r>
              <a:rPr lang="en-IN">
                <a:solidFill>
                  <a:srgbClr val="000000"/>
                </a:solidFill>
                <a:latin typeface="Century Schoolbook"/>
              </a:rPr>
              <a:t>Third level</a:t>
            </a:r>
            <a:endParaRPr/>
          </a:p>
          <a:p>
            <a:pPr lvl="2">
              <a:buSzPct val="60000"/>
              <a:buFont typeface="Wingdings"/>
              <a:buChar char=""/>
            </a:pPr>
            <a:r>
              <a:rPr lang="en-IN">
                <a:solidFill>
                  <a:srgbClr val="000000"/>
                </a:solidFill>
                <a:latin typeface="Century Schoolbook"/>
              </a:rPr>
              <a:t>Fourth level</a:t>
            </a:r>
            <a:endParaRPr/>
          </a:p>
          <a:p>
            <a:pPr lvl="3">
              <a:buSzPct val="60000"/>
              <a:buFont typeface="Wingdings"/>
              <a:buChar char=""/>
            </a:pPr>
            <a:r>
              <a:rPr lang="en-IN" sz="1600">
                <a:solidFill>
                  <a:srgbClr val="000000"/>
                </a:solidFill>
                <a:latin typeface="Century Schoolbook"/>
              </a:rPr>
              <a:t>Fifth level</a:t>
            </a:r>
            <a:endParaRPr/>
          </a:p>
        </p:txBody>
      </p:sp>
      <p:sp>
        <p:nvSpPr>
          <p:cNvPr id="39" name="TextShape 9"/>
          <p:cNvSpPr txBox="1"/>
          <p:nvPr/>
        </p:nvSpPr>
        <p:spPr>
          <a:xfrm>
            <a:off x="8787240" y="268200"/>
            <a:ext cx="2011320" cy="383760"/>
          </a:xfrm>
          <a:prstGeom prst="rect">
            <a:avLst/>
          </a:prstGeom>
        </p:spPr>
      </p:sp>
      <p:sp>
        <p:nvSpPr>
          <p:cNvPr id="40" name="PlaceHolder 10"/>
          <p:cNvSpPr>
            <a:spLocks noGrp="1"/>
          </p:cNvSpPr>
          <p:nvPr>
            <p:ph type="sldNum"/>
          </p:nvPr>
        </p:nvSpPr>
        <p:spPr>
          <a:xfrm>
            <a:off x="8129160" y="5734080"/>
            <a:ext cx="609120" cy="520920"/>
          </a:xfrm>
          <a:prstGeom prst="rect">
            <a:avLst/>
          </a:prstGeom>
        </p:spPr>
        <p:txBody>
          <a:bodyPr lIns="90000" tIns="45000" rIns="90000" bIns="45000"/>
          <a:lstStyle/>
          <a:p>
            <a:fld id="{01A1D101-F141-4131-8181-D12181614141}" type="slidenum">
              <a:rPr lang="en-IN" sz="1400" b="1">
                <a:solidFill>
                  <a:srgbClr val="FFFFFF"/>
                </a:solidFill>
                <a:latin typeface="Century Schoolbook"/>
              </a:rPr>
              <a:pPr/>
              <a:t>‹#›</a:t>
            </a:fld>
            <a:endParaRPr/>
          </a:p>
        </p:txBody>
      </p:sp>
      <p:sp>
        <p:nvSpPr>
          <p:cNvPr id="41" name="PlaceHolder 11"/>
          <p:cNvSpPr>
            <a:spLocks noGrp="1"/>
          </p:cNvSpPr>
          <p:nvPr>
            <p:ph type="ftr"/>
          </p:nvPr>
        </p:nvSpPr>
        <p:spPr>
          <a:xfrm>
            <a:off x="8773200" y="2319840"/>
            <a:ext cx="3200040" cy="365400"/>
          </a:xfrm>
          <a:prstGeom prst="rect">
            <a:avLst/>
          </a:prstGeom>
        </p:spPr>
        <p:txBody>
          <a:bodyPr lIns="90000" tIns="45000" rIns="90000" bIns="45000"/>
          <a:lstStyle/>
          <a:p>
            <a:r>
              <a:rPr lang="en-IN" sz="1200">
                <a:solidFill>
                  <a:srgbClr val="575F6D"/>
                </a:solidFill>
                <a:latin typeface="Century Schoolbook"/>
              </a:rPr>
              <a:t>Day 1</a:t>
            </a:r>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Line 1"/>
          <p:cNvSpPr/>
          <p:nvPr/>
        </p:nvSpPr>
        <p:spPr>
          <a:xfrm>
            <a:off x="8762760" y="0"/>
            <a:ext cx="0" cy="6858000"/>
          </a:xfrm>
          <a:prstGeom prst="line">
            <a:avLst/>
          </a:prstGeom>
          <a:ln w="38160">
            <a:solidFill>
              <a:srgbClr val="FEC2AE"/>
            </a:solidFill>
            <a:round/>
          </a:ln>
        </p:spPr>
      </p:sp>
      <p:sp>
        <p:nvSpPr>
          <p:cNvPr id="43" name="Line 2"/>
          <p:cNvSpPr/>
          <p:nvPr/>
        </p:nvSpPr>
        <p:spPr>
          <a:xfrm>
            <a:off x="75960" y="0"/>
            <a:ext cx="0" cy="6858000"/>
          </a:xfrm>
          <a:prstGeom prst="line">
            <a:avLst/>
          </a:prstGeom>
          <a:ln w="57240">
            <a:solidFill>
              <a:srgbClr val="FEC2AE"/>
            </a:solidFill>
            <a:round/>
          </a:ln>
        </p:spPr>
      </p:sp>
      <p:sp>
        <p:nvSpPr>
          <p:cNvPr id="44" name="Line 3"/>
          <p:cNvSpPr/>
          <p:nvPr/>
        </p:nvSpPr>
        <p:spPr>
          <a:xfrm>
            <a:off x="8991360" y="0"/>
            <a:ext cx="0" cy="6858000"/>
          </a:xfrm>
          <a:prstGeom prst="line">
            <a:avLst/>
          </a:prstGeom>
          <a:ln w="19080">
            <a:solidFill>
              <a:srgbClr val="FE8637"/>
            </a:solidFill>
            <a:round/>
          </a:ln>
        </p:spPr>
      </p:sp>
      <p:sp>
        <p:nvSpPr>
          <p:cNvPr id="45" name="CustomShape 4"/>
          <p:cNvSpPr/>
          <p:nvPr/>
        </p:nvSpPr>
        <p:spPr>
          <a:xfrm>
            <a:off x="8839080" y="0"/>
            <a:ext cx="304560" cy="6857640"/>
          </a:xfrm>
          <a:prstGeom prst="rect">
            <a:avLst/>
          </a:prstGeom>
          <a:solidFill>
            <a:srgbClr val="FEC2AE"/>
          </a:solidFill>
        </p:spPr>
      </p:sp>
      <p:sp>
        <p:nvSpPr>
          <p:cNvPr id="46" name="Line 5"/>
          <p:cNvSpPr/>
          <p:nvPr/>
        </p:nvSpPr>
        <p:spPr>
          <a:xfrm>
            <a:off x="8915400" y="0"/>
            <a:ext cx="0" cy="6858000"/>
          </a:xfrm>
          <a:prstGeom prst="line">
            <a:avLst/>
          </a:prstGeom>
          <a:ln w="9360">
            <a:solidFill>
              <a:srgbClr val="FE8637"/>
            </a:solidFill>
            <a:round/>
          </a:ln>
        </p:spPr>
      </p:sp>
      <p:sp>
        <p:nvSpPr>
          <p:cNvPr id="47" name="CustomShape 6"/>
          <p:cNvSpPr/>
          <p:nvPr/>
        </p:nvSpPr>
        <p:spPr>
          <a:xfrm>
            <a:off x="8156520" y="5715000"/>
            <a:ext cx="548280" cy="548280"/>
          </a:xfrm>
          <a:prstGeom prst="ellipse">
            <a:avLst/>
          </a:prstGeom>
          <a:solidFill>
            <a:srgbClr val="FE8637"/>
          </a:solidFill>
        </p:spPr>
      </p:sp>
      <p:pic>
        <p:nvPicPr>
          <p:cNvPr id="48" name="Picture 7"/>
          <p:cNvPicPr/>
          <p:nvPr/>
        </p:nvPicPr>
        <p:blipFill>
          <a:blip r:embed="rId3" cstate="print"/>
          <a:stretch>
            <a:fillRect/>
          </a:stretch>
        </p:blipFill>
        <p:spPr>
          <a:xfrm>
            <a:off x="0" y="0"/>
            <a:ext cx="806040" cy="837720"/>
          </a:xfrm>
          <a:prstGeom prst="rect">
            <a:avLst/>
          </a:prstGeom>
        </p:spPr>
      </p:pic>
      <p:pic>
        <p:nvPicPr>
          <p:cNvPr id="49" name="Picture 9"/>
          <p:cNvPicPr/>
          <p:nvPr/>
        </p:nvPicPr>
        <p:blipFill>
          <a:blip r:embed="rId4"/>
          <a:stretch>
            <a:fillRect/>
          </a:stretch>
        </p:blipFill>
        <p:spPr>
          <a:xfrm>
            <a:off x="8353440" y="9360"/>
            <a:ext cx="761760" cy="488520"/>
          </a:xfrm>
          <a:prstGeom prst="rect">
            <a:avLst/>
          </a:prstGeom>
        </p:spPr>
      </p:pic>
      <p:sp>
        <p:nvSpPr>
          <p:cNvPr id="50" name="PlaceHolder 7"/>
          <p:cNvSpPr>
            <a:spLocks noGrp="1"/>
          </p:cNvSpPr>
          <p:nvPr>
            <p:ph type="title"/>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Click to edit the title text formatClick to edit Master title style</a:t>
            </a:r>
            <a:endParaRPr/>
          </a:p>
        </p:txBody>
      </p:sp>
      <p:sp>
        <p:nvSpPr>
          <p:cNvPr id="51" name="TextShape 8"/>
          <p:cNvSpPr txBox="1"/>
          <p:nvPr/>
        </p:nvSpPr>
        <p:spPr>
          <a:xfrm>
            <a:off x="8787240" y="268200"/>
            <a:ext cx="2011320" cy="383760"/>
          </a:xfrm>
          <a:prstGeom prst="rect">
            <a:avLst/>
          </a:prstGeom>
        </p:spPr>
      </p:sp>
      <p:sp>
        <p:nvSpPr>
          <p:cNvPr id="52" name="PlaceHolder 9"/>
          <p:cNvSpPr>
            <a:spLocks noGrp="1"/>
          </p:cNvSpPr>
          <p:nvPr>
            <p:ph type="sldNum"/>
          </p:nvPr>
        </p:nvSpPr>
        <p:spPr>
          <a:xfrm>
            <a:off x="8129160" y="5734080"/>
            <a:ext cx="609120" cy="520920"/>
          </a:xfrm>
          <a:prstGeom prst="rect">
            <a:avLst/>
          </a:prstGeom>
        </p:spPr>
        <p:txBody>
          <a:bodyPr lIns="90000" tIns="45000" rIns="90000" bIns="45000"/>
          <a:lstStyle/>
          <a:p>
            <a:fld id="{51E1F121-9191-4161-9151-91412141E1C1}" type="slidenum">
              <a:rPr lang="en-IN" sz="1400" b="1">
                <a:solidFill>
                  <a:srgbClr val="FFFFFF"/>
                </a:solidFill>
                <a:latin typeface="Century Schoolbook"/>
              </a:rPr>
              <a:pPr/>
              <a:t>‹#›</a:t>
            </a:fld>
            <a:endParaRPr/>
          </a:p>
        </p:txBody>
      </p:sp>
      <p:sp>
        <p:nvSpPr>
          <p:cNvPr id="53" name="PlaceHolder 10"/>
          <p:cNvSpPr>
            <a:spLocks noGrp="1"/>
          </p:cNvSpPr>
          <p:nvPr>
            <p:ph type="ftr"/>
          </p:nvPr>
        </p:nvSpPr>
        <p:spPr>
          <a:xfrm>
            <a:off x="8773200" y="2319840"/>
            <a:ext cx="3200040" cy="365400"/>
          </a:xfrm>
          <a:prstGeom prst="rect">
            <a:avLst/>
          </a:prstGeom>
        </p:spPr>
        <p:txBody>
          <a:bodyPr lIns="90000" tIns="45000" rIns="90000" bIns="45000"/>
          <a:lstStyle/>
          <a:p>
            <a:r>
              <a:rPr lang="en-IN" sz="1200">
                <a:solidFill>
                  <a:srgbClr val="575F6D"/>
                </a:solidFill>
                <a:latin typeface="Century Schoolbook"/>
              </a:rPr>
              <a:t>Day 1</a:t>
            </a:r>
            <a:endParaRPr/>
          </a:p>
        </p:txBody>
      </p:sp>
      <p:sp>
        <p:nvSpPr>
          <p:cNvPr id="54" name="PlaceHolder 11"/>
          <p:cNvSpPr>
            <a:spLocks noGrp="1"/>
          </p:cNvSpPr>
          <p:nvPr>
            <p:ph type="body"/>
          </p:nvPr>
        </p:nvSpPr>
        <p:spPr>
          <a:xfrm>
            <a:off x="457200" y="1604520"/>
            <a:ext cx="8229240" cy="4525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45000"/>
              <a:buFont typeface="StarSymbol"/>
              <a:buChar char=""/>
            </a:pPr>
            <a:r>
              <a:rPr lang="en-IN"/>
              <a:t>Second Outline Level</a:t>
            </a:r>
            <a:endParaRPr/>
          </a:p>
          <a:p>
            <a:pPr lvl="2">
              <a:buSzPct val="75000"/>
              <a:buFont typeface="StarSymbol"/>
              <a:buChar char=""/>
            </a:pPr>
            <a:r>
              <a:rPr lang="en-IN"/>
              <a:t>Third Outline Level</a:t>
            </a:r>
            <a:endParaRPr/>
          </a:p>
          <a:p>
            <a:pPr lvl="3">
              <a:buSzPct val="45000"/>
              <a:buFont typeface="StarSymbol"/>
              <a:buChar char=""/>
            </a:pPr>
            <a:r>
              <a:rPr lang="en-IN"/>
              <a:t>Fourth Outline Level</a:t>
            </a:r>
            <a:endParaRPr/>
          </a:p>
          <a:p>
            <a:pPr lvl="4">
              <a:buSzPct val="7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a:p>
            <a:pPr lvl="7">
              <a:buSzPct val="45000"/>
              <a:buFont typeface="StarSymbol"/>
              <a:buChar char=""/>
            </a:pPr>
            <a:r>
              <a:rPr lang="en-IN"/>
              <a:t>Eighth Outline Level</a:t>
            </a:r>
            <a:endParaRPr/>
          </a:p>
          <a:p>
            <a:pPr lvl="8">
              <a:buSzPct val="45000"/>
              <a:buFont typeface="StarSymbol"/>
              <a:buChar char=""/>
            </a:pPr>
            <a:r>
              <a:rPr lang="en-IN"/>
              <a:t>Ninth Outline Level</a:t>
            </a:r>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Line 1"/>
          <p:cNvSpPr/>
          <p:nvPr/>
        </p:nvSpPr>
        <p:spPr>
          <a:xfrm>
            <a:off x="8762760" y="0"/>
            <a:ext cx="0" cy="6858000"/>
          </a:xfrm>
          <a:prstGeom prst="line">
            <a:avLst/>
          </a:prstGeom>
          <a:ln w="38160">
            <a:solidFill>
              <a:srgbClr val="FEC2AE"/>
            </a:solidFill>
            <a:round/>
          </a:ln>
        </p:spPr>
      </p:sp>
      <p:sp>
        <p:nvSpPr>
          <p:cNvPr id="56" name="Line 2"/>
          <p:cNvSpPr/>
          <p:nvPr/>
        </p:nvSpPr>
        <p:spPr>
          <a:xfrm>
            <a:off x="75960" y="0"/>
            <a:ext cx="0" cy="6858000"/>
          </a:xfrm>
          <a:prstGeom prst="line">
            <a:avLst/>
          </a:prstGeom>
          <a:ln w="57240">
            <a:solidFill>
              <a:srgbClr val="FEC2AE"/>
            </a:solidFill>
            <a:round/>
          </a:ln>
        </p:spPr>
      </p:sp>
      <p:sp>
        <p:nvSpPr>
          <p:cNvPr id="57" name="Line 3"/>
          <p:cNvSpPr/>
          <p:nvPr/>
        </p:nvSpPr>
        <p:spPr>
          <a:xfrm>
            <a:off x="8991360" y="0"/>
            <a:ext cx="0" cy="6858000"/>
          </a:xfrm>
          <a:prstGeom prst="line">
            <a:avLst/>
          </a:prstGeom>
          <a:ln w="19080">
            <a:solidFill>
              <a:srgbClr val="FE8637"/>
            </a:solidFill>
            <a:round/>
          </a:ln>
        </p:spPr>
      </p:sp>
      <p:sp>
        <p:nvSpPr>
          <p:cNvPr id="58" name="CustomShape 4"/>
          <p:cNvSpPr/>
          <p:nvPr/>
        </p:nvSpPr>
        <p:spPr>
          <a:xfrm>
            <a:off x="8839080" y="0"/>
            <a:ext cx="304560" cy="6857640"/>
          </a:xfrm>
          <a:prstGeom prst="rect">
            <a:avLst/>
          </a:prstGeom>
          <a:solidFill>
            <a:srgbClr val="FEC2AE"/>
          </a:solidFill>
        </p:spPr>
      </p:sp>
      <p:sp>
        <p:nvSpPr>
          <p:cNvPr id="59" name="Line 5"/>
          <p:cNvSpPr/>
          <p:nvPr/>
        </p:nvSpPr>
        <p:spPr>
          <a:xfrm>
            <a:off x="8915400" y="0"/>
            <a:ext cx="0" cy="6858000"/>
          </a:xfrm>
          <a:prstGeom prst="line">
            <a:avLst/>
          </a:prstGeom>
          <a:ln w="9360">
            <a:solidFill>
              <a:srgbClr val="FE8637"/>
            </a:solidFill>
            <a:round/>
          </a:ln>
        </p:spPr>
      </p:sp>
      <p:sp>
        <p:nvSpPr>
          <p:cNvPr id="60" name="CustomShape 6"/>
          <p:cNvSpPr/>
          <p:nvPr/>
        </p:nvSpPr>
        <p:spPr>
          <a:xfrm>
            <a:off x="8156520" y="5715000"/>
            <a:ext cx="548280" cy="548280"/>
          </a:xfrm>
          <a:prstGeom prst="ellipse">
            <a:avLst/>
          </a:prstGeom>
          <a:solidFill>
            <a:srgbClr val="FE8637"/>
          </a:solidFill>
        </p:spPr>
      </p:sp>
      <p:pic>
        <p:nvPicPr>
          <p:cNvPr id="61" name="Picture 7"/>
          <p:cNvPicPr/>
          <p:nvPr/>
        </p:nvPicPr>
        <p:blipFill>
          <a:blip r:embed="rId3" cstate="print"/>
          <a:stretch>
            <a:fillRect/>
          </a:stretch>
        </p:blipFill>
        <p:spPr>
          <a:xfrm>
            <a:off x="0" y="0"/>
            <a:ext cx="806040" cy="837720"/>
          </a:xfrm>
          <a:prstGeom prst="rect">
            <a:avLst/>
          </a:prstGeom>
        </p:spPr>
      </p:pic>
      <p:pic>
        <p:nvPicPr>
          <p:cNvPr id="62" name="Picture 9"/>
          <p:cNvPicPr/>
          <p:nvPr/>
        </p:nvPicPr>
        <p:blipFill>
          <a:blip r:embed="rId4"/>
          <a:stretch>
            <a:fillRect/>
          </a:stretch>
        </p:blipFill>
        <p:spPr>
          <a:xfrm>
            <a:off x="8353440" y="9360"/>
            <a:ext cx="761760" cy="488520"/>
          </a:xfrm>
          <a:prstGeom prst="rect">
            <a:avLst/>
          </a:prstGeom>
        </p:spPr>
      </p:pic>
      <p:sp>
        <p:nvSpPr>
          <p:cNvPr id="63" name="PlaceHolder 7"/>
          <p:cNvSpPr>
            <a:spLocks noGrp="1"/>
          </p:cNvSpPr>
          <p:nvPr>
            <p:ph type="title"/>
          </p:nvPr>
        </p:nvSpPr>
        <p:spPr>
          <a:xfrm>
            <a:off x="457200" y="274680"/>
            <a:ext cx="8229240" cy="1142640"/>
          </a:xfrm>
          <a:prstGeom prst="rect">
            <a:avLst/>
          </a:prstGeom>
        </p:spPr>
        <p:txBody>
          <a:bodyPr lIns="90000" tIns="45000" rIns="90000" bIns="45000"/>
          <a:lstStyle/>
          <a:p>
            <a:r>
              <a:rPr lang="en-IN" sz="3000">
                <a:solidFill>
                  <a:srgbClr val="575F6D"/>
                </a:solidFill>
                <a:latin typeface="Century Schoolbook"/>
              </a:rPr>
              <a:t>Click to edit the title text formatClick to edit Master title style</a:t>
            </a:r>
            <a:endParaRPr/>
          </a:p>
        </p:txBody>
      </p:sp>
      <p:sp>
        <p:nvSpPr>
          <p:cNvPr id="64" name="CustomShape 8"/>
          <p:cNvSpPr/>
          <p:nvPr/>
        </p:nvSpPr>
        <p:spPr>
          <a:xfrm>
            <a:off x="457200" y="1600200"/>
            <a:ext cx="8229240" cy="4525560"/>
          </a:xfrm>
          <a:prstGeom prst="rect">
            <a:avLst/>
          </a:prstGeom>
        </p:spPr>
      </p:sp>
      <p:sp>
        <p:nvSpPr>
          <p:cNvPr id="65" name="TextShape 9"/>
          <p:cNvSpPr txBox="1"/>
          <p:nvPr/>
        </p:nvSpPr>
        <p:spPr>
          <a:xfrm>
            <a:off x="8787240" y="268200"/>
            <a:ext cx="2011320" cy="383760"/>
          </a:xfrm>
          <a:prstGeom prst="rect">
            <a:avLst/>
          </a:prstGeom>
        </p:spPr>
      </p:sp>
      <p:sp>
        <p:nvSpPr>
          <p:cNvPr id="66" name="PlaceHolder 10"/>
          <p:cNvSpPr>
            <a:spLocks noGrp="1"/>
          </p:cNvSpPr>
          <p:nvPr>
            <p:ph type="ftr"/>
          </p:nvPr>
        </p:nvSpPr>
        <p:spPr>
          <a:xfrm>
            <a:off x="8773200" y="2319840"/>
            <a:ext cx="3200040" cy="365400"/>
          </a:xfrm>
          <a:prstGeom prst="rect">
            <a:avLst/>
          </a:prstGeom>
        </p:spPr>
        <p:txBody>
          <a:bodyPr lIns="90000" tIns="45000" rIns="90000" bIns="45000"/>
          <a:lstStyle/>
          <a:p>
            <a:r>
              <a:rPr lang="en-IN" sz="1200">
                <a:solidFill>
                  <a:srgbClr val="575F6D"/>
                </a:solidFill>
                <a:latin typeface="Century Schoolbook"/>
              </a:rPr>
              <a:t>Day 1</a:t>
            </a:r>
            <a:endParaRPr/>
          </a:p>
        </p:txBody>
      </p:sp>
      <p:sp>
        <p:nvSpPr>
          <p:cNvPr id="67" name="PlaceHolder 11"/>
          <p:cNvSpPr>
            <a:spLocks noGrp="1"/>
          </p:cNvSpPr>
          <p:nvPr>
            <p:ph type="sldNum"/>
          </p:nvPr>
        </p:nvSpPr>
        <p:spPr>
          <a:xfrm>
            <a:off x="8129160" y="5734080"/>
            <a:ext cx="609120" cy="520920"/>
          </a:xfrm>
          <a:prstGeom prst="rect">
            <a:avLst/>
          </a:prstGeom>
        </p:spPr>
        <p:txBody>
          <a:bodyPr lIns="90000" tIns="45000" rIns="90000" bIns="45000"/>
          <a:lstStyle/>
          <a:p>
            <a:fld id="{0181C141-61C1-4181-B121-11C1D1710181}" type="slidenum">
              <a:rPr lang="en-IN" sz="1400" b="1">
                <a:solidFill>
                  <a:srgbClr val="FFFFFF"/>
                </a:solidFill>
                <a:latin typeface="Century Schoolbook"/>
              </a:rPr>
              <a:pPr/>
              <a:t>‹#›</a:t>
            </a:fld>
            <a:endParaRPr/>
          </a:p>
        </p:txBody>
      </p:sp>
      <p:sp>
        <p:nvSpPr>
          <p:cNvPr id="68" name="PlaceHolder 12"/>
          <p:cNvSpPr>
            <a:spLocks noGrp="1"/>
          </p:cNvSpPr>
          <p:nvPr>
            <p:ph type="body"/>
          </p:nvPr>
        </p:nvSpPr>
        <p:spPr>
          <a:xfrm>
            <a:off x="457200" y="1604520"/>
            <a:ext cx="8229240" cy="4525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45000"/>
              <a:buFont typeface="StarSymbol"/>
              <a:buChar char=""/>
            </a:pPr>
            <a:r>
              <a:rPr lang="en-IN"/>
              <a:t>Second Outline Level</a:t>
            </a:r>
            <a:endParaRPr/>
          </a:p>
          <a:p>
            <a:pPr lvl="2">
              <a:buSzPct val="75000"/>
              <a:buFont typeface="StarSymbol"/>
              <a:buChar char=""/>
            </a:pPr>
            <a:r>
              <a:rPr lang="en-IN"/>
              <a:t>Third Outline Level</a:t>
            </a:r>
            <a:endParaRPr/>
          </a:p>
          <a:p>
            <a:pPr lvl="3">
              <a:buSzPct val="45000"/>
              <a:buFont typeface="StarSymbol"/>
              <a:buChar char=""/>
            </a:pPr>
            <a:r>
              <a:rPr lang="en-IN"/>
              <a:t>Fourth Outline Level</a:t>
            </a:r>
            <a:endParaRPr/>
          </a:p>
          <a:p>
            <a:pPr lvl="4">
              <a:buSzPct val="7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a:p>
            <a:pPr lvl="7">
              <a:buSzPct val="45000"/>
              <a:buFont typeface="StarSymbol"/>
              <a:buChar char=""/>
            </a:pPr>
            <a:r>
              <a:rPr lang="en-IN"/>
              <a:t>Eighth Outline Level</a:t>
            </a:r>
            <a:endParaRPr/>
          </a:p>
          <a:p>
            <a:pPr lvl="8">
              <a:buSzPct val="45000"/>
              <a:buFont typeface="StarSymbol"/>
              <a:buChar char=""/>
            </a:pPr>
            <a:r>
              <a:rPr lang="en-IN"/>
              <a:t>Ninth Outline Level</a:t>
            </a:r>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838080" y="3962520"/>
            <a:ext cx="7162560" cy="1235160"/>
          </a:xfrm>
          <a:prstGeom prst="rect">
            <a:avLst/>
          </a:prstGeom>
        </p:spPr>
        <p:txBody>
          <a:bodyPr lIns="90000" tIns="45000" rIns="90000" bIns="45000"/>
          <a:lstStyle/>
          <a:p>
            <a:pPr algn="ctr"/>
            <a:r>
              <a:rPr lang="en-IN" sz="3200" b="1">
                <a:solidFill>
                  <a:srgbClr val="575F6D"/>
                </a:solidFill>
                <a:latin typeface="Century Schoolbook"/>
              </a:rPr>
              <a:t>Introduction and Architecture</a:t>
            </a:r>
            <a:endParaRPr/>
          </a:p>
        </p:txBody>
      </p:sp>
      <p:sp>
        <p:nvSpPr>
          <p:cNvPr id="75" name="TextShape 2"/>
          <p:cNvSpPr txBox="1"/>
          <p:nvPr/>
        </p:nvSpPr>
        <p:spPr>
          <a:xfrm>
            <a:off x="1371600" y="4952880"/>
            <a:ext cx="6171840" cy="1016280"/>
          </a:xfrm>
          <a:prstGeom prst="rect">
            <a:avLst/>
          </a:prstGeom>
        </p:spPr>
        <p:txBody>
          <a:bodyPr lIns="90000" tIns="45000" rIns="90000" bIns="45000"/>
          <a:lstStyle/>
          <a:p>
            <a:pPr algn="ctr"/>
            <a:r>
              <a:rPr lang="en-IN" sz="2400" b="1">
                <a:solidFill>
                  <a:srgbClr val="575F6D"/>
                </a:solidFill>
              </a:rPr>
              <a:t>CDAC MUMBAI</a:t>
            </a:r>
            <a:endParaRPr/>
          </a:p>
        </p:txBody>
      </p:sp>
      <p:sp>
        <p:nvSpPr>
          <p:cNvPr id="76" name="CustomShape 3"/>
          <p:cNvSpPr/>
          <p:nvPr/>
        </p:nvSpPr>
        <p:spPr>
          <a:xfrm>
            <a:off x="2822400" y="2209680"/>
            <a:ext cx="3809520" cy="1472760"/>
          </a:xfrm>
          <a:prstGeom prst="rect">
            <a:avLst/>
          </a:prstGeom>
        </p:spPr>
        <p:txBody>
          <a:bodyPr lIns="92160" tIns="46080" rIns="92160" bIns="46080"/>
          <a:lstStyle/>
          <a:p>
            <a:pPr>
              <a:lnSpc>
                <a:spcPct val="90000"/>
              </a:lnSpc>
            </a:pPr>
            <a:r>
              <a:rPr lang="en-IN" sz="11000">
                <a:latin typeface="Times New Roman"/>
              </a:rPr>
              <a:t>ARM</a:t>
            </a:r>
            <a:endParaRPr/>
          </a:p>
        </p:txBody>
      </p:sp>
      <p:sp>
        <p:nvSpPr>
          <p:cNvPr id="77" name="CustomShape 4"/>
          <p:cNvSpPr/>
          <p:nvPr/>
        </p:nvSpPr>
        <p:spPr>
          <a:xfrm>
            <a:off x="2924280" y="3448080"/>
            <a:ext cx="3149280" cy="361440"/>
          </a:xfrm>
          <a:prstGeom prst="rect">
            <a:avLst/>
          </a:prstGeom>
          <a:solidFill>
            <a:srgbClr val="000000"/>
          </a:solidFill>
          <a:ln w="12600">
            <a:solidFill>
              <a:srgbClr val="000000"/>
            </a:solidFill>
            <a:miter/>
          </a:ln>
        </p:spPr>
        <p:txBody>
          <a:bodyPr wrap="none" lIns="92160" tIns="46080" rIns="92160" bIns="46080" anchor="ctr"/>
          <a:lstStyle/>
          <a:p>
            <a:pPr algn="ctr"/>
            <a:r>
              <a:rPr lang="en-IN" sz="2000" b="1">
                <a:solidFill>
                  <a:srgbClr val="FFFFFF"/>
                </a:solidFill>
              </a:rPr>
              <a:t>Advanced RISC Machines</a:t>
            </a:r>
            <a:endParaRPr/>
          </a:p>
        </p:txBody>
      </p:sp>
      <p:pic>
        <p:nvPicPr>
          <p:cNvPr id="78" name="Picture 8"/>
          <p:cNvPicPr/>
          <p:nvPr/>
        </p:nvPicPr>
        <p:blipFill>
          <a:blip r:embed="rId3"/>
          <a:stretch>
            <a:fillRect/>
          </a:stretch>
        </p:blipFill>
        <p:spPr>
          <a:xfrm>
            <a:off x="3276720" y="228600"/>
            <a:ext cx="2285640" cy="19108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The RISC Design Philosophy</a:t>
            </a:r>
            <a:endParaRPr/>
          </a:p>
        </p:txBody>
      </p:sp>
      <p:sp>
        <p:nvSpPr>
          <p:cNvPr id="93" name="TextShape 2"/>
          <p:cNvSpPr txBox="1"/>
          <p:nvPr/>
        </p:nvSpPr>
        <p:spPr>
          <a:xfrm>
            <a:off x="457200" y="1600200"/>
            <a:ext cx="7467120" cy="4789800"/>
          </a:xfrm>
          <a:prstGeom prst="rect">
            <a:avLst/>
          </a:prstGeom>
        </p:spPr>
        <p:txBody>
          <a:bodyPr lIns="90000" tIns="45000" rIns="90000" bIns="45000"/>
          <a:lstStyle/>
          <a:p>
            <a:pPr algn="just">
              <a:lnSpc>
                <a:spcPct val="90000"/>
              </a:lnSpc>
              <a:buSzPct val="45000"/>
              <a:buFont typeface="Wingdings"/>
              <a:buChar char="Ø"/>
            </a:pPr>
            <a:r>
              <a:rPr lang="en-IN"/>
              <a:t>RISC is characterized by limited number of instructions</a:t>
            </a:r>
            <a:endParaRPr/>
          </a:p>
          <a:p>
            <a:pPr algn="just">
              <a:lnSpc>
                <a:spcPct val="90000"/>
              </a:lnSpc>
              <a:buSzPct val="45000"/>
              <a:buFont typeface="Wingdings"/>
              <a:buChar char="Ø"/>
            </a:pPr>
            <a:r>
              <a:rPr lang="en-IN"/>
              <a:t>A complex instruction is obtained as a sequence of simple instructions. In RISC processor software is complex but the processor architecture is simple.</a:t>
            </a:r>
            <a:endParaRPr/>
          </a:p>
          <a:p>
            <a:pPr algn="just">
              <a:lnSpc>
                <a:spcPct val="90000"/>
              </a:lnSpc>
              <a:buSzPct val="45000"/>
              <a:buFont typeface="Wingdings"/>
              <a:buChar char="Ø"/>
            </a:pPr>
            <a:r>
              <a:rPr lang="en-IN"/>
              <a:t>Large number of registers are required.</a:t>
            </a:r>
            <a:endParaRPr/>
          </a:p>
          <a:p>
            <a:pPr algn="just">
              <a:lnSpc>
                <a:spcPct val="90000"/>
              </a:lnSpc>
              <a:buSzPct val="45000"/>
              <a:buFont typeface="Wingdings"/>
              <a:buChar char="Ø"/>
            </a:pPr>
            <a:r>
              <a:rPr lang="en-IN"/>
              <a:t>Pipelined instruction execution</a:t>
            </a:r>
            <a:endParaRPr/>
          </a:p>
          <a:p>
            <a:pPr algn="just">
              <a:lnSpc>
                <a:spcPct val="90000"/>
              </a:lnSpc>
            </a:pPr>
            <a:r>
              <a:rPr lang="en-IN"/>
              <a:t>	</a:t>
            </a:r>
            <a:endParaRPr/>
          </a:p>
          <a:p>
            <a:pPr algn="just">
              <a:lnSpc>
                <a:spcPct val="90000"/>
              </a:lnSpc>
            </a:pPr>
            <a:r>
              <a:rPr lang="en-IN"/>
              <a:t>Ex : ARM, ATMEL AVR, MIPS, Power PC etc</a:t>
            </a:r>
            <a:endParaRPr/>
          </a:p>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The CISC Design Philosophy</a:t>
            </a:r>
            <a:endParaRPr/>
          </a:p>
        </p:txBody>
      </p:sp>
      <p:sp>
        <p:nvSpPr>
          <p:cNvPr id="95" name="TextShape 2"/>
          <p:cNvSpPr txBox="1"/>
          <p:nvPr/>
        </p:nvSpPr>
        <p:spPr>
          <a:xfrm>
            <a:off x="457200" y="1600200"/>
            <a:ext cx="7467120" cy="4873320"/>
          </a:xfrm>
          <a:prstGeom prst="rect">
            <a:avLst/>
          </a:prstGeom>
        </p:spPr>
        <p:txBody>
          <a:bodyPr lIns="90000" tIns="45000" rIns="90000" bIns="45000"/>
          <a:lstStyle/>
          <a:p>
            <a:pPr algn="just">
              <a:lnSpc>
                <a:spcPct val="90000"/>
              </a:lnSpc>
              <a:buSzPct val="45000"/>
              <a:buFont typeface="Wingdings"/>
              <a:buChar char="Ø"/>
            </a:pPr>
            <a:r>
              <a:rPr lang="en-IN"/>
              <a:t>CISC is characterized by large instruction set.</a:t>
            </a:r>
            <a:endParaRPr/>
          </a:p>
          <a:p>
            <a:pPr algn="just">
              <a:lnSpc>
                <a:spcPct val="90000"/>
              </a:lnSpc>
              <a:buSzPct val="45000"/>
              <a:buFont typeface="Wingdings"/>
              <a:buChar char="Ø"/>
            </a:pPr>
            <a:r>
              <a:rPr lang="en-IN"/>
              <a:t>The aim of designing CISC processors is to reduce software complexity by increasing the complexity of processor architecture.</a:t>
            </a:r>
            <a:endParaRPr/>
          </a:p>
          <a:p>
            <a:pPr algn="just">
              <a:lnSpc>
                <a:spcPct val="90000"/>
              </a:lnSpc>
              <a:buSzPct val="45000"/>
              <a:buFont typeface="Wingdings"/>
              <a:buChar char="Ø"/>
            </a:pPr>
            <a:r>
              <a:rPr lang="en-IN"/>
              <a:t>Very small number of registers are available.</a:t>
            </a:r>
            <a:endParaRPr/>
          </a:p>
          <a:p>
            <a:endParaRPr/>
          </a:p>
          <a:p>
            <a:pPr algn="just">
              <a:lnSpc>
                <a:spcPct val="90000"/>
              </a:lnSpc>
            </a:pPr>
            <a:r>
              <a:rPr lang="en-IN"/>
              <a:t>	Ex : Intel X86 family, Motorola 68000 series.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CISC vs. RISC </a:t>
            </a:r>
            <a:endParaRPr/>
          </a:p>
        </p:txBody>
      </p:sp>
      <p:sp>
        <p:nvSpPr>
          <p:cNvPr id="97" name="CustomShape 2"/>
          <p:cNvSpPr/>
          <p:nvPr/>
        </p:nvSpPr>
        <p:spPr>
          <a:xfrm>
            <a:off x="1219320" y="2362320"/>
            <a:ext cx="1828440" cy="533160"/>
          </a:xfrm>
          <a:prstGeom prst="roundRect">
            <a:avLst>
              <a:gd name="adj" fmla="val 3600"/>
            </a:avLst>
          </a:prstGeom>
          <a:ln w="31680">
            <a:solidFill>
              <a:srgbClr val="000000"/>
            </a:solidFill>
            <a:round/>
          </a:ln>
        </p:spPr>
        <p:txBody>
          <a:bodyPr wrap="none" lIns="90000" tIns="45000" rIns="90000" bIns="45000" anchor="ctr"/>
          <a:lstStyle/>
          <a:p>
            <a:pPr algn="ctr"/>
            <a:r>
              <a:rPr lang="en-IN" sz="2400">
                <a:latin typeface="Tahoma"/>
              </a:rPr>
              <a:t>Compiler</a:t>
            </a:r>
            <a:endParaRPr/>
          </a:p>
        </p:txBody>
      </p:sp>
      <p:sp>
        <p:nvSpPr>
          <p:cNvPr id="98" name="CustomShape 3"/>
          <p:cNvSpPr/>
          <p:nvPr/>
        </p:nvSpPr>
        <p:spPr>
          <a:xfrm>
            <a:off x="1200240" y="4495680"/>
            <a:ext cx="1904760" cy="609120"/>
          </a:xfrm>
          <a:prstGeom prst="rect">
            <a:avLst/>
          </a:prstGeom>
          <a:solidFill>
            <a:srgbClr val="FFCC00"/>
          </a:solidFill>
          <a:ln w="31680">
            <a:solidFill>
              <a:srgbClr val="000000"/>
            </a:solidFill>
            <a:miter/>
          </a:ln>
        </p:spPr>
        <p:txBody>
          <a:bodyPr wrap="none" lIns="90000" tIns="45000" rIns="90000" bIns="45000" anchor="ctr"/>
          <a:lstStyle/>
          <a:p>
            <a:pPr algn="ctr"/>
            <a:r>
              <a:rPr lang="en-IN" sz="2400">
                <a:latin typeface="Tahoma"/>
              </a:rPr>
              <a:t>Processor</a:t>
            </a:r>
            <a:endParaRPr/>
          </a:p>
        </p:txBody>
      </p:sp>
      <p:sp>
        <p:nvSpPr>
          <p:cNvPr id="99" name="CustomShape 4"/>
          <p:cNvSpPr/>
          <p:nvPr/>
        </p:nvSpPr>
        <p:spPr>
          <a:xfrm>
            <a:off x="2362320" y="3429000"/>
            <a:ext cx="2361960" cy="395280"/>
          </a:xfrm>
          <a:prstGeom prst="rect">
            <a:avLst/>
          </a:prstGeom>
        </p:spPr>
        <p:txBody>
          <a:bodyPr lIns="90000" tIns="45000" rIns="90000" bIns="45000"/>
          <a:lstStyle/>
          <a:p>
            <a:r>
              <a:rPr lang="en-IN" sz="2000">
                <a:latin typeface="Tahoma"/>
              </a:rPr>
              <a:t>Code Generation</a:t>
            </a:r>
            <a:endParaRPr/>
          </a:p>
        </p:txBody>
      </p:sp>
      <p:sp>
        <p:nvSpPr>
          <p:cNvPr id="100" name="Line 5"/>
          <p:cNvSpPr/>
          <p:nvPr/>
        </p:nvSpPr>
        <p:spPr>
          <a:xfrm>
            <a:off x="2133360" y="2895480"/>
            <a:ext cx="0" cy="1600200"/>
          </a:xfrm>
          <a:prstGeom prst="line">
            <a:avLst/>
          </a:prstGeom>
          <a:ln w="31680">
            <a:solidFill>
              <a:srgbClr val="000000"/>
            </a:solidFill>
            <a:round/>
            <a:tailEnd type="triangle" w="med" len="med"/>
          </a:ln>
        </p:spPr>
      </p:sp>
      <p:sp>
        <p:nvSpPr>
          <p:cNvPr id="101" name="CustomShape 6"/>
          <p:cNvSpPr/>
          <p:nvPr/>
        </p:nvSpPr>
        <p:spPr>
          <a:xfrm>
            <a:off x="3124080" y="4419720"/>
            <a:ext cx="2361960" cy="814320"/>
          </a:xfrm>
          <a:prstGeom prst="rect">
            <a:avLst/>
          </a:prstGeom>
        </p:spPr>
        <p:txBody>
          <a:bodyPr lIns="90000" tIns="45000" rIns="90000" bIns="45000"/>
          <a:lstStyle/>
          <a:p>
            <a:r>
              <a:rPr lang="en-IN" sz="2000">
                <a:latin typeface="Tahoma"/>
              </a:rPr>
              <a:t>Greater </a:t>
            </a:r>
            <a:endParaRPr/>
          </a:p>
          <a:p>
            <a:r>
              <a:rPr lang="en-IN" sz="2000">
                <a:latin typeface="Tahoma"/>
              </a:rPr>
              <a:t>Complexity</a:t>
            </a:r>
            <a:endParaRPr/>
          </a:p>
        </p:txBody>
      </p:sp>
      <p:sp>
        <p:nvSpPr>
          <p:cNvPr id="102" name="CustomShape 7"/>
          <p:cNvSpPr/>
          <p:nvPr/>
        </p:nvSpPr>
        <p:spPr>
          <a:xfrm>
            <a:off x="1676520" y="1790640"/>
            <a:ext cx="2361960" cy="456120"/>
          </a:xfrm>
          <a:prstGeom prst="rect">
            <a:avLst/>
          </a:prstGeom>
        </p:spPr>
        <p:txBody>
          <a:bodyPr lIns="90000" tIns="45000" rIns="90000" bIns="45000"/>
          <a:lstStyle/>
          <a:p>
            <a:r>
              <a:rPr lang="en-IN" sz="2400" b="1">
                <a:latin typeface="Tahoma"/>
              </a:rPr>
              <a:t>CISC</a:t>
            </a:r>
            <a:endParaRPr/>
          </a:p>
        </p:txBody>
      </p:sp>
      <p:sp>
        <p:nvSpPr>
          <p:cNvPr id="103" name="CustomShape 8"/>
          <p:cNvSpPr/>
          <p:nvPr/>
        </p:nvSpPr>
        <p:spPr>
          <a:xfrm>
            <a:off x="5410080" y="2346480"/>
            <a:ext cx="1828440" cy="533160"/>
          </a:xfrm>
          <a:prstGeom prst="roundRect">
            <a:avLst>
              <a:gd name="adj" fmla="val 3600"/>
            </a:avLst>
          </a:prstGeom>
          <a:solidFill>
            <a:srgbClr val="FFCC00"/>
          </a:solidFill>
          <a:ln w="31680">
            <a:solidFill>
              <a:srgbClr val="000000"/>
            </a:solidFill>
            <a:round/>
          </a:ln>
        </p:spPr>
        <p:txBody>
          <a:bodyPr wrap="none" lIns="90000" tIns="45000" rIns="90000" bIns="45000" anchor="ctr"/>
          <a:lstStyle/>
          <a:p>
            <a:pPr algn="ctr"/>
            <a:r>
              <a:rPr lang="en-IN" sz="2400">
                <a:solidFill>
                  <a:srgbClr val="000000"/>
                </a:solidFill>
                <a:latin typeface="Tahoma"/>
              </a:rPr>
              <a:t>Compiler</a:t>
            </a:r>
            <a:endParaRPr/>
          </a:p>
        </p:txBody>
      </p:sp>
      <p:sp>
        <p:nvSpPr>
          <p:cNvPr id="104" name="CustomShape 9"/>
          <p:cNvSpPr/>
          <p:nvPr/>
        </p:nvSpPr>
        <p:spPr>
          <a:xfrm>
            <a:off x="5391000" y="4495680"/>
            <a:ext cx="1904760" cy="609120"/>
          </a:xfrm>
          <a:prstGeom prst="rect">
            <a:avLst/>
          </a:prstGeom>
          <a:ln w="31680">
            <a:solidFill>
              <a:srgbClr val="000000"/>
            </a:solidFill>
            <a:miter/>
          </a:ln>
        </p:spPr>
        <p:txBody>
          <a:bodyPr wrap="none" lIns="90000" tIns="45000" rIns="90000" bIns="45000" anchor="ctr"/>
          <a:lstStyle/>
          <a:p>
            <a:pPr algn="ctr"/>
            <a:r>
              <a:rPr lang="en-IN" sz="2400">
                <a:solidFill>
                  <a:srgbClr val="000000"/>
                </a:solidFill>
                <a:latin typeface="Tahoma"/>
              </a:rPr>
              <a:t>Processor</a:t>
            </a:r>
            <a:endParaRPr/>
          </a:p>
        </p:txBody>
      </p:sp>
      <p:sp>
        <p:nvSpPr>
          <p:cNvPr id="105" name="CustomShape 10"/>
          <p:cNvSpPr/>
          <p:nvPr/>
        </p:nvSpPr>
        <p:spPr>
          <a:xfrm>
            <a:off x="6553080" y="3413160"/>
            <a:ext cx="2361960" cy="395280"/>
          </a:xfrm>
          <a:prstGeom prst="rect">
            <a:avLst/>
          </a:prstGeom>
        </p:spPr>
        <p:txBody>
          <a:bodyPr lIns="90000" tIns="45000" rIns="90000" bIns="45000"/>
          <a:lstStyle/>
          <a:p>
            <a:r>
              <a:rPr lang="en-IN" sz="2000">
                <a:solidFill>
                  <a:srgbClr val="000000"/>
                </a:solidFill>
                <a:latin typeface="Tahoma"/>
              </a:rPr>
              <a:t>Code Generation</a:t>
            </a:r>
            <a:endParaRPr/>
          </a:p>
        </p:txBody>
      </p:sp>
      <p:sp>
        <p:nvSpPr>
          <p:cNvPr id="106" name="Line 11"/>
          <p:cNvSpPr/>
          <p:nvPr/>
        </p:nvSpPr>
        <p:spPr>
          <a:xfrm>
            <a:off x="6324480" y="2879640"/>
            <a:ext cx="0" cy="1600200"/>
          </a:xfrm>
          <a:prstGeom prst="line">
            <a:avLst/>
          </a:prstGeom>
          <a:ln w="31680">
            <a:solidFill>
              <a:srgbClr val="000000"/>
            </a:solidFill>
            <a:round/>
            <a:tailEnd type="triangle" w="med" len="med"/>
          </a:ln>
        </p:spPr>
      </p:sp>
      <p:sp>
        <p:nvSpPr>
          <p:cNvPr id="107" name="CustomShape 12"/>
          <p:cNvSpPr/>
          <p:nvPr/>
        </p:nvSpPr>
        <p:spPr>
          <a:xfrm>
            <a:off x="7315200" y="2193840"/>
            <a:ext cx="2361960" cy="814320"/>
          </a:xfrm>
          <a:prstGeom prst="rect">
            <a:avLst/>
          </a:prstGeom>
        </p:spPr>
        <p:txBody>
          <a:bodyPr lIns="90000" tIns="45000" rIns="90000" bIns="45000"/>
          <a:lstStyle/>
          <a:p>
            <a:r>
              <a:rPr lang="en-IN" sz="2000">
                <a:solidFill>
                  <a:srgbClr val="000000"/>
                </a:solidFill>
                <a:latin typeface="Tahoma"/>
              </a:rPr>
              <a:t>Greater </a:t>
            </a:r>
            <a:endParaRPr/>
          </a:p>
          <a:p>
            <a:r>
              <a:rPr lang="en-IN" sz="2000">
                <a:solidFill>
                  <a:srgbClr val="000000"/>
                </a:solidFill>
                <a:latin typeface="Tahoma"/>
              </a:rPr>
              <a:t>Complexity</a:t>
            </a:r>
            <a:endParaRPr/>
          </a:p>
        </p:txBody>
      </p:sp>
      <p:sp>
        <p:nvSpPr>
          <p:cNvPr id="108" name="CustomShape 13"/>
          <p:cNvSpPr/>
          <p:nvPr/>
        </p:nvSpPr>
        <p:spPr>
          <a:xfrm>
            <a:off x="5867280" y="1774800"/>
            <a:ext cx="2361960" cy="456120"/>
          </a:xfrm>
          <a:prstGeom prst="rect">
            <a:avLst/>
          </a:prstGeom>
        </p:spPr>
        <p:txBody>
          <a:bodyPr lIns="90000" tIns="45000" rIns="90000" bIns="45000"/>
          <a:lstStyle/>
          <a:p>
            <a:r>
              <a:rPr lang="en-IN" sz="2400" b="1">
                <a:solidFill>
                  <a:srgbClr val="000000"/>
                </a:solidFill>
                <a:latin typeface="Tahoma"/>
              </a:rPr>
              <a:t>RISC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RISC Design Rules</a:t>
            </a:r>
            <a:endParaRPr/>
          </a:p>
        </p:txBody>
      </p:sp>
      <p:sp>
        <p:nvSpPr>
          <p:cNvPr id="110" name="TextShape 2"/>
          <p:cNvSpPr txBox="1"/>
          <p:nvPr/>
        </p:nvSpPr>
        <p:spPr>
          <a:xfrm>
            <a:off x="457200" y="1600200"/>
            <a:ext cx="7467120" cy="4873320"/>
          </a:xfrm>
          <a:prstGeom prst="rect">
            <a:avLst/>
          </a:prstGeom>
        </p:spPr>
        <p:txBody>
          <a:bodyPr lIns="90000" tIns="45000" rIns="90000" bIns="45000"/>
          <a:lstStyle/>
          <a:p>
            <a:pPr>
              <a:buSzPct val="45000"/>
              <a:buFont typeface="Wingdings"/>
              <a:buChar char="Ø"/>
            </a:pPr>
            <a:r>
              <a:rPr lang="en-IN"/>
              <a:t>Instructions</a:t>
            </a:r>
            <a:endParaRPr/>
          </a:p>
          <a:p>
            <a:pPr>
              <a:buSzPct val="45000"/>
              <a:buFont typeface="Wingdings"/>
              <a:buChar char="Ø"/>
            </a:pPr>
            <a:r>
              <a:rPr lang="en-IN"/>
              <a:t>Pipelines</a:t>
            </a:r>
            <a:endParaRPr/>
          </a:p>
          <a:p>
            <a:pPr>
              <a:buSzPct val="45000"/>
              <a:buFont typeface="Wingdings"/>
              <a:buChar char="Ø"/>
            </a:pPr>
            <a:r>
              <a:rPr lang="en-IN"/>
              <a:t>Registers</a:t>
            </a:r>
            <a:endParaRPr/>
          </a:p>
          <a:p>
            <a:pPr>
              <a:buSzPct val="45000"/>
              <a:buFont typeface="Wingdings"/>
              <a:buChar char="Ø"/>
            </a:pPr>
            <a:r>
              <a:rPr lang="en-IN"/>
              <a:t>Load – Store Architecture</a:t>
            </a:r>
            <a:endParaRPr/>
          </a:p>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RISC – 4 major design rules</a:t>
            </a:r>
            <a:endParaRPr/>
          </a:p>
        </p:txBody>
      </p:sp>
      <p:sp>
        <p:nvSpPr>
          <p:cNvPr id="112" name="TextShape 2"/>
          <p:cNvSpPr txBox="1"/>
          <p:nvPr/>
        </p:nvSpPr>
        <p:spPr>
          <a:xfrm>
            <a:off x="457200" y="1600200"/>
            <a:ext cx="7467120" cy="4873320"/>
          </a:xfrm>
          <a:prstGeom prst="rect">
            <a:avLst/>
          </a:prstGeom>
        </p:spPr>
        <p:txBody>
          <a:bodyPr lIns="90000" tIns="45000" rIns="90000" bIns="45000"/>
          <a:lstStyle/>
          <a:p>
            <a:pPr>
              <a:buSzPct val="45000"/>
              <a:buFont typeface="Wingdings"/>
              <a:buChar char="Ø"/>
            </a:pPr>
            <a:r>
              <a:rPr lang="en-IN"/>
              <a:t> Instructions</a:t>
            </a:r>
            <a:endParaRPr/>
          </a:p>
          <a:p>
            <a:pPr lvl="1">
              <a:buSzPct val="45000"/>
              <a:buFont typeface="Wingdings"/>
              <a:buChar char="v"/>
            </a:pPr>
            <a:r>
              <a:rPr lang="en-IN"/>
              <a:t>Reduced Number of Instructions</a:t>
            </a:r>
            <a:endParaRPr/>
          </a:p>
          <a:p>
            <a:pPr lvl="1">
              <a:buSzPct val="45000"/>
              <a:buFont typeface="Wingdings"/>
              <a:buChar char="v"/>
            </a:pPr>
            <a:r>
              <a:rPr lang="en-IN"/>
              <a:t>Execute in a single cycle</a:t>
            </a:r>
            <a:endParaRPr/>
          </a:p>
          <a:p>
            <a:pPr lvl="1">
              <a:buSzPct val="45000"/>
              <a:buFont typeface="Wingdings"/>
              <a:buChar char="v"/>
            </a:pPr>
            <a:r>
              <a:rPr lang="en-IN"/>
              <a:t>The compiler synthesizes complicated operations</a:t>
            </a:r>
            <a:endParaRPr/>
          </a:p>
          <a:p>
            <a:pPr lvl="1">
              <a:buSzPct val="45000"/>
              <a:buFont typeface="Wingdings"/>
              <a:buChar char="v"/>
            </a:pPr>
            <a:r>
              <a:rPr lang="en-IN"/>
              <a:t>Each instruction is a fixed length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RISC – 4 major design rules</a:t>
            </a:r>
            <a:endParaRPr/>
          </a:p>
        </p:txBody>
      </p:sp>
      <p:sp>
        <p:nvSpPr>
          <p:cNvPr id="114" name="TextShape 2"/>
          <p:cNvSpPr txBox="1"/>
          <p:nvPr/>
        </p:nvSpPr>
        <p:spPr>
          <a:xfrm>
            <a:off x="457200" y="1600200"/>
            <a:ext cx="7467120" cy="4873320"/>
          </a:xfrm>
          <a:prstGeom prst="rect">
            <a:avLst/>
          </a:prstGeom>
        </p:spPr>
        <p:txBody>
          <a:bodyPr lIns="90000" tIns="45000" rIns="90000" bIns="45000"/>
          <a:lstStyle/>
          <a:p>
            <a:pPr algn="just">
              <a:buSzPct val="45000"/>
              <a:buFont typeface="Wingdings"/>
              <a:buChar char="Ø"/>
            </a:pPr>
            <a:r>
              <a:rPr lang="en-IN"/>
              <a:t> Pipelines</a:t>
            </a:r>
            <a:endParaRPr/>
          </a:p>
          <a:p>
            <a:pPr lvl="1" algn="just">
              <a:buSzPct val="45000"/>
              <a:buFont typeface="Wingdings"/>
              <a:buChar char="v"/>
            </a:pPr>
            <a:r>
              <a:rPr lang="en-IN"/>
              <a:t>The processing of instructions is broken down into smaller units that can be executed in parallel by pipelines</a:t>
            </a:r>
            <a:endParaRPr/>
          </a:p>
          <a:p>
            <a:pPr lvl="1" algn="just">
              <a:buSzPct val="45000"/>
              <a:buFont typeface="Wingdings"/>
              <a:buChar char="v"/>
            </a:pPr>
            <a:r>
              <a:rPr lang="en-IN"/>
              <a:t>Pipeline advances by one step on each cycle for maximum throughput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RISC – 4 major design rules</a:t>
            </a:r>
            <a:endParaRPr/>
          </a:p>
        </p:txBody>
      </p:sp>
      <p:sp>
        <p:nvSpPr>
          <p:cNvPr id="116" name="TextShape 2"/>
          <p:cNvSpPr txBox="1"/>
          <p:nvPr/>
        </p:nvSpPr>
        <p:spPr>
          <a:xfrm>
            <a:off x="457200" y="1600200"/>
            <a:ext cx="7467120" cy="4873320"/>
          </a:xfrm>
          <a:prstGeom prst="rect">
            <a:avLst/>
          </a:prstGeom>
        </p:spPr>
        <p:txBody>
          <a:bodyPr lIns="90000" tIns="45000" rIns="90000" bIns="45000"/>
          <a:lstStyle/>
          <a:p>
            <a:pPr>
              <a:buSzPct val="45000"/>
              <a:buFont typeface="Wingdings"/>
              <a:buChar char="Ø"/>
            </a:pPr>
            <a:r>
              <a:rPr lang="en-IN"/>
              <a:t> Registers</a:t>
            </a:r>
            <a:endParaRPr/>
          </a:p>
          <a:p>
            <a:pPr lvl="1">
              <a:buSzPct val="45000"/>
              <a:buFont typeface="Wingdings"/>
              <a:buChar char="v"/>
            </a:pPr>
            <a:r>
              <a:rPr lang="en-IN"/>
              <a:t>Have a large general purpose register set</a:t>
            </a:r>
            <a:endParaRPr/>
          </a:p>
          <a:p>
            <a:pPr lvl="1">
              <a:buSzPct val="45000"/>
              <a:buFont typeface="Wingdings"/>
              <a:buChar char="v"/>
            </a:pPr>
            <a:r>
              <a:rPr lang="en-IN"/>
              <a:t>Any register can contain either data or address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Load Store Architecture</a:t>
            </a:r>
            <a:endParaRPr/>
          </a:p>
        </p:txBody>
      </p:sp>
      <p:sp>
        <p:nvSpPr>
          <p:cNvPr id="118" name="TextShape 2"/>
          <p:cNvSpPr txBox="1"/>
          <p:nvPr/>
        </p:nvSpPr>
        <p:spPr>
          <a:xfrm>
            <a:off x="457200" y="1600200"/>
            <a:ext cx="7467120" cy="4873320"/>
          </a:xfrm>
          <a:prstGeom prst="rect">
            <a:avLst/>
          </a:prstGeom>
        </p:spPr>
        <p:txBody>
          <a:bodyPr lIns="90000" tIns="45000" rIns="90000" bIns="45000"/>
          <a:lstStyle/>
          <a:p>
            <a:pPr algn="just">
              <a:buSzPct val="45000"/>
              <a:buFont typeface="Wingdings"/>
              <a:buChar char="Ø"/>
            </a:pPr>
            <a:r>
              <a:rPr lang="en-IN"/>
              <a:t>Memory can be accessed only through two dedicated instructions</a:t>
            </a:r>
            <a:endParaRPr/>
          </a:p>
          <a:p>
            <a:pPr lvl="1" algn="just">
              <a:buSzPct val="45000"/>
              <a:buFont typeface="Wingdings"/>
              <a:buChar char="v"/>
            </a:pPr>
            <a:r>
              <a:rPr lang="en-IN"/>
              <a:t>LDR 	; move word from memory to register</a:t>
            </a:r>
            <a:endParaRPr/>
          </a:p>
          <a:p>
            <a:pPr lvl="1" algn="just">
              <a:buSzPct val="45000"/>
              <a:buFont typeface="Wingdings"/>
              <a:buChar char="v"/>
            </a:pPr>
            <a:r>
              <a:rPr lang="en-IN"/>
              <a:t>STR 	; move word from register to memory</a:t>
            </a:r>
            <a:endParaRPr/>
          </a:p>
          <a:p>
            <a:pPr algn="just">
              <a:buSzPct val="45000"/>
              <a:buFont typeface="Wingdings"/>
              <a:buChar char="Ø"/>
            </a:pPr>
            <a:r>
              <a:rPr lang="en-IN"/>
              <a:t>All other instructions have to work on registers only.</a:t>
            </a:r>
            <a:endParaRPr/>
          </a:p>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ARM Design Policy</a:t>
            </a:r>
            <a:endParaRPr/>
          </a:p>
        </p:txBody>
      </p:sp>
      <p:sp>
        <p:nvSpPr>
          <p:cNvPr id="120" name="TextShape 2"/>
          <p:cNvSpPr txBox="1"/>
          <p:nvPr/>
        </p:nvSpPr>
        <p:spPr>
          <a:xfrm>
            <a:off x="457200" y="1600200"/>
            <a:ext cx="7467120" cy="4873320"/>
          </a:xfrm>
          <a:prstGeom prst="rect">
            <a:avLst/>
          </a:prstGeom>
        </p:spPr>
        <p:txBody>
          <a:bodyPr lIns="90000" tIns="45000" rIns="90000" bIns="45000"/>
          <a:lstStyle/>
          <a:p>
            <a:pPr algn="just">
              <a:buSzPct val="45000"/>
              <a:buFont typeface="Wingdings"/>
              <a:buChar char="Ø"/>
            </a:pPr>
            <a:r>
              <a:rPr lang="en-IN"/>
              <a:t>Reduce power consumption</a:t>
            </a:r>
            <a:endParaRPr/>
          </a:p>
          <a:p>
            <a:pPr algn="just">
              <a:buSzPct val="45000"/>
              <a:buFont typeface="Wingdings"/>
              <a:buChar char="Ø"/>
            </a:pPr>
            <a:r>
              <a:rPr lang="en-IN"/>
              <a:t>High code density</a:t>
            </a:r>
            <a:endParaRPr/>
          </a:p>
          <a:p>
            <a:pPr algn="just">
              <a:buSzPct val="45000"/>
              <a:buFont typeface="Wingdings"/>
              <a:buChar char="Ø"/>
            </a:pPr>
            <a:r>
              <a:rPr lang="en-IN"/>
              <a:t>Low Price </a:t>
            </a:r>
            <a:endParaRPr/>
          </a:p>
          <a:p>
            <a:pPr algn="just">
              <a:buSzPct val="45000"/>
              <a:buFont typeface="Wingdings"/>
              <a:buChar char="Ø"/>
            </a:pPr>
            <a:r>
              <a:rPr lang="en-IN"/>
              <a:t>Reduce the area of the die taken up by   the embedded processor</a:t>
            </a:r>
            <a:endParaRPr/>
          </a:p>
          <a:p>
            <a:pPr algn="just">
              <a:buSzPct val="45000"/>
              <a:buFont typeface="Wingdings"/>
              <a:buChar char="Ø"/>
            </a:pPr>
            <a:r>
              <a:rPr lang="en-IN"/>
              <a:t>ARM Incorporated hardware debug technology</a:t>
            </a:r>
            <a:endParaRPr/>
          </a:p>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Data Sizes and Instruction Sets</a:t>
            </a:r>
            <a:endParaRPr/>
          </a:p>
        </p:txBody>
      </p:sp>
      <p:sp>
        <p:nvSpPr>
          <p:cNvPr id="122" name="TextShape 2"/>
          <p:cNvSpPr txBox="1"/>
          <p:nvPr/>
        </p:nvSpPr>
        <p:spPr>
          <a:xfrm>
            <a:off x="457200" y="1600200"/>
            <a:ext cx="7467120" cy="6368040"/>
          </a:xfrm>
          <a:prstGeom prst="rect">
            <a:avLst/>
          </a:prstGeom>
        </p:spPr>
        <p:txBody>
          <a:bodyPr lIns="90000" tIns="45000" rIns="90000" bIns="45000"/>
          <a:lstStyle/>
          <a:p>
            <a:pPr>
              <a:buSzPct val="45000"/>
              <a:buFont typeface="Wingdings"/>
              <a:buChar char="Ø"/>
            </a:pPr>
            <a:r>
              <a:rPr lang="en-IN"/>
              <a:t>The ARM is a 32-bit architecture.</a:t>
            </a:r>
            <a:endParaRPr/>
          </a:p>
          <a:p>
            <a:endParaRPr/>
          </a:p>
          <a:p>
            <a:pPr>
              <a:buSzPct val="45000"/>
              <a:buFont typeface="Wingdings"/>
              <a:buChar char="Ø"/>
            </a:pPr>
            <a:r>
              <a:rPr lang="en-IN"/>
              <a:t>When used in relation to the ARM:</a:t>
            </a:r>
            <a:endParaRPr/>
          </a:p>
          <a:p>
            <a:pPr lvl="1">
              <a:buSzPct val="45000"/>
              <a:buFont typeface="Wingdings"/>
              <a:buChar char="v"/>
            </a:pPr>
            <a:r>
              <a:rPr lang="en-IN" b="1">
                <a:solidFill>
                  <a:srgbClr val="FE8637"/>
                </a:solidFill>
              </a:rPr>
              <a:t>Byte</a:t>
            </a:r>
            <a:r>
              <a:rPr lang="en-IN">
                <a:solidFill>
                  <a:srgbClr val="FE8637"/>
                </a:solidFill>
              </a:rPr>
              <a:t> means 8 bits</a:t>
            </a:r>
            <a:endParaRPr/>
          </a:p>
          <a:p>
            <a:pPr lvl="1">
              <a:buSzPct val="45000"/>
              <a:buFont typeface="Wingdings"/>
              <a:buChar char="v"/>
            </a:pPr>
            <a:r>
              <a:rPr lang="en-IN" b="1">
                <a:solidFill>
                  <a:srgbClr val="FE8637"/>
                </a:solidFill>
              </a:rPr>
              <a:t>Halfword</a:t>
            </a:r>
            <a:r>
              <a:rPr lang="en-IN">
                <a:solidFill>
                  <a:srgbClr val="FE8637"/>
                </a:solidFill>
              </a:rPr>
              <a:t> means 16 bits (two bytes)</a:t>
            </a:r>
            <a:endParaRPr/>
          </a:p>
          <a:p>
            <a:pPr lvl="1">
              <a:buSzPct val="45000"/>
              <a:buFont typeface="Wingdings"/>
              <a:buChar char="v"/>
            </a:pPr>
            <a:r>
              <a:rPr lang="en-IN" b="1">
                <a:solidFill>
                  <a:srgbClr val="FE8637"/>
                </a:solidFill>
              </a:rPr>
              <a:t>Word</a:t>
            </a:r>
            <a:r>
              <a:rPr lang="en-IN">
                <a:solidFill>
                  <a:srgbClr val="FE8637"/>
                </a:solidFill>
              </a:rPr>
              <a:t> means 32 bits (four bytes)</a:t>
            </a:r>
            <a:endParaRPr/>
          </a:p>
          <a:p>
            <a:endParaRPr/>
          </a:p>
          <a:p>
            <a:pPr>
              <a:buSzPct val="45000"/>
              <a:buFont typeface="Wingdings"/>
              <a:buChar char="Ø"/>
            </a:pPr>
            <a:r>
              <a:rPr lang="en-IN">
                <a:solidFill>
                  <a:srgbClr val="FE8637"/>
                </a:solidFill>
              </a:rPr>
              <a:t>Most ARM’s implement two instruction sets</a:t>
            </a:r>
            <a:endParaRPr/>
          </a:p>
          <a:p>
            <a:pPr lvl="1">
              <a:buSzPct val="45000"/>
              <a:buFont typeface="Wingdings"/>
              <a:buChar char="v"/>
            </a:pPr>
            <a:r>
              <a:rPr lang="en-IN">
                <a:solidFill>
                  <a:srgbClr val="FE8637"/>
                </a:solidFill>
              </a:rPr>
              <a:t>32-bit ARM Instruction Set</a:t>
            </a:r>
            <a:endParaRPr/>
          </a:p>
          <a:p>
            <a:pPr lvl="1">
              <a:buSzPct val="45000"/>
              <a:buFont typeface="Wingdings"/>
              <a:buChar char="v"/>
            </a:pPr>
            <a:r>
              <a:rPr lang="en-IN">
                <a:solidFill>
                  <a:srgbClr val="FE8637"/>
                </a:solidFill>
              </a:rPr>
              <a:t>16-bit Thumb Instruction Set</a:t>
            </a:r>
            <a:endParaRPr/>
          </a:p>
          <a:p>
            <a:endParaRPr/>
          </a:p>
          <a:p>
            <a:pPr>
              <a:buSzPct val="45000"/>
              <a:buFont typeface="Wingdings"/>
              <a:buChar char="Ø"/>
            </a:pPr>
            <a:r>
              <a:rPr lang="en-IN">
                <a:solidFill>
                  <a:srgbClr val="FE8637"/>
                </a:solidFill>
              </a:rPr>
              <a:t>Jazelle cores can also execute Java bytecode</a:t>
            </a:r>
            <a:endParaRPr/>
          </a:p>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ARM History</a:t>
            </a:r>
            <a:endParaRPr/>
          </a:p>
        </p:txBody>
      </p:sp>
      <p:sp>
        <p:nvSpPr>
          <p:cNvPr id="80" name="TextShape 2"/>
          <p:cNvSpPr txBox="1"/>
          <p:nvPr/>
        </p:nvSpPr>
        <p:spPr>
          <a:xfrm>
            <a:off x="457200" y="1600200"/>
            <a:ext cx="7695720" cy="4873320"/>
          </a:xfrm>
          <a:prstGeom prst="rect">
            <a:avLst/>
          </a:prstGeom>
        </p:spPr>
        <p:txBody>
          <a:bodyPr lIns="90000" tIns="45000" rIns="90000" bIns="45000"/>
          <a:lstStyle/>
          <a:p>
            <a:pPr algn="just">
              <a:buSzPct val="45000"/>
              <a:buFont typeface="Wingdings"/>
              <a:buChar char="Ø"/>
            </a:pPr>
            <a:r>
              <a:rPr lang="en-IN"/>
              <a:t>Key component of many 32 – bit embedded systems</a:t>
            </a:r>
            <a:endParaRPr/>
          </a:p>
          <a:p>
            <a:pPr algn="just">
              <a:buSzPct val="45000"/>
              <a:buFont typeface="Wingdings"/>
              <a:buChar char="Ø"/>
            </a:pPr>
            <a:r>
              <a:rPr lang="en-IN"/>
              <a:t>Portable Consumer devices</a:t>
            </a:r>
            <a:endParaRPr/>
          </a:p>
          <a:p>
            <a:pPr algn="just">
              <a:buSzPct val="45000"/>
              <a:buFont typeface="Wingdings"/>
              <a:buChar char="Ø"/>
            </a:pPr>
            <a:r>
              <a:rPr lang="en-IN"/>
              <a:t>ARM1 first prototype in 1985</a:t>
            </a:r>
            <a:endParaRPr/>
          </a:p>
          <a:p>
            <a:pPr algn="just">
              <a:buSzPct val="45000"/>
              <a:buFont typeface="Wingdings"/>
              <a:buChar char="Ø"/>
            </a:pPr>
            <a:r>
              <a:rPr lang="en-IN"/>
              <a:t>One of the ARM’s most successful cores is the ARM7TDMI, provides high code density and low power consumption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457200" y="274680"/>
            <a:ext cx="7467120" cy="1460880"/>
          </a:xfrm>
          <a:prstGeom prst="rect">
            <a:avLst/>
          </a:prstGeom>
        </p:spPr>
        <p:txBody>
          <a:bodyPr lIns="90000" tIns="45000" rIns="90000" bIns="45000"/>
          <a:lstStyle/>
          <a:p>
            <a:r>
              <a:rPr lang="en-IN" sz="3000">
                <a:solidFill>
                  <a:srgbClr val="575F6D"/>
                </a:solidFill>
                <a:latin typeface="Century Schoolbook"/>
              </a:rPr>
              <a:t>
Instruction set for Embedded Systems</a:t>
            </a:r>
            <a:endParaRPr/>
          </a:p>
        </p:txBody>
      </p:sp>
      <p:sp>
        <p:nvSpPr>
          <p:cNvPr id="124" name="TextShape 2"/>
          <p:cNvSpPr txBox="1"/>
          <p:nvPr/>
        </p:nvSpPr>
        <p:spPr>
          <a:xfrm>
            <a:off x="457200" y="1600200"/>
            <a:ext cx="7467120" cy="4873320"/>
          </a:xfrm>
          <a:prstGeom prst="rect">
            <a:avLst/>
          </a:prstGeom>
        </p:spPr>
        <p:txBody>
          <a:bodyPr lIns="90000" tIns="45000" rIns="90000" bIns="45000"/>
          <a:lstStyle/>
          <a:p>
            <a:pPr algn="just">
              <a:buSzPct val="45000"/>
              <a:buFont typeface="Wingdings"/>
              <a:buChar char="Ø"/>
            </a:pPr>
            <a:r>
              <a:rPr lang="en-IN"/>
              <a:t>Variable cycle execution for certain instructions </a:t>
            </a:r>
            <a:endParaRPr/>
          </a:p>
          <a:p>
            <a:pPr algn="just">
              <a:buSzPct val="45000"/>
              <a:buFont typeface="Wingdings"/>
              <a:buChar char="Ø"/>
            </a:pPr>
            <a:r>
              <a:rPr lang="en-IN"/>
              <a:t>Inline barrel shifter leading to more complex instructions</a:t>
            </a:r>
            <a:endParaRPr/>
          </a:p>
          <a:p>
            <a:pPr algn="just">
              <a:buSzPct val="45000"/>
              <a:buFont typeface="Wingdings"/>
              <a:buChar char="Ø"/>
            </a:pPr>
            <a:r>
              <a:rPr lang="en-IN"/>
              <a:t>Thumb 16 – bit instructions</a:t>
            </a:r>
            <a:endParaRPr/>
          </a:p>
          <a:p>
            <a:pPr algn="just">
              <a:buSzPct val="45000"/>
              <a:buFont typeface="Wingdings"/>
              <a:buChar char="Ø"/>
            </a:pPr>
            <a:r>
              <a:rPr lang="en-IN"/>
              <a:t>Conditional execution</a:t>
            </a:r>
            <a:endParaRPr/>
          </a:p>
          <a:p>
            <a:pPr algn="just">
              <a:buSzPct val="45000"/>
              <a:buFont typeface="Wingdings"/>
              <a:buChar char="Ø"/>
            </a:pPr>
            <a:r>
              <a:rPr lang="en-IN"/>
              <a:t>Enhanced Instructions</a:t>
            </a:r>
            <a:endParaRPr/>
          </a:p>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457200" y="274680"/>
            <a:ext cx="7467120" cy="1142640"/>
          </a:xfrm>
          <a:prstGeom prst="rect">
            <a:avLst/>
          </a:prstGeom>
        </p:spPr>
        <p:txBody>
          <a:bodyPr lIns="90000" tIns="45000" rIns="90000" bIns="45000"/>
          <a:lstStyle/>
          <a:p>
            <a:r>
              <a:rPr lang="en-IN" sz="4000">
                <a:solidFill>
                  <a:srgbClr val="000000"/>
                </a:solidFill>
                <a:latin typeface="Century Schoolbook"/>
              </a:rPr>
              <a:t>Embedded System Software</a:t>
            </a:r>
            <a:endParaRPr/>
          </a:p>
        </p:txBody>
      </p:sp>
      <p:sp>
        <p:nvSpPr>
          <p:cNvPr id="126" name="TextShape 2"/>
          <p:cNvSpPr txBox="1"/>
          <p:nvPr/>
        </p:nvSpPr>
        <p:spPr>
          <a:xfrm>
            <a:off x="457200" y="1600200"/>
            <a:ext cx="7467120" cy="4873320"/>
          </a:xfrm>
          <a:prstGeom prst="rect">
            <a:avLst/>
          </a:prstGeom>
        </p:spPr>
        <p:txBody>
          <a:bodyPr lIns="90000" tIns="45000" rIns="90000" bIns="45000"/>
          <a:lstStyle/>
          <a:p>
            <a:endParaRPr/>
          </a:p>
          <a:p>
            <a:endParaRPr/>
          </a:p>
        </p:txBody>
      </p:sp>
      <p:sp>
        <p:nvSpPr>
          <p:cNvPr id="127" name="CustomShape 3"/>
          <p:cNvSpPr/>
          <p:nvPr/>
        </p:nvSpPr>
        <p:spPr>
          <a:xfrm>
            <a:off x="1219320" y="1600200"/>
            <a:ext cx="6400440" cy="914040"/>
          </a:xfrm>
          <a:prstGeom prst="rect">
            <a:avLst/>
          </a:prstGeom>
          <a:solidFill>
            <a:srgbClr val="FE8637"/>
          </a:solidFill>
          <a:ln w="25560">
            <a:solidFill>
              <a:srgbClr val="BB6328"/>
            </a:solidFill>
            <a:round/>
          </a:ln>
        </p:spPr>
        <p:txBody>
          <a:bodyPr lIns="90000" tIns="45000" rIns="90000" bIns="45000" anchor="ctr"/>
          <a:lstStyle/>
          <a:p>
            <a:pPr algn="ctr"/>
            <a:r>
              <a:rPr lang="en-IN">
                <a:solidFill>
                  <a:srgbClr val="000000"/>
                </a:solidFill>
                <a:latin typeface="Arial"/>
              </a:rPr>
              <a:t>Application</a:t>
            </a:r>
            <a:endParaRPr/>
          </a:p>
        </p:txBody>
      </p:sp>
      <p:sp>
        <p:nvSpPr>
          <p:cNvPr id="128" name="CustomShape 4"/>
          <p:cNvSpPr/>
          <p:nvPr/>
        </p:nvSpPr>
        <p:spPr>
          <a:xfrm>
            <a:off x="1905120" y="2819520"/>
            <a:ext cx="4876560" cy="914040"/>
          </a:xfrm>
          <a:prstGeom prst="rect">
            <a:avLst/>
          </a:prstGeom>
          <a:solidFill>
            <a:srgbClr val="FE8637"/>
          </a:solidFill>
          <a:ln w="25560">
            <a:solidFill>
              <a:srgbClr val="BB6328"/>
            </a:solidFill>
            <a:round/>
          </a:ln>
        </p:spPr>
        <p:txBody>
          <a:bodyPr lIns="90000" tIns="45000" rIns="90000" bIns="45000" anchor="ctr"/>
          <a:lstStyle/>
          <a:p>
            <a:pPr algn="ctr"/>
            <a:r>
              <a:rPr lang="en-IN">
                <a:solidFill>
                  <a:srgbClr val="000000"/>
                </a:solidFill>
                <a:latin typeface="Arial"/>
              </a:rPr>
              <a:t>Operating System</a:t>
            </a:r>
            <a:endParaRPr/>
          </a:p>
        </p:txBody>
      </p:sp>
      <p:sp>
        <p:nvSpPr>
          <p:cNvPr id="129" name="CustomShape 5"/>
          <p:cNvSpPr/>
          <p:nvPr/>
        </p:nvSpPr>
        <p:spPr>
          <a:xfrm>
            <a:off x="2286000" y="4038480"/>
            <a:ext cx="4114440" cy="914040"/>
          </a:xfrm>
          <a:prstGeom prst="rect">
            <a:avLst/>
          </a:prstGeom>
          <a:solidFill>
            <a:srgbClr val="FE8637"/>
          </a:solidFill>
          <a:ln w="25560">
            <a:solidFill>
              <a:srgbClr val="BB6328"/>
            </a:solidFill>
            <a:round/>
          </a:ln>
        </p:spPr>
        <p:txBody>
          <a:bodyPr lIns="90000" tIns="45000" rIns="90000" bIns="45000" anchor="ctr"/>
          <a:lstStyle/>
          <a:p>
            <a:pPr algn="ctr"/>
            <a:r>
              <a:rPr lang="en-IN">
                <a:solidFill>
                  <a:srgbClr val="000000"/>
                </a:solidFill>
                <a:latin typeface="Arial"/>
              </a:rPr>
              <a:t>Device initialization (Boot) code and Device Drivers</a:t>
            </a:r>
            <a:endParaRPr/>
          </a:p>
        </p:txBody>
      </p:sp>
      <p:sp>
        <p:nvSpPr>
          <p:cNvPr id="130" name="CustomShape 6"/>
          <p:cNvSpPr/>
          <p:nvPr/>
        </p:nvSpPr>
        <p:spPr>
          <a:xfrm>
            <a:off x="3276720" y="5181480"/>
            <a:ext cx="2209320" cy="914040"/>
          </a:xfrm>
          <a:prstGeom prst="rect">
            <a:avLst/>
          </a:prstGeom>
          <a:solidFill>
            <a:srgbClr val="FE8637"/>
          </a:solidFill>
          <a:ln w="25560">
            <a:solidFill>
              <a:srgbClr val="BB6328"/>
            </a:solidFill>
            <a:round/>
          </a:ln>
        </p:spPr>
        <p:txBody>
          <a:bodyPr lIns="90000" tIns="45000" rIns="90000" bIns="45000" anchor="ctr"/>
          <a:lstStyle/>
          <a:p>
            <a:pPr algn="ctr"/>
            <a:r>
              <a:rPr lang="en-IN">
                <a:solidFill>
                  <a:srgbClr val="000000"/>
                </a:solidFill>
                <a:latin typeface="Arial"/>
              </a:rPr>
              <a:t>Hardware</a:t>
            </a:r>
            <a:endParaRPr/>
          </a:p>
        </p:txBody>
      </p:sp>
      <p:cxnSp>
        <p:nvCxnSpPr>
          <p:cNvPr id="131" name="Line 7"/>
          <p:cNvCxnSpPr/>
          <p:nvPr/>
        </p:nvCxnSpPr>
        <p:spPr>
          <a:xfrm flipH="1">
            <a:off x="4265280" y="2514240"/>
            <a:ext cx="3600" cy="228960"/>
          </a:xfrm>
          <a:prstGeom prst="straightConnector1">
            <a:avLst/>
          </a:prstGeom>
          <a:ln w="12600">
            <a:solidFill>
              <a:srgbClr val="FF6A09"/>
            </a:solidFill>
            <a:round/>
            <a:tailEnd type="triangle" w="med" len="med"/>
          </a:ln>
        </p:spPr>
      </p:cxnSp>
      <p:cxnSp>
        <p:nvCxnSpPr>
          <p:cNvPr id="132" name="Line 8"/>
          <p:cNvCxnSpPr/>
          <p:nvPr/>
        </p:nvCxnSpPr>
        <p:spPr>
          <a:xfrm flipH="1">
            <a:off x="4267080" y="3733560"/>
            <a:ext cx="1800" cy="228960"/>
          </a:xfrm>
          <a:prstGeom prst="straightConnector1">
            <a:avLst/>
          </a:prstGeom>
          <a:ln w="12600">
            <a:solidFill>
              <a:srgbClr val="FF6A09"/>
            </a:solidFill>
            <a:round/>
            <a:tailEnd type="triangle" w="med" len="med"/>
          </a:ln>
        </p:spPr>
      </p:cxnSp>
      <p:cxnSp>
        <p:nvCxnSpPr>
          <p:cNvPr id="133" name="Line 9"/>
          <p:cNvCxnSpPr/>
          <p:nvPr/>
        </p:nvCxnSpPr>
        <p:spPr>
          <a:xfrm flipH="1">
            <a:off x="4343400" y="4952880"/>
            <a:ext cx="1800" cy="228960"/>
          </a:xfrm>
          <a:prstGeom prst="straightConnector1">
            <a:avLst/>
          </a:prstGeom>
          <a:ln w="12600">
            <a:solidFill>
              <a:srgbClr val="FF6A09"/>
            </a:solidFill>
            <a:round/>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2514600" y="3124080"/>
            <a:ext cx="5486040" cy="1893960"/>
          </a:xfrm>
          <a:prstGeom prst="rect">
            <a:avLst/>
          </a:prstGeom>
        </p:spPr>
        <p:txBody>
          <a:bodyPr lIns="90000" tIns="45000" rIns="90000" bIns="45000"/>
          <a:lstStyle/>
          <a:p>
            <a:r>
              <a:rPr lang="en-IN" sz="4000" b="1">
                <a:solidFill>
                  <a:srgbClr val="575F6D"/>
                </a:solidFill>
                <a:latin typeface="Century Schoolbook"/>
              </a:rPr>
              <a:t>ARM Processor Fundamentals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Line 1"/>
          <p:cNvSpPr/>
          <p:nvPr/>
        </p:nvSpPr>
        <p:spPr>
          <a:xfrm>
            <a:off x="75960" y="3352680"/>
            <a:ext cx="8763120" cy="0"/>
          </a:xfrm>
          <a:prstGeom prst="line">
            <a:avLst/>
          </a:prstGeom>
          <a:ln w="38160" cap="rnd">
            <a:solidFill>
              <a:srgbClr val="414752"/>
            </a:solidFill>
            <a:custDash>
              <a:ds d="106000" sp="106000"/>
            </a:custDash>
            <a:round/>
          </a:ln>
        </p:spPr>
      </p:sp>
      <p:sp>
        <p:nvSpPr>
          <p:cNvPr id="462" name="TextShape 2"/>
          <p:cNvSpPr txBox="1"/>
          <p:nvPr/>
        </p:nvSpPr>
        <p:spPr>
          <a:xfrm>
            <a:off x="762120" y="-76320"/>
            <a:ext cx="7467120" cy="1142640"/>
          </a:xfrm>
          <a:prstGeom prst="rect">
            <a:avLst/>
          </a:prstGeom>
        </p:spPr>
        <p:txBody>
          <a:bodyPr lIns="90000" tIns="45000" rIns="90000" bIns="45000"/>
          <a:lstStyle/>
          <a:p>
            <a:r>
              <a:rPr lang="en-IN" sz="3000">
                <a:solidFill>
                  <a:srgbClr val="575F6D"/>
                </a:solidFill>
                <a:latin typeface="Century Schoolbook"/>
              </a:rPr>
              <a:t>Register Organization Summary</a:t>
            </a:r>
            <a:endParaRPr/>
          </a:p>
        </p:txBody>
      </p:sp>
      <p:sp>
        <p:nvSpPr>
          <p:cNvPr id="463" name="CustomShape 3"/>
          <p:cNvSpPr/>
          <p:nvPr/>
        </p:nvSpPr>
        <p:spPr>
          <a:xfrm>
            <a:off x="1752480" y="1523880"/>
            <a:ext cx="837720" cy="1828440"/>
          </a:xfrm>
          <a:prstGeom prst="rect">
            <a:avLst/>
          </a:prstGeom>
          <a:solidFill>
            <a:srgbClr val="575F6D"/>
          </a:solidFill>
          <a:ln w="12600">
            <a:solidFill>
              <a:srgbClr val="000000"/>
            </a:solidFill>
            <a:miter/>
          </a:ln>
        </p:spPr>
        <p:txBody>
          <a:bodyPr wrap="none" lIns="90000" tIns="45000" rIns="90000" bIns="45000" anchor="ctr"/>
          <a:lstStyle/>
          <a:p>
            <a:pPr algn="ctr"/>
            <a:r>
              <a:rPr lang="en-IN" sz="1200">
                <a:solidFill>
                  <a:srgbClr val="FFFFFF"/>
                </a:solidFill>
                <a:latin typeface="Arial"/>
              </a:rPr>
              <a:t>User
mode
r0-r7,
r15,
and
cpsr</a:t>
            </a:r>
            <a:endParaRPr/>
          </a:p>
        </p:txBody>
      </p:sp>
      <p:sp>
        <p:nvSpPr>
          <p:cNvPr id="464" name="CustomShape 4"/>
          <p:cNvSpPr/>
          <p:nvPr/>
        </p:nvSpPr>
        <p:spPr>
          <a:xfrm>
            <a:off x="1752480" y="4952880"/>
            <a:ext cx="837720" cy="228240"/>
          </a:xfrm>
          <a:prstGeom prst="rect">
            <a:avLst/>
          </a:prstGeom>
          <a:solidFill>
            <a:srgbClr val="575F6D"/>
          </a:solidFill>
          <a:ln w="12600">
            <a:solidFill>
              <a:srgbClr val="000000"/>
            </a:solidFill>
            <a:miter/>
          </a:ln>
        </p:spPr>
      </p:sp>
      <p:sp>
        <p:nvSpPr>
          <p:cNvPr id="465" name="CustomShape 5"/>
          <p:cNvSpPr/>
          <p:nvPr/>
        </p:nvSpPr>
        <p:spPr>
          <a:xfrm>
            <a:off x="1752480" y="5334120"/>
            <a:ext cx="837720" cy="228240"/>
          </a:xfrm>
          <a:prstGeom prst="rect">
            <a:avLst/>
          </a:prstGeom>
          <a:solidFill>
            <a:srgbClr val="575F6D"/>
          </a:solidFill>
          <a:ln w="12600">
            <a:solidFill>
              <a:srgbClr val="000000"/>
            </a:solidFill>
            <a:miter/>
          </a:ln>
        </p:spPr>
      </p:sp>
      <p:sp>
        <p:nvSpPr>
          <p:cNvPr id="466" name="CustomShape 6"/>
          <p:cNvSpPr/>
          <p:nvPr/>
        </p:nvSpPr>
        <p:spPr>
          <a:xfrm>
            <a:off x="1752480" y="3352680"/>
            <a:ext cx="837720" cy="228240"/>
          </a:xfrm>
          <a:prstGeom prst="rect">
            <a:avLst/>
          </a:prstGeom>
          <a:solidFill>
            <a:srgbClr val="FFF39D"/>
          </a:solidFill>
          <a:ln w="12600">
            <a:solidFill>
              <a:srgbClr val="000000"/>
            </a:solidFill>
            <a:miter/>
          </a:ln>
        </p:spPr>
        <p:txBody>
          <a:bodyPr wrap="none" lIns="90000" tIns="45000" rIns="90000" bIns="45000" anchor="ctr"/>
          <a:lstStyle/>
          <a:p>
            <a:pPr algn="ctr"/>
            <a:r>
              <a:rPr lang="en-IN" sz="1200">
                <a:solidFill>
                  <a:srgbClr val="FFFFFF"/>
                </a:solidFill>
                <a:latin typeface="Arial"/>
              </a:rPr>
              <a:t>r8</a:t>
            </a:r>
            <a:endParaRPr/>
          </a:p>
        </p:txBody>
      </p:sp>
      <p:sp>
        <p:nvSpPr>
          <p:cNvPr id="467" name="CustomShape 7"/>
          <p:cNvSpPr/>
          <p:nvPr/>
        </p:nvSpPr>
        <p:spPr>
          <a:xfrm>
            <a:off x="1752480" y="3581280"/>
            <a:ext cx="837720" cy="228240"/>
          </a:xfrm>
          <a:prstGeom prst="rect">
            <a:avLst/>
          </a:prstGeom>
          <a:solidFill>
            <a:srgbClr val="FFF39D"/>
          </a:solidFill>
          <a:ln w="12600">
            <a:solidFill>
              <a:srgbClr val="000000"/>
            </a:solidFill>
            <a:miter/>
          </a:ln>
        </p:spPr>
        <p:txBody>
          <a:bodyPr wrap="none" lIns="90000" tIns="45000" rIns="90000" bIns="45000" anchor="ctr"/>
          <a:lstStyle/>
          <a:p>
            <a:pPr algn="ctr"/>
            <a:r>
              <a:rPr lang="en-IN" sz="1200">
                <a:solidFill>
                  <a:srgbClr val="FFFFFF"/>
                </a:solidFill>
                <a:latin typeface="Arial"/>
              </a:rPr>
              <a:t>r9</a:t>
            </a:r>
            <a:endParaRPr/>
          </a:p>
        </p:txBody>
      </p:sp>
      <p:sp>
        <p:nvSpPr>
          <p:cNvPr id="468" name="CustomShape 8"/>
          <p:cNvSpPr/>
          <p:nvPr/>
        </p:nvSpPr>
        <p:spPr>
          <a:xfrm>
            <a:off x="1752480" y="3809880"/>
            <a:ext cx="837720" cy="228240"/>
          </a:xfrm>
          <a:prstGeom prst="rect">
            <a:avLst/>
          </a:prstGeom>
          <a:solidFill>
            <a:srgbClr val="FFF39D"/>
          </a:solidFill>
          <a:ln w="12600">
            <a:solidFill>
              <a:srgbClr val="000000"/>
            </a:solidFill>
            <a:miter/>
          </a:ln>
        </p:spPr>
        <p:txBody>
          <a:bodyPr wrap="none" lIns="90000" tIns="45000" rIns="90000" bIns="45000" anchor="ctr"/>
          <a:lstStyle/>
          <a:p>
            <a:pPr algn="ctr"/>
            <a:r>
              <a:rPr lang="en-IN" sz="1200">
                <a:solidFill>
                  <a:srgbClr val="FFFFFF"/>
                </a:solidFill>
                <a:latin typeface="Arial"/>
              </a:rPr>
              <a:t>r10</a:t>
            </a:r>
            <a:endParaRPr/>
          </a:p>
        </p:txBody>
      </p:sp>
      <p:sp>
        <p:nvSpPr>
          <p:cNvPr id="469" name="CustomShape 9"/>
          <p:cNvSpPr/>
          <p:nvPr/>
        </p:nvSpPr>
        <p:spPr>
          <a:xfrm>
            <a:off x="1752480" y="4038480"/>
            <a:ext cx="837720" cy="228240"/>
          </a:xfrm>
          <a:prstGeom prst="rect">
            <a:avLst/>
          </a:prstGeom>
          <a:solidFill>
            <a:srgbClr val="FFF39D"/>
          </a:solidFill>
          <a:ln w="12600">
            <a:solidFill>
              <a:srgbClr val="000000"/>
            </a:solidFill>
            <a:miter/>
          </a:ln>
        </p:spPr>
        <p:txBody>
          <a:bodyPr wrap="none" lIns="90000" tIns="45000" rIns="90000" bIns="45000" anchor="ctr"/>
          <a:lstStyle/>
          <a:p>
            <a:pPr algn="ctr"/>
            <a:r>
              <a:rPr lang="en-IN" sz="1200">
                <a:solidFill>
                  <a:srgbClr val="FFFFFF"/>
                </a:solidFill>
                <a:latin typeface="Arial"/>
              </a:rPr>
              <a:t>r11</a:t>
            </a:r>
            <a:endParaRPr/>
          </a:p>
        </p:txBody>
      </p:sp>
      <p:sp>
        <p:nvSpPr>
          <p:cNvPr id="470" name="CustomShape 10"/>
          <p:cNvSpPr/>
          <p:nvPr/>
        </p:nvSpPr>
        <p:spPr>
          <a:xfrm>
            <a:off x="1752480" y="4267080"/>
            <a:ext cx="837720" cy="228240"/>
          </a:xfrm>
          <a:prstGeom prst="rect">
            <a:avLst/>
          </a:prstGeom>
          <a:solidFill>
            <a:srgbClr val="FFF39D"/>
          </a:solidFill>
          <a:ln w="12600">
            <a:solidFill>
              <a:srgbClr val="000000"/>
            </a:solidFill>
            <a:miter/>
          </a:ln>
        </p:spPr>
        <p:txBody>
          <a:bodyPr wrap="none" lIns="90000" tIns="45000" rIns="90000" bIns="45000" anchor="ctr"/>
          <a:lstStyle/>
          <a:p>
            <a:pPr algn="ctr"/>
            <a:r>
              <a:rPr lang="en-IN" sz="1200">
                <a:solidFill>
                  <a:srgbClr val="FFFFFF"/>
                </a:solidFill>
                <a:latin typeface="Arial"/>
              </a:rPr>
              <a:t>r12</a:t>
            </a:r>
            <a:endParaRPr/>
          </a:p>
        </p:txBody>
      </p:sp>
      <p:sp>
        <p:nvSpPr>
          <p:cNvPr id="471" name="CustomShape 11"/>
          <p:cNvSpPr/>
          <p:nvPr/>
        </p:nvSpPr>
        <p:spPr>
          <a:xfrm>
            <a:off x="1752480" y="4495680"/>
            <a:ext cx="837720" cy="228240"/>
          </a:xfrm>
          <a:prstGeom prst="rect">
            <a:avLst/>
          </a:prstGeom>
          <a:solidFill>
            <a:srgbClr val="FFF39D"/>
          </a:solidFill>
          <a:ln w="12600">
            <a:solidFill>
              <a:srgbClr val="000000"/>
            </a:solidFill>
            <a:miter/>
          </a:ln>
        </p:spPr>
        <p:txBody>
          <a:bodyPr wrap="none" lIns="90000" tIns="45000" rIns="90000" bIns="45000" anchor="ctr"/>
          <a:lstStyle/>
          <a:p>
            <a:pPr algn="ctr"/>
            <a:r>
              <a:rPr lang="en-IN" sz="1200">
                <a:solidFill>
                  <a:srgbClr val="FFFFFF"/>
                </a:solidFill>
                <a:latin typeface="Arial"/>
              </a:rPr>
              <a:t>r13 (sp)</a:t>
            </a:r>
            <a:endParaRPr/>
          </a:p>
        </p:txBody>
      </p:sp>
      <p:sp>
        <p:nvSpPr>
          <p:cNvPr id="472" name="CustomShape 12"/>
          <p:cNvSpPr/>
          <p:nvPr/>
        </p:nvSpPr>
        <p:spPr>
          <a:xfrm>
            <a:off x="1752480" y="4724280"/>
            <a:ext cx="837720" cy="228240"/>
          </a:xfrm>
          <a:prstGeom prst="rect">
            <a:avLst/>
          </a:prstGeom>
          <a:solidFill>
            <a:srgbClr val="FFF39D"/>
          </a:solidFill>
          <a:ln w="12600">
            <a:solidFill>
              <a:srgbClr val="000000"/>
            </a:solidFill>
            <a:miter/>
          </a:ln>
        </p:spPr>
        <p:txBody>
          <a:bodyPr wrap="none" lIns="90000" tIns="45000" rIns="90000" bIns="45000" anchor="ctr"/>
          <a:lstStyle/>
          <a:p>
            <a:pPr algn="ctr"/>
            <a:r>
              <a:rPr lang="en-IN" sz="1200">
                <a:solidFill>
                  <a:srgbClr val="FFFFFF"/>
                </a:solidFill>
                <a:latin typeface="Arial"/>
              </a:rPr>
              <a:t>r14 (lr)</a:t>
            </a:r>
            <a:endParaRPr/>
          </a:p>
        </p:txBody>
      </p:sp>
      <p:sp>
        <p:nvSpPr>
          <p:cNvPr id="473" name="CustomShape 13"/>
          <p:cNvSpPr/>
          <p:nvPr/>
        </p:nvSpPr>
        <p:spPr>
          <a:xfrm>
            <a:off x="1752480" y="5562720"/>
            <a:ext cx="837720" cy="228240"/>
          </a:xfrm>
          <a:prstGeom prst="rect">
            <a:avLst/>
          </a:prstGeom>
          <a:solidFill>
            <a:srgbClr val="FFF39D"/>
          </a:solidFill>
          <a:ln w="12600">
            <a:solidFill>
              <a:srgbClr val="000000"/>
            </a:solidFill>
            <a:miter/>
          </a:ln>
        </p:spPr>
        <p:txBody>
          <a:bodyPr wrap="none" lIns="90000" tIns="45000" rIns="90000" bIns="45000" anchor="ctr"/>
          <a:lstStyle/>
          <a:p>
            <a:pPr algn="ctr"/>
            <a:r>
              <a:rPr lang="en-IN" sz="1200">
                <a:solidFill>
                  <a:srgbClr val="FFFFFF"/>
                </a:solidFill>
                <a:latin typeface="Arial"/>
              </a:rPr>
              <a:t>spsr</a:t>
            </a:r>
            <a:endParaRPr/>
          </a:p>
        </p:txBody>
      </p:sp>
      <p:sp>
        <p:nvSpPr>
          <p:cNvPr id="474" name="CustomShape 14"/>
          <p:cNvSpPr/>
          <p:nvPr/>
        </p:nvSpPr>
        <p:spPr>
          <a:xfrm>
            <a:off x="1752480" y="1067040"/>
            <a:ext cx="837720" cy="338760"/>
          </a:xfrm>
          <a:prstGeom prst="rect">
            <a:avLst/>
          </a:prstGeom>
        </p:spPr>
        <p:txBody>
          <a:bodyPr lIns="96840" tIns="47520" rIns="96840" bIns="47520" anchor="ctr"/>
          <a:lstStyle/>
          <a:p>
            <a:pPr algn="ctr"/>
            <a:r>
              <a:rPr lang="en-IN" sz="1600">
                <a:solidFill>
                  <a:srgbClr val="000000"/>
                </a:solidFill>
                <a:latin typeface="Arial"/>
              </a:rPr>
              <a:t>FIQ</a:t>
            </a:r>
            <a:endParaRPr/>
          </a:p>
        </p:txBody>
      </p:sp>
      <p:sp>
        <p:nvSpPr>
          <p:cNvPr id="475" name="CustomShape 15"/>
          <p:cNvSpPr/>
          <p:nvPr/>
        </p:nvSpPr>
        <p:spPr>
          <a:xfrm>
            <a:off x="457200" y="3352680"/>
            <a:ext cx="837720" cy="228240"/>
          </a:xfrm>
          <a:prstGeom prst="rect">
            <a:avLst/>
          </a:prstGeom>
          <a:solidFill>
            <a:srgbClr val="575F6D"/>
          </a:solidFill>
          <a:ln w="12600">
            <a:solidFill>
              <a:srgbClr val="000000"/>
            </a:solidFill>
            <a:miter/>
          </a:ln>
        </p:spPr>
        <p:txBody>
          <a:bodyPr wrap="none" lIns="90000" tIns="45000" rIns="90000" bIns="45000" anchor="ctr"/>
          <a:lstStyle/>
          <a:p>
            <a:pPr algn="ctr"/>
            <a:r>
              <a:rPr lang="en-IN" sz="1200">
                <a:solidFill>
                  <a:srgbClr val="FFFFFF"/>
                </a:solidFill>
              </a:rPr>
              <a:t>r8</a:t>
            </a:r>
            <a:endParaRPr/>
          </a:p>
        </p:txBody>
      </p:sp>
      <p:sp>
        <p:nvSpPr>
          <p:cNvPr id="476" name="CustomShape 16"/>
          <p:cNvSpPr/>
          <p:nvPr/>
        </p:nvSpPr>
        <p:spPr>
          <a:xfrm>
            <a:off x="457200" y="3581280"/>
            <a:ext cx="837720" cy="228240"/>
          </a:xfrm>
          <a:prstGeom prst="rect">
            <a:avLst/>
          </a:prstGeom>
          <a:solidFill>
            <a:srgbClr val="575F6D"/>
          </a:solidFill>
          <a:ln w="12600">
            <a:solidFill>
              <a:srgbClr val="000000"/>
            </a:solidFill>
            <a:miter/>
          </a:ln>
        </p:spPr>
        <p:txBody>
          <a:bodyPr wrap="none" lIns="90000" tIns="45000" rIns="90000" bIns="45000" anchor="ctr"/>
          <a:lstStyle/>
          <a:p>
            <a:pPr algn="ctr"/>
            <a:r>
              <a:rPr lang="en-IN" sz="1200">
                <a:solidFill>
                  <a:srgbClr val="FFFFFF"/>
                </a:solidFill>
              </a:rPr>
              <a:t>r9</a:t>
            </a:r>
            <a:endParaRPr/>
          </a:p>
        </p:txBody>
      </p:sp>
      <p:sp>
        <p:nvSpPr>
          <p:cNvPr id="477" name="CustomShape 17"/>
          <p:cNvSpPr/>
          <p:nvPr/>
        </p:nvSpPr>
        <p:spPr>
          <a:xfrm>
            <a:off x="457200" y="3809880"/>
            <a:ext cx="837720" cy="228240"/>
          </a:xfrm>
          <a:prstGeom prst="rect">
            <a:avLst/>
          </a:prstGeom>
          <a:solidFill>
            <a:srgbClr val="575F6D"/>
          </a:solidFill>
          <a:ln w="12600">
            <a:solidFill>
              <a:srgbClr val="000000"/>
            </a:solidFill>
            <a:miter/>
          </a:ln>
        </p:spPr>
        <p:txBody>
          <a:bodyPr wrap="none" lIns="90000" tIns="45000" rIns="90000" bIns="45000" anchor="ctr"/>
          <a:lstStyle/>
          <a:p>
            <a:pPr algn="ctr"/>
            <a:r>
              <a:rPr lang="en-IN" sz="1200">
                <a:solidFill>
                  <a:srgbClr val="FFFFFF"/>
                </a:solidFill>
              </a:rPr>
              <a:t>r10</a:t>
            </a:r>
            <a:endParaRPr/>
          </a:p>
        </p:txBody>
      </p:sp>
      <p:sp>
        <p:nvSpPr>
          <p:cNvPr id="478" name="CustomShape 18"/>
          <p:cNvSpPr/>
          <p:nvPr/>
        </p:nvSpPr>
        <p:spPr>
          <a:xfrm>
            <a:off x="457200" y="4038480"/>
            <a:ext cx="837720" cy="228240"/>
          </a:xfrm>
          <a:prstGeom prst="rect">
            <a:avLst/>
          </a:prstGeom>
          <a:solidFill>
            <a:srgbClr val="575F6D"/>
          </a:solidFill>
          <a:ln w="12600">
            <a:solidFill>
              <a:srgbClr val="000000"/>
            </a:solidFill>
            <a:miter/>
          </a:ln>
        </p:spPr>
        <p:txBody>
          <a:bodyPr wrap="none" lIns="90000" tIns="45000" rIns="90000" bIns="45000" anchor="ctr"/>
          <a:lstStyle/>
          <a:p>
            <a:pPr algn="ctr"/>
            <a:r>
              <a:rPr lang="en-IN" sz="1200">
                <a:solidFill>
                  <a:srgbClr val="FFFFFF"/>
                </a:solidFill>
              </a:rPr>
              <a:t>r11</a:t>
            </a:r>
            <a:endParaRPr/>
          </a:p>
        </p:txBody>
      </p:sp>
      <p:sp>
        <p:nvSpPr>
          <p:cNvPr id="479" name="CustomShape 19"/>
          <p:cNvSpPr/>
          <p:nvPr/>
        </p:nvSpPr>
        <p:spPr>
          <a:xfrm>
            <a:off x="457200" y="4267080"/>
            <a:ext cx="837720" cy="228240"/>
          </a:xfrm>
          <a:prstGeom prst="rect">
            <a:avLst/>
          </a:prstGeom>
          <a:solidFill>
            <a:srgbClr val="575F6D"/>
          </a:solidFill>
          <a:ln w="12600">
            <a:solidFill>
              <a:srgbClr val="000000"/>
            </a:solidFill>
            <a:miter/>
          </a:ln>
        </p:spPr>
        <p:txBody>
          <a:bodyPr wrap="none" lIns="90000" tIns="45000" rIns="90000" bIns="45000" anchor="ctr"/>
          <a:lstStyle/>
          <a:p>
            <a:pPr algn="ctr"/>
            <a:r>
              <a:rPr lang="en-IN" sz="1200">
                <a:solidFill>
                  <a:srgbClr val="FFFFFF"/>
                </a:solidFill>
              </a:rPr>
              <a:t>r12</a:t>
            </a:r>
            <a:endParaRPr/>
          </a:p>
        </p:txBody>
      </p:sp>
      <p:sp>
        <p:nvSpPr>
          <p:cNvPr id="480" name="CustomShape 20"/>
          <p:cNvSpPr/>
          <p:nvPr/>
        </p:nvSpPr>
        <p:spPr>
          <a:xfrm>
            <a:off x="457200" y="4495680"/>
            <a:ext cx="837720" cy="228240"/>
          </a:xfrm>
          <a:prstGeom prst="rect">
            <a:avLst/>
          </a:prstGeom>
          <a:solidFill>
            <a:srgbClr val="575F6D"/>
          </a:solidFill>
          <a:ln w="12600">
            <a:solidFill>
              <a:srgbClr val="000000"/>
            </a:solidFill>
            <a:miter/>
          </a:ln>
        </p:spPr>
        <p:txBody>
          <a:bodyPr wrap="none" lIns="90000" tIns="45000" rIns="90000" bIns="45000" anchor="ctr"/>
          <a:lstStyle/>
          <a:p>
            <a:pPr algn="ctr"/>
            <a:r>
              <a:rPr lang="en-IN" sz="1200">
                <a:solidFill>
                  <a:srgbClr val="FFFFFF"/>
                </a:solidFill>
              </a:rPr>
              <a:t>r13 (sp)</a:t>
            </a:r>
            <a:endParaRPr/>
          </a:p>
        </p:txBody>
      </p:sp>
      <p:sp>
        <p:nvSpPr>
          <p:cNvPr id="481" name="CustomShape 21"/>
          <p:cNvSpPr/>
          <p:nvPr/>
        </p:nvSpPr>
        <p:spPr>
          <a:xfrm>
            <a:off x="457200" y="4724280"/>
            <a:ext cx="837720" cy="228240"/>
          </a:xfrm>
          <a:prstGeom prst="rect">
            <a:avLst/>
          </a:prstGeom>
          <a:solidFill>
            <a:srgbClr val="575F6D"/>
          </a:solidFill>
          <a:ln w="12600">
            <a:solidFill>
              <a:srgbClr val="000000"/>
            </a:solidFill>
            <a:miter/>
          </a:ln>
        </p:spPr>
        <p:txBody>
          <a:bodyPr wrap="none" lIns="90000" tIns="45000" rIns="90000" bIns="45000" anchor="ctr"/>
          <a:lstStyle/>
          <a:p>
            <a:pPr algn="ctr"/>
            <a:r>
              <a:rPr lang="en-IN" sz="1200">
                <a:solidFill>
                  <a:srgbClr val="FFFFFF"/>
                </a:solidFill>
              </a:rPr>
              <a:t>r14 (lr)</a:t>
            </a:r>
            <a:endParaRPr/>
          </a:p>
        </p:txBody>
      </p:sp>
      <p:sp>
        <p:nvSpPr>
          <p:cNvPr id="482" name="CustomShape 22"/>
          <p:cNvSpPr/>
          <p:nvPr/>
        </p:nvSpPr>
        <p:spPr>
          <a:xfrm>
            <a:off x="457200" y="4952880"/>
            <a:ext cx="837720" cy="228240"/>
          </a:xfrm>
          <a:prstGeom prst="rect">
            <a:avLst/>
          </a:prstGeom>
          <a:solidFill>
            <a:srgbClr val="575F6D"/>
          </a:solidFill>
          <a:ln w="12600">
            <a:solidFill>
              <a:srgbClr val="000000"/>
            </a:solidFill>
            <a:miter/>
          </a:ln>
        </p:spPr>
        <p:txBody>
          <a:bodyPr wrap="none" lIns="90000" tIns="45000" rIns="90000" bIns="45000" anchor="ctr"/>
          <a:lstStyle/>
          <a:p>
            <a:pPr algn="ctr"/>
            <a:r>
              <a:rPr lang="en-IN" sz="1200">
                <a:solidFill>
                  <a:srgbClr val="FFFFFF"/>
                </a:solidFill>
              </a:rPr>
              <a:t>r15 (pc)</a:t>
            </a:r>
            <a:endParaRPr/>
          </a:p>
        </p:txBody>
      </p:sp>
      <p:sp>
        <p:nvSpPr>
          <p:cNvPr id="483" name="CustomShape 23"/>
          <p:cNvSpPr/>
          <p:nvPr/>
        </p:nvSpPr>
        <p:spPr>
          <a:xfrm>
            <a:off x="457200" y="5334120"/>
            <a:ext cx="837720" cy="228240"/>
          </a:xfrm>
          <a:prstGeom prst="rect">
            <a:avLst/>
          </a:prstGeom>
          <a:solidFill>
            <a:srgbClr val="575F6D"/>
          </a:solidFill>
          <a:ln w="12600">
            <a:solidFill>
              <a:srgbClr val="000000"/>
            </a:solidFill>
            <a:miter/>
          </a:ln>
        </p:spPr>
        <p:txBody>
          <a:bodyPr wrap="none" lIns="90000" tIns="45000" rIns="90000" bIns="45000" anchor="ctr"/>
          <a:lstStyle/>
          <a:p>
            <a:pPr algn="ctr"/>
            <a:r>
              <a:rPr lang="en-IN" sz="1200">
                <a:solidFill>
                  <a:srgbClr val="FFFFFF"/>
                </a:solidFill>
              </a:rPr>
              <a:t>cpsr</a:t>
            </a:r>
            <a:endParaRPr/>
          </a:p>
        </p:txBody>
      </p:sp>
      <p:sp>
        <p:nvSpPr>
          <p:cNvPr id="484" name="CustomShape 24"/>
          <p:cNvSpPr/>
          <p:nvPr/>
        </p:nvSpPr>
        <p:spPr>
          <a:xfrm>
            <a:off x="457200" y="1523880"/>
            <a:ext cx="837720" cy="228240"/>
          </a:xfrm>
          <a:prstGeom prst="rect">
            <a:avLst/>
          </a:prstGeom>
          <a:solidFill>
            <a:srgbClr val="575F6D"/>
          </a:solidFill>
          <a:ln w="12600">
            <a:solidFill>
              <a:srgbClr val="000000"/>
            </a:solidFill>
            <a:miter/>
          </a:ln>
        </p:spPr>
        <p:txBody>
          <a:bodyPr wrap="none" lIns="90000" tIns="45000" rIns="90000" bIns="45000" anchor="ctr"/>
          <a:lstStyle/>
          <a:p>
            <a:pPr algn="ctr"/>
            <a:r>
              <a:rPr lang="en-IN" sz="1200">
                <a:solidFill>
                  <a:srgbClr val="FFFFFF"/>
                </a:solidFill>
              </a:rPr>
              <a:t>r0</a:t>
            </a:r>
            <a:endParaRPr/>
          </a:p>
        </p:txBody>
      </p:sp>
      <p:sp>
        <p:nvSpPr>
          <p:cNvPr id="485" name="CustomShape 25"/>
          <p:cNvSpPr/>
          <p:nvPr/>
        </p:nvSpPr>
        <p:spPr>
          <a:xfrm>
            <a:off x="457200" y="1752480"/>
            <a:ext cx="837720" cy="228240"/>
          </a:xfrm>
          <a:prstGeom prst="rect">
            <a:avLst/>
          </a:prstGeom>
          <a:solidFill>
            <a:srgbClr val="575F6D"/>
          </a:solidFill>
          <a:ln w="12600">
            <a:solidFill>
              <a:srgbClr val="000000"/>
            </a:solidFill>
            <a:miter/>
          </a:ln>
        </p:spPr>
        <p:txBody>
          <a:bodyPr wrap="none" lIns="90000" tIns="45000" rIns="90000" bIns="45000" anchor="ctr"/>
          <a:lstStyle/>
          <a:p>
            <a:pPr algn="ctr"/>
            <a:r>
              <a:rPr lang="en-IN" sz="1200">
                <a:solidFill>
                  <a:srgbClr val="FFFFFF"/>
                </a:solidFill>
              </a:rPr>
              <a:t>r1</a:t>
            </a:r>
            <a:endParaRPr/>
          </a:p>
        </p:txBody>
      </p:sp>
      <p:sp>
        <p:nvSpPr>
          <p:cNvPr id="486" name="CustomShape 26"/>
          <p:cNvSpPr/>
          <p:nvPr/>
        </p:nvSpPr>
        <p:spPr>
          <a:xfrm>
            <a:off x="457200" y="1981080"/>
            <a:ext cx="837720" cy="228240"/>
          </a:xfrm>
          <a:prstGeom prst="rect">
            <a:avLst/>
          </a:prstGeom>
          <a:solidFill>
            <a:srgbClr val="575F6D"/>
          </a:solidFill>
          <a:ln w="12600">
            <a:solidFill>
              <a:srgbClr val="000000"/>
            </a:solidFill>
            <a:miter/>
          </a:ln>
        </p:spPr>
        <p:txBody>
          <a:bodyPr wrap="none" lIns="90000" tIns="45000" rIns="90000" bIns="45000" anchor="ctr"/>
          <a:lstStyle/>
          <a:p>
            <a:pPr algn="ctr"/>
            <a:r>
              <a:rPr lang="en-IN" sz="1200">
                <a:solidFill>
                  <a:srgbClr val="FFFFFF"/>
                </a:solidFill>
              </a:rPr>
              <a:t>r2</a:t>
            </a:r>
            <a:endParaRPr/>
          </a:p>
        </p:txBody>
      </p:sp>
      <p:sp>
        <p:nvSpPr>
          <p:cNvPr id="487" name="CustomShape 27"/>
          <p:cNvSpPr/>
          <p:nvPr/>
        </p:nvSpPr>
        <p:spPr>
          <a:xfrm>
            <a:off x="457200" y="2209680"/>
            <a:ext cx="837720" cy="228240"/>
          </a:xfrm>
          <a:prstGeom prst="rect">
            <a:avLst/>
          </a:prstGeom>
          <a:solidFill>
            <a:srgbClr val="575F6D"/>
          </a:solidFill>
          <a:ln w="12600">
            <a:solidFill>
              <a:srgbClr val="000000"/>
            </a:solidFill>
            <a:miter/>
          </a:ln>
        </p:spPr>
        <p:txBody>
          <a:bodyPr wrap="none" lIns="90000" tIns="45000" rIns="90000" bIns="45000" anchor="ctr"/>
          <a:lstStyle/>
          <a:p>
            <a:pPr algn="ctr"/>
            <a:r>
              <a:rPr lang="en-IN" sz="1200">
                <a:solidFill>
                  <a:srgbClr val="FFFFFF"/>
                </a:solidFill>
              </a:rPr>
              <a:t>r3</a:t>
            </a:r>
            <a:endParaRPr/>
          </a:p>
        </p:txBody>
      </p:sp>
      <p:sp>
        <p:nvSpPr>
          <p:cNvPr id="488" name="CustomShape 28"/>
          <p:cNvSpPr/>
          <p:nvPr/>
        </p:nvSpPr>
        <p:spPr>
          <a:xfrm>
            <a:off x="457200" y="2438280"/>
            <a:ext cx="837720" cy="228240"/>
          </a:xfrm>
          <a:prstGeom prst="rect">
            <a:avLst/>
          </a:prstGeom>
          <a:solidFill>
            <a:srgbClr val="575F6D"/>
          </a:solidFill>
          <a:ln w="12600">
            <a:solidFill>
              <a:srgbClr val="000000"/>
            </a:solidFill>
            <a:miter/>
          </a:ln>
        </p:spPr>
        <p:txBody>
          <a:bodyPr wrap="none" lIns="90000" tIns="45000" rIns="90000" bIns="45000" anchor="ctr"/>
          <a:lstStyle/>
          <a:p>
            <a:pPr algn="ctr"/>
            <a:r>
              <a:rPr lang="en-IN" sz="1200">
                <a:solidFill>
                  <a:srgbClr val="FFFFFF"/>
                </a:solidFill>
              </a:rPr>
              <a:t>r4</a:t>
            </a:r>
            <a:endParaRPr/>
          </a:p>
        </p:txBody>
      </p:sp>
      <p:sp>
        <p:nvSpPr>
          <p:cNvPr id="489" name="CustomShape 29"/>
          <p:cNvSpPr/>
          <p:nvPr/>
        </p:nvSpPr>
        <p:spPr>
          <a:xfrm>
            <a:off x="457200" y="2666880"/>
            <a:ext cx="837720" cy="228240"/>
          </a:xfrm>
          <a:prstGeom prst="rect">
            <a:avLst/>
          </a:prstGeom>
          <a:solidFill>
            <a:srgbClr val="575F6D"/>
          </a:solidFill>
          <a:ln w="12600">
            <a:solidFill>
              <a:srgbClr val="000000"/>
            </a:solidFill>
            <a:miter/>
          </a:ln>
        </p:spPr>
        <p:txBody>
          <a:bodyPr wrap="none" lIns="90000" tIns="45000" rIns="90000" bIns="45000" anchor="ctr"/>
          <a:lstStyle/>
          <a:p>
            <a:pPr algn="ctr"/>
            <a:r>
              <a:rPr lang="en-IN" sz="1200">
                <a:solidFill>
                  <a:srgbClr val="FFFFFF"/>
                </a:solidFill>
              </a:rPr>
              <a:t>r5</a:t>
            </a:r>
            <a:endParaRPr/>
          </a:p>
        </p:txBody>
      </p:sp>
      <p:sp>
        <p:nvSpPr>
          <p:cNvPr id="490" name="CustomShape 30"/>
          <p:cNvSpPr/>
          <p:nvPr/>
        </p:nvSpPr>
        <p:spPr>
          <a:xfrm>
            <a:off x="457200" y="2895480"/>
            <a:ext cx="837720" cy="228240"/>
          </a:xfrm>
          <a:prstGeom prst="rect">
            <a:avLst/>
          </a:prstGeom>
          <a:solidFill>
            <a:srgbClr val="575F6D"/>
          </a:solidFill>
          <a:ln w="12600">
            <a:solidFill>
              <a:srgbClr val="000000"/>
            </a:solidFill>
            <a:miter/>
          </a:ln>
        </p:spPr>
        <p:txBody>
          <a:bodyPr wrap="none" lIns="90000" tIns="45000" rIns="90000" bIns="45000" anchor="ctr"/>
          <a:lstStyle/>
          <a:p>
            <a:pPr algn="ctr"/>
            <a:r>
              <a:rPr lang="en-IN" sz="1200">
                <a:solidFill>
                  <a:srgbClr val="FFFFFF"/>
                </a:solidFill>
              </a:rPr>
              <a:t>r6</a:t>
            </a:r>
            <a:endParaRPr/>
          </a:p>
        </p:txBody>
      </p:sp>
      <p:sp>
        <p:nvSpPr>
          <p:cNvPr id="491" name="CustomShape 31"/>
          <p:cNvSpPr/>
          <p:nvPr/>
        </p:nvSpPr>
        <p:spPr>
          <a:xfrm>
            <a:off x="457200" y="3124080"/>
            <a:ext cx="837720" cy="228240"/>
          </a:xfrm>
          <a:prstGeom prst="rect">
            <a:avLst/>
          </a:prstGeom>
          <a:solidFill>
            <a:srgbClr val="575F6D"/>
          </a:solidFill>
          <a:ln w="12600">
            <a:solidFill>
              <a:srgbClr val="000000"/>
            </a:solidFill>
            <a:miter/>
          </a:ln>
        </p:spPr>
        <p:txBody>
          <a:bodyPr wrap="none" lIns="90000" tIns="45000" rIns="90000" bIns="45000" anchor="ctr"/>
          <a:lstStyle/>
          <a:p>
            <a:pPr algn="ctr"/>
            <a:r>
              <a:rPr lang="en-IN" sz="1200">
                <a:solidFill>
                  <a:srgbClr val="FFFFFF"/>
                </a:solidFill>
              </a:rPr>
              <a:t>r7</a:t>
            </a:r>
            <a:endParaRPr/>
          </a:p>
        </p:txBody>
      </p:sp>
      <p:sp>
        <p:nvSpPr>
          <p:cNvPr id="492" name="CustomShape 32"/>
          <p:cNvSpPr/>
          <p:nvPr/>
        </p:nvSpPr>
        <p:spPr>
          <a:xfrm>
            <a:off x="533520" y="1067040"/>
            <a:ext cx="837720" cy="338760"/>
          </a:xfrm>
          <a:prstGeom prst="rect">
            <a:avLst/>
          </a:prstGeom>
        </p:spPr>
        <p:txBody>
          <a:bodyPr lIns="96840" tIns="47520" rIns="96840" bIns="47520" anchor="ctr"/>
          <a:lstStyle/>
          <a:p>
            <a:pPr algn="ctr"/>
            <a:r>
              <a:rPr lang="en-IN" sz="1600">
                <a:solidFill>
                  <a:srgbClr val="000000"/>
                </a:solidFill>
                <a:latin typeface="Arial"/>
              </a:rPr>
              <a:t>User</a:t>
            </a:r>
            <a:endParaRPr/>
          </a:p>
        </p:txBody>
      </p:sp>
      <p:sp>
        <p:nvSpPr>
          <p:cNvPr id="493" name="CustomShape 33"/>
          <p:cNvSpPr/>
          <p:nvPr/>
        </p:nvSpPr>
        <p:spPr>
          <a:xfrm>
            <a:off x="2895480" y="4495680"/>
            <a:ext cx="837720" cy="228240"/>
          </a:xfrm>
          <a:prstGeom prst="rect">
            <a:avLst/>
          </a:prstGeom>
          <a:solidFill>
            <a:srgbClr val="3B435B"/>
          </a:solidFill>
          <a:ln w="12600">
            <a:solidFill>
              <a:srgbClr val="000000"/>
            </a:solidFill>
            <a:miter/>
          </a:ln>
        </p:spPr>
        <p:txBody>
          <a:bodyPr wrap="none" lIns="90000" tIns="45000" rIns="90000" bIns="45000" anchor="ctr"/>
          <a:lstStyle/>
          <a:p>
            <a:pPr algn="ctr"/>
            <a:r>
              <a:rPr lang="en-IN" sz="1200">
                <a:solidFill>
                  <a:srgbClr val="FFFFFF"/>
                </a:solidFill>
                <a:latin typeface="Arial"/>
              </a:rPr>
              <a:t>r13 (sp)</a:t>
            </a:r>
            <a:endParaRPr/>
          </a:p>
        </p:txBody>
      </p:sp>
      <p:sp>
        <p:nvSpPr>
          <p:cNvPr id="494" name="CustomShape 34"/>
          <p:cNvSpPr/>
          <p:nvPr/>
        </p:nvSpPr>
        <p:spPr>
          <a:xfrm>
            <a:off x="2895480" y="4724280"/>
            <a:ext cx="837720" cy="228240"/>
          </a:xfrm>
          <a:prstGeom prst="rect">
            <a:avLst/>
          </a:prstGeom>
          <a:solidFill>
            <a:srgbClr val="3B435B"/>
          </a:solidFill>
          <a:ln w="12600">
            <a:solidFill>
              <a:srgbClr val="000000"/>
            </a:solidFill>
            <a:miter/>
          </a:ln>
        </p:spPr>
        <p:txBody>
          <a:bodyPr wrap="none" lIns="90000" tIns="45000" rIns="90000" bIns="45000" anchor="ctr"/>
          <a:lstStyle/>
          <a:p>
            <a:pPr algn="ctr"/>
            <a:r>
              <a:rPr lang="en-IN" sz="1200">
                <a:solidFill>
                  <a:srgbClr val="FFFFFF"/>
                </a:solidFill>
                <a:latin typeface="Arial"/>
              </a:rPr>
              <a:t>r14 (lr)</a:t>
            </a:r>
            <a:endParaRPr/>
          </a:p>
        </p:txBody>
      </p:sp>
      <p:sp>
        <p:nvSpPr>
          <p:cNvPr id="495" name="CustomShape 35"/>
          <p:cNvSpPr/>
          <p:nvPr/>
        </p:nvSpPr>
        <p:spPr>
          <a:xfrm>
            <a:off x="2895480" y="5562720"/>
            <a:ext cx="837720" cy="228240"/>
          </a:xfrm>
          <a:prstGeom prst="rect">
            <a:avLst/>
          </a:prstGeom>
          <a:solidFill>
            <a:srgbClr val="3B435B"/>
          </a:solidFill>
          <a:ln w="12600">
            <a:solidFill>
              <a:srgbClr val="000000"/>
            </a:solidFill>
            <a:miter/>
          </a:ln>
        </p:spPr>
        <p:txBody>
          <a:bodyPr wrap="none" lIns="90000" tIns="45000" rIns="90000" bIns="45000" anchor="ctr"/>
          <a:lstStyle/>
          <a:p>
            <a:pPr algn="ctr"/>
            <a:r>
              <a:rPr lang="en-IN" sz="1200">
                <a:solidFill>
                  <a:srgbClr val="FFFFFF"/>
                </a:solidFill>
                <a:latin typeface="Arial"/>
              </a:rPr>
              <a:t>spsr</a:t>
            </a:r>
            <a:endParaRPr/>
          </a:p>
        </p:txBody>
      </p:sp>
      <p:sp>
        <p:nvSpPr>
          <p:cNvPr id="496" name="CustomShape 36"/>
          <p:cNvSpPr/>
          <p:nvPr/>
        </p:nvSpPr>
        <p:spPr>
          <a:xfrm>
            <a:off x="2819520" y="1067040"/>
            <a:ext cx="837720" cy="338760"/>
          </a:xfrm>
          <a:prstGeom prst="rect">
            <a:avLst/>
          </a:prstGeom>
        </p:spPr>
        <p:txBody>
          <a:bodyPr lIns="96840" tIns="47520" rIns="96840" bIns="47520" anchor="ctr"/>
          <a:lstStyle/>
          <a:p>
            <a:pPr algn="ctr"/>
            <a:r>
              <a:rPr lang="en-IN" sz="1600">
                <a:solidFill>
                  <a:srgbClr val="000000"/>
                </a:solidFill>
                <a:latin typeface="Arial"/>
              </a:rPr>
              <a:t>IRQ</a:t>
            </a:r>
            <a:endParaRPr/>
          </a:p>
        </p:txBody>
      </p:sp>
      <p:sp>
        <p:nvSpPr>
          <p:cNvPr id="497" name="CustomShape 37"/>
          <p:cNvSpPr/>
          <p:nvPr/>
        </p:nvSpPr>
        <p:spPr>
          <a:xfrm>
            <a:off x="2895480" y="4952880"/>
            <a:ext cx="837720" cy="228240"/>
          </a:xfrm>
          <a:prstGeom prst="rect">
            <a:avLst/>
          </a:prstGeom>
          <a:solidFill>
            <a:srgbClr val="575F6D"/>
          </a:solidFill>
          <a:ln w="12600">
            <a:solidFill>
              <a:srgbClr val="000000"/>
            </a:solidFill>
            <a:miter/>
          </a:ln>
        </p:spPr>
      </p:sp>
      <p:sp>
        <p:nvSpPr>
          <p:cNvPr id="498" name="CustomShape 38"/>
          <p:cNvSpPr/>
          <p:nvPr/>
        </p:nvSpPr>
        <p:spPr>
          <a:xfrm>
            <a:off x="2895480" y="5334120"/>
            <a:ext cx="837720" cy="228240"/>
          </a:xfrm>
          <a:prstGeom prst="rect">
            <a:avLst/>
          </a:prstGeom>
          <a:solidFill>
            <a:srgbClr val="575F6D"/>
          </a:solidFill>
          <a:ln w="12600">
            <a:solidFill>
              <a:srgbClr val="000000"/>
            </a:solidFill>
            <a:miter/>
          </a:ln>
        </p:spPr>
      </p:sp>
      <p:sp>
        <p:nvSpPr>
          <p:cNvPr id="499" name="CustomShape 39"/>
          <p:cNvSpPr/>
          <p:nvPr/>
        </p:nvSpPr>
        <p:spPr>
          <a:xfrm>
            <a:off x="2895480" y="1523880"/>
            <a:ext cx="837720" cy="2971440"/>
          </a:xfrm>
          <a:prstGeom prst="rect">
            <a:avLst/>
          </a:prstGeom>
          <a:solidFill>
            <a:srgbClr val="575F6D"/>
          </a:solidFill>
          <a:ln w="12600">
            <a:solidFill>
              <a:srgbClr val="000000"/>
            </a:solidFill>
            <a:miter/>
          </a:ln>
        </p:spPr>
        <p:txBody>
          <a:bodyPr wrap="none" lIns="90000" tIns="45000" rIns="90000" bIns="45000" anchor="ctr"/>
          <a:lstStyle/>
          <a:p>
            <a:pPr algn="ctr"/>
            <a:r>
              <a:rPr lang="en-IN" sz="1200">
                <a:solidFill>
                  <a:srgbClr val="FFFFFF"/>
                </a:solidFill>
                <a:latin typeface="Arial"/>
              </a:rPr>
              <a:t>User
mode
r0-r12,
r15,
and
cpsr</a:t>
            </a:r>
            <a:endParaRPr/>
          </a:p>
        </p:txBody>
      </p:sp>
      <p:sp>
        <p:nvSpPr>
          <p:cNvPr id="500" name="CustomShape 40"/>
          <p:cNvSpPr/>
          <p:nvPr/>
        </p:nvSpPr>
        <p:spPr>
          <a:xfrm>
            <a:off x="5257800" y="4495680"/>
            <a:ext cx="837720" cy="228240"/>
          </a:xfrm>
          <a:prstGeom prst="rect">
            <a:avLst/>
          </a:prstGeom>
          <a:solidFill>
            <a:srgbClr val="FE8637"/>
          </a:solidFill>
          <a:ln w="12600">
            <a:solidFill>
              <a:srgbClr val="000000"/>
            </a:solidFill>
            <a:miter/>
          </a:ln>
        </p:spPr>
        <p:txBody>
          <a:bodyPr wrap="none" lIns="73080" tIns="36360" rIns="73080" bIns="36360" anchor="ctr"/>
          <a:lstStyle/>
          <a:p>
            <a:pPr algn="ctr"/>
            <a:r>
              <a:rPr lang="en-IN" sz="1200">
                <a:solidFill>
                  <a:srgbClr val="FFFFFF"/>
                </a:solidFill>
                <a:latin typeface="Arial"/>
              </a:rPr>
              <a:t>r13 (sp)</a:t>
            </a:r>
            <a:endParaRPr/>
          </a:p>
        </p:txBody>
      </p:sp>
      <p:sp>
        <p:nvSpPr>
          <p:cNvPr id="501" name="CustomShape 41"/>
          <p:cNvSpPr/>
          <p:nvPr/>
        </p:nvSpPr>
        <p:spPr>
          <a:xfrm>
            <a:off x="5257800" y="4724280"/>
            <a:ext cx="837720" cy="228240"/>
          </a:xfrm>
          <a:prstGeom prst="rect">
            <a:avLst/>
          </a:prstGeom>
          <a:solidFill>
            <a:srgbClr val="FE8637"/>
          </a:solidFill>
          <a:ln w="12600">
            <a:solidFill>
              <a:srgbClr val="000000"/>
            </a:solidFill>
            <a:miter/>
          </a:ln>
        </p:spPr>
        <p:txBody>
          <a:bodyPr wrap="none" lIns="73080" tIns="36360" rIns="73080" bIns="36360" anchor="ctr"/>
          <a:lstStyle/>
          <a:p>
            <a:pPr algn="ctr"/>
            <a:r>
              <a:rPr lang="en-IN" sz="1200">
                <a:solidFill>
                  <a:srgbClr val="FFFFFF"/>
                </a:solidFill>
                <a:latin typeface="Arial"/>
              </a:rPr>
              <a:t>r14 (lr)</a:t>
            </a:r>
            <a:endParaRPr/>
          </a:p>
        </p:txBody>
      </p:sp>
      <p:sp>
        <p:nvSpPr>
          <p:cNvPr id="502" name="CustomShape 42"/>
          <p:cNvSpPr/>
          <p:nvPr/>
        </p:nvSpPr>
        <p:spPr>
          <a:xfrm>
            <a:off x="5257800" y="5562720"/>
            <a:ext cx="837720" cy="228240"/>
          </a:xfrm>
          <a:prstGeom prst="rect">
            <a:avLst/>
          </a:prstGeom>
          <a:solidFill>
            <a:srgbClr val="FE8637"/>
          </a:solidFill>
          <a:ln w="12600">
            <a:solidFill>
              <a:srgbClr val="000000"/>
            </a:solidFill>
            <a:miter/>
          </a:ln>
        </p:spPr>
        <p:txBody>
          <a:bodyPr wrap="none" lIns="73080" tIns="36360" rIns="73080" bIns="36360" anchor="ctr"/>
          <a:lstStyle/>
          <a:p>
            <a:pPr algn="ctr"/>
            <a:r>
              <a:rPr lang="en-IN" sz="1200">
                <a:solidFill>
                  <a:srgbClr val="FFFFFF"/>
                </a:solidFill>
                <a:latin typeface="Arial"/>
              </a:rPr>
              <a:t>spsr</a:t>
            </a:r>
            <a:endParaRPr/>
          </a:p>
        </p:txBody>
      </p:sp>
      <p:sp>
        <p:nvSpPr>
          <p:cNvPr id="503" name="CustomShape 43"/>
          <p:cNvSpPr/>
          <p:nvPr/>
        </p:nvSpPr>
        <p:spPr>
          <a:xfrm>
            <a:off x="5181480" y="1067040"/>
            <a:ext cx="914040" cy="338760"/>
          </a:xfrm>
          <a:prstGeom prst="rect">
            <a:avLst/>
          </a:prstGeom>
        </p:spPr>
        <p:txBody>
          <a:bodyPr lIns="96840" tIns="47520" rIns="96840" bIns="47520" anchor="ctr"/>
          <a:lstStyle/>
          <a:p>
            <a:pPr algn="ctr"/>
            <a:r>
              <a:rPr lang="en-IN" sz="1600">
                <a:solidFill>
                  <a:srgbClr val="000000"/>
                </a:solidFill>
                <a:latin typeface="Arial"/>
              </a:rPr>
              <a:t>Undef</a:t>
            </a:r>
            <a:endParaRPr/>
          </a:p>
        </p:txBody>
      </p:sp>
      <p:sp>
        <p:nvSpPr>
          <p:cNvPr id="504" name="CustomShape 44"/>
          <p:cNvSpPr/>
          <p:nvPr/>
        </p:nvSpPr>
        <p:spPr>
          <a:xfrm>
            <a:off x="5257800" y="4952880"/>
            <a:ext cx="837720" cy="228240"/>
          </a:xfrm>
          <a:prstGeom prst="rect">
            <a:avLst/>
          </a:prstGeom>
          <a:solidFill>
            <a:srgbClr val="575F6D"/>
          </a:solidFill>
          <a:ln w="12600">
            <a:solidFill>
              <a:srgbClr val="000000"/>
            </a:solidFill>
            <a:miter/>
          </a:ln>
        </p:spPr>
      </p:sp>
      <p:sp>
        <p:nvSpPr>
          <p:cNvPr id="505" name="CustomShape 45"/>
          <p:cNvSpPr/>
          <p:nvPr/>
        </p:nvSpPr>
        <p:spPr>
          <a:xfrm>
            <a:off x="5257800" y="5334120"/>
            <a:ext cx="837720" cy="228240"/>
          </a:xfrm>
          <a:prstGeom prst="rect">
            <a:avLst/>
          </a:prstGeom>
          <a:solidFill>
            <a:srgbClr val="575F6D"/>
          </a:solidFill>
          <a:ln w="12600">
            <a:solidFill>
              <a:srgbClr val="000000"/>
            </a:solidFill>
            <a:miter/>
          </a:ln>
        </p:spPr>
      </p:sp>
      <p:sp>
        <p:nvSpPr>
          <p:cNvPr id="506" name="CustomShape 46"/>
          <p:cNvSpPr/>
          <p:nvPr/>
        </p:nvSpPr>
        <p:spPr>
          <a:xfrm>
            <a:off x="5257800" y="1523880"/>
            <a:ext cx="837720" cy="2971440"/>
          </a:xfrm>
          <a:prstGeom prst="rect">
            <a:avLst/>
          </a:prstGeom>
          <a:solidFill>
            <a:srgbClr val="575F6D"/>
          </a:solidFill>
          <a:ln w="12600">
            <a:solidFill>
              <a:srgbClr val="000000"/>
            </a:solidFill>
            <a:miter/>
          </a:ln>
        </p:spPr>
        <p:txBody>
          <a:bodyPr wrap="none" lIns="90000" tIns="45000" rIns="90000" bIns="45000" anchor="ctr"/>
          <a:lstStyle/>
          <a:p>
            <a:pPr algn="ctr"/>
            <a:r>
              <a:rPr lang="en-IN" sz="1200">
                <a:solidFill>
                  <a:srgbClr val="FFFFFF"/>
                </a:solidFill>
                <a:latin typeface="Arial"/>
              </a:rPr>
              <a:t>User
mode
r0-r12,
r15,
and
cpsr</a:t>
            </a:r>
            <a:endParaRPr/>
          </a:p>
        </p:txBody>
      </p:sp>
      <p:sp>
        <p:nvSpPr>
          <p:cNvPr id="507" name="CustomShape 47"/>
          <p:cNvSpPr/>
          <p:nvPr/>
        </p:nvSpPr>
        <p:spPr>
          <a:xfrm>
            <a:off x="4114800" y="4495680"/>
            <a:ext cx="837720" cy="228240"/>
          </a:xfrm>
          <a:prstGeom prst="rect">
            <a:avLst/>
          </a:prstGeom>
          <a:solidFill>
            <a:srgbClr val="7598D9"/>
          </a:solidFill>
          <a:ln w="12600">
            <a:solidFill>
              <a:srgbClr val="000000"/>
            </a:solidFill>
            <a:miter/>
          </a:ln>
        </p:spPr>
        <p:txBody>
          <a:bodyPr wrap="none" lIns="90000" tIns="45000" rIns="90000" bIns="45000" anchor="ctr"/>
          <a:lstStyle/>
          <a:p>
            <a:pPr algn="ctr"/>
            <a:r>
              <a:rPr lang="en-IN" sz="1200">
                <a:solidFill>
                  <a:srgbClr val="FFFFFF"/>
                </a:solidFill>
                <a:latin typeface="Arial"/>
              </a:rPr>
              <a:t>r13 (sp)</a:t>
            </a:r>
            <a:endParaRPr/>
          </a:p>
        </p:txBody>
      </p:sp>
      <p:sp>
        <p:nvSpPr>
          <p:cNvPr id="508" name="CustomShape 48"/>
          <p:cNvSpPr/>
          <p:nvPr/>
        </p:nvSpPr>
        <p:spPr>
          <a:xfrm>
            <a:off x="4114800" y="4724280"/>
            <a:ext cx="837720" cy="228240"/>
          </a:xfrm>
          <a:prstGeom prst="rect">
            <a:avLst/>
          </a:prstGeom>
          <a:solidFill>
            <a:srgbClr val="7598D9"/>
          </a:solidFill>
          <a:ln w="12600">
            <a:solidFill>
              <a:srgbClr val="000000"/>
            </a:solidFill>
            <a:miter/>
          </a:ln>
        </p:spPr>
        <p:txBody>
          <a:bodyPr wrap="none" lIns="90000" tIns="45000" rIns="90000" bIns="45000" anchor="ctr"/>
          <a:lstStyle/>
          <a:p>
            <a:pPr algn="ctr"/>
            <a:r>
              <a:rPr lang="en-IN" sz="1200">
                <a:solidFill>
                  <a:srgbClr val="FFFFFF"/>
                </a:solidFill>
                <a:latin typeface="Arial"/>
              </a:rPr>
              <a:t>r14 (lr)</a:t>
            </a:r>
            <a:endParaRPr/>
          </a:p>
        </p:txBody>
      </p:sp>
      <p:sp>
        <p:nvSpPr>
          <p:cNvPr id="509" name="CustomShape 49"/>
          <p:cNvSpPr/>
          <p:nvPr/>
        </p:nvSpPr>
        <p:spPr>
          <a:xfrm>
            <a:off x="4114800" y="5562720"/>
            <a:ext cx="837720" cy="228240"/>
          </a:xfrm>
          <a:prstGeom prst="rect">
            <a:avLst/>
          </a:prstGeom>
          <a:solidFill>
            <a:srgbClr val="7598D9"/>
          </a:solidFill>
          <a:ln w="12600">
            <a:solidFill>
              <a:srgbClr val="000000"/>
            </a:solidFill>
            <a:miter/>
          </a:ln>
        </p:spPr>
        <p:txBody>
          <a:bodyPr wrap="none" lIns="90000" tIns="45000" rIns="90000" bIns="45000" anchor="ctr"/>
          <a:lstStyle/>
          <a:p>
            <a:pPr algn="ctr"/>
            <a:r>
              <a:rPr lang="en-IN" sz="1200">
                <a:solidFill>
                  <a:srgbClr val="FFFFFF"/>
                </a:solidFill>
                <a:latin typeface="Arial"/>
              </a:rPr>
              <a:t>spsr</a:t>
            </a:r>
            <a:endParaRPr/>
          </a:p>
        </p:txBody>
      </p:sp>
      <p:sp>
        <p:nvSpPr>
          <p:cNvPr id="510" name="CustomShape 50"/>
          <p:cNvSpPr/>
          <p:nvPr/>
        </p:nvSpPr>
        <p:spPr>
          <a:xfrm>
            <a:off x="4038480" y="1067040"/>
            <a:ext cx="837720" cy="338760"/>
          </a:xfrm>
          <a:prstGeom prst="rect">
            <a:avLst/>
          </a:prstGeom>
        </p:spPr>
        <p:txBody>
          <a:bodyPr lIns="96840" tIns="47520" rIns="96840" bIns="47520" anchor="ctr"/>
          <a:lstStyle/>
          <a:p>
            <a:pPr algn="ctr"/>
            <a:r>
              <a:rPr lang="en-IN" sz="1600">
                <a:solidFill>
                  <a:srgbClr val="000000"/>
                </a:solidFill>
                <a:latin typeface="Arial"/>
              </a:rPr>
              <a:t>SVC</a:t>
            </a:r>
            <a:endParaRPr/>
          </a:p>
        </p:txBody>
      </p:sp>
      <p:sp>
        <p:nvSpPr>
          <p:cNvPr id="511" name="CustomShape 51"/>
          <p:cNvSpPr/>
          <p:nvPr/>
        </p:nvSpPr>
        <p:spPr>
          <a:xfrm>
            <a:off x="4114800" y="4952880"/>
            <a:ext cx="837720" cy="228240"/>
          </a:xfrm>
          <a:prstGeom prst="rect">
            <a:avLst/>
          </a:prstGeom>
          <a:solidFill>
            <a:srgbClr val="575F6D"/>
          </a:solidFill>
          <a:ln w="12600">
            <a:solidFill>
              <a:srgbClr val="000000"/>
            </a:solidFill>
            <a:miter/>
          </a:ln>
        </p:spPr>
      </p:sp>
      <p:sp>
        <p:nvSpPr>
          <p:cNvPr id="512" name="CustomShape 52"/>
          <p:cNvSpPr/>
          <p:nvPr/>
        </p:nvSpPr>
        <p:spPr>
          <a:xfrm>
            <a:off x="4114800" y="5334120"/>
            <a:ext cx="837720" cy="228240"/>
          </a:xfrm>
          <a:prstGeom prst="rect">
            <a:avLst/>
          </a:prstGeom>
          <a:solidFill>
            <a:srgbClr val="575F6D"/>
          </a:solidFill>
          <a:ln w="12600">
            <a:solidFill>
              <a:srgbClr val="000000"/>
            </a:solidFill>
            <a:miter/>
          </a:ln>
        </p:spPr>
      </p:sp>
      <p:sp>
        <p:nvSpPr>
          <p:cNvPr id="513" name="CustomShape 53"/>
          <p:cNvSpPr/>
          <p:nvPr/>
        </p:nvSpPr>
        <p:spPr>
          <a:xfrm>
            <a:off x="4114800" y="1523880"/>
            <a:ext cx="837720" cy="2971440"/>
          </a:xfrm>
          <a:prstGeom prst="rect">
            <a:avLst/>
          </a:prstGeom>
          <a:solidFill>
            <a:srgbClr val="575F6D"/>
          </a:solidFill>
          <a:ln w="12600">
            <a:solidFill>
              <a:srgbClr val="000000"/>
            </a:solidFill>
            <a:miter/>
          </a:ln>
        </p:spPr>
        <p:txBody>
          <a:bodyPr wrap="none" lIns="90000" tIns="45000" rIns="90000" bIns="45000" anchor="ctr"/>
          <a:lstStyle/>
          <a:p>
            <a:pPr algn="ctr"/>
            <a:r>
              <a:rPr lang="en-IN" sz="1200">
                <a:solidFill>
                  <a:srgbClr val="FFFFFF"/>
                </a:solidFill>
                <a:latin typeface="Arial"/>
              </a:rPr>
              <a:t>User
mode
r0-r12,
r15,
and
cpsr</a:t>
            </a:r>
            <a:endParaRPr/>
          </a:p>
        </p:txBody>
      </p:sp>
      <p:sp>
        <p:nvSpPr>
          <p:cNvPr id="514" name="CustomShape 54"/>
          <p:cNvSpPr/>
          <p:nvPr/>
        </p:nvSpPr>
        <p:spPr>
          <a:xfrm>
            <a:off x="6477120" y="4495680"/>
            <a:ext cx="837720" cy="228240"/>
          </a:xfrm>
          <a:prstGeom prst="rect">
            <a:avLst/>
          </a:prstGeom>
          <a:solidFill>
            <a:srgbClr val="DDDDDD"/>
          </a:solidFill>
          <a:ln w="12600">
            <a:solidFill>
              <a:srgbClr val="000000"/>
            </a:solidFill>
            <a:miter/>
          </a:ln>
        </p:spPr>
        <p:txBody>
          <a:bodyPr wrap="none" lIns="73080" tIns="36360" rIns="73080" bIns="36360" anchor="ctr"/>
          <a:lstStyle/>
          <a:p>
            <a:pPr algn="ctr"/>
            <a:r>
              <a:rPr lang="en-IN" sz="1200">
                <a:solidFill>
                  <a:srgbClr val="000000"/>
                </a:solidFill>
                <a:latin typeface="Arial"/>
              </a:rPr>
              <a:t>r13 (sp)</a:t>
            </a:r>
            <a:endParaRPr/>
          </a:p>
        </p:txBody>
      </p:sp>
      <p:sp>
        <p:nvSpPr>
          <p:cNvPr id="515" name="CustomShape 55"/>
          <p:cNvSpPr/>
          <p:nvPr/>
        </p:nvSpPr>
        <p:spPr>
          <a:xfrm>
            <a:off x="6477120" y="4724280"/>
            <a:ext cx="837720" cy="228240"/>
          </a:xfrm>
          <a:prstGeom prst="rect">
            <a:avLst/>
          </a:prstGeom>
          <a:solidFill>
            <a:srgbClr val="DDDDDD"/>
          </a:solidFill>
          <a:ln w="12600">
            <a:solidFill>
              <a:srgbClr val="000000"/>
            </a:solidFill>
            <a:miter/>
          </a:ln>
        </p:spPr>
        <p:txBody>
          <a:bodyPr wrap="none" lIns="73080" tIns="36360" rIns="73080" bIns="36360" anchor="ctr"/>
          <a:lstStyle/>
          <a:p>
            <a:pPr algn="ctr"/>
            <a:r>
              <a:rPr lang="en-IN" sz="1200">
                <a:solidFill>
                  <a:srgbClr val="000000"/>
                </a:solidFill>
                <a:latin typeface="Arial"/>
              </a:rPr>
              <a:t>r14 (lr)</a:t>
            </a:r>
            <a:endParaRPr/>
          </a:p>
        </p:txBody>
      </p:sp>
      <p:sp>
        <p:nvSpPr>
          <p:cNvPr id="516" name="CustomShape 56"/>
          <p:cNvSpPr/>
          <p:nvPr/>
        </p:nvSpPr>
        <p:spPr>
          <a:xfrm>
            <a:off x="6477120" y="5562720"/>
            <a:ext cx="837720" cy="228240"/>
          </a:xfrm>
          <a:prstGeom prst="rect">
            <a:avLst/>
          </a:prstGeom>
          <a:solidFill>
            <a:srgbClr val="DDDDDD"/>
          </a:solidFill>
          <a:ln w="12600">
            <a:solidFill>
              <a:srgbClr val="000000"/>
            </a:solidFill>
            <a:miter/>
          </a:ln>
        </p:spPr>
        <p:txBody>
          <a:bodyPr wrap="none" lIns="73080" tIns="36360" rIns="73080" bIns="36360" anchor="ctr"/>
          <a:lstStyle/>
          <a:p>
            <a:pPr algn="ctr"/>
            <a:r>
              <a:rPr lang="en-IN" sz="1200">
                <a:solidFill>
                  <a:srgbClr val="000000"/>
                </a:solidFill>
                <a:latin typeface="Arial"/>
              </a:rPr>
              <a:t>spsr</a:t>
            </a:r>
            <a:endParaRPr/>
          </a:p>
        </p:txBody>
      </p:sp>
      <p:sp>
        <p:nvSpPr>
          <p:cNvPr id="517" name="CustomShape 57"/>
          <p:cNvSpPr/>
          <p:nvPr/>
        </p:nvSpPr>
        <p:spPr>
          <a:xfrm>
            <a:off x="6324480" y="1067040"/>
            <a:ext cx="914040" cy="338760"/>
          </a:xfrm>
          <a:prstGeom prst="rect">
            <a:avLst/>
          </a:prstGeom>
        </p:spPr>
        <p:txBody>
          <a:bodyPr lIns="96840" tIns="47520" rIns="96840" bIns="47520" anchor="ctr"/>
          <a:lstStyle/>
          <a:p>
            <a:pPr algn="ctr"/>
            <a:r>
              <a:rPr lang="en-IN" sz="1600">
                <a:solidFill>
                  <a:srgbClr val="000000"/>
                </a:solidFill>
                <a:latin typeface="Arial"/>
              </a:rPr>
              <a:t>Abort</a:t>
            </a:r>
            <a:endParaRPr/>
          </a:p>
        </p:txBody>
      </p:sp>
      <p:sp>
        <p:nvSpPr>
          <p:cNvPr id="518" name="CustomShape 58"/>
          <p:cNvSpPr/>
          <p:nvPr/>
        </p:nvSpPr>
        <p:spPr>
          <a:xfrm>
            <a:off x="6477120" y="4952880"/>
            <a:ext cx="837720" cy="228240"/>
          </a:xfrm>
          <a:prstGeom prst="rect">
            <a:avLst/>
          </a:prstGeom>
          <a:solidFill>
            <a:srgbClr val="575F6D"/>
          </a:solidFill>
          <a:ln w="12600">
            <a:solidFill>
              <a:srgbClr val="000000"/>
            </a:solidFill>
            <a:miter/>
          </a:ln>
        </p:spPr>
      </p:sp>
      <p:sp>
        <p:nvSpPr>
          <p:cNvPr id="519" name="CustomShape 59"/>
          <p:cNvSpPr/>
          <p:nvPr/>
        </p:nvSpPr>
        <p:spPr>
          <a:xfrm>
            <a:off x="6477120" y="5334120"/>
            <a:ext cx="837720" cy="228240"/>
          </a:xfrm>
          <a:prstGeom prst="rect">
            <a:avLst/>
          </a:prstGeom>
          <a:solidFill>
            <a:srgbClr val="575F6D"/>
          </a:solidFill>
          <a:ln w="12600">
            <a:solidFill>
              <a:srgbClr val="000000"/>
            </a:solidFill>
            <a:miter/>
          </a:ln>
        </p:spPr>
      </p:sp>
      <p:sp>
        <p:nvSpPr>
          <p:cNvPr id="520" name="CustomShape 60"/>
          <p:cNvSpPr/>
          <p:nvPr/>
        </p:nvSpPr>
        <p:spPr>
          <a:xfrm>
            <a:off x="6477120" y="1523880"/>
            <a:ext cx="837720" cy="2971440"/>
          </a:xfrm>
          <a:prstGeom prst="rect">
            <a:avLst/>
          </a:prstGeom>
          <a:solidFill>
            <a:srgbClr val="575F6D"/>
          </a:solidFill>
          <a:ln w="12600">
            <a:solidFill>
              <a:srgbClr val="000000"/>
            </a:solidFill>
            <a:miter/>
          </a:ln>
        </p:spPr>
        <p:txBody>
          <a:bodyPr wrap="none" lIns="90000" tIns="45000" rIns="90000" bIns="45000" anchor="ctr"/>
          <a:lstStyle/>
          <a:p>
            <a:pPr algn="ctr"/>
            <a:r>
              <a:rPr lang="en-IN" sz="1200">
                <a:solidFill>
                  <a:srgbClr val="FFFFFF"/>
                </a:solidFill>
                <a:latin typeface="Arial"/>
              </a:rPr>
              <a:t>User
mode
r0-r12,
r15,
and
cpsr</a:t>
            </a:r>
            <a:endParaRPr/>
          </a:p>
        </p:txBody>
      </p:sp>
      <p:sp>
        <p:nvSpPr>
          <p:cNvPr id="521" name="CustomShape 61"/>
          <p:cNvSpPr/>
          <p:nvPr/>
        </p:nvSpPr>
        <p:spPr>
          <a:xfrm>
            <a:off x="7159680" y="2514600"/>
            <a:ext cx="1779480" cy="639000"/>
          </a:xfrm>
          <a:prstGeom prst="rect">
            <a:avLst/>
          </a:prstGeom>
        </p:spPr>
        <p:txBody>
          <a:bodyPr wrap="none" lIns="90000" tIns="45000" rIns="90000" bIns="45000"/>
          <a:lstStyle/>
          <a:p>
            <a:r>
              <a:rPr lang="en-IN">
                <a:solidFill>
                  <a:srgbClr val="FF0000"/>
                </a:solidFill>
                <a:latin typeface="Helvetica-Narrow"/>
              </a:rPr>
              <a:t>Thumb state</a:t>
            </a:r>
            <a:endParaRPr/>
          </a:p>
          <a:p>
            <a:r>
              <a:rPr lang="en-IN">
                <a:solidFill>
                  <a:srgbClr val="FF0000"/>
                </a:solidFill>
                <a:latin typeface="Helvetica-Narrow"/>
              </a:rPr>
              <a:t>Low  registers</a:t>
            </a:r>
            <a:endParaRPr/>
          </a:p>
        </p:txBody>
      </p:sp>
      <p:sp>
        <p:nvSpPr>
          <p:cNvPr id="522" name="CustomShape 62"/>
          <p:cNvSpPr/>
          <p:nvPr/>
        </p:nvSpPr>
        <p:spPr>
          <a:xfrm>
            <a:off x="7152480" y="3733920"/>
            <a:ext cx="1780920" cy="639000"/>
          </a:xfrm>
          <a:prstGeom prst="rect">
            <a:avLst/>
          </a:prstGeom>
        </p:spPr>
        <p:txBody>
          <a:bodyPr wrap="none" lIns="90000" tIns="45000" rIns="90000" bIns="45000"/>
          <a:lstStyle/>
          <a:p>
            <a:r>
              <a:rPr lang="en-IN">
                <a:solidFill>
                  <a:srgbClr val="FF0000"/>
                </a:solidFill>
                <a:latin typeface="Helvetica-Narrow"/>
              </a:rPr>
              <a:t>Thumb state</a:t>
            </a:r>
            <a:endParaRPr/>
          </a:p>
          <a:p>
            <a:r>
              <a:rPr lang="en-IN">
                <a:solidFill>
                  <a:srgbClr val="FF0000"/>
                </a:solidFill>
                <a:latin typeface="Helvetica-Narrow"/>
              </a:rPr>
              <a:t>High registers</a:t>
            </a:r>
            <a:endParaRPr/>
          </a:p>
        </p:txBody>
      </p:sp>
      <p:sp>
        <p:nvSpPr>
          <p:cNvPr id="523" name="CustomShape 63"/>
          <p:cNvSpPr/>
          <p:nvPr/>
        </p:nvSpPr>
        <p:spPr>
          <a:xfrm>
            <a:off x="457200" y="5943960"/>
            <a:ext cx="6933960" cy="338760"/>
          </a:xfrm>
          <a:prstGeom prst="rect">
            <a:avLst/>
          </a:prstGeom>
        </p:spPr>
        <p:txBody>
          <a:bodyPr lIns="96840" tIns="47520" rIns="96840" bIns="47520" anchor="ctr"/>
          <a:lstStyle/>
          <a:p>
            <a:r>
              <a:rPr lang="en-IN" sz="1600">
                <a:solidFill>
                  <a:srgbClr val="000000"/>
                </a:solidFill>
                <a:latin typeface="Arial"/>
              </a:rPr>
              <a:t>Note: System mode uses the User mode register set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The Registers</a:t>
            </a:r>
            <a:endParaRPr/>
          </a:p>
        </p:txBody>
      </p:sp>
      <p:sp>
        <p:nvSpPr>
          <p:cNvPr id="525" name="TextShape 2"/>
          <p:cNvSpPr txBox="1"/>
          <p:nvPr/>
        </p:nvSpPr>
        <p:spPr>
          <a:xfrm>
            <a:off x="304920" y="1600200"/>
            <a:ext cx="8457840" cy="7080120"/>
          </a:xfrm>
          <a:prstGeom prst="rect">
            <a:avLst/>
          </a:prstGeom>
        </p:spPr>
        <p:txBody>
          <a:bodyPr lIns="90000" tIns="45000" rIns="90000" bIns="45000"/>
          <a:lstStyle/>
          <a:p>
            <a:pPr>
              <a:buSzPct val="45000"/>
              <a:buFont typeface="Wingdings"/>
              <a:buChar char="Ø"/>
            </a:pPr>
            <a:r>
              <a:rPr lang="en-IN"/>
              <a:t>ARM has 37 registers all of which are 32-bits long.</a:t>
            </a:r>
            <a:endParaRPr/>
          </a:p>
          <a:p>
            <a:pPr lvl="1">
              <a:buSzPct val="45000"/>
              <a:buFont typeface="Wingdings"/>
              <a:buChar char="v"/>
            </a:pPr>
            <a:r>
              <a:rPr lang="en-IN"/>
              <a:t>1 dedicated program counter</a:t>
            </a:r>
            <a:endParaRPr/>
          </a:p>
          <a:p>
            <a:pPr lvl="1">
              <a:buSzPct val="45000"/>
              <a:buFont typeface="Wingdings"/>
              <a:buChar char="v"/>
            </a:pPr>
            <a:r>
              <a:rPr lang="en-IN"/>
              <a:t>1 dedicated current program status register</a:t>
            </a:r>
            <a:endParaRPr/>
          </a:p>
          <a:p>
            <a:pPr lvl="1">
              <a:buSzPct val="45000"/>
              <a:buFont typeface="Wingdings"/>
              <a:buChar char="v"/>
            </a:pPr>
            <a:r>
              <a:rPr lang="en-IN"/>
              <a:t>5 dedicated saved program status registers</a:t>
            </a:r>
            <a:endParaRPr/>
          </a:p>
          <a:p>
            <a:pPr lvl="1">
              <a:buSzPct val="45000"/>
              <a:buFont typeface="Wingdings"/>
              <a:buChar char="v"/>
            </a:pPr>
            <a:r>
              <a:rPr lang="en-IN"/>
              <a:t>30 general purpose registers</a:t>
            </a:r>
            <a:endParaRPr/>
          </a:p>
          <a:p>
            <a:endParaRPr/>
          </a:p>
          <a:p>
            <a:pPr>
              <a:buSzPct val="45000"/>
              <a:buFont typeface="Wingdings"/>
              <a:buChar char="Ø"/>
            </a:pPr>
            <a:r>
              <a:rPr lang="en-IN"/>
              <a:t>The current processor mode governs which of several banks is accessible. Each mode can access </a:t>
            </a:r>
            <a:endParaRPr/>
          </a:p>
          <a:p>
            <a:pPr lvl="1">
              <a:buSzPct val="45000"/>
              <a:buFont typeface="Wingdings"/>
              <a:buChar char="v"/>
            </a:pPr>
            <a:r>
              <a:rPr lang="en-IN"/>
              <a:t>a particular set of </a:t>
            </a:r>
            <a:r>
              <a:rPr lang="en-IN">
                <a:solidFill>
                  <a:srgbClr val="FF0000"/>
                </a:solidFill>
              </a:rPr>
              <a:t>r0-r12</a:t>
            </a:r>
            <a:r>
              <a:rPr lang="en-IN" b="1">
                <a:solidFill>
                  <a:srgbClr val="FF0000"/>
                </a:solidFill>
              </a:rPr>
              <a:t> </a:t>
            </a:r>
            <a:r>
              <a:rPr lang="en-IN">
                <a:solidFill>
                  <a:srgbClr val="FF0000"/>
                </a:solidFill>
              </a:rPr>
              <a:t>registers</a:t>
            </a:r>
            <a:endParaRPr/>
          </a:p>
          <a:p>
            <a:pPr lvl="1">
              <a:buSzPct val="45000"/>
              <a:buFont typeface="Wingdings"/>
              <a:buChar char="v"/>
            </a:pPr>
            <a:r>
              <a:rPr lang="en-IN">
                <a:solidFill>
                  <a:srgbClr val="FF0000"/>
                </a:solidFill>
              </a:rPr>
              <a:t>a particular r13 (the stack pointer, sp) and r14 (the link register,</a:t>
            </a:r>
            <a:r>
              <a:rPr lang="en-IN">
                <a:solidFill>
                  <a:srgbClr val="FFF39D"/>
                </a:solidFill>
              </a:rPr>
              <a:t> </a:t>
            </a:r>
            <a:r>
              <a:rPr lang="en-IN">
                <a:solidFill>
                  <a:srgbClr val="FF0000"/>
                </a:solidFill>
              </a:rPr>
              <a:t>lr)</a:t>
            </a:r>
            <a:endParaRPr/>
          </a:p>
          <a:p>
            <a:pPr lvl="1">
              <a:buSzPct val="45000"/>
              <a:buFont typeface="Wingdings"/>
              <a:buChar char="v"/>
            </a:pPr>
            <a:r>
              <a:rPr lang="en-IN">
                <a:solidFill>
                  <a:srgbClr val="FF0000"/>
                </a:solidFill>
              </a:rPr>
              <a:t>the program counter,</a:t>
            </a:r>
            <a:r>
              <a:rPr lang="en-IN">
                <a:solidFill>
                  <a:srgbClr val="FFF39D"/>
                </a:solidFill>
              </a:rPr>
              <a:t> </a:t>
            </a:r>
            <a:r>
              <a:rPr lang="en-IN">
                <a:solidFill>
                  <a:srgbClr val="FF0000"/>
                </a:solidFill>
              </a:rPr>
              <a:t>r15 (pc)</a:t>
            </a:r>
            <a:endParaRPr/>
          </a:p>
          <a:p>
            <a:pPr lvl="1">
              <a:buSzPct val="45000"/>
              <a:buFont typeface="Wingdings"/>
              <a:buChar char="v"/>
            </a:pPr>
            <a:r>
              <a:rPr lang="en-IN">
                <a:solidFill>
                  <a:srgbClr val="FF0000"/>
                </a:solidFill>
              </a:rPr>
              <a:t>the current program status register, cpsr</a:t>
            </a:r>
            <a:endParaRPr/>
          </a:p>
          <a:p>
            <a:endParaRPr/>
          </a:p>
          <a:p>
            <a:pPr>
              <a:buSzPct val="45000"/>
              <a:buFont typeface="Wingdings"/>
              <a:buChar char="Ø"/>
            </a:pPr>
            <a:r>
              <a:rPr lang="en-IN">
                <a:solidFill>
                  <a:srgbClr val="FF0000"/>
                </a:solidFill>
              </a:rPr>
              <a:t>Privileged modes (except System) can also access</a:t>
            </a:r>
            <a:endParaRPr/>
          </a:p>
          <a:p>
            <a:pPr lvl="1">
              <a:buSzPct val="45000"/>
              <a:buFont typeface="Wingdings"/>
              <a:buChar char="v"/>
            </a:pPr>
            <a:r>
              <a:rPr lang="en-IN">
                <a:solidFill>
                  <a:srgbClr val="FF0000"/>
                </a:solidFill>
              </a:rPr>
              <a:t>a particular spsr (saved program status register)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Registers – User Mode</a:t>
            </a:r>
            <a:endParaRPr/>
          </a:p>
        </p:txBody>
      </p:sp>
      <p:sp>
        <p:nvSpPr>
          <p:cNvPr id="527" name="TextShape 2"/>
          <p:cNvSpPr txBox="1"/>
          <p:nvPr/>
        </p:nvSpPr>
        <p:spPr>
          <a:xfrm>
            <a:off x="228600" y="1600200"/>
            <a:ext cx="7695720" cy="4873320"/>
          </a:xfrm>
          <a:prstGeom prst="rect">
            <a:avLst/>
          </a:prstGeom>
        </p:spPr>
        <p:txBody>
          <a:bodyPr lIns="90000" tIns="45000" rIns="90000" bIns="45000"/>
          <a:lstStyle/>
          <a:p>
            <a:pPr>
              <a:buSzPct val="45000"/>
              <a:buFont typeface="Wingdings"/>
              <a:buChar char="Ø"/>
            </a:pPr>
            <a:r>
              <a:rPr lang="en-IN"/>
              <a:t>Registers R0 – R12 are General Purpose Registers</a:t>
            </a:r>
            <a:endParaRPr/>
          </a:p>
          <a:p>
            <a:pPr>
              <a:buSzPct val="45000"/>
              <a:buFont typeface="Wingdings"/>
              <a:buChar char="Ø"/>
            </a:pPr>
            <a:r>
              <a:rPr lang="en-IN"/>
              <a:t>R13 is used as Stack Pointer (sp)</a:t>
            </a:r>
            <a:endParaRPr/>
          </a:p>
          <a:p>
            <a:pPr>
              <a:buSzPct val="45000"/>
              <a:buFont typeface="Wingdings"/>
              <a:buChar char="Ø"/>
            </a:pPr>
            <a:r>
              <a:rPr lang="en-IN"/>
              <a:t>R14 is used as Link register (lr)</a:t>
            </a:r>
            <a:endParaRPr/>
          </a:p>
          <a:p>
            <a:pPr>
              <a:buSzPct val="45000"/>
              <a:buFont typeface="Wingdings"/>
              <a:buChar char="Ø"/>
            </a:pPr>
            <a:r>
              <a:rPr lang="en-IN"/>
              <a:t>R15 is used as Program Counter (pc)</a:t>
            </a:r>
            <a:endParaRPr/>
          </a:p>
          <a:p>
            <a:pPr>
              <a:buSzPct val="45000"/>
              <a:buFont typeface="Wingdings"/>
              <a:buChar char="Ø"/>
            </a:pPr>
            <a:r>
              <a:rPr lang="en-IN"/>
              <a:t>CPSR is Current Program Status Register</a:t>
            </a:r>
            <a:endParaRPr/>
          </a:p>
          <a:p>
            <a:pPr>
              <a:buSzPct val="45000"/>
              <a:buFont typeface="Wingdings"/>
              <a:buChar char="Ø"/>
            </a:pPr>
            <a:r>
              <a:rPr lang="en-IN"/>
              <a:t>SPSR is Saved Program Status Register</a:t>
            </a:r>
            <a:endParaRPr/>
          </a:p>
        </p:txBody>
      </p:sp>
      <p:sp>
        <p:nvSpPr>
          <p:cNvPr id="528" name="TextShape 3"/>
          <p:cNvSpPr txBox="1"/>
          <p:nvPr/>
        </p:nvSpPr>
        <p:spPr>
          <a:xfrm>
            <a:off x="8397000" y="1481760"/>
            <a:ext cx="3200040" cy="365400"/>
          </a:xfrm>
          <a:prstGeom prst="rect">
            <a:avLst/>
          </a:prstGeom>
        </p:spPr>
        <p:txBody>
          <a:bodyPr lIns="90000" tIns="45000" rIns="90000" bIns="45000"/>
          <a:lstStyle/>
          <a:p>
            <a:pPr algn="ctr"/>
            <a:r>
              <a:rPr lang="en-IN"/>
              <a:t>Day 1</a:t>
            </a:r>
            <a:endParaRPr/>
          </a:p>
        </p:txBody>
      </p:sp>
      <p:sp>
        <p:nvSpPr>
          <p:cNvPr id="529" name="CustomShape 4"/>
          <p:cNvSpPr/>
          <p:nvPr/>
        </p:nvSpPr>
        <p:spPr>
          <a:xfrm>
            <a:off x="7848720" y="1371600"/>
            <a:ext cx="761760" cy="228240"/>
          </a:xfrm>
          <a:prstGeom prst="rect">
            <a:avLst/>
          </a:prstGeom>
          <a:solidFill>
            <a:srgbClr val="FE8637"/>
          </a:solidFill>
          <a:ln w="9360">
            <a:solidFill>
              <a:srgbClr val="000000"/>
            </a:solidFill>
            <a:miter/>
          </a:ln>
        </p:spPr>
        <p:txBody>
          <a:bodyPr wrap="none" lIns="90000" tIns="45000" rIns="90000" bIns="45000" anchor="ctr"/>
          <a:lstStyle/>
          <a:p>
            <a:pPr algn="ctr"/>
            <a:r>
              <a:rPr lang="en-IN" sz="1400">
                <a:solidFill>
                  <a:srgbClr val="000000"/>
                </a:solidFill>
                <a:latin typeface="Arial"/>
              </a:rPr>
              <a:t>R0</a:t>
            </a:r>
            <a:endParaRPr/>
          </a:p>
        </p:txBody>
      </p:sp>
      <p:sp>
        <p:nvSpPr>
          <p:cNvPr id="530" name="CustomShape 5"/>
          <p:cNvSpPr/>
          <p:nvPr/>
        </p:nvSpPr>
        <p:spPr>
          <a:xfrm>
            <a:off x="7853400" y="1600200"/>
            <a:ext cx="761760" cy="228240"/>
          </a:xfrm>
          <a:prstGeom prst="rect">
            <a:avLst/>
          </a:prstGeom>
          <a:solidFill>
            <a:srgbClr val="FE8637"/>
          </a:solidFill>
          <a:ln w="9360">
            <a:solidFill>
              <a:srgbClr val="000000"/>
            </a:solidFill>
            <a:miter/>
          </a:ln>
        </p:spPr>
        <p:txBody>
          <a:bodyPr wrap="none" lIns="90000" tIns="45000" rIns="90000" bIns="45000" anchor="ctr"/>
          <a:lstStyle/>
          <a:p>
            <a:pPr algn="ctr"/>
            <a:r>
              <a:rPr lang="en-IN" sz="1400">
                <a:solidFill>
                  <a:srgbClr val="000000"/>
                </a:solidFill>
                <a:latin typeface="Arial"/>
              </a:rPr>
              <a:t>R1</a:t>
            </a:r>
            <a:endParaRPr/>
          </a:p>
        </p:txBody>
      </p:sp>
      <p:sp>
        <p:nvSpPr>
          <p:cNvPr id="531" name="CustomShape 6"/>
          <p:cNvSpPr/>
          <p:nvPr/>
        </p:nvSpPr>
        <p:spPr>
          <a:xfrm>
            <a:off x="7853400" y="1828800"/>
            <a:ext cx="761760" cy="228240"/>
          </a:xfrm>
          <a:prstGeom prst="rect">
            <a:avLst/>
          </a:prstGeom>
          <a:solidFill>
            <a:srgbClr val="FE8637"/>
          </a:solidFill>
          <a:ln w="9360">
            <a:solidFill>
              <a:srgbClr val="000000"/>
            </a:solidFill>
            <a:miter/>
          </a:ln>
        </p:spPr>
        <p:txBody>
          <a:bodyPr wrap="none" lIns="90000" tIns="45000" rIns="90000" bIns="45000" anchor="ctr"/>
          <a:lstStyle/>
          <a:p>
            <a:pPr algn="ctr"/>
            <a:r>
              <a:rPr lang="en-IN" sz="1400">
                <a:solidFill>
                  <a:srgbClr val="000000"/>
                </a:solidFill>
                <a:latin typeface="Arial"/>
              </a:rPr>
              <a:t>R2</a:t>
            </a:r>
            <a:endParaRPr/>
          </a:p>
        </p:txBody>
      </p:sp>
      <p:sp>
        <p:nvSpPr>
          <p:cNvPr id="532" name="CustomShape 7"/>
          <p:cNvSpPr/>
          <p:nvPr/>
        </p:nvSpPr>
        <p:spPr>
          <a:xfrm>
            <a:off x="7853400" y="2743200"/>
            <a:ext cx="761760" cy="228240"/>
          </a:xfrm>
          <a:prstGeom prst="rect">
            <a:avLst/>
          </a:prstGeom>
          <a:solidFill>
            <a:srgbClr val="FE8637"/>
          </a:solidFill>
          <a:ln w="9360">
            <a:solidFill>
              <a:srgbClr val="000000"/>
            </a:solidFill>
            <a:miter/>
          </a:ln>
        </p:spPr>
        <p:txBody>
          <a:bodyPr wrap="none" lIns="90000" tIns="45000" rIns="90000" bIns="45000" anchor="ctr"/>
          <a:lstStyle/>
          <a:p>
            <a:pPr algn="ctr"/>
            <a:r>
              <a:rPr lang="en-IN" sz="1400">
                <a:solidFill>
                  <a:srgbClr val="000000"/>
                </a:solidFill>
                <a:latin typeface="Arial"/>
              </a:rPr>
              <a:t>R6</a:t>
            </a:r>
            <a:endParaRPr/>
          </a:p>
        </p:txBody>
      </p:sp>
      <p:sp>
        <p:nvSpPr>
          <p:cNvPr id="533" name="CustomShape 8"/>
          <p:cNvSpPr/>
          <p:nvPr/>
        </p:nvSpPr>
        <p:spPr>
          <a:xfrm>
            <a:off x="7853400" y="2057400"/>
            <a:ext cx="761760" cy="228240"/>
          </a:xfrm>
          <a:prstGeom prst="rect">
            <a:avLst/>
          </a:prstGeom>
          <a:solidFill>
            <a:srgbClr val="FE8637"/>
          </a:solidFill>
          <a:ln w="9360">
            <a:solidFill>
              <a:srgbClr val="000000"/>
            </a:solidFill>
            <a:miter/>
          </a:ln>
        </p:spPr>
        <p:txBody>
          <a:bodyPr wrap="none" lIns="90000" tIns="45000" rIns="90000" bIns="45000" anchor="ctr"/>
          <a:lstStyle/>
          <a:p>
            <a:pPr algn="ctr"/>
            <a:r>
              <a:rPr lang="en-IN" sz="1400">
                <a:solidFill>
                  <a:srgbClr val="000000"/>
                </a:solidFill>
                <a:latin typeface="Arial"/>
              </a:rPr>
              <a:t>R3</a:t>
            </a:r>
            <a:endParaRPr/>
          </a:p>
        </p:txBody>
      </p:sp>
      <p:sp>
        <p:nvSpPr>
          <p:cNvPr id="534" name="CustomShape 9"/>
          <p:cNvSpPr/>
          <p:nvPr/>
        </p:nvSpPr>
        <p:spPr>
          <a:xfrm>
            <a:off x="7853400" y="2514600"/>
            <a:ext cx="761760" cy="228240"/>
          </a:xfrm>
          <a:prstGeom prst="rect">
            <a:avLst/>
          </a:prstGeom>
          <a:solidFill>
            <a:srgbClr val="FE8637"/>
          </a:solidFill>
          <a:ln w="9360">
            <a:solidFill>
              <a:srgbClr val="000000"/>
            </a:solidFill>
            <a:miter/>
          </a:ln>
        </p:spPr>
        <p:txBody>
          <a:bodyPr wrap="none" lIns="90000" tIns="45000" rIns="90000" bIns="45000" anchor="ctr"/>
          <a:lstStyle/>
          <a:p>
            <a:pPr algn="ctr"/>
            <a:r>
              <a:rPr lang="en-IN" sz="1400">
                <a:solidFill>
                  <a:srgbClr val="000000"/>
                </a:solidFill>
                <a:latin typeface="Arial"/>
              </a:rPr>
              <a:t>R5</a:t>
            </a:r>
            <a:endParaRPr/>
          </a:p>
        </p:txBody>
      </p:sp>
      <p:sp>
        <p:nvSpPr>
          <p:cNvPr id="535" name="CustomShape 10"/>
          <p:cNvSpPr/>
          <p:nvPr/>
        </p:nvSpPr>
        <p:spPr>
          <a:xfrm>
            <a:off x="7853400" y="2286000"/>
            <a:ext cx="761760" cy="228240"/>
          </a:xfrm>
          <a:prstGeom prst="rect">
            <a:avLst/>
          </a:prstGeom>
          <a:solidFill>
            <a:srgbClr val="FE8637"/>
          </a:solidFill>
          <a:ln w="9360">
            <a:solidFill>
              <a:srgbClr val="000000"/>
            </a:solidFill>
            <a:miter/>
          </a:ln>
        </p:spPr>
        <p:txBody>
          <a:bodyPr wrap="none" lIns="90000" tIns="45000" rIns="90000" bIns="45000" anchor="ctr"/>
          <a:lstStyle/>
          <a:p>
            <a:pPr algn="ctr"/>
            <a:r>
              <a:rPr lang="en-IN" sz="1400">
                <a:solidFill>
                  <a:srgbClr val="000000"/>
                </a:solidFill>
                <a:latin typeface="Arial"/>
              </a:rPr>
              <a:t>R4</a:t>
            </a:r>
            <a:endParaRPr/>
          </a:p>
        </p:txBody>
      </p:sp>
      <p:sp>
        <p:nvSpPr>
          <p:cNvPr id="536" name="CustomShape 11"/>
          <p:cNvSpPr/>
          <p:nvPr/>
        </p:nvSpPr>
        <p:spPr>
          <a:xfrm>
            <a:off x="7853400" y="2971800"/>
            <a:ext cx="761760" cy="228240"/>
          </a:xfrm>
          <a:prstGeom prst="rect">
            <a:avLst/>
          </a:prstGeom>
          <a:solidFill>
            <a:srgbClr val="FE8637"/>
          </a:solidFill>
          <a:ln w="9360">
            <a:solidFill>
              <a:srgbClr val="000000"/>
            </a:solidFill>
            <a:miter/>
          </a:ln>
        </p:spPr>
        <p:txBody>
          <a:bodyPr wrap="none" lIns="90000" tIns="45000" rIns="90000" bIns="45000" anchor="ctr"/>
          <a:lstStyle/>
          <a:p>
            <a:pPr algn="ctr"/>
            <a:r>
              <a:rPr lang="en-IN" sz="1400">
                <a:solidFill>
                  <a:srgbClr val="000000"/>
                </a:solidFill>
                <a:latin typeface="Arial"/>
              </a:rPr>
              <a:t>R7</a:t>
            </a:r>
            <a:endParaRPr/>
          </a:p>
        </p:txBody>
      </p:sp>
      <p:sp>
        <p:nvSpPr>
          <p:cNvPr id="537" name="CustomShape 12"/>
          <p:cNvSpPr/>
          <p:nvPr/>
        </p:nvSpPr>
        <p:spPr>
          <a:xfrm>
            <a:off x="7853400" y="3200400"/>
            <a:ext cx="761760" cy="228240"/>
          </a:xfrm>
          <a:prstGeom prst="rect">
            <a:avLst/>
          </a:prstGeom>
          <a:solidFill>
            <a:srgbClr val="FE8637"/>
          </a:solidFill>
          <a:ln w="9360">
            <a:solidFill>
              <a:srgbClr val="000000"/>
            </a:solidFill>
            <a:miter/>
          </a:ln>
        </p:spPr>
        <p:txBody>
          <a:bodyPr wrap="none" lIns="90000" tIns="45000" rIns="90000" bIns="45000" anchor="ctr"/>
          <a:lstStyle/>
          <a:p>
            <a:pPr algn="ctr"/>
            <a:r>
              <a:rPr lang="en-IN" sz="1400">
                <a:solidFill>
                  <a:srgbClr val="000000"/>
                </a:solidFill>
                <a:latin typeface="Arial"/>
              </a:rPr>
              <a:t>R8</a:t>
            </a:r>
            <a:endParaRPr/>
          </a:p>
        </p:txBody>
      </p:sp>
      <p:sp>
        <p:nvSpPr>
          <p:cNvPr id="538" name="CustomShape 13"/>
          <p:cNvSpPr/>
          <p:nvPr/>
        </p:nvSpPr>
        <p:spPr>
          <a:xfrm>
            <a:off x="7853400" y="3429000"/>
            <a:ext cx="761760" cy="228240"/>
          </a:xfrm>
          <a:prstGeom prst="rect">
            <a:avLst/>
          </a:prstGeom>
          <a:solidFill>
            <a:srgbClr val="FE8637"/>
          </a:solidFill>
          <a:ln w="9360">
            <a:solidFill>
              <a:srgbClr val="000000"/>
            </a:solidFill>
            <a:miter/>
          </a:ln>
        </p:spPr>
      </p:sp>
      <p:sp>
        <p:nvSpPr>
          <p:cNvPr id="539" name="CustomShape 14"/>
          <p:cNvSpPr/>
          <p:nvPr/>
        </p:nvSpPr>
        <p:spPr>
          <a:xfrm>
            <a:off x="7929720" y="3429000"/>
            <a:ext cx="837720" cy="303480"/>
          </a:xfrm>
          <a:prstGeom prst="rect">
            <a:avLst/>
          </a:prstGeom>
        </p:spPr>
        <p:txBody>
          <a:bodyPr lIns="90000" tIns="45000" rIns="90000" bIns="45000"/>
          <a:lstStyle/>
          <a:p>
            <a:r>
              <a:rPr lang="en-IN" sz="1400">
                <a:solidFill>
                  <a:srgbClr val="000000"/>
                </a:solidFill>
                <a:latin typeface="Arial"/>
              </a:rPr>
              <a:t>  R9 </a:t>
            </a:r>
            <a:endParaRPr/>
          </a:p>
        </p:txBody>
      </p:sp>
      <p:sp>
        <p:nvSpPr>
          <p:cNvPr id="540" name="CustomShape 15"/>
          <p:cNvSpPr/>
          <p:nvPr/>
        </p:nvSpPr>
        <p:spPr>
          <a:xfrm>
            <a:off x="7848720" y="3657600"/>
            <a:ext cx="761760" cy="228240"/>
          </a:xfrm>
          <a:prstGeom prst="rect">
            <a:avLst/>
          </a:prstGeom>
          <a:solidFill>
            <a:srgbClr val="FE8637"/>
          </a:solidFill>
          <a:ln w="9360">
            <a:solidFill>
              <a:srgbClr val="000000"/>
            </a:solidFill>
            <a:miter/>
          </a:ln>
        </p:spPr>
        <p:txBody>
          <a:bodyPr wrap="none" lIns="90000" tIns="45000" rIns="90000" bIns="45000" anchor="ctr"/>
          <a:lstStyle/>
          <a:p>
            <a:pPr algn="ctr"/>
            <a:r>
              <a:rPr lang="en-IN" sz="1400">
                <a:solidFill>
                  <a:srgbClr val="000000"/>
                </a:solidFill>
                <a:latin typeface="Arial"/>
              </a:rPr>
              <a:t>R10</a:t>
            </a:r>
            <a:endParaRPr/>
          </a:p>
        </p:txBody>
      </p:sp>
      <p:sp>
        <p:nvSpPr>
          <p:cNvPr id="541" name="CustomShape 16"/>
          <p:cNvSpPr/>
          <p:nvPr/>
        </p:nvSpPr>
        <p:spPr>
          <a:xfrm>
            <a:off x="7853400" y="3886200"/>
            <a:ext cx="761760" cy="228240"/>
          </a:xfrm>
          <a:prstGeom prst="rect">
            <a:avLst/>
          </a:prstGeom>
          <a:solidFill>
            <a:srgbClr val="FE8637"/>
          </a:solidFill>
          <a:ln w="9360">
            <a:solidFill>
              <a:srgbClr val="000000"/>
            </a:solidFill>
            <a:miter/>
          </a:ln>
        </p:spPr>
        <p:txBody>
          <a:bodyPr wrap="none" lIns="90000" tIns="45000" rIns="90000" bIns="45000" anchor="ctr"/>
          <a:lstStyle/>
          <a:p>
            <a:pPr algn="ctr"/>
            <a:r>
              <a:rPr lang="en-IN" sz="1400">
                <a:solidFill>
                  <a:srgbClr val="000000"/>
                </a:solidFill>
                <a:latin typeface="Arial"/>
              </a:rPr>
              <a:t>R11</a:t>
            </a:r>
            <a:endParaRPr/>
          </a:p>
        </p:txBody>
      </p:sp>
      <p:sp>
        <p:nvSpPr>
          <p:cNvPr id="542" name="CustomShape 17"/>
          <p:cNvSpPr/>
          <p:nvPr/>
        </p:nvSpPr>
        <p:spPr>
          <a:xfrm>
            <a:off x="7853400" y="4572000"/>
            <a:ext cx="761760" cy="228240"/>
          </a:xfrm>
          <a:prstGeom prst="rect">
            <a:avLst/>
          </a:prstGeom>
          <a:solidFill>
            <a:srgbClr val="FE8637"/>
          </a:solidFill>
          <a:ln w="9360">
            <a:solidFill>
              <a:srgbClr val="000000"/>
            </a:solidFill>
            <a:miter/>
          </a:ln>
        </p:spPr>
        <p:txBody>
          <a:bodyPr wrap="none" lIns="90000" tIns="45000" rIns="90000" bIns="45000" anchor="ctr"/>
          <a:lstStyle/>
          <a:p>
            <a:pPr algn="ctr"/>
            <a:r>
              <a:rPr lang="en-IN" sz="1400">
                <a:solidFill>
                  <a:srgbClr val="000000"/>
                </a:solidFill>
                <a:latin typeface="Arial"/>
              </a:rPr>
              <a:t>R14</a:t>
            </a:r>
            <a:endParaRPr/>
          </a:p>
        </p:txBody>
      </p:sp>
      <p:sp>
        <p:nvSpPr>
          <p:cNvPr id="543" name="CustomShape 18"/>
          <p:cNvSpPr/>
          <p:nvPr/>
        </p:nvSpPr>
        <p:spPr>
          <a:xfrm>
            <a:off x="7848720" y="4343400"/>
            <a:ext cx="761760" cy="228240"/>
          </a:xfrm>
          <a:prstGeom prst="rect">
            <a:avLst/>
          </a:prstGeom>
          <a:solidFill>
            <a:srgbClr val="FE8637"/>
          </a:solidFill>
          <a:ln w="9360">
            <a:solidFill>
              <a:srgbClr val="000000"/>
            </a:solidFill>
            <a:miter/>
          </a:ln>
        </p:spPr>
        <p:txBody>
          <a:bodyPr wrap="none" lIns="90000" tIns="45000" rIns="90000" bIns="45000" anchor="ctr"/>
          <a:lstStyle/>
          <a:p>
            <a:pPr algn="ctr"/>
            <a:r>
              <a:rPr lang="en-IN" sz="1400">
                <a:solidFill>
                  <a:srgbClr val="000000"/>
                </a:solidFill>
                <a:latin typeface="Arial"/>
              </a:rPr>
              <a:t>R13</a:t>
            </a:r>
            <a:endParaRPr/>
          </a:p>
        </p:txBody>
      </p:sp>
      <p:sp>
        <p:nvSpPr>
          <p:cNvPr id="544" name="CustomShape 19"/>
          <p:cNvSpPr/>
          <p:nvPr/>
        </p:nvSpPr>
        <p:spPr>
          <a:xfrm>
            <a:off x="7853400" y="4114800"/>
            <a:ext cx="761760" cy="228240"/>
          </a:xfrm>
          <a:prstGeom prst="rect">
            <a:avLst/>
          </a:prstGeom>
          <a:solidFill>
            <a:srgbClr val="FE8637"/>
          </a:solidFill>
          <a:ln w="9360">
            <a:solidFill>
              <a:srgbClr val="000000"/>
            </a:solidFill>
            <a:miter/>
          </a:ln>
        </p:spPr>
        <p:txBody>
          <a:bodyPr wrap="none" lIns="90000" tIns="45000" rIns="90000" bIns="45000" anchor="ctr"/>
          <a:lstStyle/>
          <a:p>
            <a:pPr algn="ctr"/>
            <a:r>
              <a:rPr lang="en-IN" sz="1400">
                <a:solidFill>
                  <a:srgbClr val="000000"/>
                </a:solidFill>
                <a:latin typeface="Arial"/>
              </a:rPr>
              <a:t>R12</a:t>
            </a:r>
            <a:endParaRPr/>
          </a:p>
        </p:txBody>
      </p:sp>
      <p:sp>
        <p:nvSpPr>
          <p:cNvPr id="545" name="CustomShape 20"/>
          <p:cNvSpPr/>
          <p:nvPr/>
        </p:nvSpPr>
        <p:spPr>
          <a:xfrm>
            <a:off x="7853400" y="4800600"/>
            <a:ext cx="761760" cy="228240"/>
          </a:xfrm>
          <a:prstGeom prst="rect">
            <a:avLst/>
          </a:prstGeom>
          <a:solidFill>
            <a:srgbClr val="FE8637"/>
          </a:solidFill>
          <a:ln w="9360">
            <a:solidFill>
              <a:srgbClr val="000000"/>
            </a:solidFill>
            <a:miter/>
          </a:ln>
        </p:spPr>
        <p:txBody>
          <a:bodyPr wrap="none" lIns="90000" tIns="45000" rIns="90000" bIns="45000" anchor="ctr"/>
          <a:lstStyle/>
          <a:p>
            <a:pPr algn="ctr"/>
            <a:r>
              <a:rPr lang="en-IN" sz="1400">
                <a:solidFill>
                  <a:srgbClr val="000000"/>
                </a:solidFill>
                <a:latin typeface="Arial"/>
              </a:rPr>
              <a:t>R15</a:t>
            </a:r>
            <a:endParaRPr/>
          </a:p>
        </p:txBody>
      </p:sp>
      <p:sp>
        <p:nvSpPr>
          <p:cNvPr id="546" name="CustomShape 21"/>
          <p:cNvSpPr/>
          <p:nvPr/>
        </p:nvSpPr>
        <p:spPr>
          <a:xfrm>
            <a:off x="7853400" y="5029200"/>
            <a:ext cx="761760" cy="228240"/>
          </a:xfrm>
          <a:prstGeom prst="rect">
            <a:avLst/>
          </a:prstGeom>
          <a:solidFill>
            <a:srgbClr val="FE8637"/>
          </a:solidFill>
          <a:ln w="9360">
            <a:solidFill>
              <a:srgbClr val="000000"/>
            </a:solidFill>
            <a:miter/>
          </a:ln>
        </p:spPr>
        <p:txBody>
          <a:bodyPr wrap="none" lIns="90000" tIns="45000" rIns="90000" bIns="45000" anchor="ctr"/>
          <a:lstStyle/>
          <a:p>
            <a:pPr algn="ctr"/>
            <a:r>
              <a:rPr lang="en-IN" sz="1400">
                <a:solidFill>
                  <a:srgbClr val="000000"/>
                </a:solidFill>
                <a:latin typeface="Arial"/>
              </a:rPr>
              <a:t>CPSR</a:t>
            </a:r>
            <a:endParaRPr/>
          </a:p>
        </p:txBody>
      </p:sp>
      <p:sp>
        <p:nvSpPr>
          <p:cNvPr id="547" name="CustomShape 22"/>
          <p:cNvSpPr/>
          <p:nvPr/>
        </p:nvSpPr>
        <p:spPr>
          <a:xfrm>
            <a:off x="7853400" y="5257800"/>
            <a:ext cx="761760" cy="228240"/>
          </a:xfrm>
          <a:prstGeom prst="rect">
            <a:avLst/>
          </a:prstGeom>
          <a:solidFill>
            <a:srgbClr val="FE8637"/>
          </a:solidFill>
          <a:ln w="9360">
            <a:solidFill>
              <a:srgbClr val="000000"/>
            </a:solidFill>
            <a:miter/>
          </a:ln>
        </p:spPr>
        <p:txBody>
          <a:bodyPr wrap="none" lIns="90000" tIns="45000" rIns="90000" bIns="45000" anchor="ctr"/>
          <a:lstStyle/>
          <a:p>
            <a:pPr algn="ctr"/>
            <a:r>
              <a:rPr lang="en-IN" sz="1400">
                <a:solidFill>
                  <a:srgbClr val="000000"/>
                </a:solidFill>
                <a:latin typeface="Arial"/>
              </a:rPr>
              <a:t>SPSR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TextShape 1"/>
          <p:cNvSpPr txBox="1"/>
          <p:nvPr/>
        </p:nvSpPr>
        <p:spPr>
          <a:xfrm>
            <a:off x="457200" y="274680"/>
            <a:ext cx="7467120" cy="1142640"/>
          </a:xfrm>
          <a:prstGeom prst="rect">
            <a:avLst/>
          </a:prstGeom>
        </p:spPr>
        <p:txBody>
          <a:bodyPr lIns="90000" tIns="45000" rIns="90000" bIns="45000"/>
          <a:lstStyle/>
          <a:p>
            <a:r>
              <a:rPr lang="en-IN" sz="3200">
                <a:solidFill>
                  <a:srgbClr val="575F6D"/>
                </a:solidFill>
                <a:latin typeface="Century Schoolbook"/>
              </a:rPr>
              <a:t>Current Program Status Register</a:t>
            </a:r>
            <a:endParaRPr/>
          </a:p>
        </p:txBody>
      </p:sp>
      <p:sp>
        <p:nvSpPr>
          <p:cNvPr id="549" name="TextShape 2"/>
          <p:cNvSpPr txBox="1"/>
          <p:nvPr/>
        </p:nvSpPr>
        <p:spPr>
          <a:xfrm>
            <a:off x="457200" y="1600200"/>
            <a:ext cx="7467120" cy="4873320"/>
          </a:xfrm>
          <a:prstGeom prst="rect">
            <a:avLst/>
          </a:prstGeom>
        </p:spPr>
        <p:txBody>
          <a:bodyPr lIns="90000" tIns="45000" rIns="90000" bIns="45000"/>
          <a:lstStyle/>
          <a:p>
            <a:pPr algn="just">
              <a:buSzPct val="45000"/>
              <a:buFont typeface="Wingdings"/>
              <a:buChar char="Ø"/>
            </a:pPr>
            <a:r>
              <a:rPr lang="en-IN"/>
              <a:t>To monitor and control internal operations</a:t>
            </a:r>
            <a:endParaRPr/>
          </a:p>
          <a:p>
            <a:pPr algn="just">
              <a:buSzPct val="45000"/>
              <a:buFont typeface="Wingdings"/>
              <a:buChar char="Ø"/>
            </a:pPr>
            <a:r>
              <a:rPr lang="en-IN"/>
              <a:t>Some ARM Processor core have extra bits allocated </a:t>
            </a:r>
            <a:endParaRPr/>
          </a:p>
        </p:txBody>
      </p:sp>
      <p:sp>
        <p:nvSpPr>
          <p:cNvPr id="550" name="CustomShape 3"/>
          <p:cNvSpPr/>
          <p:nvPr/>
        </p:nvSpPr>
        <p:spPr>
          <a:xfrm>
            <a:off x="1467000" y="3657600"/>
            <a:ext cx="304560" cy="1218960"/>
          </a:xfrm>
          <a:prstGeom prst="rect">
            <a:avLst/>
          </a:prstGeom>
          <a:solidFill>
            <a:srgbClr val="FE8637"/>
          </a:solidFill>
          <a:ln w="31680">
            <a:solidFill>
              <a:srgbClr val="000000"/>
            </a:solidFill>
            <a:miter/>
          </a:ln>
        </p:spPr>
        <p:txBody>
          <a:bodyPr wrap="none" lIns="90000" tIns="45000" rIns="90000" bIns="45000" anchor="ctr"/>
          <a:lstStyle/>
          <a:p>
            <a:pPr algn="ctr"/>
            <a:r>
              <a:rPr lang="en-IN" sz="2400">
                <a:latin typeface="Tahoma"/>
              </a:rPr>
              <a:t>N</a:t>
            </a:r>
            <a:endParaRPr/>
          </a:p>
        </p:txBody>
      </p:sp>
      <p:sp>
        <p:nvSpPr>
          <p:cNvPr id="551" name="CustomShape 4"/>
          <p:cNvSpPr/>
          <p:nvPr/>
        </p:nvSpPr>
        <p:spPr>
          <a:xfrm>
            <a:off x="1771560" y="3657600"/>
            <a:ext cx="304560" cy="1218960"/>
          </a:xfrm>
          <a:prstGeom prst="rect">
            <a:avLst/>
          </a:prstGeom>
          <a:solidFill>
            <a:srgbClr val="FE8637"/>
          </a:solidFill>
          <a:ln w="31680">
            <a:solidFill>
              <a:srgbClr val="000000"/>
            </a:solidFill>
            <a:miter/>
          </a:ln>
        </p:spPr>
        <p:txBody>
          <a:bodyPr wrap="none" lIns="90000" tIns="45000" rIns="90000" bIns="45000" anchor="ctr"/>
          <a:lstStyle/>
          <a:p>
            <a:pPr algn="ctr"/>
            <a:r>
              <a:rPr lang="en-IN" sz="2400">
                <a:latin typeface="Tahoma"/>
              </a:rPr>
              <a:t>Z</a:t>
            </a:r>
            <a:endParaRPr/>
          </a:p>
        </p:txBody>
      </p:sp>
      <p:sp>
        <p:nvSpPr>
          <p:cNvPr id="552" name="CustomShape 5"/>
          <p:cNvSpPr/>
          <p:nvPr/>
        </p:nvSpPr>
        <p:spPr>
          <a:xfrm>
            <a:off x="2076480" y="3657600"/>
            <a:ext cx="304560" cy="1218960"/>
          </a:xfrm>
          <a:prstGeom prst="rect">
            <a:avLst/>
          </a:prstGeom>
          <a:solidFill>
            <a:srgbClr val="FE8637"/>
          </a:solidFill>
          <a:ln w="31680">
            <a:solidFill>
              <a:srgbClr val="000000"/>
            </a:solidFill>
            <a:miter/>
          </a:ln>
        </p:spPr>
        <p:txBody>
          <a:bodyPr wrap="none" lIns="90000" tIns="45000" rIns="90000" bIns="45000" anchor="ctr"/>
          <a:lstStyle/>
          <a:p>
            <a:pPr algn="ctr"/>
            <a:r>
              <a:rPr lang="en-IN" sz="2400">
                <a:latin typeface="Tahoma"/>
              </a:rPr>
              <a:t>C</a:t>
            </a:r>
            <a:endParaRPr/>
          </a:p>
        </p:txBody>
      </p:sp>
      <p:sp>
        <p:nvSpPr>
          <p:cNvPr id="553" name="CustomShape 6"/>
          <p:cNvSpPr/>
          <p:nvPr/>
        </p:nvSpPr>
        <p:spPr>
          <a:xfrm>
            <a:off x="2381400" y="3657600"/>
            <a:ext cx="304560" cy="1218960"/>
          </a:xfrm>
          <a:prstGeom prst="rect">
            <a:avLst/>
          </a:prstGeom>
          <a:solidFill>
            <a:srgbClr val="FE8637"/>
          </a:solidFill>
          <a:ln w="31680">
            <a:solidFill>
              <a:srgbClr val="000000"/>
            </a:solidFill>
            <a:miter/>
          </a:ln>
        </p:spPr>
        <p:txBody>
          <a:bodyPr wrap="none" lIns="90000" tIns="45000" rIns="90000" bIns="45000" anchor="ctr"/>
          <a:lstStyle/>
          <a:p>
            <a:pPr algn="ctr"/>
            <a:r>
              <a:rPr lang="en-IN" sz="2400">
                <a:latin typeface="Tahoma"/>
              </a:rPr>
              <a:t>V</a:t>
            </a:r>
            <a:endParaRPr/>
          </a:p>
        </p:txBody>
      </p:sp>
      <p:sp>
        <p:nvSpPr>
          <p:cNvPr id="554" name="CustomShape 7"/>
          <p:cNvSpPr/>
          <p:nvPr/>
        </p:nvSpPr>
        <p:spPr>
          <a:xfrm>
            <a:off x="2685960" y="3657600"/>
            <a:ext cx="3276360" cy="1218960"/>
          </a:xfrm>
          <a:prstGeom prst="rect">
            <a:avLst/>
          </a:prstGeom>
          <a:ln w="31680">
            <a:solidFill>
              <a:srgbClr val="000000"/>
            </a:solidFill>
            <a:miter/>
          </a:ln>
        </p:spPr>
      </p:sp>
      <p:sp>
        <p:nvSpPr>
          <p:cNvPr id="555" name="CustomShape 8"/>
          <p:cNvSpPr/>
          <p:nvPr/>
        </p:nvSpPr>
        <p:spPr>
          <a:xfrm>
            <a:off x="5962680" y="3657600"/>
            <a:ext cx="304560" cy="1218960"/>
          </a:xfrm>
          <a:prstGeom prst="rect">
            <a:avLst/>
          </a:prstGeom>
          <a:solidFill>
            <a:srgbClr val="FE8637"/>
          </a:solidFill>
          <a:ln w="31680">
            <a:solidFill>
              <a:srgbClr val="000000"/>
            </a:solidFill>
            <a:miter/>
          </a:ln>
        </p:spPr>
        <p:txBody>
          <a:bodyPr wrap="none" lIns="90000" tIns="45000" rIns="90000" bIns="45000" anchor="ctr"/>
          <a:lstStyle/>
          <a:p>
            <a:pPr algn="ctr"/>
            <a:r>
              <a:rPr lang="en-IN" sz="2400">
                <a:latin typeface="Tahoma"/>
              </a:rPr>
              <a:t>I</a:t>
            </a:r>
            <a:endParaRPr/>
          </a:p>
        </p:txBody>
      </p:sp>
      <p:sp>
        <p:nvSpPr>
          <p:cNvPr id="556" name="CustomShape 9"/>
          <p:cNvSpPr/>
          <p:nvPr/>
        </p:nvSpPr>
        <p:spPr>
          <a:xfrm>
            <a:off x="6267600" y="3657600"/>
            <a:ext cx="304560" cy="1218960"/>
          </a:xfrm>
          <a:prstGeom prst="rect">
            <a:avLst/>
          </a:prstGeom>
          <a:solidFill>
            <a:srgbClr val="FE8637"/>
          </a:solidFill>
          <a:ln w="31680">
            <a:solidFill>
              <a:srgbClr val="000000"/>
            </a:solidFill>
            <a:miter/>
          </a:ln>
        </p:spPr>
        <p:txBody>
          <a:bodyPr wrap="none" lIns="90000" tIns="45000" rIns="90000" bIns="45000" anchor="ctr"/>
          <a:lstStyle/>
          <a:p>
            <a:pPr algn="ctr"/>
            <a:r>
              <a:rPr lang="en-IN" sz="2400">
                <a:latin typeface="Tahoma"/>
              </a:rPr>
              <a:t>F</a:t>
            </a:r>
            <a:endParaRPr/>
          </a:p>
        </p:txBody>
      </p:sp>
      <p:sp>
        <p:nvSpPr>
          <p:cNvPr id="557" name="CustomShape 10"/>
          <p:cNvSpPr/>
          <p:nvPr/>
        </p:nvSpPr>
        <p:spPr>
          <a:xfrm>
            <a:off x="6572160" y="3657600"/>
            <a:ext cx="304560" cy="1218960"/>
          </a:xfrm>
          <a:prstGeom prst="rect">
            <a:avLst/>
          </a:prstGeom>
          <a:solidFill>
            <a:srgbClr val="FE8637"/>
          </a:solidFill>
          <a:ln w="31680">
            <a:solidFill>
              <a:srgbClr val="000000"/>
            </a:solidFill>
            <a:miter/>
          </a:ln>
        </p:spPr>
        <p:txBody>
          <a:bodyPr wrap="none" lIns="90000" tIns="45000" rIns="90000" bIns="45000" anchor="ctr"/>
          <a:lstStyle/>
          <a:p>
            <a:pPr algn="ctr"/>
            <a:r>
              <a:rPr lang="en-IN" sz="2400">
                <a:latin typeface="Tahoma"/>
              </a:rPr>
              <a:t>T</a:t>
            </a:r>
            <a:endParaRPr/>
          </a:p>
        </p:txBody>
      </p:sp>
      <p:sp>
        <p:nvSpPr>
          <p:cNvPr id="558" name="CustomShape 11"/>
          <p:cNvSpPr/>
          <p:nvPr/>
        </p:nvSpPr>
        <p:spPr>
          <a:xfrm>
            <a:off x="6877080" y="3657600"/>
            <a:ext cx="1142640" cy="1218960"/>
          </a:xfrm>
          <a:prstGeom prst="rect">
            <a:avLst/>
          </a:prstGeom>
          <a:solidFill>
            <a:srgbClr val="FE8637"/>
          </a:solidFill>
          <a:ln w="31680">
            <a:solidFill>
              <a:srgbClr val="000000"/>
            </a:solidFill>
            <a:miter/>
          </a:ln>
        </p:spPr>
        <p:txBody>
          <a:bodyPr wrap="none" lIns="90000" tIns="45000" rIns="90000" bIns="45000" anchor="ctr"/>
          <a:lstStyle/>
          <a:p>
            <a:pPr algn="ctr"/>
            <a:r>
              <a:rPr lang="en-IN" sz="2400">
                <a:latin typeface="Tahoma"/>
              </a:rPr>
              <a:t>Mode</a:t>
            </a:r>
            <a:endParaRPr/>
          </a:p>
        </p:txBody>
      </p:sp>
      <p:sp>
        <p:nvSpPr>
          <p:cNvPr id="559" name="CustomShape 12"/>
          <p:cNvSpPr/>
          <p:nvPr/>
        </p:nvSpPr>
        <p:spPr>
          <a:xfrm>
            <a:off x="1457280" y="3448080"/>
            <a:ext cx="371160" cy="242640"/>
          </a:xfrm>
          <a:prstGeom prst="rect">
            <a:avLst/>
          </a:prstGeom>
        </p:spPr>
        <p:txBody>
          <a:bodyPr lIns="90000" tIns="45000" rIns="90000" bIns="45000"/>
          <a:lstStyle/>
          <a:p>
            <a:r>
              <a:rPr lang="en-IN" sz="1000">
                <a:latin typeface="Tahoma"/>
              </a:rPr>
              <a:t>31</a:t>
            </a:r>
            <a:endParaRPr/>
          </a:p>
        </p:txBody>
      </p:sp>
      <p:sp>
        <p:nvSpPr>
          <p:cNvPr id="560" name="CustomShape 13"/>
          <p:cNvSpPr/>
          <p:nvPr/>
        </p:nvSpPr>
        <p:spPr>
          <a:xfrm>
            <a:off x="1752480" y="3451320"/>
            <a:ext cx="371160" cy="242640"/>
          </a:xfrm>
          <a:prstGeom prst="rect">
            <a:avLst/>
          </a:prstGeom>
        </p:spPr>
        <p:txBody>
          <a:bodyPr lIns="90000" tIns="45000" rIns="90000" bIns="45000"/>
          <a:lstStyle/>
          <a:p>
            <a:r>
              <a:rPr lang="en-IN" sz="1000">
                <a:latin typeface="Tahoma"/>
              </a:rPr>
              <a:t>30</a:t>
            </a:r>
            <a:endParaRPr/>
          </a:p>
        </p:txBody>
      </p:sp>
      <p:sp>
        <p:nvSpPr>
          <p:cNvPr id="561" name="CustomShape 14"/>
          <p:cNvSpPr/>
          <p:nvPr/>
        </p:nvSpPr>
        <p:spPr>
          <a:xfrm>
            <a:off x="2057400" y="3448080"/>
            <a:ext cx="371160" cy="242640"/>
          </a:xfrm>
          <a:prstGeom prst="rect">
            <a:avLst/>
          </a:prstGeom>
        </p:spPr>
        <p:txBody>
          <a:bodyPr lIns="90000" tIns="45000" rIns="90000" bIns="45000"/>
          <a:lstStyle/>
          <a:p>
            <a:r>
              <a:rPr lang="en-IN" sz="1000">
                <a:latin typeface="Tahoma"/>
              </a:rPr>
              <a:t>29</a:t>
            </a:r>
            <a:endParaRPr/>
          </a:p>
        </p:txBody>
      </p:sp>
      <p:sp>
        <p:nvSpPr>
          <p:cNvPr id="562" name="CustomShape 15"/>
          <p:cNvSpPr/>
          <p:nvPr/>
        </p:nvSpPr>
        <p:spPr>
          <a:xfrm>
            <a:off x="2371680" y="3451320"/>
            <a:ext cx="371160" cy="242640"/>
          </a:xfrm>
          <a:prstGeom prst="rect">
            <a:avLst/>
          </a:prstGeom>
        </p:spPr>
        <p:txBody>
          <a:bodyPr lIns="90000" tIns="45000" rIns="90000" bIns="45000"/>
          <a:lstStyle/>
          <a:p>
            <a:r>
              <a:rPr lang="en-IN" sz="1000">
                <a:latin typeface="Tahoma"/>
              </a:rPr>
              <a:t>28</a:t>
            </a:r>
            <a:endParaRPr/>
          </a:p>
        </p:txBody>
      </p:sp>
      <p:sp>
        <p:nvSpPr>
          <p:cNvPr id="563" name="CustomShape 16"/>
          <p:cNvSpPr/>
          <p:nvPr/>
        </p:nvSpPr>
        <p:spPr>
          <a:xfrm>
            <a:off x="5962680" y="3429000"/>
            <a:ext cx="371160" cy="242640"/>
          </a:xfrm>
          <a:prstGeom prst="rect">
            <a:avLst/>
          </a:prstGeom>
        </p:spPr>
        <p:txBody>
          <a:bodyPr lIns="90000" tIns="45000" rIns="90000" bIns="45000"/>
          <a:lstStyle/>
          <a:p>
            <a:r>
              <a:rPr lang="en-IN" sz="1000">
                <a:latin typeface="Tahoma"/>
              </a:rPr>
              <a:t>7</a:t>
            </a:r>
            <a:endParaRPr/>
          </a:p>
        </p:txBody>
      </p:sp>
      <p:sp>
        <p:nvSpPr>
          <p:cNvPr id="564" name="CustomShape 17"/>
          <p:cNvSpPr/>
          <p:nvPr/>
        </p:nvSpPr>
        <p:spPr>
          <a:xfrm>
            <a:off x="6267600" y="3429000"/>
            <a:ext cx="371160" cy="242640"/>
          </a:xfrm>
          <a:prstGeom prst="rect">
            <a:avLst/>
          </a:prstGeom>
        </p:spPr>
        <p:txBody>
          <a:bodyPr lIns="90000" tIns="45000" rIns="90000" bIns="45000"/>
          <a:lstStyle/>
          <a:p>
            <a:r>
              <a:rPr lang="en-IN" sz="1000">
                <a:latin typeface="Tahoma"/>
              </a:rPr>
              <a:t>6</a:t>
            </a:r>
            <a:endParaRPr/>
          </a:p>
        </p:txBody>
      </p:sp>
      <p:sp>
        <p:nvSpPr>
          <p:cNvPr id="565" name="CustomShape 18"/>
          <p:cNvSpPr/>
          <p:nvPr/>
        </p:nvSpPr>
        <p:spPr>
          <a:xfrm>
            <a:off x="6572160" y="3441600"/>
            <a:ext cx="371160" cy="242640"/>
          </a:xfrm>
          <a:prstGeom prst="rect">
            <a:avLst/>
          </a:prstGeom>
        </p:spPr>
        <p:txBody>
          <a:bodyPr lIns="90000" tIns="45000" rIns="90000" bIns="45000"/>
          <a:lstStyle/>
          <a:p>
            <a:r>
              <a:rPr lang="en-IN" sz="1000">
                <a:latin typeface="Tahoma"/>
              </a:rPr>
              <a:t>5</a:t>
            </a:r>
            <a:endParaRPr/>
          </a:p>
        </p:txBody>
      </p:sp>
      <p:sp>
        <p:nvSpPr>
          <p:cNvPr id="566" name="CustomShape 19"/>
          <p:cNvSpPr/>
          <p:nvPr/>
        </p:nvSpPr>
        <p:spPr>
          <a:xfrm>
            <a:off x="6838920" y="3429000"/>
            <a:ext cx="371160" cy="242640"/>
          </a:xfrm>
          <a:prstGeom prst="rect">
            <a:avLst/>
          </a:prstGeom>
        </p:spPr>
        <p:txBody>
          <a:bodyPr lIns="90000" tIns="45000" rIns="90000" bIns="45000"/>
          <a:lstStyle/>
          <a:p>
            <a:r>
              <a:rPr lang="en-IN" sz="1000">
                <a:latin typeface="Tahoma"/>
              </a:rPr>
              <a:t>4</a:t>
            </a:r>
            <a:endParaRPr/>
          </a:p>
        </p:txBody>
      </p:sp>
      <p:sp>
        <p:nvSpPr>
          <p:cNvPr id="567" name="CustomShape 20"/>
          <p:cNvSpPr/>
          <p:nvPr/>
        </p:nvSpPr>
        <p:spPr>
          <a:xfrm>
            <a:off x="7829640" y="3429000"/>
            <a:ext cx="371160" cy="242640"/>
          </a:xfrm>
          <a:prstGeom prst="rect">
            <a:avLst/>
          </a:prstGeom>
        </p:spPr>
        <p:txBody>
          <a:bodyPr lIns="90000" tIns="45000" rIns="90000" bIns="45000"/>
          <a:lstStyle/>
          <a:p>
            <a:r>
              <a:rPr lang="en-IN" sz="1000">
                <a:latin typeface="Tahoma"/>
              </a:rPr>
              <a:t>0</a:t>
            </a:r>
            <a:endParaRPr/>
          </a:p>
        </p:txBody>
      </p:sp>
      <p:sp>
        <p:nvSpPr>
          <p:cNvPr id="568" name="CustomShape 21"/>
          <p:cNvSpPr/>
          <p:nvPr/>
        </p:nvSpPr>
        <p:spPr>
          <a:xfrm>
            <a:off x="1600200" y="4857840"/>
            <a:ext cx="1066320" cy="394920"/>
          </a:xfrm>
          <a:prstGeom prst="rect">
            <a:avLst/>
          </a:prstGeom>
        </p:spPr>
        <p:txBody>
          <a:bodyPr lIns="90000" tIns="45000" rIns="90000" bIns="45000"/>
          <a:lstStyle/>
          <a:p>
            <a:r>
              <a:rPr lang="en-IN" sz="1000">
                <a:latin typeface="Tahoma"/>
              </a:rPr>
              <a:t>Condition Flags</a:t>
            </a:r>
            <a:endParaRPr/>
          </a:p>
        </p:txBody>
      </p:sp>
      <p:sp>
        <p:nvSpPr>
          <p:cNvPr id="569" name="CustomShape 22"/>
          <p:cNvSpPr/>
          <p:nvPr/>
        </p:nvSpPr>
        <p:spPr>
          <a:xfrm>
            <a:off x="6943680" y="4848120"/>
            <a:ext cx="1066320" cy="394920"/>
          </a:xfrm>
          <a:prstGeom prst="rect">
            <a:avLst/>
          </a:prstGeom>
        </p:spPr>
        <p:txBody>
          <a:bodyPr lIns="90000" tIns="45000" rIns="90000" bIns="45000"/>
          <a:lstStyle/>
          <a:p>
            <a:r>
              <a:rPr lang="en-IN" sz="1000">
                <a:latin typeface="Tahoma"/>
              </a:rPr>
              <a:t>Processor Mode</a:t>
            </a:r>
            <a:endParaRPr/>
          </a:p>
        </p:txBody>
      </p:sp>
      <p:sp>
        <p:nvSpPr>
          <p:cNvPr id="570" name="CustomShape 23"/>
          <p:cNvSpPr/>
          <p:nvPr/>
        </p:nvSpPr>
        <p:spPr>
          <a:xfrm>
            <a:off x="5934240" y="4848120"/>
            <a:ext cx="761760" cy="394920"/>
          </a:xfrm>
          <a:prstGeom prst="rect">
            <a:avLst/>
          </a:prstGeom>
        </p:spPr>
        <p:txBody>
          <a:bodyPr lIns="90000" tIns="45000" rIns="90000" bIns="45000"/>
          <a:lstStyle/>
          <a:p>
            <a:pPr algn="ctr"/>
            <a:r>
              <a:rPr lang="en-IN" sz="1000">
                <a:latin typeface="Tahoma"/>
              </a:rPr>
              <a:t>Interrupt Masks</a:t>
            </a:r>
            <a:endParaRPr/>
          </a:p>
        </p:txBody>
      </p:sp>
      <p:sp>
        <p:nvSpPr>
          <p:cNvPr id="571" name="CustomShape 24"/>
          <p:cNvSpPr/>
          <p:nvPr/>
        </p:nvSpPr>
        <p:spPr>
          <a:xfrm>
            <a:off x="6267600" y="5257800"/>
            <a:ext cx="1066320" cy="242640"/>
          </a:xfrm>
          <a:prstGeom prst="rect">
            <a:avLst/>
          </a:prstGeom>
        </p:spPr>
        <p:txBody>
          <a:bodyPr lIns="90000" tIns="45000" rIns="90000" bIns="45000"/>
          <a:lstStyle/>
          <a:p>
            <a:r>
              <a:rPr lang="en-IN" sz="1000">
                <a:latin typeface="Tahoma"/>
              </a:rPr>
              <a:t>Thumb State</a:t>
            </a:r>
            <a:endParaRPr/>
          </a:p>
        </p:txBody>
      </p:sp>
      <p:sp>
        <p:nvSpPr>
          <p:cNvPr id="572" name="Line 25"/>
          <p:cNvSpPr/>
          <p:nvPr/>
        </p:nvSpPr>
        <p:spPr>
          <a:xfrm>
            <a:off x="6724440" y="4886280"/>
            <a:ext cx="0" cy="371520"/>
          </a:xfrm>
          <a:prstGeom prst="line">
            <a:avLst/>
          </a:prstGeom>
          <a:ln w="31680">
            <a:solidFill>
              <a:srgbClr val="000000"/>
            </a:solidFill>
            <a:round/>
          </a:ln>
        </p:spPr>
      </p:sp>
      <p:sp>
        <p:nvSpPr>
          <p:cNvPr id="573" name="CustomShape 26"/>
          <p:cNvSpPr/>
          <p:nvPr/>
        </p:nvSpPr>
        <p:spPr>
          <a:xfrm>
            <a:off x="762120" y="4857840"/>
            <a:ext cx="1066320" cy="242640"/>
          </a:xfrm>
          <a:prstGeom prst="rect">
            <a:avLst/>
          </a:prstGeom>
        </p:spPr>
        <p:txBody>
          <a:bodyPr lIns="90000" tIns="45000" rIns="90000" bIns="45000"/>
          <a:lstStyle/>
          <a:p>
            <a:r>
              <a:rPr lang="en-IN" sz="1000" b="1">
                <a:latin typeface="Tahoma"/>
              </a:rPr>
              <a:t>Function</a:t>
            </a:r>
            <a:endParaRPr/>
          </a:p>
        </p:txBody>
      </p:sp>
      <p:sp>
        <p:nvSpPr>
          <p:cNvPr id="574" name="CustomShape 27"/>
          <p:cNvSpPr/>
          <p:nvPr/>
        </p:nvSpPr>
        <p:spPr>
          <a:xfrm>
            <a:off x="1123920" y="3448080"/>
            <a:ext cx="1066320" cy="242640"/>
          </a:xfrm>
          <a:prstGeom prst="rect">
            <a:avLst/>
          </a:prstGeom>
        </p:spPr>
        <p:txBody>
          <a:bodyPr lIns="90000" tIns="45000" rIns="90000" bIns="45000"/>
          <a:lstStyle/>
          <a:p>
            <a:r>
              <a:rPr lang="en-IN" sz="1000" b="1">
                <a:latin typeface="Tahoma"/>
              </a:rPr>
              <a:t>Bit</a:t>
            </a:r>
            <a:endParaRPr/>
          </a:p>
        </p:txBody>
      </p:sp>
      <p:sp>
        <p:nvSpPr>
          <p:cNvPr id="575" name="CustomShape 28"/>
          <p:cNvSpPr/>
          <p:nvPr/>
        </p:nvSpPr>
        <p:spPr>
          <a:xfrm>
            <a:off x="923760" y="3260880"/>
            <a:ext cx="1066320" cy="242640"/>
          </a:xfrm>
          <a:prstGeom prst="rect">
            <a:avLst/>
          </a:prstGeom>
        </p:spPr>
        <p:txBody>
          <a:bodyPr lIns="90000" tIns="45000" rIns="90000" bIns="45000"/>
          <a:lstStyle/>
          <a:p>
            <a:r>
              <a:rPr lang="en-IN" sz="1000" b="1">
                <a:latin typeface="Tahoma"/>
              </a:rPr>
              <a:t>Fields</a:t>
            </a:r>
            <a:endParaRPr/>
          </a:p>
        </p:txBody>
      </p:sp>
      <p:sp>
        <p:nvSpPr>
          <p:cNvPr id="576" name="Line 29"/>
          <p:cNvSpPr/>
          <p:nvPr/>
        </p:nvSpPr>
        <p:spPr>
          <a:xfrm>
            <a:off x="1466640" y="3295440"/>
            <a:ext cx="0" cy="152280"/>
          </a:xfrm>
          <a:prstGeom prst="line">
            <a:avLst/>
          </a:prstGeom>
          <a:ln w="31680">
            <a:solidFill>
              <a:srgbClr val="000000"/>
            </a:solidFill>
            <a:round/>
          </a:ln>
        </p:spPr>
      </p:sp>
      <p:sp>
        <p:nvSpPr>
          <p:cNvPr id="577" name="Line 30"/>
          <p:cNvSpPr/>
          <p:nvPr/>
        </p:nvSpPr>
        <p:spPr>
          <a:xfrm>
            <a:off x="3295440" y="3276360"/>
            <a:ext cx="0" cy="152640"/>
          </a:xfrm>
          <a:prstGeom prst="line">
            <a:avLst/>
          </a:prstGeom>
          <a:ln w="31680">
            <a:solidFill>
              <a:srgbClr val="000000"/>
            </a:solidFill>
            <a:round/>
          </a:ln>
        </p:spPr>
      </p:sp>
      <p:sp>
        <p:nvSpPr>
          <p:cNvPr id="578" name="Line 31"/>
          <p:cNvSpPr/>
          <p:nvPr/>
        </p:nvSpPr>
        <p:spPr>
          <a:xfrm>
            <a:off x="3342960" y="3276360"/>
            <a:ext cx="0" cy="152640"/>
          </a:xfrm>
          <a:prstGeom prst="line">
            <a:avLst/>
          </a:prstGeom>
          <a:ln w="31680">
            <a:solidFill>
              <a:srgbClr val="000000"/>
            </a:solidFill>
            <a:round/>
          </a:ln>
        </p:spPr>
      </p:sp>
      <p:sp>
        <p:nvSpPr>
          <p:cNvPr id="579" name="Line 32"/>
          <p:cNvSpPr/>
          <p:nvPr/>
        </p:nvSpPr>
        <p:spPr>
          <a:xfrm>
            <a:off x="4362120" y="3276360"/>
            <a:ext cx="0" cy="152640"/>
          </a:xfrm>
          <a:prstGeom prst="line">
            <a:avLst/>
          </a:prstGeom>
          <a:ln w="31680">
            <a:solidFill>
              <a:srgbClr val="000000"/>
            </a:solidFill>
            <a:round/>
          </a:ln>
        </p:spPr>
      </p:sp>
      <p:sp>
        <p:nvSpPr>
          <p:cNvPr id="580" name="Line 33"/>
          <p:cNvSpPr/>
          <p:nvPr/>
        </p:nvSpPr>
        <p:spPr>
          <a:xfrm>
            <a:off x="4410000" y="3276360"/>
            <a:ext cx="0" cy="152640"/>
          </a:xfrm>
          <a:prstGeom prst="line">
            <a:avLst/>
          </a:prstGeom>
          <a:ln w="31680">
            <a:solidFill>
              <a:srgbClr val="000000"/>
            </a:solidFill>
            <a:round/>
          </a:ln>
        </p:spPr>
      </p:sp>
      <p:sp>
        <p:nvSpPr>
          <p:cNvPr id="581" name="Line 34"/>
          <p:cNvSpPr/>
          <p:nvPr/>
        </p:nvSpPr>
        <p:spPr>
          <a:xfrm>
            <a:off x="5943600" y="3276360"/>
            <a:ext cx="0" cy="152640"/>
          </a:xfrm>
          <a:prstGeom prst="line">
            <a:avLst/>
          </a:prstGeom>
          <a:ln w="31680">
            <a:solidFill>
              <a:srgbClr val="000000"/>
            </a:solidFill>
            <a:round/>
          </a:ln>
        </p:spPr>
      </p:sp>
      <p:sp>
        <p:nvSpPr>
          <p:cNvPr id="582" name="Line 35"/>
          <p:cNvSpPr/>
          <p:nvPr/>
        </p:nvSpPr>
        <p:spPr>
          <a:xfrm>
            <a:off x="5895720" y="3276360"/>
            <a:ext cx="0" cy="152640"/>
          </a:xfrm>
          <a:prstGeom prst="line">
            <a:avLst/>
          </a:prstGeom>
          <a:ln w="31680">
            <a:solidFill>
              <a:srgbClr val="000000"/>
            </a:solidFill>
            <a:round/>
          </a:ln>
        </p:spPr>
      </p:sp>
      <p:sp>
        <p:nvSpPr>
          <p:cNvPr id="583" name="Line 36"/>
          <p:cNvSpPr/>
          <p:nvPr/>
        </p:nvSpPr>
        <p:spPr>
          <a:xfrm>
            <a:off x="7991280" y="3276360"/>
            <a:ext cx="0" cy="152640"/>
          </a:xfrm>
          <a:prstGeom prst="line">
            <a:avLst/>
          </a:prstGeom>
          <a:ln w="31680">
            <a:solidFill>
              <a:srgbClr val="000000"/>
            </a:solidFill>
            <a:round/>
          </a:ln>
        </p:spPr>
      </p:sp>
      <p:sp>
        <p:nvSpPr>
          <p:cNvPr id="584" name="Line 37"/>
          <p:cNvSpPr/>
          <p:nvPr/>
        </p:nvSpPr>
        <p:spPr>
          <a:xfrm>
            <a:off x="1466640" y="3352680"/>
            <a:ext cx="1828800" cy="0"/>
          </a:xfrm>
          <a:prstGeom prst="line">
            <a:avLst/>
          </a:prstGeom>
          <a:ln w="31680">
            <a:solidFill>
              <a:srgbClr val="000000"/>
            </a:solidFill>
            <a:round/>
          </a:ln>
        </p:spPr>
      </p:sp>
      <p:sp>
        <p:nvSpPr>
          <p:cNvPr id="585" name="Line 38"/>
          <p:cNvSpPr/>
          <p:nvPr/>
        </p:nvSpPr>
        <p:spPr>
          <a:xfrm>
            <a:off x="3371760" y="3352680"/>
            <a:ext cx="990360" cy="0"/>
          </a:xfrm>
          <a:prstGeom prst="line">
            <a:avLst/>
          </a:prstGeom>
          <a:ln w="31680">
            <a:solidFill>
              <a:srgbClr val="000000"/>
            </a:solidFill>
            <a:round/>
          </a:ln>
        </p:spPr>
      </p:sp>
      <p:sp>
        <p:nvSpPr>
          <p:cNvPr id="586" name="Line 39"/>
          <p:cNvSpPr/>
          <p:nvPr/>
        </p:nvSpPr>
        <p:spPr>
          <a:xfrm>
            <a:off x="4438440" y="3352680"/>
            <a:ext cx="1447920" cy="0"/>
          </a:xfrm>
          <a:prstGeom prst="line">
            <a:avLst/>
          </a:prstGeom>
          <a:ln w="31680">
            <a:solidFill>
              <a:srgbClr val="000000"/>
            </a:solidFill>
            <a:round/>
          </a:ln>
        </p:spPr>
      </p:sp>
      <p:sp>
        <p:nvSpPr>
          <p:cNvPr id="587" name="Line 40"/>
          <p:cNvSpPr/>
          <p:nvPr/>
        </p:nvSpPr>
        <p:spPr>
          <a:xfrm>
            <a:off x="5962320" y="3352680"/>
            <a:ext cx="1981440" cy="0"/>
          </a:xfrm>
          <a:prstGeom prst="line">
            <a:avLst/>
          </a:prstGeom>
          <a:ln w="31680">
            <a:solidFill>
              <a:srgbClr val="000000"/>
            </a:solidFill>
            <a:round/>
          </a:ln>
        </p:spPr>
      </p:sp>
      <p:sp>
        <p:nvSpPr>
          <p:cNvPr id="588" name="CustomShape 41"/>
          <p:cNvSpPr/>
          <p:nvPr/>
        </p:nvSpPr>
        <p:spPr>
          <a:xfrm>
            <a:off x="2152800" y="3124080"/>
            <a:ext cx="1066320" cy="242640"/>
          </a:xfrm>
          <a:prstGeom prst="rect">
            <a:avLst/>
          </a:prstGeom>
        </p:spPr>
        <p:txBody>
          <a:bodyPr lIns="90000" tIns="45000" rIns="90000" bIns="45000"/>
          <a:lstStyle/>
          <a:p>
            <a:r>
              <a:rPr lang="en-IN" sz="1000">
                <a:latin typeface="Tahoma"/>
              </a:rPr>
              <a:t>Flags</a:t>
            </a:r>
            <a:endParaRPr/>
          </a:p>
        </p:txBody>
      </p:sp>
      <p:sp>
        <p:nvSpPr>
          <p:cNvPr id="589" name="CustomShape 42"/>
          <p:cNvSpPr/>
          <p:nvPr/>
        </p:nvSpPr>
        <p:spPr>
          <a:xfrm>
            <a:off x="3619440" y="3133800"/>
            <a:ext cx="1066320" cy="242640"/>
          </a:xfrm>
          <a:prstGeom prst="rect">
            <a:avLst/>
          </a:prstGeom>
        </p:spPr>
        <p:txBody>
          <a:bodyPr lIns="90000" tIns="45000" rIns="90000" bIns="45000"/>
          <a:lstStyle/>
          <a:p>
            <a:r>
              <a:rPr lang="en-IN" sz="1000">
                <a:latin typeface="Tahoma"/>
              </a:rPr>
              <a:t>Status</a:t>
            </a:r>
            <a:endParaRPr/>
          </a:p>
        </p:txBody>
      </p:sp>
      <p:sp>
        <p:nvSpPr>
          <p:cNvPr id="590" name="CustomShape 43"/>
          <p:cNvSpPr/>
          <p:nvPr/>
        </p:nvSpPr>
        <p:spPr>
          <a:xfrm>
            <a:off x="4962600" y="3143160"/>
            <a:ext cx="1066320" cy="242640"/>
          </a:xfrm>
          <a:prstGeom prst="rect">
            <a:avLst/>
          </a:prstGeom>
        </p:spPr>
        <p:txBody>
          <a:bodyPr lIns="90000" tIns="45000" rIns="90000" bIns="45000"/>
          <a:lstStyle/>
          <a:p>
            <a:r>
              <a:rPr lang="en-IN" sz="1000">
                <a:latin typeface="Tahoma"/>
              </a:rPr>
              <a:t>Extension</a:t>
            </a:r>
            <a:endParaRPr/>
          </a:p>
        </p:txBody>
      </p:sp>
      <p:sp>
        <p:nvSpPr>
          <p:cNvPr id="591" name="CustomShape 44"/>
          <p:cNvSpPr/>
          <p:nvPr/>
        </p:nvSpPr>
        <p:spPr>
          <a:xfrm>
            <a:off x="6657840" y="3133800"/>
            <a:ext cx="1066320" cy="242640"/>
          </a:xfrm>
          <a:prstGeom prst="rect">
            <a:avLst/>
          </a:prstGeom>
        </p:spPr>
        <p:txBody>
          <a:bodyPr lIns="90000" tIns="45000" rIns="90000" bIns="45000"/>
          <a:lstStyle/>
          <a:p>
            <a:r>
              <a:rPr lang="en-IN" sz="1000">
                <a:latin typeface="Tahoma"/>
              </a:rPr>
              <a:t>Control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ARM History</a:t>
            </a:r>
            <a:endParaRPr/>
          </a:p>
        </p:txBody>
      </p:sp>
      <p:sp>
        <p:nvSpPr>
          <p:cNvPr id="82" name="TextShape 2"/>
          <p:cNvSpPr txBox="1"/>
          <p:nvPr/>
        </p:nvSpPr>
        <p:spPr>
          <a:xfrm>
            <a:off x="152400" y="838200"/>
            <a:ext cx="9144000" cy="5715000"/>
          </a:xfrm>
          <a:prstGeom prst="rect">
            <a:avLst/>
          </a:prstGeom>
        </p:spPr>
        <p:txBody>
          <a:bodyPr lIns="90000" tIns="45000" rIns="90000" bIns="45000"/>
          <a:lstStyle/>
          <a:p>
            <a:pPr>
              <a:buSzPct val="45000"/>
              <a:buFont typeface="Wingdings"/>
              <a:buChar char="Ø"/>
            </a:pPr>
            <a:r>
              <a:rPr lang="en-IN" sz="3000" dirty="0"/>
              <a:t>ARM – Acorn RISC Machine(1983)</a:t>
            </a:r>
            <a:endParaRPr/>
          </a:p>
          <a:p>
            <a:pPr lvl="1">
              <a:buSzPct val="45000"/>
              <a:buFont typeface="Wingdings"/>
              <a:buChar char="v"/>
            </a:pPr>
            <a:r>
              <a:rPr lang="en-IN" sz="3000" dirty="0"/>
              <a:t>Acorn Computers Limited, Cambridge, England</a:t>
            </a:r>
            <a:endParaRPr/>
          </a:p>
          <a:p>
            <a:pPr lvl="1">
              <a:buSzPct val="45000"/>
              <a:buFont typeface="Wingdings"/>
              <a:buChar char="v"/>
            </a:pPr>
            <a:r>
              <a:rPr lang="en-IN" sz="3000" dirty="0"/>
              <a:t>Known before becoming ARM as computer manufacturer</a:t>
            </a:r>
            <a:endParaRPr/>
          </a:p>
          <a:p>
            <a:pPr lvl="1">
              <a:buSzPct val="45000"/>
              <a:buFont typeface="Wingdings"/>
              <a:buChar char="v"/>
            </a:pPr>
            <a:r>
              <a:rPr lang="en-IN" sz="3000" dirty="0"/>
              <a:t>Acorn which developed a 32-bit RISC processor for it’s own use (used in Acorn Archimedes)</a:t>
            </a:r>
            <a:endParaRPr/>
          </a:p>
          <a:p>
            <a:pPr>
              <a:buSzPct val="45000"/>
              <a:buFont typeface="Wingdings"/>
              <a:buChar char="Ø"/>
            </a:pPr>
            <a:r>
              <a:rPr lang="en-IN" sz="3000" dirty="0"/>
              <a:t>ARM – Advanced RISC Machine 1990 </a:t>
            </a:r>
            <a:endParaRPr/>
          </a:p>
          <a:p>
            <a:pPr lvl="1">
              <a:buSzPct val="45000"/>
              <a:buFont typeface="Wingdings"/>
              <a:buChar char="v"/>
            </a:pPr>
            <a:r>
              <a:rPr lang="en-IN" sz="3000" dirty="0"/>
              <a:t>ARM Limited, Founded 1990, owned by Acorn, Apple and VLSI</a:t>
            </a:r>
            <a:endParaRPr/>
          </a:p>
          <a:p>
            <a:pPr lvl="1">
              <a:buSzPct val="45000"/>
              <a:buFont typeface="Wingdings"/>
              <a:buChar char="v"/>
            </a:pPr>
            <a:r>
              <a:rPr lang="en-IN" sz="3000" dirty="0"/>
              <a:t>Licenses ARM core designs to semiconductor partners who fabricate and sell to their customers.</a:t>
            </a:r>
            <a:endParaRPr/>
          </a:p>
          <a:p>
            <a:pPr lvl="1">
              <a:buSzPct val="45000"/>
              <a:buFont typeface="Wingdings"/>
              <a:buChar char="v"/>
            </a:pPr>
            <a:r>
              <a:rPr lang="en-IN" sz="3000" dirty="0"/>
              <a:t>ARM does not fabricate silicon itself</a:t>
            </a:r>
            <a:endParaRPr/>
          </a:p>
          <a:p>
            <a:endParaRPr/>
          </a:p>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TextShape 1"/>
          <p:cNvSpPr txBox="1"/>
          <p:nvPr/>
        </p:nvSpPr>
        <p:spPr>
          <a:xfrm>
            <a:off x="457200" y="274680"/>
            <a:ext cx="8229240" cy="1142640"/>
          </a:xfrm>
          <a:prstGeom prst="rect">
            <a:avLst/>
          </a:prstGeom>
        </p:spPr>
        <p:txBody>
          <a:bodyPr lIns="90000" tIns="45000" rIns="90000" bIns="45000"/>
          <a:lstStyle/>
          <a:p>
            <a:r>
              <a:rPr lang="en-IN" sz="3000">
                <a:solidFill>
                  <a:srgbClr val="575F6D"/>
                </a:solidFill>
                <a:latin typeface="Century Schoolbook"/>
              </a:rPr>
              <a:t>Banked Registers</a:t>
            </a:r>
            <a:endParaRPr/>
          </a:p>
        </p:txBody>
      </p:sp>
      <p:sp>
        <p:nvSpPr>
          <p:cNvPr id="599" name="CustomShape 2"/>
          <p:cNvSpPr/>
          <p:nvPr/>
        </p:nvSpPr>
        <p:spPr>
          <a:xfrm>
            <a:off x="990720" y="175248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r0</a:t>
            </a:r>
            <a:endParaRPr/>
          </a:p>
        </p:txBody>
      </p:sp>
      <p:sp>
        <p:nvSpPr>
          <p:cNvPr id="600" name="CustomShape 3"/>
          <p:cNvSpPr/>
          <p:nvPr/>
        </p:nvSpPr>
        <p:spPr>
          <a:xfrm>
            <a:off x="990720" y="197640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r1</a:t>
            </a:r>
            <a:endParaRPr/>
          </a:p>
        </p:txBody>
      </p:sp>
      <p:sp>
        <p:nvSpPr>
          <p:cNvPr id="601" name="CustomShape 4"/>
          <p:cNvSpPr/>
          <p:nvPr/>
        </p:nvSpPr>
        <p:spPr>
          <a:xfrm>
            <a:off x="990720" y="219564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r2</a:t>
            </a:r>
            <a:endParaRPr/>
          </a:p>
        </p:txBody>
      </p:sp>
      <p:sp>
        <p:nvSpPr>
          <p:cNvPr id="602" name="CustomShape 5"/>
          <p:cNvSpPr/>
          <p:nvPr/>
        </p:nvSpPr>
        <p:spPr>
          <a:xfrm>
            <a:off x="990720" y="241920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r3</a:t>
            </a:r>
            <a:endParaRPr/>
          </a:p>
        </p:txBody>
      </p:sp>
      <p:sp>
        <p:nvSpPr>
          <p:cNvPr id="603" name="CustomShape 6"/>
          <p:cNvSpPr/>
          <p:nvPr/>
        </p:nvSpPr>
        <p:spPr>
          <a:xfrm>
            <a:off x="990720" y="263844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r4</a:t>
            </a:r>
            <a:endParaRPr/>
          </a:p>
        </p:txBody>
      </p:sp>
      <p:sp>
        <p:nvSpPr>
          <p:cNvPr id="604" name="CustomShape 7"/>
          <p:cNvSpPr/>
          <p:nvPr/>
        </p:nvSpPr>
        <p:spPr>
          <a:xfrm>
            <a:off x="990720" y="286236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r5</a:t>
            </a:r>
            <a:endParaRPr/>
          </a:p>
        </p:txBody>
      </p:sp>
      <p:sp>
        <p:nvSpPr>
          <p:cNvPr id="605" name="CustomShape 8"/>
          <p:cNvSpPr/>
          <p:nvPr/>
        </p:nvSpPr>
        <p:spPr>
          <a:xfrm>
            <a:off x="990720" y="308124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r6</a:t>
            </a:r>
            <a:endParaRPr/>
          </a:p>
        </p:txBody>
      </p:sp>
      <p:sp>
        <p:nvSpPr>
          <p:cNvPr id="606" name="CustomShape 9"/>
          <p:cNvSpPr/>
          <p:nvPr/>
        </p:nvSpPr>
        <p:spPr>
          <a:xfrm>
            <a:off x="990720" y="330516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r7</a:t>
            </a:r>
            <a:endParaRPr/>
          </a:p>
        </p:txBody>
      </p:sp>
      <p:sp>
        <p:nvSpPr>
          <p:cNvPr id="607" name="CustomShape 10"/>
          <p:cNvSpPr/>
          <p:nvPr/>
        </p:nvSpPr>
        <p:spPr>
          <a:xfrm>
            <a:off x="990720" y="355284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r8</a:t>
            </a:r>
            <a:endParaRPr/>
          </a:p>
        </p:txBody>
      </p:sp>
      <p:sp>
        <p:nvSpPr>
          <p:cNvPr id="608" name="CustomShape 11"/>
          <p:cNvSpPr/>
          <p:nvPr/>
        </p:nvSpPr>
        <p:spPr>
          <a:xfrm>
            <a:off x="990720" y="377676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r9</a:t>
            </a:r>
            <a:endParaRPr/>
          </a:p>
        </p:txBody>
      </p:sp>
      <p:sp>
        <p:nvSpPr>
          <p:cNvPr id="609" name="CustomShape 12"/>
          <p:cNvSpPr/>
          <p:nvPr/>
        </p:nvSpPr>
        <p:spPr>
          <a:xfrm>
            <a:off x="990720" y="399564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r10</a:t>
            </a:r>
            <a:endParaRPr/>
          </a:p>
        </p:txBody>
      </p:sp>
      <p:sp>
        <p:nvSpPr>
          <p:cNvPr id="610" name="CustomShape 13"/>
          <p:cNvSpPr/>
          <p:nvPr/>
        </p:nvSpPr>
        <p:spPr>
          <a:xfrm>
            <a:off x="990720" y="421956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r11</a:t>
            </a:r>
            <a:endParaRPr/>
          </a:p>
        </p:txBody>
      </p:sp>
      <p:sp>
        <p:nvSpPr>
          <p:cNvPr id="611" name="CustomShape 14"/>
          <p:cNvSpPr/>
          <p:nvPr/>
        </p:nvSpPr>
        <p:spPr>
          <a:xfrm>
            <a:off x="990720" y="443880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r12</a:t>
            </a:r>
            <a:endParaRPr/>
          </a:p>
        </p:txBody>
      </p:sp>
      <p:sp>
        <p:nvSpPr>
          <p:cNvPr id="612" name="CustomShape 15"/>
          <p:cNvSpPr/>
          <p:nvPr/>
        </p:nvSpPr>
        <p:spPr>
          <a:xfrm>
            <a:off x="990720" y="466236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r13  </a:t>
            </a:r>
            <a:r>
              <a:rPr lang="en-IN" sz="1200" b="1">
                <a:solidFill>
                  <a:srgbClr val="000000"/>
                </a:solidFill>
                <a:latin typeface="Tahoma"/>
              </a:rPr>
              <a:t>sp</a:t>
            </a:r>
            <a:endParaRPr/>
          </a:p>
        </p:txBody>
      </p:sp>
      <p:sp>
        <p:nvSpPr>
          <p:cNvPr id="613" name="CustomShape 16"/>
          <p:cNvSpPr/>
          <p:nvPr/>
        </p:nvSpPr>
        <p:spPr>
          <a:xfrm>
            <a:off x="990720" y="488160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r14  </a:t>
            </a:r>
            <a:r>
              <a:rPr lang="en-IN" sz="1200" b="1">
                <a:solidFill>
                  <a:srgbClr val="000000"/>
                </a:solidFill>
                <a:latin typeface="Tahoma"/>
              </a:rPr>
              <a:t>lr</a:t>
            </a:r>
            <a:endParaRPr/>
          </a:p>
        </p:txBody>
      </p:sp>
      <p:sp>
        <p:nvSpPr>
          <p:cNvPr id="614" name="CustomShape 17"/>
          <p:cNvSpPr/>
          <p:nvPr/>
        </p:nvSpPr>
        <p:spPr>
          <a:xfrm>
            <a:off x="990720" y="510552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r15  </a:t>
            </a:r>
            <a:r>
              <a:rPr lang="en-IN" sz="1200" b="1">
                <a:solidFill>
                  <a:srgbClr val="000000"/>
                </a:solidFill>
                <a:latin typeface="Tahoma"/>
              </a:rPr>
              <a:t>pc</a:t>
            </a:r>
            <a:endParaRPr/>
          </a:p>
        </p:txBody>
      </p:sp>
      <p:sp>
        <p:nvSpPr>
          <p:cNvPr id="615" name="CustomShape 18"/>
          <p:cNvSpPr/>
          <p:nvPr/>
        </p:nvSpPr>
        <p:spPr>
          <a:xfrm>
            <a:off x="990720" y="5486400"/>
            <a:ext cx="837720" cy="228240"/>
          </a:xfrm>
          <a:prstGeom prst="rect">
            <a:avLst/>
          </a:prstGeom>
          <a:ln w="31680">
            <a:solidFill>
              <a:srgbClr val="000000"/>
            </a:solidFill>
            <a:miter/>
          </a:ln>
        </p:spPr>
        <p:txBody>
          <a:bodyPr wrap="none" lIns="90000" tIns="45000" rIns="90000" bIns="45000" anchor="ctr"/>
          <a:lstStyle/>
          <a:p>
            <a:pPr algn="ctr"/>
            <a:r>
              <a:rPr lang="en-IN" sz="1200" b="1">
                <a:solidFill>
                  <a:srgbClr val="000000"/>
                </a:solidFill>
                <a:latin typeface="Tahoma"/>
              </a:rPr>
              <a:t>cpsr</a:t>
            </a:r>
            <a:endParaRPr/>
          </a:p>
        </p:txBody>
      </p:sp>
      <p:sp>
        <p:nvSpPr>
          <p:cNvPr id="616" name="CustomShape 19"/>
          <p:cNvSpPr/>
          <p:nvPr/>
        </p:nvSpPr>
        <p:spPr>
          <a:xfrm>
            <a:off x="990720" y="571500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a:t>
            </a:r>
            <a:endParaRPr/>
          </a:p>
        </p:txBody>
      </p:sp>
      <p:sp>
        <p:nvSpPr>
          <p:cNvPr id="617" name="CustomShape 20"/>
          <p:cNvSpPr/>
          <p:nvPr/>
        </p:nvSpPr>
        <p:spPr>
          <a:xfrm>
            <a:off x="2514600" y="354816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r8_fiq</a:t>
            </a:r>
            <a:endParaRPr/>
          </a:p>
        </p:txBody>
      </p:sp>
      <p:sp>
        <p:nvSpPr>
          <p:cNvPr id="618" name="CustomShape 21"/>
          <p:cNvSpPr/>
          <p:nvPr/>
        </p:nvSpPr>
        <p:spPr>
          <a:xfrm>
            <a:off x="2514600" y="377208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r9_fiq</a:t>
            </a:r>
            <a:endParaRPr/>
          </a:p>
        </p:txBody>
      </p:sp>
      <p:sp>
        <p:nvSpPr>
          <p:cNvPr id="619" name="CustomShape 22"/>
          <p:cNvSpPr/>
          <p:nvPr/>
        </p:nvSpPr>
        <p:spPr>
          <a:xfrm>
            <a:off x="2514600" y="399096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r10_fiq</a:t>
            </a:r>
            <a:endParaRPr/>
          </a:p>
        </p:txBody>
      </p:sp>
      <p:sp>
        <p:nvSpPr>
          <p:cNvPr id="620" name="CustomShape 23"/>
          <p:cNvSpPr/>
          <p:nvPr/>
        </p:nvSpPr>
        <p:spPr>
          <a:xfrm>
            <a:off x="2514600" y="421488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r11_fiq</a:t>
            </a:r>
            <a:endParaRPr/>
          </a:p>
        </p:txBody>
      </p:sp>
      <p:sp>
        <p:nvSpPr>
          <p:cNvPr id="621" name="CustomShape 24"/>
          <p:cNvSpPr/>
          <p:nvPr/>
        </p:nvSpPr>
        <p:spPr>
          <a:xfrm>
            <a:off x="2514600" y="443376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r12_fiq</a:t>
            </a:r>
            <a:endParaRPr/>
          </a:p>
        </p:txBody>
      </p:sp>
      <p:sp>
        <p:nvSpPr>
          <p:cNvPr id="622" name="CustomShape 25"/>
          <p:cNvSpPr/>
          <p:nvPr/>
        </p:nvSpPr>
        <p:spPr>
          <a:xfrm>
            <a:off x="2514600" y="465768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r13_fiq</a:t>
            </a:r>
            <a:endParaRPr/>
          </a:p>
        </p:txBody>
      </p:sp>
      <p:sp>
        <p:nvSpPr>
          <p:cNvPr id="623" name="CustomShape 26"/>
          <p:cNvSpPr/>
          <p:nvPr/>
        </p:nvSpPr>
        <p:spPr>
          <a:xfrm>
            <a:off x="2514600" y="487692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r14_fiq</a:t>
            </a:r>
            <a:endParaRPr/>
          </a:p>
        </p:txBody>
      </p:sp>
      <p:sp>
        <p:nvSpPr>
          <p:cNvPr id="624" name="CustomShape 27"/>
          <p:cNvSpPr/>
          <p:nvPr/>
        </p:nvSpPr>
        <p:spPr>
          <a:xfrm>
            <a:off x="2514600" y="571032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spsr_fiq</a:t>
            </a:r>
            <a:endParaRPr/>
          </a:p>
        </p:txBody>
      </p:sp>
      <p:sp>
        <p:nvSpPr>
          <p:cNvPr id="625" name="CustomShape 28"/>
          <p:cNvSpPr/>
          <p:nvPr/>
        </p:nvSpPr>
        <p:spPr>
          <a:xfrm>
            <a:off x="3886200" y="464832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r13_irq</a:t>
            </a:r>
            <a:endParaRPr/>
          </a:p>
        </p:txBody>
      </p:sp>
      <p:sp>
        <p:nvSpPr>
          <p:cNvPr id="626" name="CustomShape 29"/>
          <p:cNvSpPr/>
          <p:nvPr/>
        </p:nvSpPr>
        <p:spPr>
          <a:xfrm>
            <a:off x="3886200" y="486720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r14_irq</a:t>
            </a:r>
            <a:endParaRPr/>
          </a:p>
        </p:txBody>
      </p:sp>
      <p:sp>
        <p:nvSpPr>
          <p:cNvPr id="627" name="CustomShape 30"/>
          <p:cNvSpPr/>
          <p:nvPr/>
        </p:nvSpPr>
        <p:spPr>
          <a:xfrm>
            <a:off x="3886200" y="570060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spsr_irq</a:t>
            </a:r>
            <a:endParaRPr/>
          </a:p>
        </p:txBody>
      </p:sp>
      <p:sp>
        <p:nvSpPr>
          <p:cNvPr id="628" name="CustomShape 31"/>
          <p:cNvSpPr/>
          <p:nvPr/>
        </p:nvSpPr>
        <p:spPr>
          <a:xfrm>
            <a:off x="5105520" y="464832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r13_svc</a:t>
            </a:r>
            <a:endParaRPr/>
          </a:p>
        </p:txBody>
      </p:sp>
      <p:sp>
        <p:nvSpPr>
          <p:cNvPr id="629" name="CustomShape 32"/>
          <p:cNvSpPr/>
          <p:nvPr/>
        </p:nvSpPr>
        <p:spPr>
          <a:xfrm>
            <a:off x="5105520" y="486720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r14_svc</a:t>
            </a:r>
            <a:endParaRPr/>
          </a:p>
        </p:txBody>
      </p:sp>
      <p:sp>
        <p:nvSpPr>
          <p:cNvPr id="630" name="CustomShape 33"/>
          <p:cNvSpPr/>
          <p:nvPr/>
        </p:nvSpPr>
        <p:spPr>
          <a:xfrm>
            <a:off x="5105520" y="570060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spsr_svc</a:t>
            </a:r>
            <a:endParaRPr/>
          </a:p>
        </p:txBody>
      </p:sp>
      <p:sp>
        <p:nvSpPr>
          <p:cNvPr id="631" name="CustomShape 34"/>
          <p:cNvSpPr/>
          <p:nvPr/>
        </p:nvSpPr>
        <p:spPr>
          <a:xfrm>
            <a:off x="6248520" y="464832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r13_undef</a:t>
            </a:r>
            <a:endParaRPr/>
          </a:p>
        </p:txBody>
      </p:sp>
      <p:sp>
        <p:nvSpPr>
          <p:cNvPr id="632" name="CustomShape 35"/>
          <p:cNvSpPr/>
          <p:nvPr/>
        </p:nvSpPr>
        <p:spPr>
          <a:xfrm>
            <a:off x="6248520" y="486720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r14_undef</a:t>
            </a:r>
            <a:endParaRPr/>
          </a:p>
        </p:txBody>
      </p:sp>
      <p:sp>
        <p:nvSpPr>
          <p:cNvPr id="633" name="CustomShape 36"/>
          <p:cNvSpPr/>
          <p:nvPr/>
        </p:nvSpPr>
        <p:spPr>
          <a:xfrm>
            <a:off x="6248520" y="570060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spsr_undef</a:t>
            </a:r>
            <a:endParaRPr/>
          </a:p>
        </p:txBody>
      </p:sp>
      <p:sp>
        <p:nvSpPr>
          <p:cNvPr id="634" name="CustomShape 37"/>
          <p:cNvSpPr/>
          <p:nvPr/>
        </p:nvSpPr>
        <p:spPr>
          <a:xfrm>
            <a:off x="7467480" y="464832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r13_abt</a:t>
            </a:r>
            <a:endParaRPr/>
          </a:p>
        </p:txBody>
      </p:sp>
      <p:sp>
        <p:nvSpPr>
          <p:cNvPr id="635" name="CustomShape 38"/>
          <p:cNvSpPr/>
          <p:nvPr/>
        </p:nvSpPr>
        <p:spPr>
          <a:xfrm>
            <a:off x="7467480" y="486720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r14_abt</a:t>
            </a:r>
            <a:endParaRPr/>
          </a:p>
        </p:txBody>
      </p:sp>
      <p:sp>
        <p:nvSpPr>
          <p:cNvPr id="636" name="CustomShape 39"/>
          <p:cNvSpPr/>
          <p:nvPr/>
        </p:nvSpPr>
        <p:spPr>
          <a:xfrm>
            <a:off x="7467480" y="570060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spsr_abt</a:t>
            </a:r>
            <a:endParaRPr/>
          </a:p>
        </p:txBody>
      </p:sp>
      <p:sp>
        <p:nvSpPr>
          <p:cNvPr id="637" name="CustomShape 40"/>
          <p:cNvSpPr/>
          <p:nvPr/>
        </p:nvSpPr>
        <p:spPr>
          <a:xfrm>
            <a:off x="2409840" y="2709720"/>
            <a:ext cx="1142640" cy="1063800"/>
          </a:xfrm>
          <a:prstGeom prst="rect">
            <a:avLst/>
          </a:prstGeom>
        </p:spPr>
        <p:txBody>
          <a:bodyPr lIns="90000" tIns="45000" rIns="90000" bIns="45000"/>
          <a:lstStyle/>
          <a:p>
            <a:pPr algn="ctr"/>
            <a:r>
              <a:rPr lang="en-IN" sz="1600" b="1">
                <a:solidFill>
                  <a:srgbClr val="000000"/>
                </a:solidFill>
                <a:latin typeface="Tahoma"/>
              </a:rPr>
              <a:t>Fast Interrupt Request</a:t>
            </a:r>
            <a:endParaRPr/>
          </a:p>
        </p:txBody>
      </p:sp>
      <p:sp>
        <p:nvSpPr>
          <p:cNvPr id="638" name="CustomShape 41"/>
          <p:cNvSpPr/>
          <p:nvPr/>
        </p:nvSpPr>
        <p:spPr>
          <a:xfrm>
            <a:off x="3733920" y="3962520"/>
            <a:ext cx="1142640" cy="820440"/>
          </a:xfrm>
          <a:prstGeom prst="rect">
            <a:avLst/>
          </a:prstGeom>
        </p:spPr>
        <p:txBody>
          <a:bodyPr lIns="90000" tIns="45000" rIns="90000" bIns="45000"/>
          <a:lstStyle/>
          <a:p>
            <a:pPr algn="ctr"/>
            <a:r>
              <a:rPr lang="en-IN" sz="1600" b="1">
                <a:solidFill>
                  <a:srgbClr val="000000"/>
                </a:solidFill>
                <a:latin typeface="Tahoma"/>
              </a:rPr>
              <a:t>Interrupt Request</a:t>
            </a:r>
            <a:endParaRPr/>
          </a:p>
        </p:txBody>
      </p:sp>
      <p:sp>
        <p:nvSpPr>
          <p:cNvPr id="639" name="CustomShape 42"/>
          <p:cNvSpPr/>
          <p:nvPr/>
        </p:nvSpPr>
        <p:spPr>
          <a:xfrm>
            <a:off x="4800600" y="4191120"/>
            <a:ext cx="1371240" cy="577080"/>
          </a:xfrm>
          <a:prstGeom prst="rect">
            <a:avLst/>
          </a:prstGeom>
        </p:spPr>
        <p:txBody>
          <a:bodyPr lIns="90000" tIns="45000" rIns="90000" bIns="45000"/>
          <a:lstStyle/>
          <a:p>
            <a:pPr algn="ctr"/>
            <a:r>
              <a:rPr lang="en-IN" sz="1600" b="1">
                <a:solidFill>
                  <a:srgbClr val="000000"/>
                </a:solidFill>
                <a:latin typeface="Tahoma"/>
              </a:rPr>
              <a:t>Supervisor</a:t>
            </a:r>
            <a:endParaRPr/>
          </a:p>
        </p:txBody>
      </p:sp>
      <p:sp>
        <p:nvSpPr>
          <p:cNvPr id="640" name="CustomShape 43"/>
          <p:cNvSpPr/>
          <p:nvPr/>
        </p:nvSpPr>
        <p:spPr>
          <a:xfrm>
            <a:off x="5958000" y="4200480"/>
            <a:ext cx="1371240" cy="333720"/>
          </a:xfrm>
          <a:prstGeom prst="rect">
            <a:avLst/>
          </a:prstGeom>
        </p:spPr>
        <p:txBody>
          <a:bodyPr lIns="90000" tIns="45000" rIns="90000" bIns="45000"/>
          <a:lstStyle/>
          <a:p>
            <a:pPr algn="ctr"/>
            <a:r>
              <a:rPr lang="en-IN" sz="1600" b="1">
                <a:solidFill>
                  <a:srgbClr val="000000"/>
                </a:solidFill>
                <a:latin typeface="Tahoma"/>
              </a:rPr>
              <a:t>Undefined</a:t>
            </a:r>
            <a:endParaRPr/>
          </a:p>
        </p:txBody>
      </p:sp>
      <p:sp>
        <p:nvSpPr>
          <p:cNvPr id="641" name="CustomShape 44"/>
          <p:cNvSpPr/>
          <p:nvPr/>
        </p:nvSpPr>
        <p:spPr>
          <a:xfrm>
            <a:off x="8381880" y="2057400"/>
            <a:ext cx="685440" cy="5943240"/>
          </a:xfrm>
          <a:prstGeom prst="leftBrace">
            <a:avLst>
              <a:gd name="adj1" fmla="val 0"/>
              <a:gd name="adj2" fmla="val 0"/>
            </a:avLst>
          </a:prstGeom>
          <a:ln w="31680">
            <a:solidFill>
              <a:srgbClr val="000000"/>
            </a:solidFill>
            <a:round/>
          </a:ln>
        </p:spPr>
      </p:sp>
      <p:sp>
        <p:nvSpPr>
          <p:cNvPr id="642" name="CustomShape 45"/>
          <p:cNvSpPr/>
          <p:nvPr/>
        </p:nvSpPr>
        <p:spPr>
          <a:xfrm>
            <a:off x="4267080" y="1676520"/>
            <a:ext cx="3504960" cy="456120"/>
          </a:xfrm>
          <a:prstGeom prst="rect">
            <a:avLst/>
          </a:prstGeom>
        </p:spPr>
        <p:txBody>
          <a:bodyPr lIns="90000" tIns="45000" rIns="90000" bIns="45000"/>
          <a:lstStyle/>
          <a:p>
            <a:r>
              <a:rPr lang="en-IN" sz="2400">
                <a:solidFill>
                  <a:srgbClr val="000000"/>
                </a:solidFill>
                <a:latin typeface="Tahoma"/>
              </a:rPr>
              <a:t>Banked Registers</a:t>
            </a:r>
            <a:endParaRPr/>
          </a:p>
        </p:txBody>
      </p:sp>
      <p:sp>
        <p:nvSpPr>
          <p:cNvPr id="643" name="CustomShape 46"/>
          <p:cNvSpPr/>
          <p:nvPr/>
        </p:nvSpPr>
        <p:spPr>
          <a:xfrm>
            <a:off x="7238880" y="4191120"/>
            <a:ext cx="1294920" cy="333720"/>
          </a:xfrm>
          <a:prstGeom prst="rect">
            <a:avLst/>
          </a:prstGeom>
        </p:spPr>
        <p:txBody>
          <a:bodyPr lIns="90000" tIns="45000" rIns="90000" bIns="45000"/>
          <a:lstStyle/>
          <a:p>
            <a:pPr algn="ctr"/>
            <a:r>
              <a:rPr lang="en-IN" sz="1600" b="1">
                <a:solidFill>
                  <a:srgbClr val="000000"/>
                </a:solidFill>
                <a:latin typeface="Tahoma"/>
              </a:rPr>
              <a:t>Abort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TextShape 1"/>
          <p:cNvSpPr txBox="1"/>
          <p:nvPr/>
        </p:nvSpPr>
        <p:spPr>
          <a:xfrm>
            <a:off x="457200" y="274680"/>
            <a:ext cx="7467120" cy="1142640"/>
          </a:xfrm>
          <a:prstGeom prst="rect">
            <a:avLst/>
          </a:prstGeom>
        </p:spPr>
        <p:txBody>
          <a:bodyPr lIns="90000" tIns="45000" rIns="90000" bIns="45000"/>
          <a:lstStyle/>
          <a:p>
            <a:r>
              <a:rPr lang="en-IN" sz="3200">
                <a:solidFill>
                  <a:srgbClr val="575F6D"/>
                </a:solidFill>
                <a:latin typeface="Century Schoolbook"/>
              </a:rPr>
              <a:t>Changing mode on an exception</a:t>
            </a:r>
            <a:endParaRPr/>
          </a:p>
        </p:txBody>
      </p:sp>
      <p:sp>
        <p:nvSpPr>
          <p:cNvPr id="647" name="CustomShape 2"/>
          <p:cNvSpPr/>
          <p:nvPr/>
        </p:nvSpPr>
        <p:spPr>
          <a:xfrm>
            <a:off x="990720" y="170820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r0</a:t>
            </a:r>
            <a:endParaRPr/>
          </a:p>
        </p:txBody>
      </p:sp>
      <p:sp>
        <p:nvSpPr>
          <p:cNvPr id="648" name="CustomShape 3"/>
          <p:cNvSpPr/>
          <p:nvPr/>
        </p:nvSpPr>
        <p:spPr>
          <a:xfrm>
            <a:off x="990720" y="193212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r1</a:t>
            </a:r>
            <a:endParaRPr/>
          </a:p>
        </p:txBody>
      </p:sp>
      <p:sp>
        <p:nvSpPr>
          <p:cNvPr id="649" name="CustomShape 4"/>
          <p:cNvSpPr/>
          <p:nvPr/>
        </p:nvSpPr>
        <p:spPr>
          <a:xfrm>
            <a:off x="990720" y="215100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r2</a:t>
            </a:r>
            <a:endParaRPr/>
          </a:p>
        </p:txBody>
      </p:sp>
      <p:sp>
        <p:nvSpPr>
          <p:cNvPr id="650" name="CustomShape 5"/>
          <p:cNvSpPr/>
          <p:nvPr/>
        </p:nvSpPr>
        <p:spPr>
          <a:xfrm>
            <a:off x="990720" y="237492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r3</a:t>
            </a:r>
            <a:endParaRPr/>
          </a:p>
        </p:txBody>
      </p:sp>
      <p:sp>
        <p:nvSpPr>
          <p:cNvPr id="651" name="CustomShape 6"/>
          <p:cNvSpPr/>
          <p:nvPr/>
        </p:nvSpPr>
        <p:spPr>
          <a:xfrm>
            <a:off x="990720" y="259380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r4</a:t>
            </a:r>
            <a:endParaRPr/>
          </a:p>
        </p:txBody>
      </p:sp>
      <p:sp>
        <p:nvSpPr>
          <p:cNvPr id="652" name="CustomShape 7"/>
          <p:cNvSpPr/>
          <p:nvPr/>
        </p:nvSpPr>
        <p:spPr>
          <a:xfrm>
            <a:off x="990720" y="281772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r5</a:t>
            </a:r>
            <a:endParaRPr/>
          </a:p>
        </p:txBody>
      </p:sp>
      <p:sp>
        <p:nvSpPr>
          <p:cNvPr id="653" name="CustomShape 8"/>
          <p:cNvSpPr/>
          <p:nvPr/>
        </p:nvSpPr>
        <p:spPr>
          <a:xfrm>
            <a:off x="990720" y="303696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r6</a:t>
            </a:r>
            <a:endParaRPr/>
          </a:p>
        </p:txBody>
      </p:sp>
      <p:sp>
        <p:nvSpPr>
          <p:cNvPr id="654" name="CustomShape 9"/>
          <p:cNvSpPr/>
          <p:nvPr/>
        </p:nvSpPr>
        <p:spPr>
          <a:xfrm>
            <a:off x="990720" y="326088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r7</a:t>
            </a:r>
            <a:endParaRPr/>
          </a:p>
        </p:txBody>
      </p:sp>
      <p:sp>
        <p:nvSpPr>
          <p:cNvPr id="655" name="CustomShape 10"/>
          <p:cNvSpPr/>
          <p:nvPr/>
        </p:nvSpPr>
        <p:spPr>
          <a:xfrm>
            <a:off x="990720" y="350820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r8</a:t>
            </a:r>
            <a:endParaRPr/>
          </a:p>
        </p:txBody>
      </p:sp>
      <p:sp>
        <p:nvSpPr>
          <p:cNvPr id="656" name="CustomShape 11"/>
          <p:cNvSpPr/>
          <p:nvPr/>
        </p:nvSpPr>
        <p:spPr>
          <a:xfrm>
            <a:off x="990720" y="373212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r9</a:t>
            </a:r>
            <a:endParaRPr/>
          </a:p>
        </p:txBody>
      </p:sp>
      <p:sp>
        <p:nvSpPr>
          <p:cNvPr id="657" name="CustomShape 12"/>
          <p:cNvSpPr/>
          <p:nvPr/>
        </p:nvSpPr>
        <p:spPr>
          <a:xfrm>
            <a:off x="990720" y="395136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r10</a:t>
            </a:r>
            <a:endParaRPr/>
          </a:p>
        </p:txBody>
      </p:sp>
      <p:sp>
        <p:nvSpPr>
          <p:cNvPr id="658" name="CustomShape 13"/>
          <p:cNvSpPr/>
          <p:nvPr/>
        </p:nvSpPr>
        <p:spPr>
          <a:xfrm>
            <a:off x="990720" y="417528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r11</a:t>
            </a:r>
            <a:endParaRPr/>
          </a:p>
        </p:txBody>
      </p:sp>
      <p:sp>
        <p:nvSpPr>
          <p:cNvPr id="659" name="CustomShape 14"/>
          <p:cNvSpPr/>
          <p:nvPr/>
        </p:nvSpPr>
        <p:spPr>
          <a:xfrm>
            <a:off x="990720" y="439416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r12</a:t>
            </a:r>
            <a:endParaRPr/>
          </a:p>
        </p:txBody>
      </p:sp>
      <p:sp>
        <p:nvSpPr>
          <p:cNvPr id="660" name="CustomShape 15"/>
          <p:cNvSpPr/>
          <p:nvPr/>
        </p:nvSpPr>
        <p:spPr>
          <a:xfrm>
            <a:off x="990720" y="461808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r13  </a:t>
            </a:r>
            <a:r>
              <a:rPr lang="en-IN" sz="1200" b="1">
                <a:solidFill>
                  <a:srgbClr val="000000"/>
                </a:solidFill>
                <a:latin typeface="Tahoma"/>
              </a:rPr>
              <a:t>sp</a:t>
            </a:r>
            <a:endParaRPr/>
          </a:p>
        </p:txBody>
      </p:sp>
      <p:sp>
        <p:nvSpPr>
          <p:cNvPr id="661" name="CustomShape 16"/>
          <p:cNvSpPr/>
          <p:nvPr/>
        </p:nvSpPr>
        <p:spPr>
          <a:xfrm>
            <a:off x="990720" y="483696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r14  </a:t>
            </a:r>
            <a:r>
              <a:rPr lang="en-IN" sz="1200" b="1">
                <a:solidFill>
                  <a:srgbClr val="000000"/>
                </a:solidFill>
                <a:latin typeface="Tahoma"/>
              </a:rPr>
              <a:t>lr</a:t>
            </a:r>
            <a:endParaRPr/>
          </a:p>
        </p:txBody>
      </p:sp>
      <p:sp>
        <p:nvSpPr>
          <p:cNvPr id="662" name="CustomShape 17"/>
          <p:cNvSpPr/>
          <p:nvPr/>
        </p:nvSpPr>
        <p:spPr>
          <a:xfrm>
            <a:off x="990720" y="506088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r15  </a:t>
            </a:r>
            <a:r>
              <a:rPr lang="en-IN" sz="1200" b="1">
                <a:solidFill>
                  <a:srgbClr val="000000"/>
                </a:solidFill>
                <a:latin typeface="Tahoma"/>
              </a:rPr>
              <a:t>pc</a:t>
            </a:r>
            <a:endParaRPr/>
          </a:p>
        </p:txBody>
      </p:sp>
      <p:sp>
        <p:nvSpPr>
          <p:cNvPr id="663" name="CustomShape 18"/>
          <p:cNvSpPr/>
          <p:nvPr/>
        </p:nvSpPr>
        <p:spPr>
          <a:xfrm>
            <a:off x="990720" y="544212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b="1">
                <a:solidFill>
                  <a:srgbClr val="000000"/>
                </a:solidFill>
                <a:latin typeface="Tahoma"/>
              </a:rPr>
              <a:t>cpsr</a:t>
            </a:r>
            <a:endParaRPr/>
          </a:p>
        </p:txBody>
      </p:sp>
      <p:sp>
        <p:nvSpPr>
          <p:cNvPr id="664" name="CustomShape 19"/>
          <p:cNvSpPr/>
          <p:nvPr/>
        </p:nvSpPr>
        <p:spPr>
          <a:xfrm>
            <a:off x="990720" y="5670720"/>
            <a:ext cx="837720" cy="228240"/>
          </a:xfrm>
          <a:prstGeom prst="rect">
            <a:avLst/>
          </a:prstGeom>
          <a:ln w="31680">
            <a:solidFill>
              <a:srgbClr val="000000"/>
            </a:solidFill>
            <a:miter/>
          </a:ln>
        </p:spPr>
        <p:txBody>
          <a:bodyPr wrap="none" lIns="90000" tIns="45000" rIns="90000" bIns="45000" anchor="ctr"/>
          <a:lstStyle/>
          <a:p>
            <a:pPr algn="ctr"/>
            <a:r>
              <a:rPr lang="en-IN" sz="1200">
                <a:solidFill>
                  <a:srgbClr val="000000"/>
                </a:solidFill>
                <a:latin typeface="Tahoma"/>
              </a:rPr>
              <a:t>-</a:t>
            </a:r>
            <a:endParaRPr/>
          </a:p>
        </p:txBody>
      </p:sp>
      <p:sp>
        <p:nvSpPr>
          <p:cNvPr id="665" name="CustomShape 20"/>
          <p:cNvSpPr/>
          <p:nvPr/>
        </p:nvSpPr>
        <p:spPr>
          <a:xfrm>
            <a:off x="757080" y="1371600"/>
            <a:ext cx="1371240" cy="577080"/>
          </a:xfrm>
          <a:prstGeom prst="rect">
            <a:avLst/>
          </a:prstGeom>
        </p:spPr>
        <p:txBody>
          <a:bodyPr lIns="90000" tIns="45000" rIns="90000" bIns="45000"/>
          <a:lstStyle/>
          <a:p>
            <a:pPr algn="ctr"/>
            <a:r>
              <a:rPr lang="en-IN" sz="1600" b="1">
                <a:solidFill>
                  <a:srgbClr val="000000"/>
                </a:solidFill>
                <a:latin typeface="Tahoma"/>
              </a:rPr>
              <a:t>User Mode</a:t>
            </a:r>
            <a:endParaRPr/>
          </a:p>
        </p:txBody>
      </p:sp>
      <p:sp>
        <p:nvSpPr>
          <p:cNvPr id="666" name="CustomShape 21"/>
          <p:cNvSpPr/>
          <p:nvPr/>
        </p:nvSpPr>
        <p:spPr>
          <a:xfrm>
            <a:off x="3276720" y="460368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r13_irq</a:t>
            </a:r>
            <a:endParaRPr/>
          </a:p>
        </p:txBody>
      </p:sp>
      <p:sp>
        <p:nvSpPr>
          <p:cNvPr id="667" name="CustomShape 22"/>
          <p:cNvSpPr/>
          <p:nvPr/>
        </p:nvSpPr>
        <p:spPr>
          <a:xfrm>
            <a:off x="3276720" y="482292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r14_irq</a:t>
            </a:r>
            <a:endParaRPr/>
          </a:p>
        </p:txBody>
      </p:sp>
      <p:sp>
        <p:nvSpPr>
          <p:cNvPr id="668" name="CustomShape 23"/>
          <p:cNvSpPr/>
          <p:nvPr/>
        </p:nvSpPr>
        <p:spPr>
          <a:xfrm>
            <a:off x="3276720" y="5656320"/>
            <a:ext cx="837720" cy="228240"/>
          </a:xfrm>
          <a:prstGeom prst="rect">
            <a:avLst/>
          </a:prstGeom>
          <a:solidFill>
            <a:srgbClr val="FE8637"/>
          </a:solidFill>
          <a:ln w="31680">
            <a:solidFill>
              <a:srgbClr val="000000"/>
            </a:solidFill>
            <a:miter/>
          </a:ln>
        </p:spPr>
        <p:txBody>
          <a:bodyPr wrap="none" lIns="90000" tIns="45000" rIns="90000" bIns="45000" anchor="ctr"/>
          <a:lstStyle/>
          <a:p>
            <a:pPr algn="ctr"/>
            <a:r>
              <a:rPr lang="en-IN" sz="1200">
                <a:solidFill>
                  <a:srgbClr val="000000"/>
                </a:solidFill>
                <a:latin typeface="Tahoma"/>
              </a:rPr>
              <a:t>spsr_irq</a:t>
            </a:r>
            <a:endParaRPr/>
          </a:p>
        </p:txBody>
      </p:sp>
      <p:sp>
        <p:nvSpPr>
          <p:cNvPr id="669" name="CustomShape 24"/>
          <p:cNvSpPr/>
          <p:nvPr/>
        </p:nvSpPr>
        <p:spPr>
          <a:xfrm>
            <a:off x="3124080" y="3746520"/>
            <a:ext cx="1142640" cy="1063800"/>
          </a:xfrm>
          <a:prstGeom prst="rect">
            <a:avLst/>
          </a:prstGeom>
        </p:spPr>
        <p:txBody>
          <a:bodyPr lIns="90000" tIns="45000" rIns="90000" bIns="45000"/>
          <a:lstStyle/>
          <a:p>
            <a:pPr algn="ctr"/>
            <a:r>
              <a:rPr lang="en-IN" sz="1600" b="1">
                <a:solidFill>
                  <a:srgbClr val="000000"/>
                </a:solidFill>
                <a:latin typeface="Tahoma"/>
              </a:rPr>
              <a:t>Interrupt RequestMode</a:t>
            </a:r>
            <a:endParaRPr/>
          </a:p>
        </p:txBody>
      </p:sp>
      <p:sp>
        <p:nvSpPr>
          <p:cNvPr id="670" name="Line 25"/>
          <p:cNvSpPr/>
          <p:nvPr/>
        </p:nvSpPr>
        <p:spPr>
          <a:xfrm>
            <a:off x="1828800" y="4727520"/>
            <a:ext cx="1447560" cy="0"/>
          </a:xfrm>
          <a:prstGeom prst="line">
            <a:avLst/>
          </a:prstGeom>
          <a:ln w="31680">
            <a:solidFill>
              <a:srgbClr val="000000"/>
            </a:solidFill>
            <a:round/>
            <a:headEnd type="triangle" w="med" len="med"/>
            <a:tailEnd type="triangle" w="med" len="med"/>
          </a:ln>
        </p:spPr>
      </p:sp>
      <p:sp>
        <p:nvSpPr>
          <p:cNvPr id="671" name="Line 26"/>
          <p:cNvSpPr/>
          <p:nvPr/>
        </p:nvSpPr>
        <p:spPr>
          <a:xfrm>
            <a:off x="1828800" y="4951080"/>
            <a:ext cx="1447560" cy="0"/>
          </a:xfrm>
          <a:prstGeom prst="line">
            <a:avLst/>
          </a:prstGeom>
          <a:ln w="31680">
            <a:solidFill>
              <a:srgbClr val="000000"/>
            </a:solidFill>
            <a:round/>
            <a:headEnd type="triangle" w="med" len="med"/>
            <a:tailEnd type="triangle" w="med" len="med"/>
          </a:ln>
        </p:spPr>
      </p:sp>
      <p:sp>
        <p:nvSpPr>
          <p:cNvPr id="672" name="Line 27"/>
          <p:cNvSpPr/>
          <p:nvPr/>
        </p:nvSpPr>
        <p:spPr>
          <a:xfrm>
            <a:off x="1828800" y="5518080"/>
            <a:ext cx="1447560" cy="228600"/>
          </a:xfrm>
          <a:prstGeom prst="line">
            <a:avLst/>
          </a:prstGeom>
          <a:ln w="31680">
            <a:solidFill>
              <a:srgbClr val="000000"/>
            </a:solidFill>
            <a:round/>
            <a:tailEnd type="triangle" w="med" len="med"/>
          </a:ln>
        </p:spPr>
      </p:sp>
      <p:sp>
        <p:nvSpPr>
          <p:cNvPr id="673" name="CustomShape 28"/>
          <p:cNvSpPr/>
          <p:nvPr/>
        </p:nvSpPr>
        <p:spPr>
          <a:xfrm>
            <a:off x="4952880" y="1523880"/>
            <a:ext cx="3276360" cy="366480"/>
          </a:xfrm>
          <a:prstGeom prst="rect">
            <a:avLst/>
          </a:prstGeom>
        </p:spPr>
      </p:sp>
      <p:sp>
        <p:nvSpPr>
          <p:cNvPr id="674" name="CustomShape 29"/>
          <p:cNvSpPr/>
          <p:nvPr/>
        </p:nvSpPr>
        <p:spPr>
          <a:xfrm>
            <a:off x="4267080" y="1604880"/>
            <a:ext cx="4571640" cy="4723920"/>
          </a:xfrm>
          <a:prstGeom prst="rect">
            <a:avLst/>
          </a:prstGeom>
        </p:spPr>
        <p:txBody>
          <a:bodyPr lIns="90000" tIns="45000" rIns="90000" bIns="45000"/>
          <a:lstStyle/>
          <a:p>
            <a:pPr algn="just">
              <a:buSzPct val="45000"/>
              <a:buFont typeface="StarSymbol"/>
              <a:buChar char=""/>
            </a:pPr>
            <a:r>
              <a:rPr lang="en-IN" sz="2800">
                <a:solidFill>
                  <a:srgbClr val="000000"/>
                </a:solidFill>
                <a:latin typeface="Trebuchet MS"/>
              </a:rPr>
              <a:t>This change causes user register r13 and r14 to be banked</a:t>
            </a:r>
            <a:endParaRPr/>
          </a:p>
          <a:p>
            <a:pPr algn="just">
              <a:buSzPct val="45000"/>
              <a:buFont typeface="StarSymbol"/>
              <a:buChar char=""/>
            </a:pPr>
            <a:r>
              <a:rPr lang="en-IN" sz="2800">
                <a:solidFill>
                  <a:srgbClr val="000000"/>
                </a:solidFill>
                <a:latin typeface="Trebuchet MS"/>
              </a:rPr>
              <a:t>The user registers are replaced with registers r13_irq and r14_irq</a:t>
            </a:r>
            <a:endParaRPr/>
          </a:p>
          <a:p>
            <a:pPr algn="just">
              <a:buSzPct val="45000"/>
              <a:buFont typeface="StarSymbol"/>
              <a:buChar char=""/>
            </a:pPr>
            <a:r>
              <a:rPr lang="en-IN" sz="2800">
                <a:solidFill>
                  <a:srgbClr val="000000"/>
                </a:solidFill>
                <a:latin typeface="Trebuchet MS"/>
              </a:rPr>
              <a:t>spsr stores the previous mode cpsr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Processor Mode</a:t>
            </a:r>
            <a:endParaRPr/>
          </a:p>
        </p:txBody>
      </p:sp>
      <p:sp>
        <p:nvSpPr>
          <p:cNvPr id="676" name="CustomShape 2"/>
          <p:cNvSpPr/>
          <p:nvPr/>
        </p:nvSpPr>
        <p:spPr>
          <a:xfrm>
            <a:off x="1066680" y="4724280"/>
            <a:ext cx="6857640" cy="1667520"/>
          </a:xfrm>
          <a:prstGeom prst="rect">
            <a:avLst/>
          </a:prstGeom>
        </p:spPr>
        <p:txBody>
          <a:bodyPr lIns="90000" tIns="45000" rIns="90000" bIns="45000"/>
          <a:lstStyle/>
          <a:p>
            <a:pPr algn="just"/>
            <a:r>
              <a:rPr lang="en-IN" sz="2400" b="1" i="1">
                <a:solidFill>
                  <a:srgbClr val="000000"/>
                </a:solidFill>
                <a:latin typeface="Tahoma"/>
              </a:rPr>
              <a:t>cpsr</a:t>
            </a:r>
            <a:r>
              <a:rPr lang="en-IN" sz="2400">
                <a:solidFill>
                  <a:srgbClr val="000000"/>
                </a:solidFill>
                <a:latin typeface="Tahoma"/>
              </a:rPr>
              <a:t> is not copied into the </a:t>
            </a:r>
            <a:r>
              <a:rPr lang="en-IN" sz="2400" b="1" i="1">
                <a:solidFill>
                  <a:srgbClr val="000000"/>
                </a:solidFill>
                <a:latin typeface="Tahoma"/>
              </a:rPr>
              <a:t>spsr </a:t>
            </a:r>
            <a:r>
              <a:rPr lang="en-IN" sz="2400">
                <a:solidFill>
                  <a:srgbClr val="000000"/>
                </a:solidFill>
                <a:latin typeface="Tahoma"/>
              </a:rPr>
              <a:t>when a mode change is forced due to a program writing directly to the </a:t>
            </a:r>
            <a:r>
              <a:rPr lang="en-IN" sz="2400" b="1" i="1">
                <a:solidFill>
                  <a:srgbClr val="000000"/>
                </a:solidFill>
                <a:latin typeface="Tahoma"/>
              </a:rPr>
              <a:t>cpsr</a:t>
            </a:r>
            <a:r>
              <a:rPr lang="en-IN" sz="2400">
                <a:solidFill>
                  <a:srgbClr val="000000"/>
                </a:solidFill>
                <a:latin typeface="Tahoma"/>
              </a:rPr>
              <a:t>.</a:t>
            </a:r>
            <a:endParaRPr/>
          </a:p>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State and Instruction Sets</a:t>
            </a:r>
            <a:endParaRPr/>
          </a:p>
        </p:txBody>
      </p:sp>
      <p:sp>
        <p:nvSpPr>
          <p:cNvPr id="679" name="TextShape 2"/>
          <p:cNvSpPr txBox="1"/>
          <p:nvPr/>
        </p:nvSpPr>
        <p:spPr>
          <a:xfrm>
            <a:off x="457200" y="1600200"/>
            <a:ext cx="7467120" cy="4873320"/>
          </a:xfrm>
          <a:prstGeom prst="rect">
            <a:avLst/>
          </a:prstGeom>
        </p:spPr>
        <p:txBody>
          <a:bodyPr lIns="90000" tIns="45000" rIns="90000" bIns="45000"/>
          <a:lstStyle/>
          <a:p>
            <a:pPr>
              <a:buSzPct val="45000"/>
              <a:buFont typeface="Wingdings"/>
              <a:buChar char="Ø"/>
            </a:pPr>
            <a:r>
              <a:rPr lang="en-IN"/>
              <a:t>There are three instruction sets</a:t>
            </a:r>
            <a:endParaRPr/>
          </a:p>
          <a:p>
            <a:pPr lvl="1">
              <a:buSzPct val="45000"/>
              <a:buFont typeface="Wingdings"/>
              <a:buChar char="v"/>
            </a:pPr>
            <a:r>
              <a:rPr lang="en-IN"/>
              <a:t>ARM</a:t>
            </a:r>
            <a:endParaRPr/>
          </a:p>
          <a:p>
            <a:pPr lvl="1">
              <a:buSzPct val="45000"/>
              <a:buFont typeface="Wingdings"/>
              <a:buChar char="v"/>
            </a:pPr>
            <a:r>
              <a:rPr lang="en-IN"/>
              <a:t>Thumb</a:t>
            </a:r>
            <a:endParaRPr/>
          </a:p>
          <a:p>
            <a:pPr lvl="1">
              <a:buSzPct val="45000"/>
              <a:buFont typeface="Wingdings"/>
              <a:buChar char="v"/>
            </a:pPr>
            <a:r>
              <a:rPr lang="en-IN"/>
              <a:t>Jazelle</a:t>
            </a:r>
            <a:endParaRPr/>
          </a:p>
          <a:p>
            <a:endParaRPr/>
          </a:p>
          <a:p>
            <a:pPr lvl="1">
              <a:buSzPct val="45000"/>
              <a:buFont typeface="Wingdings"/>
              <a:buChar char="v"/>
            </a:pPr>
            <a:r>
              <a:rPr lang="en-IN" sz="2000">
                <a:latin typeface="Tahoma"/>
              </a:rPr>
              <a:t>The Jazelle instruction set is a closed instruction set and is not openly available.</a:t>
            </a:r>
            <a:endParaRPr/>
          </a:p>
          <a:p>
            <a:endParaRPr/>
          </a:p>
          <a:p>
            <a:pPr algn="just">
              <a:buSzPct val="45000"/>
              <a:buFont typeface="Wingdings"/>
              <a:buChar char="Ø"/>
            </a:pPr>
            <a:r>
              <a:rPr lang="en-IN" sz="2000">
                <a:latin typeface="Tahoma"/>
              </a:rPr>
              <a:t>To take advantage of Jazelle extra software has to be licensed from both ARM Limited and Sun Microsystems.</a:t>
            </a:r>
            <a:endParaRPr/>
          </a:p>
          <a:p>
            <a:endParaRPr/>
          </a:p>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TextShape 1"/>
          <p:cNvSpPr txBox="1"/>
          <p:nvPr/>
        </p:nvSpPr>
        <p:spPr>
          <a:xfrm>
            <a:off x="457200" y="274680"/>
            <a:ext cx="7467120" cy="944280"/>
          </a:xfrm>
          <a:prstGeom prst="rect">
            <a:avLst/>
          </a:prstGeom>
        </p:spPr>
        <p:txBody>
          <a:bodyPr lIns="90000" tIns="45000" rIns="90000" bIns="45000"/>
          <a:lstStyle/>
          <a:p>
            <a:r>
              <a:rPr lang="en-IN" sz="3000">
                <a:solidFill>
                  <a:srgbClr val="575F6D"/>
                </a:solidFill>
                <a:latin typeface="Century Schoolbook"/>
              </a:rPr>
              <a:t>State and Instruction Sets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State and Instruction Sets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Interrupt Masks</a:t>
            </a:r>
            <a:endParaRPr/>
          </a:p>
        </p:txBody>
      </p:sp>
      <p:sp>
        <p:nvSpPr>
          <p:cNvPr id="683" name="TextShape 2"/>
          <p:cNvSpPr txBox="1"/>
          <p:nvPr/>
        </p:nvSpPr>
        <p:spPr>
          <a:xfrm>
            <a:off x="457200" y="1600200"/>
            <a:ext cx="7467120" cy="4873320"/>
          </a:xfrm>
          <a:prstGeom prst="rect">
            <a:avLst/>
          </a:prstGeom>
        </p:spPr>
        <p:txBody>
          <a:bodyPr lIns="90000" tIns="45000" rIns="90000" bIns="45000"/>
          <a:lstStyle/>
          <a:p>
            <a:pPr algn="just">
              <a:buSzPct val="45000"/>
              <a:buFont typeface="Wingdings"/>
              <a:buChar char="Ø"/>
            </a:pPr>
            <a:r>
              <a:rPr lang="en-IN"/>
              <a:t>Are used to stop specific interrupt requests from interrupting the processor</a:t>
            </a:r>
            <a:endParaRPr/>
          </a:p>
          <a:p>
            <a:pPr lvl="1" algn="just">
              <a:buSzPct val="45000"/>
              <a:buFont typeface="Wingdings"/>
              <a:buChar char="v"/>
            </a:pPr>
            <a:r>
              <a:rPr lang="en-IN"/>
              <a:t>IRQ</a:t>
            </a:r>
            <a:endParaRPr/>
          </a:p>
          <a:p>
            <a:pPr lvl="1">
              <a:buSzPct val="45000"/>
              <a:buFont typeface="Wingdings"/>
              <a:buChar char="v"/>
            </a:pPr>
            <a:r>
              <a:rPr lang="en-IN"/>
              <a:t>FIQ</a:t>
            </a:r>
            <a:endParaRPr/>
          </a:p>
          <a:p>
            <a:pPr>
              <a:buSzPct val="45000"/>
              <a:buFont typeface="Wingdings"/>
              <a:buChar char="Ø"/>
            </a:pPr>
            <a:r>
              <a:rPr lang="en-IN"/>
              <a:t>The I bit masks IRQ when set to binary 1, and F bit masks FIQ when set to binary 1</a:t>
            </a:r>
            <a:endParaRPr/>
          </a:p>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Condition Flags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457200" y="228600"/>
            <a:ext cx="7467120" cy="1142640"/>
          </a:xfrm>
          <a:prstGeom prst="rect">
            <a:avLst/>
          </a:prstGeom>
        </p:spPr>
        <p:txBody>
          <a:bodyPr lIns="90000" tIns="45000" rIns="90000" bIns="45000"/>
          <a:lstStyle/>
          <a:p>
            <a:r>
              <a:rPr lang="en-IN" sz="3000">
                <a:solidFill>
                  <a:srgbClr val="575F6D"/>
                </a:solidFill>
                <a:latin typeface="Century Schoolbook"/>
              </a:rPr>
              <a:t>Companies licensing with ARM</a:t>
            </a:r>
            <a:endParaRPr/>
          </a:p>
        </p:txBody>
      </p:sp>
      <p:sp>
        <p:nvSpPr>
          <p:cNvPr id="84" name="TextShape 2"/>
          <p:cNvSpPr txBox="1"/>
          <p:nvPr/>
        </p:nvSpPr>
        <p:spPr>
          <a:xfrm>
            <a:off x="609480" y="1371600"/>
            <a:ext cx="3733560" cy="5577120"/>
          </a:xfrm>
          <a:prstGeom prst="rect">
            <a:avLst/>
          </a:prstGeom>
        </p:spPr>
        <p:txBody>
          <a:bodyPr lIns="90000" tIns="45000" rIns="90000" bIns="45000"/>
          <a:lstStyle/>
          <a:p>
            <a:pPr>
              <a:buFont typeface="Courier New"/>
              <a:buChar char="o"/>
            </a:pPr>
            <a:r>
              <a:rPr lang="en-IN" sz="2200"/>
              <a:t>3com </a:t>
            </a:r>
            <a:endParaRPr/>
          </a:p>
          <a:p>
            <a:pPr>
              <a:buFont typeface="Courier New"/>
              <a:buChar char="o"/>
            </a:pPr>
            <a:r>
              <a:rPr lang="en-IN" sz="2200"/>
              <a:t>Agilent Technologies</a:t>
            </a:r>
            <a:endParaRPr/>
          </a:p>
          <a:p>
            <a:pPr>
              <a:buFont typeface="Courier New"/>
              <a:buChar char="o"/>
            </a:pPr>
            <a:r>
              <a:rPr lang="en-IN" sz="2200"/>
              <a:t>Altera </a:t>
            </a:r>
            <a:endParaRPr/>
          </a:p>
          <a:p>
            <a:pPr>
              <a:buFont typeface="Courier New"/>
              <a:buChar char="o"/>
            </a:pPr>
            <a:r>
              <a:rPr lang="en-IN" sz="2200"/>
              <a:t>Epson</a:t>
            </a:r>
            <a:endParaRPr/>
          </a:p>
          <a:p>
            <a:pPr>
              <a:buFont typeface="Courier New"/>
              <a:buChar char="o"/>
            </a:pPr>
            <a:r>
              <a:rPr lang="en-IN" sz="2200"/>
              <a:t>Freescale</a:t>
            </a:r>
            <a:endParaRPr/>
          </a:p>
          <a:p>
            <a:pPr>
              <a:buFont typeface="Courier New"/>
              <a:buChar char="o"/>
            </a:pPr>
            <a:r>
              <a:rPr lang="en-IN" sz="2200"/>
              <a:t>Fijitsu</a:t>
            </a:r>
            <a:endParaRPr/>
          </a:p>
          <a:p>
            <a:pPr>
              <a:buFont typeface="Courier New"/>
              <a:buChar char="o"/>
            </a:pPr>
            <a:r>
              <a:rPr lang="en-IN" sz="2200"/>
              <a:t>NEC</a:t>
            </a:r>
            <a:endParaRPr/>
          </a:p>
          <a:p>
            <a:pPr>
              <a:buFont typeface="Courier New"/>
              <a:buChar char="o"/>
            </a:pPr>
            <a:r>
              <a:rPr lang="en-IN" sz="2200"/>
              <a:t>Nokia</a:t>
            </a:r>
            <a:endParaRPr/>
          </a:p>
          <a:p>
            <a:pPr>
              <a:buFont typeface="Courier New"/>
              <a:buChar char="o"/>
            </a:pPr>
            <a:r>
              <a:rPr lang="en-IN" sz="2200"/>
              <a:t>Intel</a:t>
            </a:r>
            <a:endParaRPr/>
          </a:p>
          <a:p>
            <a:pPr>
              <a:buFont typeface="Courier New"/>
              <a:buChar char="o"/>
            </a:pPr>
            <a:r>
              <a:rPr lang="en-IN" sz="2200"/>
              <a:t>IBM</a:t>
            </a:r>
            <a:endParaRPr/>
          </a:p>
          <a:p>
            <a:pPr>
              <a:buFont typeface="Courier New"/>
              <a:buChar char="o"/>
            </a:pPr>
            <a:r>
              <a:rPr lang="en-IN" sz="2200"/>
              <a:t>Microsoft</a:t>
            </a:r>
            <a:endParaRPr/>
          </a:p>
        </p:txBody>
      </p:sp>
      <p:sp>
        <p:nvSpPr>
          <p:cNvPr id="85" name="CustomShape 3"/>
          <p:cNvSpPr/>
          <p:nvPr/>
        </p:nvSpPr>
        <p:spPr>
          <a:xfrm>
            <a:off x="4267080" y="1371600"/>
            <a:ext cx="3733560" cy="4525560"/>
          </a:xfrm>
          <a:prstGeom prst="rect">
            <a:avLst/>
          </a:prstGeom>
        </p:spPr>
        <p:txBody>
          <a:bodyPr lIns="90000" tIns="45000" rIns="90000" bIns="45000"/>
          <a:lstStyle/>
          <a:p>
            <a:pPr>
              <a:lnSpc>
                <a:spcPct val="90000"/>
              </a:lnSpc>
              <a:buSzPct val="45000"/>
              <a:buFont typeface="Courier New"/>
              <a:buChar char="o"/>
            </a:pPr>
            <a:r>
              <a:rPr lang="en-IN" sz="2200">
                <a:solidFill>
                  <a:srgbClr val="000000"/>
                </a:solidFill>
                <a:latin typeface="Century Schoolbook"/>
              </a:rPr>
              <a:t>Motorola</a:t>
            </a:r>
            <a:endParaRPr/>
          </a:p>
          <a:p>
            <a:pPr>
              <a:lnSpc>
                <a:spcPct val="90000"/>
              </a:lnSpc>
              <a:buSzPct val="45000"/>
              <a:buFont typeface="Courier New"/>
              <a:buChar char="o"/>
            </a:pPr>
            <a:r>
              <a:rPr lang="en-IN" sz="2200">
                <a:solidFill>
                  <a:srgbClr val="000000"/>
                </a:solidFill>
                <a:latin typeface="Century Schoolbook"/>
              </a:rPr>
              <a:t>Panasonic</a:t>
            </a:r>
            <a:endParaRPr/>
          </a:p>
          <a:p>
            <a:pPr>
              <a:lnSpc>
                <a:spcPct val="90000"/>
              </a:lnSpc>
              <a:buSzPct val="45000"/>
              <a:buFont typeface="Courier New"/>
              <a:buChar char="o"/>
            </a:pPr>
            <a:r>
              <a:rPr lang="en-IN" sz="2200">
                <a:solidFill>
                  <a:srgbClr val="000000"/>
                </a:solidFill>
                <a:latin typeface="Century Schoolbook"/>
              </a:rPr>
              <a:t>Qualcomm</a:t>
            </a:r>
            <a:endParaRPr/>
          </a:p>
          <a:p>
            <a:pPr>
              <a:lnSpc>
                <a:spcPct val="90000"/>
              </a:lnSpc>
              <a:buSzPct val="45000"/>
              <a:buFont typeface="Courier New"/>
              <a:buChar char="o"/>
            </a:pPr>
            <a:r>
              <a:rPr lang="en-IN" sz="2200">
                <a:solidFill>
                  <a:srgbClr val="000000"/>
                </a:solidFill>
                <a:latin typeface="Century Schoolbook"/>
              </a:rPr>
              <a:t>Sharp</a:t>
            </a:r>
            <a:endParaRPr/>
          </a:p>
          <a:p>
            <a:pPr>
              <a:lnSpc>
                <a:spcPct val="90000"/>
              </a:lnSpc>
              <a:buSzPct val="45000"/>
              <a:buFont typeface="Courier New"/>
              <a:buChar char="o"/>
            </a:pPr>
            <a:r>
              <a:rPr lang="en-IN" sz="2200">
                <a:solidFill>
                  <a:srgbClr val="000000"/>
                </a:solidFill>
                <a:latin typeface="Century Schoolbook"/>
              </a:rPr>
              <a:t>Sanyo</a:t>
            </a:r>
            <a:endParaRPr/>
          </a:p>
          <a:p>
            <a:pPr>
              <a:lnSpc>
                <a:spcPct val="90000"/>
              </a:lnSpc>
              <a:buSzPct val="45000"/>
              <a:buFont typeface="Courier New"/>
              <a:buChar char="o"/>
            </a:pPr>
            <a:r>
              <a:rPr lang="en-IN" sz="2200">
                <a:solidFill>
                  <a:srgbClr val="000000"/>
                </a:solidFill>
                <a:latin typeface="Century Schoolbook"/>
              </a:rPr>
              <a:t>Sun Microsystems</a:t>
            </a:r>
            <a:endParaRPr/>
          </a:p>
          <a:p>
            <a:pPr>
              <a:lnSpc>
                <a:spcPct val="90000"/>
              </a:lnSpc>
              <a:buSzPct val="45000"/>
              <a:buFont typeface="Courier New"/>
              <a:buChar char="o"/>
            </a:pPr>
            <a:r>
              <a:rPr lang="en-IN" sz="2200">
                <a:solidFill>
                  <a:srgbClr val="000000"/>
                </a:solidFill>
                <a:latin typeface="Century Schoolbook"/>
              </a:rPr>
              <a:t>Sony</a:t>
            </a:r>
            <a:endParaRPr/>
          </a:p>
          <a:p>
            <a:pPr>
              <a:lnSpc>
                <a:spcPct val="90000"/>
              </a:lnSpc>
              <a:buSzPct val="45000"/>
              <a:buFont typeface="Courier New"/>
              <a:buChar char="o"/>
            </a:pPr>
            <a:r>
              <a:rPr lang="en-IN" sz="2200">
                <a:solidFill>
                  <a:srgbClr val="000000"/>
                </a:solidFill>
                <a:latin typeface="Century Schoolbook"/>
              </a:rPr>
              <a:t>Symbian</a:t>
            </a:r>
            <a:endParaRPr/>
          </a:p>
          <a:p>
            <a:pPr>
              <a:lnSpc>
                <a:spcPct val="90000"/>
              </a:lnSpc>
              <a:buSzPct val="45000"/>
              <a:buFont typeface="Courier New"/>
              <a:buChar char="o"/>
            </a:pPr>
            <a:r>
              <a:rPr lang="en-IN" sz="2200">
                <a:solidFill>
                  <a:srgbClr val="000000"/>
                </a:solidFill>
                <a:latin typeface="Century Schoolbook"/>
              </a:rPr>
              <a:t>Texas Instruments</a:t>
            </a:r>
            <a:endParaRPr/>
          </a:p>
          <a:p>
            <a:pPr>
              <a:lnSpc>
                <a:spcPct val="90000"/>
              </a:lnSpc>
              <a:buSzPct val="45000"/>
              <a:buFont typeface="Courier New"/>
              <a:buChar char="o"/>
            </a:pPr>
            <a:r>
              <a:rPr lang="en-IN" sz="2200">
                <a:solidFill>
                  <a:srgbClr val="000000"/>
                </a:solidFill>
                <a:latin typeface="Century Schoolbook"/>
              </a:rPr>
              <a:t>Toshiba</a:t>
            </a:r>
            <a:endParaRPr/>
          </a:p>
          <a:p>
            <a:pPr>
              <a:lnSpc>
                <a:spcPct val="90000"/>
              </a:lnSpc>
              <a:buSzPct val="45000"/>
              <a:buFont typeface="Courier New"/>
              <a:buChar char="o"/>
            </a:pPr>
            <a:r>
              <a:rPr lang="en-IN" sz="2200">
                <a:solidFill>
                  <a:srgbClr val="000000"/>
                </a:solidFill>
                <a:latin typeface="Century Schoolbook"/>
              </a:rPr>
              <a:t>Wipro</a:t>
            </a:r>
            <a:endParaRPr/>
          </a:p>
        </p:txBody>
      </p:sp>
      <p:sp>
        <p:nvSpPr>
          <p:cNvPr id="86" name="CustomShape 4"/>
          <p:cNvSpPr/>
          <p:nvPr/>
        </p:nvSpPr>
        <p:spPr>
          <a:xfrm>
            <a:off x="4343400" y="5562720"/>
            <a:ext cx="4114440" cy="364680"/>
          </a:xfrm>
          <a:prstGeom prst="rect">
            <a:avLst/>
          </a:prstGeom>
        </p:spPr>
        <p:txBody>
          <a:bodyPr lIns="90000" tIns="45000" rIns="90000" bIns="45000"/>
          <a:lstStyle/>
          <a:p>
            <a:r>
              <a:rPr lang="en-IN">
                <a:solidFill>
                  <a:srgbClr val="CC0000"/>
                </a:solidFill>
                <a:latin typeface="Arial"/>
              </a:rPr>
              <a:t>………….And many more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Condition Flags</a:t>
            </a:r>
            <a:endParaRPr/>
          </a:p>
        </p:txBody>
      </p:sp>
      <p:sp>
        <p:nvSpPr>
          <p:cNvPr id="686" name="TextShape 2"/>
          <p:cNvSpPr txBox="1"/>
          <p:nvPr/>
        </p:nvSpPr>
        <p:spPr>
          <a:xfrm>
            <a:off x="457200" y="1494000"/>
            <a:ext cx="8229240" cy="4525560"/>
          </a:xfrm>
          <a:prstGeom prst="rect">
            <a:avLst/>
          </a:prstGeom>
        </p:spPr>
        <p:txBody>
          <a:bodyPr lIns="90000" tIns="45000" rIns="90000" bIns="45000"/>
          <a:lstStyle/>
          <a:p>
            <a:pPr algn="just">
              <a:buSzPct val="45000"/>
              <a:buFont typeface="Wingdings"/>
              <a:buChar char="Ø"/>
            </a:pPr>
            <a:r>
              <a:rPr lang="en-IN"/>
              <a:t>Condition flags are updated by comparisons and the result of ALU operations that specify the S instruction suffix</a:t>
            </a:r>
            <a:endParaRPr/>
          </a:p>
          <a:p>
            <a:pPr lvl="1" algn="just">
              <a:buSzPct val="45000"/>
              <a:buFont typeface="Wingdings"/>
              <a:buChar char="v"/>
            </a:pPr>
            <a:r>
              <a:rPr lang="en-IN"/>
              <a:t>If SUBS results in a register value of zero, then the Z flag in the CPSR is set</a:t>
            </a:r>
            <a:endParaRPr/>
          </a:p>
          <a:p>
            <a:endParaRPr/>
          </a:p>
        </p:txBody>
      </p:sp>
      <p:sp>
        <p:nvSpPr>
          <p:cNvPr id="687" name="CustomShape 3"/>
          <p:cNvSpPr/>
          <p:nvPr/>
        </p:nvSpPr>
        <p:spPr>
          <a:xfrm>
            <a:off x="1495440" y="4022640"/>
            <a:ext cx="304560" cy="1218960"/>
          </a:xfrm>
          <a:prstGeom prst="rect">
            <a:avLst/>
          </a:prstGeom>
          <a:solidFill>
            <a:srgbClr val="FE8637"/>
          </a:solidFill>
          <a:ln w="31680">
            <a:solidFill>
              <a:srgbClr val="000000"/>
            </a:solidFill>
            <a:miter/>
          </a:ln>
        </p:spPr>
        <p:txBody>
          <a:bodyPr wrap="none" lIns="90000" tIns="45000" rIns="90000" bIns="45000" anchor="ctr"/>
          <a:lstStyle/>
          <a:p>
            <a:pPr algn="ctr"/>
            <a:r>
              <a:rPr lang="en-IN" sz="2400">
                <a:latin typeface="Tahoma"/>
              </a:rPr>
              <a:t>0</a:t>
            </a:r>
            <a:endParaRPr/>
          </a:p>
        </p:txBody>
      </p:sp>
      <p:sp>
        <p:nvSpPr>
          <p:cNvPr id="688" name="CustomShape 4"/>
          <p:cNvSpPr/>
          <p:nvPr/>
        </p:nvSpPr>
        <p:spPr>
          <a:xfrm>
            <a:off x="1800360" y="4022640"/>
            <a:ext cx="304560" cy="1218960"/>
          </a:xfrm>
          <a:prstGeom prst="rect">
            <a:avLst/>
          </a:prstGeom>
          <a:solidFill>
            <a:srgbClr val="FE8637"/>
          </a:solidFill>
          <a:ln w="31680">
            <a:solidFill>
              <a:srgbClr val="000000"/>
            </a:solidFill>
            <a:miter/>
          </a:ln>
        </p:spPr>
        <p:txBody>
          <a:bodyPr wrap="none" lIns="90000" tIns="45000" rIns="90000" bIns="45000" anchor="ctr"/>
          <a:lstStyle/>
          <a:p>
            <a:pPr algn="ctr"/>
            <a:r>
              <a:rPr lang="en-IN" sz="2400">
                <a:latin typeface="Tahoma"/>
              </a:rPr>
              <a:t>0</a:t>
            </a:r>
            <a:endParaRPr/>
          </a:p>
        </p:txBody>
      </p:sp>
      <p:sp>
        <p:nvSpPr>
          <p:cNvPr id="689" name="CustomShape 5"/>
          <p:cNvSpPr/>
          <p:nvPr/>
        </p:nvSpPr>
        <p:spPr>
          <a:xfrm>
            <a:off x="2104920" y="4022640"/>
            <a:ext cx="304560" cy="1218960"/>
          </a:xfrm>
          <a:prstGeom prst="rect">
            <a:avLst/>
          </a:prstGeom>
          <a:solidFill>
            <a:srgbClr val="FE8637"/>
          </a:solidFill>
          <a:ln w="31680">
            <a:solidFill>
              <a:srgbClr val="000000"/>
            </a:solidFill>
            <a:miter/>
          </a:ln>
        </p:spPr>
        <p:txBody>
          <a:bodyPr wrap="none" lIns="90000" tIns="45000" rIns="90000" bIns="45000" anchor="ctr"/>
          <a:lstStyle/>
          <a:p>
            <a:pPr algn="ctr"/>
            <a:r>
              <a:rPr lang="en-IN" sz="2400">
                <a:latin typeface="Tahoma"/>
              </a:rPr>
              <a:t>1</a:t>
            </a:r>
            <a:endParaRPr/>
          </a:p>
        </p:txBody>
      </p:sp>
      <p:sp>
        <p:nvSpPr>
          <p:cNvPr id="690" name="CustomShape 6"/>
          <p:cNvSpPr/>
          <p:nvPr/>
        </p:nvSpPr>
        <p:spPr>
          <a:xfrm>
            <a:off x="2409840" y="4022640"/>
            <a:ext cx="304560" cy="1218960"/>
          </a:xfrm>
          <a:prstGeom prst="rect">
            <a:avLst/>
          </a:prstGeom>
          <a:solidFill>
            <a:srgbClr val="FE8637"/>
          </a:solidFill>
          <a:ln w="31680">
            <a:solidFill>
              <a:srgbClr val="000000"/>
            </a:solidFill>
            <a:miter/>
          </a:ln>
        </p:spPr>
        <p:txBody>
          <a:bodyPr wrap="none" lIns="90000" tIns="45000" rIns="90000" bIns="45000" anchor="ctr"/>
          <a:lstStyle/>
          <a:p>
            <a:pPr algn="ctr"/>
            <a:r>
              <a:rPr lang="en-IN" sz="2400">
                <a:latin typeface="Tahoma"/>
              </a:rPr>
              <a:t>0</a:t>
            </a:r>
            <a:endParaRPr/>
          </a:p>
        </p:txBody>
      </p:sp>
      <p:sp>
        <p:nvSpPr>
          <p:cNvPr id="691" name="CustomShape 7"/>
          <p:cNvSpPr/>
          <p:nvPr/>
        </p:nvSpPr>
        <p:spPr>
          <a:xfrm>
            <a:off x="2714760" y="4022640"/>
            <a:ext cx="3276360" cy="1218960"/>
          </a:xfrm>
          <a:prstGeom prst="rect">
            <a:avLst/>
          </a:prstGeom>
          <a:ln w="31680">
            <a:solidFill>
              <a:srgbClr val="000000"/>
            </a:solidFill>
            <a:miter/>
          </a:ln>
        </p:spPr>
      </p:sp>
      <p:sp>
        <p:nvSpPr>
          <p:cNvPr id="692" name="CustomShape 8"/>
          <p:cNvSpPr/>
          <p:nvPr/>
        </p:nvSpPr>
        <p:spPr>
          <a:xfrm>
            <a:off x="5991120" y="4022640"/>
            <a:ext cx="304560" cy="1218960"/>
          </a:xfrm>
          <a:prstGeom prst="rect">
            <a:avLst/>
          </a:prstGeom>
          <a:solidFill>
            <a:srgbClr val="FE8637"/>
          </a:solidFill>
          <a:ln w="31680">
            <a:solidFill>
              <a:srgbClr val="000000"/>
            </a:solidFill>
            <a:miter/>
          </a:ln>
        </p:spPr>
        <p:txBody>
          <a:bodyPr wrap="none" lIns="90000" tIns="45000" rIns="90000" bIns="45000" anchor="ctr"/>
          <a:lstStyle/>
          <a:p>
            <a:pPr algn="ctr"/>
            <a:r>
              <a:rPr lang="en-IN" sz="2400">
                <a:latin typeface="Tahoma"/>
              </a:rPr>
              <a:t>0</a:t>
            </a:r>
            <a:endParaRPr/>
          </a:p>
        </p:txBody>
      </p:sp>
      <p:sp>
        <p:nvSpPr>
          <p:cNvPr id="693" name="CustomShape 9"/>
          <p:cNvSpPr/>
          <p:nvPr/>
        </p:nvSpPr>
        <p:spPr>
          <a:xfrm>
            <a:off x="6296040" y="4022640"/>
            <a:ext cx="304560" cy="1218960"/>
          </a:xfrm>
          <a:prstGeom prst="rect">
            <a:avLst/>
          </a:prstGeom>
          <a:solidFill>
            <a:srgbClr val="FE8637"/>
          </a:solidFill>
          <a:ln w="31680">
            <a:solidFill>
              <a:srgbClr val="000000"/>
            </a:solidFill>
            <a:miter/>
          </a:ln>
        </p:spPr>
        <p:txBody>
          <a:bodyPr wrap="none" lIns="90000" tIns="45000" rIns="90000" bIns="45000" anchor="ctr"/>
          <a:lstStyle/>
          <a:p>
            <a:pPr algn="ctr"/>
            <a:r>
              <a:rPr lang="en-IN" sz="2400">
                <a:latin typeface="Tahoma"/>
              </a:rPr>
              <a:t>1</a:t>
            </a:r>
            <a:endParaRPr/>
          </a:p>
        </p:txBody>
      </p:sp>
      <p:sp>
        <p:nvSpPr>
          <p:cNvPr id="694" name="CustomShape 10"/>
          <p:cNvSpPr/>
          <p:nvPr/>
        </p:nvSpPr>
        <p:spPr>
          <a:xfrm>
            <a:off x="6600960" y="4022640"/>
            <a:ext cx="304560" cy="1218960"/>
          </a:xfrm>
          <a:prstGeom prst="rect">
            <a:avLst/>
          </a:prstGeom>
          <a:solidFill>
            <a:srgbClr val="FE8637"/>
          </a:solidFill>
          <a:ln w="31680">
            <a:solidFill>
              <a:srgbClr val="000000"/>
            </a:solidFill>
            <a:miter/>
          </a:ln>
        </p:spPr>
        <p:txBody>
          <a:bodyPr wrap="none" lIns="90000" tIns="45000" rIns="90000" bIns="45000" anchor="ctr"/>
          <a:lstStyle/>
          <a:p>
            <a:pPr algn="ctr"/>
            <a:r>
              <a:rPr lang="en-IN" sz="2400">
                <a:latin typeface="Tahoma"/>
              </a:rPr>
              <a:t>0</a:t>
            </a:r>
            <a:endParaRPr/>
          </a:p>
        </p:txBody>
      </p:sp>
      <p:sp>
        <p:nvSpPr>
          <p:cNvPr id="695" name="CustomShape 11"/>
          <p:cNvSpPr/>
          <p:nvPr/>
        </p:nvSpPr>
        <p:spPr>
          <a:xfrm>
            <a:off x="6905520" y="4022640"/>
            <a:ext cx="1142640" cy="1218960"/>
          </a:xfrm>
          <a:prstGeom prst="rect">
            <a:avLst/>
          </a:prstGeom>
          <a:solidFill>
            <a:srgbClr val="FE8637"/>
          </a:solidFill>
          <a:ln w="31680">
            <a:solidFill>
              <a:srgbClr val="000000"/>
            </a:solidFill>
            <a:miter/>
          </a:ln>
        </p:spPr>
        <p:txBody>
          <a:bodyPr wrap="none" lIns="90000" tIns="45000" rIns="90000" bIns="45000" anchor="ctr"/>
          <a:lstStyle/>
          <a:p>
            <a:pPr algn="ctr"/>
            <a:r>
              <a:rPr lang="en-IN" sz="2400">
                <a:latin typeface="Tahoma"/>
              </a:rPr>
              <a:t>10011</a:t>
            </a:r>
            <a:endParaRPr/>
          </a:p>
        </p:txBody>
      </p:sp>
      <p:sp>
        <p:nvSpPr>
          <p:cNvPr id="696" name="CustomShape 12"/>
          <p:cNvSpPr/>
          <p:nvPr/>
        </p:nvSpPr>
        <p:spPr>
          <a:xfrm>
            <a:off x="1486080" y="3813120"/>
            <a:ext cx="371160" cy="242640"/>
          </a:xfrm>
          <a:prstGeom prst="rect">
            <a:avLst/>
          </a:prstGeom>
        </p:spPr>
        <p:txBody>
          <a:bodyPr lIns="90000" tIns="45000" rIns="90000" bIns="45000"/>
          <a:lstStyle/>
          <a:p>
            <a:r>
              <a:rPr lang="en-IN" sz="1000">
                <a:latin typeface="Tahoma"/>
              </a:rPr>
              <a:t>31</a:t>
            </a:r>
            <a:endParaRPr/>
          </a:p>
        </p:txBody>
      </p:sp>
      <p:sp>
        <p:nvSpPr>
          <p:cNvPr id="697" name="CustomShape 13"/>
          <p:cNvSpPr/>
          <p:nvPr/>
        </p:nvSpPr>
        <p:spPr>
          <a:xfrm>
            <a:off x="1781280" y="3816360"/>
            <a:ext cx="371160" cy="242640"/>
          </a:xfrm>
          <a:prstGeom prst="rect">
            <a:avLst/>
          </a:prstGeom>
        </p:spPr>
        <p:txBody>
          <a:bodyPr lIns="90000" tIns="45000" rIns="90000" bIns="45000"/>
          <a:lstStyle/>
          <a:p>
            <a:r>
              <a:rPr lang="en-IN" sz="1000">
                <a:latin typeface="Tahoma"/>
              </a:rPr>
              <a:t>30</a:t>
            </a:r>
            <a:endParaRPr/>
          </a:p>
        </p:txBody>
      </p:sp>
      <p:sp>
        <p:nvSpPr>
          <p:cNvPr id="698" name="CustomShape 14"/>
          <p:cNvSpPr/>
          <p:nvPr/>
        </p:nvSpPr>
        <p:spPr>
          <a:xfrm>
            <a:off x="2085840" y="3813120"/>
            <a:ext cx="371160" cy="242640"/>
          </a:xfrm>
          <a:prstGeom prst="rect">
            <a:avLst/>
          </a:prstGeom>
        </p:spPr>
        <p:txBody>
          <a:bodyPr lIns="90000" tIns="45000" rIns="90000" bIns="45000"/>
          <a:lstStyle/>
          <a:p>
            <a:r>
              <a:rPr lang="en-IN" sz="1000">
                <a:latin typeface="Tahoma"/>
              </a:rPr>
              <a:t>29</a:t>
            </a:r>
            <a:endParaRPr/>
          </a:p>
        </p:txBody>
      </p:sp>
      <p:sp>
        <p:nvSpPr>
          <p:cNvPr id="699" name="CustomShape 15"/>
          <p:cNvSpPr/>
          <p:nvPr/>
        </p:nvSpPr>
        <p:spPr>
          <a:xfrm>
            <a:off x="2400480" y="3816360"/>
            <a:ext cx="371160" cy="242640"/>
          </a:xfrm>
          <a:prstGeom prst="rect">
            <a:avLst/>
          </a:prstGeom>
        </p:spPr>
        <p:txBody>
          <a:bodyPr lIns="90000" tIns="45000" rIns="90000" bIns="45000"/>
          <a:lstStyle/>
          <a:p>
            <a:r>
              <a:rPr lang="en-IN" sz="1000">
                <a:latin typeface="Tahoma"/>
              </a:rPr>
              <a:t>28</a:t>
            </a:r>
            <a:endParaRPr/>
          </a:p>
        </p:txBody>
      </p:sp>
      <p:sp>
        <p:nvSpPr>
          <p:cNvPr id="700" name="CustomShape 16"/>
          <p:cNvSpPr/>
          <p:nvPr/>
        </p:nvSpPr>
        <p:spPr>
          <a:xfrm>
            <a:off x="5991120" y="3794040"/>
            <a:ext cx="371160" cy="242640"/>
          </a:xfrm>
          <a:prstGeom prst="rect">
            <a:avLst/>
          </a:prstGeom>
        </p:spPr>
        <p:txBody>
          <a:bodyPr lIns="90000" tIns="45000" rIns="90000" bIns="45000"/>
          <a:lstStyle/>
          <a:p>
            <a:r>
              <a:rPr lang="en-IN" sz="1000">
                <a:latin typeface="Tahoma"/>
              </a:rPr>
              <a:t>7</a:t>
            </a:r>
            <a:endParaRPr/>
          </a:p>
        </p:txBody>
      </p:sp>
      <p:sp>
        <p:nvSpPr>
          <p:cNvPr id="701" name="CustomShape 17"/>
          <p:cNvSpPr/>
          <p:nvPr/>
        </p:nvSpPr>
        <p:spPr>
          <a:xfrm>
            <a:off x="6296040" y="3794040"/>
            <a:ext cx="371160" cy="242640"/>
          </a:xfrm>
          <a:prstGeom prst="rect">
            <a:avLst/>
          </a:prstGeom>
        </p:spPr>
        <p:txBody>
          <a:bodyPr lIns="90000" tIns="45000" rIns="90000" bIns="45000"/>
          <a:lstStyle/>
          <a:p>
            <a:r>
              <a:rPr lang="en-IN" sz="1000">
                <a:latin typeface="Tahoma"/>
              </a:rPr>
              <a:t>6</a:t>
            </a:r>
            <a:endParaRPr/>
          </a:p>
        </p:txBody>
      </p:sp>
      <p:sp>
        <p:nvSpPr>
          <p:cNvPr id="702" name="CustomShape 18"/>
          <p:cNvSpPr/>
          <p:nvPr/>
        </p:nvSpPr>
        <p:spPr>
          <a:xfrm>
            <a:off x="6600960" y="3807000"/>
            <a:ext cx="371160" cy="242640"/>
          </a:xfrm>
          <a:prstGeom prst="rect">
            <a:avLst/>
          </a:prstGeom>
        </p:spPr>
        <p:txBody>
          <a:bodyPr lIns="90000" tIns="45000" rIns="90000" bIns="45000"/>
          <a:lstStyle/>
          <a:p>
            <a:r>
              <a:rPr lang="en-IN" sz="1000">
                <a:latin typeface="Tahoma"/>
              </a:rPr>
              <a:t>5</a:t>
            </a:r>
            <a:endParaRPr/>
          </a:p>
        </p:txBody>
      </p:sp>
      <p:sp>
        <p:nvSpPr>
          <p:cNvPr id="703" name="CustomShape 19"/>
          <p:cNvSpPr/>
          <p:nvPr/>
        </p:nvSpPr>
        <p:spPr>
          <a:xfrm>
            <a:off x="6867360" y="3794040"/>
            <a:ext cx="371160" cy="242640"/>
          </a:xfrm>
          <a:prstGeom prst="rect">
            <a:avLst/>
          </a:prstGeom>
        </p:spPr>
        <p:txBody>
          <a:bodyPr lIns="90000" tIns="45000" rIns="90000" bIns="45000"/>
          <a:lstStyle/>
          <a:p>
            <a:r>
              <a:rPr lang="en-IN" sz="1000">
                <a:latin typeface="Tahoma"/>
              </a:rPr>
              <a:t>4</a:t>
            </a:r>
            <a:endParaRPr/>
          </a:p>
        </p:txBody>
      </p:sp>
      <p:sp>
        <p:nvSpPr>
          <p:cNvPr id="704" name="CustomShape 20"/>
          <p:cNvSpPr/>
          <p:nvPr/>
        </p:nvSpPr>
        <p:spPr>
          <a:xfrm>
            <a:off x="7858080" y="3794040"/>
            <a:ext cx="371160" cy="242640"/>
          </a:xfrm>
          <a:prstGeom prst="rect">
            <a:avLst/>
          </a:prstGeom>
        </p:spPr>
        <p:txBody>
          <a:bodyPr lIns="90000" tIns="45000" rIns="90000" bIns="45000"/>
          <a:lstStyle/>
          <a:p>
            <a:r>
              <a:rPr lang="en-IN" sz="1000">
                <a:latin typeface="Tahoma"/>
              </a:rPr>
              <a:t>0</a:t>
            </a:r>
            <a:endParaRPr/>
          </a:p>
        </p:txBody>
      </p:sp>
      <p:sp>
        <p:nvSpPr>
          <p:cNvPr id="705" name="CustomShape 21"/>
          <p:cNvSpPr/>
          <p:nvPr/>
        </p:nvSpPr>
        <p:spPr>
          <a:xfrm>
            <a:off x="1628640" y="5222880"/>
            <a:ext cx="1066320" cy="242640"/>
          </a:xfrm>
          <a:prstGeom prst="rect">
            <a:avLst/>
          </a:prstGeom>
        </p:spPr>
        <p:txBody>
          <a:bodyPr lIns="90000" tIns="45000" rIns="90000" bIns="45000"/>
          <a:lstStyle/>
          <a:p>
            <a:pPr algn="ctr"/>
            <a:r>
              <a:rPr lang="en-IN" sz="1000">
                <a:latin typeface="Tahoma"/>
              </a:rPr>
              <a:t>nzCvq</a:t>
            </a:r>
            <a:endParaRPr/>
          </a:p>
        </p:txBody>
      </p:sp>
      <p:sp>
        <p:nvSpPr>
          <p:cNvPr id="706" name="CustomShape 22"/>
          <p:cNvSpPr/>
          <p:nvPr/>
        </p:nvSpPr>
        <p:spPr>
          <a:xfrm>
            <a:off x="6972480" y="5213520"/>
            <a:ext cx="1066320" cy="242640"/>
          </a:xfrm>
          <a:prstGeom prst="rect">
            <a:avLst/>
          </a:prstGeom>
        </p:spPr>
        <p:txBody>
          <a:bodyPr lIns="90000" tIns="45000" rIns="90000" bIns="45000"/>
          <a:lstStyle/>
          <a:p>
            <a:pPr algn="ctr"/>
            <a:r>
              <a:rPr lang="en-IN" sz="1000">
                <a:latin typeface="Tahoma"/>
              </a:rPr>
              <a:t>svc</a:t>
            </a:r>
            <a:endParaRPr/>
          </a:p>
        </p:txBody>
      </p:sp>
      <p:sp>
        <p:nvSpPr>
          <p:cNvPr id="707" name="CustomShape 23"/>
          <p:cNvSpPr/>
          <p:nvPr/>
        </p:nvSpPr>
        <p:spPr>
          <a:xfrm>
            <a:off x="5962680" y="5213520"/>
            <a:ext cx="761760" cy="242640"/>
          </a:xfrm>
          <a:prstGeom prst="rect">
            <a:avLst/>
          </a:prstGeom>
        </p:spPr>
        <p:txBody>
          <a:bodyPr lIns="90000" tIns="45000" rIns="90000" bIns="45000"/>
          <a:lstStyle/>
          <a:p>
            <a:pPr algn="ctr"/>
            <a:r>
              <a:rPr lang="en-IN" sz="1000">
                <a:latin typeface="Tahoma"/>
              </a:rPr>
              <a:t>i     F</a:t>
            </a:r>
            <a:endParaRPr/>
          </a:p>
        </p:txBody>
      </p:sp>
      <p:sp>
        <p:nvSpPr>
          <p:cNvPr id="708" name="CustomShape 24"/>
          <p:cNvSpPr/>
          <p:nvPr/>
        </p:nvSpPr>
        <p:spPr>
          <a:xfrm>
            <a:off x="6629400" y="5214960"/>
            <a:ext cx="1066320" cy="242640"/>
          </a:xfrm>
          <a:prstGeom prst="rect">
            <a:avLst/>
          </a:prstGeom>
        </p:spPr>
        <p:txBody>
          <a:bodyPr lIns="90000" tIns="45000" rIns="90000" bIns="45000"/>
          <a:lstStyle/>
          <a:p>
            <a:r>
              <a:rPr lang="en-IN" sz="1000">
                <a:latin typeface="Tahoma"/>
              </a:rPr>
              <a:t>t</a:t>
            </a:r>
            <a:endParaRPr/>
          </a:p>
        </p:txBody>
      </p:sp>
      <p:sp>
        <p:nvSpPr>
          <p:cNvPr id="709" name="CustomShape 25"/>
          <p:cNvSpPr/>
          <p:nvPr/>
        </p:nvSpPr>
        <p:spPr>
          <a:xfrm>
            <a:off x="790560" y="5222880"/>
            <a:ext cx="1066320" cy="242640"/>
          </a:xfrm>
          <a:prstGeom prst="rect">
            <a:avLst/>
          </a:prstGeom>
        </p:spPr>
        <p:txBody>
          <a:bodyPr lIns="90000" tIns="45000" rIns="90000" bIns="45000"/>
          <a:lstStyle/>
          <a:p>
            <a:r>
              <a:rPr lang="en-IN" sz="1000" b="1">
                <a:latin typeface="Tahoma"/>
              </a:rPr>
              <a:t>Function</a:t>
            </a:r>
            <a:endParaRPr/>
          </a:p>
        </p:txBody>
      </p:sp>
      <p:sp>
        <p:nvSpPr>
          <p:cNvPr id="710" name="CustomShape 26"/>
          <p:cNvSpPr/>
          <p:nvPr/>
        </p:nvSpPr>
        <p:spPr>
          <a:xfrm>
            <a:off x="1152360" y="3813120"/>
            <a:ext cx="1066320" cy="242640"/>
          </a:xfrm>
          <a:prstGeom prst="rect">
            <a:avLst/>
          </a:prstGeom>
        </p:spPr>
        <p:txBody>
          <a:bodyPr lIns="90000" tIns="45000" rIns="90000" bIns="45000"/>
          <a:lstStyle/>
          <a:p>
            <a:r>
              <a:rPr lang="en-IN" sz="1000" b="1">
                <a:latin typeface="Tahoma"/>
              </a:rPr>
              <a:t>Bit</a:t>
            </a:r>
            <a:endParaRPr/>
          </a:p>
        </p:txBody>
      </p:sp>
      <p:sp>
        <p:nvSpPr>
          <p:cNvPr id="711" name="CustomShape 27"/>
          <p:cNvSpPr/>
          <p:nvPr/>
        </p:nvSpPr>
        <p:spPr>
          <a:xfrm>
            <a:off x="952560" y="3625920"/>
            <a:ext cx="1066320" cy="242640"/>
          </a:xfrm>
          <a:prstGeom prst="rect">
            <a:avLst/>
          </a:prstGeom>
        </p:spPr>
        <p:txBody>
          <a:bodyPr lIns="90000" tIns="45000" rIns="90000" bIns="45000"/>
          <a:lstStyle/>
          <a:p>
            <a:r>
              <a:rPr lang="en-IN" sz="1000" b="1">
                <a:latin typeface="Tahoma"/>
              </a:rPr>
              <a:t>Fields</a:t>
            </a:r>
            <a:endParaRPr/>
          </a:p>
        </p:txBody>
      </p:sp>
      <p:sp>
        <p:nvSpPr>
          <p:cNvPr id="712" name="Line 28"/>
          <p:cNvSpPr/>
          <p:nvPr/>
        </p:nvSpPr>
        <p:spPr>
          <a:xfrm>
            <a:off x="1495080" y="3660480"/>
            <a:ext cx="0" cy="152640"/>
          </a:xfrm>
          <a:prstGeom prst="line">
            <a:avLst/>
          </a:prstGeom>
          <a:ln w="31680">
            <a:solidFill>
              <a:srgbClr val="000000"/>
            </a:solidFill>
            <a:round/>
          </a:ln>
        </p:spPr>
      </p:sp>
      <p:sp>
        <p:nvSpPr>
          <p:cNvPr id="713" name="Line 29"/>
          <p:cNvSpPr/>
          <p:nvPr/>
        </p:nvSpPr>
        <p:spPr>
          <a:xfrm>
            <a:off x="3323880" y="3641400"/>
            <a:ext cx="0" cy="152640"/>
          </a:xfrm>
          <a:prstGeom prst="line">
            <a:avLst/>
          </a:prstGeom>
          <a:ln w="31680">
            <a:solidFill>
              <a:srgbClr val="000000"/>
            </a:solidFill>
            <a:round/>
          </a:ln>
        </p:spPr>
      </p:sp>
      <p:sp>
        <p:nvSpPr>
          <p:cNvPr id="714" name="Line 30"/>
          <p:cNvSpPr/>
          <p:nvPr/>
        </p:nvSpPr>
        <p:spPr>
          <a:xfrm>
            <a:off x="3371760" y="3641400"/>
            <a:ext cx="0" cy="152640"/>
          </a:xfrm>
          <a:prstGeom prst="line">
            <a:avLst/>
          </a:prstGeom>
          <a:ln w="31680">
            <a:solidFill>
              <a:srgbClr val="000000"/>
            </a:solidFill>
            <a:round/>
          </a:ln>
        </p:spPr>
      </p:sp>
      <p:sp>
        <p:nvSpPr>
          <p:cNvPr id="715" name="Line 31"/>
          <p:cNvSpPr/>
          <p:nvPr/>
        </p:nvSpPr>
        <p:spPr>
          <a:xfrm>
            <a:off x="4390920" y="3641400"/>
            <a:ext cx="0" cy="152640"/>
          </a:xfrm>
          <a:prstGeom prst="line">
            <a:avLst/>
          </a:prstGeom>
          <a:ln w="31680">
            <a:solidFill>
              <a:srgbClr val="000000"/>
            </a:solidFill>
            <a:round/>
          </a:ln>
        </p:spPr>
      </p:sp>
      <p:sp>
        <p:nvSpPr>
          <p:cNvPr id="716" name="Line 32"/>
          <p:cNvSpPr/>
          <p:nvPr/>
        </p:nvSpPr>
        <p:spPr>
          <a:xfrm>
            <a:off x="4438440" y="3641400"/>
            <a:ext cx="0" cy="152640"/>
          </a:xfrm>
          <a:prstGeom prst="line">
            <a:avLst/>
          </a:prstGeom>
          <a:ln w="31680">
            <a:solidFill>
              <a:srgbClr val="000000"/>
            </a:solidFill>
            <a:round/>
          </a:ln>
        </p:spPr>
      </p:sp>
      <p:sp>
        <p:nvSpPr>
          <p:cNvPr id="717" name="Line 33"/>
          <p:cNvSpPr/>
          <p:nvPr/>
        </p:nvSpPr>
        <p:spPr>
          <a:xfrm>
            <a:off x="5972040" y="3641400"/>
            <a:ext cx="0" cy="152640"/>
          </a:xfrm>
          <a:prstGeom prst="line">
            <a:avLst/>
          </a:prstGeom>
          <a:ln w="31680">
            <a:solidFill>
              <a:srgbClr val="000000"/>
            </a:solidFill>
            <a:round/>
          </a:ln>
        </p:spPr>
      </p:sp>
      <p:sp>
        <p:nvSpPr>
          <p:cNvPr id="718" name="Line 34"/>
          <p:cNvSpPr/>
          <p:nvPr/>
        </p:nvSpPr>
        <p:spPr>
          <a:xfrm>
            <a:off x="5924520" y="3641400"/>
            <a:ext cx="0" cy="152640"/>
          </a:xfrm>
          <a:prstGeom prst="line">
            <a:avLst/>
          </a:prstGeom>
          <a:ln w="31680">
            <a:solidFill>
              <a:srgbClr val="000000"/>
            </a:solidFill>
            <a:round/>
          </a:ln>
        </p:spPr>
      </p:sp>
      <p:sp>
        <p:nvSpPr>
          <p:cNvPr id="719" name="Line 35"/>
          <p:cNvSpPr/>
          <p:nvPr/>
        </p:nvSpPr>
        <p:spPr>
          <a:xfrm>
            <a:off x="8019720" y="3641400"/>
            <a:ext cx="0" cy="152640"/>
          </a:xfrm>
          <a:prstGeom prst="line">
            <a:avLst/>
          </a:prstGeom>
          <a:ln w="31680">
            <a:solidFill>
              <a:srgbClr val="000000"/>
            </a:solidFill>
            <a:round/>
          </a:ln>
        </p:spPr>
      </p:sp>
      <p:sp>
        <p:nvSpPr>
          <p:cNvPr id="720" name="Line 36"/>
          <p:cNvSpPr/>
          <p:nvPr/>
        </p:nvSpPr>
        <p:spPr>
          <a:xfrm>
            <a:off x="1495080" y="3717720"/>
            <a:ext cx="1828800" cy="0"/>
          </a:xfrm>
          <a:prstGeom prst="line">
            <a:avLst/>
          </a:prstGeom>
          <a:ln w="31680">
            <a:solidFill>
              <a:srgbClr val="000000"/>
            </a:solidFill>
            <a:round/>
          </a:ln>
        </p:spPr>
      </p:sp>
      <p:sp>
        <p:nvSpPr>
          <p:cNvPr id="721" name="Line 37"/>
          <p:cNvSpPr/>
          <p:nvPr/>
        </p:nvSpPr>
        <p:spPr>
          <a:xfrm>
            <a:off x="3400200" y="3717720"/>
            <a:ext cx="990720" cy="0"/>
          </a:xfrm>
          <a:prstGeom prst="line">
            <a:avLst/>
          </a:prstGeom>
          <a:ln w="31680">
            <a:solidFill>
              <a:srgbClr val="000000"/>
            </a:solidFill>
            <a:round/>
          </a:ln>
        </p:spPr>
      </p:sp>
      <p:sp>
        <p:nvSpPr>
          <p:cNvPr id="722" name="Line 38"/>
          <p:cNvSpPr/>
          <p:nvPr/>
        </p:nvSpPr>
        <p:spPr>
          <a:xfrm>
            <a:off x="4466880" y="3717720"/>
            <a:ext cx="1447920" cy="0"/>
          </a:xfrm>
          <a:prstGeom prst="line">
            <a:avLst/>
          </a:prstGeom>
          <a:ln w="31680">
            <a:solidFill>
              <a:srgbClr val="000000"/>
            </a:solidFill>
            <a:round/>
          </a:ln>
        </p:spPr>
      </p:sp>
      <p:sp>
        <p:nvSpPr>
          <p:cNvPr id="723" name="Line 39"/>
          <p:cNvSpPr/>
          <p:nvPr/>
        </p:nvSpPr>
        <p:spPr>
          <a:xfrm>
            <a:off x="5991120" y="3717720"/>
            <a:ext cx="1981080" cy="0"/>
          </a:xfrm>
          <a:prstGeom prst="line">
            <a:avLst/>
          </a:prstGeom>
          <a:ln w="31680">
            <a:solidFill>
              <a:srgbClr val="000000"/>
            </a:solidFill>
            <a:round/>
          </a:ln>
        </p:spPr>
      </p:sp>
      <p:sp>
        <p:nvSpPr>
          <p:cNvPr id="724" name="CustomShape 40"/>
          <p:cNvSpPr/>
          <p:nvPr/>
        </p:nvSpPr>
        <p:spPr>
          <a:xfrm>
            <a:off x="2181240" y="3489480"/>
            <a:ext cx="1066320" cy="242640"/>
          </a:xfrm>
          <a:prstGeom prst="rect">
            <a:avLst/>
          </a:prstGeom>
        </p:spPr>
        <p:txBody>
          <a:bodyPr lIns="90000" tIns="45000" rIns="90000" bIns="45000"/>
          <a:lstStyle/>
          <a:p>
            <a:r>
              <a:rPr lang="en-IN" sz="1000">
                <a:latin typeface="Tahoma"/>
              </a:rPr>
              <a:t>Flags</a:t>
            </a:r>
            <a:endParaRPr/>
          </a:p>
        </p:txBody>
      </p:sp>
      <p:sp>
        <p:nvSpPr>
          <p:cNvPr id="725" name="CustomShape 41"/>
          <p:cNvSpPr/>
          <p:nvPr/>
        </p:nvSpPr>
        <p:spPr>
          <a:xfrm>
            <a:off x="3648240" y="3498840"/>
            <a:ext cx="1066320" cy="242640"/>
          </a:xfrm>
          <a:prstGeom prst="rect">
            <a:avLst/>
          </a:prstGeom>
        </p:spPr>
        <p:txBody>
          <a:bodyPr lIns="90000" tIns="45000" rIns="90000" bIns="45000"/>
          <a:lstStyle/>
          <a:p>
            <a:r>
              <a:rPr lang="en-IN" sz="1000">
                <a:latin typeface="Tahoma"/>
              </a:rPr>
              <a:t>Status</a:t>
            </a:r>
            <a:endParaRPr/>
          </a:p>
        </p:txBody>
      </p:sp>
      <p:sp>
        <p:nvSpPr>
          <p:cNvPr id="726" name="CustomShape 42"/>
          <p:cNvSpPr/>
          <p:nvPr/>
        </p:nvSpPr>
        <p:spPr>
          <a:xfrm>
            <a:off x="4991040" y="3508200"/>
            <a:ext cx="1066320" cy="242640"/>
          </a:xfrm>
          <a:prstGeom prst="rect">
            <a:avLst/>
          </a:prstGeom>
        </p:spPr>
        <p:txBody>
          <a:bodyPr lIns="90000" tIns="45000" rIns="90000" bIns="45000"/>
          <a:lstStyle/>
          <a:p>
            <a:r>
              <a:rPr lang="en-IN" sz="1000">
                <a:latin typeface="Tahoma"/>
              </a:rPr>
              <a:t>Extension</a:t>
            </a:r>
            <a:endParaRPr/>
          </a:p>
        </p:txBody>
      </p:sp>
      <p:sp>
        <p:nvSpPr>
          <p:cNvPr id="727" name="CustomShape 43"/>
          <p:cNvSpPr/>
          <p:nvPr/>
        </p:nvSpPr>
        <p:spPr>
          <a:xfrm>
            <a:off x="6686640" y="3498840"/>
            <a:ext cx="1066320" cy="242640"/>
          </a:xfrm>
          <a:prstGeom prst="rect">
            <a:avLst/>
          </a:prstGeom>
        </p:spPr>
        <p:txBody>
          <a:bodyPr lIns="90000" tIns="45000" rIns="90000" bIns="45000"/>
          <a:lstStyle/>
          <a:p>
            <a:r>
              <a:rPr lang="en-IN" sz="1000">
                <a:latin typeface="Tahoma"/>
              </a:rPr>
              <a:t>Control</a:t>
            </a:r>
            <a:endParaRPr/>
          </a:p>
        </p:txBody>
      </p:sp>
      <p:sp>
        <p:nvSpPr>
          <p:cNvPr id="728" name="CustomShape 44"/>
          <p:cNvSpPr/>
          <p:nvPr/>
        </p:nvSpPr>
        <p:spPr>
          <a:xfrm>
            <a:off x="3124080" y="4024440"/>
            <a:ext cx="304560" cy="1218960"/>
          </a:xfrm>
          <a:prstGeom prst="rect">
            <a:avLst/>
          </a:prstGeom>
          <a:solidFill>
            <a:srgbClr val="FE8637"/>
          </a:solidFill>
          <a:ln w="31680">
            <a:solidFill>
              <a:srgbClr val="000000"/>
            </a:solidFill>
            <a:miter/>
          </a:ln>
        </p:spPr>
        <p:txBody>
          <a:bodyPr wrap="none" lIns="90000" tIns="45000" rIns="90000" bIns="45000" anchor="ctr"/>
          <a:lstStyle/>
          <a:p>
            <a:pPr algn="ctr"/>
            <a:r>
              <a:rPr lang="en-IN" sz="2400">
                <a:latin typeface="Tahoma"/>
              </a:rPr>
              <a:t>0</a:t>
            </a:r>
            <a:endParaRPr/>
          </a:p>
        </p:txBody>
      </p:sp>
      <p:sp>
        <p:nvSpPr>
          <p:cNvPr id="729" name="CustomShape 45"/>
          <p:cNvSpPr/>
          <p:nvPr/>
        </p:nvSpPr>
        <p:spPr>
          <a:xfrm>
            <a:off x="3105000" y="3809880"/>
            <a:ext cx="371160" cy="242640"/>
          </a:xfrm>
          <a:prstGeom prst="rect">
            <a:avLst/>
          </a:prstGeom>
        </p:spPr>
        <p:txBody>
          <a:bodyPr lIns="90000" tIns="45000" rIns="90000" bIns="45000"/>
          <a:lstStyle/>
          <a:p>
            <a:r>
              <a:rPr lang="en-IN" sz="1000">
                <a:latin typeface="Tahoma"/>
              </a:rPr>
              <a:t>24</a:t>
            </a:r>
            <a:endParaRPr/>
          </a:p>
        </p:txBody>
      </p:sp>
      <p:sp>
        <p:nvSpPr>
          <p:cNvPr id="730" name="CustomShape 46"/>
          <p:cNvSpPr/>
          <p:nvPr/>
        </p:nvSpPr>
        <p:spPr>
          <a:xfrm>
            <a:off x="2714760" y="4019400"/>
            <a:ext cx="304560" cy="1218960"/>
          </a:xfrm>
          <a:prstGeom prst="rect">
            <a:avLst/>
          </a:prstGeom>
          <a:solidFill>
            <a:srgbClr val="FE8637"/>
          </a:solidFill>
          <a:ln w="31680">
            <a:solidFill>
              <a:srgbClr val="000000"/>
            </a:solidFill>
            <a:miter/>
          </a:ln>
        </p:spPr>
        <p:txBody>
          <a:bodyPr wrap="none" lIns="90000" tIns="45000" rIns="90000" bIns="45000" anchor="ctr"/>
          <a:lstStyle/>
          <a:p>
            <a:pPr algn="ctr"/>
            <a:r>
              <a:rPr lang="en-IN" sz="2400">
                <a:latin typeface="Tahoma"/>
              </a:rPr>
              <a:t>0</a:t>
            </a:r>
            <a:endParaRPr/>
          </a:p>
        </p:txBody>
      </p:sp>
      <p:sp>
        <p:nvSpPr>
          <p:cNvPr id="731" name="CustomShape 47"/>
          <p:cNvSpPr/>
          <p:nvPr/>
        </p:nvSpPr>
        <p:spPr>
          <a:xfrm>
            <a:off x="2695680" y="3809880"/>
            <a:ext cx="371160" cy="242640"/>
          </a:xfrm>
          <a:prstGeom prst="rect">
            <a:avLst/>
          </a:prstGeom>
        </p:spPr>
        <p:txBody>
          <a:bodyPr lIns="90000" tIns="45000" rIns="90000" bIns="45000"/>
          <a:lstStyle/>
          <a:p>
            <a:r>
              <a:rPr lang="en-IN" sz="1000">
                <a:latin typeface="Tahoma"/>
              </a:rPr>
              <a:t>27</a:t>
            </a:r>
            <a:endParaRPr/>
          </a:p>
        </p:txBody>
      </p:sp>
      <p:sp>
        <p:nvSpPr>
          <p:cNvPr id="732" name="CustomShape 48"/>
          <p:cNvSpPr/>
          <p:nvPr/>
        </p:nvSpPr>
        <p:spPr>
          <a:xfrm>
            <a:off x="2743200" y="5241960"/>
            <a:ext cx="1066320" cy="242640"/>
          </a:xfrm>
          <a:prstGeom prst="rect">
            <a:avLst/>
          </a:prstGeom>
        </p:spPr>
        <p:txBody>
          <a:bodyPr lIns="90000" tIns="45000" rIns="90000" bIns="45000"/>
          <a:lstStyle/>
          <a:p>
            <a:pPr algn="ctr"/>
            <a:r>
              <a:rPr lang="en-IN" sz="1000">
                <a:latin typeface="Tahoma"/>
              </a:rPr>
              <a:t>j</a:t>
            </a:r>
            <a:endParaRPr/>
          </a:p>
        </p:txBody>
      </p:sp>
      <p:sp>
        <p:nvSpPr>
          <p:cNvPr id="733" name="CustomShape 49"/>
          <p:cNvSpPr/>
          <p:nvPr/>
        </p:nvSpPr>
        <p:spPr>
          <a:xfrm>
            <a:off x="2362320" y="5638680"/>
            <a:ext cx="5486040" cy="516960"/>
          </a:xfrm>
          <a:prstGeom prst="rect">
            <a:avLst/>
          </a:prstGeom>
        </p:spPr>
        <p:txBody>
          <a:bodyPr lIns="90000" tIns="45000" rIns="90000" bIns="45000"/>
          <a:lstStyle/>
          <a:p>
            <a:r>
              <a:rPr lang="en-IN" sz="2800" b="1">
                <a:solidFill>
                  <a:srgbClr val="000000"/>
                </a:solidFill>
                <a:latin typeface="Tahoma"/>
              </a:rPr>
              <a:t>cpsr = nzCvqjiFt_SVC</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ARM core dataflow model</a:t>
            </a:r>
            <a:endParaRPr/>
          </a:p>
        </p:txBody>
      </p:sp>
      <p:sp>
        <p:nvSpPr>
          <p:cNvPr id="829" name="CustomShape 2"/>
          <p:cNvSpPr/>
          <p:nvPr/>
        </p:nvSpPr>
        <p:spPr>
          <a:xfrm>
            <a:off x="4724280" y="5468040"/>
            <a:ext cx="1451880" cy="290160"/>
          </a:xfrm>
          <a:prstGeom prst="roundRect">
            <a:avLst>
              <a:gd name="adj" fmla="val 3600"/>
            </a:avLst>
          </a:prstGeom>
          <a:solidFill>
            <a:srgbClr val="FE8637"/>
          </a:solidFill>
          <a:ln w="31680">
            <a:solidFill>
              <a:srgbClr val="000000"/>
            </a:solidFill>
            <a:round/>
          </a:ln>
        </p:spPr>
        <p:txBody>
          <a:bodyPr wrap="none" lIns="90000" tIns="45000" rIns="90000" bIns="45000" anchor="ctr"/>
          <a:lstStyle/>
          <a:p>
            <a:pPr algn="ctr"/>
            <a:r>
              <a:rPr lang="en-IN" sz="1200">
                <a:latin typeface="Tahoma"/>
              </a:rPr>
              <a:t>Incrementer</a:t>
            </a:r>
            <a:endParaRPr/>
          </a:p>
        </p:txBody>
      </p:sp>
      <p:sp>
        <p:nvSpPr>
          <p:cNvPr id="830" name="CustomShape 3"/>
          <p:cNvSpPr/>
          <p:nvPr/>
        </p:nvSpPr>
        <p:spPr>
          <a:xfrm>
            <a:off x="2660400" y="5104440"/>
            <a:ext cx="1451880" cy="290160"/>
          </a:xfrm>
          <a:prstGeom prst="roundRect">
            <a:avLst>
              <a:gd name="adj" fmla="val 3600"/>
            </a:avLst>
          </a:prstGeom>
          <a:solidFill>
            <a:srgbClr val="FE8637"/>
          </a:solidFill>
          <a:ln w="31680">
            <a:solidFill>
              <a:srgbClr val="000000"/>
            </a:solidFill>
            <a:round/>
          </a:ln>
        </p:spPr>
        <p:txBody>
          <a:bodyPr wrap="none" lIns="90000" tIns="45000" rIns="90000" bIns="45000" anchor="ctr"/>
          <a:lstStyle/>
          <a:p>
            <a:pPr algn="ctr"/>
            <a:r>
              <a:rPr lang="en-IN" sz="1200">
                <a:latin typeface="Tahoma"/>
              </a:rPr>
              <a:t>Address Register</a:t>
            </a:r>
            <a:endParaRPr/>
          </a:p>
        </p:txBody>
      </p:sp>
      <p:sp>
        <p:nvSpPr>
          <p:cNvPr id="831" name="CustomShape 4"/>
          <p:cNvSpPr/>
          <p:nvPr/>
        </p:nvSpPr>
        <p:spPr>
          <a:xfrm>
            <a:off x="2813400" y="4450680"/>
            <a:ext cx="1222560" cy="362880"/>
          </a:xfrm>
          <a:prstGeom prst="roundRect">
            <a:avLst>
              <a:gd name="adj" fmla="val 3600"/>
            </a:avLst>
          </a:prstGeom>
          <a:solidFill>
            <a:srgbClr val="FE8637"/>
          </a:solidFill>
          <a:ln w="31680">
            <a:solidFill>
              <a:srgbClr val="000000"/>
            </a:solidFill>
            <a:round/>
          </a:ln>
        </p:spPr>
        <p:txBody>
          <a:bodyPr wrap="none" lIns="90000" tIns="45000" rIns="90000" bIns="45000" anchor="ctr"/>
          <a:lstStyle/>
          <a:p>
            <a:pPr algn="ctr"/>
            <a:r>
              <a:rPr lang="en-IN" sz="1200">
                <a:latin typeface="Tahoma"/>
              </a:rPr>
              <a:t>ALU</a:t>
            </a:r>
            <a:endParaRPr/>
          </a:p>
        </p:txBody>
      </p:sp>
      <p:sp>
        <p:nvSpPr>
          <p:cNvPr id="832" name="CustomShape 5"/>
          <p:cNvSpPr/>
          <p:nvPr/>
        </p:nvSpPr>
        <p:spPr>
          <a:xfrm>
            <a:off x="3654000" y="3796560"/>
            <a:ext cx="1451880" cy="290160"/>
          </a:xfrm>
          <a:prstGeom prst="roundRect">
            <a:avLst>
              <a:gd name="adj" fmla="val 3600"/>
            </a:avLst>
          </a:prstGeom>
          <a:solidFill>
            <a:srgbClr val="FE8637"/>
          </a:solidFill>
          <a:ln w="31680">
            <a:solidFill>
              <a:srgbClr val="000000"/>
            </a:solidFill>
            <a:round/>
          </a:ln>
        </p:spPr>
        <p:txBody>
          <a:bodyPr wrap="none" lIns="90000" tIns="45000" rIns="90000" bIns="45000" anchor="ctr"/>
          <a:lstStyle/>
          <a:p>
            <a:pPr algn="ctr"/>
            <a:r>
              <a:rPr lang="en-IN" sz="1200">
                <a:latin typeface="Tahoma"/>
              </a:rPr>
              <a:t>Barrel Shifter</a:t>
            </a:r>
            <a:endParaRPr/>
          </a:p>
        </p:txBody>
      </p:sp>
      <p:sp>
        <p:nvSpPr>
          <p:cNvPr id="833" name="CustomShape 6"/>
          <p:cNvSpPr/>
          <p:nvPr/>
        </p:nvSpPr>
        <p:spPr>
          <a:xfrm>
            <a:off x="5488560" y="3796560"/>
            <a:ext cx="1299240" cy="871560"/>
          </a:xfrm>
          <a:prstGeom prst="roundRect">
            <a:avLst>
              <a:gd name="adj" fmla="val 3600"/>
            </a:avLst>
          </a:prstGeom>
          <a:solidFill>
            <a:srgbClr val="FE8637"/>
          </a:solidFill>
          <a:ln w="31680">
            <a:solidFill>
              <a:srgbClr val="000000"/>
            </a:solidFill>
            <a:round/>
          </a:ln>
        </p:spPr>
        <p:txBody>
          <a:bodyPr wrap="none" lIns="90000" tIns="45000" rIns="90000" bIns="45000" anchor="ctr"/>
          <a:lstStyle/>
          <a:p>
            <a:pPr algn="ctr"/>
            <a:r>
              <a:rPr lang="en-IN" sz="1200">
                <a:latin typeface="Tahoma"/>
              </a:rPr>
              <a:t>MAC</a:t>
            </a:r>
            <a:endParaRPr/>
          </a:p>
        </p:txBody>
      </p:sp>
      <p:sp>
        <p:nvSpPr>
          <p:cNvPr id="834" name="CustomShape 7"/>
          <p:cNvSpPr/>
          <p:nvPr/>
        </p:nvSpPr>
        <p:spPr>
          <a:xfrm>
            <a:off x="2278080" y="2706840"/>
            <a:ext cx="4815360" cy="508320"/>
          </a:xfrm>
          <a:prstGeom prst="roundRect">
            <a:avLst>
              <a:gd name="adj" fmla="val 3600"/>
            </a:avLst>
          </a:prstGeom>
          <a:solidFill>
            <a:srgbClr val="FE8637"/>
          </a:solidFill>
          <a:ln w="31680">
            <a:solidFill>
              <a:srgbClr val="000000"/>
            </a:solidFill>
            <a:round/>
          </a:ln>
        </p:spPr>
        <p:txBody>
          <a:bodyPr wrap="none" lIns="90000" tIns="45000" rIns="90000" bIns="45000" anchor="ctr"/>
          <a:lstStyle/>
          <a:p>
            <a:pPr algn="ctr"/>
            <a:r>
              <a:rPr lang="en-IN" sz="1200">
                <a:latin typeface="Tahoma"/>
              </a:rPr>
              <a:t>Register File</a:t>
            </a:r>
            <a:endParaRPr/>
          </a:p>
          <a:p>
            <a:pPr algn="ctr"/>
            <a:r>
              <a:rPr lang="en-IN" sz="1200">
                <a:latin typeface="Tahoma"/>
              </a:rPr>
              <a:t>r0 – r15</a:t>
            </a:r>
            <a:endParaRPr/>
          </a:p>
        </p:txBody>
      </p:sp>
      <p:sp>
        <p:nvSpPr>
          <p:cNvPr id="835" name="CustomShape 8"/>
          <p:cNvSpPr/>
          <p:nvPr/>
        </p:nvSpPr>
        <p:spPr>
          <a:xfrm>
            <a:off x="3195360" y="1998360"/>
            <a:ext cx="1451880" cy="290160"/>
          </a:xfrm>
          <a:prstGeom prst="roundRect">
            <a:avLst>
              <a:gd name="adj" fmla="val 3600"/>
            </a:avLst>
          </a:prstGeom>
          <a:solidFill>
            <a:srgbClr val="FE8637"/>
          </a:solidFill>
          <a:ln w="31680">
            <a:solidFill>
              <a:srgbClr val="000000"/>
            </a:solidFill>
            <a:round/>
          </a:ln>
        </p:spPr>
        <p:txBody>
          <a:bodyPr wrap="none" lIns="90000" tIns="45000" rIns="90000" bIns="45000" anchor="ctr"/>
          <a:lstStyle/>
          <a:p>
            <a:pPr algn="ctr"/>
            <a:r>
              <a:rPr lang="en-IN" sz="1200">
                <a:latin typeface="Tahoma"/>
              </a:rPr>
              <a:t>Sign Extend</a:t>
            </a:r>
            <a:endParaRPr/>
          </a:p>
        </p:txBody>
      </p:sp>
      <p:sp>
        <p:nvSpPr>
          <p:cNvPr id="836" name="CustomShape 9"/>
          <p:cNvSpPr/>
          <p:nvPr/>
        </p:nvSpPr>
        <p:spPr>
          <a:xfrm>
            <a:off x="5106600" y="1625760"/>
            <a:ext cx="1451880" cy="435600"/>
          </a:xfrm>
          <a:prstGeom prst="roundRect">
            <a:avLst>
              <a:gd name="adj" fmla="val 3600"/>
            </a:avLst>
          </a:prstGeom>
          <a:solidFill>
            <a:srgbClr val="FE8637"/>
          </a:solidFill>
          <a:ln w="31680">
            <a:solidFill>
              <a:srgbClr val="000000"/>
            </a:solidFill>
            <a:round/>
          </a:ln>
        </p:spPr>
        <p:txBody>
          <a:bodyPr wrap="none" lIns="90000" tIns="45000" rIns="90000" bIns="45000" anchor="ctr"/>
          <a:lstStyle/>
          <a:p>
            <a:pPr algn="ctr"/>
            <a:r>
              <a:rPr lang="en-IN" sz="1200">
                <a:latin typeface="Tahoma"/>
              </a:rPr>
              <a:t>Instruction</a:t>
            </a:r>
            <a:endParaRPr/>
          </a:p>
          <a:p>
            <a:pPr algn="ctr"/>
            <a:r>
              <a:rPr lang="en-IN" sz="1200">
                <a:latin typeface="Tahoma"/>
              </a:rPr>
              <a:t>Decoder</a:t>
            </a:r>
            <a:endParaRPr/>
          </a:p>
        </p:txBody>
      </p:sp>
      <p:sp>
        <p:nvSpPr>
          <p:cNvPr id="837" name="Line 10"/>
          <p:cNvSpPr/>
          <p:nvPr/>
        </p:nvSpPr>
        <p:spPr>
          <a:xfrm>
            <a:off x="4188960" y="1616760"/>
            <a:ext cx="0" cy="217800"/>
          </a:xfrm>
          <a:prstGeom prst="line">
            <a:avLst/>
          </a:prstGeom>
          <a:ln w="31680">
            <a:solidFill>
              <a:srgbClr val="000000"/>
            </a:solidFill>
            <a:round/>
          </a:ln>
        </p:spPr>
      </p:sp>
      <p:sp>
        <p:nvSpPr>
          <p:cNvPr id="838" name="Line 11"/>
          <p:cNvSpPr/>
          <p:nvPr/>
        </p:nvSpPr>
        <p:spPr>
          <a:xfrm>
            <a:off x="4188960" y="1834560"/>
            <a:ext cx="917280" cy="0"/>
          </a:xfrm>
          <a:prstGeom prst="line">
            <a:avLst/>
          </a:prstGeom>
          <a:ln w="31680">
            <a:solidFill>
              <a:srgbClr val="000000"/>
            </a:solidFill>
            <a:round/>
            <a:tailEnd type="triangle" w="med" len="med"/>
          </a:ln>
        </p:spPr>
      </p:sp>
      <p:sp>
        <p:nvSpPr>
          <p:cNvPr id="839" name="Line 12"/>
          <p:cNvSpPr/>
          <p:nvPr/>
        </p:nvSpPr>
        <p:spPr>
          <a:xfrm>
            <a:off x="4035960" y="1616760"/>
            <a:ext cx="0" cy="363240"/>
          </a:xfrm>
          <a:prstGeom prst="line">
            <a:avLst/>
          </a:prstGeom>
          <a:ln w="31680">
            <a:solidFill>
              <a:srgbClr val="000000"/>
            </a:solidFill>
            <a:round/>
            <a:tailEnd type="triangle" w="med" len="med"/>
          </a:ln>
        </p:spPr>
      </p:sp>
      <p:sp>
        <p:nvSpPr>
          <p:cNvPr id="840" name="Line 13"/>
          <p:cNvSpPr/>
          <p:nvPr/>
        </p:nvSpPr>
        <p:spPr>
          <a:xfrm>
            <a:off x="4035960" y="2270520"/>
            <a:ext cx="0" cy="435960"/>
          </a:xfrm>
          <a:prstGeom prst="line">
            <a:avLst/>
          </a:prstGeom>
          <a:ln w="31680">
            <a:solidFill>
              <a:srgbClr val="000000"/>
            </a:solidFill>
            <a:round/>
            <a:tailEnd type="triangle" w="med" len="med"/>
          </a:ln>
        </p:spPr>
      </p:sp>
      <p:sp>
        <p:nvSpPr>
          <p:cNvPr id="841" name="CustomShape 14"/>
          <p:cNvSpPr/>
          <p:nvPr/>
        </p:nvSpPr>
        <p:spPr>
          <a:xfrm>
            <a:off x="4050720" y="2370600"/>
            <a:ext cx="1528560" cy="272880"/>
          </a:xfrm>
          <a:prstGeom prst="rect">
            <a:avLst/>
          </a:prstGeom>
        </p:spPr>
        <p:txBody>
          <a:bodyPr lIns="90000" tIns="45000" rIns="90000" bIns="45000"/>
          <a:lstStyle/>
          <a:p>
            <a:r>
              <a:rPr lang="en-IN" sz="1200">
                <a:latin typeface="Tahoma"/>
              </a:rPr>
              <a:t>Read</a:t>
            </a:r>
            <a:endParaRPr/>
          </a:p>
        </p:txBody>
      </p:sp>
      <p:sp>
        <p:nvSpPr>
          <p:cNvPr id="842" name="CustomShape 15"/>
          <p:cNvSpPr/>
          <p:nvPr/>
        </p:nvSpPr>
        <p:spPr>
          <a:xfrm>
            <a:off x="3816360" y="1371600"/>
            <a:ext cx="1528560" cy="272880"/>
          </a:xfrm>
          <a:prstGeom prst="rect">
            <a:avLst/>
          </a:prstGeom>
        </p:spPr>
        <p:txBody>
          <a:bodyPr lIns="90000" tIns="45000" rIns="90000" bIns="45000"/>
          <a:lstStyle/>
          <a:p>
            <a:r>
              <a:rPr lang="en-IN" sz="1200" b="1">
                <a:latin typeface="Tahoma"/>
              </a:rPr>
              <a:t>Data</a:t>
            </a:r>
            <a:endParaRPr/>
          </a:p>
        </p:txBody>
      </p:sp>
      <p:sp>
        <p:nvSpPr>
          <p:cNvPr id="843" name="Line 16"/>
          <p:cNvSpPr/>
          <p:nvPr/>
        </p:nvSpPr>
        <p:spPr>
          <a:xfrm>
            <a:off x="3118680" y="3215160"/>
            <a:ext cx="0" cy="1235160"/>
          </a:xfrm>
          <a:prstGeom prst="line">
            <a:avLst/>
          </a:prstGeom>
          <a:ln w="31680">
            <a:solidFill>
              <a:srgbClr val="000000"/>
            </a:solidFill>
            <a:round/>
            <a:tailEnd type="triangle" w="med" len="med"/>
          </a:ln>
        </p:spPr>
      </p:sp>
      <p:sp>
        <p:nvSpPr>
          <p:cNvPr id="844" name="Line 17"/>
          <p:cNvSpPr/>
          <p:nvPr/>
        </p:nvSpPr>
        <p:spPr>
          <a:xfrm>
            <a:off x="4035960" y="3215160"/>
            <a:ext cx="0" cy="581400"/>
          </a:xfrm>
          <a:prstGeom prst="line">
            <a:avLst/>
          </a:prstGeom>
          <a:ln w="31680">
            <a:solidFill>
              <a:srgbClr val="000000"/>
            </a:solidFill>
            <a:round/>
            <a:tailEnd type="triangle" w="med" len="med"/>
          </a:ln>
        </p:spPr>
      </p:sp>
      <p:sp>
        <p:nvSpPr>
          <p:cNvPr id="845" name="Line 18"/>
          <p:cNvSpPr/>
          <p:nvPr/>
        </p:nvSpPr>
        <p:spPr>
          <a:xfrm>
            <a:off x="3348000" y="4813560"/>
            <a:ext cx="0" cy="290880"/>
          </a:xfrm>
          <a:prstGeom prst="line">
            <a:avLst/>
          </a:prstGeom>
          <a:ln w="31680">
            <a:solidFill>
              <a:srgbClr val="000000"/>
            </a:solidFill>
            <a:round/>
            <a:tailEnd type="triangle" w="med" len="med"/>
          </a:ln>
        </p:spPr>
      </p:sp>
      <p:sp>
        <p:nvSpPr>
          <p:cNvPr id="846" name="Line 19"/>
          <p:cNvSpPr/>
          <p:nvPr/>
        </p:nvSpPr>
        <p:spPr>
          <a:xfrm>
            <a:off x="3118680" y="3578400"/>
            <a:ext cx="840960" cy="0"/>
          </a:xfrm>
          <a:prstGeom prst="line">
            <a:avLst/>
          </a:prstGeom>
          <a:ln w="31680">
            <a:solidFill>
              <a:srgbClr val="000000"/>
            </a:solidFill>
            <a:round/>
          </a:ln>
        </p:spPr>
      </p:sp>
      <p:sp>
        <p:nvSpPr>
          <p:cNvPr id="847" name="Line 20"/>
          <p:cNvSpPr/>
          <p:nvPr/>
        </p:nvSpPr>
        <p:spPr>
          <a:xfrm>
            <a:off x="4112640" y="3578400"/>
            <a:ext cx="1605240" cy="0"/>
          </a:xfrm>
          <a:prstGeom prst="line">
            <a:avLst/>
          </a:prstGeom>
          <a:ln w="31680">
            <a:solidFill>
              <a:srgbClr val="000000"/>
            </a:solidFill>
            <a:round/>
          </a:ln>
        </p:spPr>
      </p:sp>
      <p:sp>
        <p:nvSpPr>
          <p:cNvPr id="848" name="Line 21"/>
          <p:cNvSpPr/>
          <p:nvPr/>
        </p:nvSpPr>
        <p:spPr>
          <a:xfrm>
            <a:off x="5717880" y="3578400"/>
            <a:ext cx="0" cy="218160"/>
          </a:xfrm>
          <a:prstGeom prst="line">
            <a:avLst/>
          </a:prstGeom>
          <a:ln w="31680">
            <a:solidFill>
              <a:srgbClr val="000000"/>
            </a:solidFill>
            <a:round/>
            <a:tailEnd type="triangle" w="med" len="med"/>
          </a:ln>
        </p:spPr>
      </p:sp>
      <p:sp>
        <p:nvSpPr>
          <p:cNvPr id="849" name="Line 22"/>
          <p:cNvSpPr/>
          <p:nvPr/>
        </p:nvSpPr>
        <p:spPr>
          <a:xfrm>
            <a:off x="4035960" y="3433320"/>
            <a:ext cx="2140560" cy="0"/>
          </a:xfrm>
          <a:prstGeom prst="line">
            <a:avLst/>
          </a:prstGeom>
          <a:ln w="31680">
            <a:solidFill>
              <a:srgbClr val="000000"/>
            </a:solidFill>
            <a:round/>
          </a:ln>
        </p:spPr>
      </p:sp>
      <p:sp>
        <p:nvSpPr>
          <p:cNvPr id="850" name="Line 23"/>
          <p:cNvSpPr/>
          <p:nvPr/>
        </p:nvSpPr>
        <p:spPr>
          <a:xfrm>
            <a:off x="6157440" y="3433320"/>
            <a:ext cx="0" cy="363240"/>
          </a:xfrm>
          <a:prstGeom prst="line">
            <a:avLst/>
          </a:prstGeom>
          <a:ln w="31680">
            <a:solidFill>
              <a:srgbClr val="000000"/>
            </a:solidFill>
            <a:round/>
            <a:tailEnd type="triangle" w="med" len="med"/>
          </a:ln>
        </p:spPr>
      </p:sp>
      <p:sp>
        <p:nvSpPr>
          <p:cNvPr id="851" name="Line 24"/>
          <p:cNvSpPr/>
          <p:nvPr/>
        </p:nvSpPr>
        <p:spPr>
          <a:xfrm>
            <a:off x="6482160" y="3215160"/>
            <a:ext cx="0" cy="581400"/>
          </a:xfrm>
          <a:prstGeom prst="line">
            <a:avLst/>
          </a:prstGeom>
          <a:ln w="31680">
            <a:solidFill>
              <a:srgbClr val="000000"/>
            </a:solidFill>
            <a:round/>
            <a:tailEnd type="triangle" w="med" len="med"/>
          </a:ln>
        </p:spPr>
      </p:sp>
      <p:sp>
        <p:nvSpPr>
          <p:cNvPr id="852" name="CustomShape 25"/>
          <p:cNvSpPr/>
          <p:nvPr/>
        </p:nvSpPr>
        <p:spPr>
          <a:xfrm>
            <a:off x="5698800" y="3534840"/>
            <a:ext cx="324360" cy="272880"/>
          </a:xfrm>
          <a:prstGeom prst="rect">
            <a:avLst/>
          </a:prstGeom>
        </p:spPr>
        <p:txBody>
          <a:bodyPr lIns="90000" tIns="45000" rIns="90000" bIns="45000"/>
          <a:lstStyle/>
          <a:p>
            <a:r>
              <a:rPr lang="en-IN" sz="1200">
                <a:latin typeface="Tahoma"/>
              </a:rPr>
              <a:t>A</a:t>
            </a:r>
            <a:endParaRPr/>
          </a:p>
        </p:txBody>
      </p:sp>
      <p:sp>
        <p:nvSpPr>
          <p:cNvPr id="853" name="CustomShape 26"/>
          <p:cNvSpPr/>
          <p:nvPr/>
        </p:nvSpPr>
        <p:spPr>
          <a:xfrm>
            <a:off x="6157440" y="3546720"/>
            <a:ext cx="324360" cy="272880"/>
          </a:xfrm>
          <a:prstGeom prst="rect">
            <a:avLst/>
          </a:prstGeom>
        </p:spPr>
        <p:txBody>
          <a:bodyPr lIns="90000" tIns="45000" rIns="90000" bIns="45000"/>
          <a:lstStyle/>
          <a:p>
            <a:r>
              <a:rPr lang="en-IN" sz="1200">
                <a:latin typeface="Tahoma"/>
              </a:rPr>
              <a:t>B</a:t>
            </a:r>
            <a:endParaRPr/>
          </a:p>
        </p:txBody>
      </p:sp>
      <p:sp>
        <p:nvSpPr>
          <p:cNvPr id="854" name="CustomShape 27"/>
          <p:cNvSpPr/>
          <p:nvPr/>
        </p:nvSpPr>
        <p:spPr>
          <a:xfrm>
            <a:off x="6463440" y="3534840"/>
            <a:ext cx="630360" cy="272880"/>
          </a:xfrm>
          <a:prstGeom prst="rect">
            <a:avLst/>
          </a:prstGeom>
        </p:spPr>
        <p:txBody>
          <a:bodyPr lIns="90000" tIns="45000" rIns="90000" bIns="45000"/>
          <a:lstStyle/>
          <a:p>
            <a:r>
              <a:rPr lang="en-IN" sz="1200">
                <a:latin typeface="Tahoma"/>
              </a:rPr>
              <a:t>Acc</a:t>
            </a:r>
            <a:endParaRPr/>
          </a:p>
        </p:txBody>
      </p:sp>
      <p:sp>
        <p:nvSpPr>
          <p:cNvPr id="855" name="Line 28"/>
          <p:cNvSpPr/>
          <p:nvPr/>
        </p:nvSpPr>
        <p:spPr>
          <a:xfrm flipH="1" flipV="1">
            <a:off x="3348360" y="4956120"/>
            <a:ext cx="975240" cy="1440"/>
          </a:xfrm>
          <a:prstGeom prst="line">
            <a:avLst/>
          </a:prstGeom>
          <a:ln w="31680">
            <a:solidFill>
              <a:srgbClr val="000000"/>
            </a:solidFill>
            <a:round/>
            <a:tailEnd type="triangle" w="med" len="med"/>
          </a:ln>
        </p:spPr>
      </p:sp>
      <p:sp>
        <p:nvSpPr>
          <p:cNvPr id="856" name="Line 29"/>
          <p:cNvSpPr/>
          <p:nvPr/>
        </p:nvSpPr>
        <p:spPr>
          <a:xfrm flipV="1">
            <a:off x="7662240" y="2997360"/>
            <a:ext cx="0" cy="1961640"/>
          </a:xfrm>
          <a:prstGeom prst="line">
            <a:avLst/>
          </a:prstGeom>
          <a:ln w="31680">
            <a:solidFill>
              <a:srgbClr val="000000"/>
            </a:solidFill>
            <a:round/>
          </a:ln>
        </p:spPr>
      </p:sp>
      <p:sp>
        <p:nvSpPr>
          <p:cNvPr id="857" name="Line 30"/>
          <p:cNvSpPr/>
          <p:nvPr/>
        </p:nvSpPr>
        <p:spPr>
          <a:xfrm flipH="1">
            <a:off x="7093800" y="2983680"/>
            <a:ext cx="128520" cy="3600"/>
          </a:xfrm>
          <a:prstGeom prst="line">
            <a:avLst/>
          </a:prstGeom>
          <a:ln w="31680">
            <a:solidFill>
              <a:srgbClr val="000000"/>
            </a:solidFill>
            <a:round/>
            <a:tailEnd type="triangle" w="med" len="med"/>
          </a:ln>
        </p:spPr>
      </p:sp>
      <p:sp>
        <p:nvSpPr>
          <p:cNvPr id="858" name="CustomShape 31"/>
          <p:cNvSpPr/>
          <p:nvPr/>
        </p:nvSpPr>
        <p:spPr>
          <a:xfrm>
            <a:off x="7141680" y="2733840"/>
            <a:ext cx="630360" cy="272880"/>
          </a:xfrm>
          <a:prstGeom prst="rect">
            <a:avLst/>
          </a:prstGeom>
        </p:spPr>
        <p:txBody>
          <a:bodyPr lIns="90000" tIns="45000" rIns="90000" bIns="45000"/>
          <a:lstStyle/>
          <a:p>
            <a:r>
              <a:rPr lang="en-IN" sz="1200">
                <a:latin typeface="Tahoma"/>
              </a:rPr>
              <a:t>Rd</a:t>
            </a:r>
            <a:endParaRPr/>
          </a:p>
        </p:txBody>
      </p:sp>
      <p:sp>
        <p:nvSpPr>
          <p:cNvPr id="859" name="CustomShape 32"/>
          <p:cNvSpPr/>
          <p:nvPr/>
        </p:nvSpPr>
        <p:spPr>
          <a:xfrm>
            <a:off x="7050960" y="3020040"/>
            <a:ext cx="692280" cy="455400"/>
          </a:xfrm>
          <a:prstGeom prst="rect">
            <a:avLst/>
          </a:prstGeom>
        </p:spPr>
        <p:txBody>
          <a:bodyPr lIns="90000" tIns="45000" rIns="90000" bIns="45000"/>
          <a:lstStyle/>
          <a:p>
            <a:r>
              <a:rPr lang="en-IN" sz="1200" b="1">
                <a:latin typeface="Tahoma"/>
              </a:rPr>
              <a:t>Result</a:t>
            </a:r>
            <a:endParaRPr/>
          </a:p>
        </p:txBody>
      </p:sp>
      <p:sp>
        <p:nvSpPr>
          <p:cNvPr id="860" name="Line 33"/>
          <p:cNvSpPr/>
          <p:nvPr/>
        </p:nvSpPr>
        <p:spPr>
          <a:xfrm>
            <a:off x="6176520" y="4668480"/>
            <a:ext cx="0" cy="290520"/>
          </a:xfrm>
          <a:prstGeom prst="line">
            <a:avLst/>
          </a:prstGeom>
          <a:ln w="31680">
            <a:solidFill>
              <a:srgbClr val="000000"/>
            </a:solidFill>
            <a:round/>
            <a:tailEnd type="triangle" w="med" len="med"/>
          </a:ln>
        </p:spPr>
      </p:sp>
      <p:sp>
        <p:nvSpPr>
          <p:cNvPr id="861" name="CustomShape 34"/>
          <p:cNvSpPr/>
          <p:nvPr/>
        </p:nvSpPr>
        <p:spPr>
          <a:xfrm>
            <a:off x="4031640" y="3188160"/>
            <a:ext cx="324360" cy="272880"/>
          </a:xfrm>
          <a:prstGeom prst="rect">
            <a:avLst/>
          </a:prstGeom>
        </p:spPr>
        <p:txBody>
          <a:bodyPr lIns="90000" tIns="45000" rIns="90000" bIns="45000"/>
          <a:lstStyle/>
          <a:p>
            <a:r>
              <a:rPr lang="en-IN" sz="1200">
                <a:latin typeface="Tahoma"/>
              </a:rPr>
              <a:t>B</a:t>
            </a:r>
            <a:endParaRPr/>
          </a:p>
        </p:txBody>
      </p:sp>
      <p:sp>
        <p:nvSpPr>
          <p:cNvPr id="862" name="CustomShape 35"/>
          <p:cNvSpPr/>
          <p:nvPr/>
        </p:nvSpPr>
        <p:spPr>
          <a:xfrm>
            <a:off x="3104640" y="3206160"/>
            <a:ext cx="324360" cy="272880"/>
          </a:xfrm>
          <a:prstGeom prst="rect">
            <a:avLst/>
          </a:prstGeom>
        </p:spPr>
        <p:txBody>
          <a:bodyPr lIns="90000" tIns="45000" rIns="90000" bIns="45000"/>
          <a:lstStyle/>
          <a:p>
            <a:r>
              <a:rPr lang="en-IN" sz="1200">
                <a:latin typeface="Tahoma"/>
              </a:rPr>
              <a:t>A</a:t>
            </a:r>
            <a:endParaRPr/>
          </a:p>
        </p:txBody>
      </p:sp>
      <p:sp>
        <p:nvSpPr>
          <p:cNvPr id="863" name="Line 36"/>
          <p:cNvSpPr/>
          <p:nvPr/>
        </p:nvSpPr>
        <p:spPr>
          <a:xfrm>
            <a:off x="3730320" y="5394960"/>
            <a:ext cx="0" cy="218160"/>
          </a:xfrm>
          <a:prstGeom prst="line">
            <a:avLst/>
          </a:prstGeom>
          <a:ln w="31680">
            <a:solidFill>
              <a:srgbClr val="000000"/>
            </a:solidFill>
            <a:round/>
          </a:ln>
        </p:spPr>
      </p:sp>
      <p:sp>
        <p:nvSpPr>
          <p:cNvPr id="864" name="Line 37"/>
          <p:cNvSpPr/>
          <p:nvPr/>
        </p:nvSpPr>
        <p:spPr>
          <a:xfrm>
            <a:off x="3730320" y="5613120"/>
            <a:ext cx="993600" cy="0"/>
          </a:xfrm>
          <a:prstGeom prst="line">
            <a:avLst/>
          </a:prstGeom>
          <a:ln w="31680">
            <a:solidFill>
              <a:srgbClr val="000000"/>
            </a:solidFill>
            <a:round/>
            <a:tailEnd type="triangle" w="med" len="med"/>
          </a:ln>
        </p:spPr>
      </p:sp>
      <p:sp>
        <p:nvSpPr>
          <p:cNvPr id="865" name="Line 38"/>
          <p:cNvSpPr/>
          <p:nvPr/>
        </p:nvSpPr>
        <p:spPr>
          <a:xfrm flipV="1">
            <a:off x="5412240" y="5249880"/>
            <a:ext cx="0" cy="217800"/>
          </a:xfrm>
          <a:prstGeom prst="line">
            <a:avLst/>
          </a:prstGeom>
          <a:ln w="31680">
            <a:solidFill>
              <a:srgbClr val="000000"/>
            </a:solidFill>
            <a:round/>
          </a:ln>
        </p:spPr>
      </p:sp>
      <p:sp>
        <p:nvSpPr>
          <p:cNvPr id="866" name="Line 39"/>
          <p:cNvSpPr/>
          <p:nvPr/>
        </p:nvSpPr>
        <p:spPr>
          <a:xfrm flipH="1">
            <a:off x="4112640" y="5249880"/>
            <a:ext cx="1299600" cy="0"/>
          </a:xfrm>
          <a:prstGeom prst="line">
            <a:avLst/>
          </a:prstGeom>
          <a:ln w="31680">
            <a:solidFill>
              <a:srgbClr val="000000"/>
            </a:solidFill>
            <a:round/>
            <a:tailEnd type="triangle" w="med" len="med"/>
          </a:ln>
        </p:spPr>
      </p:sp>
      <p:sp>
        <p:nvSpPr>
          <p:cNvPr id="867" name="Line 40"/>
          <p:cNvSpPr/>
          <p:nvPr/>
        </p:nvSpPr>
        <p:spPr>
          <a:xfrm>
            <a:off x="3348000" y="5394960"/>
            <a:ext cx="0" cy="363240"/>
          </a:xfrm>
          <a:prstGeom prst="line">
            <a:avLst/>
          </a:prstGeom>
          <a:ln w="31680">
            <a:solidFill>
              <a:srgbClr val="000000"/>
            </a:solidFill>
            <a:round/>
            <a:tailEnd type="triangle" w="med" len="med"/>
          </a:ln>
        </p:spPr>
      </p:sp>
      <p:sp>
        <p:nvSpPr>
          <p:cNvPr id="868" name="Line 41"/>
          <p:cNvSpPr/>
          <p:nvPr/>
        </p:nvSpPr>
        <p:spPr>
          <a:xfrm>
            <a:off x="1819440" y="2997360"/>
            <a:ext cx="0" cy="2470320"/>
          </a:xfrm>
          <a:prstGeom prst="line">
            <a:avLst/>
          </a:prstGeom>
          <a:ln w="31680">
            <a:solidFill>
              <a:srgbClr val="000000"/>
            </a:solidFill>
            <a:round/>
          </a:ln>
        </p:spPr>
      </p:sp>
      <p:sp>
        <p:nvSpPr>
          <p:cNvPr id="869" name="Line 42"/>
          <p:cNvSpPr/>
          <p:nvPr/>
        </p:nvSpPr>
        <p:spPr>
          <a:xfrm>
            <a:off x="1819440" y="5467680"/>
            <a:ext cx="1222920" cy="0"/>
          </a:xfrm>
          <a:prstGeom prst="line">
            <a:avLst/>
          </a:prstGeom>
          <a:ln w="31680">
            <a:solidFill>
              <a:srgbClr val="000000"/>
            </a:solidFill>
            <a:round/>
          </a:ln>
        </p:spPr>
      </p:sp>
      <p:sp>
        <p:nvSpPr>
          <p:cNvPr id="870" name="Line 43"/>
          <p:cNvSpPr/>
          <p:nvPr/>
        </p:nvSpPr>
        <p:spPr>
          <a:xfrm flipH="1">
            <a:off x="3031560" y="5468040"/>
            <a:ext cx="2520" cy="70920"/>
          </a:xfrm>
          <a:prstGeom prst="line">
            <a:avLst/>
          </a:prstGeom>
          <a:ln w="31680">
            <a:solidFill>
              <a:srgbClr val="000000"/>
            </a:solidFill>
            <a:round/>
            <a:tailEnd type="triangle" w="med" len="med"/>
          </a:ln>
        </p:spPr>
      </p:sp>
      <p:sp>
        <p:nvSpPr>
          <p:cNvPr id="871" name="Line 44"/>
          <p:cNvSpPr/>
          <p:nvPr/>
        </p:nvSpPr>
        <p:spPr>
          <a:xfrm>
            <a:off x="1819440" y="2997360"/>
            <a:ext cx="458640" cy="0"/>
          </a:xfrm>
          <a:prstGeom prst="line">
            <a:avLst/>
          </a:prstGeom>
          <a:ln w="31680">
            <a:solidFill>
              <a:srgbClr val="000000"/>
            </a:solidFill>
            <a:round/>
          </a:ln>
        </p:spPr>
      </p:sp>
      <p:sp>
        <p:nvSpPr>
          <p:cNvPr id="872" name="CustomShape 45"/>
          <p:cNvSpPr/>
          <p:nvPr/>
        </p:nvSpPr>
        <p:spPr>
          <a:xfrm>
            <a:off x="1752480" y="2735640"/>
            <a:ext cx="1528560" cy="272880"/>
          </a:xfrm>
          <a:prstGeom prst="rect">
            <a:avLst/>
          </a:prstGeom>
        </p:spPr>
        <p:txBody>
          <a:bodyPr lIns="90000" tIns="45000" rIns="90000" bIns="45000"/>
          <a:lstStyle/>
          <a:p>
            <a:r>
              <a:rPr lang="en-IN" sz="1200">
                <a:latin typeface="Tahoma"/>
              </a:rPr>
              <a:t>r15</a:t>
            </a:r>
            <a:endParaRPr/>
          </a:p>
        </p:txBody>
      </p:sp>
      <p:sp>
        <p:nvSpPr>
          <p:cNvPr id="873" name="CustomShape 46"/>
          <p:cNvSpPr/>
          <p:nvPr/>
        </p:nvSpPr>
        <p:spPr>
          <a:xfrm>
            <a:off x="1819440" y="2997360"/>
            <a:ext cx="1528560" cy="272880"/>
          </a:xfrm>
          <a:prstGeom prst="rect">
            <a:avLst/>
          </a:prstGeom>
        </p:spPr>
        <p:txBody>
          <a:bodyPr lIns="90000" tIns="45000" rIns="90000" bIns="45000"/>
          <a:lstStyle/>
          <a:p>
            <a:r>
              <a:rPr lang="en-IN" sz="1200">
                <a:latin typeface="Tahoma"/>
              </a:rPr>
              <a:t>pc</a:t>
            </a:r>
            <a:endParaRPr/>
          </a:p>
        </p:txBody>
      </p:sp>
      <p:sp>
        <p:nvSpPr>
          <p:cNvPr id="874" name="CustomShape 47"/>
          <p:cNvSpPr/>
          <p:nvPr/>
        </p:nvSpPr>
        <p:spPr>
          <a:xfrm>
            <a:off x="2660400" y="3287880"/>
            <a:ext cx="1528560" cy="272880"/>
          </a:xfrm>
          <a:prstGeom prst="rect">
            <a:avLst/>
          </a:prstGeom>
        </p:spPr>
        <p:txBody>
          <a:bodyPr lIns="90000" tIns="45000" rIns="90000" bIns="45000"/>
          <a:lstStyle/>
          <a:p>
            <a:r>
              <a:rPr lang="en-IN" sz="1200">
                <a:latin typeface="Tahoma"/>
              </a:rPr>
              <a:t>Rn</a:t>
            </a:r>
            <a:endParaRPr/>
          </a:p>
        </p:txBody>
      </p:sp>
      <p:sp>
        <p:nvSpPr>
          <p:cNvPr id="875" name="CustomShape 48"/>
          <p:cNvSpPr/>
          <p:nvPr/>
        </p:nvSpPr>
        <p:spPr>
          <a:xfrm>
            <a:off x="3577680" y="3287880"/>
            <a:ext cx="1528560" cy="272880"/>
          </a:xfrm>
          <a:prstGeom prst="rect">
            <a:avLst/>
          </a:prstGeom>
        </p:spPr>
        <p:txBody>
          <a:bodyPr lIns="90000" tIns="45000" rIns="90000" bIns="45000"/>
          <a:lstStyle/>
          <a:p>
            <a:r>
              <a:rPr lang="en-IN" sz="1200">
                <a:latin typeface="Tahoma"/>
              </a:rPr>
              <a:t>Rm</a:t>
            </a:r>
            <a:endParaRPr/>
          </a:p>
        </p:txBody>
      </p:sp>
      <p:sp>
        <p:nvSpPr>
          <p:cNvPr id="876" name="Line 49"/>
          <p:cNvSpPr/>
          <p:nvPr/>
        </p:nvSpPr>
        <p:spPr>
          <a:xfrm flipV="1">
            <a:off x="2660040" y="1834560"/>
            <a:ext cx="0" cy="871920"/>
          </a:xfrm>
          <a:prstGeom prst="line">
            <a:avLst/>
          </a:prstGeom>
          <a:ln w="31680">
            <a:solidFill>
              <a:srgbClr val="000000"/>
            </a:solidFill>
            <a:round/>
          </a:ln>
        </p:spPr>
      </p:sp>
      <p:sp>
        <p:nvSpPr>
          <p:cNvPr id="877" name="Line 50"/>
          <p:cNvSpPr/>
          <p:nvPr/>
        </p:nvSpPr>
        <p:spPr>
          <a:xfrm>
            <a:off x="2660040" y="1834560"/>
            <a:ext cx="1223280" cy="0"/>
          </a:xfrm>
          <a:prstGeom prst="line">
            <a:avLst/>
          </a:prstGeom>
          <a:ln w="31680">
            <a:solidFill>
              <a:srgbClr val="000000"/>
            </a:solidFill>
            <a:round/>
          </a:ln>
        </p:spPr>
      </p:sp>
      <p:sp>
        <p:nvSpPr>
          <p:cNvPr id="878" name="Line 51"/>
          <p:cNvSpPr/>
          <p:nvPr/>
        </p:nvSpPr>
        <p:spPr>
          <a:xfrm flipV="1">
            <a:off x="3883320" y="1616760"/>
            <a:ext cx="0" cy="217800"/>
          </a:xfrm>
          <a:prstGeom prst="line">
            <a:avLst/>
          </a:prstGeom>
          <a:ln w="31680">
            <a:solidFill>
              <a:srgbClr val="000000"/>
            </a:solidFill>
            <a:round/>
            <a:tailEnd type="triangle" w="med" len="med"/>
          </a:ln>
        </p:spPr>
      </p:sp>
      <p:sp>
        <p:nvSpPr>
          <p:cNvPr id="879" name="Line 52"/>
          <p:cNvSpPr/>
          <p:nvPr/>
        </p:nvSpPr>
        <p:spPr>
          <a:xfrm>
            <a:off x="3806640" y="4087080"/>
            <a:ext cx="0" cy="363240"/>
          </a:xfrm>
          <a:prstGeom prst="line">
            <a:avLst/>
          </a:prstGeom>
          <a:ln w="31680">
            <a:solidFill>
              <a:srgbClr val="000000"/>
            </a:solidFill>
            <a:round/>
            <a:tailEnd type="triangle" w="med" len="med"/>
          </a:ln>
        </p:spPr>
      </p:sp>
      <p:sp>
        <p:nvSpPr>
          <p:cNvPr id="880" name="CustomShape 53"/>
          <p:cNvSpPr/>
          <p:nvPr/>
        </p:nvSpPr>
        <p:spPr>
          <a:xfrm>
            <a:off x="3883320" y="4159800"/>
            <a:ext cx="324360" cy="272880"/>
          </a:xfrm>
          <a:prstGeom prst="rect">
            <a:avLst/>
          </a:prstGeom>
        </p:spPr>
        <p:txBody>
          <a:bodyPr lIns="90000" tIns="45000" rIns="90000" bIns="45000"/>
          <a:lstStyle/>
          <a:p>
            <a:r>
              <a:rPr lang="en-IN" sz="1200">
                <a:latin typeface="Tahoma"/>
              </a:rPr>
              <a:t>N</a:t>
            </a:r>
            <a:endParaRPr/>
          </a:p>
        </p:txBody>
      </p:sp>
      <p:sp>
        <p:nvSpPr>
          <p:cNvPr id="881" name="CustomShape 54"/>
          <p:cNvSpPr/>
          <p:nvPr/>
        </p:nvSpPr>
        <p:spPr>
          <a:xfrm>
            <a:off x="2966040" y="5758560"/>
            <a:ext cx="1528560" cy="272880"/>
          </a:xfrm>
          <a:prstGeom prst="rect">
            <a:avLst/>
          </a:prstGeom>
        </p:spPr>
        <p:txBody>
          <a:bodyPr lIns="90000" tIns="45000" rIns="90000" bIns="45000"/>
          <a:lstStyle/>
          <a:p>
            <a:r>
              <a:rPr lang="en-IN" sz="1200" b="1">
                <a:latin typeface="Tahoma"/>
              </a:rPr>
              <a:t>Address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Pipeline</a:t>
            </a:r>
            <a:endParaRPr/>
          </a:p>
        </p:txBody>
      </p:sp>
      <p:sp>
        <p:nvSpPr>
          <p:cNvPr id="883" name="TextShape 2"/>
          <p:cNvSpPr txBox="1"/>
          <p:nvPr/>
        </p:nvSpPr>
        <p:spPr>
          <a:xfrm>
            <a:off x="457200" y="1600200"/>
            <a:ext cx="7467120" cy="4873320"/>
          </a:xfrm>
          <a:prstGeom prst="rect">
            <a:avLst/>
          </a:prstGeom>
        </p:spPr>
        <p:txBody>
          <a:bodyPr lIns="90000" tIns="45000" rIns="90000" bIns="45000"/>
          <a:lstStyle/>
          <a:p>
            <a:pPr>
              <a:buSzPct val="45000"/>
              <a:buFont typeface="Wingdings"/>
              <a:buChar char="Ø"/>
            </a:pPr>
            <a:r>
              <a:rPr lang="en-IN"/>
              <a:t>Is a mechanism a RISC processor uses to execute instructions</a:t>
            </a:r>
            <a:endParaRPr/>
          </a:p>
          <a:p>
            <a:pPr>
              <a:buSzPct val="45000"/>
              <a:buFont typeface="Wingdings"/>
              <a:buChar char="Ø"/>
            </a:pPr>
            <a:r>
              <a:rPr lang="en-IN"/>
              <a:t>Using a pipeline speeds up execution by fetching the next instruction while other instructions are being decoded and executed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ARM7 Three stage pipeline</a:t>
            </a:r>
            <a:endParaRPr/>
          </a:p>
        </p:txBody>
      </p:sp>
      <p:sp>
        <p:nvSpPr>
          <p:cNvPr id="885" name="TextShape 2"/>
          <p:cNvSpPr txBox="1"/>
          <p:nvPr/>
        </p:nvSpPr>
        <p:spPr>
          <a:xfrm>
            <a:off x="457200" y="2590920"/>
            <a:ext cx="8229240" cy="3430080"/>
          </a:xfrm>
          <a:prstGeom prst="rect">
            <a:avLst/>
          </a:prstGeom>
        </p:spPr>
        <p:txBody>
          <a:bodyPr lIns="90000" tIns="45000" rIns="90000" bIns="45000"/>
          <a:lstStyle/>
          <a:p>
            <a:pPr>
              <a:buSzPct val="45000"/>
              <a:buFont typeface="Wingdings"/>
              <a:buChar char="Ø"/>
            </a:pPr>
            <a:r>
              <a:rPr lang="en-IN"/>
              <a:t>Fetch loads an instruction from memory</a:t>
            </a:r>
            <a:endParaRPr/>
          </a:p>
          <a:p>
            <a:pPr>
              <a:buSzPct val="45000"/>
              <a:buFont typeface="Wingdings"/>
              <a:buChar char="Ø"/>
            </a:pPr>
            <a:r>
              <a:rPr lang="en-IN"/>
              <a:t>Decode identifies the instruction to be executed</a:t>
            </a:r>
            <a:endParaRPr/>
          </a:p>
          <a:p>
            <a:pPr>
              <a:buSzPct val="45000"/>
              <a:buFont typeface="Wingdings"/>
              <a:buChar char="Ø"/>
            </a:pPr>
            <a:r>
              <a:rPr lang="en-IN"/>
              <a:t>Execute processes the instruction and writes the result back to a register.</a:t>
            </a:r>
            <a:endParaRPr/>
          </a:p>
        </p:txBody>
      </p:sp>
      <p:sp>
        <p:nvSpPr>
          <p:cNvPr id="886" name="CustomShape 3"/>
          <p:cNvSpPr/>
          <p:nvPr/>
        </p:nvSpPr>
        <p:spPr>
          <a:xfrm>
            <a:off x="1744560" y="2300760"/>
            <a:ext cx="524520" cy="311760"/>
          </a:xfrm>
          <a:prstGeom prst="can">
            <a:avLst>
              <a:gd name="adj" fmla="val 5400"/>
            </a:avLst>
          </a:prstGeom>
          <a:solidFill>
            <a:srgbClr val="FE8637"/>
          </a:solidFill>
          <a:ln w="31680">
            <a:solidFill>
              <a:srgbClr val="000000"/>
            </a:solidFill>
            <a:round/>
          </a:ln>
        </p:spPr>
        <p:txBody>
          <a:bodyPr wrap="none" lIns="90000" tIns="45000" rIns="90000" bIns="45000" anchor="ctr"/>
          <a:lstStyle/>
          <a:p>
            <a:pPr algn="ctr"/>
            <a:r>
              <a:rPr lang="en-IN" sz="2400">
                <a:latin typeface="Tahoma"/>
              </a:rPr>
              <a:t>Fetch</a:t>
            </a:r>
            <a:endParaRPr/>
          </a:p>
        </p:txBody>
      </p:sp>
      <p:sp>
        <p:nvSpPr>
          <p:cNvPr id="887" name="CustomShape 4"/>
          <p:cNvSpPr/>
          <p:nvPr/>
        </p:nvSpPr>
        <p:spPr>
          <a:xfrm>
            <a:off x="4207320" y="2300760"/>
            <a:ext cx="524520" cy="347400"/>
          </a:xfrm>
          <a:prstGeom prst="can">
            <a:avLst>
              <a:gd name="adj" fmla="val 5400"/>
            </a:avLst>
          </a:prstGeom>
          <a:solidFill>
            <a:srgbClr val="FE8637"/>
          </a:solidFill>
          <a:ln w="31680">
            <a:solidFill>
              <a:srgbClr val="000000"/>
            </a:solidFill>
            <a:round/>
          </a:ln>
        </p:spPr>
        <p:txBody>
          <a:bodyPr wrap="none" lIns="90000" tIns="45000" rIns="90000" bIns="45000" anchor="ctr"/>
          <a:lstStyle/>
          <a:p>
            <a:pPr algn="ctr"/>
            <a:r>
              <a:rPr lang="en-IN" sz="2400">
                <a:latin typeface="Tahoma"/>
              </a:rPr>
              <a:t>Decode</a:t>
            </a:r>
            <a:endParaRPr/>
          </a:p>
        </p:txBody>
      </p:sp>
      <p:sp>
        <p:nvSpPr>
          <p:cNvPr id="888" name="CustomShape 5"/>
          <p:cNvSpPr/>
          <p:nvPr/>
        </p:nvSpPr>
        <p:spPr>
          <a:xfrm>
            <a:off x="6843240" y="2300760"/>
            <a:ext cx="524520" cy="418680"/>
          </a:xfrm>
          <a:prstGeom prst="can">
            <a:avLst>
              <a:gd name="adj" fmla="val 5400"/>
            </a:avLst>
          </a:prstGeom>
          <a:solidFill>
            <a:srgbClr val="FE8637"/>
          </a:solidFill>
          <a:ln w="31680">
            <a:solidFill>
              <a:srgbClr val="000000"/>
            </a:solidFill>
            <a:round/>
          </a:ln>
        </p:spPr>
        <p:txBody>
          <a:bodyPr wrap="none" lIns="90000" tIns="45000" rIns="90000" bIns="45000" anchor="ctr"/>
          <a:lstStyle/>
          <a:p>
            <a:pPr algn="ctr"/>
            <a:r>
              <a:rPr lang="en-IN" sz="2400">
                <a:latin typeface="Tahoma"/>
              </a:rPr>
              <a:t>Execute</a:t>
            </a:r>
            <a:endParaRPr/>
          </a:p>
        </p:txBody>
      </p:sp>
      <p:sp>
        <p:nvSpPr>
          <p:cNvPr id="889" name="Line 6"/>
          <p:cNvSpPr/>
          <p:nvPr/>
        </p:nvSpPr>
        <p:spPr>
          <a:xfrm>
            <a:off x="2735280" y="2039400"/>
            <a:ext cx="667800" cy="0"/>
          </a:xfrm>
          <a:prstGeom prst="line">
            <a:avLst/>
          </a:prstGeom>
          <a:ln w="31680">
            <a:solidFill>
              <a:srgbClr val="000000"/>
            </a:solidFill>
            <a:round/>
            <a:tailEnd type="triangle" w="med" len="med"/>
          </a:ln>
        </p:spPr>
      </p:sp>
      <p:sp>
        <p:nvSpPr>
          <p:cNvPr id="890" name="Line 7"/>
          <p:cNvSpPr/>
          <p:nvPr/>
        </p:nvSpPr>
        <p:spPr>
          <a:xfrm>
            <a:off x="5311440" y="2042640"/>
            <a:ext cx="572400" cy="0"/>
          </a:xfrm>
          <a:prstGeom prst="line">
            <a:avLst/>
          </a:prstGeom>
          <a:ln w="31680">
            <a:solidFill>
              <a:srgbClr val="000000"/>
            </a:solidFill>
            <a:round/>
            <a:tailEnd type="triangle" w="med" len="med"/>
          </a:ln>
        </p:spPr>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 name="TextShape 1"/>
          <p:cNvSpPr txBox="1"/>
          <p:nvPr/>
        </p:nvSpPr>
        <p:spPr>
          <a:xfrm>
            <a:off x="304920" y="914400"/>
            <a:ext cx="8229240" cy="5714640"/>
          </a:xfrm>
          <a:prstGeom prst="rect">
            <a:avLst/>
          </a:prstGeom>
        </p:spPr>
        <p:txBody>
          <a:bodyPr lIns="90000" tIns="45000" rIns="90000" bIns="45000"/>
          <a:lstStyle/>
          <a:p>
            <a:r>
              <a:rPr lang="en-IN" sz="3000"/>
              <a:t>1. Fetch the instruction from memory (fetch).</a:t>
            </a:r>
            <a:endParaRPr/>
          </a:p>
          <a:p>
            <a:r>
              <a:rPr lang="en-IN" sz="3000"/>
              <a:t>2. Decode it to see what sort of instruction it is (dec).</a:t>
            </a:r>
            <a:endParaRPr/>
          </a:p>
          <a:p>
            <a:r>
              <a:rPr lang="en-IN" sz="3000"/>
              <a:t>3. Access any operands that may be required from the register bank (reg).</a:t>
            </a:r>
            <a:endParaRPr/>
          </a:p>
          <a:p>
            <a:r>
              <a:rPr lang="en-IN" sz="3000"/>
              <a:t>4. Combine the operands to form the result or a memory address (ALU).</a:t>
            </a:r>
            <a:endParaRPr/>
          </a:p>
          <a:p>
            <a:r>
              <a:rPr lang="en-IN" sz="3000"/>
              <a:t>5. Access memory for a data operand, if necessary (mem).</a:t>
            </a:r>
            <a:endParaRPr/>
          </a:p>
          <a:p>
            <a:r>
              <a:rPr lang="en-IN" sz="3000"/>
              <a:t>6. Write the result back to the register bank (res).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Pipelined instruction sequence</a:t>
            </a:r>
            <a:endParaRPr/>
          </a:p>
        </p:txBody>
      </p:sp>
      <p:sp>
        <p:nvSpPr>
          <p:cNvPr id="893" name="TextShape 2"/>
          <p:cNvSpPr txBox="1"/>
          <p:nvPr/>
        </p:nvSpPr>
        <p:spPr>
          <a:xfrm>
            <a:off x="533520" y="4648320"/>
            <a:ext cx="8229240" cy="1523520"/>
          </a:xfrm>
          <a:prstGeom prst="rect">
            <a:avLst/>
          </a:prstGeom>
        </p:spPr>
        <p:txBody>
          <a:bodyPr lIns="90000" tIns="45000" rIns="90000" bIns="45000"/>
          <a:lstStyle/>
          <a:p>
            <a:pPr>
              <a:lnSpc>
                <a:spcPct val="90000"/>
              </a:lnSpc>
              <a:buSzPct val="45000"/>
              <a:buFont typeface="Wingdings"/>
              <a:buChar char="Ø"/>
            </a:pPr>
            <a:r>
              <a:rPr lang="en-IN"/>
              <a:t>Filling the pipeline</a:t>
            </a:r>
            <a:endParaRPr/>
          </a:p>
          <a:p>
            <a:pPr>
              <a:lnSpc>
                <a:spcPct val="90000"/>
              </a:lnSpc>
              <a:buSzPct val="45000"/>
              <a:buFont typeface="Wingdings"/>
              <a:buChar char="Ø"/>
            </a:pPr>
            <a:r>
              <a:rPr lang="en-IN"/>
              <a:t>Allows the core to execute an instruction every cycle</a:t>
            </a:r>
            <a:endParaRPr/>
          </a:p>
        </p:txBody>
      </p:sp>
      <p:sp>
        <p:nvSpPr>
          <p:cNvPr id="894" name="CustomShape 3"/>
          <p:cNvSpPr/>
          <p:nvPr/>
        </p:nvSpPr>
        <p:spPr>
          <a:xfrm>
            <a:off x="2628360" y="2723760"/>
            <a:ext cx="524520" cy="220680"/>
          </a:xfrm>
          <a:prstGeom prst="can">
            <a:avLst>
              <a:gd name="adj" fmla="val 5400"/>
            </a:avLst>
          </a:prstGeom>
          <a:solidFill>
            <a:srgbClr val="FE8637"/>
          </a:solidFill>
          <a:ln w="31680">
            <a:solidFill>
              <a:srgbClr val="000000"/>
            </a:solidFill>
            <a:round/>
          </a:ln>
        </p:spPr>
        <p:txBody>
          <a:bodyPr wrap="none" lIns="90000" tIns="45000" rIns="90000" bIns="45000" anchor="ctr"/>
          <a:lstStyle/>
          <a:p>
            <a:pPr algn="ctr"/>
            <a:r>
              <a:rPr lang="en-IN" sz="2400">
                <a:latin typeface="Tahoma"/>
              </a:rPr>
              <a:t>ADD</a:t>
            </a:r>
            <a:endParaRPr/>
          </a:p>
        </p:txBody>
      </p:sp>
      <p:sp>
        <p:nvSpPr>
          <p:cNvPr id="895" name="CustomShape 4"/>
          <p:cNvSpPr/>
          <p:nvPr/>
        </p:nvSpPr>
        <p:spPr>
          <a:xfrm>
            <a:off x="5096520" y="2723760"/>
            <a:ext cx="524520" cy="245880"/>
          </a:xfrm>
          <a:prstGeom prst="can">
            <a:avLst>
              <a:gd name="adj" fmla="val 5400"/>
            </a:avLst>
          </a:prstGeom>
          <a:ln w="31680">
            <a:solidFill>
              <a:srgbClr val="000000"/>
            </a:solidFill>
            <a:round/>
          </a:ln>
        </p:spPr>
      </p:sp>
      <p:sp>
        <p:nvSpPr>
          <p:cNvPr id="896" name="CustomShape 5"/>
          <p:cNvSpPr/>
          <p:nvPr/>
        </p:nvSpPr>
        <p:spPr>
          <a:xfrm>
            <a:off x="7742880" y="2723760"/>
            <a:ext cx="524520" cy="296280"/>
          </a:xfrm>
          <a:prstGeom prst="can">
            <a:avLst>
              <a:gd name="adj" fmla="val 5400"/>
            </a:avLst>
          </a:prstGeom>
          <a:ln w="31680">
            <a:solidFill>
              <a:srgbClr val="000000"/>
            </a:solidFill>
            <a:round/>
          </a:ln>
        </p:spPr>
      </p:sp>
      <p:sp>
        <p:nvSpPr>
          <p:cNvPr id="897" name="Line 6"/>
          <p:cNvSpPr/>
          <p:nvPr/>
        </p:nvSpPr>
        <p:spPr>
          <a:xfrm>
            <a:off x="3573360" y="2462040"/>
            <a:ext cx="668160" cy="0"/>
          </a:xfrm>
          <a:prstGeom prst="line">
            <a:avLst/>
          </a:prstGeom>
          <a:ln w="31680">
            <a:solidFill>
              <a:srgbClr val="000000"/>
            </a:solidFill>
            <a:round/>
            <a:tailEnd type="triangle" w="med" len="med"/>
          </a:ln>
        </p:spPr>
      </p:sp>
      <p:sp>
        <p:nvSpPr>
          <p:cNvPr id="898" name="Line 7"/>
          <p:cNvSpPr/>
          <p:nvPr/>
        </p:nvSpPr>
        <p:spPr>
          <a:xfrm>
            <a:off x="6149520" y="2464200"/>
            <a:ext cx="572400" cy="0"/>
          </a:xfrm>
          <a:prstGeom prst="line">
            <a:avLst/>
          </a:prstGeom>
          <a:ln w="31680">
            <a:solidFill>
              <a:srgbClr val="000000"/>
            </a:solidFill>
            <a:round/>
            <a:tailEnd type="triangle" w="med" len="med"/>
          </a:ln>
        </p:spPr>
      </p:sp>
      <p:sp>
        <p:nvSpPr>
          <p:cNvPr id="899" name="CustomShape 8"/>
          <p:cNvSpPr/>
          <p:nvPr/>
        </p:nvSpPr>
        <p:spPr>
          <a:xfrm>
            <a:off x="2671560" y="3129120"/>
            <a:ext cx="418680" cy="943200"/>
          </a:xfrm>
          <a:prstGeom prst="can">
            <a:avLst>
              <a:gd name="adj" fmla="val 5400"/>
            </a:avLst>
          </a:prstGeom>
          <a:ln w="31680">
            <a:solidFill>
              <a:srgbClr val="000000"/>
            </a:solidFill>
            <a:round/>
          </a:ln>
        </p:spPr>
        <p:txBody>
          <a:bodyPr wrap="none" lIns="90000" tIns="45000" rIns="90000" bIns="45000" anchor="ctr"/>
          <a:lstStyle/>
          <a:p>
            <a:pPr algn="ctr"/>
            <a:r>
              <a:rPr lang="en-IN" sz="2400">
                <a:latin typeface="Tahoma"/>
              </a:rPr>
              <a:t>SUB</a:t>
            </a:r>
            <a:endParaRPr/>
          </a:p>
        </p:txBody>
      </p:sp>
      <p:sp>
        <p:nvSpPr>
          <p:cNvPr id="900" name="CustomShape 9"/>
          <p:cNvSpPr/>
          <p:nvPr/>
        </p:nvSpPr>
        <p:spPr>
          <a:xfrm>
            <a:off x="4598640" y="3129120"/>
            <a:ext cx="418680" cy="1051200"/>
          </a:xfrm>
          <a:prstGeom prst="can">
            <a:avLst>
              <a:gd name="adj" fmla="val 5400"/>
            </a:avLst>
          </a:prstGeom>
          <a:solidFill>
            <a:srgbClr val="FE8637"/>
          </a:solidFill>
          <a:ln w="31680">
            <a:solidFill>
              <a:srgbClr val="000000"/>
            </a:solidFill>
            <a:round/>
          </a:ln>
        </p:spPr>
        <p:txBody>
          <a:bodyPr wrap="none" lIns="90000" tIns="45000" rIns="90000" bIns="45000" anchor="ctr"/>
          <a:lstStyle/>
          <a:p>
            <a:pPr algn="ctr"/>
            <a:r>
              <a:rPr lang="en-IN" sz="2400">
                <a:latin typeface="Tahoma"/>
              </a:rPr>
              <a:t>ADD</a:t>
            </a:r>
            <a:endParaRPr/>
          </a:p>
        </p:txBody>
      </p:sp>
      <p:sp>
        <p:nvSpPr>
          <p:cNvPr id="901" name="CustomShape 10"/>
          <p:cNvSpPr/>
          <p:nvPr/>
        </p:nvSpPr>
        <p:spPr>
          <a:xfrm>
            <a:off x="6624360" y="3129120"/>
            <a:ext cx="418680" cy="1266840"/>
          </a:xfrm>
          <a:prstGeom prst="can">
            <a:avLst>
              <a:gd name="adj" fmla="val 5400"/>
            </a:avLst>
          </a:prstGeom>
          <a:ln w="31680">
            <a:solidFill>
              <a:srgbClr val="000000"/>
            </a:solidFill>
            <a:round/>
          </a:ln>
        </p:spPr>
      </p:sp>
      <p:sp>
        <p:nvSpPr>
          <p:cNvPr id="902" name="Line 11"/>
          <p:cNvSpPr/>
          <p:nvPr/>
        </p:nvSpPr>
        <p:spPr>
          <a:xfrm>
            <a:off x="3809880" y="2922840"/>
            <a:ext cx="533520" cy="0"/>
          </a:xfrm>
          <a:prstGeom prst="line">
            <a:avLst/>
          </a:prstGeom>
          <a:ln w="31680">
            <a:solidFill>
              <a:srgbClr val="000000"/>
            </a:solidFill>
            <a:round/>
            <a:tailEnd type="triangle" w="med" len="med"/>
          </a:ln>
        </p:spPr>
      </p:sp>
      <p:sp>
        <p:nvSpPr>
          <p:cNvPr id="903" name="Line 12"/>
          <p:cNvSpPr/>
          <p:nvPr/>
        </p:nvSpPr>
        <p:spPr>
          <a:xfrm>
            <a:off x="5867280" y="2932920"/>
            <a:ext cx="457200" cy="0"/>
          </a:xfrm>
          <a:prstGeom prst="line">
            <a:avLst/>
          </a:prstGeom>
          <a:ln w="31680">
            <a:solidFill>
              <a:srgbClr val="000000"/>
            </a:solidFill>
            <a:round/>
            <a:tailEnd type="triangle" w="med" len="med"/>
          </a:ln>
        </p:spPr>
      </p:sp>
      <p:sp>
        <p:nvSpPr>
          <p:cNvPr id="904" name="CustomShape 13"/>
          <p:cNvSpPr/>
          <p:nvPr/>
        </p:nvSpPr>
        <p:spPr>
          <a:xfrm>
            <a:off x="2671560" y="3614400"/>
            <a:ext cx="418680" cy="943200"/>
          </a:xfrm>
          <a:prstGeom prst="can">
            <a:avLst>
              <a:gd name="adj" fmla="val 5400"/>
            </a:avLst>
          </a:prstGeom>
          <a:ln w="31680">
            <a:solidFill>
              <a:srgbClr val="000000"/>
            </a:solidFill>
            <a:round/>
          </a:ln>
        </p:spPr>
        <p:txBody>
          <a:bodyPr wrap="none" lIns="90000" tIns="45000" rIns="90000" bIns="45000" anchor="ctr"/>
          <a:lstStyle/>
          <a:p>
            <a:pPr algn="ctr"/>
            <a:r>
              <a:rPr lang="en-IN" sz="2400">
                <a:latin typeface="Tahoma"/>
              </a:rPr>
              <a:t>CMP</a:t>
            </a:r>
            <a:endParaRPr/>
          </a:p>
        </p:txBody>
      </p:sp>
      <p:sp>
        <p:nvSpPr>
          <p:cNvPr id="905" name="CustomShape 14"/>
          <p:cNvSpPr/>
          <p:nvPr/>
        </p:nvSpPr>
        <p:spPr>
          <a:xfrm>
            <a:off x="4598640" y="3614400"/>
            <a:ext cx="418680" cy="1051200"/>
          </a:xfrm>
          <a:prstGeom prst="can">
            <a:avLst>
              <a:gd name="adj" fmla="val 5400"/>
            </a:avLst>
          </a:prstGeom>
          <a:ln w="31680">
            <a:solidFill>
              <a:srgbClr val="000000"/>
            </a:solidFill>
            <a:round/>
          </a:ln>
        </p:spPr>
        <p:txBody>
          <a:bodyPr wrap="none" lIns="90000" tIns="45000" rIns="90000" bIns="45000" anchor="ctr"/>
          <a:lstStyle/>
          <a:p>
            <a:pPr algn="ctr"/>
            <a:r>
              <a:rPr lang="en-IN" sz="2400">
                <a:latin typeface="Tahoma"/>
              </a:rPr>
              <a:t>SUB</a:t>
            </a:r>
            <a:endParaRPr/>
          </a:p>
        </p:txBody>
      </p:sp>
      <p:sp>
        <p:nvSpPr>
          <p:cNvPr id="906" name="CustomShape 15"/>
          <p:cNvSpPr/>
          <p:nvPr/>
        </p:nvSpPr>
        <p:spPr>
          <a:xfrm>
            <a:off x="6624360" y="3614400"/>
            <a:ext cx="418680" cy="1266840"/>
          </a:xfrm>
          <a:prstGeom prst="can">
            <a:avLst>
              <a:gd name="adj" fmla="val 5400"/>
            </a:avLst>
          </a:prstGeom>
          <a:solidFill>
            <a:srgbClr val="FE8637"/>
          </a:solidFill>
          <a:ln w="31680">
            <a:solidFill>
              <a:srgbClr val="000000"/>
            </a:solidFill>
            <a:round/>
          </a:ln>
        </p:spPr>
        <p:txBody>
          <a:bodyPr wrap="none" lIns="90000" tIns="45000" rIns="90000" bIns="45000" anchor="ctr"/>
          <a:lstStyle/>
          <a:p>
            <a:pPr algn="ctr"/>
            <a:r>
              <a:rPr lang="en-IN" sz="2400">
                <a:latin typeface="Tahoma"/>
              </a:rPr>
              <a:t>ADD</a:t>
            </a:r>
            <a:endParaRPr/>
          </a:p>
        </p:txBody>
      </p:sp>
      <p:sp>
        <p:nvSpPr>
          <p:cNvPr id="907" name="Line 16"/>
          <p:cNvSpPr/>
          <p:nvPr/>
        </p:nvSpPr>
        <p:spPr>
          <a:xfrm>
            <a:off x="3809880" y="3408120"/>
            <a:ext cx="533520" cy="0"/>
          </a:xfrm>
          <a:prstGeom prst="line">
            <a:avLst/>
          </a:prstGeom>
          <a:ln w="31680">
            <a:solidFill>
              <a:srgbClr val="000000"/>
            </a:solidFill>
            <a:round/>
            <a:tailEnd type="triangle" w="med" len="med"/>
          </a:ln>
        </p:spPr>
      </p:sp>
      <p:sp>
        <p:nvSpPr>
          <p:cNvPr id="908" name="Line 17"/>
          <p:cNvSpPr/>
          <p:nvPr/>
        </p:nvSpPr>
        <p:spPr>
          <a:xfrm>
            <a:off x="5867280" y="3418200"/>
            <a:ext cx="457200" cy="0"/>
          </a:xfrm>
          <a:prstGeom prst="line">
            <a:avLst/>
          </a:prstGeom>
          <a:ln w="31680">
            <a:solidFill>
              <a:srgbClr val="000000"/>
            </a:solidFill>
            <a:round/>
            <a:tailEnd type="triangle" w="med" len="med"/>
          </a:ln>
        </p:spPr>
      </p:sp>
      <p:sp>
        <p:nvSpPr>
          <p:cNvPr id="909" name="CustomShape 18"/>
          <p:cNvSpPr/>
          <p:nvPr/>
        </p:nvSpPr>
        <p:spPr>
          <a:xfrm>
            <a:off x="2590920" y="1752480"/>
            <a:ext cx="1142640" cy="456120"/>
          </a:xfrm>
          <a:prstGeom prst="rect">
            <a:avLst/>
          </a:prstGeom>
        </p:spPr>
        <p:txBody>
          <a:bodyPr lIns="90000" tIns="45000" rIns="90000" bIns="45000"/>
          <a:lstStyle/>
          <a:p>
            <a:r>
              <a:rPr lang="en-IN" sz="2400">
                <a:solidFill>
                  <a:srgbClr val="000000"/>
                </a:solidFill>
                <a:latin typeface="Tahoma"/>
              </a:rPr>
              <a:t>Fetch</a:t>
            </a:r>
            <a:endParaRPr/>
          </a:p>
        </p:txBody>
      </p:sp>
      <p:sp>
        <p:nvSpPr>
          <p:cNvPr id="910" name="CustomShape 19"/>
          <p:cNvSpPr/>
          <p:nvPr/>
        </p:nvSpPr>
        <p:spPr>
          <a:xfrm>
            <a:off x="4519440" y="1752480"/>
            <a:ext cx="1294920" cy="821880"/>
          </a:xfrm>
          <a:prstGeom prst="rect">
            <a:avLst/>
          </a:prstGeom>
        </p:spPr>
        <p:txBody>
          <a:bodyPr lIns="90000" tIns="45000" rIns="90000" bIns="45000"/>
          <a:lstStyle/>
          <a:p>
            <a:r>
              <a:rPr lang="en-IN" sz="2400">
                <a:solidFill>
                  <a:srgbClr val="000000"/>
                </a:solidFill>
                <a:latin typeface="Tahoma"/>
              </a:rPr>
              <a:t>Decode</a:t>
            </a:r>
            <a:endParaRPr/>
          </a:p>
        </p:txBody>
      </p:sp>
      <p:sp>
        <p:nvSpPr>
          <p:cNvPr id="911" name="CustomShape 20"/>
          <p:cNvSpPr/>
          <p:nvPr/>
        </p:nvSpPr>
        <p:spPr>
          <a:xfrm>
            <a:off x="6629400" y="1752480"/>
            <a:ext cx="1447560" cy="456120"/>
          </a:xfrm>
          <a:prstGeom prst="rect">
            <a:avLst/>
          </a:prstGeom>
        </p:spPr>
        <p:txBody>
          <a:bodyPr lIns="90000" tIns="45000" rIns="90000" bIns="45000"/>
          <a:lstStyle/>
          <a:p>
            <a:r>
              <a:rPr lang="en-IN" sz="2400">
                <a:solidFill>
                  <a:srgbClr val="000000"/>
                </a:solidFill>
                <a:latin typeface="Tahoma"/>
              </a:rPr>
              <a:t>Execute</a:t>
            </a:r>
            <a:endParaRPr/>
          </a:p>
        </p:txBody>
      </p:sp>
      <p:sp>
        <p:nvSpPr>
          <p:cNvPr id="912" name="Line 21"/>
          <p:cNvSpPr/>
          <p:nvPr/>
        </p:nvSpPr>
        <p:spPr>
          <a:xfrm>
            <a:off x="4038480" y="1752480"/>
            <a:ext cx="0" cy="2590920"/>
          </a:xfrm>
          <a:prstGeom prst="line">
            <a:avLst/>
          </a:prstGeom>
          <a:ln w="31680">
            <a:solidFill>
              <a:srgbClr val="000000"/>
            </a:solidFill>
            <a:round/>
          </a:ln>
        </p:spPr>
      </p:sp>
      <p:sp>
        <p:nvSpPr>
          <p:cNvPr id="913" name="Line 22"/>
          <p:cNvSpPr/>
          <p:nvPr/>
        </p:nvSpPr>
        <p:spPr>
          <a:xfrm>
            <a:off x="6095880" y="1752480"/>
            <a:ext cx="0" cy="2590920"/>
          </a:xfrm>
          <a:prstGeom prst="line">
            <a:avLst/>
          </a:prstGeom>
          <a:ln w="31680">
            <a:solidFill>
              <a:srgbClr val="000000"/>
            </a:solidFill>
            <a:round/>
          </a:ln>
        </p:spPr>
      </p:sp>
      <p:sp>
        <p:nvSpPr>
          <p:cNvPr id="914" name="CustomShape 23"/>
          <p:cNvSpPr/>
          <p:nvPr/>
        </p:nvSpPr>
        <p:spPr>
          <a:xfrm>
            <a:off x="1276200" y="2252520"/>
            <a:ext cx="1294920" cy="821880"/>
          </a:xfrm>
          <a:prstGeom prst="rect">
            <a:avLst/>
          </a:prstGeom>
        </p:spPr>
        <p:txBody>
          <a:bodyPr lIns="90000" tIns="45000" rIns="90000" bIns="45000"/>
          <a:lstStyle/>
          <a:p>
            <a:r>
              <a:rPr lang="en-IN" sz="2400">
                <a:solidFill>
                  <a:srgbClr val="000000"/>
                </a:solidFill>
                <a:latin typeface="Tahoma"/>
              </a:rPr>
              <a:t>Cycle 1</a:t>
            </a:r>
            <a:endParaRPr/>
          </a:p>
        </p:txBody>
      </p:sp>
      <p:sp>
        <p:nvSpPr>
          <p:cNvPr id="915" name="CustomShape 24"/>
          <p:cNvSpPr/>
          <p:nvPr/>
        </p:nvSpPr>
        <p:spPr>
          <a:xfrm>
            <a:off x="1266840" y="2895480"/>
            <a:ext cx="1294920" cy="821880"/>
          </a:xfrm>
          <a:prstGeom prst="rect">
            <a:avLst/>
          </a:prstGeom>
        </p:spPr>
        <p:txBody>
          <a:bodyPr lIns="90000" tIns="45000" rIns="90000" bIns="45000"/>
          <a:lstStyle/>
          <a:p>
            <a:r>
              <a:rPr lang="en-IN" sz="2400">
                <a:solidFill>
                  <a:srgbClr val="000000"/>
                </a:solidFill>
                <a:latin typeface="Tahoma"/>
              </a:rPr>
              <a:t>Cycle 2</a:t>
            </a:r>
            <a:endParaRPr/>
          </a:p>
        </p:txBody>
      </p:sp>
      <p:sp>
        <p:nvSpPr>
          <p:cNvPr id="916" name="CustomShape 25"/>
          <p:cNvSpPr/>
          <p:nvPr/>
        </p:nvSpPr>
        <p:spPr>
          <a:xfrm>
            <a:off x="1276200" y="3567240"/>
            <a:ext cx="1294920" cy="821880"/>
          </a:xfrm>
          <a:prstGeom prst="rect">
            <a:avLst/>
          </a:prstGeom>
        </p:spPr>
        <p:txBody>
          <a:bodyPr lIns="90000" tIns="45000" rIns="90000" bIns="45000"/>
          <a:lstStyle/>
          <a:p>
            <a:r>
              <a:rPr lang="en-IN" sz="2400">
                <a:solidFill>
                  <a:srgbClr val="000000"/>
                </a:solidFill>
                <a:latin typeface="Tahoma"/>
              </a:rPr>
              <a:t>Cycle 3</a:t>
            </a:r>
            <a:endParaRPr/>
          </a:p>
        </p:txBody>
      </p:sp>
      <p:sp>
        <p:nvSpPr>
          <p:cNvPr id="917" name="Line 26"/>
          <p:cNvSpPr/>
          <p:nvPr/>
        </p:nvSpPr>
        <p:spPr>
          <a:xfrm>
            <a:off x="1295280" y="2057400"/>
            <a:ext cx="0" cy="2057400"/>
          </a:xfrm>
          <a:prstGeom prst="line">
            <a:avLst/>
          </a:prstGeom>
          <a:ln w="31680">
            <a:solidFill>
              <a:srgbClr val="000000"/>
            </a:solidFill>
            <a:round/>
            <a:tailEnd type="triangle" w="med" len="med"/>
          </a:ln>
        </p:spPr>
      </p:sp>
      <p:sp>
        <p:nvSpPr>
          <p:cNvPr id="918" name="CustomShape 27"/>
          <p:cNvSpPr/>
          <p:nvPr/>
        </p:nvSpPr>
        <p:spPr>
          <a:xfrm>
            <a:off x="519120" y="2457360"/>
            <a:ext cx="1294920" cy="456120"/>
          </a:xfrm>
          <a:prstGeom prst="rect">
            <a:avLst/>
          </a:prstGeom>
        </p:spPr>
        <p:txBody>
          <a:bodyPr lIns="90000" tIns="45000" rIns="90000" bIns="45000"/>
          <a:lstStyle/>
          <a:p>
            <a:r>
              <a:rPr lang="en-IN" sz="2400">
                <a:solidFill>
                  <a:srgbClr val="000000"/>
                </a:solidFill>
                <a:latin typeface="Tahoma"/>
              </a:rPr>
              <a:t>Time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ARM Instruction Sequence</a:t>
            </a:r>
            <a:endParaRPr/>
          </a:p>
        </p:txBody>
      </p:sp>
      <p:sp>
        <p:nvSpPr>
          <p:cNvPr id="920" name="CustomShape 2"/>
          <p:cNvSpPr/>
          <p:nvPr/>
        </p:nvSpPr>
        <p:spPr>
          <a:xfrm>
            <a:off x="2666880" y="2424240"/>
            <a:ext cx="761760" cy="380520"/>
          </a:xfrm>
          <a:prstGeom prst="roundRect">
            <a:avLst>
              <a:gd name="adj" fmla="val 3600"/>
            </a:avLst>
          </a:prstGeom>
          <a:solidFill>
            <a:srgbClr val="FE8637"/>
          </a:solidFill>
          <a:ln w="31680">
            <a:solidFill>
              <a:srgbClr val="000000"/>
            </a:solidFill>
            <a:round/>
          </a:ln>
        </p:spPr>
        <p:txBody>
          <a:bodyPr wrap="none" lIns="90000" tIns="45000" rIns="90000" bIns="45000" anchor="ctr"/>
          <a:lstStyle/>
          <a:p>
            <a:pPr algn="ctr"/>
            <a:r>
              <a:rPr lang="en-IN" sz="2400">
                <a:solidFill>
                  <a:srgbClr val="000000"/>
                </a:solidFill>
                <a:latin typeface="Tahoma"/>
              </a:rPr>
              <a:t>MSR</a:t>
            </a:r>
            <a:endParaRPr/>
          </a:p>
        </p:txBody>
      </p:sp>
      <p:sp>
        <p:nvSpPr>
          <p:cNvPr id="921" name="CustomShape 3"/>
          <p:cNvSpPr/>
          <p:nvPr/>
        </p:nvSpPr>
        <p:spPr>
          <a:xfrm>
            <a:off x="2666880" y="3110040"/>
            <a:ext cx="761760" cy="380520"/>
          </a:xfrm>
          <a:prstGeom prst="roundRect">
            <a:avLst>
              <a:gd name="adj" fmla="val 3600"/>
            </a:avLst>
          </a:prstGeom>
          <a:ln w="31680">
            <a:solidFill>
              <a:srgbClr val="000000"/>
            </a:solidFill>
            <a:round/>
          </a:ln>
        </p:spPr>
        <p:txBody>
          <a:bodyPr wrap="none" lIns="90000" tIns="45000" rIns="90000" bIns="45000" anchor="ctr"/>
          <a:lstStyle/>
          <a:p>
            <a:pPr algn="ctr"/>
            <a:r>
              <a:rPr lang="en-IN" sz="2400">
                <a:solidFill>
                  <a:srgbClr val="000000"/>
                </a:solidFill>
                <a:latin typeface="Tahoma"/>
              </a:rPr>
              <a:t>ADD</a:t>
            </a:r>
            <a:endParaRPr/>
          </a:p>
        </p:txBody>
      </p:sp>
      <p:sp>
        <p:nvSpPr>
          <p:cNvPr id="922" name="CustomShape 4"/>
          <p:cNvSpPr/>
          <p:nvPr/>
        </p:nvSpPr>
        <p:spPr>
          <a:xfrm>
            <a:off x="2666880" y="3795840"/>
            <a:ext cx="761760" cy="380520"/>
          </a:xfrm>
          <a:prstGeom prst="roundRect">
            <a:avLst>
              <a:gd name="adj" fmla="val 3600"/>
            </a:avLst>
          </a:prstGeom>
          <a:ln w="31680">
            <a:solidFill>
              <a:srgbClr val="000000"/>
            </a:solidFill>
            <a:round/>
          </a:ln>
        </p:spPr>
        <p:txBody>
          <a:bodyPr wrap="none" lIns="90000" tIns="45000" rIns="90000" bIns="45000" anchor="ctr"/>
          <a:lstStyle/>
          <a:p>
            <a:pPr algn="ctr"/>
            <a:r>
              <a:rPr lang="en-IN" sz="2400">
                <a:solidFill>
                  <a:srgbClr val="000000"/>
                </a:solidFill>
                <a:latin typeface="Tahoma"/>
              </a:rPr>
              <a:t>AND</a:t>
            </a:r>
            <a:endParaRPr/>
          </a:p>
        </p:txBody>
      </p:sp>
      <p:sp>
        <p:nvSpPr>
          <p:cNvPr id="923" name="CustomShape 5"/>
          <p:cNvSpPr/>
          <p:nvPr/>
        </p:nvSpPr>
        <p:spPr>
          <a:xfrm>
            <a:off x="2666880" y="4481640"/>
            <a:ext cx="761760" cy="380520"/>
          </a:xfrm>
          <a:prstGeom prst="roundRect">
            <a:avLst>
              <a:gd name="adj" fmla="val 3600"/>
            </a:avLst>
          </a:prstGeom>
          <a:ln w="31680">
            <a:solidFill>
              <a:srgbClr val="000000"/>
            </a:solidFill>
            <a:round/>
          </a:ln>
        </p:spPr>
        <p:txBody>
          <a:bodyPr wrap="none" lIns="90000" tIns="45000" rIns="90000" bIns="45000" anchor="ctr"/>
          <a:lstStyle/>
          <a:p>
            <a:pPr algn="ctr"/>
            <a:r>
              <a:rPr lang="en-IN" sz="2400">
                <a:solidFill>
                  <a:srgbClr val="000000"/>
                </a:solidFill>
                <a:latin typeface="Tahoma"/>
              </a:rPr>
              <a:t>SUB</a:t>
            </a:r>
            <a:endParaRPr/>
          </a:p>
        </p:txBody>
      </p:sp>
      <p:sp>
        <p:nvSpPr>
          <p:cNvPr id="924" name="CustomShape 6"/>
          <p:cNvSpPr/>
          <p:nvPr/>
        </p:nvSpPr>
        <p:spPr>
          <a:xfrm>
            <a:off x="4572000" y="3110040"/>
            <a:ext cx="761760" cy="380520"/>
          </a:xfrm>
          <a:prstGeom prst="roundRect">
            <a:avLst>
              <a:gd name="adj" fmla="val 3600"/>
            </a:avLst>
          </a:prstGeom>
          <a:solidFill>
            <a:srgbClr val="FE8637"/>
          </a:solidFill>
          <a:ln w="31680">
            <a:solidFill>
              <a:srgbClr val="000000"/>
            </a:solidFill>
            <a:round/>
          </a:ln>
        </p:spPr>
        <p:txBody>
          <a:bodyPr wrap="none" lIns="90000" tIns="45000" rIns="90000" bIns="45000" anchor="ctr"/>
          <a:lstStyle/>
          <a:p>
            <a:pPr algn="ctr"/>
            <a:r>
              <a:rPr lang="en-IN" sz="2400">
                <a:solidFill>
                  <a:srgbClr val="000000"/>
                </a:solidFill>
                <a:latin typeface="Tahoma"/>
              </a:rPr>
              <a:t>MSR</a:t>
            </a:r>
            <a:endParaRPr/>
          </a:p>
        </p:txBody>
      </p:sp>
      <p:sp>
        <p:nvSpPr>
          <p:cNvPr id="925" name="CustomShape 7"/>
          <p:cNvSpPr/>
          <p:nvPr/>
        </p:nvSpPr>
        <p:spPr>
          <a:xfrm>
            <a:off x="4572000" y="3795840"/>
            <a:ext cx="761760" cy="380520"/>
          </a:xfrm>
          <a:prstGeom prst="roundRect">
            <a:avLst>
              <a:gd name="adj" fmla="val 3600"/>
            </a:avLst>
          </a:prstGeom>
          <a:ln w="31680">
            <a:solidFill>
              <a:srgbClr val="000000"/>
            </a:solidFill>
            <a:round/>
          </a:ln>
        </p:spPr>
        <p:txBody>
          <a:bodyPr wrap="none" lIns="90000" tIns="45000" rIns="90000" bIns="45000" anchor="ctr"/>
          <a:lstStyle/>
          <a:p>
            <a:pPr algn="ctr"/>
            <a:r>
              <a:rPr lang="en-IN" sz="2400">
                <a:solidFill>
                  <a:srgbClr val="000000"/>
                </a:solidFill>
                <a:latin typeface="Tahoma"/>
              </a:rPr>
              <a:t>ADD</a:t>
            </a:r>
            <a:endParaRPr/>
          </a:p>
        </p:txBody>
      </p:sp>
      <p:sp>
        <p:nvSpPr>
          <p:cNvPr id="926" name="CustomShape 8"/>
          <p:cNvSpPr/>
          <p:nvPr/>
        </p:nvSpPr>
        <p:spPr>
          <a:xfrm>
            <a:off x="4572000" y="4481640"/>
            <a:ext cx="761760" cy="380520"/>
          </a:xfrm>
          <a:prstGeom prst="roundRect">
            <a:avLst>
              <a:gd name="adj" fmla="val 3600"/>
            </a:avLst>
          </a:prstGeom>
          <a:ln w="31680">
            <a:solidFill>
              <a:srgbClr val="000000"/>
            </a:solidFill>
            <a:round/>
          </a:ln>
        </p:spPr>
        <p:txBody>
          <a:bodyPr wrap="none" lIns="90000" tIns="45000" rIns="90000" bIns="45000" anchor="ctr"/>
          <a:lstStyle/>
          <a:p>
            <a:pPr algn="ctr"/>
            <a:r>
              <a:rPr lang="en-IN" sz="2400">
                <a:solidFill>
                  <a:srgbClr val="000000"/>
                </a:solidFill>
                <a:latin typeface="Tahoma"/>
              </a:rPr>
              <a:t>AND</a:t>
            </a:r>
            <a:endParaRPr/>
          </a:p>
        </p:txBody>
      </p:sp>
      <p:sp>
        <p:nvSpPr>
          <p:cNvPr id="927" name="CustomShape 9"/>
          <p:cNvSpPr/>
          <p:nvPr/>
        </p:nvSpPr>
        <p:spPr>
          <a:xfrm>
            <a:off x="6400800" y="3795840"/>
            <a:ext cx="761760" cy="380520"/>
          </a:xfrm>
          <a:prstGeom prst="roundRect">
            <a:avLst>
              <a:gd name="adj" fmla="val 3600"/>
            </a:avLst>
          </a:prstGeom>
          <a:solidFill>
            <a:srgbClr val="FE8637"/>
          </a:solidFill>
          <a:ln w="31680">
            <a:solidFill>
              <a:srgbClr val="000000"/>
            </a:solidFill>
            <a:round/>
          </a:ln>
        </p:spPr>
        <p:txBody>
          <a:bodyPr wrap="none" lIns="90000" tIns="45000" rIns="90000" bIns="45000" anchor="ctr"/>
          <a:lstStyle/>
          <a:p>
            <a:pPr algn="ctr"/>
            <a:r>
              <a:rPr lang="en-IN" sz="2400">
                <a:solidFill>
                  <a:srgbClr val="000000"/>
                </a:solidFill>
                <a:latin typeface="Tahoma"/>
              </a:rPr>
              <a:t>MSR</a:t>
            </a:r>
            <a:endParaRPr/>
          </a:p>
        </p:txBody>
      </p:sp>
      <p:sp>
        <p:nvSpPr>
          <p:cNvPr id="928" name="CustomShape 10"/>
          <p:cNvSpPr/>
          <p:nvPr/>
        </p:nvSpPr>
        <p:spPr>
          <a:xfrm>
            <a:off x="6400800" y="4481640"/>
            <a:ext cx="761760" cy="380520"/>
          </a:xfrm>
          <a:prstGeom prst="roundRect">
            <a:avLst>
              <a:gd name="adj" fmla="val 3600"/>
            </a:avLst>
          </a:prstGeom>
          <a:ln w="31680">
            <a:solidFill>
              <a:srgbClr val="000000"/>
            </a:solidFill>
            <a:round/>
          </a:ln>
        </p:spPr>
        <p:txBody>
          <a:bodyPr wrap="none" lIns="90000" tIns="45000" rIns="90000" bIns="45000" anchor="ctr"/>
          <a:lstStyle/>
          <a:p>
            <a:pPr algn="ctr"/>
            <a:r>
              <a:rPr lang="en-IN" sz="2400">
                <a:solidFill>
                  <a:srgbClr val="000000"/>
                </a:solidFill>
                <a:latin typeface="Tahoma"/>
              </a:rPr>
              <a:t>ADD</a:t>
            </a:r>
            <a:endParaRPr/>
          </a:p>
        </p:txBody>
      </p:sp>
      <p:sp>
        <p:nvSpPr>
          <p:cNvPr id="929" name="CustomShape 11"/>
          <p:cNvSpPr/>
          <p:nvPr/>
        </p:nvSpPr>
        <p:spPr>
          <a:xfrm>
            <a:off x="3514680" y="2286000"/>
            <a:ext cx="1023480" cy="609120"/>
          </a:xfrm>
          <a:prstGeom prst="roundRect">
            <a:avLst>
              <a:gd name="adj" fmla="val 3600"/>
            </a:avLst>
          </a:prstGeom>
          <a:solidFill>
            <a:srgbClr val="FE8637"/>
          </a:solidFill>
          <a:ln w="31680">
            <a:solidFill>
              <a:srgbClr val="000000"/>
            </a:solidFill>
            <a:round/>
          </a:ln>
        </p:spPr>
        <p:txBody>
          <a:bodyPr wrap="none" lIns="90000" tIns="45000" rIns="90000" bIns="45000" anchor="ctr"/>
          <a:lstStyle/>
          <a:p>
            <a:pPr algn="ctr"/>
            <a:r>
              <a:rPr lang="en-IN" sz="2000">
                <a:solidFill>
                  <a:srgbClr val="000000"/>
                </a:solidFill>
                <a:latin typeface="Tahoma"/>
              </a:rPr>
              <a:t>cpsr</a:t>
            </a:r>
            <a:endParaRPr/>
          </a:p>
          <a:p>
            <a:pPr algn="ctr"/>
            <a:r>
              <a:rPr lang="en-IN" sz="2000">
                <a:solidFill>
                  <a:srgbClr val="000000"/>
                </a:solidFill>
                <a:latin typeface="Tahoma"/>
              </a:rPr>
              <a:t>IFt_SVC</a:t>
            </a:r>
            <a:endParaRPr/>
          </a:p>
        </p:txBody>
      </p:sp>
      <p:sp>
        <p:nvSpPr>
          <p:cNvPr id="930" name="CustomShape 12"/>
          <p:cNvSpPr/>
          <p:nvPr/>
        </p:nvSpPr>
        <p:spPr>
          <a:xfrm>
            <a:off x="5396040" y="2957400"/>
            <a:ext cx="1023480" cy="609120"/>
          </a:xfrm>
          <a:prstGeom prst="roundRect">
            <a:avLst>
              <a:gd name="adj" fmla="val 3600"/>
            </a:avLst>
          </a:prstGeom>
          <a:solidFill>
            <a:srgbClr val="FE8637"/>
          </a:solidFill>
          <a:ln w="31680">
            <a:solidFill>
              <a:srgbClr val="000000"/>
            </a:solidFill>
            <a:round/>
          </a:ln>
        </p:spPr>
        <p:txBody>
          <a:bodyPr wrap="none" lIns="90000" tIns="45000" rIns="90000" bIns="45000" anchor="ctr"/>
          <a:lstStyle/>
          <a:p>
            <a:pPr algn="ctr"/>
            <a:r>
              <a:rPr lang="en-IN" sz="2000">
                <a:solidFill>
                  <a:srgbClr val="000000"/>
                </a:solidFill>
                <a:latin typeface="Tahoma"/>
              </a:rPr>
              <a:t>cpsr</a:t>
            </a:r>
            <a:endParaRPr/>
          </a:p>
          <a:p>
            <a:pPr algn="ctr"/>
            <a:r>
              <a:rPr lang="en-IN" sz="2000">
                <a:solidFill>
                  <a:srgbClr val="000000"/>
                </a:solidFill>
                <a:latin typeface="Tahoma"/>
              </a:rPr>
              <a:t>IFt_SVC</a:t>
            </a:r>
            <a:endParaRPr/>
          </a:p>
        </p:txBody>
      </p:sp>
      <p:sp>
        <p:nvSpPr>
          <p:cNvPr id="931" name="CustomShape 13"/>
          <p:cNvSpPr/>
          <p:nvPr/>
        </p:nvSpPr>
        <p:spPr>
          <a:xfrm>
            <a:off x="7281720" y="3672000"/>
            <a:ext cx="1023480" cy="609120"/>
          </a:xfrm>
          <a:prstGeom prst="roundRect">
            <a:avLst>
              <a:gd name="adj" fmla="val 3600"/>
            </a:avLst>
          </a:prstGeom>
          <a:solidFill>
            <a:srgbClr val="FE8637"/>
          </a:solidFill>
          <a:ln w="31680">
            <a:solidFill>
              <a:srgbClr val="000000"/>
            </a:solidFill>
            <a:round/>
          </a:ln>
        </p:spPr>
        <p:txBody>
          <a:bodyPr wrap="none" lIns="90000" tIns="45000" rIns="90000" bIns="45000" anchor="ctr"/>
          <a:lstStyle/>
          <a:p>
            <a:pPr algn="ctr"/>
            <a:r>
              <a:rPr lang="en-IN" sz="2000">
                <a:solidFill>
                  <a:srgbClr val="000000"/>
                </a:solidFill>
                <a:latin typeface="Tahoma"/>
              </a:rPr>
              <a:t>cpsr</a:t>
            </a:r>
            <a:endParaRPr/>
          </a:p>
          <a:p>
            <a:pPr algn="ctr"/>
            <a:r>
              <a:rPr lang="en-IN" sz="2000">
                <a:solidFill>
                  <a:srgbClr val="000000"/>
                </a:solidFill>
                <a:latin typeface="Tahoma"/>
              </a:rPr>
              <a:t>iFt_SVC</a:t>
            </a:r>
            <a:endParaRPr/>
          </a:p>
        </p:txBody>
      </p:sp>
      <p:sp>
        <p:nvSpPr>
          <p:cNvPr id="932" name="CustomShape 14"/>
          <p:cNvSpPr/>
          <p:nvPr/>
        </p:nvSpPr>
        <p:spPr>
          <a:xfrm>
            <a:off x="2590920" y="1600200"/>
            <a:ext cx="1142640" cy="456120"/>
          </a:xfrm>
          <a:prstGeom prst="rect">
            <a:avLst/>
          </a:prstGeom>
        </p:spPr>
        <p:txBody>
          <a:bodyPr lIns="90000" tIns="45000" rIns="90000" bIns="45000"/>
          <a:lstStyle/>
          <a:p>
            <a:r>
              <a:rPr lang="en-IN" sz="2400" b="1">
                <a:solidFill>
                  <a:srgbClr val="000000"/>
                </a:solidFill>
                <a:latin typeface="Tahoma"/>
              </a:rPr>
              <a:t>Fetch</a:t>
            </a:r>
            <a:endParaRPr/>
          </a:p>
        </p:txBody>
      </p:sp>
      <p:sp>
        <p:nvSpPr>
          <p:cNvPr id="933" name="CustomShape 15"/>
          <p:cNvSpPr/>
          <p:nvPr/>
        </p:nvSpPr>
        <p:spPr>
          <a:xfrm>
            <a:off x="4495680" y="1600200"/>
            <a:ext cx="1447560" cy="821880"/>
          </a:xfrm>
          <a:prstGeom prst="rect">
            <a:avLst/>
          </a:prstGeom>
        </p:spPr>
        <p:txBody>
          <a:bodyPr lIns="90000" tIns="45000" rIns="90000" bIns="45000"/>
          <a:lstStyle/>
          <a:p>
            <a:r>
              <a:rPr lang="en-IN" sz="2400" b="1">
                <a:solidFill>
                  <a:srgbClr val="000000"/>
                </a:solidFill>
                <a:latin typeface="Tahoma"/>
              </a:rPr>
              <a:t>Decode</a:t>
            </a:r>
            <a:endParaRPr/>
          </a:p>
        </p:txBody>
      </p:sp>
      <p:sp>
        <p:nvSpPr>
          <p:cNvPr id="934" name="CustomShape 16"/>
          <p:cNvSpPr/>
          <p:nvPr/>
        </p:nvSpPr>
        <p:spPr>
          <a:xfrm>
            <a:off x="6400800" y="1600200"/>
            <a:ext cx="1523520" cy="821880"/>
          </a:xfrm>
          <a:prstGeom prst="rect">
            <a:avLst/>
          </a:prstGeom>
        </p:spPr>
        <p:txBody>
          <a:bodyPr lIns="90000" tIns="45000" rIns="90000" bIns="45000"/>
          <a:lstStyle/>
          <a:p>
            <a:r>
              <a:rPr lang="en-IN" sz="2400" b="1">
                <a:solidFill>
                  <a:srgbClr val="000000"/>
                </a:solidFill>
                <a:latin typeface="Tahoma"/>
              </a:rPr>
              <a:t>Execute</a:t>
            </a:r>
            <a:endParaRPr/>
          </a:p>
        </p:txBody>
      </p:sp>
      <p:sp>
        <p:nvSpPr>
          <p:cNvPr id="935" name="CustomShape 17"/>
          <p:cNvSpPr/>
          <p:nvPr/>
        </p:nvSpPr>
        <p:spPr>
          <a:xfrm>
            <a:off x="1428840" y="2409840"/>
            <a:ext cx="1294920" cy="821880"/>
          </a:xfrm>
          <a:prstGeom prst="rect">
            <a:avLst/>
          </a:prstGeom>
        </p:spPr>
        <p:txBody>
          <a:bodyPr lIns="90000" tIns="45000" rIns="90000" bIns="45000"/>
          <a:lstStyle/>
          <a:p>
            <a:r>
              <a:rPr lang="en-IN" sz="2400">
                <a:solidFill>
                  <a:srgbClr val="000000"/>
                </a:solidFill>
                <a:latin typeface="Tahoma"/>
              </a:rPr>
              <a:t>Cycle 1</a:t>
            </a:r>
            <a:endParaRPr/>
          </a:p>
        </p:txBody>
      </p:sp>
      <p:sp>
        <p:nvSpPr>
          <p:cNvPr id="936" name="CustomShape 18"/>
          <p:cNvSpPr/>
          <p:nvPr/>
        </p:nvSpPr>
        <p:spPr>
          <a:xfrm>
            <a:off x="1419120" y="3052800"/>
            <a:ext cx="1294920" cy="821880"/>
          </a:xfrm>
          <a:prstGeom prst="rect">
            <a:avLst/>
          </a:prstGeom>
        </p:spPr>
        <p:txBody>
          <a:bodyPr lIns="90000" tIns="45000" rIns="90000" bIns="45000"/>
          <a:lstStyle/>
          <a:p>
            <a:r>
              <a:rPr lang="en-IN" sz="2400">
                <a:solidFill>
                  <a:srgbClr val="000000"/>
                </a:solidFill>
                <a:latin typeface="Tahoma"/>
              </a:rPr>
              <a:t>Cycle 2</a:t>
            </a:r>
            <a:endParaRPr/>
          </a:p>
        </p:txBody>
      </p:sp>
      <p:sp>
        <p:nvSpPr>
          <p:cNvPr id="937" name="CustomShape 19"/>
          <p:cNvSpPr/>
          <p:nvPr/>
        </p:nvSpPr>
        <p:spPr>
          <a:xfrm>
            <a:off x="1428840" y="3738600"/>
            <a:ext cx="1294920" cy="821880"/>
          </a:xfrm>
          <a:prstGeom prst="rect">
            <a:avLst/>
          </a:prstGeom>
        </p:spPr>
        <p:txBody>
          <a:bodyPr lIns="90000" tIns="45000" rIns="90000" bIns="45000"/>
          <a:lstStyle/>
          <a:p>
            <a:r>
              <a:rPr lang="en-IN" sz="2400">
                <a:solidFill>
                  <a:srgbClr val="000000"/>
                </a:solidFill>
                <a:latin typeface="Tahoma"/>
              </a:rPr>
              <a:t>Cycle 3</a:t>
            </a:r>
            <a:endParaRPr/>
          </a:p>
        </p:txBody>
      </p:sp>
      <p:sp>
        <p:nvSpPr>
          <p:cNvPr id="938" name="Line 20"/>
          <p:cNvSpPr/>
          <p:nvPr/>
        </p:nvSpPr>
        <p:spPr>
          <a:xfrm>
            <a:off x="1447560" y="2286000"/>
            <a:ext cx="0" cy="2514600"/>
          </a:xfrm>
          <a:prstGeom prst="line">
            <a:avLst/>
          </a:prstGeom>
          <a:ln w="31680">
            <a:solidFill>
              <a:srgbClr val="000000"/>
            </a:solidFill>
            <a:round/>
            <a:tailEnd type="triangle" w="med" len="med"/>
          </a:ln>
        </p:spPr>
      </p:sp>
      <p:sp>
        <p:nvSpPr>
          <p:cNvPr id="939" name="CustomShape 21"/>
          <p:cNvSpPr/>
          <p:nvPr/>
        </p:nvSpPr>
        <p:spPr>
          <a:xfrm>
            <a:off x="628560" y="2414520"/>
            <a:ext cx="1294920" cy="456120"/>
          </a:xfrm>
          <a:prstGeom prst="rect">
            <a:avLst/>
          </a:prstGeom>
        </p:spPr>
        <p:txBody>
          <a:bodyPr lIns="90000" tIns="45000" rIns="90000" bIns="45000"/>
          <a:lstStyle/>
          <a:p>
            <a:r>
              <a:rPr lang="en-IN" sz="2400">
                <a:solidFill>
                  <a:srgbClr val="000000"/>
                </a:solidFill>
                <a:latin typeface="Tahoma"/>
              </a:rPr>
              <a:t>Time</a:t>
            </a:r>
            <a:endParaRPr/>
          </a:p>
        </p:txBody>
      </p:sp>
      <p:sp>
        <p:nvSpPr>
          <p:cNvPr id="940" name="CustomShape 22"/>
          <p:cNvSpPr/>
          <p:nvPr/>
        </p:nvSpPr>
        <p:spPr>
          <a:xfrm>
            <a:off x="1414440" y="4419720"/>
            <a:ext cx="1294920" cy="821880"/>
          </a:xfrm>
          <a:prstGeom prst="rect">
            <a:avLst/>
          </a:prstGeom>
        </p:spPr>
        <p:txBody>
          <a:bodyPr lIns="90000" tIns="45000" rIns="90000" bIns="45000"/>
          <a:lstStyle/>
          <a:p>
            <a:r>
              <a:rPr lang="en-IN" sz="2400">
                <a:solidFill>
                  <a:srgbClr val="000000"/>
                </a:solidFill>
                <a:latin typeface="Tahoma"/>
              </a:rPr>
              <a:t>Cycle 4</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Pipeline Characteristics</a:t>
            </a:r>
            <a:endParaRPr/>
          </a:p>
        </p:txBody>
      </p:sp>
      <p:sp>
        <p:nvSpPr>
          <p:cNvPr id="942" name="TextShape 2"/>
          <p:cNvSpPr txBox="1"/>
          <p:nvPr/>
        </p:nvSpPr>
        <p:spPr>
          <a:xfrm>
            <a:off x="457200" y="1600200"/>
            <a:ext cx="7467120" cy="4873320"/>
          </a:xfrm>
          <a:prstGeom prst="rect">
            <a:avLst/>
          </a:prstGeom>
        </p:spPr>
        <p:txBody>
          <a:bodyPr lIns="90000" tIns="45000" rIns="90000" bIns="45000"/>
          <a:lstStyle/>
          <a:p>
            <a:pPr algn="just">
              <a:buSzPct val="45000"/>
              <a:buFont typeface="Wingdings"/>
              <a:buChar char="Ø"/>
            </a:pPr>
            <a:r>
              <a:rPr lang="en-IN"/>
              <a:t>An instruction in the execute stage will complete even though an interrupt has been raised</a:t>
            </a:r>
            <a:endParaRPr/>
          </a:p>
          <a:p>
            <a:pPr algn="just">
              <a:buSzPct val="45000"/>
              <a:buFont typeface="Wingdings"/>
              <a:buChar char="Ø"/>
            </a:pPr>
            <a:r>
              <a:rPr lang="en-IN"/>
              <a:t>The execution of a branch instruction or branching by the direct modification of the PC causes the ARM core to flush its pipeline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1981080" y="0"/>
            <a:ext cx="6811560" cy="899640"/>
          </a:xfrm>
          <a:prstGeom prst="rect">
            <a:avLst/>
          </a:prstGeom>
        </p:spPr>
        <p:txBody>
          <a:bodyPr lIns="92160" tIns="46080" rIns="92160" bIns="46080"/>
          <a:lstStyle/>
          <a:p>
            <a:r>
              <a:rPr lang="en-IN" sz="3000">
                <a:solidFill>
                  <a:srgbClr val="575F6D"/>
                </a:solidFill>
                <a:latin typeface="Century Schoolbook"/>
              </a:rPr>
              <a:t>ARM Partnership Model</a:t>
            </a:r>
            <a:endParaRPr/>
          </a:p>
        </p:txBody>
      </p:sp>
      <p:pic>
        <p:nvPicPr>
          <p:cNvPr id="88" name="Picture 4"/>
          <p:cNvPicPr/>
          <p:nvPr/>
        </p:nvPicPr>
        <p:blipFill>
          <a:blip r:embed="rId3"/>
          <a:stretch>
            <a:fillRect/>
          </a:stretch>
        </p:blipFill>
        <p:spPr>
          <a:xfrm>
            <a:off x="284040" y="1015920"/>
            <a:ext cx="8326080" cy="541152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 name="TextShape 1"/>
          <p:cNvSpPr txBox="1"/>
          <p:nvPr/>
        </p:nvSpPr>
        <p:spPr>
          <a:xfrm>
            <a:off x="457200" y="274680"/>
            <a:ext cx="7467120" cy="1142640"/>
          </a:xfrm>
          <a:prstGeom prst="rect">
            <a:avLst/>
          </a:prstGeom>
        </p:spPr>
        <p:txBody>
          <a:bodyPr lIns="92160" tIns="46080" rIns="92160" bIns="46080"/>
          <a:lstStyle/>
          <a:p>
            <a:r>
              <a:rPr lang="en-IN" sz="3000">
                <a:solidFill>
                  <a:srgbClr val="575F6D"/>
                </a:solidFill>
                <a:latin typeface="Century Schoolbook"/>
              </a:rPr>
              <a:t>Pipeline changes for ARM9TDMI</a:t>
            </a:r>
            <a:endParaRPr/>
          </a:p>
        </p:txBody>
      </p:sp>
      <p:sp>
        <p:nvSpPr>
          <p:cNvPr id="944" name="CustomShape 2"/>
          <p:cNvSpPr/>
          <p:nvPr/>
        </p:nvSpPr>
        <p:spPr>
          <a:xfrm>
            <a:off x="304920" y="4419720"/>
            <a:ext cx="1676160" cy="914040"/>
          </a:xfrm>
          <a:prstGeom prst="rect">
            <a:avLst/>
          </a:prstGeom>
          <a:solidFill>
            <a:srgbClr val="00B0F0"/>
          </a:solidFill>
          <a:ln w="25560">
            <a:solidFill>
              <a:srgbClr val="000000"/>
            </a:solidFill>
            <a:miter/>
          </a:ln>
        </p:spPr>
      </p:sp>
      <p:sp>
        <p:nvSpPr>
          <p:cNvPr id="945" name="CustomShape 3"/>
          <p:cNvSpPr/>
          <p:nvPr/>
        </p:nvSpPr>
        <p:spPr>
          <a:xfrm>
            <a:off x="304920" y="4648320"/>
            <a:ext cx="1676160" cy="475560"/>
          </a:xfrm>
          <a:prstGeom prst="rect">
            <a:avLst/>
          </a:prstGeom>
        </p:spPr>
        <p:txBody>
          <a:bodyPr lIns="92160" tIns="46080" rIns="92160" bIns="46080"/>
          <a:lstStyle/>
          <a:p>
            <a:pPr>
              <a:lnSpc>
                <a:spcPct val="90000"/>
              </a:lnSpc>
            </a:pPr>
            <a:r>
              <a:rPr lang="en-IN" sz="1400" b="1">
                <a:solidFill>
                  <a:srgbClr val="FFFFFF"/>
                </a:solidFill>
                <a:latin typeface="Arial"/>
              </a:rPr>
              <a:t>Instruction</a:t>
            </a:r>
            <a:endParaRPr/>
          </a:p>
          <a:p>
            <a:pPr>
              <a:lnSpc>
                <a:spcPct val="90000"/>
              </a:lnSpc>
            </a:pPr>
            <a:r>
              <a:rPr lang="en-IN" sz="1400" b="1">
                <a:solidFill>
                  <a:srgbClr val="FFFFFF"/>
                </a:solidFill>
                <a:latin typeface="Arial"/>
              </a:rPr>
              <a:t>Fetch</a:t>
            </a:r>
            <a:endParaRPr/>
          </a:p>
        </p:txBody>
      </p:sp>
      <p:sp>
        <p:nvSpPr>
          <p:cNvPr id="946" name="CustomShape 4"/>
          <p:cNvSpPr/>
          <p:nvPr/>
        </p:nvSpPr>
        <p:spPr>
          <a:xfrm>
            <a:off x="3962520" y="4419720"/>
            <a:ext cx="1676160" cy="901440"/>
          </a:xfrm>
          <a:prstGeom prst="rect">
            <a:avLst/>
          </a:prstGeom>
          <a:solidFill>
            <a:srgbClr val="575F6D"/>
          </a:solidFill>
          <a:ln w="25560">
            <a:solidFill>
              <a:srgbClr val="000000"/>
            </a:solidFill>
            <a:miter/>
          </a:ln>
        </p:spPr>
      </p:sp>
      <p:sp>
        <p:nvSpPr>
          <p:cNvPr id="947" name="CustomShape 5"/>
          <p:cNvSpPr/>
          <p:nvPr/>
        </p:nvSpPr>
        <p:spPr>
          <a:xfrm>
            <a:off x="3962520" y="4724280"/>
            <a:ext cx="1676160" cy="284040"/>
          </a:xfrm>
          <a:prstGeom prst="rect">
            <a:avLst/>
          </a:prstGeom>
        </p:spPr>
        <p:txBody>
          <a:bodyPr lIns="92160" tIns="46080" rIns="92160" bIns="46080"/>
          <a:lstStyle/>
          <a:p>
            <a:pPr>
              <a:lnSpc>
                <a:spcPct val="90000"/>
              </a:lnSpc>
            </a:pPr>
            <a:r>
              <a:rPr lang="en-IN" sz="1400" b="1">
                <a:solidFill>
                  <a:srgbClr val="FFFFFF"/>
                </a:solidFill>
                <a:latin typeface="Arial"/>
              </a:rPr>
              <a:t> Shift + ALU</a:t>
            </a:r>
            <a:endParaRPr/>
          </a:p>
        </p:txBody>
      </p:sp>
      <p:sp>
        <p:nvSpPr>
          <p:cNvPr id="948" name="CustomShape 6"/>
          <p:cNvSpPr/>
          <p:nvPr/>
        </p:nvSpPr>
        <p:spPr>
          <a:xfrm>
            <a:off x="5791320" y="4419720"/>
            <a:ext cx="1676160" cy="901440"/>
          </a:xfrm>
          <a:prstGeom prst="rect">
            <a:avLst/>
          </a:prstGeom>
          <a:solidFill>
            <a:srgbClr val="FE8637"/>
          </a:solidFill>
          <a:ln w="25560">
            <a:solidFill>
              <a:srgbClr val="000000"/>
            </a:solidFill>
            <a:miter/>
          </a:ln>
        </p:spPr>
      </p:sp>
      <p:sp>
        <p:nvSpPr>
          <p:cNvPr id="949" name="CustomShape 7"/>
          <p:cNvSpPr/>
          <p:nvPr/>
        </p:nvSpPr>
        <p:spPr>
          <a:xfrm>
            <a:off x="5791320" y="4648320"/>
            <a:ext cx="1676160" cy="475560"/>
          </a:xfrm>
          <a:prstGeom prst="rect">
            <a:avLst/>
          </a:prstGeom>
        </p:spPr>
        <p:txBody>
          <a:bodyPr lIns="92160" tIns="46080" rIns="92160" bIns="46080"/>
          <a:lstStyle/>
          <a:p>
            <a:pPr>
              <a:lnSpc>
                <a:spcPct val="90000"/>
              </a:lnSpc>
            </a:pPr>
            <a:r>
              <a:rPr lang="en-IN" sz="1400" b="1">
                <a:solidFill>
                  <a:srgbClr val="FFFFFF"/>
                </a:solidFill>
                <a:latin typeface="Arial"/>
              </a:rPr>
              <a:t>Memory</a:t>
            </a:r>
            <a:endParaRPr/>
          </a:p>
          <a:p>
            <a:pPr>
              <a:lnSpc>
                <a:spcPct val="90000"/>
              </a:lnSpc>
            </a:pPr>
            <a:r>
              <a:rPr lang="en-IN" sz="1400" b="1">
                <a:solidFill>
                  <a:srgbClr val="FFFFFF"/>
                </a:solidFill>
                <a:latin typeface="Arial"/>
              </a:rPr>
              <a:t>Access</a:t>
            </a:r>
            <a:endParaRPr/>
          </a:p>
        </p:txBody>
      </p:sp>
      <p:sp>
        <p:nvSpPr>
          <p:cNvPr id="950" name="CustomShape 8"/>
          <p:cNvSpPr/>
          <p:nvPr/>
        </p:nvSpPr>
        <p:spPr>
          <a:xfrm>
            <a:off x="7626240" y="4419720"/>
            <a:ext cx="914040" cy="901440"/>
          </a:xfrm>
          <a:prstGeom prst="rect">
            <a:avLst/>
          </a:prstGeom>
          <a:solidFill>
            <a:srgbClr val="7598D9"/>
          </a:solidFill>
          <a:ln w="25560">
            <a:solidFill>
              <a:srgbClr val="000000"/>
            </a:solidFill>
            <a:miter/>
          </a:ln>
        </p:spPr>
      </p:sp>
      <p:sp>
        <p:nvSpPr>
          <p:cNvPr id="951" name="CustomShape 9"/>
          <p:cNvSpPr/>
          <p:nvPr/>
        </p:nvSpPr>
        <p:spPr>
          <a:xfrm>
            <a:off x="7620120" y="4616280"/>
            <a:ext cx="914040" cy="475560"/>
          </a:xfrm>
          <a:prstGeom prst="rect">
            <a:avLst/>
          </a:prstGeom>
        </p:spPr>
        <p:txBody>
          <a:bodyPr lIns="92160" tIns="46080" rIns="92160" bIns="46080"/>
          <a:lstStyle/>
          <a:p>
            <a:pPr>
              <a:lnSpc>
                <a:spcPct val="90000"/>
              </a:lnSpc>
            </a:pPr>
            <a:r>
              <a:rPr lang="en-IN" sz="1400" b="1">
                <a:solidFill>
                  <a:srgbClr val="FFFFFF"/>
                </a:solidFill>
                <a:latin typeface="Arial"/>
              </a:rPr>
              <a:t>Reg</a:t>
            </a:r>
            <a:endParaRPr/>
          </a:p>
          <a:p>
            <a:pPr>
              <a:lnSpc>
                <a:spcPct val="90000"/>
              </a:lnSpc>
            </a:pPr>
            <a:r>
              <a:rPr lang="en-IN" sz="1400" b="1">
                <a:solidFill>
                  <a:srgbClr val="FFFFFF"/>
                </a:solidFill>
                <a:latin typeface="Arial"/>
              </a:rPr>
              <a:t>Write</a:t>
            </a:r>
            <a:endParaRPr/>
          </a:p>
        </p:txBody>
      </p:sp>
      <p:sp>
        <p:nvSpPr>
          <p:cNvPr id="952" name="CustomShape 10"/>
          <p:cNvSpPr/>
          <p:nvPr/>
        </p:nvSpPr>
        <p:spPr>
          <a:xfrm>
            <a:off x="2133720" y="4419720"/>
            <a:ext cx="1676160" cy="914040"/>
          </a:xfrm>
          <a:prstGeom prst="rect">
            <a:avLst/>
          </a:prstGeom>
          <a:solidFill>
            <a:srgbClr val="3B435B"/>
          </a:solidFill>
          <a:ln w="25560">
            <a:solidFill>
              <a:srgbClr val="000000"/>
            </a:solidFill>
            <a:miter/>
          </a:ln>
        </p:spPr>
      </p:sp>
      <p:sp>
        <p:nvSpPr>
          <p:cNvPr id="953" name="CustomShape 11"/>
          <p:cNvSpPr/>
          <p:nvPr/>
        </p:nvSpPr>
        <p:spPr>
          <a:xfrm>
            <a:off x="3046320" y="4876920"/>
            <a:ext cx="621000" cy="475560"/>
          </a:xfrm>
          <a:prstGeom prst="rect">
            <a:avLst/>
          </a:prstGeom>
        </p:spPr>
        <p:txBody>
          <a:bodyPr wrap="none" lIns="92160" tIns="46080" rIns="92160" bIns="46080"/>
          <a:lstStyle/>
          <a:p>
            <a:pPr>
              <a:lnSpc>
                <a:spcPct val="90000"/>
              </a:lnSpc>
            </a:pPr>
            <a:r>
              <a:rPr lang="en-IN" sz="1400" b="1">
                <a:solidFill>
                  <a:srgbClr val="FFFFFF"/>
                </a:solidFill>
                <a:latin typeface="Arial"/>
              </a:rPr>
              <a:t>Reg</a:t>
            </a:r>
            <a:endParaRPr/>
          </a:p>
          <a:p>
            <a:pPr>
              <a:lnSpc>
                <a:spcPct val="90000"/>
              </a:lnSpc>
            </a:pPr>
            <a:r>
              <a:rPr lang="en-IN" sz="1400" b="1">
                <a:solidFill>
                  <a:srgbClr val="FFFFFF"/>
                </a:solidFill>
                <a:latin typeface="Arial"/>
              </a:rPr>
              <a:t>Read</a:t>
            </a:r>
            <a:endParaRPr/>
          </a:p>
        </p:txBody>
      </p:sp>
      <p:sp>
        <p:nvSpPr>
          <p:cNvPr id="954" name="CustomShape 12"/>
          <p:cNvSpPr/>
          <p:nvPr/>
        </p:nvSpPr>
        <p:spPr>
          <a:xfrm>
            <a:off x="2131560" y="4876920"/>
            <a:ext cx="828000" cy="475560"/>
          </a:xfrm>
          <a:prstGeom prst="rect">
            <a:avLst/>
          </a:prstGeom>
        </p:spPr>
        <p:txBody>
          <a:bodyPr wrap="none" lIns="92160" tIns="46080" rIns="92160" bIns="46080"/>
          <a:lstStyle/>
          <a:p>
            <a:pPr>
              <a:lnSpc>
                <a:spcPct val="90000"/>
              </a:lnSpc>
            </a:pPr>
            <a:r>
              <a:rPr lang="en-IN" sz="1400" b="1">
                <a:solidFill>
                  <a:srgbClr val="FFFFFF"/>
                </a:solidFill>
                <a:latin typeface="Arial"/>
              </a:rPr>
              <a:t>Reg</a:t>
            </a:r>
            <a:endParaRPr/>
          </a:p>
          <a:p>
            <a:pPr>
              <a:lnSpc>
                <a:spcPct val="90000"/>
              </a:lnSpc>
            </a:pPr>
            <a:r>
              <a:rPr lang="en-IN" sz="1400" b="1">
                <a:solidFill>
                  <a:srgbClr val="FFFFFF"/>
                </a:solidFill>
                <a:latin typeface="Arial"/>
              </a:rPr>
              <a:t>Decode</a:t>
            </a:r>
            <a:endParaRPr/>
          </a:p>
        </p:txBody>
      </p:sp>
      <p:sp>
        <p:nvSpPr>
          <p:cNvPr id="955" name="CustomShape 13"/>
          <p:cNvSpPr/>
          <p:nvPr/>
        </p:nvSpPr>
        <p:spPr>
          <a:xfrm>
            <a:off x="727920" y="5357880"/>
            <a:ext cx="860040" cy="311400"/>
          </a:xfrm>
          <a:prstGeom prst="rect">
            <a:avLst/>
          </a:prstGeom>
        </p:spPr>
        <p:txBody>
          <a:bodyPr wrap="none" lIns="92160" tIns="46080" rIns="92160" bIns="46080"/>
          <a:lstStyle/>
          <a:p>
            <a:pPr>
              <a:lnSpc>
                <a:spcPct val="90000"/>
              </a:lnSpc>
            </a:pPr>
            <a:r>
              <a:rPr lang="en-IN" sz="1600">
                <a:solidFill>
                  <a:srgbClr val="000000"/>
                </a:solidFill>
                <a:latin typeface="Arial"/>
              </a:rPr>
              <a:t>FETCH</a:t>
            </a:r>
            <a:endParaRPr/>
          </a:p>
        </p:txBody>
      </p:sp>
      <p:sp>
        <p:nvSpPr>
          <p:cNvPr id="956" name="CustomShape 14"/>
          <p:cNvSpPr/>
          <p:nvPr/>
        </p:nvSpPr>
        <p:spPr>
          <a:xfrm>
            <a:off x="2417040" y="5357880"/>
            <a:ext cx="1052280" cy="311400"/>
          </a:xfrm>
          <a:prstGeom prst="rect">
            <a:avLst/>
          </a:prstGeom>
        </p:spPr>
        <p:txBody>
          <a:bodyPr wrap="none" lIns="92160" tIns="46080" rIns="92160" bIns="46080"/>
          <a:lstStyle/>
          <a:p>
            <a:pPr>
              <a:lnSpc>
                <a:spcPct val="90000"/>
              </a:lnSpc>
            </a:pPr>
            <a:r>
              <a:rPr lang="en-IN" sz="1600">
                <a:solidFill>
                  <a:srgbClr val="000000"/>
                </a:solidFill>
                <a:latin typeface="Arial"/>
              </a:rPr>
              <a:t>DECODE</a:t>
            </a:r>
            <a:endParaRPr/>
          </a:p>
        </p:txBody>
      </p:sp>
      <p:sp>
        <p:nvSpPr>
          <p:cNvPr id="957" name="CustomShape 15"/>
          <p:cNvSpPr/>
          <p:nvPr/>
        </p:nvSpPr>
        <p:spPr>
          <a:xfrm>
            <a:off x="4174560" y="5357880"/>
            <a:ext cx="1143720" cy="311400"/>
          </a:xfrm>
          <a:prstGeom prst="rect">
            <a:avLst/>
          </a:prstGeom>
        </p:spPr>
        <p:txBody>
          <a:bodyPr wrap="none" lIns="92160" tIns="46080" rIns="92160" bIns="46080"/>
          <a:lstStyle/>
          <a:p>
            <a:pPr>
              <a:lnSpc>
                <a:spcPct val="90000"/>
              </a:lnSpc>
            </a:pPr>
            <a:r>
              <a:rPr lang="en-IN" sz="1600">
                <a:solidFill>
                  <a:srgbClr val="000000"/>
                </a:solidFill>
                <a:latin typeface="Arial"/>
              </a:rPr>
              <a:t>EXECUTE</a:t>
            </a:r>
            <a:endParaRPr/>
          </a:p>
        </p:txBody>
      </p:sp>
      <p:sp>
        <p:nvSpPr>
          <p:cNvPr id="958" name="CustomShape 16"/>
          <p:cNvSpPr/>
          <p:nvPr/>
        </p:nvSpPr>
        <p:spPr>
          <a:xfrm>
            <a:off x="6078600" y="5357880"/>
            <a:ext cx="1094760" cy="311400"/>
          </a:xfrm>
          <a:prstGeom prst="rect">
            <a:avLst/>
          </a:prstGeom>
        </p:spPr>
        <p:txBody>
          <a:bodyPr wrap="none" lIns="92160" tIns="46080" rIns="92160" bIns="46080"/>
          <a:lstStyle/>
          <a:p>
            <a:pPr>
              <a:lnSpc>
                <a:spcPct val="90000"/>
              </a:lnSpc>
            </a:pPr>
            <a:r>
              <a:rPr lang="en-IN" sz="1600">
                <a:solidFill>
                  <a:srgbClr val="000000"/>
                </a:solidFill>
                <a:latin typeface="Arial"/>
              </a:rPr>
              <a:t>MEMORY</a:t>
            </a:r>
            <a:endParaRPr/>
          </a:p>
        </p:txBody>
      </p:sp>
      <p:sp>
        <p:nvSpPr>
          <p:cNvPr id="959" name="CustomShape 17"/>
          <p:cNvSpPr/>
          <p:nvPr/>
        </p:nvSpPr>
        <p:spPr>
          <a:xfrm>
            <a:off x="7660800" y="5357880"/>
            <a:ext cx="838800" cy="311400"/>
          </a:xfrm>
          <a:prstGeom prst="rect">
            <a:avLst/>
          </a:prstGeom>
        </p:spPr>
        <p:txBody>
          <a:bodyPr wrap="none" lIns="92160" tIns="46080" rIns="92160" bIns="46080"/>
          <a:lstStyle/>
          <a:p>
            <a:pPr>
              <a:lnSpc>
                <a:spcPct val="90000"/>
              </a:lnSpc>
            </a:pPr>
            <a:r>
              <a:rPr lang="en-IN" sz="1600">
                <a:solidFill>
                  <a:srgbClr val="000000"/>
                </a:solidFill>
                <a:latin typeface="Arial"/>
              </a:rPr>
              <a:t>WRITE</a:t>
            </a:r>
            <a:endParaRPr/>
          </a:p>
        </p:txBody>
      </p:sp>
      <p:sp>
        <p:nvSpPr>
          <p:cNvPr id="960" name="CustomShape 18"/>
          <p:cNvSpPr/>
          <p:nvPr/>
        </p:nvSpPr>
        <p:spPr>
          <a:xfrm>
            <a:off x="228600" y="3809880"/>
            <a:ext cx="2133360" cy="685440"/>
          </a:xfrm>
          <a:prstGeom prst="rect">
            <a:avLst/>
          </a:prstGeom>
        </p:spPr>
        <p:txBody>
          <a:bodyPr lIns="92160" tIns="46080" rIns="92160" bIns="46080" anchor="ctr"/>
          <a:lstStyle/>
          <a:p>
            <a:pPr>
              <a:lnSpc>
                <a:spcPct val="100000"/>
              </a:lnSpc>
            </a:pPr>
            <a:r>
              <a:rPr lang="en-IN" b="1">
                <a:solidFill>
                  <a:srgbClr val="000000"/>
                </a:solidFill>
                <a:latin typeface="Arial"/>
              </a:rPr>
              <a:t>ARM9TDMI</a:t>
            </a:r>
            <a:endParaRPr/>
          </a:p>
        </p:txBody>
      </p:sp>
      <p:sp>
        <p:nvSpPr>
          <p:cNvPr id="961" name="Line 19"/>
          <p:cNvSpPr/>
          <p:nvPr/>
        </p:nvSpPr>
        <p:spPr>
          <a:xfrm>
            <a:off x="2133360" y="4876560"/>
            <a:ext cx="1676520" cy="0"/>
          </a:xfrm>
          <a:prstGeom prst="line">
            <a:avLst/>
          </a:prstGeom>
          <a:ln w="12600">
            <a:solidFill>
              <a:srgbClr val="000000"/>
            </a:solidFill>
            <a:round/>
          </a:ln>
        </p:spPr>
      </p:sp>
      <p:sp>
        <p:nvSpPr>
          <p:cNvPr id="962" name="Line 20"/>
          <p:cNvSpPr/>
          <p:nvPr/>
        </p:nvSpPr>
        <p:spPr>
          <a:xfrm>
            <a:off x="2971800" y="4876560"/>
            <a:ext cx="0" cy="438120"/>
          </a:xfrm>
          <a:prstGeom prst="line">
            <a:avLst/>
          </a:prstGeom>
          <a:ln w="12600">
            <a:solidFill>
              <a:srgbClr val="000000"/>
            </a:solidFill>
            <a:round/>
          </a:ln>
        </p:spPr>
      </p:sp>
      <p:sp>
        <p:nvSpPr>
          <p:cNvPr id="963" name="CustomShape 21"/>
          <p:cNvSpPr/>
          <p:nvPr/>
        </p:nvSpPr>
        <p:spPr>
          <a:xfrm>
            <a:off x="2133720" y="4419720"/>
            <a:ext cx="1676160" cy="475560"/>
          </a:xfrm>
          <a:prstGeom prst="rect">
            <a:avLst/>
          </a:prstGeom>
        </p:spPr>
        <p:txBody>
          <a:bodyPr lIns="92160" tIns="46080" rIns="92160" bIns="46080"/>
          <a:lstStyle/>
          <a:p>
            <a:pPr>
              <a:lnSpc>
                <a:spcPct val="90000"/>
              </a:lnSpc>
            </a:pPr>
            <a:r>
              <a:rPr lang="en-IN" sz="1400" b="1">
                <a:solidFill>
                  <a:srgbClr val="FFFFFF"/>
                </a:solidFill>
                <a:latin typeface="Arial"/>
              </a:rPr>
              <a:t>ARM or Thumb
Inst Decode</a:t>
            </a:r>
            <a:endParaRPr/>
          </a:p>
        </p:txBody>
      </p:sp>
      <p:sp>
        <p:nvSpPr>
          <p:cNvPr id="964" name="CustomShape 22"/>
          <p:cNvSpPr/>
          <p:nvPr/>
        </p:nvSpPr>
        <p:spPr>
          <a:xfrm>
            <a:off x="3100320" y="2328840"/>
            <a:ext cx="2742840" cy="914040"/>
          </a:xfrm>
          <a:prstGeom prst="rect">
            <a:avLst/>
          </a:prstGeom>
          <a:solidFill>
            <a:srgbClr val="3B435B"/>
          </a:solidFill>
          <a:ln w="25560">
            <a:solidFill>
              <a:srgbClr val="000000"/>
            </a:solidFill>
            <a:miter/>
          </a:ln>
        </p:spPr>
      </p:sp>
      <p:sp>
        <p:nvSpPr>
          <p:cNvPr id="965" name="CustomShape 23"/>
          <p:cNvSpPr/>
          <p:nvPr/>
        </p:nvSpPr>
        <p:spPr>
          <a:xfrm>
            <a:off x="5996160" y="2328840"/>
            <a:ext cx="2514240" cy="901440"/>
          </a:xfrm>
          <a:prstGeom prst="rect">
            <a:avLst/>
          </a:prstGeom>
          <a:solidFill>
            <a:srgbClr val="575F6D"/>
          </a:solidFill>
          <a:ln w="25560">
            <a:solidFill>
              <a:srgbClr val="000000"/>
            </a:solidFill>
            <a:miter/>
          </a:ln>
        </p:spPr>
      </p:sp>
      <p:sp>
        <p:nvSpPr>
          <p:cNvPr id="966" name="CustomShape 24"/>
          <p:cNvSpPr/>
          <p:nvPr/>
        </p:nvSpPr>
        <p:spPr>
          <a:xfrm>
            <a:off x="4514760" y="2898720"/>
            <a:ext cx="1294920" cy="284040"/>
          </a:xfrm>
          <a:prstGeom prst="rect">
            <a:avLst/>
          </a:prstGeom>
        </p:spPr>
        <p:txBody>
          <a:bodyPr lIns="92160" tIns="46080" rIns="92160" bIns="46080"/>
          <a:lstStyle/>
          <a:p>
            <a:pPr>
              <a:lnSpc>
                <a:spcPct val="90000"/>
              </a:lnSpc>
            </a:pPr>
            <a:r>
              <a:rPr lang="en-IN" sz="1400" b="1">
                <a:solidFill>
                  <a:srgbClr val="FFFFFF"/>
                </a:solidFill>
                <a:latin typeface="Arial"/>
              </a:rPr>
              <a:t>Reg Select</a:t>
            </a:r>
            <a:endParaRPr/>
          </a:p>
        </p:txBody>
      </p:sp>
      <p:sp>
        <p:nvSpPr>
          <p:cNvPr id="967" name="CustomShape 25"/>
          <p:cNvSpPr/>
          <p:nvPr/>
        </p:nvSpPr>
        <p:spPr>
          <a:xfrm>
            <a:off x="5994360" y="2527200"/>
            <a:ext cx="621000" cy="475560"/>
          </a:xfrm>
          <a:prstGeom prst="rect">
            <a:avLst/>
          </a:prstGeom>
        </p:spPr>
        <p:txBody>
          <a:bodyPr wrap="none" lIns="92160" tIns="46080" rIns="92160" bIns="46080"/>
          <a:lstStyle/>
          <a:p>
            <a:pPr>
              <a:lnSpc>
                <a:spcPct val="90000"/>
              </a:lnSpc>
            </a:pPr>
            <a:r>
              <a:rPr lang="en-IN" sz="1400" b="1">
                <a:solidFill>
                  <a:srgbClr val="FFFFFF"/>
                </a:solidFill>
                <a:latin typeface="Arial"/>
              </a:rPr>
              <a:t>Reg</a:t>
            </a:r>
            <a:endParaRPr/>
          </a:p>
          <a:p>
            <a:pPr>
              <a:lnSpc>
                <a:spcPct val="90000"/>
              </a:lnSpc>
            </a:pPr>
            <a:r>
              <a:rPr lang="en-IN" sz="1400" b="1">
                <a:solidFill>
                  <a:srgbClr val="FFFFFF"/>
                </a:solidFill>
                <a:latin typeface="Arial"/>
              </a:rPr>
              <a:t>Read</a:t>
            </a:r>
            <a:endParaRPr/>
          </a:p>
        </p:txBody>
      </p:sp>
      <p:sp>
        <p:nvSpPr>
          <p:cNvPr id="968" name="CustomShape 26"/>
          <p:cNvSpPr/>
          <p:nvPr/>
        </p:nvSpPr>
        <p:spPr>
          <a:xfrm>
            <a:off x="6553080" y="2622600"/>
            <a:ext cx="761760" cy="284040"/>
          </a:xfrm>
          <a:prstGeom prst="rect">
            <a:avLst/>
          </a:prstGeom>
        </p:spPr>
        <p:txBody>
          <a:bodyPr lIns="92160" tIns="46080" rIns="92160" bIns="46080"/>
          <a:lstStyle/>
          <a:p>
            <a:pPr>
              <a:lnSpc>
                <a:spcPct val="90000"/>
              </a:lnSpc>
            </a:pPr>
            <a:r>
              <a:rPr lang="en-IN" sz="1400" b="1">
                <a:solidFill>
                  <a:srgbClr val="FFFFFF"/>
                </a:solidFill>
                <a:latin typeface="Arial"/>
              </a:rPr>
              <a:t>Shift</a:t>
            </a:r>
            <a:endParaRPr/>
          </a:p>
        </p:txBody>
      </p:sp>
      <p:sp>
        <p:nvSpPr>
          <p:cNvPr id="969" name="CustomShape 27"/>
          <p:cNvSpPr/>
          <p:nvPr/>
        </p:nvSpPr>
        <p:spPr>
          <a:xfrm>
            <a:off x="7238880" y="2622600"/>
            <a:ext cx="685440" cy="284040"/>
          </a:xfrm>
          <a:prstGeom prst="rect">
            <a:avLst/>
          </a:prstGeom>
        </p:spPr>
        <p:txBody>
          <a:bodyPr lIns="92160" tIns="46080" rIns="92160" bIns="46080"/>
          <a:lstStyle/>
          <a:p>
            <a:pPr>
              <a:lnSpc>
                <a:spcPct val="90000"/>
              </a:lnSpc>
            </a:pPr>
            <a:r>
              <a:rPr lang="en-IN" sz="1400" b="1">
                <a:solidFill>
                  <a:srgbClr val="FFFFFF"/>
                </a:solidFill>
                <a:latin typeface="Arial"/>
              </a:rPr>
              <a:t>ALU</a:t>
            </a:r>
            <a:endParaRPr/>
          </a:p>
        </p:txBody>
      </p:sp>
      <p:sp>
        <p:nvSpPr>
          <p:cNvPr id="970" name="CustomShape 28"/>
          <p:cNvSpPr/>
          <p:nvPr/>
        </p:nvSpPr>
        <p:spPr>
          <a:xfrm>
            <a:off x="7877160" y="2527200"/>
            <a:ext cx="657000" cy="475560"/>
          </a:xfrm>
          <a:prstGeom prst="rect">
            <a:avLst/>
          </a:prstGeom>
        </p:spPr>
        <p:txBody>
          <a:bodyPr lIns="92160" tIns="46080" rIns="92160" bIns="46080"/>
          <a:lstStyle/>
          <a:p>
            <a:pPr>
              <a:lnSpc>
                <a:spcPct val="90000"/>
              </a:lnSpc>
            </a:pPr>
            <a:r>
              <a:rPr lang="en-IN" sz="1400" b="1">
                <a:solidFill>
                  <a:srgbClr val="FFFFFF"/>
                </a:solidFill>
                <a:latin typeface="Arial"/>
              </a:rPr>
              <a:t>Reg</a:t>
            </a:r>
            <a:endParaRPr/>
          </a:p>
          <a:p>
            <a:pPr>
              <a:lnSpc>
                <a:spcPct val="90000"/>
              </a:lnSpc>
            </a:pPr>
            <a:r>
              <a:rPr lang="en-IN" sz="1400" b="1">
                <a:solidFill>
                  <a:srgbClr val="FFFFFF"/>
                </a:solidFill>
                <a:latin typeface="Arial"/>
              </a:rPr>
              <a:t>Write</a:t>
            </a:r>
            <a:endParaRPr/>
          </a:p>
        </p:txBody>
      </p:sp>
      <p:sp>
        <p:nvSpPr>
          <p:cNvPr id="971" name="Line 29"/>
          <p:cNvSpPr/>
          <p:nvPr/>
        </p:nvSpPr>
        <p:spPr>
          <a:xfrm>
            <a:off x="6605280" y="2328840"/>
            <a:ext cx="0" cy="914400"/>
          </a:xfrm>
          <a:prstGeom prst="line">
            <a:avLst/>
          </a:prstGeom>
          <a:ln w="12600">
            <a:solidFill>
              <a:srgbClr val="000000"/>
            </a:solidFill>
            <a:round/>
          </a:ln>
        </p:spPr>
      </p:sp>
      <p:sp>
        <p:nvSpPr>
          <p:cNvPr id="972" name="Line 30"/>
          <p:cNvSpPr/>
          <p:nvPr/>
        </p:nvSpPr>
        <p:spPr>
          <a:xfrm>
            <a:off x="7291080" y="2328840"/>
            <a:ext cx="0" cy="914400"/>
          </a:xfrm>
          <a:prstGeom prst="line">
            <a:avLst/>
          </a:prstGeom>
          <a:ln w="12600">
            <a:solidFill>
              <a:srgbClr val="000000"/>
            </a:solidFill>
            <a:round/>
          </a:ln>
        </p:spPr>
      </p:sp>
      <p:sp>
        <p:nvSpPr>
          <p:cNvPr id="973" name="Line 31"/>
          <p:cNvSpPr/>
          <p:nvPr/>
        </p:nvSpPr>
        <p:spPr>
          <a:xfrm>
            <a:off x="7900920" y="2328840"/>
            <a:ext cx="0" cy="914400"/>
          </a:xfrm>
          <a:prstGeom prst="line">
            <a:avLst/>
          </a:prstGeom>
          <a:ln w="12600">
            <a:solidFill>
              <a:srgbClr val="000000"/>
            </a:solidFill>
            <a:round/>
          </a:ln>
        </p:spPr>
      </p:sp>
      <p:sp>
        <p:nvSpPr>
          <p:cNvPr id="974" name="CustomShape 32"/>
          <p:cNvSpPr/>
          <p:nvPr/>
        </p:nvSpPr>
        <p:spPr>
          <a:xfrm>
            <a:off x="3124080" y="2576520"/>
            <a:ext cx="1371240" cy="667080"/>
          </a:xfrm>
          <a:prstGeom prst="rect">
            <a:avLst/>
          </a:prstGeom>
        </p:spPr>
        <p:txBody>
          <a:bodyPr lIns="92160" tIns="46080" rIns="92160" bIns="46080"/>
          <a:lstStyle/>
          <a:p>
            <a:pPr>
              <a:lnSpc>
                <a:spcPct val="90000"/>
              </a:lnSpc>
            </a:pPr>
            <a:r>
              <a:rPr lang="en-IN" sz="1400" b="1">
                <a:solidFill>
                  <a:srgbClr val="FFFFFF"/>
                </a:solidFill>
                <a:latin typeface="Arial"/>
              </a:rPr>
              <a:t>Thumb</a:t>
            </a:r>
            <a:r>
              <a:rPr lang="en-IN" sz="1400" b="1">
                <a:solidFill>
                  <a:srgbClr val="FFFFFF"/>
                </a:solidFill>
                <a:latin typeface="Symbol"/>
              </a:rPr>
              <a:t>®</a:t>
            </a:r>
            <a:r>
              <a:rPr lang="en-IN" sz="1400" b="1">
                <a:solidFill>
                  <a:srgbClr val="FFFFFF"/>
                </a:solidFill>
                <a:latin typeface="Arial"/>
              </a:rPr>
              <a:t>ARM
decompress</a:t>
            </a:r>
            <a:endParaRPr/>
          </a:p>
        </p:txBody>
      </p:sp>
      <p:sp>
        <p:nvSpPr>
          <p:cNvPr id="975" name="CustomShape 33"/>
          <p:cNvSpPr/>
          <p:nvPr/>
        </p:nvSpPr>
        <p:spPr>
          <a:xfrm>
            <a:off x="4483080" y="2422440"/>
            <a:ext cx="1363320" cy="284040"/>
          </a:xfrm>
          <a:prstGeom prst="rect">
            <a:avLst/>
          </a:prstGeom>
        </p:spPr>
        <p:txBody>
          <a:bodyPr lIns="92160" tIns="46080" rIns="92160" bIns="46080"/>
          <a:lstStyle/>
          <a:p>
            <a:pPr>
              <a:lnSpc>
                <a:spcPct val="90000"/>
              </a:lnSpc>
            </a:pPr>
            <a:r>
              <a:rPr lang="en-IN" sz="1400" b="1">
                <a:solidFill>
                  <a:srgbClr val="FFFFFF"/>
                </a:solidFill>
                <a:latin typeface="Arial"/>
              </a:rPr>
              <a:t>ARM decode</a:t>
            </a:r>
            <a:endParaRPr/>
          </a:p>
        </p:txBody>
      </p:sp>
      <p:sp>
        <p:nvSpPr>
          <p:cNvPr id="976" name="CustomShape 34"/>
          <p:cNvSpPr/>
          <p:nvPr/>
        </p:nvSpPr>
        <p:spPr>
          <a:xfrm>
            <a:off x="281160" y="2328840"/>
            <a:ext cx="2666520" cy="914040"/>
          </a:xfrm>
          <a:prstGeom prst="rect">
            <a:avLst/>
          </a:prstGeom>
          <a:solidFill>
            <a:srgbClr val="00B0F0"/>
          </a:solidFill>
          <a:ln w="25560">
            <a:solidFill>
              <a:srgbClr val="000000"/>
            </a:solidFill>
            <a:miter/>
          </a:ln>
        </p:spPr>
      </p:sp>
      <p:sp>
        <p:nvSpPr>
          <p:cNvPr id="977" name="CustomShape 35"/>
          <p:cNvSpPr/>
          <p:nvPr/>
        </p:nvSpPr>
        <p:spPr>
          <a:xfrm>
            <a:off x="304920" y="2529000"/>
            <a:ext cx="2590560" cy="475560"/>
          </a:xfrm>
          <a:prstGeom prst="rect">
            <a:avLst/>
          </a:prstGeom>
        </p:spPr>
        <p:txBody>
          <a:bodyPr lIns="92160" tIns="46080" rIns="92160" bIns="46080"/>
          <a:lstStyle/>
          <a:p>
            <a:pPr>
              <a:lnSpc>
                <a:spcPct val="90000"/>
              </a:lnSpc>
            </a:pPr>
            <a:r>
              <a:rPr lang="en-IN" sz="1400" b="1">
                <a:solidFill>
                  <a:srgbClr val="FFFFFF"/>
                </a:solidFill>
                <a:latin typeface="Arial"/>
              </a:rPr>
              <a:t>Instruction</a:t>
            </a:r>
            <a:endParaRPr/>
          </a:p>
          <a:p>
            <a:pPr>
              <a:lnSpc>
                <a:spcPct val="90000"/>
              </a:lnSpc>
            </a:pPr>
            <a:r>
              <a:rPr lang="en-IN" sz="1400" b="1">
                <a:solidFill>
                  <a:srgbClr val="FFFFFF"/>
                </a:solidFill>
                <a:latin typeface="Arial"/>
              </a:rPr>
              <a:t>Fetch</a:t>
            </a:r>
            <a:endParaRPr/>
          </a:p>
        </p:txBody>
      </p:sp>
      <p:sp>
        <p:nvSpPr>
          <p:cNvPr id="978" name="CustomShape 36"/>
          <p:cNvSpPr/>
          <p:nvPr/>
        </p:nvSpPr>
        <p:spPr>
          <a:xfrm>
            <a:off x="1040760" y="3278160"/>
            <a:ext cx="860040" cy="311400"/>
          </a:xfrm>
          <a:prstGeom prst="rect">
            <a:avLst/>
          </a:prstGeom>
        </p:spPr>
        <p:txBody>
          <a:bodyPr wrap="none" lIns="92160" tIns="46080" rIns="92160" bIns="46080"/>
          <a:lstStyle/>
          <a:p>
            <a:pPr>
              <a:lnSpc>
                <a:spcPct val="90000"/>
              </a:lnSpc>
            </a:pPr>
            <a:r>
              <a:rPr lang="en-IN" sz="1600">
                <a:solidFill>
                  <a:srgbClr val="000000"/>
                </a:solidFill>
                <a:latin typeface="Arial"/>
              </a:rPr>
              <a:t>FETCH</a:t>
            </a:r>
            <a:endParaRPr/>
          </a:p>
        </p:txBody>
      </p:sp>
      <p:sp>
        <p:nvSpPr>
          <p:cNvPr id="979" name="CustomShape 37"/>
          <p:cNvSpPr/>
          <p:nvPr/>
        </p:nvSpPr>
        <p:spPr>
          <a:xfrm>
            <a:off x="3996720" y="3278160"/>
            <a:ext cx="1052280" cy="311400"/>
          </a:xfrm>
          <a:prstGeom prst="rect">
            <a:avLst/>
          </a:prstGeom>
        </p:spPr>
        <p:txBody>
          <a:bodyPr wrap="none" lIns="92160" tIns="46080" rIns="92160" bIns="46080"/>
          <a:lstStyle/>
          <a:p>
            <a:pPr>
              <a:lnSpc>
                <a:spcPct val="90000"/>
              </a:lnSpc>
            </a:pPr>
            <a:r>
              <a:rPr lang="en-IN" sz="1600">
                <a:solidFill>
                  <a:srgbClr val="000000"/>
                </a:solidFill>
                <a:latin typeface="Arial"/>
              </a:rPr>
              <a:t>DECODE</a:t>
            </a:r>
            <a:endParaRPr/>
          </a:p>
        </p:txBody>
      </p:sp>
      <p:sp>
        <p:nvSpPr>
          <p:cNvPr id="980" name="CustomShape 38"/>
          <p:cNvSpPr/>
          <p:nvPr/>
        </p:nvSpPr>
        <p:spPr>
          <a:xfrm>
            <a:off x="6730560" y="3278160"/>
            <a:ext cx="1143720" cy="311400"/>
          </a:xfrm>
          <a:prstGeom prst="rect">
            <a:avLst/>
          </a:prstGeom>
        </p:spPr>
        <p:txBody>
          <a:bodyPr wrap="none" lIns="92160" tIns="46080" rIns="92160" bIns="46080"/>
          <a:lstStyle/>
          <a:p>
            <a:pPr>
              <a:lnSpc>
                <a:spcPct val="90000"/>
              </a:lnSpc>
            </a:pPr>
            <a:r>
              <a:rPr lang="en-IN" sz="1600">
                <a:solidFill>
                  <a:srgbClr val="000000"/>
                </a:solidFill>
                <a:latin typeface="Arial"/>
              </a:rPr>
              <a:t>EXECUTE</a:t>
            </a:r>
            <a:endParaRPr/>
          </a:p>
        </p:txBody>
      </p:sp>
      <p:sp>
        <p:nvSpPr>
          <p:cNvPr id="981" name="CustomShape 39"/>
          <p:cNvSpPr/>
          <p:nvPr/>
        </p:nvSpPr>
        <p:spPr>
          <a:xfrm>
            <a:off x="228600" y="1736640"/>
            <a:ext cx="2133360" cy="685440"/>
          </a:xfrm>
          <a:prstGeom prst="rect">
            <a:avLst/>
          </a:prstGeom>
        </p:spPr>
        <p:txBody>
          <a:bodyPr lIns="92160" tIns="46080" rIns="92160" bIns="46080" anchor="ctr"/>
          <a:lstStyle/>
          <a:p>
            <a:pPr>
              <a:lnSpc>
                <a:spcPct val="100000"/>
              </a:lnSpc>
            </a:pPr>
            <a:r>
              <a:rPr lang="en-IN" b="1">
                <a:solidFill>
                  <a:srgbClr val="000000"/>
                </a:solidFill>
                <a:latin typeface="Arial"/>
              </a:rPr>
              <a:t>ARM7TDMI</a:t>
            </a:r>
            <a:endParaRPr/>
          </a:p>
        </p:txBody>
      </p:sp>
      <p:sp>
        <p:nvSpPr>
          <p:cNvPr id="982" name="Line 40"/>
          <p:cNvSpPr/>
          <p:nvPr/>
        </p:nvSpPr>
        <p:spPr>
          <a:xfrm>
            <a:off x="4483080" y="2786040"/>
            <a:ext cx="1360440" cy="0"/>
          </a:xfrm>
          <a:prstGeom prst="line">
            <a:avLst/>
          </a:prstGeom>
          <a:ln w="12600">
            <a:solidFill>
              <a:srgbClr val="000000"/>
            </a:solidFill>
            <a:round/>
          </a:ln>
        </p:spPr>
      </p:sp>
      <p:sp>
        <p:nvSpPr>
          <p:cNvPr id="983" name="Line 41"/>
          <p:cNvSpPr/>
          <p:nvPr/>
        </p:nvSpPr>
        <p:spPr>
          <a:xfrm>
            <a:off x="4483080" y="2328840"/>
            <a:ext cx="0" cy="895320"/>
          </a:xfrm>
          <a:prstGeom prst="line">
            <a:avLst/>
          </a:prstGeom>
          <a:ln w="12600">
            <a:solidFill>
              <a:srgbClr val="000000"/>
            </a:solidFill>
            <a:round/>
          </a:ln>
        </p:spPr>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ARM10 vs. ARM11 Pipelines</a:t>
            </a:r>
            <a:endParaRPr/>
          </a:p>
        </p:txBody>
      </p:sp>
      <p:sp>
        <p:nvSpPr>
          <p:cNvPr id="985" name="TextShape 2"/>
          <p:cNvSpPr txBox="1"/>
          <p:nvPr/>
        </p:nvSpPr>
        <p:spPr>
          <a:xfrm>
            <a:off x="457200" y="3925800"/>
            <a:ext cx="1218960" cy="4616280"/>
          </a:xfrm>
          <a:prstGeom prst="rect">
            <a:avLst/>
          </a:prstGeom>
        </p:spPr>
        <p:txBody>
          <a:bodyPr lIns="90000" tIns="45000" rIns="90000" bIns="45000"/>
          <a:lstStyle/>
          <a:p>
            <a:r>
              <a:rPr lang="en-IN" sz="2000" b="1">
                <a:solidFill>
                  <a:srgbClr val="000000"/>
                </a:solidFill>
                <a:latin typeface="Century Schoolbook"/>
              </a:rPr>
              <a:t>ARM11</a:t>
            </a:r>
            <a:endParaRPr/>
          </a:p>
        </p:txBody>
      </p:sp>
      <p:sp>
        <p:nvSpPr>
          <p:cNvPr id="986" name="CustomShape 3"/>
          <p:cNvSpPr/>
          <p:nvPr/>
        </p:nvSpPr>
        <p:spPr>
          <a:xfrm>
            <a:off x="455760" y="4776840"/>
            <a:ext cx="756720" cy="684000"/>
          </a:xfrm>
          <a:prstGeom prst="rect">
            <a:avLst/>
          </a:prstGeom>
          <a:solidFill>
            <a:srgbClr val="575F6D"/>
          </a:solidFill>
          <a:ln w="25560">
            <a:solidFill>
              <a:srgbClr val="000000"/>
            </a:solidFill>
            <a:miter/>
          </a:ln>
        </p:spPr>
        <p:txBody>
          <a:bodyPr wrap="none" lIns="90000" tIns="45000" rIns="90000" bIns="45000" anchor="ctr"/>
          <a:lstStyle/>
          <a:p>
            <a:pPr>
              <a:lnSpc>
                <a:spcPct val="100000"/>
              </a:lnSpc>
            </a:pPr>
            <a:r>
              <a:rPr lang="en-IN" sz="1200" b="1">
                <a:solidFill>
                  <a:srgbClr val="FFFFFF"/>
                </a:solidFill>
              </a:rPr>
              <a:t>Fetch</a:t>
            </a:r>
            <a:endParaRPr/>
          </a:p>
          <a:p>
            <a:pPr>
              <a:lnSpc>
                <a:spcPct val="100000"/>
              </a:lnSpc>
            </a:pPr>
            <a:r>
              <a:rPr lang="en-IN" sz="1200" b="1">
                <a:solidFill>
                  <a:srgbClr val="FFFFFF"/>
                </a:solidFill>
              </a:rPr>
              <a:t>1</a:t>
            </a:r>
            <a:endParaRPr/>
          </a:p>
        </p:txBody>
      </p:sp>
      <p:sp>
        <p:nvSpPr>
          <p:cNvPr id="987" name="CustomShape 4"/>
          <p:cNvSpPr/>
          <p:nvPr/>
        </p:nvSpPr>
        <p:spPr>
          <a:xfrm>
            <a:off x="1212840" y="4776840"/>
            <a:ext cx="755280" cy="684000"/>
          </a:xfrm>
          <a:prstGeom prst="rect">
            <a:avLst/>
          </a:prstGeom>
          <a:solidFill>
            <a:srgbClr val="575F6D"/>
          </a:solidFill>
          <a:ln w="25560">
            <a:solidFill>
              <a:srgbClr val="000000"/>
            </a:solidFill>
            <a:miter/>
          </a:ln>
        </p:spPr>
        <p:txBody>
          <a:bodyPr wrap="none" lIns="90000" tIns="45000" rIns="90000" bIns="45000" anchor="ctr"/>
          <a:lstStyle/>
          <a:p>
            <a:pPr>
              <a:lnSpc>
                <a:spcPct val="100000"/>
              </a:lnSpc>
            </a:pPr>
            <a:r>
              <a:rPr lang="en-IN" sz="1200" b="1">
                <a:solidFill>
                  <a:srgbClr val="FFFFFF"/>
                </a:solidFill>
              </a:rPr>
              <a:t>Fetch</a:t>
            </a:r>
            <a:endParaRPr/>
          </a:p>
          <a:p>
            <a:pPr>
              <a:lnSpc>
                <a:spcPct val="100000"/>
              </a:lnSpc>
            </a:pPr>
            <a:r>
              <a:rPr lang="en-IN" sz="1200" b="1">
                <a:solidFill>
                  <a:srgbClr val="FFFFFF"/>
                </a:solidFill>
              </a:rPr>
              <a:t>2</a:t>
            </a:r>
            <a:endParaRPr/>
          </a:p>
        </p:txBody>
      </p:sp>
      <p:sp>
        <p:nvSpPr>
          <p:cNvPr id="988" name="CustomShape 5"/>
          <p:cNvSpPr/>
          <p:nvPr/>
        </p:nvSpPr>
        <p:spPr>
          <a:xfrm>
            <a:off x="1968480" y="4776840"/>
            <a:ext cx="755280" cy="684000"/>
          </a:xfrm>
          <a:prstGeom prst="rect">
            <a:avLst/>
          </a:prstGeom>
          <a:solidFill>
            <a:srgbClr val="575F6D"/>
          </a:solidFill>
          <a:ln w="25560">
            <a:solidFill>
              <a:srgbClr val="000000"/>
            </a:solidFill>
            <a:miter/>
          </a:ln>
        </p:spPr>
        <p:txBody>
          <a:bodyPr wrap="none" lIns="90000" tIns="45000" rIns="90000" bIns="45000" anchor="ctr"/>
          <a:lstStyle/>
          <a:p>
            <a:pPr>
              <a:lnSpc>
                <a:spcPct val="100000"/>
              </a:lnSpc>
            </a:pPr>
            <a:r>
              <a:rPr lang="en-IN" sz="1200" b="1">
                <a:solidFill>
                  <a:srgbClr val="FFFFFF"/>
                </a:solidFill>
              </a:rPr>
              <a:t>Decode</a:t>
            </a:r>
            <a:endParaRPr/>
          </a:p>
        </p:txBody>
      </p:sp>
      <p:sp>
        <p:nvSpPr>
          <p:cNvPr id="989" name="CustomShape 6"/>
          <p:cNvSpPr/>
          <p:nvPr/>
        </p:nvSpPr>
        <p:spPr>
          <a:xfrm>
            <a:off x="2724120" y="4776840"/>
            <a:ext cx="756720" cy="684000"/>
          </a:xfrm>
          <a:prstGeom prst="rect">
            <a:avLst/>
          </a:prstGeom>
          <a:solidFill>
            <a:srgbClr val="575F6D"/>
          </a:solidFill>
          <a:ln w="25560">
            <a:solidFill>
              <a:srgbClr val="000000"/>
            </a:solidFill>
            <a:miter/>
          </a:ln>
        </p:spPr>
        <p:txBody>
          <a:bodyPr wrap="none" lIns="90000" tIns="45000" rIns="90000" bIns="45000" anchor="ctr"/>
          <a:lstStyle/>
          <a:p>
            <a:pPr>
              <a:lnSpc>
                <a:spcPct val="100000"/>
              </a:lnSpc>
            </a:pPr>
            <a:r>
              <a:rPr lang="en-IN" sz="1200" b="1">
                <a:solidFill>
                  <a:srgbClr val="FFFFFF"/>
                </a:solidFill>
              </a:rPr>
              <a:t>Issue</a:t>
            </a:r>
            <a:endParaRPr/>
          </a:p>
        </p:txBody>
      </p:sp>
      <p:sp>
        <p:nvSpPr>
          <p:cNvPr id="990" name="CustomShape 7"/>
          <p:cNvSpPr/>
          <p:nvPr/>
        </p:nvSpPr>
        <p:spPr>
          <a:xfrm>
            <a:off x="3508200" y="4075200"/>
            <a:ext cx="756720" cy="684000"/>
          </a:xfrm>
          <a:prstGeom prst="rect">
            <a:avLst/>
          </a:prstGeom>
          <a:solidFill>
            <a:srgbClr val="00B0F0"/>
          </a:solidFill>
          <a:ln w="25560">
            <a:solidFill>
              <a:srgbClr val="000000"/>
            </a:solidFill>
            <a:miter/>
          </a:ln>
        </p:spPr>
        <p:txBody>
          <a:bodyPr wrap="none" lIns="90000" tIns="45000" rIns="90000" bIns="45000" anchor="ctr"/>
          <a:lstStyle/>
          <a:p>
            <a:pPr>
              <a:lnSpc>
                <a:spcPct val="100000"/>
              </a:lnSpc>
            </a:pPr>
            <a:r>
              <a:rPr lang="en-IN" sz="1200" b="1">
                <a:solidFill>
                  <a:srgbClr val="FFFFFF"/>
                </a:solidFill>
              </a:rPr>
              <a:t>Shift</a:t>
            </a:r>
            <a:endParaRPr/>
          </a:p>
        </p:txBody>
      </p:sp>
      <p:sp>
        <p:nvSpPr>
          <p:cNvPr id="991" name="CustomShape 8"/>
          <p:cNvSpPr/>
          <p:nvPr/>
        </p:nvSpPr>
        <p:spPr>
          <a:xfrm>
            <a:off x="4265640" y="4075200"/>
            <a:ext cx="756720" cy="684000"/>
          </a:xfrm>
          <a:prstGeom prst="rect">
            <a:avLst/>
          </a:prstGeom>
          <a:solidFill>
            <a:srgbClr val="00B0F0"/>
          </a:solidFill>
          <a:ln w="25560">
            <a:solidFill>
              <a:srgbClr val="000000"/>
            </a:solidFill>
            <a:miter/>
          </a:ln>
        </p:spPr>
        <p:txBody>
          <a:bodyPr wrap="none" lIns="90000" tIns="45000" rIns="90000" bIns="45000" anchor="ctr"/>
          <a:lstStyle/>
          <a:p>
            <a:pPr>
              <a:lnSpc>
                <a:spcPct val="100000"/>
              </a:lnSpc>
            </a:pPr>
            <a:r>
              <a:rPr lang="en-IN" sz="1200" b="1">
                <a:solidFill>
                  <a:srgbClr val="FFFFFF"/>
                </a:solidFill>
              </a:rPr>
              <a:t>ALU</a:t>
            </a:r>
            <a:endParaRPr/>
          </a:p>
        </p:txBody>
      </p:sp>
      <p:sp>
        <p:nvSpPr>
          <p:cNvPr id="992" name="CustomShape 9"/>
          <p:cNvSpPr/>
          <p:nvPr/>
        </p:nvSpPr>
        <p:spPr>
          <a:xfrm>
            <a:off x="5021280" y="4075200"/>
            <a:ext cx="756720" cy="684000"/>
          </a:xfrm>
          <a:prstGeom prst="rect">
            <a:avLst/>
          </a:prstGeom>
          <a:solidFill>
            <a:srgbClr val="00B0F0"/>
          </a:solidFill>
          <a:ln w="25560">
            <a:solidFill>
              <a:srgbClr val="000000"/>
            </a:solidFill>
            <a:miter/>
          </a:ln>
        </p:spPr>
        <p:txBody>
          <a:bodyPr wrap="none" lIns="90000" tIns="45000" rIns="90000" bIns="45000" anchor="ctr"/>
          <a:lstStyle/>
          <a:p>
            <a:pPr>
              <a:lnSpc>
                <a:spcPct val="90000"/>
              </a:lnSpc>
            </a:pPr>
            <a:r>
              <a:rPr lang="en-IN" sz="1200" b="1">
                <a:solidFill>
                  <a:srgbClr val="FFFFFF"/>
                </a:solidFill>
              </a:rPr>
              <a:t>Saturate</a:t>
            </a:r>
            <a:endParaRPr/>
          </a:p>
        </p:txBody>
      </p:sp>
      <p:sp>
        <p:nvSpPr>
          <p:cNvPr id="993" name="CustomShape 10"/>
          <p:cNvSpPr/>
          <p:nvPr/>
        </p:nvSpPr>
        <p:spPr>
          <a:xfrm>
            <a:off x="5773680" y="4075200"/>
            <a:ext cx="755280" cy="2093400"/>
          </a:xfrm>
          <a:prstGeom prst="rect">
            <a:avLst/>
          </a:prstGeom>
          <a:solidFill>
            <a:srgbClr val="FE8637"/>
          </a:solidFill>
          <a:ln w="25560">
            <a:solidFill>
              <a:srgbClr val="000000"/>
            </a:solidFill>
            <a:miter/>
          </a:ln>
        </p:spPr>
        <p:txBody>
          <a:bodyPr wrap="none" lIns="90000" tIns="45000" rIns="90000" bIns="45000" anchor="ctr"/>
          <a:lstStyle/>
          <a:p>
            <a:pPr>
              <a:lnSpc>
                <a:spcPct val="100000"/>
              </a:lnSpc>
            </a:pPr>
            <a:r>
              <a:rPr lang="en-IN" sz="1200" b="1">
                <a:solidFill>
                  <a:srgbClr val="FFFFFF"/>
                </a:solidFill>
                <a:latin typeface="Arial"/>
              </a:rPr>
              <a:t>Write</a:t>
            </a:r>
            <a:endParaRPr/>
          </a:p>
          <a:p>
            <a:pPr>
              <a:lnSpc>
                <a:spcPct val="100000"/>
              </a:lnSpc>
            </a:pPr>
            <a:r>
              <a:rPr lang="en-IN" sz="1200" b="1">
                <a:solidFill>
                  <a:srgbClr val="FFFFFF"/>
                </a:solidFill>
                <a:latin typeface="Arial"/>
              </a:rPr>
              <a:t>back</a:t>
            </a:r>
            <a:endParaRPr/>
          </a:p>
        </p:txBody>
      </p:sp>
      <p:sp>
        <p:nvSpPr>
          <p:cNvPr id="994" name="CustomShape 11"/>
          <p:cNvSpPr/>
          <p:nvPr/>
        </p:nvSpPr>
        <p:spPr>
          <a:xfrm>
            <a:off x="3495600" y="4776840"/>
            <a:ext cx="756720" cy="684000"/>
          </a:xfrm>
          <a:prstGeom prst="rect">
            <a:avLst/>
          </a:prstGeom>
          <a:solidFill>
            <a:srgbClr val="3B435B"/>
          </a:solidFill>
          <a:ln w="25560">
            <a:solidFill>
              <a:srgbClr val="000000"/>
            </a:solidFill>
            <a:miter/>
          </a:ln>
        </p:spPr>
        <p:txBody>
          <a:bodyPr wrap="none" lIns="90000" tIns="45000" rIns="90000" bIns="45000" anchor="ctr"/>
          <a:lstStyle/>
          <a:p>
            <a:pPr>
              <a:lnSpc>
                <a:spcPct val="100000"/>
              </a:lnSpc>
            </a:pPr>
            <a:r>
              <a:rPr lang="en-IN" sz="1200" b="1">
                <a:solidFill>
                  <a:srgbClr val="FFFFFF"/>
                </a:solidFill>
              </a:rPr>
              <a:t>MAC</a:t>
            </a:r>
            <a:endParaRPr/>
          </a:p>
          <a:p>
            <a:pPr>
              <a:lnSpc>
                <a:spcPct val="100000"/>
              </a:lnSpc>
            </a:pPr>
            <a:r>
              <a:rPr lang="en-IN" sz="1200" b="1">
                <a:solidFill>
                  <a:srgbClr val="FFFFFF"/>
                </a:solidFill>
              </a:rPr>
              <a:t>1</a:t>
            </a:r>
            <a:endParaRPr/>
          </a:p>
        </p:txBody>
      </p:sp>
      <p:sp>
        <p:nvSpPr>
          <p:cNvPr id="995" name="CustomShape 12"/>
          <p:cNvSpPr/>
          <p:nvPr/>
        </p:nvSpPr>
        <p:spPr>
          <a:xfrm>
            <a:off x="4253040" y="4776840"/>
            <a:ext cx="756720" cy="684000"/>
          </a:xfrm>
          <a:prstGeom prst="rect">
            <a:avLst/>
          </a:prstGeom>
          <a:solidFill>
            <a:srgbClr val="3B435B"/>
          </a:solidFill>
          <a:ln w="25560">
            <a:solidFill>
              <a:srgbClr val="000000"/>
            </a:solidFill>
            <a:miter/>
          </a:ln>
        </p:spPr>
        <p:txBody>
          <a:bodyPr wrap="none" lIns="90000" tIns="45000" rIns="90000" bIns="45000" anchor="ctr"/>
          <a:lstStyle/>
          <a:p>
            <a:pPr>
              <a:lnSpc>
                <a:spcPct val="100000"/>
              </a:lnSpc>
            </a:pPr>
            <a:r>
              <a:rPr lang="en-IN" sz="1200" b="1">
                <a:solidFill>
                  <a:srgbClr val="FFFFFF"/>
                </a:solidFill>
              </a:rPr>
              <a:t>MAC</a:t>
            </a:r>
            <a:endParaRPr/>
          </a:p>
          <a:p>
            <a:pPr>
              <a:lnSpc>
                <a:spcPct val="100000"/>
              </a:lnSpc>
            </a:pPr>
            <a:r>
              <a:rPr lang="en-IN" sz="1200" b="1">
                <a:solidFill>
                  <a:srgbClr val="FFFFFF"/>
                </a:solidFill>
              </a:rPr>
              <a:t>2</a:t>
            </a:r>
            <a:endParaRPr/>
          </a:p>
        </p:txBody>
      </p:sp>
      <p:sp>
        <p:nvSpPr>
          <p:cNvPr id="996" name="CustomShape 13"/>
          <p:cNvSpPr/>
          <p:nvPr/>
        </p:nvSpPr>
        <p:spPr>
          <a:xfrm>
            <a:off x="5008680" y="4776840"/>
            <a:ext cx="756720" cy="684000"/>
          </a:xfrm>
          <a:prstGeom prst="rect">
            <a:avLst/>
          </a:prstGeom>
          <a:solidFill>
            <a:srgbClr val="3B435B"/>
          </a:solidFill>
          <a:ln w="25560">
            <a:solidFill>
              <a:srgbClr val="000000"/>
            </a:solidFill>
            <a:miter/>
          </a:ln>
        </p:spPr>
        <p:txBody>
          <a:bodyPr wrap="none" lIns="90000" tIns="45000" rIns="90000" bIns="45000" anchor="ctr"/>
          <a:lstStyle/>
          <a:p>
            <a:pPr>
              <a:lnSpc>
                <a:spcPct val="100000"/>
              </a:lnSpc>
            </a:pPr>
            <a:r>
              <a:rPr lang="en-IN" sz="1200" b="1">
                <a:solidFill>
                  <a:srgbClr val="FFFFFF"/>
                </a:solidFill>
              </a:rPr>
              <a:t>MAC</a:t>
            </a:r>
            <a:endParaRPr/>
          </a:p>
          <a:p>
            <a:pPr>
              <a:lnSpc>
                <a:spcPct val="100000"/>
              </a:lnSpc>
            </a:pPr>
            <a:r>
              <a:rPr lang="en-IN" sz="1200" b="1">
                <a:solidFill>
                  <a:srgbClr val="FFFFFF"/>
                </a:solidFill>
              </a:rPr>
              <a:t>3</a:t>
            </a:r>
            <a:endParaRPr/>
          </a:p>
        </p:txBody>
      </p:sp>
      <p:sp>
        <p:nvSpPr>
          <p:cNvPr id="997" name="CustomShape 14"/>
          <p:cNvSpPr/>
          <p:nvPr/>
        </p:nvSpPr>
        <p:spPr>
          <a:xfrm>
            <a:off x="3505320" y="5484960"/>
            <a:ext cx="756720" cy="684000"/>
          </a:xfrm>
          <a:prstGeom prst="rect">
            <a:avLst/>
          </a:prstGeom>
          <a:solidFill>
            <a:srgbClr val="7598D9"/>
          </a:solidFill>
          <a:ln w="25560">
            <a:solidFill>
              <a:srgbClr val="000000"/>
            </a:solidFill>
            <a:miter/>
          </a:ln>
        </p:spPr>
        <p:txBody>
          <a:bodyPr wrap="none" lIns="90000" tIns="45000" rIns="90000" bIns="45000" anchor="ctr"/>
          <a:lstStyle/>
          <a:p>
            <a:pPr>
              <a:lnSpc>
                <a:spcPct val="100000"/>
              </a:lnSpc>
            </a:pPr>
            <a:r>
              <a:rPr lang="en-IN" sz="1200" b="1">
                <a:solidFill>
                  <a:srgbClr val="FFFFFF"/>
                </a:solidFill>
              </a:rPr>
              <a:t>Address</a:t>
            </a:r>
            <a:endParaRPr/>
          </a:p>
        </p:txBody>
      </p:sp>
      <p:sp>
        <p:nvSpPr>
          <p:cNvPr id="998" name="CustomShape 15"/>
          <p:cNvSpPr/>
          <p:nvPr/>
        </p:nvSpPr>
        <p:spPr>
          <a:xfrm>
            <a:off x="4260960" y="5484960"/>
            <a:ext cx="755280" cy="684000"/>
          </a:xfrm>
          <a:prstGeom prst="rect">
            <a:avLst/>
          </a:prstGeom>
          <a:solidFill>
            <a:srgbClr val="7598D9"/>
          </a:solidFill>
          <a:ln w="25560">
            <a:solidFill>
              <a:srgbClr val="000000"/>
            </a:solidFill>
            <a:miter/>
          </a:ln>
        </p:spPr>
        <p:txBody>
          <a:bodyPr wrap="none" lIns="90000" tIns="45000" rIns="90000" bIns="45000" anchor="ctr"/>
          <a:lstStyle/>
          <a:p>
            <a:pPr>
              <a:lnSpc>
                <a:spcPct val="100000"/>
              </a:lnSpc>
            </a:pPr>
            <a:r>
              <a:rPr lang="en-IN" sz="1200" b="1">
                <a:solidFill>
                  <a:srgbClr val="FFFFFF"/>
                </a:solidFill>
              </a:rPr>
              <a:t>Data</a:t>
            </a:r>
            <a:endParaRPr/>
          </a:p>
          <a:p>
            <a:pPr>
              <a:lnSpc>
                <a:spcPct val="100000"/>
              </a:lnSpc>
            </a:pPr>
            <a:r>
              <a:rPr lang="en-IN" sz="1200" b="1">
                <a:solidFill>
                  <a:srgbClr val="FFFFFF"/>
                </a:solidFill>
              </a:rPr>
              <a:t>Cache</a:t>
            </a:r>
            <a:endParaRPr/>
          </a:p>
          <a:p>
            <a:pPr>
              <a:lnSpc>
                <a:spcPct val="100000"/>
              </a:lnSpc>
            </a:pPr>
            <a:r>
              <a:rPr lang="en-IN" sz="1200" b="1">
                <a:solidFill>
                  <a:srgbClr val="FFFFFF"/>
                </a:solidFill>
              </a:rPr>
              <a:t>1</a:t>
            </a:r>
            <a:endParaRPr/>
          </a:p>
        </p:txBody>
      </p:sp>
      <p:sp>
        <p:nvSpPr>
          <p:cNvPr id="999" name="CustomShape 16"/>
          <p:cNvSpPr/>
          <p:nvPr/>
        </p:nvSpPr>
        <p:spPr>
          <a:xfrm>
            <a:off x="5016600" y="5484960"/>
            <a:ext cx="756720" cy="684000"/>
          </a:xfrm>
          <a:prstGeom prst="rect">
            <a:avLst/>
          </a:prstGeom>
          <a:solidFill>
            <a:srgbClr val="7598D9"/>
          </a:solidFill>
          <a:ln w="25560">
            <a:solidFill>
              <a:srgbClr val="000000"/>
            </a:solidFill>
            <a:miter/>
          </a:ln>
        </p:spPr>
        <p:txBody>
          <a:bodyPr wrap="none" lIns="90000" tIns="45000" rIns="90000" bIns="45000" anchor="ctr"/>
          <a:lstStyle/>
          <a:p>
            <a:pPr>
              <a:lnSpc>
                <a:spcPct val="100000"/>
              </a:lnSpc>
            </a:pPr>
            <a:r>
              <a:rPr lang="en-IN" sz="1200" b="1">
                <a:solidFill>
                  <a:srgbClr val="FFFFFF"/>
                </a:solidFill>
              </a:rPr>
              <a:t>Data</a:t>
            </a:r>
            <a:endParaRPr/>
          </a:p>
          <a:p>
            <a:pPr>
              <a:lnSpc>
                <a:spcPct val="100000"/>
              </a:lnSpc>
            </a:pPr>
            <a:r>
              <a:rPr lang="en-IN" sz="1200" b="1">
                <a:solidFill>
                  <a:srgbClr val="FFFFFF"/>
                </a:solidFill>
              </a:rPr>
              <a:t>Cache</a:t>
            </a:r>
            <a:endParaRPr/>
          </a:p>
          <a:p>
            <a:pPr>
              <a:lnSpc>
                <a:spcPct val="100000"/>
              </a:lnSpc>
            </a:pPr>
            <a:r>
              <a:rPr lang="en-IN" sz="1200" b="1">
                <a:solidFill>
                  <a:srgbClr val="FFFFFF"/>
                </a:solidFill>
              </a:rPr>
              <a:t>2</a:t>
            </a:r>
            <a:endParaRPr/>
          </a:p>
        </p:txBody>
      </p:sp>
      <p:sp>
        <p:nvSpPr>
          <p:cNvPr id="1000" name="CustomShape 17"/>
          <p:cNvSpPr/>
          <p:nvPr/>
        </p:nvSpPr>
        <p:spPr>
          <a:xfrm>
            <a:off x="4251240" y="2139840"/>
            <a:ext cx="1447560" cy="761760"/>
          </a:xfrm>
          <a:prstGeom prst="rect">
            <a:avLst/>
          </a:prstGeom>
          <a:solidFill>
            <a:srgbClr val="575F6D"/>
          </a:solidFill>
          <a:ln w="25560">
            <a:solidFill>
              <a:srgbClr val="000000"/>
            </a:solidFill>
            <a:miter/>
          </a:ln>
        </p:spPr>
        <p:txBody>
          <a:bodyPr wrap="none" lIns="90000" tIns="45000" rIns="90000" bIns="45000" anchor="ctr"/>
          <a:lstStyle/>
          <a:p>
            <a:pPr>
              <a:lnSpc>
                <a:spcPct val="100000"/>
              </a:lnSpc>
            </a:pPr>
            <a:r>
              <a:rPr lang="en-IN" sz="1400" b="1">
                <a:solidFill>
                  <a:srgbClr val="FFFFFF"/>
                </a:solidFill>
                <a:latin typeface="Arial"/>
              </a:rPr>
              <a:t>Shift + ALU</a:t>
            </a:r>
            <a:endParaRPr/>
          </a:p>
        </p:txBody>
      </p:sp>
      <p:sp>
        <p:nvSpPr>
          <p:cNvPr id="1001" name="CustomShape 18"/>
          <p:cNvSpPr/>
          <p:nvPr/>
        </p:nvSpPr>
        <p:spPr>
          <a:xfrm>
            <a:off x="5703840" y="2130480"/>
            <a:ext cx="1434600" cy="761760"/>
          </a:xfrm>
          <a:prstGeom prst="rect">
            <a:avLst/>
          </a:prstGeom>
          <a:solidFill>
            <a:srgbClr val="FE8637"/>
          </a:solidFill>
          <a:ln w="25560">
            <a:solidFill>
              <a:srgbClr val="000000"/>
            </a:solidFill>
            <a:miter/>
          </a:ln>
        </p:spPr>
        <p:txBody>
          <a:bodyPr wrap="none" lIns="90000" tIns="45000" rIns="90000" bIns="45000" anchor="ctr"/>
          <a:lstStyle/>
          <a:p>
            <a:pPr>
              <a:lnSpc>
                <a:spcPct val="100000"/>
              </a:lnSpc>
            </a:pPr>
            <a:r>
              <a:rPr lang="en-IN" sz="1400" b="1">
                <a:solidFill>
                  <a:srgbClr val="FFFFFF"/>
                </a:solidFill>
                <a:latin typeface="Arial"/>
              </a:rPr>
              <a:t>Memory</a:t>
            </a:r>
            <a:endParaRPr/>
          </a:p>
          <a:p>
            <a:pPr>
              <a:lnSpc>
                <a:spcPct val="100000"/>
              </a:lnSpc>
            </a:pPr>
            <a:r>
              <a:rPr lang="en-IN" sz="1400" b="1">
                <a:solidFill>
                  <a:srgbClr val="FFFFFF"/>
                </a:solidFill>
                <a:latin typeface="Arial"/>
              </a:rPr>
              <a:t>Access</a:t>
            </a:r>
            <a:endParaRPr/>
          </a:p>
        </p:txBody>
      </p:sp>
      <p:sp>
        <p:nvSpPr>
          <p:cNvPr id="1002" name="CustomShape 19"/>
          <p:cNvSpPr/>
          <p:nvPr/>
        </p:nvSpPr>
        <p:spPr>
          <a:xfrm>
            <a:off x="7157880" y="2139840"/>
            <a:ext cx="761760" cy="1218960"/>
          </a:xfrm>
          <a:prstGeom prst="rect">
            <a:avLst/>
          </a:prstGeom>
          <a:gradFill>
            <a:gsLst>
              <a:gs pos="0">
                <a:srgbClr val="5973A5"/>
              </a:gs>
              <a:gs pos="100000">
                <a:srgbClr val="7598D9"/>
              </a:gs>
            </a:gsLst>
            <a:lin ang="5400000"/>
          </a:gradFill>
          <a:ln w="25560">
            <a:solidFill>
              <a:srgbClr val="000000"/>
            </a:solidFill>
            <a:miter/>
          </a:ln>
        </p:spPr>
        <p:txBody>
          <a:bodyPr wrap="none" lIns="90000" tIns="45000" rIns="90000" bIns="45000" anchor="ctr"/>
          <a:lstStyle/>
          <a:p>
            <a:pPr>
              <a:lnSpc>
                <a:spcPct val="100000"/>
              </a:lnSpc>
            </a:pPr>
            <a:r>
              <a:rPr lang="en-IN" sz="1400" b="1">
                <a:solidFill>
                  <a:srgbClr val="FFFFFF"/>
                </a:solidFill>
                <a:latin typeface="Arial"/>
              </a:rPr>
              <a:t>Reg</a:t>
            </a:r>
            <a:endParaRPr/>
          </a:p>
          <a:p>
            <a:pPr>
              <a:lnSpc>
                <a:spcPct val="100000"/>
              </a:lnSpc>
            </a:pPr>
            <a:r>
              <a:rPr lang="en-IN" sz="1400" b="1">
                <a:solidFill>
                  <a:srgbClr val="FFFFFF"/>
                </a:solidFill>
                <a:latin typeface="Arial"/>
              </a:rPr>
              <a:t>Write</a:t>
            </a:r>
            <a:endParaRPr/>
          </a:p>
        </p:txBody>
      </p:sp>
      <p:sp>
        <p:nvSpPr>
          <p:cNvPr id="1003" name="CustomShape 20"/>
          <p:cNvSpPr/>
          <p:nvPr/>
        </p:nvSpPr>
        <p:spPr>
          <a:xfrm>
            <a:off x="662760" y="3400560"/>
            <a:ext cx="860040" cy="311400"/>
          </a:xfrm>
          <a:prstGeom prst="rect">
            <a:avLst/>
          </a:prstGeom>
        </p:spPr>
        <p:txBody>
          <a:bodyPr wrap="none" lIns="92160" tIns="46080" rIns="92160" bIns="46080"/>
          <a:lstStyle/>
          <a:p>
            <a:pPr>
              <a:lnSpc>
                <a:spcPct val="90000"/>
              </a:lnSpc>
            </a:pPr>
            <a:r>
              <a:rPr lang="en-IN" sz="1600" b="1">
                <a:solidFill>
                  <a:srgbClr val="000000"/>
                </a:solidFill>
                <a:latin typeface="Arial"/>
              </a:rPr>
              <a:t>FETCH</a:t>
            </a:r>
            <a:endParaRPr/>
          </a:p>
        </p:txBody>
      </p:sp>
      <p:sp>
        <p:nvSpPr>
          <p:cNvPr id="1004" name="CustomShape 21"/>
          <p:cNvSpPr/>
          <p:nvPr/>
        </p:nvSpPr>
        <p:spPr>
          <a:xfrm>
            <a:off x="3156840" y="3408480"/>
            <a:ext cx="1052280" cy="311400"/>
          </a:xfrm>
          <a:prstGeom prst="rect">
            <a:avLst/>
          </a:prstGeom>
        </p:spPr>
        <p:txBody>
          <a:bodyPr wrap="none" lIns="92160" tIns="46080" rIns="92160" bIns="46080"/>
          <a:lstStyle/>
          <a:p>
            <a:pPr>
              <a:lnSpc>
                <a:spcPct val="90000"/>
              </a:lnSpc>
            </a:pPr>
            <a:r>
              <a:rPr lang="en-IN" sz="1600" b="1">
                <a:solidFill>
                  <a:srgbClr val="000000"/>
                </a:solidFill>
                <a:latin typeface="Arial"/>
              </a:rPr>
              <a:t>DECODE</a:t>
            </a:r>
            <a:endParaRPr/>
          </a:p>
        </p:txBody>
      </p:sp>
      <p:sp>
        <p:nvSpPr>
          <p:cNvPr id="1005" name="CustomShape 22"/>
          <p:cNvSpPr/>
          <p:nvPr/>
        </p:nvSpPr>
        <p:spPr>
          <a:xfrm>
            <a:off x="4473000" y="3411360"/>
            <a:ext cx="1143720" cy="311400"/>
          </a:xfrm>
          <a:prstGeom prst="rect">
            <a:avLst/>
          </a:prstGeom>
        </p:spPr>
        <p:txBody>
          <a:bodyPr wrap="none" lIns="92160" tIns="46080" rIns="92160" bIns="46080"/>
          <a:lstStyle/>
          <a:p>
            <a:pPr>
              <a:lnSpc>
                <a:spcPct val="90000"/>
              </a:lnSpc>
            </a:pPr>
            <a:r>
              <a:rPr lang="en-IN" sz="1600" b="1">
                <a:solidFill>
                  <a:srgbClr val="000000"/>
                </a:solidFill>
                <a:latin typeface="Arial"/>
              </a:rPr>
              <a:t>EXECUTE</a:t>
            </a:r>
            <a:endParaRPr/>
          </a:p>
        </p:txBody>
      </p:sp>
      <p:sp>
        <p:nvSpPr>
          <p:cNvPr id="1006" name="CustomShape 23"/>
          <p:cNvSpPr/>
          <p:nvPr/>
        </p:nvSpPr>
        <p:spPr>
          <a:xfrm>
            <a:off x="5917320" y="3421080"/>
            <a:ext cx="1090440" cy="311400"/>
          </a:xfrm>
          <a:prstGeom prst="rect">
            <a:avLst/>
          </a:prstGeom>
        </p:spPr>
        <p:txBody>
          <a:bodyPr wrap="none" lIns="92160" tIns="46080" rIns="92160" bIns="46080"/>
          <a:lstStyle/>
          <a:p>
            <a:pPr>
              <a:lnSpc>
                <a:spcPct val="90000"/>
              </a:lnSpc>
            </a:pPr>
            <a:r>
              <a:rPr lang="en-IN" sz="1600" b="1">
                <a:solidFill>
                  <a:srgbClr val="000000"/>
                </a:solidFill>
                <a:latin typeface="Arial"/>
              </a:rPr>
              <a:t>MEMORY</a:t>
            </a:r>
            <a:endParaRPr/>
          </a:p>
        </p:txBody>
      </p:sp>
      <p:sp>
        <p:nvSpPr>
          <p:cNvPr id="1007" name="CustomShape 24"/>
          <p:cNvSpPr/>
          <p:nvPr/>
        </p:nvSpPr>
        <p:spPr>
          <a:xfrm>
            <a:off x="7162560" y="3409920"/>
            <a:ext cx="838800" cy="311400"/>
          </a:xfrm>
          <a:prstGeom prst="rect">
            <a:avLst/>
          </a:prstGeom>
        </p:spPr>
        <p:txBody>
          <a:bodyPr wrap="none" lIns="92160" tIns="46080" rIns="92160" bIns="46080"/>
          <a:lstStyle/>
          <a:p>
            <a:pPr>
              <a:lnSpc>
                <a:spcPct val="90000"/>
              </a:lnSpc>
            </a:pPr>
            <a:r>
              <a:rPr lang="en-IN" sz="1600" b="1">
                <a:solidFill>
                  <a:srgbClr val="000000"/>
                </a:solidFill>
                <a:latin typeface="Arial"/>
              </a:rPr>
              <a:t>WRITE</a:t>
            </a:r>
            <a:endParaRPr/>
          </a:p>
        </p:txBody>
      </p:sp>
      <p:sp>
        <p:nvSpPr>
          <p:cNvPr id="1008" name="CustomShape 25"/>
          <p:cNvSpPr/>
          <p:nvPr/>
        </p:nvSpPr>
        <p:spPr>
          <a:xfrm>
            <a:off x="3102120" y="2147760"/>
            <a:ext cx="1142640" cy="1218960"/>
          </a:xfrm>
          <a:prstGeom prst="rect">
            <a:avLst/>
          </a:prstGeom>
          <a:solidFill>
            <a:srgbClr val="3B435B"/>
          </a:solidFill>
          <a:ln w="25560">
            <a:solidFill>
              <a:srgbClr val="000000"/>
            </a:solidFill>
            <a:miter/>
          </a:ln>
        </p:spPr>
        <p:txBody>
          <a:bodyPr wrap="none" lIns="90000" tIns="45000" rIns="90000" bIns="45000" anchor="ctr"/>
          <a:lstStyle/>
          <a:p>
            <a:pPr>
              <a:lnSpc>
                <a:spcPct val="100000"/>
              </a:lnSpc>
            </a:pPr>
            <a:r>
              <a:rPr lang="en-IN" sz="1400" b="1">
                <a:solidFill>
                  <a:srgbClr val="FFFFFF"/>
                </a:solidFill>
                <a:latin typeface="Arial"/>
              </a:rPr>
              <a:t>Reg Read </a:t>
            </a:r>
            <a:endParaRPr/>
          </a:p>
          <a:p>
            <a:endParaRPr/>
          </a:p>
        </p:txBody>
      </p:sp>
      <p:sp>
        <p:nvSpPr>
          <p:cNvPr id="1009" name="CustomShape 26"/>
          <p:cNvSpPr/>
          <p:nvPr/>
        </p:nvSpPr>
        <p:spPr>
          <a:xfrm>
            <a:off x="4249800" y="2911320"/>
            <a:ext cx="1447560" cy="456840"/>
          </a:xfrm>
          <a:prstGeom prst="rect">
            <a:avLst/>
          </a:prstGeom>
          <a:solidFill>
            <a:srgbClr val="575F6D"/>
          </a:solidFill>
          <a:ln w="25560">
            <a:solidFill>
              <a:srgbClr val="000000"/>
            </a:solidFill>
            <a:miter/>
          </a:ln>
        </p:spPr>
        <p:txBody>
          <a:bodyPr wrap="none" lIns="90000" tIns="45000" rIns="90000" bIns="45000" anchor="ctr"/>
          <a:lstStyle/>
          <a:p>
            <a:pPr>
              <a:lnSpc>
                <a:spcPct val="100000"/>
              </a:lnSpc>
            </a:pPr>
            <a:r>
              <a:rPr lang="en-IN" sz="1400" b="1">
                <a:solidFill>
                  <a:srgbClr val="FFFFFF"/>
                </a:solidFill>
                <a:latin typeface="Arial"/>
              </a:rPr>
              <a:t>Multiply</a:t>
            </a:r>
            <a:endParaRPr/>
          </a:p>
        </p:txBody>
      </p:sp>
      <p:sp>
        <p:nvSpPr>
          <p:cNvPr id="1010" name="CustomShape 27"/>
          <p:cNvSpPr/>
          <p:nvPr/>
        </p:nvSpPr>
        <p:spPr>
          <a:xfrm>
            <a:off x="392040" y="2147760"/>
            <a:ext cx="1447560" cy="609120"/>
          </a:xfrm>
          <a:prstGeom prst="rect">
            <a:avLst/>
          </a:prstGeom>
          <a:solidFill>
            <a:srgbClr val="00B0F0"/>
          </a:solidFill>
          <a:ln w="25560">
            <a:solidFill>
              <a:srgbClr val="000000"/>
            </a:solidFill>
            <a:miter/>
          </a:ln>
        </p:spPr>
        <p:txBody>
          <a:bodyPr wrap="none" lIns="90000" tIns="45000" rIns="90000" bIns="45000" anchor="ctr"/>
          <a:lstStyle/>
          <a:p>
            <a:pPr>
              <a:lnSpc>
                <a:spcPct val="100000"/>
              </a:lnSpc>
            </a:pPr>
            <a:r>
              <a:rPr lang="en-IN" sz="1400" b="1">
                <a:solidFill>
                  <a:srgbClr val="FFFFFF"/>
                </a:solidFill>
                <a:latin typeface="Arial"/>
              </a:rPr>
              <a:t>Branch</a:t>
            </a:r>
            <a:endParaRPr/>
          </a:p>
          <a:p>
            <a:pPr>
              <a:lnSpc>
                <a:spcPct val="100000"/>
              </a:lnSpc>
            </a:pPr>
            <a:r>
              <a:rPr lang="en-IN" sz="1400" b="1">
                <a:solidFill>
                  <a:srgbClr val="FFFFFF"/>
                </a:solidFill>
                <a:latin typeface="Arial"/>
              </a:rPr>
              <a:t>Prediction</a:t>
            </a:r>
            <a:endParaRPr/>
          </a:p>
        </p:txBody>
      </p:sp>
      <p:sp>
        <p:nvSpPr>
          <p:cNvPr id="1011" name="CustomShape 28"/>
          <p:cNvSpPr/>
          <p:nvPr/>
        </p:nvSpPr>
        <p:spPr>
          <a:xfrm>
            <a:off x="393840" y="2741760"/>
            <a:ext cx="1447560" cy="618840"/>
          </a:xfrm>
          <a:prstGeom prst="rect">
            <a:avLst/>
          </a:prstGeom>
          <a:solidFill>
            <a:srgbClr val="00B0F0"/>
          </a:solidFill>
          <a:ln w="25560">
            <a:solidFill>
              <a:srgbClr val="000000"/>
            </a:solidFill>
            <a:miter/>
          </a:ln>
        </p:spPr>
        <p:txBody>
          <a:bodyPr wrap="none" lIns="90000" tIns="45000" rIns="90000" bIns="45000" anchor="ctr"/>
          <a:lstStyle/>
          <a:p>
            <a:pPr>
              <a:lnSpc>
                <a:spcPct val="100000"/>
              </a:lnSpc>
            </a:pPr>
            <a:r>
              <a:rPr lang="en-IN" sz="1400" b="1">
                <a:solidFill>
                  <a:srgbClr val="FFFFFF"/>
                </a:solidFill>
                <a:latin typeface="Arial"/>
              </a:rPr>
              <a:t>Instruction</a:t>
            </a:r>
            <a:endParaRPr/>
          </a:p>
          <a:p>
            <a:pPr>
              <a:lnSpc>
                <a:spcPct val="100000"/>
              </a:lnSpc>
            </a:pPr>
            <a:r>
              <a:rPr lang="en-IN" sz="1400" b="1">
                <a:solidFill>
                  <a:srgbClr val="FFFFFF"/>
                </a:solidFill>
                <a:latin typeface="Arial"/>
              </a:rPr>
              <a:t>Fetch</a:t>
            </a:r>
            <a:endParaRPr/>
          </a:p>
        </p:txBody>
      </p:sp>
      <p:sp>
        <p:nvSpPr>
          <p:cNvPr id="1012" name="CustomShape 29"/>
          <p:cNvSpPr/>
          <p:nvPr/>
        </p:nvSpPr>
        <p:spPr>
          <a:xfrm>
            <a:off x="2076480" y="3411360"/>
            <a:ext cx="794520" cy="311400"/>
          </a:xfrm>
          <a:prstGeom prst="rect">
            <a:avLst/>
          </a:prstGeom>
        </p:spPr>
        <p:txBody>
          <a:bodyPr wrap="none" lIns="92160" tIns="46080" rIns="92160" bIns="46080"/>
          <a:lstStyle/>
          <a:p>
            <a:pPr>
              <a:lnSpc>
                <a:spcPct val="90000"/>
              </a:lnSpc>
            </a:pPr>
            <a:r>
              <a:rPr lang="en-IN" sz="1600" b="1">
                <a:solidFill>
                  <a:srgbClr val="000000"/>
                </a:solidFill>
                <a:latin typeface="Arial"/>
              </a:rPr>
              <a:t>ISSUE</a:t>
            </a:r>
            <a:endParaRPr/>
          </a:p>
        </p:txBody>
      </p:sp>
      <p:sp>
        <p:nvSpPr>
          <p:cNvPr id="1013" name="CustomShape 30"/>
          <p:cNvSpPr/>
          <p:nvPr/>
        </p:nvSpPr>
        <p:spPr>
          <a:xfrm>
            <a:off x="1855800" y="2138400"/>
            <a:ext cx="1218960" cy="1220400"/>
          </a:xfrm>
          <a:prstGeom prst="rect">
            <a:avLst/>
          </a:prstGeom>
          <a:solidFill>
            <a:srgbClr val="575F6D"/>
          </a:solidFill>
          <a:ln w="38160">
            <a:solidFill>
              <a:srgbClr val="000000"/>
            </a:solidFill>
            <a:miter/>
          </a:ln>
        </p:spPr>
        <p:txBody>
          <a:bodyPr wrap="none" lIns="90000" tIns="45000" rIns="90000" bIns="45000" anchor="ctr"/>
          <a:lstStyle/>
          <a:p>
            <a:pPr>
              <a:lnSpc>
                <a:spcPct val="100000"/>
              </a:lnSpc>
            </a:pPr>
            <a:r>
              <a:rPr lang="en-IN" sz="1400" b="1">
                <a:solidFill>
                  <a:srgbClr val="FFFFFF"/>
                </a:solidFill>
                <a:latin typeface="Arial"/>
              </a:rPr>
              <a:t>ARM or </a:t>
            </a:r>
            <a:endParaRPr/>
          </a:p>
          <a:p>
            <a:pPr>
              <a:lnSpc>
                <a:spcPct val="100000"/>
              </a:lnSpc>
            </a:pPr>
            <a:r>
              <a:rPr lang="en-IN" sz="1400" b="1">
                <a:solidFill>
                  <a:srgbClr val="FFFFFF"/>
                </a:solidFill>
                <a:latin typeface="Arial"/>
              </a:rPr>
              <a:t>Thumb</a:t>
            </a:r>
            <a:endParaRPr/>
          </a:p>
          <a:p>
            <a:pPr>
              <a:lnSpc>
                <a:spcPct val="100000"/>
              </a:lnSpc>
            </a:pPr>
            <a:r>
              <a:rPr lang="en-IN" sz="1400" b="1">
                <a:solidFill>
                  <a:srgbClr val="FFFFFF"/>
                </a:solidFill>
                <a:latin typeface="Arial"/>
              </a:rPr>
              <a:t>Instruction</a:t>
            </a:r>
            <a:endParaRPr/>
          </a:p>
          <a:p>
            <a:pPr>
              <a:lnSpc>
                <a:spcPct val="100000"/>
              </a:lnSpc>
            </a:pPr>
            <a:r>
              <a:rPr lang="en-IN" sz="1400" b="1">
                <a:solidFill>
                  <a:srgbClr val="FFFFFF"/>
                </a:solidFill>
                <a:latin typeface="Arial"/>
              </a:rPr>
              <a:t>Decode</a:t>
            </a:r>
            <a:endParaRPr/>
          </a:p>
        </p:txBody>
      </p:sp>
      <p:sp>
        <p:nvSpPr>
          <p:cNvPr id="1014" name="CustomShape 31"/>
          <p:cNvSpPr/>
          <p:nvPr/>
        </p:nvSpPr>
        <p:spPr>
          <a:xfrm>
            <a:off x="5713560" y="2911320"/>
            <a:ext cx="1434600" cy="456840"/>
          </a:xfrm>
          <a:prstGeom prst="rect">
            <a:avLst/>
          </a:prstGeom>
          <a:solidFill>
            <a:srgbClr val="FE8637"/>
          </a:solidFill>
          <a:ln w="25560">
            <a:solidFill>
              <a:srgbClr val="000000"/>
            </a:solidFill>
            <a:miter/>
          </a:ln>
        </p:spPr>
      </p:sp>
      <p:sp>
        <p:nvSpPr>
          <p:cNvPr id="1015" name="CustomShape 32"/>
          <p:cNvSpPr/>
          <p:nvPr/>
        </p:nvSpPr>
        <p:spPr>
          <a:xfrm>
            <a:off x="5924520" y="2914560"/>
            <a:ext cx="990360" cy="475560"/>
          </a:xfrm>
          <a:prstGeom prst="rect">
            <a:avLst/>
          </a:prstGeom>
        </p:spPr>
        <p:txBody>
          <a:bodyPr lIns="92160" tIns="46080" rIns="92160" bIns="46080"/>
          <a:lstStyle/>
          <a:p>
            <a:pPr>
              <a:lnSpc>
                <a:spcPct val="90000"/>
              </a:lnSpc>
            </a:pPr>
            <a:r>
              <a:rPr lang="en-IN" sz="1400" b="1">
                <a:solidFill>
                  <a:srgbClr val="FFFFFF"/>
                </a:solidFill>
                <a:latin typeface="Arial"/>
              </a:rPr>
              <a:t>Multiply Add</a:t>
            </a:r>
            <a:endParaRPr/>
          </a:p>
        </p:txBody>
      </p:sp>
      <p:sp>
        <p:nvSpPr>
          <p:cNvPr id="1016" name="CustomShape 33"/>
          <p:cNvSpPr/>
          <p:nvPr/>
        </p:nvSpPr>
        <p:spPr>
          <a:xfrm>
            <a:off x="303120" y="914400"/>
            <a:ext cx="8013240" cy="569520"/>
          </a:xfrm>
          <a:prstGeom prst="rect">
            <a:avLst/>
          </a:prstGeom>
        </p:spPr>
      </p:sp>
      <p:sp>
        <p:nvSpPr>
          <p:cNvPr id="1017" name="CustomShape 34"/>
          <p:cNvSpPr/>
          <p:nvPr/>
        </p:nvSpPr>
        <p:spPr>
          <a:xfrm>
            <a:off x="132480" y="1447920"/>
            <a:ext cx="1783440" cy="395280"/>
          </a:xfrm>
          <a:prstGeom prst="rect">
            <a:avLst/>
          </a:prstGeom>
        </p:spPr>
        <p:txBody>
          <a:bodyPr wrap="none" lIns="90000" tIns="45000" rIns="90000" bIns="45000"/>
          <a:lstStyle/>
          <a:p>
            <a:r>
              <a:rPr lang="en-IN" sz="2000" b="1">
                <a:solidFill>
                  <a:srgbClr val="000000"/>
                </a:solidFill>
                <a:latin typeface="Century Schoolbook"/>
              </a:rPr>
              <a:t>ARM10</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ARM Exceptions</a:t>
            </a:r>
            <a:endParaRPr/>
          </a:p>
        </p:txBody>
      </p:sp>
      <p:sp>
        <p:nvSpPr>
          <p:cNvPr id="1019" name="TextShape 2"/>
          <p:cNvSpPr txBox="1"/>
          <p:nvPr/>
        </p:nvSpPr>
        <p:spPr>
          <a:xfrm>
            <a:off x="457200" y="1600200"/>
            <a:ext cx="7467120" cy="4873320"/>
          </a:xfrm>
          <a:prstGeom prst="rect">
            <a:avLst/>
          </a:prstGeom>
        </p:spPr>
        <p:txBody>
          <a:bodyPr lIns="90000" tIns="45000" rIns="90000" bIns="45000"/>
          <a:lstStyle/>
          <a:p>
            <a:pPr algn="just">
              <a:buSzPct val="45000"/>
              <a:buFont typeface="Wingdings"/>
              <a:buChar char="Ø"/>
            </a:pPr>
            <a:r>
              <a:rPr lang="en-IN"/>
              <a:t>ARM supports range of Interrupts, Traps, Supervisor Calls, all grouped under general heading of</a:t>
            </a:r>
            <a:endParaRPr/>
          </a:p>
          <a:p>
            <a:endParaRPr/>
          </a:p>
        </p:txBody>
      </p:sp>
      <p:sp>
        <p:nvSpPr>
          <p:cNvPr id="1020" name="CustomShape 3"/>
          <p:cNvSpPr/>
          <p:nvPr/>
        </p:nvSpPr>
        <p:spPr>
          <a:xfrm>
            <a:off x="2438280" y="3276720"/>
            <a:ext cx="2437920" cy="685440"/>
          </a:xfrm>
          <a:prstGeom prst="rect">
            <a:avLst/>
          </a:prstGeom>
          <a:solidFill>
            <a:srgbClr val="FFFF00"/>
          </a:solidFill>
          <a:ln w="9360">
            <a:solidFill>
              <a:srgbClr val="000000"/>
            </a:solidFill>
            <a:miter/>
          </a:ln>
        </p:spPr>
        <p:txBody>
          <a:bodyPr wrap="none" lIns="90000" tIns="45000" rIns="90000" bIns="45000" anchor="ctr"/>
          <a:lstStyle/>
          <a:p>
            <a:pPr algn="ctr"/>
            <a:r>
              <a:rPr lang="en-IN" sz="2800" b="1">
                <a:solidFill>
                  <a:srgbClr val="CC0000"/>
                </a:solidFill>
                <a:latin typeface="Arial"/>
              </a:rPr>
              <a:t>Exceptions</a:t>
            </a:r>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0"/>
                                        </p:tgtEl>
                                        <p:attrNameLst>
                                          <p:attrName>style.visibility</p:attrName>
                                        </p:attrNameLst>
                                      </p:cBhvr>
                                      <p:to>
                                        <p:strVal val="visible"/>
                                      </p:to>
                                    </p:set>
                                    <p:animEffect transition="in" filter="blinds(horizontal)">
                                      <p:cBhvr additive="repl">
                                        <p:cTn id="7" dur="500" fill="freeze"/>
                                        <p:tgtEl>
                                          <p:spTgt spid="1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Vector Addresses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CustomShape 1"/>
          <p:cNvSpPr/>
          <p:nvPr/>
        </p:nvSpPr>
        <p:spPr>
          <a:xfrm>
            <a:off x="6781680" y="4028400"/>
            <a:ext cx="1828440" cy="400320"/>
          </a:xfrm>
          <a:prstGeom prst="rect">
            <a:avLst/>
          </a:prstGeom>
          <a:solidFill>
            <a:srgbClr val="FE8637"/>
          </a:solidFill>
        </p:spPr>
        <p:txBody>
          <a:bodyPr lIns="96840" tIns="47520" rIns="96840" bIns="47520" anchor="ctr"/>
          <a:lstStyle/>
          <a:p>
            <a:pPr>
              <a:lnSpc>
                <a:spcPct val="100000"/>
              </a:lnSpc>
            </a:pPr>
            <a:r>
              <a:rPr lang="en-IN" sz="2000" b="1">
                <a:solidFill>
                  <a:srgbClr val="FFF39D"/>
                </a:solidFill>
                <a:latin typeface="Arial"/>
              </a:rPr>
              <a:t>Vector Table</a:t>
            </a:r>
            <a:endParaRPr/>
          </a:p>
        </p:txBody>
      </p:sp>
      <p:sp>
        <p:nvSpPr>
          <p:cNvPr id="1025" name="TextShape 2"/>
          <p:cNvSpPr txBox="1"/>
          <p:nvPr/>
        </p:nvSpPr>
        <p:spPr>
          <a:xfrm>
            <a:off x="457200" y="152280"/>
            <a:ext cx="7467120" cy="1142640"/>
          </a:xfrm>
          <a:prstGeom prst="rect">
            <a:avLst/>
          </a:prstGeom>
        </p:spPr>
        <p:txBody>
          <a:bodyPr lIns="90000" tIns="45000" rIns="90000" bIns="45000"/>
          <a:lstStyle/>
          <a:p>
            <a:r>
              <a:rPr lang="en-IN" sz="3000">
                <a:solidFill>
                  <a:srgbClr val="575F6D"/>
                </a:solidFill>
                <a:latin typeface="Century Schoolbook"/>
              </a:rPr>
              <a:t>Exception Handling</a:t>
            </a:r>
            <a:endParaRPr/>
          </a:p>
        </p:txBody>
      </p:sp>
      <p:sp>
        <p:nvSpPr>
          <p:cNvPr id="1026" name="TextShape 3"/>
          <p:cNvSpPr txBox="1"/>
          <p:nvPr/>
        </p:nvSpPr>
        <p:spPr>
          <a:xfrm>
            <a:off x="152280" y="1314360"/>
            <a:ext cx="6933960" cy="4901760"/>
          </a:xfrm>
          <a:prstGeom prst="rect">
            <a:avLst/>
          </a:prstGeom>
        </p:spPr>
        <p:txBody>
          <a:bodyPr lIns="90000" tIns="45000" rIns="90000" bIns="45000"/>
          <a:lstStyle/>
          <a:p>
            <a:pPr>
              <a:buSzPct val="45000"/>
              <a:buFont typeface="Wingdings"/>
              <a:buChar char="Ø"/>
            </a:pPr>
            <a:r>
              <a:rPr lang="en-IN"/>
              <a:t>When an exception occurs, the ARM:</a:t>
            </a:r>
            <a:endParaRPr/>
          </a:p>
          <a:p>
            <a:pPr lvl="1">
              <a:buSzPct val="45000"/>
              <a:buFont typeface="Wingdings"/>
              <a:buChar char="v"/>
            </a:pPr>
            <a:r>
              <a:rPr lang="en-IN"/>
              <a:t>Copies CPSR into SPSR_&lt;mode&gt;</a:t>
            </a:r>
            <a:endParaRPr/>
          </a:p>
          <a:p>
            <a:pPr lvl="1">
              <a:buSzPct val="45000"/>
              <a:buFont typeface="Wingdings"/>
              <a:buChar char="v"/>
            </a:pPr>
            <a:r>
              <a:rPr lang="en-IN"/>
              <a:t>Sets appropriate CPSR bits </a:t>
            </a:r>
            <a:endParaRPr/>
          </a:p>
          <a:p>
            <a:pPr lvl="1">
              <a:buSzPct val="45000"/>
              <a:buFont typeface="Wingdings"/>
              <a:buChar char="v"/>
            </a:pPr>
            <a:r>
              <a:rPr lang="en-IN"/>
              <a:t>Change to ARM state</a:t>
            </a:r>
            <a:endParaRPr/>
          </a:p>
          <a:p>
            <a:pPr lvl="1">
              <a:buSzPct val="45000"/>
              <a:buFont typeface="Wingdings"/>
              <a:buChar char="v"/>
            </a:pPr>
            <a:r>
              <a:rPr lang="en-IN"/>
              <a:t>Change to exception mode </a:t>
            </a:r>
            <a:endParaRPr/>
          </a:p>
          <a:p>
            <a:pPr lvl="1">
              <a:buSzPct val="45000"/>
              <a:buFont typeface="Wingdings"/>
              <a:buChar char="v"/>
            </a:pPr>
            <a:r>
              <a:rPr lang="en-IN"/>
              <a:t>Disable interrupts (if appropriate)</a:t>
            </a:r>
            <a:endParaRPr/>
          </a:p>
          <a:p>
            <a:pPr lvl="1">
              <a:buSzPct val="45000"/>
              <a:buFont typeface="Wingdings"/>
              <a:buChar char="v"/>
            </a:pPr>
            <a:r>
              <a:rPr lang="en-IN"/>
              <a:t>Stores return address in LR_&lt;mode&gt;</a:t>
            </a:r>
            <a:endParaRPr/>
          </a:p>
          <a:p>
            <a:pPr lvl="1">
              <a:buSzPct val="45000"/>
              <a:buFont typeface="Wingdings"/>
              <a:buChar char="v"/>
            </a:pPr>
            <a:r>
              <a:rPr lang="en-IN"/>
              <a:t>Sets PC to vector address</a:t>
            </a:r>
            <a:endParaRPr/>
          </a:p>
          <a:p>
            <a:pPr>
              <a:buSzPct val="45000"/>
              <a:buFont typeface="Wingdings"/>
              <a:buChar char="Ø"/>
            </a:pPr>
            <a:r>
              <a:rPr lang="en-IN"/>
              <a:t>To return, exception handler needs to:</a:t>
            </a:r>
            <a:endParaRPr/>
          </a:p>
          <a:p>
            <a:pPr lvl="1">
              <a:buSzPct val="45000"/>
              <a:buFont typeface="Wingdings"/>
              <a:buChar char="v"/>
            </a:pPr>
            <a:r>
              <a:rPr lang="en-IN"/>
              <a:t>Restore CPSR from SPSR_&lt;mode&gt;</a:t>
            </a:r>
            <a:endParaRPr/>
          </a:p>
          <a:p>
            <a:pPr lvl="1">
              <a:buSzPct val="45000"/>
              <a:buFont typeface="Wingdings"/>
              <a:buChar char="v"/>
            </a:pPr>
            <a:r>
              <a:rPr lang="en-IN"/>
              <a:t>Restore PC from LR_&lt;mode&gt;</a:t>
            </a:r>
            <a:endParaRPr/>
          </a:p>
          <a:p>
            <a:r>
              <a:rPr lang="en-IN"/>
              <a:t>	This can only be done in ARM state.</a:t>
            </a:r>
            <a:endParaRPr/>
          </a:p>
        </p:txBody>
      </p:sp>
      <p:sp>
        <p:nvSpPr>
          <p:cNvPr id="1027" name="CustomShape 4"/>
          <p:cNvSpPr/>
          <p:nvPr/>
        </p:nvSpPr>
        <p:spPr>
          <a:xfrm>
            <a:off x="6095880" y="4296960"/>
            <a:ext cx="2742840" cy="978120"/>
          </a:xfrm>
          <a:prstGeom prst="rect">
            <a:avLst/>
          </a:prstGeom>
        </p:spPr>
        <p:txBody>
          <a:bodyPr lIns="96840" tIns="47520" rIns="96840" bIns="47520" anchor="ctr"/>
          <a:lstStyle/>
          <a:p>
            <a:pPr>
              <a:lnSpc>
                <a:spcPct val="100000"/>
              </a:lnSpc>
            </a:pPr>
            <a:r>
              <a:rPr lang="en-IN" sz="1400">
                <a:solidFill>
                  <a:srgbClr val="000000"/>
                </a:solidFill>
                <a:latin typeface="Arial"/>
              </a:rPr>
              <a:t>Vector table can be at 
</a:t>
            </a:r>
            <a:r>
              <a:rPr lang="en-IN" sz="1600" b="1">
                <a:solidFill>
                  <a:srgbClr val="000000"/>
                </a:solidFill>
                <a:latin typeface="Courier New"/>
              </a:rPr>
              <a:t>0xFFFF0000</a:t>
            </a:r>
            <a:r>
              <a:rPr lang="en-IN" sz="1400">
                <a:solidFill>
                  <a:srgbClr val="000000"/>
                </a:solidFill>
                <a:latin typeface="Arial"/>
              </a:rPr>
              <a:t> on ARM720T
 and on ARM9/10 family devices</a:t>
            </a:r>
            <a:endParaRPr/>
          </a:p>
        </p:txBody>
      </p:sp>
      <p:sp>
        <p:nvSpPr>
          <p:cNvPr id="1028" name="Line 5"/>
          <p:cNvSpPr/>
          <p:nvPr/>
        </p:nvSpPr>
        <p:spPr>
          <a:xfrm>
            <a:off x="6553440" y="685800"/>
            <a:ext cx="0" cy="914400"/>
          </a:xfrm>
          <a:prstGeom prst="line">
            <a:avLst/>
          </a:prstGeom>
          <a:ln w="12600" cap="rnd">
            <a:solidFill>
              <a:srgbClr val="000000"/>
            </a:solidFill>
            <a:custDash>
              <a:ds d="140000" sp="105000"/>
            </a:custDash>
            <a:round/>
          </a:ln>
        </p:spPr>
      </p:sp>
      <p:sp>
        <p:nvSpPr>
          <p:cNvPr id="1029" name="Line 6"/>
          <p:cNvSpPr/>
          <p:nvPr/>
        </p:nvSpPr>
        <p:spPr>
          <a:xfrm>
            <a:off x="7619760" y="838080"/>
            <a:ext cx="0" cy="533520"/>
          </a:xfrm>
          <a:prstGeom prst="line">
            <a:avLst/>
          </a:prstGeom>
          <a:ln w="50760" cap="rnd">
            <a:solidFill>
              <a:srgbClr val="000000"/>
            </a:solidFill>
            <a:custDash>
              <a:ds d="141000" sp="141000"/>
            </a:custDash>
            <a:round/>
          </a:ln>
        </p:spPr>
      </p:sp>
      <p:sp>
        <p:nvSpPr>
          <p:cNvPr id="1030" name="CustomShape 7"/>
          <p:cNvSpPr/>
          <p:nvPr/>
        </p:nvSpPr>
        <p:spPr>
          <a:xfrm>
            <a:off x="6553080" y="1600200"/>
            <a:ext cx="2209320" cy="304560"/>
          </a:xfrm>
          <a:prstGeom prst="rect">
            <a:avLst/>
          </a:prstGeom>
          <a:solidFill>
            <a:srgbClr val="575F6D"/>
          </a:solidFill>
          <a:ln w="12600">
            <a:solidFill>
              <a:srgbClr val="000000"/>
            </a:solidFill>
            <a:miter/>
          </a:ln>
        </p:spPr>
        <p:txBody>
          <a:bodyPr wrap="none" lIns="90000" tIns="45000" rIns="90000" bIns="45000" anchor="ctr"/>
          <a:lstStyle/>
          <a:p>
            <a:pPr>
              <a:lnSpc>
                <a:spcPct val="100000"/>
              </a:lnSpc>
            </a:pPr>
            <a:r>
              <a:rPr lang="en-IN" sz="1600" b="1">
                <a:solidFill>
                  <a:srgbClr val="FFFFFF"/>
                </a:solidFill>
                <a:latin typeface="Arial"/>
              </a:rPr>
              <a:t>FIQ</a:t>
            </a:r>
            <a:endParaRPr/>
          </a:p>
        </p:txBody>
      </p:sp>
      <p:sp>
        <p:nvSpPr>
          <p:cNvPr id="1031" name="CustomShape 8"/>
          <p:cNvSpPr/>
          <p:nvPr/>
        </p:nvSpPr>
        <p:spPr>
          <a:xfrm>
            <a:off x="6553080" y="1905120"/>
            <a:ext cx="2209320" cy="304560"/>
          </a:xfrm>
          <a:prstGeom prst="rect">
            <a:avLst/>
          </a:prstGeom>
          <a:solidFill>
            <a:srgbClr val="575F6D"/>
          </a:solidFill>
          <a:ln w="12600">
            <a:solidFill>
              <a:srgbClr val="000000"/>
            </a:solidFill>
            <a:miter/>
          </a:ln>
        </p:spPr>
        <p:txBody>
          <a:bodyPr wrap="none" lIns="90000" tIns="45000" rIns="90000" bIns="45000" anchor="ctr"/>
          <a:lstStyle/>
          <a:p>
            <a:pPr>
              <a:lnSpc>
                <a:spcPct val="100000"/>
              </a:lnSpc>
            </a:pPr>
            <a:r>
              <a:rPr lang="en-IN" sz="1600" b="1">
                <a:solidFill>
                  <a:srgbClr val="FFFFFF"/>
                </a:solidFill>
                <a:latin typeface="Arial"/>
              </a:rPr>
              <a:t>IRQ</a:t>
            </a:r>
            <a:endParaRPr/>
          </a:p>
        </p:txBody>
      </p:sp>
      <p:sp>
        <p:nvSpPr>
          <p:cNvPr id="1032" name="CustomShape 9"/>
          <p:cNvSpPr/>
          <p:nvPr/>
        </p:nvSpPr>
        <p:spPr>
          <a:xfrm>
            <a:off x="6553080" y="2209680"/>
            <a:ext cx="2209320" cy="304560"/>
          </a:xfrm>
          <a:prstGeom prst="rect">
            <a:avLst/>
          </a:prstGeom>
          <a:solidFill>
            <a:srgbClr val="FE8637"/>
          </a:solidFill>
          <a:ln w="12600">
            <a:solidFill>
              <a:srgbClr val="000000"/>
            </a:solidFill>
            <a:miter/>
          </a:ln>
        </p:spPr>
        <p:txBody>
          <a:bodyPr wrap="none" lIns="90000" tIns="45000" rIns="90000" bIns="45000" anchor="ctr"/>
          <a:lstStyle/>
          <a:p>
            <a:pPr>
              <a:lnSpc>
                <a:spcPct val="100000"/>
              </a:lnSpc>
            </a:pPr>
            <a:r>
              <a:rPr lang="en-IN" sz="1600" b="1">
                <a:solidFill>
                  <a:srgbClr val="FFFFFF"/>
                </a:solidFill>
                <a:latin typeface="Arial"/>
              </a:rPr>
              <a:t>(Reserved)</a:t>
            </a:r>
            <a:endParaRPr/>
          </a:p>
        </p:txBody>
      </p:sp>
      <p:sp>
        <p:nvSpPr>
          <p:cNvPr id="1033" name="CustomShape 10"/>
          <p:cNvSpPr/>
          <p:nvPr/>
        </p:nvSpPr>
        <p:spPr>
          <a:xfrm>
            <a:off x="6553080" y="2514600"/>
            <a:ext cx="2209320" cy="304560"/>
          </a:xfrm>
          <a:prstGeom prst="rect">
            <a:avLst/>
          </a:prstGeom>
          <a:solidFill>
            <a:srgbClr val="575F6D"/>
          </a:solidFill>
          <a:ln w="12600">
            <a:solidFill>
              <a:srgbClr val="000000"/>
            </a:solidFill>
            <a:miter/>
          </a:ln>
        </p:spPr>
        <p:txBody>
          <a:bodyPr wrap="none" lIns="90000" tIns="45000" rIns="90000" bIns="45000" anchor="ctr"/>
          <a:lstStyle/>
          <a:p>
            <a:pPr>
              <a:lnSpc>
                <a:spcPct val="100000"/>
              </a:lnSpc>
            </a:pPr>
            <a:r>
              <a:rPr lang="en-IN" sz="1600" b="1">
                <a:solidFill>
                  <a:srgbClr val="FFFFFF"/>
                </a:solidFill>
                <a:latin typeface="Arial"/>
              </a:rPr>
              <a:t>Data Abort</a:t>
            </a:r>
            <a:endParaRPr/>
          </a:p>
        </p:txBody>
      </p:sp>
      <p:sp>
        <p:nvSpPr>
          <p:cNvPr id="1034" name="CustomShape 11"/>
          <p:cNvSpPr/>
          <p:nvPr/>
        </p:nvSpPr>
        <p:spPr>
          <a:xfrm>
            <a:off x="6553080" y="2819520"/>
            <a:ext cx="2209320" cy="304560"/>
          </a:xfrm>
          <a:prstGeom prst="rect">
            <a:avLst/>
          </a:prstGeom>
          <a:solidFill>
            <a:srgbClr val="575F6D"/>
          </a:solidFill>
          <a:ln w="12600">
            <a:solidFill>
              <a:srgbClr val="000000"/>
            </a:solidFill>
            <a:miter/>
          </a:ln>
        </p:spPr>
        <p:txBody>
          <a:bodyPr wrap="none" lIns="90000" tIns="45000" rIns="90000" bIns="45000" anchor="ctr"/>
          <a:lstStyle/>
          <a:p>
            <a:pPr>
              <a:lnSpc>
                <a:spcPct val="100000"/>
              </a:lnSpc>
            </a:pPr>
            <a:r>
              <a:rPr lang="en-IN" sz="1600" b="1">
                <a:solidFill>
                  <a:srgbClr val="FFFFFF"/>
                </a:solidFill>
                <a:latin typeface="Arial"/>
              </a:rPr>
              <a:t>Prefetch Abort</a:t>
            </a:r>
            <a:endParaRPr/>
          </a:p>
        </p:txBody>
      </p:sp>
      <p:sp>
        <p:nvSpPr>
          <p:cNvPr id="1035" name="CustomShape 12"/>
          <p:cNvSpPr/>
          <p:nvPr/>
        </p:nvSpPr>
        <p:spPr>
          <a:xfrm>
            <a:off x="6553080" y="3124080"/>
            <a:ext cx="2209320" cy="304560"/>
          </a:xfrm>
          <a:prstGeom prst="rect">
            <a:avLst/>
          </a:prstGeom>
          <a:solidFill>
            <a:srgbClr val="575F6D"/>
          </a:solidFill>
          <a:ln w="12600">
            <a:solidFill>
              <a:srgbClr val="000000"/>
            </a:solidFill>
            <a:miter/>
          </a:ln>
        </p:spPr>
        <p:txBody>
          <a:bodyPr wrap="none" lIns="90000" tIns="45000" rIns="90000" bIns="45000" anchor="ctr"/>
          <a:lstStyle/>
          <a:p>
            <a:pPr>
              <a:lnSpc>
                <a:spcPct val="100000"/>
              </a:lnSpc>
            </a:pPr>
            <a:r>
              <a:rPr lang="en-IN" sz="1300" b="1">
                <a:solidFill>
                  <a:srgbClr val="FFFFFF"/>
                </a:solidFill>
                <a:latin typeface="Arial"/>
              </a:rPr>
              <a:t>Software Interrupt</a:t>
            </a:r>
            <a:endParaRPr/>
          </a:p>
        </p:txBody>
      </p:sp>
      <p:sp>
        <p:nvSpPr>
          <p:cNvPr id="1036" name="CustomShape 13"/>
          <p:cNvSpPr/>
          <p:nvPr/>
        </p:nvSpPr>
        <p:spPr>
          <a:xfrm>
            <a:off x="6553080" y="3429000"/>
            <a:ext cx="2209320" cy="304560"/>
          </a:xfrm>
          <a:prstGeom prst="rect">
            <a:avLst/>
          </a:prstGeom>
          <a:solidFill>
            <a:srgbClr val="575F6D"/>
          </a:solidFill>
          <a:ln w="12600">
            <a:solidFill>
              <a:srgbClr val="000000"/>
            </a:solidFill>
            <a:miter/>
          </a:ln>
        </p:spPr>
        <p:txBody>
          <a:bodyPr wrap="none" lIns="90000" tIns="45000" rIns="90000" bIns="45000" anchor="ctr"/>
          <a:lstStyle/>
          <a:p>
            <a:pPr>
              <a:lnSpc>
                <a:spcPct val="100000"/>
              </a:lnSpc>
            </a:pPr>
            <a:r>
              <a:rPr lang="en-IN" sz="1300" b="1">
                <a:solidFill>
                  <a:srgbClr val="FFFFFF"/>
                </a:solidFill>
                <a:latin typeface="Arial"/>
              </a:rPr>
              <a:t>Undefined Instruction</a:t>
            </a:r>
            <a:endParaRPr/>
          </a:p>
        </p:txBody>
      </p:sp>
      <p:sp>
        <p:nvSpPr>
          <p:cNvPr id="1037" name="CustomShape 14"/>
          <p:cNvSpPr/>
          <p:nvPr/>
        </p:nvSpPr>
        <p:spPr>
          <a:xfrm>
            <a:off x="6553080" y="3733920"/>
            <a:ext cx="2209320" cy="304560"/>
          </a:xfrm>
          <a:prstGeom prst="rect">
            <a:avLst/>
          </a:prstGeom>
          <a:solidFill>
            <a:srgbClr val="575F6D"/>
          </a:solidFill>
          <a:ln w="12600">
            <a:solidFill>
              <a:srgbClr val="000000"/>
            </a:solidFill>
            <a:miter/>
          </a:ln>
        </p:spPr>
        <p:txBody>
          <a:bodyPr wrap="none" lIns="90000" tIns="45000" rIns="90000" bIns="45000" anchor="ctr"/>
          <a:lstStyle/>
          <a:p>
            <a:pPr>
              <a:lnSpc>
                <a:spcPct val="100000"/>
              </a:lnSpc>
            </a:pPr>
            <a:r>
              <a:rPr lang="en-IN" sz="1600" b="1">
                <a:solidFill>
                  <a:srgbClr val="FFFFFF"/>
                </a:solidFill>
                <a:latin typeface="Arial"/>
              </a:rPr>
              <a:t>Reset</a:t>
            </a:r>
            <a:endParaRPr/>
          </a:p>
        </p:txBody>
      </p:sp>
      <p:sp>
        <p:nvSpPr>
          <p:cNvPr id="1038" name="CustomShape 15"/>
          <p:cNvSpPr/>
          <p:nvPr/>
        </p:nvSpPr>
        <p:spPr>
          <a:xfrm>
            <a:off x="6032520" y="1600200"/>
            <a:ext cx="596520" cy="304560"/>
          </a:xfrm>
          <a:prstGeom prst="rect">
            <a:avLst/>
          </a:prstGeom>
        </p:spPr>
        <p:txBody>
          <a:bodyPr wrap="none" lIns="90000" tIns="45000" rIns="90000" bIns="45000" anchor="ctr"/>
          <a:lstStyle/>
          <a:p>
            <a:pPr>
              <a:lnSpc>
                <a:spcPct val="100000"/>
              </a:lnSpc>
            </a:pPr>
            <a:r>
              <a:rPr lang="en-IN" sz="1400"/>
              <a:t>0x1C</a:t>
            </a:r>
            <a:endParaRPr/>
          </a:p>
        </p:txBody>
      </p:sp>
      <p:sp>
        <p:nvSpPr>
          <p:cNvPr id="1039" name="CustomShape 16"/>
          <p:cNvSpPr/>
          <p:nvPr/>
        </p:nvSpPr>
        <p:spPr>
          <a:xfrm>
            <a:off x="6032520" y="1905120"/>
            <a:ext cx="596520" cy="304560"/>
          </a:xfrm>
          <a:prstGeom prst="rect">
            <a:avLst/>
          </a:prstGeom>
        </p:spPr>
        <p:txBody>
          <a:bodyPr wrap="none" lIns="90000" tIns="45000" rIns="90000" bIns="45000" anchor="ctr"/>
          <a:lstStyle/>
          <a:p>
            <a:pPr>
              <a:lnSpc>
                <a:spcPct val="100000"/>
              </a:lnSpc>
            </a:pPr>
            <a:r>
              <a:rPr lang="en-IN" sz="1400"/>
              <a:t>0x18</a:t>
            </a:r>
            <a:endParaRPr/>
          </a:p>
        </p:txBody>
      </p:sp>
      <p:sp>
        <p:nvSpPr>
          <p:cNvPr id="1040" name="CustomShape 17"/>
          <p:cNvSpPr/>
          <p:nvPr/>
        </p:nvSpPr>
        <p:spPr>
          <a:xfrm>
            <a:off x="6032520" y="2209680"/>
            <a:ext cx="596520" cy="304560"/>
          </a:xfrm>
          <a:prstGeom prst="rect">
            <a:avLst/>
          </a:prstGeom>
        </p:spPr>
        <p:txBody>
          <a:bodyPr wrap="none" lIns="90000" tIns="45000" rIns="90000" bIns="45000" anchor="ctr"/>
          <a:lstStyle/>
          <a:p>
            <a:pPr>
              <a:lnSpc>
                <a:spcPct val="100000"/>
              </a:lnSpc>
            </a:pPr>
            <a:r>
              <a:rPr lang="en-IN" sz="1400"/>
              <a:t>0x14</a:t>
            </a:r>
            <a:endParaRPr/>
          </a:p>
        </p:txBody>
      </p:sp>
      <p:sp>
        <p:nvSpPr>
          <p:cNvPr id="1041" name="CustomShape 18"/>
          <p:cNvSpPr/>
          <p:nvPr/>
        </p:nvSpPr>
        <p:spPr>
          <a:xfrm>
            <a:off x="6032520" y="2514600"/>
            <a:ext cx="596520" cy="304560"/>
          </a:xfrm>
          <a:prstGeom prst="rect">
            <a:avLst/>
          </a:prstGeom>
        </p:spPr>
        <p:txBody>
          <a:bodyPr wrap="none" lIns="90000" tIns="45000" rIns="90000" bIns="45000" anchor="ctr"/>
          <a:lstStyle/>
          <a:p>
            <a:pPr>
              <a:lnSpc>
                <a:spcPct val="100000"/>
              </a:lnSpc>
            </a:pPr>
            <a:r>
              <a:rPr lang="en-IN" sz="1400"/>
              <a:t>0x10</a:t>
            </a:r>
            <a:endParaRPr/>
          </a:p>
        </p:txBody>
      </p:sp>
      <p:sp>
        <p:nvSpPr>
          <p:cNvPr id="1042" name="CustomShape 19"/>
          <p:cNvSpPr/>
          <p:nvPr/>
        </p:nvSpPr>
        <p:spPr>
          <a:xfrm>
            <a:off x="6032520" y="2819520"/>
            <a:ext cx="596520" cy="304560"/>
          </a:xfrm>
          <a:prstGeom prst="rect">
            <a:avLst/>
          </a:prstGeom>
        </p:spPr>
        <p:txBody>
          <a:bodyPr wrap="none" lIns="90000" tIns="45000" rIns="90000" bIns="45000" anchor="ctr"/>
          <a:lstStyle/>
          <a:p>
            <a:pPr>
              <a:lnSpc>
                <a:spcPct val="100000"/>
              </a:lnSpc>
            </a:pPr>
            <a:r>
              <a:rPr lang="en-IN" sz="1400"/>
              <a:t>0x0C</a:t>
            </a:r>
            <a:endParaRPr/>
          </a:p>
        </p:txBody>
      </p:sp>
      <p:sp>
        <p:nvSpPr>
          <p:cNvPr id="1043" name="CustomShape 20"/>
          <p:cNvSpPr/>
          <p:nvPr/>
        </p:nvSpPr>
        <p:spPr>
          <a:xfrm>
            <a:off x="6032520" y="3124080"/>
            <a:ext cx="596520" cy="304560"/>
          </a:xfrm>
          <a:prstGeom prst="rect">
            <a:avLst/>
          </a:prstGeom>
        </p:spPr>
        <p:txBody>
          <a:bodyPr wrap="none" lIns="90000" tIns="45000" rIns="90000" bIns="45000" anchor="ctr"/>
          <a:lstStyle/>
          <a:p>
            <a:pPr>
              <a:lnSpc>
                <a:spcPct val="100000"/>
              </a:lnSpc>
            </a:pPr>
            <a:r>
              <a:rPr lang="en-IN" sz="1400"/>
              <a:t>0x08</a:t>
            </a:r>
            <a:endParaRPr/>
          </a:p>
        </p:txBody>
      </p:sp>
      <p:sp>
        <p:nvSpPr>
          <p:cNvPr id="1044" name="CustomShape 21"/>
          <p:cNvSpPr/>
          <p:nvPr/>
        </p:nvSpPr>
        <p:spPr>
          <a:xfrm>
            <a:off x="6032520" y="3429000"/>
            <a:ext cx="596520" cy="304560"/>
          </a:xfrm>
          <a:prstGeom prst="rect">
            <a:avLst/>
          </a:prstGeom>
        </p:spPr>
        <p:txBody>
          <a:bodyPr wrap="none" lIns="90000" tIns="45000" rIns="90000" bIns="45000" anchor="ctr"/>
          <a:lstStyle/>
          <a:p>
            <a:pPr>
              <a:lnSpc>
                <a:spcPct val="100000"/>
              </a:lnSpc>
            </a:pPr>
            <a:r>
              <a:rPr lang="en-IN" sz="1400"/>
              <a:t>0x04</a:t>
            </a:r>
            <a:endParaRPr/>
          </a:p>
        </p:txBody>
      </p:sp>
      <p:sp>
        <p:nvSpPr>
          <p:cNvPr id="1045" name="CustomShape 22"/>
          <p:cNvSpPr/>
          <p:nvPr/>
        </p:nvSpPr>
        <p:spPr>
          <a:xfrm>
            <a:off x="6032520" y="3733920"/>
            <a:ext cx="596520" cy="304560"/>
          </a:xfrm>
          <a:prstGeom prst="rect">
            <a:avLst/>
          </a:prstGeom>
        </p:spPr>
        <p:txBody>
          <a:bodyPr wrap="none" lIns="90000" tIns="45000" rIns="90000" bIns="45000" anchor="ctr"/>
          <a:lstStyle/>
          <a:p>
            <a:pPr>
              <a:lnSpc>
                <a:spcPct val="100000"/>
              </a:lnSpc>
            </a:pPr>
            <a:r>
              <a:rPr lang="en-IN" sz="1400"/>
              <a:t>0x00</a:t>
            </a:r>
            <a:endParaRPr/>
          </a:p>
        </p:txBody>
      </p:sp>
      <p:sp>
        <p:nvSpPr>
          <p:cNvPr id="1046" name="Line 23"/>
          <p:cNvSpPr/>
          <p:nvPr/>
        </p:nvSpPr>
        <p:spPr>
          <a:xfrm>
            <a:off x="8763120" y="685800"/>
            <a:ext cx="0" cy="914400"/>
          </a:xfrm>
          <a:prstGeom prst="line">
            <a:avLst/>
          </a:prstGeom>
          <a:ln w="12600" cap="rnd">
            <a:solidFill>
              <a:srgbClr val="000000"/>
            </a:solidFill>
            <a:custDash>
              <a:ds d="140000" sp="105000"/>
            </a:custDash>
            <a:round/>
          </a:ln>
        </p:spPr>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TextShape 1"/>
          <p:cNvSpPr txBox="1"/>
          <p:nvPr/>
        </p:nvSpPr>
        <p:spPr>
          <a:xfrm>
            <a:off x="457200" y="274680"/>
            <a:ext cx="7467120" cy="1142640"/>
          </a:xfrm>
          <a:prstGeom prst="rect">
            <a:avLst/>
          </a:prstGeom>
        </p:spPr>
        <p:txBody>
          <a:bodyPr lIns="90000" tIns="45000" rIns="90000" bIns="45000"/>
          <a:lstStyle/>
          <a:p>
            <a:r>
              <a:rPr lang="en-IN" sz="3200">
                <a:solidFill>
                  <a:srgbClr val="575F6D"/>
                </a:solidFill>
                <a:latin typeface="Century Schoolbook"/>
              </a:rPr>
              <a:t>Exceptions, Interrupts, and the Vector Table</a:t>
            </a:r>
            <a:endParaRPr/>
          </a:p>
        </p:txBody>
      </p:sp>
      <p:sp>
        <p:nvSpPr>
          <p:cNvPr id="1048" name="TextShape 2"/>
          <p:cNvSpPr txBox="1"/>
          <p:nvPr/>
        </p:nvSpPr>
        <p:spPr>
          <a:xfrm>
            <a:off x="457200" y="1600200"/>
            <a:ext cx="7467120" cy="4873320"/>
          </a:xfrm>
          <a:prstGeom prst="rect">
            <a:avLst/>
          </a:prstGeom>
        </p:spPr>
        <p:txBody>
          <a:bodyPr lIns="90000" tIns="45000" rIns="90000" bIns="45000"/>
          <a:lstStyle/>
          <a:p>
            <a:pPr algn="just">
              <a:lnSpc>
                <a:spcPct val="90000"/>
              </a:lnSpc>
              <a:buSzPct val="45000"/>
              <a:buFont typeface="Wingdings"/>
              <a:buChar char="Ø"/>
            </a:pPr>
            <a:r>
              <a:rPr lang="en-IN" sz="2400" b="1"/>
              <a:t>RESET</a:t>
            </a:r>
            <a:r>
              <a:rPr lang="en-IN" sz="2400"/>
              <a:t> – when power is applied, branches to initialization code</a:t>
            </a:r>
            <a:endParaRPr/>
          </a:p>
          <a:p>
            <a:pPr algn="just">
              <a:lnSpc>
                <a:spcPct val="90000"/>
              </a:lnSpc>
              <a:buSzPct val="45000"/>
              <a:buFont typeface="Wingdings"/>
              <a:buChar char="Ø"/>
            </a:pPr>
            <a:r>
              <a:rPr lang="en-IN" sz="2400" b="1"/>
              <a:t>UNDEF</a:t>
            </a:r>
            <a:r>
              <a:rPr lang="en-IN" sz="2400"/>
              <a:t> – when the processor cannot decode an instruction</a:t>
            </a:r>
            <a:endParaRPr/>
          </a:p>
          <a:p>
            <a:pPr algn="just">
              <a:lnSpc>
                <a:spcPct val="90000"/>
              </a:lnSpc>
              <a:buSzPct val="45000"/>
              <a:buFont typeface="Wingdings"/>
              <a:buChar char="Ø"/>
            </a:pPr>
            <a:r>
              <a:rPr lang="en-IN" sz="2400" b="1"/>
              <a:t>SWI</a:t>
            </a:r>
            <a:r>
              <a:rPr lang="en-IN" sz="2400"/>
              <a:t> – when a SWI instruction is called</a:t>
            </a:r>
            <a:endParaRPr/>
          </a:p>
          <a:p>
            <a:pPr algn="just">
              <a:lnSpc>
                <a:spcPct val="90000"/>
              </a:lnSpc>
              <a:buSzPct val="45000"/>
              <a:buFont typeface="Wingdings"/>
              <a:buChar char="Ø"/>
            </a:pPr>
            <a:r>
              <a:rPr lang="en-IN" sz="2400" b="1"/>
              <a:t>PABT</a:t>
            </a:r>
            <a:r>
              <a:rPr lang="en-IN" sz="2400"/>
              <a:t> – attempts to fetch an instruction from an address without the correct access permissions</a:t>
            </a:r>
            <a:endParaRPr/>
          </a:p>
          <a:p>
            <a:pPr algn="just">
              <a:lnSpc>
                <a:spcPct val="90000"/>
              </a:lnSpc>
              <a:buSzPct val="45000"/>
              <a:buFont typeface="Wingdings"/>
              <a:buChar char="Ø"/>
            </a:pPr>
            <a:r>
              <a:rPr lang="en-IN" sz="2400" b="1"/>
              <a:t>DABT</a:t>
            </a:r>
            <a:r>
              <a:rPr lang="en-IN" sz="2400"/>
              <a:t> –attempts to access data memory without the correct access permissions</a:t>
            </a:r>
            <a:endParaRPr/>
          </a:p>
          <a:p>
            <a:pPr algn="just">
              <a:lnSpc>
                <a:spcPct val="90000"/>
              </a:lnSpc>
              <a:buSzPct val="45000"/>
              <a:buFont typeface="Wingdings"/>
              <a:buChar char="Ø"/>
            </a:pPr>
            <a:r>
              <a:rPr lang="en-IN" sz="2400" b="1"/>
              <a:t>IRQ</a:t>
            </a:r>
            <a:r>
              <a:rPr lang="en-IN" sz="2400"/>
              <a:t> – by external hardware</a:t>
            </a:r>
            <a:endParaRPr/>
          </a:p>
          <a:p>
            <a:pPr algn="just">
              <a:lnSpc>
                <a:spcPct val="90000"/>
              </a:lnSpc>
              <a:buSzPct val="45000"/>
              <a:buFont typeface="Wingdings"/>
              <a:buChar char="Ø"/>
            </a:pPr>
            <a:r>
              <a:rPr lang="en-IN" sz="2400" b="1"/>
              <a:t>FIQ </a:t>
            </a:r>
            <a:r>
              <a:rPr lang="en-IN" sz="2400"/>
              <a:t>– by external hardware requiring faster response time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Exception Priorities</a:t>
            </a:r>
            <a:endParaRPr/>
          </a:p>
        </p:txBody>
      </p:sp>
      <p:sp>
        <p:nvSpPr>
          <p:cNvPr id="1050" name="TextShape 2"/>
          <p:cNvSpPr txBox="1"/>
          <p:nvPr/>
        </p:nvSpPr>
        <p:spPr>
          <a:xfrm>
            <a:off x="457200" y="1600200"/>
            <a:ext cx="7467120" cy="4873320"/>
          </a:xfrm>
          <a:prstGeom prst="rect">
            <a:avLst/>
          </a:prstGeom>
        </p:spPr>
        <p:txBody>
          <a:bodyPr lIns="90000" tIns="45000" rIns="90000" bIns="45000"/>
          <a:lstStyle/>
          <a:p>
            <a:pPr>
              <a:buSzPct val="45000"/>
              <a:buFont typeface="Symbol"/>
              <a:buAutoNum type="arabicPeriod"/>
            </a:pPr>
            <a:r>
              <a:rPr lang="en-IN"/>
              <a:t>Reset (Highest Priority)</a:t>
            </a:r>
            <a:endParaRPr/>
          </a:p>
          <a:p>
            <a:pPr>
              <a:buSzPct val="45000"/>
              <a:buFont typeface="Symbol"/>
              <a:buAutoNum type="arabicPeriod"/>
            </a:pPr>
            <a:r>
              <a:rPr lang="en-IN"/>
              <a:t>Data Abort</a:t>
            </a:r>
            <a:endParaRPr/>
          </a:p>
          <a:p>
            <a:pPr>
              <a:buSzPct val="45000"/>
              <a:buFont typeface="Symbol"/>
              <a:buAutoNum type="arabicPeriod"/>
            </a:pPr>
            <a:r>
              <a:rPr lang="en-IN"/>
              <a:t>FIQ</a:t>
            </a:r>
            <a:endParaRPr/>
          </a:p>
          <a:p>
            <a:pPr>
              <a:buSzPct val="45000"/>
              <a:buFont typeface="Symbol"/>
              <a:buAutoNum type="arabicPeriod"/>
            </a:pPr>
            <a:r>
              <a:rPr lang="en-IN"/>
              <a:t>IRQ</a:t>
            </a:r>
            <a:endParaRPr/>
          </a:p>
          <a:p>
            <a:pPr>
              <a:buSzPct val="45000"/>
              <a:buFont typeface="Symbol"/>
              <a:buAutoNum type="arabicPeriod"/>
            </a:pPr>
            <a:r>
              <a:rPr lang="en-IN"/>
              <a:t>Prefetch Abort</a:t>
            </a:r>
            <a:endParaRPr/>
          </a:p>
          <a:p>
            <a:pPr>
              <a:buSzPct val="45000"/>
              <a:buFont typeface="Symbol"/>
              <a:buAutoNum type="arabicPeriod"/>
            </a:pPr>
            <a:r>
              <a:rPr lang="en-IN"/>
              <a:t>SWI, Undefined	</a:t>
            </a:r>
            <a:endParaRPr/>
          </a:p>
          <a:p>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Core Extensions</a:t>
            </a:r>
            <a:endParaRPr/>
          </a:p>
        </p:txBody>
      </p:sp>
      <p:sp>
        <p:nvSpPr>
          <p:cNvPr id="1052" name="TextShape 2"/>
          <p:cNvSpPr txBox="1"/>
          <p:nvPr/>
        </p:nvSpPr>
        <p:spPr>
          <a:xfrm>
            <a:off x="457200" y="1600200"/>
            <a:ext cx="7467120" cy="4873320"/>
          </a:xfrm>
          <a:prstGeom prst="rect">
            <a:avLst/>
          </a:prstGeom>
        </p:spPr>
        <p:txBody>
          <a:bodyPr lIns="90000" tIns="45000" rIns="90000" bIns="45000"/>
          <a:lstStyle/>
          <a:p>
            <a:pPr>
              <a:buSzPct val="45000"/>
              <a:buFont typeface="Wingdings"/>
              <a:buChar char="Ø"/>
            </a:pPr>
            <a:r>
              <a:rPr lang="en-IN"/>
              <a:t>Standard components placed next to the ARM core</a:t>
            </a:r>
            <a:endParaRPr/>
          </a:p>
          <a:p>
            <a:pPr>
              <a:buSzPct val="45000"/>
              <a:buFont typeface="Wingdings"/>
              <a:buChar char="Ø"/>
            </a:pPr>
            <a:r>
              <a:rPr lang="en-IN"/>
              <a:t>Improve performance, manage resources, provide extra functionality </a:t>
            </a:r>
            <a:endParaRPr/>
          </a:p>
          <a:p>
            <a:pPr>
              <a:buSzPct val="45000"/>
              <a:buFont typeface="Wingdings"/>
              <a:buChar char="Ø"/>
            </a:pPr>
            <a:r>
              <a:rPr lang="en-IN"/>
              <a:t>Three hardware extensions</a:t>
            </a:r>
            <a:endParaRPr/>
          </a:p>
          <a:p>
            <a:pPr lvl="1">
              <a:buSzPct val="45000"/>
              <a:buFont typeface="Wingdings"/>
              <a:buChar char="v"/>
            </a:pPr>
            <a:r>
              <a:rPr lang="en-IN"/>
              <a:t>Caches </a:t>
            </a:r>
            <a:endParaRPr/>
          </a:p>
          <a:p>
            <a:pPr lvl="1">
              <a:buSzPct val="45000"/>
              <a:buFont typeface="Wingdings"/>
              <a:buChar char="v"/>
            </a:pPr>
            <a:r>
              <a:rPr lang="en-IN"/>
              <a:t>Memory Management</a:t>
            </a:r>
            <a:endParaRPr/>
          </a:p>
          <a:p>
            <a:pPr lvl="1">
              <a:buSzPct val="45000"/>
              <a:buFont typeface="Wingdings"/>
              <a:buChar char="v"/>
            </a:pPr>
            <a:r>
              <a:rPr lang="en-IN"/>
              <a:t>Coprocessors(Vector Floating Point)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TextShape 1"/>
          <p:cNvSpPr txBox="1"/>
          <p:nvPr/>
        </p:nvSpPr>
        <p:spPr>
          <a:xfrm>
            <a:off x="457200" y="274680"/>
            <a:ext cx="7467120" cy="1142640"/>
          </a:xfrm>
          <a:prstGeom prst="rect">
            <a:avLst/>
          </a:prstGeom>
        </p:spPr>
        <p:txBody>
          <a:bodyPr lIns="90000" tIns="45000" rIns="90000" bIns="45000"/>
          <a:lstStyle/>
          <a:p>
            <a:r>
              <a:rPr lang="en-IN" sz="3200">
                <a:solidFill>
                  <a:srgbClr val="575F6D"/>
                </a:solidFill>
                <a:latin typeface="Century Schoolbook"/>
              </a:rPr>
              <a:t>Caches</a:t>
            </a:r>
            <a:endParaRPr/>
          </a:p>
        </p:txBody>
      </p:sp>
      <p:sp>
        <p:nvSpPr>
          <p:cNvPr id="1054" name="TextShape 2"/>
          <p:cNvSpPr txBox="1"/>
          <p:nvPr/>
        </p:nvSpPr>
        <p:spPr>
          <a:xfrm>
            <a:off x="838080" y="1676520"/>
            <a:ext cx="7772040" cy="4343040"/>
          </a:xfrm>
          <a:prstGeom prst="rect">
            <a:avLst/>
          </a:prstGeom>
        </p:spPr>
        <p:txBody>
          <a:bodyPr lIns="90000" tIns="45000" rIns="90000" bIns="45000"/>
          <a:lstStyle/>
          <a:p>
            <a:pPr>
              <a:buSzPct val="45000"/>
              <a:buFont typeface="Wingdings"/>
              <a:buChar char="Ø"/>
            </a:pPr>
            <a:r>
              <a:rPr lang="en-IN"/>
              <a:t>Cache is a block of fast memory placed between main memory and the core</a:t>
            </a:r>
            <a:endParaRPr/>
          </a:p>
          <a:p>
            <a:pPr>
              <a:buSzPct val="45000"/>
              <a:buFont typeface="Wingdings"/>
              <a:buChar char="Ø"/>
            </a:pPr>
            <a:r>
              <a:rPr lang="en-IN"/>
              <a:t>Cache provides an overall increase in performance</a:t>
            </a:r>
            <a:endParaRPr/>
          </a:p>
          <a:p>
            <a:pPr>
              <a:buSzPct val="45000"/>
              <a:buFont typeface="Wingdings"/>
              <a:buChar char="Ø"/>
            </a:pPr>
            <a:r>
              <a:rPr lang="en-IN"/>
              <a:t>ARM has two forms of cache</a:t>
            </a:r>
            <a:endParaRPr/>
          </a:p>
          <a:p>
            <a:pPr lvl="1">
              <a:buSzPct val="45000"/>
              <a:buFont typeface="Wingdings"/>
              <a:buChar char="v"/>
            </a:pPr>
            <a:r>
              <a:rPr lang="en-IN"/>
              <a:t>Single unified cache for data and instruction</a:t>
            </a:r>
            <a:endParaRPr/>
          </a:p>
          <a:p>
            <a:pPr lvl="1">
              <a:buSzPct val="45000"/>
              <a:buFont typeface="Wingdings"/>
              <a:buChar char="v"/>
            </a:pPr>
            <a:r>
              <a:rPr lang="en-IN"/>
              <a:t>Separate caches for data and instruction</a:t>
            </a:r>
            <a:endParaRPr/>
          </a:p>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ARM Powered Products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Memory Management</a:t>
            </a:r>
            <a:endParaRPr/>
          </a:p>
        </p:txBody>
      </p:sp>
      <p:sp>
        <p:nvSpPr>
          <p:cNvPr id="1056" name="TextShape 2"/>
          <p:cNvSpPr txBox="1"/>
          <p:nvPr/>
        </p:nvSpPr>
        <p:spPr>
          <a:xfrm>
            <a:off x="838080" y="1752480"/>
            <a:ext cx="7772040" cy="4266720"/>
          </a:xfrm>
          <a:prstGeom prst="rect">
            <a:avLst/>
          </a:prstGeom>
        </p:spPr>
        <p:txBody>
          <a:bodyPr lIns="90000" tIns="45000" rIns="90000" bIns="45000"/>
          <a:lstStyle/>
          <a:p>
            <a:pPr>
              <a:buSzPct val="45000"/>
              <a:buFont typeface="Wingdings"/>
              <a:buChar char="Ø"/>
            </a:pPr>
            <a:r>
              <a:rPr lang="en-IN"/>
              <a:t>MMU is a class of processor hardware components for handling memory accesses requested by the CPU.</a:t>
            </a:r>
            <a:endParaRPr/>
          </a:p>
          <a:p>
            <a:pPr>
              <a:buSzPct val="45000"/>
              <a:buFont typeface="Wingdings"/>
              <a:buChar char="Ø"/>
            </a:pPr>
            <a:r>
              <a:rPr lang="en-IN"/>
              <a:t>The functions of MMU’s are</a:t>
            </a:r>
            <a:endParaRPr/>
          </a:p>
          <a:p>
            <a:pPr lvl="1">
              <a:buSzPct val="45000"/>
              <a:buFont typeface="Wingdings"/>
              <a:buChar char="v"/>
            </a:pPr>
            <a:r>
              <a:rPr lang="en-IN"/>
              <a:t>Translation of virtual address to physical address.</a:t>
            </a:r>
            <a:endParaRPr/>
          </a:p>
          <a:p>
            <a:pPr lvl="1">
              <a:buSzPct val="45000"/>
              <a:buFont typeface="Wingdings"/>
              <a:buChar char="v"/>
            </a:pPr>
            <a:r>
              <a:rPr lang="en-IN"/>
              <a:t>Memory protection</a:t>
            </a:r>
            <a:endParaRPr/>
          </a:p>
          <a:p>
            <a:pPr lvl="1">
              <a:buSzPct val="45000"/>
              <a:buFont typeface="Wingdings"/>
              <a:buChar char="v"/>
            </a:pPr>
            <a:r>
              <a:rPr lang="en-IN"/>
              <a:t>Cache control etc</a:t>
            </a:r>
            <a:endParaRPr/>
          </a:p>
          <a:p>
            <a:endParaRPr/>
          </a:p>
          <a:p>
            <a:endParaRPr/>
          </a:p>
          <a:p>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 name="TextShape 1"/>
          <p:cNvSpPr txBox="1"/>
          <p:nvPr/>
        </p:nvSpPr>
        <p:spPr>
          <a:xfrm>
            <a:off x="457200" y="304920"/>
            <a:ext cx="8229240" cy="1142640"/>
          </a:xfrm>
          <a:prstGeom prst="rect">
            <a:avLst/>
          </a:prstGeom>
        </p:spPr>
        <p:txBody>
          <a:bodyPr lIns="90000" tIns="45000" rIns="90000" bIns="45000"/>
          <a:lstStyle/>
          <a:p>
            <a:r>
              <a:rPr lang="en-IN" sz="3000">
                <a:solidFill>
                  <a:srgbClr val="575F6D"/>
                </a:solidFill>
                <a:latin typeface="Century Schoolbook"/>
              </a:rPr>
              <a:t>Coprocessors</a:t>
            </a:r>
            <a:endParaRPr/>
          </a:p>
        </p:txBody>
      </p:sp>
      <p:sp>
        <p:nvSpPr>
          <p:cNvPr id="1058" name="TextShape 2"/>
          <p:cNvSpPr txBox="1"/>
          <p:nvPr/>
        </p:nvSpPr>
        <p:spPr>
          <a:xfrm>
            <a:off x="838080" y="1676520"/>
            <a:ext cx="7772040" cy="4928760"/>
          </a:xfrm>
          <a:prstGeom prst="rect">
            <a:avLst/>
          </a:prstGeom>
        </p:spPr>
        <p:txBody>
          <a:bodyPr lIns="90000" tIns="45000" rIns="90000" bIns="45000"/>
          <a:lstStyle/>
          <a:p>
            <a:pPr algn="just">
              <a:lnSpc>
                <a:spcPct val="80000"/>
              </a:lnSpc>
              <a:buSzPct val="45000"/>
              <a:buFont typeface="Wingdings"/>
              <a:buChar char="Ø"/>
            </a:pPr>
            <a:r>
              <a:rPr lang="en-IN" sz="2600"/>
              <a:t>Coprocessors can be attached to the ARM processor</a:t>
            </a:r>
            <a:endParaRPr/>
          </a:p>
          <a:p>
            <a:pPr algn="just">
              <a:lnSpc>
                <a:spcPct val="80000"/>
              </a:lnSpc>
              <a:buSzPct val="45000"/>
              <a:buFont typeface="Wingdings"/>
              <a:buChar char="Ø"/>
            </a:pPr>
            <a:r>
              <a:rPr lang="en-IN" sz="2600"/>
              <a:t>A separate chip, that performs lot of calculations for the microprocessor, relieving the CPU some of its work and thus enhancing overall speed of system.</a:t>
            </a:r>
            <a:endParaRPr/>
          </a:p>
          <a:p>
            <a:pPr algn="just">
              <a:lnSpc>
                <a:spcPct val="80000"/>
              </a:lnSpc>
              <a:buSzPct val="45000"/>
              <a:buFont typeface="Wingdings"/>
              <a:buChar char="Ø"/>
            </a:pPr>
            <a:r>
              <a:rPr lang="en-IN" sz="2600"/>
              <a:t>A secondary processor used to speed up operation by taking over a specific part of main processors work.</a:t>
            </a:r>
            <a:endParaRPr/>
          </a:p>
          <a:p>
            <a:pPr algn="just">
              <a:lnSpc>
                <a:spcPct val="80000"/>
              </a:lnSpc>
              <a:buSzPct val="45000"/>
              <a:buFont typeface="Wingdings"/>
              <a:buChar char="Ø"/>
            </a:pPr>
            <a:r>
              <a:rPr lang="en-IN" sz="2600"/>
              <a:t>The ARM processor uses coprocessor 15 registers to control cache, TCMs, and memory management</a:t>
            </a:r>
            <a:endParaRPr/>
          </a:p>
          <a:p>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Description of cpsr</a:t>
            </a:r>
            <a:endParaRPr/>
          </a:p>
        </p:txBody>
      </p:sp>
      <p:sp>
        <p:nvSpPr>
          <p:cNvPr id="1060" name="CustomShape 2"/>
          <p:cNvSpPr/>
          <p:nvPr/>
        </p:nvSpPr>
        <p:spPr>
          <a:xfrm>
            <a:off x="6248520" y="1523880"/>
            <a:ext cx="3047760" cy="456120"/>
          </a:xfrm>
          <a:prstGeom prst="rect">
            <a:avLst/>
          </a:prstGeom>
        </p:spPr>
        <p:txBody>
          <a:bodyPr lIns="90000" tIns="45000" rIns="90000" bIns="45000"/>
          <a:lstStyle/>
          <a:p>
            <a:r>
              <a:rPr lang="en-IN" sz="2400" b="1">
                <a:solidFill>
                  <a:srgbClr val="000000"/>
                </a:solidFill>
                <a:latin typeface="Tahoma"/>
              </a:rPr>
              <a:t>Description</a:t>
            </a:r>
            <a:endParaRPr/>
          </a:p>
        </p:txBody>
      </p:sp>
      <p:sp>
        <p:nvSpPr>
          <p:cNvPr id="1061" name="CustomShape 3"/>
          <p:cNvSpPr/>
          <p:nvPr/>
        </p:nvSpPr>
        <p:spPr>
          <a:xfrm>
            <a:off x="838080" y="1600200"/>
            <a:ext cx="2285640" cy="456120"/>
          </a:xfrm>
          <a:prstGeom prst="rect">
            <a:avLst/>
          </a:prstGeom>
        </p:spPr>
        <p:txBody>
          <a:bodyPr lIns="90000" tIns="45000" rIns="90000" bIns="45000"/>
          <a:lstStyle/>
          <a:p>
            <a:r>
              <a:rPr lang="en-IN" sz="2400" b="1">
                <a:latin typeface="Tahoma"/>
              </a:rPr>
              <a:t>Parts </a:t>
            </a:r>
            <a:endParaRPr/>
          </a:p>
        </p:txBody>
      </p:sp>
      <p:sp>
        <p:nvSpPr>
          <p:cNvPr id="1062" name="CustomShape 4"/>
          <p:cNvSpPr/>
          <p:nvPr/>
        </p:nvSpPr>
        <p:spPr>
          <a:xfrm>
            <a:off x="2209680" y="1600200"/>
            <a:ext cx="2590560" cy="456120"/>
          </a:xfrm>
          <a:prstGeom prst="rect">
            <a:avLst/>
          </a:prstGeom>
        </p:spPr>
        <p:txBody>
          <a:bodyPr lIns="90000" tIns="45000" rIns="90000" bIns="45000"/>
          <a:lstStyle/>
          <a:p>
            <a:r>
              <a:rPr lang="en-IN" sz="2400" b="1">
                <a:latin typeface="Tahoma"/>
              </a:rPr>
              <a:t>Bits </a:t>
            </a:r>
            <a:endParaRPr/>
          </a:p>
        </p:txBody>
      </p:sp>
      <p:sp>
        <p:nvSpPr>
          <p:cNvPr id="1063" name="CustomShape 5"/>
          <p:cNvSpPr/>
          <p:nvPr/>
        </p:nvSpPr>
        <p:spPr>
          <a:xfrm>
            <a:off x="4038480" y="1600200"/>
            <a:ext cx="3047760" cy="456120"/>
          </a:xfrm>
          <a:prstGeom prst="rect">
            <a:avLst/>
          </a:prstGeom>
        </p:spPr>
        <p:txBody>
          <a:bodyPr lIns="90000" tIns="45000" rIns="90000" bIns="45000"/>
          <a:lstStyle/>
          <a:p>
            <a:r>
              <a:rPr lang="en-IN" sz="2400" b="1">
                <a:latin typeface="Tahoma"/>
              </a:rPr>
              <a:t>Architecture </a:t>
            </a:r>
            <a:endParaRPr/>
          </a:p>
        </p:txBody>
      </p:sp>
      <p:sp>
        <p:nvSpPr>
          <p:cNvPr id="1064" name="CustomShape 6"/>
          <p:cNvSpPr/>
          <p:nvPr/>
        </p:nvSpPr>
        <p:spPr>
          <a:xfrm>
            <a:off x="838080" y="2023920"/>
            <a:ext cx="1371240" cy="395280"/>
          </a:xfrm>
          <a:prstGeom prst="rect">
            <a:avLst/>
          </a:prstGeom>
        </p:spPr>
        <p:txBody>
          <a:bodyPr lIns="90000" tIns="45000" rIns="90000" bIns="45000"/>
          <a:lstStyle/>
          <a:p>
            <a:r>
              <a:rPr lang="en-IN" sz="2000">
                <a:latin typeface="Tahoma"/>
              </a:rPr>
              <a:t>Mode</a:t>
            </a:r>
            <a:endParaRPr/>
          </a:p>
        </p:txBody>
      </p:sp>
      <p:sp>
        <p:nvSpPr>
          <p:cNvPr id="1065" name="CustomShape 7"/>
          <p:cNvSpPr/>
          <p:nvPr/>
        </p:nvSpPr>
        <p:spPr>
          <a:xfrm>
            <a:off x="2209680" y="2041560"/>
            <a:ext cx="1142640" cy="395280"/>
          </a:xfrm>
          <a:prstGeom prst="rect">
            <a:avLst/>
          </a:prstGeom>
        </p:spPr>
        <p:txBody>
          <a:bodyPr lIns="90000" tIns="45000" rIns="90000" bIns="45000"/>
          <a:lstStyle/>
          <a:p>
            <a:r>
              <a:rPr lang="en-IN" sz="2000">
                <a:latin typeface="Tahoma"/>
              </a:rPr>
              <a:t>4:0</a:t>
            </a:r>
            <a:endParaRPr/>
          </a:p>
        </p:txBody>
      </p:sp>
      <p:sp>
        <p:nvSpPr>
          <p:cNvPr id="1066" name="CustomShape 8"/>
          <p:cNvSpPr/>
          <p:nvPr/>
        </p:nvSpPr>
        <p:spPr>
          <a:xfrm>
            <a:off x="4114800" y="2023920"/>
            <a:ext cx="1371240" cy="395280"/>
          </a:xfrm>
          <a:prstGeom prst="rect">
            <a:avLst/>
          </a:prstGeom>
        </p:spPr>
        <p:txBody>
          <a:bodyPr lIns="90000" tIns="45000" rIns="90000" bIns="45000"/>
          <a:lstStyle/>
          <a:p>
            <a:r>
              <a:rPr lang="en-IN" sz="2000">
                <a:latin typeface="Tahoma"/>
              </a:rPr>
              <a:t>all</a:t>
            </a:r>
            <a:endParaRPr/>
          </a:p>
        </p:txBody>
      </p:sp>
      <p:sp>
        <p:nvSpPr>
          <p:cNvPr id="1067" name="CustomShape 9"/>
          <p:cNvSpPr/>
          <p:nvPr/>
        </p:nvSpPr>
        <p:spPr>
          <a:xfrm>
            <a:off x="6505560" y="2041560"/>
            <a:ext cx="2561760" cy="395280"/>
          </a:xfrm>
          <a:prstGeom prst="rect">
            <a:avLst/>
          </a:prstGeom>
        </p:spPr>
        <p:txBody>
          <a:bodyPr lIns="90000" tIns="45000" rIns="90000" bIns="45000"/>
          <a:lstStyle/>
          <a:p>
            <a:r>
              <a:rPr lang="en-IN" sz="2000">
                <a:latin typeface="Tahoma"/>
              </a:rPr>
              <a:t>processor mode</a:t>
            </a:r>
            <a:endParaRPr/>
          </a:p>
        </p:txBody>
      </p:sp>
      <p:sp>
        <p:nvSpPr>
          <p:cNvPr id="1068" name="CustomShape 10"/>
          <p:cNvSpPr/>
          <p:nvPr/>
        </p:nvSpPr>
        <p:spPr>
          <a:xfrm>
            <a:off x="838080" y="2328840"/>
            <a:ext cx="1371240" cy="395280"/>
          </a:xfrm>
          <a:prstGeom prst="rect">
            <a:avLst/>
          </a:prstGeom>
        </p:spPr>
        <p:txBody>
          <a:bodyPr lIns="90000" tIns="45000" rIns="90000" bIns="45000"/>
          <a:lstStyle/>
          <a:p>
            <a:r>
              <a:rPr lang="en-IN" sz="2000">
                <a:latin typeface="Tahoma"/>
              </a:rPr>
              <a:t>T</a:t>
            </a:r>
            <a:endParaRPr/>
          </a:p>
        </p:txBody>
      </p:sp>
      <p:sp>
        <p:nvSpPr>
          <p:cNvPr id="1069" name="CustomShape 11"/>
          <p:cNvSpPr/>
          <p:nvPr/>
        </p:nvSpPr>
        <p:spPr>
          <a:xfrm>
            <a:off x="2209680" y="2346480"/>
            <a:ext cx="1142640" cy="395280"/>
          </a:xfrm>
          <a:prstGeom prst="rect">
            <a:avLst/>
          </a:prstGeom>
        </p:spPr>
        <p:txBody>
          <a:bodyPr lIns="90000" tIns="45000" rIns="90000" bIns="45000"/>
          <a:lstStyle/>
          <a:p>
            <a:r>
              <a:rPr lang="en-IN" sz="2000">
                <a:latin typeface="Tahoma"/>
              </a:rPr>
              <a:t>5</a:t>
            </a:r>
            <a:endParaRPr/>
          </a:p>
        </p:txBody>
      </p:sp>
      <p:sp>
        <p:nvSpPr>
          <p:cNvPr id="1070" name="CustomShape 12"/>
          <p:cNvSpPr/>
          <p:nvPr/>
        </p:nvSpPr>
        <p:spPr>
          <a:xfrm>
            <a:off x="4114800" y="2328840"/>
            <a:ext cx="1371240" cy="395280"/>
          </a:xfrm>
          <a:prstGeom prst="rect">
            <a:avLst/>
          </a:prstGeom>
        </p:spPr>
        <p:txBody>
          <a:bodyPr lIns="90000" tIns="45000" rIns="90000" bIns="45000"/>
          <a:lstStyle/>
          <a:p>
            <a:r>
              <a:rPr lang="en-IN" sz="2000">
                <a:latin typeface="Tahoma"/>
              </a:rPr>
              <a:t>ARMv4T</a:t>
            </a:r>
            <a:endParaRPr/>
          </a:p>
        </p:txBody>
      </p:sp>
      <p:sp>
        <p:nvSpPr>
          <p:cNvPr id="1071" name="CustomShape 13"/>
          <p:cNvSpPr/>
          <p:nvPr/>
        </p:nvSpPr>
        <p:spPr>
          <a:xfrm>
            <a:off x="6505560" y="2346480"/>
            <a:ext cx="2561760" cy="395280"/>
          </a:xfrm>
          <a:prstGeom prst="rect">
            <a:avLst/>
          </a:prstGeom>
        </p:spPr>
        <p:txBody>
          <a:bodyPr lIns="90000" tIns="45000" rIns="90000" bIns="45000"/>
          <a:lstStyle/>
          <a:p>
            <a:r>
              <a:rPr lang="en-IN" sz="2000">
                <a:latin typeface="Tahoma"/>
              </a:rPr>
              <a:t>Thumb state</a:t>
            </a:r>
            <a:endParaRPr/>
          </a:p>
        </p:txBody>
      </p:sp>
      <p:sp>
        <p:nvSpPr>
          <p:cNvPr id="1072" name="CustomShape 14"/>
          <p:cNvSpPr/>
          <p:nvPr/>
        </p:nvSpPr>
        <p:spPr>
          <a:xfrm>
            <a:off x="838080" y="2633760"/>
            <a:ext cx="1371240" cy="395280"/>
          </a:xfrm>
          <a:prstGeom prst="rect">
            <a:avLst/>
          </a:prstGeom>
        </p:spPr>
        <p:txBody>
          <a:bodyPr lIns="90000" tIns="45000" rIns="90000" bIns="45000"/>
          <a:lstStyle/>
          <a:p>
            <a:r>
              <a:rPr lang="en-IN" sz="2000">
                <a:latin typeface="Tahoma"/>
              </a:rPr>
              <a:t>I &amp; F</a:t>
            </a:r>
            <a:endParaRPr/>
          </a:p>
        </p:txBody>
      </p:sp>
      <p:sp>
        <p:nvSpPr>
          <p:cNvPr id="1073" name="CustomShape 15"/>
          <p:cNvSpPr/>
          <p:nvPr/>
        </p:nvSpPr>
        <p:spPr>
          <a:xfrm>
            <a:off x="2209680" y="2651040"/>
            <a:ext cx="1142640" cy="395280"/>
          </a:xfrm>
          <a:prstGeom prst="rect">
            <a:avLst/>
          </a:prstGeom>
        </p:spPr>
        <p:txBody>
          <a:bodyPr lIns="90000" tIns="45000" rIns="90000" bIns="45000"/>
          <a:lstStyle/>
          <a:p>
            <a:r>
              <a:rPr lang="en-IN" sz="2000">
                <a:latin typeface="Tahoma"/>
              </a:rPr>
              <a:t>7:6</a:t>
            </a:r>
            <a:endParaRPr/>
          </a:p>
        </p:txBody>
      </p:sp>
      <p:sp>
        <p:nvSpPr>
          <p:cNvPr id="1074" name="CustomShape 16"/>
          <p:cNvSpPr/>
          <p:nvPr/>
        </p:nvSpPr>
        <p:spPr>
          <a:xfrm>
            <a:off x="4114800" y="2633760"/>
            <a:ext cx="1371240" cy="395280"/>
          </a:xfrm>
          <a:prstGeom prst="rect">
            <a:avLst/>
          </a:prstGeom>
        </p:spPr>
        <p:txBody>
          <a:bodyPr lIns="90000" tIns="45000" rIns="90000" bIns="45000"/>
          <a:lstStyle/>
          <a:p>
            <a:r>
              <a:rPr lang="en-IN" sz="2000">
                <a:latin typeface="Tahoma"/>
              </a:rPr>
              <a:t>all</a:t>
            </a:r>
            <a:endParaRPr/>
          </a:p>
        </p:txBody>
      </p:sp>
      <p:sp>
        <p:nvSpPr>
          <p:cNvPr id="1075" name="CustomShape 17"/>
          <p:cNvSpPr/>
          <p:nvPr/>
        </p:nvSpPr>
        <p:spPr>
          <a:xfrm>
            <a:off x="6505560" y="2651040"/>
            <a:ext cx="2561760" cy="395280"/>
          </a:xfrm>
          <a:prstGeom prst="rect">
            <a:avLst/>
          </a:prstGeom>
        </p:spPr>
        <p:txBody>
          <a:bodyPr lIns="90000" tIns="45000" rIns="90000" bIns="45000"/>
          <a:lstStyle/>
          <a:p>
            <a:r>
              <a:rPr lang="en-IN" sz="2000">
                <a:latin typeface="Tahoma"/>
              </a:rPr>
              <a:t>interrupt masks</a:t>
            </a:r>
            <a:endParaRPr/>
          </a:p>
        </p:txBody>
      </p:sp>
      <p:sp>
        <p:nvSpPr>
          <p:cNvPr id="1076" name="CustomShape 18"/>
          <p:cNvSpPr/>
          <p:nvPr/>
        </p:nvSpPr>
        <p:spPr>
          <a:xfrm>
            <a:off x="838080" y="2938320"/>
            <a:ext cx="1371240" cy="395280"/>
          </a:xfrm>
          <a:prstGeom prst="rect">
            <a:avLst/>
          </a:prstGeom>
        </p:spPr>
        <p:txBody>
          <a:bodyPr lIns="90000" tIns="45000" rIns="90000" bIns="45000"/>
          <a:lstStyle/>
          <a:p>
            <a:r>
              <a:rPr lang="en-IN" sz="2000">
                <a:latin typeface="Tahoma"/>
              </a:rPr>
              <a:t>J</a:t>
            </a:r>
            <a:endParaRPr/>
          </a:p>
        </p:txBody>
      </p:sp>
      <p:sp>
        <p:nvSpPr>
          <p:cNvPr id="1077" name="CustomShape 19"/>
          <p:cNvSpPr/>
          <p:nvPr/>
        </p:nvSpPr>
        <p:spPr>
          <a:xfrm>
            <a:off x="2209680" y="2955960"/>
            <a:ext cx="1142640" cy="395280"/>
          </a:xfrm>
          <a:prstGeom prst="rect">
            <a:avLst/>
          </a:prstGeom>
        </p:spPr>
        <p:txBody>
          <a:bodyPr lIns="90000" tIns="45000" rIns="90000" bIns="45000"/>
          <a:lstStyle/>
          <a:p>
            <a:r>
              <a:rPr lang="en-IN" sz="2000">
                <a:latin typeface="Tahoma"/>
              </a:rPr>
              <a:t>24</a:t>
            </a:r>
            <a:endParaRPr/>
          </a:p>
        </p:txBody>
      </p:sp>
      <p:sp>
        <p:nvSpPr>
          <p:cNvPr id="1078" name="CustomShape 20"/>
          <p:cNvSpPr/>
          <p:nvPr/>
        </p:nvSpPr>
        <p:spPr>
          <a:xfrm>
            <a:off x="4114800" y="2938320"/>
            <a:ext cx="1599840" cy="395280"/>
          </a:xfrm>
          <a:prstGeom prst="rect">
            <a:avLst/>
          </a:prstGeom>
        </p:spPr>
        <p:txBody>
          <a:bodyPr lIns="90000" tIns="45000" rIns="90000" bIns="45000"/>
          <a:lstStyle/>
          <a:p>
            <a:r>
              <a:rPr lang="en-IN" sz="2000">
                <a:latin typeface="Tahoma"/>
              </a:rPr>
              <a:t>ARMv5TEJ</a:t>
            </a:r>
            <a:endParaRPr/>
          </a:p>
        </p:txBody>
      </p:sp>
      <p:sp>
        <p:nvSpPr>
          <p:cNvPr id="1079" name="CustomShape 21"/>
          <p:cNvSpPr/>
          <p:nvPr/>
        </p:nvSpPr>
        <p:spPr>
          <a:xfrm>
            <a:off x="6505560" y="2955960"/>
            <a:ext cx="2561760" cy="395280"/>
          </a:xfrm>
          <a:prstGeom prst="rect">
            <a:avLst/>
          </a:prstGeom>
        </p:spPr>
        <p:txBody>
          <a:bodyPr lIns="90000" tIns="45000" rIns="90000" bIns="45000"/>
          <a:lstStyle/>
          <a:p>
            <a:r>
              <a:rPr lang="en-IN" sz="2000">
                <a:latin typeface="Tahoma"/>
              </a:rPr>
              <a:t>Jazelle state</a:t>
            </a:r>
            <a:endParaRPr/>
          </a:p>
        </p:txBody>
      </p:sp>
      <p:sp>
        <p:nvSpPr>
          <p:cNvPr id="1080" name="CustomShape 22"/>
          <p:cNvSpPr/>
          <p:nvPr/>
        </p:nvSpPr>
        <p:spPr>
          <a:xfrm>
            <a:off x="838080" y="3243240"/>
            <a:ext cx="1371240" cy="395280"/>
          </a:xfrm>
          <a:prstGeom prst="rect">
            <a:avLst/>
          </a:prstGeom>
        </p:spPr>
        <p:txBody>
          <a:bodyPr lIns="90000" tIns="45000" rIns="90000" bIns="45000"/>
          <a:lstStyle/>
          <a:p>
            <a:r>
              <a:rPr lang="en-IN" sz="2000">
                <a:latin typeface="Tahoma"/>
              </a:rPr>
              <a:t>Q</a:t>
            </a:r>
            <a:endParaRPr/>
          </a:p>
        </p:txBody>
      </p:sp>
      <p:sp>
        <p:nvSpPr>
          <p:cNvPr id="1081" name="CustomShape 23"/>
          <p:cNvSpPr/>
          <p:nvPr/>
        </p:nvSpPr>
        <p:spPr>
          <a:xfrm>
            <a:off x="2209680" y="3260880"/>
            <a:ext cx="1142640" cy="395280"/>
          </a:xfrm>
          <a:prstGeom prst="rect">
            <a:avLst/>
          </a:prstGeom>
        </p:spPr>
        <p:txBody>
          <a:bodyPr lIns="90000" tIns="45000" rIns="90000" bIns="45000"/>
          <a:lstStyle/>
          <a:p>
            <a:r>
              <a:rPr lang="en-IN" sz="2000">
                <a:latin typeface="Tahoma"/>
              </a:rPr>
              <a:t>27</a:t>
            </a:r>
            <a:endParaRPr/>
          </a:p>
        </p:txBody>
      </p:sp>
      <p:sp>
        <p:nvSpPr>
          <p:cNvPr id="1082" name="CustomShape 24"/>
          <p:cNvSpPr/>
          <p:nvPr/>
        </p:nvSpPr>
        <p:spPr>
          <a:xfrm>
            <a:off x="4114800" y="3243240"/>
            <a:ext cx="1371240" cy="700200"/>
          </a:xfrm>
          <a:prstGeom prst="rect">
            <a:avLst/>
          </a:prstGeom>
        </p:spPr>
        <p:txBody>
          <a:bodyPr lIns="90000" tIns="45000" rIns="90000" bIns="45000"/>
          <a:lstStyle/>
          <a:p>
            <a:r>
              <a:rPr lang="en-IN" sz="2000">
                <a:latin typeface="Tahoma"/>
              </a:rPr>
              <a:t>ARMv5TE</a:t>
            </a:r>
            <a:endParaRPr/>
          </a:p>
        </p:txBody>
      </p:sp>
      <p:sp>
        <p:nvSpPr>
          <p:cNvPr id="1083" name="CustomShape 25"/>
          <p:cNvSpPr/>
          <p:nvPr/>
        </p:nvSpPr>
        <p:spPr>
          <a:xfrm>
            <a:off x="6505560" y="3260880"/>
            <a:ext cx="2561760" cy="395280"/>
          </a:xfrm>
          <a:prstGeom prst="rect">
            <a:avLst/>
          </a:prstGeom>
        </p:spPr>
        <p:txBody>
          <a:bodyPr lIns="90000" tIns="45000" rIns="90000" bIns="45000"/>
          <a:lstStyle/>
          <a:p>
            <a:r>
              <a:rPr lang="en-IN" sz="2000">
                <a:latin typeface="Tahoma"/>
              </a:rPr>
              <a:t>condition flag</a:t>
            </a:r>
            <a:endParaRPr/>
          </a:p>
        </p:txBody>
      </p:sp>
      <p:sp>
        <p:nvSpPr>
          <p:cNvPr id="1084" name="CustomShape 26"/>
          <p:cNvSpPr/>
          <p:nvPr/>
        </p:nvSpPr>
        <p:spPr>
          <a:xfrm>
            <a:off x="838080" y="3581280"/>
            <a:ext cx="1371240" cy="395280"/>
          </a:xfrm>
          <a:prstGeom prst="rect">
            <a:avLst/>
          </a:prstGeom>
        </p:spPr>
        <p:txBody>
          <a:bodyPr lIns="90000" tIns="45000" rIns="90000" bIns="45000"/>
          <a:lstStyle/>
          <a:p>
            <a:r>
              <a:rPr lang="en-IN" sz="2000">
                <a:latin typeface="Tahoma"/>
              </a:rPr>
              <a:t>V</a:t>
            </a:r>
            <a:endParaRPr/>
          </a:p>
        </p:txBody>
      </p:sp>
      <p:sp>
        <p:nvSpPr>
          <p:cNvPr id="1085" name="CustomShape 27"/>
          <p:cNvSpPr/>
          <p:nvPr/>
        </p:nvSpPr>
        <p:spPr>
          <a:xfrm>
            <a:off x="2209680" y="3598920"/>
            <a:ext cx="1142640" cy="395280"/>
          </a:xfrm>
          <a:prstGeom prst="rect">
            <a:avLst/>
          </a:prstGeom>
        </p:spPr>
        <p:txBody>
          <a:bodyPr lIns="90000" tIns="45000" rIns="90000" bIns="45000"/>
          <a:lstStyle/>
          <a:p>
            <a:r>
              <a:rPr lang="en-IN" sz="2000">
                <a:latin typeface="Tahoma"/>
              </a:rPr>
              <a:t>28</a:t>
            </a:r>
            <a:endParaRPr/>
          </a:p>
        </p:txBody>
      </p:sp>
      <p:sp>
        <p:nvSpPr>
          <p:cNvPr id="1086" name="CustomShape 28"/>
          <p:cNvSpPr/>
          <p:nvPr/>
        </p:nvSpPr>
        <p:spPr>
          <a:xfrm>
            <a:off x="4114800" y="3581280"/>
            <a:ext cx="1371240" cy="395280"/>
          </a:xfrm>
          <a:prstGeom prst="rect">
            <a:avLst/>
          </a:prstGeom>
        </p:spPr>
        <p:txBody>
          <a:bodyPr lIns="90000" tIns="45000" rIns="90000" bIns="45000"/>
          <a:lstStyle/>
          <a:p>
            <a:r>
              <a:rPr lang="en-IN" sz="2000">
                <a:latin typeface="Tahoma"/>
              </a:rPr>
              <a:t>all</a:t>
            </a:r>
            <a:endParaRPr/>
          </a:p>
        </p:txBody>
      </p:sp>
      <p:sp>
        <p:nvSpPr>
          <p:cNvPr id="1087" name="CustomShape 29"/>
          <p:cNvSpPr/>
          <p:nvPr/>
        </p:nvSpPr>
        <p:spPr>
          <a:xfrm>
            <a:off x="6505560" y="3598920"/>
            <a:ext cx="2561760" cy="395280"/>
          </a:xfrm>
          <a:prstGeom prst="rect">
            <a:avLst/>
          </a:prstGeom>
        </p:spPr>
        <p:txBody>
          <a:bodyPr lIns="90000" tIns="45000" rIns="90000" bIns="45000"/>
          <a:lstStyle/>
          <a:p>
            <a:r>
              <a:rPr lang="en-IN" sz="2000">
                <a:latin typeface="Tahoma"/>
              </a:rPr>
              <a:t>condition flag</a:t>
            </a:r>
            <a:endParaRPr/>
          </a:p>
        </p:txBody>
      </p:sp>
      <p:sp>
        <p:nvSpPr>
          <p:cNvPr id="1088" name="CustomShape 30"/>
          <p:cNvSpPr/>
          <p:nvPr/>
        </p:nvSpPr>
        <p:spPr>
          <a:xfrm>
            <a:off x="838080" y="3929040"/>
            <a:ext cx="1371240" cy="395280"/>
          </a:xfrm>
          <a:prstGeom prst="rect">
            <a:avLst/>
          </a:prstGeom>
        </p:spPr>
        <p:txBody>
          <a:bodyPr lIns="90000" tIns="45000" rIns="90000" bIns="45000"/>
          <a:lstStyle/>
          <a:p>
            <a:r>
              <a:rPr lang="en-IN" sz="2000">
                <a:latin typeface="Tahoma"/>
              </a:rPr>
              <a:t>C</a:t>
            </a:r>
            <a:endParaRPr/>
          </a:p>
        </p:txBody>
      </p:sp>
      <p:sp>
        <p:nvSpPr>
          <p:cNvPr id="1089" name="CustomShape 31"/>
          <p:cNvSpPr/>
          <p:nvPr/>
        </p:nvSpPr>
        <p:spPr>
          <a:xfrm>
            <a:off x="2209680" y="3946680"/>
            <a:ext cx="1142640" cy="395280"/>
          </a:xfrm>
          <a:prstGeom prst="rect">
            <a:avLst/>
          </a:prstGeom>
        </p:spPr>
        <p:txBody>
          <a:bodyPr lIns="90000" tIns="45000" rIns="90000" bIns="45000"/>
          <a:lstStyle/>
          <a:p>
            <a:r>
              <a:rPr lang="en-IN" sz="2000">
                <a:latin typeface="Tahoma"/>
              </a:rPr>
              <a:t>29</a:t>
            </a:r>
            <a:endParaRPr/>
          </a:p>
        </p:txBody>
      </p:sp>
      <p:sp>
        <p:nvSpPr>
          <p:cNvPr id="1090" name="CustomShape 32"/>
          <p:cNvSpPr/>
          <p:nvPr/>
        </p:nvSpPr>
        <p:spPr>
          <a:xfrm>
            <a:off x="4114800" y="3929040"/>
            <a:ext cx="1371240" cy="395280"/>
          </a:xfrm>
          <a:prstGeom prst="rect">
            <a:avLst/>
          </a:prstGeom>
        </p:spPr>
        <p:txBody>
          <a:bodyPr lIns="90000" tIns="45000" rIns="90000" bIns="45000"/>
          <a:lstStyle/>
          <a:p>
            <a:r>
              <a:rPr lang="en-IN" sz="2000">
                <a:latin typeface="Tahoma"/>
              </a:rPr>
              <a:t>all</a:t>
            </a:r>
            <a:endParaRPr/>
          </a:p>
        </p:txBody>
      </p:sp>
      <p:sp>
        <p:nvSpPr>
          <p:cNvPr id="1091" name="CustomShape 33"/>
          <p:cNvSpPr/>
          <p:nvPr/>
        </p:nvSpPr>
        <p:spPr>
          <a:xfrm>
            <a:off x="6505560" y="3946680"/>
            <a:ext cx="2561760" cy="395280"/>
          </a:xfrm>
          <a:prstGeom prst="rect">
            <a:avLst/>
          </a:prstGeom>
        </p:spPr>
        <p:txBody>
          <a:bodyPr lIns="90000" tIns="45000" rIns="90000" bIns="45000"/>
          <a:lstStyle/>
          <a:p>
            <a:r>
              <a:rPr lang="en-IN" sz="2000">
                <a:latin typeface="Tahoma"/>
              </a:rPr>
              <a:t>condition flag</a:t>
            </a:r>
            <a:endParaRPr/>
          </a:p>
        </p:txBody>
      </p:sp>
      <p:sp>
        <p:nvSpPr>
          <p:cNvPr id="1092" name="CustomShape 34"/>
          <p:cNvSpPr/>
          <p:nvPr/>
        </p:nvSpPr>
        <p:spPr>
          <a:xfrm>
            <a:off x="838080" y="4233960"/>
            <a:ext cx="1371240" cy="395280"/>
          </a:xfrm>
          <a:prstGeom prst="rect">
            <a:avLst/>
          </a:prstGeom>
        </p:spPr>
        <p:txBody>
          <a:bodyPr lIns="90000" tIns="45000" rIns="90000" bIns="45000"/>
          <a:lstStyle/>
          <a:p>
            <a:r>
              <a:rPr lang="en-IN" sz="2000">
                <a:latin typeface="Tahoma"/>
              </a:rPr>
              <a:t>Z</a:t>
            </a:r>
            <a:endParaRPr/>
          </a:p>
        </p:txBody>
      </p:sp>
      <p:sp>
        <p:nvSpPr>
          <p:cNvPr id="1093" name="CustomShape 35"/>
          <p:cNvSpPr/>
          <p:nvPr/>
        </p:nvSpPr>
        <p:spPr>
          <a:xfrm>
            <a:off x="2209680" y="4251240"/>
            <a:ext cx="1142640" cy="395280"/>
          </a:xfrm>
          <a:prstGeom prst="rect">
            <a:avLst/>
          </a:prstGeom>
        </p:spPr>
        <p:txBody>
          <a:bodyPr lIns="90000" tIns="45000" rIns="90000" bIns="45000"/>
          <a:lstStyle/>
          <a:p>
            <a:r>
              <a:rPr lang="en-IN" sz="2000">
                <a:latin typeface="Tahoma"/>
              </a:rPr>
              <a:t>30</a:t>
            </a:r>
            <a:endParaRPr/>
          </a:p>
        </p:txBody>
      </p:sp>
      <p:sp>
        <p:nvSpPr>
          <p:cNvPr id="1094" name="CustomShape 36"/>
          <p:cNvSpPr/>
          <p:nvPr/>
        </p:nvSpPr>
        <p:spPr>
          <a:xfrm>
            <a:off x="4114800" y="4233960"/>
            <a:ext cx="1371240" cy="395280"/>
          </a:xfrm>
          <a:prstGeom prst="rect">
            <a:avLst/>
          </a:prstGeom>
        </p:spPr>
        <p:txBody>
          <a:bodyPr lIns="90000" tIns="45000" rIns="90000" bIns="45000"/>
          <a:lstStyle/>
          <a:p>
            <a:r>
              <a:rPr lang="en-IN" sz="2000">
                <a:latin typeface="Tahoma"/>
              </a:rPr>
              <a:t>all</a:t>
            </a:r>
            <a:endParaRPr/>
          </a:p>
        </p:txBody>
      </p:sp>
      <p:sp>
        <p:nvSpPr>
          <p:cNvPr id="1095" name="CustomShape 37"/>
          <p:cNvSpPr/>
          <p:nvPr/>
        </p:nvSpPr>
        <p:spPr>
          <a:xfrm>
            <a:off x="6505560" y="4251240"/>
            <a:ext cx="2561760" cy="395280"/>
          </a:xfrm>
          <a:prstGeom prst="rect">
            <a:avLst/>
          </a:prstGeom>
        </p:spPr>
        <p:txBody>
          <a:bodyPr lIns="90000" tIns="45000" rIns="90000" bIns="45000"/>
          <a:lstStyle/>
          <a:p>
            <a:r>
              <a:rPr lang="en-IN" sz="2000">
                <a:latin typeface="Tahoma"/>
              </a:rPr>
              <a:t>condition flag</a:t>
            </a:r>
            <a:endParaRPr/>
          </a:p>
        </p:txBody>
      </p:sp>
      <p:sp>
        <p:nvSpPr>
          <p:cNvPr id="1096" name="CustomShape 38"/>
          <p:cNvSpPr/>
          <p:nvPr/>
        </p:nvSpPr>
        <p:spPr>
          <a:xfrm>
            <a:off x="838080" y="4538520"/>
            <a:ext cx="1371240" cy="395280"/>
          </a:xfrm>
          <a:prstGeom prst="rect">
            <a:avLst/>
          </a:prstGeom>
        </p:spPr>
        <p:txBody>
          <a:bodyPr lIns="90000" tIns="45000" rIns="90000" bIns="45000"/>
          <a:lstStyle/>
          <a:p>
            <a:r>
              <a:rPr lang="en-IN" sz="2000">
                <a:latin typeface="Tahoma"/>
              </a:rPr>
              <a:t>N</a:t>
            </a:r>
            <a:endParaRPr/>
          </a:p>
        </p:txBody>
      </p:sp>
      <p:sp>
        <p:nvSpPr>
          <p:cNvPr id="1097" name="CustomShape 39"/>
          <p:cNvSpPr/>
          <p:nvPr/>
        </p:nvSpPr>
        <p:spPr>
          <a:xfrm>
            <a:off x="2209680" y="4556160"/>
            <a:ext cx="1142640" cy="395280"/>
          </a:xfrm>
          <a:prstGeom prst="rect">
            <a:avLst/>
          </a:prstGeom>
        </p:spPr>
        <p:txBody>
          <a:bodyPr lIns="90000" tIns="45000" rIns="90000" bIns="45000"/>
          <a:lstStyle/>
          <a:p>
            <a:r>
              <a:rPr lang="en-IN" sz="2000">
                <a:latin typeface="Tahoma"/>
              </a:rPr>
              <a:t>31</a:t>
            </a:r>
            <a:endParaRPr/>
          </a:p>
        </p:txBody>
      </p:sp>
      <p:sp>
        <p:nvSpPr>
          <p:cNvPr id="1098" name="CustomShape 40"/>
          <p:cNvSpPr/>
          <p:nvPr/>
        </p:nvSpPr>
        <p:spPr>
          <a:xfrm>
            <a:off x="4114800" y="4538520"/>
            <a:ext cx="1371240" cy="395280"/>
          </a:xfrm>
          <a:prstGeom prst="rect">
            <a:avLst/>
          </a:prstGeom>
        </p:spPr>
        <p:txBody>
          <a:bodyPr lIns="90000" tIns="45000" rIns="90000" bIns="45000"/>
          <a:lstStyle/>
          <a:p>
            <a:r>
              <a:rPr lang="en-IN" sz="2000">
                <a:latin typeface="Tahoma"/>
              </a:rPr>
              <a:t>all</a:t>
            </a:r>
            <a:endParaRPr/>
          </a:p>
        </p:txBody>
      </p:sp>
      <p:sp>
        <p:nvSpPr>
          <p:cNvPr id="1099" name="CustomShape 41"/>
          <p:cNvSpPr/>
          <p:nvPr/>
        </p:nvSpPr>
        <p:spPr>
          <a:xfrm>
            <a:off x="6505560" y="4556160"/>
            <a:ext cx="2561760" cy="395280"/>
          </a:xfrm>
          <a:prstGeom prst="rect">
            <a:avLst/>
          </a:prstGeom>
        </p:spPr>
        <p:txBody>
          <a:bodyPr lIns="90000" tIns="45000" rIns="90000" bIns="45000"/>
          <a:lstStyle/>
          <a:p>
            <a:r>
              <a:rPr lang="en-IN" sz="2000">
                <a:latin typeface="Tahoma"/>
              </a:rPr>
              <a:t>condition flag</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ARM Processor Families</a:t>
            </a:r>
            <a:endParaRPr/>
          </a:p>
        </p:txBody>
      </p:sp>
      <p:pic>
        <p:nvPicPr>
          <p:cNvPr id="1139" name="Picture 4"/>
          <p:cNvPicPr/>
          <p:nvPr/>
        </p:nvPicPr>
        <p:blipFill>
          <a:blip r:embed="rId2"/>
          <a:stretch>
            <a:fillRect/>
          </a:stretch>
        </p:blipFill>
        <p:spPr>
          <a:xfrm>
            <a:off x="1676520" y="1523880"/>
            <a:ext cx="6400440" cy="450036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Architecture Revisions</a:t>
            </a:r>
            <a:endParaRPr/>
          </a:p>
        </p:txBody>
      </p:sp>
      <p:sp>
        <p:nvSpPr>
          <p:cNvPr id="1141" name="CustomShape 2"/>
          <p:cNvSpPr/>
          <p:nvPr/>
        </p:nvSpPr>
        <p:spPr>
          <a:xfrm>
            <a:off x="609480" y="1523880"/>
            <a:ext cx="2285640" cy="456120"/>
          </a:xfrm>
          <a:prstGeom prst="rect">
            <a:avLst/>
          </a:prstGeom>
        </p:spPr>
        <p:txBody>
          <a:bodyPr lIns="90000" tIns="45000" rIns="90000" bIns="45000"/>
          <a:lstStyle/>
          <a:p>
            <a:r>
              <a:rPr lang="en-IN" sz="2400" b="1">
                <a:solidFill>
                  <a:srgbClr val="000000"/>
                </a:solidFill>
                <a:latin typeface="Tahoma"/>
              </a:rPr>
              <a:t>Revision</a:t>
            </a:r>
            <a:endParaRPr/>
          </a:p>
        </p:txBody>
      </p:sp>
      <p:sp>
        <p:nvSpPr>
          <p:cNvPr id="1142" name="CustomShape 3"/>
          <p:cNvSpPr/>
          <p:nvPr/>
        </p:nvSpPr>
        <p:spPr>
          <a:xfrm>
            <a:off x="1981080" y="1523880"/>
            <a:ext cx="2590560" cy="456120"/>
          </a:xfrm>
          <a:prstGeom prst="rect">
            <a:avLst/>
          </a:prstGeom>
        </p:spPr>
        <p:txBody>
          <a:bodyPr lIns="90000" tIns="45000" rIns="90000" bIns="45000"/>
          <a:lstStyle/>
          <a:p>
            <a:r>
              <a:rPr lang="en-IN" sz="2400" b="1">
                <a:solidFill>
                  <a:srgbClr val="000000"/>
                </a:solidFill>
                <a:latin typeface="Tahoma"/>
              </a:rPr>
              <a:t>Example core</a:t>
            </a:r>
            <a:endParaRPr/>
          </a:p>
        </p:txBody>
      </p:sp>
      <p:sp>
        <p:nvSpPr>
          <p:cNvPr id="1143" name="CustomShape 4"/>
          <p:cNvSpPr/>
          <p:nvPr/>
        </p:nvSpPr>
        <p:spPr>
          <a:xfrm>
            <a:off x="1981080" y="1828800"/>
            <a:ext cx="2819160" cy="821880"/>
          </a:xfrm>
          <a:prstGeom prst="rect">
            <a:avLst/>
          </a:prstGeom>
        </p:spPr>
        <p:txBody>
          <a:bodyPr lIns="90000" tIns="45000" rIns="90000" bIns="45000"/>
          <a:lstStyle/>
          <a:p>
            <a:r>
              <a:rPr lang="en-IN" sz="2400" b="1">
                <a:solidFill>
                  <a:srgbClr val="000000"/>
                </a:solidFill>
                <a:latin typeface="Tahoma"/>
              </a:rPr>
              <a:t>Implementation</a:t>
            </a:r>
            <a:endParaRPr/>
          </a:p>
        </p:txBody>
      </p:sp>
      <p:sp>
        <p:nvSpPr>
          <p:cNvPr id="1144" name="CustomShape 5"/>
          <p:cNvSpPr/>
          <p:nvPr/>
        </p:nvSpPr>
        <p:spPr>
          <a:xfrm>
            <a:off x="4495680" y="1523880"/>
            <a:ext cx="3047760" cy="821880"/>
          </a:xfrm>
          <a:prstGeom prst="rect">
            <a:avLst/>
          </a:prstGeom>
        </p:spPr>
        <p:txBody>
          <a:bodyPr lIns="90000" tIns="45000" rIns="90000" bIns="45000"/>
          <a:lstStyle/>
          <a:p>
            <a:r>
              <a:rPr lang="en-IN" sz="2400" b="1">
                <a:solidFill>
                  <a:srgbClr val="000000"/>
                </a:solidFill>
                <a:latin typeface="Tahoma"/>
              </a:rPr>
              <a:t>ISA enhancement </a:t>
            </a:r>
            <a:endParaRPr/>
          </a:p>
        </p:txBody>
      </p:sp>
      <p:sp>
        <p:nvSpPr>
          <p:cNvPr id="1145" name="CustomShape 6"/>
          <p:cNvSpPr/>
          <p:nvPr/>
        </p:nvSpPr>
        <p:spPr>
          <a:xfrm>
            <a:off x="685800" y="2162160"/>
            <a:ext cx="1371240" cy="395280"/>
          </a:xfrm>
          <a:prstGeom prst="rect">
            <a:avLst/>
          </a:prstGeom>
        </p:spPr>
        <p:txBody>
          <a:bodyPr lIns="90000" tIns="45000" rIns="90000" bIns="45000"/>
          <a:lstStyle/>
          <a:p>
            <a:r>
              <a:rPr lang="en-IN" sz="2000">
                <a:solidFill>
                  <a:srgbClr val="000000"/>
                </a:solidFill>
                <a:latin typeface="Tahoma"/>
              </a:rPr>
              <a:t>ARMv1</a:t>
            </a:r>
            <a:endParaRPr/>
          </a:p>
        </p:txBody>
      </p:sp>
      <p:sp>
        <p:nvSpPr>
          <p:cNvPr id="1146" name="CustomShape 7"/>
          <p:cNvSpPr/>
          <p:nvPr/>
        </p:nvSpPr>
        <p:spPr>
          <a:xfrm>
            <a:off x="2057400" y="2179800"/>
            <a:ext cx="1371240" cy="395280"/>
          </a:xfrm>
          <a:prstGeom prst="rect">
            <a:avLst/>
          </a:prstGeom>
        </p:spPr>
        <p:txBody>
          <a:bodyPr lIns="90000" tIns="45000" rIns="90000" bIns="45000"/>
          <a:lstStyle/>
          <a:p>
            <a:r>
              <a:rPr lang="en-IN" sz="2000">
                <a:solidFill>
                  <a:srgbClr val="000000"/>
                </a:solidFill>
                <a:latin typeface="Tahoma"/>
              </a:rPr>
              <a:t>ARM1</a:t>
            </a:r>
            <a:endParaRPr/>
          </a:p>
        </p:txBody>
      </p:sp>
      <p:sp>
        <p:nvSpPr>
          <p:cNvPr id="1147" name="CustomShape 8"/>
          <p:cNvSpPr/>
          <p:nvPr/>
        </p:nvSpPr>
        <p:spPr>
          <a:xfrm>
            <a:off x="4495680" y="2179800"/>
            <a:ext cx="3047760" cy="395280"/>
          </a:xfrm>
          <a:prstGeom prst="rect">
            <a:avLst/>
          </a:prstGeom>
        </p:spPr>
        <p:txBody>
          <a:bodyPr lIns="90000" tIns="45000" rIns="90000" bIns="45000"/>
          <a:lstStyle/>
          <a:p>
            <a:r>
              <a:rPr lang="en-IN" sz="2000">
                <a:solidFill>
                  <a:srgbClr val="000000"/>
                </a:solidFill>
                <a:latin typeface="Tahoma"/>
              </a:rPr>
              <a:t>First ARM Processor</a:t>
            </a:r>
            <a:endParaRPr/>
          </a:p>
        </p:txBody>
      </p:sp>
      <p:sp>
        <p:nvSpPr>
          <p:cNvPr id="1148" name="CustomShape 9"/>
          <p:cNvSpPr/>
          <p:nvPr/>
        </p:nvSpPr>
        <p:spPr>
          <a:xfrm>
            <a:off x="4495680" y="2422440"/>
            <a:ext cx="3047760" cy="395280"/>
          </a:xfrm>
          <a:prstGeom prst="rect">
            <a:avLst/>
          </a:prstGeom>
        </p:spPr>
        <p:txBody>
          <a:bodyPr lIns="90000" tIns="45000" rIns="90000" bIns="45000"/>
          <a:lstStyle/>
          <a:p>
            <a:r>
              <a:rPr lang="en-IN" sz="2000">
                <a:solidFill>
                  <a:srgbClr val="000000"/>
                </a:solidFill>
                <a:latin typeface="Tahoma"/>
              </a:rPr>
              <a:t>26 – bit addressing</a:t>
            </a:r>
            <a:endParaRPr/>
          </a:p>
        </p:txBody>
      </p:sp>
      <p:sp>
        <p:nvSpPr>
          <p:cNvPr id="1149" name="CustomShape 10"/>
          <p:cNvSpPr/>
          <p:nvPr/>
        </p:nvSpPr>
        <p:spPr>
          <a:xfrm>
            <a:off x="685800" y="2633760"/>
            <a:ext cx="1371240" cy="395280"/>
          </a:xfrm>
          <a:prstGeom prst="rect">
            <a:avLst/>
          </a:prstGeom>
        </p:spPr>
        <p:txBody>
          <a:bodyPr lIns="90000" tIns="45000" rIns="90000" bIns="45000"/>
          <a:lstStyle/>
          <a:p>
            <a:r>
              <a:rPr lang="en-IN" sz="2000">
                <a:solidFill>
                  <a:srgbClr val="000000"/>
                </a:solidFill>
                <a:latin typeface="Tahoma"/>
              </a:rPr>
              <a:t>ARMv2</a:t>
            </a:r>
            <a:endParaRPr/>
          </a:p>
        </p:txBody>
      </p:sp>
      <p:sp>
        <p:nvSpPr>
          <p:cNvPr id="1150" name="CustomShape 11"/>
          <p:cNvSpPr/>
          <p:nvPr/>
        </p:nvSpPr>
        <p:spPr>
          <a:xfrm>
            <a:off x="2057400" y="2651040"/>
            <a:ext cx="1371240" cy="395280"/>
          </a:xfrm>
          <a:prstGeom prst="rect">
            <a:avLst/>
          </a:prstGeom>
        </p:spPr>
        <p:txBody>
          <a:bodyPr lIns="90000" tIns="45000" rIns="90000" bIns="45000"/>
          <a:lstStyle/>
          <a:p>
            <a:r>
              <a:rPr lang="en-IN" sz="2000">
                <a:solidFill>
                  <a:srgbClr val="000000"/>
                </a:solidFill>
                <a:latin typeface="Tahoma"/>
              </a:rPr>
              <a:t>ARM2</a:t>
            </a:r>
            <a:endParaRPr/>
          </a:p>
        </p:txBody>
      </p:sp>
      <p:sp>
        <p:nvSpPr>
          <p:cNvPr id="1151" name="CustomShape 12"/>
          <p:cNvSpPr/>
          <p:nvPr/>
        </p:nvSpPr>
        <p:spPr>
          <a:xfrm>
            <a:off x="4495680" y="2651040"/>
            <a:ext cx="3047760" cy="395280"/>
          </a:xfrm>
          <a:prstGeom prst="rect">
            <a:avLst/>
          </a:prstGeom>
        </p:spPr>
        <p:txBody>
          <a:bodyPr lIns="90000" tIns="45000" rIns="90000" bIns="45000"/>
          <a:lstStyle/>
          <a:p>
            <a:r>
              <a:rPr lang="en-IN" sz="2000">
                <a:solidFill>
                  <a:srgbClr val="000000"/>
                </a:solidFill>
                <a:latin typeface="Tahoma"/>
              </a:rPr>
              <a:t>32 – bit multiplier</a:t>
            </a:r>
            <a:endParaRPr/>
          </a:p>
        </p:txBody>
      </p:sp>
      <p:sp>
        <p:nvSpPr>
          <p:cNvPr id="1152" name="CustomShape 13"/>
          <p:cNvSpPr/>
          <p:nvPr/>
        </p:nvSpPr>
        <p:spPr>
          <a:xfrm>
            <a:off x="4495680" y="2894040"/>
            <a:ext cx="3580920" cy="700200"/>
          </a:xfrm>
          <a:prstGeom prst="rect">
            <a:avLst/>
          </a:prstGeom>
        </p:spPr>
        <p:txBody>
          <a:bodyPr lIns="90000" tIns="45000" rIns="90000" bIns="45000"/>
          <a:lstStyle/>
          <a:p>
            <a:r>
              <a:rPr lang="en-IN" sz="2000">
                <a:solidFill>
                  <a:srgbClr val="000000"/>
                </a:solidFill>
                <a:latin typeface="Tahoma"/>
              </a:rPr>
              <a:t>32 – bit coprocessor support</a:t>
            </a:r>
            <a:endParaRPr/>
          </a:p>
        </p:txBody>
      </p:sp>
      <p:sp>
        <p:nvSpPr>
          <p:cNvPr id="1153" name="CustomShape 14"/>
          <p:cNvSpPr/>
          <p:nvPr/>
        </p:nvSpPr>
        <p:spPr>
          <a:xfrm>
            <a:off x="685800" y="3124080"/>
            <a:ext cx="1371240" cy="395280"/>
          </a:xfrm>
          <a:prstGeom prst="rect">
            <a:avLst/>
          </a:prstGeom>
        </p:spPr>
        <p:txBody>
          <a:bodyPr lIns="90000" tIns="45000" rIns="90000" bIns="45000"/>
          <a:lstStyle/>
          <a:p>
            <a:r>
              <a:rPr lang="en-IN" sz="2000">
                <a:solidFill>
                  <a:srgbClr val="000000"/>
                </a:solidFill>
                <a:latin typeface="Tahoma"/>
              </a:rPr>
              <a:t>ARMv2a</a:t>
            </a:r>
            <a:endParaRPr/>
          </a:p>
        </p:txBody>
      </p:sp>
      <p:sp>
        <p:nvSpPr>
          <p:cNvPr id="1154" name="CustomShape 15"/>
          <p:cNvSpPr/>
          <p:nvPr/>
        </p:nvSpPr>
        <p:spPr>
          <a:xfrm>
            <a:off x="2057400" y="3141720"/>
            <a:ext cx="1371240" cy="395280"/>
          </a:xfrm>
          <a:prstGeom prst="rect">
            <a:avLst/>
          </a:prstGeom>
        </p:spPr>
        <p:txBody>
          <a:bodyPr lIns="90000" tIns="45000" rIns="90000" bIns="45000"/>
          <a:lstStyle/>
          <a:p>
            <a:r>
              <a:rPr lang="en-IN" sz="2000">
                <a:solidFill>
                  <a:srgbClr val="000000"/>
                </a:solidFill>
                <a:latin typeface="Tahoma"/>
              </a:rPr>
              <a:t>ARM3</a:t>
            </a:r>
            <a:endParaRPr/>
          </a:p>
        </p:txBody>
      </p:sp>
      <p:sp>
        <p:nvSpPr>
          <p:cNvPr id="1155" name="CustomShape 16"/>
          <p:cNvSpPr/>
          <p:nvPr/>
        </p:nvSpPr>
        <p:spPr>
          <a:xfrm>
            <a:off x="4495680" y="3141720"/>
            <a:ext cx="3047760" cy="395280"/>
          </a:xfrm>
          <a:prstGeom prst="rect">
            <a:avLst/>
          </a:prstGeom>
        </p:spPr>
        <p:txBody>
          <a:bodyPr lIns="90000" tIns="45000" rIns="90000" bIns="45000"/>
          <a:lstStyle/>
          <a:p>
            <a:r>
              <a:rPr lang="en-IN" sz="2000">
                <a:solidFill>
                  <a:srgbClr val="000000"/>
                </a:solidFill>
                <a:latin typeface="Tahoma"/>
              </a:rPr>
              <a:t>On chip cache</a:t>
            </a:r>
            <a:endParaRPr/>
          </a:p>
        </p:txBody>
      </p:sp>
      <p:sp>
        <p:nvSpPr>
          <p:cNvPr id="1156" name="CustomShape 17"/>
          <p:cNvSpPr/>
          <p:nvPr/>
        </p:nvSpPr>
        <p:spPr>
          <a:xfrm>
            <a:off x="4495680" y="3384720"/>
            <a:ext cx="3580920" cy="395280"/>
          </a:xfrm>
          <a:prstGeom prst="rect">
            <a:avLst/>
          </a:prstGeom>
        </p:spPr>
        <p:txBody>
          <a:bodyPr lIns="90000" tIns="45000" rIns="90000" bIns="45000"/>
          <a:lstStyle/>
          <a:p>
            <a:r>
              <a:rPr lang="en-IN" sz="2000">
                <a:solidFill>
                  <a:srgbClr val="000000"/>
                </a:solidFill>
                <a:latin typeface="Tahoma"/>
              </a:rPr>
              <a:t>Atomic swap instruction</a:t>
            </a:r>
            <a:endParaRPr/>
          </a:p>
        </p:txBody>
      </p:sp>
      <p:sp>
        <p:nvSpPr>
          <p:cNvPr id="1157" name="CustomShape 18"/>
          <p:cNvSpPr/>
          <p:nvPr/>
        </p:nvSpPr>
        <p:spPr>
          <a:xfrm>
            <a:off x="685800" y="3886200"/>
            <a:ext cx="1371240" cy="395280"/>
          </a:xfrm>
          <a:prstGeom prst="rect">
            <a:avLst/>
          </a:prstGeom>
        </p:spPr>
        <p:txBody>
          <a:bodyPr lIns="90000" tIns="45000" rIns="90000" bIns="45000"/>
          <a:lstStyle/>
          <a:p>
            <a:r>
              <a:rPr lang="en-IN" sz="2000">
                <a:solidFill>
                  <a:srgbClr val="000000"/>
                </a:solidFill>
                <a:latin typeface="Tahoma"/>
              </a:rPr>
              <a:t>ARMv3</a:t>
            </a:r>
            <a:endParaRPr/>
          </a:p>
        </p:txBody>
      </p:sp>
      <p:sp>
        <p:nvSpPr>
          <p:cNvPr id="1158" name="CustomShape 19"/>
          <p:cNvSpPr/>
          <p:nvPr/>
        </p:nvSpPr>
        <p:spPr>
          <a:xfrm>
            <a:off x="2057400" y="3903840"/>
            <a:ext cx="2209320" cy="700200"/>
          </a:xfrm>
          <a:prstGeom prst="rect">
            <a:avLst/>
          </a:prstGeom>
        </p:spPr>
        <p:txBody>
          <a:bodyPr lIns="90000" tIns="45000" rIns="90000" bIns="45000"/>
          <a:lstStyle/>
          <a:p>
            <a:r>
              <a:rPr lang="en-IN" sz="2000">
                <a:solidFill>
                  <a:srgbClr val="000000"/>
                </a:solidFill>
                <a:latin typeface="Tahoma"/>
              </a:rPr>
              <a:t>ARM6 &amp; ARM7DI</a:t>
            </a:r>
            <a:endParaRPr/>
          </a:p>
        </p:txBody>
      </p:sp>
      <p:sp>
        <p:nvSpPr>
          <p:cNvPr id="1159" name="CustomShape 20"/>
          <p:cNvSpPr/>
          <p:nvPr/>
        </p:nvSpPr>
        <p:spPr>
          <a:xfrm>
            <a:off x="4495680" y="3903840"/>
            <a:ext cx="3047760" cy="395280"/>
          </a:xfrm>
          <a:prstGeom prst="rect">
            <a:avLst/>
          </a:prstGeom>
        </p:spPr>
        <p:txBody>
          <a:bodyPr lIns="90000" tIns="45000" rIns="90000" bIns="45000"/>
          <a:lstStyle/>
          <a:p>
            <a:r>
              <a:rPr lang="en-IN" sz="2000">
                <a:solidFill>
                  <a:srgbClr val="000000"/>
                </a:solidFill>
                <a:latin typeface="Tahoma"/>
              </a:rPr>
              <a:t>32 – bit addressing</a:t>
            </a:r>
            <a:endParaRPr/>
          </a:p>
        </p:txBody>
      </p:sp>
      <p:sp>
        <p:nvSpPr>
          <p:cNvPr id="1160" name="CustomShape 21"/>
          <p:cNvSpPr/>
          <p:nvPr/>
        </p:nvSpPr>
        <p:spPr>
          <a:xfrm>
            <a:off x="4495680" y="4146480"/>
            <a:ext cx="3580920" cy="395280"/>
          </a:xfrm>
          <a:prstGeom prst="rect">
            <a:avLst/>
          </a:prstGeom>
        </p:spPr>
        <p:txBody>
          <a:bodyPr lIns="90000" tIns="45000" rIns="90000" bIns="45000"/>
          <a:lstStyle/>
          <a:p>
            <a:r>
              <a:rPr lang="en-IN" sz="2000">
                <a:solidFill>
                  <a:srgbClr val="000000"/>
                </a:solidFill>
                <a:latin typeface="Tahoma"/>
              </a:rPr>
              <a:t>Separate cpsr &amp; spsr</a:t>
            </a:r>
            <a:endParaRPr/>
          </a:p>
        </p:txBody>
      </p:sp>
      <p:sp>
        <p:nvSpPr>
          <p:cNvPr id="1161" name="CustomShape 22"/>
          <p:cNvSpPr/>
          <p:nvPr/>
        </p:nvSpPr>
        <p:spPr>
          <a:xfrm>
            <a:off x="4495680" y="4403880"/>
            <a:ext cx="3580920" cy="700200"/>
          </a:xfrm>
          <a:prstGeom prst="rect">
            <a:avLst/>
          </a:prstGeom>
        </p:spPr>
        <p:txBody>
          <a:bodyPr lIns="90000" tIns="45000" rIns="90000" bIns="45000"/>
          <a:lstStyle/>
          <a:p>
            <a:r>
              <a:rPr lang="en-IN" sz="2000">
                <a:solidFill>
                  <a:srgbClr val="000000"/>
                </a:solidFill>
                <a:latin typeface="Tahoma"/>
              </a:rPr>
              <a:t>New modes – UNDEF, ABORT</a:t>
            </a:r>
            <a:endParaRPr/>
          </a:p>
        </p:txBody>
      </p:sp>
      <p:sp>
        <p:nvSpPr>
          <p:cNvPr id="1162" name="CustomShape 23"/>
          <p:cNvSpPr/>
          <p:nvPr/>
        </p:nvSpPr>
        <p:spPr>
          <a:xfrm>
            <a:off x="4495680" y="4648320"/>
            <a:ext cx="4343040" cy="395280"/>
          </a:xfrm>
          <a:prstGeom prst="rect">
            <a:avLst/>
          </a:prstGeom>
        </p:spPr>
        <p:txBody>
          <a:bodyPr lIns="90000" tIns="45000" rIns="90000" bIns="45000"/>
          <a:lstStyle/>
          <a:p>
            <a:r>
              <a:rPr lang="en-IN" sz="2000">
                <a:solidFill>
                  <a:srgbClr val="000000"/>
                </a:solidFill>
                <a:latin typeface="Tahoma"/>
              </a:rPr>
              <a:t>MMU support – virtual memory</a:t>
            </a:r>
            <a:endParaRPr/>
          </a:p>
        </p:txBody>
      </p:sp>
      <p:sp>
        <p:nvSpPr>
          <p:cNvPr id="1163" name="CustomShape 24"/>
          <p:cNvSpPr/>
          <p:nvPr/>
        </p:nvSpPr>
        <p:spPr>
          <a:xfrm>
            <a:off x="685800" y="4853160"/>
            <a:ext cx="1371240" cy="395280"/>
          </a:xfrm>
          <a:prstGeom prst="rect">
            <a:avLst/>
          </a:prstGeom>
        </p:spPr>
        <p:txBody>
          <a:bodyPr lIns="90000" tIns="45000" rIns="90000" bIns="45000"/>
          <a:lstStyle/>
          <a:p>
            <a:r>
              <a:rPr lang="en-IN" sz="2000">
                <a:solidFill>
                  <a:srgbClr val="000000"/>
                </a:solidFill>
                <a:latin typeface="Tahoma"/>
              </a:rPr>
              <a:t>ARMv3M</a:t>
            </a:r>
            <a:endParaRPr/>
          </a:p>
        </p:txBody>
      </p:sp>
      <p:sp>
        <p:nvSpPr>
          <p:cNvPr id="1164" name="CustomShape 25"/>
          <p:cNvSpPr/>
          <p:nvPr/>
        </p:nvSpPr>
        <p:spPr>
          <a:xfrm>
            <a:off x="2057400" y="4870440"/>
            <a:ext cx="2209320" cy="395280"/>
          </a:xfrm>
          <a:prstGeom prst="rect">
            <a:avLst/>
          </a:prstGeom>
        </p:spPr>
        <p:txBody>
          <a:bodyPr lIns="90000" tIns="45000" rIns="90000" bIns="45000"/>
          <a:lstStyle/>
          <a:p>
            <a:r>
              <a:rPr lang="en-IN" sz="2000">
                <a:solidFill>
                  <a:srgbClr val="000000"/>
                </a:solidFill>
                <a:latin typeface="Tahoma"/>
              </a:rPr>
              <a:t>ARM7M</a:t>
            </a:r>
            <a:endParaRPr/>
          </a:p>
        </p:txBody>
      </p:sp>
      <p:sp>
        <p:nvSpPr>
          <p:cNvPr id="1165" name="CustomShape 26"/>
          <p:cNvSpPr/>
          <p:nvPr/>
        </p:nvSpPr>
        <p:spPr>
          <a:xfrm>
            <a:off x="685800" y="5148360"/>
            <a:ext cx="1371240" cy="395280"/>
          </a:xfrm>
          <a:prstGeom prst="rect">
            <a:avLst/>
          </a:prstGeom>
        </p:spPr>
        <p:txBody>
          <a:bodyPr lIns="90000" tIns="45000" rIns="90000" bIns="45000"/>
          <a:lstStyle/>
          <a:p>
            <a:r>
              <a:rPr lang="en-IN" sz="2000">
                <a:solidFill>
                  <a:srgbClr val="000000"/>
                </a:solidFill>
                <a:latin typeface="Tahoma"/>
              </a:rPr>
              <a:t>ARMv4</a:t>
            </a:r>
            <a:endParaRPr/>
          </a:p>
        </p:txBody>
      </p:sp>
      <p:sp>
        <p:nvSpPr>
          <p:cNvPr id="1166" name="CustomShape 27"/>
          <p:cNvSpPr/>
          <p:nvPr/>
        </p:nvSpPr>
        <p:spPr>
          <a:xfrm>
            <a:off x="2057400" y="5165640"/>
            <a:ext cx="2209320" cy="395280"/>
          </a:xfrm>
          <a:prstGeom prst="rect">
            <a:avLst/>
          </a:prstGeom>
        </p:spPr>
        <p:txBody>
          <a:bodyPr lIns="90000" tIns="45000" rIns="90000" bIns="45000"/>
          <a:lstStyle/>
          <a:p>
            <a:r>
              <a:rPr lang="en-IN" sz="2000">
                <a:solidFill>
                  <a:srgbClr val="000000"/>
                </a:solidFill>
                <a:latin typeface="Tahoma"/>
              </a:rPr>
              <a:t>StrongARM</a:t>
            </a:r>
            <a:endParaRPr/>
          </a:p>
        </p:txBody>
      </p:sp>
      <p:sp>
        <p:nvSpPr>
          <p:cNvPr id="1167" name="CustomShape 28"/>
          <p:cNvSpPr/>
          <p:nvPr/>
        </p:nvSpPr>
        <p:spPr>
          <a:xfrm>
            <a:off x="4495680" y="4876920"/>
            <a:ext cx="3809520" cy="1119240"/>
          </a:xfrm>
          <a:prstGeom prst="rect">
            <a:avLst/>
          </a:prstGeom>
        </p:spPr>
        <p:txBody>
          <a:bodyPr lIns="90000" tIns="45000" rIns="90000" bIns="45000"/>
          <a:lstStyle/>
          <a:p>
            <a:r>
              <a:rPr lang="en-IN" sz="2000">
                <a:solidFill>
                  <a:srgbClr val="000000"/>
                </a:solidFill>
                <a:latin typeface="Tahoma"/>
              </a:rPr>
              <a:t>Signed &amp; unsigned long multiply</a:t>
            </a:r>
            <a:endParaRPr/>
          </a:p>
          <a:p>
            <a:endParaRPr/>
          </a:p>
        </p:txBody>
      </p:sp>
      <p:sp>
        <p:nvSpPr>
          <p:cNvPr id="1168" name="CustomShape 29"/>
          <p:cNvSpPr/>
          <p:nvPr/>
        </p:nvSpPr>
        <p:spPr>
          <a:xfrm>
            <a:off x="4495680" y="5334120"/>
            <a:ext cx="3809520" cy="1041840"/>
          </a:xfrm>
          <a:prstGeom prst="rect">
            <a:avLst/>
          </a:prstGeom>
        </p:spPr>
        <p:txBody>
          <a:bodyPr lIns="90000" tIns="45000" rIns="90000" bIns="45000"/>
          <a:lstStyle/>
          <a:p>
            <a:pPr>
              <a:lnSpc>
                <a:spcPct val="50000"/>
              </a:lnSpc>
            </a:pPr>
            <a:r>
              <a:rPr lang="en-IN" sz="2000">
                <a:solidFill>
                  <a:srgbClr val="000000"/>
                </a:solidFill>
                <a:latin typeface="Tahoma"/>
              </a:rPr>
              <a:t>Load – store instruction</a:t>
            </a:r>
            <a:endParaRPr/>
          </a:p>
          <a:p>
            <a:pPr>
              <a:lnSpc>
                <a:spcPct val="50000"/>
              </a:lnSpc>
            </a:pPr>
            <a:r>
              <a:rPr lang="en-IN" sz="2000">
                <a:solidFill>
                  <a:srgbClr val="000000"/>
                </a:solidFill>
                <a:latin typeface="Tahoma"/>
              </a:rPr>
              <a:t>New Mode - System</a:t>
            </a:r>
            <a:endParaRPr/>
          </a:p>
          <a:p>
            <a:endParaRPr/>
          </a:p>
          <a:p>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Architecture Revisions</a:t>
            </a:r>
            <a:endParaRPr/>
          </a:p>
        </p:txBody>
      </p:sp>
      <p:sp>
        <p:nvSpPr>
          <p:cNvPr id="1170" name="CustomShape 2"/>
          <p:cNvSpPr/>
          <p:nvPr/>
        </p:nvSpPr>
        <p:spPr>
          <a:xfrm>
            <a:off x="609480" y="1523880"/>
            <a:ext cx="2285640" cy="456120"/>
          </a:xfrm>
          <a:prstGeom prst="rect">
            <a:avLst/>
          </a:prstGeom>
        </p:spPr>
        <p:txBody>
          <a:bodyPr lIns="90000" tIns="45000" rIns="90000" bIns="45000"/>
          <a:lstStyle/>
          <a:p>
            <a:r>
              <a:rPr lang="en-IN" sz="2400" b="1">
                <a:solidFill>
                  <a:srgbClr val="000000"/>
                </a:solidFill>
                <a:latin typeface="Tahoma"/>
              </a:rPr>
              <a:t>Revision</a:t>
            </a:r>
            <a:endParaRPr/>
          </a:p>
        </p:txBody>
      </p:sp>
      <p:sp>
        <p:nvSpPr>
          <p:cNvPr id="1171" name="CustomShape 3"/>
          <p:cNvSpPr/>
          <p:nvPr/>
        </p:nvSpPr>
        <p:spPr>
          <a:xfrm>
            <a:off x="1981080" y="1523880"/>
            <a:ext cx="2590560" cy="456120"/>
          </a:xfrm>
          <a:prstGeom prst="rect">
            <a:avLst/>
          </a:prstGeom>
        </p:spPr>
        <p:txBody>
          <a:bodyPr lIns="90000" tIns="45000" rIns="90000" bIns="45000"/>
          <a:lstStyle/>
          <a:p>
            <a:r>
              <a:rPr lang="en-IN" sz="2400" b="1">
                <a:solidFill>
                  <a:srgbClr val="000000"/>
                </a:solidFill>
                <a:latin typeface="Tahoma"/>
              </a:rPr>
              <a:t>Example core</a:t>
            </a:r>
            <a:endParaRPr/>
          </a:p>
        </p:txBody>
      </p:sp>
      <p:sp>
        <p:nvSpPr>
          <p:cNvPr id="1172" name="CustomShape 4"/>
          <p:cNvSpPr/>
          <p:nvPr/>
        </p:nvSpPr>
        <p:spPr>
          <a:xfrm>
            <a:off x="1981080" y="1828800"/>
            <a:ext cx="2819160" cy="821880"/>
          </a:xfrm>
          <a:prstGeom prst="rect">
            <a:avLst/>
          </a:prstGeom>
        </p:spPr>
        <p:txBody>
          <a:bodyPr lIns="90000" tIns="45000" rIns="90000" bIns="45000"/>
          <a:lstStyle/>
          <a:p>
            <a:r>
              <a:rPr lang="en-IN" sz="2400" b="1">
                <a:solidFill>
                  <a:srgbClr val="000000"/>
                </a:solidFill>
                <a:latin typeface="Tahoma"/>
              </a:rPr>
              <a:t>Implementation</a:t>
            </a:r>
            <a:endParaRPr/>
          </a:p>
        </p:txBody>
      </p:sp>
      <p:sp>
        <p:nvSpPr>
          <p:cNvPr id="1173" name="CustomShape 5"/>
          <p:cNvSpPr/>
          <p:nvPr/>
        </p:nvSpPr>
        <p:spPr>
          <a:xfrm>
            <a:off x="4495680" y="1523880"/>
            <a:ext cx="3047760" cy="821880"/>
          </a:xfrm>
          <a:prstGeom prst="rect">
            <a:avLst/>
          </a:prstGeom>
        </p:spPr>
        <p:txBody>
          <a:bodyPr lIns="90000" tIns="45000" rIns="90000" bIns="45000"/>
          <a:lstStyle/>
          <a:p>
            <a:r>
              <a:rPr lang="en-IN" sz="2400" b="1">
                <a:solidFill>
                  <a:srgbClr val="000000"/>
                </a:solidFill>
                <a:latin typeface="Tahoma"/>
              </a:rPr>
              <a:t>ISA enhancement </a:t>
            </a:r>
            <a:endParaRPr/>
          </a:p>
        </p:txBody>
      </p:sp>
      <p:sp>
        <p:nvSpPr>
          <p:cNvPr id="1174" name="CustomShape 6"/>
          <p:cNvSpPr/>
          <p:nvPr/>
        </p:nvSpPr>
        <p:spPr>
          <a:xfrm>
            <a:off x="685800" y="2162160"/>
            <a:ext cx="1371240" cy="395280"/>
          </a:xfrm>
          <a:prstGeom prst="rect">
            <a:avLst/>
          </a:prstGeom>
        </p:spPr>
        <p:txBody>
          <a:bodyPr lIns="90000" tIns="45000" rIns="90000" bIns="45000"/>
          <a:lstStyle/>
          <a:p>
            <a:r>
              <a:rPr lang="en-IN" sz="2000">
                <a:solidFill>
                  <a:srgbClr val="000000"/>
                </a:solidFill>
                <a:latin typeface="Tahoma"/>
              </a:rPr>
              <a:t>ARMv4T</a:t>
            </a:r>
            <a:endParaRPr/>
          </a:p>
        </p:txBody>
      </p:sp>
      <p:sp>
        <p:nvSpPr>
          <p:cNvPr id="1175" name="CustomShape 7"/>
          <p:cNvSpPr/>
          <p:nvPr/>
        </p:nvSpPr>
        <p:spPr>
          <a:xfrm>
            <a:off x="2057400" y="2179800"/>
            <a:ext cx="2590560" cy="700200"/>
          </a:xfrm>
          <a:prstGeom prst="rect">
            <a:avLst/>
          </a:prstGeom>
        </p:spPr>
        <p:txBody>
          <a:bodyPr lIns="90000" tIns="45000" rIns="90000" bIns="45000"/>
          <a:lstStyle/>
          <a:p>
            <a:r>
              <a:rPr lang="en-IN" sz="2000">
                <a:solidFill>
                  <a:srgbClr val="000000"/>
                </a:solidFill>
                <a:latin typeface="Tahoma"/>
              </a:rPr>
              <a:t>ARM7TDMI &amp; ARM9T</a:t>
            </a:r>
            <a:endParaRPr/>
          </a:p>
        </p:txBody>
      </p:sp>
      <p:sp>
        <p:nvSpPr>
          <p:cNvPr id="1176" name="CustomShape 8"/>
          <p:cNvSpPr/>
          <p:nvPr/>
        </p:nvSpPr>
        <p:spPr>
          <a:xfrm>
            <a:off x="4495680" y="2179800"/>
            <a:ext cx="4266720" cy="395280"/>
          </a:xfrm>
          <a:prstGeom prst="rect">
            <a:avLst/>
          </a:prstGeom>
        </p:spPr>
        <p:txBody>
          <a:bodyPr lIns="90000" tIns="45000" rIns="90000" bIns="45000"/>
          <a:lstStyle/>
          <a:p>
            <a:r>
              <a:rPr lang="en-IN" sz="2000">
                <a:solidFill>
                  <a:srgbClr val="000000"/>
                </a:solidFill>
                <a:latin typeface="Tahoma"/>
              </a:rPr>
              <a:t>Thumb</a:t>
            </a:r>
            <a:endParaRPr/>
          </a:p>
        </p:txBody>
      </p:sp>
      <p:sp>
        <p:nvSpPr>
          <p:cNvPr id="1177" name="CustomShape 9"/>
          <p:cNvSpPr/>
          <p:nvPr/>
        </p:nvSpPr>
        <p:spPr>
          <a:xfrm>
            <a:off x="685800" y="2481120"/>
            <a:ext cx="1371240" cy="700200"/>
          </a:xfrm>
          <a:prstGeom prst="rect">
            <a:avLst/>
          </a:prstGeom>
        </p:spPr>
        <p:txBody>
          <a:bodyPr lIns="90000" tIns="45000" rIns="90000" bIns="45000"/>
          <a:lstStyle/>
          <a:p>
            <a:r>
              <a:rPr lang="en-IN" sz="2000">
                <a:solidFill>
                  <a:srgbClr val="000000"/>
                </a:solidFill>
                <a:latin typeface="Tahoma"/>
              </a:rPr>
              <a:t>ARMv5TE</a:t>
            </a:r>
            <a:endParaRPr/>
          </a:p>
        </p:txBody>
      </p:sp>
      <p:sp>
        <p:nvSpPr>
          <p:cNvPr id="1178" name="CustomShape 10"/>
          <p:cNvSpPr/>
          <p:nvPr/>
        </p:nvSpPr>
        <p:spPr>
          <a:xfrm>
            <a:off x="2057400" y="2498760"/>
            <a:ext cx="2590560" cy="395280"/>
          </a:xfrm>
          <a:prstGeom prst="rect">
            <a:avLst/>
          </a:prstGeom>
        </p:spPr>
        <p:txBody>
          <a:bodyPr lIns="90000" tIns="45000" rIns="90000" bIns="45000"/>
          <a:lstStyle/>
          <a:p>
            <a:r>
              <a:rPr lang="en-IN" sz="2000">
                <a:solidFill>
                  <a:srgbClr val="000000"/>
                </a:solidFill>
                <a:latin typeface="Tahoma"/>
              </a:rPr>
              <a:t>ARM9E &amp; ARM10E</a:t>
            </a:r>
            <a:endParaRPr/>
          </a:p>
        </p:txBody>
      </p:sp>
      <p:sp>
        <p:nvSpPr>
          <p:cNvPr id="1179" name="CustomShape 11"/>
          <p:cNvSpPr/>
          <p:nvPr/>
        </p:nvSpPr>
        <p:spPr>
          <a:xfrm>
            <a:off x="4495680" y="2498760"/>
            <a:ext cx="4266720" cy="395280"/>
          </a:xfrm>
          <a:prstGeom prst="rect">
            <a:avLst/>
          </a:prstGeom>
        </p:spPr>
        <p:txBody>
          <a:bodyPr lIns="90000" tIns="45000" rIns="90000" bIns="45000"/>
          <a:lstStyle/>
          <a:p>
            <a:r>
              <a:rPr lang="en-IN" sz="2000">
                <a:solidFill>
                  <a:srgbClr val="000000"/>
                </a:solidFill>
                <a:latin typeface="Tahoma"/>
              </a:rPr>
              <a:t>Superset of the ARMv4T</a:t>
            </a:r>
            <a:endParaRPr/>
          </a:p>
        </p:txBody>
      </p:sp>
      <p:sp>
        <p:nvSpPr>
          <p:cNvPr id="1180" name="CustomShape 12"/>
          <p:cNvSpPr/>
          <p:nvPr/>
        </p:nvSpPr>
        <p:spPr>
          <a:xfrm>
            <a:off x="4495680" y="2727360"/>
            <a:ext cx="4266720" cy="700200"/>
          </a:xfrm>
          <a:prstGeom prst="rect">
            <a:avLst/>
          </a:prstGeom>
        </p:spPr>
        <p:txBody>
          <a:bodyPr lIns="90000" tIns="45000" rIns="90000" bIns="45000"/>
          <a:lstStyle/>
          <a:p>
            <a:r>
              <a:rPr lang="en-IN" sz="2000">
                <a:solidFill>
                  <a:srgbClr val="000000"/>
                </a:solidFill>
                <a:latin typeface="Tahoma"/>
              </a:rPr>
              <a:t>Extra inst. added for changing state between ARM &amp; Thumb</a:t>
            </a:r>
            <a:endParaRPr/>
          </a:p>
        </p:txBody>
      </p:sp>
      <p:sp>
        <p:nvSpPr>
          <p:cNvPr id="1181" name="CustomShape 13"/>
          <p:cNvSpPr/>
          <p:nvPr/>
        </p:nvSpPr>
        <p:spPr>
          <a:xfrm>
            <a:off x="4495680" y="3260880"/>
            <a:ext cx="4266720" cy="395280"/>
          </a:xfrm>
          <a:prstGeom prst="rect">
            <a:avLst/>
          </a:prstGeom>
        </p:spPr>
        <p:txBody>
          <a:bodyPr lIns="90000" tIns="45000" rIns="90000" bIns="45000"/>
          <a:lstStyle/>
          <a:p>
            <a:r>
              <a:rPr lang="en-IN" sz="2000">
                <a:solidFill>
                  <a:srgbClr val="000000"/>
                </a:solidFill>
                <a:latin typeface="Tahoma"/>
              </a:rPr>
              <a:t>Enhanced multiply instructions</a:t>
            </a:r>
            <a:endParaRPr/>
          </a:p>
        </p:txBody>
      </p:sp>
      <p:sp>
        <p:nvSpPr>
          <p:cNvPr id="1182" name="CustomShape 14"/>
          <p:cNvSpPr/>
          <p:nvPr/>
        </p:nvSpPr>
        <p:spPr>
          <a:xfrm>
            <a:off x="4495680" y="3565440"/>
            <a:ext cx="4266720" cy="395280"/>
          </a:xfrm>
          <a:prstGeom prst="rect">
            <a:avLst/>
          </a:prstGeom>
        </p:spPr>
        <p:txBody>
          <a:bodyPr lIns="90000" tIns="45000" rIns="90000" bIns="45000"/>
          <a:lstStyle/>
          <a:p>
            <a:r>
              <a:rPr lang="en-IN" sz="2000">
                <a:solidFill>
                  <a:srgbClr val="000000"/>
                </a:solidFill>
                <a:latin typeface="Tahoma"/>
              </a:rPr>
              <a:t>Extra DSP type instructions</a:t>
            </a:r>
            <a:endParaRPr/>
          </a:p>
        </p:txBody>
      </p:sp>
      <p:sp>
        <p:nvSpPr>
          <p:cNvPr id="1183" name="CustomShape 15"/>
          <p:cNvSpPr/>
          <p:nvPr/>
        </p:nvSpPr>
        <p:spPr>
          <a:xfrm>
            <a:off x="4495680" y="3794040"/>
            <a:ext cx="4266720" cy="395280"/>
          </a:xfrm>
          <a:prstGeom prst="rect">
            <a:avLst/>
          </a:prstGeom>
        </p:spPr>
        <p:txBody>
          <a:bodyPr lIns="90000" tIns="45000" rIns="90000" bIns="45000"/>
          <a:lstStyle/>
          <a:p>
            <a:r>
              <a:rPr lang="en-IN" sz="2000">
                <a:solidFill>
                  <a:srgbClr val="000000"/>
                </a:solidFill>
                <a:latin typeface="Tahoma"/>
              </a:rPr>
              <a:t>Faster multiply accumulate</a:t>
            </a:r>
            <a:endParaRPr/>
          </a:p>
        </p:txBody>
      </p:sp>
      <p:sp>
        <p:nvSpPr>
          <p:cNvPr id="1184" name="CustomShape 16"/>
          <p:cNvSpPr/>
          <p:nvPr/>
        </p:nvSpPr>
        <p:spPr>
          <a:xfrm>
            <a:off x="685800" y="4157640"/>
            <a:ext cx="1371240" cy="700200"/>
          </a:xfrm>
          <a:prstGeom prst="rect">
            <a:avLst/>
          </a:prstGeom>
        </p:spPr>
        <p:txBody>
          <a:bodyPr lIns="90000" tIns="45000" rIns="90000" bIns="45000"/>
          <a:lstStyle/>
          <a:p>
            <a:r>
              <a:rPr lang="en-IN" sz="2000">
                <a:solidFill>
                  <a:srgbClr val="000000"/>
                </a:solidFill>
                <a:latin typeface="Tahoma"/>
              </a:rPr>
              <a:t>ARMv5TEJ</a:t>
            </a:r>
            <a:endParaRPr/>
          </a:p>
        </p:txBody>
      </p:sp>
      <p:sp>
        <p:nvSpPr>
          <p:cNvPr id="1185" name="CustomShape 17"/>
          <p:cNvSpPr/>
          <p:nvPr/>
        </p:nvSpPr>
        <p:spPr>
          <a:xfrm>
            <a:off x="2057400" y="4175280"/>
            <a:ext cx="2590560" cy="700200"/>
          </a:xfrm>
          <a:prstGeom prst="rect">
            <a:avLst/>
          </a:prstGeom>
        </p:spPr>
        <p:txBody>
          <a:bodyPr lIns="90000" tIns="45000" rIns="90000" bIns="45000"/>
          <a:lstStyle/>
          <a:p>
            <a:r>
              <a:rPr lang="en-IN" sz="2000">
                <a:solidFill>
                  <a:srgbClr val="000000"/>
                </a:solidFill>
                <a:latin typeface="Tahoma"/>
              </a:rPr>
              <a:t>ARM7EJ &amp; ARM926EJ</a:t>
            </a:r>
            <a:endParaRPr/>
          </a:p>
        </p:txBody>
      </p:sp>
      <p:sp>
        <p:nvSpPr>
          <p:cNvPr id="1186" name="CustomShape 18"/>
          <p:cNvSpPr/>
          <p:nvPr/>
        </p:nvSpPr>
        <p:spPr>
          <a:xfrm>
            <a:off x="4495680" y="4175280"/>
            <a:ext cx="4266720" cy="395280"/>
          </a:xfrm>
          <a:prstGeom prst="rect">
            <a:avLst/>
          </a:prstGeom>
        </p:spPr>
        <p:txBody>
          <a:bodyPr lIns="90000" tIns="45000" rIns="90000" bIns="45000"/>
          <a:lstStyle/>
          <a:p>
            <a:r>
              <a:rPr lang="en-IN" sz="2000">
                <a:solidFill>
                  <a:srgbClr val="000000"/>
                </a:solidFill>
                <a:latin typeface="Tahoma"/>
              </a:rPr>
              <a:t>Java acceleration</a:t>
            </a:r>
            <a:endParaRPr/>
          </a:p>
        </p:txBody>
      </p:sp>
      <p:sp>
        <p:nvSpPr>
          <p:cNvPr id="1187" name="CustomShape 19"/>
          <p:cNvSpPr/>
          <p:nvPr/>
        </p:nvSpPr>
        <p:spPr>
          <a:xfrm>
            <a:off x="685800" y="4495680"/>
            <a:ext cx="1371240" cy="395280"/>
          </a:xfrm>
          <a:prstGeom prst="rect">
            <a:avLst/>
          </a:prstGeom>
        </p:spPr>
        <p:txBody>
          <a:bodyPr lIns="90000" tIns="45000" rIns="90000" bIns="45000"/>
          <a:lstStyle/>
          <a:p>
            <a:r>
              <a:rPr lang="en-IN" sz="2000">
                <a:solidFill>
                  <a:srgbClr val="000000"/>
                </a:solidFill>
                <a:latin typeface="Tahoma"/>
              </a:rPr>
              <a:t>ARMv6</a:t>
            </a:r>
            <a:endParaRPr/>
          </a:p>
        </p:txBody>
      </p:sp>
      <p:sp>
        <p:nvSpPr>
          <p:cNvPr id="1188" name="CustomShape 20"/>
          <p:cNvSpPr/>
          <p:nvPr/>
        </p:nvSpPr>
        <p:spPr>
          <a:xfrm>
            <a:off x="2057400" y="4513320"/>
            <a:ext cx="2590560" cy="395280"/>
          </a:xfrm>
          <a:prstGeom prst="rect">
            <a:avLst/>
          </a:prstGeom>
        </p:spPr>
        <p:txBody>
          <a:bodyPr lIns="90000" tIns="45000" rIns="90000" bIns="45000"/>
          <a:lstStyle/>
          <a:p>
            <a:r>
              <a:rPr lang="en-IN" sz="2000">
                <a:solidFill>
                  <a:srgbClr val="000000"/>
                </a:solidFill>
                <a:latin typeface="Tahoma"/>
              </a:rPr>
              <a:t>ARM11</a:t>
            </a:r>
            <a:endParaRPr/>
          </a:p>
        </p:txBody>
      </p:sp>
      <p:sp>
        <p:nvSpPr>
          <p:cNvPr id="1189" name="CustomShape 21"/>
          <p:cNvSpPr/>
          <p:nvPr/>
        </p:nvSpPr>
        <p:spPr>
          <a:xfrm>
            <a:off x="4495680" y="4572000"/>
            <a:ext cx="3962160" cy="395280"/>
          </a:xfrm>
          <a:prstGeom prst="rect">
            <a:avLst/>
          </a:prstGeom>
        </p:spPr>
        <p:txBody>
          <a:bodyPr lIns="90000" tIns="45000" rIns="90000" bIns="45000"/>
          <a:lstStyle/>
          <a:p>
            <a:r>
              <a:rPr lang="en-IN" sz="2000">
                <a:solidFill>
                  <a:srgbClr val="000000"/>
                </a:solidFill>
                <a:latin typeface="Tahoma"/>
              </a:rPr>
              <a:t>New multimedia instructions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ARM Processors</a:t>
            </a:r>
            <a:endParaRPr/>
          </a:p>
        </p:txBody>
      </p:sp>
      <p:sp>
        <p:nvSpPr>
          <p:cNvPr id="1191" name="CustomShape 2"/>
          <p:cNvSpPr/>
          <p:nvPr/>
        </p:nvSpPr>
        <p:spPr>
          <a:xfrm>
            <a:off x="380880" y="1219320"/>
            <a:ext cx="4343040" cy="5409720"/>
          </a:xfrm>
          <a:prstGeom prst="rect">
            <a:avLst/>
          </a:prstGeom>
        </p:spPr>
        <p:txBody>
          <a:bodyPr lIns="90000" tIns="45000" rIns="90000" bIns="45000"/>
          <a:lstStyle/>
          <a:p>
            <a:endParaRPr/>
          </a:p>
          <a:p>
            <a:pPr>
              <a:buSzPct val="45000"/>
              <a:buFont typeface="StarSymbol"/>
              <a:buChar char=""/>
            </a:pPr>
            <a:r>
              <a:rPr lang="en-IN" sz="1400">
                <a:solidFill>
                  <a:srgbClr val="000000"/>
                </a:solidFill>
                <a:latin typeface="Trebuchet MS"/>
              </a:rPr>
              <a:t>ARM7 Family</a:t>
            </a:r>
            <a:endParaRPr/>
          </a:p>
          <a:p>
            <a:pPr lvl="1">
              <a:buSzPct val="45000"/>
              <a:buFont typeface="StarSymbol"/>
              <a:buChar char=""/>
            </a:pPr>
            <a:r>
              <a:rPr lang="en-IN" sz="1400">
                <a:solidFill>
                  <a:srgbClr val="000000"/>
                </a:solidFill>
                <a:latin typeface="Trebuchet MS"/>
              </a:rPr>
              <a:t>ARM7EJ-S</a:t>
            </a:r>
            <a:endParaRPr/>
          </a:p>
          <a:p>
            <a:pPr lvl="1">
              <a:buSzPct val="45000"/>
              <a:buFont typeface="StarSymbol"/>
              <a:buChar char=""/>
            </a:pPr>
            <a:r>
              <a:rPr lang="en-IN" sz="1400">
                <a:solidFill>
                  <a:srgbClr val="000000"/>
                </a:solidFill>
                <a:latin typeface="Trebuchet MS"/>
              </a:rPr>
              <a:t>ARM7TDMI</a:t>
            </a:r>
            <a:endParaRPr/>
          </a:p>
          <a:p>
            <a:pPr lvl="1">
              <a:buSzPct val="45000"/>
              <a:buFont typeface="StarSymbol"/>
              <a:buChar char=""/>
            </a:pPr>
            <a:r>
              <a:rPr lang="en-IN" sz="1400">
                <a:solidFill>
                  <a:srgbClr val="000000"/>
                </a:solidFill>
                <a:latin typeface="Trebuchet MS"/>
              </a:rPr>
              <a:t>ARM7TDMI-S</a:t>
            </a:r>
            <a:endParaRPr/>
          </a:p>
          <a:p>
            <a:pPr lvl="1">
              <a:buSzPct val="45000"/>
              <a:buFont typeface="StarSymbol"/>
              <a:buChar char=""/>
            </a:pPr>
            <a:r>
              <a:rPr lang="en-IN" sz="1400">
                <a:solidFill>
                  <a:srgbClr val="000000"/>
                </a:solidFill>
                <a:latin typeface="Trebuchet MS"/>
              </a:rPr>
              <a:t>ARM720T</a:t>
            </a:r>
            <a:endParaRPr/>
          </a:p>
          <a:p>
            <a:pPr>
              <a:buSzPct val="45000"/>
              <a:buFont typeface="StarSymbol"/>
              <a:buChar char=""/>
            </a:pPr>
            <a:r>
              <a:rPr lang="en-IN" sz="1400">
                <a:solidFill>
                  <a:srgbClr val="000000"/>
                </a:solidFill>
                <a:latin typeface="Trebuchet MS"/>
              </a:rPr>
              <a:t>ARM9/9E Families </a:t>
            </a:r>
            <a:endParaRPr/>
          </a:p>
          <a:p>
            <a:pPr lvl="1">
              <a:buSzPct val="45000"/>
              <a:buFont typeface="StarSymbol"/>
              <a:buChar char=""/>
            </a:pPr>
            <a:r>
              <a:rPr lang="en-IN" sz="1400">
                <a:solidFill>
                  <a:srgbClr val="000000"/>
                </a:solidFill>
                <a:latin typeface="Trebuchet MS"/>
              </a:rPr>
              <a:t>ARM920T</a:t>
            </a:r>
            <a:endParaRPr/>
          </a:p>
          <a:p>
            <a:pPr lvl="1">
              <a:buSzPct val="45000"/>
              <a:buFont typeface="StarSymbol"/>
              <a:buChar char=""/>
            </a:pPr>
            <a:r>
              <a:rPr lang="en-IN" sz="1400">
                <a:solidFill>
                  <a:srgbClr val="000000"/>
                </a:solidFill>
                <a:latin typeface="Trebuchet MS"/>
              </a:rPr>
              <a:t>ARM922T</a:t>
            </a:r>
            <a:endParaRPr/>
          </a:p>
          <a:p>
            <a:pPr lvl="1">
              <a:buSzPct val="45000"/>
              <a:buFont typeface="StarSymbol"/>
              <a:buChar char=""/>
            </a:pPr>
            <a:r>
              <a:rPr lang="en-IN" sz="1400">
                <a:solidFill>
                  <a:srgbClr val="000000"/>
                </a:solidFill>
                <a:latin typeface="Trebuchet MS"/>
              </a:rPr>
              <a:t>ARM926EJ-S</a:t>
            </a:r>
            <a:endParaRPr/>
          </a:p>
          <a:p>
            <a:pPr lvl="1">
              <a:buSzPct val="45000"/>
              <a:buFont typeface="StarSymbol"/>
              <a:buChar char=""/>
            </a:pPr>
            <a:r>
              <a:rPr lang="en-IN" sz="1400">
                <a:solidFill>
                  <a:srgbClr val="000000"/>
                </a:solidFill>
                <a:latin typeface="Trebuchet MS"/>
              </a:rPr>
              <a:t>ARM940T</a:t>
            </a:r>
            <a:endParaRPr/>
          </a:p>
          <a:p>
            <a:pPr lvl="1">
              <a:buSzPct val="45000"/>
              <a:buFont typeface="StarSymbol"/>
              <a:buChar char=""/>
            </a:pPr>
            <a:r>
              <a:rPr lang="en-IN" sz="1400">
                <a:solidFill>
                  <a:srgbClr val="000000"/>
                </a:solidFill>
                <a:latin typeface="Trebuchet MS"/>
              </a:rPr>
              <a:t>ARM946E-S</a:t>
            </a:r>
            <a:endParaRPr/>
          </a:p>
          <a:p>
            <a:pPr lvl="1">
              <a:buSzPct val="45000"/>
              <a:buFont typeface="StarSymbol"/>
              <a:buChar char=""/>
            </a:pPr>
            <a:r>
              <a:rPr lang="en-IN" sz="1400">
                <a:solidFill>
                  <a:srgbClr val="000000"/>
                </a:solidFill>
                <a:latin typeface="Trebuchet MS"/>
              </a:rPr>
              <a:t>ARM966E-S</a:t>
            </a:r>
            <a:endParaRPr/>
          </a:p>
          <a:p>
            <a:pPr lvl="1">
              <a:buSzPct val="45000"/>
              <a:buFont typeface="StarSymbol"/>
              <a:buChar char=""/>
            </a:pPr>
            <a:r>
              <a:rPr lang="en-IN" sz="1400">
                <a:solidFill>
                  <a:srgbClr val="000000"/>
                </a:solidFill>
                <a:latin typeface="Trebuchet MS"/>
              </a:rPr>
              <a:t>ARM968E-S</a:t>
            </a:r>
            <a:endParaRPr/>
          </a:p>
          <a:p>
            <a:pPr>
              <a:buSzPct val="45000"/>
              <a:buFont typeface="StarSymbol"/>
              <a:buChar char=""/>
            </a:pPr>
            <a:r>
              <a:rPr lang="en-IN" sz="1400">
                <a:solidFill>
                  <a:srgbClr val="000000"/>
                </a:solidFill>
                <a:latin typeface="Trebuchet MS"/>
              </a:rPr>
              <a:t>Vector Floating Point Families </a:t>
            </a:r>
            <a:endParaRPr/>
          </a:p>
          <a:p>
            <a:pPr lvl="1">
              <a:buSzPct val="45000"/>
              <a:buFont typeface="StarSymbol"/>
              <a:buChar char=""/>
            </a:pPr>
            <a:r>
              <a:rPr lang="en-IN" sz="1400">
                <a:solidFill>
                  <a:srgbClr val="000000"/>
                </a:solidFill>
                <a:latin typeface="Trebuchet MS"/>
              </a:rPr>
              <a:t>VFP10</a:t>
            </a:r>
            <a:endParaRPr/>
          </a:p>
          <a:p>
            <a:pPr>
              <a:buSzPct val="45000"/>
              <a:buFont typeface="StarSymbol"/>
              <a:buChar char=""/>
            </a:pPr>
            <a:r>
              <a:rPr lang="en-IN" sz="1400">
                <a:solidFill>
                  <a:srgbClr val="000000"/>
                </a:solidFill>
                <a:latin typeface="Trebuchet MS"/>
              </a:rPr>
              <a:t>ARM10 Family </a:t>
            </a:r>
            <a:endParaRPr/>
          </a:p>
          <a:p>
            <a:pPr lvl="1">
              <a:buSzPct val="45000"/>
              <a:buFont typeface="StarSymbol"/>
              <a:buChar char=""/>
            </a:pPr>
            <a:r>
              <a:rPr lang="en-IN" sz="1400">
                <a:solidFill>
                  <a:srgbClr val="000000"/>
                </a:solidFill>
                <a:latin typeface="Trebuchet MS"/>
              </a:rPr>
              <a:t>ARM1020E</a:t>
            </a:r>
            <a:endParaRPr/>
          </a:p>
          <a:p>
            <a:pPr lvl="1">
              <a:buSzPct val="45000"/>
              <a:buFont typeface="StarSymbol"/>
              <a:buChar char=""/>
            </a:pPr>
            <a:r>
              <a:rPr lang="en-IN" sz="1400">
                <a:solidFill>
                  <a:srgbClr val="000000"/>
                </a:solidFill>
                <a:latin typeface="Trebuchet MS"/>
              </a:rPr>
              <a:t>ARM1022E</a:t>
            </a:r>
            <a:endParaRPr/>
          </a:p>
          <a:p>
            <a:pPr lvl="1">
              <a:buSzPct val="45000"/>
              <a:buFont typeface="StarSymbol"/>
              <a:buChar char=""/>
            </a:pPr>
            <a:r>
              <a:rPr lang="en-IN" sz="1400">
                <a:solidFill>
                  <a:srgbClr val="000000"/>
                </a:solidFill>
                <a:latin typeface="Trebuchet MS"/>
              </a:rPr>
              <a:t>ARM1026EJ-S</a:t>
            </a:r>
            <a:endParaRPr/>
          </a:p>
        </p:txBody>
      </p:sp>
      <p:sp>
        <p:nvSpPr>
          <p:cNvPr id="1192" name="CustomShape 3"/>
          <p:cNvSpPr/>
          <p:nvPr/>
        </p:nvSpPr>
        <p:spPr>
          <a:xfrm>
            <a:off x="4267080" y="1143000"/>
            <a:ext cx="4647960" cy="5409720"/>
          </a:xfrm>
          <a:prstGeom prst="rect">
            <a:avLst/>
          </a:prstGeom>
        </p:spPr>
        <p:txBody>
          <a:bodyPr lIns="90000" tIns="45000" rIns="90000" bIns="45000"/>
          <a:lstStyle/>
          <a:p>
            <a:endParaRPr/>
          </a:p>
          <a:p>
            <a:pPr>
              <a:buSzPct val="45000"/>
              <a:buFont typeface="Wingdings"/>
              <a:buChar char="§"/>
            </a:pPr>
            <a:r>
              <a:rPr lang="en-IN" sz="1400">
                <a:solidFill>
                  <a:srgbClr val="000000"/>
                </a:solidFill>
                <a:latin typeface="Trebuchet MS"/>
              </a:rPr>
              <a:t>ARM11 Family</a:t>
            </a:r>
            <a:endParaRPr/>
          </a:p>
          <a:p>
            <a:pPr lvl="1">
              <a:buSzPct val="45000"/>
              <a:buFont typeface="Wingdings"/>
              <a:buChar char="§"/>
            </a:pPr>
            <a:r>
              <a:rPr lang="en-IN" sz="1400">
                <a:solidFill>
                  <a:srgbClr val="000000"/>
                </a:solidFill>
                <a:latin typeface="Trebuchet MS"/>
              </a:rPr>
              <a:t>ARM1136J-S</a:t>
            </a:r>
            <a:endParaRPr/>
          </a:p>
          <a:p>
            <a:pPr lvl="1">
              <a:buSzPct val="45000"/>
              <a:buFont typeface="Wingdings"/>
              <a:buChar char="§"/>
            </a:pPr>
            <a:r>
              <a:rPr lang="en-IN" sz="1400">
                <a:solidFill>
                  <a:srgbClr val="000000"/>
                </a:solidFill>
                <a:latin typeface="Trebuchet MS"/>
              </a:rPr>
              <a:t>ARM1136JF-S</a:t>
            </a:r>
            <a:endParaRPr/>
          </a:p>
          <a:p>
            <a:pPr lvl="1">
              <a:buSzPct val="45000"/>
              <a:buFont typeface="Wingdings"/>
              <a:buChar char="§"/>
            </a:pPr>
            <a:r>
              <a:rPr lang="en-IN" sz="1400">
                <a:solidFill>
                  <a:srgbClr val="000000"/>
                </a:solidFill>
                <a:latin typeface="Trebuchet MS"/>
              </a:rPr>
              <a:t>ARM1156T2(F)-S</a:t>
            </a:r>
            <a:endParaRPr/>
          </a:p>
          <a:p>
            <a:pPr lvl="1">
              <a:buSzPct val="45000"/>
              <a:buFont typeface="Wingdings"/>
              <a:buChar char="§"/>
            </a:pPr>
            <a:r>
              <a:rPr lang="en-IN" sz="1400">
                <a:solidFill>
                  <a:srgbClr val="000000"/>
                </a:solidFill>
                <a:latin typeface="Trebuchet MS"/>
              </a:rPr>
              <a:t>ARM1176JZ(F)-S</a:t>
            </a:r>
            <a:endParaRPr/>
          </a:p>
          <a:p>
            <a:pPr lvl="1">
              <a:buSzPct val="45000"/>
              <a:buFont typeface="Wingdings"/>
              <a:buChar char="§"/>
            </a:pPr>
            <a:r>
              <a:rPr lang="en-IN" sz="1400">
                <a:solidFill>
                  <a:srgbClr val="000000"/>
                </a:solidFill>
                <a:latin typeface="Trebuchet MS"/>
              </a:rPr>
              <a:t>ARM11 MPCore</a:t>
            </a:r>
            <a:endParaRPr/>
          </a:p>
          <a:p>
            <a:endParaRPr/>
          </a:p>
          <a:p>
            <a:pPr>
              <a:buSzPct val="45000"/>
              <a:buFont typeface="Wingdings"/>
              <a:buChar char="§"/>
            </a:pPr>
            <a:r>
              <a:rPr lang="en-IN" sz="1400">
                <a:solidFill>
                  <a:srgbClr val="000000"/>
                </a:solidFill>
                <a:latin typeface="Trebuchet MS"/>
              </a:rPr>
              <a:t>Cortex Family  </a:t>
            </a:r>
            <a:endParaRPr/>
          </a:p>
          <a:p>
            <a:pPr lvl="1">
              <a:buSzPct val="45000"/>
              <a:buFont typeface="Wingdings"/>
              <a:buChar char="§"/>
            </a:pPr>
            <a:r>
              <a:rPr lang="en-IN" sz="1400">
                <a:solidFill>
                  <a:srgbClr val="000000"/>
                </a:solidFill>
                <a:latin typeface="Trebuchet MS"/>
              </a:rPr>
              <a:t>Cortex-A8</a:t>
            </a:r>
            <a:endParaRPr/>
          </a:p>
          <a:p>
            <a:pPr lvl="1">
              <a:buSzPct val="45000"/>
              <a:buFont typeface="Wingdings"/>
              <a:buChar char="§"/>
            </a:pPr>
            <a:r>
              <a:rPr lang="en-IN" sz="1400">
                <a:solidFill>
                  <a:srgbClr val="000000"/>
                </a:solidFill>
                <a:latin typeface="Trebuchet MS"/>
              </a:rPr>
              <a:t>Cortex-M1</a:t>
            </a:r>
            <a:endParaRPr/>
          </a:p>
          <a:p>
            <a:pPr lvl="1">
              <a:buSzPct val="45000"/>
              <a:buFont typeface="Wingdings"/>
              <a:buChar char="§"/>
            </a:pPr>
            <a:r>
              <a:rPr lang="en-IN" sz="1400">
                <a:solidFill>
                  <a:srgbClr val="000000"/>
                </a:solidFill>
                <a:latin typeface="Trebuchet MS"/>
              </a:rPr>
              <a:t>Cortex-M3</a:t>
            </a:r>
            <a:endParaRPr/>
          </a:p>
          <a:p>
            <a:pPr lvl="1">
              <a:buSzPct val="45000"/>
              <a:buFont typeface="Wingdings"/>
              <a:buChar char="§"/>
            </a:pPr>
            <a:r>
              <a:rPr lang="en-IN" sz="1400">
                <a:solidFill>
                  <a:srgbClr val="000000"/>
                </a:solidFill>
                <a:latin typeface="Trebuchet MS"/>
              </a:rPr>
              <a:t>Cortex-R4</a:t>
            </a:r>
            <a:endParaRPr/>
          </a:p>
          <a:p>
            <a:endParaRPr/>
          </a:p>
          <a:p>
            <a:pPr>
              <a:buSzPct val="45000"/>
              <a:buFont typeface="Wingdings"/>
              <a:buChar char="§"/>
            </a:pPr>
            <a:r>
              <a:rPr lang="en-IN" sz="1400">
                <a:solidFill>
                  <a:srgbClr val="000000"/>
                </a:solidFill>
                <a:latin typeface="Trebuchet MS"/>
              </a:rPr>
              <a:t>Other Processors/Microarchitectures </a:t>
            </a:r>
            <a:endParaRPr/>
          </a:p>
          <a:p>
            <a:pPr lvl="1">
              <a:buSzPct val="45000"/>
              <a:buFont typeface="Wingdings"/>
              <a:buChar char="§"/>
            </a:pPr>
            <a:r>
              <a:rPr lang="en-IN" sz="1400">
                <a:solidFill>
                  <a:srgbClr val="000000"/>
                </a:solidFill>
                <a:latin typeface="Trebuchet MS"/>
              </a:rPr>
              <a:t>StrongARM (DEC-Intel)</a:t>
            </a:r>
            <a:endParaRPr/>
          </a:p>
          <a:p>
            <a:pPr lvl="1">
              <a:buSzPct val="45000"/>
              <a:buFont typeface="Wingdings"/>
              <a:buChar char="§"/>
            </a:pPr>
            <a:r>
              <a:rPr lang="en-IN" sz="1400">
                <a:solidFill>
                  <a:srgbClr val="000000"/>
                </a:solidFill>
                <a:latin typeface="Trebuchet MS"/>
              </a:rPr>
              <a:t>Xscale (Intel- Marvell Tech)</a:t>
            </a:r>
            <a:endParaRPr/>
          </a:p>
          <a:p>
            <a:pPr lvl="1">
              <a:buSzPct val="45000"/>
              <a:buFont typeface="Wingdings"/>
              <a:buChar char="§"/>
            </a:pPr>
            <a:r>
              <a:rPr lang="en-IN" sz="1400">
                <a:solidFill>
                  <a:srgbClr val="000000"/>
                </a:solidFill>
                <a:latin typeface="Trebuchet MS"/>
              </a:rPr>
              <a:t>Other</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 name="TextShape 1"/>
          <p:cNvSpPr txBox="1"/>
          <p:nvPr/>
        </p:nvSpPr>
        <p:spPr>
          <a:xfrm>
            <a:off x="457200" y="274680"/>
            <a:ext cx="7467120" cy="1142640"/>
          </a:xfrm>
          <a:prstGeom prst="rect">
            <a:avLst/>
          </a:prstGeom>
        </p:spPr>
        <p:txBody>
          <a:bodyPr lIns="90000" tIns="45000" rIns="90000" bIns="45000"/>
          <a:lstStyle/>
          <a:p>
            <a:r>
              <a:rPr lang="en-IN" sz="3000">
                <a:solidFill>
                  <a:srgbClr val="000000"/>
                </a:solidFill>
                <a:latin typeface="Century Schoolbook"/>
              </a:rPr>
              <a:t>Cortex Family</a:t>
            </a:r>
            <a:endParaRPr/>
          </a:p>
        </p:txBody>
      </p:sp>
      <p:sp>
        <p:nvSpPr>
          <p:cNvPr id="1194" name="TextShape 2"/>
          <p:cNvSpPr txBox="1"/>
          <p:nvPr/>
        </p:nvSpPr>
        <p:spPr>
          <a:xfrm>
            <a:off x="457200" y="1371600"/>
            <a:ext cx="8229240" cy="4525560"/>
          </a:xfrm>
          <a:prstGeom prst="rect">
            <a:avLst/>
          </a:prstGeom>
        </p:spPr>
        <p:txBody>
          <a:bodyPr lIns="90000" tIns="45000" rIns="90000" bIns="45000"/>
          <a:lstStyle/>
          <a:p>
            <a:pPr>
              <a:lnSpc>
                <a:spcPct val="80000"/>
              </a:lnSpc>
              <a:buSzPct val="45000"/>
              <a:buFont typeface="Wingdings"/>
              <a:buChar char="Ø"/>
            </a:pPr>
            <a:r>
              <a:rPr lang="en-IN"/>
              <a:t>ARM Cortex-A Series</a:t>
            </a:r>
            <a:r>
              <a:rPr lang="en-IN" sz="2800">
                <a:latin typeface="TTE1E72410t00"/>
              </a:rPr>
              <a:t> - </a:t>
            </a:r>
            <a:r>
              <a:rPr lang="en-IN" sz="2600">
                <a:latin typeface="TTE1E72410t00"/>
              </a:rPr>
              <a:t>Application processors        for complex OS and user applications</a:t>
            </a:r>
            <a:endParaRPr/>
          </a:p>
          <a:p>
            <a:pPr lvl="2">
              <a:lnSpc>
                <a:spcPct val="80000"/>
              </a:lnSpc>
              <a:buSzPct val="75000"/>
              <a:buFont typeface="StarSymbol"/>
              <a:buChar char=""/>
            </a:pPr>
            <a:r>
              <a:rPr lang="en-IN" sz="1700">
                <a:latin typeface="TTE1E72410t00"/>
              </a:rPr>
              <a:t>ARM Cortex-A8, ARM Cortex-A9 </a:t>
            </a:r>
            <a:endParaRPr/>
          </a:p>
          <a:p>
            <a:pPr>
              <a:lnSpc>
                <a:spcPct val="75000"/>
              </a:lnSpc>
              <a:buSzPct val="45000"/>
              <a:buFont typeface="Wingdings"/>
              <a:buChar char="Ø"/>
            </a:pPr>
            <a:r>
              <a:rPr lang="en-IN" sz="1700">
                <a:latin typeface="TTE1E72410t00"/>
              </a:rPr>
              <a:t>ARM Cortex-R Series</a:t>
            </a:r>
            <a:r>
              <a:rPr lang="en-IN" sz="2000">
                <a:latin typeface="TTE1E72410t00"/>
              </a:rPr>
              <a:t> - </a:t>
            </a:r>
            <a:r>
              <a:rPr lang="en-IN" sz="2600">
                <a:latin typeface="TTE1E72410t00"/>
              </a:rPr>
              <a:t>Embedded processors</a:t>
            </a:r>
            <a:endParaRPr/>
          </a:p>
          <a:p>
            <a:pPr>
              <a:lnSpc>
                <a:spcPct val="75000"/>
              </a:lnSpc>
            </a:pPr>
            <a:r>
              <a:rPr lang="en-IN" sz="2600">
                <a:latin typeface="TTE1E72410t00"/>
              </a:rPr>
              <a:t>      for real-time systems</a:t>
            </a:r>
            <a:endParaRPr/>
          </a:p>
          <a:p>
            <a:pPr lvl="2">
              <a:lnSpc>
                <a:spcPct val="75000"/>
              </a:lnSpc>
              <a:buSzPct val="75000"/>
              <a:buFont typeface="StarSymbol"/>
              <a:buChar char=""/>
            </a:pPr>
            <a:r>
              <a:rPr lang="en-IN" sz="1700">
                <a:latin typeface="TTE1E72410t00"/>
              </a:rPr>
              <a:t>ARM Cortex-R4(F) </a:t>
            </a:r>
            <a:endParaRPr/>
          </a:p>
          <a:p>
            <a:pPr>
              <a:lnSpc>
                <a:spcPct val="75000"/>
              </a:lnSpc>
              <a:buSzPct val="45000"/>
              <a:buFont typeface="Wingdings"/>
              <a:buChar char="Ø"/>
            </a:pPr>
            <a:r>
              <a:rPr lang="en-IN" sz="1700">
                <a:latin typeface="TTE1E72410t00"/>
              </a:rPr>
              <a:t>ARM Cortex-M Series</a:t>
            </a:r>
            <a:r>
              <a:rPr lang="en-IN" sz="2800">
                <a:latin typeface="TTE1E72410t00"/>
              </a:rPr>
              <a:t> –</a:t>
            </a:r>
            <a:r>
              <a:rPr lang="en-IN" sz="2200">
                <a:latin typeface="TTE1E72410t00"/>
              </a:rPr>
              <a:t> </a:t>
            </a:r>
            <a:r>
              <a:rPr lang="en-IN" sz="2600">
                <a:latin typeface="TTE1E72410t00"/>
              </a:rPr>
              <a:t>Embedded processors optimized for cost sensitive applications, as Mobile devices</a:t>
            </a:r>
            <a:endParaRPr/>
          </a:p>
          <a:p>
            <a:pPr lvl="2">
              <a:lnSpc>
                <a:spcPct val="75000"/>
              </a:lnSpc>
              <a:buSzPct val="75000"/>
              <a:buFont typeface="StarSymbol"/>
              <a:buChar char=""/>
            </a:pPr>
            <a:r>
              <a:rPr lang="en-IN" sz="1700">
                <a:latin typeface="TTE1E72410t00"/>
              </a:rPr>
              <a:t>ARM Cortex-M0, ARM Cortex-M1, ARM Cortex-M3  </a:t>
            </a:r>
            <a:endParaRPr/>
          </a:p>
          <a:p>
            <a:endParaRPr/>
          </a:p>
          <a:p>
            <a:endParaRPr/>
          </a:p>
          <a:p>
            <a:endParaRPr/>
          </a:p>
          <a:p>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Switching States</a:t>
            </a:r>
            <a:endParaRPr/>
          </a:p>
        </p:txBody>
      </p:sp>
      <p:sp>
        <p:nvSpPr>
          <p:cNvPr id="1196" name="TextShape 2"/>
          <p:cNvSpPr txBox="1"/>
          <p:nvPr/>
        </p:nvSpPr>
        <p:spPr>
          <a:xfrm>
            <a:off x="457200" y="1600200"/>
            <a:ext cx="7467120" cy="4873320"/>
          </a:xfrm>
          <a:prstGeom prst="rect">
            <a:avLst/>
          </a:prstGeom>
        </p:spPr>
        <p:txBody>
          <a:bodyPr lIns="90000" tIns="45000" rIns="90000" bIns="45000"/>
          <a:lstStyle/>
          <a:p>
            <a:pPr>
              <a:buSzPct val="45000"/>
              <a:buFont typeface="Wingdings"/>
              <a:buChar char="Ø"/>
            </a:pPr>
            <a:r>
              <a:rPr lang="en-IN"/>
              <a:t>ARM to Thumb</a:t>
            </a:r>
            <a:endParaRPr/>
          </a:p>
          <a:p>
            <a:pPr lvl="1">
              <a:buSzPct val="45000"/>
              <a:buFont typeface="Wingdings"/>
              <a:buChar char="v"/>
            </a:pPr>
            <a:r>
              <a:rPr lang="en-IN"/>
              <a:t>Execute the </a:t>
            </a:r>
            <a:r>
              <a:rPr lang="en-IN" b="1" i="1"/>
              <a:t>BX </a:t>
            </a:r>
            <a:r>
              <a:rPr lang="en-IN"/>
              <a:t>instruction with state bit=1 </a:t>
            </a:r>
            <a:endParaRPr/>
          </a:p>
          <a:p>
            <a:pPr>
              <a:buSzPct val="45000"/>
              <a:buFont typeface="Wingdings"/>
              <a:buChar char="Ø"/>
            </a:pPr>
            <a:r>
              <a:rPr lang="en-IN"/>
              <a:t>Thumb to ARM</a:t>
            </a:r>
            <a:endParaRPr/>
          </a:p>
          <a:p>
            <a:pPr lvl="1">
              <a:buSzPct val="45000"/>
              <a:buFont typeface="Wingdings"/>
              <a:buChar char="v"/>
            </a:pPr>
            <a:r>
              <a:rPr lang="en-IN"/>
              <a:t>Execute the </a:t>
            </a:r>
            <a:r>
              <a:rPr lang="en-IN" b="1" i="1"/>
              <a:t>BX </a:t>
            </a:r>
            <a:r>
              <a:rPr lang="en-IN"/>
              <a:t>instruction with state bit=0</a:t>
            </a:r>
            <a:endParaRPr/>
          </a:p>
          <a:p>
            <a:pPr lvl="1">
              <a:buSzPct val="45000"/>
              <a:buFont typeface="Wingdings"/>
              <a:buChar char="v"/>
            </a:pPr>
            <a:r>
              <a:rPr lang="en-IN"/>
              <a:t>An interrupt or exception occurs</a:t>
            </a:r>
            <a:endParaRPr/>
          </a:p>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TextShape 1"/>
          <p:cNvSpPr txBox="1"/>
          <p:nvPr/>
        </p:nvSpPr>
        <p:spPr>
          <a:xfrm>
            <a:off x="685800" y="1523880"/>
            <a:ext cx="7772040" cy="3382200"/>
          </a:xfrm>
          <a:prstGeom prst="rect">
            <a:avLst/>
          </a:prstGeom>
        </p:spPr>
        <p:txBody>
          <a:bodyPr lIns="90000" tIns="45000" rIns="90000" bIns="45000"/>
          <a:lstStyle/>
          <a:p>
            <a:pPr algn="ctr"/>
            <a:r>
              <a:rPr lang="en-IN" sz="3600" b="1" i="1">
                <a:solidFill>
                  <a:srgbClr val="575F6D"/>
                </a:solidFill>
                <a:latin typeface="Century Schoolbook"/>
              </a:rPr>
              <a:t>“ In today’s systems the key is not raw processor speed but total effective system performance and power consumption ”
Start Exploring More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7467120" cy="1142640"/>
          </a:xfrm>
          <a:prstGeom prst="rect">
            <a:avLst/>
          </a:prstGeom>
        </p:spPr>
        <p:txBody>
          <a:bodyPr lIns="90000" tIns="45000" rIns="90000" bIns="45000"/>
          <a:lstStyle/>
          <a:p>
            <a:r>
              <a:rPr lang="en-IN" sz="3000">
                <a:solidFill>
                  <a:srgbClr val="575F6D"/>
                </a:solidFill>
                <a:latin typeface="Century Schoolbook"/>
              </a:rPr>
              <a:t>Advanced RISC Machines</a:t>
            </a:r>
            <a:endParaRPr/>
          </a:p>
        </p:txBody>
      </p:sp>
      <p:sp>
        <p:nvSpPr>
          <p:cNvPr id="91" name="TextShape 2"/>
          <p:cNvSpPr txBox="1"/>
          <p:nvPr/>
        </p:nvSpPr>
        <p:spPr>
          <a:xfrm>
            <a:off x="457200" y="1600200"/>
            <a:ext cx="7467120" cy="4873320"/>
          </a:xfrm>
          <a:prstGeom prst="rect">
            <a:avLst/>
          </a:prstGeom>
        </p:spPr>
        <p:txBody>
          <a:bodyPr lIns="90000" tIns="45000" rIns="90000" bIns="45000"/>
          <a:lstStyle/>
          <a:p>
            <a:pPr algn="just">
              <a:buSzPct val="45000"/>
              <a:buFont typeface="Wingdings"/>
              <a:buChar char="Ø"/>
            </a:pPr>
            <a:r>
              <a:rPr lang="en-IN"/>
              <a:t>ARM Core uses a RISC architecture</a:t>
            </a:r>
            <a:endParaRPr/>
          </a:p>
          <a:p>
            <a:pPr algn="just">
              <a:buSzPct val="45000"/>
              <a:buFont typeface="Wingdings"/>
              <a:buChar char="Ø"/>
            </a:pPr>
            <a:r>
              <a:rPr lang="en-IN"/>
              <a:t>ARM is Physical hardware design company.</a:t>
            </a:r>
            <a:endParaRPr/>
          </a:p>
          <a:p>
            <a:pPr algn="just">
              <a:buSzPct val="45000"/>
              <a:buFont typeface="Wingdings"/>
              <a:buChar char="Ø"/>
            </a:pPr>
            <a:r>
              <a:rPr lang="en-IN"/>
              <a:t>ARM licenses its cores out and other  companies make processors based on  its cores</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4429</Words>
  <PresentationFormat>On-screen Show (4:3)</PresentationFormat>
  <Paragraphs>893</Paragraphs>
  <Slides>70</Slides>
  <Notes>22</Notes>
  <HiddenSlides>0</HiddenSlides>
  <MMClips>0</MMClips>
  <ScaleCrop>false</ScaleCrop>
  <HeadingPairs>
    <vt:vector size="4" baseType="variant">
      <vt:variant>
        <vt:lpstr>Theme</vt:lpstr>
      </vt:variant>
      <vt:variant>
        <vt:i4>4</vt:i4>
      </vt:variant>
      <vt:variant>
        <vt:lpstr>Slide Titles</vt:lpstr>
      </vt:variant>
      <vt:variant>
        <vt:i4>70</vt:i4>
      </vt:variant>
    </vt:vector>
  </HeadingPairs>
  <TitlesOfParts>
    <vt:vector size="74" baseType="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Ravi</cp:lastModifiedBy>
  <cp:revision>2</cp:revision>
  <dcterms:modified xsi:type="dcterms:W3CDTF">2013-11-06T17:12:17Z</dcterms:modified>
</cp:coreProperties>
</file>