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72"/>
  </p:notesMasterIdLst>
  <p:handoutMasterIdLst>
    <p:handoutMasterId r:id="rId73"/>
  </p:handoutMasterIdLst>
  <p:sldIdLst>
    <p:sldId id="256" r:id="rId2"/>
    <p:sldId id="264" r:id="rId3"/>
    <p:sldId id="262" r:id="rId4"/>
    <p:sldId id="325" r:id="rId5"/>
    <p:sldId id="356" r:id="rId6"/>
    <p:sldId id="357" r:id="rId7"/>
    <p:sldId id="355" r:id="rId8"/>
    <p:sldId id="358" r:id="rId9"/>
    <p:sldId id="305" r:id="rId10"/>
    <p:sldId id="306" r:id="rId11"/>
    <p:sldId id="307" r:id="rId12"/>
    <p:sldId id="346" r:id="rId13"/>
    <p:sldId id="308" r:id="rId14"/>
    <p:sldId id="347" r:id="rId15"/>
    <p:sldId id="348" r:id="rId16"/>
    <p:sldId id="349" r:id="rId17"/>
    <p:sldId id="285" r:id="rId18"/>
    <p:sldId id="326" r:id="rId19"/>
    <p:sldId id="359" r:id="rId20"/>
    <p:sldId id="309" r:id="rId21"/>
    <p:sldId id="352" r:id="rId22"/>
    <p:sldId id="327" r:id="rId23"/>
    <p:sldId id="360" r:id="rId24"/>
    <p:sldId id="365" r:id="rId25"/>
    <p:sldId id="363" r:id="rId26"/>
    <p:sldId id="364" r:id="rId27"/>
    <p:sldId id="270" r:id="rId28"/>
    <p:sldId id="310" r:id="rId29"/>
    <p:sldId id="311" r:id="rId30"/>
    <p:sldId id="312" r:id="rId31"/>
    <p:sldId id="313" r:id="rId32"/>
    <p:sldId id="314" r:id="rId33"/>
    <p:sldId id="315" r:id="rId34"/>
    <p:sldId id="279" r:id="rId35"/>
    <p:sldId id="316" r:id="rId36"/>
    <p:sldId id="317" r:id="rId37"/>
    <p:sldId id="329" r:id="rId38"/>
    <p:sldId id="319" r:id="rId39"/>
    <p:sldId id="330" r:id="rId40"/>
    <p:sldId id="320" r:id="rId41"/>
    <p:sldId id="371" r:id="rId42"/>
    <p:sldId id="271" r:id="rId43"/>
    <p:sldId id="370" r:id="rId44"/>
    <p:sldId id="331" r:id="rId45"/>
    <p:sldId id="332" r:id="rId46"/>
    <p:sldId id="351" r:id="rId47"/>
    <p:sldId id="333" r:id="rId48"/>
    <p:sldId id="337" r:id="rId49"/>
    <p:sldId id="338" r:id="rId50"/>
    <p:sldId id="367" r:id="rId51"/>
    <p:sldId id="368" r:id="rId52"/>
    <p:sldId id="276" r:id="rId53"/>
    <p:sldId id="318" r:id="rId54"/>
    <p:sldId id="278" r:id="rId55"/>
    <p:sldId id="369" r:id="rId56"/>
    <p:sldId id="322" r:id="rId57"/>
    <p:sldId id="277" r:id="rId58"/>
    <p:sldId id="339" r:id="rId59"/>
    <p:sldId id="340" r:id="rId60"/>
    <p:sldId id="341" r:id="rId61"/>
    <p:sldId id="342" r:id="rId62"/>
    <p:sldId id="343" r:id="rId63"/>
    <p:sldId id="345" r:id="rId64"/>
    <p:sldId id="281" r:id="rId65"/>
    <p:sldId id="323" r:id="rId66"/>
    <p:sldId id="324" r:id="rId67"/>
    <p:sldId id="299" r:id="rId68"/>
    <p:sldId id="302" r:id="rId69"/>
    <p:sldId id="292" r:id="rId70"/>
    <p:sldId id="295" r:id="rId7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CC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2294" autoAdjust="0"/>
  </p:normalViewPr>
  <p:slideViewPr>
    <p:cSldViewPr>
      <p:cViewPr>
        <p:scale>
          <a:sx n="60" d="100"/>
          <a:sy n="60" d="100"/>
        </p:scale>
        <p:origin x="-2106" y="-24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slide" Target="slides/slide22.xml"/><Relationship Id="rId1" Type="http://schemas.openxmlformats.org/officeDocument/2006/relationships/slide" Target="slides/slide4.xml"/><Relationship Id="rId5" Type="http://schemas.openxmlformats.org/officeDocument/2006/relationships/slide" Target="slides/slide43.xml"/><Relationship Id="rId4"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5017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5018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5018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E8E05407-2F49-40C4-9B1A-2DA243DE7E67}"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94211"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1924"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94213" name="Rectangle 5"/>
          <p:cNvSpPr>
            <a:spLocks noGrp="1" noChangeArrowheads="1"/>
          </p:cNvSpPr>
          <p:nvPr>
            <p:ph type="body" sz="quarter" idx="3"/>
          </p:nvPr>
        </p:nvSpPr>
        <p:spPr bwMode="auto">
          <a:xfrm>
            <a:off x="990600" y="4572000"/>
            <a:ext cx="53340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4214"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94215"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839753E-DD4D-4E15-847B-2E474572517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vmlDrawing" Target="../drawings/vmlDrawing2.vml"/><Relationship Id="rId4" Type="http://schemas.openxmlformats.org/officeDocument/2006/relationships/oleObject" Target="../embeddings/oleObject2.bin"/></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endParaRPr lang="en-IN" smtClean="0"/>
          </a:p>
        </p:txBody>
      </p:sp>
      <p:sp>
        <p:nvSpPr>
          <p:cNvPr id="82948" name="Slide Number Placeholder 3"/>
          <p:cNvSpPr>
            <a:spLocks noGrp="1"/>
          </p:cNvSpPr>
          <p:nvPr>
            <p:ph type="sldNum" sz="quarter" idx="5"/>
          </p:nvPr>
        </p:nvSpPr>
        <p:spPr>
          <a:noFill/>
        </p:spPr>
        <p:txBody>
          <a:bodyPr/>
          <a:lstStyle/>
          <a:p>
            <a:fld id="{4E65F091-4B74-4C13-B608-B48925C631AF}"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354AB024-D023-46D7-8257-F91E4E0864F5}" type="slidenum">
              <a:rPr lang="en-US" smtClean="0"/>
              <a:pPr/>
              <a:t>18</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n-US" dirty="0" smtClean="0">
                <a:latin typeface="Minion-Regular" charset="0"/>
              </a:rPr>
              <a:t>portable embedded systems require some form of battery power. The ARM processor has been specifically designed to be small to reduce power consumption and extend battery operation</a:t>
            </a:r>
          </a:p>
          <a:p>
            <a:pPr eaLnBrk="1" hangingPunct="1"/>
            <a:endParaRPr lang="en-US" dirty="0" smtClean="0">
              <a:latin typeface="Minion-Regular" charset="0"/>
            </a:endParaRPr>
          </a:p>
          <a:p>
            <a:pPr eaLnBrk="1" hangingPunct="1"/>
            <a:r>
              <a:rPr lang="en-US" dirty="0" smtClean="0">
                <a:latin typeface="Minion-Regular" charset="0"/>
              </a:rPr>
              <a:t>High code density is another major requirement since embedded systems have limited memory due to cost and/or physical size restrictions.</a:t>
            </a:r>
          </a:p>
          <a:p>
            <a:pPr eaLnBrk="1" hangingPunct="1"/>
            <a:endParaRPr lang="en-US" dirty="0" smtClean="0">
              <a:latin typeface="Minion-Regular" charset="0"/>
            </a:endParaRPr>
          </a:p>
          <a:p>
            <a:pPr eaLnBrk="1" hangingPunct="1"/>
            <a:r>
              <a:rPr lang="en-US" dirty="0" smtClean="0">
                <a:latin typeface="Minion-Regular" charset="0"/>
              </a:rPr>
              <a:t>ARM embedded systems are price sensitive and use slow and low-cost memory devices</a:t>
            </a:r>
          </a:p>
          <a:p>
            <a:pPr eaLnBrk="1" hangingPunct="1"/>
            <a:endParaRPr lang="en-US" dirty="0" smtClean="0">
              <a:latin typeface="Minion-Regular" charset="0"/>
            </a:endParaRPr>
          </a:p>
          <a:p>
            <a:pPr eaLnBrk="1" hangingPunct="1"/>
            <a:r>
              <a:rPr lang="en-US" dirty="0" smtClean="0">
                <a:latin typeface="Minion-Regular" charset="0"/>
              </a:rPr>
              <a:t>Another important requirement is to reduce the area of the die taken up by the embedded processor.</a:t>
            </a:r>
          </a:p>
          <a:p>
            <a:pPr eaLnBrk="1" hangingPunct="1"/>
            <a:endParaRPr lang="en-US" dirty="0" smtClean="0">
              <a:latin typeface="Minion-Regular" charset="0"/>
            </a:endParaRPr>
          </a:p>
          <a:p>
            <a:pPr eaLnBrk="1" hangingPunct="1"/>
            <a:r>
              <a:rPr lang="en-US" dirty="0" smtClean="0">
                <a:latin typeface="Minion-Regular" charset="0"/>
              </a:rPr>
              <a:t>ARM has incorporated hardware debug technology within the processor so that software engineers can view what is happening while the processor is executing code.</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D8714DE8-C24B-49FF-849A-772649532310}" type="slidenum">
              <a:rPr lang="en-US" smtClean="0"/>
              <a:pPr/>
              <a:t>20</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n-US" dirty="0" smtClean="0">
                <a:latin typeface="Minion-Regular" charset="0"/>
              </a:rPr>
              <a:t>In ARM most of the instructions are executed in single </a:t>
            </a:r>
            <a:r>
              <a:rPr lang="en-US" dirty="0" err="1" smtClean="0">
                <a:latin typeface="Minion-Regular" charset="0"/>
              </a:rPr>
              <a:t>cycle.But</a:t>
            </a:r>
            <a:r>
              <a:rPr lang="en-US" dirty="0" smtClean="0">
                <a:latin typeface="Minion-Regular" charset="0"/>
              </a:rPr>
              <a:t> there are few instructions which takes more number of execution cycles. For example, load-store-multiple instructions vary the number of execution cycles depending upon the number of registers being transferred.</a:t>
            </a:r>
          </a:p>
          <a:p>
            <a:pPr eaLnBrk="1" hangingPunct="1"/>
            <a:endParaRPr lang="en-US" dirty="0" smtClean="0">
              <a:latin typeface="Minion-Regular" charset="0"/>
            </a:endParaRPr>
          </a:p>
          <a:p>
            <a:pPr eaLnBrk="1" hangingPunct="1"/>
            <a:r>
              <a:rPr lang="en-US" dirty="0" smtClean="0">
                <a:latin typeface="Minion-Regular" charset="0"/>
              </a:rPr>
              <a:t>The inline barrel shifter is a hardware component that preprocesses one of the input registers before it is used</a:t>
            </a:r>
          </a:p>
          <a:p>
            <a:pPr eaLnBrk="1" hangingPunct="1"/>
            <a:r>
              <a:rPr lang="en-US" dirty="0" smtClean="0">
                <a:latin typeface="Minion-Regular" charset="0"/>
              </a:rPr>
              <a:t>by an instruction.</a:t>
            </a:r>
          </a:p>
          <a:p>
            <a:pPr eaLnBrk="1" hangingPunct="1"/>
            <a:endParaRPr lang="en-US" dirty="0" smtClean="0">
              <a:latin typeface="Minion-Regular" charset="0"/>
            </a:endParaRPr>
          </a:p>
          <a:p>
            <a:pPr eaLnBrk="1" hangingPunct="1"/>
            <a:r>
              <a:rPr lang="en-US" dirty="0" smtClean="0">
                <a:latin typeface="Minion-Regular" charset="0"/>
              </a:rPr>
              <a:t>ARM enhanced the processor core by adding a second 16-bit instruction set called Thumb that permits the ARM core to execute either16- or 32-bit instructions. Thumb instructions improve code density by about 30% over 32-bit fixed-length ARM instructions.</a:t>
            </a:r>
          </a:p>
          <a:p>
            <a:pPr eaLnBrk="1" hangingPunct="1"/>
            <a:endParaRPr lang="en-US" dirty="0" smtClean="0">
              <a:latin typeface="Minion-Regular" charset="0"/>
            </a:endParaRPr>
          </a:p>
          <a:p>
            <a:pPr eaLnBrk="1" hangingPunct="1"/>
            <a:r>
              <a:rPr lang="en-US" dirty="0" smtClean="0">
                <a:latin typeface="Minion-Regular" charset="0"/>
              </a:rPr>
              <a:t>Conditional execution controls whether the core will execute an instruction or not. The advantage is we can reduce the number of branch instructions.</a:t>
            </a:r>
          </a:p>
          <a:p>
            <a:pPr eaLnBrk="1" hangingPunct="1"/>
            <a:endParaRPr lang="en-US" dirty="0" smtClean="0">
              <a:latin typeface="Minion-Regular" charset="0"/>
            </a:endParaRPr>
          </a:p>
          <a:p>
            <a:pPr eaLnBrk="1" hangingPunct="1"/>
            <a:r>
              <a:rPr lang="en-US" dirty="0" smtClean="0">
                <a:latin typeface="Minion-Regular" charset="0"/>
              </a:rPr>
              <a:t>The enhanced digital signal processor (DSP) instructions were added to the standard ARM instruction set to support fast 16</a:t>
            </a:r>
            <a:r>
              <a:rPr lang="en-US" dirty="0" smtClean="0">
                <a:latin typeface="MTSYN" charset="-127"/>
              </a:rPr>
              <a:t>x16-bit multiplier operations and saturation.</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r>
              <a:rPr lang="en-US" dirty="0"/>
              <a:t>This </a:t>
            </a:r>
            <a:r>
              <a:rPr lang="en-US" b="1" dirty="0">
                <a:solidFill>
                  <a:schemeClr val="hlink"/>
                </a:solidFill>
              </a:rPr>
              <a:t>animated</a:t>
            </a:r>
            <a:r>
              <a:rPr lang="en-US" dirty="0"/>
              <a:t> slide shows the way that the banking of registers works. On the left the currently visible set of registers are shown for a particular mode.</a:t>
            </a:r>
          </a:p>
          <a:p>
            <a:r>
              <a:rPr lang="en-US" dirty="0"/>
              <a:t>On the right are the registers that are banked out whilst in that mode.</a:t>
            </a:r>
          </a:p>
          <a:p>
            <a:endParaRPr lang="en-US" dirty="0"/>
          </a:p>
          <a:p>
            <a:r>
              <a:rPr lang="en-US" dirty="0"/>
              <a:t>Each key press will switch mode:</a:t>
            </a:r>
          </a:p>
          <a:p>
            <a:endParaRPr lang="en-US" dirty="0"/>
          </a:p>
          <a:p>
            <a:r>
              <a:rPr lang="en-US" dirty="0"/>
              <a:t>user -&gt; FIQ -&gt;user -&gt; IRQ -&gt; user -&gt;SVC -&gt; User -&gt; </a:t>
            </a:r>
            <a:r>
              <a:rPr lang="en-US" dirty="0" err="1"/>
              <a:t>Undef</a:t>
            </a:r>
            <a:r>
              <a:rPr lang="en-US" dirty="0"/>
              <a:t> -&gt; User -&gt; Abort and then back to user.</a:t>
            </a:r>
          </a:p>
          <a:p>
            <a:endParaRPr lang="en-US" dirty="0"/>
          </a:p>
          <a:p>
            <a:r>
              <a:rPr lang="en-US" dirty="0"/>
              <a:t>The following slide then shows this in a more static way that is more useful for reference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n-US" dirty="0"/>
              <a:t>This slide shows the registers visible in each mode - basically in a more static fashion than the previous animated slide that is more useful for reference.</a:t>
            </a:r>
          </a:p>
          <a:p>
            <a:endParaRPr lang="en-US" dirty="0"/>
          </a:p>
          <a:p>
            <a:r>
              <a:rPr lang="en-US" dirty="0"/>
              <a:t>The main point to state here is the splitting of the registers in Thumb state into Low and High registers.</a:t>
            </a:r>
          </a:p>
          <a:p>
            <a:endParaRPr lang="en-US" dirty="0"/>
          </a:p>
          <a:p>
            <a:r>
              <a:rPr lang="en-US" dirty="0"/>
              <a:t>ARM register banking is the minimum necessary for fast handling of overlapping exceptions of different types (e.g. ABORT during SWI during IRQ).  For nested exceptions of the same type (e.g. re-entrant interrupts) some additional pushing of registers to the stack is required.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975034" y="4576970"/>
            <a:ext cx="5365135" cy="4339922"/>
          </a:xfrm>
        </p:spPr>
        <p:txBody>
          <a:bodyPr/>
          <a:lstStyle/>
          <a:p>
            <a:pPr>
              <a:spcAft>
                <a:spcPts val="1200"/>
              </a:spcAft>
            </a:pPr>
            <a:r>
              <a:rPr lang="en-GB">
                <a:solidFill>
                  <a:srgbClr val="000000"/>
                </a:solidFill>
                <a:latin typeface="CG Times"/>
              </a:rPr>
              <a:t>The ARM architecture provides a total of 37 registers, all of which are 32-bits long.  However these are arranged into several banks, with the accessible bank being governed by the current processor mode. We will see this in more detail in a couple of slides. In summary though, in each mode, the core can access:</a:t>
            </a:r>
          </a:p>
          <a:p>
            <a:pPr lvl="1">
              <a:spcAft>
                <a:spcPts val="1200"/>
              </a:spcAft>
            </a:pPr>
            <a:r>
              <a:rPr lang="en-GB">
                <a:solidFill>
                  <a:srgbClr val="000000"/>
                </a:solidFill>
                <a:latin typeface="CG Times"/>
              </a:rPr>
              <a:t>a particular set of 13 general purpose registers (r0 - r12). </a:t>
            </a:r>
          </a:p>
          <a:p>
            <a:pPr lvl="1">
              <a:spcAft>
                <a:spcPts val="1200"/>
              </a:spcAft>
            </a:pPr>
            <a:r>
              <a:rPr lang="en-GB">
                <a:solidFill>
                  <a:srgbClr val="000000"/>
                </a:solidFill>
                <a:latin typeface="CG Times"/>
              </a:rPr>
              <a:t>a particular r13 - which is typically used as a stack pointer. This will be a different r13 for each mode, so allowing each exception type to have its own stack.</a:t>
            </a:r>
          </a:p>
          <a:p>
            <a:pPr lvl="1">
              <a:spcAft>
                <a:spcPts val="1200"/>
              </a:spcAft>
            </a:pPr>
            <a:r>
              <a:rPr lang="en-GB">
                <a:solidFill>
                  <a:srgbClr val="000000"/>
                </a:solidFill>
                <a:latin typeface="CG Times"/>
              </a:rPr>
              <a:t>a particular r14 - which is used as a link (or return address) register. Again this will be a different r14 for each mode.</a:t>
            </a:r>
          </a:p>
          <a:p>
            <a:pPr lvl="1">
              <a:spcAft>
                <a:spcPts val="1200"/>
              </a:spcAft>
            </a:pPr>
            <a:r>
              <a:rPr lang="en-GB">
                <a:solidFill>
                  <a:srgbClr val="000000"/>
                </a:solidFill>
                <a:latin typeface="CG Times"/>
              </a:rPr>
              <a:t>r15 - whose only use is as the Program counter.</a:t>
            </a:r>
          </a:p>
          <a:p>
            <a:pPr>
              <a:spcAft>
                <a:spcPts val="1200"/>
              </a:spcAft>
            </a:pPr>
            <a:r>
              <a:rPr lang="en-GB">
                <a:solidFill>
                  <a:srgbClr val="000000"/>
                </a:solidFill>
                <a:latin typeface="CG Times"/>
              </a:rPr>
              <a:t>The CPSR (Current Program Status Register) - this stores additional information about the state of the processor: </a:t>
            </a:r>
          </a:p>
          <a:p>
            <a:pPr>
              <a:spcAft>
                <a:spcPts val="1200"/>
              </a:spcAft>
            </a:pPr>
            <a:r>
              <a:rPr lang="en-GB">
                <a:solidFill>
                  <a:srgbClr val="000000"/>
                </a:solidFill>
                <a:latin typeface="CG Times"/>
              </a:rPr>
              <a:t>And finally in privileged modes, a particular SPSR (Saved Program Status Register). This stores a copy of the previous CPSR value when an exception occurs. This combined with the link register allows exceptions to return without corrupting processor state.</a:t>
            </a:r>
          </a:p>
        </p:txBody>
      </p:sp>
      <p:sp>
        <p:nvSpPr>
          <p:cNvPr id="106500" name="Rectangle 4"/>
          <p:cNvSpPr>
            <a:spLocks noGrp="1" noRot="1" noChangeAspect="1" noChangeArrowheads="1"/>
          </p:cNvSpPr>
          <p:nvPr>
            <p:ph type="sldImg"/>
          </p:nvPr>
        </p:nvSpPr>
        <p:spPr bwMode="auto">
          <a:xfrm>
            <a:off x="1400175" y="884238"/>
            <a:ext cx="4500563" cy="3375025"/>
          </a:xfrm>
          <a:prstGeom prst="rect">
            <a:avLst/>
          </a:prstGeom>
          <a:noFill/>
          <a:ln>
            <a:solidFill>
              <a:srgbClr val="000000"/>
            </a:solidFill>
            <a:miter lim="800000"/>
            <a:headEnd/>
            <a:tailEn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FEF20627-6441-487D-A29F-A97363C808E5}" type="slidenum">
              <a:rPr lang="en-US" smtClean="0"/>
              <a:pPr/>
              <a:t>28</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r>
              <a:rPr lang="en-US" smtClean="0">
                <a:latin typeface="Verdana" pitchFamily="34" charset="0"/>
              </a:rPr>
              <a:t>Bit 27 – Q – Saturation Flag (QADD) (ARMv5E and above)</a:t>
            </a:r>
          </a:p>
          <a:p>
            <a:pPr eaLnBrk="1" hangingPunct="1"/>
            <a:r>
              <a:rPr lang="en-US" smtClean="0">
                <a:latin typeface="Verdana" pitchFamily="34" charset="0"/>
              </a:rPr>
              <a:t>Bit 24 – J – J=1 indicated java execution (BXJ) (ARMv5J and above)</a:t>
            </a:r>
          </a:p>
          <a:p>
            <a:pPr eaLnBrk="1" hangingPunct="1"/>
            <a:r>
              <a:rPr lang="en-US" smtClean="0">
                <a:latin typeface="Verdana" pitchFamily="34" charset="0"/>
              </a:rPr>
              <a:t>Bit [19-16] – GE[3:0] greater or equal flags (SADD) (ARMv6)</a:t>
            </a:r>
          </a:p>
          <a:p>
            <a:pPr eaLnBrk="1" hangingPunct="1"/>
            <a:r>
              <a:rPr lang="en-US" smtClean="0">
                <a:latin typeface="Verdana" pitchFamily="34" charset="0"/>
              </a:rPr>
              <a:t>Bit 9 – E – Controls the data endianness (SETEND) (ARMv6)</a:t>
            </a:r>
          </a:p>
          <a:p>
            <a:pPr eaLnBrk="1" hangingPunct="1"/>
            <a:r>
              <a:rPr lang="en-US" smtClean="0">
                <a:latin typeface="Verdana" pitchFamily="34" charset="0"/>
              </a:rPr>
              <a:t>Bit 8 – A – A=1 - Disables imprecise data aborts (ARMv6)</a:t>
            </a:r>
          </a:p>
          <a:p>
            <a:pPr eaLnBrk="1" hangingPunct="1"/>
            <a:endParaRPr lang="en-US" smtClean="0">
              <a:latin typeface="Verdana" pitchFamily="34" charset="0"/>
            </a:endParaRPr>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D95E1E2F-B7B9-4C4D-AA18-547361F6FABB}" type="slidenum">
              <a:rPr lang="en-US" smtClean="0"/>
              <a:pPr/>
              <a:t>35</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r>
              <a:rPr lang="en-US" smtClean="0">
                <a:latin typeface="Minion-Regular" charset="0"/>
              </a:rPr>
              <a:t>The state of the core determines which instruction set is being executed. There are three instruction sets: ARM, Thumb, and Jazelle. </a:t>
            </a:r>
          </a:p>
          <a:p>
            <a:pPr eaLnBrk="1" hangingPunct="1"/>
            <a:endParaRPr lang="en-US" smtClean="0">
              <a:latin typeface="Minion-Regular" charset="0"/>
            </a:endParaRPr>
          </a:p>
          <a:p>
            <a:pPr eaLnBrk="1" hangingPunct="1"/>
            <a:r>
              <a:rPr lang="en-US" smtClean="0">
                <a:latin typeface="Minion-Regular" charset="0"/>
              </a:rPr>
              <a:t>The ARM instruction set is only active when the processor is in ARM state. Similarly the Thumb instruction set is only active when the processor is in Thumb state. In Thumb state the processor is executing purely Thumb 16-bit instructions. ARM designers introduced a third instruction set called </a:t>
            </a:r>
            <a:r>
              <a:rPr lang="en-US" i="1" smtClean="0">
                <a:latin typeface="Minion-Italic" charset="0"/>
              </a:rPr>
              <a:t>Jazelle. Jazelle </a:t>
            </a:r>
            <a:r>
              <a:rPr lang="en-US" smtClean="0">
                <a:latin typeface="Minion-Regular" charset="0"/>
              </a:rPr>
              <a:t>executes 8-bit instructions and is a hybrid mix of software and hardware designed to speed up the execution of Java bytecodes.</a:t>
            </a:r>
          </a:p>
          <a:p>
            <a:pPr eaLnBrk="1" hangingPunct="1"/>
            <a:endParaRPr lang="en-US" smtClean="0">
              <a:latin typeface="Minion-Regular" charset="0"/>
            </a:endParaRPr>
          </a:p>
          <a:p>
            <a:pPr eaLnBrk="1" hangingPunct="1"/>
            <a:r>
              <a:rPr lang="en-US" sz="2400" smtClean="0">
                <a:latin typeface="Tahoma" pitchFamily="34" charset="0"/>
              </a:rPr>
              <a:t>The Jazelle instruction set is a closed instruction set and is not openly available. To take advantage of Jazelle extra software has to be licensed from both ARM Limited and Sun Microsystems</a:t>
            </a:r>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body" idx="1"/>
          </p:nvPr>
        </p:nvSpPr>
        <p:spPr bwMode="auto">
          <a:xfrm>
            <a:off x="973394" y="4578461"/>
            <a:ext cx="5368413" cy="4335449"/>
          </a:xfrm>
          <a:prstGeom prst="rect">
            <a:avLst/>
          </a:prstGeom>
          <a:solidFill>
            <a:srgbClr val="FFFFFF"/>
          </a:solidFill>
          <a:ln>
            <a:solidFill>
              <a:srgbClr val="000000"/>
            </a:solidFill>
            <a:miter lim="800000"/>
            <a:headEnd/>
            <a:tailEnd/>
          </a:ln>
        </p:spPr>
        <p:txBody>
          <a:bodyPr lIns="94695" tIns="47347" rIns="94695" bIns="47347"/>
          <a:lstStyle/>
          <a:p>
            <a:r>
              <a:rPr lang="en-US"/>
              <a:t>Condition codes are simply a way of testing the ALU status flags.</a:t>
            </a:r>
          </a:p>
        </p:txBody>
      </p:sp>
      <p:sp>
        <p:nvSpPr>
          <p:cNvPr id="327683" name="Rectangle 3"/>
          <p:cNvSpPr>
            <a:spLocks noGrp="1" noRot="1" noChangeAspect="1" noChangeArrowheads="1"/>
          </p:cNvSpPr>
          <p:nvPr>
            <p:ph type="sldImg"/>
          </p:nvPr>
        </p:nvSpPr>
        <p:spPr bwMode="auto">
          <a:xfrm>
            <a:off x="1376363" y="898525"/>
            <a:ext cx="4575175" cy="3432175"/>
          </a:xfrm>
          <a:prstGeom prst="rect">
            <a:avLst/>
          </a:prstGeom>
          <a:noFill/>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D867E125-8966-4C47-BD9C-A8227B805E50}" type="slidenum">
              <a:rPr lang="en-US" smtClean="0"/>
              <a:pPr/>
              <a:t>43</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smtClean="0">
                <a:latin typeface="Minion-Regular" charset="0"/>
              </a:rPr>
              <a:t>arrows represent the flow of data, the lines represent the buses, and the boxes represent either an operation unit or a storage area. Data enters the processor core through the </a:t>
            </a:r>
            <a:r>
              <a:rPr lang="en-US" i="1" smtClean="0">
                <a:latin typeface="Minion-Italic" charset="0"/>
              </a:rPr>
              <a:t>Data </a:t>
            </a:r>
            <a:r>
              <a:rPr lang="en-US" smtClean="0">
                <a:latin typeface="Minion-Regular" charset="0"/>
              </a:rPr>
              <a:t>bus. The data may be an instruction to</a:t>
            </a:r>
          </a:p>
          <a:p>
            <a:pPr eaLnBrk="1" hangingPunct="1"/>
            <a:r>
              <a:rPr lang="en-US" smtClean="0">
                <a:latin typeface="Minion-Regular" charset="0"/>
              </a:rPr>
              <a:t>execute or a data item. Figure shows a Von Neumann implementation of the ARM— data items and instructions share the same bus</a:t>
            </a:r>
          </a:p>
          <a:p>
            <a:pPr eaLnBrk="1" hangingPunct="1"/>
            <a:endParaRPr lang="en-US" smtClean="0">
              <a:latin typeface="Minion-Regular" charset="0"/>
            </a:endParaRPr>
          </a:p>
          <a:p>
            <a:pPr eaLnBrk="1" hangingPunct="1"/>
            <a:r>
              <a:rPr lang="en-US" smtClean="0">
                <a:latin typeface="Minion-Regular" charset="0"/>
              </a:rPr>
              <a:t>The instruction decoder translates instructions before they are executed. Each instruction executed belongs to a particular instruction set. The ARM processor, like all RISC processors, uses a </a:t>
            </a:r>
            <a:r>
              <a:rPr lang="en-US" i="1" smtClean="0">
                <a:latin typeface="Minion-Italic" charset="0"/>
              </a:rPr>
              <a:t>load-store architecture</a:t>
            </a:r>
            <a:r>
              <a:rPr lang="en-US" smtClean="0">
                <a:latin typeface="Minion-Regular" charset="0"/>
              </a:rPr>
              <a:t>. This</a:t>
            </a:r>
          </a:p>
          <a:p>
            <a:pPr eaLnBrk="1" hangingPunct="1"/>
            <a:r>
              <a:rPr lang="en-US" smtClean="0">
                <a:latin typeface="Minion-Regular" charset="0"/>
              </a:rPr>
              <a:t>means it has two instruction types for transferring data in and out of the processor: load instructions copy data from memory to registers in the core, and conversely the store</a:t>
            </a:r>
          </a:p>
          <a:p>
            <a:pPr eaLnBrk="1" hangingPunct="1"/>
            <a:endParaRPr lang="en-US" smtClean="0">
              <a:latin typeface="Minion-Regular" charset="0"/>
            </a:endParaRPr>
          </a:p>
          <a:p>
            <a:pPr eaLnBrk="1" hangingPunct="1"/>
            <a:r>
              <a:rPr lang="en-US" smtClean="0">
                <a:latin typeface="Minion-Regular" charset="0"/>
              </a:rPr>
              <a:t>Data items are placed in the </a:t>
            </a:r>
            <a:r>
              <a:rPr lang="en-US" i="1" smtClean="0">
                <a:latin typeface="Minion-Italic" charset="0"/>
              </a:rPr>
              <a:t>register file</a:t>
            </a:r>
            <a:r>
              <a:rPr lang="en-US" smtClean="0">
                <a:latin typeface="Minion-Regular" charset="0"/>
              </a:rPr>
              <a:t>—a storage bank made up of 32-bit registers. Since the ARM core is a 32-bit processor, most instructions treat the registers as holding signed or unsigned 32-bit values. The sign extend hardware converts signed 8-bit and 16-bit numbers to 32-bit values as they are read from memory and placed in a register.</a:t>
            </a:r>
          </a:p>
          <a:p>
            <a:pPr eaLnBrk="1" hangingPunct="1"/>
            <a:endParaRPr lang="en-US" smtClean="0">
              <a:latin typeface="Minion-Regular" charset="0"/>
            </a:endParaRPr>
          </a:p>
          <a:p>
            <a:pPr eaLnBrk="1" hangingPunct="1"/>
            <a:r>
              <a:rPr lang="en-US" smtClean="0">
                <a:latin typeface="Minion-Regular" charset="0"/>
              </a:rPr>
              <a:t>ARM instructions typically have two source registers, </a:t>
            </a:r>
            <a:r>
              <a:rPr lang="en-US" i="1" smtClean="0">
                <a:latin typeface="Minion-Italic" charset="0"/>
              </a:rPr>
              <a:t>Rn </a:t>
            </a:r>
            <a:r>
              <a:rPr lang="en-US" smtClean="0">
                <a:latin typeface="Minion-Regular" charset="0"/>
              </a:rPr>
              <a:t>and </a:t>
            </a:r>
            <a:r>
              <a:rPr lang="en-US" i="1" smtClean="0">
                <a:latin typeface="Minion-Italic" charset="0"/>
              </a:rPr>
              <a:t>Rm</a:t>
            </a:r>
            <a:r>
              <a:rPr lang="en-US" smtClean="0">
                <a:latin typeface="Minion-Regular" charset="0"/>
              </a:rPr>
              <a:t>, and a single result or destination register, </a:t>
            </a:r>
            <a:r>
              <a:rPr lang="en-US" i="1" smtClean="0">
                <a:latin typeface="Minion-Italic" charset="0"/>
              </a:rPr>
              <a:t>Rd</a:t>
            </a:r>
            <a:r>
              <a:rPr lang="en-US" smtClean="0">
                <a:latin typeface="Minion-Regular" charset="0"/>
              </a:rPr>
              <a:t>. Source operands are read from the register file using the internal buses </a:t>
            </a:r>
            <a:r>
              <a:rPr lang="en-US" i="1" smtClean="0">
                <a:latin typeface="Minion-Italic" charset="0"/>
              </a:rPr>
              <a:t>A </a:t>
            </a:r>
            <a:r>
              <a:rPr lang="en-US" smtClean="0">
                <a:latin typeface="Minion-Regular" charset="0"/>
              </a:rPr>
              <a:t>and </a:t>
            </a:r>
            <a:r>
              <a:rPr lang="en-US" i="1" smtClean="0">
                <a:latin typeface="Minion-Italic" charset="0"/>
              </a:rPr>
              <a:t>B</a:t>
            </a:r>
            <a:r>
              <a:rPr lang="en-US" smtClean="0">
                <a:latin typeface="Minion-Regular" charset="0"/>
              </a:rPr>
              <a:t>, respectively.</a:t>
            </a:r>
          </a:p>
          <a:p>
            <a:pPr eaLnBrk="1" hangingPunct="1"/>
            <a:r>
              <a:rPr lang="en-US" smtClean="0">
                <a:latin typeface="Minion-Regular" charset="0"/>
              </a:rPr>
              <a:t>The ALU (arithmetic logic unit) or MAC (multiply-accumulate unit) takes the register values </a:t>
            </a:r>
            <a:r>
              <a:rPr lang="en-US" i="1" smtClean="0">
                <a:latin typeface="Minion-Italic" charset="0"/>
              </a:rPr>
              <a:t>Rn </a:t>
            </a:r>
            <a:r>
              <a:rPr lang="en-US" smtClean="0">
                <a:latin typeface="Minion-Regular" charset="0"/>
              </a:rPr>
              <a:t>and </a:t>
            </a:r>
            <a:r>
              <a:rPr lang="en-US" i="1" smtClean="0">
                <a:latin typeface="Minion-Italic" charset="0"/>
              </a:rPr>
              <a:t>Rm </a:t>
            </a:r>
            <a:r>
              <a:rPr lang="en-US" smtClean="0">
                <a:latin typeface="Minion-Regular" charset="0"/>
              </a:rPr>
              <a:t>from the </a:t>
            </a:r>
            <a:r>
              <a:rPr lang="en-US" i="1" smtClean="0">
                <a:latin typeface="Minion-Italic" charset="0"/>
              </a:rPr>
              <a:t>A </a:t>
            </a:r>
            <a:r>
              <a:rPr lang="en-US" smtClean="0">
                <a:latin typeface="Minion-Regular" charset="0"/>
              </a:rPr>
              <a:t>and </a:t>
            </a:r>
            <a:r>
              <a:rPr lang="en-US" i="1" smtClean="0">
                <a:latin typeface="Minion-Italic" charset="0"/>
              </a:rPr>
              <a:t>B </a:t>
            </a:r>
            <a:r>
              <a:rPr lang="en-US" smtClean="0">
                <a:latin typeface="Minion-Regular" charset="0"/>
              </a:rPr>
              <a:t>buses and computes a result. Data processing instructions write the result in </a:t>
            </a:r>
            <a:r>
              <a:rPr lang="en-US" i="1" smtClean="0">
                <a:latin typeface="Minion-Italic" charset="0"/>
              </a:rPr>
              <a:t>Rd </a:t>
            </a:r>
            <a:r>
              <a:rPr lang="en-US" smtClean="0">
                <a:latin typeface="Minion-Regular" charset="0"/>
              </a:rPr>
              <a:t>directly to the register file. Load and store instructions use the ALU to generate an address to be held in the address register and broadcast on the </a:t>
            </a:r>
            <a:r>
              <a:rPr lang="en-US" i="1" smtClean="0">
                <a:latin typeface="Minion-Italic" charset="0"/>
              </a:rPr>
              <a:t>Address </a:t>
            </a:r>
            <a:r>
              <a:rPr lang="en-US" smtClean="0">
                <a:latin typeface="Minion-Regular" charset="0"/>
              </a:rPr>
              <a:t>bus.</a:t>
            </a:r>
          </a:p>
          <a:p>
            <a:pPr eaLnBrk="1" hangingPunct="1"/>
            <a:endParaRPr lang="en-US" smtClean="0">
              <a:latin typeface="Minion-Regular" charset="0"/>
            </a:endParaRPr>
          </a:p>
          <a:p>
            <a:pPr eaLnBrk="1" hangingPunct="1"/>
            <a:r>
              <a:rPr lang="en-US" smtClean="0">
                <a:latin typeface="Minion-Regular" charset="0"/>
              </a:rPr>
              <a:t>One important feature of the ARM is that register </a:t>
            </a:r>
            <a:r>
              <a:rPr lang="en-US" i="1" smtClean="0">
                <a:latin typeface="Minion-Italic" charset="0"/>
              </a:rPr>
              <a:t>Rm </a:t>
            </a:r>
            <a:r>
              <a:rPr lang="en-US" smtClean="0">
                <a:latin typeface="Minion-Regular" charset="0"/>
              </a:rPr>
              <a:t>alternatively can be preprocessed in the barrel shifter before it enters the ALU. After passing through the functional units, the result in </a:t>
            </a:r>
            <a:r>
              <a:rPr lang="en-US" i="1" smtClean="0">
                <a:latin typeface="Minion-Italic" charset="0"/>
              </a:rPr>
              <a:t>Rd </a:t>
            </a:r>
            <a:r>
              <a:rPr lang="en-US" smtClean="0">
                <a:latin typeface="Minion-Regular" charset="0"/>
              </a:rPr>
              <a:t>is written back to the register file using the </a:t>
            </a:r>
            <a:r>
              <a:rPr lang="en-US" i="1" smtClean="0">
                <a:latin typeface="Minion-Italic" charset="0"/>
              </a:rPr>
              <a:t>Result </a:t>
            </a:r>
            <a:r>
              <a:rPr lang="en-US" smtClean="0">
                <a:latin typeface="Minion-Regular" charset="0"/>
              </a:rPr>
              <a:t>bus. For load and store instructions the incrementer updates the address register before the core reads or writes the next register value from or to the next sequential memory location. The processor continues executing instructions until an exception or interrupt changes the normal execution flow</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6AE66316-AC53-4B54-B0C9-4E5917B4A677}" type="slidenum">
              <a:rPr lang="en-US" smtClean="0"/>
              <a:pPr/>
              <a:t>47</a:t>
            </a:fld>
            <a:endParaRPr lang="en-US" smtClean="0"/>
          </a:p>
        </p:txBody>
      </p:sp>
      <p:sp>
        <p:nvSpPr>
          <p:cNvPr id="95235" name="Rectangle 2"/>
          <p:cNvSpPr>
            <a:spLocks noGrp="1" noRot="1" noChangeAspect="1" noChangeArrowheads="1" noTextEdit="1"/>
          </p:cNvSpPr>
          <p:nvPr>
            <p:ph type="sldImg"/>
          </p:nvPr>
        </p:nvSpPr>
        <p:spPr>
          <a:xfrm>
            <a:off x="1257300" y="720725"/>
            <a:ext cx="4800600" cy="3600450"/>
          </a:xfrm>
          <a:solidFill>
            <a:srgbClr val="FFFFFF"/>
          </a:solidFill>
          <a:ln/>
        </p:spPr>
      </p:sp>
      <p:sp>
        <p:nvSpPr>
          <p:cNvPr id="95236" name="Rectangle 3"/>
          <p:cNvSpPr>
            <a:spLocks noGrp="1" noChangeArrowheads="1"/>
          </p:cNvSpPr>
          <p:nvPr>
            <p:ph type="body" idx="1"/>
          </p:nvPr>
        </p:nvSpPr>
        <p:spPr>
          <a:xfrm>
            <a:off x="974725" y="4560888"/>
            <a:ext cx="5365750" cy="4319587"/>
          </a:xfrm>
          <a:solidFill>
            <a:srgbClr val="FFFFFF"/>
          </a:solidFill>
          <a:ln>
            <a:solidFill>
              <a:srgbClr val="000000"/>
            </a:solidFill>
          </a:ln>
        </p:spPr>
        <p:txBody>
          <a:bodyPr lIns="96661" tIns="48331" rIns="96661" bIns="48331"/>
          <a:lstStyle/>
          <a:p>
            <a:pPr eaLnBrk="1" hangingPunct="1"/>
            <a:r>
              <a:rPr lang="en-US" smtClean="0">
                <a:latin typeface="Minion-Regular" charset="0"/>
              </a:rPr>
              <a:t>The three instructions are placed into the pipeline sequentially. </a:t>
            </a:r>
          </a:p>
          <a:p>
            <a:pPr eaLnBrk="1" hangingPunct="1"/>
            <a:endParaRPr lang="en-US" smtClean="0">
              <a:latin typeface="Minion-Regular" charset="0"/>
            </a:endParaRPr>
          </a:p>
          <a:p>
            <a:pPr eaLnBrk="1" hangingPunct="1"/>
            <a:r>
              <a:rPr lang="en-US" smtClean="0">
                <a:latin typeface="Minion-Regular" charset="0"/>
              </a:rPr>
              <a:t>In the first cycle the core fetches the </a:t>
            </a:r>
            <a:r>
              <a:rPr lang="en-US" smtClean="0">
                <a:latin typeface="Letter-Gothic12" charset="0"/>
              </a:rPr>
              <a:t>ADD </a:t>
            </a:r>
            <a:r>
              <a:rPr lang="en-US" smtClean="0">
                <a:latin typeface="Minion-Regular" charset="0"/>
              </a:rPr>
              <a:t>instruction from memory. In the second cycle the core fetches the </a:t>
            </a:r>
            <a:r>
              <a:rPr lang="en-US" smtClean="0">
                <a:latin typeface="Letter-Gothic12" charset="0"/>
              </a:rPr>
              <a:t>SUB </a:t>
            </a:r>
            <a:r>
              <a:rPr lang="en-US" smtClean="0">
                <a:latin typeface="Minion-Regular" charset="0"/>
              </a:rPr>
              <a:t>instruction and decodes the </a:t>
            </a:r>
            <a:r>
              <a:rPr lang="en-US" smtClean="0">
                <a:latin typeface="Letter-Gothic12" charset="0"/>
              </a:rPr>
              <a:t>ADD </a:t>
            </a:r>
            <a:r>
              <a:rPr lang="en-US" smtClean="0">
                <a:latin typeface="Minion-Regular" charset="0"/>
              </a:rPr>
              <a:t>instruction. In the third cycle, both the </a:t>
            </a:r>
            <a:r>
              <a:rPr lang="en-US" smtClean="0">
                <a:latin typeface="Letter-Gothic12" charset="0"/>
              </a:rPr>
              <a:t>SUB </a:t>
            </a:r>
            <a:r>
              <a:rPr lang="en-US" smtClean="0">
                <a:latin typeface="Minion-Regular" charset="0"/>
              </a:rPr>
              <a:t>and </a:t>
            </a:r>
            <a:r>
              <a:rPr lang="en-US" smtClean="0">
                <a:latin typeface="Letter-Gothic12" charset="0"/>
              </a:rPr>
              <a:t>ADD </a:t>
            </a:r>
            <a:r>
              <a:rPr lang="en-US" smtClean="0">
                <a:latin typeface="Minion-Regular" charset="0"/>
              </a:rPr>
              <a:t>instructions are moved along the pipeline. The </a:t>
            </a:r>
            <a:r>
              <a:rPr lang="en-US" smtClean="0">
                <a:latin typeface="Letter-Gothic12" charset="0"/>
              </a:rPr>
              <a:t>ADD </a:t>
            </a:r>
            <a:r>
              <a:rPr lang="en-US" smtClean="0">
                <a:latin typeface="Minion-Regular" charset="0"/>
              </a:rPr>
              <a:t>instruction is executed, the </a:t>
            </a:r>
            <a:r>
              <a:rPr lang="en-US" smtClean="0">
                <a:latin typeface="Letter-Gothic12" charset="0"/>
              </a:rPr>
              <a:t>SUB </a:t>
            </a:r>
            <a:r>
              <a:rPr lang="en-US" smtClean="0">
                <a:latin typeface="Minion-Regular" charset="0"/>
              </a:rPr>
              <a:t>instruction is decoded, and the </a:t>
            </a:r>
            <a:r>
              <a:rPr lang="en-US" smtClean="0">
                <a:latin typeface="Letter-Gothic12" charset="0"/>
              </a:rPr>
              <a:t>CMP </a:t>
            </a:r>
            <a:r>
              <a:rPr lang="en-US" smtClean="0">
                <a:latin typeface="Minion-Regular" charset="0"/>
              </a:rPr>
              <a:t>instruction is fetched. This procedure is called </a:t>
            </a:r>
            <a:r>
              <a:rPr lang="en-US" i="1" smtClean="0">
                <a:latin typeface="Minion-Italic" charset="0"/>
              </a:rPr>
              <a:t>filling the pipeline</a:t>
            </a:r>
            <a:r>
              <a:rPr lang="en-US" smtClean="0">
                <a:latin typeface="Minion-Regular" charset="0"/>
              </a:rPr>
              <a:t>.</a:t>
            </a:r>
          </a:p>
          <a:p>
            <a:pPr eaLnBrk="1" hangingPunct="1"/>
            <a:endParaRPr lang="en-US" smtClean="0">
              <a:latin typeface="Minion-Regular" charset="0"/>
            </a:endParaRPr>
          </a:p>
          <a:p>
            <a:pPr eaLnBrk="1" hangingPunct="1"/>
            <a:r>
              <a:rPr lang="en-US" smtClean="0">
                <a:latin typeface="Minion-Regular" charset="0"/>
              </a:rPr>
              <a:t>Once pipeline is filled it allows the core to execute an instruction on every cycle.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8ADF5B0A-ADD9-469A-8A34-3457B16C40C6}" type="slidenum">
              <a:rPr lang="en-US" smtClean="0"/>
              <a:pPr/>
              <a:t>2</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en-US" smtClean="0"/>
              <a:t>ARM is one of the leading processor in the industry among many 32 bit embedded systems.It has been widely used in mobile phones, handheld organizers, portable consumer devices etc.</a:t>
            </a:r>
          </a:p>
          <a:p>
            <a:pPr eaLnBrk="1" hangingPunct="1"/>
            <a:endParaRPr lang="en-US" smtClean="0"/>
          </a:p>
          <a:p>
            <a:pPr eaLnBrk="1" hangingPunct="1"/>
            <a:r>
              <a:rPr lang="en-US" smtClean="0"/>
              <a:t>ARM designers introduced the first prototype(ARM1) in the year 1985. ARM is originally developed at Acorn Computers Limited, Cambridge England. During this time it has been referred as Acorn RISC Machine. The ARM project was led by Roger Wilson and Steve Furber. Steve Furber is known as Father of ARM.Later in the year 1990 Acorn RISC Machine has been reformed as ARM Limited. So ARM refers to Advanced RISC Machine.</a:t>
            </a:r>
          </a:p>
          <a:p>
            <a:pPr eaLnBrk="1" hangingPunct="1"/>
            <a:endParaRPr lang="en-US" smtClean="0"/>
          </a:p>
          <a:p>
            <a:pPr eaLnBrk="1" hangingPunct="1"/>
            <a:r>
              <a:rPr lang="en-US" smtClean="0"/>
              <a:t>ARM is just giving out the cores. Other companies make processors based on its cores. One of the most successful core is ARM7TDMI. This is the first core introduced with Thumb 16 bit decoder which provides high code density and low power consumption.</a:t>
            </a:r>
          </a:p>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09E5A3F8-AFCE-4EAE-B9B5-9178FA857060}" type="slidenum">
              <a:rPr lang="en-US" smtClean="0"/>
              <a:pPr/>
              <a:t>48</a:t>
            </a:fld>
            <a:endParaRPr lang="en-US" smtClean="0"/>
          </a:p>
        </p:txBody>
      </p:sp>
      <p:sp>
        <p:nvSpPr>
          <p:cNvPr id="96259" name="Rectangle 2"/>
          <p:cNvSpPr>
            <a:spLocks noGrp="1" noRot="1" noChangeAspect="1" noChangeArrowheads="1" noTextEdit="1"/>
          </p:cNvSpPr>
          <p:nvPr>
            <p:ph type="sldImg"/>
          </p:nvPr>
        </p:nvSpPr>
        <p:spPr>
          <a:xfrm>
            <a:off x="1257300" y="720725"/>
            <a:ext cx="4800600" cy="3600450"/>
          </a:xfrm>
          <a:solidFill>
            <a:srgbClr val="FFFFFF"/>
          </a:solidFill>
          <a:ln/>
        </p:spPr>
      </p:sp>
      <p:sp>
        <p:nvSpPr>
          <p:cNvPr id="96260" name="Rectangle 3"/>
          <p:cNvSpPr>
            <a:spLocks noGrp="1" noChangeArrowheads="1"/>
          </p:cNvSpPr>
          <p:nvPr>
            <p:ph type="body" idx="1"/>
          </p:nvPr>
        </p:nvSpPr>
        <p:spPr>
          <a:xfrm>
            <a:off x="974725" y="4560888"/>
            <a:ext cx="5365750" cy="4319587"/>
          </a:xfrm>
          <a:solidFill>
            <a:srgbClr val="FFFFFF"/>
          </a:solidFill>
          <a:ln>
            <a:solidFill>
              <a:srgbClr val="000000"/>
            </a:solidFill>
          </a:ln>
        </p:spPr>
        <p:txBody>
          <a:bodyPr lIns="96661" tIns="48331" rIns="96661" bIns="48331"/>
          <a:lstStyle/>
          <a:p>
            <a:pPr eaLnBrk="1" hangingPunct="1"/>
            <a:r>
              <a:rPr lang="en-US" dirty="0" smtClean="0">
                <a:latin typeface="Minion-Regular" charset="0"/>
              </a:rPr>
              <a:t>The </a:t>
            </a:r>
            <a:r>
              <a:rPr lang="en-US" dirty="0" smtClean="0">
                <a:latin typeface="Letter-Gothic12" charset="0"/>
              </a:rPr>
              <a:t>MSR </a:t>
            </a:r>
            <a:r>
              <a:rPr lang="en-US" dirty="0" smtClean="0">
                <a:latin typeface="Minion-Regular" charset="0"/>
              </a:rPr>
              <a:t>instruction is used to enable IRQ interrupts, which only occurs once the </a:t>
            </a:r>
            <a:r>
              <a:rPr lang="en-US" dirty="0" smtClean="0">
                <a:latin typeface="Letter-Gothic12" charset="0"/>
              </a:rPr>
              <a:t>MSR </a:t>
            </a:r>
            <a:r>
              <a:rPr lang="en-US" dirty="0" smtClean="0">
                <a:latin typeface="Minion-Regular" charset="0"/>
              </a:rPr>
              <a:t>instruction completes</a:t>
            </a:r>
          </a:p>
          <a:p>
            <a:pPr eaLnBrk="1" hangingPunct="1"/>
            <a:r>
              <a:rPr lang="en-US" dirty="0" smtClean="0">
                <a:latin typeface="Minion-Regular" charset="0"/>
              </a:rPr>
              <a:t>the execute stage of the pipeline. It clears the </a:t>
            </a:r>
            <a:r>
              <a:rPr lang="en-US" i="1" dirty="0" smtClean="0">
                <a:latin typeface="Minion-Italic" charset="0"/>
              </a:rPr>
              <a:t>I </a:t>
            </a:r>
            <a:r>
              <a:rPr lang="en-US" dirty="0" smtClean="0">
                <a:latin typeface="Minion-Regular" charset="0"/>
              </a:rPr>
              <a:t>bit in the </a:t>
            </a:r>
            <a:r>
              <a:rPr lang="en-US" i="1" dirty="0" smtClean="0">
                <a:latin typeface="Minion-Italic" charset="0"/>
              </a:rPr>
              <a:t>cpsr </a:t>
            </a:r>
            <a:r>
              <a:rPr lang="en-US" dirty="0" smtClean="0">
                <a:latin typeface="Minion-Regular" charset="0"/>
              </a:rPr>
              <a:t>to enable the IRQ interrupts.</a:t>
            </a:r>
          </a:p>
          <a:p>
            <a:pPr eaLnBrk="1" hangingPunct="1"/>
            <a:endParaRPr lang="en-US" dirty="0" smtClean="0">
              <a:latin typeface="Minion-Regular" charset="0"/>
            </a:endParaRPr>
          </a:p>
          <a:p>
            <a:pPr eaLnBrk="1" hangingPunct="1"/>
            <a:r>
              <a:rPr lang="en-US" dirty="0" smtClean="0">
                <a:latin typeface="Minion-Regular" charset="0"/>
              </a:rPr>
              <a:t>Once the </a:t>
            </a:r>
            <a:r>
              <a:rPr lang="en-US" dirty="0" smtClean="0">
                <a:latin typeface="Letter-Gothic12" charset="0"/>
              </a:rPr>
              <a:t>ADD </a:t>
            </a:r>
            <a:r>
              <a:rPr lang="en-US" dirty="0" smtClean="0">
                <a:latin typeface="Minion-Regular" charset="0"/>
              </a:rPr>
              <a:t>instruction enters the execute stage of the pipeline, IRQ interrupts are enabled.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5D7F70-FDDD-4AB2-9D62-A141FC1662B3}" type="slidenum">
              <a:rPr lang="en-GB"/>
              <a:pPr/>
              <a:t>50</a:t>
            </a:fld>
            <a:endParaRPr lang="en-GB"/>
          </a:p>
        </p:txBody>
      </p:sp>
      <p:sp>
        <p:nvSpPr>
          <p:cNvPr id="215042" name="Rectangle 2"/>
          <p:cNvSpPr>
            <a:spLocks noGrp="1" noRot="1" noChangeAspect="1" noChangeArrowheads="1" noTextEdit="1"/>
          </p:cNvSpPr>
          <p:nvPr>
            <p:ph type="sldImg"/>
          </p:nvPr>
        </p:nvSpPr>
        <p:spPr>
          <a:xfrm>
            <a:off x="1403350" y="885825"/>
            <a:ext cx="4497388" cy="3373438"/>
          </a:xfrm>
          <a:ln/>
        </p:spPr>
      </p:sp>
      <p:sp>
        <p:nvSpPr>
          <p:cNvPr id="215043" name="Rectangle 3"/>
          <p:cNvSpPr>
            <a:spLocks noGrp="1" noChangeArrowheads="1"/>
          </p:cNvSpPr>
          <p:nvPr>
            <p:ph type="body" idx="1"/>
          </p:nvPr>
        </p:nvSpPr>
        <p:spPr>
          <a:xfrm>
            <a:off x="971974" y="4577239"/>
            <a:ext cx="5369561" cy="4338876"/>
          </a:xfrm>
        </p:spPr>
        <p:txBody>
          <a:bodyPr/>
          <a:lstStyle/>
          <a:p>
            <a:r>
              <a:rPr lang="en-US" dirty="0"/>
              <a:t>Pipeline Comparison</a:t>
            </a:r>
          </a:p>
          <a:p>
            <a:endParaRPr lang="en-US" dirty="0"/>
          </a:p>
          <a:p>
            <a:r>
              <a:rPr lang="en-US" dirty="0"/>
              <a:t>The point of this foil is to show that with the ARM7TDMI a lot of work was carried out in the execute stage of the pipeline.  Now with ARM9TDMI the execute stage has been split out into three stages to allow greater throughput.</a:t>
            </a:r>
          </a:p>
          <a:p>
            <a:endParaRPr lang="en-US" dirty="0"/>
          </a:p>
          <a:p>
            <a:r>
              <a:rPr lang="en-US" dirty="0"/>
              <a:t>This then means the CPI is about 1.5 compared against 1.9 for ARM7TDMI, and the operating frequency is approximately double for ARM9TDMI over ARM7TDMI on the same fabrication process.  Therefore, at least double the processing power is available.</a:t>
            </a:r>
          </a:p>
          <a:p>
            <a:endParaRPr lang="en-US" dirty="0"/>
          </a:p>
          <a:p>
            <a:r>
              <a:rPr lang="en-US" dirty="0"/>
              <a:t>It is possible for the pipeline to interlock.  Forwarding paths have been provided to </a:t>
            </a:r>
            <a:r>
              <a:rPr lang="en-US" dirty="0" err="1"/>
              <a:t>minimise</a:t>
            </a:r>
            <a:r>
              <a:rPr lang="en-US" dirty="0"/>
              <a:t> this as much as possible, but they can still occur.  By using a bit of consideration when writing code they can almost be eliminated.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C84149-09DB-4834-839C-7E77B76D0FDA}" type="slidenum">
              <a:rPr lang="en-GB"/>
              <a:pPr/>
              <a:t>51</a:t>
            </a:fld>
            <a:endParaRPr lang="en-GB"/>
          </a:p>
        </p:txBody>
      </p:sp>
      <p:sp>
        <p:nvSpPr>
          <p:cNvPr id="217090" name="Rectangle 2"/>
          <p:cNvSpPr>
            <a:spLocks noGrp="1" noRot="1" noChangeAspect="1" noChangeArrowheads="1" noTextEdit="1"/>
          </p:cNvSpPr>
          <p:nvPr>
            <p:ph type="sldImg"/>
          </p:nvPr>
        </p:nvSpPr>
        <p:spPr>
          <a:xfrm>
            <a:off x="1400175" y="884238"/>
            <a:ext cx="4498975" cy="3375025"/>
          </a:xfrm>
          <a:ln/>
        </p:spPr>
      </p:sp>
      <p:sp>
        <p:nvSpPr>
          <p:cNvPr id="217091" name="Rectangle 3"/>
          <p:cNvSpPr>
            <a:spLocks noGrp="1" noChangeArrowheads="1"/>
          </p:cNvSpPr>
          <p:nvPr>
            <p:ph type="body" idx="1"/>
          </p:nvPr>
        </p:nvSpPr>
        <p:spPr>
          <a:xfrm>
            <a:off x="973668" y="4577239"/>
            <a:ext cx="5366173" cy="4338876"/>
          </a:xfrm>
        </p:spPr>
        <p:txBody>
          <a:bodyPr/>
          <a:lstStyle/>
          <a:p>
            <a:r>
              <a:rPr lang="en-US" dirty="0"/>
              <a:t>ARM10 - It just illustrates that another stage was added to the ARM9’s pipeline to provide additional time to handle coprocessor instruction decode and handle branch prediction. The Multiplier is now broken up over two stages, execute and memory, since the multiplier is also pipelined.</a:t>
            </a:r>
          </a:p>
          <a:p>
            <a:r>
              <a:rPr lang="en-US" dirty="0"/>
              <a:t>Note that the ARM9E multiplier is also pipeline (like ARM10) so the upper diagram strictly only applies to the ARM9TDMI.</a:t>
            </a:r>
          </a:p>
          <a:p>
            <a:endParaRPr lang="en-US" dirty="0"/>
          </a:p>
          <a:p>
            <a:r>
              <a:rPr lang="en-US" dirty="0"/>
              <a:t>ARM11 - The processor is a single issue processor, meaning that only one instruction per cycle can be issued from the issue stage to one of the 3 backend pipeline stages.</a:t>
            </a:r>
          </a:p>
          <a:p>
            <a:r>
              <a:rPr lang="en-US" dirty="0"/>
              <a:t>While the instructions are issued in order they may complete out of order.  This will be depend on availability of data, length of execution and memory access times.  </a:t>
            </a:r>
          </a:p>
          <a:p>
            <a:endParaRPr lang="en-US" dirty="0"/>
          </a:p>
          <a:p>
            <a:endParaRPr lang="en-US" dirty="0"/>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553B97-ECF0-422E-B88C-76F81FF2ADC9}" type="slidenum">
              <a:rPr lang="en-GB"/>
              <a:pPr/>
              <a:t>55</a:t>
            </a:fld>
            <a:endParaRPr lang="en-GB"/>
          </a:p>
        </p:txBody>
      </p:sp>
      <p:sp>
        <p:nvSpPr>
          <p:cNvPr id="284674" name="Rectangle 2"/>
          <p:cNvSpPr>
            <a:spLocks noGrp="1" noRot="1" noChangeAspect="1" noChangeArrowheads="1" noTextEdit="1"/>
          </p:cNvSpPr>
          <p:nvPr>
            <p:ph type="sldImg"/>
          </p:nvPr>
        </p:nvSpPr>
        <p:spPr>
          <a:xfrm>
            <a:off x="1400175" y="884238"/>
            <a:ext cx="4498975" cy="3375025"/>
          </a:xfrm>
          <a:ln/>
        </p:spPr>
      </p:sp>
      <p:sp>
        <p:nvSpPr>
          <p:cNvPr id="284675" name="Rectangle 3"/>
          <p:cNvSpPr>
            <a:spLocks noGrp="1" noChangeArrowheads="1"/>
          </p:cNvSpPr>
          <p:nvPr>
            <p:ph type="body" idx="1"/>
          </p:nvPr>
        </p:nvSpPr>
        <p:spPr>
          <a:xfrm>
            <a:off x="973668" y="4577239"/>
            <a:ext cx="5366173" cy="4338876"/>
          </a:xfrm>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p:spPr>
        <p:txBody>
          <a:bodyPr/>
          <a:lstStyle/>
          <a:p>
            <a:endParaRPr lang="en-IN" smtClean="0"/>
          </a:p>
        </p:txBody>
      </p:sp>
      <p:sp>
        <p:nvSpPr>
          <p:cNvPr id="97284" name="Slide Number Placeholder 3"/>
          <p:cNvSpPr>
            <a:spLocks noGrp="1"/>
          </p:cNvSpPr>
          <p:nvPr>
            <p:ph type="sldNum" sz="quarter" idx="5"/>
          </p:nvPr>
        </p:nvSpPr>
        <p:spPr>
          <a:noFill/>
        </p:spPr>
        <p:txBody>
          <a:bodyPr/>
          <a:lstStyle/>
          <a:p>
            <a:fld id="{3BE7F0FD-A484-4B3C-BED4-4C82640870B2}" type="slidenum">
              <a:rPr lang="en-US" smtClean="0"/>
              <a:pPr/>
              <a:t>57</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r>
              <a:rPr lang="en-US" dirty="0"/>
              <a:t>ARM’s business model </a:t>
            </a:r>
            <a:r>
              <a:rPr lang="en-US" dirty="0" err="1"/>
              <a:t>centres</a:t>
            </a:r>
            <a:r>
              <a:rPr lang="en-US" dirty="0"/>
              <a:t> around the principle of partnership. At the centre of this are ARM’s semiconductor partners who design,  manufacture and market ARM-compliant products. </a:t>
            </a:r>
          </a:p>
          <a:p>
            <a:r>
              <a:rPr lang="en-US" dirty="0"/>
              <a:t>Having so many partner companies producing silicon executing the same instruction set is a very important part of ARM’s strength in the market place.</a:t>
            </a:r>
          </a:p>
          <a:p>
            <a:r>
              <a:rPr lang="en-US" dirty="0"/>
              <a:t>However each of our semiconductor partners bring their own unique strengths to the partnership - each having their own technologies, applications knowledge, product focus, culture, geography,  and key customers.</a:t>
            </a:r>
          </a:p>
          <a:p>
            <a:r>
              <a:rPr lang="en-US" dirty="0"/>
              <a:t>In addition to our partnering with semiconductor companies, we also partner with a large number of other third parties to ensure that operating systems, EDA and software development tools, application software and design services are available for doing ARM based designs.</a:t>
            </a:r>
          </a:p>
          <a:p>
            <a:r>
              <a:rPr lang="en-US" dirty="0"/>
              <a:t>“ATAP” stands for ARM Technology Access Program. Creates a network of independent design service companies and equips them to deliver ARM-powered designs. Members get access to ARM technology, expertise and support. Members sometimes referred to as “Approved Design Centers”.</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Rot="1" noChangeAspect="1" noChangeArrowheads="1"/>
          </p:cNvSpPr>
          <p:nvPr>
            <p:ph type="sldImg"/>
          </p:nvPr>
        </p:nvSpPr>
        <p:spPr bwMode="auto">
          <a:xfrm>
            <a:off x="1398588" y="884238"/>
            <a:ext cx="4500562" cy="3375025"/>
          </a:xfrm>
          <a:prstGeom prst="rect">
            <a:avLst/>
          </a:prstGeom>
          <a:noFill/>
        </p:spPr>
      </p:sp>
      <p:graphicFrame>
        <p:nvGraphicFramePr>
          <p:cNvPr id="421891" name="Object 3"/>
          <p:cNvGraphicFramePr>
            <a:graphicFrameLocks noChangeAspect="1"/>
          </p:cNvGraphicFramePr>
          <p:nvPr>
            <p:ph type="body" idx="1"/>
          </p:nvPr>
        </p:nvGraphicFramePr>
        <p:xfrm>
          <a:off x="973394" y="5238916"/>
          <a:ext cx="5366775" cy="3013048"/>
        </p:xfrm>
        <a:graphic>
          <a:graphicData uri="http://schemas.openxmlformats.org/presentationml/2006/ole">
            <p:oleObj spid="_x0000_s113666" name="Photo Editor Photo" r:id="rId4" imgW="9276190" imgH="5723810" progId="">
              <p:embed/>
            </p:oleObj>
          </a:graphicData>
        </a:graphic>
      </p:graphicFrame>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249EBA4D-5F0F-4037-8C5E-467461FFC621}" type="slidenum">
              <a:rPr lang="en-US" smtClean="0"/>
              <a:pPr/>
              <a:t>9</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US" smtClean="0"/>
              <a:t>As the name tells ARM makes use of RISC architecture. ARM is Intellectual Property Company. Other partners of ARM make use of ARM’s IP core and make processors based on these cores.</a:t>
            </a:r>
          </a:p>
          <a:p>
            <a:pPr eaLnBrk="1" hangingPunct="1"/>
            <a:endParaRPr lang="en-US" smtClean="0"/>
          </a:p>
          <a:p>
            <a:pPr eaLnBrk="1" hangingPunct="1"/>
            <a:r>
              <a:rPr lang="en-US" smtClean="0">
                <a:latin typeface="Minion-Regular" charset="0"/>
              </a:rPr>
              <a:t>Many of the top semiconductor companies around the world produce products based around the ARM processor</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4C8966D0-1F31-4719-80A5-D9E391934CD4}" type="slidenum">
              <a:rPr lang="en-US" smtClean="0"/>
              <a:pPr/>
              <a:t>10</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n-US" smtClean="0"/>
              <a:t>		</a:t>
            </a:r>
          </a:p>
          <a:p>
            <a:pPr eaLnBrk="1" hangingPunct="1"/>
            <a:endParaRPr lang="en-US" smtClean="0"/>
          </a:p>
          <a:p>
            <a:pPr eaLnBrk="1" hangingPunct="1"/>
            <a:r>
              <a:rPr lang="en-US" smtClean="0">
                <a:latin typeface="Minion-Regular" charset="0"/>
              </a:rPr>
              <a:t>A pipeline is the mechanism a RISC processor uses to execute instructions. Using a pipeline speeds up execution by fetching the next instruction while other instructions are being decoded and executed</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08B42EA-B453-49DF-994A-5F7E7CE9760E}" type="slidenum">
              <a:rPr lang="en-US" smtClean="0"/>
              <a:pPr/>
              <a:t>11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smtClean="0"/>
              <a:t>Since large number of instructions are available to program the processor, the number of instructions to do a particular job is less hence less memory is used.</a:t>
            </a:r>
          </a:p>
          <a:p>
            <a:pPr eaLnBrk="1" hangingPunct="1"/>
            <a:endParaRPr lang="en-US" smtClean="0"/>
          </a:p>
          <a:p>
            <a:pPr eaLnBrk="1" hangingPunct="1"/>
            <a:r>
              <a:rPr lang="en-US" smtClean="0"/>
              <a:t>A RISC processor needs more memory than a CISC does to store the same program.</a:t>
            </a:r>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5B25CD8-4296-4F90-BBAB-30EA1FC6F730}" type="slidenum">
              <a:rPr lang="en-US" smtClean="0"/>
              <a:pPr/>
              <a:t>12</a:t>
            </a:fld>
            <a:endParaRPr lang="en-US" smtClean="0"/>
          </a:p>
        </p:txBody>
      </p:sp>
      <p:sp>
        <p:nvSpPr>
          <p:cNvPr id="88067" name="Rectangle 2"/>
          <p:cNvSpPr>
            <a:spLocks noGrp="1" noRot="1" noChangeAspect="1" noChangeArrowheads="1" noTextEdit="1"/>
          </p:cNvSpPr>
          <p:nvPr>
            <p:ph type="sldImg"/>
          </p:nvPr>
        </p:nvSpPr>
        <p:spPr>
          <a:xfrm>
            <a:off x="1257300" y="720725"/>
            <a:ext cx="4800600" cy="3600450"/>
          </a:xfrm>
          <a:ln/>
        </p:spPr>
      </p:sp>
      <p:sp>
        <p:nvSpPr>
          <p:cNvPr id="88068"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a:p>
            <a:pPr eaLnBrk="1" hangingPunct="1"/>
            <a:r>
              <a:rPr lang="en-US" smtClean="0"/>
              <a:t>As mentioned, In RISC there is a greater complexity in the compiler but processor architecture is simpler.</a:t>
            </a:r>
          </a:p>
          <a:p>
            <a:pPr eaLnBrk="1" hangingPunct="1"/>
            <a:r>
              <a:rPr lang="en-US" smtClean="0"/>
              <a:t>In CISC there is greater complexity in processor Architecture.</a:t>
            </a:r>
          </a:p>
          <a:p>
            <a:pPr eaLnBrk="1" hangingPunct="1"/>
            <a:endParaRPr lang="en-US" smtClean="0"/>
          </a:p>
          <a:p>
            <a:pPr eaLnBrk="1" hangingPunct="1"/>
            <a:r>
              <a:rPr lang="en-US" smtClean="0"/>
              <a:t>RISC processors are simpler and core can operate at higher clock frequencies. CISC processors are complex and operate at lower clock frequencies.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C071D751-7C1D-47CA-8BB9-4D724E613224}" type="slidenum">
              <a:rPr lang="en-US" smtClean="0"/>
              <a:pPr/>
              <a:t>16</a:t>
            </a:fld>
            <a:endParaRPr lang="en-US" smtClean="0"/>
          </a:p>
        </p:txBody>
      </p:sp>
      <p:sp>
        <p:nvSpPr>
          <p:cNvPr id="89091" name="Rectangle 2"/>
          <p:cNvSpPr>
            <a:spLocks noGrp="1" noRot="1" noChangeAspect="1" noChangeArrowheads="1" noTextEdit="1"/>
          </p:cNvSpPr>
          <p:nvPr>
            <p:ph type="sldImg"/>
          </p:nvPr>
        </p:nvSpPr>
        <p:spPr>
          <a:xfrm>
            <a:off x="1257300" y="720725"/>
            <a:ext cx="4800600" cy="3600450"/>
          </a:xfrm>
          <a:ln/>
        </p:spPr>
      </p:sp>
      <p:sp>
        <p:nvSpPr>
          <p:cNvPr id="89092" name="Rectangle 3"/>
          <p:cNvSpPr>
            <a:spLocks noGrp="1" noChangeArrowheads="1"/>
          </p:cNvSpPr>
          <p:nvPr>
            <p:ph type="body" idx="1"/>
          </p:nvPr>
        </p:nvSpPr>
        <p:spPr>
          <a:xfrm>
            <a:off x="974725" y="4560888"/>
            <a:ext cx="5365750" cy="4319587"/>
          </a:xfrm>
          <a:noFill/>
          <a:ln/>
        </p:spPr>
        <p:txBody>
          <a:bodyPr/>
          <a:lstStyle/>
          <a:p>
            <a:pPr eaLnBrk="1" hangingPunct="1"/>
            <a:r>
              <a:rPr lang="en-US" smtClean="0"/>
              <a:t>CISC has dedicated registers for specific purposes.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pPr>
              <a:defRPr/>
            </a:pPr>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pPr>
              <a:defRPr/>
            </a:pPr>
            <a:r>
              <a:rPr lang="en-US" smtClean="0"/>
              <a:t>Day 1</a:t>
            </a: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pPr>
              <a:defRPr/>
            </a:pPr>
            <a:fld id="{5E19DDBA-5374-4E6E-9AE8-F1272B4AB8AF}"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Day 1</a:t>
            </a:r>
            <a:endParaRPr lang="en-US"/>
          </a:p>
        </p:txBody>
      </p:sp>
      <p:sp>
        <p:nvSpPr>
          <p:cNvPr id="6" name="Slide Number Placeholder 5"/>
          <p:cNvSpPr>
            <a:spLocks noGrp="1"/>
          </p:cNvSpPr>
          <p:nvPr>
            <p:ph type="sldNum" sz="quarter" idx="12"/>
          </p:nvPr>
        </p:nvSpPr>
        <p:spPr/>
        <p:txBody>
          <a:bodyPr/>
          <a:lstStyle/>
          <a:p>
            <a:pPr>
              <a:defRPr/>
            </a:pPr>
            <a:fld id="{DFEFFEF7-EB1D-4338-9F31-99F500C323A2}"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Day 1</a:t>
            </a:r>
            <a:endParaRPr lang="en-US"/>
          </a:p>
        </p:txBody>
      </p:sp>
      <p:sp>
        <p:nvSpPr>
          <p:cNvPr id="6" name="Slide Number Placeholder 5"/>
          <p:cNvSpPr>
            <a:spLocks noGrp="1"/>
          </p:cNvSpPr>
          <p:nvPr>
            <p:ph type="sldNum" sz="quarter" idx="12"/>
          </p:nvPr>
        </p:nvSpPr>
        <p:spPr/>
        <p:txBody>
          <a:bodyPr/>
          <a:lstStyle/>
          <a:p>
            <a:pPr>
              <a:defRPr/>
            </a:pPr>
            <a:fld id="{F58CDB1F-3EE5-4990-9EE1-4AAD0E02E97A}"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Day 1</a:t>
            </a:r>
          </a:p>
        </p:txBody>
      </p:sp>
      <p:sp>
        <p:nvSpPr>
          <p:cNvPr id="6" name="Slide Number Placeholder 5"/>
          <p:cNvSpPr>
            <a:spLocks noGrp="1"/>
          </p:cNvSpPr>
          <p:nvPr>
            <p:ph type="sldNum" sz="quarter" idx="12"/>
          </p:nvPr>
        </p:nvSpPr>
        <p:spPr/>
        <p:txBody>
          <a:bodyPr/>
          <a:lstStyle>
            <a:lvl1pPr>
              <a:defRPr/>
            </a:lvl1pPr>
          </a:lstStyle>
          <a:p>
            <a:pPr>
              <a:defRPr/>
            </a:pPr>
            <a:fld id="{4FAF42FA-9913-4450-887D-198AA49509C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defRPr/>
            </a:pPr>
            <a:endParaRPr lang="en-US"/>
          </a:p>
        </p:txBody>
      </p:sp>
      <p:sp>
        <p:nvSpPr>
          <p:cNvPr id="9" name="Slide Number Placeholder 8"/>
          <p:cNvSpPr>
            <a:spLocks noGrp="1"/>
          </p:cNvSpPr>
          <p:nvPr>
            <p:ph type="sldNum" sz="quarter" idx="15"/>
          </p:nvPr>
        </p:nvSpPr>
        <p:spPr/>
        <p:txBody>
          <a:bodyPr rtlCol="0"/>
          <a:lstStyle/>
          <a:p>
            <a:pPr>
              <a:defRPr/>
            </a:pPr>
            <a:fld id="{F7130929-DDFF-40E7-B81C-7F38461FEAB9}" type="slidenum">
              <a:rPr lang="en-US" smtClean="0"/>
              <a:pPr>
                <a:defRPr/>
              </a:pPr>
              <a:t>‹#›</a:t>
            </a:fld>
            <a:endParaRPr lang="en-US"/>
          </a:p>
        </p:txBody>
      </p:sp>
      <p:sp>
        <p:nvSpPr>
          <p:cNvPr id="10" name="Footer Placeholder 9"/>
          <p:cNvSpPr>
            <a:spLocks noGrp="1"/>
          </p:cNvSpPr>
          <p:nvPr>
            <p:ph type="ftr" sz="quarter" idx="16"/>
          </p:nvPr>
        </p:nvSpPr>
        <p:spPr/>
        <p:txBody>
          <a:bodyPr rtlCol="0"/>
          <a:lstStyle/>
          <a:p>
            <a:pPr>
              <a:defRPr/>
            </a:pPr>
            <a:r>
              <a:rPr lang="en-US" smtClean="0"/>
              <a:t>Day 1</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a:defRPr/>
            </a:pPr>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pPr>
              <a:defRPr/>
            </a:pPr>
            <a:r>
              <a:rPr lang="en-US" smtClean="0"/>
              <a:t>Day 1</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pPr>
              <a:defRPr/>
            </a:pPr>
            <a:fld id="{9FF9A365-B591-45AA-BB09-2BFC8753867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Day 1</a:t>
            </a:r>
            <a:endParaRPr lang="en-US"/>
          </a:p>
        </p:txBody>
      </p:sp>
      <p:sp>
        <p:nvSpPr>
          <p:cNvPr id="7" name="Slide Number Placeholder 6"/>
          <p:cNvSpPr>
            <a:spLocks noGrp="1"/>
          </p:cNvSpPr>
          <p:nvPr>
            <p:ph type="sldNum" sz="quarter" idx="12"/>
          </p:nvPr>
        </p:nvSpPr>
        <p:spPr/>
        <p:txBody>
          <a:bodyPr/>
          <a:lstStyle/>
          <a:p>
            <a:pPr>
              <a:defRPr/>
            </a:pPr>
            <a:fld id="{7130C066-9CDA-4ACE-BEBE-F340E4DB80DD}" type="slidenum">
              <a:rPr lang="en-US" smtClean="0"/>
              <a:pPr>
                <a:defRPr/>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smtClean="0"/>
              <a:t>Day 1</a:t>
            </a:r>
            <a:endParaRPr lang="en-US"/>
          </a:p>
        </p:txBody>
      </p:sp>
      <p:sp>
        <p:nvSpPr>
          <p:cNvPr id="9" name="Slide Number Placeholder 8"/>
          <p:cNvSpPr>
            <a:spLocks noGrp="1"/>
          </p:cNvSpPr>
          <p:nvPr>
            <p:ph type="sldNum" sz="quarter" idx="12"/>
          </p:nvPr>
        </p:nvSpPr>
        <p:spPr/>
        <p:txBody>
          <a:bodyPr/>
          <a:lstStyle/>
          <a:p>
            <a:pPr>
              <a:defRPr/>
            </a:pPr>
            <a:fld id="{8FEEC496-5078-4B66-A750-D4F2909ED4A2}" type="slidenum">
              <a:rPr lang="en-US" smtClean="0"/>
              <a:pPr>
                <a:defRPr/>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defRPr/>
            </a:pPr>
            <a:endParaRPr lang="en-US"/>
          </a:p>
        </p:txBody>
      </p:sp>
      <p:sp>
        <p:nvSpPr>
          <p:cNvPr id="7" name="Slide Number Placeholder 6"/>
          <p:cNvSpPr>
            <a:spLocks noGrp="1"/>
          </p:cNvSpPr>
          <p:nvPr>
            <p:ph type="sldNum" sz="quarter" idx="11"/>
          </p:nvPr>
        </p:nvSpPr>
        <p:spPr/>
        <p:txBody>
          <a:bodyPr rtlCol="0"/>
          <a:lstStyle/>
          <a:p>
            <a:pPr>
              <a:defRPr/>
            </a:pPr>
            <a:fld id="{5DE0B138-2E7C-49C3-A329-72DE64A32544}" type="slidenum">
              <a:rPr lang="en-US" smtClean="0"/>
              <a:pPr>
                <a:defRPr/>
              </a:pPr>
              <a:t>‹#›</a:t>
            </a:fld>
            <a:endParaRPr lang="en-US"/>
          </a:p>
        </p:txBody>
      </p:sp>
      <p:sp>
        <p:nvSpPr>
          <p:cNvPr id="8" name="Footer Placeholder 7"/>
          <p:cNvSpPr>
            <a:spLocks noGrp="1"/>
          </p:cNvSpPr>
          <p:nvPr>
            <p:ph type="ftr" sz="quarter" idx="12"/>
          </p:nvPr>
        </p:nvSpPr>
        <p:spPr/>
        <p:txBody>
          <a:bodyPr rtlCol="0"/>
          <a:lstStyle/>
          <a:p>
            <a:pPr>
              <a:defRPr/>
            </a:pPr>
            <a:r>
              <a:rPr lang="en-US" smtClean="0"/>
              <a:t>Day 1</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Day 1</a:t>
            </a:r>
            <a:endParaRPr lang="en-US"/>
          </a:p>
        </p:txBody>
      </p:sp>
      <p:sp>
        <p:nvSpPr>
          <p:cNvPr id="4" name="Slide Number Placeholder 3"/>
          <p:cNvSpPr>
            <a:spLocks noGrp="1"/>
          </p:cNvSpPr>
          <p:nvPr>
            <p:ph type="sldNum" sz="quarter" idx="12"/>
          </p:nvPr>
        </p:nvSpPr>
        <p:spPr/>
        <p:txBody>
          <a:bodyPr/>
          <a:lstStyle/>
          <a:p>
            <a:pPr>
              <a:defRPr/>
            </a:pPr>
            <a:fld id="{8D408DBE-34D8-4741-AB88-D29F55EAA48D}"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defRPr/>
            </a:pPr>
            <a:endParaRPr lang="en-US"/>
          </a:p>
        </p:txBody>
      </p:sp>
      <p:sp>
        <p:nvSpPr>
          <p:cNvPr id="22" name="Slide Number Placeholder 21"/>
          <p:cNvSpPr>
            <a:spLocks noGrp="1"/>
          </p:cNvSpPr>
          <p:nvPr>
            <p:ph type="sldNum" sz="quarter" idx="15"/>
          </p:nvPr>
        </p:nvSpPr>
        <p:spPr/>
        <p:txBody>
          <a:bodyPr rtlCol="0"/>
          <a:lstStyle/>
          <a:p>
            <a:pPr>
              <a:defRPr/>
            </a:pPr>
            <a:fld id="{B78A5C77-9F71-4805-9F58-F627BB542249}" type="slidenum">
              <a:rPr lang="en-US" smtClean="0"/>
              <a:pPr>
                <a:defRPr/>
              </a:pPr>
              <a:t>‹#›</a:t>
            </a:fld>
            <a:endParaRPr lang="en-US"/>
          </a:p>
        </p:txBody>
      </p:sp>
      <p:sp>
        <p:nvSpPr>
          <p:cNvPr id="23" name="Footer Placeholder 22"/>
          <p:cNvSpPr>
            <a:spLocks noGrp="1"/>
          </p:cNvSpPr>
          <p:nvPr>
            <p:ph type="ftr" sz="quarter" idx="16"/>
          </p:nvPr>
        </p:nvSpPr>
        <p:spPr/>
        <p:txBody>
          <a:bodyPr rtlCol="0"/>
          <a:lstStyle/>
          <a:p>
            <a:pPr>
              <a:defRPr/>
            </a:pPr>
            <a:r>
              <a:rPr lang="en-US" smtClean="0"/>
              <a:t>Day 1</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defRPr/>
            </a:pPr>
            <a:endParaRPr lang="en-US"/>
          </a:p>
        </p:txBody>
      </p:sp>
      <p:sp>
        <p:nvSpPr>
          <p:cNvPr id="18" name="Slide Number Placeholder 17"/>
          <p:cNvSpPr>
            <a:spLocks noGrp="1"/>
          </p:cNvSpPr>
          <p:nvPr>
            <p:ph type="sldNum" sz="quarter" idx="11"/>
          </p:nvPr>
        </p:nvSpPr>
        <p:spPr/>
        <p:txBody>
          <a:bodyPr rtlCol="0"/>
          <a:lstStyle/>
          <a:p>
            <a:pPr>
              <a:defRPr/>
            </a:pPr>
            <a:fld id="{E91AE012-A29B-472E-B437-D45B72B15A14}" type="slidenum">
              <a:rPr lang="en-US" smtClean="0"/>
              <a:pPr>
                <a:defRPr/>
              </a:pPr>
              <a:t>‹#›</a:t>
            </a:fld>
            <a:endParaRPr lang="en-US"/>
          </a:p>
        </p:txBody>
      </p:sp>
      <p:sp>
        <p:nvSpPr>
          <p:cNvPr id="21" name="Footer Placeholder 20"/>
          <p:cNvSpPr>
            <a:spLocks noGrp="1"/>
          </p:cNvSpPr>
          <p:nvPr>
            <p:ph type="ftr" sz="quarter" idx="12"/>
          </p:nvPr>
        </p:nvSpPr>
        <p:spPr/>
        <p:txBody>
          <a:bodyPr rtlCol="0"/>
          <a:lstStyle/>
          <a:p>
            <a:pPr>
              <a:defRPr/>
            </a:pPr>
            <a:r>
              <a:rPr lang="en-US" smtClean="0"/>
              <a:t>Day 1</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defRPr/>
            </a:pPr>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defRPr/>
            </a:pPr>
            <a:r>
              <a:rPr lang="en-US" smtClean="0"/>
              <a:t>Day 1</a:t>
            </a: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12D40121-F712-40E0-A493-84EDE022CCB3}" type="slidenum">
              <a:rPr lang="en-US" smtClean="0"/>
              <a:pPr>
                <a:defRPr/>
              </a:pPr>
              <a:t>‹#›</a:t>
            </a:fld>
            <a:endParaRPr lang="en-US"/>
          </a:p>
        </p:txBody>
      </p:sp>
      <p:pic>
        <p:nvPicPr>
          <p:cNvPr id="15" name="Picture 7" descr="Prepare_future_logo_original"/>
          <p:cNvPicPr>
            <a:picLocks noChangeAspect="1" noChangeArrowheads="1"/>
          </p:cNvPicPr>
          <p:nvPr userDrawn="1"/>
        </p:nvPicPr>
        <p:blipFill>
          <a:blip r:embed="rId14" cstate="print"/>
          <a:srcRect l="9517" t="15894" r="11169" b="15231"/>
          <a:stretch>
            <a:fillRect/>
          </a:stretch>
        </p:blipFill>
        <p:spPr bwMode="auto">
          <a:xfrm>
            <a:off x="0" y="0"/>
            <a:ext cx="806450" cy="838200"/>
          </a:xfrm>
          <a:prstGeom prst="rect">
            <a:avLst/>
          </a:prstGeom>
          <a:noFill/>
          <a:ln w="9525">
            <a:noFill/>
            <a:miter lim="800000"/>
            <a:headEnd/>
            <a:tailEnd/>
          </a:ln>
        </p:spPr>
      </p:pic>
      <p:pic>
        <p:nvPicPr>
          <p:cNvPr id="17" name="Picture 9"/>
          <p:cNvPicPr>
            <a:picLocks noChangeAspect="1" noChangeArrowheads="1"/>
          </p:cNvPicPr>
          <p:nvPr userDrawn="1"/>
        </p:nvPicPr>
        <p:blipFill>
          <a:blip r:embed="rId15" cstate="print"/>
          <a:srcRect/>
          <a:stretch>
            <a:fillRect/>
          </a:stretch>
        </p:blipFill>
        <p:spPr bwMode="auto">
          <a:xfrm>
            <a:off x="8353425" y="9525"/>
            <a:ext cx="762000" cy="488950"/>
          </a:xfrm>
          <a:prstGeom prst="rect">
            <a:avLst/>
          </a:prstGeom>
          <a:solidFill>
            <a:srgbClr val="FFFFFF"/>
          </a:solid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Lst>
  <p:hf sldNum="0"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p:cNvSpPr>
            <a:spLocks noGrp="1"/>
          </p:cNvSpPr>
          <p:nvPr>
            <p:ph type="ctrTitle"/>
          </p:nvPr>
        </p:nvSpPr>
        <p:spPr>
          <a:xfrm>
            <a:off x="838200" y="3962400"/>
            <a:ext cx="7162800" cy="990600"/>
          </a:xfrm>
        </p:spPr>
        <p:txBody>
          <a:bodyPr>
            <a:normAutofit/>
          </a:bodyPr>
          <a:lstStyle/>
          <a:p>
            <a:pPr algn="ctr"/>
            <a:r>
              <a:rPr lang="en-US" sz="3200" dirty="0" smtClean="0"/>
              <a:t>Introduction and Architecture</a:t>
            </a:r>
            <a:endParaRPr lang="en-IN" sz="3200" dirty="0"/>
          </a:p>
        </p:txBody>
      </p:sp>
      <p:sp>
        <p:nvSpPr>
          <p:cNvPr id="15364" name="Text Box 7"/>
          <p:cNvSpPr>
            <a:spLocks noGrp="1" noChangeArrowheads="1"/>
          </p:cNvSpPr>
          <p:nvPr>
            <p:ph type="subTitle" idx="1"/>
          </p:nvPr>
        </p:nvSpPr>
        <p:spPr>
          <a:xfrm>
            <a:off x="1371600" y="4953000"/>
            <a:ext cx="6172200" cy="1016478"/>
          </a:xfrm>
          <a:noFill/>
        </p:spPr>
        <p:txBody>
          <a:bodyPr>
            <a:noAutofit/>
          </a:bodyPr>
          <a:lstStyle/>
          <a:p>
            <a:pPr algn="ctr">
              <a:spcBef>
                <a:spcPct val="0"/>
              </a:spcBef>
            </a:pPr>
            <a:r>
              <a:rPr lang="en-US" sz="2400" dirty="0" smtClean="0"/>
              <a:t>CDAC MUMBAI</a:t>
            </a:r>
            <a:endParaRPr lang="en-US" sz="2400" b="1" dirty="0" smtClean="0"/>
          </a:p>
        </p:txBody>
      </p:sp>
      <p:grpSp>
        <p:nvGrpSpPr>
          <p:cNvPr id="15363" name="Group 4"/>
          <p:cNvGrpSpPr>
            <a:grpSpLocks/>
          </p:cNvGrpSpPr>
          <p:nvPr/>
        </p:nvGrpSpPr>
        <p:grpSpPr bwMode="auto">
          <a:xfrm>
            <a:off x="2822575" y="2209800"/>
            <a:ext cx="3810000" cy="1600200"/>
            <a:chOff x="1778" y="1236"/>
            <a:chExt cx="2400" cy="1008"/>
          </a:xfrm>
        </p:grpSpPr>
        <p:sp>
          <p:nvSpPr>
            <p:cNvPr id="2053" name="Rectangle 5"/>
            <p:cNvSpPr>
              <a:spLocks noChangeArrowheads="1"/>
            </p:cNvSpPr>
            <p:nvPr/>
          </p:nvSpPr>
          <p:spPr bwMode="auto">
            <a:xfrm>
              <a:off x="1778" y="1236"/>
              <a:ext cx="2400" cy="928"/>
            </a:xfrm>
            <a:prstGeom prst="rect">
              <a:avLst/>
            </a:prstGeom>
            <a:noFill/>
            <a:ln w="9525">
              <a:noFill/>
              <a:miter lim="800000"/>
              <a:headEnd/>
              <a:tailEnd/>
            </a:ln>
            <a:effectLst/>
          </p:spPr>
          <p:txBody>
            <a:bodyPr lIns="92075" tIns="46038" rIns="92075" bIns="46038"/>
            <a:lstStyle/>
            <a:p>
              <a:pPr marL="285750" indent="-285750" eaLnBrk="0" hangingPunct="0">
                <a:lnSpc>
                  <a:spcPct val="90000"/>
                </a:lnSpc>
                <a:spcBef>
                  <a:spcPct val="30000"/>
                </a:spcBef>
                <a:defRPr/>
              </a:pPr>
              <a:r>
                <a:rPr lang="en-US" sz="11000" dirty="0">
                  <a:effectLst>
                    <a:outerShdw blurRad="38100" dist="38100" dir="2700000" algn="tl">
                      <a:srgbClr val="C0C0C0"/>
                    </a:outerShdw>
                  </a:effectLst>
                  <a:latin typeface="Times New Roman" pitchFamily="18" charset="0"/>
                </a:rPr>
                <a:t>ARM</a:t>
              </a:r>
            </a:p>
          </p:txBody>
        </p:sp>
        <p:sp>
          <p:nvSpPr>
            <p:cNvPr id="15367" name="Rectangle 6"/>
            <p:cNvSpPr>
              <a:spLocks noChangeArrowheads="1"/>
            </p:cNvSpPr>
            <p:nvPr/>
          </p:nvSpPr>
          <p:spPr bwMode="auto">
            <a:xfrm>
              <a:off x="1842" y="2016"/>
              <a:ext cx="1984" cy="228"/>
            </a:xfrm>
            <a:prstGeom prst="rect">
              <a:avLst/>
            </a:prstGeom>
            <a:solidFill>
              <a:schemeClr val="tx1"/>
            </a:solidFill>
            <a:ln w="12700">
              <a:solidFill>
                <a:schemeClr val="tx1"/>
              </a:solidFill>
              <a:miter lim="800000"/>
              <a:headEnd/>
              <a:tailEnd/>
            </a:ln>
          </p:spPr>
          <p:txBody>
            <a:bodyPr wrap="none" lIns="92075" tIns="46038" rIns="92075" bIns="46038" anchor="ctr"/>
            <a:lstStyle/>
            <a:p>
              <a:pPr algn="ctr" eaLnBrk="0" hangingPunct="0"/>
              <a:r>
                <a:rPr lang="en-US" sz="2000" b="1" dirty="0">
                  <a:solidFill>
                    <a:schemeClr val="bg1"/>
                  </a:solidFill>
                </a:rPr>
                <a:t>Advanced RISC Machines</a:t>
              </a:r>
            </a:p>
          </p:txBody>
        </p:sp>
      </p:grpSp>
      <p:pic>
        <p:nvPicPr>
          <p:cNvPr id="15365" name="Picture 8" descr="NS9360"/>
          <p:cNvPicPr>
            <a:picLocks noChangeAspect="1" noChangeArrowheads="1"/>
          </p:cNvPicPr>
          <p:nvPr/>
        </p:nvPicPr>
        <p:blipFill>
          <a:blip r:embed="rId3" cstate="print"/>
          <a:srcRect/>
          <a:stretch>
            <a:fillRect/>
          </a:stretch>
        </p:blipFill>
        <p:spPr bwMode="auto">
          <a:xfrm>
            <a:off x="3276600" y="228600"/>
            <a:ext cx="2286000" cy="1911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smtClean="0"/>
              <a:t>The RISC Design Philosophy</a:t>
            </a:r>
          </a:p>
        </p:txBody>
      </p:sp>
      <p:sp>
        <p:nvSpPr>
          <p:cNvPr id="23556" name="Rectangle 3"/>
          <p:cNvSpPr>
            <a:spLocks noGrp="1" noChangeArrowheads="1"/>
          </p:cNvSpPr>
          <p:nvPr>
            <p:ph sz="quarter" idx="1"/>
          </p:nvPr>
        </p:nvSpPr>
        <p:spPr/>
        <p:txBody>
          <a:bodyPr>
            <a:normAutofit/>
          </a:bodyPr>
          <a:lstStyle/>
          <a:p>
            <a:pPr algn="just" eaLnBrk="1" hangingPunct="1">
              <a:lnSpc>
                <a:spcPct val="90000"/>
              </a:lnSpc>
              <a:buFont typeface="Wingdings" pitchFamily="2" charset="2"/>
              <a:buChar char="Ø"/>
            </a:pPr>
            <a:r>
              <a:rPr lang="en-US" dirty="0" smtClean="0"/>
              <a:t>RISC is characterized by limited number of instructions</a:t>
            </a:r>
          </a:p>
          <a:p>
            <a:pPr algn="just" eaLnBrk="1" hangingPunct="1">
              <a:lnSpc>
                <a:spcPct val="90000"/>
              </a:lnSpc>
              <a:buFont typeface="Wingdings" pitchFamily="2" charset="2"/>
              <a:buChar char="Ø"/>
            </a:pPr>
            <a:r>
              <a:rPr lang="en-US" dirty="0" smtClean="0"/>
              <a:t>A complex instruction is obtained as a sequence of simple instructions. In RISC processor software is complex but the processor architecture is simple.</a:t>
            </a:r>
          </a:p>
          <a:p>
            <a:pPr eaLnBrk="1" hangingPunct="1">
              <a:lnSpc>
                <a:spcPct val="90000"/>
              </a:lnSpc>
              <a:buFont typeface="Wingdings" pitchFamily="2" charset="2"/>
              <a:buChar char="Ø"/>
            </a:pPr>
            <a:r>
              <a:rPr lang="en-US" dirty="0" smtClean="0"/>
              <a:t>Large number of registers are required.</a:t>
            </a:r>
          </a:p>
          <a:p>
            <a:pPr eaLnBrk="1" hangingPunct="1">
              <a:lnSpc>
                <a:spcPct val="90000"/>
              </a:lnSpc>
              <a:buFont typeface="Wingdings" pitchFamily="2" charset="2"/>
              <a:buChar char="Ø"/>
            </a:pPr>
            <a:r>
              <a:rPr lang="en-US" dirty="0" smtClean="0"/>
              <a:t>Pipelined instruction execution</a:t>
            </a:r>
          </a:p>
          <a:p>
            <a:pPr eaLnBrk="1" hangingPunct="1">
              <a:lnSpc>
                <a:spcPct val="90000"/>
              </a:lnSpc>
              <a:buNone/>
            </a:pPr>
            <a:r>
              <a:rPr lang="en-US" dirty="0" smtClean="0"/>
              <a:t>	</a:t>
            </a:r>
          </a:p>
          <a:p>
            <a:pPr eaLnBrk="1" hangingPunct="1">
              <a:lnSpc>
                <a:spcPct val="90000"/>
              </a:lnSpc>
              <a:buNone/>
            </a:pPr>
            <a:r>
              <a:rPr lang="en-US" dirty="0" smtClean="0"/>
              <a:t>Ex : ARM, ATMEL AVR, MIPS, Power PC etc</a:t>
            </a:r>
          </a:p>
          <a:p>
            <a:pPr eaLnBrk="1" hangingPunct="1">
              <a:lnSpc>
                <a:spcPct val="90000"/>
              </a:lnSpc>
              <a:buFont typeface="Wingdings" pitchFamily="2" charset="2"/>
              <a:buChar char="Ø"/>
            </a:pP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smtClean="0"/>
              <a:t>The CISC Design Philosophy</a:t>
            </a:r>
          </a:p>
        </p:txBody>
      </p:sp>
      <p:sp>
        <p:nvSpPr>
          <p:cNvPr id="24580" name="Rectangle 3"/>
          <p:cNvSpPr>
            <a:spLocks noGrp="1" noChangeArrowheads="1"/>
          </p:cNvSpPr>
          <p:nvPr>
            <p:ph sz="quarter" idx="1"/>
          </p:nvPr>
        </p:nvSpPr>
        <p:spPr/>
        <p:txBody>
          <a:bodyPr/>
          <a:lstStyle/>
          <a:p>
            <a:pPr algn="just" eaLnBrk="1" hangingPunct="1">
              <a:lnSpc>
                <a:spcPct val="90000"/>
              </a:lnSpc>
              <a:buFont typeface="Wingdings" pitchFamily="2" charset="2"/>
              <a:buChar char="Ø"/>
            </a:pPr>
            <a:r>
              <a:rPr lang="en-US" dirty="0" smtClean="0"/>
              <a:t>CISC is characterized by large instruction set.</a:t>
            </a:r>
          </a:p>
          <a:p>
            <a:pPr algn="just" eaLnBrk="1" hangingPunct="1">
              <a:lnSpc>
                <a:spcPct val="90000"/>
              </a:lnSpc>
              <a:buFont typeface="Wingdings" pitchFamily="2" charset="2"/>
              <a:buChar char="Ø"/>
            </a:pPr>
            <a:r>
              <a:rPr lang="en-US" dirty="0" smtClean="0"/>
              <a:t>The aim of designing CISC processors is to reduce software complexity by increasing the complexity of processor architecture.</a:t>
            </a:r>
          </a:p>
          <a:p>
            <a:pPr algn="just" eaLnBrk="1" hangingPunct="1">
              <a:lnSpc>
                <a:spcPct val="90000"/>
              </a:lnSpc>
              <a:buFont typeface="Wingdings" pitchFamily="2" charset="2"/>
              <a:buChar char="Ø"/>
            </a:pPr>
            <a:r>
              <a:rPr lang="en-US" dirty="0" smtClean="0"/>
              <a:t>Very small number of registers are available.</a:t>
            </a:r>
          </a:p>
          <a:p>
            <a:pPr algn="just" eaLnBrk="1" hangingPunct="1">
              <a:lnSpc>
                <a:spcPct val="90000"/>
              </a:lnSpc>
              <a:buNone/>
            </a:pPr>
            <a:endParaRPr lang="en-US" dirty="0" smtClean="0"/>
          </a:p>
          <a:p>
            <a:pPr algn="just" eaLnBrk="1" hangingPunct="1">
              <a:lnSpc>
                <a:spcPct val="90000"/>
              </a:lnSpc>
              <a:buNone/>
            </a:pPr>
            <a:r>
              <a:rPr lang="en-US" dirty="0" smtClean="0"/>
              <a:t>	Ex : Intel X86 family, Motorola 68000 series.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dirty="0" smtClean="0"/>
              <a:t>CISC vs. RISC </a:t>
            </a:r>
          </a:p>
        </p:txBody>
      </p:sp>
      <p:grpSp>
        <p:nvGrpSpPr>
          <p:cNvPr id="25604" name="Group 3"/>
          <p:cNvGrpSpPr>
            <a:grpSpLocks/>
          </p:cNvGrpSpPr>
          <p:nvPr/>
        </p:nvGrpSpPr>
        <p:grpSpPr bwMode="auto">
          <a:xfrm>
            <a:off x="1200150" y="1790700"/>
            <a:ext cx="4286250" cy="3482975"/>
            <a:chOff x="756" y="1128"/>
            <a:chExt cx="2700" cy="2194"/>
          </a:xfrm>
        </p:grpSpPr>
        <p:sp>
          <p:nvSpPr>
            <p:cNvPr id="25611" name="AutoShape 4"/>
            <p:cNvSpPr>
              <a:spLocks noChangeArrowheads="1"/>
            </p:cNvSpPr>
            <p:nvPr/>
          </p:nvSpPr>
          <p:spPr bwMode="auto">
            <a:xfrm>
              <a:off x="768" y="1488"/>
              <a:ext cx="1152" cy="336"/>
            </a:xfrm>
            <a:prstGeom prst="roundRect">
              <a:avLst>
                <a:gd name="adj" fmla="val 16667"/>
              </a:avLst>
            </a:prstGeom>
            <a:noFill/>
            <a:ln w="31750">
              <a:solidFill>
                <a:schemeClr val="tx1"/>
              </a:solidFill>
              <a:round/>
              <a:headEnd/>
              <a:tailEnd/>
            </a:ln>
          </p:spPr>
          <p:txBody>
            <a:bodyPr wrap="none" anchor="ctr"/>
            <a:lstStyle/>
            <a:p>
              <a:pPr algn="ctr"/>
              <a:r>
                <a:rPr lang="en-US" sz="2400">
                  <a:latin typeface="Tahoma" pitchFamily="34" charset="0"/>
                </a:rPr>
                <a:t>Compiler</a:t>
              </a:r>
            </a:p>
          </p:txBody>
        </p:sp>
        <p:sp>
          <p:nvSpPr>
            <p:cNvPr id="25612" name="Rectangle 5"/>
            <p:cNvSpPr>
              <a:spLocks noChangeArrowheads="1"/>
            </p:cNvSpPr>
            <p:nvPr/>
          </p:nvSpPr>
          <p:spPr bwMode="auto">
            <a:xfrm>
              <a:off x="756" y="2832"/>
              <a:ext cx="1200" cy="384"/>
            </a:xfrm>
            <a:prstGeom prst="rect">
              <a:avLst/>
            </a:prstGeom>
            <a:solidFill>
              <a:srgbClr val="FFCC00"/>
            </a:solidFill>
            <a:ln w="31750">
              <a:solidFill>
                <a:schemeClr val="tx1"/>
              </a:solidFill>
              <a:miter lim="800000"/>
              <a:headEnd/>
              <a:tailEnd/>
            </a:ln>
          </p:spPr>
          <p:txBody>
            <a:bodyPr wrap="none" anchor="ctr"/>
            <a:lstStyle/>
            <a:p>
              <a:pPr algn="ctr"/>
              <a:r>
                <a:rPr lang="en-US" sz="2400">
                  <a:latin typeface="Tahoma" pitchFamily="34" charset="0"/>
                </a:rPr>
                <a:t>Processor</a:t>
              </a:r>
            </a:p>
          </p:txBody>
        </p:sp>
        <p:sp>
          <p:nvSpPr>
            <p:cNvPr id="25613" name="Text Box 6"/>
            <p:cNvSpPr txBox="1">
              <a:spLocks noChangeArrowheads="1"/>
            </p:cNvSpPr>
            <p:nvPr/>
          </p:nvSpPr>
          <p:spPr bwMode="auto">
            <a:xfrm>
              <a:off x="1488" y="2160"/>
              <a:ext cx="1488"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Code Generation</a:t>
              </a:r>
            </a:p>
          </p:txBody>
        </p:sp>
        <p:sp>
          <p:nvSpPr>
            <p:cNvPr id="25614" name="Line 7"/>
            <p:cNvSpPr>
              <a:spLocks noChangeShapeType="1"/>
            </p:cNvSpPr>
            <p:nvPr/>
          </p:nvSpPr>
          <p:spPr bwMode="auto">
            <a:xfrm>
              <a:off x="1344" y="1824"/>
              <a:ext cx="0" cy="1008"/>
            </a:xfrm>
            <a:prstGeom prst="line">
              <a:avLst/>
            </a:prstGeom>
            <a:noFill/>
            <a:ln w="31750">
              <a:solidFill>
                <a:schemeClr val="tx1"/>
              </a:solidFill>
              <a:round/>
              <a:headEnd/>
              <a:tailEnd type="triangle" w="med" len="med"/>
            </a:ln>
          </p:spPr>
          <p:txBody>
            <a:bodyPr wrap="none"/>
            <a:lstStyle/>
            <a:p>
              <a:endParaRPr lang="en-IN"/>
            </a:p>
          </p:txBody>
        </p:sp>
        <p:sp>
          <p:nvSpPr>
            <p:cNvPr id="25615" name="Text Box 8"/>
            <p:cNvSpPr txBox="1">
              <a:spLocks noChangeArrowheads="1"/>
            </p:cNvSpPr>
            <p:nvPr/>
          </p:nvSpPr>
          <p:spPr bwMode="auto">
            <a:xfrm>
              <a:off x="1968" y="2784"/>
              <a:ext cx="1488" cy="538"/>
            </a:xfrm>
            <a:prstGeom prst="rect">
              <a:avLst/>
            </a:prstGeom>
            <a:noFill/>
            <a:ln w="31750">
              <a:noFill/>
              <a:miter lim="800000"/>
              <a:headEnd/>
              <a:tailEnd/>
            </a:ln>
          </p:spPr>
          <p:txBody>
            <a:bodyPr>
              <a:spAutoFit/>
            </a:bodyPr>
            <a:lstStyle/>
            <a:p>
              <a:pPr>
                <a:spcBef>
                  <a:spcPct val="50000"/>
                </a:spcBef>
              </a:pPr>
              <a:r>
                <a:rPr lang="en-US" sz="2000" dirty="0">
                  <a:latin typeface="Tahoma" pitchFamily="34" charset="0"/>
                </a:rPr>
                <a:t>Greater </a:t>
              </a:r>
            </a:p>
            <a:p>
              <a:pPr>
                <a:spcBef>
                  <a:spcPct val="50000"/>
                </a:spcBef>
              </a:pPr>
              <a:r>
                <a:rPr lang="en-US" sz="2000" dirty="0">
                  <a:latin typeface="Tahoma" pitchFamily="34" charset="0"/>
                </a:rPr>
                <a:t>Complexity</a:t>
              </a:r>
            </a:p>
          </p:txBody>
        </p:sp>
        <p:sp>
          <p:nvSpPr>
            <p:cNvPr id="25616" name="Text Box 9"/>
            <p:cNvSpPr txBox="1">
              <a:spLocks noChangeArrowheads="1"/>
            </p:cNvSpPr>
            <p:nvPr/>
          </p:nvSpPr>
          <p:spPr bwMode="auto">
            <a:xfrm>
              <a:off x="1056" y="1128"/>
              <a:ext cx="1488" cy="288"/>
            </a:xfrm>
            <a:prstGeom prst="rect">
              <a:avLst/>
            </a:prstGeom>
            <a:noFill/>
            <a:ln w="31750">
              <a:noFill/>
              <a:miter lim="800000"/>
              <a:headEnd/>
              <a:tailEnd/>
            </a:ln>
          </p:spPr>
          <p:txBody>
            <a:bodyPr>
              <a:spAutoFit/>
            </a:bodyPr>
            <a:lstStyle/>
            <a:p>
              <a:pPr>
                <a:spcBef>
                  <a:spcPct val="50000"/>
                </a:spcBef>
              </a:pPr>
              <a:r>
                <a:rPr lang="en-US" sz="2400" b="1">
                  <a:latin typeface="Tahoma" pitchFamily="34" charset="0"/>
                </a:rPr>
                <a:t>CISC</a:t>
              </a:r>
            </a:p>
          </p:txBody>
        </p:sp>
      </p:grpSp>
      <p:sp>
        <p:nvSpPr>
          <p:cNvPr id="25605" name="AutoShape 10"/>
          <p:cNvSpPr>
            <a:spLocks noChangeArrowheads="1"/>
          </p:cNvSpPr>
          <p:nvPr/>
        </p:nvSpPr>
        <p:spPr bwMode="auto">
          <a:xfrm>
            <a:off x="5410200" y="2346325"/>
            <a:ext cx="1828800" cy="533400"/>
          </a:xfrm>
          <a:prstGeom prst="roundRect">
            <a:avLst>
              <a:gd name="adj" fmla="val 16667"/>
            </a:avLst>
          </a:prstGeom>
          <a:solidFill>
            <a:srgbClr val="FFCC00"/>
          </a:solidFill>
          <a:ln w="31750">
            <a:solidFill>
              <a:schemeClr val="tx1"/>
            </a:solidFill>
            <a:round/>
            <a:headEnd/>
            <a:tailEnd/>
          </a:ln>
        </p:spPr>
        <p:txBody>
          <a:bodyPr wrap="none" anchor="ctr"/>
          <a:lstStyle/>
          <a:p>
            <a:pPr algn="ctr"/>
            <a:r>
              <a:rPr lang="en-US" sz="2400">
                <a:latin typeface="Tahoma" pitchFamily="34" charset="0"/>
              </a:rPr>
              <a:t>Compiler</a:t>
            </a:r>
          </a:p>
        </p:txBody>
      </p:sp>
      <p:sp>
        <p:nvSpPr>
          <p:cNvPr id="25606" name="Rectangle 11"/>
          <p:cNvSpPr>
            <a:spLocks noChangeArrowheads="1"/>
          </p:cNvSpPr>
          <p:nvPr/>
        </p:nvSpPr>
        <p:spPr bwMode="auto">
          <a:xfrm>
            <a:off x="5391150" y="4495800"/>
            <a:ext cx="1905000" cy="609600"/>
          </a:xfrm>
          <a:prstGeom prst="rect">
            <a:avLst/>
          </a:prstGeom>
          <a:noFill/>
          <a:ln w="31750">
            <a:solidFill>
              <a:schemeClr val="tx1"/>
            </a:solidFill>
            <a:miter lim="800000"/>
            <a:headEnd/>
            <a:tailEnd/>
          </a:ln>
        </p:spPr>
        <p:txBody>
          <a:bodyPr wrap="none" anchor="ctr"/>
          <a:lstStyle/>
          <a:p>
            <a:pPr algn="ctr"/>
            <a:r>
              <a:rPr lang="en-US" sz="2400" dirty="0">
                <a:latin typeface="Tahoma" pitchFamily="34" charset="0"/>
              </a:rPr>
              <a:t>Processor</a:t>
            </a:r>
          </a:p>
        </p:txBody>
      </p:sp>
      <p:sp>
        <p:nvSpPr>
          <p:cNvPr id="25607" name="Text Box 12"/>
          <p:cNvSpPr txBox="1">
            <a:spLocks noChangeArrowheads="1"/>
          </p:cNvSpPr>
          <p:nvPr/>
        </p:nvSpPr>
        <p:spPr bwMode="auto">
          <a:xfrm>
            <a:off x="6553200" y="3413125"/>
            <a:ext cx="23622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Code Generation</a:t>
            </a:r>
          </a:p>
        </p:txBody>
      </p:sp>
      <p:sp>
        <p:nvSpPr>
          <p:cNvPr id="25608" name="Line 13"/>
          <p:cNvSpPr>
            <a:spLocks noChangeShapeType="1"/>
          </p:cNvSpPr>
          <p:nvPr/>
        </p:nvSpPr>
        <p:spPr bwMode="auto">
          <a:xfrm>
            <a:off x="6324600" y="2879725"/>
            <a:ext cx="0" cy="1600200"/>
          </a:xfrm>
          <a:prstGeom prst="line">
            <a:avLst/>
          </a:prstGeom>
          <a:noFill/>
          <a:ln w="31750">
            <a:solidFill>
              <a:schemeClr val="tx1"/>
            </a:solidFill>
            <a:round/>
            <a:headEnd/>
            <a:tailEnd type="triangle" w="med" len="med"/>
          </a:ln>
        </p:spPr>
        <p:txBody>
          <a:bodyPr wrap="none"/>
          <a:lstStyle/>
          <a:p>
            <a:endParaRPr lang="en-IN"/>
          </a:p>
        </p:txBody>
      </p:sp>
      <p:sp>
        <p:nvSpPr>
          <p:cNvPr id="25609" name="Text Box 14"/>
          <p:cNvSpPr txBox="1">
            <a:spLocks noChangeArrowheads="1"/>
          </p:cNvSpPr>
          <p:nvPr/>
        </p:nvSpPr>
        <p:spPr bwMode="auto">
          <a:xfrm>
            <a:off x="7315200" y="2193925"/>
            <a:ext cx="2362200" cy="8540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Greater </a:t>
            </a:r>
          </a:p>
          <a:p>
            <a:pPr>
              <a:spcBef>
                <a:spcPct val="50000"/>
              </a:spcBef>
            </a:pPr>
            <a:r>
              <a:rPr lang="en-US" sz="2000">
                <a:latin typeface="Tahoma" pitchFamily="34" charset="0"/>
              </a:rPr>
              <a:t>Complexity</a:t>
            </a:r>
          </a:p>
        </p:txBody>
      </p:sp>
      <p:sp>
        <p:nvSpPr>
          <p:cNvPr id="25610" name="Text Box 15"/>
          <p:cNvSpPr txBox="1">
            <a:spLocks noChangeArrowheads="1"/>
          </p:cNvSpPr>
          <p:nvPr/>
        </p:nvSpPr>
        <p:spPr bwMode="auto">
          <a:xfrm>
            <a:off x="5867400" y="1774825"/>
            <a:ext cx="2362200" cy="457200"/>
          </a:xfrm>
          <a:prstGeom prst="rect">
            <a:avLst/>
          </a:prstGeom>
          <a:noFill/>
          <a:ln w="31750">
            <a:noFill/>
            <a:miter lim="800000"/>
            <a:headEnd/>
            <a:tailEnd/>
          </a:ln>
        </p:spPr>
        <p:txBody>
          <a:bodyPr>
            <a:spAutoFit/>
          </a:bodyPr>
          <a:lstStyle/>
          <a:p>
            <a:pPr>
              <a:spcBef>
                <a:spcPct val="50000"/>
              </a:spcBef>
            </a:pPr>
            <a:r>
              <a:rPr lang="en-US" sz="2400" b="1">
                <a:latin typeface="Tahoma" pitchFamily="34" charset="0"/>
              </a:rPr>
              <a:t>RISC</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smtClean="0"/>
              <a:t>RISC Design Rules</a:t>
            </a:r>
          </a:p>
        </p:txBody>
      </p:sp>
      <p:sp>
        <p:nvSpPr>
          <p:cNvPr id="26628" name="Rectangle 3"/>
          <p:cNvSpPr>
            <a:spLocks noGrp="1" noChangeArrowheads="1"/>
          </p:cNvSpPr>
          <p:nvPr>
            <p:ph sz="quarter" idx="1"/>
          </p:nvPr>
        </p:nvSpPr>
        <p:spPr/>
        <p:txBody>
          <a:bodyPr/>
          <a:lstStyle/>
          <a:p>
            <a:pPr eaLnBrk="1" hangingPunct="1">
              <a:buFont typeface="Wingdings" pitchFamily="2" charset="2"/>
              <a:buChar char="Ø"/>
            </a:pPr>
            <a:r>
              <a:rPr lang="en-US" dirty="0" smtClean="0"/>
              <a:t>Instructions</a:t>
            </a:r>
          </a:p>
          <a:p>
            <a:pPr eaLnBrk="1" hangingPunct="1">
              <a:buFont typeface="Wingdings" pitchFamily="2" charset="2"/>
              <a:buChar char="Ø"/>
            </a:pPr>
            <a:r>
              <a:rPr lang="en-US" dirty="0" smtClean="0"/>
              <a:t>Pipelines</a:t>
            </a:r>
          </a:p>
          <a:p>
            <a:pPr eaLnBrk="1" hangingPunct="1">
              <a:buFont typeface="Wingdings" pitchFamily="2" charset="2"/>
              <a:buChar char="Ø"/>
            </a:pPr>
            <a:r>
              <a:rPr lang="en-US" dirty="0" smtClean="0"/>
              <a:t>Registers</a:t>
            </a:r>
          </a:p>
          <a:p>
            <a:pPr eaLnBrk="1" hangingPunct="1">
              <a:buFont typeface="Wingdings" pitchFamily="2" charset="2"/>
              <a:buChar char="Ø"/>
            </a:pPr>
            <a:r>
              <a:rPr lang="en-US" dirty="0" smtClean="0"/>
              <a:t>Load – Store Architecture</a:t>
            </a:r>
          </a:p>
          <a:p>
            <a:pPr eaLnBrk="1" hangingPunct="1">
              <a:buFont typeface="Wingdings" pitchFamily="2" charset="2"/>
              <a:buChar char="Ø"/>
            </a:pP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smtClean="0"/>
              <a:t>RISC – 4 major design rules</a:t>
            </a:r>
          </a:p>
        </p:txBody>
      </p:sp>
      <p:sp>
        <p:nvSpPr>
          <p:cNvPr id="27652" name="Rectangle 3"/>
          <p:cNvSpPr>
            <a:spLocks noGrp="1" noChangeArrowheads="1"/>
          </p:cNvSpPr>
          <p:nvPr>
            <p:ph sz="quarter" idx="1"/>
          </p:nvPr>
        </p:nvSpPr>
        <p:spPr/>
        <p:txBody>
          <a:bodyPr/>
          <a:lstStyle/>
          <a:p>
            <a:pPr eaLnBrk="1" hangingPunct="1">
              <a:buFont typeface="Wingdings" pitchFamily="2" charset="2"/>
              <a:buChar char="Ø"/>
            </a:pPr>
            <a:r>
              <a:rPr lang="en-US" dirty="0" smtClean="0"/>
              <a:t> Instructions</a:t>
            </a:r>
          </a:p>
          <a:p>
            <a:pPr lvl="1" eaLnBrk="1" hangingPunct="1">
              <a:buFont typeface="Wingdings" pitchFamily="2" charset="2"/>
              <a:buChar char="v"/>
            </a:pPr>
            <a:r>
              <a:rPr lang="en-US" dirty="0" smtClean="0"/>
              <a:t>Reduced Number of Instructions</a:t>
            </a:r>
          </a:p>
          <a:p>
            <a:pPr lvl="1" eaLnBrk="1" hangingPunct="1">
              <a:buFont typeface="Wingdings" pitchFamily="2" charset="2"/>
              <a:buChar char="v"/>
            </a:pPr>
            <a:r>
              <a:rPr lang="en-US" dirty="0" smtClean="0"/>
              <a:t>Execute in a single cycle</a:t>
            </a:r>
          </a:p>
          <a:p>
            <a:pPr lvl="1" eaLnBrk="1" hangingPunct="1">
              <a:buFont typeface="Wingdings" pitchFamily="2" charset="2"/>
              <a:buChar char="v"/>
            </a:pPr>
            <a:r>
              <a:rPr lang="en-US" dirty="0" smtClean="0"/>
              <a:t>The compiler synthesizes complicated operations</a:t>
            </a:r>
          </a:p>
          <a:p>
            <a:pPr lvl="1" eaLnBrk="1" hangingPunct="1">
              <a:buFont typeface="Wingdings" pitchFamily="2" charset="2"/>
              <a:buChar char="v"/>
            </a:pPr>
            <a:r>
              <a:rPr lang="en-US" dirty="0" smtClean="0"/>
              <a:t>Each instruction is a fixed length</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smtClean="0"/>
              <a:t>RISC – 4 major design rules</a:t>
            </a:r>
          </a:p>
        </p:txBody>
      </p:sp>
      <p:sp>
        <p:nvSpPr>
          <p:cNvPr id="28676" name="Rectangle 3"/>
          <p:cNvSpPr>
            <a:spLocks noGrp="1" noChangeArrowheads="1"/>
          </p:cNvSpPr>
          <p:nvPr>
            <p:ph sz="quarter" idx="1"/>
          </p:nvPr>
        </p:nvSpPr>
        <p:spPr/>
        <p:txBody>
          <a:bodyPr/>
          <a:lstStyle/>
          <a:p>
            <a:pPr algn="just" eaLnBrk="1" hangingPunct="1">
              <a:buFont typeface="Wingdings" pitchFamily="2" charset="2"/>
              <a:buChar char="Ø"/>
            </a:pPr>
            <a:r>
              <a:rPr lang="en-US" dirty="0" smtClean="0"/>
              <a:t> Pipelines</a:t>
            </a:r>
          </a:p>
          <a:p>
            <a:pPr lvl="1" algn="just" eaLnBrk="1" hangingPunct="1">
              <a:buFont typeface="Wingdings" pitchFamily="2" charset="2"/>
              <a:buChar char="v"/>
            </a:pPr>
            <a:r>
              <a:rPr lang="en-US" dirty="0" smtClean="0"/>
              <a:t>The processing of instructions is broken down into smaller units that can be executed in parallel by pipelines</a:t>
            </a:r>
          </a:p>
          <a:p>
            <a:pPr lvl="1" algn="just" eaLnBrk="1" hangingPunct="1">
              <a:buFont typeface="Wingdings" pitchFamily="2" charset="2"/>
              <a:buChar char="v"/>
            </a:pPr>
            <a:r>
              <a:rPr lang="en-US" dirty="0" smtClean="0"/>
              <a:t>Pipeline advances by one step on each cycle for maximum throughput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smtClean="0"/>
              <a:t>RISC – 4 major design rules</a:t>
            </a:r>
          </a:p>
        </p:txBody>
      </p:sp>
      <p:sp>
        <p:nvSpPr>
          <p:cNvPr id="29700" name="Rectangle 3"/>
          <p:cNvSpPr>
            <a:spLocks noGrp="1" noChangeArrowheads="1"/>
          </p:cNvSpPr>
          <p:nvPr>
            <p:ph sz="quarter" idx="1"/>
          </p:nvPr>
        </p:nvSpPr>
        <p:spPr/>
        <p:txBody>
          <a:bodyPr/>
          <a:lstStyle/>
          <a:p>
            <a:pPr eaLnBrk="1" hangingPunct="1">
              <a:buFont typeface="Wingdings" pitchFamily="2" charset="2"/>
              <a:buChar char="Ø"/>
            </a:pPr>
            <a:r>
              <a:rPr lang="en-US" dirty="0" smtClean="0"/>
              <a:t> Registers</a:t>
            </a:r>
          </a:p>
          <a:p>
            <a:pPr lvl="1" eaLnBrk="1" hangingPunct="1">
              <a:buFont typeface="Wingdings" pitchFamily="2" charset="2"/>
              <a:buChar char="v"/>
            </a:pPr>
            <a:r>
              <a:rPr lang="en-US" dirty="0" smtClean="0"/>
              <a:t>Have a large general purpose register set</a:t>
            </a:r>
          </a:p>
          <a:p>
            <a:pPr lvl="1" eaLnBrk="1" hangingPunct="1">
              <a:buFont typeface="Wingdings" pitchFamily="2" charset="2"/>
              <a:buChar char="v"/>
            </a:pPr>
            <a:r>
              <a:rPr lang="en-US" dirty="0" smtClean="0"/>
              <a:t>Any register can contain either data or address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smtClean="0"/>
              <a:t>Load Store Architecture</a:t>
            </a:r>
          </a:p>
        </p:txBody>
      </p:sp>
      <p:sp>
        <p:nvSpPr>
          <p:cNvPr id="30724" name="Rectangle 3"/>
          <p:cNvSpPr>
            <a:spLocks noGrp="1" noChangeArrowheads="1"/>
          </p:cNvSpPr>
          <p:nvPr>
            <p:ph sz="quarter" idx="1"/>
          </p:nvPr>
        </p:nvSpPr>
        <p:spPr/>
        <p:txBody>
          <a:bodyPr/>
          <a:lstStyle/>
          <a:p>
            <a:pPr algn="just" eaLnBrk="1" hangingPunct="1">
              <a:buFont typeface="Wingdings" pitchFamily="2" charset="2"/>
              <a:buChar char="Ø"/>
            </a:pPr>
            <a:r>
              <a:rPr lang="en-US" dirty="0" smtClean="0"/>
              <a:t>Memory can be accessed only through two dedicated instructions</a:t>
            </a:r>
          </a:p>
          <a:p>
            <a:pPr lvl="1" algn="just" eaLnBrk="1" hangingPunct="1">
              <a:buFont typeface="Wingdings" pitchFamily="2" charset="2"/>
              <a:buChar char="v"/>
            </a:pPr>
            <a:r>
              <a:rPr lang="en-US" dirty="0" smtClean="0"/>
              <a:t>LDR 	; move word from memory to register</a:t>
            </a:r>
          </a:p>
          <a:p>
            <a:pPr lvl="1" algn="just" eaLnBrk="1" hangingPunct="1">
              <a:buFont typeface="Wingdings" pitchFamily="2" charset="2"/>
              <a:buChar char="v"/>
            </a:pPr>
            <a:r>
              <a:rPr lang="en-US" dirty="0" smtClean="0"/>
              <a:t>STR 	; move word from register to memory</a:t>
            </a:r>
          </a:p>
          <a:p>
            <a:pPr algn="just" eaLnBrk="1" hangingPunct="1">
              <a:buFont typeface="Wingdings" pitchFamily="2" charset="2"/>
              <a:buChar char="Ø"/>
            </a:pPr>
            <a:r>
              <a:rPr lang="en-US" dirty="0" smtClean="0"/>
              <a:t>All other instructions have to work on registers only.</a:t>
            </a:r>
          </a:p>
          <a:p>
            <a:pPr algn="just" eaLnBrk="1" hangingPunct="1"/>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buClr>
                <a:schemeClr val="accent1"/>
              </a:buClr>
            </a:pPr>
            <a:r>
              <a:rPr lang="en-US" dirty="0" smtClean="0"/>
              <a:t>ARM Design Policy</a:t>
            </a:r>
          </a:p>
        </p:txBody>
      </p:sp>
      <p:sp>
        <p:nvSpPr>
          <p:cNvPr id="31748" name="Rectangle 3"/>
          <p:cNvSpPr>
            <a:spLocks noGrp="1" noChangeArrowheads="1"/>
          </p:cNvSpPr>
          <p:nvPr>
            <p:ph sz="quarter" idx="1"/>
          </p:nvPr>
        </p:nvSpPr>
        <p:spPr/>
        <p:txBody>
          <a:bodyPr/>
          <a:lstStyle/>
          <a:p>
            <a:pPr algn="just" eaLnBrk="1" hangingPunct="1">
              <a:buFont typeface="Wingdings" pitchFamily="2" charset="2"/>
              <a:buChar char="Ø"/>
            </a:pPr>
            <a:r>
              <a:rPr lang="en-US" dirty="0" smtClean="0"/>
              <a:t>Reduce power consumption</a:t>
            </a:r>
          </a:p>
          <a:p>
            <a:pPr algn="just" eaLnBrk="1" hangingPunct="1">
              <a:buFont typeface="Wingdings" pitchFamily="2" charset="2"/>
              <a:buChar char="Ø"/>
            </a:pPr>
            <a:r>
              <a:rPr lang="en-US" dirty="0" smtClean="0"/>
              <a:t>High code density</a:t>
            </a:r>
          </a:p>
          <a:p>
            <a:pPr algn="just" eaLnBrk="1" hangingPunct="1">
              <a:buFont typeface="Wingdings" pitchFamily="2" charset="2"/>
              <a:buChar char="Ø"/>
            </a:pPr>
            <a:r>
              <a:rPr lang="en-US" dirty="0" smtClean="0"/>
              <a:t>Low Price </a:t>
            </a:r>
          </a:p>
          <a:p>
            <a:pPr algn="just" eaLnBrk="1" hangingPunct="1">
              <a:buFont typeface="Wingdings" pitchFamily="2" charset="2"/>
              <a:buChar char="Ø"/>
            </a:pPr>
            <a:r>
              <a:rPr lang="en-US" dirty="0" smtClean="0"/>
              <a:t>Reduce the area of the die taken up by   the embedded processor</a:t>
            </a:r>
          </a:p>
          <a:p>
            <a:pPr algn="just" eaLnBrk="1" hangingPunct="1">
              <a:buFont typeface="Wingdings" pitchFamily="2" charset="2"/>
              <a:buChar char="Ø"/>
            </a:pPr>
            <a:r>
              <a:rPr lang="en-US" dirty="0" smtClean="0"/>
              <a:t>ARM Incorporated hardware debug technology</a:t>
            </a:r>
          </a:p>
          <a:p>
            <a:pPr eaLnBrk="1" hangingPunct="1">
              <a:buFont typeface="Wingdings" pitchFamily="2" charset="2"/>
              <a:buChar char="Ø"/>
            </a:pP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Sizes and Instruction Sets</a:t>
            </a:r>
            <a:endParaRPr lang="en-IN" dirty="0"/>
          </a:p>
        </p:txBody>
      </p:sp>
      <p:sp>
        <p:nvSpPr>
          <p:cNvPr id="3" name="Content Placeholder 2"/>
          <p:cNvSpPr>
            <a:spLocks noGrp="1"/>
          </p:cNvSpPr>
          <p:nvPr>
            <p:ph sz="quarter" idx="1"/>
          </p:nvPr>
        </p:nvSpPr>
        <p:spPr/>
        <p:txBody>
          <a:bodyPr>
            <a:normAutofit lnSpcReduction="10000"/>
          </a:bodyPr>
          <a:lstStyle/>
          <a:p>
            <a:pPr>
              <a:buFont typeface="Wingdings" pitchFamily="2" charset="2"/>
              <a:buChar char="Ø"/>
            </a:pPr>
            <a:r>
              <a:rPr lang="en-US" dirty="0" smtClean="0"/>
              <a:t>The ARM is a 32-bit architecture.</a:t>
            </a:r>
          </a:p>
          <a:p>
            <a:endParaRPr lang="en-US" dirty="0" smtClean="0"/>
          </a:p>
          <a:p>
            <a:pPr>
              <a:buFont typeface="Wingdings" pitchFamily="2" charset="2"/>
              <a:buChar char="Ø"/>
            </a:pPr>
            <a:r>
              <a:rPr lang="en-US" dirty="0" smtClean="0"/>
              <a:t>When used in relation to the ARM:</a:t>
            </a:r>
          </a:p>
          <a:p>
            <a:pPr lvl="1">
              <a:buFont typeface="Wingdings" pitchFamily="2" charset="2"/>
              <a:buChar char="v"/>
            </a:pPr>
            <a:r>
              <a:rPr lang="en-US" b="1" dirty="0" smtClean="0">
                <a:solidFill>
                  <a:schemeClr val="accent1"/>
                </a:solidFill>
              </a:rPr>
              <a:t>Byte</a:t>
            </a:r>
            <a:r>
              <a:rPr lang="en-US" dirty="0" smtClean="0">
                <a:solidFill>
                  <a:schemeClr val="accent1"/>
                </a:solidFill>
              </a:rPr>
              <a:t> </a:t>
            </a:r>
            <a:r>
              <a:rPr lang="en-US" dirty="0" smtClean="0"/>
              <a:t>means 8 bits</a:t>
            </a:r>
          </a:p>
          <a:p>
            <a:pPr lvl="1">
              <a:buFont typeface="Wingdings" pitchFamily="2" charset="2"/>
              <a:buChar char="v"/>
            </a:pPr>
            <a:r>
              <a:rPr lang="en-US" b="1" dirty="0" err="1" smtClean="0">
                <a:solidFill>
                  <a:schemeClr val="accent1"/>
                </a:solidFill>
              </a:rPr>
              <a:t>Halfword</a:t>
            </a:r>
            <a:r>
              <a:rPr lang="en-US" dirty="0" smtClean="0"/>
              <a:t> means 16 bits (two bytes)</a:t>
            </a:r>
          </a:p>
          <a:p>
            <a:pPr lvl="1">
              <a:buFont typeface="Wingdings" pitchFamily="2" charset="2"/>
              <a:buChar char="v"/>
            </a:pPr>
            <a:r>
              <a:rPr lang="en-US" b="1" dirty="0" smtClean="0">
                <a:solidFill>
                  <a:schemeClr val="accent1"/>
                </a:solidFill>
              </a:rPr>
              <a:t>Word</a:t>
            </a:r>
            <a:r>
              <a:rPr lang="en-US" dirty="0" smtClean="0">
                <a:solidFill>
                  <a:schemeClr val="accent1"/>
                </a:solidFill>
              </a:rPr>
              <a:t> </a:t>
            </a:r>
            <a:r>
              <a:rPr lang="en-US" dirty="0" smtClean="0"/>
              <a:t>means 32 bits (four bytes)</a:t>
            </a:r>
          </a:p>
          <a:p>
            <a:pPr lvl="1"/>
            <a:endParaRPr lang="en-US" dirty="0" smtClean="0"/>
          </a:p>
          <a:p>
            <a:pPr>
              <a:buFont typeface="Wingdings" pitchFamily="2" charset="2"/>
              <a:buChar char="Ø"/>
            </a:pPr>
            <a:r>
              <a:rPr lang="en-US" dirty="0" smtClean="0"/>
              <a:t>Most ARM’s implement two instruction sets</a:t>
            </a:r>
          </a:p>
          <a:p>
            <a:pPr lvl="1">
              <a:buFont typeface="Wingdings" pitchFamily="2" charset="2"/>
              <a:buChar char="v"/>
            </a:pPr>
            <a:r>
              <a:rPr lang="en-US" dirty="0" smtClean="0"/>
              <a:t>32-bit ARM Instruction Set</a:t>
            </a:r>
          </a:p>
          <a:p>
            <a:pPr lvl="1">
              <a:buFont typeface="Wingdings" pitchFamily="2" charset="2"/>
              <a:buChar char="v"/>
            </a:pPr>
            <a:r>
              <a:rPr lang="en-US" dirty="0" smtClean="0"/>
              <a:t>16-bit Thumb Instruction Set</a:t>
            </a:r>
          </a:p>
          <a:p>
            <a:endParaRPr lang="en-US" dirty="0" smtClean="0"/>
          </a:p>
          <a:p>
            <a:pPr>
              <a:buFont typeface="Wingdings" pitchFamily="2" charset="2"/>
              <a:buChar char="Ø"/>
            </a:pPr>
            <a:r>
              <a:rPr lang="en-US" dirty="0" err="1" smtClean="0"/>
              <a:t>Jazelle</a:t>
            </a:r>
            <a:r>
              <a:rPr lang="en-US" dirty="0" smtClean="0"/>
              <a:t> cores can also execute Java </a:t>
            </a:r>
            <a:r>
              <a:rPr lang="en-US" dirty="0" err="1" smtClean="0"/>
              <a:t>bytecode</a:t>
            </a:r>
            <a:endParaRPr lang="en-US" dirty="0" smtClean="0"/>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smtClean="0"/>
              <a:t>ARM History</a:t>
            </a:r>
          </a:p>
        </p:txBody>
      </p:sp>
      <p:sp>
        <p:nvSpPr>
          <p:cNvPr id="16388" name="Rectangle 3"/>
          <p:cNvSpPr>
            <a:spLocks noGrp="1" noChangeArrowheads="1"/>
          </p:cNvSpPr>
          <p:nvPr>
            <p:ph sz="quarter" idx="1"/>
          </p:nvPr>
        </p:nvSpPr>
        <p:spPr>
          <a:xfrm>
            <a:off x="457200" y="1600200"/>
            <a:ext cx="7696200" cy="4873752"/>
          </a:xfrm>
        </p:spPr>
        <p:txBody>
          <a:bodyPr/>
          <a:lstStyle/>
          <a:p>
            <a:pPr algn="just" eaLnBrk="1" hangingPunct="1">
              <a:buFont typeface="Wingdings" pitchFamily="2" charset="2"/>
              <a:buChar char="Ø"/>
            </a:pPr>
            <a:r>
              <a:rPr lang="en-US" dirty="0" smtClean="0"/>
              <a:t>Key component of many 32 – bit embedded systems</a:t>
            </a:r>
          </a:p>
          <a:p>
            <a:pPr algn="just" eaLnBrk="1" hangingPunct="1">
              <a:buFont typeface="Wingdings" pitchFamily="2" charset="2"/>
              <a:buChar char="Ø"/>
            </a:pPr>
            <a:r>
              <a:rPr lang="en-US" dirty="0" smtClean="0"/>
              <a:t>Portable Consumer devices</a:t>
            </a:r>
            <a:endParaRPr lang="en-GB" dirty="0" smtClean="0"/>
          </a:p>
          <a:p>
            <a:pPr algn="just" eaLnBrk="1" hangingPunct="1">
              <a:buFont typeface="Wingdings" pitchFamily="2" charset="2"/>
              <a:buChar char="Ø"/>
            </a:pPr>
            <a:r>
              <a:rPr lang="en-US" dirty="0" smtClean="0"/>
              <a:t>ARM1 first prototype in 1985</a:t>
            </a:r>
          </a:p>
          <a:p>
            <a:pPr algn="just" eaLnBrk="1" hangingPunct="1">
              <a:buFont typeface="Wingdings" pitchFamily="2" charset="2"/>
              <a:buChar char="Ø"/>
            </a:pPr>
            <a:r>
              <a:rPr lang="en-US" dirty="0" smtClean="0"/>
              <a:t>One of the ARM’s most successful cores is the ARM7TDMI, provides high code density and low power consumption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026"/>
          <p:cNvSpPr>
            <a:spLocks noGrp="1" noChangeArrowheads="1"/>
          </p:cNvSpPr>
          <p:nvPr>
            <p:ph type="title"/>
          </p:nvPr>
        </p:nvSpPr>
        <p:spPr/>
        <p:txBody>
          <a:bodyPr>
            <a:normAutofit fontScale="90000"/>
          </a:bodyPr>
          <a:lstStyle/>
          <a:p>
            <a:pPr eaLnBrk="1" hangingPunct="1"/>
            <a:r>
              <a:rPr lang="en-US" dirty="0" smtClean="0"/>
              <a:t/>
            </a:r>
            <a:br>
              <a:rPr lang="en-US" dirty="0" smtClean="0"/>
            </a:br>
            <a:r>
              <a:rPr lang="en-US" dirty="0" smtClean="0"/>
              <a:t>Instruction </a:t>
            </a:r>
            <a:r>
              <a:rPr lang="en-US" dirty="0" smtClean="0"/>
              <a:t>set for Embedded Systems</a:t>
            </a:r>
          </a:p>
        </p:txBody>
      </p:sp>
      <p:sp>
        <p:nvSpPr>
          <p:cNvPr id="32772" name="Rectangle 1027"/>
          <p:cNvSpPr>
            <a:spLocks noGrp="1" noChangeArrowheads="1"/>
          </p:cNvSpPr>
          <p:nvPr>
            <p:ph sz="quarter" idx="1"/>
          </p:nvPr>
        </p:nvSpPr>
        <p:spPr/>
        <p:txBody>
          <a:bodyPr/>
          <a:lstStyle/>
          <a:p>
            <a:pPr algn="just" eaLnBrk="1" hangingPunct="1">
              <a:buFont typeface="Wingdings" pitchFamily="2" charset="2"/>
              <a:buChar char="Ø"/>
            </a:pPr>
            <a:r>
              <a:rPr lang="en-US" dirty="0" smtClean="0"/>
              <a:t>Variable cycle execution for certain instructions </a:t>
            </a:r>
          </a:p>
          <a:p>
            <a:pPr algn="just" eaLnBrk="1" hangingPunct="1">
              <a:buFont typeface="Wingdings" pitchFamily="2" charset="2"/>
              <a:buChar char="Ø"/>
            </a:pPr>
            <a:r>
              <a:rPr lang="en-US" dirty="0" smtClean="0"/>
              <a:t>Inline barrel shifter leading to more complex instructions</a:t>
            </a:r>
          </a:p>
          <a:p>
            <a:pPr algn="just" eaLnBrk="1" hangingPunct="1">
              <a:buFont typeface="Wingdings" pitchFamily="2" charset="2"/>
              <a:buChar char="Ø"/>
            </a:pPr>
            <a:r>
              <a:rPr lang="en-US" dirty="0" smtClean="0"/>
              <a:t>Thumb 16 – bit instructions</a:t>
            </a:r>
          </a:p>
          <a:p>
            <a:pPr algn="just" eaLnBrk="1" hangingPunct="1">
              <a:buFont typeface="Wingdings" pitchFamily="2" charset="2"/>
              <a:buChar char="Ø"/>
            </a:pPr>
            <a:r>
              <a:rPr lang="en-US" dirty="0" smtClean="0"/>
              <a:t>Conditional execution</a:t>
            </a:r>
          </a:p>
          <a:p>
            <a:pPr algn="just" eaLnBrk="1" hangingPunct="1">
              <a:buFont typeface="Wingdings" pitchFamily="2" charset="2"/>
              <a:buChar char="Ø"/>
            </a:pPr>
            <a:r>
              <a:rPr lang="en-US" dirty="0" smtClean="0"/>
              <a:t>Enhanced Instructions</a:t>
            </a:r>
          </a:p>
          <a:p>
            <a:pPr eaLnBrk="1" hangingPunct="1">
              <a:buFont typeface="Wingdings" pitchFamily="2" charset="2"/>
              <a:buChar char="Ø"/>
            </a:pP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z="4000" smtClean="0">
                <a:solidFill>
                  <a:schemeClr val="tx1"/>
                </a:solidFill>
              </a:rPr>
              <a:t>Embedded System Software</a:t>
            </a:r>
            <a:endParaRPr lang="en-US" smtClean="0"/>
          </a:p>
        </p:txBody>
      </p:sp>
      <p:sp>
        <p:nvSpPr>
          <p:cNvPr id="33795" name="Content Placeholder 2"/>
          <p:cNvSpPr>
            <a:spLocks noGrp="1"/>
          </p:cNvSpPr>
          <p:nvPr>
            <p:ph sz="quarter" idx="1"/>
          </p:nvPr>
        </p:nvSpPr>
        <p:spPr/>
        <p:txBody>
          <a:bodyPr/>
          <a:lstStyle/>
          <a:p>
            <a:endParaRPr lang="en-US" smtClean="0"/>
          </a:p>
          <a:p>
            <a:pPr>
              <a:buFontTx/>
              <a:buNone/>
            </a:pPr>
            <a:endParaRPr lang="en-US" smtClean="0"/>
          </a:p>
        </p:txBody>
      </p:sp>
      <p:sp>
        <p:nvSpPr>
          <p:cNvPr id="5" name="Rectangle 4"/>
          <p:cNvSpPr/>
          <p:nvPr/>
        </p:nvSpPr>
        <p:spPr>
          <a:xfrm>
            <a:off x="1219200" y="1600200"/>
            <a:ext cx="6400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Application</a:t>
            </a:r>
          </a:p>
        </p:txBody>
      </p:sp>
      <p:sp>
        <p:nvSpPr>
          <p:cNvPr id="6" name="Rectangle 5"/>
          <p:cNvSpPr/>
          <p:nvPr/>
        </p:nvSpPr>
        <p:spPr>
          <a:xfrm>
            <a:off x="1905000" y="2819400"/>
            <a:ext cx="4876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Operating System</a:t>
            </a:r>
          </a:p>
        </p:txBody>
      </p:sp>
      <p:sp>
        <p:nvSpPr>
          <p:cNvPr id="7" name="Rectangle 6"/>
          <p:cNvSpPr/>
          <p:nvPr/>
        </p:nvSpPr>
        <p:spPr>
          <a:xfrm>
            <a:off x="2286000" y="4038600"/>
            <a:ext cx="411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Device initialization (Boot) code and Device Drivers</a:t>
            </a:r>
          </a:p>
        </p:txBody>
      </p:sp>
      <p:sp>
        <p:nvSpPr>
          <p:cNvPr id="8" name="Rectangle 7"/>
          <p:cNvSpPr/>
          <p:nvPr/>
        </p:nvSpPr>
        <p:spPr>
          <a:xfrm>
            <a:off x="3276600" y="5181600"/>
            <a:ext cx="2209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Hardware</a:t>
            </a:r>
          </a:p>
        </p:txBody>
      </p:sp>
      <p:cxnSp>
        <p:nvCxnSpPr>
          <p:cNvPr id="10" name="Straight Arrow Connector 9"/>
          <p:cNvCxnSpPr/>
          <p:nvPr/>
        </p:nvCxnSpPr>
        <p:spPr>
          <a:xfrm rot="5400000">
            <a:off x="4152901" y="2627312"/>
            <a:ext cx="2286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4153694" y="3847306"/>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4229894" y="5066506"/>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ctrTitle"/>
          </p:nvPr>
        </p:nvSpPr>
        <p:spPr>
          <a:xfrm>
            <a:off x="2514600" y="3124200"/>
            <a:ext cx="5486400" cy="1894362"/>
          </a:xfrm>
        </p:spPr>
        <p:txBody>
          <a:bodyPr/>
          <a:lstStyle/>
          <a:p>
            <a:pPr eaLnBrk="1" hangingPunct="1"/>
            <a:r>
              <a:rPr lang="en-US" sz="4000" dirty="0" smtClean="0"/>
              <a:t>ARM Processor Fundamentals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Seven Operating Modes</a:t>
            </a:r>
            <a:endParaRPr lang="en-IN" dirty="0"/>
          </a:p>
        </p:txBody>
      </p:sp>
      <p:sp>
        <p:nvSpPr>
          <p:cNvPr id="3" name="Content Placeholder 2"/>
          <p:cNvSpPr>
            <a:spLocks noGrp="1"/>
          </p:cNvSpPr>
          <p:nvPr>
            <p:ph sz="quarter" idx="1"/>
          </p:nvPr>
        </p:nvSpPr>
        <p:spPr>
          <a:xfrm>
            <a:off x="152400" y="1600200"/>
            <a:ext cx="8153400" cy="4873752"/>
          </a:xfrm>
        </p:spPr>
        <p:txBody>
          <a:bodyPr>
            <a:normAutofit fontScale="85000" lnSpcReduction="10000"/>
          </a:bodyPr>
          <a:lstStyle/>
          <a:p>
            <a:pPr>
              <a:buFont typeface="Wingdings" pitchFamily="2" charset="2"/>
              <a:buChar char="v"/>
            </a:pPr>
            <a:r>
              <a:rPr lang="en-US" b="1" dirty="0" smtClean="0">
                <a:solidFill>
                  <a:schemeClr val="accent1"/>
                </a:solidFill>
              </a:rPr>
              <a:t>User</a:t>
            </a:r>
            <a:r>
              <a:rPr lang="en-US" dirty="0" smtClean="0"/>
              <a:t> : unprivileged mode under which most tasks run</a:t>
            </a:r>
          </a:p>
          <a:p>
            <a:pPr lvl="1">
              <a:buFont typeface="Wingdings" pitchFamily="2" charset="2"/>
              <a:buChar char="v"/>
            </a:pPr>
            <a:endParaRPr lang="en-US" dirty="0" smtClean="0"/>
          </a:p>
          <a:p>
            <a:pPr>
              <a:buFont typeface="Wingdings" pitchFamily="2" charset="2"/>
              <a:buChar char="v"/>
            </a:pPr>
            <a:r>
              <a:rPr lang="en-US" b="1" dirty="0" smtClean="0">
                <a:solidFill>
                  <a:schemeClr val="accent1"/>
                </a:solidFill>
              </a:rPr>
              <a:t>FIQ</a:t>
            </a:r>
            <a:r>
              <a:rPr lang="en-US" dirty="0" smtClean="0">
                <a:solidFill>
                  <a:schemeClr val="accent1"/>
                </a:solidFill>
              </a:rPr>
              <a:t> </a:t>
            </a:r>
            <a:r>
              <a:rPr lang="en-US" dirty="0" smtClean="0"/>
              <a:t>: entered when a high priority (fast) interrupt is raised</a:t>
            </a:r>
          </a:p>
          <a:p>
            <a:pPr lvl="1">
              <a:buFont typeface="Wingdings" pitchFamily="2" charset="2"/>
              <a:buChar char="v"/>
            </a:pPr>
            <a:endParaRPr lang="en-US" dirty="0" smtClean="0"/>
          </a:p>
          <a:p>
            <a:pPr>
              <a:buFont typeface="Wingdings" pitchFamily="2" charset="2"/>
              <a:buChar char="v"/>
            </a:pPr>
            <a:r>
              <a:rPr lang="en-US" b="1" dirty="0" smtClean="0">
                <a:solidFill>
                  <a:schemeClr val="accent1"/>
                </a:solidFill>
              </a:rPr>
              <a:t>IRQ</a:t>
            </a:r>
            <a:r>
              <a:rPr lang="en-US" dirty="0" smtClean="0">
                <a:solidFill>
                  <a:schemeClr val="accent1"/>
                </a:solidFill>
              </a:rPr>
              <a:t> </a:t>
            </a:r>
            <a:r>
              <a:rPr lang="en-US" dirty="0" smtClean="0"/>
              <a:t>: entered when a low priority (normal) interrupt is raised</a:t>
            </a:r>
          </a:p>
          <a:p>
            <a:pPr lvl="1">
              <a:buFont typeface="Wingdings" pitchFamily="2" charset="2"/>
              <a:buChar char="v"/>
            </a:pPr>
            <a:endParaRPr lang="en-US" dirty="0" smtClean="0"/>
          </a:p>
          <a:p>
            <a:pPr>
              <a:buFont typeface="Wingdings" pitchFamily="2" charset="2"/>
              <a:buChar char="v"/>
            </a:pPr>
            <a:r>
              <a:rPr lang="en-US" b="1" dirty="0" smtClean="0">
                <a:solidFill>
                  <a:schemeClr val="accent1"/>
                </a:solidFill>
              </a:rPr>
              <a:t>Supervisor</a:t>
            </a:r>
            <a:r>
              <a:rPr lang="en-US" dirty="0" smtClean="0"/>
              <a:t> : entered on reset and when a Software Interrupt </a:t>
            </a:r>
          </a:p>
          <a:p>
            <a:pPr lvl="1">
              <a:buNone/>
            </a:pPr>
            <a:r>
              <a:rPr lang="en-US" dirty="0" smtClean="0"/>
              <a:t>			  instruction is executed</a:t>
            </a:r>
          </a:p>
          <a:p>
            <a:pPr lvl="1">
              <a:buFont typeface="Wingdings" pitchFamily="2" charset="2"/>
              <a:buChar char="v"/>
            </a:pPr>
            <a:endParaRPr lang="en-US" dirty="0" smtClean="0"/>
          </a:p>
          <a:p>
            <a:pPr>
              <a:buFont typeface="Wingdings" pitchFamily="2" charset="2"/>
              <a:buChar char="v"/>
            </a:pPr>
            <a:r>
              <a:rPr lang="en-US" b="1" dirty="0" smtClean="0">
                <a:solidFill>
                  <a:schemeClr val="accent1"/>
                </a:solidFill>
              </a:rPr>
              <a:t>Abort</a:t>
            </a:r>
            <a:r>
              <a:rPr lang="en-US" dirty="0" smtClean="0">
                <a:solidFill>
                  <a:schemeClr val="accent1"/>
                </a:solidFill>
              </a:rPr>
              <a:t> </a:t>
            </a:r>
            <a:r>
              <a:rPr lang="en-US" dirty="0" smtClean="0"/>
              <a:t>: used to handle memory access violations</a:t>
            </a:r>
          </a:p>
          <a:p>
            <a:pPr lvl="1">
              <a:buFont typeface="Wingdings" pitchFamily="2" charset="2"/>
              <a:buChar char="v"/>
            </a:pPr>
            <a:endParaRPr lang="en-US" dirty="0" smtClean="0"/>
          </a:p>
          <a:p>
            <a:pPr>
              <a:buFont typeface="Wingdings" pitchFamily="2" charset="2"/>
              <a:buChar char="v"/>
            </a:pPr>
            <a:r>
              <a:rPr lang="en-US" b="1" dirty="0" err="1" smtClean="0">
                <a:solidFill>
                  <a:schemeClr val="accent1"/>
                </a:solidFill>
              </a:rPr>
              <a:t>Undef</a:t>
            </a:r>
            <a:r>
              <a:rPr lang="en-US" dirty="0" smtClean="0">
                <a:solidFill>
                  <a:schemeClr val="accent1"/>
                </a:solidFill>
              </a:rPr>
              <a:t> </a:t>
            </a:r>
            <a:r>
              <a:rPr lang="en-US" dirty="0" smtClean="0"/>
              <a:t>: used to handle undefined instructions</a:t>
            </a:r>
          </a:p>
          <a:p>
            <a:pPr lvl="1">
              <a:buFont typeface="Wingdings" pitchFamily="2" charset="2"/>
              <a:buChar char="v"/>
            </a:pPr>
            <a:endParaRPr lang="en-US" dirty="0" smtClean="0"/>
          </a:p>
          <a:p>
            <a:pPr>
              <a:buFont typeface="Wingdings" pitchFamily="2" charset="2"/>
              <a:buChar char="v"/>
            </a:pPr>
            <a:r>
              <a:rPr lang="en-US" b="1" dirty="0" smtClean="0">
                <a:solidFill>
                  <a:schemeClr val="accent1"/>
                </a:solidFill>
              </a:rPr>
              <a:t>System</a:t>
            </a:r>
            <a:r>
              <a:rPr lang="en-US" dirty="0" smtClean="0"/>
              <a:t> : privileged mode using the same registers as user mode</a:t>
            </a:r>
          </a:p>
          <a:p>
            <a:pPr>
              <a:buFont typeface="Wingdings" pitchFamily="2" charset="2"/>
              <a:buChar char="v"/>
            </a:pP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pSp>
        <p:nvGrpSpPr>
          <p:cNvPr id="2" name="Group 482"/>
          <p:cNvGrpSpPr>
            <a:grpSpLocks/>
          </p:cNvGrpSpPr>
          <p:nvPr/>
        </p:nvGrpSpPr>
        <p:grpSpPr bwMode="auto">
          <a:xfrm>
            <a:off x="0" y="1219200"/>
            <a:ext cx="9144000" cy="5029200"/>
            <a:chOff x="0" y="768"/>
            <a:chExt cx="5760" cy="3168"/>
          </a:xfrm>
        </p:grpSpPr>
        <p:sp>
          <p:nvSpPr>
            <p:cNvPr id="298283" name="Rectangle 299"/>
            <p:cNvSpPr>
              <a:spLocks noChangeArrowheads="1"/>
            </p:cNvSpPr>
            <p:nvPr/>
          </p:nvSpPr>
          <p:spPr bwMode="gray">
            <a:xfrm>
              <a:off x="0" y="768"/>
              <a:ext cx="5760" cy="3168"/>
            </a:xfrm>
            <a:prstGeom prst="rect">
              <a:avLst/>
            </a:prstGeom>
            <a:solidFill>
              <a:srgbClr val="FFFFFF"/>
            </a:solidFill>
            <a:ln w="12700">
              <a:noFill/>
              <a:miter lim="800000"/>
              <a:headEnd/>
              <a:tailEnd/>
            </a:ln>
            <a:effectLst/>
          </p:spPr>
          <p:txBody>
            <a:bodyPr wrap="none" anchor="ctr"/>
            <a:lstStyle/>
            <a:p>
              <a:endParaRPr lang="en-IN"/>
            </a:p>
          </p:txBody>
        </p:sp>
        <p:grpSp>
          <p:nvGrpSpPr>
            <p:cNvPr id="3" name="Group 481"/>
            <p:cNvGrpSpPr>
              <a:grpSpLocks/>
            </p:cNvGrpSpPr>
            <p:nvPr/>
          </p:nvGrpSpPr>
          <p:grpSpPr bwMode="auto">
            <a:xfrm>
              <a:off x="0" y="900"/>
              <a:ext cx="5616" cy="2988"/>
              <a:chOff x="0" y="900"/>
              <a:chExt cx="5616" cy="2988"/>
            </a:xfrm>
          </p:grpSpPr>
          <p:sp>
            <p:nvSpPr>
              <p:cNvPr id="297990" name="Rectangle 6"/>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7991" name="Rectangle 7"/>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7992" name="Rectangle 8"/>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7993" name="Rectangle 9"/>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7994" name="Rectangle 10"/>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7995" name="Rectangle 11"/>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7996" name="Rectangle 12"/>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7997" name="Rectangle 13"/>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7998" name="Rectangle 14"/>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7999" name="Rectangle 15"/>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000" name="Rectangle 16"/>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001" name="Rectangle 17"/>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002" name="Rectangle 18"/>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003" name="Rectangle 19"/>
              <p:cNvSpPr>
                <a:spLocks noChangeArrowheads="1"/>
              </p:cNvSpPr>
              <p:nvPr/>
            </p:nvSpPr>
            <p:spPr bwMode="gray">
              <a:xfrm>
                <a:off x="1008"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004" name="Rectangle 20"/>
              <p:cNvSpPr>
                <a:spLocks noChangeArrowheads="1"/>
              </p:cNvSpPr>
              <p:nvPr/>
            </p:nvSpPr>
            <p:spPr bwMode="gray">
              <a:xfrm>
                <a:off x="1008"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005" name="Rectangle 21"/>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006" name="Rectangle 22"/>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dirty="0">
                    <a:solidFill>
                      <a:schemeClr val="bg1"/>
                    </a:solidFill>
                  </a:rPr>
                  <a:t>cpsr</a:t>
                </a:r>
                <a:endParaRPr lang="en-US" sz="1600" dirty="0">
                  <a:solidFill>
                    <a:schemeClr val="bg1"/>
                  </a:solidFill>
                </a:endParaRPr>
              </a:p>
            </p:txBody>
          </p:sp>
          <p:sp>
            <p:nvSpPr>
              <p:cNvPr id="298007" name="Rectangle 23"/>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b="0">
                  <a:solidFill>
                    <a:schemeClr val="bg1"/>
                  </a:solidFill>
                  <a:latin typeface="Helvetica" pitchFamily="34" charset="0"/>
                </a:endParaRPr>
              </a:p>
            </p:txBody>
          </p:sp>
          <p:sp>
            <p:nvSpPr>
              <p:cNvPr id="298008" name="Rectangle 24"/>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98009" name="Rectangle 25"/>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010" name="Rectangle 26"/>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011" name="Rectangle 27"/>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012" name="Rectangle 28"/>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013" name="Rectangle 29"/>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98014" name="Rectangle 30"/>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015" name="Rectangle 31"/>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016" name="Rectangle 32"/>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98017" name="Rectangle 33"/>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018" name="Rectangle 34"/>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019" name="Rectangle 35"/>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020" name="Rectangle 36"/>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021" name="Rectangle 37"/>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022" name="Rectangle 38"/>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023" name="Rectangle 39"/>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024" name="Rectangle 40"/>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025" name="Rectangle 41"/>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026" name="Rectangle 42"/>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029" name="Rectangle 45"/>
              <p:cNvSpPr>
                <a:spLocks noChangeArrowheads="1"/>
              </p:cNvSpPr>
              <p:nvPr/>
            </p:nvSpPr>
            <p:spPr bwMode="gray">
              <a:xfrm>
                <a:off x="2784"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sp>
            <p:nvSpPr>
              <p:cNvPr id="298030" name="Rectangle 46"/>
              <p:cNvSpPr>
                <a:spLocks noChangeArrowheads="1"/>
              </p:cNvSpPr>
              <p:nvPr/>
            </p:nvSpPr>
            <p:spPr bwMode="gray">
              <a:xfrm>
                <a:off x="33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98031" name="Rectangle 47"/>
              <p:cNvSpPr>
                <a:spLocks noChangeArrowheads="1"/>
              </p:cNvSpPr>
              <p:nvPr/>
            </p:nvSpPr>
            <p:spPr bwMode="gray">
              <a:xfrm>
                <a:off x="3936"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98032" name="Rectangle 48"/>
              <p:cNvSpPr>
                <a:spLocks noChangeArrowheads="1"/>
              </p:cNvSpPr>
              <p:nvPr/>
            </p:nvSpPr>
            <p:spPr bwMode="gray">
              <a:xfrm>
                <a:off x="4512"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Arial" pitchFamily="34" charset="0"/>
                </a:endParaRPr>
              </a:p>
            </p:txBody>
          </p:sp>
          <p:sp>
            <p:nvSpPr>
              <p:cNvPr id="298033" name="Rectangle 49"/>
              <p:cNvSpPr>
                <a:spLocks noChangeArrowheads="1"/>
              </p:cNvSpPr>
              <p:nvPr/>
            </p:nvSpPr>
            <p:spPr bwMode="gray">
              <a:xfrm>
                <a:off x="5040"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Arial" pitchFamily="34" charset="0"/>
                </a:endParaRPr>
              </a:p>
            </p:txBody>
          </p:sp>
          <p:sp>
            <p:nvSpPr>
              <p:cNvPr id="298285" name="Rectangle 301"/>
              <p:cNvSpPr>
                <a:spLocks noChangeArrowheads="1"/>
              </p:cNvSpPr>
              <p:nvPr/>
            </p:nvSpPr>
            <p:spPr bwMode="gray">
              <a:xfrm>
                <a:off x="0" y="1226"/>
                <a:ext cx="960"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 Mode</a:t>
                </a:r>
                <a:endParaRPr lang="en-US" sz="2000">
                  <a:solidFill>
                    <a:schemeClr val="hlink"/>
                  </a:solidFill>
                  <a:latin typeface="Arial" pitchFamily="34" charset="0"/>
                </a:endParaRPr>
              </a:p>
            </p:txBody>
          </p:sp>
          <p:sp>
            <p:nvSpPr>
              <p:cNvPr id="298286" name="Rectangle 302"/>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8287" name="Rectangle 303"/>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8288" name="Rectangle 304"/>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8289" name="Rectangle 305"/>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8290" name="Rectangle 306"/>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8291" name="Rectangle 307"/>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8292" name="Rectangle 308"/>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8293" name="Rectangle 309"/>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8294" name="Rectangle 310"/>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295" name="Rectangle 311"/>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296" name="Rectangle 312"/>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297" name="Rectangle 313"/>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298" name="Rectangle 314"/>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299" name="Rectangle 315"/>
              <p:cNvSpPr>
                <a:spLocks noChangeArrowheads="1"/>
              </p:cNvSpPr>
              <p:nvPr/>
            </p:nvSpPr>
            <p:spPr bwMode="gray">
              <a:xfrm>
                <a:off x="1008"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300" name="Rectangle 316"/>
              <p:cNvSpPr>
                <a:spLocks noChangeArrowheads="1"/>
              </p:cNvSpPr>
              <p:nvPr/>
            </p:nvSpPr>
            <p:spPr bwMode="gray">
              <a:xfrm>
                <a:off x="1008"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301" name="Rectangle 317"/>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302" name="Rectangle 318"/>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dirty="0">
                    <a:solidFill>
                      <a:schemeClr val="bg1"/>
                    </a:solidFill>
                  </a:rPr>
                  <a:t>cpsr</a:t>
                </a:r>
                <a:endParaRPr lang="en-US" sz="1600" dirty="0">
                  <a:solidFill>
                    <a:schemeClr val="bg1"/>
                  </a:solidFill>
                </a:endParaRPr>
              </a:p>
            </p:txBody>
          </p:sp>
          <p:sp>
            <p:nvSpPr>
              <p:cNvPr id="298303" name="Rectangle 319"/>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b="0">
                  <a:solidFill>
                    <a:schemeClr val="bg1"/>
                  </a:solidFill>
                  <a:latin typeface="Helvetica" pitchFamily="34" charset="0"/>
                </a:endParaRPr>
              </a:p>
            </p:txBody>
          </p:sp>
          <p:sp>
            <p:nvSpPr>
              <p:cNvPr id="298304" name="Rectangle 320"/>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98305" name="Rectangle 321"/>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306" name="Rectangle 322"/>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307" name="Rectangle 323"/>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308" name="Rectangle 324"/>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309" name="Rectangle 325"/>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98310" name="Rectangle 326"/>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311" name="Rectangle 327"/>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312" name="Rectangle 328"/>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98313" name="Rectangle 329"/>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314" name="Rectangle 330"/>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315" name="Rectangle 331"/>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316" name="Rectangle 332"/>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317" name="Rectangle 333"/>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318" name="Rectangle 334"/>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319" name="Rectangle 335"/>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320" name="Rectangle 336"/>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321" name="Rectangle 337"/>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322" name="Rectangle 338"/>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323" name="Rectangle 339"/>
              <p:cNvSpPr>
                <a:spLocks noChangeArrowheads="1"/>
              </p:cNvSpPr>
              <p:nvPr/>
            </p:nvSpPr>
            <p:spPr bwMode="gray">
              <a:xfrm>
                <a:off x="288" y="900"/>
                <a:ext cx="2112" cy="252"/>
              </a:xfrm>
              <a:prstGeom prst="rect">
                <a:avLst/>
              </a:prstGeom>
              <a:solidFill>
                <a:schemeClr val="bg1"/>
              </a:solid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Current Visible Registers</a:t>
                </a:r>
              </a:p>
            </p:txBody>
          </p:sp>
          <p:sp>
            <p:nvSpPr>
              <p:cNvPr id="298324" name="Rectangle 340"/>
              <p:cNvSpPr>
                <a:spLocks noChangeArrowheads="1"/>
              </p:cNvSpPr>
              <p:nvPr/>
            </p:nvSpPr>
            <p:spPr bwMode="gray">
              <a:xfrm>
                <a:off x="3110" y="1579"/>
                <a:ext cx="1920" cy="252"/>
              </a:xfrm>
              <a:prstGeom prst="rect">
                <a:avLst/>
              </a:prstGeom>
              <a:solidFill>
                <a:schemeClr val="bg1"/>
              </a:solid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Banked out Registers</a:t>
                </a:r>
              </a:p>
            </p:txBody>
          </p:sp>
          <p:sp>
            <p:nvSpPr>
              <p:cNvPr id="298325" name="Rectangle 341"/>
              <p:cNvSpPr>
                <a:spLocks noChangeArrowheads="1"/>
              </p:cNvSpPr>
              <p:nvPr/>
            </p:nvSpPr>
            <p:spPr bwMode="gray">
              <a:xfrm>
                <a:off x="2784"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sp>
            <p:nvSpPr>
              <p:cNvPr id="298326" name="Rectangle 342"/>
              <p:cNvSpPr>
                <a:spLocks noChangeArrowheads="1"/>
              </p:cNvSpPr>
              <p:nvPr/>
            </p:nvSpPr>
            <p:spPr bwMode="gray">
              <a:xfrm>
                <a:off x="33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98327" name="Rectangle 343"/>
              <p:cNvSpPr>
                <a:spLocks noChangeArrowheads="1"/>
              </p:cNvSpPr>
              <p:nvPr/>
            </p:nvSpPr>
            <p:spPr bwMode="gray">
              <a:xfrm>
                <a:off x="3936"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98328" name="Rectangle 344"/>
              <p:cNvSpPr>
                <a:spLocks noChangeArrowheads="1"/>
              </p:cNvSpPr>
              <p:nvPr/>
            </p:nvSpPr>
            <p:spPr bwMode="gray">
              <a:xfrm>
                <a:off x="4512"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Arial" pitchFamily="34" charset="0"/>
                </a:endParaRPr>
              </a:p>
            </p:txBody>
          </p:sp>
          <p:sp>
            <p:nvSpPr>
              <p:cNvPr id="298329" name="Rectangle 345"/>
              <p:cNvSpPr>
                <a:spLocks noChangeArrowheads="1"/>
              </p:cNvSpPr>
              <p:nvPr/>
            </p:nvSpPr>
            <p:spPr bwMode="gray">
              <a:xfrm>
                <a:off x="5040"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Arial" pitchFamily="34" charset="0"/>
                </a:endParaRPr>
              </a:p>
            </p:txBody>
          </p:sp>
        </p:grpSp>
      </p:grpSp>
      <p:grpSp>
        <p:nvGrpSpPr>
          <p:cNvPr id="4" name="Group 485"/>
          <p:cNvGrpSpPr>
            <a:grpSpLocks/>
          </p:cNvGrpSpPr>
          <p:nvPr/>
        </p:nvGrpSpPr>
        <p:grpSpPr bwMode="auto">
          <a:xfrm>
            <a:off x="-63500" y="1219200"/>
            <a:ext cx="9055100" cy="5029200"/>
            <a:chOff x="-40" y="768"/>
            <a:chExt cx="5704" cy="3168"/>
          </a:xfrm>
        </p:grpSpPr>
        <p:sp>
          <p:nvSpPr>
            <p:cNvPr id="298035" name="Rectangle 51"/>
            <p:cNvSpPr>
              <a:spLocks noChangeArrowheads="1"/>
            </p:cNvSpPr>
            <p:nvPr/>
          </p:nvSpPr>
          <p:spPr bwMode="gray">
            <a:xfrm>
              <a:off x="96" y="768"/>
              <a:ext cx="5568" cy="3168"/>
            </a:xfrm>
            <a:prstGeom prst="rect">
              <a:avLst/>
            </a:prstGeom>
            <a:solidFill>
              <a:srgbClr val="FFFFFF"/>
            </a:solidFill>
            <a:ln w="12700">
              <a:noFill/>
              <a:miter lim="800000"/>
              <a:headEnd/>
              <a:tailEnd/>
            </a:ln>
            <a:effectLst/>
          </p:spPr>
          <p:txBody>
            <a:bodyPr wrap="none" anchor="ctr"/>
            <a:lstStyle/>
            <a:p>
              <a:endParaRPr lang="en-IN"/>
            </a:p>
          </p:txBody>
        </p:sp>
        <p:grpSp>
          <p:nvGrpSpPr>
            <p:cNvPr id="5" name="Group 484"/>
            <p:cNvGrpSpPr>
              <a:grpSpLocks/>
            </p:cNvGrpSpPr>
            <p:nvPr/>
          </p:nvGrpSpPr>
          <p:grpSpPr bwMode="auto">
            <a:xfrm>
              <a:off x="-40" y="900"/>
              <a:ext cx="5656" cy="2988"/>
              <a:chOff x="-40" y="900"/>
              <a:chExt cx="5656" cy="2988"/>
            </a:xfrm>
          </p:grpSpPr>
          <p:sp>
            <p:nvSpPr>
              <p:cNvPr id="298038" name="Rectangle 54"/>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8039" name="Rectangle 55"/>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8040" name="Rectangle 56"/>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8041" name="Rectangle 57"/>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8042" name="Rectangle 58"/>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8043" name="Rectangle 59"/>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8044" name="Rectangle 60"/>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8045" name="Rectangle 61"/>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8046" name="Rectangle 62"/>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047" name="Rectangle 63"/>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dirty="0">
                    <a:solidFill>
                      <a:schemeClr val="bg1"/>
                    </a:solidFill>
                  </a:rPr>
                  <a:t>cpsr</a:t>
                </a:r>
                <a:endParaRPr lang="en-US" sz="1600" dirty="0">
                  <a:solidFill>
                    <a:schemeClr val="bg1"/>
                  </a:solidFill>
                </a:endParaRPr>
              </a:p>
            </p:txBody>
          </p:sp>
          <p:sp>
            <p:nvSpPr>
              <p:cNvPr id="298048" name="Rectangle 64"/>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b="0">
                  <a:solidFill>
                    <a:schemeClr val="bg1"/>
                  </a:solidFill>
                  <a:latin typeface="Helvetica" pitchFamily="34" charset="0"/>
                </a:endParaRPr>
              </a:p>
            </p:txBody>
          </p:sp>
          <p:sp>
            <p:nvSpPr>
              <p:cNvPr id="298049" name="Rectangle 65"/>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98050" name="Rectangle 66"/>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051" name="Rectangle 67"/>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052" name="Rectangle 68"/>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053" name="Rectangle 69"/>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054" name="Rectangle 70"/>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98055" name="Rectangle 71"/>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056" name="Rectangle 72"/>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057" name="Rectangle 73"/>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98058" name="Rectangle 74"/>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059" name="Rectangle 75"/>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060" name="Rectangle 76"/>
              <p:cNvSpPr>
                <a:spLocks noChangeArrowheads="1"/>
              </p:cNvSpPr>
              <p:nvPr/>
            </p:nvSpPr>
            <p:spPr bwMode="gray">
              <a:xfrm>
                <a:off x="1008"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061" name="Rectangle 77"/>
              <p:cNvSpPr>
                <a:spLocks noChangeArrowheads="1"/>
              </p:cNvSpPr>
              <p:nvPr/>
            </p:nvSpPr>
            <p:spPr bwMode="gray">
              <a:xfrm>
                <a:off x="1008"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062" name="Rectangle 78"/>
              <p:cNvSpPr>
                <a:spLocks noChangeArrowheads="1"/>
              </p:cNvSpPr>
              <p:nvPr/>
            </p:nvSpPr>
            <p:spPr bwMode="gray">
              <a:xfrm>
                <a:off x="1008"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063" name="Rectangle 79"/>
              <p:cNvSpPr>
                <a:spLocks noChangeArrowheads="1"/>
              </p:cNvSpPr>
              <p:nvPr/>
            </p:nvSpPr>
            <p:spPr bwMode="gray">
              <a:xfrm>
                <a:off x="1008"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064" name="Rectangle 80"/>
              <p:cNvSpPr>
                <a:spLocks noChangeArrowheads="1"/>
              </p:cNvSpPr>
              <p:nvPr/>
            </p:nvSpPr>
            <p:spPr bwMode="gray">
              <a:xfrm>
                <a:off x="1008"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065" name="Rectangle 81"/>
              <p:cNvSpPr>
                <a:spLocks noChangeArrowheads="1"/>
              </p:cNvSpPr>
              <p:nvPr/>
            </p:nvSpPr>
            <p:spPr bwMode="gray">
              <a:xfrm>
                <a:off x="1008"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066" name="Rectangle 82"/>
              <p:cNvSpPr>
                <a:spLocks noChangeArrowheads="1"/>
              </p:cNvSpPr>
              <p:nvPr/>
            </p:nvSpPr>
            <p:spPr bwMode="gray">
              <a:xfrm>
                <a:off x="1008"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067" name="Rectangle 83"/>
              <p:cNvSpPr>
                <a:spLocks noChangeArrowheads="1"/>
              </p:cNvSpPr>
              <p:nvPr/>
            </p:nvSpPr>
            <p:spPr bwMode="gray">
              <a:xfrm>
                <a:off x="1008"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068" name="Rectangle 84"/>
              <p:cNvSpPr>
                <a:spLocks noChangeArrowheads="1"/>
              </p:cNvSpPr>
              <p:nvPr/>
            </p:nvSpPr>
            <p:spPr bwMode="gray">
              <a:xfrm>
                <a:off x="288" y="900"/>
                <a:ext cx="2112"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Current Visible Registers</a:t>
                </a:r>
              </a:p>
            </p:txBody>
          </p:sp>
          <p:sp>
            <p:nvSpPr>
              <p:cNvPr id="298069" name="Rectangle 85"/>
              <p:cNvSpPr>
                <a:spLocks noChangeArrowheads="1"/>
              </p:cNvSpPr>
              <p:nvPr/>
            </p:nvSpPr>
            <p:spPr bwMode="gray">
              <a:xfrm>
                <a:off x="3110" y="1579"/>
                <a:ext cx="1920"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Banked out Registers</a:t>
                </a:r>
              </a:p>
            </p:txBody>
          </p:sp>
          <p:sp>
            <p:nvSpPr>
              <p:cNvPr id="298070" name="Rectangle 86"/>
              <p:cNvSpPr>
                <a:spLocks noChangeArrowheads="1"/>
              </p:cNvSpPr>
              <p:nvPr/>
            </p:nvSpPr>
            <p:spPr bwMode="gray">
              <a:xfrm>
                <a:off x="21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a:t>
                </a:r>
                <a:endParaRPr lang="en-US" sz="2000">
                  <a:solidFill>
                    <a:schemeClr val="hlink"/>
                  </a:solidFill>
                  <a:latin typeface="Arial" pitchFamily="34" charset="0"/>
                </a:endParaRPr>
              </a:p>
            </p:txBody>
          </p:sp>
          <p:sp>
            <p:nvSpPr>
              <p:cNvPr id="298071" name="Rectangle 87"/>
              <p:cNvSpPr>
                <a:spLocks noChangeArrowheads="1"/>
              </p:cNvSpPr>
              <p:nvPr/>
            </p:nvSpPr>
            <p:spPr bwMode="gray">
              <a:xfrm>
                <a:off x="33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98072" name="Rectangle 88"/>
              <p:cNvSpPr>
                <a:spLocks noChangeArrowheads="1"/>
              </p:cNvSpPr>
              <p:nvPr/>
            </p:nvSpPr>
            <p:spPr bwMode="gray">
              <a:xfrm>
                <a:off x="3936"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98073" name="Rectangle 89"/>
              <p:cNvSpPr>
                <a:spLocks noChangeArrowheads="1"/>
              </p:cNvSpPr>
              <p:nvPr/>
            </p:nvSpPr>
            <p:spPr bwMode="gray">
              <a:xfrm>
                <a:off x="4512"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Arial" pitchFamily="34" charset="0"/>
                </a:endParaRPr>
              </a:p>
            </p:txBody>
          </p:sp>
          <p:sp>
            <p:nvSpPr>
              <p:cNvPr id="298074" name="Rectangle 90"/>
              <p:cNvSpPr>
                <a:spLocks noChangeArrowheads="1"/>
              </p:cNvSpPr>
              <p:nvPr/>
            </p:nvSpPr>
            <p:spPr bwMode="gray">
              <a:xfrm>
                <a:off x="5040"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Arial" pitchFamily="34" charset="0"/>
                </a:endParaRPr>
              </a:p>
            </p:txBody>
          </p:sp>
          <p:sp>
            <p:nvSpPr>
              <p:cNvPr id="298075" name="Rectangle 91"/>
              <p:cNvSpPr>
                <a:spLocks noChangeArrowheads="1"/>
              </p:cNvSpPr>
              <p:nvPr/>
            </p:nvSpPr>
            <p:spPr bwMode="gray">
              <a:xfrm>
                <a:off x="2160"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076" name="Rectangle 92"/>
              <p:cNvSpPr>
                <a:spLocks noChangeArrowheads="1"/>
              </p:cNvSpPr>
              <p:nvPr/>
            </p:nvSpPr>
            <p:spPr bwMode="gray">
              <a:xfrm>
                <a:off x="2160"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077" name="Rectangle 93"/>
              <p:cNvSpPr>
                <a:spLocks noChangeArrowheads="1"/>
              </p:cNvSpPr>
              <p:nvPr/>
            </p:nvSpPr>
            <p:spPr bwMode="gray">
              <a:xfrm>
                <a:off x="2160"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078" name="Rectangle 94"/>
              <p:cNvSpPr>
                <a:spLocks noChangeArrowheads="1"/>
              </p:cNvSpPr>
              <p:nvPr/>
            </p:nvSpPr>
            <p:spPr bwMode="gray">
              <a:xfrm>
                <a:off x="2160"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079" name="Rectangle 95"/>
              <p:cNvSpPr>
                <a:spLocks noChangeArrowheads="1"/>
              </p:cNvSpPr>
              <p:nvPr/>
            </p:nvSpPr>
            <p:spPr bwMode="gray">
              <a:xfrm>
                <a:off x="2160"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080" name="Rectangle 96"/>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081" name="Rectangle 97"/>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037" name="Rectangle 53"/>
              <p:cNvSpPr>
                <a:spLocks noChangeArrowheads="1"/>
              </p:cNvSpPr>
              <p:nvPr/>
            </p:nvSpPr>
            <p:spPr bwMode="gray">
              <a:xfrm>
                <a:off x="-40" y="1226"/>
                <a:ext cx="960"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 Mode</a:t>
                </a:r>
                <a:endParaRPr lang="en-US" sz="2000">
                  <a:solidFill>
                    <a:schemeClr val="hlink"/>
                  </a:solidFill>
                  <a:latin typeface="Arial" pitchFamily="34" charset="0"/>
                </a:endParaRPr>
              </a:p>
            </p:txBody>
          </p:sp>
        </p:grpSp>
      </p:grpSp>
      <p:grpSp>
        <p:nvGrpSpPr>
          <p:cNvPr id="6" name="Group 487"/>
          <p:cNvGrpSpPr>
            <a:grpSpLocks/>
          </p:cNvGrpSpPr>
          <p:nvPr/>
        </p:nvGrpSpPr>
        <p:grpSpPr bwMode="auto">
          <a:xfrm>
            <a:off x="0" y="1219200"/>
            <a:ext cx="9144000" cy="5029200"/>
            <a:chOff x="0" y="768"/>
            <a:chExt cx="5760" cy="3168"/>
          </a:xfrm>
        </p:grpSpPr>
        <p:sp>
          <p:nvSpPr>
            <p:cNvPr id="298083" name="Rectangle 99"/>
            <p:cNvSpPr>
              <a:spLocks noChangeArrowheads="1"/>
            </p:cNvSpPr>
            <p:nvPr/>
          </p:nvSpPr>
          <p:spPr bwMode="gray">
            <a:xfrm>
              <a:off x="0" y="768"/>
              <a:ext cx="5760" cy="3168"/>
            </a:xfrm>
            <a:prstGeom prst="rect">
              <a:avLst/>
            </a:prstGeom>
            <a:solidFill>
              <a:srgbClr val="FFFFFF"/>
            </a:solidFill>
            <a:ln w="12700">
              <a:noFill/>
              <a:miter lim="800000"/>
              <a:headEnd/>
              <a:tailEnd/>
            </a:ln>
            <a:effectLst/>
          </p:spPr>
          <p:txBody>
            <a:bodyPr wrap="none" anchor="ctr"/>
            <a:lstStyle/>
            <a:p>
              <a:endParaRPr lang="en-IN"/>
            </a:p>
          </p:txBody>
        </p:sp>
        <p:grpSp>
          <p:nvGrpSpPr>
            <p:cNvPr id="7" name="Group 486"/>
            <p:cNvGrpSpPr>
              <a:grpSpLocks/>
            </p:cNvGrpSpPr>
            <p:nvPr/>
          </p:nvGrpSpPr>
          <p:grpSpPr bwMode="auto">
            <a:xfrm>
              <a:off x="38" y="895"/>
              <a:ext cx="5578" cy="2993"/>
              <a:chOff x="38" y="895"/>
              <a:chExt cx="5578" cy="2993"/>
            </a:xfrm>
          </p:grpSpPr>
          <p:sp>
            <p:nvSpPr>
              <p:cNvPr id="298085" name="Rectangle 101"/>
              <p:cNvSpPr>
                <a:spLocks noChangeArrowheads="1"/>
              </p:cNvSpPr>
              <p:nvPr/>
            </p:nvSpPr>
            <p:spPr bwMode="gray">
              <a:xfrm>
                <a:off x="38" y="1226"/>
                <a:ext cx="81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 Mode</a:t>
                </a:r>
                <a:endParaRPr lang="en-US" sz="2000">
                  <a:solidFill>
                    <a:schemeClr val="hlink"/>
                  </a:solidFill>
                  <a:latin typeface="Arial" pitchFamily="34" charset="0"/>
                </a:endParaRPr>
              </a:p>
            </p:txBody>
          </p:sp>
          <p:sp>
            <p:nvSpPr>
              <p:cNvPr id="298086" name="Rectangle 102"/>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8087" name="Rectangle 103"/>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8088" name="Rectangle 104"/>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8089" name="Rectangle 105"/>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8090" name="Rectangle 106"/>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8091" name="Rectangle 107"/>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8092" name="Rectangle 108"/>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8093" name="Rectangle 109"/>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8094" name="Rectangle 110"/>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095" name="Rectangle 111"/>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096" name="Rectangle 112"/>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097" name="Rectangle 113"/>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098" name="Rectangle 114"/>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099" name="Rectangle 115"/>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100" name="Rectangle 116"/>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dirty="0">
                    <a:solidFill>
                      <a:schemeClr val="bg1"/>
                    </a:solidFill>
                  </a:rPr>
                  <a:t>cpsr</a:t>
                </a:r>
                <a:endParaRPr lang="en-US" sz="1600" dirty="0">
                  <a:solidFill>
                    <a:schemeClr val="bg1"/>
                  </a:solidFill>
                </a:endParaRPr>
              </a:p>
            </p:txBody>
          </p:sp>
          <p:sp>
            <p:nvSpPr>
              <p:cNvPr id="298101" name="Rectangle 117"/>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b="0">
                  <a:solidFill>
                    <a:schemeClr val="bg1"/>
                  </a:solidFill>
                  <a:latin typeface="Helvetica" pitchFamily="34" charset="0"/>
                </a:endParaRPr>
              </a:p>
            </p:txBody>
          </p:sp>
          <p:sp>
            <p:nvSpPr>
              <p:cNvPr id="298102" name="Rectangle 118"/>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98103" name="Rectangle 119"/>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104" name="Rectangle 120"/>
              <p:cNvSpPr>
                <a:spLocks noChangeArrowheads="1"/>
              </p:cNvSpPr>
              <p:nvPr/>
            </p:nvSpPr>
            <p:spPr bwMode="gray">
              <a:xfrm>
                <a:off x="1008"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105" name="Rectangle 121"/>
              <p:cNvSpPr>
                <a:spLocks noChangeArrowheads="1"/>
              </p:cNvSpPr>
              <p:nvPr/>
            </p:nvSpPr>
            <p:spPr bwMode="gray">
              <a:xfrm>
                <a:off x="1008"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106" name="Rectangle 122"/>
              <p:cNvSpPr>
                <a:spLocks noChangeArrowheads="1"/>
              </p:cNvSpPr>
              <p:nvPr/>
            </p:nvSpPr>
            <p:spPr bwMode="gray">
              <a:xfrm>
                <a:off x="1008"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107" name="Rectangle 123"/>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98108" name="Rectangle 124"/>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109" name="Rectangle 125"/>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110" name="Rectangle 126"/>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98111" name="Rectangle 127"/>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112" name="Rectangle 128"/>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113" name="Rectangle 129"/>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114" name="Rectangle 130"/>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115" name="Rectangle 131"/>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116" name="Rectangle 132"/>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117" name="Rectangle 133"/>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118" name="Rectangle 134"/>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119" name="Rectangle 135"/>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120" name="Rectangle 136"/>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121" name="Rectangle 137"/>
              <p:cNvSpPr>
                <a:spLocks noChangeArrowheads="1"/>
              </p:cNvSpPr>
              <p:nvPr/>
            </p:nvSpPr>
            <p:spPr bwMode="gray">
              <a:xfrm>
                <a:off x="288" y="895"/>
                <a:ext cx="2112"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Current Visible Registers</a:t>
                </a:r>
              </a:p>
            </p:txBody>
          </p:sp>
          <p:sp>
            <p:nvSpPr>
              <p:cNvPr id="298122" name="Rectangle 138"/>
              <p:cNvSpPr>
                <a:spLocks noChangeArrowheads="1"/>
              </p:cNvSpPr>
              <p:nvPr/>
            </p:nvSpPr>
            <p:spPr bwMode="gray">
              <a:xfrm>
                <a:off x="3135" y="1579"/>
                <a:ext cx="1872"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Banked out Registers</a:t>
                </a:r>
              </a:p>
            </p:txBody>
          </p:sp>
          <p:sp>
            <p:nvSpPr>
              <p:cNvPr id="298123" name="Rectangle 139"/>
              <p:cNvSpPr>
                <a:spLocks noChangeArrowheads="1"/>
              </p:cNvSpPr>
              <p:nvPr/>
            </p:nvSpPr>
            <p:spPr bwMode="gray">
              <a:xfrm>
                <a:off x="21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a:t>
                </a:r>
                <a:endParaRPr lang="en-US" sz="2000">
                  <a:solidFill>
                    <a:schemeClr val="hlink"/>
                  </a:solidFill>
                  <a:latin typeface="Arial" pitchFamily="34" charset="0"/>
                </a:endParaRPr>
              </a:p>
            </p:txBody>
          </p:sp>
          <p:sp>
            <p:nvSpPr>
              <p:cNvPr id="298124" name="Rectangle 140"/>
              <p:cNvSpPr>
                <a:spLocks noChangeArrowheads="1"/>
              </p:cNvSpPr>
              <p:nvPr/>
            </p:nvSpPr>
            <p:spPr bwMode="gray">
              <a:xfrm>
                <a:off x="2784"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sp>
            <p:nvSpPr>
              <p:cNvPr id="298125" name="Rectangle 141"/>
              <p:cNvSpPr>
                <a:spLocks noChangeArrowheads="1"/>
              </p:cNvSpPr>
              <p:nvPr/>
            </p:nvSpPr>
            <p:spPr bwMode="gray">
              <a:xfrm>
                <a:off x="3936"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98126" name="Rectangle 142"/>
              <p:cNvSpPr>
                <a:spLocks noChangeArrowheads="1"/>
              </p:cNvSpPr>
              <p:nvPr/>
            </p:nvSpPr>
            <p:spPr bwMode="gray">
              <a:xfrm>
                <a:off x="4512"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Arial" pitchFamily="34" charset="0"/>
                </a:endParaRPr>
              </a:p>
            </p:txBody>
          </p:sp>
          <p:sp>
            <p:nvSpPr>
              <p:cNvPr id="298127" name="Rectangle 143"/>
              <p:cNvSpPr>
                <a:spLocks noChangeArrowheads="1"/>
              </p:cNvSpPr>
              <p:nvPr/>
            </p:nvSpPr>
            <p:spPr bwMode="gray">
              <a:xfrm>
                <a:off x="5040"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Arial" pitchFamily="34" charset="0"/>
                </a:endParaRPr>
              </a:p>
            </p:txBody>
          </p:sp>
          <p:sp>
            <p:nvSpPr>
              <p:cNvPr id="298128" name="Rectangle 144"/>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129" name="Rectangle 145"/>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grpSp>
      </p:grpSp>
      <p:grpSp>
        <p:nvGrpSpPr>
          <p:cNvPr id="8" name="Group 491"/>
          <p:cNvGrpSpPr>
            <a:grpSpLocks/>
          </p:cNvGrpSpPr>
          <p:nvPr/>
        </p:nvGrpSpPr>
        <p:grpSpPr bwMode="auto">
          <a:xfrm>
            <a:off x="0" y="1219200"/>
            <a:ext cx="9144000" cy="5029200"/>
            <a:chOff x="0" y="768"/>
            <a:chExt cx="5760" cy="3168"/>
          </a:xfrm>
        </p:grpSpPr>
        <p:sp>
          <p:nvSpPr>
            <p:cNvPr id="298180" name="Rectangle 196"/>
            <p:cNvSpPr>
              <a:spLocks noChangeArrowheads="1"/>
            </p:cNvSpPr>
            <p:nvPr/>
          </p:nvSpPr>
          <p:spPr bwMode="gray">
            <a:xfrm>
              <a:off x="0" y="768"/>
              <a:ext cx="5760" cy="3168"/>
            </a:xfrm>
            <a:prstGeom prst="rect">
              <a:avLst/>
            </a:prstGeom>
            <a:solidFill>
              <a:srgbClr val="FFFFFF"/>
            </a:solidFill>
            <a:ln w="12700">
              <a:noFill/>
              <a:miter lim="800000"/>
              <a:headEnd/>
              <a:tailEnd/>
            </a:ln>
            <a:effectLst/>
          </p:spPr>
          <p:txBody>
            <a:bodyPr wrap="none" anchor="ctr"/>
            <a:lstStyle/>
            <a:p>
              <a:endParaRPr lang="en-IN"/>
            </a:p>
          </p:txBody>
        </p:sp>
        <p:grpSp>
          <p:nvGrpSpPr>
            <p:cNvPr id="9" name="Group 490"/>
            <p:cNvGrpSpPr>
              <a:grpSpLocks/>
            </p:cNvGrpSpPr>
            <p:nvPr/>
          </p:nvGrpSpPr>
          <p:grpSpPr bwMode="auto">
            <a:xfrm>
              <a:off x="35" y="897"/>
              <a:ext cx="5581" cy="2991"/>
              <a:chOff x="35" y="897"/>
              <a:chExt cx="5581" cy="2991"/>
            </a:xfrm>
          </p:grpSpPr>
          <p:sp>
            <p:nvSpPr>
              <p:cNvPr id="298182" name="Rectangle 198"/>
              <p:cNvSpPr>
                <a:spLocks noChangeArrowheads="1"/>
              </p:cNvSpPr>
              <p:nvPr/>
            </p:nvSpPr>
            <p:spPr bwMode="gray">
              <a:xfrm>
                <a:off x="35" y="1224"/>
                <a:ext cx="960"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 Mode</a:t>
                </a:r>
                <a:endParaRPr lang="en-US" sz="2000">
                  <a:solidFill>
                    <a:schemeClr val="hlink"/>
                  </a:solidFill>
                  <a:latin typeface="Arial" pitchFamily="34" charset="0"/>
                </a:endParaRPr>
              </a:p>
            </p:txBody>
          </p:sp>
          <p:sp>
            <p:nvSpPr>
              <p:cNvPr id="298184" name="Rectangle 200"/>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8185" name="Rectangle 201"/>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8186" name="Rectangle 202"/>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8187" name="Rectangle 203"/>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8188" name="Rectangle 204"/>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8189" name="Rectangle 205"/>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8190" name="Rectangle 206"/>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8191" name="Rectangle 207"/>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8192" name="Rectangle 208"/>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193" name="Rectangle 209"/>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194" name="Rectangle 210"/>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195" name="Rectangle 211"/>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196" name="Rectangle 212"/>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197" name="Rectangle 213"/>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198" name="Rectangle 214"/>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dirty="0">
                    <a:solidFill>
                      <a:schemeClr val="bg1"/>
                    </a:solidFill>
                  </a:rPr>
                  <a:t>cpsr</a:t>
                </a:r>
                <a:endParaRPr lang="en-US" sz="1600" dirty="0">
                  <a:solidFill>
                    <a:schemeClr val="bg1"/>
                  </a:solidFill>
                </a:endParaRPr>
              </a:p>
            </p:txBody>
          </p:sp>
          <p:sp>
            <p:nvSpPr>
              <p:cNvPr id="298199" name="Rectangle 215"/>
              <p:cNvSpPr>
                <a:spLocks noChangeArrowheads="1"/>
              </p:cNvSpPr>
              <p:nvPr/>
            </p:nvSpPr>
            <p:spPr bwMode="gray">
              <a:xfrm>
                <a:off x="1008"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b="0">
                  <a:solidFill>
                    <a:schemeClr val="bg1"/>
                  </a:solidFill>
                  <a:latin typeface="Helvetica" pitchFamily="34" charset="0"/>
                </a:endParaRPr>
              </a:p>
            </p:txBody>
          </p:sp>
          <p:sp>
            <p:nvSpPr>
              <p:cNvPr id="298200" name="Rectangle 216"/>
              <p:cNvSpPr>
                <a:spLocks noChangeArrowheads="1"/>
              </p:cNvSpPr>
              <p:nvPr/>
            </p:nvSpPr>
            <p:spPr bwMode="gray">
              <a:xfrm>
                <a:off x="1008"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98201" name="Rectangle 217"/>
              <p:cNvSpPr>
                <a:spLocks noChangeArrowheads="1"/>
              </p:cNvSpPr>
              <p:nvPr/>
            </p:nvSpPr>
            <p:spPr bwMode="gray">
              <a:xfrm>
                <a:off x="1008"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202" name="Rectangle 218"/>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203" name="Rectangle 219"/>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204" name="Rectangle 220"/>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205" name="Rectangle 221"/>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98206" name="Rectangle 222"/>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207" name="Rectangle 223"/>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208" name="Rectangle 224"/>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98209" name="Rectangle 225"/>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210" name="Rectangle 226"/>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211" name="Rectangle 227"/>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212" name="Rectangle 228"/>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213" name="Rectangle 229"/>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214" name="Rectangle 230"/>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215" name="Rectangle 231"/>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216" name="Rectangle 232"/>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217" name="Rectangle 233"/>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218" name="Rectangle 234"/>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219" name="Rectangle 235"/>
              <p:cNvSpPr>
                <a:spLocks noChangeArrowheads="1"/>
              </p:cNvSpPr>
              <p:nvPr/>
            </p:nvSpPr>
            <p:spPr bwMode="gray">
              <a:xfrm>
                <a:off x="288" y="897"/>
                <a:ext cx="2112"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Current Visible Registers</a:t>
                </a:r>
              </a:p>
            </p:txBody>
          </p:sp>
          <p:sp>
            <p:nvSpPr>
              <p:cNvPr id="298220" name="Rectangle 236"/>
              <p:cNvSpPr>
                <a:spLocks noChangeArrowheads="1"/>
              </p:cNvSpPr>
              <p:nvPr/>
            </p:nvSpPr>
            <p:spPr bwMode="gray">
              <a:xfrm>
                <a:off x="3147" y="1579"/>
                <a:ext cx="1854"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Banked out Registers</a:t>
                </a:r>
              </a:p>
            </p:txBody>
          </p:sp>
          <p:sp>
            <p:nvSpPr>
              <p:cNvPr id="298221" name="Rectangle 237"/>
              <p:cNvSpPr>
                <a:spLocks noChangeArrowheads="1"/>
              </p:cNvSpPr>
              <p:nvPr/>
            </p:nvSpPr>
            <p:spPr bwMode="gray">
              <a:xfrm>
                <a:off x="21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a:t>
                </a:r>
                <a:endParaRPr lang="en-US" sz="2000">
                  <a:solidFill>
                    <a:schemeClr val="hlink"/>
                  </a:solidFill>
                  <a:latin typeface="Arial" pitchFamily="34" charset="0"/>
                </a:endParaRPr>
              </a:p>
            </p:txBody>
          </p:sp>
          <p:sp>
            <p:nvSpPr>
              <p:cNvPr id="298222" name="Rectangle 238"/>
              <p:cNvSpPr>
                <a:spLocks noChangeArrowheads="1"/>
              </p:cNvSpPr>
              <p:nvPr/>
            </p:nvSpPr>
            <p:spPr bwMode="gray">
              <a:xfrm>
                <a:off x="2784"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sp>
            <p:nvSpPr>
              <p:cNvPr id="298223" name="Rectangle 239"/>
              <p:cNvSpPr>
                <a:spLocks noChangeArrowheads="1"/>
              </p:cNvSpPr>
              <p:nvPr/>
            </p:nvSpPr>
            <p:spPr bwMode="gray">
              <a:xfrm>
                <a:off x="33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98224" name="Rectangle 240"/>
              <p:cNvSpPr>
                <a:spLocks noChangeArrowheads="1"/>
              </p:cNvSpPr>
              <p:nvPr/>
            </p:nvSpPr>
            <p:spPr bwMode="gray">
              <a:xfrm>
                <a:off x="3936"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98225" name="Rectangle 241"/>
              <p:cNvSpPr>
                <a:spLocks noChangeArrowheads="1"/>
              </p:cNvSpPr>
              <p:nvPr/>
            </p:nvSpPr>
            <p:spPr bwMode="gray">
              <a:xfrm>
                <a:off x="5040"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Arial" pitchFamily="34" charset="0"/>
                </a:endParaRPr>
              </a:p>
            </p:txBody>
          </p:sp>
          <p:sp>
            <p:nvSpPr>
              <p:cNvPr id="298226" name="Rectangle 242"/>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227" name="Rectangle 243"/>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grpSp>
      </p:grpSp>
      <p:grpSp>
        <p:nvGrpSpPr>
          <p:cNvPr id="10" name="Group 489"/>
          <p:cNvGrpSpPr>
            <a:grpSpLocks/>
          </p:cNvGrpSpPr>
          <p:nvPr/>
        </p:nvGrpSpPr>
        <p:grpSpPr bwMode="auto">
          <a:xfrm>
            <a:off x="-15875" y="1219200"/>
            <a:ext cx="9159875" cy="5029200"/>
            <a:chOff x="-10" y="768"/>
            <a:chExt cx="5770" cy="3168"/>
          </a:xfrm>
        </p:grpSpPr>
        <p:sp>
          <p:nvSpPr>
            <p:cNvPr id="298131" name="Rectangle 147"/>
            <p:cNvSpPr>
              <a:spLocks noChangeArrowheads="1"/>
            </p:cNvSpPr>
            <p:nvPr/>
          </p:nvSpPr>
          <p:spPr bwMode="gray">
            <a:xfrm>
              <a:off x="0" y="768"/>
              <a:ext cx="5760" cy="3168"/>
            </a:xfrm>
            <a:prstGeom prst="rect">
              <a:avLst/>
            </a:prstGeom>
            <a:solidFill>
              <a:srgbClr val="FFFFFF"/>
            </a:solidFill>
            <a:ln w="12700">
              <a:noFill/>
              <a:miter lim="800000"/>
              <a:headEnd/>
              <a:tailEnd/>
            </a:ln>
            <a:effectLst/>
          </p:spPr>
          <p:txBody>
            <a:bodyPr wrap="none" anchor="ctr"/>
            <a:lstStyle/>
            <a:p>
              <a:endParaRPr lang="en-IN"/>
            </a:p>
          </p:txBody>
        </p:sp>
        <p:grpSp>
          <p:nvGrpSpPr>
            <p:cNvPr id="11" name="Group 488"/>
            <p:cNvGrpSpPr>
              <a:grpSpLocks/>
            </p:cNvGrpSpPr>
            <p:nvPr/>
          </p:nvGrpSpPr>
          <p:grpSpPr bwMode="auto">
            <a:xfrm>
              <a:off x="-10" y="895"/>
              <a:ext cx="5626" cy="2993"/>
              <a:chOff x="-10" y="895"/>
              <a:chExt cx="5626" cy="2993"/>
            </a:xfrm>
          </p:grpSpPr>
          <p:sp>
            <p:nvSpPr>
              <p:cNvPr id="298133" name="Rectangle 149"/>
              <p:cNvSpPr>
                <a:spLocks noChangeArrowheads="1"/>
              </p:cNvSpPr>
              <p:nvPr/>
            </p:nvSpPr>
            <p:spPr bwMode="gray">
              <a:xfrm>
                <a:off x="-10" y="1224"/>
                <a:ext cx="960"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 Mode</a:t>
                </a:r>
                <a:endParaRPr lang="en-US" sz="2000">
                  <a:solidFill>
                    <a:schemeClr val="hlink"/>
                  </a:solidFill>
                  <a:latin typeface="Arial" pitchFamily="34" charset="0"/>
                </a:endParaRPr>
              </a:p>
            </p:txBody>
          </p:sp>
          <p:sp>
            <p:nvSpPr>
              <p:cNvPr id="298135" name="Rectangle 151"/>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8136" name="Rectangle 152"/>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8137" name="Rectangle 153"/>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8138" name="Rectangle 154"/>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8139" name="Rectangle 155"/>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8140" name="Rectangle 156"/>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8141" name="Rectangle 157"/>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8142" name="Rectangle 158"/>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8143" name="Rectangle 159"/>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144" name="Rectangle 160"/>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145" name="Rectangle 161"/>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146" name="Rectangle 162"/>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147" name="Rectangle 163"/>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148" name="Rectangle 164"/>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149" name="Rectangle 165"/>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dirty="0">
                    <a:solidFill>
                      <a:schemeClr val="bg1"/>
                    </a:solidFill>
                  </a:rPr>
                  <a:t>cpsr</a:t>
                </a:r>
                <a:endParaRPr lang="en-US" sz="1600" dirty="0">
                  <a:solidFill>
                    <a:schemeClr val="bg1"/>
                  </a:solidFill>
                </a:endParaRPr>
              </a:p>
            </p:txBody>
          </p:sp>
          <p:sp>
            <p:nvSpPr>
              <p:cNvPr id="298150" name="Rectangle 166"/>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b="0">
                  <a:solidFill>
                    <a:schemeClr val="bg1"/>
                  </a:solidFill>
                  <a:latin typeface="Helvetica" pitchFamily="34" charset="0"/>
                </a:endParaRPr>
              </a:p>
            </p:txBody>
          </p:sp>
          <p:sp>
            <p:nvSpPr>
              <p:cNvPr id="298151" name="Rectangle 167"/>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98152" name="Rectangle 168"/>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153" name="Rectangle 169"/>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154" name="Rectangle 170"/>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155" name="Rectangle 171"/>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156" name="Rectangle 172"/>
              <p:cNvSpPr>
                <a:spLocks noChangeArrowheads="1"/>
              </p:cNvSpPr>
              <p:nvPr/>
            </p:nvSpPr>
            <p:spPr bwMode="gray">
              <a:xfrm>
                <a:off x="1008"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98157" name="Rectangle 173"/>
              <p:cNvSpPr>
                <a:spLocks noChangeArrowheads="1"/>
              </p:cNvSpPr>
              <p:nvPr/>
            </p:nvSpPr>
            <p:spPr bwMode="gray">
              <a:xfrm>
                <a:off x="1008"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158" name="Rectangle 174"/>
              <p:cNvSpPr>
                <a:spLocks noChangeArrowheads="1"/>
              </p:cNvSpPr>
              <p:nvPr/>
            </p:nvSpPr>
            <p:spPr bwMode="gray">
              <a:xfrm>
                <a:off x="1008"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159" name="Rectangle 175"/>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98160" name="Rectangle 176"/>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161" name="Rectangle 177"/>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162" name="Rectangle 178"/>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163" name="Rectangle 179"/>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164" name="Rectangle 180"/>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165" name="Rectangle 181"/>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166" name="Rectangle 182"/>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167" name="Rectangle 183"/>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168" name="Rectangle 184"/>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169" name="Rectangle 185"/>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170" name="Rectangle 186"/>
              <p:cNvSpPr>
                <a:spLocks noChangeArrowheads="1"/>
              </p:cNvSpPr>
              <p:nvPr/>
            </p:nvSpPr>
            <p:spPr bwMode="gray">
              <a:xfrm>
                <a:off x="316" y="895"/>
                <a:ext cx="2064"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Current Visible Registers</a:t>
                </a:r>
              </a:p>
            </p:txBody>
          </p:sp>
          <p:sp>
            <p:nvSpPr>
              <p:cNvPr id="298171" name="Rectangle 187"/>
              <p:cNvSpPr>
                <a:spLocks noChangeArrowheads="1"/>
              </p:cNvSpPr>
              <p:nvPr/>
            </p:nvSpPr>
            <p:spPr bwMode="gray">
              <a:xfrm>
                <a:off x="3163" y="1579"/>
                <a:ext cx="1812"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Banked out Registers</a:t>
                </a:r>
              </a:p>
            </p:txBody>
          </p:sp>
          <p:sp>
            <p:nvSpPr>
              <p:cNvPr id="298172" name="Rectangle 188"/>
              <p:cNvSpPr>
                <a:spLocks noChangeArrowheads="1"/>
              </p:cNvSpPr>
              <p:nvPr/>
            </p:nvSpPr>
            <p:spPr bwMode="gray">
              <a:xfrm>
                <a:off x="21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a:t>
                </a:r>
                <a:endParaRPr lang="en-US" sz="2000">
                  <a:solidFill>
                    <a:schemeClr val="hlink"/>
                  </a:solidFill>
                  <a:latin typeface="Arial" pitchFamily="34" charset="0"/>
                </a:endParaRPr>
              </a:p>
            </p:txBody>
          </p:sp>
          <p:sp>
            <p:nvSpPr>
              <p:cNvPr id="298173" name="Rectangle 189"/>
              <p:cNvSpPr>
                <a:spLocks noChangeArrowheads="1"/>
              </p:cNvSpPr>
              <p:nvPr/>
            </p:nvSpPr>
            <p:spPr bwMode="gray">
              <a:xfrm>
                <a:off x="2784"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sp>
            <p:nvSpPr>
              <p:cNvPr id="298174" name="Rectangle 190"/>
              <p:cNvSpPr>
                <a:spLocks noChangeArrowheads="1"/>
              </p:cNvSpPr>
              <p:nvPr/>
            </p:nvSpPr>
            <p:spPr bwMode="gray">
              <a:xfrm>
                <a:off x="33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98175" name="Rectangle 191"/>
              <p:cNvSpPr>
                <a:spLocks noChangeArrowheads="1"/>
              </p:cNvSpPr>
              <p:nvPr/>
            </p:nvSpPr>
            <p:spPr bwMode="gray">
              <a:xfrm>
                <a:off x="4512"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Arial" pitchFamily="34" charset="0"/>
                </a:endParaRPr>
              </a:p>
            </p:txBody>
          </p:sp>
          <p:sp>
            <p:nvSpPr>
              <p:cNvPr id="298176" name="Rectangle 192"/>
              <p:cNvSpPr>
                <a:spLocks noChangeArrowheads="1"/>
              </p:cNvSpPr>
              <p:nvPr/>
            </p:nvSpPr>
            <p:spPr bwMode="gray">
              <a:xfrm>
                <a:off x="5040"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Arial" pitchFamily="34" charset="0"/>
                </a:endParaRPr>
              </a:p>
            </p:txBody>
          </p:sp>
          <p:sp>
            <p:nvSpPr>
              <p:cNvPr id="298177" name="Rectangle 193"/>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178" name="Rectangle 194"/>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grpSp>
      </p:grpSp>
      <p:grpSp>
        <p:nvGrpSpPr>
          <p:cNvPr id="12" name="Group 493"/>
          <p:cNvGrpSpPr>
            <a:grpSpLocks/>
          </p:cNvGrpSpPr>
          <p:nvPr/>
        </p:nvGrpSpPr>
        <p:grpSpPr bwMode="auto">
          <a:xfrm>
            <a:off x="76200" y="1219200"/>
            <a:ext cx="9067800" cy="5029200"/>
            <a:chOff x="0" y="768"/>
            <a:chExt cx="5760" cy="3168"/>
          </a:xfrm>
        </p:grpSpPr>
        <p:sp>
          <p:nvSpPr>
            <p:cNvPr id="298229" name="Rectangle 245"/>
            <p:cNvSpPr>
              <a:spLocks noChangeArrowheads="1"/>
            </p:cNvSpPr>
            <p:nvPr/>
          </p:nvSpPr>
          <p:spPr bwMode="gray">
            <a:xfrm>
              <a:off x="0" y="768"/>
              <a:ext cx="5760" cy="3168"/>
            </a:xfrm>
            <a:prstGeom prst="rect">
              <a:avLst/>
            </a:prstGeom>
            <a:solidFill>
              <a:srgbClr val="FFFFFF"/>
            </a:solidFill>
            <a:ln w="12700">
              <a:noFill/>
              <a:miter lim="800000"/>
              <a:headEnd/>
              <a:tailEnd/>
            </a:ln>
            <a:effectLst/>
          </p:spPr>
          <p:txBody>
            <a:bodyPr wrap="none" anchor="ctr"/>
            <a:lstStyle/>
            <a:p>
              <a:endParaRPr lang="en-IN" dirty="0">
                <a:solidFill>
                  <a:srgbClr val="FF0000"/>
                </a:solidFill>
              </a:endParaRPr>
            </a:p>
          </p:txBody>
        </p:sp>
        <p:grpSp>
          <p:nvGrpSpPr>
            <p:cNvPr id="13" name="Group 492"/>
            <p:cNvGrpSpPr>
              <a:grpSpLocks/>
            </p:cNvGrpSpPr>
            <p:nvPr/>
          </p:nvGrpSpPr>
          <p:grpSpPr bwMode="auto">
            <a:xfrm>
              <a:off x="35" y="912"/>
              <a:ext cx="5053" cy="2976"/>
              <a:chOff x="35" y="912"/>
              <a:chExt cx="5053" cy="2976"/>
            </a:xfrm>
          </p:grpSpPr>
          <p:sp>
            <p:nvSpPr>
              <p:cNvPr id="298231" name="Rectangle 247"/>
              <p:cNvSpPr>
                <a:spLocks noChangeArrowheads="1"/>
              </p:cNvSpPr>
              <p:nvPr/>
            </p:nvSpPr>
            <p:spPr bwMode="gray">
              <a:xfrm>
                <a:off x="35" y="1219"/>
                <a:ext cx="960"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 Mode</a:t>
                </a:r>
                <a:endParaRPr lang="en-US" sz="2000">
                  <a:solidFill>
                    <a:schemeClr val="hlink"/>
                  </a:solidFill>
                  <a:latin typeface="Arial" pitchFamily="34" charset="0"/>
                </a:endParaRPr>
              </a:p>
            </p:txBody>
          </p:sp>
          <p:sp>
            <p:nvSpPr>
              <p:cNvPr id="298233" name="Rectangle 249"/>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8234" name="Rectangle 250"/>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8235" name="Rectangle 251"/>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8236" name="Rectangle 252"/>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8237" name="Rectangle 253"/>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8238" name="Rectangle 254"/>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8239" name="Rectangle 255"/>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8240" name="Rectangle 256"/>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8241" name="Rectangle 257"/>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242" name="Rectangle 258"/>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243" name="Rectangle 259"/>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244" name="Rectangle 260"/>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245" name="Rectangle 261"/>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246" name="Rectangle 262"/>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247" name="Rectangle 263"/>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dirty="0">
                    <a:solidFill>
                      <a:schemeClr val="bg1"/>
                    </a:solidFill>
                  </a:rPr>
                  <a:t>cpsr</a:t>
                </a:r>
                <a:endParaRPr lang="en-US" sz="1600" dirty="0">
                  <a:solidFill>
                    <a:schemeClr val="bg1"/>
                  </a:solidFill>
                </a:endParaRPr>
              </a:p>
            </p:txBody>
          </p:sp>
          <p:sp>
            <p:nvSpPr>
              <p:cNvPr id="298248" name="Rectangle 264"/>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b="0">
                  <a:solidFill>
                    <a:schemeClr val="bg1"/>
                  </a:solidFill>
                  <a:latin typeface="Helvetica" pitchFamily="34" charset="0"/>
                </a:endParaRPr>
              </a:p>
            </p:txBody>
          </p:sp>
          <p:sp>
            <p:nvSpPr>
              <p:cNvPr id="298249" name="Rectangle 265"/>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98250" name="Rectangle 266"/>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251" name="Rectangle 267"/>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252" name="Rectangle 268"/>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253" name="Rectangle 269"/>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254" name="Rectangle 270"/>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98255" name="Rectangle 271"/>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256" name="Rectangle 272"/>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257" name="Rectangle 273"/>
              <p:cNvSpPr>
                <a:spLocks noChangeArrowheads="1"/>
              </p:cNvSpPr>
              <p:nvPr/>
            </p:nvSpPr>
            <p:spPr bwMode="gray">
              <a:xfrm>
                <a:off x="100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98258" name="Rectangle 274"/>
              <p:cNvSpPr>
                <a:spLocks noChangeArrowheads="1"/>
              </p:cNvSpPr>
              <p:nvPr/>
            </p:nvSpPr>
            <p:spPr bwMode="gray">
              <a:xfrm>
                <a:off x="100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259" name="Rectangle 275"/>
              <p:cNvSpPr>
                <a:spLocks noChangeArrowheads="1"/>
              </p:cNvSpPr>
              <p:nvPr/>
            </p:nvSpPr>
            <p:spPr bwMode="gray">
              <a:xfrm>
                <a:off x="100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260" name="Rectangle 276"/>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b="1" dirty="0">
                    <a:solidFill>
                      <a:schemeClr val="bg1"/>
                    </a:solidFill>
                  </a:rPr>
                  <a:t>r8</a:t>
                </a:r>
                <a:endParaRPr lang="en-US" sz="1600" b="1" dirty="0">
                  <a:solidFill>
                    <a:schemeClr val="bg1"/>
                  </a:solidFill>
                </a:endParaRPr>
              </a:p>
            </p:txBody>
          </p:sp>
          <p:sp>
            <p:nvSpPr>
              <p:cNvPr id="298261" name="Rectangle 277"/>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262" name="Rectangle 278"/>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263" name="Rectangle 279"/>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264" name="Rectangle 280"/>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265" name="Rectangle 281"/>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266" name="Rectangle 282"/>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267" name="Rectangle 283"/>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268" name="Rectangle 284"/>
              <p:cNvSpPr>
                <a:spLocks noChangeArrowheads="1"/>
              </p:cNvSpPr>
              <p:nvPr/>
            </p:nvSpPr>
            <p:spPr bwMode="gray">
              <a:xfrm>
                <a:off x="318" y="912"/>
                <a:ext cx="2064" cy="252"/>
              </a:xfrm>
              <a:prstGeom prst="rect">
                <a:avLst/>
              </a:prstGeom>
              <a:noFill/>
              <a:ln w="12700">
                <a:noFill/>
                <a:miter lim="800000"/>
                <a:headEnd/>
                <a:tailEnd/>
              </a:ln>
              <a:effectLst/>
            </p:spPr>
            <p:txBody>
              <a:bodyPr lIns="96838" tIns="47625" rIns="96838" bIns="47625" anchor="ctr">
                <a:spAutoFit/>
              </a:bodyPr>
              <a:lstStyle/>
              <a:p>
                <a:pPr algn="ctr"/>
                <a:r>
                  <a:rPr lang="en-US" sz="2000" dirty="0">
                    <a:solidFill>
                      <a:schemeClr val="bg2"/>
                    </a:solidFill>
                    <a:latin typeface="Arial" pitchFamily="34" charset="0"/>
                  </a:rPr>
                  <a:t>Current Visible Registers</a:t>
                </a:r>
              </a:p>
            </p:txBody>
          </p:sp>
          <p:sp>
            <p:nvSpPr>
              <p:cNvPr id="298269" name="Rectangle 285"/>
              <p:cNvSpPr>
                <a:spLocks noChangeArrowheads="1"/>
              </p:cNvSpPr>
              <p:nvPr/>
            </p:nvSpPr>
            <p:spPr bwMode="gray">
              <a:xfrm>
                <a:off x="3162" y="1579"/>
                <a:ext cx="1812"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Banked out Registers</a:t>
                </a:r>
              </a:p>
            </p:txBody>
          </p:sp>
          <p:sp>
            <p:nvSpPr>
              <p:cNvPr id="298270" name="Rectangle 286"/>
              <p:cNvSpPr>
                <a:spLocks noChangeArrowheads="1"/>
              </p:cNvSpPr>
              <p:nvPr/>
            </p:nvSpPr>
            <p:spPr bwMode="gray">
              <a:xfrm>
                <a:off x="21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a:t>
                </a:r>
                <a:endParaRPr lang="en-US" sz="2000">
                  <a:solidFill>
                    <a:schemeClr val="hlink"/>
                  </a:solidFill>
                  <a:latin typeface="Arial" pitchFamily="34" charset="0"/>
                </a:endParaRPr>
              </a:p>
            </p:txBody>
          </p:sp>
          <p:sp>
            <p:nvSpPr>
              <p:cNvPr id="298271" name="Rectangle 287"/>
              <p:cNvSpPr>
                <a:spLocks noChangeArrowheads="1"/>
              </p:cNvSpPr>
              <p:nvPr/>
            </p:nvSpPr>
            <p:spPr bwMode="gray">
              <a:xfrm>
                <a:off x="2784"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sp>
            <p:nvSpPr>
              <p:cNvPr id="298272" name="Rectangle 288"/>
              <p:cNvSpPr>
                <a:spLocks noChangeArrowheads="1"/>
              </p:cNvSpPr>
              <p:nvPr/>
            </p:nvSpPr>
            <p:spPr bwMode="gray">
              <a:xfrm>
                <a:off x="33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98273" name="Rectangle 289"/>
              <p:cNvSpPr>
                <a:spLocks noChangeArrowheads="1"/>
              </p:cNvSpPr>
              <p:nvPr/>
            </p:nvSpPr>
            <p:spPr bwMode="gray">
              <a:xfrm>
                <a:off x="3936"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98274" name="Rectangle 290"/>
              <p:cNvSpPr>
                <a:spLocks noChangeArrowheads="1"/>
              </p:cNvSpPr>
              <p:nvPr/>
            </p:nvSpPr>
            <p:spPr bwMode="gray">
              <a:xfrm>
                <a:off x="4512"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Arial" pitchFamily="34" charset="0"/>
                </a:endParaRPr>
              </a:p>
            </p:txBody>
          </p:sp>
          <p:sp>
            <p:nvSpPr>
              <p:cNvPr id="298275" name="Rectangle 291"/>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276" name="Rectangle 292"/>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grpSp>
      </p:grpSp>
      <p:sp>
        <p:nvSpPr>
          <p:cNvPr id="298277" name="Rectangle 293"/>
          <p:cNvSpPr>
            <a:spLocks noGrp="1" noChangeArrowheads="1"/>
          </p:cNvSpPr>
          <p:nvPr>
            <p:ph type="title"/>
          </p:nvPr>
        </p:nvSpPr>
        <p:spPr>
          <a:xfrm>
            <a:off x="457200" y="76200"/>
            <a:ext cx="7467600" cy="1143000"/>
          </a:xfrm>
        </p:spPr>
        <p:txBody>
          <a:bodyPr/>
          <a:lstStyle/>
          <a:p>
            <a:r>
              <a:rPr lang="en-US" dirty="0"/>
              <a:t>The ARM Register Set</a:t>
            </a:r>
          </a:p>
        </p:txBody>
      </p:sp>
      <p:sp>
        <p:nvSpPr>
          <p:cNvPr id="298446" name="Rectangle 462"/>
          <p:cNvSpPr>
            <a:spLocks noChangeArrowheads="1"/>
          </p:cNvSpPr>
          <p:nvPr/>
        </p:nvSpPr>
        <p:spPr bwMode="gray">
          <a:xfrm>
            <a:off x="7848600" y="1219200"/>
            <a:ext cx="990600" cy="685800"/>
          </a:xfrm>
          <a:prstGeom prst="rect">
            <a:avLst/>
          </a:prstGeom>
          <a:solidFill>
            <a:schemeClr val="bg1"/>
          </a:solidFill>
          <a:ln w="38100">
            <a:noFill/>
            <a:miter lim="800000"/>
            <a:headEnd/>
            <a:tailEnd/>
          </a:ln>
          <a:effectLst/>
        </p:spPr>
        <p:txBody>
          <a:bodyPr wrap="none" anchor="ctr"/>
          <a:lstStyle/>
          <a:p>
            <a:endParaRPr lang="en-IN"/>
          </a:p>
        </p:txBody>
      </p:sp>
      <p:sp>
        <p:nvSpPr>
          <p:cNvPr id="298279" name="Rectangle 295"/>
          <p:cNvSpPr>
            <a:spLocks noChangeArrowheads="1"/>
          </p:cNvSpPr>
          <p:nvPr/>
        </p:nvSpPr>
        <p:spPr bwMode="gray">
          <a:xfrm>
            <a:off x="7848600" y="1219200"/>
            <a:ext cx="990600" cy="533400"/>
          </a:xfrm>
          <a:prstGeom prst="rect">
            <a:avLst/>
          </a:prstGeom>
          <a:solidFill>
            <a:srgbClr val="FFFFFF"/>
          </a:solidFill>
          <a:ln w="12700">
            <a:noFill/>
            <a:miter lim="800000"/>
            <a:headEnd/>
            <a:tailEnd/>
          </a:ln>
          <a:effectLst/>
        </p:spPr>
        <p:txBody>
          <a:bodyPr wrap="none" anchor="ctr"/>
          <a:lstStyle/>
          <a:p>
            <a:endParaRPr lang="en-IN"/>
          </a:p>
        </p:txBody>
      </p:sp>
      <p:sp>
        <p:nvSpPr>
          <p:cNvPr id="298280" name="Rectangle 296"/>
          <p:cNvSpPr>
            <a:spLocks noChangeArrowheads="1"/>
          </p:cNvSpPr>
          <p:nvPr/>
        </p:nvSpPr>
        <p:spPr bwMode="gray">
          <a:xfrm>
            <a:off x="7848600" y="1295400"/>
            <a:ext cx="990600" cy="533400"/>
          </a:xfrm>
          <a:prstGeom prst="rect">
            <a:avLst/>
          </a:prstGeom>
          <a:solidFill>
            <a:srgbClr val="FFFFFF"/>
          </a:solidFill>
          <a:ln w="12700">
            <a:noFill/>
            <a:miter lim="800000"/>
            <a:headEnd/>
            <a:tailEnd/>
          </a:ln>
          <a:effectLst/>
        </p:spPr>
        <p:txBody>
          <a:bodyPr wrap="none" anchor="ctr"/>
          <a:lstStyle/>
          <a:p>
            <a:endParaRPr lang="en-IN"/>
          </a:p>
        </p:txBody>
      </p:sp>
      <p:sp>
        <p:nvSpPr>
          <p:cNvPr id="298281" name="Rectangle 297"/>
          <p:cNvSpPr>
            <a:spLocks noChangeArrowheads="1"/>
          </p:cNvSpPr>
          <p:nvPr/>
        </p:nvSpPr>
        <p:spPr bwMode="gray">
          <a:xfrm>
            <a:off x="7848600" y="1371600"/>
            <a:ext cx="990600" cy="533400"/>
          </a:xfrm>
          <a:prstGeom prst="rect">
            <a:avLst/>
          </a:prstGeom>
          <a:solidFill>
            <a:srgbClr val="FFFFFF"/>
          </a:solidFill>
          <a:ln w="12700">
            <a:noFill/>
            <a:miter lim="800000"/>
            <a:headEnd/>
            <a:tailEnd/>
          </a:ln>
          <a:effectLst/>
        </p:spPr>
        <p:txBody>
          <a:bodyPr wrap="none" anchor="ctr"/>
          <a:lstStyle/>
          <a:p>
            <a:endParaRPr lang="en-IN"/>
          </a:p>
        </p:txBody>
      </p:sp>
      <p:sp>
        <p:nvSpPr>
          <p:cNvPr id="298343" name="Rectangle 359"/>
          <p:cNvSpPr>
            <a:spLocks noChangeArrowheads="1"/>
          </p:cNvSpPr>
          <p:nvPr/>
        </p:nvSpPr>
        <p:spPr bwMode="gray">
          <a:xfrm>
            <a:off x="7848600" y="1143000"/>
            <a:ext cx="990600" cy="685800"/>
          </a:xfrm>
          <a:prstGeom prst="rect">
            <a:avLst/>
          </a:prstGeom>
          <a:solidFill>
            <a:schemeClr val="bg1"/>
          </a:solidFill>
          <a:ln w="38100">
            <a:noFill/>
            <a:miter lim="800000"/>
            <a:headEnd/>
            <a:tailEnd/>
          </a:ln>
          <a:effectLst/>
        </p:spPr>
        <p:txBody>
          <a:bodyPr wrap="none" anchor="ctr"/>
          <a:lstStyle/>
          <a:p>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8446"/>
                                        </p:tgtEl>
                                        <p:attrNameLst>
                                          <p:attrName>style.visibility</p:attrName>
                                        </p:attrNameLst>
                                      </p:cBhvr>
                                      <p:to>
                                        <p:strVal val="visible"/>
                                      </p:to>
                                    </p:set>
                                  </p:childTnLst>
                                  <p:subTnLst>
                                    <p:set>
                                      <p:cBhvr override="childStyle">
                                        <p:cTn dur="1" fill="hold" display="0" masterRel="nextClick" afterEffect="1"/>
                                        <p:tgtEl>
                                          <p:spTgt spid="29844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8279"/>
                                        </p:tgtEl>
                                        <p:attrNameLst>
                                          <p:attrName>style.visibility</p:attrName>
                                        </p:attrNameLst>
                                      </p:cBhvr>
                                      <p:to>
                                        <p:strVal val="visible"/>
                                      </p:to>
                                    </p:set>
                                  </p:childTnLst>
                                  <p:subTnLst>
                                    <p:set>
                                      <p:cBhvr override="childStyle">
                                        <p:cTn dur="1" fill="hold" display="0" masterRel="nextClick" afterEffect="1"/>
                                        <p:tgtEl>
                                          <p:spTgt spid="298279"/>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8280"/>
                                        </p:tgtEl>
                                        <p:attrNameLst>
                                          <p:attrName>style.visibility</p:attrName>
                                        </p:attrNameLst>
                                      </p:cBhvr>
                                      <p:to>
                                        <p:strVal val="visible"/>
                                      </p:to>
                                    </p:set>
                                  </p:childTnLst>
                                  <p:subTnLst>
                                    <p:set>
                                      <p:cBhvr override="childStyle">
                                        <p:cTn dur="1" fill="hold" display="0" masterRel="nextClick" afterEffect="1"/>
                                        <p:tgtEl>
                                          <p:spTgt spid="29828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8281"/>
                                        </p:tgtEl>
                                        <p:attrNameLst>
                                          <p:attrName>style.visibility</p:attrName>
                                        </p:attrNameLst>
                                      </p:cBhvr>
                                      <p:to>
                                        <p:strVal val="visible"/>
                                      </p:to>
                                    </p:set>
                                  </p:childTnLst>
                                  <p:subTnLst>
                                    <p:set>
                                      <p:cBhvr override="childStyle">
                                        <p:cTn dur="1" fill="hold" display="0" masterRel="nextClick" afterEffect="1"/>
                                        <p:tgtEl>
                                          <p:spTgt spid="298281"/>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98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446" grpId="0" animBg="1"/>
      <p:bldP spid="298279" grpId="0" animBg="1"/>
      <p:bldP spid="298280" grpId="0" animBg="1"/>
      <p:bldP spid="298281" grpId="0" animBg="1"/>
      <p:bldP spid="29834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Line 2"/>
          <p:cNvSpPr>
            <a:spLocks noChangeShapeType="1"/>
          </p:cNvSpPr>
          <p:nvPr/>
        </p:nvSpPr>
        <p:spPr bwMode="gray">
          <a:xfrm>
            <a:off x="76200" y="3352800"/>
            <a:ext cx="8763000" cy="0"/>
          </a:xfrm>
          <a:prstGeom prst="line">
            <a:avLst/>
          </a:prstGeom>
          <a:noFill/>
          <a:ln w="38100">
            <a:solidFill>
              <a:schemeClr val="tx2">
                <a:lumMod val="75000"/>
              </a:schemeClr>
            </a:solidFill>
            <a:prstDash val="sysDot"/>
            <a:round/>
            <a:headEnd type="none" w="sm" len="sm"/>
            <a:tailEnd type="none" w="sm" len="sm"/>
          </a:ln>
          <a:effectLst/>
        </p:spPr>
        <p:txBody>
          <a:bodyPr wrap="none" anchor="ctr"/>
          <a:lstStyle/>
          <a:p>
            <a:endParaRPr lang="en-IN"/>
          </a:p>
        </p:txBody>
      </p:sp>
      <p:sp>
        <p:nvSpPr>
          <p:cNvPr id="219139" name="Rectangle 3"/>
          <p:cNvSpPr>
            <a:spLocks noGrp="1" noChangeArrowheads="1"/>
          </p:cNvSpPr>
          <p:nvPr>
            <p:ph type="title"/>
          </p:nvPr>
        </p:nvSpPr>
        <p:spPr>
          <a:xfrm>
            <a:off x="762000" y="-76200"/>
            <a:ext cx="7467600" cy="1143000"/>
          </a:xfrm>
        </p:spPr>
        <p:txBody>
          <a:bodyPr/>
          <a:lstStyle/>
          <a:p>
            <a:r>
              <a:rPr lang="en-US" dirty="0"/>
              <a:t>Register Organization Summary</a:t>
            </a:r>
          </a:p>
        </p:txBody>
      </p:sp>
      <p:sp>
        <p:nvSpPr>
          <p:cNvPr id="219141" name="Rectangle 5"/>
          <p:cNvSpPr>
            <a:spLocks noChangeArrowheads="1"/>
          </p:cNvSpPr>
          <p:nvPr/>
        </p:nvSpPr>
        <p:spPr bwMode="gray">
          <a:xfrm>
            <a:off x="1752600" y="1524000"/>
            <a:ext cx="838200" cy="1828800"/>
          </a:xfrm>
          <a:prstGeom prst="rect">
            <a:avLst/>
          </a:prstGeom>
          <a:solidFill>
            <a:schemeClr val="tx2"/>
          </a:solidFill>
          <a:ln w="12700">
            <a:solidFill>
              <a:schemeClr val="tx1"/>
            </a:solidFill>
            <a:miter lim="800000"/>
            <a:headEnd/>
            <a:tailEnd/>
          </a:ln>
          <a:effectLst/>
        </p:spPr>
        <p:txBody>
          <a:bodyPr wrap="none" anchor="ctr"/>
          <a:lstStyle/>
          <a:p>
            <a:pPr algn="ctr"/>
            <a:r>
              <a:rPr lang="en-US" sz="1200" dirty="0">
                <a:solidFill>
                  <a:schemeClr val="bg1"/>
                </a:solidFill>
              </a:rPr>
              <a:t>User</a:t>
            </a:r>
            <a:br>
              <a:rPr lang="en-US" sz="1200" dirty="0">
                <a:solidFill>
                  <a:schemeClr val="bg1"/>
                </a:solidFill>
              </a:rPr>
            </a:br>
            <a:r>
              <a:rPr lang="en-US" sz="1200" dirty="0">
                <a:solidFill>
                  <a:schemeClr val="bg1"/>
                </a:solidFill>
              </a:rPr>
              <a:t>mode</a:t>
            </a:r>
            <a:br>
              <a:rPr lang="en-US" sz="1200" dirty="0">
                <a:solidFill>
                  <a:schemeClr val="bg1"/>
                </a:solidFill>
              </a:rPr>
            </a:br>
            <a:r>
              <a:rPr lang="en-US" sz="1200" dirty="0">
                <a:solidFill>
                  <a:schemeClr val="bg1"/>
                </a:solidFill>
              </a:rPr>
              <a:t>r0-r7,</a:t>
            </a:r>
            <a:br>
              <a:rPr lang="en-US" sz="1200" dirty="0">
                <a:solidFill>
                  <a:schemeClr val="bg1"/>
                </a:solidFill>
              </a:rPr>
            </a:br>
            <a:r>
              <a:rPr lang="en-US" sz="1200" dirty="0">
                <a:solidFill>
                  <a:schemeClr val="bg1"/>
                </a:solidFill>
              </a:rPr>
              <a:t>r15,</a:t>
            </a:r>
            <a:br>
              <a:rPr lang="en-US" sz="1200" dirty="0">
                <a:solidFill>
                  <a:schemeClr val="bg1"/>
                </a:solidFill>
              </a:rPr>
            </a:br>
            <a:r>
              <a:rPr lang="en-US" sz="1200" dirty="0">
                <a:solidFill>
                  <a:schemeClr val="bg1"/>
                </a:solidFill>
              </a:rPr>
              <a:t>and</a:t>
            </a:r>
            <a:br>
              <a:rPr lang="en-US" sz="1200" dirty="0">
                <a:solidFill>
                  <a:schemeClr val="bg1"/>
                </a:solidFill>
              </a:rPr>
            </a:br>
            <a:r>
              <a:rPr lang="en-US" sz="1200" dirty="0">
                <a:solidFill>
                  <a:schemeClr val="bg1"/>
                </a:solidFill>
              </a:rPr>
              <a:t>cpsr</a:t>
            </a:r>
          </a:p>
        </p:txBody>
      </p:sp>
      <p:sp>
        <p:nvSpPr>
          <p:cNvPr id="219142" name="Rectangle 6"/>
          <p:cNvSpPr>
            <a:spLocks noChangeArrowheads="1"/>
          </p:cNvSpPr>
          <p:nvPr/>
        </p:nvSpPr>
        <p:spPr bwMode="gray">
          <a:xfrm>
            <a:off x="1752600" y="4953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43" name="Rectangle 7"/>
          <p:cNvSpPr>
            <a:spLocks noChangeArrowheads="1"/>
          </p:cNvSpPr>
          <p:nvPr/>
        </p:nvSpPr>
        <p:spPr bwMode="gray">
          <a:xfrm>
            <a:off x="1752600" y="5334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44" name="Rectangle 8"/>
          <p:cNvSpPr>
            <a:spLocks noChangeArrowheads="1"/>
          </p:cNvSpPr>
          <p:nvPr/>
        </p:nvSpPr>
        <p:spPr bwMode="gray">
          <a:xfrm>
            <a:off x="1752600" y="33528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19145" name="Rectangle 9"/>
          <p:cNvSpPr>
            <a:spLocks noChangeArrowheads="1"/>
          </p:cNvSpPr>
          <p:nvPr/>
        </p:nvSpPr>
        <p:spPr bwMode="gray">
          <a:xfrm>
            <a:off x="1752600" y="35814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19146" name="Rectangle 10"/>
          <p:cNvSpPr>
            <a:spLocks noChangeArrowheads="1"/>
          </p:cNvSpPr>
          <p:nvPr/>
        </p:nvSpPr>
        <p:spPr bwMode="gray">
          <a:xfrm>
            <a:off x="1752600" y="38100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19147" name="Rectangle 11"/>
          <p:cNvSpPr>
            <a:spLocks noChangeArrowheads="1"/>
          </p:cNvSpPr>
          <p:nvPr/>
        </p:nvSpPr>
        <p:spPr bwMode="gray">
          <a:xfrm>
            <a:off x="1752600" y="40386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19148" name="Rectangle 12"/>
          <p:cNvSpPr>
            <a:spLocks noChangeArrowheads="1"/>
          </p:cNvSpPr>
          <p:nvPr/>
        </p:nvSpPr>
        <p:spPr bwMode="gray">
          <a:xfrm>
            <a:off x="1752600" y="42672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19149" name="Rectangle 13"/>
          <p:cNvSpPr>
            <a:spLocks noChangeArrowheads="1"/>
          </p:cNvSpPr>
          <p:nvPr/>
        </p:nvSpPr>
        <p:spPr bwMode="gray">
          <a:xfrm>
            <a:off x="1752600" y="44958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19150" name="Rectangle 14"/>
          <p:cNvSpPr>
            <a:spLocks noChangeArrowheads="1"/>
          </p:cNvSpPr>
          <p:nvPr/>
        </p:nvSpPr>
        <p:spPr bwMode="gray">
          <a:xfrm>
            <a:off x="1752600" y="47244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19151" name="Rectangle 15"/>
          <p:cNvSpPr>
            <a:spLocks noChangeArrowheads="1"/>
          </p:cNvSpPr>
          <p:nvPr/>
        </p:nvSpPr>
        <p:spPr bwMode="gray">
          <a:xfrm>
            <a:off x="1752600" y="55626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19152" name="Rectangle 16"/>
          <p:cNvSpPr>
            <a:spLocks noChangeArrowheads="1"/>
          </p:cNvSpPr>
          <p:nvPr/>
        </p:nvSpPr>
        <p:spPr bwMode="gray">
          <a:xfrm>
            <a:off x="1752600" y="1066800"/>
            <a:ext cx="8382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grpSp>
        <p:nvGrpSpPr>
          <p:cNvPr id="2" name="Group 77"/>
          <p:cNvGrpSpPr>
            <a:grpSpLocks/>
          </p:cNvGrpSpPr>
          <p:nvPr/>
        </p:nvGrpSpPr>
        <p:grpSpPr bwMode="auto">
          <a:xfrm>
            <a:off x="457200" y="1524000"/>
            <a:ext cx="838200" cy="4038600"/>
            <a:chOff x="336" y="960"/>
            <a:chExt cx="528" cy="2544"/>
          </a:xfrm>
        </p:grpSpPr>
        <p:sp>
          <p:nvSpPr>
            <p:cNvPr id="219154" name="Rectangle 18"/>
            <p:cNvSpPr>
              <a:spLocks noChangeArrowheads="1"/>
            </p:cNvSpPr>
            <p:nvPr/>
          </p:nvSpPr>
          <p:spPr bwMode="gray">
            <a:xfrm>
              <a:off x="336" y="211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19155" name="Rectangle 19"/>
            <p:cNvSpPr>
              <a:spLocks noChangeArrowheads="1"/>
            </p:cNvSpPr>
            <p:nvPr/>
          </p:nvSpPr>
          <p:spPr bwMode="gray">
            <a:xfrm>
              <a:off x="336" y="225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19156" name="Rectangle 20"/>
            <p:cNvSpPr>
              <a:spLocks noChangeArrowheads="1"/>
            </p:cNvSpPr>
            <p:nvPr/>
          </p:nvSpPr>
          <p:spPr bwMode="gray">
            <a:xfrm>
              <a:off x="336" y="24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19157" name="Rectangle 21"/>
            <p:cNvSpPr>
              <a:spLocks noChangeArrowheads="1"/>
            </p:cNvSpPr>
            <p:nvPr/>
          </p:nvSpPr>
          <p:spPr bwMode="gray">
            <a:xfrm>
              <a:off x="336" y="25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19158" name="Rectangle 22"/>
            <p:cNvSpPr>
              <a:spLocks noChangeArrowheads="1"/>
            </p:cNvSpPr>
            <p:nvPr/>
          </p:nvSpPr>
          <p:spPr bwMode="gray">
            <a:xfrm>
              <a:off x="336" y="26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19159" name="Rectangle 23"/>
            <p:cNvSpPr>
              <a:spLocks noChangeArrowheads="1"/>
            </p:cNvSpPr>
            <p:nvPr/>
          </p:nvSpPr>
          <p:spPr bwMode="gray">
            <a:xfrm>
              <a:off x="336" y="28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19160" name="Rectangle 24"/>
            <p:cNvSpPr>
              <a:spLocks noChangeArrowheads="1"/>
            </p:cNvSpPr>
            <p:nvPr/>
          </p:nvSpPr>
          <p:spPr bwMode="gray">
            <a:xfrm>
              <a:off x="336" y="29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19161" name="Rectangle 25"/>
            <p:cNvSpPr>
              <a:spLocks noChangeArrowheads="1"/>
            </p:cNvSpPr>
            <p:nvPr/>
          </p:nvSpPr>
          <p:spPr bwMode="gray">
            <a:xfrm>
              <a:off x="336" y="31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19162" name="Rectangle 26"/>
            <p:cNvSpPr>
              <a:spLocks noChangeArrowheads="1"/>
            </p:cNvSpPr>
            <p:nvPr/>
          </p:nvSpPr>
          <p:spPr bwMode="gray">
            <a:xfrm>
              <a:off x="336"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dirty="0">
                  <a:solidFill>
                    <a:schemeClr val="bg1"/>
                  </a:solidFill>
                </a:rPr>
                <a:t>cpsr</a:t>
              </a:r>
              <a:endParaRPr lang="en-US" sz="1600" dirty="0">
                <a:solidFill>
                  <a:schemeClr val="bg1"/>
                </a:solidFill>
              </a:endParaRPr>
            </a:p>
          </p:txBody>
        </p:sp>
        <p:sp>
          <p:nvSpPr>
            <p:cNvPr id="219163" name="Rectangle 27"/>
            <p:cNvSpPr>
              <a:spLocks noChangeArrowheads="1"/>
            </p:cNvSpPr>
            <p:nvPr/>
          </p:nvSpPr>
          <p:spPr bwMode="gray">
            <a:xfrm>
              <a:off x="336" y="9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19164" name="Rectangle 28"/>
            <p:cNvSpPr>
              <a:spLocks noChangeArrowheads="1"/>
            </p:cNvSpPr>
            <p:nvPr/>
          </p:nvSpPr>
          <p:spPr bwMode="gray">
            <a:xfrm>
              <a:off x="336" y="110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19165" name="Rectangle 29"/>
            <p:cNvSpPr>
              <a:spLocks noChangeArrowheads="1"/>
            </p:cNvSpPr>
            <p:nvPr/>
          </p:nvSpPr>
          <p:spPr bwMode="gray">
            <a:xfrm>
              <a:off x="336" y="124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19166" name="Rectangle 30"/>
            <p:cNvSpPr>
              <a:spLocks noChangeArrowheads="1"/>
            </p:cNvSpPr>
            <p:nvPr/>
          </p:nvSpPr>
          <p:spPr bwMode="gray">
            <a:xfrm>
              <a:off x="336" y="139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19167" name="Rectangle 31"/>
            <p:cNvSpPr>
              <a:spLocks noChangeArrowheads="1"/>
            </p:cNvSpPr>
            <p:nvPr/>
          </p:nvSpPr>
          <p:spPr bwMode="gray">
            <a:xfrm>
              <a:off x="336" y="153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19168" name="Rectangle 32"/>
            <p:cNvSpPr>
              <a:spLocks noChangeArrowheads="1"/>
            </p:cNvSpPr>
            <p:nvPr/>
          </p:nvSpPr>
          <p:spPr bwMode="gray">
            <a:xfrm>
              <a:off x="336" y="168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19169" name="Rectangle 33"/>
            <p:cNvSpPr>
              <a:spLocks noChangeArrowheads="1"/>
            </p:cNvSpPr>
            <p:nvPr/>
          </p:nvSpPr>
          <p:spPr bwMode="gray">
            <a:xfrm>
              <a:off x="336" y="182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19170" name="Rectangle 34"/>
            <p:cNvSpPr>
              <a:spLocks noChangeArrowheads="1"/>
            </p:cNvSpPr>
            <p:nvPr/>
          </p:nvSpPr>
          <p:spPr bwMode="gray">
            <a:xfrm>
              <a:off x="336" y="196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grpSp>
      <p:sp>
        <p:nvSpPr>
          <p:cNvPr id="219171" name="Rectangle 35"/>
          <p:cNvSpPr>
            <a:spLocks noChangeArrowheads="1"/>
          </p:cNvSpPr>
          <p:nvPr/>
        </p:nvSpPr>
        <p:spPr bwMode="gray">
          <a:xfrm>
            <a:off x="533400" y="1066800"/>
            <a:ext cx="8382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a:t>
            </a:r>
          </a:p>
        </p:txBody>
      </p:sp>
      <p:sp>
        <p:nvSpPr>
          <p:cNvPr id="219173" name="Rectangle 37"/>
          <p:cNvSpPr>
            <a:spLocks noChangeArrowheads="1"/>
          </p:cNvSpPr>
          <p:nvPr/>
        </p:nvSpPr>
        <p:spPr bwMode="gray">
          <a:xfrm>
            <a:off x="2895600" y="4495800"/>
            <a:ext cx="838200" cy="228600"/>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19174" name="Rectangle 38"/>
          <p:cNvSpPr>
            <a:spLocks noChangeArrowheads="1"/>
          </p:cNvSpPr>
          <p:nvPr/>
        </p:nvSpPr>
        <p:spPr bwMode="gray">
          <a:xfrm>
            <a:off x="2895600" y="4724400"/>
            <a:ext cx="838200" cy="228600"/>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19175" name="Rectangle 39"/>
          <p:cNvSpPr>
            <a:spLocks noChangeArrowheads="1"/>
          </p:cNvSpPr>
          <p:nvPr/>
        </p:nvSpPr>
        <p:spPr bwMode="gray">
          <a:xfrm>
            <a:off x="2895600" y="5562600"/>
            <a:ext cx="838200" cy="228600"/>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19176" name="Rectangle 40"/>
          <p:cNvSpPr>
            <a:spLocks noChangeArrowheads="1"/>
          </p:cNvSpPr>
          <p:nvPr/>
        </p:nvSpPr>
        <p:spPr bwMode="gray">
          <a:xfrm>
            <a:off x="2819400" y="1066800"/>
            <a:ext cx="8382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19177" name="Rectangle 41"/>
          <p:cNvSpPr>
            <a:spLocks noChangeArrowheads="1"/>
          </p:cNvSpPr>
          <p:nvPr/>
        </p:nvSpPr>
        <p:spPr bwMode="gray">
          <a:xfrm>
            <a:off x="2895600" y="4953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78" name="Rectangle 42"/>
          <p:cNvSpPr>
            <a:spLocks noChangeArrowheads="1"/>
          </p:cNvSpPr>
          <p:nvPr/>
        </p:nvSpPr>
        <p:spPr bwMode="gray">
          <a:xfrm>
            <a:off x="2895600" y="5334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79" name="Rectangle 43"/>
          <p:cNvSpPr>
            <a:spLocks noChangeArrowheads="1"/>
          </p:cNvSpPr>
          <p:nvPr/>
        </p:nvSpPr>
        <p:spPr bwMode="gray">
          <a:xfrm>
            <a:off x="2895600" y="1524000"/>
            <a:ext cx="838200" cy="2971800"/>
          </a:xfrm>
          <a:prstGeom prst="rect">
            <a:avLst/>
          </a:prstGeom>
          <a:solidFill>
            <a:schemeClr val="tx2"/>
          </a:solidFill>
          <a:ln w="12700">
            <a:solidFill>
              <a:schemeClr val="tx1"/>
            </a:solidFill>
            <a:miter lim="800000"/>
            <a:headEnd/>
            <a:tailEnd/>
          </a:ln>
          <a:effectLst/>
        </p:spPr>
        <p:txBody>
          <a:bodyPr wrap="none" anchor="ctr"/>
          <a:lstStyle/>
          <a:p>
            <a:pPr algn="ctr"/>
            <a:r>
              <a:rPr lang="en-US" sz="1200" dirty="0">
                <a:solidFill>
                  <a:schemeClr val="bg1"/>
                </a:solidFill>
              </a:rPr>
              <a:t>User</a:t>
            </a:r>
            <a:br>
              <a:rPr lang="en-US" sz="1200" dirty="0">
                <a:solidFill>
                  <a:schemeClr val="bg1"/>
                </a:solidFill>
              </a:rPr>
            </a:br>
            <a:r>
              <a:rPr lang="en-US" sz="1200" dirty="0">
                <a:solidFill>
                  <a:schemeClr val="bg1"/>
                </a:solidFill>
              </a:rPr>
              <a:t>mode</a:t>
            </a:r>
            <a:br>
              <a:rPr lang="en-US" sz="1200" dirty="0">
                <a:solidFill>
                  <a:schemeClr val="bg1"/>
                </a:solidFill>
              </a:rPr>
            </a:br>
            <a:r>
              <a:rPr lang="en-US" sz="1200" dirty="0">
                <a:solidFill>
                  <a:schemeClr val="bg1"/>
                </a:solidFill>
              </a:rPr>
              <a:t>r0-r12,</a:t>
            </a:r>
            <a:br>
              <a:rPr lang="en-US" sz="1200" dirty="0">
                <a:solidFill>
                  <a:schemeClr val="bg1"/>
                </a:solidFill>
              </a:rPr>
            </a:br>
            <a:r>
              <a:rPr lang="en-US" sz="1200" dirty="0">
                <a:solidFill>
                  <a:schemeClr val="bg1"/>
                </a:solidFill>
              </a:rPr>
              <a:t>r15,</a:t>
            </a:r>
            <a:br>
              <a:rPr lang="en-US" sz="1200" dirty="0">
                <a:solidFill>
                  <a:schemeClr val="bg1"/>
                </a:solidFill>
              </a:rPr>
            </a:br>
            <a:r>
              <a:rPr lang="en-US" sz="1200" dirty="0">
                <a:solidFill>
                  <a:schemeClr val="bg1"/>
                </a:solidFill>
              </a:rPr>
              <a:t>and</a:t>
            </a:r>
            <a:br>
              <a:rPr lang="en-US" sz="1200" dirty="0">
                <a:solidFill>
                  <a:schemeClr val="bg1"/>
                </a:solidFill>
              </a:rPr>
            </a:br>
            <a:r>
              <a:rPr lang="en-US" sz="1200" dirty="0">
                <a:solidFill>
                  <a:schemeClr val="bg1"/>
                </a:solidFill>
              </a:rPr>
              <a:t>cpsr</a:t>
            </a:r>
          </a:p>
        </p:txBody>
      </p:sp>
      <p:sp>
        <p:nvSpPr>
          <p:cNvPr id="219181" name="Rectangle 45"/>
          <p:cNvSpPr>
            <a:spLocks noChangeArrowheads="1"/>
          </p:cNvSpPr>
          <p:nvPr/>
        </p:nvSpPr>
        <p:spPr bwMode="gray">
          <a:xfrm>
            <a:off x="5257800" y="4495800"/>
            <a:ext cx="838200" cy="228600"/>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b="0">
              <a:solidFill>
                <a:schemeClr val="bg1"/>
              </a:solidFill>
              <a:latin typeface="Helvetica" pitchFamily="34" charset="0"/>
            </a:endParaRPr>
          </a:p>
        </p:txBody>
      </p:sp>
      <p:sp>
        <p:nvSpPr>
          <p:cNvPr id="219182" name="Rectangle 46"/>
          <p:cNvSpPr>
            <a:spLocks noChangeArrowheads="1"/>
          </p:cNvSpPr>
          <p:nvPr/>
        </p:nvSpPr>
        <p:spPr bwMode="gray">
          <a:xfrm>
            <a:off x="5257800" y="4724400"/>
            <a:ext cx="838200" cy="228600"/>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19183" name="Rectangle 47"/>
          <p:cNvSpPr>
            <a:spLocks noChangeArrowheads="1"/>
          </p:cNvSpPr>
          <p:nvPr/>
        </p:nvSpPr>
        <p:spPr bwMode="gray">
          <a:xfrm>
            <a:off x="5257800" y="5562600"/>
            <a:ext cx="838200" cy="228600"/>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19184" name="Rectangle 48"/>
          <p:cNvSpPr>
            <a:spLocks noChangeArrowheads="1"/>
          </p:cNvSpPr>
          <p:nvPr/>
        </p:nvSpPr>
        <p:spPr bwMode="gray">
          <a:xfrm>
            <a:off x="5181600" y="1066800"/>
            <a:ext cx="9144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Times New Roman" pitchFamily="18" charset="0"/>
            </a:endParaRPr>
          </a:p>
        </p:txBody>
      </p:sp>
      <p:sp>
        <p:nvSpPr>
          <p:cNvPr id="219185" name="Rectangle 49"/>
          <p:cNvSpPr>
            <a:spLocks noChangeArrowheads="1"/>
          </p:cNvSpPr>
          <p:nvPr/>
        </p:nvSpPr>
        <p:spPr bwMode="gray">
          <a:xfrm>
            <a:off x="5257800" y="4953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86" name="Rectangle 50"/>
          <p:cNvSpPr>
            <a:spLocks noChangeArrowheads="1"/>
          </p:cNvSpPr>
          <p:nvPr/>
        </p:nvSpPr>
        <p:spPr bwMode="gray">
          <a:xfrm>
            <a:off x="5257800" y="5334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87" name="Rectangle 51"/>
          <p:cNvSpPr>
            <a:spLocks noChangeArrowheads="1"/>
          </p:cNvSpPr>
          <p:nvPr/>
        </p:nvSpPr>
        <p:spPr bwMode="gray">
          <a:xfrm>
            <a:off x="5257800" y="1524000"/>
            <a:ext cx="838200" cy="2971800"/>
          </a:xfrm>
          <a:prstGeom prst="rect">
            <a:avLst/>
          </a:prstGeom>
          <a:solidFill>
            <a:schemeClr val="tx2"/>
          </a:solidFill>
          <a:ln w="12700">
            <a:solidFill>
              <a:schemeClr val="tx1"/>
            </a:solidFill>
            <a:miter lim="800000"/>
            <a:headEnd/>
            <a:tailEnd/>
          </a:ln>
          <a:effectLst/>
        </p:spPr>
        <p:txBody>
          <a:bodyPr wrap="none" anchor="ctr"/>
          <a:lstStyle/>
          <a:p>
            <a:pPr algn="ctr"/>
            <a:r>
              <a:rPr lang="en-US" sz="1200" dirty="0">
                <a:solidFill>
                  <a:schemeClr val="bg1"/>
                </a:solidFill>
              </a:rPr>
              <a:t>User</a:t>
            </a:r>
            <a:br>
              <a:rPr lang="en-US" sz="1200" dirty="0">
                <a:solidFill>
                  <a:schemeClr val="bg1"/>
                </a:solidFill>
              </a:rPr>
            </a:br>
            <a:r>
              <a:rPr lang="en-US" sz="1200" dirty="0">
                <a:solidFill>
                  <a:schemeClr val="bg1"/>
                </a:solidFill>
              </a:rPr>
              <a:t>mode</a:t>
            </a:r>
            <a:br>
              <a:rPr lang="en-US" sz="1200" dirty="0">
                <a:solidFill>
                  <a:schemeClr val="bg1"/>
                </a:solidFill>
              </a:rPr>
            </a:br>
            <a:r>
              <a:rPr lang="en-US" sz="1200" dirty="0">
                <a:solidFill>
                  <a:schemeClr val="bg1"/>
                </a:solidFill>
              </a:rPr>
              <a:t>r0-r12,</a:t>
            </a:r>
            <a:br>
              <a:rPr lang="en-US" sz="1200" dirty="0">
                <a:solidFill>
                  <a:schemeClr val="bg1"/>
                </a:solidFill>
              </a:rPr>
            </a:br>
            <a:r>
              <a:rPr lang="en-US" sz="1200" dirty="0">
                <a:solidFill>
                  <a:schemeClr val="bg1"/>
                </a:solidFill>
              </a:rPr>
              <a:t>r15,</a:t>
            </a:r>
            <a:br>
              <a:rPr lang="en-US" sz="1200" dirty="0">
                <a:solidFill>
                  <a:schemeClr val="bg1"/>
                </a:solidFill>
              </a:rPr>
            </a:br>
            <a:r>
              <a:rPr lang="en-US" sz="1200" dirty="0">
                <a:solidFill>
                  <a:schemeClr val="bg1"/>
                </a:solidFill>
              </a:rPr>
              <a:t>and</a:t>
            </a:r>
            <a:br>
              <a:rPr lang="en-US" sz="1200" dirty="0">
                <a:solidFill>
                  <a:schemeClr val="bg1"/>
                </a:solidFill>
              </a:rPr>
            </a:br>
            <a:r>
              <a:rPr lang="en-US" sz="1200" dirty="0">
                <a:solidFill>
                  <a:schemeClr val="bg1"/>
                </a:solidFill>
              </a:rPr>
              <a:t>cpsr</a:t>
            </a:r>
          </a:p>
        </p:txBody>
      </p:sp>
      <p:sp>
        <p:nvSpPr>
          <p:cNvPr id="219189" name="Rectangle 53"/>
          <p:cNvSpPr>
            <a:spLocks noChangeArrowheads="1"/>
          </p:cNvSpPr>
          <p:nvPr/>
        </p:nvSpPr>
        <p:spPr bwMode="gray">
          <a:xfrm>
            <a:off x="4114800" y="4495800"/>
            <a:ext cx="838200" cy="228600"/>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19190" name="Rectangle 54"/>
          <p:cNvSpPr>
            <a:spLocks noChangeArrowheads="1"/>
          </p:cNvSpPr>
          <p:nvPr/>
        </p:nvSpPr>
        <p:spPr bwMode="gray">
          <a:xfrm>
            <a:off x="4114800" y="4724400"/>
            <a:ext cx="838200" cy="228600"/>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19191" name="Rectangle 55"/>
          <p:cNvSpPr>
            <a:spLocks noChangeArrowheads="1"/>
          </p:cNvSpPr>
          <p:nvPr/>
        </p:nvSpPr>
        <p:spPr bwMode="gray">
          <a:xfrm>
            <a:off x="4114800" y="5562600"/>
            <a:ext cx="838200" cy="228600"/>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19192" name="Rectangle 56"/>
          <p:cNvSpPr>
            <a:spLocks noChangeArrowheads="1"/>
          </p:cNvSpPr>
          <p:nvPr/>
        </p:nvSpPr>
        <p:spPr bwMode="gray">
          <a:xfrm>
            <a:off x="4038600" y="1066800"/>
            <a:ext cx="8382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19193" name="Rectangle 57"/>
          <p:cNvSpPr>
            <a:spLocks noChangeArrowheads="1"/>
          </p:cNvSpPr>
          <p:nvPr/>
        </p:nvSpPr>
        <p:spPr bwMode="gray">
          <a:xfrm>
            <a:off x="4114800" y="4953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94" name="Rectangle 58"/>
          <p:cNvSpPr>
            <a:spLocks noChangeArrowheads="1"/>
          </p:cNvSpPr>
          <p:nvPr/>
        </p:nvSpPr>
        <p:spPr bwMode="gray">
          <a:xfrm>
            <a:off x="4114800" y="5334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95" name="Rectangle 59"/>
          <p:cNvSpPr>
            <a:spLocks noChangeArrowheads="1"/>
          </p:cNvSpPr>
          <p:nvPr/>
        </p:nvSpPr>
        <p:spPr bwMode="gray">
          <a:xfrm>
            <a:off x="4114800" y="1524000"/>
            <a:ext cx="838200" cy="2971800"/>
          </a:xfrm>
          <a:prstGeom prst="rect">
            <a:avLst/>
          </a:prstGeom>
          <a:solidFill>
            <a:schemeClr val="tx2"/>
          </a:solidFill>
          <a:ln w="12700">
            <a:solidFill>
              <a:schemeClr val="tx1"/>
            </a:solidFill>
            <a:miter lim="800000"/>
            <a:headEnd/>
            <a:tailEnd/>
          </a:ln>
          <a:effectLst/>
        </p:spPr>
        <p:txBody>
          <a:bodyPr wrap="none" anchor="ctr"/>
          <a:lstStyle/>
          <a:p>
            <a:pPr algn="ctr"/>
            <a:r>
              <a:rPr lang="en-US" sz="1200" dirty="0">
                <a:solidFill>
                  <a:schemeClr val="bg1"/>
                </a:solidFill>
              </a:rPr>
              <a:t>User</a:t>
            </a:r>
            <a:br>
              <a:rPr lang="en-US" sz="1200" dirty="0">
                <a:solidFill>
                  <a:schemeClr val="bg1"/>
                </a:solidFill>
              </a:rPr>
            </a:br>
            <a:r>
              <a:rPr lang="en-US" sz="1200" dirty="0">
                <a:solidFill>
                  <a:schemeClr val="bg1"/>
                </a:solidFill>
              </a:rPr>
              <a:t>mode</a:t>
            </a:r>
            <a:br>
              <a:rPr lang="en-US" sz="1200" dirty="0">
                <a:solidFill>
                  <a:schemeClr val="bg1"/>
                </a:solidFill>
              </a:rPr>
            </a:br>
            <a:r>
              <a:rPr lang="en-US" sz="1200" dirty="0">
                <a:solidFill>
                  <a:schemeClr val="bg1"/>
                </a:solidFill>
              </a:rPr>
              <a:t>r0-r12,</a:t>
            </a:r>
            <a:br>
              <a:rPr lang="en-US" sz="1200" dirty="0">
                <a:solidFill>
                  <a:schemeClr val="bg1"/>
                </a:solidFill>
              </a:rPr>
            </a:br>
            <a:r>
              <a:rPr lang="en-US" sz="1200" dirty="0">
                <a:solidFill>
                  <a:schemeClr val="bg1"/>
                </a:solidFill>
              </a:rPr>
              <a:t>r15,</a:t>
            </a:r>
            <a:br>
              <a:rPr lang="en-US" sz="1200" dirty="0">
                <a:solidFill>
                  <a:schemeClr val="bg1"/>
                </a:solidFill>
              </a:rPr>
            </a:br>
            <a:r>
              <a:rPr lang="en-US" sz="1200" dirty="0">
                <a:solidFill>
                  <a:schemeClr val="bg1"/>
                </a:solidFill>
              </a:rPr>
              <a:t>and</a:t>
            </a:r>
            <a:br>
              <a:rPr lang="en-US" sz="1200" dirty="0">
                <a:solidFill>
                  <a:schemeClr val="bg1"/>
                </a:solidFill>
              </a:rPr>
            </a:br>
            <a:r>
              <a:rPr lang="en-US" sz="1200" dirty="0">
                <a:solidFill>
                  <a:schemeClr val="bg1"/>
                </a:solidFill>
              </a:rPr>
              <a:t>cpsr</a:t>
            </a:r>
          </a:p>
        </p:txBody>
      </p:sp>
      <p:sp>
        <p:nvSpPr>
          <p:cNvPr id="219197" name="Rectangle 61"/>
          <p:cNvSpPr>
            <a:spLocks noChangeArrowheads="1"/>
          </p:cNvSpPr>
          <p:nvPr/>
        </p:nvSpPr>
        <p:spPr bwMode="gray">
          <a:xfrm>
            <a:off x="6477000" y="4495800"/>
            <a:ext cx="838200" cy="228600"/>
          </a:xfrm>
          <a:prstGeom prst="rect">
            <a:avLst/>
          </a:prstGeom>
          <a:solidFill>
            <a:srgbClr val="DDDDDD"/>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19198" name="Rectangle 62"/>
          <p:cNvSpPr>
            <a:spLocks noChangeArrowheads="1"/>
          </p:cNvSpPr>
          <p:nvPr/>
        </p:nvSpPr>
        <p:spPr bwMode="gray">
          <a:xfrm>
            <a:off x="6477000" y="4724400"/>
            <a:ext cx="838200" cy="228600"/>
          </a:xfrm>
          <a:prstGeom prst="rect">
            <a:avLst/>
          </a:prstGeom>
          <a:solidFill>
            <a:srgbClr val="DDDDDD"/>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19199" name="Rectangle 63"/>
          <p:cNvSpPr>
            <a:spLocks noChangeArrowheads="1"/>
          </p:cNvSpPr>
          <p:nvPr/>
        </p:nvSpPr>
        <p:spPr bwMode="gray">
          <a:xfrm>
            <a:off x="6477000" y="5562600"/>
            <a:ext cx="838200" cy="228600"/>
          </a:xfrm>
          <a:prstGeom prst="rect">
            <a:avLst/>
          </a:prstGeom>
          <a:solidFill>
            <a:srgbClr val="DDDDDD"/>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19200" name="Rectangle 64"/>
          <p:cNvSpPr>
            <a:spLocks noChangeArrowheads="1"/>
          </p:cNvSpPr>
          <p:nvPr/>
        </p:nvSpPr>
        <p:spPr bwMode="gray">
          <a:xfrm>
            <a:off x="6324600" y="1066800"/>
            <a:ext cx="9144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Times New Roman" pitchFamily="18" charset="0"/>
            </a:endParaRPr>
          </a:p>
        </p:txBody>
      </p:sp>
      <p:sp>
        <p:nvSpPr>
          <p:cNvPr id="219201" name="Rectangle 65"/>
          <p:cNvSpPr>
            <a:spLocks noChangeArrowheads="1"/>
          </p:cNvSpPr>
          <p:nvPr/>
        </p:nvSpPr>
        <p:spPr bwMode="gray">
          <a:xfrm>
            <a:off x="6477000" y="4953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202" name="Rectangle 66"/>
          <p:cNvSpPr>
            <a:spLocks noChangeArrowheads="1"/>
          </p:cNvSpPr>
          <p:nvPr/>
        </p:nvSpPr>
        <p:spPr bwMode="gray">
          <a:xfrm>
            <a:off x="6477000" y="5334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203" name="Rectangle 67"/>
          <p:cNvSpPr>
            <a:spLocks noChangeArrowheads="1"/>
          </p:cNvSpPr>
          <p:nvPr/>
        </p:nvSpPr>
        <p:spPr bwMode="gray">
          <a:xfrm>
            <a:off x="6477000" y="1524000"/>
            <a:ext cx="838200" cy="2971800"/>
          </a:xfrm>
          <a:prstGeom prst="rect">
            <a:avLst/>
          </a:prstGeom>
          <a:solidFill>
            <a:schemeClr val="tx2"/>
          </a:solidFill>
          <a:ln w="12700">
            <a:solidFill>
              <a:schemeClr val="tx1"/>
            </a:solidFill>
            <a:miter lim="800000"/>
            <a:headEnd/>
            <a:tailEnd/>
          </a:ln>
          <a:effectLst/>
        </p:spPr>
        <p:txBody>
          <a:bodyPr wrap="none" anchor="ctr"/>
          <a:lstStyle/>
          <a:p>
            <a:pPr algn="ctr"/>
            <a:r>
              <a:rPr lang="en-US" sz="1200" dirty="0">
                <a:solidFill>
                  <a:schemeClr val="bg1"/>
                </a:solidFill>
              </a:rPr>
              <a:t>User</a:t>
            </a:r>
            <a:br>
              <a:rPr lang="en-US" sz="1200" dirty="0">
                <a:solidFill>
                  <a:schemeClr val="bg1"/>
                </a:solidFill>
              </a:rPr>
            </a:br>
            <a:r>
              <a:rPr lang="en-US" sz="1200" dirty="0">
                <a:solidFill>
                  <a:schemeClr val="bg1"/>
                </a:solidFill>
              </a:rPr>
              <a:t>mode</a:t>
            </a:r>
            <a:br>
              <a:rPr lang="en-US" sz="1200" dirty="0">
                <a:solidFill>
                  <a:schemeClr val="bg1"/>
                </a:solidFill>
              </a:rPr>
            </a:br>
            <a:r>
              <a:rPr lang="en-US" sz="1200" dirty="0">
                <a:solidFill>
                  <a:schemeClr val="bg1"/>
                </a:solidFill>
              </a:rPr>
              <a:t>r0-r12,</a:t>
            </a:r>
            <a:br>
              <a:rPr lang="en-US" sz="1200" dirty="0">
                <a:solidFill>
                  <a:schemeClr val="bg1"/>
                </a:solidFill>
              </a:rPr>
            </a:br>
            <a:r>
              <a:rPr lang="en-US" sz="1200" dirty="0">
                <a:solidFill>
                  <a:schemeClr val="bg1"/>
                </a:solidFill>
              </a:rPr>
              <a:t>r15,</a:t>
            </a:r>
            <a:br>
              <a:rPr lang="en-US" sz="1200" dirty="0">
                <a:solidFill>
                  <a:schemeClr val="bg1"/>
                </a:solidFill>
              </a:rPr>
            </a:br>
            <a:r>
              <a:rPr lang="en-US" sz="1200" dirty="0">
                <a:solidFill>
                  <a:schemeClr val="bg1"/>
                </a:solidFill>
              </a:rPr>
              <a:t>and</a:t>
            </a:r>
            <a:br>
              <a:rPr lang="en-US" sz="1200" dirty="0">
                <a:solidFill>
                  <a:schemeClr val="bg1"/>
                </a:solidFill>
              </a:rPr>
            </a:br>
            <a:r>
              <a:rPr lang="en-US" sz="1200" dirty="0">
                <a:solidFill>
                  <a:schemeClr val="bg1"/>
                </a:solidFill>
              </a:rPr>
              <a:t>cpsr</a:t>
            </a:r>
          </a:p>
        </p:txBody>
      </p:sp>
      <p:sp>
        <p:nvSpPr>
          <p:cNvPr id="219204" name="Rectangle 68"/>
          <p:cNvSpPr>
            <a:spLocks noChangeArrowheads="1"/>
          </p:cNvSpPr>
          <p:nvPr/>
        </p:nvSpPr>
        <p:spPr bwMode="gray">
          <a:xfrm>
            <a:off x="7239000" y="2514600"/>
            <a:ext cx="1620957" cy="646331"/>
          </a:xfrm>
          <a:prstGeom prst="rect">
            <a:avLst/>
          </a:prstGeom>
          <a:noFill/>
          <a:ln w="12700">
            <a:noFill/>
            <a:miter lim="800000"/>
            <a:headEnd type="none" w="sm" len="sm"/>
            <a:tailEnd type="none" w="sm" len="sm"/>
          </a:ln>
          <a:effectLst/>
        </p:spPr>
        <p:txBody>
          <a:bodyPr wrap="none">
            <a:spAutoFit/>
          </a:bodyPr>
          <a:lstStyle/>
          <a:p>
            <a:r>
              <a:rPr lang="en-US" dirty="0">
                <a:solidFill>
                  <a:srgbClr val="FF0000"/>
                </a:solidFill>
                <a:latin typeface="Helvetica-Narrow" pitchFamily="34" charset="0"/>
              </a:rPr>
              <a:t>Thumb state</a:t>
            </a:r>
          </a:p>
          <a:p>
            <a:r>
              <a:rPr lang="en-US" dirty="0">
                <a:solidFill>
                  <a:srgbClr val="FF0000"/>
                </a:solidFill>
                <a:latin typeface="Helvetica-Narrow" pitchFamily="34" charset="0"/>
              </a:rPr>
              <a:t>Low  registers</a:t>
            </a:r>
          </a:p>
        </p:txBody>
      </p:sp>
      <p:sp>
        <p:nvSpPr>
          <p:cNvPr id="219205" name="Rectangle 69"/>
          <p:cNvSpPr>
            <a:spLocks noChangeArrowheads="1"/>
          </p:cNvSpPr>
          <p:nvPr/>
        </p:nvSpPr>
        <p:spPr bwMode="gray">
          <a:xfrm>
            <a:off x="7239000" y="3733800"/>
            <a:ext cx="1608133" cy="646331"/>
          </a:xfrm>
          <a:prstGeom prst="rect">
            <a:avLst/>
          </a:prstGeom>
          <a:noFill/>
          <a:ln w="12700">
            <a:noFill/>
            <a:miter lim="800000"/>
            <a:headEnd type="none" w="sm" len="sm"/>
            <a:tailEnd type="none" w="sm" len="sm"/>
          </a:ln>
          <a:effectLst/>
        </p:spPr>
        <p:txBody>
          <a:bodyPr wrap="none">
            <a:spAutoFit/>
          </a:bodyPr>
          <a:lstStyle/>
          <a:p>
            <a:r>
              <a:rPr lang="en-US" dirty="0">
                <a:solidFill>
                  <a:srgbClr val="FF0000"/>
                </a:solidFill>
                <a:latin typeface="Helvetica-Narrow" pitchFamily="34" charset="0"/>
              </a:rPr>
              <a:t>Thumb state</a:t>
            </a:r>
          </a:p>
          <a:p>
            <a:r>
              <a:rPr lang="en-US" dirty="0">
                <a:solidFill>
                  <a:srgbClr val="FF0000"/>
                </a:solidFill>
                <a:latin typeface="Helvetica-Narrow" pitchFamily="34" charset="0"/>
              </a:rPr>
              <a:t>High registers</a:t>
            </a:r>
          </a:p>
        </p:txBody>
      </p:sp>
      <p:sp>
        <p:nvSpPr>
          <p:cNvPr id="219206" name="Rectangle 70"/>
          <p:cNvSpPr>
            <a:spLocks noChangeArrowheads="1"/>
          </p:cNvSpPr>
          <p:nvPr/>
        </p:nvSpPr>
        <p:spPr bwMode="gray">
          <a:xfrm>
            <a:off x="457200" y="5943600"/>
            <a:ext cx="6934200" cy="339725"/>
          </a:xfrm>
          <a:prstGeom prst="rect">
            <a:avLst/>
          </a:prstGeom>
          <a:noFill/>
          <a:ln w="12700">
            <a:noFill/>
            <a:miter lim="800000"/>
            <a:headEnd/>
            <a:tailEnd/>
          </a:ln>
          <a:effectLst/>
        </p:spPr>
        <p:txBody>
          <a:bodyPr lIns="96838" tIns="47625" rIns="96838" bIns="47625" anchor="ctr">
            <a:spAutoFit/>
          </a:bodyPr>
          <a:lstStyle/>
          <a:p>
            <a:r>
              <a:rPr lang="en-US" sz="1600">
                <a:latin typeface="Arial" pitchFamily="34" charset="0"/>
              </a:rPr>
              <a:t>Note: System mode uses the User mode register set </a:t>
            </a:r>
            <a:endParaRPr lang="en-US" sz="1600">
              <a:solidFill>
                <a:schemeClr val="hlink"/>
              </a:solidFill>
              <a:latin typeface="Arial" pitchFamily="34"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title"/>
          </p:nvPr>
        </p:nvSpPr>
        <p:spPr/>
        <p:txBody>
          <a:bodyPr/>
          <a:lstStyle/>
          <a:p>
            <a:r>
              <a:rPr lang="en-US" dirty="0"/>
              <a:t>The Registers</a:t>
            </a:r>
          </a:p>
        </p:txBody>
      </p:sp>
      <p:sp>
        <p:nvSpPr>
          <p:cNvPr id="105477" name="Rectangle 5"/>
          <p:cNvSpPr>
            <a:spLocks noGrp="1" noChangeArrowheads="1"/>
          </p:cNvSpPr>
          <p:nvPr>
            <p:ph sz="quarter" idx="1"/>
          </p:nvPr>
        </p:nvSpPr>
        <p:spPr>
          <a:xfrm>
            <a:off x="304800" y="1600200"/>
            <a:ext cx="8458200" cy="4873752"/>
          </a:xfrm>
        </p:spPr>
        <p:txBody>
          <a:bodyPr>
            <a:normAutofit fontScale="92500" lnSpcReduction="20000"/>
          </a:bodyPr>
          <a:lstStyle/>
          <a:p>
            <a:pPr>
              <a:buFont typeface="Wingdings" pitchFamily="2" charset="2"/>
              <a:buChar char="Ø"/>
            </a:pPr>
            <a:r>
              <a:rPr lang="en-US" dirty="0"/>
              <a:t>ARM has 37 registers all of which are 32-bits long.</a:t>
            </a:r>
          </a:p>
          <a:p>
            <a:pPr lvl="1">
              <a:buFont typeface="Wingdings" pitchFamily="2" charset="2"/>
              <a:buChar char="v"/>
            </a:pPr>
            <a:r>
              <a:rPr lang="en-US" dirty="0"/>
              <a:t>1 dedicated program counter</a:t>
            </a:r>
          </a:p>
          <a:p>
            <a:pPr lvl="1">
              <a:buFont typeface="Wingdings" pitchFamily="2" charset="2"/>
              <a:buChar char="v"/>
            </a:pPr>
            <a:r>
              <a:rPr lang="en-US" dirty="0"/>
              <a:t>1 dedicated current program status register</a:t>
            </a:r>
          </a:p>
          <a:p>
            <a:pPr lvl="1">
              <a:buFont typeface="Wingdings" pitchFamily="2" charset="2"/>
              <a:buChar char="v"/>
            </a:pPr>
            <a:r>
              <a:rPr lang="en-US" dirty="0"/>
              <a:t>5 dedicated saved program status registers</a:t>
            </a:r>
          </a:p>
          <a:p>
            <a:pPr lvl="1">
              <a:buFont typeface="Wingdings" pitchFamily="2" charset="2"/>
              <a:buChar char="v"/>
            </a:pPr>
            <a:r>
              <a:rPr lang="en-US" dirty="0"/>
              <a:t>30 general purpose registers</a:t>
            </a:r>
          </a:p>
          <a:p>
            <a:pPr lvl="1"/>
            <a:endParaRPr lang="en-US" dirty="0"/>
          </a:p>
          <a:p>
            <a:pPr>
              <a:buFont typeface="Wingdings" pitchFamily="2" charset="2"/>
              <a:buChar char="Ø"/>
            </a:pPr>
            <a:r>
              <a:rPr lang="en-US" dirty="0"/>
              <a:t>The current processor mode governs which of several banks is accessible. Each mode can access </a:t>
            </a:r>
          </a:p>
          <a:p>
            <a:pPr lvl="1">
              <a:buFont typeface="Wingdings" pitchFamily="2" charset="2"/>
              <a:buChar char="v"/>
            </a:pPr>
            <a:r>
              <a:rPr lang="en-US" dirty="0"/>
              <a:t>a particular set of </a:t>
            </a:r>
            <a:r>
              <a:rPr lang="en-US" dirty="0">
                <a:solidFill>
                  <a:srgbClr val="FF0000"/>
                </a:solidFill>
              </a:rPr>
              <a:t>r0-r12</a:t>
            </a:r>
            <a:r>
              <a:rPr lang="en-US" b="1" dirty="0">
                <a:solidFill>
                  <a:srgbClr val="FF0000"/>
                </a:solidFill>
              </a:rPr>
              <a:t> </a:t>
            </a:r>
            <a:r>
              <a:rPr lang="en-US" dirty="0"/>
              <a:t>registers</a:t>
            </a:r>
          </a:p>
          <a:p>
            <a:pPr lvl="1">
              <a:buFont typeface="Wingdings" pitchFamily="2" charset="2"/>
              <a:buChar char="v"/>
            </a:pPr>
            <a:r>
              <a:rPr lang="en-US" dirty="0"/>
              <a:t>a particular </a:t>
            </a:r>
            <a:r>
              <a:rPr lang="en-US" dirty="0">
                <a:solidFill>
                  <a:srgbClr val="FF0000"/>
                </a:solidFill>
              </a:rPr>
              <a:t>r13 </a:t>
            </a:r>
            <a:r>
              <a:rPr lang="en-US" dirty="0"/>
              <a:t>(the stack pointer, </a:t>
            </a:r>
            <a:r>
              <a:rPr lang="en-US" dirty="0">
                <a:solidFill>
                  <a:srgbClr val="FF0000"/>
                </a:solidFill>
              </a:rPr>
              <a:t>sp</a:t>
            </a:r>
            <a:r>
              <a:rPr lang="en-US" dirty="0"/>
              <a:t>) and </a:t>
            </a:r>
            <a:r>
              <a:rPr lang="en-US" dirty="0">
                <a:solidFill>
                  <a:srgbClr val="FF0000"/>
                </a:solidFill>
              </a:rPr>
              <a:t>r14 </a:t>
            </a:r>
            <a:r>
              <a:rPr lang="en-US" dirty="0"/>
              <a:t>(the link register,</a:t>
            </a:r>
            <a:r>
              <a:rPr lang="en-US" dirty="0">
                <a:solidFill>
                  <a:schemeClr val="bg2"/>
                </a:solidFill>
              </a:rPr>
              <a:t> </a:t>
            </a:r>
            <a:r>
              <a:rPr lang="en-US" dirty="0" err="1">
                <a:solidFill>
                  <a:srgbClr val="FF0000"/>
                </a:solidFill>
              </a:rPr>
              <a:t>lr</a:t>
            </a:r>
            <a:r>
              <a:rPr lang="en-US" dirty="0"/>
              <a:t>)</a:t>
            </a:r>
          </a:p>
          <a:p>
            <a:pPr lvl="1">
              <a:buFont typeface="Wingdings" pitchFamily="2" charset="2"/>
              <a:buChar char="v"/>
            </a:pPr>
            <a:r>
              <a:rPr lang="en-US" dirty="0"/>
              <a:t>the program counter,</a:t>
            </a:r>
            <a:r>
              <a:rPr lang="en-US" dirty="0">
                <a:solidFill>
                  <a:schemeClr val="bg2"/>
                </a:solidFill>
              </a:rPr>
              <a:t> </a:t>
            </a:r>
            <a:r>
              <a:rPr lang="en-US" dirty="0">
                <a:solidFill>
                  <a:srgbClr val="FF0000"/>
                </a:solidFill>
              </a:rPr>
              <a:t>r15 (pc)</a:t>
            </a:r>
          </a:p>
          <a:p>
            <a:pPr lvl="1">
              <a:buFont typeface="Wingdings" pitchFamily="2" charset="2"/>
              <a:buChar char="v"/>
            </a:pPr>
            <a:r>
              <a:rPr lang="en-US" dirty="0"/>
              <a:t>the current program status register, </a:t>
            </a:r>
            <a:r>
              <a:rPr lang="en-US" dirty="0">
                <a:solidFill>
                  <a:srgbClr val="FF0000"/>
                </a:solidFill>
              </a:rPr>
              <a:t>cpsr</a:t>
            </a:r>
          </a:p>
          <a:p>
            <a:pPr lvl="1"/>
            <a:endParaRPr lang="en-US" dirty="0"/>
          </a:p>
          <a:p>
            <a:pPr>
              <a:buFont typeface="Wingdings" pitchFamily="2" charset="2"/>
              <a:buChar char="Ø"/>
            </a:pPr>
            <a:r>
              <a:rPr lang="en-US" dirty="0" smtClean="0"/>
              <a:t>Privileged </a:t>
            </a:r>
            <a:r>
              <a:rPr lang="en-US" dirty="0"/>
              <a:t>modes (except System) can also access</a:t>
            </a:r>
          </a:p>
          <a:p>
            <a:pPr lvl="1">
              <a:buFont typeface="Wingdings" pitchFamily="2" charset="2"/>
              <a:buChar char="v"/>
            </a:pPr>
            <a:r>
              <a:rPr lang="en-US" dirty="0"/>
              <a:t>a particular </a:t>
            </a:r>
            <a:r>
              <a:rPr lang="en-US" dirty="0" err="1">
                <a:solidFill>
                  <a:srgbClr val="FF0000"/>
                </a:solidFill>
              </a:rPr>
              <a:t>spsr</a:t>
            </a:r>
            <a:r>
              <a:rPr lang="en-US" dirty="0"/>
              <a:t> (saved program status register)</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dirty="0" smtClean="0"/>
              <a:t>Registers – User Mode</a:t>
            </a:r>
          </a:p>
        </p:txBody>
      </p:sp>
      <p:sp>
        <p:nvSpPr>
          <p:cNvPr id="38916" name="Rectangle 3"/>
          <p:cNvSpPr>
            <a:spLocks noGrp="1" noChangeArrowheads="1"/>
          </p:cNvSpPr>
          <p:nvPr>
            <p:ph sz="quarter" idx="1"/>
          </p:nvPr>
        </p:nvSpPr>
        <p:spPr>
          <a:xfrm>
            <a:off x="228600" y="1600200"/>
            <a:ext cx="7696200" cy="4873752"/>
          </a:xfrm>
        </p:spPr>
        <p:txBody>
          <a:bodyPr/>
          <a:lstStyle/>
          <a:p>
            <a:pPr eaLnBrk="1" hangingPunct="1">
              <a:buFont typeface="Wingdings" pitchFamily="2" charset="2"/>
              <a:buChar char="Ø"/>
            </a:pPr>
            <a:r>
              <a:rPr lang="en-US" dirty="0" smtClean="0"/>
              <a:t>Registers R0 – R12 are General Purpose Registers</a:t>
            </a:r>
          </a:p>
          <a:p>
            <a:pPr eaLnBrk="1" hangingPunct="1">
              <a:buFont typeface="Wingdings" pitchFamily="2" charset="2"/>
              <a:buChar char="Ø"/>
            </a:pPr>
            <a:r>
              <a:rPr lang="en-US" dirty="0" smtClean="0"/>
              <a:t>R13 is used as Stack Pointer (sp)</a:t>
            </a:r>
          </a:p>
          <a:p>
            <a:pPr eaLnBrk="1" hangingPunct="1">
              <a:buFont typeface="Wingdings" pitchFamily="2" charset="2"/>
              <a:buChar char="Ø"/>
            </a:pPr>
            <a:r>
              <a:rPr lang="en-US" dirty="0" smtClean="0"/>
              <a:t>R14 is used as Link register (</a:t>
            </a:r>
            <a:r>
              <a:rPr lang="en-US" dirty="0" err="1" smtClean="0"/>
              <a:t>lr</a:t>
            </a:r>
            <a:r>
              <a:rPr lang="en-US" dirty="0" smtClean="0"/>
              <a:t>)</a:t>
            </a:r>
          </a:p>
          <a:p>
            <a:pPr eaLnBrk="1" hangingPunct="1">
              <a:buFont typeface="Wingdings" pitchFamily="2" charset="2"/>
              <a:buChar char="Ø"/>
            </a:pPr>
            <a:r>
              <a:rPr lang="en-US" dirty="0" smtClean="0"/>
              <a:t>R15 is used as Program Counter (pc)</a:t>
            </a:r>
          </a:p>
          <a:p>
            <a:pPr eaLnBrk="1" hangingPunct="1">
              <a:buFont typeface="Wingdings" pitchFamily="2" charset="2"/>
              <a:buChar char="Ø"/>
            </a:pPr>
            <a:r>
              <a:rPr lang="en-US" dirty="0" smtClean="0"/>
              <a:t>CPSR is Current Program Status Register</a:t>
            </a:r>
          </a:p>
          <a:p>
            <a:pPr eaLnBrk="1" hangingPunct="1">
              <a:buFont typeface="Wingdings" pitchFamily="2" charset="2"/>
              <a:buChar char="Ø"/>
            </a:pPr>
            <a:r>
              <a:rPr lang="en-US" dirty="0" smtClean="0"/>
              <a:t>SPSR is Saved Program Status Register</a:t>
            </a:r>
          </a:p>
        </p:txBody>
      </p:sp>
      <p:sp>
        <p:nvSpPr>
          <p:cNvPr id="24" name="Footer Placeholder 4"/>
          <p:cNvSpPr>
            <a:spLocks noGrp="1"/>
          </p:cNvSpPr>
          <p:nvPr>
            <p:ph type="ftr" sz="quarter" idx="16"/>
          </p:nvPr>
        </p:nvSpPr>
        <p:spPr>
          <a:xfrm rot="5400000">
            <a:off x="6613948" y="2899040"/>
            <a:ext cx="3200400" cy="365760"/>
          </a:xfrm>
        </p:spPr>
        <p:txBody>
          <a:bodyPr/>
          <a:lstStyle/>
          <a:p>
            <a:pPr>
              <a:defRPr/>
            </a:pPr>
            <a:r>
              <a:rPr lang="en-US"/>
              <a:t>Day 1</a:t>
            </a:r>
          </a:p>
        </p:txBody>
      </p:sp>
      <p:sp>
        <p:nvSpPr>
          <p:cNvPr id="38917" name="Rectangle 4"/>
          <p:cNvSpPr>
            <a:spLocks noChangeArrowheads="1"/>
          </p:cNvSpPr>
          <p:nvPr/>
        </p:nvSpPr>
        <p:spPr bwMode="auto">
          <a:xfrm>
            <a:off x="7848600" y="1371600"/>
            <a:ext cx="762000" cy="228600"/>
          </a:xfrm>
          <a:prstGeom prst="rect">
            <a:avLst/>
          </a:prstGeom>
          <a:solidFill>
            <a:schemeClr val="accent1"/>
          </a:solidFill>
          <a:ln w="9525">
            <a:solidFill>
              <a:schemeClr val="tx1"/>
            </a:solidFill>
            <a:miter lim="800000"/>
            <a:headEnd/>
            <a:tailEnd/>
          </a:ln>
        </p:spPr>
        <p:txBody>
          <a:bodyPr wrap="none" anchor="ctr"/>
          <a:lstStyle/>
          <a:p>
            <a:pPr algn="ctr"/>
            <a:r>
              <a:rPr lang="en-US" sz="1400"/>
              <a:t>R0</a:t>
            </a:r>
          </a:p>
        </p:txBody>
      </p:sp>
      <p:sp>
        <p:nvSpPr>
          <p:cNvPr id="38918" name="Rectangle 5"/>
          <p:cNvSpPr>
            <a:spLocks noChangeArrowheads="1"/>
          </p:cNvSpPr>
          <p:nvPr/>
        </p:nvSpPr>
        <p:spPr bwMode="auto">
          <a:xfrm>
            <a:off x="7853362" y="1600200"/>
            <a:ext cx="762000" cy="228600"/>
          </a:xfrm>
          <a:prstGeom prst="rect">
            <a:avLst/>
          </a:prstGeom>
          <a:solidFill>
            <a:schemeClr val="accent1"/>
          </a:solidFill>
          <a:ln w="9525">
            <a:solidFill>
              <a:schemeClr val="tx1"/>
            </a:solidFill>
            <a:miter lim="800000"/>
            <a:headEnd/>
            <a:tailEnd/>
          </a:ln>
        </p:spPr>
        <p:txBody>
          <a:bodyPr wrap="none" anchor="ctr"/>
          <a:lstStyle/>
          <a:p>
            <a:pPr algn="ctr"/>
            <a:r>
              <a:rPr lang="en-US" sz="1400"/>
              <a:t>R1</a:t>
            </a:r>
          </a:p>
        </p:txBody>
      </p:sp>
      <p:sp>
        <p:nvSpPr>
          <p:cNvPr id="38919" name="Rectangle 14"/>
          <p:cNvSpPr>
            <a:spLocks noChangeArrowheads="1"/>
          </p:cNvSpPr>
          <p:nvPr/>
        </p:nvSpPr>
        <p:spPr bwMode="auto">
          <a:xfrm>
            <a:off x="7853362" y="1828800"/>
            <a:ext cx="762000" cy="228600"/>
          </a:xfrm>
          <a:prstGeom prst="rect">
            <a:avLst/>
          </a:prstGeom>
          <a:solidFill>
            <a:schemeClr val="accent1"/>
          </a:solidFill>
          <a:ln w="9525">
            <a:solidFill>
              <a:schemeClr val="tx1"/>
            </a:solidFill>
            <a:miter lim="800000"/>
            <a:headEnd/>
            <a:tailEnd/>
          </a:ln>
        </p:spPr>
        <p:txBody>
          <a:bodyPr wrap="none" anchor="ctr"/>
          <a:lstStyle/>
          <a:p>
            <a:pPr algn="ctr"/>
            <a:r>
              <a:rPr lang="en-US" sz="1400"/>
              <a:t>R2</a:t>
            </a:r>
          </a:p>
        </p:txBody>
      </p:sp>
      <p:sp>
        <p:nvSpPr>
          <p:cNvPr id="38920" name="Rectangle 15"/>
          <p:cNvSpPr>
            <a:spLocks noChangeArrowheads="1"/>
          </p:cNvSpPr>
          <p:nvPr/>
        </p:nvSpPr>
        <p:spPr bwMode="auto">
          <a:xfrm>
            <a:off x="7853362" y="2743200"/>
            <a:ext cx="762000" cy="228600"/>
          </a:xfrm>
          <a:prstGeom prst="rect">
            <a:avLst/>
          </a:prstGeom>
          <a:solidFill>
            <a:schemeClr val="accent1"/>
          </a:solidFill>
          <a:ln w="9525">
            <a:solidFill>
              <a:schemeClr val="tx1"/>
            </a:solidFill>
            <a:miter lim="800000"/>
            <a:headEnd/>
            <a:tailEnd/>
          </a:ln>
        </p:spPr>
        <p:txBody>
          <a:bodyPr wrap="none" anchor="ctr"/>
          <a:lstStyle/>
          <a:p>
            <a:pPr algn="ctr"/>
            <a:r>
              <a:rPr lang="en-US" sz="1400"/>
              <a:t>R6</a:t>
            </a:r>
          </a:p>
        </p:txBody>
      </p:sp>
      <p:sp>
        <p:nvSpPr>
          <p:cNvPr id="38921" name="Rectangle 16"/>
          <p:cNvSpPr>
            <a:spLocks noChangeArrowheads="1"/>
          </p:cNvSpPr>
          <p:nvPr/>
        </p:nvSpPr>
        <p:spPr bwMode="auto">
          <a:xfrm>
            <a:off x="7853362" y="2057400"/>
            <a:ext cx="762000" cy="228600"/>
          </a:xfrm>
          <a:prstGeom prst="rect">
            <a:avLst/>
          </a:prstGeom>
          <a:solidFill>
            <a:schemeClr val="accent1"/>
          </a:solidFill>
          <a:ln w="9525">
            <a:solidFill>
              <a:schemeClr val="tx1"/>
            </a:solidFill>
            <a:miter lim="800000"/>
            <a:headEnd/>
            <a:tailEnd/>
          </a:ln>
        </p:spPr>
        <p:txBody>
          <a:bodyPr wrap="none" anchor="ctr"/>
          <a:lstStyle/>
          <a:p>
            <a:pPr algn="ctr"/>
            <a:r>
              <a:rPr lang="en-US" sz="1400"/>
              <a:t>R3</a:t>
            </a:r>
          </a:p>
        </p:txBody>
      </p:sp>
      <p:sp>
        <p:nvSpPr>
          <p:cNvPr id="38922" name="Rectangle 17"/>
          <p:cNvSpPr>
            <a:spLocks noChangeArrowheads="1"/>
          </p:cNvSpPr>
          <p:nvPr/>
        </p:nvSpPr>
        <p:spPr bwMode="auto">
          <a:xfrm>
            <a:off x="7853362" y="2514600"/>
            <a:ext cx="762000" cy="228600"/>
          </a:xfrm>
          <a:prstGeom prst="rect">
            <a:avLst/>
          </a:prstGeom>
          <a:solidFill>
            <a:schemeClr val="accent1"/>
          </a:solidFill>
          <a:ln w="9525">
            <a:solidFill>
              <a:schemeClr val="tx1"/>
            </a:solidFill>
            <a:miter lim="800000"/>
            <a:headEnd/>
            <a:tailEnd/>
          </a:ln>
        </p:spPr>
        <p:txBody>
          <a:bodyPr wrap="none" anchor="ctr"/>
          <a:lstStyle/>
          <a:p>
            <a:pPr algn="ctr"/>
            <a:r>
              <a:rPr lang="en-US" sz="1400"/>
              <a:t>R5</a:t>
            </a:r>
          </a:p>
        </p:txBody>
      </p:sp>
      <p:sp>
        <p:nvSpPr>
          <p:cNvPr id="38923" name="Rectangle 18"/>
          <p:cNvSpPr>
            <a:spLocks noChangeArrowheads="1"/>
          </p:cNvSpPr>
          <p:nvPr/>
        </p:nvSpPr>
        <p:spPr bwMode="auto">
          <a:xfrm>
            <a:off x="7853362" y="2286000"/>
            <a:ext cx="762000" cy="228600"/>
          </a:xfrm>
          <a:prstGeom prst="rect">
            <a:avLst/>
          </a:prstGeom>
          <a:solidFill>
            <a:schemeClr val="accent1"/>
          </a:solidFill>
          <a:ln w="9525">
            <a:solidFill>
              <a:schemeClr val="tx1"/>
            </a:solidFill>
            <a:miter lim="800000"/>
            <a:headEnd/>
            <a:tailEnd/>
          </a:ln>
        </p:spPr>
        <p:txBody>
          <a:bodyPr wrap="none" anchor="ctr"/>
          <a:lstStyle/>
          <a:p>
            <a:pPr algn="ctr"/>
            <a:r>
              <a:rPr lang="en-US" sz="1400"/>
              <a:t>R4</a:t>
            </a:r>
          </a:p>
        </p:txBody>
      </p:sp>
      <p:sp>
        <p:nvSpPr>
          <p:cNvPr id="38924" name="Rectangle 21"/>
          <p:cNvSpPr>
            <a:spLocks noChangeArrowheads="1"/>
          </p:cNvSpPr>
          <p:nvPr/>
        </p:nvSpPr>
        <p:spPr bwMode="auto">
          <a:xfrm>
            <a:off x="7853362" y="2971800"/>
            <a:ext cx="762000" cy="228600"/>
          </a:xfrm>
          <a:prstGeom prst="rect">
            <a:avLst/>
          </a:prstGeom>
          <a:solidFill>
            <a:schemeClr val="accent1"/>
          </a:solidFill>
          <a:ln w="9525">
            <a:solidFill>
              <a:schemeClr val="tx1"/>
            </a:solidFill>
            <a:miter lim="800000"/>
            <a:headEnd/>
            <a:tailEnd/>
          </a:ln>
        </p:spPr>
        <p:txBody>
          <a:bodyPr wrap="none" anchor="ctr"/>
          <a:lstStyle/>
          <a:p>
            <a:pPr algn="ctr"/>
            <a:r>
              <a:rPr lang="en-US" sz="1400"/>
              <a:t>R7</a:t>
            </a:r>
          </a:p>
        </p:txBody>
      </p:sp>
      <p:sp>
        <p:nvSpPr>
          <p:cNvPr id="38925" name="Rectangle 22"/>
          <p:cNvSpPr>
            <a:spLocks noChangeArrowheads="1"/>
          </p:cNvSpPr>
          <p:nvPr/>
        </p:nvSpPr>
        <p:spPr bwMode="auto">
          <a:xfrm>
            <a:off x="7853362" y="3200400"/>
            <a:ext cx="762000" cy="228600"/>
          </a:xfrm>
          <a:prstGeom prst="rect">
            <a:avLst/>
          </a:prstGeom>
          <a:solidFill>
            <a:schemeClr val="accent1"/>
          </a:solidFill>
          <a:ln w="9525">
            <a:solidFill>
              <a:schemeClr val="tx1"/>
            </a:solidFill>
            <a:miter lim="800000"/>
            <a:headEnd/>
            <a:tailEnd/>
          </a:ln>
        </p:spPr>
        <p:txBody>
          <a:bodyPr wrap="none" anchor="ctr"/>
          <a:lstStyle/>
          <a:p>
            <a:pPr algn="ctr"/>
            <a:r>
              <a:rPr lang="en-US" sz="1400"/>
              <a:t>R8</a:t>
            </a:r>
          </a:p>
        </p:txBody>
      </p:sp>
      <p:sp>
        <p:nvSpPr>
          <p:cNvPr id="38926" name="Rectangle 23"/>
          <p:cNvSpPr>
            <a:spLocks noChangeArrowheads="1"/>
          </p:cNvSpPr>
          <p:nvPr/>
        </p:nvSpPr>
        <p:spPr bwMode="auto">
          <a:xfrm>
            <a:off x="7853362" y="3429000"/>
            <a:ext cx="762000" cy="2286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38927" name="Text Box 37"/>
          <p:cNvSpPr txBox="1">
            <a:spLocks noChangeArrowheads="1"/>
          </p:cNvSpPr>
          <p:nvPr/>
        </p:nvSpPr>
        <p:spPr bwMode="auto">
          <a:xfrm>
            <a:off x="7929562" y="3429000"/>
            <a:ext cx="838200" cy="304800"/>
          </a:xfrm>
          <a:prstGeom prst="rect">
            <a:avLst/>
          </a:prstGeom>
          <a:noFill/>
          <a:ln w="9525">
            <a:noFill/>
            <a:miter lim="800000"/>
            <a:headEnd/>
            <a:tailEnd/>
          </a:ln>
        </p:spPr>
        <p:txBody>
          <a:bodyPr>
            <a:spAutoFit/>
          </a:bodyPr>
          <a:lstStyle/>
          <a:p>
            <a:r>
              <a:rPr lang="en-US" sz="1400"/>
              <a:t>  R9 </a:t>
            </a:r>
          </a:p>
        </p:txBody>
      </p:sp>
      <p:sp>
        <p:nvSpPr>
          <p:cNvPr id="38928" name="Rectangle 38"/>
          <p:cNvSpPr>
            <a:spLocks noChangeArrowheads="1"/>
          </p:cNvSpPr>
          <p:nvPr/>
        </p:nvSpPr>
        <p:spPr bwMode="auto">
          <a:xfrm>
            <a:off x="7848600" y="3657600"/>
            <a:ext cx="762000" cy="228600"/>
          </a:xfrm>
          <a:prstGeom prst="rect">
            <a:avLst/>
          </a:prstGeom>
          <a:solidFill>
            <a:schemeClr val="accent1"/>
          </a:solidFill>
          <a:ln w="9525">
            <a:solidFill>
              <a:schemeClr val="tx1"/>
            </a:solidFill>
            <a:miter lim="800000"/>
            <a:headEnd/>
            <a:tailEnd/>
          </a:ln>
        </p:spPr>
        <p:txBody>
          <a:bodyPr wrap="none" anchor="ctr"/>
          <a:lstStyle/>
          <a:p>
            <a:pPr algn="ctr"/>
            <a:r>
              <a:rPr lang="en-US" sz="1400"/>
              <a:t>R10</a:t>
            </a:r>
          </a:p>
        </p:txBody>
      </p:sp>
      <p:sp>
        <p:nvSpPr>
          <p:cNvPr id="38929" name="Rectangle 39"/>
          <p:cNvSpPr>
            <a:spLocks noChangeArrowheads="1"/>
          </p:cNvSpPr>
          <p:nvPr/>
        </p:nvSpPr>
        <p:spPr bwMode="auto">
          <a:xfrm>
            <a:off x="7853362" y="3886200"/>
            <a:ext cx="762000" cy="228600"/>
          </a:xfrm>
          <a:prstGeom prst="rect">
            <a:avLst/>
          </a:prstGeom>
          <a:solidFill>
            <a:schemeClr val="accent1"/>
          </a:solidFill>
          <a:ln w="9525">
            <a:solidFill>
              <a:schemeClr val="tx1"/>
            </a:solidFill>
            <a:miter lim="800000"/>
            <a:headEnd/>
            <a:tailEnd/>
          </a:ln>
        </p:spPr>
        <p:txBody>
          <a:bodyPr wrap="none" anchor="ctr"/>
          <a:lstStyle/>
          <a:p>
            <a:pPr algn="ctr"/>
            <a:r>
              <a:rPr lang="en-US" sz="1400"/>
              <a:t>R11</a:t>
            </a:r>
          </a:p>
        </p:txBody>
      </p:sp>
      <p:sp>
        <p:nvSpPr>
          <p:cNvPr id="38930" name="Rectangle 40"/>
          <p:cNvSpPr>
            <a:spLocks noChangeArrowheads="1"/>
          </p:cNvSpPr>
          <p:nvPr/>
        </p:nvSpPr>
        <p:spPr bwMode="auto">
          <a:xfrm>
            <a:off x="7853362" y="4572000"/>
            <a:ext cx="762000" cy="228600"/>
          </a:xfrm>
          <a:prstGeom prst="rect">
            <a:avLst/>
          </a:prstGeom>
          <a:solidFill>
            <a:schemeClr val="accent1"/>
          </a:solidFill>
          <a:ln w="9525">
            <a:solidFill>
              <a:schemeClr val="tx1"/>
            </a:solidFill>
            <a:miter lim="800000"/>
            <a:headEnd/>
            <a:tailEnd/>
          </a:ln>
        </p:spPr>
        <p:txBody>
          <a:bodyPr wrap="none" anchor="ctr"/>
          <a:lstStyle/>
          <a:p>
            <a:pPr algn="ctr"/>
            <a:r>
              <a:rPr lang="en-US" sz="1400"/>
              <a:t>R14</a:t>
            </a:r>
          </a:p>
        </p:txBody>
      </p:sp>
      <p:sp>
        <p:nvSpPr>
          <p:cNvPr id="38931" name="Rectangle 41"/>
          <p:cNvSpPr>
            <a:spLocks noChangeArrowheads="1"/>
          </p:cNvSpPr>
          <p:nvPr/>
        </p:nvSpPr>
        <p:spPr bwMode="auto">
          <a:xfrm>
            <a:off x="7848600" y="4343400"/>
            <a:ext cx="762000" cy="228600"/>
          </a:xfrm>
          <a:prstGeom prst="rect">
            <a:avLst/>
          </a:prstGeom>
          <a:solidFill>
            <a:schemeClr val="accent1"/>
          </a:solidFill>
          <a:ln w="9525">
            <a:solidFill>
              <a:schemeClr val="tx1"/>
            </a:solidFill>
            <a:miter lim="800000"/>
            <a:headEnd/>
            <a:tailEnd/>
          </a:ln>
        </p:spPr>
        <p:txBody>
          <a:bodyPr wrap="none" anchor="ctr"/>
          <a:lstStyle/>
          <a:p>
            <a:pPr algn="ctr"/>
            <a:r>
              <a:rPr lang="en-US" sz="1400"/>
              <a:t>R13</a:t>
            </a:r>
          </a:p>
        </p:txBody>
      </p:sp>
      <p:sp>
        <p:nvSpPr>
          <p:cNvPr id="38932" name="Rectangle 42"/>
          <p:cNvSpPr>
            <a:spLocks noChangeArrowheads="1"/>
          </p:cNvSpPr>
          <p:nvPr/>
        </p:nvSpPr>
        <p:spPr bwMode="auto">
          <a:xfrm>
            <a:off x="7853362" y="4114800"/>
            <a:ext cx="762000" cy="228600"/>
          </a:xfrm>
          <a:prstGeom prst="rect">
            <a:avLst/>
          </a:prstGeom>
          <a:solidFill>
            <a:schemeClr val="accent1"/>
          </a:solidFill>
          <a:ln w="9525">
            <a:solidFill>
              <a:schemeClr val="tx1"/>
            </a:solidFill>
            <a:miter lim="800000"/>
            <a:headEnd/>
            <a:tailEnd/>
          </a:ln>
        </p:spPr>
        <p:txBody>
          <a:bodyPr wrap="none" anchor="ctr"/>
          <a:lstStyle/>
          <a:p>
            <a:pPr algn="ctr"/>
            <a:r>
              <a:rPr lang="en-US" sz="1400"/>
              <a:t>R12</a:t>
            </a:r>
          </a:p>
        </p:txBody>
      </p:sp>
      <p:sp>
        <p:nvSpPr>
          <p:cNvPr id="38933" name="Rectangle 43"/>
          <p:cNvSpPr>
            <a:spLocks noChangeArrowheads="1"/>
          </p:cNvSpPr>
          <p:nvPr/>
        </p:nvSpPr>
        <p:spPr bwMode="auto">
          <a:xfrm>
            <a:off x="7853362" y="4800600"/>
            <a:ext cx="762000" cy="228600"/>
          </a:xfrm>
          <a:prstGeom prst="rect">
            <a:avLst/>
          </a:prstGeom>
          <a:solidFill>
            <a:schemeClr val="accent1"/>
          </a:solidFill>
          <a:ln w="9525">
            <a:solidFill>
              <a:schemeClr val="tx1"/>
            </a:solidFill>
            <a:miter lim="800000"/>
            <a:headEnd/>
            <a:tailEnd/>
          </a:ln>
        </p:spPr>
        <p:txBody>
          <a:bodyPr wrap="none" anchor="ctr"/>
          <a:lstStyle/>
          <a:p>
            <a:pPr algn="ctr"/>
            <a:r>
              <a:rPr lang="en-US" sz="1400"/>
              <a:t>R15</a:t>
            </a:r>
          </a:p>
        </p:txBody>
      </p:sp>
      <p:sp>
        <p:nvSpPr>
          <p:cNvPr id="38934" name="Rectangle 44"/>
          <p:cNvSpPr>
            <a:spLocks noChangeArrowheads="1"/>
          </p:cNvSpPr>
          <p:nvPr/>
        </p:nvSpPr>
        <p:spPr bwMode="auto">
          <a:xfrm>
            <a:off x="7853362" y="5029200"/>
            <a:ext cx="762000" cy="228600"/>
          </a:xfrm>
          <a:prstGeom prst="rect">
            <a:avLst/>
          </a:prstGeom>
          <a:solidFill>
            <a:schemeClr val="accent1"/>
          </a:solidFill>
          <a:ln w="9525">
            <a:solidFill>
              <a:schemeClr val="tx1"/>
            </a:solidFill>
            <a:miter lim="800000"/>
            <a:headEnd/>
            <a:tailEnd/>
          </a:ln>
        </p:spPr>
        <p:txBody>
          <a:bodyPr wrap="none" anchor="ctr"/>
          <a:lstStyle/>
          <a:p>
            <a:pPr algn="ctr"/>
            <a:r>
              <a:rPr lang="en-US" sz="1400" dirty="0"/>
              <a:t>CPSR</a:t>
            </a:r>
          </a:p>
        </p:txBody>
      </p:sp>
      <p:sp>
        <p:nvSpPr>
          <p:cNvPr id="38935" name="Rectangle 45"/>
          <p:cNvSpPr>
            <a:spLocks noChangeArrowheads="1"/>
          </p:cNvSpPr>
          <p:nvPr/>
        </p:nvSpPr>
        <p:spPr bwMode="auto">
          <a:xfrm>
            <a:off x="7853362" y="5257800"/>
            <a:ext cx="762000" cy="228600"/>
          </a:xfrm>
          <a:prstGeom prst="rect">
            <a:avLst/>
          </a:prstGeom>
          <a:solidFill>
            <a:schemeClr val="accent1"/>
          </a:solidFill>
          <a:ln w="9525">
            <a:solidFill>
              <a:schemeClr val="tx1"/>
            </a:solidFill>
            <a:miter lim="800000"/>
            <a:headEnd/>
            <a:tailEnd/>
          </a:ln>
        </p:spPr>
        <p:txBody>
          <a:bodyPr wrap="none" anchor="ctr"/>
          <a:lstStyle/>
          <a:p>
            <a:pPr algn="ctr"/>
            <a:r>
              <a:rPr lang="en-US" sz="1400"/>
              <a:t>SPSR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sz="3200" smtClean="0"/>
              <a:t>Current Program Status Register</a:t>
            </a:r>
          </a:p>
        </p:txBody>
      </p:sp>
      <p:sp>
        <p:nvSpPr>
          <p:cNvPr id="39941" name="Rectangle 48" descr="Rectangle: Click to edit Master text styles&#10;Second level&#10;Third level&#10;Fourth level&#10;Fifth level"/>
          <p:cNvSpPr>
            <a:spLocks noGrp="1" noChangeArrowheads="1"/>
          </p:cNvSpPr>
          <p:nvPr>
            <p:ph sz="quarter" idx="1"/>
          </p:nvPr>
        </p:nvSpPr>
        <p:spPr>
          <a:noFill/>
        </p:spPr>
        <p:txBody>
          <a:bodyPr/>
          <a:lstStyle/>
          <a:p>
            <a:pPr algn="just" eaLnBrk="1" hangingPunct="1">
              <a:buFont typeface="Wingdings" pitchFamily="2" charset="2"/>
              <a:buChar char="Ø"/>
            </a:pPr>
            <a:r>
              <a:rPr lang="en-US" dirty="0" smtClean="0"/>
              <a:t>To monitor and control internal operations</a:t>
            </a:r>
          </a:p>
          <a:p>
            <a:pPr algn="just" eaLnBrk="1" hangingPunct="1">
              <a:buFont typeface="Wingdings" pitchFamily="2" charset="2"/>
              <a:buChar char="Ø"/>
            </a:pPr>
            <a:r>
              <a:rPr lang="en-US" dirty="0" smtClean="0"/>
              <a:t>Some ARM Processor core have extra bits allocated </a:t>
            </a:r>
          </a:p>
        </p:txBody>
      </p:sp>
      <p:grpSp>
        <p:nvGrpSpPr>
          <p:cNvPr id="39940" name="Group 4"/>
          <p:cNvGrpSpPr>
            <a:grpSpLocks/>
          </p:cNvGrpSpPr>
          <p:nvPr/>
        </p:nvGrpSpPr>
        <p:grpSpPr bwMode="auto">
          <a:xfrm>
            <a:off x="762000" y="3124200"/>
            <a:ext cx="7439025" cy="2378075"/>
            <a:chOff x="468" y="2304"/>
            <a:chExt cx="4686" cy="1498"/>
          </a:xfrm>
        </p:grpSpPr>
        <p:grpSp>
          <p:nvGrpSpPr>
            <p:cNvPr id="39942" name="Group 5"/>
            <p:cNvGrpSpPr>
              <a:grpSpLocks/>
            </p:cNvGrpSpPr>
            <p:nvPr/>
          </p:nvGrpSpPr>
          <p:grpSpPr bwMode="auto">
            <a:xfrm>
              <a:off x="912" y="2640"/>
              <a:ext cx="4128" cy="768"/>
              <a:chOff x="624" y="3072"/>
              <a:chExt cx="4128" cy="768"/>
            </a:xfrm>
          </p:grpSpPr>
          <p:sp>
            <p:nvSpPr>
              <p:cNvPr id="39976" name="Rectangle 6"/>
              <p:cNvSpPr>
                <a:spLocks noChangeArrowheads="1"/>
              </p:cNvSpPr>
              <p:nvPr/>
            </p:nvSpPr>
            <p:spPr bwMode="auto">
              <a:xfrm>
                <a:off x="624" y="3072"/>
                <a:ext cx="192" cy="768"/>
              </a:xfrm>
              <a:prstGeom prst="rect">
                <a:avLst/>
              </a:prstGeom>
              <a:solidFill>
                <a:schemeClr val="accent1"/>
              </a:solidFill>
              <a:ln w="31750">
                <a:solidFill>
                  <a:schemeClr val="tx1"/>
                </a:solidFill>
                <a:miter lim="800000"/>
                <a:headEnd/>
                <a:tailEnd/>
              </a:ln>
            </p:spPr>
            <p:txBody>
              <a:bodyPr wrap="none" anchor="ctr"/>
              <a:lstStyle/>
              <a:p>
                <a:pPr algn="ctr"/>
                <a:r>
                  <a:rPr lang="en-US" sz="2400">
                    <a:latin typeface="Tahoma" pitchFamily="34" charset="0"/>
                  </a:rPr>
                  <a:t>N</a:t>
                </a:r>
              </a:p>
            </p:txBody>
          </p:sp>
          <p:sp>
            <p:nvSpPr>
              <p:cNvPr id="39977" name="Rectangle 7"/>
              <p:cNvSpPr>
                <a:spLocks noChangeArrowheads="1"/>
              </p:cNvSpPr>
              <p:nvPr/>
            </p:nvSpPr>
            <p:spPr bwMode="auto">
              <a:xfrm>
                <a:off x="816" y="3072"/>
                <a:ext cx="192" cy="768"/>
              </a:xfrm>
              <a:prstGeom prst="rect">
                <a:avLst/>
              </a:prstGeom>
              <a:solidFill>
                <a:schemeClr val="accent1"/>
              </a:solidFill>
              <a:ln w="31750">
                <a:solidFill>
                  <a:schemeClr val="tx1"/>
                </a:solidFill>
                <a:miter lim="800000"/>
                <a:headEnd/>
                <a:tailEnd/>
              </a:ln>
            </p:spPr>
            <p:txBody>
              <a:bodyPr wrap="none" anchor="ctr"/>
              <a:lstStyle/>
              <a:p>
                <a:pPr algn="ctr"/>
                <a:r>
                  <a:rPr lang="en-US" sz="2400">
                    <a:latin typeface="Tahoma" pitchFamily="34" charset="0"/>
                  </a:rPr>
                  <a:t>Z</a:t>
                </a:r>
              </a:p>
            </p:txBody>
          </p:sp>
          <p:sp>
            <p:nvSpPr>
              <p:cNvPr id="39978" name="Rectangle 8"/>
              <p:cNvSpPr>
                <a:spLocks noChangeArrowheads="1"/>
              </p:cNvSpPr>
              <p:nvPr/>
            </p:nvSpPr>
            <p:spPr bwMode="auto">
              <a:xfrm>
                <a:off x="1008" y="3072"/>
                <a:ext cx="192" cy="768"/>
              </a:xfrm>
              <a:prstGeom prst="rect">
                <a:avLst/>
              </a:prstGeom>
              <a:solidFill>
                <a:schemeClr val="accent1"/>
              </a:solidFill>
              <a:ln w="31750">
                <a:solidFill>
                  <a:schemeClr val="tx1"/>
                </a:solidFill>
                <a:miter lim="800000"/>
                <a:headEnd/>
                <a:tailEnd/>
              </a:ln>
            </p:spPr>
            <p:txBody>
              <a:bodyPr wrap="none" anchor="ctr"/>
              <a:lstStyle/>
              <a:p>
                <a:pPr algn="ctr"/>
                <a:r>
                  <a:rPr lang="en-US" sz="2400">
                    <a:latin typeface="Tahoma" pitchFamily="34" charset="0"/>
                  </a:rPr>
                  <a:t>C</a:t>
                </a:r>
              </a:p>
            </p:txBody>
          </p:sp>
          <p:sp>
            <p:nvSpPr>
              <p:cNvPr id="39979" name="Rectangle 9"/>
              <p:cNvSpPr>
                <a:spLocks noChangeArrowheads="1"/>
              </p:cNvSpPr>
              <p:nvPr/>
            </p:nvSpPr>
            <p:spPr bwMode="auto">
              <a:xfrm>
                <a:off x="1200" y="3072"/>
                <a:ext cx="192" cy="768"/>
              </a:xfrm>
              <a:prstGeom prst="rect">
                <a:avLst/>
              </a:prstGeom>
              <a:solidFill>
                <a:schemeClr val="accent1"/>
              </a:solidFill>
              <a:ln w="31750">
                <a:solidFill>
                  <a:schemeClr val="tx1"/>
                </a:solidFill>
                <a:miter lim="800000"/>
                <a:headEnd/>
                <a:tailEnd/>
              </a:ln>
            </p:spPr>
            <p:txBody>
              <a:bodyPr wrap="none" anchor="ctr"/>
              <a:lstStyle/>
              <a:p>
                <a:pPr algn="ctr"/>
                <a:r>
                  <a:rPr lang="en-US" sz="2400">
                    <a:latin typeface="Tahoma" pitchFamily="34" charset="0"/>
                  </a:rPr>
                  <a:t>V</a:t>
                </a:r>
              </a:p>
            </p:txBody>
          </p:sp>
          <p:sp>
            <p:nvSpPr>
              <p:cNvPr id="39980" name="Rectangle 10"/>
              <p:cNvSpPr>
                <a:spLocks noChangeArrowheads="1"/>
              </p:cNvSpPr>
              <p:nvPr/>
            </p:nvSpPr>
            <p:spPr bwMode="auto">
              <a:xfrm>
                <a:off x="1392" y="3072"/>
                <a:ext cx="2064" cy="768"/>
              </a:xfrm>
              <a:prstGeom prst="rect">
                <a:avLst/>
              </a:prstGeom>
              <a:noFill/>
              <a:ln w="31750">
                <a:solidFill>
                  <a:schemeClr val="tx1"/>
                </a:solidFill>
                <a:miter lim="800000"/>
                <a:headEnd/>
                <a:tailEnd/>
              </a:ln>
            </p:spPr>
            <p:txBody>
              <a:bodyPr wrap="none" anchor="ctr"/>
              <a:lstStyle/>
              <a:p>
                <a:endParaRPr lang="en-US"/>
              </a:p>
            </p:txBody>
          </p:sp>
          <p:sp>
            <p:nvSpPr>
              <p:cNvPr id="39981" name="Rectangle 11"/>
              <p:cNvSpPr>
                <a:spLocks noChangeArrowheads="1"/>
              </p:cNvSpPr>
              <p:nvPr/>
            </p:nvSpPr>
            <p:spPr bwMode="auto">
              <a:xfrm>
                <a:off x="3456" y="3072"/>
                <a:ext cx="192" cy="768"/>
              </a:xfrm>
              <a:prstGeom prst="rect">
                <a:avLst/>
              </a:prstGeom>
              <a:solidFill>
                <a:schemeClr val="accent1"/>
              </a:solidFill>
              <a:ln w="31750">
                <a:solidFill>
                  <a:schemeClr val="tx1"/>
                </a:solidFill>
                <a:miter lim="800000"/>
                <a:headEnd/>
                <a:tailEnd/>
              </a:ln>
            </p:spPr>
            <p:txBody>
              <a:bodyPr wrap="none" anchor="ctr"/>
              <a:lstStyle/>
              <a:p>
                <a:pPr algn="ctr"/>
                <a:r>
                  <a:rPr lang="en-US" sz="2400">
                    <a:latin typeface="Tahoma" pitchFamily="34" charset="0"/>
                  </a:rPr>
                  <a:t>I</a:t>
                </a:r>
              </a:p>
            </p:txBody>
          </p:sp>
          <p:sp>
            <p:nvSpPr>
              <p:cNvPr id="39982" name="Rectangle 12"/>
              <p:cNvSpPr>
                <a:spLocks noChangeArrowheads="1"/>
              </p:cNvSpPr>
              <p:nvPr/>
            </p:nvSpPr>
            <p:spPr bwMode="auto">
              <a:xfrm>
                <a:off x="3648" y="3072"/>
                <a:ext cx="192" cy="768"/>
              </a:xfrm>
              <a:prstGeom prst="rect">
                <a:avLst/>
              </a:prstGeom>
              <a:solidFill>
                <a:schemeClr val="accent1"/>
              </a:solidFill>
              <a:ln w="31750">
                <a:solidFill>
                  <a:schemeClr val="tx1"/>
                </a:solidFill>
                <a:miter lim="800000"/>
                <a:headEnd/>
                <a:tailEnd/>
              </a:ln>
            </p:spPr>
            <p:txBody>
              <a:bodyPr wrap="none" anchor="ctr"/>
              <a:lstStyle/>
              <a:p>
                <a:pPr algn="ctr"/>
                <a:r>
                  <a:rPr lang="en-US" sz="2400">
                    <a:latin typeface="Tahoma" pitchFamily="34" charset="0"/>
                  </a:rPr>
                  <a:t>F</a:t>
                </a:r>
              </a:p>
            </p:txBody>
          </p:sp>
          <p:sp>
            <p:nvSpPr>
              <p:cNvPr id="39983" name="Rectangle 13"/>
              <p:cNvSpPr>
                <a:spLocks noChangeArrowheads="1"/>
              </p:cNvSpPr>
              <p:nvPr/>
            </p:nvSpPr>
            <p:spPr bwMode="auto">
              <a:xfrm>
                <a:off x="3840" y="3072"/>
                <a:ext cx="192" cy="768"/>
              </a:xfrm>
              <a:prstGeom prst="rect">
                <a:avLst/>
              </a:prstGeom>
              <a:solidFill>
                <a:schemeClr val="accent1"/>
              </a:solidFill>
              <a:ln w="31750">
                <a:solidFill>
                  <a:schemeClr val="tx1"/>
                </a:solidFill>
                <a:miter lim="800000"/>
                <a:headEnd/>
                <a:tailEnd/>
              </a:ln>
            </p:spPr>
            <p:txBody>
              <a:bodyPr wrap="none" anchor="ctr"/>
              <a:lstStyle/>
              <a:p>
                <a:pPr algn="ctr"/>
                <a:r>
                  <a:rPr lang="en-US" sz="2400">
                    <a:latin typeface="Tahoma" pitchFamily="34" charset="0"/>
                  </a:rPr>
                  <a:t>T</a:t>
                </a:r>
              </a:p>
            </p:txBody>
          </p:sp>
          <p:sp>
            <p:nvSpPr>
              <p:cNvPr id="39984" name="Rectangle 14"/>
              <p:cNvSpPr>
                <a:spLocks noChangeArrowheads="1"/>
              </p:cNvSpPr>
              <p:nvPr/>
            </p:nvSpPr>
            <p:spPr bwMode="auto">
              <a:xfrm>
                <a:off x="4032" y="3072"/>
                <a:ext cx="720" cy="768"/>
              </a:xfrm>
              <a:prstGeom prst="rect">
                <a:avLst/>
              </a:prstGeom>
              <a:solidFill>
                <a:schemeClr val="accent1"/>
              </a:solidFill>
              <a:ln w="31750">
                <a:solidFill>
                  <a:schemeClr val="tx1"/>
                </a:solidFill>
                <a:miter lim="800000"/>
                <a:headEnd/>
                <a:tailEnd/>
              </a:ln>
            </p:spPr>
            <p:txBody>
              <a:bodyPr wrap="none" anchor="ctr"/>
              <a:lstStyle/>
              <a:p>
                <a:pPr algn="ctr"/>
                <a:r>
                  <a:rPr lang="en-US" sz="2400">
                    <a:latin typeface="Tahoma" pitchFamily="34" charset="0"/>
                  </a:rPr>
                  <a:t>Mode</a:t>
                </a:r>
              </a:p>
            </p:txBody>
          </p:sp>
        </p:grpSp>
        <p:sp>
          <p:nvSpPr>
            <p:cNvPr id="39943" name="Text Box 15"/>
            <p:cNvSpPr txBox="1">
              <a:spLocks noChangeArrowheads="1"/>
            </p:cNvSpPr>
            <p:nvPr/>
          </p:nvSpPr>
          <p:spPr bwMode="auto">
            <a:xfrm>
              <a:off x="906" y="2508"/>
              <a:ext cx="234" cy="154"/>
            </a:xfrm>
            <a:prstGeom prst="rect">
              <a:avLst/>
            </a:prstGeom>
            <a:noFill/>
            <a:ln w="31750">
              <a:noFill/>
              <a:miter lim="800000"/>
              <a:headEnd/>
              <a:tailEnd/>
            </a:ln>
          </p:spPr>
          <p:txBody>
            <a:bodyPr>
              <a:spAutoFit/>
            </a:bodyPr>
            <a:lstStyle/>
            <a:p>
              <a:pPr>
                <a:spcBef>
                  <a:spcPct val="50000"/>
                </a:spcBef>
              </a:pPr>
              <a:r>
                <a:rPr lang="en-US" sz="1000">
                  <a:latin typeface="Tahoma" pitchFamily="34" charset="0"/>
                </a:rPr>
                <a:t>31</a:t>
              </a:r>
            </a:p>
          </p:txBody>
        </p:sp>
        <p:sp>
          <p:nvSpPr>
            <p:cNvPr id="39944" name="Text Box 16"/>
            <p:cNvSpPr txBox="1">
              <a:spLocks noChangeArrowheads="1"/>
            </p:cNvSpPr>
            <p:nvPr/>
          </p:nvSpPr>
          <p:spPr bwMode="auto">
            <a:xfrm>
              <a:off x="1092" y="2510"/>
              <a:ext cx="234" cy="154"/>
            </a:xfrm>
            <a:prstGeom prst="rect">
              <a:avLst/>
            </a:prstGeom>
            <a:noFill/>
            <a:ln w="31750">
              <a:noFill/>
              <a:miter lim="800000"/>
              <a:headEnd/>
              <a:tailEnd/>
            </a:ln>
          </p:spPr>
          <p:txBody>
            <a:bodyPr>
              <a:spAutoFit/>
            </a:bodyPr>
            <a:lstStyle/>
            <a:p>
              <a:pPr>
                <a:spcBef>
                  <a:spcPct val="50000"/>
                </a:spcBef>
              </a:pPr>
              <a:r>
                <a:rPr lang="en-US" sz="1000">
                  <a:latin typeface="Tahoma" pitchFamily="34" charset="0"/>
                </a:rPr>
                <a:t>30</a:t>
              </a:r>
            </a:p>
          </p:txBody>
        </p:sp>
        <p:sp>
          <p:nvSpPr>
            <p:cNvPr id="39945" name="Text Box 17"/>
            <p:cNvSpPr txBox="1">
              <a:spLocks noChangeArrowheads="1"/>
            </p:cNvSpPr>
            <p:nvPr/>
          </p:nvSpPr>
          <p:spPr bwMode="auto">
            <a:xfrm>
              <a:off x="1284" y="2508"/>
              <a:ext cx="234" cy="154"/>
            </a:xfrm>
            <a:prstGeom prst="rect">
              <a:avLst/>
            </a:prstGeom>
            <a:noFill/>
            <a:ln w="31750">
              <a:noFill/>
              <a:miter lim="800000"/>
              <a:headEnd/>
              <a:tailEnd/>
            </a:ln>
          </p:spPr>
          <p:txBody>
            <a:bodyPr>
              <a:spAutoFit/>
            </a:bodyPr>
            <a:lstStyle/>
            <a:p>
              <a:pPr>
                <a:spcBef>
                  <a:spcPct val="50000"/>
                </a:spcBef>
              </a:pPr>
              <a:r>
                <a:rPr lang="en-US" sz="1000">
                  <a:latin typeface="Tahoma" pitchFamily="34" charset="0"/>
                </a:rPr>
                <a:t>29</a:t>
              </a:r>
            </a:p>
          </p:txBody>
        </p:sp>
        <p:sp>
          <p:nvSpPr>
            <p:cNvPr id="39946" name="Text Box 18"/>
            <p:cNvSpPr txBox="1">
              <a:spLocks noChangeArrowheads="1"/>
            </p:cNvSpPr>
            <p:nvPr/>
          </p:nvSpPr>
          <p:spPr bwMode="auto">
            <a:xfrm>
              <a:off x="1482" y="2510"/>
              <a:ext cx="234" cy="154"/>
            </a:xfrm>
            <a:prstGeom prst="rect">
              <a:avLst/>
            </a:prstGeom>
            <a:noFill/>
            <a:ln w="31750">
              <a:noFill/>
              <a:miter lim="800000"/>
              <a:headEnd/>
              <a:tailEnd/>
            </a:ln>
          </p:spPr>
          <p:txBody>
            <a:bodyPr>
              <a:spAutoFit/>
            </a:bodyPr>
            <a:lstStyle/>
            <a:p>
              <a:pPr>
                <a:spcBef>
                  <a:spcPct val="50000"/>
                </a:spcBef>
              </a:pPr>
              <a:r>
                <a:rPr lang="en-US" sz="1000">
                  <a:latin typeface="Tahoma" pitchFamily="34" charset="0"/>
                </a:rPr>
                <a:t>28</a:t>
              </a:r>
            </a:p>
          </p:txBody>
        </p:sp>
        <p:sp>
          <p:nvSpPr>
            <p:cNvPr id="39947" name="Text Box 19"/>
            <p:cNvSpPr txBox="1">
              <a:spLocks noChangeArrowheads="1"/>
            </p:cNvSpPr>
            <p:nvPr/>
          </p:nvSpPr>
          <p:spPr bwMode="auto">
            <a:xfrm>
              <a:off x="3744" y="2496"/>
              <a:ext cx="234" cy="154"/>
            </a:xfrm>
            <a:prstGeom prst="rect">
              <a:avLst/>
            </a:prstGeom>
            <a:noFill/>
            <a:ln w="31750">
              <a:noFill/>
              <a:miter lim="800000"/>
              <a:headEnd/>
              <a:tailEnd/>
            </a:ln>
          </p:spPr>
          <p:txBody>
            <a:bodyPr>
              <a:spAutoFit/>
            </a:bodyPr>
            <a:lstStyle/>
            <a:p>
              <a:pPr>
                <a:spcBef>
                  <a:spcPct val="50000"/>
                </a:spcBef>
              </a:pPr>
              <a:r>
                <a:rPr lang="en-US" sz="1000">
                  <a:latin typeface="Tahoma" pitchFamily="34" charset="0"/>
                </a:rPr>
                <a:t>7</a:t>
              </a:r>
            </a:p>
          </p:txBody>
        </p:sp>
        <p:sp>
          <p:nvSpPr>
            <p:cNvPr id="39948" name="Text Box 20"/>
            <p:cNvSpPr txBox="1">
              <a:spLocks noChangeArrowheads="1"/>
            </p:cNvSpPr>
            <p:nvPr/>
          </p:nvSpPr>
          <p:spPr bwMode="auto">
            <a:xfrm>
              <a:off x="3936" y="2496"/>
              <a:ext cx="234" cy="154"/>
            </a:xfrm>
            <a:prstGeom prst="rect">
              <a:avLst/>
            </a:prstGeom>
            <a:noFill/>
            <a:ln w="31750">
              <a:noFill/>
              <a:miter lim="800000"/>
              <a:headEnd/>
              <a:tailEnd/>
            </a:ln>
          </p:spPr>
          <p:txBody>
            <a:bodyPr>
              <a:spAutoFit/>
            </a:bodyPr>
            <a:lstStyle/>
            <a:p>
              <a:pPr>
                <a:spcBef>
                  <a:spcPct val="50000"/>
                </a:spcBef>
              </a:pPr>
              <a:r>
                <a:rPr lang="en-US" sz="1000">
                  <a:latin typeface="Tahoma" pitchFamily="34" charset="0"/>
                </a:rPr>
                <a:t>6</a:t>
              </a:r>
            </a:p>
          </p:txBody>
        </p:sp>
        <p:sp>
          <p:nvSpPr>
            <p:cNvPr id="39949" name="Text Box 21"/>
            <p:cNvSpPr txBox="1">
              <a:spLocks noChangeArrowheads="1"/>
            </p:cNvSpPr>
            <p:nvPr/>
          </p:nvSpPr>
          <p:spPr bwMode="auto">
            <a:xfrm>
              <a:off x="4128" y="2504"/>
              <a:ext cx="234" cy="154"/>
            </a:xfrm>
            <a:prstGeom prst="rect">
              <a:avLst/>
            </a:prstGeom>
            <a:noFill/>
            <a:ln w="31750">
              <a:noFill/>
              <a:miter lim="800000"/>
              <a:headEnd/>
              <a:tailEnd/>
            </a:ln>
          </p:spPr>
          <p:txBody>
            <a:bodyPr>
              <a:spAutoFit/>
            </a:bodyPr>
            <a:lstStyle/>
            <a:p>
              <a:pPr>
                <a:spcBef>
                  <a:spcPct val="50000"/>
                </a:spcBef>
              </a:pPr>
              <a:r>
                <a:rPr lang="en-US" sz="1000">
                  <a:latin typeface="Tahoma" pitchFamily="34" charset="0"/>
                </a:rPr>
                <a:t>5</a:t>
              </a:r>
            </a:p>
          </p:txBody>
        </p:sp>
        <p:sp>
          <p:nvSpPr>
            <p:cNvPr id="39950" name="Text Box 22"/>
            <p:cNvSpPr txBox="1">
              <a:spLocks noChangeArrowheads="1"/>
            </p:cNvSpPr>
            <p:nvPr/>
          </p:nvSpPr>
          <p:spPr bwMode="auto">
            <a:xfrm>
              <a:off x="4296" y="2496"/>
              <a:ext cx="234" cy="154"/>
            </a:xfrm>
            <a:prstGeom prst="rect">
              <a:avLst/>
            </a:prstGeom>
            <a:noFill/>
            <a:ln w="31750">
              <a:noFill/>
              <a:miter lim="800000"/>
              <a:headEnd/>
              <a:tailEnd/>
            </a:ln>
          </p:spPr>
          <p:txBody>
            <a:bodyPr>
              <a:spAutoFit/>
            </a:bodyPr>
            <a:lstStyle/>
            <a:p>
              <a:pPr>
                <a:spcBef>
                  <a:spcPct val="50000"/>
                </a:spcBef>
              </a:pPr>
              <a:r>
                <a:rPr lang="en-US" sz="1000">
                  <a:latin typeface="Tahoma" pitchFamily="34" charset="0"/>
                </a:rPr>
                <a:t>4</a:t>
              </a:r>
            </a:p>
          </p:txBody>
        </p:sp>
        <p:sp>
          <p:nvSpPr>
            <p:cNvPr id="39951" name="Text Box 23"/>
            <p:cNvSpPr txBox="1">
              <a:spLocks noChangeArrowheads="1"/>
            </p:cNvSpPr>
            <p:nvPr/>
          </p:nvSpPr>
          <p:spPr bwMode="auto">
            <a:xfrm>
              <a:off x="4920" y="2496"/>
              <a:ext cx="234" cy="154"/>
            </a:xfrm>
            <a:prstGeom prst="rect">
              <a:avLst/>
            </a:prstGeom>
            <a:noFill/>
            <a:ln w="31750">
              <a:noFill/>
              <a:miter lim="800000"/>
              <a:headEnd/>
              <a:tailEnd/>
            </a:ln>
          </p:spPr>
          <p:txBody>
            <a:bodyPr>
              <a:spAutoFit/>
            </a:bodyPr>
            <a:lstStyle/>
            <a:p>
              <a:pPr>
                <a:spcBef>
                  <a:spcPct val="50000"/>
                </a:spcBef>
              </a:pPr>
              <a:r>
                <a:rPr lang="en-US" sz="1000">
                  <a:latin typeface="Tahoma" pitchFamily="34" charset="0"/>
                </a:rPr>
                <a:t>0</a:t>
              </a:r>
            </a:p>
          </p:txBody>
        </p:sp>
        <p:sp>
          <p:nvSpPr>
            <p:cNvPr id="39952" name="Text Box 24"/>
            <p:cNvSpPr txBox="1">
              <a:spLocks noChangeArrowheads="1"/>
            </p:cNvSpPr>
            <p:nvPr/>
          </p:nvSpPr>
          <p:spPr bwMode="auto">
            <a:xfrm>
              <a:off x="996" y="3396"/>
              <a:ext cx="672" cy="154"/>
            </a:xfrm>
            <a:prstGeom prst="rect">
              <a:avLst/>
            </a:prstGeom>
            <a:noFill/>
            <a:ln w="31750">
              <a:noFill/>
              <a:miter lim="800000"/>
              <a:headEnd/>
              <a:tailEnd/>
            </a:ln>
          </p:spPr>
          <p:txBody>
            <a:bodyPr>
              <a:spAutoFit/>
            </a:bodyPr>
            <a:lstStyle/>
            <a:p>
              <a:pPr>
                <a:spcBef>
                  <a:spcPct val="50000"/>
                </a:spcBef>
              </a:pPr>
              <a:r>
                <a:rPr lang="en-US" sz="1000">
                  <a:latin typeface="Tahoma" pitchFamily="34" charset="0"/>
                </a:rPr>
                <a:t>Condition Flags</a:t>
              </a:r>
            </a:p>
          </p:txBody>
        </p:sp>
        <p:sp>
          <p:nvSpPr>
            <p:cNvPr id="39953" name="Text Box 25"/>
            <p:cNvSpPr txBox="1">
              <a:spLocks noChangeArrowheads="1"/>
            </p:cNvSpPr>
            <p:nvPr/>
          </p:nvSpPr>
          <p:spPr bwMode="auto">
            <a:xfrm>
              <a:off x="4362" y="3390"/>
              <a:ext cx="672" cy="154"/>
            </a:xfrm>
            <a:prstGeom prst="rect">
              <a:avLst/>
            </a:prstGeom>
            <a:noFill/>
            <a:ln w="31750">
              <a:noFill/>
              <a:miter lim="800000"/>
              <a:headEnd/>
              <a:tailEnd/>
            </a:ln>
          </p:spPr>
          <p:txBody>
            <a:bodyPr>
              <a:spAutoFit/>
            </a:bodyPr>
            <a:lstStyle/>
            <a:p>
              <a:pPr>
                <a:spcBef>
                  <a:spcPct val="50000"/>
                </a:spcBef>
              </a:pPr>
              <a:r>
                <a:rPr lang="en-US" sz="1000">
                  <a:latin typeface="Tahoma" pitchFamily="34" charset="0"/>
                </a:rPr>
                <a:t>Processor Mode</a:t>
              </a:r>
            </a:p>
          </p:txBody>
        </p:sp>
        <p:sp>
          <p:nvSpPr>
            <p:cNvPr id="39954" name="Text Box 26"/>
            <p:cNvSpPr txBox="1">
              <a:spLocks noChangeArrowheads="1"/>
            </p:cNvSpPr>
            <p:nvPr/>
          </p:nvSpPr>
          <p:spPr bwMode="auto">
            <a:xfrm>
              <a:off x="3726" y="3390"/>
              <a:ext cx="480" cy="250"/>
            </a:xfrm>
            <a:prstGeom prst="rect">
              <a:avLst/>
            </a:prstGeom>
            <a:noFill/>
            <a:ln w="31750">
              <a:noFill/>
              <a:miter lim="800000"/>
              <a:headEnd/>
              <a:tailEnd/>
            </a:ln>
          </p:spPr>
          <p:txBody>
            <a:bodyPr>
              <a:spAutoFit/>
            </a:bodyPr>
            <a:lstStyle/>
            <a:p>
              <a:pPr algn="ctr">
                <a:spcBef>
                  <a:spcPct val="50000"/>
                </a:spcBef>
              </a:pPr>
              <a:r>
                <a:rPr lang="en-US" sz="1000">
                  <a:latin typeface="Tahoma" pitchFamily="34" charset="0"/>
                </a:rPr>
                <a:t>Interrupt Masks</a:t>
              </a:r>
            </a:p>
          </p:txBody>
        </p:sp>
        <p:sp>
          <p:nvSpPr>
            <p:cNvPr id="39955" name="Text Box 27"/>
            <p:cNvSpPr txBox="1">
              <a:spLocks noChangeArrowheads="1"/>
            </p:cNvSpPr>
            <p:nvPr/>
          </p:nvSpPr>
          <p:spPr bwMode="auto">
            <a:xfrm>
              <a:off x="3936" y="3648"/>
              <a:ext cx="672" cy="154"/>
            </a:xfrm>
            <a:prstGeom prst="rect">
              <a:avLst/>
            </a:prstGeom>
            <a:noFill/>
            <a:ln w="31750">
              <a:noFill/>
              <a:miter lim="800000"/>
              <a:headEnd/>
              <a:tailEnd/>
            </a:ln>
          </p:spPr>
          <p:txBody>
            <a:bodyPr>
              <a:spAutoFit/>
            </a:bodyPr>
            <a:lstStyle/>
            <a:p>
              <a:pPr>
                <a:spcBef>
                  <a:spcPct val="50000"/>
                </a:spcBef>
              </a:pPr>
              <a:r>
                <a:rPr lang="en-US" sz="1000">
                  <a:latin typeface="Tahoma" pitchFamily="34" charset="0"/>
                </a:rPr>
                <a:t>Thumb State</a:t>
              </a:r>
            </a:p>
          </p:txBody>
        </p:sp>
        <p:sp>
          <p:nvSpPr>
            <p:cNvPr id="39956" name="Line 28"/>
            <p:cNvSpPr>
              <a:spLocks noChangeShapeType="1"/>
            </p:cNvSpPr>
            <p:nvPr/>
          </p:nvSpPr>
          <p:spPr bwMode="auto">
            <a:xfrm>
              <a:off x="4224" y="3414"/>
              <a:ext cx="0" cy="234"/>
            </a:xfrm>
            <a:prstGeom prst="line">
              <a:avLst/>
            </a:prstGeom>
            <a:noFill/>
            <a:ln w="31750">
              <a:solidFill>
                <a:schemeClr val="tx1"/>
              </a:solidFill>
              <a:round/>
              <a:headEnd/>
              <a:tailEnd/>
            </a:ln>
          </p:spPr>
          <p:txBody>
            <a:bodyPr wrap="none"/>
            <a:lstStyle/>
            <a:p>
              <a:endParaRPr lang="en-IN"/>
            </a:p>
          </p:txBody>
        </p:sp>
        <p:sp>
          <p:nvSpPr>
            <p:cNvPr id="39957" name="Text Box 29"/>
            <p:cNvSpPr txBox="1">
              <a:spLocks noChangeArrowheads="1"/>
            </p:cNvSpPr>
            <p:nvPr/>
          </p:nvSpPr>
          <p:spPr bwMode="auto">
            <a:xfrm>
              <a:off x="468" y="3396"/>
              <a:ext cx="672" cy="154"/>
            </a:xfrm>
            <a:prstGeom prst="rect">
              <a:avLst/>
            </a:prstGeom>
            <a:noFill/>
            <a:ln w="31750">
              <a:noFill/>
              <a:miter lim="800000"/>
              <a:headEnd/>
              <a:tailEnd/>
            </a:ln>
          </p:spPr>
          <p:txBody>
            <a:bodyPr>
              <a:spAutoFit/>
            </a:bodyPr>
            <a:lstStyle/>
            <a:p>
              <a:pPr>
                <a:spcBef>
                  <a:spcPct val="50000"/>
                </a:spcBef>
              </a:pPr>
              <a:r>
                <a:rPr lang="en-US" sz="1000" b="1">
                  <a:latin typeface="Tahoma" pitchFamily="34" charset="0"/>
                </a:rPr>
                <a:t>Function</a:t>
              </a:r>
            </a:p>
          </p:txBody>
        </p:sp>
        <p:sp>
          <p:nvSpPr>
            <p:cNvPr id="39958" name="Text Box 30"/>
            <p:cNvSpPr txBox="1">
              <a:spLocks noChangeArrowheads="1"/>
            </p:cNvSpPr>
            <p:nvPr/>
          </p:nvSpPr>
          <p:spPr bwMode="auto">
            <a:xfrm>
              <a:off x="696" y="2508"/>
              <a:ext cx="672" cy="154"/>
            </a:xfrm>
            <a:prstGeom prst="rect">
              <a:avLst/>
            </a:prstGeom>
            <a:noFill/>
            <a:ln w="31750">
              <a:noFill/>
              <a:miter lim="800000"/>
              <a:headEnd/>
              <a:tailEnd/>
            </a:ln>
          </p:spPr>
          <p:txBody>
            <a:bodyPr>
              <a:spAutoFit/>
            </a:bodyPr>
            <a:lstStyle/>
            <a:p>
              <a:pPr>
                <a:spcBef>
                  <a:spcPct val="50000"/>
                </a:spcBef>
              </a:pPr>
              <a:r>
                <a:rPr lang="en-US" sz="1000" b="1">
                  <a:latin typeface="Tahoma" pitchFamily="34" charset="0"/>
                </a:rPr>
                <a:t>Bit</a:t>
              </a:r>
            </a:p>
          </p:txBody>
        </p:sp>
        <p:sp>
          <p:nvSpPr>
            <p:cNvPr id="39959" name="Text Box 31"/>
            <p:cNvSpPr txBox="1">
              <a:spLocks noChangeArrowheads="1"/>
            </p:cNvSpPr>
            <p:nvPr/>
          </p:nvSpPr>
          <p:spPr bwMode="auto">
            <a:xfrm>
              <a:off x="570" y="2390"/>
              <a:ext cx="672" cy="154"/>
            </a:xfrm>
            <a:prstGeom prst="rect">
              <a:avLst/>
            </a:prstGeom>
            <a:noFill/>
            <a:ln w="31750">
              <a:noFill/>
              <a:miter lim="800000"/>
              <a:headEnd/>
              <a:tailEnd/>
            </a:ln>
          </p:spPr>
          <p:txBody>
            <a:bodyPr>
              <a:spAutoFit/>
            </a:bodyPr>
            <a:lstStyle/>
            <a:p>
              <a:pPr>
                <a:spcBef>
                  <a:spcPct val="50000"/>
                </a:spcBef>
              </a:pPr>
              <a:r>
                <a:rPr lang="en-US" sz="1000" b="1">
                  <a:latin typeface="Tahoma" pitchFamily="34" charset="0"/>
                </a:rPr>
                <a:t>Fields</a:t>
              </a:r>
            </a:p>
          </p:txBody>
        </p:sp>
        <p:sp>
          <p:nvSpPr>
            <p:cNvPr id="39960" name="Line 32"/>
            <p:cNvSpPr>
              <a:spLocks noChangeShapeType="1"/>
            </p:cNvSpPr>
            <p:nvPr/>
          </p:nvSpPr>
          <p:spPr bwMode="auto">
            <a:xfrm>
              <a:off x="912" y="2412"/>
              <a:ext cx="0" cy="96"/>
            </a:xfrm>
            <a:prstGeom prst="line">
              <a:avLst/>
            </a:prstGeom>
            <a:noFill/>
            <a:ln w="31750">
              <a:solidFill>
                <a:schemeClr val="tx1"/>
              </a:solidFill>
              <a:round/>
              <a:headEnd/>
              <a:tailEnd/>
            </a:ln>
          </p:spPr>
          <p:txBody>
            <a:bodyPr wrap="none"/>
            <a:lstStyle/>
            <a:p>
              <a:endParaRPr lang="en-IN"/>
            </a:p>
          </p:txBody>
        </p:sp>
        <p:sp>
          <p:nvSpPr>
            <p:cNvPr id="39961" name="Line 33"/>
            <p:cNvSpPr>
              <a:spLocks noChangeShapeType="1"/>
            </p:cNvSpPr>
            <p:nvPr/>
          </p:nvSpPr>
          <p:spPr bwMode="auto">
            <a:xfrm>
              <a:off x="2064" y="2400"/>
              <a:ext cx="0" cy="96"/>
            </a:xfrm>
            <a:prstGeom prst="line">
              <a:avLst/>
            </a:prstGeom>
            <a:noFill/>
            <a:ln w="31750">
              <a:solidFill>
                <a:schemeClr val="tx1"/>
              </a:solidFill>
              <a:round/>
              <a:headEnd/>
              <a:tailEnd/>
            </a:ln>
          </p:spPr>
          <p:txBody>
            <a:bodyPr wrap="none"/>
            <a:lstStyle/>
            <a:p>
              <a:endParaRPr lang="en-IN"/>
            </a:p>
          </p:txBody>
        </p:sp>
        <p:sp>
          <p:nvSpPr>
            <p:cNvPr id="39962" name="Line 34"/>
            <p:cNvSpPr>
              <a:spLocks noChangeShapeType="1"/>
            </p:cNvSpPr>
            <p:nvPr/>
          </p:nvSpPr>
          <p:spPr bwMode="auto">
            <a:xfrm>
              <a:off x="2094" y="2400"/>
              <a:ext cx="0" cy="96"/>
            </a:xfrm>
            <a:prstGeom prst="line">
              <a:avLst/>
            </a:prstGeom>
            <a:noFill/>
            <a:ln w="31750">
              <a:solidFill>
                <a:schemeClr val="tx1"/>
              </a:solidFill>
              <a:round/>
              <a:headEnd/>
              <a:tailEnd/>
            </a:ln>
          </p:spPr>
          <p:txBody>
            <a:bodyPr wrap="none"/>
            <a:lstStyle/>
            <a:p>
              <a:endParaRPr lang="en-IN"/>
            </a:p>
          </p:txBody>
        </p:sp>
        <p:sp>
          <p:nvSpPr>
            <p:cNvPr id="39963" name="Line 35"/>
            <p:cNvSpPr>
              <a:spLocks noChangeShapeType="1"/>
            </p:cNvSpPr>
            <p:nvPr/>
          </p:nvSpPr>
          <p:spPr bwMode="auto">
            <a:xfrm>
              <a:off x="2736" y="2400"/>
              <a:ext cx="0" cy="96"/>
            </a:xfrm>
            <a:prstGeom prst="line">
              <a:avLst/>
            </a:prstGeom>
            <a:noFill/>
            <a:ln w="31750">
              <a:solidFill>
                <a:schemeClr val="tx1"/>
              </a:solidFill>
              <a:round/>
              <a:headEnd/>
              <a:tailEnd/>
            </a:ln>
          </p:spPr>
          <p:txBody>
            <a:bodyPr wrap="none"/>
            <a:lstStyle/>
            <a:p>
              <a:endParaRPr lang="en-IN"/>
            </a:p>
          </p:txBody>
        </p:sp>
        <p:sp>
          <p:nvSpPr>
            <p:cNvPr id="39964" name="Line 36"/>
            <p:cNvSpPr>
              <a:spLocks noChangeShapeType="1"/>
            </p:cNvSpPr>
            <p:nvPr/>
          </p:nvSpPr>
          <p:spPr bwMode="auto">
            <a:xfrm>
              <a:off x="2766" y="2400"/>
              <a:ext cx="0" cy="96"/>
            </a:xfrm>
            <a:prstGeom prst="line">
              <a:avLst/>
            </a:prstGeom>
            <a:noFill/>
            <a:ln w="31750">
              <a:solidFill>
                <a:schemeClr val="tx1"/>
              </a:solidFill>
              <a:round/>
              <a:headEnd/>
              <a:tailEnd/>
            </a:ln>
          </p:spPr>
          <p:txBody>
            <a:bodyPr wrap="none"/>
            <a:lstStyle/>
            <a:p>
              <a:endParaRPr lang="en-IN"/>
            </a:p>
          </p:txBody>
        </p:sp>
        <p:sp>
          <p:nvSpPr>
            <p:cNvPr id="39965" name="Line 37"/>
            <p:cNvSpPr>
              <a:spLocks noChangeShapeType="1"/>
            </p:cNvSpPr>
            <p:nvPr/>
          </p:nvSpPr>
          <p:spPr bwMode="auto">
            <a:xfrm>
              <a:off x="3732" y="2400"/>
              <a:ext cx="0" cy="96"/>
            </a:xfrm>
            <a:prstGeom prst="line">
              <a:avLst/>
            </a:prstGeom>
            <a:noFill/>
            <a:ln w="31750">
              <a:solidFill>
                <a:schemeClr val="tx1"/>
              </a:solidFill>
              <a:round/>
              <a:headEnd/>
              <a:tailEnd/>
            </a:ln>
          </p:spPr>
          <p:txBody>
            <a:bodyPr wrap="none"/>
            <a:lstStyle/>
            <a:p>
              <a:endParaRPr lang="en-IN"/>
            </a:p>
          </p:txBody>
        </p:sp>
        <p:sp>
          <p:nvSpPr>
            <p:cNvPr id="39966" name="Line 38"/>
            <p:cNvSpPr>
              <a:spLocks noChangeShapeType="1"/>
            </p:cNvSpPr>
            <p:nvPr/>
          </p:nvSpPr>
          <p:spPr bwMode="auto">
            <a:xfrm>
              <a:off x="3702" y="2400"/>
              <a:ext cx="0" cy="96"/>
            </a:xfrm>
            <a:prstGeom prst="line">
              <a:avLst/>
            </a:prstGeom>
            <a:noFill/>
            <a:ln w="31750">
              <a:solidFill>
                <a:schemeClr val="tx1"/>
              </a:solidFill>
              <a:round/>
              <a:headEnd/>
              <a:tailEnd/>
            </a:ln>
          </p:spPr>
          <p:txBody>
            <a:bodyPr wrap="none"/>
            <a:lstStyle/>
            <a:p>
              <a:endParaRPr lang="en-IN"/>
            </a:p>
          </p:txBody>
        </p:sp>
        <p:sp>
          <p:nvSpPr>
            <p:cNvPr id="39967" name="Line 39"/>
            <p:cNvSpPr>
              <a:spLocks noChangeShapeType="1"/>
            </p:cNvSpPr>
            <p:nvPr/>
          </p:nvSpPr>
          <p:spPr bwMode="auto">
            <a:xfrm>
              <a:off x="5022" y="2400"/>
              <a:ext cx="0" cy="96"/>
            </a:xfrm>
            <a:prstGeom prst="line">
              <a:avLst/>
            </a:prstGeom>
            <a:noFill/>
            <a:ln w="31750">
              <a:solidFill>
                <a:schemeClr val="tx1"/>
              </a:solidFill>
              <a:round/>
              <a:headEnd/>
              <a:tailEnd/>
            </a:ln>
          </p:spPr>
          <p:txBody>
            <a:bodyPr wrap="none"/>
            <a:lstStyle/>
            <a:p>
              <a:endParaRPr lang="en-IN"/>
            </a:p>
          </p:txBody>
        </p:sp>
        <p:sp>
          <p:nvSpPr>
            <p:cNvPr id="39968" name="Line 40"/>
            <p:cNvSpPr>
              <a:spLocks noChangeShapeType="1"/>
            </p:cNvSpPr>
            <p:nvPr/>
          </p:nvSpPr>
          <p:spPr bwMode="auto">
            <a:xfrm>
              <a:off x="912" y="2448"/>
              <a:ext cx="1152" cy="0"/>
            </a:xfrm>
            <a:prstGeom prst="line">
              <a:avLst/>
            </a:prstGeom>
            <a:noFill/>
            <a:ln w="31750">
              <a:solidFill>
                <a:schemeClr val="tx1"/>
              </a:solidFill>
              <a:round/>
              <a:headEnd/>
              <a:tailEnd/>
            </a:ln>
          </p:spPr>
          <p:txBody>
            <a:bodyPr wrap="none"/>
            <a:lstStyle/>
            <a:p>
              <a:endParaRPr lang="en-IN"/>
            </a:p>
          </p:txBody>
        </p:sp>
        <p:sp>
          <p:nvSpPr>
            <p:cNvPr id="39969" name="Line 41"/>
            <p:cNvSpPr>
              <a:spLocks noChangeShapeType="1"/>
            </p:cNvSpPr>
            <p:nvPr/>
          </p:nvSpPr>
          <p:spPr bwMode="auto">
            <a:xfrm>
              <a:off x="2112" y="2448"/>
              <a:ext cx="624" cy="0"/>
            </a:xfrm>
            <a:prstGeom prst="line">
              <a:avLst/>
            </a:prstGeom>
            <a:noFill/>
            <a:ln w="31750">
              <a:solidFill>
                <a:schemeClr val="tx1"/>
              </a:solidFill>
              <a:round/>
              <a:headEnd/>
              <a:tailEnd/>
            </a:ln>
          </p:spPr>
          <p:txBody>
            <a:bodyPr wrap="none"/>
            <a:lstStyle/>
            <a:p>
              <a:endParaRPr lang="en-IN"/>
            </a:p>
          </p:txBody>
        </p:sp>
        <p:sp>
          <p:nvSpPr>
            <p:cNvPr id="39970" name="Line 42"/>
            <p:cNvSpPr>
              <a:spLocks noChangeShapeType="1"/>
            </p:cNvSpPr>
            <p:nvPr/>
          </p:nvSpPr>
          <p:spPr bwMode="auto">
            <a:xfrm>
              <a:off x="2784" y="2448"/>
              <a:ext cx="912" cy="0"/>
            </a:xfrm>
            <a:prstGeom prst="line">
              <a:avLst/>
            </a:prstGeom>
            <a:noFill/>
            <a:ln w="31750">
              <a:solidFill>
                <a:schemeClr val="tx1"/>
              </a:solidFill>
              <a:round/>
              <a:headEnd/>
              <a:tailEnd/>
            </a:ln>
          </p:spPr>
          <p:txBody>
            <a:bodyPr wrap="none"/>
            <a:lstStyle/>
            <a:p>
              <a:endParaRPr lang="en-IN"/>
            </a:p>
          </p:txBody>
        </p:sp>
        <p:sp>
          <p:nvSpPr>
            <p:cNvPr id="39971" name="Line 43"/>
            <p:cNvSpPr>
              <a:spLocks noChangeShapeType="1"/>
            </p:cNvSpPr>
            <p:nvPr/>
          </p:nvSpPr>
          <p:spPr bwMode="auto">
            <a:xfrm>
              <a:off x="3744" y="2448"/>
              <a:ext cx="1248" cy="0"/>
            </a:xfrm>
            <a:prstGeom prst="line">
              <a:avLst/>
            </a:prstGeom>
            <a:noFill/>
            <a:ln w="31750">
              <a:solidFill>
                <a:schemeClr val="tx1"/>
              </a:solidFill>
              <a:round/>
              <a:headEnd/>
              <a:tailEnd/>
            </a:ln>
          </p:spPr>
          <p:txBody>
            <a:bodyPr wrap="none"/>
            <a:lstStyle/>
            <a:p>
              <a:endParaRPr lang="en-IN"/>
            </a:p>
          </p:txBody>
        </p:sp>
        <p:sp>
          <p:nvSpPr>
            <p:cNvPr id="39972" name="Text Box 44"/>
            <p:cNvSpPr txBox="1">
              <a:spLocks noChangeArrowheads="1"/>
            </p:cNvSpPr>
            <p:nvPr/>
          </p:nvSpPr>
          <p:spPr bwMode="auto">
            <a:xfrm>
              <a:off x="1344" y="2304"/>
              <a:ext cx="672" cy="154"/>
            </a:xfrm>
            <a:prstGeom prst="rect">
              <a:avLst/>
            </a:prstGeom>
            <a:noFill/>
            <a:ln w="31750">
              <a:noFill/>
              <a:miter lim="800000"/>
              <a:headEnd/>
              <a:tailEnd/>
            </a:ln>
          </p:spPr>
          <p:txBody>
            <a:bodyPr>
              <a:spAutoFit/>
            </a:bodyPr>
            <a:lstStyle/>
            <a:p>
              <a:pPr>
                <a:spcBef>
                  <a:spcPct val="50000"/>
                </a:spcBef>
              </a:pPr>
              <a:r>
                <a:rPr lang="en-US" sz="1000">
                  <a:latin typeface="Tahoma" pitchFamily="34" charset="0"/>
                </a:rPr>
                <a:t>Flags</a:t>
              </a:r>
            </a:p>
          </p:txBody>
        </p:sp>
        <p:sp>
          <p:nvSpPr>
            <p:cNvPr id="39973" name="Text Box 45"/>
            <p:cNvSpPr txBox="1">
              <a:spLocks noChangeArrowheads="1"/>
            </p:cNvSpPr>
            <p:nvPr/>
          </p:nvSpPr>
          <p:spPr bwMode="auto">
            <a:xfrm>
              <a:off x="2268" y="2310"/>
              <a:ext cx="672" cy="154"/>
            </a:xfrm>
            <a:prstGeom prst="rect">
              <a:avLst/>
            </a:prstGeom>
            <a:noFill/>
            <a:ln w="31750">
              <a:noFill/>
              <a:miter lim="800000"/>
              <a:headEnd/>
              <a:tailEnd/>
            </a:ln>
          </p:spPr>
          <p:txBody>
            <a:bodyPr>
              <a:spAutoFit/>
            </a:bodyPr>
            <a:lstStyle/>
            <a:p>
              <a:pPr>
                <a:spcBef>
                  <a:spcPct val="50000"/>
                </a:spcBef>
              </a:pPr>
              <a:r>
                <a:rPr lang="en-US" sz="1000">
                  <a:latin typeface="Tahoma" pitchFamily="34" charset="0"/>
                </a:rPr>
                <a:t>Status</a:t>
              </a:r>
            </a:p>
          </p:txBody>
        </p:sp>
        <p:sp>
          <p:nvSpPr>
            <p:cNvPr id="39974" name="Text Box 46"/>
            <p:cNvSpPr txBox="1">
              <a:spLocks noChangeArrowheads="1"/>
            </p:cNvSpPr>
            <p:nvPr/>
          </p:nvSpPr>
          <p:spPr bwMode="auto">
            <a:xfrm>
              <a:off x="3114" y="2316"/>
              <a:ext cx="672" cy="154"/>
            </a:xfrm>
            <a:prstGeom prst="rect">
              <a:avLst/>
            </a:prstGeom>
            <a:noFill/>
            <a:ln w="31750">
              <a:noFill/>
              <a:miter lim="800000"/>
              <a:headEnd/>
              <a:tailEnd/>
            </a:ln>
          </p:spPr>
          <p:txBody>
            <a:bodyPr>
              <a:spAutoFit/>
            </a:bodyPr>
            <a:lstStyle/>
            <a:p>
              <a:pPr>
                <a:spcBef>
                  <a:spcPct val="50000"/>
                </a:spcBef>
              </a:pPr>
              <a:r>
                <a:rPr lang="en-US" sz="1000">
                  <a:latin typeface="Tahoma" pitchFamily="34" charset="0"/>
                </a:rPr>
                <a:t>Extension</a:t>
              </a:r>
            </a:p>
          </p:txBody>
        </p:sp>
        <p:sp>
          <p:nvSpPr>
            <p:cNvPr id="39975" name="Text Box 47"/>
            <p:cNvSpPr txBox="1">
              <a:spLocks noChangeArrowheads="1"/>
            </p:cNvSpPr>
            <p:nvPr/>
          </p:nvSpPr>
          <p:spPr bwMode="auto">
            <a:xfrm>
              <a:off x="4182" y="2310"/>
              <a:ext cx="672" cy="154"/>
            </a:xfrm>
            <a:prstGeom prst="rect">
              <a:avLst/>
            </a:prstGeom>
            <a:noFill/>
            <a:ln w="31750">
              <a:noFill/>
              <a:miter lim="800000"/>
              <a:headEnd/>
              <a:tailEnd/>
            </a:ln>
          </p:spPr>
          <p:txBody>
            <a:bodyPr>
              <a:spAutoFit/>
            </a:bodyPr>
            <a:lstStyle/>
            <a:p>
              <a:pPr>
                <a:spcBef>
                  <a:spcPct val="50000"/>
                </a:spcBef>
              </a:pPr>
              <a:r>
                <a:rPr lang="en-US" sz="1000">
                  <a:latin typeface="Tahoma" pitchFamily="34" charset="0"/>
                </a:rPr>
                <a:t>Control</a:t>
              </a: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smtClean="0"/>
              <a:t>Processor Modes</a:t>
            </a:r>
          </a:p>
        </p:txBody>
      </p:sp>
      <p:sp>
        <p:nvSpPr>
          <p:cNvPr id="40964" name="Rectangle 4" descr="Rectangle: Click to edit Master text styles&#10;Second level&#10;Third level&#10;Fourth level&#10;Fifth level"/>
          <p:cNvSpPr>
            <a:spLocks noGrp="1" noChangeArrowheads="1"/>
          </p:cNvSpPr>
          <p:nvPr>
            <p:ph sz="quarter" idx="1"/>
          </p:nvPr>
        </p:nvSpPr>
        <p:spPr>
          <a:noFill/>
        </p:spPr>
        <p:txBody>
          <a:bodyPr>
            <a:normAutofit/>
          </a:bodyPr>
          <a:lstStyle/>
          <a:p>
            <a:pPr eaLnBrk="1" hangingPunct="1">
              <a:buFont typeface="Wingdings" pitchFamily="2" charset="2"/>
              <a:buChar char="Ø"/>
            </a:pPr>
            <a:r>
              <a:rPr lang="en-US" sz="2800" dirty="0" smtClean="0"/>
              <a:t>Determines which registers are active and the access rights to the cpsr register itself</a:t>
            </a:r>
          </a:p>
          <a:p>
            <a:pPr eaLnBrk="1" hangingPunct="1">
              <a:buFont typeface="Wingdings" pitchFamily="2" charset="2"/>
              <a:buChar char="Ø"/>
            </a:pPr>
            <a:r>
              <a:rPr lang="en-US" sz="2800" dirty="0" smtClean="0"/>
              <a:t> Privileged  &amp; </a:t>
            </a:r>
            <a:r>
              <a:rPr lang="en-US" sz="2800" dirty="0" err="1" smtClean="0"/>
              <a:t>Nonprivileged</a:t>
            </a:r>
            <a:endParaRPr lang="en-US" sz="2800" dirty="0" smtClean="0"/>
          </a:p>
          <a:p>
            <a:pPr lvl="1" eaLnBrk="1" hangingPunct="1">
              <a:buFont typeface="Wingdings" pitchFamily="2" charset="2"/>
              <a:buChar char="v"/>
            </a:pPr>
            <a:r>
              <a:rPr lang="en-US" sz="2400" dirty="0" smtClean="0"/>
              <a:t>Abort</a:t>
            </a:r>
          </a:p>
          <a:p>
            <a:pPr lvl="1" eaLnBrk="1" hangingPunct="1">
              <a:buFont typeface="Wingdings" pitchFamily="2" charset="2"/>
              <a:buChar char="v"/>
            </a:pPr>
            <a:r>
              <a:rPr lang="en-US" sz="2400" dirty="0" smtClean="0"/>
              <a:t>Fast Interrupt Request</a:t>
            </a:r>
          </a:p>
          <a:p>
            <a:pPr lvl="1" eaLnBrk="1" hangingPunct="1">
              <a:buFont typeface="Wingdings" pitchFamily="2" charset="2"/>
              <a:buChar char="v"/>
            </a:pPr>
            <a:r>
              <a:rPr lang="en-US" sz="2400" dirty="0" smtClean="0"/>
              <a:t>Interrupt Request</a:t>
            </a:r>
          </a:p>
          <a:p>
            <a:pPr lvl="1" eaLnBrk="1" hangingPunct="1">
              <a:buFont typeface="Wingdings" pitchFamily="2" charset="2"/>
              <a:buChar char="v"/>
            </a:pPr>
            <a:r>
              <a:rPr lang="en-US" sz="2400" dirty="0" smtClean="0"/>
              <a:t>Supervisor</a:t>
            </a:r>
          </a:p>
          <a:p>
            <a:pPr lvl="1" eaLnBrk="1" hangingPunct="1">
              <a:buFont typeface="Wingdings" pitchFamily="2" charset="2"/>
              <a:buChar char="v"/>
            </a:pPr>
            <a:r>
              <a:rPr lang="en-US" sz="2400" dirty="0" smtClean="0"/>
              <a:t>System</a:t>
            </a:r>
          </a:p>
          <a:p>
            <a:pPr lvl="1" eaLnBrk="1" hangingPunct="1">
              <a:buFont typeface="Wingdings" pitchFamily="2" charset="2"/>
              <a:buChar char="v"/>
            </a:pPr>
            <a:r>
              <a:rPr lang="en-US" sz="2400" dirty="0" smtClean="0"/>
              <a:t>Undefined</a:t>
            </a:r>
          </a:p>
          <a:p>
            <a:pPr lvl="1" eaLnBrk="1" hangingPunct="1">
              <a:buFont typeface="Wingdings" pitchFamily="2" charset="2"/>
              <a:buChar char="v"/>
            </a:pPr>
            <a:r>
              <a:rPr lang="en-US" sz="2400" dirty="0" smtClean="0"/>
              <a:t>User</a:t>
            </a:r>
          </a:p>
        </p:txBody>
      </p:sp>
      <p:sp>
        <p:nvSpPr>
          <p:cNvPr id="40965" name="AutoShape 5"/>
          <p:cNvSpPr>
            <a:spLocks/>
          </p:cNvSpPr>
          <p:nvPr/>
        </p:nvSpPr>
        <p:spPr bwMode="auto">
          <a:xfrm>
            <a:off x="4876800" y="5562600"/>
            <a:ext cx="152400" cy="533400"/>
          </a:xfrm>
          <a:prstGeom prst="rightBrace">
            <a:avLst>
              <a:gd name="adj1" fmla="val 29167"/>
              <a:gd name="adj2" fmla="val 50000"/>
            </a:avLst>
          </a:prstGeom>
          <a:noFill/>
          <a:ln w="31750">
            <a:solidFill>
              <a:schemeClr val="tx1"/>
            </a:solidFill>
            <a:round/>
            <a:headEnd/>
            <a:tailEnd/>
          </a:ln>
        </p:spPr>
        <p:txBody>
          <a:bodyPr wrap="none" anchor="ctr"/>
          <a:lstStyle/>
          <a:p>
            <a:endParaRPr lang="en-US"/>
          </a:p>
        </p:txBody>
      </p:sp>
      <p:sp>
        <p:nvSpPr>
          <p:cNvPr id="40966" name="AutoShape 6"/>
          <p:cNvSpPr>
            <a:spLocks/>
          </p:cNvSpPr>
          <p:nvPr/>
        </p:nvSpPr>
        <p:spPr bwMode="auto">
          <a:xfrm>
            <a:off x="4876800" y="3276600"/>
            <a:ext cx="152400" cy="2133600"/>
          </a:xfrm>
          <a:prstGeom prst="rightBrace">
            <a:avLst>
              <a:gd name="adj1" fmla="val 116667"/>
              <a:gd name="adj2" fmla="val 50000"/>
            </a:avLst>
          </a:prstGeom>
          <a:noFill/>
          <a:ln w="31750">
            <a:solidFill>
              <a:schemeClr val="tx1"/>
            </a:solidFill>
            <a:round/>
            <a:headEnd/>
            <a:tailEnd/>
          </a:ln>
        </p:spPr>
        <p:txBody>
          <a:bodyPr wrap="none" anchor="ctr"/>
          <a:lstStyle/>
          <a:p>
            <a:endParaRPr lang="en-US"/>
          </a:p>
        </p:txBody>
      </p:sp>
      <p:sp>
        <p:nvSpPr>
          <p:cNvPr id="40967" name="Text Box 7"/>
          <p:cNvSpPr txBox="1">
            <a:spLocks noChangeArrowheads="1"/>
          </p:cNvSpPr>
          <p:nvPr/>
        </p:nvSpPr>
        <p:spPr bwMode="auto">
          <a:xfrm>
            <a:off x="5029200" y="4159250"/>
            <a:ext cx="1676400" cy="869950"/>
          </a:xfrm>
          <a:prstGeom prst="rect">
            <a:avLst/>
          </a:prstGeom>
          <a:noFill/>
          <a:ln w="9525">
            <a:noFill/>
            <a:miter lim="800000"/>
            <a:headEnd/>
            <a:tailEnd/>
          </a:ln>
        </p:spPr>
        <p:txBody>
          <a:bodyPr>
            <a:spAutoFit/>
          </a:bodyPr>
          <a:lstStyle/>
          <a:p>
            <a:r>
              <a:rPr lang="en-US" sz="2400">
                <a:solidFill>
                  <a:srgbClr val="0735B7"/>
                </a:solidFill>
                <a:latin typeface="Tahoma" pitchFamily="34" charset="0"/>
              </a:rPr>
              <a:t>Privileged</a:t>
            </a:r>
          </a:p>
          <a:p>
            <a:pPr>
              <a:spcBef>
                <a:spcPct val="50000"/>
              </a:spcBef>
            </a:pPr>
            <a:endParaRPr lang="en-US"/>
          </a:p>
        </p:txBody>
      </p:sp>
      <p:sp>
        <p:nvSpPr>
          <p:cNvPr id="40968" name="Text Box 8"/>
          <p:cNvSpPr txBox="1">
            <a:spLocks noChangeArrowheads="1"/>
          </p:cNvSpPr>
          <p:nvPr/>
        </p:nvSpPr>
        <p:spPr bwMode="auto">
          <a:xfrm>
            <a:off x="5029200" y="5607050"/>
            <a:ext cx="2057400" cy="869950"/>
          </a:xfrm>
          <a:prstGeom prst="rect">
            <a:avLst/>
          </a:prstGeom>
          <a:noFill/>
          <a:ln w="9525">
            <a:noFill/>
            <a:miter lim="800000"/>
            <a:headEnd/>
            <a:tailEnd/>
          </a:ln>
        </p:spPr>
        <p:txBody>
          <a:bodyPr>
            <a:spAutoFit/>
          </a:bodyPr>
          <a:lstStyle/>
          <a:p>
            <a:pPr>
              <a:spcBef>
                <a:spcPct val="20000"/>
              </a:spcBef>
              <a:buClr>
                <a:schemeClr val="hlink"/>
              </a:buClr>
              <a:buSzPct val="110000"/>
              <a:buFont typeface="Wingdings" pitchFamily="2" charset="2"/>
              <a:buNone/>
            </a:pPr>
            <a:r>
              <a:rPr lang="en-US" sz="2400">
                <a:solidFill>
                  <a:srgbClr val="0735B7"/>
                </a:solidFill>
                <a:latin typeface="Tahoma" pitchFamily="34" charset="0"/>
              </a:rPr>
              <a:t>Nonprivileged</a:t>
            </a:r>
          </a:p>
          <a:p>
            <a:pPr>
              <a:spcBef>
                <a:spcPct val="50000"/>
              </a:spcBef>
            </a:pP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Rectangle 1026"/>
          <p:cNvSpPr>
            <a:spLocks noGrp="1" noChangeArrowheads="1"/>
          </p:cNvSpPr>
          <p:nvPr>
            <p:ph type="title"/>
          </p:nvPr>
        </p:nvSpPr>
        <p:spPr/>
        <p:txBody>
          <a:bodyPr/>
          <a:lstStyle/>
          <a:p>
            <a:pPr eaLnBrk="1" hangingPunct="1"/>
            <a:r>
              <a:rPr lang="en-US" smtClean="0"/>
              <a:t>ARM History</a:t>
            </a:r>
          </a:p>
        </p:txBody>
      </p:sp>
      <p:sp>
        <p:nvSpPr>
          <p:cNvPr id="17412" name="Rectangle 1027"/>
          <p:cNvSpPr>
            <a:spLocks noGrp="1" noChangeArrowheads="1"/>
          </p:cNvSpPr>
          <p:nvPr>
            <p:ph sz="quarter" idx="1"/>
          </p:nvPr>
        </p:nvSpPr>
        <p:spPr/>
        <p:txBody>
          <a:bodyPr>
            <a:normAutofit/>
          </a:bodyPr>
          <a:lstStyle/>
          <a:p>
            <a:pPr eaLnBrk="1" hangingPunct="1">
              <a:spcBef>
                <a:spcPts val="750"/>
              </a:spcBef>
              <a:buFont typeface="Wingdings" pitchFamily="2" charset="2"/>
              <a:buChar char="Ø"/>
            </a:pPr>
            <a:r>
              <a:rPr lang="en-GB" sz="3000" dirty="0" smtClean="0"/>
              <a:t>ARM – Acorn RISC Machine(1983)</a:t>
            </a:r>
          </a:p>
          <a:p>
            <a:pPr lvl="1" eaLnBrk="1" hangingPunct="1">
              <a:buFont typeface="Wingdings" pitchFamily="2" charset="2"/>
              <a:buChar char="v"/>
            </a:pPr>
            <a:r>
              <a:rPr lang="en-GB" dirty="0" smtClean="0"/>
              <a:t>Acorn Computers Limited, Cambridge, England</a:t>
            </a:r>
          </a:p>
          <a:p>
            <a:pPr lvl="1">
              <a:buFont typeface="Wingdings" pitchFamily="2" charset="2"/>
              <a:buChar char="v"/>
            </a:pPr>
            <a:r>
              <a:rPr lang="en-IN" dirty="0" smtClean="0"/>
              <a:t>Known </a:t>
            </a:r>
            <a:r>
              <a:rPr lang="en-IN" dirty="0" smtClean="0"/>
              <a:t>before becoming ARM as computer manufacturer</a:t>
            </a:r>
          </a:p>
          <a:p>
            <a:pPr lvl="1">
              <a:buFont typeface="Wingdings" pitchFamily="2" charset="2"/>
              <a:buChar char="v"/>
            </a:pPr>
            <a:r>
              <a:rPr lang="en-IN" dirty="0" smtClean="0"/>
              <a:t>Acorn which developed a 32-bit RISC processor for it’s </a:t>
            </a:r>
            <a:r>
              <a:rPr lang="en-IN" dirty="0" smtClean="0"/>
              <a:t>own use </a:t>
            </a:r>
            <a:r>
              <a:rPr lang="en-IN" dirty="0" smtClean="0"/>
              <a:t>(used in Acorn Archimedes)</a:t>
            </a:r>
            <a:endParaRPr lang="en-GB" dirty="0" smtClean="0"/>
          </a:p>
          <a:p>
            <a:pPr eaLnBrk="1" hangingPunct="1">
              <a:buFont typeface="Wingdings" pitchFamily="2" charset="2"/>
              <a:buChar char="Ø"/>
            </a:pPr>
            <a:r>
              <a:rPr lang="en-GB" sz="3000" dirty="0" smtClean="0"/>
              <a:t>ARM – Advanced RISC Machine 1990</a:t>
            </a:r>
            <a:r>
              <a:rPr lang="en-GB" dirty="0" smtClean="0"/>
              <a:t> </a:t>
            </a:r>
          </a:p>
          <a:p>
            <a:pPr lvl="1">
              <a:buFont typeface="Wingdings" pitchFamily="2" charset="2"/>
              <a:buChar char="v"/>
            </a:pPr>
            <a:r>
              <a:rPr lang="en-GB" dirty="0" smtClean="0"/>
              <a:t>ARM Limited, </a:t>
            </a:r>
            <a:r>
              <a:rPr lang="en-IN" dirty="0" smtClean="0"/>
              <a:t>Founded </a:t>
            </a:r>
            <a:r>
              <a:rPr lang="en-IN" dirty="0" smtClean="0"/>
              <a:t>1990, owned by Acorn, Apple and VLSI</a:t>
            </a:r>
          </a:p>
          <a:p>
            <a:pPr lvl="1">
              <a:buFont typeface="Wingdings" pitchFamily="2" charset="2"/>
              <a:buChar char="v"/>
            </a:pPr>
            <a:r>
              <a:rPr lang="en-US" dirty="0" smtClean="0"/>
              <a:t>Licenses </a:t>
            </a:r>
            <a:r>
              <a:rPr lang="en-US" dirty="0" smtClean="0"/>
              <a:t>ARM core designs to semiconductor partners who fabricate and sell to their customers.</a:t>
            </a:r>
          </a:p>
          <a:p>
            <a:pPr lvl="1">
              <a:buFont typeface="Wingdings" pitchFamily="2" charset="2"/>
              <a:buChar char="v"/>
            </a:pPr>
            <a:r>
              <a:rPr lang="en-US" dirty="0" smtClean="0"/>
              <a:t>ARM does not fabricate silicon itself</a:t>
            </a:r>
          </a:p>
          <a:p>
            <a:pPr lvl="1" eaLnBrk="1" hangingPunct="1">
              <a:buNone/>
            </a:pPr>
            <a:endParaRPr lang="en-GB"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smtClean="0"/>
              <a:t>Banked Registers</a:t>
            </a:r>
          </a:p>
        </p:txBody>
      </p:sp>
      <p:sp>
        <p:nvSpPr>
          <p:cNvPr id="41988" name="Rectangle 4"/>
          <p:cNvSpPr>
            <a:spLocks noChangeArrowheads="1"/>
          </p:cNvSpPr>
          <p:nvPr/>
        </p:nvSpPr>
        <p:spPr bwMode="auto">
          <a:xfrm>
            <a:off x="990600" y="1752600"/>
            <a:ext cx="838200" cy="228600"/>
          </a:xfrm>
          <a:prstGeom prst="rect">
            <a:avLst/>
          </a:prstGeom>
          <a:noFill/>
          <a:ln w="31750">
            <a:solidFill>
              <a:schemeClr val="tx1"/>
            </a:solidFill>
            <a:miter lim="800000"/>
            <a:headEnd/>
            <a:tailEnd/>
          </a:ln>
        </p:spPr>
        <p:txBody>
          <a:bodyPr wrap="none" anchor="ctr"/>
          <a:lstStyle/>
          <a:p>
            <a:pPr algn="ctr"/>
            <a:r>
              <a:rPr lang="en-US" sz="1200">
                <a:latin typeface="Tahoma" pitchFamily="34" charset="0"/>
              </a:rPr>
              <a:t>r0</a:t>
            </a:r>
          </a:p>
        </p:txBody>
      </p:sp>
      <p:sp>
        <p:nvSpPr>
          <p:cNvPr id="41989" name="Rectangle 5"/>
          <p:cNvSpPr>
            <a:spLocks noChangeArrowheads="1"/>
          </p:cNvSpPr>
          <p:nvPr/>
        </p:nvSpPr>
        <p:spPr bwMode="auto">
          <a:xfrm>
            <a:off x="990600" y="1976438"/>
            <a:ext cx="838200" cy="228600"/>
          </a:xfrm>
          <a:prstGeom prst="rect">
            <a:avLst/>
          </a:prstGeom>
          <a:noFill/>
          <a:ln w="31750">
            <a:solidFill>
              <a:schemeClr val="tx1"/>
            </a:solidFill>
            <a:miter lim="800000"/>
            <a:headEnd/>
            <a:tailEnd/>
          </a:ln>
        </p:spPr>
        <p:txBody>
          <a:bodyPr wrap="none" anchor="ctr"/>
          <a:lstStyle/>
          <a:p>
            <a:pPr algn="ctr"/>
            <a:r>
              <a:rPr lang="en-US" sz="1200">
                <a:latin typeface="Tahoma" pitchFamily="34" charset="0"/>
              </a:rPr>
              <a:t>r1</a:t>
            </a:r>
          </a:p>
        </p:txBody>
      </p:sp>
      <p:sp>
        <p:nvSpPr>
          <p:cNvPr id="41990" name="Rectangle 6"/>
          <p:cNvSpPr>
            <a:spLocks noChangeArrowheads="1"/>
          </p:cNvSpPr>
          <p:nvPr/>
        </p:nvSpPr>
        <p:spPr bwMode="auto">
          <a:xfrm>
            <a:off x="990600" y="2195513"/>
            <a:ext cx="838200" cy="228600"/>
          </a:xfrm>
          <a:prstGeom prst="rect">
            <a:avLst/>
          </a:prstGeom>
          <a:noFill/>
          <a:ln w="31750">
            <a:solidFill>
              <a:schemeClr val="tx1"/>
            </a:solidFill>
            <a:miter lim="800000"/>
            <a:headEnd/>
            <a:tailEnd/>
          </a:ln>
        </p:spPr>
        <p:txBody>
          <a:bodyPr wrap="none" anchor="ctr"/>
          <a:lstStyle/>
          <a:p>
            <a:pPr algn="ctr"/>
            <a:r>
              <a:rPr lang="en-US" sz="1200">
                <a:latin typeface="Tahoma" pitchFamily="34" charset="0"/>
              </a:rPr>
              <a:t>r2</a:t>
            </a:r>
          </a:p>
        </p:txBody>
      </p:sp>
      <p:sp>
        <p:nvSpPr>
          <p:cNvPr id="41991" name="Rectangle 7"/>
          <p:cNvSpPr>
            <a:spLocks noChangeArrowheads="1"/>
          </p:cNvSpPr>
          <p:nvPr/>
        </p:nvSpPr>
        <p:spPr bwMode="auto">
          <a:xfrm>
            <a:off x="990600" y="2419350"/>
            <a:ext cx="838200" cy="228600"/>
          </a:xfrm>
          <a:prstGeom prst="rect">
            <a:avLst/>
          </a:prstGeom>
          <a:noFill/>
          <a:ln w="31750">
            <a:solidFill>
              <a:schemeClr val="tx1"/>
            </a:solidFill>
            <a:miter lim="800000"/>
            <a:headEnd/>
            <a:tailEnd/>
          </a:ln>
        </p:spPr>
        <p:txBody>
          <a:bodyPr wrap="none" anchor="ctr"/>
          <a:lstStyle/>
          <a:p>
            <a:pPr algn="ctr"/>
            <a:r>
              <a:rPr lang="en-US" sz="1200">
                <a:latin typeface="Tahoma" pitchFamily="34" charset="0"/>
              </a:rPr>
              <a:t>r3</a:t>
            </a:r>
          </a:p>
        </p:txBody>
      </p:sp>
      <p:sp>
        <p:nvSpPr>
          <p:cNvPr id="41992" name="Rectangle 8"/>
          <p:cNvSpPr>
            <a:spLocks noChangeArrowheads="1"/>
          </p:cNvSpPr>
          <p:nvPr/>
        </p:nvSpPr>
        <p:spPr bwMode="auto">
          <a:xfrm>
            <a:off x="990600" y="2638425"/>
            <a:ext cx="838200" cy="228600"/>
          </a:xfrm>
          <a:prstGeom prst="rect">
            <a:avLst/>
          </a:prstGeom>
          <a:noFill/>
          <a:ln w="31750">
            <a:solidFill>
              <a:schemeClr val="tx1"/>
            </a:solidFill>
            <a:miter lim="800000"/>
            <a:headEnd/>
            <a:tailEnd/>
          </a:ln>
        </p:spPr>
        <p:txBody>
          <a:bodyPr wrap="none" anchor="ctr"/>
          <a:lstStyle/>
          <a:p>
            <a:pPr algn="ctr"/>
            <a:r>
              <a:rPr lang="en-US" sz="1200">
                <a:latin typeface="Tahoma" pitchFamily="34" charset="0"/>
              </a:rPr>
              <a:t>r4</a:t>
            </a:r>
          </a:p>
        </p:txBody>
      </p:sp>
      <p:sp>
        <p:nvSpPr>
          <p:cNvPr id="41993" name="Rectangle 9"/>
          <p:cNvSpPr>
            <a:spLocks noChangeArrowheads="1"/>
          </p:cNvSpPr>
          <p:nvPr/>
        </p:nvSpPr>
        <p:spPr bwMode="auto">
          <a:xfrm>
            <a:off x="990600" y="2862263"/>
            <a:ext cx="838200" cy="228600"/>
          </a:xfrm>
          <a:prstGeom prst="rect">
            <a:avLst/>
          </a:prstGeom>
          <a:noFill/>
          <a:ln w="31750">
            <a:solidFill>
              <a:schemeClr val="tx1"/>
            </a:solidFill>
            <a:miter lim="800000"/>
            <a:headEnd/>
            <a:tailEnd/>
          </a:ln>
        </p:spPr>
        <p:txBody>
          <a:bodyPr wrap="none" anchor="ctr"/>
          <a:lstStyle/>
          <a:p>
            <a:pPr algn="ctr"/>
            <a:r>
              <a:rPr lang="en-US" sz="1200">
                <a:latin typeface="Tahoma" pitchFamily="34" charset="0"/>
              </a:rPr>
              <a:t>r5</a:t>
            </a:r>
          </a:p>
        </p:txBody>
      </p:sp>
      <p:sp>
        <p:nvSpPr>
          <p:cNvPr id="41994" name="Rectangle 10"/>
          <p:cNvSpPr>
            <a:spLocks noChangeArrowheads="1"/>
          </p:cNvSpPr>
          <p:nvPr/>
        </p:nvSpPr>
        <p:spPr bwMode="auto">
          <a:xfrm>
            <a:off x="990600" y="3081338"/>
            <a:ext cx="838200" cy="228600"/>
          </a:xfrm>
          <a:prstGeom prst="rect">
            <a:avLst/>
          </a:prstGeom>
          <a:noFill/>
          <a:ln w="31750">
            <a:solidFill>
              <a:schemeClr val="tx1"/>
            </a:solidFill>
            <a:miter lim="800000"/>
            <a:headEnd/>
            <a:tailEnd/>
          </a:ln>
        </p:spPr>
        <p:txBody>
          <a:bodyPr wrap="none" anchor="ctr"/>
          <a:lstStyle/>
          <a:p>
            <a:pPr algn="ctr"/>
            <a:r>
              <a:rPr lang="en-US" sz="1200">
                <a:latin typeface="Tahoma" pitchFamily="34" charset="0"/>
              </a:rPr>
              <a:t>r6</a:t>
            </a:r>
          </a:p>
        </p:txBody>
      </p:sp>
      <p:sp>
        <p:nvSpPr>
          <p:cNvPr id="41995" name="Rectangle 11"/>
          <p:cNvSpPr>
            <a:spLocks noChangeArrowheads="1"/>
          </p:cNvSpPr>
          <p:nvPr/>
        </p:nvSpPr>
        <p:spPr bwMode="auto">
          <a:xfrm>
            <a:off x="990600" y="3305175"/>
            <a:ext cx="838200" cy="228600"/>
          </a:xfrm>
          <a:prstGeom prst="rect">
            <a:avLst/>
          </a:prstGeom>
          <a:noFill/>
          <a:ln w="31750">
            <a:solidFill>
              <a:schemeClr val="tx1"/>
            </a:solidFill>
            <a:miter lim="800000"/>
            <a:headEnd/>
            <a:tailEnd/>
          </a:ln>
        </p:spPr>
        <p:txBody>
          <a:bodyPr wrap="none" anchor="ctr"/>
          <a:lstStyle/>
          <a:p>
            <a:pPr algn="ctr"/>
            <a:r>
              <a:rPr lang="en-US" sz="1200">
                <a:latin typeface="Tahoma" pitchFamily="34" charset="0"/>
              </a:rPr>
              <a:t>r7</a:t>
            </a:r>
          </a:p>
        </p:txBody>
      </p:sp>
      <p:sp>
        <p:nvSpPr>
          <p:cNvPr id="41996" name="Rectangle 12"/>
          <p:cNvSpPr>
            <a:spLocks noChangeArrowheads="1"/>
          </p:cNvSpPr>
          <p:nvPr/>
        </p:nvSpPr>
        <p:spPr bwMode="auto">
          <a:xfrm>
            <a:off x="990600" y="3552825"/>
            <a:ext cx="838200" cy="228600"/>
          </a:xfrm>
          <a:prstGeom prst="rect">
            <a:avLst/>
          </a:prstGeom>
          <a:noFill/>
          <a:ln w="31750">
            <a:solidFill>
              <a:schemeClr val="tx1"/>
            </a:solidFill>
            <a:miter lim="800000"/>
            <a:headEnd/>
            <a:tailEnd/>
          </a:ln>
        </p:spPr>
        <p:txBody>
          <a:bodyPr wrap="none" anchor="ctr"/>
          <a:lstStyle/>
          <a:p>
            <a:pPr algn="ctr"/>
            <a:r>
              <a:rPr lang="en-US" sz="1200">
                <a:latin typeface="Tahoma" pitchFamily="34" charset="0"/>
              </a:rPr>
              <a:t>r8</a:t>
            </a:r>
          </a:p>
        </p:txBody>
      </p:sp>
      <p:sp>
        <p:nvSpPr>
          <p:cNvPr id="41997" name="Rectangle 13"/>
          <p:cNvSpPr>
            <a:spLocks noChangeArrowheads="1"/>
          </p:cNvSpPr>
          <p:nvPr/>
        </p:nvSpPr>
        <p:spPr bwMode="auto">
          <a:xfrm>
            <a:off x="990600" y="3776663"/>
            <a:ext cx="838200" cy="228600"/>
          </a:xfrm>
          <a:prstGeom prst="rect">
            <a:avLst/>
          </a:prstGeom>
          <a:noFill/>
          <a:ln w="31750">
            <a:solidFill>
              <a:schemeClr val="tx1"/>
            </a:solidFill>
            <a:miter lim="800000"/>
            <a:headEnd/>
            <a:tailEnd/>
          </a:ln>
        </p:spPr>
        <p:txBody>
          <a:bodyPr wrap="none" anchor="ctr"/>
          <a:lstStyle/>
          <a:p>
            <a:pPr algn="ctr"/>
            <a:r>
              <a:rPr lang="en-US" sz="1200">
                <a:latin typeface="Tahoma" pitchFamily="34" charset="0"/>
              </a:rPr>
              <a:t>r9</a:t>
            </a:r>
          </a:p>
        </p:txBody>
      </p:sp>
      <p:sp>
        <p:nvSpPr>
          <p:cNvPr id="41998" name="Rectangle 14"/>
          <p:cNvSpPr>
            <a:spLocks noChangeArrowheads="1"/>
          </p:cNvSpPr>
          <p:nvPr/>
        </p:nvSpPr>
        <p:spPr bwMode="auto">
          <a:xfrm>
            <a:off x="990600" y="3995738"/>
            <a:ext cx="838200" cy="228600"/>
          </a:xfrm>
          <a:prstGeom prst="rect">
            <a:avLst/>
          </a:prstGeom>
          <a:noFill/>
          <a:ln w="31750">
            <a:solidFill>
              <a:schemeClr val="tx1"/>
            </a:solidFill>
            <a:miter lim="800000"/>
            <a:headEnd/>
            <a:tailEnd/>
          </a:ln>
        </p:spPr>
        <p:txBody>
          <a:bodyPr wrap="none" anchor="ctr"/>
          <a:lstStyle/>
          <a:p>
            <a:pPr algn="ctr"/>
            <a:r>
              <a:rPr lang="en-US" sz="1200">
                <a:latin typeface="Tahoma" pitchFamily="34" charset="0"/>
              </a:rPr>
              <a:t>r10</a:t>
            </a:r>
          </a:p>
        </p:txBody>
      </p:sp>
      <p:sp>
        <p:nvSpPr>
          <p:cNvPr id="41999" name="Rectangle 15"/>
          <p:cNvSpPr>
            <a:spLocks noChangeArrowheads="1"/>
          </p:cNvSpPr>
          <p:nvPr/>
        </p:nvSpPr>
        <p:spPr bwMode="auto">
          <a:xfrm>
            <a:off x="990600" y="4219575"/>
            <a:ext cx="838200" cy="228600"/>
          </a:xfrm>
          <a:prstGeom prst="rect">
            <a:avLst/>
          </a:prstGeom>
          <a:noFill/>
          <a:ln w="31750">
            <a:solidFill>
              <a:schemeClr val="tx1"/>
            </a:solidFill>
            <a:miter lim="800000"/>
            <a:headEnd/>
            <a:tailEnd/>
          </a:ln>
        </p:spPr>
        <p:txBody>
          <a:bodyPr wrap="none" anchor="ctr"/>
          <a:lstStyle/>
          <a:p>
            <a:pPr algn="ctr"/>
            <a:r>
              <a:rPr lang="en-US" sz="1200">
                <a:latin typeface="Tahoma" pitchFamily="34" charset="0"/>
              </a:rPr>
              <a:t>r11</a:t>
            </a:r>
          </a:p>
        </p:txBody>
      </p:sp>
      <p:sp>
        <p:nvSpPr>
          <p:cNvPr id="42000" name="Rectangle 16"/>
          <p:cNvSpPr>
            <a:spLocks noChangeArrowheads="1"/>
          </p:cNvSpPr>
          <p:nvPr/>
        </p:nvSpPr>
        <p:spPr bwMode="auto">
          <a:xfrm>
            <a:off x="990600" y="4438650"/>
            <a:ext cx="838200" cy="228600"/>
          </a:xfrm>
          <a:prstGeom prst="rect">
            <a:avLst/>
          </a:prstGeom>
          <a:noFill/>
          <a:ln w="31750">
            <a:solidFill>
              <a:schemeClr val="tx1"/>
            </a:solidFill>
            <a:miter lim="800000"/>
            <a:headEnd/>
            <a:tailEnd/>
          </a:ln>
        </p:spPr>
        <p:txBody>
          <a:bodyPr wrap="none" anchor="ctr"/>
          <a:lstStyle/>
          <a:p>
            <a:pPr algn="ctr"/>
            <a:r>
              <a:rPr lang="en-US" sz="1200">
                <a:latin typeface="Tahoma" pitchFamily="34" charset="0"/>
              </a:rPr>
              <a:t>r12</a:t>
            </a:r>
          </a:p>
        </p:txBody>
      </p:sp>
      <p:sp>
        <p:nvSpPr>
          <p:cNvPr id="42001" name="Rectangle 17"/>
          <p:cNvSpPr>
            <a:spLocks noChangeArrowheads="1"/>
          </p:cNvSpPr>
          <p:nvPr/>
        </p:nvSpPr>
        <p:spPr bwMode="auto">
          <a:xfrm>
            <a:off x="990600" y="4662488"/>
            <a:ext cx="838200" cy="228600"/>
          </a:xfrm>
          <a:prstGeom prst="rect">
            <a:avLst/>
          </a:prstGeom>
          <a:noFill/>
          <a:ln w="31750">
            <a:solidFill>
              <a:schemeClr val="tx1"/>
            </a:solidFill>
            <a:miter lim="800000"/>
            <a:headEnd/>
            <a:tailEnd/>
          </a:ln>
        </p:spPr>
        <p:txBody>
          <a:bodyPr wrap="none" anchor="ctr"/>
          <a:lstStyle/>
          <a:p>
            <a:pPr algn="ctr"/>
            <a:r>
              <a:rPr lang="en-US" sz="1200">
                <a:latin typeface="Tahoma" pitchFamily="34" charset="0"/>
              </a:rPr>
              <a:t>r13  </a:t>
            </a:r>
            <a:r>
              <a:rPr lang="en-US" sz="1200" b="1">
                <a:latin typeface="Tahoma" pitchFamily="34" charset="0"/>
              </a:rPr>
              <a:t>sp</a:t>
            </a:r>
          </a:p>
        </p:txBody>
      </p:sp>
      <p:sp>
        <p:nvSpPr>
          <p:cNvPr id="42002" name="Rectangle 18"/>
          <p:cNvSpPr>
            <a:spLocks noChangeArrowheads="1"/>
          </p:cNvSpPr>
          <p:nvPr/>
        </p:nvSpPr>
        <p:spPr bwMode="auto">
          <a:xfrm>
            <a:off x="990600" y="4881563"/>
            <a:ext cx="838200" cy="228600"/>
          </a:xfrm>
          <a:prstGeom prst="rect">
            <a:avLst/>
          </a:prstGeom>
          <a:noFill/>
          <a:ln w="31750">
            <a:solidFill>
              <a:schemeClr val="tx1"/>
            </a:solidFill>
            <a:miter lim="800000"/>
            <a:headEnd/>
            <a:tailEnd/>
          </a:ln>
        </p:spPr>
        <p:txBody>
          <a:bodyPr wrap="none" anchor="ctr"/>
          <a:lstStyle/>
          <a:p>
            <a:pPr algn="ctr"/>
            <a:r>
              <a:rPr lang="en-US" sz="1200">
                <a:latin typeface="Tahoma" pitchFamily="34" charset="0"/>
              </a:rPr>
              <a:t>r14  </a:t>
            </a:r>
            <a:r>
              <a:rPr lang="en-US" sz="1200" b="1">
                <a:latin typeface="Tahoma" pitchFamily="34" charset="0"/>
              </a:rPr>
              <a:t>lr</a:t>
            </a:r>
          </a:p>
        </p:txBody>
      </p:sp>
      <p:sp>
        <p:nvSpPr>
          <p:cNvPr id="42003" name="Rectangle 19"/>
          <p:cNvSpPr>
            <a:spLocks noChangeArrowheads="1"/>
          </p:cNvSpPr>
          <p:nvPr/>
        </p:nvSpPr>
        <p:spPr bwMode="auto">
          <a:xfrm>
            <a:off x="990600" y="5105400"/>
            <a:ext cx="838200" cy="228600"/>
          </a:xfrm>
          <a:prstGeom prst="rect">
            <a:avLst/>
          </a:prstGeom>
          <a:noFill/>
          <a:ln w="31750">
            <a:solidFill>
              <a:schemeClr val="tx1"/>
            </a:solidFill>
            <a:miter lim="800000"/>
            <a:headEnd/>
            <a:tailEnd/>
          </a:ln>
        </p:spPr>
        <p:txBody>
          <a:bodyPr wrap="none" anchor="ctr"/>
          <a:lstStyle/>
          <a:p>
            <a:pPr algn="ctr"/>
            <a:r>
              <a:rPr lang="en-US" sz="1200">
                <a:latin typeface="Tahoma" pitchFamily="34" charset="0"/>
              </a:rPr>
              <a:t>r15  </a:t>
            </a:r>
            <a:r>
              <a:rPr lang="en-US" sz="1200" b="1">
                <a:latin typeface="Tahoma" pitchFamily="34" charset="0"/>
              </a:rPr>
              <a:t>pc</a:t>
            </a:r>
          </a:p>
        </p:txBody>
      </p:sp>
      <p:sp>
        <p:nvSpPr>
          <p:cNvPr id="42004" name="Rectangle 20"/>
          <p:cNvSpPr>
            <a:spLocks noChangeArrowheads="1"/>
          </p:cNvSpPr>
          <p:nvPr/>
        </p:nvSpPr>
        <p:spPr bwMode="auto">
          <a:xfrm>
            <a:off x="990600" y="5486400"/>
            <a:ext cx="838200" cy="228600"/>
          </a:xfrm>
          <a:prstGeom prst="rect">
            <a:avLst/>
          </a:prstGeom>
          <a:noFill/>
          <a:ln w="31750">
            <a:solidFill>
              <a:schemeClr val="tx1"/>
            </a:solidFill>
            <a:miter lim="800000"/>
            <a:headEnd/>
            <a:tailEnd/>
          </a:ln>
        </p:spPr>
        <p:txBody>
          <a:bodyPr wrap="none" anchor="ctr"/>
          <a:lstStyle/>
          <a:p>
            <a:pPr algn="ctr"/>
            <a:r>
              <a:rPr lang="en-US" sz="1200" b="1" dirty="0">
                <a:latin typeface="Tahoma" pitchFamily="34" charset="0"/>
              </a:rPr>
              <a:t>cpsr</a:t>
            </a:r>
          </a:p>
        </p:txBody>
      </p:sp>
      <p:sp>
        <p:nvSpPr>
          <p:cNvPr id="42005" name="Rectangle 21"/>
          <p:cNvSpPr>
            <a:spLocks noChangeArrowheads="1"/>
          </p:cNvSpPr>
          <p:nvPr/>
        </p:nvSpPr>
        <p:spPr bwMode="auto">
          <a:xfrm>
            <a:off x="990600" y="5715000"/>
            <a:ext cx="838200" cy="228600"/>
          </a:xfrm>
          <a:prstGeom prst="rect">
            <a:avLst/>
          </a:prstGeom>
          <a:noFill/>
          <a:ln w="31750">
            <a:solidFill>
              <a:schemeClr val="tx1"/>
            </a:solidFill>
            <a:miter lim="800000"/>
            <a:headEnd/>
            <a:tailEnd/>
          </a:ln>
        </p:spPr>
        <p:txBody>
          <a:bodyPr wrap="none" anchor="ctr"/>
          <a:lstStyle/>
          <a:p>
            <a:pPr algn="ctr"/>
            <a:r>
              <a:rPr lang="en-US" sz="1200">
                <a:latin typeface="Tahoma" pitchFamily="34" charset="0"/>
              </a:rPr>
              <a:t>-</a:t>
            </a:r>
          </a:p>
        </p:txBody>
      </p:sp>
      <p:sp>
        <p:nvSpPr>
          <p:cNvPr id="42006" name="Rectangle 22"/>
          <p:cNvSpPr>
            <a:spLocks noChangeArrowheads="1"/>
          </p:cNvSpPr>
          <p:nvPr/>
        </p:nvSpPr>
        <p:spPr bwMode="auto">
          <a:xfrm>
            <a:off x="2514600" y="3548063"/>
            <a:ext cx="838200" cy="228600"/>
          </a:xfrm>
          <a:prstGeom prst="rect">
            <a:avLst/>
          </a:prstGeom>
          <a:solidFill>
            <a:schemeClr val="accent1"/>
          </a:solidFill>
          <a:ln w="31750">
            <a:solidFill>
              <a:schemeClr val="tx1"/>
            </a:solidFill>
            <a:miter lim="800000"/>
            <a:headEnd/>
            <a:tailEnd/>
          </a:ln>
        </p:spPr>
        <p:txBody>
          <a:bodyPr wrap="none" anchor="ctr"/>
          <a:lstStyle/>
          <a:p>
            <a:pPr algn="ctr"/>
            <a:r>
              <a:rPr lang="en-US" sz="1200">
                <a:latin typeface="Tahoma" pitchFamily="34" charset="0"/>
              </a:rPr>
              <a:t>r8_fiq</a:t>
            </a:r>
          </a:p>
        </p:txBody>
      </p:sp>
      <p:sp>
        <p:nvSpPr>
          <p:cNvPr id="42007" name="Rectangle 23"/>
          <p:cNvSpPr>
            <a:spLocks noChangeArrowheads="1"/>
          </p:cNvSpPr>
          <p:nvPr/>
        </p:nvSpPr>
        <p:spPr bwMode="auto">
          <a:xfrm>
            <a:off x="2514600" y="3771900"/>
            <a:ext cx="838200" cy="228600"/>
          </a:xfrm>
          <a:prstGeom prst="rect">
            <a:avLst/>
          </a:prstGeom>
          <a:solidFill>
            <a:schemeClr val="accent1"/>
          </a:solidFill>
          <a:ln w="31750">
            <a:solidFill>
              <a:schemeClr val="tx1"/>
            </a:solidFill>
            <a:miter lim="800000"/>
            <a:headEnd/>
            <a:tailEnd/>
          </a:ln>
        </p:spPr>
        <p:txBody>
          <a:bodyPr wrap="none" anchor="ctr"/>
          <a:lstStyle/>
          <a:p>
            <a:pPr algn="ctr"/>
            <a:r>
              <a:rPr lang="en-US" sz="1200">
                <a:latin typeface="Tahoma" pitchFamily="34" charset="0"/>
              </a:rPr>
              <a:t>r9_fiq</a:t>
            </a:r>
          </a:p>
        </p:txBody>
      </p:sp>
      <p:sp>
        <p:nvSpPr>
          <p:cNvPr id="42008" name="Rectangle 24"/>
          <p:cNvSpPr>
            <a:spLocks noChangeArrowheads="1"/>
          </p:cNvSpPr>
          <p:nvPr/>
        </p:nvSpPr>
        <p:spPr bwMode="auto">
          <a:xfrm>
            <a:off x="2514600" y="3990975"/>
            <a:ext cx="838200" cy="228600"/>
          </a:xfrm>
          <a:prstGeom prst="rect">
            <a:avLst/>
          </a:prstGeom>
          <a:solidFill>
            <a:schemeClr val="accent1"/>
          </a:solidFill>
          <a:ln w="31750">
            <a:solidFill>
              <a:schemeClr val="tx1"/>
            </a:solidFill>
            <a:miter lim="800000"/>
            <a:headEnd/>
            <a:tailEnd/>
          </a:ln>
        </p:spPr>
        <p:txBody>
          <a:bodyPr wrap="none" anchor="ctr"/>
          <a:lstStyle/>
          <a:p>
            <a:pPr algn="ctr"/>
            <a:r>
              <a:rPr lang="en-US" sz="1200">
                <a:latin typeface="Tahoma" pitchFamily="34" charset="0"/>
              </a:rPr>
              <a:t>r10_fiq</a:t>
            </a:r>
          </a:p>
        </p:txBody>
      </p:sp>
      <p:sp>
        <p:nvSpPr>
          <p:cNvPr id="42009" name="Rectangle 25"/>
          <p:cNvSpPr>
            <a:spLocks noChangeArrowheads="1"/>
          </p:cNvSpPr>
          <p:nvPr/>
        </p:nvSpPr>
        <p:spPr bwMode="auto">
          <a:xfrm>
            <a:off x="2514600" y="4214813"/>
            <a:ext cx="838200" cy="228600"/>
          </a:xfrm>
          <a:prstGeom prst="rect">
            <a:avLst/>
          </a:prstGeom>
          <a:solidFill>
            <a:schemeClr val="accent1"/>
          </a:solidFill>
          <a:ln w="31750">
            <a:solidFill>
              <a:schemeClr val="tx1"/>
            </a:solidFill>
            <a:miter lim="800000"/>
            <a:headEnd/>
            <a:tailEnd/>
          </a:ln>
        </p:spPr>
        <p:txBody>
          <a:bodyPr wrap="none" anchor="ctr"/>
          <a:lstStyle/>
          <a:p>
            <a:pPr algn="ctr"/>
            <a:r>
              <a:rPr lang="en-US" sz="1200">
                <a:latin typeface="Tahoma" pitchFamily="34" charset="0"/>
              </a:rPr>
              <a:t>r11_fiq</a:t>
            </a:r>
          </a:p>
        </p:txBody>
      </p:sp>
      <p:sp>
        <p:nvSpPr>
          <p:cNvPr id="42010" name="Rectangle 26"/>
          <p:cNvSpPr>
            <a:spLocks noChangeArrowheads="1"/>
          </p:cNvSpPr>
          <p:nvPr/>
        </p:nvSpPr>
        <p:spPr bwMode="auto">
          <a:xfrm>
            <a:off x="2514600" y="4433888"/>
            <a:ext cx="838200" cy="228600"/>
          </a:xfrm>
          <a:prstGeom prst="rect">
            <a:avLst/>
          </a:prstGeom>
          <a:solidFill>
            <a:schemeClr val="accent1"/>
          </a:solidFill>
          <a:ln w="31750">
            <a:solidFill>
              <a:schemeClr val="tx1"/>
            </a:solidFill>
            <a:miter lim="800000"/>
            <a:headEnd/>
            <a:tailEnd/>
          </a:ln>
        </p:spPr>
        <p:txBody>
          <a:bodyPr wrap="none" anchor="ctr"/>
          <a:lstStyle/>
          <a:p>
            <a:pPr algn="ctr"/>
            <a:r>
              <a:rPr lang="en-US" sz="1200">
                <a:latin typeface="Tahoma" pitchFamily="34" charset="0"/>
              </a:rPr>
              <a:t>r12_fiq</a:t>
            </a:r>
          </a:p>
        </p:txBody>
      </p:sp>
      <p:sp>
        <p:nvSpPr>
          <p:cNvPr id="42011" name="Rectangle 27"/>
          <p:cNvSpPr>
            <a:spLocks noChangeArrowheads="1"/>
          </p:cNvSpPr>
          <p:nvPr/>
        </p:nvSpPr>
        <p:spPr bwMode="auto">
          <a:xfrm>
            <a:off x="2514600" y="4657725"/>
            <a:ext cx="838200" cy="228600"/>
          </a:xfrm>
          <a:prstGeom prst="rect">
            <a:avLst/>
          </a:prstGeom>
          <a:solidFill>
            <a:schemeClr val="accent1"/>
          </a:solidFill>
          <a:ln w="31750">
            <a:solidFill>
              <a:schemeClr val="tx1"/>
            </a:solidFill>
            <a:miter lim="800000"/>
            <a:headEnd/>
            <a:tailEnd/>
          </a:ln>
        </p:spPr>
        <p:txBody>
          <a:bodyPr wrap="none" anchor="ctr"/>
          <a:lstStyle/>
          <a:p>
            <a:pPr algn="ctr"/>
            <a:r>
              <a:rPr lang="en-US" sz="1200">
                <a:latin typeface="Tahoma" pitchFamily="34" charset="0"/>
              </a:rPr>
              <a:t>r13_fiq</a:t>
            </a:r>
            <a:endParaRPr lang="en-US" sz="1200" b="1">
              <a:latin typeface="Tahoma" pitchFamily="34" charset="0"/>
            </a:endParaRPr>
          </a:p>
        </p:txBody>
      </p:sp>
      <p:sp>
        <p:nvSpPr>
          <p:cNvPr id="42012" name="Rectangle 28"/>
          <p:cNvSpPr>
            <a:spLocks noChangeArrowheads="1"/>
          </p:cNvSpPr>
          <p:nvPr/>
        </p:nvSpPr>
        <p:spPr bwMode="auto">
          <a:xfrm>
            <a:off x="2514600" y="4876800"/>
            <a:ext cx="838200" cy="228600"/>
          </a:xfrm>
          <a:prstGeom prst="rect">
            <a:avLst/>
          </a:prstGeom>
          <a:solidFill>
            <a:schemeClr val="accent1"/>
          </a:solidFill>
          <a:ln w="31750">
            <a:solidFill>
              <a:schemeClr val="tx1"/>
            </a:solidFill>
            <a:miter lim="800000"/>
            <a:headEnd/>
            <a:tailEnd/>
          </a:ln>
        </p:spPr>
        <p:txBody>
          <a:bodyPr wrap="none" anchor="ctr"/>
          <a:lstStyle/>
          <a:p>
            <a:pPr algn="ctr"/>
            <a:r>
              <a:rPr lang="en-US" sz="1200">
                <a:latin typeface="Tahoma" pitchFamily="34" charset="0"/>
              </a:rPr>
              <a:t>r14_fiq</a:t>
            </a:r>
            <a:endParaRPr lang="en-US" sz="1200" b="1">
              <a:latin typeface="Tahoma" pitchFamily="34" charset="0"/>
            </a:endParaRPr>
          </a:p>
        </p:txBody>
      </p:sp>
      <p:sp>
        <p:nvSpPr>
          <p:cNvPr id="42013" name="Rectangle 29"/>
          <p:cNvSpPr>
            <a:spLocks noChangeArrowheads="1"/>
          </p:cNvSpPr>
          <p:nvPr/>
        </p:nvSpPr>
        <p:spPr bwMode="auto">
          <a:xfrm>
            <a:off x="2514600" y="5710238"/>
            <a:ext cx="838200" cy="228600"/>
          </a:xfrm>
          <a:prstGeom prst="rect">
            <a:avLst/>
          </a:prstGeom>
          <a:solidFill>
            <a:schemeClr val="accent1"/>
          </a:solidFill>
          <a:ln w="31750">
            <a:solidFill>
              <a:schemeClr val="tx1"/>
            </a:solidFill>
            <a:miter lim="800000"/>
            <a:headEnd/>
            <a:tailEnd/>
          </a:ln>
        </p:spPr>
        <p:txBody>
          <a:bodyPr wrap="none" anchor="ctr"/>
          <a:lstStyle/>
          <a:p>
            <a:pPr algn="ctr"/>
            <a:r>
              <a:rPr lang="en-US" sz="1200">
                <a:latin typeface="Tahoma" pitchFamily="34" charset="0"/>
              </a:rPr>
              <a:t>spsr_fiq</a:t>
            </a:r>
          </a:p>
        </p:txBody>
      </p:sp>
      <p:sp>
        <p:nvSpPr>
          <p:cNvPr id="42014" name="Rectangle 30"/>
          <p:cNvSpPr>
            <a:spLocks noChangeArrowheads="1"/>
          </p:cNvSpPr>
          <p:nvPr/>
        </p:nvSpPr>
        <p:spPr bwMode="auto">
          <a:xfrm>
            <a:off x="3886200" y="4648200"/>
            <a:ext cx="838200" cy="228600"/>
          </a:xfrm>
          <a:prstGeom prst="rect">
            <a:avLst/>
          </a:prstGeom>
          <a:solidFill>
            <a:schemeClr val="accent1"/>
          </a:solidFill>
          <a:ln w="31750">
            <a:solidFill>
              <a:schemeClr val="tx1"/>
            </a:solidFill>
            <a:miter lim="800000"/>
            <a:headEnd/>
            <a:tailEnd/>
          </a:ln>
        </p:spPr>
        <p:txBody>
          <a:bodyPr wrap="none" anchor="ctr"/>
          <a:lstStyle/>
          <a:p>
            <a:pPr algn="ctr"/>
            <a:r>
              <a:rPr lang="en-US" sz="1200">
                <a:latin typeface="Tahoma" pitchFamily="34" charset="0"/>
              </a:rPr>
              <a:t>r13_irq</a:t>
            </a:r>
            <a:endParaRPr lang="en-US" sz="1200" b="1">
              <a:latin typeface="Tahoma" pitchFamily="34" charset="0"/>
            </a:endParaRPr>
          </a:p>
        </p:txBody>
      </p:sp>
      <p:sp>
        <p:nvSpPr>
          <p:cNvPr id="42015" name="Rectangle 31"/>
          <p:cNvSpPr>
            <a:spLocks noChangeArrowheads="1"/>
          </p:cNvSpPr>
          <p:nvPr/>
        </p:nvSpPr>
        <p:spPr bwMode="auto">
          <a:xfrm>
            <a:off x="3886200" y="4867275"/>
            <a:ext cx="838200" cy="228600"/>
          </a:xfrm>
          <a:prstGeom prst="rect">
            <a:avLst/>
          </a:prstGeom>
          <a:solidFill>
            <a:schemeClr val="accent1"/>
          </a:solidFill>
          <a:ln w="31750">
            <a:solidFill>
              <a:schemeClr val="tx1"/>
            </a:solidFill>
            <a:miter lim="800000"/>
            <a:headEnd/>
            <a:tailEnd/>
          </a:ln>
        </p:spPr>
        <p:txBody>
          <a:bodyPr wrap="none" anchor="ctr"/>
          <a:lstStyle/>
          <a:p>
            <a:pPr algn="ctr"/>
            <a:r>
              <a:rPr lang="en-US" sz="1200">
                <a:latin typeface="Tahoma" pitchFamily="34" charset="0"/>
              </a:rPr>
              <a:t>r14_irq</a:t>
            </a:r>
            <a:endParaRPr lang="en-US" sz="1200" b="1">
              <a:latin typeface="Tahoma" pitchFamily="34" charset="0"/>
            </a:endParaRPr>
          </a:p>
        </p:txBody>
      </p:sp>
      <p:sp>
        <p:nvSpPr>
          <p:cNvPr id="42016" name="Rectangle 32"/>
          <p:cNvSpPr>
            <a:spLocks noChangeArrowheads="1"/>
          </p:cNvSpPr>
          <p:nvPr/>
        </p:nvSpPr>
        <p:spPr bwMode="auto">
          <a:xfrm>
            <a:off x="3886200" y="5700713"/>
            <a:ext cx="838200" cy="228600"/>
          </a:xfrm>
          <a:prstGeom prst="rect">
            <a:avLst/>
          </a:prstGeom>
          <a:solidFill>
            <a:schemeClr val="accent1"/>
          </a:solidFill>
          <a:ln w="31750">
            <a:solidFill>
              <a:schemeClr val="tx1"/>
            </a:solidFill>
            <a:miter lim="800000"/>
            <a:headEnd/>
            <a:tailEnd/>
          </a:ln>
        </p:spPr>
        <p:txBody>
          <a:bodyPr wrap="none" anchor="ctr"/>
          <a:lstStyle/>
          <a:p>
            <a:pPr algn="ctr"/>
            <a:r>
              <a:rPr lang="en-US" sz="1200">
                <a:latin typeface="Tahoma" pitchFamily="34" charset="0"/>
              </a:rPr>
              <a:t>spsr_irq</a:t>
            </a:r>
          </a:p>
        </p:txBody>
      </p:sp>
      <p:sp>
        <p:nvSpPr>
          <p:cNvPr id="42017" name="Rectangle 33"/>
          <p:cNvSpPr>
            <a:spLocks noChangeArrowheads="1"/>
          </p:cNvSpPr>
          <p:nvPr/>
        </p:nvSpPr>
        <p:spPr bwMode="auto">
          <a:xfrm>
            <a:off x="5105400" y="4648200"/>
            <a:ext cx="838200" cy="228600"/>
          </a:xfrm>
          <a:prstGeom prst="rect">
            <a:avLst/>
          </a:prstGeom>
          <a:solidFill>
            <a:schemeClr val="accent1"/>
          </a:solidFill>
          <a:ln w="31750">
            <a:solidFill>
              <a:schemeClr val="tx1"/>
            </a:solidFill>
            <a:miter lim="800000"/>
            <a:headEnd/>
            <a:tailEnd/>
          </a:ln>
        </p:spPr>
        <p:txBody>
          <a:bodyPr wrap="none" anchor="ctr"/>
          <a:lstStyle/>
          <a:p>
            <a:pPr algn="ctr"/>
            <a:r>
              <a:rPr lang="en-US" sz="1200">
                <a:latin typeface="Tahoma" pitchFamily="34" charset="0"/>
              </a:rPr>
              <a:t>r13_svc</a:t>
            </a:r>
            <a:endParaRPr lang="en-US" sz="1200" b="1">
              <a:latin typeface="Tahoma" pitchFamily="34" charset="0"/>
            </a:endParaRPr>
          </a:p>
        </p:txBody>
      </p:sp>
      <p:sp>
        <p:nvSpPr>
          <p:cNvPr id="42018" name="Rectangle 34"/>
          <p:cNvSpPr>
            <a:spLocks noChangeArrowheads="1"/>
          </p:cNvSpPr>
          <p:nvPr/>
        </p:nvSpPr>
        <p:spPr bwMode="auto">
          <a:xfrm>
            <a:off x="5105400" y="4867275"/>
            <a:ext cx="838200" cy="228600"/>
          </a:xfrm>
          <a:prstGeom prst="rect">
            <a:avLst/>
          </a:prstGeom>
          <a:solidFill>
            <a:schemeClr val="accent1"/>
          </a:solidFill>
          <a:ln w="31750">
            <a:solidFill>
              <a:schemeClr val="tx1"/>
            </a:solidFill>
            <a:miter lim="800000"/>
            <a:headEnd/>
            <a:tailEnd/>
          </a:ln>
        </p:spPr>
        <p:txBody>
          <a:bodyPr wrap="none" anchor="ctr"/>
          <a:lstStyle/>
          <a:p>
            <a:pPr algn="ctr"/>
            <a:r>
              <a:rPr lang="en-US" sz="1200">
                <a:latin typeface="Tahoma" pitchFamily="34" charset="0"/>
              </a:rPr>
              <a:t>r14_svc</a:t>
            </a:r>
            <a:endParaRPr lang="en-US" sz="1200" b="1">
              <a:latin typeface="Tahoma" pitchFamily="34" charset="0"/>
            </a:endParaRPr>
          </a:p>
        </p:txBody>
      </p:sp>
      <p:sp>
        <p:nvSpPr>
          <p:cNvPr id="42019" name="Rectangle 35"/>
          <p:cNvSpPr>
            <a:spLocks noChangeArrowheads="1"/>
          </p:cNvSpPr>
          <p:nvPr/>
        </p:nvSpPr>
        <p:spPr bwMode="auto">
          <a:xfrm>
            <a:off x="5105400" y="5700713"/>
            <a:ext cx="838200" cy="228600"/>
          </a:xfrm>
          <a:prstGeom prst="rect">
            <a:avLst/>
          </a:prstGeom>
          <a:solidFill>
            <a:schemeClr val="accent1"/>
          </a:solidFill>
          <a:ln w="31750">
            <a:solidFill>
              <a:schemeClr val="tx1"/>
            </a:solidFill>
            <a:miter lim="800000"/>
            <a:headEnd/>
            <a:tailEnd/>
          </a:ln>
        </p:spPr>
        <p:txBody>
          <a:bodyPr wrap="none" anchor="ctr"/>
          <a:lstStyle/>
          <a:p>
            <a:pPr algn="ctr"/>
            <a:r>
              <a:rPr lang="en-US" sz="1200">
                <a:latin typeface="Tahoma" pitchFamily="34" charset="0"/>
              </a:rPr>
              <a:t>spsr_svc</a:t>
            </a:r>
          </a:p>
        </p:txBody>
      </p:sp>
      <p:sp>
        <p:nvSpPr>
          <p:cNvPr id="42020" name="Rectangle 36"/>
          <p:cNvSpPr>
            <a:spLocks noChangeArrowheads="1"/>
          </p:cNvSpPr>
          <p:nvPr/>
        </p:nvSpPr>
        <p:spPr bwMode="auto">
          <a:xfrm>
            <a:off x="6248400" y="4648200"/>
            <a:ext cx="838200" cy="228600"/>
          </a:xfrm>
          <a:prstGeom prst="rect">
            <a:avLst/>
          </a:prstGeom>
          <a:solidFill>
            <a:schemeClr val="accent1"/>
          </a:solidFill>
          <a:ln w="31750">
            <a:solidFill>
              <a:schemeClr val="tx1"/>
            </a:solidFill>
            <a:miter lim="800000"/>
            <a:headEnd/>
            <a:tailEnd/>
          </a:ln>
        </p:spPr>
        <p:txBody>
          <a:bodyPr wrap="none" anchor="ctr"/>
          <a:lstStyle/>
          <a:p>
            <a:pPr algn="ctr"/>
            <a:r>
              <a:rPr lang="en-US" sz="1200">
                <a:latin typeface="Tahoma" pitchFamily="34" charset="0"/>
              </a:rPr>
              <a:t>r13_undef</a:t>
            </a:r>
            <a:endParaRPr lang="en-US" sz="1200" b="1">
              <a:latin typeface="Tahoma" pitchFamily="34" charset="0"/>
            </a:endParaRPr>
          </a:p>
        </p:txBody>
      </p:sp>
      <p:sp>
        <p:nvSpPr>
          <p:cNvPr id="42021" name="Rectangle 37"/>
          <p:cNvSpPr>
            <a:spLocks noChangeArrowheads="1"/>
          </p:cNvSpPr>
          <p:nvPr/>
        </p:nvSpPr>
        <p:spPr bwMode="auto">
          <a:xfrm>
            <a:off x="6248400" y="4867275"/>
            <a:ext cx="838200" cy="228600"/>
          </a:xfrm>
          <a:prstGeom prst="rect">
            <a:avLst/>
          </a:prstGeom>
          <a:solidFill>
            <a:schemeClr val="accent1"/>
          </a:solidFill>
          <a:ln w="31750">
            <a:solidFill>
              <a:schemeClr val="tx1"/>
            </a:solidFill>
            <a:miter lim="800000"/>
            <a:headEnd/>
            <a:tailEnd/>
          </a:ln>
        </p:spPr>
        <p:txBody>
          <a:bodyPr wrap="none" anchor="ctr"/>
          <a:lstStyle/>
          <a:p>
            <a:pPr algn="ctr"/>
            <a:r>
              <a:rPr lang="en-US" sz="1200">
                <a:latin typeface="Tahoma" pitchFamily="34" charset="0"/>
              </a:rPr>
              <a:t>r14_undef</a:t>
            </a:r>
            <a:endParaRPr lang="en-US" sz="1200" b="1">
              <a:latin typeface="Tahoma" pitchFamily="34" charset="0"/>
            </a:endParaRPr>
          </a:p>
        </p:txBody>
      </p:sp>
      <p:sp>
        <p:nvSpPr>
          <p:cNvPr id="42022" name="Rectangle 38"/>
          <p:cNvSpPr>
            <a:spLocks noChangeArrowheads="1"/>
          </p:cNvSpPr>
          <p:nvPr/>
        </p:nvSpPr>
        <p:spPr bwMode="auto">
          <a:xfrm>
            <a:off x="6248400" y="5700713"/>
            <a:ext cx="838200" cy="228600"/>
          </a:xfrm>
          <a:prstGeom prst="rect">
            <a:avLst/>
          </a:prstGeom>
          <a:solidFill>
            <a:schemeClr val="accent1"/>
          </a:solidFill>
          <a:ln w="31750">
            <a:solidFill>
              <a:schemeClr val="tx1"/>
            </a:solidFill>
            <a:miter lim="800000"/>
            <a:headEnd/>
            <a:tailEnd/>
          </a:ln>
        </p:spPr>
        <p:txBody>
          <a:bodyPr wrap="none" anchor="ctr"/>
          <a:lstStyle/>
          <a:p>
            <a:pPr algn="ctr"/>
            <a:r>
              <a:rPr lang="en-US" sz="1200">
                <a:latin typeface="Tahoma" pitchFamily="34" charset="0"/>
              </a:rPr>
              <a:t>spsr_undef</a:t>
            </a:r>
          </a:p>
        </p:txBody>
      </p:sp>
      <p:sp>
        <p:nvSpPr>
          <p:cNvPr id="42023" name="Rectangle 39"/>
          <p:cNvSpPr>
            <a:spLocks noChangeArrowheads="1"/>
          </p:cNvSpPr>
          <p:nvPr/>
        </p:nvSpPr>
        <p:spPr bwMode="auto">
          <a:xfrm>
            <a:off x="7467600" y="4648200"/>
            <a:ext cx="838200" cy="228600"/>
          </a:xfrm>
          <a:prstGeom prst="rect">
            <a:avLst/>
          </a:prstGeom>
          <a:solidFill>
            <a:schemeClr val="accent1"/>
          </a:solidFill>
          <a:ln w="31750">
            <a:solidFill>
              <a:schemeClr val="tx1"/>
            </a:solidFill>
            <a:miter lim="800000"/>
            <a:headEnd/>
            <a:tailEnd/>
          </a:ln>
        </p:spPr>
        <p:txBody>
          <a:bodyPr wrap="none" anchor="ctr"/>
          <a:lstStyle/>
          <a:p>
            <a:pPr algn="ctr"/>
            <a:r>
              <a:rPr lang="en-US" sz="1200">
                <a:latin typeface="Tahoma" pitchFamily="34" charset="0"/>
              </a:rPr>
              <a:t>r13_abt</a:t>
            </a:r>
            <a:endParaRPr lang="en-US" sz="1200" b="1">
              <a:latin typeface="Tahoma" pitchFamily="34" charset="0"/>
            </a:endParaRPr>
          </a:p>
        </p:txBody>
      </p:sp>
      <p:sp>
        <p:nvSpPr>
          <p:cNvPr id="42024" name="Rectangle 40"/>
          <p:cNvSpPr>
            <a:spLocks noChangeArrowheads="1"/>
          </p:cNvSpPr>
          <p:nvPr/>
        </p:nvSpPr>
        <p:spPr bwMode="auto">
          <a:xfrm>
            <a:off x="7467600" y="4867275"/>
            <a:ext cx="838200" cy="228600"/>
          </a:xfrm>
          <a:prstGeom prst="rect">
            <a:avLst/>
          </a:prstGeom>
          <a:solidFill>
            <a:schemeClr val="accent1"/>
          </a:solidFill>
          <a:ln w="31750">
            <a:solidFill>
              <a:schemeClr val="tx1"/>
            </a:solidFill>
            <a:miter lim="800000"/>
            <a:headEnd/>
            <a:tailEnd/>
          </a:ln>
        </p:spPr>
        <p:txBody>
          <a:bodyPr wrap="none" anchor="ctr"/>
          <a:lstStyle/>
          <a:p>
            <a:pPr algn="ctr"/>
            <a:r>
              <a:rPr lang="en-US" sz="1200">
                <a:latin typeface="Tahoma" pitchFamily="34" charset="0"/>
              </a:rPr>
              <a:t>r14_abt</a:t>
            </a:r>
            <a:endParaRPr lang="en-US" sz="1200" b="1">
              <a:latin typeface="Tahoma" pitchFamily="34" charset="0"/>
            </a:endParaRPr>
          </a:p>
        </p:txBody>
      </p:sp>
      <p:sp>
        <p:nvSpPr>
          <p:cNvPr id="42025" name="Rectangle 41"/>
          <p:cNvSpPr>
            <a:spLocks noChangeArrowheads="1"/>
          </p:cNvSpPr>
          <p:nvPr/>
        </p:nvSpPr>
        <p:spPr bwMode="auto">
          <a:xfrm>
            <a:off x="7467600" y="5700713"/>
            <a:ext cx="838200" cy="228600"/>
          </a:xfrm>
          <a:prstGeom prst="rect">
            <a:avLst/>
          </a:prstGeom>
          <a:solidFill>
            <a:schemeClr val="accent1"/>
          </a:solidFill>
          <a:ln w="31750">
            <a:solidFill>
              <a:schemeClr val="tx1"/>
            </a:solidFill>
            <a:miter lim="800000"/>
            <a:headEnd/>
            <a:tailEnd/>
          </a:ln>
        </p:spPr>
        <p:txBody>
          <a:bodyPr wrap="none" anchor="ctr"/>
          <a:lstStyle/>
          <a:p>
            <a:pPr algn="ctr"/>
            <a:r>
              <a:rPr lang="en-US" sz="1200">
                <a:latin typeface="Tahoma" pitchFamily="34" charset="0"/>
              </a:rPr>
              <a:t>spsr_abt</a:t>
            </a:r>
          </a:p>
        </p:txBody>
      </p:sp>
      <p:sp>
        <p:nvSpPr>
          <p:cNvPr id="42026" name="Text Box 42"/>
          <p:cNvSpPr txBox="1">
            <a:spLocks noChangeArrowheads="1"/>
          </p:cNvSpPr>
          <p:nvPr/>
        </p:nvSpPr>
        <p:spPr bwMode="auto">
          <a:xfrm>
            <a:off x="2409825" y="2709863"/>
            <a:ext cx="1143000" cy="825500"/>
          </a:xfrm>
          <a:prstGeom prst="rect">
            <a:avLst/>
          </a:prstGeom>
          <a:noFill/>
          <a:ln w="31750">
            <a:noFill/>
            <a:miter lim="800000"/>
            <a:headEnd/>
            <a:tailEnd/>
          </a:ln>
        </p:spPr>
        <p:txBody>
          <a:bodyPr>
            <a:spAutoFit/>
          </a:bodyPr>
          <a:lstStyle/>
          <a:p>
            <a:pPr algn="ctr">
              <a:spcBef>
                <a:spcPct val="50000"/>
              </a:spcBef>
            </a:pPr>
            <a:r>
              <a:rPr lang="en-US" sz="1600" b="1">
                <a:latin typeface="Tahoma" pitchFamily="34" charset="0"/>
              </a:rPr>
              <a:t>Fast Interrupt Request</a:t>
            </a:r>
          </a:p>
        </p:txBody>
      </p:sp>
      <p:sp>
        <p:nvSpPr>
          <p:cNvPr id="42027" name="Text Box 43"/>
          <p:cNvSpPr txBox="1">
            <a:spLocks noChangeArrowheads="1"/>
          </p:cNvSpPr>
          <p:nvPr/>
        </p:nvSpPr>
        <p:spPr bwMode="auto">
          <a:xfrm>
            <a:off x="3733800" y="3962400"/>
            <a:ext cx="1143000" cy="581025"/>
          </a:xfrm>
          <a:prstGeom prst="rect">
            <a:avLst/>
          </a:prstGeom>
          <a:noFill/>
          <a:ln w="31750">
            <a:noFill/>
            <a:miter lim="800000"/>
            <a:headEnd/>
            <a:tailEnd/>
          </a:ln>
        </p:spPr>
        <p:txBody>
          <a:bodyPr>
            <a:spAutoFit/>
          </a:bodyPr>
          <a:lstStyle/>
          <a:p>
            <a:pPr algn="ctr">
              <a:spcBef>
                <a:spcPct val="50000"/>
              </a:spcBef>
            </a:pPr>
            <a:r>
              <a:rPr lang="en-US" sz="1600" b="1">
                <a:latin typeface="Tahoma" pitchFamily="34" charset="0"/>
              </a:rPr>
              <a:t>Interrupt Request</a:t>
            </a:r>
          </a:p>
        </p:txBody>
      </p:sp>
      <p:sp>
        <p:nvSpPr>
          <p:cNvPr id="42028" name="Text Box 44"/>
          <p:cNvSpPr txBox="1">
            <a:spLocks noChangeArrowheads="1"/>
          </p:cNvSpPr>
          <p:nvPr/>
        </p:nvSpPr>
        <p:spPr bwMode="auto">
          <a:xfrm>
            <a:off x="4800600" y="4191000"/>
            <a:ext cx="1371600" cy="336550"/>
          </a:xfrm>
          <a:prstGeom prst="rect">
            <a:avLst/>
          </a:prstGeom>
          <a:noFill/>
          <a:ln w="31750">
            <a:noFill/>
            <a:miter lim="800000"/>
            <a:headEnd/>
            <a:tailEnd/>
          </a:ln>
        </p:spPr>
        <p:txBody>
          <a:bodyPr>
            <a:spAutoFit/>
          </a:bodyPr>
          <a:lstStyle/>
          <a:p>
            <a:pPr algn="ctr">
              <a:spcBef>
                <a:spcPct val="50000"/>
              </a:spcBef>
            </a:pPr>
            <a:r>
              <a:rPr lang="en-US" sz="1600" b="1">
                <a:latin typeface="Tahoma" pitchFamily="34" charset="0"/>
              </a:rPr>
              <a:t>Supervisor</a:t>
            </a:r>
          </a:p>
        </p:txBody>
      </p:sp>
      <p:sp>
        <p:nvSpPr>
          <p:cNvPr id="42029" name="Text Box 45"/>
          <p:cNvSpPr txBox="1">
            <a:spLocks noChangeArrowheads="1"/>
          </p:cNvSpPr>
          <p:nvPr/>
        </p:nvSpPr>
        <p:spPr bwMode="auto">
          <a:xfrm>
            <a:off x="5957888" y="4200525"/>
            <a:ext cx="1371600" cy="336550"/>
          </a:xfrm>
          <a:prstGeom prst="rect">
            <a:avLst/>
          </a:prstGeom>
          <a:noFill/>
          <a:ln w="31750">
            <a:noFill/>
            <a:miter lim="800000"/>
            <a:headEnd/>
            <a:tailEnd/>
          </a:ln>
        </p:spPr>
        <p:txBody>
          <a:bodyPr>
            <a:spAutoFit/>
          </a:bodyPr>
          <a:lstStyle/>
          <a:p>
            <a:pPr algn="ctr">
              <a:spcBef>
                <a:spcPct val="50000"/>
              </a:spcBef>
            </a:pPr>
            <a:r>
              <a:rPr lang="en-US" sz="1600" b="1" dirty="0">
                <a:latin typeface="Tahoma" pitchFamily="34" charset="0"/>
              </a:rPr>
              <a:t>Undefined</a:t>
            </a:r>
          </a:p>
        </p:txBody>
      </p:sp>
      <p:sp>
        <p:nvSpPr>
          <p:cNvPr id="42030" name="AutoShape 46"/>
          <p:cNvSpPr>
            <a:spLocks/>
          </p:cNvSpPr>
          <p:nvPr/>
        </p:nvSpPr>
        <p:spPr bwMode="auto">
          <a:xfrm rot="5400000">
            <a:off x="5067300" y="-571500"/>
            <a:ext cx="685800" cy="5943600"/>
          </a:xfrm>
          <a:prstGeom prst="leftBrace">
            <a:avLst>
              <a:gd name="adj1" fmla="val 72222"/>
              <a:gd name="adj2" fmla="val 50000"/>
            </a:avLst>
          </a:prstGeom>
          <a:noFill/>
          <a:ln w="31750">
            <a:solidFill>
              <a:schemeClr val="tx1"/>
            </a:solidFill>
            <a:round/>
            <a:headEnd/>
            <a:tailEnd/>
          </a:ln>
        </p:spPr>
        <p:txBody>
          <a:bodyPr wrap="none" anchor="ctr"/>
          <a:lstStyle/>
          <a:p>
            <a:endParaRPr lang="en-US"/>
          </a:p>
        </p:txBody>
      </p:sp>
      <p:sp>
        <p:nvSpPr>
          <p:cNvPr id="42031" name="Text Box 47"/>
          <p:cNvSpPr txBox="1">
            <a:spLocks noChangeArrowheads="1"/>
          </p:cNvSpPr>
          <p:nvPr/>
        </p:nvSpPr>
        <p:spPr bwMode="auto">
          <a:xfrm>
            <a:off x="4267200" y="1676400"/>
            <a:ext cx="3505200" cy="457200"/>
          </a:xfrm>
          <a:prstGeom prst="rect">
            <a:avLst/>
          </a:prstGeom>
          <a:noFill/>
          <a:ln w="31750">
            <a:noFill/>
            <a:miter lim="800000"/>
            <a:headEnd/>
            <a:tailEnd/>
          </a:ln>
        </p:spPr>
        <p:txBody>
          <a:bodyPr>
            <a:spAutoFit/>
          </a:bodyPr>
          <a:lstStyle/>
          <a:p>
            <a:pPr>
              <a:spcBef>
                <a:spcPct val="50000"/>
              </a:spcBef>
            </a:pPr>
            <a:r>
              <a:rPr lang="en-US" sz="2400">
                <a:latin typeface="Tahoma" pitchFamily="34" charset="0"/>
              </a:rPr>
              <a:t>Banked Registers</a:t>
            </a:r>
          </a:p>
        </p:txBody>
      </p:sp>
      <p:sp>
        <p:nvSpPr>
          <p:cNvPr id="48" name="Text Box 45"/>
          <p:cNvSpPr txBox="1">
            <a:spLocks noChangeArrowheads="1"/>
          </p:cNvSpPr>
          <p:nvPr/>
        </p:nvSpPr>
        <p:spPr bwMode="auto">
          <a:xfrm>
            <a:off x="7239000" y="4191000"/>
            <a:ext cx="1295400" cy="336550"/>
          </a:xfrm>
          <a:prstGeom prst="rect">
            <a:avLst/>
          </a:prstGeom>
          <a:noFill/>
          <a:ln w="31750">
            <a:noFill/>
            <a:miter lim="800000"/>
            <a:headEnd/>
            <a:tailEnd/>
          </a:ln>
        </p:spPr>
        <p:txBody>
          <a:bodyPr wrap="square">
            <a:spAutoFit/>
          </a:bodyPr>
          <a:lstStyle/>
          <a:p>
            <a:pPr algn="ctr">
              <a:spcBef>
                <a:spcPct val="50000"/>
              </a:spcBef>
            </a:pPr>
            <a:r>
              <a:rPr lang="en-US" sz="1600" b="1" dirty="0" smtClean="0">
                <a:latin typeface="Tahoma" pitchFamily="34" charset="0"/>
              </a:rPr>
              <a:t>Abort</a:t>
            </a:r>
            <a:endParaRPr lang="en-US" sz="1600" b="1" dirty="0">
              <a:latin typeface="Tahoma"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smtClean="0"/>
              <a:t>Banked Registers</a:t>
            </a:r>
          </a:p>
        </p:txBody>
      </p:sp>
      <p:sp>
        <p:nvSpPr>
          <p:cNvPr id="43012" name="Rectangle 3"/>
          <p:cNvSpPr>
            <a:spLocks noGrp="1" noChangeArrowheads="1"/>
          </p:cNvSpPr>
          <p:nvPr>
            <p:ph sz="quarter" idx="1"/>
          </p:nvPr>
        </p:nvSpPr>
        <p:spPr/>
        <p:txBody>
          <a:bodyPr>
            <a:normAutofit lnSpcReduction="10000"/>
          </a:bodyPr>
          <a:lstStyle/>
          <a:p>
            <a:pPr algn="just" eaLnBrk="1" hangingPunct="1">
              <a:lnSpc>
                <a:spcPct val="80000"/>
              </a:lnSpc>
              <a:buFont typeface="Wingdings" pitchFamily="2" charset="2"/>
              <a:buChar char="Ø"/>
            </a:pPr>
            <a:r>
              <a:rPr lang="en-US" sz="2400" dirty="0" smtClean="0"/>
              <a:t>Banked registers are available only when the processor is in a particular mode</a:t>
            </a:r>
          </a:p>
          <a:p>
            <a:pPr algn="just" eaLnBrk="1" hangingPunct="1">
              <a:lnSpc>
                <a:spcPct val="80000"/>
              </a:lnSpc>
              <a:buFont typeface="Wingdings" pitchFamily="2" charset="2"/>
              <a:buChar char="Ø"/>
            </a:pPr>
            <a:endParaRPr lang="en-US" sz="2400" dirty="0" smtClean="0"/>
          </a:p>
          <a:p>
            <a:pPr algn="just" eaLnBrk="1" hangingPunct="1">
              <a:lnSpc>
                <a:spcPct val="80000"/>
              </a:lnSpc>
              <a:buFont typeface="Wingdings" pitchFamily="2" charset="2"/>
              <a:buChar char="Ø"/>
            </a:pPr>
            <a:r>
              <a:rPr lang="en-US" sz="2400" dirty="0" smtClean="0"/>
              <a:t>Every processor mode </a:t>
            </a:r>
            <a:r>
              <a:rPr lang="en-US" sz="2400" i="1" dirty="0" smtClean="0"/>
              <a:t>except user mode</a:t>
            </a:r>
            <a:r>
              <a:rPr lang="en-US" sz="2400" dirty="0" smtClean="0"/>
              <a:t> can change mode by writing directly to the mode bits of the cpsr</a:t>
            </a:r>
          </a:p>
          <a:p>
            <a:pPr algn="just" eaLnBrk="1" hangingPunct="1">
              <a:lnSpc>
                <a:spcPct val="80000"/>
              </a:lnSpc>
              <a:buFont typeface="Wingdings" pitchFamily="2" charset="2"/>
              <a:buChar char="Ø"/>
            </a:pPr>
            <a:endParaRPr lang="en-US" sz="2400" dirty="0" smtClean="0"/>
          </a:p>
          <a:p>
            <a:pPr algn="just" eaLnBrk="1" hangingPunct="1">
              <a:lnSpc>
                <a:spcPct val="80000"/>
              </a:lnSpc>
              <a:buFont typeface="Wingdings" pitchFamily="2" charset="2"/>
              <a:buChar char="Ø"/>
            </a:pPr>
            <a:r>
              <a:rPr lang="en-US" sz="2400" dirty="0" smtClean="0"/>
              <a:t>Banked registers are a subset of the main 16 registers</a:t>
            </a:r>
          </a:p>
          <a:p>
            <a:pPr algn="just" eaLnBrk="1" hangingPunct="1">
              <a:lnSpc>
                <a:spcPct val="80000"/>
              </a:lnSpc>
              <a:buFont typeface="Wingdings" pitchFamily="2" charset="2"/>
              <a:buChar char="Ø"/>
            </a:pPr>
            <a:endParaRPr lang="en-US" sz="2400" dirty="0" smtClean="0"/>
          </a:p>
          <a:p>
            <a:pPr algn="just" eaLnBrk="1" hangingPunct="1">
              <a:lnSpc>
                <a:spcPct val="80000"/>
              </a:lnSpc>
              <a:buFont typeface="Wingdings" pitchFamily="2" charset="2"/>
              <a:buChar char="Ø"/>
            </a:pPr>
            <a:r>
              <a:rPr lang="en-US" sz="2400" dirty="0" smtClean="0"/>
              <a:t>If we change processor mode, a banked register from the new mode will replace an existing register</a:t>
            </a:r>
          </a:p>
          <a:p>
            <a:pPr algn="just" eaLnBrk="1" hangingPunct="1">
              <a:lnSpc>
                <a:spcPct val="80000"/>
              </a:lnSpc>
              <a:buFont typeface="Wingdings" pitchFamily="2" charset="2"/>
              <a:buChar char="Ø"/>
            </a:pPr>
            <a:endParaRPr lang="en-US" sz="2400" dirty="0" smtClean="0"/>
          </a:p>
          <a:p>
            <a:pPr algn="just" eaLnBrk="1" hangingPunct="1">
              <a:lnSpc>
                <a:spcPct val="80000"/>
              </a:lnSpc>
              <a:buFont typeface="Wingdings" pitchFamily="2" charset="2"/>
              <a:buChar char="Ø"/>
            </a:pPr>
            <a:r>
              <a:rPr lang="en-US" sz="2400" dirty="0" smtClean="0"/>
              <a:t>Exceptions and Interrupts cause a mode change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sz="3200" smtClean="0"/>
              <a:t>Changing mode on an exception</a:t>
            </a:r>
          </a:p>
        </p:txBody>
      </p:sp>
      <p:sp>
        <p:nvSpPr>
          <p:cNvPr id="44036" name="Rectangle 55"/>
          <p:cNvSpPr>
            <a:spLocks noChangeArrowheads="1"/>
          </p:cNvSpPr>
          <p:nvPr/>
        </p:nvSpPr>
        <p:spPr bwMode="auto">
          <a:xfrm>
            <a:off x="990600" y="1708150"/>
            <a:ext cx="838200" cy="228600"/>
          </a:xfrm>
          <a:prstGeom prst="rect">
            <a:avLst/>
          </a:prstGeom>
          <a:noFill/>
          <a:ln w="31750">
            <a:solidFill>
              <a:schemeClr val="tx1"/>
            </a:solidFill>
            <a:miter lim="800000"/>
            <a:headEnd/>
            <a:tailEnd/>
          </a:ln>
        </p:spPr>
        <p:txBody>
          <a:bodyPr wrap="none" anchor="ctr"/>
          <a:lstStyle/>
          <a:p>
            <a:pPr algn="ctr"/>
            <a:r>
              <a:rPr lang="en-US" sz="1200">
                <a:latin typeface="Tahoma" pitchFamily="34" charset="0"/>
              </a:rPr>
              <a:t>r0</a:t>
            </a:r>
          </a:p>
        </p:txBody>
      </p:sp>
      <p:sp>
        <p:nvSpPr>
          <p:cNvPr id="44037" name="Rectangle 56"/>
          <p:cNvSpPr>
            <a:spLocks noChangeArrowheads="1"/>
          </p:cNvSpPr>
          <p:nvPr/>
        </p:nvSpPr>
        <p:spPr bwMode="auto">
          <a:xfrm>
            <a:off x="990600" y="1931988"/>
            <a:ext cx="838200" cy="228600"/>
          </a:xfrm>
          <a:prstGeom prst="rect">
            <a:avLst/>
          </a:prstGeom>
          <a:noFill/>
          <a:ln w="31750">
            <a:solidFill>
              <a:schemeClr val="tx1"/>
            </a:solidFill>
            <a:miter lim="800000"/>
            <a:headEnd/>
            <a:tailEnd/>
          </a:ln>
        </p:spPr>
        <p:txBody>
          <a:bodyPr wrap="none" anchor="ctr"/>
          <a:lstStyle/>
          <a:p>
            <a:pPr algn="ctr"/>
            <a:r>
              <a:rPr lang="en-US" sz="1200">
                <a:latin typeface="Tahoma" pitchFamily="34" charset="0"/>
              </a:rPr>
              <a:t>r1</a:t>
            </a:r>
          </a:p>
        </p:txBody>
      </p:sp>
      <p:sp>
        <p:nvSpPr>
          <p:cNvPr id="44038" name="Rectangle 57"/>
          <p:cNvSpPr>
            <a:spLocks noChangeArrowheads="1"/>
          </p:cNvSpPr>
          <p:nvPr/>
        </p:nvSpPr>
        <p:spPr bwMode="auto">
          <a:xfrm>
            <a:off x="990600" y="2151063"/>
            <a:ext cx="838200" cy="228600"/>
          </a:xfrm>
          <a:prstGeom prst="rect">
            <a:avLst/>
          </a:prstGeom>
          <a:noFill/>
          <a:ln w="31750">
            <a:solidFill>
              <a:schemeClr val="tx1"/>
            </a:solidFill>
            <a:miter lim="800000"/>
            <a:headEnd/>
            <a:tailEnd/>
          </a:ln>
        </p:spPr>
        <p:txBody>
          <a:bodyPr wrap="none" anchor="ctr"/>
          <a:lstStyle/>
          <a:p>
            <a:pPr algn="ctr"/>
            <a:r>
              <a:rPr lang="en-US" sz="1200">
                <a:latin typeface="Tahoma" pitchFamily="34" charset="0"/>
              </a:rPr>
              <a:t>r2</a:t>
            </a:r>
          </a:p>
        </p:txBody>
      </p:sp>
      <p:sp>
        <p:nvSpPr>
          <p:cNvPr id="44039" name="Rectangle 58"/>
          <p:cNvSpPr>
            <a:spLocks noChangeArrowheads="1"/>
          </p:cNvSpPr>
          <p:nvPr/>
        </p:nvSpPr>
        <p:spPr bwMode="auto">
          <a:xfrm>
            <a:off x="990600" y="2374900"/>
            <a:ext cx="838200" cy="228600"/>
          </a:xfrm>
          <a:prstGeom prst="rect">
            <a:avLst/>
          </a:prstGeom>
          <a:noFill/>
          <a:ln w="31750">
            <a:solidFill>
              <a:schemeClr val="tx1"/>
            </a:solidFill>
            <a:miter lim="800000"/>
            <a:headEnd/>
            <a:tailEnd/>
          </a:ln>
        </p:spPr>
        <p:txBody>
          <a:bodyPr wrap="none" anchor="ctr"/>
          <a:lstStyle/>
          <a:p>
            <a:pPr algn="ctr"/>
            <a:r>
              <a:rPr lang="en-US" sz="1200">
                <a:latin typeface="Tahoma" pitchFamily="34" charset="0"/>
              </a:rPr>
              <a:t>r3</a:t>
            </a:r>
          </a:p>
        </p:txBody>
      </p:sp>
      <p:sp>
        <p:nvSpPr>
          <p:cNvPr id="44040" name="Rectangle 59"/>
          <p:cNvSpPr>
            <a:spLocks noChangeArrowheads="1"/>
          </p:cNvSpPr>
          <p:nvPr/>
        </p:nvSpPr>
        <p:spPr bwMode="auto">
          <a:xfrm>
            <a:off x="990600" y="2593975"/>
            <a:ext cx="838200" cy="228600"/>
          </a:xfrm>
          <a:prstGeom prst="rect">
            <a:avLst/>
          </a:prstGeom>
          <a:noFill/>
          <a:ln w="31750">
            <a:solidFill>
              <a:schemeClr val="tx1"/>
            </a:solidFill>
            <a:miter lim="800000"/>
            <a:headEnd/>
            <a:tailEnd/>
          </a:ln>
        </p:spPr>
        <p:txBody>
          <a:bodyPr wrap="none" anchor="ctr"/>
          <a:lstStyle/>
          <a:p>
            <a:pPr algn="ctr"/>
            <a:r>
              <a:rPr lang="en-US" sz="1200">
                <a:latin typeface="Tahoma" pitchFamily="34" charset="0"/>
              </a:rPr>
              <a:t>r4</a:t>
            </a:r>
          </a:p>
        </p:txBody>
      </p:sp>
      <p:sp>
        <p:nvSpPr>
          <p:cNvPr id="44041" name="Rectangle 60"/>
          <p:cNvSpPr>
            <a:spLocks noChangeArrowheads="1"/>
          </p:cNvSpPr>
          <p:nvPr/>
        </p:nvSpPr>
        <p:spPr bwMode="auto">
          <a:xfrm>
            <a:off x="990600" y="2817813"/>
            <a:ext cx="838200" cy="228600"/>
          </a:xfrm>
          <a:prstGeom prst="rect">
            <a:avLst/>
          </a:prstGeom>
          <a:noFill/>
          <a:ln w="31750">
            <a:solidFill>
              <a:schemeClr val="tx1"/>
            </a:solidFill>
            <a:miter lim="800000"/>
            <a:headEnd/>
            <a:tailEnd/>
          </a:ln>
        </p:spPr>
        <p:txBody>
          <a:bodyPr wrap="none" anchor="ctr"/>
          <a:lstStyle/>
          <a:p>
            <a:pPr algn="ctr"/>
            <a:r>
              <a:rPr lang="en-US" sz="1200">
                <a:latin typeface="Tahoma" pitchFamily="34" charset="0"/>
              </a:rPr>
              <a:t>r5</a:t>
            </a:r>
          </a:p>
        </p:txBody>
      </p:sp>
      <p:sp>
        <p:nvSpPr>
          <p:cNvPr id="44042" name="Rectangle 61"/>
          <p:cNvSpPr>
            <a:spLocks noChangeArrowheads="1"/>
          </p:cNvSpPr>
          <p:nvPr/>
        </p:nvSpPr>
        <p:spPr bwMode="auto">
          <a:xfrm>
            <a:off x="990600" y="3036888"/>
            <a:ext cx="838200" cy="228600"/>
          </a:xfrm>
          <a:prstGeom prst="rect">
            <a:avLst/>
          </a:prstGeom>
          <a:noFill/>
          <a:ln w="31750">
            <a:solidFill>
              <a:schemeClr val="tx1"/>
            </a:solidFill>
            <a:miter lim="800000"/>
            <a:headEnd/>
            <a:tailEnd/>
          </a:ln>
        </p:spPr>
        <p:txBody>
          <a:bodyPr wrap="none" anchor="ctr"/>
          <a:lstStyle/>
          <a:p>
            <a:pPr algn="ctr"/>
            <a:r>
              <a:rPr lang="en-US" sz="1200">
                <a:latin typeface="Tahoma" pitchFamily="34" charset="0"/>
              </a:rPr>
              <a:t>r6</a:t>
            </a:r>
          </a:p>
        </p:txBody>
      </p:sp>
      <p:sp>
        <p:nvSpPr>
          <p:cNvPr id="44043" name="Rectangle 62"/>
          <p:cNvSpPr>
            <a:spLocks noChangeArrowheads="1"/>
          </p:cNvSpPr>
          <p:nvPr/>
        </p:nvSpPr>
        <p:spPr bwMode="auto">
          <a:xfrm>
            <a:off x="990600" y="3260725"/>
            <a:ext cx="838200" cy="228600"/>
          </a:xfrm>
          <a:prstGeom prst="rect">
            <a:avLst/>
          </a:prstGeom>
          <a:noFill/>
          <a:ln w="31750">
            <a:solidFill>
              <a:schemeClr val="tx1"/>
            </a:solidFill>
            <a:miter lim="800000"/>
            <a:headEnd/>
            <a:tailEnd/>
          </a:ln>
        </p:spPr>
        <p:txBody>
          <a:bodyPr wrap="none" anchor="ctr"/>
          <a:lstStyle/>
          <a:p>
            <a:pPr algn="ctr"/>
            <a:r>
              <a:rPr lang="en-US" sz="1200">
                <a:latin typeface="Tahoma" pitchFamily="34" charset="0"/>
              </a:rPr>
              <a:t>r7</a:t>
            </a:r>
          </a:p>
        </p:txBody>
      </p:sp>
      <p:sp>
        <p:nvSpPr>
          <p:cNvPr id="44044" name="Rectangle 63"/>
          <p:cNvSpPr>
            <a:spLocks noChangeArrowheads="1"/>
          </p:cNvSpPr>
          <p:nvPr/>
        </p:nvSpPr>
        <p:spPr bwMode="auto">
          <a:xfrm>
            <a:off x="990600" y="3508375"/>
            <a:ext cx="838200" cy="228600"/>
          </a:xfrm>
          <a:prstGeom prst="rect">
            <a:avLst/>
          </a:prstGeom>
          <a:noFill/>
          <a:ln w="31750">
            <a:solidFill>
              <a:schemeClr val="tx1"/>
            </a:solidFill>
            <a:miter lim="800000"/>
            <a:headEnd/>
            <a:tailEnd/>
          </a:ln>
        </p:spPr>
        <p:txBody>
          <a:bodyPr wrap="none" anchor="ctr"/>
          <a:lstStyle/>
          <a:p>
            <a:pPr algn="ctr"/>
            <a:r>
              <a:rPr lang="en-US" sz="1200">
                <a:latin typeface="Tahoma" pitchFamily="34" charset="0"/>
              </a:rPr>
              <a:t>r8</a:t>
            </a:r>
          </a:p>
        </p:txBody>
      </p:sp>
      <p:sp>
        <p:nvSpPr>
          <p:cNvPr id="44045" name="Rectangle 64"/>
          <p:cNvSpPr>
            <a:spLocks noChangeArrowheads="1"/>
          </p:cNvSpPr>
          <p:nvPr/>
        </p:nvSpPr>
        <p:spPr bwMode="auto">
          <a:xfrm>
            <a:off x="990600" y="3732213"/>
            <a:ext cx="838200" cy="228600"/>
          </a:xfrm>
          <a:prstGeom prst="rect">
            <a:avLst/>
          </a:prstGeom>
          <a:noFill/>
          <a:ln w="31750">
            <a:solidFill>
              <a:schemeClr val="tx1"/>
            </a:solidFill>
            <a:miter lim="800000"/>
            <a:headEnd/>
            <a:tailEnd/>
          </a:ln>
        </p:spPr>
        <p:txBody>
          <a:bodyPr wrap="none" anchor="ctr"/>
          <a:lstStyle/>
          <a:p>
            <a:pPr algn="ctr"/>
            <a:r>
              <a:rPr lang="en-US" sz="1200">
                <a:latin typeface="Tahoma" pitchFamily="34" charset="0"/>
              </a:rPr>
              <a:t>r9</a:t>
            </a:r>
          </a:p>
        </p:txBody>
      </p:sp>
      <p:sp>
        <p:nvSpPr>
          <p:cNvPr id="44046" name="Rectangle 65"/>
          <p:cNvSpPr>
            <a:spLocks noChangeArrowheads="1"/>
          </p:cNvSpPr>
          <p:nvPr/>
        </p:nvSpPr>
        <p:spPr bwMode="auto">
          <a:xfrm>
            <a:off x="990600" y="3951288"/>
            <a:ext cx="838200" cy="228600"/>
          </a:xfrm>
          <a:prstGeom prst="rect">
            <a:avLst/>
          </a:prstGeom>
          <a:noFill/>
          <a:ln w="31750">
            <a:solidFill>
              <a:schemeClr val="tx1"/>
            </a:solidFill>
            <a:miter lim="800000"/>
            <a:headEnd/>
            <a:tailEnd/>
          </a:ln>
        </p:spPr>
        <p:txBody>
          <a:bodyPr wrap="none" anchor="ctr"/>
          <a:lstStyle/>
          <a:p>
            <a:pPr algn="ctr"/>
            <a:r>
              <a:rPr lang="en-US" sz="1200">
                <a:latin typeface="Tahoma" pitchFamily="34" charset="0"/>
              </a:rPr>
              <a:t>r10</a:t>
            </a:r>
          </a:p>
        </p:txBody>
      </p:sp>
      <p:sp>
        <p:nvSpPr>
          <p:cNvPr id="44047" name="Rectangle 66"/>
          <p:cNvSpPr>
            <a:spLocks noChangeArrowheads="1"/>
          </p:cNvSpPr>
          <p:nvPr/>
        </p:nvSpPr>
        <p:spPr bwMode="auto">
          <a:xfrm>
            <a:off x="990600" y="4175125"/>
            <a:ext cx="838200" cy="228600"/>
          </a:xfrm>
          <a:prstGeom prst="rect">
            <a:avLst/>
          </a:prstGeom>
          <a:noFill/>
          <a:ln w="31750">
            <a:solidFill>
              <a:schemeClr val="tx1"/>
            </a:solidFill>
            <a:miter lim="800000"/>
            <a:headEnd/>
            <a:tailEnd/>
          </a:ln>
        </p:spPr>
        <p:txBody>
          <a:bodyPr wrap="none" anchor="ctr"/>
          <a:lstStyle/>
          <a:p>
            <a:pPr algn="ctr"/>
            <a:r>
              <a:rPr lang="en-US" sz="1200">
                <a:latin typeface="Tahoma" pitchFamily="34" charset="0"/>
              </a:rPr>
              <a:t>r11</a:t>
            </a:r>
          </a:p>
        </p:txBody>
      </p:sp>
      <p:sp>
        <p:nvSpPr>
          <p:cNvPr id="44048" name="Rectangle 67"/>
          <p:cNvSpPr>
            <a:spLocks noChangeArrowheads="1"/>
          </p:cNvSpPr>
          <p:nvPr/>
        </p:nvSpPr>
        <p:spPr bwMode="auto">
          <a:xfrm>
            <a:off x="990600" y="4394200"/>
            <a:ext cx="838200" cy="228600"/>
          </a:xfrm>
          <a:prstGeom prst="rect">
            <a:avLst/>
          </a:prstGeom>
          <a:noFill/>
          <a:ln w="31750">
            <a:solidFill>
              <a:schemeClr val="tx1"/>
            </a:solidFill>
            <a:miter lim="800000"/>
            <a:headEnd/>
            <a:tailEnd/>
          </a:ln>
        </p:spPr>
        <p:txBody>
          <a:bodyPr wrap="none" anchor="ctr"/>
          <a:lstStyle/>
          <a:p>
            <a:pPr algn="ctr"/>
            <a:r>
              <a:rPr lang="en-US" sz="1200">
                <a:latin typeface="Tahoma" pitchFamily="34" charset="0"/>
              </a:rPr>
              <a:t>r12</a:t>
            </a:r>
          </a:p>
        </p:txBody>
      </p:sp>
      <p:sp>
        <p:nvSpPr>
          <p:cNvPr id="44049" name="Rectangle 68"/>
          <p:cNvSpPr>
            <a:spLocks noChangeArrowheads="1"/>
          </p:cNvSpPr>
          <p:nvPr/>
        </p:nvSpPr>
        <p:spPr bwMode="auto">
          <a:xfrm>
            <a:off x="990600" y="4618038"/>
            <a:ext cx="838200" cy="228600"/>
          </a:xfrm>
          <a:prstGeom prst="rect">
            <a:avLst/>
          </a:prstGeom>
          <a:solidFill>
            <a:schemeClr val="accent1"/>
          </a:solidFill>
          <a:ln w="31750">
            <a:solidFill>
              <a:schemeClr val="tx1"/>
            </a:solidFill>
            <a:miter lim="800000"/>
            <a:headEnd/>
            <a:tailEnd/>
          </a:ln>
        </p:spPr>
        <p:txBody>
          <a:bodyPr wrap="none" anchor="ctr"/>
          <a:lstStyle/>
          <a:p>
            <a:pPr algn="ctr"/>
            <a:r>
              <a:rPr lang="en-US" sz="1200">
                <a:latin typeface="Tahoma" pitchFamily="34" charset="0"/>
              </a:rPr>
              <a:t>r13  </a:t>
            </a:r>
            <a:r>
              <a:rPr lang="en-US" sz="1200" b="1">
                <a:latin typeface="Tahoma" pitchFamily="34" charset="0"/>
              </a:rPr>
              <a:t>sp</a:t>
            </a:r>
          </a:p>
        </p:txBody>
      </p:sp>
      <p:sp>
        <p:nvSpPr>
          <p:cNvPr id="44050" name="Rectangle 69"/>
          <p:cNvSpPr>
            <a:spLocks noChangeArrowheads="1"/>
          </p:cNvSpPr>
          <p:nvPr/>
        </p:nvSpPr>
        <p:spPr bwMode="auto">
          <a:xfrm>
            <a:off x="990600" y="4837113"/>
            <a:ext cx="838200" cy="228600"/>
          </a:xfrm>
          <a:prstGeom prst="rect">
            <a:avLst/>
          </a:prstGeom>
          <a:solidFill>
            <a:schemeClr val="accent1"/>
          </a:solidFill>
          <a:ln w="31750">
            <a:solidFill>
              <a:schemeClr val="tx1"/>
            </a:solidFill>
            <a:miter lim="800000"/>
            <a:headEnd/>
            <a:tailEnd/>
          </a:ln>
        </p:spPr>
        <p:txBody>
          <a:bodyPr wrap="none" anchor="ctr"/>
          <a:lstStyle/>
          <a:p>
            <a:pPr algn="ctr"/>
            <a:r>
              <a:rPr lang="en-US" sz="1200">
                <a:latin typeface="Tahoma" pitchFamily="34" charset="0"/>
              </a:rPr>
              <a:t>r14  </a:t>
            </a:r>
            <a:r>
              <a:rPr lang="en-US" sz="1200" b="1">
                <a:latin typeface="Tahoma" pitchFamily="34" charset="0"/>
              </a:rPr>
              <a:t>lr</a:t>
            </a:r>
          </a:p>
        </p:txBody>
      </p:sp>
      <p:sp>
        <p:nvSpPr>
          <p:cNvPr id="44051" name="Rectangle 70"/>
          <p:cNvSpPr>
            <a:spLocks noChangeArrowheads="1"/>
          </p:cNvSpPr>
          <p:nvPr/>
        </p:nvSpPr>
        <p:spPr bwMode="auto">
          <a:xfrm>
            <a:off x="990600" y="5060950"/>
            <a:ext cx="838200" cy="228600"/>
          </a:xfrm>
          <a:prstGeom prst="rect">
            <a:avLst/>
          </a:prstGeom>
          <a:solidFill>
            <a:schemeClr val="accent1"/>
          </a:solidFill>
          <a:ln w="31750">
            <a:solidFill>
              <a:schemeClr val="tx1"/>
            </a:solidFill>
            <a:miter lim="800000"/>
            <a:headEnd/>
            <a:tailEnd/>
          </a:ln>
        </p:spPr>
        <p:txBody>
          <a:bodyPr wrap="none" anchor="ctr"/>
          <a:lstStyle/>
          <a:p>
            <a:pPr algn="ctr"/>
            <a:r>
              <a:rPr lang="en-US" sz="1200">
                <a:latin typeface="Tahoma" pitchFamily="34" charset="0"/>
              </a:rPr>
              <a:t>r15  </a:t>
            </a:r>
            <a:r>
              <a:rPr lang="en-US" sz="1200" b="1">
                <a:latin typeface="Tahoma" pitchFamily="34" charset="0"/>
              </a:rPr>
              <a:t>pc</a:t>
            </a:r>
          </a:p>
        </p:txBody>
      </p:sp>
      <p:sp>
        <p:nvSpPr>
          <p:cNvPr id="44052" name="Rectangle 71"/>
          <p:cNvSpPr>
            <a:spLocks noChangeArrowheads="1"/>
          </p:cNvSpPr>
          <p:nvPr/>
        </p:nvSpPr>
        <p:spPr bwMode="auto">
          <a:xfrm>
            <a:off x="990600" y="5441950"/>
            <a:ext cx="838200" cy="228600"/>
          </a:xfrm>
          <a:prstGeom prst="rect">
            <a:avLst/>
          </a:prstGeom>
          <a:solidFill>
            <a:schemeClr val="accent1"/>
          </a:solidFill>
          <a:ln w="31750">
            <a:solidFill>
              <a:schemeClr val="tx1"/>
            </a:solidFill>
            <a:miter lim="800000"/>
            <a:headEnd/>
            <a:tailEnd/>
          </a:ln>
        </p:spPr>
        <p:txBody>
          <a:bodyPr wrap="none" anchor="ctr"/>
          <a:lstStyle/>
          <a:p>
            <a:pPr algn="ctr"/>
            <a:r>
              <a:rPr lang="en-US" sz="1200" b="1" dirty="0">
                <a:latin typeface="Tahoma" pitchFamily="34" charset="0"/>
              </a:rPr>
              <a:t>cpsr</a:t>
            </a:r>
          </a:p>
        </p:txBody>
      </p:sp>
      <p:sp>
        <p:nvSpPr>
          <p:cNvPr id="44053" name="Rectangle 72"/>
          <p:cNvSpPr>
            <a:spLocks noChangeArrowheads="1"/>
          </p:cNvSpPr>
          <p:nvPr/>
        </p:nvSpPr>
        <p:spPr bwMode="auto">
          <a:xfrm>
            <a:off x="990600" y="5670550"/>
            <a:ext cx="838200" cy="228600"/>
          </a:xfrm>
          <a:prstGeom prst="rect">
            <a:avLst/>
          </a:prstGeom>
          <a:noFill/>
          <a:ln w="31750">
            <a:solidFill>
              <a:schemeClr val="tx1"/>
            </a:solidFill>
            <a:miter lim="800000"/>
            <a:headEnd/>
            <a:tailEnd/>
          </a:ln>
        </p:spPr>
        <p:txBody>
          <a:bodyPr wrap="none" anchor="ctr"/>
          <a:lstStyle/>
          <a:p>
            <a:pPr algn="ctr"/>
            <a:r>
              <a:rPr lang="en-US" sz="1200">
                <a:latin typeface="Tahoma" pitchFamily="34" charset="0"/>
              </a:rPr>
              <a:t>-</a:t>
            </a:r>
          </a:p>
        </p:txBody>
      </p:sp>
      <p:sp>
        <p:nvSpPr>
          <p:cNvPr id="44054" name="Text Box 73"/>
          <p:cNvSpPr txBox="1">
            <a:spLocks noChangeArrowheads="1"/>
          </p:cNvSpPr>
          <p:nvPr/>
        </p:nvSpPr>
        <p:spPr bwMode="auto">
          <a:xfrm>
            <a:off x="757238" y="1371600"/>
            <a:ext cx="1371600" cy="336550"/>
          </a:xfrm>
          <a:prstGeom prst="rect">
            <a:avLst/>
          </a:prstGeom>
          <a:noFill/>
          <a:ln w="31750">
            <a:noFill/>
            <a:miter lim="800000"/>
            <a:headEnd/>
            <a:tailEnd/>
          </a:ln>
        </p:spPr>
        <p:txBody>
          <a:bodyPr>
            <a:spAutoFit/>
          </a:bodyPr>
          <a:lstStyle/>
          <a:p>
            <a:pPr algn="ctr">
              <a:spcBef>
                <a:spcPct val="50000"/>
              </a:spcBef>
            </a:pPr>
            <a:r>
              <a:rPr lang="en-US" sz="1600" b="1">
                <a:latin typeface="Tahoma" pitchFamily="34" charset="0"/>
              </a:rPr>
              <a:t>User Mode</a:t>
            </a:r>
          </a:p>
        </p:txBody>
      </p:sp>
      <p:sp>
        <p:nvSpPr>
          <p:cNvPr id="44055" name="Rectangle 74"/>
          <p:cNvSpPr>
            <a:spLocks noChangeArrowheads="1"/>
          </p:cNvSpPr>
          <p:nvPr/>
        </p:nvSpPr>
        <p:spPr bwMode="auto">
          <a:xfrm>
            <a:off x="3276600" y="4603750"/>
            <a:ext cx="838200" cy="228600"/>
          </a:xfrm>
          <a:prstGeom prst="rect">
            <a:avLst/>
          </a:prstGeom>
          <a:solidFill>
            <a:schemeClr val="accent1"/>
          </a:solidFill>
          <a:ln w="31750">
            <a:solidFill>
              <a:schemeClr val="tx1"/>
            </a:solidFill>
            <a:miter lim="800000"/>
            <a:headEnd/>
            <a:tailEnd/>
          </a:ln>
        </p:spPr>
        <p:txBody>
          <a:bodyPr wrap="none" anchor="ctr"/>
          <a:lstStyle/>
          <a:p>
            <a:pPr algn="ctr"/>
            <a:r>
              <a:rPr lang="en-US" sz="1200">
                <a:latin typeface="Tahoma" pitchFamily="34" charset="0"/>
              </a:rPr>
              <a:t>r13_irq</a:t>
            </a:r>
            <a:endParaRPr lang="en-US" sz="1200" b="1">
              <a:latin typeface="Tahoma" pitchFamily="34" charset="0"/>
            </a:endParaRPr>
          </a:p>
        </p:txBody>
      </p:sp>
      <p:sp>
        <p:nvSpPr>
          <p:cNvPr id="44056" name="Rectangle 75"/>
          <p:cNvSpPr>
            <a:spLocks noChangeArrowheads="1"/>
          </p:cNvSpPr>
          <p:nvPr/>
        </p:nvSpPr>
        <p:spPr bwMode="auto">
          <a:xfrm>
            <a:off x="3276600" y="4822825"/>
            <a:ext cx="838200" cy="228600"/>
          </a:xfrm>
          <a:prstGeom prst="rect">
            <a:avLst/>
          </a:prstGeom>
          <a:solidFill>
            <a:schemeClr val="accent1"/>
          </a:solidFill>
          <a:ln w="31750">
            <a:solidFill>
              <a:schemeClr val="tx1"/>
            </a:solidFill>
            <a:miter lim="800000"/>
            <a:headEnd/>
            <a:tailEnd/>
          </a:ln>
        </p:spPr>
        <p:txBody>
          <a:bodyPr wrap="none" anchor="ctr"/>
          <a:lstStyle/>
          <a:p>
            <a:pPr algn="ctr"/>
            <a:r>
              <a:rPr lang="en-US" sz="1200">
                <a:latin typeface="Tahoma" pitchFamily="34" charset="0"/>
              </a:rPr>
              <a:t>r14_irq</a:t>
            </a:r>
            <a:endParaRPr lang="en-US" sz="1200" b="1">
              <a:latin typeface="Tahoma" pitchFamily="34" charset="0"/>
            </a:endParaRPr>
          </a:p>
        </p:txBody>
      </p:sp>
      <p:sp>
        <p:nvSpPr>
          <p:cNvPr id="44057" name="Rectangle 76"/>
          <p:cNvSpPr>
            <a:spLocks noChangeArrowheads="1"/>
          </p:cNvSpPr>
          <p:nvPr/>
        </p:nvSpPr>
        <p:spPr bwMode="auto">
          <a:xfrm>
            <a:off x="3276600" y="5656263"/>
            <a:ext cx="838200" cy="228600"/>
          </a:xfrm>
          <a:prstGeom prst="rect">
            <a:avLst/>
          </a:prstGeom>
          <a:solidFill>
            <a:schemeClr val="accent1"/>
          </a:solidFill>
          <a:ln w="31750">
            <a:solidFill>
              <a:schemeClr val="tx1"/>
            </a:solidFill>
            <a:miter lim="800000"/>
            <a:headEnd/>
            <a:tailEnd/>
          </a:ln>
        </p:spPr>
        <p:txBody>
          <a:bodyPr wrap="none" anchor="ctr"/>
          <a:lstStyle/>
          <a:p>
            <a:pPr algn="ctr"/>
            <a:r>
              <a:rPr lang="en-US" sz="1200">
                <a:latin typeface="Tahoma" pitchFamily="34" charset="0"/>
              </a:rPr>
              <a:t>spsr_irq</a:t>
            </a:r>
          </a:p>
        </p:txBody>
      </p:sp>
      <p:sp>
        <p:nvSpPr>
          <p:cNvPr id="44058" name="Text Box 77"/>
          <p:cNvSpPr txBox="1">
            <a:spLocks noChangeArrowheads="1"/>
          </p:cNvSpPr>
          <p:nvPr/>
        </p:nvSpPr>
        <p:spPr bwMode="auto">
          <a:xfrm>
            <a:off x="3124200" y="3746500"/>
            <a:ext cx="1143000" cy="825500"/>
          </a:xfrm>
          <a:prstGeom prst="rect">
            <a:avLst/>
          </a:prstGeom>
          <a:noFill/>
          <a:ln w="31750">
            <a:noFill/>
            <a:miter lim="800000"/>
            <a:headEnd/>
            <a:tailEnd/>
          </a:ln>
        </p:spPr>
        <p:txBody>
          <a:bodyPr>
            <a:spAutoFit/>
          </a:bodyPr>
          <a:lstStyle/>
          <a:p>
            <a:pPr algn="ctr">
              <a:spcBef>
                <a:spcPct val="50000"/>
              </a:spcBef>
            </a:pPr>
            <a:r>
              <a:rPr lang="en-US" sz="1600" b="1">
                <a:latin typeface="Tahoma" pitchFamily="34" charset="0"/>
              </a:rPr>
              <a:t>Interrupt RequestMode</a:t>
            </a:r>
          </a:p>
        </p:txBody>
      </p:sp>
      <p:sp>
        <p:nvSpPr>
          <p:cNvPr id="44059" name="Line 78"/>
          <p:cNvSpPr>
            <a:spLocks noChangeShapeType="1"/>
          </p:cNvSpPr>
          <p:nvPr/>
        </p:nvSpPr>
        <p:spPr bwMode="auto">
          <a:xfrm>
            <a:off x="1828800" y="4727575"/>
            <a:ext cx="1447800" cy="0"/>
          </a:xfrm>
          <a:prstGeom prst="line">
            <a:avLst/>
          </a:prstGeom>
          <a:noFill/>
          <a:ln w="31750">
            <a:solidFill>
              <a:schemeClr val="tx1"/>
            </a:solidFill>
            <a:round/>
            <a:headEnd type="triangle" w="med" len="med"/>
            <a:tailEnd type="triangle" w="med" len="med"/>
          </a:ln>
        </p:spPr>
        <p:txBody>
          <a:bodyPr wrap="none"/>
          <a:lstStyle/>
          <a:p>
            <a:endParaRPr lang="en-IN"/>
          </a:p>
        </p:txBody>
      </p:sp>
      <p:sp>
        <p:nvSpPr>
          <p:cNvPr id="44060" name="Line 79"/>
          <p:cNvSpPr>
            <a:spLocks noChangeShapeType="1"/>
          </p:cNvSpPr>
          <p:nvPr/>
        </p:nvSpPr>
        <p:spPr bwMode="auto">
          <a:xfrm>
            <a:off x="1828800" y="4951413"/>
            <a:ext cx="1447800" cy="0"/>
          </a:xfrm>
          <a:prstGeom prst="line">
            <a:avLst/>
          </a:prstGeom>
          <a:noFill/>
          <a:ln w="31750">
            <a:solidFill>
              <a:schemeClr val="tx1"/>
            </a:solidFill>
            <a:round/>
            <a:headEnd type="triangle" w="med" len="med"/>
            <a:tailEnd type="triangle" w="med" len="med"/>
          </a:ln>
        </p:spPr>
        <p:txBody>
          <a:bodyPr wrap="none"/>
          <a:lstStyle/>
          <a:p>
            <a:endParaRPr lang="en-IN"/>
          </a:p>
        </p:txBody>
      </p:sp>
      <p:sp>
        <p:nvSpPr>
          <p:cNvPr id="44061" name="Line 80"/>
          <p:cNvSpPr>
            <a:spLocks noChangeShapeType="1"/>
          </p:cNvSpPr>
          <p:nvPr/>
        </p:nvSpPr>
        <p:spPr bwMode="auto">
          <a:xfrm>
            <a:off x="1828800" y="5518150"/>
            <a:ext cx="1447800" cy="228600"/>
          </a:xfrm>
          <a:prstGeom prst="line">
            <a:avLst/>
          </a:prstGeom>
          <a:noFill/>
          <a:ln w="31750">
            <a:solidFill>
              <a:schemeClr val="tx1"/>
            </a:solidFill>
            <a:round/>
            <a:headEnd/>
            <a:tailEnd type="triangle" w="med" len="med"/>
          </a:ln>
        </p:spPr>
        <p:txBody>
          <a:bodyPr wrap="none"/>
          <a:lstStyle/>
          <a:p>
            <a:endParaRPr lang="en-IN"/>
          </a:p>
        </p:txBody>
      </p:sp>
      <p:sp>
        <p:nvSpPr>
          <p:cNvPr id="44062" name="Text Box 81"/>
          <p:cNvSpPr txBox="1">
            <a:spLocks noChangeArrowheads="1"/>
          </p:cNvSpPr>
          <p:nvPr/>
        </p:nvSpPr>
        <p:spPr bwMode="auto">
          <a:xfrm>
            <a:off x="4953000" y="1524000"/>
            <a:ext cx="3276600" cy="366713"/>
          </a:xfrm>
          <a:prstGeom prst="rect">
            <a:avLst/>
          </a:prstGeom>
          <a:noFill/>
          <a:ln w="9525">
            <a:noFill/>
            <a:miter lim="800000"/>
            <a:headEnd/>
            <a:tailEnd/>
          </a:ln>
        </p:spPr>
        <p:txBody>
          <a:bodyPr>
            <a:spAutoFit/>
          </a:bodyPr>
          <a:lstStyle/>
          <a:p>
            <a:pPr>
              <a:spcBef>
                <a:spcPct val="50000"/>
              </a:spcBef>
            </a:pPr>
            <a:endParaRPr lang="en-US"/>
          </a:p>
        </p:txBody>
      </p:sp>
      <p:sp>
        <p:nvSpPr>
          <p:cNvPr id="44063" name="Rectangle 82" descr="Rectangle: Click to edit Master text styles&#10;Second level&#10;Third level&#10;Fourth level&#10;Fifth level"/>
          <p:cNvSpPr>
            <a:spLocks noChangeArrowheads="1"/>
          </p:cNvSpPr>
          <p:nvPr/>
        </p:nvSpPr>
        <p:spPr bwMode="auto">
          <a:xfrm>
            <a:off x="4267200" y="1604963"/>
            <a:ext cx="4572000" cy="4724400"/>
          </a:xfrm>
          <a:prstGeom prst="rect">
            <a:avLst/>
          </a:prstGeom>
          <a:noFill/>
          <a:ln w="9525">
            <a:noFill/>
            <a:miter lim="800000"/>
            <a:headEnd/>
            <a:tailEnd/>
          </a:ln>
        </p:spPr>
        <p:txBody>
          <a:bodyPr/>
          <a:lstStyle/>
          <a:p>
            <a:pPr marL="342900" indent="-342900" algn="just">
              <a:spcBef>
                <a:spcPct val="20000"/>
              </a:spcBef>
              <a:buFontTx/>
              <a:buChar char="•"/>
            </a:pPr>
            <a:r>
              <a:rPr lang="en-US" sz="2800" dirty="0">
                <a:latin typeface="Trebuchet MS" pitchFamily="34" charset="0"/>
              </a:rPr>
              <a:t>This change causes user register r13 and r14 to be banked</a:t>
            </a:r>
          </a:p>
          <a:p>
            <a:pPr marL="342900" indent="-342900" algn="just">
              <a:spcBef>
                <a:spcPct val="20000"/>
              </a:spcBef>
              <a:buFontTx/>
              <a:buChar char="•"/>
            </a:pPr>
            <a:r>
              <a:rPr lang="en-US" sz="2800" dirty="0">
                <a:latin typeface="Trebuchet MS" pitchFamily="34" charset="0"/>
              </a:rPr>
              <a:t>The user registers are replaced with registers r13_irq and r14_irq</a:t>
            </a:r>
          </a:p>
          <a:p>
            <a:pPr marL="342900" indent="-342900" algn="just">
              <a:spcBef>
                <a:spcPct val="20000"/>
              </a:spcBef>
              <a:buFontTx/>
              <a:buChar char="•"/>
            </a:pPr>
            <a:r>
              <a:rPr lang="en-US" sz="2800" dirty="0" err="1">
                <a:latin typeface="Trebuchet MS" pitchFamily="34" charset="0"/>
              </a:rPr>
              <a:t>spsr</a:t>
            </a:r>
            <a:r>
              <a:rPr lang="en-US" sz="2800" dirty="0">
                <a:latin typeface="Trebuchet MS" pitchFamily="34" charset="0"/>
              </a:rPr>
              <a:t> stores the previous mode </a:t>
            </a:r>
            <a:r>
              <a:rPr lang="en-US" sz="2800" dirty="0" smtClean="0">
                <a:latin typeface="Trebuchet MS" pitchFamily="34" charset="0"/>
              </a:rPr>
              <a:t>cpsr</a:t>
            </a:r>
            <a:endParaRPr lang="en-US" sz="2800" dirty="0">
              <a:latin typeface="Trebuchet MS"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9" name="Rectangle 1026"/>
          <p:cNvSpPr>
            <a:spLocks noGrp="1" noChangeArrowheads="1"/>
          </p:cNvSpPr>
          <p:nvPr>
            <p:ph type="title"/>
          </p:nvPr>
        </p:nvSpPr>
        <p:spPr/>
        <p:txBody>
          <a:bodyPr/>
          <a:lstStyle/>
          <a:p>
            <a:pPr eaLnBrk="1" hangingPunct="1"/>
            <a:r>
              <a:rPr lang="en-US" smtClean="0"/>
              <a:t>Processor Mode</a:t>
            </a:r>
          </a:p>
        </p:txBody>
      </p:sp>
      <p:graphicFrame>
        <p:nvGraphicFramePr>
          <p:cNvPr id="74756" name="Group 1028"/>
          <p:cNvGraphicFramePr>
            <a:graphicFrameLocks noGrp="1"/>
          </p:cNvGraphicFramePr>
          <p:nvPr>
            <p:ph sz="quarter" idx="1"/>
          </p:nvPr>
        </p:nvGraphicFramePr>
        <p:xfrm>
          <a:off x="1125538" y="1524000"/>
          <a:ext cx="6837362" cy="2971802"/>
        </p:xfrm>
        <a:graphic>
          <a:graphicData uri="http://schemas.openxmlformats.org/drawingml/2006/table">
            <a:tbl>
              <a:tblPr/>
              <a:tblGrid>
                <a:gridCol w="2674937"/>
                <a:gridCol w="960438"/>
                <a:gridCol w="1417637"/>
                <a:gridCol w="1784350"/>
              </a:tblGrid>
              <a:tr h="531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rebuchet MS" pitchFamily="34" charset="0"/>
                        </a:rPr>
                        <a:t>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rebuchet MS" pitchFamily="34" charset="0"/>
                        </a:rPr>
                        <a:t>Abbr: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rebuchet MS" pitchFamily="34" charset="0"/>
                        </a:rPr>
                        <a:t>Privileged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rebuchet MS" pitchFamily="34" charset="0"/>
                        </a:rPr>
                        <a:t>Mode[4:0]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Abort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abt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10111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Fast Interrupt Request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fiq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10001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Interrupt Request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irq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10010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Supervisor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svc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10011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rebuchet MS" pitchFamily="34" charset="0"/>
                        </a:rPr>
                        <a:t>System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sys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11111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Undefined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und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11011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User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usr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10000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107" name="Text Box 1075"/>
          <p:cNvSpPr txBox="1">
            <a:spLocks noChangeArrowheads="1"/>
          </p:cNvSpPr>
          <p:nvPr/>
        </p:nvSpPr>
        <p:spPr bwMode="auto">
          <a:xfrm>
            <a:off x="1066800" y="4724400"/>
            <a:ext cx="6858000" cy="1600200"/>
          </a:xfrm>
          <a:prstGeom prst="rect">
            <a:avLst/>
          </a:prstGeom>
          <a:noFill/>
          <a:ln w="9525">
            <a:noFill/>
            <a:miter lim="800000"/>
            <a:headEnd/>
            <a:tailEnd/>
          </a:ln>
        </p:spPr>
        <p:txBody>
          <a:bodyPr>
            <a:spAutoFit/>
          </a:bodyPr>
          <a:lstStyle/>
          <a:p>
            <a:pPr algn="just">
              <a:spcBef>
                <a:spcPct val="50000"/>
              </a:spcBef>
            </a:pPr>
            <a:r>
              <a:rPr lang="en-US" sz="2400" b="1" i="1" dirty="0">
                <a:latin typeface="Tahoma" pitchFamily="34" charset="0"/>
              </a:rPr>
              <a:t>cpsr</a:t>
            </a:r>
            <a:r>
              <a:rPr lang="en-US" sz="2400" dirty="0">
                <a:latin typeface="Tahoma" pitchFamily="34" charset="0"/>
              </a:rPr>
              <a:t> is not copied into the </a:t>
            </a:r>
            <a:r>
              <a:rPr lang="en-US" sz="2400" b="1" i="1" dirty="0" err="1">
                <a:latin typeface="Tahoma" pitchFamily="34" charset="0"/>
              </a:rPr>
              <a:t>spsr</a:t>
            </a:r>
            <a:r>
              <a:rPr lang="en-US" sz="2400" b="1" i="1" dirty="0">
                <a:latin typeface="Tahoma" pitchFamily="34" charset="0"/>
              </a:rPr>
              <a:t> </a:t>
            </a:r>
            <a:r>
              <a:rPr lang="en-US" sz="2400" dirty="0">
                <a:latin typeface="Tahoma" pitchFamily="34" charset="0"/>
              </a:rPr>
              <a:t>when a mode change is forced due to a program writing directly to the </a:t>
            </a:r>
            <a:r>
              <a:rPr lang="en-US" sz="2400" b="1" i="1" dirty="0">
                <a:latin typeface="Tahoma" pitchFamily="34" charset="0"/>
              </a:rPr>
              <a:t>cpsr</a:t>
            </a:r>
            <a:r>
              <a:rPr lang="en-US" sz="2400" dirty="0">
                <a:latin typeface="Tahoma" pitchFamily="34" charset="0"/>
              </a:rPr>
              <a:t>.</a:t>
            </a:r>
          </a:p>
          <a:p>
            <a:pPr>
              <a:spcBef>
                <a:spcPct val="50000"/>
              </a:spcBef>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n-US" smtClean="0"/>
              <a:t>Processor Modes</a:t>
            </a:r>
          </a:p>
        </p:txBody>
      </p:sp>
      <p:graphicFrame>
        <p:nvGraphicFramePr>
          <p:cNvPr id="27684" name="Group 36"/>
          <p:cNvGraphicFramePr>
            <a:graphicFrameLocks noGrp="1"/>
          </p:cNvGraphicFramePr>
          <p:nvPr>
            <p:ph type="tbl" idx="1"/>
          </p:nvPr>
        </p:nvGraphicFramePr>
        <p:xfrm>
          <a:off x="228600" y="1491584"/>
          <a:ext cx="8534400" cy="4833016"/>
        </p:xfrm>
        <a:graphic>
          <a:graphicData uri="http://schemas.openxmlformats.org/drawingml/2006/table">
            <a:tbl>
              <a:tblPr>
                <a:effectLst/>
              </a:tblPr>
              <a:tblGrid>
                <a:gridCol w="1660525"/>
                <a:gridCol w="6873875"/>
              </a:tblGrid>
              <a:tr h="79183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dirty="0" smtClean="0">
                          <a:ln>
                            <a:noFill/>
                          </a:ln>
                          <a:solidFill>
                            <a:schemeClr val="tx1"/>
                          </a:solidFill>
                          <a:effectLst/>
                          <a:latin typeface="Trebuchet MS" pitchFamily="34" charset="0"/>
                        </a:rPr>
                        <a:t>User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dirty="0" smtClean="0">
                          <a:ln>
                            <a:noFill/>
                          </a:ln>
                          <a:solidFill>
                            <a:schemeClr val="tx1"/>
                          </a:solidFill>
                          <a:effectLst/>
                          <a:latin typeface="Trebuchet MS" pitchFamily="34" charset="0"/>
                        </a:rPr>
                        <a:t>Unprivileged mode for most applications to run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2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dirty="0" smtClean="0">
                          <a:ln>
                            <a:noFill/>
                          </a:ln>
                          <a:solidFill>
                            <a:schemeClr val="tx1"/>
                          </a:solidFill>
                          <a:effectLst/>
                          <a:latin typeface="Trebuchet MS" pitchFamily="34" charset="0"/>
                        </a:rPr>
                        <a:t>FIQ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dirty="0" smtClean="0">
                          <a:ln>
                            <a:noFill/>
                          </a:ln>
                          <a:solidFill>
                            <a:schemeClr val="tx1"/>
                          </a:solidFill>
                          <a:effectLst/>
                          <a:latin typeface="Trebuchet MS" pitchFamily="34" charset="0"/>
                        </a:rPr>
                        <a:t>Fast Interrupt Routine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97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dirty="0" smtClean="0">
                          <a:ln>
                            <a:noFill/>
                          </a:ln>
                          <a:solidFill>
                            <a:schemeClr val="tx1"/>
                          </a:solidFill>
                          <a:effectLst/>
                          <a:latin typeface="Trebuchet MS" pitchFamily="34" charset="0"/>
                        </a:rPr>
                        <a:t>IRQ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dirty="0" smtClean="0">
                          <a:ln>
                            <a:noFill/>
                          </a:ln>
                          <a:solidFill>
                            <a:schemeClr val="tx1"/>
                          </a:solidFill>
                          <a:effectLst/>
                          <a:latin typeface="Trebuchet MS" pitchFamily="34" charset="0"/>
                        </a:rPr>
                        <a:t>Interrupt Routines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183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dirty="0" smtClean="0">
                          <a:ln>
                            <a:noFill/>
                          </a:ln>
                          <a:solidFill>
                            <a:schemeClr val="tx1"/>
                          </a:solidFill>
                          <a:effectLst/>
                          <a:latin typeface="Trebuchet MS" pitchFamily="34" charset="0"/>
                        </a:rPr>
                        <a:t>Supervisor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dirty="0" smtClean="0">
                          <a:ln>
                            <a:noFill/>
                          </a:ln>
                          <a:solidFill>
                            <a:schemeClr val="tx1"/>
                          </a:solidFill>
                          <a:effectLst/>
                          <a:latin typeface="Trebuchet MS" pitchFamily="34" charset="0"/>
                        </a:rPr>
                        <a:t>Entered on reset and when there is a exception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183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dirty="0" smtClean="0">
                          <a:ln>
                            <a:noFill/>
                          </a:ln>
                          <a:solidFill>
                            <a:schemeClr val="tx1"/>
                          </a:solidFill>
                          <a:effectLst/>
                          <a:latin typeface="Trebuchet MS" pitchFamily="34" charset="0"/>
                        </a:rPr>
                        <a:t>Abort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dirty="0" smtClean="0">
                          <a:ln>
                            <a:noFill/>
                          </a:ln>
                          <a:solidFill>
                            <a:schemeClr val="tx1"/>
                          </a:solidFill>
                          <a:effectLst/>
                          <a:latin typeface="Trebuchet MS" pitchFamily="34" charset="0"/>
                        </a:rPr>
                        <a:t>Entered when data or instruction </a:t>
                      </a:r>
                      <a:r>
                        <a:rPr kumimoji="0" lang="en-US" sz="2500" b="0" i="0" u="none" strike="noStrike" cap="none" normalizeH="0" baseline="0" dirty="0" err="1" smtClean="0">
                          <a:ln>
                            <a:noFill/>
                          </a:ln>
                          <a:solidFill>
                            <a:schemeClr val="tx1"/>
                          </a:solidFill>
                          <a:effectLst/>
                          <a:latin typeface="Trebuchet MS" pitchFamily="34" charset="0"/>
                        </a:rPr>
                        <a:t>prefetch</a:t>
                      </a:r>
                      <a:r>
                        <a:rPr kumimoji="0" lang="en-US" sz="2500" b="0" i="0" u="none" strike="noStrike" cap="none" normalizeH="0" baseline="0" dirty="0" smtClean="0">
                          <a:ln>
                            <a:noFill/>
                          </a:ln>
                          <a:solidFill>
                            <a:schemeClr val="tx1"/>
                          </a:solidFill>
                          <a:effectLst/>
                          <a:latin typeface="Trebuchet MS" pitchFamily="34" charset="0"/>
                        </a:rPr>
                        <a:t> aborted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94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dirty="0" smtClean="0">
                          <a:ln>
                            <a:noFill/>
                          </a:ln>
                          <a:solidFill>
                            <a:schemeClr val="tx1"/>
                          </a:solidFill>
                          <a:effectLst/>
                          <a:latin typeface="Trebuchet MS" pitchFamily="34" charset="0"/>
                        </a:rPr>
                        <a:t>Undefined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dirty="0" smtClean="0">
                          <a:ln>
                            <a:noFill/>
                          </a:ln>
                          <a:solidFill>
                            <a:schemeClr val="tx1"/>
                          </a:solidFill>
                          <a:effectLst/>
                          <a:latin typeface="Trebuchet MS" pitchFamily="34" charset="0"/>
                        </a:rPr>
                        <a:t>When an undefined instructions is executed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23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dirty="0" smtClean="0">
                          <a:ln>
                            <a:noFill/>
                          </a:ln>
                          <a:solidFill>
                            <a:schemeClr val="tx1"/>
                          </a:solidFill>
                          <a:effectLst/>
                          <a:latin typeface="Trebuchet MS" pitchFamily="34" charset="0"/>
                        </a:rPr>
                        <a:t>System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500" b="0" i="0" u="none" strike="noStrike" cap="none" normalizeH="0" baseline="0" dirty="0" smtClean="0">
                          <a:ln>
                            <a:noFill/>
                          </a:ln>
                          <a:solidFill>
                            <a:schemeClr val="tx1"/>
                          </a:solidFill>
                          <a:effectLst/>
                          <a:latin typeface="Trebuchet MS" pitchFamily="34" charset="0"/>
                        </a:rPr>
                        <a:t>Privileged user mode for operating system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en-US" smtClean="0"/>
              <a:t>State and Instruction Sets</a:t>
            </a:r>
          </a:p>
        </p:txBody>
      </p:sp>
      <p:sp>
        <p:nvSpPr>
          <p:cNvPr id="48132" name="Rectangle 3"/>
          <p:cNvSpPr>
            <a:spLocks noGrp="1" noChangeArrowheads="1"/>
          </p:cNvSpPr>
          <p:nvPr>
            <p:ph sz="quarter" idx="1"/>
          </p:nvPr>
        </p:nvSpPr>
        <p:spPr/>
        <p:txBody>
          <a:bodyPr/>
          <a:lstStyle/>
          <a:p>
            <a:pPr eaLnBrk="1" hangingPunct="1">
              <a:buFont typeface="Wingdings" pitchFamily="2" charset="2"/>
              <a:buChar char="Ø"/>
            </a:pPr>
            <a:r>
              <a:rPr lang="en-US" dirty="0" smtClean="0"/>
              <a:t>There are three instruction sets</a:t>
            </a:r>
          </a:p>
          <a:p>
            <a:pPr lvl="1" eaLnBrk="1" hangingPunct="1">
              <a:buFont typeface="Wingdings" pitchFamily="2" charset="2"/>
              <a:buChar char="v"/>
            </a:pPr>
            <a:r>
              <a:rPr lang="en-US" dirty="0" smtClean="0"/>
              <a:t>ARM</a:t>
            </a:r>
          </a:p>
          <a:p>
            <a:pPr lvl="1" eaLnBrk="1" hangingPunct="1">
              <a:buFont typeface="Wingdings" pitchFamily="2" charset="2"/>
              <a:buChar char="v"/>
            </a:pPr>
            <a:r>
              <a:rPr lang="en-US" dirty="0" smtClean="0"/>
              <a:t>Thumb</a:t>
            </a:r>
          </a:p>
          <a:p>
            <a:pPr lvl="1" eaLnBrk="1" hangingPunct="1">
              <a:buFont typeface="Wingdings" pitchFamily="2" charset="2"/>
              <a:buChar char="v"/>
            </a:pPr>
            <a:r>
              <a:rPr lang="en-US" dirty="0" err="1" smtClean="0"/>
              <a:t>Jazelle</a:t>
            </a:r>
            <a:endParaRPr lang="en-US" dirty="0" smtClean="0"/>
          </a:p>
          <a:p>
            <a:pPr lvl="1" eaLnBrk="1" hangingPunct="1">
              <a:buFont typeface="Wingdings" pitchFamily="2" charset="2"/>
              <a:buChar char="v"/>
            </a:pPr>
            <a:endParaRPr lang="en-US" dirty="0" smtClean="0"/>
          </a:p>
          <a:p>
            <a:pPr lvl="1">
              <a:buFont typeface="Wingdings" pitchFamily="2" charset="2"/>
              <a:buChar char="v"/>
            </a:pPr>
            <a:r>
              <a:rPr lang="en-US" sz="2000" dirty="0" smtClean="0">
                <a:latin typeface="Tahoma" pitchFamily="34" charset="0"/>
              </a:rPr>
              <a:t>The </a:t>
            </a:r>
            <a:r>
              <a:rPr lang="en-US" sz="2000" dirty="0" err="1" smtClean="0">
                <a:latin typeface="Tahoma" pitchFamily="34" charset="0"/>
              </a:rPr>
              <a:t>Jazelle</a:t>
            </a:r>
            <a:r>
              <a:rPr lang="en-US" sz="2000" dirty="0" smtClean="0">
                <a:latin typeface="Tahoma" pitchFamily="34" charset="0"/>
              </a:rPr>
              <a:t> instruction set is a closed instruction set and is not openly available.</a:t>
            </a:r>
          </a:p>
          <a:p>
            <a:pPr lvl="1">
              <a:buFont typeface="Wingdings" pitchFamily="2" charset="2"/>
              <a:buChar char="v"/>
            </a:pPr>
            <a:endParaRPr lang="en-US" sz="2000" dirty="0" smtClean="0">
              <a:latin typeface="Tahoma" pitchFamily="34" charset="0"/>
            </a:endParaRPr>
          </a:p>
          <a:p>
            <a:pPr algn="just">
              <a:spcBef>
                <a:spcPct val="50000"/>
              </a:spcBef>
              <a:buFont typeface="Wingdings" pitchFamily="2" charset="2"/>
              <a:buChar char="Ø"/>
            </a:pPr>
            <a:r>
              <a:rPr lang="en-US" dirty="0" smtClean="0">
                <a:latin typeface="Tahoma" pitchFamily="34" charset="0"/>
              </a:rPr>
              <a:t>To take advantage of </a:t>
            </a:r>
            <a:r>
              <a:rPr lang="en-US" dirty="0" err="1" smtClean="0">
                <a:latin typeface="Tahoma" pitchFamily="34" charset="0"/>
              </a:rPr>
              <a:t>Jazelle</a:t>
            </a:r>
            <a:r>
              <a:rPr lang="en-US" dirty="0" smtClean="0">
                <a:latin typeface="Tahoma" pitchFamily="34" charset="0"/>
              </a:rPr>
              <a:t> extra software has to be licensed from both ARM Limited and Sun Microsystems.</a:t>
            </a:r>
            <a:endParaRPr lang="en-US" dirty="0" smtClean="0"/>
          </a:p>
          <a:p>
            <a:pPr lvl="1">
              <a:buFont typeface="Wingdings" pitchFamily="2" charset="2"/>
              <a:buChar char="v"/>
            </a:pPr>
            <a:endParaRPr lang="en-US" sz="2000" dirty="0" smtClean="0">
              <a:latin typeface="Tahoma" pitchFamily="34" charset="0"/>
            </a:endParaRPr>
          </a:p>
          <a:p>
            <a:pPr lvl="1" eaLnBrk="1" hangingPunct="1">
              <a:buFont typeface="Wingdings" pitchFamily="2" charset="2"/>
              <a:buChar char="v"/>
            </a:pPr>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457200" y="274638"/>
            <a:ext cx="7467600" cy="944562"/>
          </a:xfrm>
        </p:spPr>
        <p:txBody>
          <a:bodyPr/>
          <a:lstStyle/>
          <a:p>
            <a:pPr eaLnBrk="1" hangingPunct="1"/>
            <a:r>
              <a:rPr lang="en-US" dirty="0" smtClean="0"/>
              <a:t>State and Instruction Sets</a:t>
            </a:r>
          </a:p>
        </p:txBody>
      </p:sp>
      <p:graphicFrame>
        <p:nvGraphicFramePr>
          <p:cNvPr id="76841" name="Group 41"/>
          <p:cNvGraphicFramePr>
            <a:graphicFrameLocks noGrp="1"/>
          </p:cNvGraphicFramePr>
          <p:nvPr/>
        </p:nvGraphicFramePr>
        <p:xfrm>
          <a:off x="457200" y="1371600"/>
          <a:ext cx="8153400" cy="3876041"/>
        </p:xfrm>
        <a:graphic>
          <a:graphicData uri="http://schemas.openxmlformats.org/drawingml/2006/table">
            <a:tbl>
              <a:tblPr/>
              <a:tblGrid>
                <a:gridCol w="3276600"/>
                <a:gridCol w="2470150"/>
                <a:gridCol w="2406650"/>
              </a:tblGrid>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Trebuchet MS"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rebuchet MS" pitchFamily="34" charset="0"/>
                        </a:rPr>
                        <a:t>ARM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rebuchet MS" pitchFamily="34" charset="0"/>
                        </a:rPr>
                        <a:t>(cpsr T =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rebuchet MS" pitchFamily="34" charset="0"/>
                        </a:rPr>
                        <a:t>Thumb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rebuchet MS" pitchFamily="34" charset="0"/>
                        </a:rPr>
                        <a:t>(cpsr T =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Instruction 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rebuchet MS" pitchFamily="34" charset="0"/>
                        </a:rPr>
                        <a:t>32 bit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rebuchet MS" pitchFamily="34" charset="0"/>
                        </a:rPr>
                        <a:t>16 bit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Core Instruction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Conditional Execution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Most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Only branch instructions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Data Processing Instructions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rebuchet MS" pitchFamily="34" charset="0"/>
                        </a:rPr>
                        <a:t>Access to barrel shifter and ALU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Separate barrel and ALU instructions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Program Status Register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rebuchet MS" pitchFamily="34" charset="0"/>
                        </a:rPr>
                        <a:t>R/W in privileged mode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No direct access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Register Usage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rebuchet MS" pitchFamily="34" charset="0"/>
                        </a:rPr>
                        <a:t>15 GPR + PC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rebuchet MS" pitchFamily="34" charset="0"/>
                        </a:rPr>
                        <a:t>8 GPR + 7 high registers + PC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smtClean="0"/>
              <a:t>State and Instruction Sets</a:t>
            </a:r>
          </a:p>
        </p:txBody>
      </p:sp>
      <p:graphicFrame>
        <p:nvGraphicFramePr>
          <p:cNvPr id="89160" name="Group 72"/>
          <p:cNvGraphicFramePr>
            <a:graphicFrameLocks noGrp="1"/>
          </p:cNvGraphicFramePr>
          <p:nvPr/>
        </p:nvGraphicFramePr>
        <p:xfrm>
          <a:off x="1155700" y="2133600"/>
          <a:ext cx="6921500" cy="1983042"/>
        </p:xfrm>
        <a:graphic>
          <a:graphicData uri="http://schemas.openxmlformats.org/drawingml/2006/table">
            <a:tbl>
              <a:tblPr/>
              <a:tblGrid>
                <a:gridCol w="2262188"/>
                <a:gridCol w="4659312"/>
              </a:tblGrid>
              <a:tr h="663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Trebuchet MS"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Trebuchet MS" pitchFamily="34" charset="0"/>
                        </a:rPr>
                        <a:t>Jazelle</a:t>
                      </a:r>
                      <a:endParaRPr kumimoji="0" lang="en-US" sz="1800" b="1" i="0" u="none" strike="noStrike" cap="none" normalizeH="0" baseline="0" dirty="0" smtClean="0">
                        <a:ln>
                          <a:noFill/>
                        </a:ln>
                        <a:solidFill>
                          <a:schemeClr val="tx1"/>
                        </a:solidFill>
                        <a:effectLst/>
                        <a:latin typeface="Trebuchet MS"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rebuchet MS" pitchFamily="34" charset="0"/>
                        </a:rPr>
                        <a:t>(cpsr T = 0, J =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Instruction 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8 bit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Core Instruction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rebuchet MS" pitchFamily="34" charset="0"/>
                        </a:rPr>
                        <a:t>Over 60% of the java </a:t>
                      </a:r>
                      <a:r>
                        <a:rPr kumimoji="0" lang="en-US" sz="1600" b="0" i="0" u="none" strike="noStrike" cap="none" normalizeH="0" baseline="0" dirty="0" err="1" smtClean="0">
                          <a:ln>
                            <a:noFill/>
                          </a:ln>
                          <a:solidFill>
                            <a:schemeClr val="tx1"/>
                          </a:solidFill>
                          <a:effectLst/>
                          <a:latin typeface="Trebuchet MS" pitchFamily="34" charset="0"/>
                        </a:rPr>
                        <a:t>bytecodes</a:t>
                      </a:r>
                      <a:r>
                        <a:rPr kumimoji="0" lang="en-US" sz="1600" b="0" i="0" u="none" strike="noStrike" cap="none" normalizeH="0" baseline="0" dirty="0" smtClean="0">
                          <a:ln>
                            <a:noFill/>
                          </a:ln>
                          <a:solidFill>
                            <a:schemeClr val="tx1"/>
                          </a:solidFill>
                          <a:effectLst/>
                          <a:latin typeface="Trebuchet MS" pitchFamily="34" charset="0"/>
                        </a:rPr>
                        <a:t> are implemented in hardware; the rest of the codes are implemented in software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US" smtClean="0"/>
              <a:t>Interrupt Masks</a:t>
            </a:r>
          </a:p>
        </p:txBody>
      </p:sp>
      <p:sp>
        <p:nvSpPr>
          <p:cNvPr id="51204" name="Rectangle 3"/>
          <p:cNvSpPr>
            <a:spLocks noGrp="1" noChangeArrowheads="1"/>
          </p:cNvSpPr>
          <p:nvPr>
            <p:ph sz="quarter" idx="1"/>
          </p:nvPr>
        </p:nvSpPr>
        <p:spPr/>
        <p:txBody>
          <a:bodyPr/>
          <a:lstStyle/>
          <a:p>
            <a:pPr algn="just" eaLnBrk="1" hangingPunct="1">
              <a:buFont typeface="Wingdings" pitchFamily="2" charset="2"/>
              <a:buChar char="Ø"/>
            </a:pPr>
            <a:r>
              <a:rPr lang="en-US" dirty="0" smtClean="0"/>
              <a:t>Are used to stop specific interrupt requests from interrupting the processor</a:t>
            </a:r>
          </a:p>
          <a:p>
            <a:pPr lvl="1" eaLnBrk="1" hangingPunct="1">
              <a:buFont typeface="Wingdings" pitchFamily="2" charset="2"/>
              <a:buChar char="v"/>
            </a:pPr>
            <a:r>
              <a:rPr lang="en-US" dirty="0" smtClean="0"/>
              <a:t>IRQ</a:t>
            </a:r>
          </a:p>
          <a:p>
            <a:pPr lvl="1" eaLnBrk="1" hangingPunct="1">
              <a:buFont typeface="Wingdings" pitchFamily="2" charset="2"/>
              <a:buChar char="v"/>
            </a:pPr>
            <a:r>
              <a:rPr lang="en-US" dirty="0" smtClean="0"/>
              <a:t>FIQ</a:t>
            </a:r>
          </a:p>
          <a:p>
            <a:pPr eaLnBrk="1" hangingPunct="1">
              <a:buFont typeface="Wingdings" pitchFamily="2" charset="2"/>
              <a:buChar char="Ø"/>
            </a:pPr>
            <a:r>
              <a:rPr lang="en-US" dirty="0" smtClean="0"/>
              <a:t>The I bit masks IRQ when set to binary 1, and F bit masks FIQ when set to binary 1</a:t>
            </a:r>
          </a:p>
          <a:p>
            <a:pPr eaLnBrk="1" hangingPunct="1"/>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en-US" smtClean="0"/>
              <a:t>Condition Flags</a:t>
            </a:r>
          </a:p>
        </p:txBody>
      </p:sp>
      <p:graphicFrame>
        <p:nvGraphicFramePr>
          <p:cNvPr id="90116" name="Group 4"/>
          <p:cNvGraphicFramePr>
            <a:graphicFrameLocks noGrp="1"/>
          </p:cNvGraphicFramePr>
          <p:nvPr>
            <p:ph sz="quarter" idx="1"/>
          </p:nvPr>
        </p:nvGraphicFramePr>
        <p:xfrm>
          <a:off x="609600" y="1752600"/>
          <a:ext cx="7772400" cy="3487738"/>
        </p:xfrm>
        <a:graphic>
          <a:graphicData uri="http://schemas.openxmlformats.org/drawingml/2006/table">
            <a:tbl>
              <a:tblPr/>
              <a:tblGrid>
                <a:gridCol w="863600"/>
                <a:gridCol w="1582738"/>
                <a:gridCol w="5326062"/>
              </a:tblGrid>
              <a:tr h="876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rebuchet MS" pitchFamily="34" charset="0"/>
                        </a:rPr>
                        <a:t>Flag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rebuchet MS" pitchFamily="34" charset="0"/>
                        </a:rPr>
                        <a:t>Flag 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rebuchet MS" pitchFamily="34" charset="0"/>
                        </a:rPr>
                        <a:t>Set when</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Trebuchet MS"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rebuchet MS" pitchFamily="34" charset="0"/>
                        </a:rPr>
                        <a:t>Saturation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The result causes an overflow and / or saturation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Trebuchet MS" pitchFamily="34" charset="0"/>
                        </a:rPr>
                        <a:t>oVerflow</a:t>
                      </a:r>
                      <a:endParaRPr kumimoji="0" lang="en-US" sz="1600" b="0" i="0" u="none" strike="noStrike" cap="none" normalizeH="0" baseline="0" dirty="0" smtClean="0">
                        <a:ln>
                          <a:noFill/>
                        </a:ln>
                        <a:solidFill>
                          <a:schemeClr val="tx1"/>
                        </a:solidFill>
                        <a:effectLst/>
                        <a:latin typeface="Trebuchet MS"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The result causes a signed overflow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rebuchet MS" pitchFamily="34" charset="0"/>
                        </a:rPr>
                        <a:t>Carry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The result causes an unsigned carry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2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Zero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The result is zero, frequently used to indicate the equality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rebuchet MS" pitchFamily="34" charset="0"/>
                        </a:rPr>
                        <a:t>Negative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Bit 31 of the result is a binary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Rectangle 1026"/>
          <p:cNvSpPr>
            <a:spLocks noGrp="1" noChangeArrowheads="1"/>
          </p:cNvSpPr>
          <p:nvPr>
            <p:ph type="title"/>
          </p:nvPr>
        </p:nvSpPr>
        <p:spPr>
          <a:xfrm>
            <a:off x="457200" y="228600"/>
            <a:ext cx="7467600" cy="1143000"/>
          </a:xfrm>
        </p:spPr>
        <p:txBody>
          <a:bodyPr/>
          <a:lstStyle/>
          <a:p>
            <a:pPr eaLnBrk="1" hangingPunct="1"/>
            <a:r>
              <a:rPr lang="en-US" dirty="0" smtClean="0"/>
              <a:t>Companies licensing with ARM</a:t>
            </a:r>
          </a:p>
        </p:txBody>
      </p:sp>
      <p:sp>
        <p:nvSpPr>
          <p:cNvPr id="18436" name="Rectangle 1027"/>
          <p:cNvSpPr>
            <a:spLocks noGrp="1" noChangeArrowheads="1"/>
          </p:cNvSpPr>
          <p:nvPr>
            <p:ph sz="quarter" idx="1"/>
          </p:nvPr>
        </p:nvSpPr>
        <p:spPr>
          <a:xfrm>
            <a:off x="609600" y="1371600"/>
            <a:ext cx="3733800" cy="4525963"/>
          </a:xfrm>
        </p:spPr>
        <p:txBody>
          <a:bodyPr>
            <a:normAutofit lnSpcReduction="10000"/>
          </a:bodyPr>
          <a:lstStyle/>
          <a:p>
            <a:pPr eaLnBrk="1" hangingPunct="1">
              <a:buSzPct val="100000"/>
              <a:buFont typeface="Courier New" pitchFamily="49" charset="0"/>
              <a:buChar char="o"/>
            </a:pPr>
            <a:r>
              <a:rPr lang="en-US" sz="2200" dirty="0" smtClean="0"/>
              <a:t>3com </a:t>
            </a:r>
          </a:p>
          <a:p>
            <a:pPr eaLnBrk="1" hangingPunct="1">
              <a:buSzPct val="100000"/>
              <a:buFont typeface="Courier New" pitchFamily="49" charset="0"/>
              <a:buChar char="o"/>
            </a:pPr>
            <a:r>
              <a:rPr lang="en-US" sz="2200" dirty="0" smtClean="0"/>
              <a:t>Agilent Technologies</a:t>
            </a:r>
          </a:p>
          <a:p>
            <a:pPr eaLnBrk="1" hangingPunct="1">
              <a:buSzPct val="100000"/>
              <a:buFont typeface="Courier New" pitchFamily="49" charset="0"/>
              <a:buChar char="o"/>
            </a:pPr>
            <a:r>
              <a:rPr lang="en-US" sz="2200" dirty="0" err="1" smtClean="0"/>
              <a:t>Altera</a:t>
            </a:r>
            <a:r>
              <a:rPr lang="en-US" sz="2200" dirty="0" smtClean="0"/>
              <a:t> </a:t>
            </a:r>
          </a:p>
          <a:p>
            <a:pPr eaLnBrk="1" hangingPunct="1">
              <a:buSzPct val="100000"/>
              <a:buFont typeface="Courier New" pitchFamily="49" charset="0"/>
              <a:buChar char="o"/>
            </a:pPr>
            <a:r>
              <a:rPr lang="en-US" sz="2200" dirty="0" smtClean="0"/>
              <a:t>Epson</a:t>
            </a:r>
          </a:p>
          <a:p>
            <a:pPr eaLnBrk="1" hangingPunct="1">
              <a:buSzPct val="100000"/>
              <a:buFont typeface="Courier New" pitchFamily="49" charset="0"/>
              <a:buChar char="o"/>
            </a:pPr>
            <a:r>
              <a:rPr lang="en-US" sz="2200" dirty="0" err="1" smtClean="0"/>
              <a:t>Freescale</a:t>
            </a:r>
            <a:endParaRPr lang="en-US" sz="2200" dirty="0" smtClean="0"/>
          </a:p>
          <a:p>
            <a:pPr eaLnBrk="1" hangingPunct="1">
              <a:buSzPct val="100000"/>
              <a:buFont typeface="Courier New" pitchFamily="49" charset="0"/>
              <a:buChar char="o"/>
            </a:pPr>
            <a:r>
              <a:rPr lang="en-US" sz="2200" dirty="0" err="1" smtClean="0"/>
              <a:t>Fijitsu</a:t>
            </a:r>
            <a:endParaRPr lang="en-US" sz="2200" dirty="0" smtClean="0"/>
          </a:p>
          <a:p>
            <a:pPr eaLnBrk="1" hangingPunct="1">
              <a:buSzPct val="100000"/>
              <a:buFont typeface="Courier New" pitchFamily="49" charset="0"/>
              <a:buChar char="o"/>
            </a:pPr>
            <a:r>
              <a:rPr lang="en-US" sz="2200" dirty="0" smtClean="0"/>
              <a:t>NEC</a:t>
            </a:r>
          </a:p>
          <a:p>
            <a:pPr eaLnBrk="1" hangingPunct="1">
              <a:buSzPct val="100000"/>
              <a:buFont typeface="Courier New" pitchFamily="49" charset="0"/>
              <a:buChar char="o"/>
            </a:pPr>
            <a:r>
              <a:rPr lang="en-US" sz="2200" dirty="0" smtClean="0"/>
              <a:t>Nokia</a:t>
            </a:r>
          </a:p>
          <a:p>
            <a:pPr eaLnBrk="1" hangingPunct="1">
              <a:buSzPct val="100000"/>
              <a:buFont typeface="Courier New" pitchFamily="49" charset="0"/>
              <a:buChar char="o"/>
            </a:pPr>
            <a:r>
              <a:rPr lang="en-US" sz="2200" dirty="0" smtClean="0"/>
              <a:t>Intel</a:t>
            </a:r>
          </a:p>
          <a:p>
            <a:pPr eaLnBrk="1" hangingPunct="1">
              <a:buSzPct val="100000"/>
              <a:buFont typeface="Courier New" pitchFamily="49" charset="0"/>
              <a:buChar char="o"/>
            </a:pPr>
            <a:r>
              <a:rPr lang="en-US" sz="2200" dirty="0" smtClean="0"/>
              <a:t>IBM</a:t>
            </a:r>
          </a:p>
          <a:p>
            <a:pPr eaLnBrk="1" hangingPunct="1">
              <a:buSzPct val="100000"/>
              <a:buFont typeface="Courier New" pitchFamily="49" charset="0"/>
              <a:buChar char="o"/>
            </a:pPr>
            <a:r>
              <a:rPr lang="en-US" sz="2200" dirty="0" smtClean="0"/>
              <a:t>Microsoft</a:t>
            </a:r>
          </a:p>
        </p:txBody>
      </p:sp>
      <p:sp>
        <p:nvSpPr>
          <p:cNvPr id="18437" name="Rectangle 1028"/>
          <p:cNvSpPr>
            <a:spLocks noChangeArrowheads="1"/>
          </p:cNvSpPr>
          <p:nvPr/>
        </p:nvSpPr>
        <p:spPr bwMode="auto">
          <a:xfrm>
            <a:off x="4267200" y="1371600"/>
            <a:ext cx="3733800" cy="4525963"/>
          </a:xfrm>
          <a:prstGeom prst="rect">
            <a:avLst/>
          </a:prstGeom>
          <a:noFill/>
          <a:ln w="9525">
            <a:noFill/>
            <a:miter lim="800000"/>
            <a:headEnd/>
            <a:tailEnd/>
          </a:ln>
        </p:spPr>
        <p:txBody>
          <a:bodyPr/>
          <a:lstStyle/>
          <a:p>
            <a:pPr marL="342900" indent="-342900">
              <a:lnSpc>
                <a:spcPct val="90000"/>
              </a:lnSpc>
              <a:spcBef>
                <a:spcPct val="20000"/>
              </a:spcBef>
              <a:buClr>
                <a:schemeClr val="accent1"/>
              </a:buClr>
              <a:buFont typeface="Courier New" pitchFamily="49" charset="0"/>
              <a:buChar char="o"/>
            </a:pPr>
            <a:r>
              <a:rPr lang="en-US" sz="2200" dirty="0">
                <a:latin typeface="+mn-lt"/>
              </a:rPr>
              <a:t>Motorola</a:t>
            </a:r>
          </a:p>
          <a:p>
            <a:pPr marL="342900" indent="-342900">
              <a:lnSpc>
                <a:spcPct val="90000"/>
              </a:lnSpc>
              <a:spcBef>
                <a:spcPct val="20000"/>
              </a:spcBef>
              <a:buClr>
                <a:schemeClr val="accent1"/>
              </a:buClr>
              <a:buFont typeface="Courier New" pitchFamily="49" charset="0"/>
              <a:buChar char="o"/>
            </a:pPr>
            <a:r>
              <a:rPr lang="en-US" sz="2200" dirty="0">
                <a:latin typeface="+mn-lt"/>
              </a:rPr>
              <a:t>Panasonic</a:t>
            </a:r>
          </a:p>
          <a:p>
            <a:pPr marL="342900" indent="-342900">
              <a:lnSpc>
                <a:spcPct val="90000"/>
              </a:lnSpc>
              <a:spcBef>
                <a:spcPct val="20000"/>
              </a:spcBef>
              <a:buClr>
                <a:schemeClr val="accent1"/>
              </a:buClr>
              <a:buFont typeface="Courier New" pitchFamily="49" charset="0"/>
              <a:buChar char="o"/>
            </a:pPr>
            <a:r>
              <a:rPr lang="en-US" sz="2200" dirty="0">
                <a:latin typeface="+mn-lt"/>
              </a:rPr>
              <a:t>Qualcomm</a:t>
            </a:r>
          </a:p>
          <a:p>
            <a:pPr marL="342900" indent="-342900">
              <a:lnSpc>
                <a:spcPct val="90000"/>
              </a:lnSpc>
              <a:spcBef>
                <a:spcPct val="20000"/>
              </a:spcBef>
              <a:buClr>
                <a:schemeClr val="accent1"/>
              </a:buClr>
              <a:buFont typeface="Courier New" pitchFamily="49" charset="0"/>
              <a:buChar char="o"/>
            </a:pPr>
            <a:r>
              <a:rPr lang="en-US" sz="2200" dirty="0">
                <a:latin typeface="+mn-lt"/>
              </a:rPr>
              <a:t>Sharp</a:t>
            </a:r>
          </a:p>
          <a:p>
            <a:pPr marL="342900" indent="-342900">
              <a:lnSpc>
                <a:spcPct val="90000"/>
              </a:lnSpc>
              <a:spcBef>
                <a:spcPct val="20000"/>
              </a:spcBef>
              <a:buClr>
                <a:schemeClr val="accent1"/>
              </a:buClr>
              <a:buFont typeface="Courier New" pitchFamily="49" charset="0"/>
              <a:buChar char="o"/>
            </a:pPr>
            <a:r>
              <a:rPr lang="en-US" sz="2200" dirty="0">
                <a:latin typeface="+mn-lt"/>
              </a:rPr>
              <a:t>Sanyo</a:t>
            </a:r>
          </a:p>
          <a:p>
            <a:pPr marL="342900" indent="-342900">
              <a:lnSpc>
                <a:spcPct val="90000"/>
              </a:lnSpc>
              <a:spcBef>
                <a:spcPct val="20000"/>
              </a:spcBef>
              <a:buClr>
                <a:schemeClr val="accent1"/>
              </a:buClr>
              <a:buFont typeface="Courier New" pitchFamily="49" charset="0"/>
              <a:buChar char="o"/>
            </a:pPr>
            <a:r>
              <a:rPr lang="en-US" sz="2200" dirty="0">
                <a:latin typeface="+mn-lt"/>
              </a:rPr>
              <a:t>Sun Microsystems</a:t>
            </a:r>
          </a:p>
          <a:p>
            <a:pPr marL="342900" indent="-342900">
              <a:lnSpc>
                <a:spcPct val="90000"/>
              </a:lnSpc>
              <a:spcBef>
                <a:spcPct val="20000"/>
              </a:spcBef>
              <a:buClr>
                <a:schemeClr val="accent1"/>
              </a:buClr>
              <a:buFont typeface="Courier New" pitchFamily="49" charset="0"/>
              <a:buChar char="o"/>
            </a:pPr>
            <a:r>
              <a:rPr lang="en-US" sz="2200" dirty="0">
                <a:latin typeface="+mn-lt"/>
              </a:rPr>
              <a:t>Sony</a:t>
            </a:r>
          </a:p>
          <a:p>
            <a:pPr marL="342900" indent="-342900">
              <a:lnSpc>
                <a:spcPct val="90000"/>
              </a:lnSpc>
              <a:spcBef>
                <a:spcPct val="20000"/>
              </a:spcBef>
              <a:buClr>
                <a:schemeClr val="accent1"/>
              </a:buClr>
              <a:buFont typeface="Courier New" pitchFamily="49" charset="0"/>
              <a:buChar char="o"/>
            </a:pPr>
            <a:r>
              <a:rPr lang="en-US" sz="2200" dirty="0" err="1">
                <a:latin typeface="+mn-lt"/>
              </a:rPr>
              <a:t>Symbian</a:t>
            </a:r>
            <a:endParaRPr lang="en-US" sz="2200" dirty="0">
              <a:latin typeface="+mn-lt"/>
            </a:endParaRPr>
          </a:p>
          <a:p>
            <a:pPr marL="342900" indent="-342900">
              <a:lnSpc>
                <a:spcPct val="90000"/>
              </a:lnSpc>
              <a:spcBef>
                <a:spcPct val="20000"/>
              </a:spcBef>
              <a:buClr>
                <a:schemeClr val="accent1"/>
              </a:buClr>
              <a:buFont typeface="Courier New" pitchFamily="49" charset="0"/>
              <a:buChar char="o"/>
            </a:pPr>
            <a:r>
              <a:rPr lang="en-US" sz="2200" dirty="0">
                <a:latin typeface="+mn-lt"/>
              </a:rPr>
              <a:t>Texas Instruments</a:t>
            </a:r>
          </a:p>
          <a:p>
            <a:pPr marL="342900" indent="-342900">
              <a:lnSpc>
                <a:spcPct val="90000"/>
              </a:lnSpc>
              <a:spcBef>
                <a:spcPct val="20000"/>
              </a:spcBef>
              <a:buClr>
                <a:schemeClr val="accent1"/>
              </a:buClr>
              <a:buFont typeface="Courier New" pitchFamily="49" charset="0"/>
              <a:buChar char="o"/>
            </a:pPr>
            <a:r>
              <a:rPr lang="en-US" sz="2200" dirty="0">
                <a:latin typeface="+mn-lt"/>
              </a:rPr>
              <a:t>Toshiba</a:t>
            </a:r>
          </a:p>
          <a:p>
            <a:pPr marL="342900" indent="-342900">
              <a:lnSpc>
                <a:spcPct val="90000"/>
              </a:lnSpc>
              <a:spcBef>
                <a:spcPct val="20000"/>
              </a:spcBef>
              <a:buClr>
                <a:schemeClr val="accent1"/>
              </a:buClr>
              <a:buFont typeface="Courier New" pitchFamily="49" charset="0"/>
              <a:buChar char="o"/>
            </a:pPr>
            <a:r>
              <a:rPr lang="en-US" sz="2200" dirty="0">
                <a:latin typeface="+mn-lt"/>
              </a:rPr>
              <a:t>Wipro</a:t>
            </a:r>
          </a:p>
        </p:txBody>
      </p:sp>
      <p:sp>
        <p:nvSpPr>
          <p:cNvPr id="18438" name="Text Box 1029"/>
          <p:cNvSpPr txBox="1">
            <a:spLocks noChangeArrowheads="1"/>
          </p:cNvSpPr>
          <p:nvPr/>
        </p:nvSpPr>
        <p:spPr bwMode="auto">
          <a:xfrm>
            <a:off x="4343400" y="5562600"/>
            <a:ext cx="4114800" cy="366713"/>
          </a:xfrm>
          <a:prstGeom prst="rect">
            <a:avLst/>
          </a:prstGeom>
          <a:noFill/>
          <a:ln w="9525">
            <a:noFill/>
            <a:miter lim="800000"/>
            <a:headEnd/>
            <a:tailEnd/>
          </a:ln>
        </p:spPr>
        <p:txBody>
          <a:bodyPr>
            <a:spAutoFit/>
          </a:bodyPr>
          <a:lstStyle/>
          <a:p>
            <a:pPr>
              <a:spcBef>
                <a:spcPct val="50000"/>
              </a:spcBef>
            </a:pPr>
            <a:r>
              <a:rPr lang="en-US">
                <a:solidFill>
                  <a:srgbClr val="CC0000"/>
                </a:solidFill>
              </a:rPr>
              <a:t>………….And many more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en-US" smtClean="0"/>
              <a:t>Condition Flags</a:t>
            </a:r>
          </a:p>
        </p:txBody>
      </p:sp>
      <p:sp>
        <p:nvSpPr>
          <p:cNvPr id="53252" name="Rectangle 3"/>
          <p:cNvSpPr>
            <a:spLocks noGrp="1" noChangeArrowheads="1"/>
          </p:cNvSpPr>
          <p:nvPr>
            <p:ph sz="quarter" idx="1"/>
          </p:nvPr>
        </p:nvSpPr>
        <p:spPr>
          <a:xfrm>
            <a:off x="457200" y="1493838"/>
            <a:ext cx="8229600" cy="4525962"/>
          </a:xfrm>
        </p:spPr>
        <p:txBody>
          <a:bodyPr/>
          <a:lstStyle/>
          <a:p>
            <a:pPr algn="just" eaLnBrk="1" hangingPunct="1">
              <a:buFont typeface="Wingdings" pitchFamily="2" charset="2"/>
              <a:buChar char="Ø"/>
            </a:pPr>
            <a:r>
              <a:rPr lang="en-US" dirty="0" smtClean="0"/>
              <a:t>Condition flags are updated by comparisons and the result of ALU operations that specify the S instruction suffix</a:t>
            </a:r>
          </a:p>
          <a:p>
            <a:pPr lvl="1" algn="just" eaLnBrk="1" hangingPunct="1">
              <a:buFont typeface="Wingdings" pitchFamily="2" charset="2"/>
              <a:buChar char="v"/>
            </a:pPr>
            <a:r>
              <a:rPr lang="en-US" dirty="0" smtClean="0"/>
              <a:t>If SUBS results in a register value of zero, then the Z flag in the CPSR is set</a:t>
            </a:r>
          </a:p>
          <a:p>
            <a:pPr algn="just" eaLnBrk="1" hangingPunct="1">
              <a:buFontTx/>
              <a:buNone/>
            </a:pPr>
            <a:endParaRPr lang="en-US" dirty="0" smtClean="0"/>
          </a:p>
        </p:txBody>
      </p:sp>
      <p:grpSp>
        <p:nvGrpSpPr>
          <p:cNvPr id="4" name="Group 53"/>
          <p:cNvGrpSpPr>
            <a:grpSpLocks/>
          </p:cNvGrpSpPr>
          <p:nvPr/>
        </p:nvGrpSpPr>
        <p:grpSpPr bwMode="auto">
          <a:xfrm>
            <a:off x="790575" y="3489325"/>
            <a:ext cx="7439025" cy="1997075"/>
            <a:chOff x="354" y="1190"/>
            <a:chExt cx="4686" cy="1258"/>
          </a:xfrm>
        </p:grpSpPr>
        <p:sp>
          <p:nvSpPr>
            <p:cNvPr id="5" name="Rectangle 54"/>
            <p:cNvSpPr>
              <a:spLocks noChangeArrowheads="1"/>
            </p:cNvSpPr>
            <p:nvPr/>
          </p:nvSpPr>
          <p:spPr bwMode="auto">
            <a:xfrm>
              <a:off x="798" y="1526"/>
              <a:ext cx="192" cy="768"/>
            </a:xfrm>
            <a:prstGeom prst="rect">
              <a:avLst/>
            </a:prstGeom>
            <a:solidFill>
              <a:schemeClr val="accent1"/>
            </a:solidFill>
            <a:ln w="31750">
              <a:solidFill>
                <a:schemeClr val="tx1"/>
              </a:solidFill>
              <a:miter lim="800000"/>
              <a:headEnd/>
              <a:tailEnd/>
            </a:ln>
          </p:spPr>
          <p:txBody>
            <a:bodyPr wrap="none" anchor="ctr"/>
            <a:lstStyle/>
            <a:p>
              <a:pPr algn="ctr"/>
              <a:r>
                <a:rPr lang="en-US" sz="2400">
                  <a:latin typeface="Tahoma" pitchFamily="34" charset="0"/>
                </a:rPr>
                <a:t>0</a:t>
              </a:r>
            </a:p>
          </p:txBody>
        </p:sp>
        <p:sp>
          <p:nvSpPr>
            <p:cNvPr id="6" name="Rectangle 55"/>
            <p:cNvSpPr>
              <a:spLocks noChangeArrowheads="1"/>
            </p:cNvSpPr>
            <p:nvPr/>
          </p:nvSpPr>
          <p:spPr bwMode="auto">
            <a:xfrm>
              <a:off x="990" y="1526"/>
              <a:ext cx="192" cy="768"/>
            </a:xfrm>
            <a:prstGeom prst="rect">
              <a:avLst/>
            </a:prstGeom>
            <a:solidFill>
              <a:schemeClr val="accent1"/>
            </a:solidFill>
            <a:ln w="31750">
              <a:solidFill>
                <a:schemeClr val="tx1"/>
              </a:solidFill>
              <a:miter lim="800000"/>
              <a:headEnd/>
              <a:tailEnd/>
            </a:ln>
          </p:spPr>
          <p:txBody>
            <a:bodyPr wrap="none" anchor="ctr"/>
            <a:lstStyle/>
            <a:p>
              <a:pPr algn="ctr"/>
              <a:r>
                <a:rPr lang="en-US" sz="2400">
                  <a:latin typeface="Tahoma" pitchFamily="34" charset="0"/>
                </a:rPr>
                <a:t>0</a:t>
              </a:r>
            </a:p>
          </p:txBody>
        </p:sp>
        <p:sp>
          <p:nvSpPr>
            <p:cNvPr id="7" name="Rectangle 56"/>
            <p:cNvSpPr>
              <a:spLocks noChangeArrowheads="1"/>
            </p:cNvSpPr>
            <p:nvPr/>
          </p:nvSpPr>
          <p:spPr bwMode="auto">
            <a:xfrm>
              <a:off x="1182" y="1526"/>
              <a:ext cx="192" cy="768"/>
            </a:xfrm>
            <a:prstGeom prst="rect">
              <a:avLst/>
            </a:prstGeom>
            <a:solidFill>
              <a:schemeClr val="accent1"/>
            </a:solidFill>
            <a:ln w="31750">
              <a:solidFill>
                <a:schemeClr val="tx1"/>
              </a:solidFill>
              <a:miter lim="800000"/>
              <a:headEnd/>
              <a:tailEnd/>
            </a:ln>
          </p:spPr>
          <p:txBody>
            <a:bodyPr wrap="none" anchor="ctr"/>
            <a:lstStyle/>
            <a:p>
              <a:pPr algn="ctr"/>
              <a:r>
                <a:rPr lang="en-US" sz="2400">
                  <a:latin typeface="Tahoma" pitchFamily="34" charset="0"/>
                </a:rPr>
                <a:t>1</a:t>
              </a:r>
            </a:p>
          </p:txBody>
        </p:sp>
        <p:sp>
          <p:nvSpPr>
            <p:cNvPr id="8" name="Rectangle 57"/>
            <p:cNvSpPr>
              <a:spLocks noChangeArrowheads="1"/>
            </p:cNvSpPr>
            <p:nvPr/>
          </p:nvSpPr>
          <p:spPr bwMode="auto">
            <a:xfrm>
              <a:off x="1374" y="1526"/>
              <a:ext cx="192" cy="768"/>
            </a:xfrm>
            <a:prstGeom prst="rect">
              <a:avLst/>
            </a:prstGeom>
            <a:solidFill>
              <a:schemeClr val="accent1"/>
            </a:solidFill>
            <a:ln w="31750">
              <a:solidFill>
                <a:schemeClr val="tx1"/>
              </a:solidFill>
              <a:miter lim="800000"/>
              <a:headEnd/>
              <a:tailEnd/>
            </a:ln>
          </p:spPr>
          <p:txBody>
            <a:bodyPr wrap="none" anchor="ctr"/>
            <a:lstStyle/>
            <a:p>
              <a:pPr algn="ctr"/>
              <a:r>
                <a:rPr lang="en-US" sz="2400">
                  <a:latin typeface="Tahoma" pitchFamily="34" charset="0"/>
                </a:rPr>
                <a:t>0</a:t>
              </a:r>
            </a:p>
          </p:txBody>
        </p:sp>
        <p:sp>
          <p:nvSpPr>
            <p:cNvPr id="9" name="Rectangle 58"/>
            <p:cNvSpPr>
              <a:spLocks noChangeArrowheads="1"/>
            </p:cNvSpPr>
            <p:nvPr/>
          </p:nvSpPr>
          <p:spPr bwMode="auto">
            <a:xfrm>
              <a:off x="1566" y="1526"/>
              <a:ext cx="2064" cy="768"/>
            </a:xfrm>
            <a:prstGeom prst="rect">
              <a:avLst/>
            </a:prstGeom>
            <a:noFill/>
            <a:ln w="31750">
              <a:solidFill>
                <a:schemeClr val="tx1"/>
              </a:solidFill>
              <a:miter lim="800000"/>
              <a:headEnd/>
              <a:tailEnd/>
            </a:ln>
          </p:spPr>
          <p:txBody>
            <a:bodyPr wrap="none" anchor="ctr"/>
            <a:lstStyle/>
            <a:p>
              <a:endParaRPr lang="en-US"/>
            </a:p>
          </p:txBody>
        </p:sp>
        <p:sp>
          <p:nvSpPr>
            <p:cNvPr id="10" name="Rectangle 59"/>
            <p:cNvSpPr>
              <a:spLocks noChangeArrowheads="1"/>
            </p:cNvSpPr>
            <p:nvPr/>
          </p:nvSpPr>
          <p:spPr bwMode="auto">
            <a:xfrm>
              <a:off x="3630" y="1526"/>
              <a:ext cx="192" cy="768"/>
            </a:xfrm>
            <a:prstGeom prst="rect">
              <a:avLst/>
            </a:prstGeom>
            <a:solidFill>
              <a:schemeClr val="accent1"/>
            </a:solidFill>
            <a:ln w="31750">
              <a:solidFill>
                <a:schemeClr val="tx1"/>
              </a:solidFill>
              <a:miter lim="800000"/>
              <a:headEnd/>
              <a:tailEnd/>
            </a:ln>
          </p:spPr>
          <p:txBody>
            <a:bodyPr wrap="none" anchor="ctr"/>
            <a:lstStyle/>
            <a:p>
              <a:pPr algn="ctr"/>
              <a:r>
                <a:rPr lang="en-US" sz="2400">
                  <a:latin typeface="Tahoma" pitchFamily="34" charset="0"/>
                </a:rPr>
                <a:t>0</a:t>
              </a:r>
            </a:p>
          </p:txBody>
        </p:sp>
        <p:sp>
          <p:nvSpPr>
            <p:cNvPr id="11" name="Rectangle 60"/>
            <p:cNvSpPr>
              <a:spLocks noChangeArrowheads="1"/>
            </p:cNvSpPr>
            <p:nvPr/>
          </p:nvSpPr>
          <p:spPr bwMode="auto">
            <a:xfrm>
              <a:off x="3822" y="1526"/>
              <a:ext cx="192" cy="768"/>
            </a:xfrm>
            <a:prstGeom prst="rect">
              <a:avLst/>
            </a:prstGeom>
            <a:solidFill>
              <a:schemeClr val="accent1"/>
            </a:solidFill>
            <a:ln w="31750">
              <a:solidFill>
                <a:schemeClr val="tx1"/>
              </a:solidFill>
              <a:miter lim="800000"/>
              <a:headEnd/>
              <a:tailEnd/>
            </a:ln>
          </p:spPr>
          <p:txBody>
            <a:bodyPr wrap="none" anchor="ctr"/>
            <a:lstStyle/>
            <a:p>
              <a:pPr algn="ctr"/>
              <a:r>
                <a:rPr lang="en-US" sz="2400">
                  <a:latin typeface="Tahoma" pitchFamily="34" charset="0"/>
                </a:rPr>
                <a:t>1</a:t>
              </a:r>
            </a:p>
          </p:txBody>
        </p:sp>
        <p:sp>
          <p:nvSpPr>
            <p:cNvPr id="12" name="Rectangle 61"/>
            <p:cNvSpPr>
              <a:spLocks noChangeArrowheads="1"/>
            </p:cNvSpPr>
            <p:nvPr/>
          </p:nvSpPr>
          <p:spPr bwMode="auto">
            <a:xfrm>
              <a:off x="4014" y="1526"/>
              <a:ext cx="192" cy="768"/>
            </a:xfrm>
            <a:prstGeom prst="rect">
              <a:avLst/>
            </a:prstGeom>
            <a:solidFill>
              <a:schemeClr val="accent1"/>
            </a:solidFill>
            <a:ln w="31750">
              <a:solidFill>
                <a:schemeClr val="tx1"/>
              </a:solidFill>
              <a:miter lim="800000"/>
              <a:headEnd/>
              <a:tailEnd/>
            </a:ln>
          </p:spPr>
          <p:txBody>
            <a:bodyPr wrap="none" anchor="ctr"/>
            <a:lstStyle/>
            <a:p>
              <a:pPr algn="ctr"/>
              <a:r>
                <a:rPr lang="en-US" sz="2400">
                  <a:latin typeface="Tahoma" pitchFamily="34" charset="0"/>
                </a:rPr>
                <a:t>0</a:t>
              </a:r>
            </a:p>
          </p:txBody>
        </p:sp>
        <p:sp>
          <p:nvSpPr>
            <p:cNvPr id="13" name="Rectangle 62"/>
            <p:cNvSpPr>
              <a:spLocks noChangeArrowheads="1"/>
            </p:cNvSpPr>
            <p:nvPr/>
          </p:nvSpPr>
          <p:spPr bwMode="auto">
            <a:xfrm>
              <a:off x="4206" y="1526"/>
              <a:ext cx="720" cy="768"/>
            </a:xfrm>
            <a:prstGeom prst="rect">
              <a:avLst/>
            </a:prstGeom>
            <a:solidFill>
              <a:schemeClr val="accent1"/>
            </a:solidFill>
            <a:ln w="31750">
              <a:solidFill>
                <a:schemeClr val="tx1"/>
              </a:solidFill>
              <a:miter lim="800000"/>
              <a:headEnd/>
              <a:tailEnd/>
            </a:ln>
          </p:spPr>
          <p:txBody>
            <a:bodyPr wrap="none" anchor="ctr"/>
            <a:lstStyle/>
            <a:p>
              <a:pPr algn="ctr"/>
              <a:r>
                <a:rPr lang="en-US" sz="2400">
                  <a:latin typeface="Tahoma" pitchFamily="34" charset="0"/>
                </a:rPr>
                <a:t>10011</a:t>
              </a:r>
            </a:p>
          </p:txBody>
        </p:sp>
        <p:sp>
          <p:nvSpPr>
            <p:cNvPr id="14" name="Text Box 63"/>
            <p:cNvSpPr txBox="1">
              <a:spLocks noChangeArrowheads="1"/>
            </p:cNvSpPr>
            <p:nvPr/>
          </p:nvSpPr>
          <p:spPr bwMode="auto">
            <a:xfrm>
              <a:off x="792" y="1394"/>
              <a:ext cx="234" cy="154"/>
            </a:xfrm>
            <a:prstGeom prst="rect">
              <a:avLst/>
            </a:prstGeom>
            <a:noFill/>
            <a:ln w="31750">
              <a:noFill/>
              <a:miter lim="800000"/>
              <a:headEnd/>
              <a:tailEnd/>
            </a:ln>
          </p:spPr>
          <p:txBody>
            <a:bodyPr>
              <a:spAutoFit/>
            </a:bodyPr>
            <a:lstStyle/>
            <a:p>
              <a:pPr>
                <a:spcBef>
                  <a:spcPct val="50000"/>
                </a:spcBef>
              </a:pPr>
              <a:r>
                <a:rPr lang="en-US" sz="1000">
                  <a:latin typeface="Tahoma" pitchFamily="34" charset="0"/>
                </a:rPr>
                <a:t>31</a:t>
              </a:r>
            </a:p>
          </p:txBody>
        </p:sp>
        <p:sp>
          <p:nvSpPr>
            <p:cNvPr id="15" name="Text Box 64"/>
            <p:cNvSpPr txBox="1">
              <a:spLocks noChangeArrowheads="1"/>
            </p:cNvSpPr>
            <p:nvPr/>
          </p:nvSpPr>
          <p:spPr bwMode="auto">
            <a:xfrm>
              <a:off x="978" y="1396"/>
              <a:ext cx="234" cy="154"/>
            </a:xfrm>
            <a:prstGeom prst="rect">
              <a:avLst/>
            </a:prstGeom>
            <a:noFill/>
            <a:ln w="31750">
              <a:noFill/>
              <a:miter lim="800000"/>
              <a:headEnd/>
              <a:tailEnd/>
            </a:ln>
          </p:spPr>
          <p:txBody>
            <a:bodyPr>
              <a:spAutoFit/>
            </a:bodyPr>
            <a:lstStyle/>
            <a:p>
              <a:pPr>
                <a:spcBef>
                  <a:spcPct val="50000"/>
                </a:spcBef>
              </a:pPr>
              <a:r>
                <a:rPr lang="en-US" sz="1000">
                  <a:latin typeface="Tahoma" pitchFamily="34" charset="0"/>
                </a:rPr>
                <a:t>30</a:t>
              </a:r>
            </a:p>
          </p:txBody>
        </p:sp>
        <p:sp>
          <p:nvSpPr>
            <p:cNvPr id="16" name="Text Box 65"/>
            <p:cNvSpPr txBox="1">
              <a:spLocks noChangeArrowheads="1"/>
            </p:cNvSpPr>
            <p:nvPr/>
          </p:nvSpPr>
          <p:spPr bwMode="auto">
            <a:xfrm>
              <a:off x="1170" y="1394"/>
              <a:ext cx="234" cy="154"/>
            </a:xfrm>
            <a:prstGeom prst="rect">
              <a:avLst/>
            </a:prstGeom>
            <a:noFill/>
            <a:ln w="31750">
              <a:noFill/>
              <a:miter lim="800000"/>
              <a:headEnd/>
              <a:tailEnd/>
            </a:ln>
          </p:spPr>
          <p:txBody>
            <a:bodyPr>
              <a:spAutoFit/>
            </a:bodyPr>
            <a:lstStyle/>
            <a:p>
              <a:pPr>
                <a:spcBef>
                  <a:spcPct val="50000"/>
                </a:spcBef>
              </a:pPr>
              <a:r>
                <a:rPr lang="en-US" sz="1000">
                  <a:latin typeface="Tahoma" pitchFamily="34" charset="0"/>
                </a:rPr>
                <a:t>29</a:t>
              </a:r>
            </a:p>
          </p:txBody>
        </p:sp>
        <p:sp>
          <p:nvSpPr>
            <p:cNvPr id="17" name="Text Box 66"/>
            <p:cNvSpPr txBox="1">
              <a:spLocks noChangeArrowheads="1"/>
            </p:cNvSpPr>
            <p:nvPr/>
          </p:nvSpPr>
          <p:spPr bwMode="auto">
            <a:xfrm>
              <a:off x="1368" y="1396"/>
              <a:ext cx="234" cy="154"/>
            </a:xfrm>
            <a:prstGeom prst="rect">
              <a:avLst/>
            </a:prstGeom>
            <a:noFill/>
            <a:ln w="31750">
              <a:noFill/>
              <a:miter lim="800000"/>
              <a:headEnd/>
              <a:tailEnd/>
            </a:ln>
          </p:spPr>
          <p:txBody>
            <a:bodyPr>
              <a:spAutoFit/>
            </a:bodyPr>
            <a:lstStyle/>
            <a:p>
              <a:pPr>
                <a:spcBef>
                  <a:spcPct val="50000"/>
                </a:spcBef>
              </a:pPr>
              <a:r>
                <a:rPr lang="en-US" sz="1000">
                  <a:latin typeface="Tahoma" pitchFamily="34" charset="0"/>
                </a:rPr>
                <a:t>28</a:t>
              </a:r>
            </a:p>
          </p:txBody>
        </p:sp>
        <p:sp>
          <p:nvSpPr>
            <p:cNvPr id="18" name="Text Box 67"/>
            <p:cNvSpPr txBox="1">
              <a:spLocks noChangeArrowheads="1"/>
            </p:cNvSpPr>
            <p:nvPr/>
          </p:nvSpPr>
          <p:spPr bwMode="auto">
            <a:xfrm>
              <a:off x="3630" y="1382"/>
              <a:ext cx="234" cy="154"/>
            </a:xfrm>
            <a:prstGeom prst="rect">
              <a:avLst/>
            </a:prstGeom>
            <a:noFill/>
            <a:ln w="31750">
              <a:noFill/>
              <a:miter lim="800000"/>
              <a:headEnd/>
              <a:tailEnd/>
            </a:ln>
          </p:spPr>
          <p:txBody>
            <a:bodyPr>
              <a:spAutoFit/>
            </a:bodyPr>
            <a:lstStyle/>
            <a:p>
              <a:pPr>
                <a:spcBef>
                  <a:spcPct val="50000"/>
                </a:spcBef>
              </a:pPr>
              <a:r>
                <a:rPr lang="en-US" sz="1000">
                  <a:latin typeface="Tahoma" pitchFamily="34" charset="0"/>
                </a:rPr>
                <a:t>7</a:t>
              </a:r>
            </a:p>
          </p:txBody>
        </p:sp>
        <p:sp>
          <p:nvSpPr>
            <p:cNvPr id="19" name="Text Box 68"/>
            <p:cNvSpPr txBox="1">
              <a:spLocks noChangeArrowheads="1"/>
            </p:cNvSpPr>
            <p:nvPr/>
          </p:nvSpPr>
          <p:spPr bwMode="auto">
            <a:xfrm>
              <a:off x="3822" y="1382"/>
              <a:ext cx="234" cy="154"/>
            </a:xfrm>
            <a:prstGeom prst="rect">
              <a:avLst/>
            </a:prstGeom>
            <a:noFill/>
            <a:ln w="31750">
              <a:noFill/>
              <a:miter lim="800000"/>
              <a:headEnd/>
              <a:tailEnd/>
            </a:ln>
          </p:spPr>
          <p:txBody>
            <a:bodyPr>
              <a:spAutoFit/>
            </a:bodyPr>
            <a:lstStyle/>
            <a:p>
              <a:pPr>
                <a:spcBef>
                  <a:spcPct val="50000"/>
                </a:spcBef>
              </a:pPr>
              <a:r>
                <a:rPr lang="en-US" sz="1000">
                  <a:latin typeface="Tahoma" pitchFamily="34" charset="0"/>
                </a:rPr>
                <a:t>6</a:t>
              </a:r>
            </a:p>
          </p:txBody>
        </p:sp>
        <p:sp>
          <p:nvSpPr>
            <p:cNvPr id="20" name="Text Box 69"/>
            <p:cNvSpPr txBox="1">
              <a:spLocks noChangeArrowheads="1"/>
            </p:cNvSpPr>
            <p:nvPr/>
          </p:nvSpPr>
          <p:spPr bwMode="auto">
            <a:xfrm>
              <a:off x="4014" y="1390"/>
              <a:ext cx="234" cy="154"/>
            </a:xfrm>
            <a:prstGeom prst="rect">
              <a:avLst/>
            </a:prstGeom>
            <a:noFill/>
            <a:ln w="31750">
              <a:noFill/>
              <a:miter lim="800000"/>
              <a:headEnd/>
              <a:tailEnd/>
            </a:ln>
          </p:spPr>
          <p:txBody>
            <a:bodyPr>
              <a:spAutoFit/>
            </a:bodyPr>
            <a:lstStyle/>
            <a:p>
              <a:pPr>
                <a:spcBef>
                  <a:spcPct val="50000"/>
                </a:spcBef>
              </a:pPr>
              <a:r>
                <a:rPr lang="en-US" sz="1000">
                  <a:latin typeface="Tahoma" pitchFamily="34" charset="0"/>
                </a:rPr>
                <a:t>5</a:t>
              </a:r>
            </a:p>
          </p:txBody>
        </p:sp>
        <p:sp>
          <p:nvSpPr>
            <p:cNvPr id="21" name="Text Box 70"/>
            <p:cNvSpPr txBox="1">
              <a:spLocks noChangeArrowheads="1"/>
            </p:cNvSpPr>
            <p:nvPr/>
          </p:nvSpPr>
          <p:spPr bwMode="auto">
            <a:xfrm>
              <a:off x="4182" y="1382"/>
              <a:ext cx="234" cy="154"/>
            </a:xfrm>
            <a:prstGeom prst="rect">
              <a:avLst/>
            </a:prstGeom>
            <a:noFill/>
            <a:ln w="31750">
              <a:noFill/>
              <a:miter lim="800000"/>
              <a:headEnd/>
              <a:tailEnd/>
            </a:ln>
          </p:spPr>
          <p:txBody>
            <a:bodyPr>
              <a:spAutoFit/>
            </a:bodyPr>
            <a:lstStyle/>
            <a:p>
              <a:pPr>
                <a:spcBef>
                  <a:spcPct val="50000"/>
                </a:spcBef>
              </a:pPr>
              <a:r>
                <a:rPr lang="en-US" sz="1000">
                  <a:latin typeface="Tahoma" pitchFamily="34" charset="0"/>
                </a:rPr>
                <a:t>4</a:t>
              </a:r>
            </a:p>
          </p:txBody>
        </p:sp>
        <p:sp>
          <p:nvSpPr>
            <p:cNvPr id="22" name="Text Box 71"/>
            <p:cNvSpPr txBox="1">
              <a:spLocks noChangeArrowheads="1"/>
            </p:cNvSpPr>
            <p:nvPr/>
          </p:nvSpPr>
          <p:spPr bwMode="auto">
            <a:xfrm>
              <a:off x="4806" y="1382"/>
              <a:ext cx="234" cy="154"/>
            </a:xfrm>
            <a:prstGeom prst="rect">
              <a:avLst/>
            </a:prstGeom>
            <a:noFill/>
            <a:ln w="31750">
              <a:noFill/>
              <a:miter lim="800000"/>
              <a:headEnd/>
              <a:tailEnd/>
            </a:ln>
          </p:spPr>
          <p:txBody>
            <a:bodyPr>
              <a:spAutoFit/>
            </a:bodyPr>
            <a:lstStyle/>
            <a:p>
              <a:pPr>
                <a:spcBef>
                  <a:spcPct val="50000"/>
                </a:spcBef>
              </a:pPr>
              <a:r>
                <a:rPr lang="en-US" sz="1000">
                  <a:latin typeface="Tahoma" pitchFamily="34" charset="0"/>
                </a:rPr>
                <a:t>0</a:t>
              </a:r>
            </a:p>
          </p:txBody>
        </p:sp>
        <p:sp>
          <p:nvSpPr>
            <p:cNvPr id="23" name="Text Box 72"/>
            <p:cNvSpPr txBox="1">
              <a:spLocks noChangeArrowheads="1"/>
            </p:cNvSpPr>
            <p:nvPr/>
          </p:nvSpPr>
          <p:spPr bwMode="auto">
            <a:xfrm>
              <a:off x="882" y="2282"/>
              <a:ext cx="672" cy="154"/>
            </a:xfrm>
            <a:prstGeom prst="rect">
              <a:avLst/>
            </a:prstGeom>
            <a:noFill/>
            <a:ln w="31750">
              <a:noFill/>
              <a:miter lim="800000"/>
              <a:headEnd/>
              <a:tailEnd/>
            </a:ln>
          </p:spPr>
          <p:txBody>
            <a:bodyPr>
              <a:spAutoFit/>
            </a:bodyPr>
            <a:lstStyle/>
            <a:p>
              <a:pPr algn="ctr">
                <a:spcBef>
                  <a:spcPct val="50000"/>
                </a:spcBef>
              </a:pPr>
              <a:r>
                <a:rPr lang="en-US" sz="1000">
                  <a:latin typeface="Tahoma" pitchFamily="34" charset="0"/>
                </a:rPr>
                <a:t>nzCvq</a:t>
              </a:r>
            </a:p>
          </p:txBody>
        </p:sp>
        <p:sp>
          <p:nvSpPr>
            <p:cNvPr id="24" name="Text Box 73"/>
            <p:cNvSpPr txBox="1">
              <a:spLocks noChangeArrowheads="1"/>
            </p:cNvSpPr>
            <p:nvPr/>
          </p:nvSpPr>
          <p:spPr bwMode="auto">
            <a:xfrm>
              <a:off x="4248" y="2276"/>
              <a:ext cx="672" cy="154"/>
            </a:xfrm>
            <a:prstGeom prst="rect">
              <a:avLst/>
            </a:prstGeom>
            <a:noFill/>
            <a:ln w="31750">
              <a:noFill/>
              <a:miter lim="800000"/>
              <a:headEnd/>
              <a:tailEnd/>
            </a:ln>
          </p:spPr>
          <p:txBody>
            <a:bodyPr>
              <a:spAutoFit/>
            </a:bodyPr>
            <a:lstStyle/>
            <a:p>
              <a:pPr algn="ctr">
                <a:spcBef>
                  <a:spcPct val="50000"/>
                </a:spcBef>
              </a:pPr>
              <a:r>
                <a:rPr lang="en-US" sz="1000">
                  <a:latin typeface="Tahoma" pitchFamily="34" charset="0"/>
                </a:rPr>
                <a:t>svc</a:t>
              </a:r>
            </a:p>
          </p:txBody>
        </p:sp>
        <p:sp>
          <p:nvSpPr>
            <p:cNvPr id="25" name="Text Box 74"/>
            <p:cNvSpPr txBox="1">
              <a:spLocks noChangeArrowheads="1"/>
            </p:cNvSpPr>
            <p:nvPr/>
          </p:nvSpPr>
          <p:spPr bwMode="auto">
            <a:xfrm>
              <a:off x="3612" y="2276"/>
              <a:ext cx="480" cy="154"/>
            </a:xfrm>
            <a:prstGeom prst="rect">
              <a:avLst/>
            </a:prstGeom>
            <a:noFill/>
            <a:ln w="31750">
              <a:noFill/>
              <a:miter lim="800000"/>
              <a:headEnd/>
              <a:tailEnd/>
            </a:ln>
          </p:spPr>
          <p:txBody>
            <a:bodyPr>
              <a:spAutoFit/>
            </a:bodyPr>
            <a:lstStyle/>
            <a:p>
              <a:pPr algn="ctr">
                <a:spcBef>
                  <a:spcPct val="50000"/>
                </a:spcBef>
              </a:pPr>
              <a:r>
                <a:rPr lang="en-US" sz="1000">
                  <a:latin typeface="Tahoma" pitchFamily="34" charset="0"/>
                </a:rPr>
                <a:t>i     F</a:t>
              </a:r>
            </a:p>
          </p:txBody>
        </p:sp>
        <p:sp>
          <p:nvSpPr>
            <p:cNvPr id="26" name="Text Box 75"/>
            <p:cNvSpPr txBox="1">
              <a:spLocks noChangeArrowheads="1"/>
            </p:cNvSpPr>
            <p:nvPr/>
          </p:nvSpPr>
          <p:spPr bwMode="auto">
            <a:xfrm>
              <a:off x="4032" y="2277"/>
              <a:ext cx="672" cy="154"/>
            </a:xfrm>
            <a:prstGeom prst="rect">
              <a:avLst/>
            </a:prstGeom>
            <a:noFill/>
            <a:ln w="31750">
              <a:noFill/>
              <a:miter lim="800000"/>
              <a:headEnd/>
              <a:tailEnd/>
            </a:ln>
          </p:spPr>
          <p:txBody>
            <a:bodyPr>
              <a:spAutoFit/>
            </a:bodyPr>
            <a:lstStyle/>
            <a:p>
              <a:pPr>
                <a:spcBef>
                  <a:spcPct val="50000"/>
                </a:spcBef>
              </a:pPr>
              <a:r>
                <a:rPr lang="en-US" sz="1000">
                  <a:latin typeface="Tahoma" pitchFamily="34" charset="0"/>
                </a:rPr>
                <a:t>t</a:t>
              </a:r>
            </a:p>
          </p:txBody>
        </p:sp>
        <p:sp>
          <p:nvSpPr>
            <p:cNvPr id="27" name="Text Box 76"/>
            <p:cNvSpPr txBox="1">
              <a:spLocks noChangeArrowheads="1"/>
            </p:cNvSpPr>
            <p:nvPr/>
          </p:nvSpPr>
          <p:spPr bwMode="auto">
            <a:xfrm>
              <a:off x="354" y="2282"/>
              <a:ext cx="672" cy="154"/>
            </a:xfrm>
            <a:prstGeom prst="rect">
              <a:avLst/>
            </a:prstGeom>
            <a:noFill/>
            <a:ln w="31750">
              <a:noFill/>
              <a:miter lim="800000"/>
              <a:headEnd/>
              <a:tailEnd/>
            </a:ln>
          </p:spPr>
          <p:txBody>
            <a:bodyPr>
              <a:spAutoFit/>
            </a:bodyPr>
            <a:lstStyle/>
            <a:p>
              <a:pPr>
                <a:spcBef>
                  <a:spcPct val="50000"/>
                </a:spcBef>
              </a:pPr>
              <a:r>
                <a:rPr lang="en-US" sz="1000" b="1">
                  <a:latin typeface="Tahoma" pitchFamily="34" charset="0"/>
                </a:rPr>
                <a:t>Function</a:t>
              </a:r>
            </a:p>
          </p:txBody>
        </p:sp>
        <p:sp>
          <p:nvSpPr>
            <p:cNvPr id="28" name="Text Box 77"/>
            <p:cNvSpPr txBox="1">
              <a:spLocks noChangeArrowheads="1"/>
            </p:cNvSpPr>
            <p:nvPr/>
          </p:nvSpPr>
          <p:spPr bwMode="auto">
            <a:xfrm>
              <a:off x="582" y="1394"/>
              <a:ext cx="672" cy="154"/>
            </a:xfrm>
            <a:prstGeom prst="rect">
              <a:avLst/>
            </a:prstGeom>
            <a:noFill/>
            <a:ln w="31750">
              <a:noFill/>
              <a:miter lim="800000"/>
              <a:headEnd/>
              <a:tailEnd/>
            </a:ln>
          </p:spPr>
          <p:txBody>
            <a:bodyPr>
              <a:spAutoFit/>
            </a:bodyPr>
            <a:lstStyle/>
            <a:p>
              <a:pPr>
                <a:spcBef>
                  <a:spcPct val="50000"/>
                </a:spcBef>
              </a:pPr>
              <a:r>
                <a:rPr lang="en-US" sz="1000" b="1">
                  <a:latin typeface="Tahoma" pitchFamily="34" charset="0"/>
                </a:rPr>
                <a:t>Bit</a:t>
              </a:r>
            </a:p>
          </p:txBody>
        </p:sp>
        <p:sp>
          <p:nvSpPr>
            <p:cNvPr id="29" name="Text Box 78"/>
            <p:cNvSpPr txBox="1">
              <a:spLocks noChangeArrowheads="1"/>
            </p:cNvSpPr>
            <p:nvPr/>
          </p:nvSpPr>
          <p:spPr bwMode="auto">
            <a:xfrm>
              <a:off x="456" y="1276"/>
              <a:ext cx="672" cy="154"/>
            </a:xfrm>
            <a:prstGeom prst="rect">
              <a:avLst/>
            </a:prstGeom>
            <a:noFill/>
            <a:ln w="31750">
              <a:noFill/>
              <a:miter lim="800000"/>
              <a:headEnd/>
              <a:tailEnd/>
            </a:ln>
          </p:spPr>
          <p:txBody>
            <a:bodyPr>
              <a:spAutoFit/>
            </a:bodyPr>
            <a:lstStyle/>
            <a:p>
              <a:pPr>
                <a:spcBef>
                  <a:spcPct val="50000"/>
                </a:spcBef>
              </a:pPr>
              <a:r>
                <a:rPr lang="en-US" sz="1000" b="1">
                  <a:latin typeface="Tahoma" pitchFamily="34" charset="0"/>
                </a:rPr>
                <a:t>Fields</a:t>
              </a:r>
            </a:p>
          </p:txBody>
        </p:sp>
        <p:sp>
          <p:nvSpPr>
            <p:cNvPr id="30" name="Line 79"/>
            <p:cNvSpPr>
              <a:spLocks noChangeShapeType="1"/>
            </p:cNvSpPr>
            <p:nvPr/>
          </p:nvSpPr>
          <p:spPr bwMode="auto">
            <a:xfrm>
              <a:off x="798" y="1298"/>
              <a:ext cx="0" cy="96"/>
            </a:xfrm>
            <a:prstGeom prst="line">
              <a:avLst/>
            </a:prstGeom>
            <a:noFill/>
            <a:ln w="31750">
              <a:solidFill>
                <a:schemeClr val="tx1"/>
              </a:solidFill>
              <a:round/>
              <a:headEnd/>
              <a:tailEnd/>
            </a:ln>
          </p:spPr>
          <p:txBody>
            <a:bodyPr wrap="none"/>
            <a:lstStyle/>
            <a:p>
              <a:endParaRPr lang="en-IN"/>
            </a:p>
          </p:txBody>
        </p:sp>
        <p:sp>
          <p:nvSpPr>
            <p:cNvPr id="31" name="Line 80"/>
            <p:cNvSpPr>
              <a:spLocks noChangeShapeType="1"/>
            </p:cNvSpPr>
            <p:nvPr/>
          </p:nvSpPr>
          <p:spPr bwMode="auto">
            <a:xfrm>
              <a:off x="1950" y="1286"/>
              <a:ext cx="0" cy="96"/>
            </a:xfrm>
            <a:prstGeom prst="line">
              <a:avLst/>
            </a:prstGeom>
            <a:noFill/>
            <a:ln w="31750">
              <a:solidFill>
                <a:schemeClr val="tx1"/>
              </a:solidFill>
              <a:round/>
              <a:headEnd/>
              <a:tailEnd/>
            </a:ln>
          </p:spPr>
          <p:txBody>
            <a:bodyPr wrap="none"/>
            <a:lstStyle/>
            <a:p>
              <a:endParaRPr lang="en-IN"/>
            </a:p>
          </p:txBody>
        </p:sp>
        <p:sp>
          <p:nvSpPr>
            <p:cNvPr id="32" name="Line 81"/>
            <p:cNvSpPr>
              <a:spLocks noChangeShapeType="1"/>
            </p:cNvSpPr>
            <p:nvPr/>
          </p:nvSpPr>
          <p:spPr bwMode="auto">
            <a:xfrm>
              <a:off x="1980" y="1286"/>
              <a:ext cx="0" cy="96"/>
            </a:xfrm>
            <a:prstGeom prst="line">
              <a:avLst/>
            </a:prstGeom>
            <a:noFill/>
            <a:ln w="31750">
              <a:solidFill>
                <a:schemeClr val="tx1"/>
              </a:solidFill>
              <a:round/>
              <a:headEnd/>
              <a:tailEnd/>
            </a:ln>
          </p:spPr>
          <p:txBody>
            <a:bodyPr wrap="none"/>
            <a:lstStyle/>
            <a:p>
              <a:endParaRPr lang="en-IN"/>
            </a:p>
          </p:txBody>
        </p:sp>
        <p:sp>
          <p:nvSpPr>
            <p:cNvPr id="33" name="Line 82"/>
            <p:cNvSpPr>
              <a:spLocks noChangeShapeType="1"/>
            </p:cNvSpPr>
            <p:nvPr/>
          </p:nvSpPr>
          <p:spPr bwMode="auto">
            <a:xfrm>
              <a:off x="2622" y="1286"/>
              <a:ext cx="0" cy="96"/>
            </a:xfrm>
            <a:prstGeom prst="line">
              <a:avLst/>
            </a:prstGeom>
            <a:noFill/>
            <a:ln w="31750">
              <a:solidFill>
                <a:schemeClr val="tx1"/>
              </a:solidFill>
              <a:round/>
              <a:headEnd/>
              <a:tailEnd/>
            </a:ln>
          </p:spPr>
          <p:txBody>
            <a:bodyPr wrap="none"/>
            <a:lstStyle/>
            <a:p>
              <a:endParaRPr lang="en-IN"/>
            </a:p>
          </p:txBody>
        </p:sp>
        <p:sp>
          <p:nvSpPr>
            <p:cNvPr id="34" name="Line 83"/>
            <p:cNvSpPr>
              <a:spLocks noChangeShapeType="1"/>
            </p:cNvSpPr>
            <p:nvPr/>
          </p:nvSpPr>
          <p:spPr bwMode="auto">
            <a:xfrm>
              <a:off x="2652" y="1286"/>
              <a:ext cx="0" cy="96"/>
            </a:xfrm>
            <a:prstGeom prst="line">
              <a:avLst/>
            </a:prstGeom>
            <a:noFill/>
            <a:ln w="31750">
              <a:solidFill>
                <a:schemeClr val="tx1"/>
              </a:solidFill>
              <a:round/>
              <a:headEnd/>
              <a:tailEnd/>
            </a:ln>
          </p:spPr>
          <p:txBody>
            <a:bodyPr wrap="none"/>
            <a:lstStyle/>
            <a:p>
              <a:endParaRPr lang="en-IN"/>
            </a:p>
          </p:txBody>
        </p:sp>
        <p:sp>
          <p:nvSpPr>
            <p:cNvPr id="35" name="Line 84"/>
            <p:cNvSpPr>
              <a:spLocks noChangeShapeType="1"/>
            </p:cNvSpPr>
            <p:nvPr/>
          </p:nvSpPr>
          <p:spPr bwMode="auto">
            <a:xfrm>
              <a:off x="3618" y="1286"/>
              <a:ext cx="0" cy="96"/>
            </a:xfrm>
            <a:prstGeom prst="line">
              <a:avLst/>
            </a:prstGeom>
            <a:noFill/>
            <a:ln w="31750">
              <a:solidFill>
                <a:schemeClr val="tx1"/>
              </a:solidFill>
              <a:round/>
              <a:headEnd/>
              <a:tailEnd/>
            </a:ln>
          </p:spPr>
          <p:txBody>
            <a:bodyPr wrap="none"/>
            <a:lstStyle/>
            <a:p>
              <a:endParaRPr lang="en-IN"/>
            </a:p>
          </p:txBody>
        </p:sp>
        <p:sp>
          <p:nvSpPr>
            <p:cNvPr id="36" name="Line 85"/>
            <p:cNvSpPr>
              <a:spLocks noChangeShapeType="1"/>
            </p:cNvSpPr>
            <p:nvPr/>
          </p:nvSpPr>
          <p:spPr bwMode="auto">
            <a:xfrm>
              <a:off x="3588" y="1286"/>
              <a:ext cx="0" cy="96"/>
            </a:xfrm>
            <a:prstGeom prst="line">
              <a:avLst/>
            </a:prstGeom>
            <a:noFill/>
            <a:ln w="31750">
              <a:solidFill>
                <a:schemeClr val="tx1"/>
              </a:solidFill>
              <a:round/>
              <a:headEnd/>
              <a:tailEnd/>
            </a:ln>
          </p:spPr>
          <p:txBody>
            <a:bodyPr wrap="none"/>
            <a:lstStyle/>
            <a:p>
              <a:endParaRPr lang="en-IN"/>
            </a:p>
          </p:txBody>
        </p:sp>
        <p:sp>
          <p:nvSpPr>
            <p:cNvPr id="37" name="Line 86"/>
            <p:cNvSpPr>
              <a:spLocks noChangeShapeType="1"/>
            </p:cNvSpPr>
            <p:nvPr/>
          </p:nvSpPr>
          <p:spPr bwMode="auto">
            <a:xfrm>
              <a:off x="4908" y="1286"/>
              <a:ext cx="0" cy="96"/>
            </a:xfrm>
            <a:prstGeom prst="line">
              <a:avLst/>
            </a:prstGeom>
            <a:noFill/>
            <a:ln w="31750">
              <a:solidFill>
                <a:schemeClr val="tx1"/>
              </a:solidFill>
              <a:round/>
              <a:headEnd/>
              <a:tailEnd/>
            </a:ln>
          </p:spPr>
          <p:txBody>
            <a:bodyPr wrap="none"/>
            <a:lstStyle/>
            <a:p>
              <a:endParaRPr lang="en-IN"/>
            </a:p>
          </p:txBody>
        </p:sp>
        <p:sp>
          <p:nvSpPr>
            <p:cNvPr id="38" name="Line 87"/>
            <p:cNvSpPr>
              <a:spLocks noChangeShapeType="1"/>
            </p:cNvSpPr>
            <p:nvPr/>
          </p:nvSpPr>
          <p:spPr bwMode="auto">
            <a:xfrm>
              <a:off x="798" y="1334"/>
              <a:ext cx="1152" cy="0"/>
            </a:xfrm>
            <a:prstGeom prst="line">
              <a:avLst/>
            </a:prstGeom>
            <a:noFill/>
            <a:ln w="31750">
              <a:solidFill>
                <a:schemeClr val="tx1"/>
              </a:solidFill>
              <a:round/>
              <a:headEnd/>
              <a:tailEnd/>
            </a:ln>
          </p:spPr>
          <p:txBody>
            <a:bodyPr wrap="none"/>
            <a:lstStyle/>
            <a:p>
              <a:endParaRPr lang="en-IN"/>
            </a:p>
          </p:txBody>
        </p:sp>
        <p:sp>
          <p:nvSpPr>
            <p:cNvPr id="39" name="Line 88"/>
            <p:cNvSpPr>
              <a:spLocks noChangeShapeType="1"/>
            </p:cNvSpPr>
            <p:nvPr/>
          </p:nvSpPr>
          <p:spPr bwMode="auto">
            <a:xfrm>
              <a:off x="1998" y="1334"/>
              <a:ext cx="624" cy="0"/>
            </a:xfrm>
            <a:prstGeom prst="line">
              <a:avLst/>
            </a:prstGeom>
            <a:noFill/>
            <a:ln w="31750">
              <a:solidFill>
                <a:schemeClr val="tx1"/>
              </a:solidFill>
              <a:round/>
              <a:headEnd/>
              <a:tailEnd/>
            </a:ln>
          </p:spPr>
          <p:txBody>
            <a:bodyPr wrap="none"/>
            <a:lstStyle/>
            <a:p>
              <a:endParaRPr lang="en-IN"/>
            </a:p>
          </p:txBody>
        </p:sp>
        <p:sp>
          <p:nvSpPr>
            <p:cNvPr id="40" name="Line 89"/>
            <p:cNvSpPr>
              <a:spLocks noChangeShapeType="1"/>
            </p:cNvSpPr>
            <p:nvPr/>
          </p:nvSpPr>
          <p:spPr bwMode="auto">
            <a:xfrm>
              <a:off x="2670" y="1334"/>
              <a:ext cx="912" cy="0"/>
            </a:xfrm>
            <a:prstGeom prst="line">
              <a:avLst/>
            </a:prstGeom>
            <a:noFill/>
            <a:ln w="31750">
              <a:solidFill>
                <a:schemeClr val="tx1"/>
              </a:solidFill>
              <a:round/>
              <a:headEnd/>
              <a:tailEnd/>
            </a:ln>
          </p:spPr>
          <p:txBody>
            <a:bodyPr wrap="none"/>
            <a:lstStyle/>
            <a:p>
              <a:endParaRPr lang="en-IN"/>
            </a:p>
          </p:txBody>
        </p:sp>
        <p:sp>
          <p:nvSpPr>
            <p:cNvPr id="41" name="Line 90"/>
            <p:cNvSpPr>
              <a:spLocks noChangeShapeType="1"/>
            </p:cNvSpPr>
            <p:nvPr/>
          </p:nvSpPr>
          <p:spPr bwMode="auto">
            <a:xfrm>
              <a:off x="3630" y="1334"/>
              <a:ext cx="1248" cy="0"/>
            </a:xfrm>
            <a:prstGeom prst="line">
              <a:avLst/>
            </a:prstGeom>
            <a:noFill/>
            <a:ln w="31750">
              <a:solidFill>
                <a:schemeClr val="tx1"/>
              </a:solidFill>
              <a:round/>
              <a:headEnd/>
              <a:tailEnd/>
            </a:ln>
          </p:spPr>
          <p:txBody>
            <a:bodyPr wrap="none"/>
            <a:lstStyle/>
            <a:p>
              <a:endParaRPr lang="en-IN"/>
            </a:p>
          </p:txBody>
        </p:sp>
        <p:sp>
          <p:nvSpPr>
            <p:cNvPr id="42" name="Text Box 91"/>
            <p:cNvSpPr txBox="1">
              <a:spLocks noChangeArrowheads="1"/>
            </p:cNvSpPr>
            <p:nvPr/>
          </p:nvSpPr>
          <p:spPr bwMode="auto">
            <a:xfrm>
              <a:off x="1230" y="1190"/>
              <a:ext cx="672" cy="154"/>
            </a:xfrm>
            <a:prstGeom prst="rect">
              <a:avLst/>
            </a:prstGeom>
            <a:noFill/>
            <a:ln w="31750">
              <a:noFill/>
              <a:miter lim="800000"/>
              <a:headEnd/>
              <a:tailEnd/>
            </a:ln>
          </p:spPr>
          <p:txBody>
            <a:bodyPr>
              <a:spAutoFit/>
            </a:bodyPr>
            <a:lstStyle/>
            <a:p>
              <a:pPr>
                <a:spcBef>
                  <a:spcPct val="50000"/>
                </a:spcBef>
              </a:pPr>
              <a:r>
                <a:rPr lang="en-US" sz="1000">
                  <a:latin typeface="Tahoma" pitchFamily="34" charset="0"/>
                </a:rPr>
                <a:t>Flags</a:t>
              </a:r>
            </a:p>
          </p:txBody>
        </p:sp>
        <p:sp>
          <p:nvSpPr>
            <p:cNvPr id="43" name="Text Box 92"/>
            <p:cNvSpPr txBox="1">
              <a:spLocks noChangeArrowheads="1"/>
            </p:cNvSpPr>
            <p:nvPr/>
          </p:nvSpPr>
          <p:spPr bwMode="auto">
            <a:xfrm>
              <a:off x="2154" y="1196"/>
              <a:ext cx="672" cy="154"/>
            </a:xfrm>
            <a:prstGeom prst="rect">
              <a:avLst/>
            </a:prstGeom>
            <a:noFill/>
            <a:ln w="31750">
              <a:noFill/>
              <a:miter lim="800000"/>
              <a:headEnd/>
              <a:tailEnd/>
            </a:ln>
          </p:spPr>
          <p:txBody>
            <a:bodyPr>
              <a:spAutoFit/>
            </a:bodyPr>
            <a:lstStyle/>
            <a:p>
              <a:pPr>
                <a:spcBef>
                  <a:spcPct val="50000"/>
                </a:spcBef>
              </a:pPr>
              <a:r>
                <a:rPr lang="en-US" sz="1000">
                  <a:latin typeface="Tahoma" pitchFamily="34" charset="0"/>
                </a:rPr>
                <a:t>Status</a:t>
              </a:r>
            </a:p>
          </p:txBody>
        </p:sp>
        <p:sp>
          <p:nvSpPr>
            <p:cNvPr id="44" name="Text Box 93"/>
            <p:cNvSpPr txBox="1">
              <a:spLocks noChangeArrowheads="1"/>
            </p:cNvSpPr>
            <p:nvPr/>
          </p:nvSpPr>
          <p:spPr bwMode="auto">
            <a:xfrm>
              <a:off x="3000" y="1202"/>
              <a:ext cx="672" cy="154"/>
            </a:xfrm>
            <a:prstGeom prst="rect">
              <a:avLst/>
            </a:prstGeom>
            <a:noFill/>
            <a:ln w="31750">
              <a:noFill/>
              <a:miter lim="800000"/>
              <a:headEnd/>
              <a:tailEnd/>
            </a:ln>
          </p:spPr>
          <p:txBody>
            <a:bodyPr>
              <a:spAutoFit/>
            </a:bodyPr>
            <a:lstStyle/>
            <a:p>
              <a:pPr>
                <a:spcBef>
                  <a:spcPct val="50000"/>
                </a:spcBef>
              </a:pPr>
              <a:r>
                <a:rPr lang="en-US" sz="1000">
                  <a:latin typeface="Tahoma" pitchFamily="34" charset="0"/>
                </a:rPr>
                <a:t>Extension</a:t>
              </a:r>
            </a:p>
          </p:txBody>
        </p:sp>
        <p:sp>
          <p:nvSpPr>
            <p:cNvPr id="45" name="Text Box 94"/>
            <p:cNvSpPr txBox="1">
              <a:spLocks noChangeArrowheads="1"/>
            </p:cNvSpPr>
            <p:nvPr/>
          </p:nvSpPr>
          <p:spPr bwMode="auto">
            <a:xfrm>
              <a:off x="4068" y="1196"/>
              <a:ext cx="672" cy="154"/>
            </a:xfrm>
            <a:prstGeom prst="rect">
              <a:avLst/>
            </a:prstGeom>
            <a:noFill/>
            <a:ln w="31750">
              <a:noFill/>
              <a:miter lim="800000"/>
              <a:headEnd/>
              <a:tailEnd/>
            </a:ln>
          </p:spPr>
          <p:txBody>
            <a:bodyPr>
              <a:spAutoFit/>
            </a:bodyPr>
            <a:lstStyle/>
            <a:p>
              <a:pPr>
                <a:spcBef>
                  <a:spcPct val="50000"/>
                </a:spcBef>
              </a:pPr>
              <a:r>
                <a:rPr lang="en-US" sz="1000">
                  <a:latin typeface="Tahoma" pitchFamily="34" charset="0"/>
                </a:rPr>
                <a:t>Control</a:t>
              </a:r>
            </a:p>
          </p:txBody>
        </p:sp>
        <p:sp>
          <p:nvSpPr>
            <p:cNvPr id="46" name="Rectangle 95"/>
            <p:cNvSpPr>
              <a:spLocks noChangeArrowheads="1"/>
            </p:cNvSpPr>
            <p:nvPr/>
          </p:nvSpPr>
          <p:spPr bwMode="auto">
            <a:xfrm>
              <a:off x="1824" y="1527"/>
              <a:ext cx="192" cy="768"/>
            </a:xfrm>
            <a:prstGeom prst="rect">
              <a:avLst/>
            </a:prstGeom>
            <a:solidFill>
              <a:schemeClr val="accent1"/>
            </a:solidFill>
            <a:ln w="31750">
              <a:solidFill>
                <a:schemeClr val="tx1"/>
              </a:solidFill>
              <a:miter lim="800000"/>
              <a:headEnd/>
              <a:tailEnd/>
            </a:ln>
          </p:spPr>
          <p:txBody>
            <a:bodyPr wrap="none" anchor="ctr"/>
            <a:lstStyle/>
            <a:p>
              <a:pPr algn="ctr"/>
              <a:r>
                <a:rPr lang="en-US" sz="2400">
                  <a:latin typeface="Tahoma" pitchFamily="34" charset="0"/>
                </a:rPr>
                <a:t>0</a:t>
              </a:r>
            </a:p>
          </p:txBody>
        </p:sp>
        <p:sp>
          <p:nvSpPr>
            <p:cNvPr id="47" name="Text Box 96"/>
            <p:cNvSpPr txBox="1">
              <a:spLocks noChangeArrowheads="1"/>
            </p:cNvSpPr>
            <p:nvPr/>
          </p:nvSpPr>
          <p:spPr bwMode="auto">
            <a:xfrm>
              <a:off x="1812" y="1392"/>
              <a:ext cx="234" cy="154"/>
            </a:xfrm>
            <a:prstGeom prst="rect">
              <a:avLst/>
            </a:prstGeom>
            <a:noFill/>
            <a:ln w="31750">
              <a:noFill/>
              <a:miter lim="800000"/>
              <a:headEnd/>
              <a:tailEnd/>
            </a:ln>
          </p:spPr>
          <p:txBody>
            <a:bodyPr>
              <a:spAutoFit/>
            </a:bodyPr>
            <a:lstStyle/>
            <a:p>
              <a:pPr>
                <a:spcBef>
                  <a:spcPct val="50000"/>
                </a:spcBef>
              </a:pPr>
              <a:r>
                <a:rPr lang="en-US" sz="1000">
                  <a:latin typeface="Tahoma" pitchFamily="34" charset="0"/>
                </a:rPr>
                <a:t>24</a:t>
              </a:r>
            </a:p>
          </p:txBody>
        </p:sp>
        <p:sp>
          <p:nvSpPr>
            <p:cNvPr id="48" name="Rectangle 97"/>
            <p:cNvSpPr>
              <a:spLocks noChangeArrowheads="1"/>
            </p:cNvSpPr>
            <p:nvPr/>
          </p:nvSpPr>
          <p:spPr bwMode="auto">
            <a:xfrm>
              <a:off x="1566" y="1524"/>
              <a:ext cx="192" cy="768"/>
            </a:xfrm>
            <a:prstGeom prst="rect">
              <a:avLst/>
            </a:prstGeom>
            <a:solidFill>
              <a:schemeClr val="accent1"/>
            </a:solidFill>
            <a:ln w="31750">
              <a:solidFill>
                <a:schemeClr val="tx1"/>
              </a:solidFill>
              <a:miter lim="800000"/>
              <a:headEnd/>
              <a:tailEnd/>
            </a:ln>
          </p:spPr>
          <p:txBody>
            <a:bodyPr wrap="none" anchor="ctr"/>
            <a:lstStyle/>
            <a:p>
              <a:pPr algn="ctr"/>
              <a:r>
                <a:rPr lang="en-US" sz="2400">
                  <a:latin typeface="Tahoma" pitchFamily="34" charset="0"/>
                </a:rPr>
                <a:t>0</a:t>
              </a:r>
            </a:p>
          </p:txBody>
        </p:sp>
        <p:sp>
          <p:nvSpPr>
            <p:cNvPr id="49" name="Text Box 98"/>
            <p:cNvSpPr txBox="1">
              <a:spLocks noChangeArrowheads="1"/>
            </p:cNvSpPr>
            <p:nvPr/>
          </p:nvSpPr>
          <p:spPr bwMode="auto">
            <a:xfrm>
              <a:off x="1554" y="1392"/>
              <a:ext cx="234" cy="154"/>
            </a:xfrm>
            <a:prstGeom prst="rect">
              <a:avLst/>
            </a:prstGeom>
            <a:noFill/>
            <a:ln w="31750">
              <a:noFill/>
              <a:miter lim="800000"/>
              <a:headEnd/>
              <a:tailEnd/>
            </a:ln>
          </p:spPr>
          <p:txBody>
            <a:bodyPr>
              <a:spAutoFit/>
            </a:bodyPr>
            <a:lstStyle/>
            <a:p>
              <a:pPr>
                <a:spcBef>
                  <a:spcPct val="50000"/>
                </a:spcBef>
              </a:pPr>
              <a:r>
                <a:rPr lang="en-US" sz="1000">
                  <a:latin typeface="Tahoma" pitchFamily="34" charset="0"/>
                </a:rPr>
                <a:t>27</a:t>
              </a:r>
            </a:p>
          </p:txBody>
        </p:sp>
        <p:sp>
          <p:nvSpPr>
            <p:cNvPr id="50" name="Text Box 99"/>
            <p:cNvSpPr txBox="1">
              <a:spLocks noChangeArrowheads="1"/>
            </p:cNvSpPr>
            <p:nvPr/>
          </p:nvSpPr>
          <p:spPr bwMode="auto">
            <a:xfrm>
              <a:off x="1584" y="2294"/>
              <a:ext cx="672" cy="154"/>
            </a:xfrm>
            <a:prstGeom prst="rect">
              <a:avLst/>
            </a:prstGeom>
            <a:noFill/>
            <a:ln w="31750">
              <a:noFill/>
              <a:miter lim="800000"/>
              <a:headEnd/>
              <a:tailEnd/>
            </a:ln>
          </p:spPr>
          <p:txBody>
            <a:bodyPr>
              <a:spAutoFit/>
            </a:bodyPr>
            <a:lstStyle/>
            <a:p>
              <a:pPr algn="ctr">
                <a:spcBef>
                  <a:spcPct val="50000"/>
                </a:spcBef>
              </a:pPr>
              <a:r>
                <a:rPr lang="en-US" sz="1000">
                  <a:latin typeface="Tahoma" pitchFamily="34" charset="0"/>
                </a:rPr>
                <a:t>j</a:t>
              </a:r>
            </a:p>
          </p:txBody>
        </p:sp>
      </p:grpSp>
      <p:sp>
        <p:nvSpPr>
          <p:cNvPr id="51" name="Text Box 100"/>
          <p:cNvSpPr txBox="1">
            <a:spLocks noChangeArrowheads="1"/>
          </p:cNvSpPr>
          <p:nvPr/>
        </p:nvSpPr>
        <p:spPr bwMode="auto">
          <a:xfrm>
            <a:off x="2362200" y="5638800"/>
            <a:ext cx="5486400" cy="519113"/>
          </a:xfrm>
          <a:prstGeom prst="rect">
            <a:avLst/>
          </a:prstGeom>
          <a:noFill/>
          <a:ln w="31750">
            <a:noFill/>
            <a:miter lim="800000"/>
            <a:headEnd/>
            <a:tailEnd/>
          </a:ln>
        </p:spPr>
        <p:txBody>
          <a:bodyPr>
            <a:spAutoFit/>
          </a:bodyPr>
          <a:lstStyle/>
          <a:p>
            <a:pPr>
              <a:spcBef>
                <a:spcPct val="50000"/>
              </a:spcBef>
            </a:pPr>
            <a:r>
              <a:rPr lang="en-US" sz="2800" b="1" dirty="0">
                <a:latin typeface="Tahoma" pitchFamily="34" charset="0"/>
              </a:rPr>
              <a:t>cpsr = </a:t>
            </a:r>
            <a:r>
              <a:rPr lang="en-US" sz="2800" b="1" dirty="0" err="1">
                <a:latin typeface="Tahoma" pitchFamily="34" charset="0"/>
              </a:rPr>
              <a:t>nzCvqjiFt_SVC</a:t>
            </a:r>
            <a:endParaRPr lang="en-US" sz="2800" b="1" dirty="0">
              <a:latin typeface="Tahoma"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Rectangle 3"/>
          <p:cNvSpPr>
            <a:spLocks noGrp="1" noChangeArrowheads="1"/>
          </p:cNvSpPr>
          <p:nvPr>
            <p:ph type="title"/>
          </p:nvPr>
        </p:nvSpPr>
        <p:spPr/>
        <p:txBody>
          <a:bodyPr/>
          <a:lstStyle/>
          <a:p>
            <a:r>
              <a:rPr lang="en-US" dirty="0"/>
              <a:t>Condition Codes </a:t>
            </a:r>
          </a:p>
        </p:txBody>
      </p:sp>
      <p:sp>
        <p:nvSpPr>
          <p:cNvPr id="326709" name="Rectangle 53"/>
          <p:cNvSpPr>
            <a:spLocks noGrp="1" noChangeArrowheads="1"/>
          </p:cNvSpPr>
          <p:nvPr>
            <p:ph type="body" idx="1"/>
          </p:nvPr>
        </p:nvSpPr>
        <p:spPr/>
        <p:txBody>
          <a:bodyPr anchor="t"/>
          <a:lstStyle/>
          <a:p>
            <a:pPr>
              <a:buFont typeface="Wingdings" pitchFamily="2" charset="2"/>
              <a:buChar char="Ø"/>
            </a:pPr>
            <a:r>
              <a:rPr lang="en-US" dirty="0" smtClean="0"/>
              <a:t>The </a:t>
            </a:r>
            <a:r>
              <a:rPr lang="en-US" dirty="0"/>
              <a:t>possible condition codes are listed below:</a:t>
            </a:r>
          </a:p>
          <a:p>
            <a:pPr lvl="2">
              <a:buFont typeface="Wingdings" pitchFamily="2" charset="2"/>
              <a:buChar char="v"/>
            </a:pPr>
            <a:r>
              <a:rPr lang="en-US" dirty="0"/>
              <a:t>Note AL is the default and does not need to be specified </a:t>
            </a:r>
            <a:endParaRPr lang="en-GB" dirty="0"/>
          </a:p>
        </p:txBody>
      </p:sp>
      <p:grpSp>
        <p:nvGrpSpPr>
          <p:cNvPr id="2" name="Group 4"/>
          <p:cNvGrpSpPr>
            <a:grpSpLocks/>
          </p:cNvGrpSpPr>
          <p:nvPr/>
        </p:nvGrpSpPr>
        <p:grpSpPr bwMode="auto">
          <a:xfrm>
            <a:off x="1219200" y="2514600"/>
            <a:ext cx="5943600" cy="3657600"/>
            <a:chOff x="1488" y="1584"/>
            <a:chExt cx="2784" cy="2304"/>
          </a:xfrm>
        </p:grpSpPr>
        <p:sp>
          <p:nvSpPr>
            <p:cNvPr id="326661" name="Rectangle 5"/>
            <p:cNvSpPr>
              <a:spLocks noChangeArrowheads="1"/>
            </p:cNvSpPr>
            <p:nvPr/>
          </p:nvSpPr>
          <p:spPr bwMode="auto">
            <a:xfrm>
              <a:off x="2045" y="1872"/>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Not equal</a:t>
              </a:r>
            </a:p>
          </p:txBody>
        </p:sp>
        <p:sp>
          <p:nvSpPr>
            <p:cNvPr id="326662" name="Rectangle 6"/>
            <p:cNvSpPr>
              <a:spLocks noChangeArrowheads="1"/>
            </p:cNvSpPr>
            <p:nvPr/>
          </p:nvSpPr>
          <p:spPr bwMode="auto">
            <a:xfrm>
              <a:off x="2045" y="2016"/>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Unsigned higher or same</a:t>
              </a:r>
            </a:p>
          </p:txBody>
        </p:sp>
        <p:sp>
          <p:nvSpPr>
            <p:cNvPr id="326663" name="Rectangle 7"/>
            <p:cNvSpPr>
              <a:spLocks noChangeArrowheads="1"/>
            </p:cNvSpPr>
            <p:nvPr/>
          </p:nvSpPr>
          <p:spPr bwMode="auto">
            <a:xfrm>
              <a:off x="2045" y="2160"/>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Unsigned lower</a:t>
              </a:r>
            </a:p>
          </p:txBody>
        </p:sp>
        <p:sp>
          <p:nvSpPr>
            <p:cNvPr id="326664" name="Rectangle 8"/>
            <p:cNvSpPr>
              <a:spLocks noChangeArrowheads="1"/>
            </p:cNvSpPr>
            <p:nvPr/>
          </p:nvSpPr>
          <p:spPr bwMode="auto">
            <a:xfrm>
              <a:off x="2045" y="2304"/>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Minus</a:t>
              </a:r>
            </a:p>
          </p:txBody>
        </p:sp>
        <p:sp>
          <p:nvSpPr>
            <p:cNvPr id="326665" name="Rectangle 9"/>
            <p:cNvSpPr>
              <a:spLocks noChangeArrowheads="1"/>
            </p:cNvSpPr>
            <p:nvPr/>
          </p:nvSpPr>
          <p:spPr bwMode="auto">
            <a:xfrm>
              <a:off x="2045" y="1728"/>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Equal</a:t>
              </a:r>
            </a:p>
          </p:txBody>
        </p:sp>
        <p:sp>
          <p:nvSpPr>
            <p:cNvPr id="326666" name="Rectangle 10"/>
            <p:cNvSpPr>
              <a:spLocks noChangeArrowheads="1"/>
            </p:cNvSpPr>
            <p:nvPr/>
          </p:nvSpPr>
          <p:spPr bwMode="auto">
            <a:xfrm>
              <a:off x="2045" y="2592"/>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Overflow</a:t>
              </a:r>
            </a:p>
          </p:txBody>
        </p:sp>
        <p:sp>
          <p:nvSpPr>
            <p:cNvPr id="326667" name="Rectangle 11"/>
            <p:cNvSpPr>
              <a:spLocks noChangeArrowheads="1"/>
            </p:cNvSpPr>
            <p:nvPr/>
          </p:nvSpPr>
          <p:spPr bwMode="auto">
            <a:xfrm>
              <a:off x="2045" y="2736"/>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No overflow</a:t>
              </a:r>
            </a:p>
          </p:txBody>
        </p:sp>
        <p:sp>
          <p:nvSpPr>
            <p:cNvPr id="326668" name="Rectangle 12"/>
            <p:cNvSpPr>
              <a:spLocks noChangeArrowheads="1"/>
            </p:cNvSpPr>
            <p:nvPr/>
          </p:nvSpPr>
          <p:spPr bwMode="auto">
            <a:xfrm>
              <a:off x="2045" y="2880"/>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Unsigned higher</a:t>
              </a:r>
            </a:p>
          </p:txBody>
        </p:sp>
        <p:sp>
          <p:nvSpPr>
            <p:cNvPr id="326669" name="Rectangle 13"/>
            <p:cNvSpPr>
              <a:spLocks noChangeArrowheads="1"/>
            </p:cNvSpPr>
            <p:nvPr/>
          </p:nvSpPr>
          <p:spPr bwMode="auto">
            <a:xfrm>
              <a:off x="2045" y="3024"/>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Unsigned lower or same</a:t>
              </a:r>
            </a:p>
          </p:txBody>
        </p:sp>
        <p:sp>
          <p:nvSpPr>
            <p:cNvPr id="326670" name="Rectangle 14"/>
            <p:cNvSpPr>
              <a:spLocks noChangeArrowheads="1"/>
            </p:cNvSpPr>
            <p:nvPr/>
          </p:nvSpPr>
          <p:spPr bwMode="auto">
            <a:xfrm>
              <a:off x="2045" y="2448"/>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Positive or Zero</a:t>
              </a:r>
            </a:p>
          </p:txBody>
        </p:sp>
        <p:sp>
          <p:nvSpPr>
            <p:cNvPr id="326671" name="Rectangle 15"/>
            <p:cNvSpPr>
              <a:spLocks noChangeArrowheads="1"/>
            </p:cNvSpPr>
            <p:nvPr/>
          </p:nvSpPr>
          <p:spPr bwMode="auto">
            <a:xfrm>
              <a:off x="2045" y="3312"/>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Less than</a:t>
              </a:r>
            </a:p>
          </p:txBody>
        </p:sp>
        <p:sp>
          <p:nvSpPr>
            <p:cNvPr id="326672" name="Rectangle 16"/>
            <p:cNvSpPr>
              <a:spLocks noChangeArrowheads="1"/>
            </p:cNvSpPr>
            <p:nvPr/>
          </p:nvSpPr>
          <p:spPr bwMode="auto">
            <a:xfrm>
              <a:off x="2045" y="3456"/>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Greater than</a:t>
              </a:r>
            </a:p>
          </p:txBody>
        </p:sp>
        <p:sp>
          <p:nvSpPr>
            <p:cNvPr id="326673" name="Rectangle 17"/>
            <p:cNvSpPr>
              <a:spLocks noChangeArrowheads="1"/>
            </p:cNvSpPr>
            <p:nvPr/>
          </p:nvSpPr>
          <p:spPr bwMode="auto">
            <a:xfrm>
              <a:off x="2045" y="3600"/>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Less than or equal</a:t>
              </a:r>
            </a:p>
          </p:txBody>
        </p:sp>
        <p:sp>
          <p:nvSpPr>
            <p:cNvPr id="326674" name="Rectangle 18"/>
            <p:cNvSpPr>
              <a:spLocks noChangeArrowheads="1"/>
            </p:cNvSpPr>
            <p:nvPr/>
          </p:nvSpPr>
          <p:spPr bwMode="auto">
            <a:xfrm>
              <a:off x="2045" y="3744"/>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Always</a:t>
              </a:r>
            </a:p>
          </p:txBody>
        </p:sp>
        <p:sp>
          <p:nvSpPr>
            <p:cNvPr id="326675" name="Rectangle 19"/>
            <p:cNvSpPr>
              <a:spLocks noChangeArrowheads="1"/>
            </p:cNvSpPr>
            <p:nvPr/>
          </p:nvSpPr>
          <p:spPr bwMode="auto">
            <a:xfrm>
              <a:off x="2045" y="3168"/>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Greater or equal</a:t>
              </a:r>
            </a:p>
          </p:txBody>
        </p:sp>
        <p:sp>
          <p:nvSpPr>
            <p:cNvPr id="326676" name="Rectangle 20"/>
            <p:cNvSpPr>
              <a:spLocks noChangeArrowheads="1"/>
            </p:cNvSpPr>
            <p:nvPr/>
          </p:nvSpPr>
          <p:spPr bwMode="auto">
            <a:xfrm>
              <a:off x="1488" y="1728"/>
              <a:ext cx="557" cy="144"/>
            </a:xfrm>
            <a:prstGeom prst="rect">
              <a:avLst/>
            </a:prstGeom>
            <a:noFill/>
            <a:ln w="12700">
              <a:solidFill>
                <a:schemeClr val="tx1"/>
              </a:solidFill>
              <a:miter lim="800000"/>
              <a:headEnd/>
              <a:tailEnd/>
            </a:ln>
            <a:effectLst/>
          </p:spPr>
          <p:txBody>
            <a:bodyPr wrap="none" anchor="ctr"/>
            <a:lstStyle/>
            <a:p>
              <a:r>
                <a:rPr lang="en-US" sz="1600" dirty="0">
                  <a:solidFill>
                    <a:schemeClr val="accent1"/>
                  </a:solidFill>
                </a:rPr>
                <a:t>EQ</a:t>
              </a:r>
            </a:p>
          </p:txBody>
        </p:sp>
        <p:sp>
          <p:nvSpPr>
            <p:cNvPr id="326677" name="Rectangle 21"/>
            <p:cNvSpPr>
              <a:spLocks noChangeArrowheads="1"/>
            </p:cNvSpPr>
            <p:nvPr/>
          </p:nvSpPr>
          <p:spPr bwMode="auto">
            <a:xfrm>
              <a:off x="1488" y="1872"/>
              <a:ext cx="557" cy="144"/>
            </a:xfrm>
            <a:prstGeom prst="rect">
              <a:avLst/>
            </a:prstGeom>
            <a:noFill/>
            <a:ln w="12700">
              <a:solidFill>
                <a:schemeClr val="tx1"/>
              </a:solidFill>
              <a:miter lim="800000"/>
              <a:headEnd/>
              <a:tailEnd/>
            </a:ln>
            <a:effectLst/>
          </p:spPr>
          <p:txBody>
            <a:bodyPr wrap="none" anchor="ctr"/>
            <a:lstStyle/>
            <a:p>
              <a:r>
                <a:rPr lang="en-US" sz="1600" dirty="0">
                  <a:solidFill>
                    <a:schemeClr val="accent1"/>
                  </a:solidFill>
                </a:rPr>
                <a:t>NE</a:t>
              </a:r>
            </a:p>
          </p:txBody>
        </p:sp>
        <p:sp>
          <p:nvSpPr>
            <p:cNvPr id="326678" name="Rectangle 22"/>
            <p:cNvSpPr>
              <a:spLocks noChangeArrowheads="1"/>
            </p:cNvSpPr>
            <p:nvPr/>
          </p:nvSpPr>
          <p:spPr bwMode="auto">
            <a:xfrm>
              <a:off x="1488" y="2016"/>
              <a:ext cx="557" cy="144"/>
            </a:xfrm>
            <a:prstGeom prst="rect">
              <a:avLst/>
            </a:prstGeom>
            <a:noFill/>
            <a:ln w="12700">
              <a:solidFill>
                <a:schemeClr val="tx1"/>
              </a:solidFill>
              <a:miter lim="800000"/>
              <a:headEnd/>
              <a:tailEnd/>
            </a:ln>
            <a:effectLst/>
          </p:spPr>
          <p:txBody>
            <a:bodyPr wrap="none" anchor="ctr"/>
            <a:lstStyle/>
            <a:p>
              <a:r>
                <a:rPr lang="en-US" sz="1600" dirty="0">
                  <a:solidFill>
                    <a:schemeClr val="accent1"/>
                  </a:solidFill>
                </a:rPr>
                <a:t>CS/HS</a:t>
              </a:r>
            </a:p>
          </p:txBody>
        </p:sp>
        <p:sp>
          <p:nvSpPr>
            <p:cNvPr id="326679" name="Rectangle 23"/>
            <p:cNvSpPr>
              <a:spLocks noChangeArrowheads="1"/>
            </p:cNvSpPr>
            <p:nvPr/>
          </p:nvSpPr>
          <p:spPr bwMode="auto">
            <a:xfrm>
              <a:off x="1488" y="2160"/>
              <a:ext cx="557" cy="144"/>
            </a:xfrm>
            <a:prstGeom prst="rect">
              <a:avLst/>
            </a:prstGeom>
            <a:noFill/>
            <a:ln w="12700">
              <a:solidFill>
                <a:schemeClr val="tx1"/>
              </a:solidFill>
              <a:miter lim="800000"/>
              <a:headEnd/>
              <a:tailEnd/>
            </a:ln>
            <a:effectLst/>
          </p:spPr>
          <p:txBody>
            <a:bodyPr wrap="none" anchor="ctr"/>
            <a:lstStyle/>
            <a:p>
              <a:r>
                <a:rPr lang="en-US" sz="1600" dirty="0">
                  <a:solidFill>
                    <a:schemeClr val="accent1"/>
                  </a:solidFill>
                </a:rPr>
                <a:t>CC/LO</a:t>
              </a:r>
            </a:p>
          </p:txBody>
        </p:sp>
        <p:sp>
          <p:nvSpPr>
            <p:cNvPr id="326680" name="Rectangle 24"/>
            <p:cNvSpPr>
              <a:spLocks noChangeArrowheads="1"/>
            </p:cNvSpPr>
            <p:nvPr/>
          </p:nvSpPr>
          <p:spPr bwMode="auto">
            <a:xfrm>
              <a:off x="1488" y="2448"/>
              <a:ext cx="557" cy="144"/>
            </a:xfrm>
            <a:prstGeom prst="rect">
              <a:avLst/>
            </a:prstGeom>
            <a:noFill/>
            <a:ln w="12700">
              <a:solidFill>
                <a:schemeClr val="tx1"/>
              </a:solidFill>
              <a:miter lim="800000"/>
              <a:headEnd/>
              <a:tailEnd/>
            </a:ln>
            <a:effectLst/>
          </p:spPr>
          <p:txBody>
            <a:bodyPr wrap="none" anchor="ctr"/>
            <a:lstStyle/>
            <a:p>
              <a:r>
                <a:rPr lang="en-US" sz="1600" dirty="0">
                  <a:solidFill>
                    <a:schemeClr val="accent1"/>
                  </a:solidFill>
                </a:rPr>
                <a:t>PL</a:t>
              </a:r>
            </a:p>
          </p:txBody>
        </p:sp>
        <p:sp>
          <p:nvSpPr>
            <p:cNvPr id="326681" name="Rectangle 25"/>
            <p:cNvSpPr>
              <a:spLocks noChangeArrowheads="1"/>
            </p:cNvSpPr>
            <p:nvPr/>
          </p:nvSpPr>
          <p:spPr bwMode="auto">
            <a:xfrm>
              <a:off x="1488" y="2592"/>
              <a:ext cx="557" cy="144"/>
            </a:xfrm>
            <a:prstGeom prst="rect">
              <a:avLst/>
            </a:prstGeom>
            <a:noFill/>
            <a:ln w="12700">
              <a:solidFill>
                <a:schemeClr val="tx1"/>
              </a:solidFill>
              <a:miter lim="800000"/>
              <a:headEnd/>
              <a:tailEnd/>
            </a:ln>
            <a:effectLst/>
          </p:spPr>
          <p:txBody>
            <a:bodyPr wrap="none" anchor="ctr"/>
            <a:lstStyle/>
            <a:p>
              <a:r>
                <a:rPr lang="en-US" sz="1600" dirty="0">
                  <a:solidFill>
                    <a:schemeClr val="accent1"/>
                  </a:solidFill>
                </a:rPr>
                <a:t>VS</a:t>
              </a:r>
            </a:p>
          </p:txBody>
        </p:sp>
        <p:sp>
          <p:nvSpPr>
            <p:cNvPr id="326682" name="Rectangle 26"/>
            <p:cNvSpPr>
              <a:spLocks noChangeArrowheads="1"/>
            </p:cNvSpPr>
            <p:nvPr/>
          </p:nvSpPr>
          <p:spPr bwMode="auto">
            <a:xfrm>
              <a:off x="1488" y="2880"/>
              <a:ext cx="557" cy="144"/>
            </a:xfrm>
            <a:prstGeom prst="rect">
              <a:avLst/>
            </a:prstGeom>
            <a:noFill/>
            <a:ln w="12700">
              <a:solidFill>
                <a:schemeClr val="tx1"/>
              </a:solidFill>
              <a:miter lim="800000"/>
              <a:headEnd/>
              <a:tailEnd/>
            </a:ln>
            <a:effectLst/>
          </p:spPr>
          <p:txBody>
            <a:bodyPr wrap="none" anchor="ctr"/>
            <a:lstStyle/>
            <a:p>
              <a:r>
                <a:rPr lang="en-US" sz="1600" dirty="0">
                  <a:solidFill>
                    <a:schemeClr val="accent1"/>
                  </a:solidFill>
                </a:rPr>
                <a:t>HI</a:t>
              </a:r>
            </a:p>
          </p:txBody>
        </p:sp>
        <p:sp>
          <p:nvSpPr>
            <p:cNvPr id="326683" name="Rectangle 27"/>
            <p:cNvSpPr>
              <a:spLocks noChangeArrowheads="1"/>
            </p:cNvSpPr>
            <p:nvPr/>
          </p:nvSpPr>
          <p:spPr bwMode="auto">
            <a:xfrm>
              <a:off x="1488" y="3024"/>
              <a:ext cx="557" cy="144"/>
            </a:xfrm>
            <a:prstGeom prst="rect">
              <a:avLst/>
            </a:prstGeom>
            <a:noFill/>
            <a:ln w="12700">
              <a:solidFill>
                <a:schemeClr val="tx1"/>
              </a:solidFill>
              <a:miter lim="800000"/>
              <a:headEnd/>
              <a:tailEnd/>
            </a:ln>
            <a:effectLst/>
          </p:spPr>
          <p:txBody>
            <a:bodyPr wrap="none" anchor="ctr"/>
            <a:lstStyle/>
            <a:p>
              <a:r>
                <a:rPr lang="en-US" sz="1600" dirty="0">
                  <a:solidFill>
                    <a:schemeClr val="accent1"/>
                  </a:solidFill>
                </a:rPr>
                <a:t>LS</a:t>
              </a:r>
            </a:p>
          </p:txBody>
        </p:sp>
        <p:sp>
          <p:nvSpPr>
            <p:cNvPr id="326684" name="Rectangle 28"/>
            <p:cNvSpPr>
              <a:spLocks noChangeArrowheads="1"/>
            </p:cNvSpPr>
            <p:nvPr/>
          </p:nvSpPr>
          <p:spPr bwMode="auto">
            <a:xfrm>
              <a:off x="1488" y="3168"/>
              <a:ext cx="557" cy="144"/>
            </a:xfrm>
            <a:prstGeom prst="rect">
              <a:avLst/>
            </a:prstGeom>
            <a:noFill/>
            <a:ln w="12700">
              <a:solidFill>
                <a:schemeClr val="tx1"/>
              </a:solidFill>
              <a:miter lim="800000"/>
              <a:headEnd/>
              <a:tailEnd/>
            </a:ln>
            <a:effectLst/>
          </p:spPr>
          <p:txBody>
            <a:bodyPr wrap="none" anchor="ctr"/>
            <a:lstStyle/>
            <a:p>
              <a:r>
                <a:rPr lang="en-US" sz="1600" dirty="0">
                  <a:solidFill>
                    <a:schemeClr val="accent1"/>
                  </a:solidFill>
                </a:rPr>
                <a:t>GE</a:t>
              </a:r>
            </a:p>
          </p:txBody>
        </p:sp>
        <p:sp>
          <p:nvSpPr>
            <p:cNvPr id="326685" name="Rectangle 29"/>
            <p:cNvSpPr>
              <a:spLocks noChangeArrowheads="1"/>
            </p:cNvSpPr>
            <p:nvPr/>
          </p:nvSpPr>
          <p:spPr bwMode="auto">
            <a:xfrm>
              <a:off x="1488" y="3312"/>
              <a:ext cx="557" cy="144"/>
            </a:xfrm>
            <a:prstGeom prst="rect">
              <a:avLst/>
            </a:prstGeom>
            <a:noFill/>
            <a:ln w="12700">
              <a:solidFill>
                <a:schemeClr val="tx1"/>
              </a:solidFill>
              <a:miter lim="800000"/>
              <a:headEnd/>
              <a:tailEnd/>
            </a:ln>
            <a:effectLst/>
          </p:spPr>
          <p:txBody>
            <a:bodyPr wrap="none" anchor="ctr"/>
            <a:lstStyle/>
            <a:p>
              <a:r>
                <a:rPr lang="en-US" sz="1600" dirty="0">
                  <a:solidFill>
                    <a:schemeClr val="accent1"/>
                  </a:solidFill>
                </a:rPr>
                <a:t>LT</a:t>
              </a:r>
            </a:p>
          </p:txBody>
        </p:sp>
        <p:sp>
          <p:nvSpPr>
            <p:cNvPr id="326686" name="Rectangle 30"/>
            <p:cNvSpPr>
              <a:spLocks noChangeArrowheads="1"/>
            </p:cNvSpPr>
            <p:nvPr/>
          </p:nvSpPr>
          <p:spPr bwMode="auto">
            <a:xfrm>
              <a:off x="1488" y="3456"/>
              <a:ext cx="557" cy="144"/>
            </a:xfrm>
            <a:prstGeom prst="rect">
              <a:avLst/>
            </a:prstGeom>
            <a:noFill/>
            <a:ln w="12700">
              <a:solidFill>
                <a:schemeClr val="tx1"/>
              </a:solidFill>
              <a:miter lim="800000"/>
              <a:headEnd/>
              <a:tailEnd/>
            </a:ln>
            <a:effectLst/>
          </p:spPr>
          <p:txBody>
            <a:bodyPr wrap="none" anchor="ctr"/>
            <a:lstStyle/>
            <a:p>
              <a:r>
                <a:rPr lang="en-US" sz="1600" dirty="0">
                  <a:solidFill>
                    <a:schemeClr val="accent1"/>
                  </a:solidFill>
                </a:rPr>
                <a:t>GT</a:t>
              </a:r>
            </a:p>
          </p:txBody>
        </p:sp>
        <p:sp>
          <p:nvSpPr>
            <p:cNvPr id="326687" name="Rectangle 31"/>
            <p:cNvSpPr>
              <a:spLocks noChangeArrowheads="1"/>
            </p:cNvSpPr>
            <p:nvPr/>
          </p:nvSpPr>
          <p:spPr bwMode="auto">
            <a:xfrm>
              <a:off x="1488" y="3600"/>
              <a:ext cx="557" cy="144"/>
            </a:xfrm>
            <a:prstGeom prst="rect">
              <a:avLst/>
            </a:prstGeom>
            <a:noFill/>
            <a:ln w="12700">
              <a:solidFill>
                <a:schemeClr val="tx1"/>
              </a:solidFill>
              <a:miter lim="800000"/>
              <a:headEnd/>
              <a:tailEnd/>
            </a:ln>
            <a:effectLst/>
          </p:spPr>
          <p:txBody>
            <a:bodyPr wrap="none" anchor="ctr"/>
            <a:lstStyle/>
            <a:p>
              <a:r>
                <a:rPr lang="en-US" sz="1600" dirty="0">
                  <a:solidFill>
                    <a:schemeClr val="accent1"/>
                  </a:solidFill>
                </a:rPr>
                <a:t>LE</a:t>
              </a:r>
            </a:p>
          </p:txBody>
        </p:sp>
        <p:sp>
          <p:nvSpPr>
            <p:cNvPr id="326688" name="Rectangle 32"/>
            <p:cNvSpPr>
              <a:spLocks noChangeArrowheads="1"/>
            </p:cNvSpPr>
            <p:nvPr/>
          </p:nvSpPr>
          <p:spPr bwMode="auto">
            <a:xfrm>
              <a:off x="1488" y="3744"/>
              <a:ext cx="557" cy="144"/>
            </a:xfrm>
            <a:prstGeom prst="rect">
              <a:avLst/>
            </a:prstGeom>
            <a:noFill/>
            <a:ln w="12700">
              <a:solidFill>
                <a:schemeClr val="tx1"/>
              </a:solidFill>
              <a:miter lim="800000"/>
              <a:headEnd/>
              <a:tailEnd/>
            </a:ln>
            <a:effectLst/>
          </p:spPr>
          <p:txBody>
            <a:bodyPr wrap="none" anchor="ctr"/>
            <a:lstStyle/>
            <a:p>
              <a:r>
                <a:rPr lang="en-US" sz="1600" dirty="0">
                  <a:solidFill>
                    <a:schemeClr val="accent1"/>
                  </a:solidFill>
                </a:rPr>
                <a:t>AL</a:t>
              </a:r>
            </a:p>
          </p:txBody>
        </p:sp>
        <p:sp>
          <p:nvSpPr>
            <p:cNvPr id="326689" name="Rectangle 33"/>
            <p:cNvSpPr>
              <a:spLocks noChangeArrowheads="1"/>
            </p:cNvSpPr>
            <p:nvPr/>
          </p:nvSpPr>
          <p:spPr bwMode="auto">
            <a:xfrm>
              <a:off x="1488" y="2304"/>
              <a:ext cx="557" cy="144"/>
            </a:xfrm>
            <a:prstGeom prst="rect">
              <a:avLst/>
            </a:prstGeom>
            <a:noFill/>
            <a:ln w="12700">
              <a:solidFill>
                <a:schemeClr val="tx1"/>
              </a:solidFill>
              <a:miter lim="800000"/>
              <a:headEnd/>
              <a:tailEnd/>
            </a:ln>
            <a:effectLst/>
          </p:spPr>
          <p:txBody>
            <a:bodyPr wrap="none" anchor="ctr"/>
            <a:lstStyle/>
            <a:p>
              <a:r>
                <a:rPr lang="en-US" sz="1600" dirty="0">
                  <a:solidFill>
                    <a:schemeClr val="accent1"/>
                  </a:solidFill>
                </a:rPr>
                <a:t>MI</a:t>
              </a:r>
            </a:p>
          </p:txBody>
        </p:sp>
        <p:sp>
          <p:nvSpPr>
            <p:cNvPr id="326690" name="Rectangle 34"/>
            <p:cNvSpPr>
              <a:spLocks noChangeArrowheads="1"/>
            </p:cNvSpPr>
            <p:nvPr/>
          </p:nvSpPr>
          <p:spPr bwMode="auto">
            <a:xfrm>
              <a:off x="1488" y="2736"/>
              <a:ext cx="557" cy="144"/>
            </a:xfrm>
            <a:prstGeom prst="rect">
              <a:avLst/>
            </a:prstGeom>
            <a:noFill/>
            <a:ln w="12700">
              <a:solidFill>
                <a:schemeClr val="tx1"/>
              </a:solidFill>
              <a:miter lim="800000"/>
              <a:headEnd/>
              <a:tailEnd/>
            </a:ln>
            <a:effectLst/>
          </p:spPr>
          <p:txBody>
            <a:bodyPr wrap="none" anchor="ctr"/>
            <a:lstStyle/>
            <a:p>
              <a:r>
                <a:rPr lang="en-US" sz="1600" dirty="0">
                  <a:solidFill>
                    <a:schemeClr val="accent1"/>
                  </a:solidFill>
                </a:rPr>
                <a:t>VC</a:t>
              </a:r>
            </a:p>
          </p:txBody>
        </p:sp>
        <p:sp>
          <p:nvSpPr>
            <p:cNvPr id="326691" name="Rectangle 35"/>
            <p:cNvSpPr>
              <a:spLocks noChangeArrowheads="1"/>
            </p:cNvSpPr>
            <p:nvPr/>
          </p:nvSpPr>
          <p:spPr bwMode="auto">
            <a:xfrm>
              <a:off x="1488" y="1584"/>
              <a:ext cx="557"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Suffix</a:t>
              </a:r>
            </a:p>
          </p:txBody>
        </p:sp>
        <p:sp>
          <p:nvSpPr>
            <p:cNvPr id="326692" name="Rectangle 36"/>
            <p:cNvSpPr>
              <a:spLocks noChangeArrowheads="1"/>
            </p:cNvSpPr>
            <p:nvPr/>
          </p:nvSpPr>
          <p:spPr bwMode="auto">
            <a:xfrm>
              <a:off x="2045" y="1584"/>
              <a:ext cx="1503"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Description</a:t>
              </a:r>
            </a:p>
          </p:txBody>
        </p:sp>
        <p:sp>
          <p:nvSpPr>
            <p:cNvPr id="326693" name="Rectangle 37"/>
            <p:cNvSpPr>
              <a:spLocks noChangeArrowheads="1"/>
            </p:cNvSpPr>
            <p:nvPr/>
          </p:nvSpPr>
          <p:spPr bwMode="auto">
            <a:xfrm>
              <a:off x="3548" y="1872"/>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Z=0</a:t>
              </a:r>
            </a:p>
          </p:txBody>
        </p:sp>
        <p:sp>
          <p:nvSpPr>
            <p:cNvPr id="326694" name="Rectangle 38"/>
            <p:cNvSpPr>
              <a:spLocks noChangeArrowheads="1"/>
            </p:cNvSpPr>
            <p:nvPr/>
          </p:nvSpPr>
          <p:spPr bwMode="auto">
            <a:xfrm>
              <a:off x="3548" y="2016"/>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C=1</a:t>
              </a:r>
            </a:p>
          </p:txBody>
        </p:sp>
        <p:sp>
          <p:nvSpPr>
            <p:cNvPr id="326695" name="Rectangle 39"/>
            <p:cNvSpPr>
              <a:spLocks noChangeArrowheads="1"/>
            </p:cNvSpPr>
            <p:nvPr/>
          </p:nvSpPr>
          <p:spPr bwMode="auto">
            <a:xfrm>
              <a:off x="3548" y="2160"/>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C=0</a:t>
              </a:r>
            </a:p>
          </p:txBody>
        </p:sp>
        <p:sp>
          <p:nvSpPr>
            <p:cNvPr id="326696" name="Rectangle 40"/>
            <p:cNvSpPr>
              <a:spLocks noChangeArrowheads="1"/>
            </p:cNvSpPr>
            <p:nvPr/>
          </p:nvSpPr>
          <p:spPr bwMode="auto">
            <a:xfrm>
              <a:off x="3548" y="1728"/>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Z=1</a:t>
              </a:r>
            </a:p>
          </p:txBody>
        </p:sp>
        <p:sp>
          <p:nvSpPr>
            <p:cNvPr id="326697" name="Rectangle 41"/>
            <p:cNvSpPr>
              <a:spLocks noChangeArrowheads="1"/>
            </p:cNvSpPr>
            <p:nvPr/>
          </p:nvSpPr>
          <p:spPr bwMode="auto">
            <a:xfrm>
              <a:off x="3548" y="1584"/>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Flags tested</a:t>
              </a:r>
            </a:p>
          </p:txBody>
        </p:sp>
        <p:sp>
          <p:nvSpPr>
            <p:cNvPr id="326698" name="Rectangle 42"/>
            <p:cNvSpPr>
              <a:spLocks noChangeArrowheads="1"/>
            </p:cNvSpPr>
            <p:nvPr/>
          </p:nvSpPr>
          <p:spPr bwMode="auto">
            <a:xfrm>
              <a:off x="3548" y="2304"/>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N=1</a:t>
              </a:r>
            </a:p>
          </p:txBody>
        </p:sp>
        <p:sp>
          <p:nvSpPr>
            <p:cNvPr id="326699" name="Rectangle 43"/>
            <p:cNvSpPr>
              <a:spLocks noChangeArrowheads="1"/>
            </p:cNvSpPr>
            <p:nvPr/>
          </p:nvSpPr>
          <p:spPr bwMode="auto">
            <a:xfrm>
              <a:off x="3548" y="2448"/>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N=0</a:t>
              </a:r>
            </a:p>
          </p:txBody>
        </p:sp>
        <p:sp>
          <p:nvSpPr>
            <p:cNvPr id="326700" name="Rectangle 44"/>
            <p:cNvSpPr>
              <a:spLocks noChangeArrowheads="1"/>
            </p:cNvSpPr>
            <p:nvPr/>
          </p:nvSpPr>
          <p:spPr bwMode="auto">
            <a:xfrm>
              <a:off x="3548" y="2592"/>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V=1</a:t>
              </a:r>
            </a:p>
          </p:txBody>
        </p:sp>
        <p:sp>
          <p:nvSpPr>
            <p:cNvPr id="326701" name="Rectangle 45"/>
            <p:cNvSpPr>
              <a:spLocks noChangeArrowheads="1"/>
            </p:cNvSpPr>
            <p:nvPr/>
          </p:nvSpPr>
          <p:spPr bwMode="auto">
            <a:xfrm>
              <a:off x="3548" y="2736"/>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V=0</a:t>
              </a:r>
            </a:p>
          </p:txBody>
        </p:sp>
        <p:sp>
          <p:nvSpPr>
            <p:cNvPr id="326702" name="Rectangle 46"/>
            <p:cNvSpPr>
              <a:spLocks noChangeArrowheads="1"/>
            </p:cNvSpPr>
            <p:nvPr/>
          </p:nvSpPr>
          <p:spPr bwMode="auto">
            <a:xfrm>
              <a:off x="3548" y="2880"/>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C=1 &amp; Z=0</a:t>
              </a:r>
            </a:p>
          </p:txBody>
        </p:sp>
        <p:sp>
          <p:nvSpPr>
            <p:cNvPr id="326703" name="Rectangle 47"/>
            <p:cNvSpPr>
              <a:spLocks noChangeArrowheads="1"/>
            </p:cNvSpPr>
            <p:nvPr/>
          </p:nvSpPr>
          <p:spPr bwMode="auto">
            <a:xfrm>
              <a:off x="3548" y="3024"/>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C=0 or Z=1</a:t>
              </a:r>
            </a:p>
          </p:txBody>
        </p:sp>
        <p:sp>
          <p:nvSpPr>
            <p:cNvPr id="326704" name="Rectangle 48"/>
            <p:cNvSpPr>
              <a:spLocks noChangeArrowheads="1"/>
            </p:cNvSpPr>
            <p:nvPr/>
          </p:nvSpPr>
          <p:spPr bwMode="auto">
            <a:xfrm>
              <a:off x="3548" y="3168"/>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N=V</a:t>
              </a:r>
            </a:p>
          </p:txBody>
        </p:sp>
        <p:sp>
          <p:nvSpPr>
            <p:cNvPr id="326705" name="Rectangle 49"/>
            <p:cNvSpPr>
              <a:spLocks noChangeArrowheads="1"/>
            </p:cNvSpPr>
            <p:nvPr/>
          </p:nvSpPr>
          <p:spPr bwMode="auto">
            <a:xfrm>
              <a:off x="3548" y="3312"/>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N!=V</a:t>
              </a:r>
            </a:p>
          </p:txBody>
        </p:sp>
        <p:sp>
          <p:nvSpPr>
            <p:cNvPr id="326706" name="Rectangle 50"/>
            <p:cNvSpPr>
              <a:spLocks noChangeArrowheads="1"/>
            </p:cNvSpPr>
            <p:nvPr/>
          </p:nvSpPr>
          <p:spPr bwMode="auto">
            <a:xfrm>
              <a:off x="3548" y="3456"/>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Z=0 &amp; N=V</a:t>
              </a:r>
            </a:p>
          </p:txBody>
        </p:sp>
        <p:sp>
          <p:nvSpPr>
            <p:cNvPr id="326707" name="Rectangle 51"/>
            <p:cNvSpPr>
              <a:spLocks noChangeArrowheads="1"/>
            </p:cNvSpPr>
            <p:nvPr/>
          </p:nvSpPr>
          <p:spPr bwMode="auto">
            <a:xfrm>
              <a:off x="3548" y="3600"/>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Z=1 or N=!V</a:t>
              </a:r>
            </a:p>
          </p:txBody>
        </p:sp>
        <p:sp>
          <p:nvSpPr>
            <p:cNvPr id="326708" name="Rectangle 52"/>
            <p:cNvSpPr>
              <a:spLocks noChangeArrowheads="1"/>
            </p:cNvSpPr>
            <p:nvPr/>
          </p:nvSpPr>
          <p:spPr bwMode="auto">
            <a:xfrm>
              <a:off x="3548" y="3744"/>
              <a:ext cx="724" cy="144"/>
            </a:xfrm>
            <a:prstGeom prst="rect">
              <a:avLst/>
            </a:prstGeom>
            <a:noFill/>
            <a:ln w="12700">
              <a:solidFill>
                <a:schemeClr val="tx1"/>
              </a:solidFill>
              <a:miter lim="800000"/>
              <a:headEnd/>
              <a:tailEnd/>
            </a:ln>
            <a:effectLst/>
          </p:spPr>
          <p:txBody>
            <a:bodyPr wrap="none" anchor="ctr"/>
            <a:lstStyle/>
            <a:p>
              <a:endParaRPr lang="en-GB">
                <a:solidFill>
                  <a:schemeClr val="hlink"/>
                </a:solidFill>
                <a:latin typeface="Arial" pitchFamily="34" charset="0"/>
              </a:endParaRPr>
            </a:p>
          </p:txBody>
        </p:sp>
      </p:gr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457200" y="0"/>
            <a:ext cx="8229600" cy="1066800"/>
          </a:xfrm>
        </p:spPr>
        <p:txBody>
          <a:bodyPr/>
          <a:lstStyle/>
          <a:p>
            <a:pPr eaLnBrk="1" hangingPunct="1"/>
            <a:r>
              <a:rPr lang="en-US" dirty="0" smtClean="0"/>
              <a:t>CPSR</a:t>
            </a:r>
          </a:p>
        </p:txBody>
      </p:sp>
      <p:sp>
        <p:nvSpPr>
          <p:cNvPr id="55300" name="Rectangle 4"/>
          <p:cNvSpPr>
            <a:spLocks noChangeArrowheads="1"/>
          </p:cNvSpPr>
          <p:nvPr/>
        </p:nvSpPr>
        <p:spPr bwMode="auto">
          <a:xfrm>
            <a:off x="228600" y="2714625"/>
            <a:ext cx="4392613" cy="4143375"/>
          </a:xfrm>
          <a:prstGeom prst="rect">
            <a:avLst/>
          </a:prstGeom>
          <a:noFill/>
          <a:ln w="9525">
            <a:noFill/>
            <a:miter lim="800000"/>
            <a:headEnd/>
            <a:tailEnd/>
          </a:ln>
        </p:spPr>
        <p:txBody>
          <a:bodyPr anchorCtr="1"/>
          <a:lstStyle/>
          <a:p>
            <a:pPr marL="342900" indent="-342900">
              <a:spcBef>
                <a:spcPct val="20000"/>
              </a:spcBef>
              <a:buFontTx/>
              <a:buChar char="•"/>
            </a:pPr>
            <a:r>
              <a:rPr lang="en-US" sz="2000" dirty="0">
                <a:latin typeface="Trebuchet MS" pitchFamily="34" charset="0"/>
              </a:rPr>
              <a:t> Condition code flags</a:t>
            </a:r>
          </a:p>
          <a:p>
            <a:pPr marL="768350" lvl="1" indent="-234950">
              <a:spcBef>
                <a:spcPct val="20000"/>
              </a:spcBef>
              <a:buFontTx/>
              <a:buChar char="–"/>
            </a:pPr>
            <a:r>
              <a:rPr lang="en-US" dirty="0">
                <a:latin typeface="Trebuchet MS" pitchFamily="34" charset="0"/>
              </a:rPr>
              <a:t>N = </a:t>
            </a:r>
            <a:r>
              <a:rPr lang="en-US" b="1" dirty="0">
                <a:latin typeface="Trebuchet MS" pitchFamily="34" charset="0"/>
              </a:rPr>
              <a:t>N</a:t>
            </a:r>
            <a:r>
              <a:rPr lang="en-US" dirty="0">
                <a:latin typeface="Trebuchet MS" pitchFamily="34" charset="0"/>
              </a:rPr>
              <a:t>egative result from ALU </a:t>
            </a:r>
          </a:p>
          <a:p>
            <a:pPr marL="768350" lvl="1" indent="-234950">
              <a:spcBef>
                <a:spcPct val="20000"/>
              </a:spcBef>
              <a:buFontTx/>
              <a:buChar char="–"/>
            </a:pPr>
            <a:r>
              <a:rPr lang="en-US" dirty="0">
                <a:latin typeface="Trebuchet MS" pitchFamily="34" charset="0"/>
              </a:rPr>
              <a:t>Z = </a:t>
            </a:r>
            <a:r>
              <a:rPr lang="en-US" b="1" dirty="0">
                <a:latin typeface="Trebuchet MS" pitchFamily="34" charset="0"/>
              </a:rPr>
              <a:t>Z</a:t>
            </a:r>
            <a:r>
              <a:rPr lang="en-US" dirty="0">
                <a:latin typeface="Trebuchet MS" pitchFamily="34" charset="0"/>
              </a:rPr>
              <a:t>ero result from ALU</a:t>
            </a:r>
          </a:p>
          <a:p>
            <a:pPr marL="768350" lvl="1" indent="-234950">
              <a:spcBef>
                <a:spcPct val="20000"/>
              </a:spcBef>
              <a:buFontTx/>
              <a:buChar char="–"/>
            </a:pPr>
            <a:r>
              <a:rPr lang="en-US" dirty="0">
                <a:latin typeface="Trebuchet MS" pitchFamily="34" charset="0"/>
              </a:rPr>
              <a:t>C = ALU operation </a:t>
            </a:r>
            <a:r>
              <a:rPr lang="en-US" b="1" dirty="0">
                <a:latin typeface="Trebuchet MS" pitchFamily="34" charset="0"/>
              </a:rPr>
              <a:t>C</a:t>
            </a:r>
            <a:r>
              <a:rPr lang="en-US" dirty="0">
                <a:latin typeface="Trebuchet MS" pitchFamily="34" charset="0"/>
              </a:rPr>
              <a:t>arried out</a:t>
            </a:r>
          </a:p>
          <a:p>
            <a:pPr marL="768350" lvl="1" indent="-234950">
              <a:spcBef>
                <a:spcPct val="20000"/>
              </a:spcBef>
              <a:buFontTx/>
              <a:buChar char="–"/>
            </a:pPr>
            <a:r>
              <a:rPr lang="en-US" dirty="0">
                <a:latin typeface="Trebuchet MS" pitchFamily="34" charset="0"/>
              </a:rPr>
              <a:t>V = ALU operation </a:t>
            </a:r>
            <a:r>
              <a:rPr lang="en-US" dirty="0" err="1">
                <a:latin typeface="Trebuchet MS" pitchFamily="34" charset="0"/>
              </a:rPr>
              <a:t>o</a:t>
            </a:r>
            <a:r>
              <a:rPr lang="en-US" b="1" dirty="0" err="1">
                <a:latin typeface="Trebuchet MS" pitchFamily="34" charset="0"/>
              </a:rPr>
              <a:t>V</a:t>
            </a:r>
            <a:r>
              <a:rPr lang="en-US" dirty="0" err="1">
                <a:latin typeface="Trebuchet MS" pitchFamily="34" charset="0"/>
              </a:rPr>
              <a:t>erflowed</a:t>
            </a:r>
            <a:endParaRPr lang="en-US" dirty="0">
              <a:latin typeface="Trebuchet MS" pitchFamily="34" charset="0"/>
            </a:endParaRPr>
          </a:p>
          <a:p>
            <a:pPr marL="342900" indent="-342900">
              <a:spcBef>
                <a:spcPct val="20000"/>
              </a:spcBef>
              <a:buFontTx/>
              <a:buChar char="•"/>
            </a:pPr>
            <a:r>
              <a:rPr lang="en-US" sz="2000" dirty="0">
                <a:solidFill>
                  <a:schemeClr val="folHlink"/>
                </a:solidFill>
                <a:latin typeface="Trebuchet MS" pitchFamily="34" charset="0"/>
              </a:rPr>
              <a:t>J bit</a:t>
            </a:r>
          </a:p>
          <a:p>
            <a:pPr marL="768350" lvl="1" indent="-234950">
              <a:spcBef>
                <a:spcPct val="20000"/>
              </a:spcBef>
              <a:buFontTx/>
              <a:buChar char="–"/>
            </a:pPr>
            <a:r>
              <a:rPr lang="en-US" dirty="0">
                <a:latin typeface="Trebuchet MS" pitchFamily="34" charset="0"/>
              </a:rPr>
              <a:t>Architecture 5TEJ only</a:t>
            </a:r>
          </a:p>
          <a:p>
            <a:pPr marL="768350" lvl="1" indent="-234950">
              <a:spcBef>
                <a:spcPct val="20000"/>
              </a:spcBef>
              <a:buFontTx/>
              <a:buChar char="–"/>
            </a:pPr>
            <a:r>
              <a:rPr lang="en-US" dirty="0">
                <a:latin typeface="Trebuchet MS" pitchFamily="34" charset="0"/>
              </a:rPr>
              <a:t>J = 1: Processor in </a:t>
            </a:r>
            <a:r>
              <a:rPr lang="en-US" dirty="0" err="1">
                <a:latin typeface="Trebuchet MS" pitchFamily="34" charset="0"/>
              </a:rPr>
              <a:t>Jazelle</a:t>
            </a:r>
            <a:r>
              <a:rPr lang="en-US" dirty="0">
                <a:latin typeface="Trebuchet MS" pitchFamily="34" charset="0"/>
              </a:rPr>
              <a:t> state</a:t>
            </a:r>
          </a:p>
        </p:txBody>
      </p:sp>
      <p:sp>
        <p:nvSpPr>
          <p:cNvPr id="55301" name="Rectangle 5"/>
          <p:cNvSpPr>
            <a:spLocks noChangeArrowheads="1"/>
          </p:cNvSpPr>
          <p:nvPr/>
        </p:nvSpPr>
        <p:spPr bwMode="auto">
          <a:xfrm>
            <a:off x="4495800" y="2971800"/>
            <a:ext cx="4189413" cy="3659188"/>
          </a:xfrm>
          <a:prstGeom prst="rect">
            <a:avLst/>
          </a:prstGeom>
          <a:noFill/>
          <a:ln w="9525">
            <a:noFill/>
            <a:miter lim="800000"/>
            <a:headEnd/>
            <a:tailEnd/>
          </a:ln>
        </p:spPr>
        <p:txBody>
          <a:bodyPr anchorCtr="1"/>
          <a:lstStyle/>
          <a:p>
            <a:pPr marL="342900" indent="-342900">
              <a:spcBef>
                <a:spcPct val="20000"/>
              </a:spcBef>
              <a:buFontTx/>
              <a:buChar char="•"/>
            </a:pPr>
            <a:r>
              <a:rPr lang="en-US" sz="2000">
                <a:latin typeface="Trebuchet MS" pitchFamily="34" charset="0"/>
              </a:rPr>
              <a:t>Interrupt Disable bits.</a:t>
            </a:r>
          </a:p>
          <a:p>
            <a:pPr marL="742950" lvl="1" indent="-285750">
              <a:spcBef>
                <a:spcPct val="20000"/>
              </a:spcBef>
              <a:buFontTx/>
              <a:buChar char="–"/>
            </a:pPr>
            <a:r>
              <a:rPr lang="en-US">
                <a:latin typeface="Trebuchet MS" pitchFamily="34" charset="0"/>
              </a:rPr>
              <a:t>I  = 1: Disables the IRQ.</a:t>
            </a:r>
          </a:p>
          <a:p>
            <a:pPr marL="742950" lvl="1" indent="-285750">
              <a:spcBef>
                <a:spcPct val="20000"/>
              </a:spcBef>
              <a:buFontTx/>
              <a:buChar char="–"/>
            </a:pPr>
            <a:r>
              <a:rPr lang="en-US">
                <a:latin typeface="Trebuchet MS" pitchFamily="34" charset="0"/>
              </a:rPr>
              <a:t>F = 1: Disables the FIQ.</a:t>
            </a:r>
          </a:p>
          <a:p>
            <a:pPr marL="342900" indent="-342900">
              <a:spcBef>
                <a:spcPct val="20000"/>
              </a:spcBef>
              <a:buFontTx/>
              <a:buChar char="•"/>
            </a:pPr>
            <a:r>
              <a:rPr lang="en-US" sz="2000">
                <a:solidFill>
                  <a:schemeClr val="folHlink"/>
                </a:solidFill>
                <a:latin typeface="Trebuchet MS" pitchFamily="34" charset="0"/>
              </a:rPr>
              <a:t>T Bit</a:t>
            </a:r>
            <a:endParaRPr lang="en-US" sz="2000">
              <a:latin typeface="Trebuchet MS" pitchFamily="34" charset="0"/>
            </a:endParaRPr>
          </a:p>
          <a:p>
            <a:pPr marL="742950" lvl="1" indent="-285750">
              <a:spcBef>
                <a:spcPct val="20000"/>
              </a:spcBef>
              <a:buFontTx/>
              <a:buChar char="–"/>
            </a:pPr>
            <a:r>
              <a:rPr lang="en-US">
                <a:latin typeface="Trebuchet MS" pitchFamily="34" charset="0"/>
              </a:rPr>
              <a:t>Architecture xT only</a:t>
            </a:r>
          </a:p>
          <a:p>
            <a:pPr marL="742950" lvl="1" indent="-285750">
              <a:spcBef>
                <a:spcPct val="20000"/>
              </a:spcBef>
              <a:buFontTx/>
              <a:buChar char="–"/>
            </a:pPr>
            <a:r>
              <a:rPr lang="en-US">
                <a:latin typeface="Trebuchet MS" pitchFamily="34" charset="0"/>
              </a:rPr>
              <a:t>T = 0: Processor in ARM state</a:t>
            </a:r>
          </a:p>
          <a:p>
            <a:pPr marL="742950" lvl="1" indent="-285750">
              <a:spcBef>
                <a:spcPct val="20000"/>
              </a:spcBef>
              <a:buFontTx/>
              <a:buChar char="–"/>
            </a:pPr>
            <a:r>
              <a:rPr lang="en-US">
                <a:latin typeface="Trebuchet MS" pitchFamily="34" charset="0"/>
              </a:rPr>
              <a:t>T = 1: Processor in Thumb state</a:t>
            </a:r>
          </a:p>
          <a:p>
            <a:pPr marL="342900" indent="-342900">
              <a:spcBef>
                <a:spcPct val="20000"/>
              </a:spcBef>
              <a:buFontTx/>
              <a:buChar char="•"/>
            </a:pPr>
            <a:r>
              <a:rPr lang="en-US" sz="2000">
                <a:latin typeface="Trebuchet MS" pitchFamily="34" charset="0"/>
              </a:rPr>
              <a:t>Mode bits</a:t>
            </a:r>
          </a:p>
          <a:p>
            <a:pPr marL="742950" lvl="1" indent="-285750">
              <a:spcBef>
                <a:spcPct val="20000"/>
              </a:spcBef>
              <a:buFontTx/>
              <a:buChar char="–"/>
            </a:pPr>
            <a:r>
              <a:rPr lang="en-US">
                <a:latin typeface="Trebuchet MS" pitchFamily="34" charset="0"/>
              </a:rPr>
              <a:t>Specify the processor mode</a:t>
            </a:r>
          </a:p>
        </p:txBody>
      </p:sp>
      <p:sp>
        <p:nvSpPr>
          <p:cNvPr id="55302" name="Rectangle 6"/>
          <p:cNvSpPr>
            <a:spLocks noChangeArrowheads="1"/>
          </p:cNvSpPr>
          <p:nvPr/>
        </p:nvSpPr>
        <p:spPr bwMode="auto">
          <a:xfrm>
            <a:off x="533400" y="2867025"/>
            <a:ext cx="133350" cy="260350"/>
          </a:xfrm>
          <a:prstGeom prst="rect">
            <a:avLst/>
          </a:prstGeom>
          <a:noFill/>
          <a:ln w="9525">
            <a:noFill/>
            <a:miter lim="800000"/>
            <a:headEnd/>
            <a:tailEnd/>
          </a:ln>
        </p:spPr>
        <p:txBody>
          <a:bodyPr wrap="none" lIns="66675" tIns="26988" rIns="66675" bIns="26988">
            <a:spAutoFit/>
          </a:bodyPr>
          <a:lstStyle/>
          <a:p>
            <a:pPr defTabSz="947738" eaLnBrk="0" hangingPunct="0">
              <a:lnSpc>
                <a:spcPct val="90000"/>
              </a:lnSpc>
            </a:pPr>
            <a:endParaRPr lang="en-GB" sz="1500">
              <a:solidFill>
                <a:srgbClr val="000000"/>
              </a:solidFill>
              <a:latin typeface="Times New Roman" pitchFamily="18" charset="0"/>
            </a:endParaRPr>
          </a:p>
        </p:txBody>
      </p:sp>
      <p:sp>
        <p:nvSpPr>
          <p:cNvPr id="55303" name="Rectangle 8"/>
          <p:cNvSpPr>
            <a:spLocks noChangeArrowheads="1"/>
          </p:cNvSpPr>
          <p:nvPr/>
        </p:nvSpPr>
        <p:spPr bwMode="auto">
          <a:xfrm>
            <a:off x="1752600" y="1600200"/>
            <a:ext cx="654050" cy="304800"/>
          </a:xfrm>
          <a:prstGeom prst="rect">
            <a:avLst/>
          </a:prstGeom>
          <a:solidFill>
            <a:srgbClr val="DDDDDD"/>
          </a:solidFill>
          <a:ln w="38100">
            <a:noFill/>
            <a:miter lim="800000"/>
            <a:headEnd/>
            <a:tailEnd/>
          </a:ln>
        </p:spPr>
        <p:txBody>
          <a:bodyPr anchor="ctr">
            <a:spAutoFit/>
          </a:bodyPr>
          <a:lstStyle/>
          <a:p>
            <a:endParaRPr lang="en-US"/>
          </a:p>
        </p:txBody>
      </p:sp>
      <p:sp>
        <p:nvSpPr>
          <p:cNvPr id="55304" name="Rectangle 9"/>
          <p:cNvSpPr>
            <a:spLocks noChangeArrowheads="1"/>
          </p:cNvSpPr>
          <p:nvPr/>
        </p:nvSpPr>
        <p:spPr bwMode="auto">
          <a:xfrm>
            <a:off x="2667000" y="1600200"/>
            <a:ext cx="3657600" cy="304800"/>
          </a:xfrm>
          <a:prstGeom prst="rect">
            <a:avLst/>
          </a:prstGeom>
          <a:solidFill>
            <a:srgbClr val="DDDDDD"/>
          </a:solidFill>
          <a:ln w="38100">
            <a:noFill/>
            <a:miter lim="800000"/>
            <a:headEnd/>
            <a:tailEnd/>
          </a:ln>
        </p:spPr>
        <p:txBody>
          <a:bodyPr anchor="ctr">
            <a:spAutoFit/>
          </a:bodyPr>
          <a:lstStyle/>
          <a:p>
            <a:endParaRPr lang="en-US"/>
          </a:p>
        </p:txBody>
      </p:sp>
      <p:sp>
        <p:nvSpPr>
          <p:cNvPr id="55305" name="Rectangle 11"/>
          <p:cNvSpPr>
            <a:spLocks noChangeArrowheads="1"/>
          </p:cNvSpPr>
          <p:nvPr/>
        </p:nvSpPr>
        <p:spPr bwMode="auto">
          <a:xfrm>
            <a:off x="838200" y="1371600"/>
            <a:ext cx="260350" cy="206375"/>
          </a:xfrm>
          <a:prstGeom prst="rect">
            <a:avLst/>
          </a:prstGeom>
          <a:noFill/>
          <a:ln w="9525">
            <a:noFill/>
            <a:miter lim="800000"/>
            <a:headEnd/>
            <a:tailEnd/>
          </a:ln>
        </p:spPr>
        <p:txBody>
          <a:bodyPr wrap="none" lIns="66675" tIns="26988" rIns="66675" bIns="26988">
            <a:spAutoFit/>
          </a:bodyPr>
          <a:lstStyle/>
          <a:p>
            <a:pPr defTabSz="944563" eaLnBrk="0" hangingPunct="0"/>
            <a:r>
              <a:rPr lang="en-US" sz="1000" b="1">
                <a:solidFill>
                  <a:srgbClr val="000000"/>
                </a:solidFill>
                <a:latin typeface="Times New Roman" pitchFamily="18" charset="0"/>
              </a:rPr>
              <a:t>31</a:t>
            </a:r>
          </a:p>
        </p:txBody>
      </p:sp>
      <p:sp>
        <p:nvSpPr>
          <p:cNvPr id="55306" name="Text Box 12"/>
          <p:cNvSpPr txBox="1">
            <a:spLocks noChangeArrowheads="1"/>
          </p:cNvSpPr>
          <p:nvPr/>
        </p:nvSpPr>
        <p:spPr bwMode="auto">
          <a:xfrm>
            <a:off x="850900" y="1577975"/>
            <a:ext cx="1816100" cy="342900"/>
          </a:xfrm>
          <a:prstGeom prst="rect">
            <a:avLst/>
          </a:prstGeom>
          <a:noFill/>
          <a:ln w="38100">
            <a:solidFill>
              <a:srgbClr val="3366FF"/>
            </a:solidFill>
            <a:miter lim="800000"/>
            <a:headEnd/>
            <a:tailEnd/>
          </a:ln>
        </p:spPr>
        <p:txBody>
          <a:bodyPr anchor="ctr">
            <a:spAutoFit/>
          </a:bodyPr>
          <a:lstStyle/>
          <a:p>
            <a:pPr eaLnBrk="0" hangingPunct="0"/>
            <a:r>
              <a:rPr lang="en-US" sz="1400" b="1">
                <a:latin typeface="Courier New" pitchFamily="49" charset="0"/>
              </a:rPr>
              <a:t>N Z C V</a:t>
            </a:r>
            <a:endParaRPr lang="en-US" sz="1400">
              <a:latin typeface="Courier New" pitchFamily="49" charset="0"/>
            </a:endParaRPr>
          </a:p>
        </p:txBody>
      </p:sp>
      <p:sp>
        <p:nvSpPr>
          <p:cNvPr id="55307" name="Line 13"/>
          <p:cNvSpPr>
            <a:spLocks noChangeShapeType="1"/>
          </p:cNvSpPr>
          <p:nvPr/>
        </p:nvSpPr>
        <p:spPr bwMode="auto">
          <a:xfrm>
            <a:off x="1524000" y="1828800"/>
            <a:ext cx="0" cy="76200"/>
          </a:xfrm>
          <a:prstGeom prst="line">
            <a:avLst/>
          </a:prstGeom>
          <a:noFill/>
          <a:ln w="25400">
            <a:solidFill>
              <a:schemeClr val="hlink"/>
            </a:solidFill>
            <a:round/>
            <a:headEnd/>
            <a:tailEnd/>
          </a:ln>
        </p:spPr>
        <p:txBody>
          <a:bodyPr wrap="none" anchor="ctr"/>
          <a:lstStyle/>
          <a:p>
            <a:endParaRPr lang="en-IN"/>
          </a:p>
        </p:txBody>
      </p:sp>
      <p:sp>
        <p:nvSpPr>
          <p:cNvPr id="55308" name="Line 14"/>
          <p:cNvSpPr>
            <a:spLocks noChangeShapeType="1"/>
          </p:cNvSpPr>
          <p:nvPr/>
        </p:nvSpPr>
        <p:spPr bwMode="auto">
          <a:xfrm>
            <a:off x="1295400" y="1828800"/>
            <a:ext cx="0" cy="76200"/>
          </a:xfrm>
          <a:prstGeom prst="line">
            <a:avLst/>
          </a:prstGeom>
          <a:noFill/>
          <a:ln w="25400">
            <a:solidFill>
              <a:schemeClr val="hlink"/>
            </a:solidFill>
            <a:round/>
            <a:headEnd/>
            <a:tailEnd/>
          </a:ln>
        </p:spPr>
        <p:txBody>
          <a:bodyPr wrap="none" anchor="ctr"/>
          <a:lstStyle/>
          <a:p>
            <a:endParaRPr lang="en-IN"/>
          </a:p>
        </p:txBody>
      </p:sp>
      <p:sp>
        <p:nvSpPr>
          <p:cNvPr id="55309" name="Line 15"/>
          <p:cNvSpPr>
            <a:spLocks noChangeShapeType="1"/>
          </p:cNvSpPr>
          <p:nvPr/>
        </p:nvSpPr>
        <p:spPr bwMode="auto">
          <a:xfrm>
            <a:off x="1066800" y="1828800"/>
            <a:ext cx="0" cy="76200"/>
          </a:xfrm>
          <a:prstGeom prst="line">
            <a:avLst/>
          </a:prstGeom>
          <a:noFill/>
          <a:ln w="25400">
            <a:solidFill>
              <a:schemeClr val="hlink"/>
            </a:solidFill>
            <a:round/>
            <a:headEnd/>
            <a:tailEnd/>
          </a:ln>
        </p:spPr>
        <p:txBody>
          <a:bodyPr wrap="none" anchor="ctr"/>
          <a:lstStyle/>
          <a:p>
            <a:endParaRPr lang="en-IN"/>
          </a:p>
        </p:txBody>
      </p:sp>
      <p:sp>
        <p:nvSpPr>
          <p:cNvPr id="55310" name="Line 17"/>
          <p:cNvSpPr>
            <a:spLocks noChangeShapeType="1"/>
          </p:cNvSpPr>
          <p:nvPr/>
        </p:nvSpPr>
        <p:spPr bwMode="auto">
          <a:xfrm>
            <a:off x="1752600" y="1600200"/>
            <a:ext cx="0" cy="304800"/>
          </a:xfrm>
          <a:prstGeom prst="line">
            <a:avLst/>
          </a:prstGeom>
          <a:noFill/>
          <a:ln w="25400">
            <a:solidFill>
              <a:schemeClr val="hlink"/>
            </a:solidFill>
            <a:round/>
            <a:headEnd/>
            <a:tailEnd/>
          </a:ln>
        </p:spPr>
        <p:txBody>
          <a:bodyPr wrap="none" anchor="ctr"/>
          <a:lstStyle/>
          <a:p>
            <a:endParaRPr lang="en-IN"/>
          </a:p>
        </p:txBody>
      </p:sp>
      <p:sp>
        <p:nvSpPr>
          <p:cNvPr id="55311" name="Rectangle 18"/>
          <p:cNvSpPr>
            <a:spLocks noChangeArrowheads="1"/>
          </p:cNvSpPr>
          <p:nvPr/>
        </p:nvSpPr>
        <p:spPr bwMode="auto">
          <a:xfrm>
            <a:off x="1524000" y="1371600"/>
            <a:ext cx="304800" cy="206375"/>
          </a:xfrm>
          <a:prstGeom prst="rect">
            <a:avLst/>
          </a:prstGeom>
          <a:noFill/>
          <a:ln w="9525">
            <a:noFill/>
            <a:miter lim="800000"/>
            <a:headEnd/>
            <a:tailEnd/>
          </a:ln>
        </p:spPr>
        <p:txBody>
          <a:bodyPr lIns="66675" tIns="26988" rIns="66675" bIns="26988">
            <a:spAutoFit/>
          </a:bodyPr>
          <a:lstStyle/>
          <a:p>
            <a:pPr algn="ctr" defTabSz="944563" eaLnBrk="0" hangingPunct="0"/>
            <a:r>
              <a:rPr lang="en-US" sz="1000" b="1">
                <a:solidFill>
                  <a:srgbClr val="000000"/>
                </a:solidFill>
                <a:latin typeface="Times New Roman" pitchFamily="18" charset="0"/>
              </a:rPr>
              <a:t>28</a:t>
            </a:r>
          </a:p>
        </p:txBody>
      </p:sp>
      <p:sp>
        <p:nvSpPr>
          <p:cNvPr id="55312" name="Rectangle 19"/>
          <p:cNvSpPr>
            <a:spLocks noChangeArrowheads="1"/>
          </p:cNvSpPr>
          <p:nvPr/>
        </p:nvSpPr>
        <p:spPr bwMode="auto">
          <a:xfrm>
            <a:off x="6553200" y="1371600"/>
            <a:ext cx="196850" cy="206375"/>
          </a:xfrm>
          <a:prstGeom prst="rect">
            <a:avLst/>
          </a:prstGeom>
          <a:noFill/>
          <a:ln w="9525">
            <a:noFill/>
            <a:miter lim="800000"/>
            <a:headEnd/>
            <a:tailEnd/>
          </a:ln>
        </p:spPr>
        <p:txBody>
          <a:bodyPr wrap="none" lIns="66675" tIns="26988" rIns="66675" bIns="26988">
            <a:spAutoFit/>
          </a:bodyPr>
          <a:lstStyle/>
          <a:p>
            <a:pPr defTabSz="944563" eaLnBrk="0" hangingPunct="0"/>
            <a:r>
              <a:rPr lang="en-US" sz="1000" b="1">
                <a:solidFill>
                  <a:srgbClr val="000000"/>
                </a:solidFill>
                <a:latin typeface="Times New Roman" pitchFamily="18" charset="0"/>
              </a:rPr>
              <a:t>6</a:t>
            </a:r>
          </a:p>
        </p:txBody>
      </p:sp>
      <p:sp>
        <p:nvSpPr>
          <p:cNvPr id="55313" name="Rectangle 20"/>
          <p:cNvSpPr>
            <a:spLocks noChangeArrowheads="1"/>
          </p:cNvSpPr>
          <p:nvPr/>
        </p:nvSpPr>
        <p:spPr bwMode="auto">
          <a:xfrm>
            <a:off x="6324600" y="1371600"/>
            <a:ext cx="196850" cy="206375"/>
          </a:xfrm>
          <a:prstGeom prst="rect">
            <a:avLst/>
          </a:prstGeom>
          <a:noFill/>
          <a:ln w="9525">
            <a:noFill/>
            <a:miter lim="800000"/>
            <a:headEnd/>
            <a:tailEnd/>
          </a:ln>
        </p:spPr>
        <p:txBody>
          <a:bodyPr wrap="none" lIns="66675" tIns="26988" rIns="66675" bIns="26988">
            <a:spAutoFit/>
          </a:bodyPr>
          <a:lstStyle/>
          <a:p>
            <a:pPr defTabSz="944563" eaLnBrk="0" hangingPunct="0"/>
            <a:r>
              <a:rPr lang="en-US" sz="1000" b="1">
                <a:solidFill>
                  <a:srgbClr val="000000"/>
                </a:solidFill>
                <a:latin typeface="Times New Roman" pitchFamily="18" charset="0"/>
              </a:rPr>
              <a:t>7</a:t>
            </a:r>
          </a:p>
        </p:txBody>
      </p:sp>
      <p:sp>
        <p:nvSpPr>
          <p:cNvPr id="55314" name="Text Box 21"/>
          <p:cNvSpPr txBox="1">
            <a:spLocks noChangeArrowheads="1"/>
          </p:cNvSpPr>
          <p:nvPr/>
        </p:nvSpPr>
        <p:spPr bwMode="auto">
          <a:xfrm>
            <a:off x="6324600" y="1577975"/>
            <a:ext cx="1828800" cy="342900"/>
          </a:xfrm>
          <a:prstGeom prst="rect">
            <a:avLst/>
          </a:prstGeom>
          <a:noFill/>
          <a:ln w="38100">
            <a:solidFill>
              <a:srgbClr val="3366FF"/>
            </a:solidFill>
            <a:miter lim="800000"/>
            <a:headEnd/>
            <a:tailEnd/>
          </a:ln>
        </p:spPr>
        <p:txBody>
          <a:bodyPr anchor="ctr">
            <a:spAutoFit/>
          </a:bodyPr>
          <a:lstStyle/>
          <a:p>
            <a:pPr eaLnBrk="0" hangingPunct="0"/>
            <a:r>
              <a:rPr lang="en-US" sz="1400" b="1">
                <a:latin typeface="Courier New" pitchFamily="49" charset="0"/>
              </a:rPr>
              <a:t>I F </a:t>
            </a:r>
            <a:r>
              <a:rPr lang="en-US" sz="1400" b="1">
                <a:solidFill>
                  <a:schemeClr val="folHlink"/>
                </a:solidFill>
                <a:latin typeface="Courier New" pitchFamily="49" charset="0"/>
              </a:rPr>
              <a:t>T</a:t>
            </a:r>
            <a:r>
              <a:rPr lang="en-US" sz="1400" b="1">
                <a:latin typeface="Courier New" pitchFamily="49" charset="0"/>
              </a:rPr>
              <a:t>    mode</a:t>
            </a:r>
            <a:endParaRPr lang="en-US" sz="1400">
              <a:latin typeface="Courier New" pitchFamily="49" charset="0"/>
            </a:endParaRPr>
          </a:p>
        </p:txBody>
      </p:sp>
      <p:sp>
        <p:nvSpPr>
          <p:cNvPr id="55315" name="Line 22"/>
          <p:cNvSpPr>
            <a:spLocks noChangeShapeType="1"/>
          </p:cNvSpPr>
          <p:nvPr/>
        </p:nvSpPr>
        <p:spPr bwMode="auto">
          <a:xfrm>
            <a:off x="7239000" y="1828800"/>
            <a:ext cx="0" cy="76200"/>
          </a:xfrm>
          <a:prstGeom prst="line">
            <a:avLst/>
          </a:prstGeom>
          <a:noFill/>
          <a:ln w="25400">
            <a:solidFill>
              <a:schemeClr val="hlink"/>
            </a:solidFill>
            <a:round/>
            <a:headEnd/>
            <a:tailEnd/>
          </a:ln>
        </p:spPr>
        <p:txBody>
          <a:bodyPr wrap="none" anchor="ctr"/>
          <a:lstStyle/>
          <a:p>
            <a:endParaRPr lang="en-IN"/>
          </a:p>
        </p:txBody>
      </p:sp>
      <p:sp>
        <p:nvSpPr>
          <p:cNvPr id="55316" name="Line 23"/>
          <p:cNvSpPr>
            <a:spLocks noChangeShapeType="1"/>
          </p:cNvSpPr>
          <p:nvPr/>
        </p:nvSpPr>
        <p:spPr bwMode="auto">
          <a:xfrm>
            <a:off x="6553200" y="1828800"/>
            <a:ext cx="0" cy="76200"/>
          </a:xfrm>
          <a:prstGeom prst="line">
            <a:avLst/>
          </a:prstGeom>
          <a:noFill/>
          <a:ln w="25400">
            <a:solidFill>
              <a:schemeClr val="hlink"/>
            </a:solidFill>
            <a:round/>
            <a:headEnd/>
            <a:tailEnd/>
          </a:ln>
        </p:spPr>
        <p:txBody>
          <a:bodyPr wrap="none" anchor="ctr"/>
          <a:lstStyle/>
          <a:p>
            <a:endParaRPr lang="en-IN"/>
          </a:p>
        </p:txBody>
      </p:sp>
      <p:sp>
        <p:nvSpPr>
          <p:cNvPr id="55317" name="Line 24"/>
          <p:cNvSpPr>
            <a:spLocks noChangeShapeType="1"/>
          </p:cNvSpPr>
          <p:nvPr/>
        </p:nvSpPr>
        <p:spPr bwMode="auto">
          <a:xfrm>
            <a:off x="6781800" y="1600200"/>
            <a:ext cx="0" cy="304800"/>
          </a:xfrm>
          <a:prstGeom prst="line">
            <a:avLst/>
          </a:prstGeom>
          <a:noFill/>
          <a:ln w="25400">
            <a:solidFill>
              <a:schemeClr val="hlink"/>
            </a:solidFill>
            <a:round/>
            <a:headEnd/>
            <a:tailEnd/>
          </a:ln>
        </p:spPr>
        <p:txBody>
          <a:bodyPr wrap="none" anchor="ctr"/>
          <a:lstStyle/>
          <a:p>
            <a:endParaRPr lang="en-IN"/>
          </a:p>
        </p:txBody>
      </p:sp>
      <p:sp>
        <p:nvSpPr>
          <p:cNvPr id="55318" name="Line 25"/>
          <p:cNvSpPr>
            <a:spLocks noChangeShapeType="1"/>
          </p:cNvSpPr>
          <p:nvPr/>
        </p:nvSpPr>
        <p:spPr bwMode="auto">
          <a:xfrm>
            <a:off x="7010400" y="1600200"/>
            <a:ext cx="0" cy="304800"/>
          </a:xfrm>
          <a:prstGeom prst="line">
            <a:avLst/>
          </a:prstGeom>
          <a:noFill/>
          <a:ln w="25400">
            <a:solidFill>
              <a:schemeClr val="hlink"/>
            </a:solidFill>
            <a:round/>
            <a:headEnd/>
            <a:tailEnd/>
          </a:ln>
        </p:spPr>
        <p:txBody>
          <a:bodyPr wrap="none" anchor="ctr"/>
          <a:lstStyle/>
          <a:p>
            <a:endParaRPr lang="en-IN"/>
          </a:p>
        </p:txBody>
      </p:sp>
      <p:sp>
        <p:nvSpPr>
          <p:cNvPr id="55319" name="Rectangle 26"/>
          <p:cNvSpPr>
            <a:spLocks noChangeArrowheads="1"/>
          </p:cNvSpPr>
          <p:nvPr/>
        </p:nvSpPr>
        <p:spPr bwMode="auto">
          <a:xfrm>
            <a:off x="4267200" y="1371600"/>
            <a:ext cx="260350" cy="206375"/>
          </a:xfrm>
          <a:prstGeom prst="rect">
            <a:avLst/>
          </a:prstGeom>
          <a:noFill/>
          <a:ln w="9525">
            <a:noFill/>
            <a:miter lim="800000"/>
            <a:headEnd/>
            <a:tailEnd/>
          </a:ln>
        </p:spPr>
        <p:txBody>
          <a:bodyPr wrap="none" lIns="66675" tIns="26988" rIns="66675" bIns="26988">
            <a:spAutoFit/>
          </a:bodyPr>
          <a:lstStyle/>
          <a:p>
            <a:pPr defTabSz="944563" eaLnBrk="0" hangingPunct="0"/>
            <a:r>
              <a:rPr lang="en-US" sz="1000" b="1">
                <a:solidFill>
                  <a:srgbClr val="000000"/>
                </a:solidFill>
                <a:latin typeface="Times New Roman" pitchFamily="18" charset="0"/>
              </a:rPr>
              <a:t>16</a:t>
            </a:r>
          </a:p>
        </p:txBody>
      </p:sp>
      <p:sp>
        <p:nvSpPr>
          <p:cNvPr id="55320" name="Rectangle 27"/>
          <p:cNvSpPr>
            <a:spLocks noChangeArrowheads="1"/>
          </p:cNvSpPr>
          <p:nvPr/>
        </p:nvSpPr>
        <p:spPr bwMode="auto">
          <a:xfrm>
            <a:off x="2667000" y="1371600"/>
            <a:ext cx="260350" cy="206375"/>
          </a:xfrm>
          <a:prstGeom prst="rect">
            <a:avLst/>
          </a:prstGeom>
          <a:noFill/>
          <a:ln w="9525">
            <a:noFill/>
            <a:miter lim="800000"/>
            <a:headEnd/>
            <a:tailEnd/>
          </a:ln>
        </p:spPr>
        <p:txBody>
          <a:bodyPr wrap="none" lIns="66675" tIns="26988" rIns="66675" bIns="26988">
            <a:spAutoFit/>
          </a:bodyPr>
          <a:lstStyle/>
          <a:p>
            <a:pPr defTabSz="944563" eaLnBrk="0" hangingPunct="0"/>
            <a:r>
              <a:rPr lang="en-US" sz="1000" b="1">
                <a:solidFill>
                  <a:srgbClr val="000000"/>
                </a:solidFill>
                <a:latin typeface="Times New Roman" pitchFamily="18" charset="0"/>
              </a:rPr>
              <a:t>23</a:t>
            </a:r>
          </a:p>
        </p:txBody>
      </p:sp>
      <p:sp>
        <p:nvSpPr>
          <p:cNvPr id="55321" name="Text Box 28"/>
          <p:cNvSpPr txBox="1">
            <a:spLocks noChangeArrowheads="1"/>
          </p:cNvSpPr>
          <p:nvPr/>
        </p:nvSpPr>
        <p:spPr bwMode="auto">
          <a:xfrm>
            <a:off x="2667000" y="1577975"/>
            <a:ext cx="1828800" cy="342900"/>
          </a:xfrm>
          <a:prstGeom prst="rect">
            <a:avLst/>
          </a:prstGeom>
          <a:noFill/>
          <a:ln w="38100">
            <a:solidFill>
              <a:srgbClr val="3366FF"/>
            </a:solidFill>
            <a:miter lim="800000"/>
            <a:headEnd/>
            <a:tailEnd/>
          </a:ln>
        </p:spPr>
        <p:txBody>
          <a:bodyPr anchor="ctr">
            <a:spAutoFit/>
          </a:bodyPr>
          <a:lstStyle/>
          <a:p>
            <a:pPr eaLnBrk="0" hangingPunct="0"/>
            <a:r>
              <a:rPr lang="en-US" sz="1400" b="1">
                <a:latin typeface="Courier New" pitchFamily="49" charset="0"/>
              </a:rPr>
              <a:t> </a:t>
            </a:r>
            <a:endParaRPr lang="en-US" sz="1400">
              <a:latin typeface="Courier New" pitchFamily="49" charset="0"/>
            </a:endParaRPr>
          </a:p>
        </p:txBody>
      </p:sp>
      <p:sp>
        <p:nvSpPr>
          <p:cNvPr id="55322" name="Rectangle 29"/>
          <p:cNvSpPr>
            <a:spLocks noChangeArrowheads="1"/>
          </p:cNvSpPr>
          <p:nvPr/>
        </p:nvSpPr>
        <p:spPr bwMode="auto">
          <a:xfrm>
            <a:off x="6096000" y="1371600"/>
            <a:ext cx="196850" cy="206375"/>
          </a:xfrm>
          <a:prstGeom prst="rect">
            <a:avLst/>
          </a:prstGeom>
          <a:noFill/>
          <a:ln w="9525">
            <a:noFill/>
            <a:miter lim="800000"/>
            <a:headEnd/>
            <a:tailEnd/>
          </a:ln>
        </p:spPr>
        <p:txBody>
          <a:bodyPr wrap="none" lIns="66675" tIns="26988" rIns="66675" bIns="26988">
            <a:spAutoFit/>
          </a:bodyPr>
          <a:lstStyle/>
          <a:p>
            <a:pPr defTabSz="944563" eaLnBrk="0" hangingPunct="0"/>
            <a:r>
              <a:rPr lang="en-US" sz="1000" b="1">
                <a:solidFill>
                  <a:srgbClr val="000000"/>
                </a:solidFill>
                <a:latin typeface="Times New Roman" pitchFamily="18" charset="0"/>
              </a:rPr>
              <a:t>8</a:t>
            </a:r>
          </a:p>
        </p:txBody>
      </p:sp>
      <p:sp>
        <p:nvSpPr>
          <p:cNvPr id="55323" name="Rectangle 30"/>
          <p:cNvSpPr>
            <a:spLocks noChangeArrowheads="1"/>
          </p:cNvSpPr>
          <p:nvPr/>
        </p:nvSpPr>
        <p:spPr bwMode="auto">
          <a:xfrm>
            <a:off x="4495800" y="1371600"/>
            <a:ext cx="260350" cy="206375"/>
          </a:xfrm>
          <a:prstGeom prst="rect">
            <a:avLst/>
          </a:prstGeom>
          <a:noFill/>
          <a:ln w="9525">
            <a:noFill/>
            <a:miter lim="800000"/>
            <a:headEnd/>
            <a:tailEnd/>
          </a:ln>
        </p:spPr>
        <p:txBody>
          <a:bodyPr wrap="none" lIns="66675" tIns="26988" rIns="66675" bIns="26988">
            <a:spAutoFit/>
          </a:bodyPr>
          <a:lstStyle/>
          <a:p>
            <a:pPr defTabSz="944563" eaLnBrk="0" hangingPunct="0"/>
            <a:r>
              <a:rPr lang="en-US" sz="1000" b="1">
                <a:solidFill>
                  <a:srgbClr val="000000"/>
                </a:solidFill>
                <a:latin typeface="Times New Roman" pitchFamily="18" charset="0"/>
              </a:rPr>
              <a:t>15</a:t>
            </a:r>
          </a:p>
        </p:txBody>
      </p:sp>
      <p:sp>
        <p:nvSpPr>
          <p:cNvPr id="55324" name="Text Box 31"/>
          <p:cNvSpPr txBox="1">
            <a:spLocks noChangeArrowheads="1"/>
          </p:cNvSpPr>
          <p:nvPr/>
        </p:nvSpPr>
        <p:spPr bwMode="auto">
          <a:xfrm>
            <a:off x="4495800" y="1577975"/>
            <a:ext cx="1828800" cy="342900"/>
          </a:xfrm>
          <a:prstGeom prst="rect">
            <a:avLst/>
          </a:prstGeom>
          <a:noFill/>
          <a:ln w="38100">
            <a:solidFill>
              <a:srgbClr val="3366FF"/>
            </a:solidFill>
            <a:miter lim="800000"/>
            <a:headEnd/>
            <a:tailEnd/>
          </a:ln>
        </p:spPr>
        <p:txBody>
          <a:bodyPr anchor="ctr">
            <a:spAutoFit/>
          </a:bodyPr>
          <a:lstStyle/>
          <a:p>
            <a:pPr eaLnBrk="0" hangingPunct="0"/>
            <a:r>
              <a:rPr lang="en-US" sz="1400" b="1">
                <a:latin typeface="Courier New" pitchFamily="49" charset="0"/>
              </a:rPr>
              <a:t> </a:t>
            </a:r>
            <a:endParaRPr lang="en-US" sz="1400">
              <a:latin typeface="Courier New" pitchFamily="49" charset="0"/>
            </a:endParaRPr>
          </a:p>
        </p:txBody>
      </p:sp>
      <p:sp>
        <p:nvSpPr>
          <p:cNvPr id="55325" name="Line 32"/>
          <p:cNvSpPr>
            <a:spLocks noChangeShapeType="1"/>
          </p:cNvSpPr>
          <p:nvPr/>
        </p:nvSpPr>
        <p:spPr bwMode="auto">
          <a:xfrm>
            <a:off x="7467600" y="1828800"/>
            <a:ext cx="0" cy="76200"/>
          </a:xfrm>
          <a:prstGeom prst="line">
            <a:avLst/>
          </a:prstGeom>
          <a:noFill/>
          <a:ln w="25400">
            <a:solidFill>
              <a:schemeClr val="hlink"/>
            </a:solidFill>
            <a:round/>
            <a:headEnd/>
            <a:tailEnd/>
          </a:ln>
        </p:spPr>
        <p:txBody>
          <a:bodyPr wrap="none" anchor="ctr"/>
          <a:lstStyle/>
          <a:p>
            <a:endParaRPr lang="en-IN"/>
          </a:p>
        </p:txBody>
      </p:sp>
      <p:sp>
        <p:nvSpPr>
          <p:cNvPr id="55326" name="Line 33"/>
          <p:cNvSpPr>
            <a:spLocks noChangeShapeType="1"/>
          </p:cNvSpPr>
          <p:nvPr/>
        </p:nvSpPr>
        <p:spPr bwMode="auto">
          <a:xfrm>
            <a:off x="7696200" y="1828800"/>
            <a:ext cx="0" cy="76200"/>
          </a:xfrm>
          <a:prstGeom prst="line">
            <a:avLst/>
          </a:prstGeom>
          <a:noFill/>
          <a:ln w="25400">
            <a:solidFill>
              <a:schemeClr val="hlink"/>
            </a:solidFill>
            <a:round/>
            <a:headEnd/>
            <a:tailEnd/>
          </a:ln>
        </p:spPr>
        <p:txBody>
          <a:bodyPr wrap="none" anchor="ctr"/>
          <a:lstStyle/>
          <a:p>
            <a:endParaRPr lang="en-IN"/>
          </a:p>
        </p:txBody>
      </p:sp>
      <p:sp>
        <p:nvSpPr>
          <p:cNvPr id="55327" name="Line 34"/>
          <p:cNvSpPr>
            <a:spLocks noChangeShapeType="1"/>
          </p:cNvSpPr>
          <p:nvPr/>
        </p:nvSpPr>
        <p:spPr bwMode="auto">
          <a:xfrm>
            <a:off x="7924800" y="1828800"/>
            <a:ext cx="0" cy="76200"/>
          </a:xfrm>
          <a:prstGeom prst="line">
            <a:avLst/>
          </a:prstGeom>
          <a:noFill/>
          <a:ln w="25400">
            <a:solidFill>
              <a:schemeClr val="hlink"/>
            </a:solidFill>
            <a:round/>
            <a:headEnd/>
            <a:tailEnd/>
          </a:ln>
        </p:spPr>
        <p:txBody>
          <a:bodyPr wrap="none" anchor="ctr"/>
          <a:lstStyle/>
          <a:p>
            <a:endParaRPr lang="en-IN"/>
          </a:p>
        </p:txBody>
      </p:sp>
      <p:sp>
        <p:nvSpPr>
          <p:cNvPr id="55328" name="Rectangle 35"/>
          <p:cNvSpPr>
            <a:spLocks noChangeArrowheads="1"/>
          </p:cNvSpPr>
          <p:nvPr/>
        </p:nvSpPr>
        <p:spPr bwMode="auto">
          <a:xfrm>
            <a:off x="6781800" y="1371600"/>
            <a:ext cx="196850" cy="206375"/>
          </a:xfrm>
          <a:prstGeom prst="rect">
            <a:avLst/>
          </a:prstGeom>
          <a:noFill/>
          <a:ln w="9525">
            <a:noFill/>
            <a:miter lim="800000"/>
            <a:headEnd/>
            <a:tailEnd/>
          </a:ln>
        </p:spPr>
        <p:txBody>
          <a:bodyPr wrap="none" lIns="66675" tIns="26988" rIns="66675" bIns="26988">
            <a:spAutoFit/>
          </a:bodyPr>
          <a:lstStyle/>
          <a:p>
            <a:pPr defTabSz="944563" eaLnBrk="0" hangingPunct="0"/>
            <a:r>
              <a:rPr lang="en-US" sz="1000" b="1">
                <a:solidFill>
                  <a:srgbClr val="000000"/>
                </a:solidFill>
                <a:latin typeface="Times New Roman" pitchFamily="18" charset="0"/>
              </a:rPr>
              <a:t>5</a:t>
            </a:r>
          </a:p>
        </p:txBody>
      </p:sp>
      <p:sp>
        <p:nvSpPr>
          <p:cNvPr id="55329" name="Rectangle 36"/>
          <p:cNvSpPr>
            <a:spLocks noChangeArrowheads="1"/>
          </p:cNvSpPr>
          <p:nvPr/>
        </p:nvSpPr>
        <p:spPr bwMode="auto">
          <a:xfrm>
            <a:off x="7010400" y="1371600"/>
            <a:ext cx="196850" cy="206375"/>
          </a:xfrm>
          <a:prstGeom prst="rect">
            <a:avLst/>
          </a:prstGeom>
          <a:noFill/>
          <a:ln w="9525">
            <a:noFill/>
            <a:miter lim="800000"/>
            <a:headEnd/>
            <a:tailEnd/>
          </a:ln>
        </p:spPr>
        <p:txBody>
          <a:bodyPr wrap="none" lIns="66675" tIns="26988" rIns="66675" bIns="26988">
            <a:spAutoFit/>
          </a:bodyPr>
          <a:lstStyle/>
          <a:p>
            <a:pPr defTabSz="944563" eaLnBrk="0" hangingPunct="0"/>
            <a:r>
              <a:rPr lang="en-US" sz="1000" b="1">
                <a:solidFill>
                  <a:srgbClr val="000000"/>
                </a:solidFill>
                <a:latin typeface="Times New Roman" pitchFamily="18" charset="0"/>
              </a:rPr>
              <a:t>4</a:t>
            </a:r>
          </a:p>
        </p:txBody>
      </p:sp>
      <p:sp>
        <p:nvSpPr>
          <p:cNvPr id="55330" name="Rectangle 37"/>
          <p:cNvSpPr>
            <a:spLocks noChangeArrowheads="1"/>
          </p:cNvSpPr>
          <p:nvPr/>
        </p:nvSpPr>
        <p:spPr bwMode="auto">
          <a:xfrm>
            <a:off x="7924800" y="1371600"/>
            <a:ext cx="196850" cy="206375"/>
          </a:xfrm>
          <a:prstGeom prst="rect">
            <a:avLst/>
          </a:prstGeom>
          <a:noFill/>
          <a:ln w="9525">
            <a:noFill/>
            <a:miter lim="800000"/>
            <a:headEnd/>
            <a:tailEnd/>
          </a:ln>
        </p:spPr>
        <p:txBody>
          <a:bodyPr wrap="none" lIns="66675" tIns="26988" rIns="66675" bIns="26988">
            <a:spAutoFit/>
          </a:bodyPr>
          <a:lstStyle/>
          <a:p>
            <a:pPr defTabSz="944563" eaLnBrk="0" hangingPunct="0"/>
            <a:r>
              <a:rPr lang="en-US" sz="1000" b="1">
                <a:solidFill>
                  <a:srgbClr val="000000"/>
                </a:solidFill>
                <a:latin typeface="Times New Roman" pitchFamily="18" charset="0"/>
              </a:rPr>
              <a:t>0</a:t>
            </a:r>
          </a:p>
        </p:txBody>
      </p:sp>
      <p:sp>
        <p:nvSpPr>
          <p:cNvPr id="55331" name="Rectangle 38"/>
          <p:cNvSpPr>
            <a:spLocks noChangeArrowheads="1"/>
          </p:cNvSpPr>
          <p:nvPr/>
        </p:nvSpPr>
        <p:spPr bwMode="auto">
          <a:xfrm>
            <a:off x="2362200" y="1371600"/>
            <a:ext cx="260350" cy="206375"/>
          </a:xfrm>
          <a:prstGeom prst="rect">
            <a:avLst/>
          </a:prstGeom>
          <a:noFill/>
          <a:ln w="9525">
            <a:noFill/>
            <a:miter lim="800000"/>
            <a:headEnd/>
            <a:tailEnd/>
          </a:ln>
        </p:spPr>
        <p:txBody>
          <a:bodyPr wrap="none" lIns="66675" tIns="26988" rIns="66675" bIns="26988">
            <a:spAutoFit/>
          </a:bodyPr>
          <a:lstStyle/>
          <a:p>
            <a:pPr defTabSz="944563" eaLnBrk="0" hangingPunct="0"/>
            <a:r>
              <a:rPr lang="en-US" sz="1000" b="1">
                <a:solidFill>
                  <a:srgbClr val="000000"/>
                </a:solidFill>
                <a:latin typeface="Times New Roman" pitchFamily="18" charset="0"/>
              </a:rPr>
              <a:t>24</a:t>
            </a:r>
          </a:p>
        </p:txBody>
      </p:sp>
      <p:sp>
        <p:nvSpPr>
          <p:cNvPr id="55332" name="Line 43"/>
          <p:cNvSpPr>
            <a:spLocks noChangeShapeType="1"/>
          </p:cNvSpPr>
          <p:nvPr/>
        </p:nvSpPr>
        <p:spPr bwMode="auto">
          <a:xfrm>
            <a:off x="2667000" y="1905000"/>
            <a:ext cx="0" cy="152400"/>
          </a:xfrm>
          <a:prstGeom prst="line">
            <a:avLst/>
          </a:prstGeom>
          <a:noFill/>
          <a:ln w="25400">
            <a:solidFill>
              <a:srgbClr val="3366FF"/>
            </a:solidFill>
            <a:round/>
            <a:headEnd/>
            <a:tailEnd/>
          </a:ln>
        </p:spPr>
        <p:txBody>
          <a:bodyPr wrap="none" anchor="ctr"/>
          <a:lstStyle/>
          <a:p>
            <a:endParaRPr lang="en-IN"/>
          </a:p>
        </p:txBody>
      </p:sp>
      <p:sp>
        <p:nvSpPr>
          <p:cNvPr id="55333" name="Line 44"/>
          <p:cNvSpPr>
            <a:spLocks noChangeShapeType="1"/>
          </p:cNvSpPr>
          <p:nvPr/>
        </p:nvSpPr>
        <p:spPr bwMode="auto">
          <a:xfrm>
            <a:off x="4495800" y="1905000"/>
            <a:ext cx="0" cy="152400"/>
          </a:xfrm>
          <a:prstGeom prst="line">
            <a:avLst/>
          </a:prstGeom>
          <a:noFill/>
          <a:ln w="25400">
            <a:solidFill>
              <a:srgbClr val="3366FF"/>
            </a:solidFill>
            <a:round/>
            <a:headEnd/>
            <a:tailEnd/>
          </a:ln>
        </p:spPr>
        <p:txBody>
          <a:bodyPr wrap="none" anchor="ctr"/>
          <a:lstStyle/>
          <a:p>
            <a:endParaRPr lang="en-IN"/>
          </a:p>
        </p:txBody>
      </p:sp>
      <p:sp>
        <p:nvSpPr>
          <p:cNvPr id="55334" name="Line 45"/>
          <p:cNvSpPr>
            <a:spLocks noChangeShapeType="1"/>
          </p:cNvSpPr>
          <p:nvPr/>
        </p:nvSpPr>
        <p:spPr bwMode="auto">
          <a:xfrm>
            <a:off x="6324600" y="1905000"/>
            <a:ext cx="0" cy="152400"/>
          </a:xfrm>
          <a:prstGeom prst="line">
            <a:avLst/>
          </a:prstGeom>
          <a:noFill/>
          <a:ln w="25400">
            <a:solidFill>
              <a:srgbClr val="3366FF"/>
            </a:solidFill>
            <a:round/>
            <a:headEnd/>
            <a:tailEnd/>
          </a:ln>
        </p:spPr>
        <p:txBody>
          <a:bodyPr wrap="none" anchor="ctr"/>
          <a:lstStyle/>
          <a:p>
            <a:endParaRPr lang="en-IN"/>
          </a:p>
        </p:txBody>
      </p:sp>
      <p:sp>
        <p:nvSpPr>
          <p:cNvPr id="55335" name="Line 46"/>
          <p:cNvSpPr>
            <a:spLocks noChangeShapeType="1"/>
          </p:cNvSpPr>
          <p:nvPr/>
        </p:nvSpPr>
        <p:spPr bwMode="auto">
          <a:xfrm>
            <a:off x="8153400" y="1905000"/>
            <a:ext cx="0" cy="152400"/>
          </a:xfrm>
          <a:prstGeom prst="line">
            <a:avLst/>
          </a:prstGeom>
          <a:noFill/>
          <a:ln w="25400">
            <a:solidFill>
              <a:srgbClr val="3366FF"/>
            </a:solidFill>
            <a:round/>
            <a:headEnd/>
            <a:tailEnd/>
          </a:ln>
        </p:spPr>
        <p:txBody>
          <a:bodyPr wrap="none" anchor="ctr"/>
          <a:lstStyle/>
          <a:p>
            <a:endParaRPr lang="en-IN"/>
          </a:p>
        </p:txBody>
      </p:sp>
      <p:sp>
        <p:nvSpPr>
          <p:cNvPr id="55336" name="Line 47"/>
          <p:cNvSpPr>
            <a:spLocks noChangeShapeType="1"/>
          </p:cNvSpPr>
          <p:nvPr/>
        </p:nvSpPr>
        <p:spPr bwMode="auto">
          <a:xfrm>
            <a:off x="838200" y="1905000"/>
            <a:ext cx="0" cy="152400"/>
          </a:xfrm>
          <a:prstGeom prst="line">
            <a:avLst/>
          </a:prstGeom>
          <a:noFill/>
          <a:ln w="25400">
            <a:solidFill>
              <a:srgbClr val="3366FF"/>
            </a:solidFill>
            <a:round/>
            <a:headEnd/>
            <a:tailEnd/>
          </a:ln>
        </p:spPr>
        <p:txBody>
          <a:bodyPr wrap="none" anchor="ctr"/>
          <a:lstStyle/>
          <a:p>
            <a:endParaRPr lang="en-IN"/>
          </a:p>
        </p:txBody>
      </p:sp>
      <p:sp>
        <p:nvSpPr>
          <p:cNvPr id="55337" name="Text Box 48"/>
          <p:cNvSpPr txBox="1">
            <a:spLocks noChangeArrowheads="1"/>
          </p:cNvSpPr>
          <p:nvPr/>
        </p:nvSpPr>
        <p:spPr bwMode="auto">
          <a:xfrm>
            <a:off x="2362200" y="1600200"/>
            <a:ext cx="3886200" cy="304800"/>
          </a:xfrm>
          <a:prstGeom prst="rect">
            <a:avLst/>
          </a:prstGeom>
          <a:noFill/>
          <a:ln w="38100">
            <a:noFill/>
            <a:miter lim="800000"/>
            <a:headEnd/>
            <a:tailEnd/>
          </a:ln>
        </p:spPr>
        <p:txBody>
          <a:bodyPr anchor="ctr">
            <a:spAutoFit/>
          </a:bodyPr>
          <a:lstStyle/>
          <a:p>
            <a:pPr algn="ctr" eaLnBrk="0" hangingPunct="0">
              <a:spcBef>
                <a:spcPct val="50000"/>
              </a:spcBef>
            </a:pPr>
            <a:r>
              <a:rPr lang="en-US" sz="1400" b="1">
                <a:solidFill>
                  <a:schemeClr val="accent1"/>
                </a:solidFill>
                <a:latin typeface="Courier New" pitchFamily="49" charset="0"/>
              </a:rPr>
              <a:t> </a:t>
            </a:r>
            <a:r>
              <a:rPr lang="en-US" sz="1400" b="1">
                <a:latin typeface="Courier New" pitchFamily="49" charset="0"/>
              </a:rPr>
              <a:t>U  n  d  e  f  i  n  e  d</a:t>
            </a:r>
          </a:p>
        </p:txBody>
      </p:sp>
      <p:sp>
        <p:nvSpPr>
          <p:cNvPr id="55338" name="Line 49"/>
          <p:cNvSpPr>
            <a:spLocks noChangeShapeType="1"/>
          </p:cNvSpPr>
          <p:nvPr/>
        </p:nvSpPr>
        <p:spPr bwMode="auto">
          <a:xfrm>
            <a:off x="2413000" y="1600200"/>
            <a:ext cx="0" cy="304800"/>
          </a:xfrm>
          <a:prstGeom prst="line">
            <a:avLst/>
          </a:prstGeom>
          <a:noFill/>
          <a:ln w="25400">
            <a:solidFill>
              <a:schemeClr val="hlink"/>
            </a:solidFill>
            <a:round/>
            <a:headEnd/>
            <a:tailEnd/>
          </a:ln>
        </p:spPr>
        <p:txBody>
          <a:bodyPr wrap="none" anchor="ctr"/>
          <a:lstStyle/>
          <a:p>
            <a:endParaRPr lang="en-IN"/>
          </a:p>
        </p:txBody>
      </p:sp>
      <p:sp>
        <p:nvSpPr>
          <p:cNvPr id="55339" name="Text Box 50"/>
          <p:cNvSpPr txBox="1">
            <a:spLocks noChangeArrowheads="1"/>
          </p:cNvSpPr>
          <p:nvPr/>
        </p:nvSpPr>
        <p:spPr bwMode="auto">
          <a:xfrm>
            <a:off x="2413000" y="1600200"/>
            <a:ext cx="254000" cy="304800"/>
          </a:xfrm>
          <a:prstGeom prst="rect">
            <a:avLst/>
          </a:prstGeom>
          <a:noFill/>
          <a:ln w="38100">
            <a:noFill/>
            <a:miter lim="800000"/>
            <a:headEnd/>
            <a:tailEnd/>
          </a:ln>
        </p:spPr>
        <p:txBody>
          <a:bodyPr anchor="ctr">
            <a:spAutoFit/>
          </a:bodyPr>
          <a:lstStyle/>
          <a:p>
            <a:pPr algn="ctr" eaLnBrk="0" hangingPunct="0"/>
            <a:r>
              <a:rPr lang="en-US" sz="1400" b="1">
                <a:solidFill>
                  <a:schemeClr val="folHlink"/>
                </a:solidFill>
                <a:latin typeface="Courier New" pitchFamily="49" charset="0"/>
              </a:rPr>
              <a:t>J</a:t>
            </a:r>
            <a:endParaRPr lang="en-US" sz="1400">
              <a:solidFill>
                <a:schemeClr val="accent2"/>
              </a:solidFill>
              <a:latin typeface="Courier New" pitchFamily="49" charset="0"/>
            </a:endParaRPr>
          </a:p>
        </p:txBody>
      </p:sp>
      <p:sp>
        <p:nvSpPr>
          <p:cNvPr id="55340" name="Text Box 51"/>
          <p:cNvSpPr txBox="1">
            <a:spLocks noChangeArrowheads="1"/>
          </p:cNvSpPr>
          <p:nvPr/>
        </p:nvSpPr>
        <p:spPr bwMode="auto">
          <a:xfrm>
            <a:off x="381000" y="2101850"/>
            <a:ext cx="7315200" cy="646331"/>
          </a:xfrm>
          <a:prstGeom prst="rect">
            <a:avLst/>
          </a:prstGeom>
          <a:noFill/>
          <a:ln w="9525">
            <a:noFill/>
            <a:miter lim="800000"/>
            <a:headEnd/>
            <a:tailEnd/>
          </a:ln>
        </p:spPr>
        <p:txBody>
          <a:bodyPr>
            <a:spAutoFit/>
          </a:bodyPr>
          <a:lstStyle/>
          <a:p>
            <a:pPr>
              <a:lnSpc>
                <a:spcPct val="80000"/>
              </a:lnSpc>
              <a:spcBef>
                <a:spcPct val="20000"/>
              </a:spcBef>
              <a:buClr>
                <a:schemeClr val="accent1"/>
              </a:buClr>
              <a:buSzPct val="70000"/>
              <a:buFont typeface="Wingdings" pitchFamily="2" charset="2"/>
              <a:buChar char="Ø"/>
            </a:pPr>
            <a:r>
              <a:rPr lang="en-US" sz="2000" dirty="0">
                <a:latin typeface="Times New Roman" pitchFamily="18" charset="0"/>
              </a:rPr>
              <a:t> hold information about the most recently performed ALU </a:t>
            </a:r>
            <a:r>
              <a:rPr lang="en-US" sz="2000" dirty="0" smtClean="0">
                <a:latin typeface="Times New Roman" pitchFamily="18" charset="0"/>
              </a:rPr>
              <a:t>operation  </a:t>
            </a:r>
          </a:p>
          <a:p>
            <a:pPr>
              <a:lnSpc>
                <a:spcPct val="80000"/>
              </a:lnSpc>
              <a:spcBef>
                <a:spcPct val="20000"/>
              </a:spcBef>
              <a:buClr>
                <a:schemeClr val="accent1"/>
              </a:buClr>
              <a:buSzPct val="70000"/>
              <a:buFont typeface="Wingdings" pitchFamily="2" charset="2"/>
              <a:buChar char="Ø"/>
            </a:pPr>
            <a:r>
              <a:rPr lang="en-US" sz="2000" dirty="0" smtClean="0">
                <a:latin typeface="Times New Roman" pitchFamily="18" charset="0"/>
              </a:rPr>
              <a:t> Set </a:t>
            </a:r>
            <a:r>
              <a:rPr lang="en-US" sz="2000" dirty="0">
                <a:latin typeface="Times New Roman" pitchFamily="18" charset="0"/>
              </a:rPr>
              <a:t>the processor operating mode </a:t>
            </a:r>
          </a:p>
        </p:txBody>
      </p:sp>
      <p:sp>
        <p:nvSpPr>
          <p:cNvPr id="55341" name="Text Box 53"/>
          <p:cNvSpPr txBox="1">
            <a:spLocks noChangeArrowheads="1"/>
          </p:cNvSpPr>
          <p:nvPr/>
        </p:nvSpPr>
        <p:spPr bwMode="auto">
          <a:xfrm>
            <a:off x="914400" y="914400"/>
            <a:ext cx="1981200" cy="366713"/>
          </a:xfrm>
          <a:prstGeom prst="rect">
            <a:avLst/>
          </a:prstGeom>
          <a:noFill/>
          <a:ln w="9525">
            <a:noFill/>
            <a:miter lim="800000"/>
            <a:headEnd/>
            <a:tailEnd/>
          </a:ln>
        </p:spPr>
        <p:txBody>
          <a:bodyPr>
            <a:spAutoFit/>
          </a:bodyPr>
          <a:lstStyle/>
          <a:p>
            <a:pPr>
              <a:spcBef>
                <a:spcPct val="50000"/>
              </a:spcBef>
            </a:pPr>
            <a:endParaRPr lang="en-US"/>
          </a:p>
        </p:txBody>
      </p:sp>
      <p:sp>
        <p:nvSpPr>
          <p:cNvPr id="55342" name="Text Box 54"/>
          <p:cNvSpPr txBox="1">
            <a:spLocks noChangeArrowheads="1"/>
          </p:cNvSpPr>
          <p:nvPr/>
        </p:nvSpPr>
        <p:spPr bwMode="auto">
          <a:xfrm>
            <a:off x="914400" y="762000"/>
            <a:ext cx="2286000" cy="519113"/>
          </a:xfrm>
          <a:prstGeom prst="rect">
            <a:avLst/>
          </a:prstGeom>
          <a:noFill/>
          <a:ln w="9525">
            <a:noFill/>
            <a:miter lim="800000"/>
            <a:headEnd/>
            <a:tailEnd/>
          </a:ln>
        </p:spPr>
        <p:txBody>
          <a:bodyPr>
            <a:spAutoFit/>
          </a:bodyPr>
          <a:lstStyle/>
          <a:p>
            <a:pPr>
              <a:spcBef>
                <a:spcPct val="50000"/>
              </a:spcBef>
            </a:pPr>
            <a:endParaRPr lang="en-US" sz="2800" b="1">
              <a:solidFill>
                <a:schemeClr val="hlink"/>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US" smtClean="0"/>
              <a:t>ARM core dataflow model</a:t>
            </a:r>
          </a:p>
        </p:txBody>
      </p:sp>
      <p:grpSp>
        <p:nvGrpSpPr>
          <p:cNvPr id="2" name="Group 112"/>
          <p:cNvGrpSpPr>
            <a:grpSpLocks/>
          </p:cNvGrpSpPr>
          <p:nvPr/>
        </p:nvGrpSpPr>
        <p:grpSpPr bwMode="auto">
          <a:xfrm>
            <a:off x="1752600" y="1371600"/>
            <a:ext cx="6019800" cy="4660900"/>
            <a:chOff x="1164" y="846"/>
            <a:chExt cx="3780" cy="3079"/>
          </a:xfrm>
        </p:grpSpPr>
        <p:sp>
          <p:nvSpPr>
            <p:cNvPr id="36869" name="AutoShape 113"/>
            <p:cNvSpPr>
              <a:spLocks noChangeArrowheads="1"/>
            </p:cNvSpPr>
            <p:nvPr/>
          </p:nvSpPr>
          <p:spPr bwMode="auto">
            <a:xfrm>
              <a:off x="3030" y="3552"/>
              <a:ext cx="912" cy="192"/>
            </a:xfrm>
            <a:prstGeom prst="roundRect">
              <a:avLst>
                <a:gd name="adj" fmla="val 16667"/>
              </a:avLst>
            </a:prstGeom>
            <a:solidFill>
              <a:schemeClr val="accent1"/>
            </a:solidFill>
            <a:ln w="31750">
              <a:solidFill>
                <a:schemeClr val="tx1"/>
              </a:solidFill>
              <a:round/>
              <a:headEnd/>
              <a:tailEnd/>
            </a:ln>
          </p:spPr>
          <p:txBody>
            <a:bodyPr wrap="none" anchor="ctr"/>
            <a:lstStyle/>
            <a:p>
              <a:pPr algn="ctr"/>
              <a:r>
                <a:rPr lang="en-US" sz="1200">
                  <a:latin typeface="Tahoma" pitchFamily="34" charset="0"/>
                </a:rPr>
                <a:t>Incrementer</a:t>
              </a:r>
            </a:p>
          </p:txBody>
        </p:sp>
        <p:sp>
          <p:nvSpPr>
            <p:cNvPr id="36870" name="AutoShape 114"/>
            <p:cNvSpPr>
              <a:spLocks noChangeArrowheads="1"/>
            </p:cNvSpPr>
            <p:nvPr/>
          </p:nvSpPr>
          <p:spPr bwMode="auto">
            <a:xfrm>
              <a:off x="1734" y="3312"/>
              <a:ext cx="912" cy="192"/>
            </a:xfrm>
            <a:prstGeom prst="roundRect">
              <a:avLst>
                <a:gd name="adj" fmla="val 16667"/>
              </a:avLst>
            </a:prstGeom>
            <a:solidFill>
              <a:schemeClr val="accent1"/>
            </a:solidFill>
            <a:ln w="31750">
              <a:solidFill>
                <a:schemeClr val="tx1"/>
              </a:solidFill>
              <a:round/>
              <a:headEnd/>
              <a:tailEnd/>
            </a:ln>
          </p:spPr>
          <p:txBody>
            <a:bodyPr wrap="none" anchor="ctr"/>
            <a:lstStyle/>
            <a:p>
              <a:pPr algn="ctr"/>
              <a:r>
                <a:rPr lang="en-US" sz="1200">
                  <a:latin typeface="Tahoma" pitchFamily="34" charset="0"/>
                </a:rPr>
                <a:t>Address Register</a:t>
              </a:r>
            </a:p>
          </p:txBody>
        </p:sp>
        <p:sp>
          <p:nvSpPr>
            <p:cNvPr id="36871" name="AutoShape 115"/>
            <p:cNvSpPr>
              <a:spLocks noChangeArrowheads="1"/>
            </p:cNvSpPr>
            <p:nvPr/>
          </p:nvSpPr>
          <p:spPr bwMode="auto">
            <a:xfrm>
              <a:off x="1830" y="2880"/>
              <a:ext cx="768" cy="240"/>
            </a:xfrm>
            <a:prstGeom prst="roundRect">
              <a:avLst>
                <a:gd name="adj" fmla="val 50000"/>
              </a:avLst>
            </a:prstGeom>
            <a:solidFill>
              <a:schemeClr val="accent1"/>
            </a:solidFill>
            <a:ln w="31750">
              <a:solidFill>
                <a:schemeClr val="tx1"/>
              </a:solidFill>
              <a:round/>
              <a:headEnd/>
              <a:tailEnd/>
            </a:ln>
          </p:spPr>
          <p:txBody>
            <a:bodyPr wrap="none" anchor="ctr"/>
            <a:lstStyle/>
            <a:p>
              <a:pPr algn="ctr"/>
              <a:r>
                <a:rPr lang="en-US" sz="1200">
                  <a:latin typeface="Tahoma" pitchFamily="34" charset="0"/>
                </a:rPr>
                <a:t>ALU</a:t>
              </a:r>
            </a:p>
          </p:txBody>
        </p:sp>
        <p:sp>
          <p:nvSpPr>
            <p:cNvPr id="36872" name="AutoShape 116"/>
            <p:cNvSpPr>
              <a:spLocks noChangeArrowheads="1"/>
            </p:cNvSpPr>
            <p:nvPr/>
          </p:nvSpPr>
          <p:spPr bwMode="auto">
            <a:xfrm>
              <a:off x="2358" y="2448"/>
              <a:ext cx="912" cy="192"/>
            </a:xfrm>
            <a:prstGeom prst="roundRect">
              <a:avLst>
                <a:gd name="adj" fmla="val 16667"/>
              </a:avLst>
            </a:prstGeom>
            <a:solidFill>
              <a:schemeClr val="accent1"/>
            </a:solidFill>
            <a:ln w="31750">
              <a:solidFill>
                <a:schemeClr val="tx1"/>
              </a:solidFill>
              <a:round/>
              <a:headEnd/>
              <a:tailEnd/>
            </a:ln>
          </p:spPr>
          <p:txBody>
            <a:bodyPr wrap="none" anchor="ctr"/>
            <a:lstStyle/>
            <a:p>
              <a:pPr algn="ctr"/>
              <a:r>
                <a:rPr lang="en-US" sz="1200">
                  <a:latin typeface="Tahoma" pitchFamily="34" charset="0"/>
                </a:rPr>
                <a:t>Barrel Shifter</a:t>
              </a:r>
            </a:p>
          </p:txBody>
        </p:sp>
        <p:sp>
          <p:nvSpPr>
            <p:cNvPr id="36873" name="AutoShape 117"/>
            <p:cNvSpPr>
              <a:spLocks noChangeArrowheads="1"/>
            </p:cNvSpPr>
            <p:nvPr/>
          </p:nvSpPr>
          <p:spPr bwMode="auto">
            <a:xfrm>
              <a:off x="3510" y="2448"/>
              <a:ext cx="816" cy="576"/>
            </a:xfrm>
            <a:prstGeom prst="roundRect">
              <a:avLst>
                <a:gd name="adj" fmla="val 16667"/>
              </a:avLst>
            </a:prstGeom>
            <a:solidFill>
              <a:schemeClr val="accent1"/>
            </a:solidFill>
            <a:ln w="31750">
              <a:solidFill>
                <a:schemeClr val="tx1"/>
              </a:solidFill>
              <a:round/>
              <a:headEnd/>
              <a:tailEnd/>
            </a:ln>
          </p:spPr>
          <p:txBody>
            <a:bodyPr wrap="none" anchor="ctr"/>
            <a:lstStyle/>
            <a:p>
              <a:pPr algn="ctr"/>
              <a:r>
                <a:rPr lang="en-US" sz="1200">
                  <a:latin typeface="Tahoma" pitchFamily="34" charset="0"/>
                </a:rPr>
                <a:t>MAC</a:t>
              </a:r>
            </a:p>
          </p:txBody>
        </p:sp>
        <p:sp>
          <p:nvSpPr>
            <p:cNvPr id="36874" name="AutoShape 118"/>
            <p:cNvSpPr>
              <a:spLocks noChangeArrowheads="1"/>
            </p:cNvSpPr>
            <p:nvPr/>
          </p:nvSpPr>
          <p:spPr bwMode="auto">
            <a:xfrm>
              <a:off x="1494" y="1728"/>
              <a:ext cx="3024" cy="336"/>
            </a:xfrm>
            <a:prstGeom prst="roundRect">
              <a:avLst>
                <a:gd name="adj" fmla="val 16667"/>
              </a:avLst>
            </a:prstGeom>
            <a:solidFill>
              <a:schemeClr val="accent1"/>
            </a:solidFill>
            <a:ln w="31750">
              <a:solidFill>
                <a:schemeClr val="tx1"/>
              </a:solidFill>
              <a:round/>
              <a:headEnd/>
              <a:tailEnd/>
            </a:ln>
          </p:spPr>
          <p:txBody>
            <a:bodyPr wrap="none" anchor="ctr"/>
            <a:lstStyle/>
            <a:p>
              <a:pPr algn="ctr"/>
              <a:r>
                <a:rPr lang="en-US" sz="1200">
                  <a:latin typeface="Tahoma" pitchFamily="34" charset="0"/>
                </a:rPr>
                <a:t>Register File</a:t>
              </a:r>
            </a:p>
            <a:p>
              <a:pPr algn="ctr"/>
              <a:r>
                <a:rPr lang="en-US" sz="1200">
                  <a:latin typeface="Tahoma" pitchFamily="34" charset="0"/>
                </a:rPr>
                <a:t>r0 – r15</a:t>
              </a:r>
            </a:p>
          </p:txBody>
        </p:sp>
        <p:sp>
          <p:nvSpPr>
            <p:cNvPr id="36875" name="AutoShape 119"/>
            <p:cNvSpPr>
              <a:spLocks noChangeArrowheads="1"/>
            </p:cNvSpPr>
            <p:nvPr/>
          </p:nvSpPr>
          <p:spPr bwMode="auto">
            <a:xfrm>
              <a:off x="2070" y="1260"/>
              <a:ext cx="912" cy="192"/>
            </a:xfrm>
            <a:prstGeom prst="roundRect">
              <a:avLst>
                <a:gd name="adj" fmla="val 16667"/>
              </a:avLst>
            </a:prstGeom>
            <a:solidFill>
              <a:schemeClr val="accent1"/>
            </a:solidFill>
            <a:ln w="31750">
              <a:solidFill>
                <a:schemeClr val="tx1"/>
              </a:solidFill>
              <a:round/>
              <a:headEnd/>
              <a:tailEnd/>
            </a:ln>
          </p:spPr>
          <p:txBody>
            <a:bodyPr wrap="none" anchor="ctr"/>
            <a:lstStyle/>
            <a:p>
              <a:pPr algn="ctr"/>
              <a:r>
                <a:rPr lang="en-US" sz="1200">
                  <a:latin typeface="Tahoma" pitchFamily="34" charset="0"/>
                </a:rPr>
                <a:t>Sign Extend</a:t>
              </a:r>
            </a:p>
          </p:txBody>
        </p:sp>
        <p:sp>
          <p:nvSpPr>
            <p:cNvPr id="36876" name="AutoShape 120"/>
            <p:cNvSpPr>
              <a:spLocks noChangeArrowheads="1"/>
            </p:cNvSpPr>
            <p:nvPr/>
          </p:nvSpPr>
          <p:spPr bwMode="auto">
            <a:xfrm>
              <a:off x="3270" y="1014"/>
              <a:ext cx="912" cy="288"/>
            </a:xfrm>
            <a:prstGeom prst="roundRect">
              <a:avLst>
                <a:gd name="adj" fmla="val 16667"/>
              </a:avLst>
            </a:prstGeom>
            <a:solidFill>
              <a:schemeClr val="accent1"/>
            </a:solidFill>
            <a:ln w="31750">
              <a:solidFill>
                <a:schemeClr val="tx1"/>
              </a:solidFill>
              <a:round/>
              <a:headEnd/>
              <a:tailEnd/>
            </a:ln>
          </p:spPr>
          <p:txBody>
            <a:bodyPr wrap="none" anchor="ctr"/>
            <a:lstStyle/>
            <a:p>
              <a:pPr algn="ctr"/>
              <a:r>
                <a:rPr lang="en-US" sz="1200">
                  <a:latin typeface="Tahoma" pitchFamily="34" charset="0"/>
                </a:rPr>
                <a:t>Instruction</a:t>
              </a:r>
            </a:p>
            <a:p>
              <a:pPr algn="ctr"/>
              <a:r>
                <a:rPr lang="en-US" sz="1200">
                  <a:latin typeface="Tahoma" pitchFamily="34" charset="0"/>
                </a:rPr>
                <a:t>Decoder</a:t>
              </a:r>
            </a:p>
          </p:txBody>
        </p:sp>
        <p:sp>
          <p:nvSpPr>
            <p:cNvPr id="36877" name="Line 121"/>
            <p:cNvSpPr>
              <a:spLocks noChangeShapeType="1"/>
            </p:cNvSpPr>
            <p:nvPr/>
          </p:nvSpPr>
          <p:spPr bwMode="auto">
            <a:xfrm>
              <a:off x="2694" y="1008"/>
              <a:ext cx="0" cy="144"/>
            </a:xfrm>
            <a:prstGeom prst="line">
              <a:avLst/>
            </a:prstGeom>
            <a:noFill/>
            <a:ln w="31750">
              <a:solidFill>
                <a:schemeClr val="tx1"/>
              </a:solidFill>
              <a:round/>
              <a:headEnd/>
              <a:tailEnd/>
            </a:ln>
          </p:spPr>
          <p:txBody>
            <a:bodyPr wrap="none"/>
            <a:lstStyle/>
            <a:p>
              <a:endParaRPr lang="en-IN"/>
            </a:p>
          </p:txBody>
        </p:sp>
        <p:sp>
          <p:nvSpPr>
            <p:cNvPr id="36878" name="Line 122"/>
            <p:cNvSpPr>
              <a:spLocks noChangeShapeType="1"/>
            </p:cNvSpPr>
            <p:nvPr/>
          </p:nvSpPr>
          <p:spPr bwMode="auto">
            <a:xfrm>
              <a:off x="2694" y="1152"/>
              <a:ext cx="576" cy="0"/>
            </a:xfrm>
            <a:prstGeom prst="line">
              <a:avLst/>
            </a:prstGeom>
            <a:noFill/>
            <a:ln w="31750">
              <a:solidFill>
                <a:schemeClr val="tx1"/>
              </a:solidFill>
              <a:round/>
              <a:headEnd/>
              <a:tailEnd type="triangle" w="med" len="med"/>
            </a:ln>
          </p:spPr>
          <p:txBody>
            <a:bodyPr wrap="none"/>
            <a:lstStyle/>
            <a:p>
              <a:endParaRPr lang="en-IN"/>
            </a:p>
          </p:txBody>
        </p:sp>
        <p:sp>
          <p:nvSpPr>
            <p:cNvPr id="36879" name="Line 123"/>
            <p:cNvSpPr>
              <a:spLocks noChangeShapeType="1"/>
            </p:cNvSpPr>
            <p:nvPr/>
          </p:nvSpPr>
          <p:spPr bwMode="auto">
            <a:xfrm>
              <a:off x="2598" y="1008"/>
              <a:ext cx="0" cy="240"/>
            </a:xfrm>
            <a:prstGeom prst="line">
              <a:avLst/>
            </a:prstGeom>
            <a:noFill/>
            <a:ln w="31750">
              <a:solidFill>
                <a:schemeClr val="tx1"/>
              </a:solidFill>
              <a:round/>
              <a:headEnd/>
              <a:tailEnd type="triangle" w="med" len="med"/>
            </a:ln>
          </p:spPr>
          <p:txBody>
            <a:bodyPr wrap="none"/>
            <a:lstStyle/>
            <a:p>
              <a:endParaRPr lang="en-IN"/>
            </a:p>
          </p:txBody>
        </p:sp>
        <p:sp>
          <p:nvSpPr>
            <p:cNvPr id="36880" name="Line 124"/>
            <p:cNvSpPr>
              <a:spLocks noChangeShapeType="1"/>
            </p:cNvSpPr>
            <p:nvPr/>
          </p:nvSpPr>
          <p:spPr bwMode="auto">
            <a:xfrm>
              <a:off x="2598" y="1440"/>
              <a:ext cx="0" cy="288"/>
            </a:xfrm>
            <a:prstGeom prst="line">
              <a:avLst/>
            </a:prstGeom>
            <a:noFill/>
            <a:ln w="31750">
              <a:solidFill>
                <a:schemeClr val="tx1"/>
              </a:solidFill>
              <a:round/>
              <a:headEnd/>
              <a:tailEnd type="triangle" w="med" len="med"/>
            </a:ln>
          </p:spPr>
          <p:txBody>
            <a:bodyPr wrap="none"/>
            <a:lstStyle/>
            <a:p>
              <a:endParaRPr lang="en-IN"/>
            </a:p>
          </p:txBody>
        </p:sp>
        <p:sp>
          <p:nvSpPr>
            <p:cNvPr id="36881" name="Text Box 125"/>
            <p:cNvSpPr txBox="1">
              <a:spLocks noChangeArrowheads="1"/>
            </p:cNvSpPr>
            <p:nvPr/>
          </p:nvSpPr>
          <p:spPr bwMode="auto">
            <a:xfrm>
              <a:off x="2607" y="1506"/>
              <a:ext cx="960" cy="181"/>
            </a:xfrm>
            <a:prstGeom prst="rect">
              <a:avLst/>
            </a:prstGeom>
            <a:noFill/>
            <a:ln w="31750">
              <a:noFill/>
              <a:miter lim="800000"/>
              <a:headEnd/>
              <a:tailEnd/>
            </a:ln>
          </p:spPr>
          <p:txBody>
            <a:bodyPr>
              <a:spAutoFit/>
            </a:bodyPr>
            <a:lstStyle/>
            <a:p>
              <a:pPr>
                <a:spcBef>
                  <a:spcPct val="50000"/>
                </a:spcBef>
              </a:pPr>
              <a:r>
                <a:rPr lang="en-US" sz="1200">
                  <a:latin typeface="Tahoma" pitchFamily="34" charset="0"/>
                </a:rPr>
                <a:t>Read</a:t>
              </a:r>
            </a:p>
          </p:txBody>
        </p:sp>
        <p:sp>
          <p:nvSpPr>
            <p:cNvPr id="36882" name="Text Box 126"/>
            <p:cNvSpPr txBox="1">
              <a:spLocks noChangeArrowheads="1"/>
            </p:cNvSpPr>
            <p:nvPr/>
          </p:nvSpPr>
          <p:spPr bwMode="auto">
            <a:xfrm>
              <a:off x="2460" y="846"/>
              <a:ext cx="960" cy="181"/>
            </a:xfrm>
            <a:prstGeom prst="rect">
              <a:avLst/>
            </a:prstGeom>
            <a:noFill/>
            <a:ln w="31750">
              <a:noFill/>
              <a:miter lim="800000"/>
              <a:headEnd/>
              <a:tailEnd/>
            </a:ln>
          </p:spPr>
          <p:txBody>
            <a:bodyPr>
              <a:spAutoFit/>
            </a:bodyPr>
            <a:lstStyle/>
            <a:p>
              <a:pPr>
                <a:spcBef>
                  <a:spcPct val="50000"/>
                </a:spcBef>
              </a:pPr>
              <a:r>
                <a:rPr lang="en-US" sz="1200" b="1">
                  <a:latin typeface="Tahoma" pitchFamily="34" charset="0"/>
                </a:rPr>
                <a:t>Data</a:t>
              </a:r>
            </a:p>
          </p:txBody>
        </p:sp>
        <p:sp>
          <p:nvSpPr>
            <p:cNvPr id="36883" name="Line 127"/>
            <p:cNvSpPr>
              <a:spLocks noChangeShapeType="1"/>
            </p:cNvSpPr>
            <p:nvPr/>
          </p:nvSpPr>
          <p:spPr bwMode="auto">
            <a:xfrm>
              <a:off x="2022" y="2064"/>
              <a:ext cx="0" cy="816"/>
            </a:xfrm>
            <a:prstGeom prst="line">
              <a:avLst/>
            </a:prstGeom>
            <a:noFill/>
            <a:ln w="31750">
              <a:solidFill>
                <a:schemeClr val="tx1"/>
              </a:solidFill>
              <a:round/>
              <a:headEnd/>
              <a:tailEnd type="triangle" w="med" len="med"/>
            </a:ln>
          </p:spPr>
          <p:txBody>
            <a:bodyPr wrap="none"/>
            <a:lstStyle/>
            <a:p>
              <a:endParaRPr lang="en-IN"/>
            </a:p>
          </p:txBody>
        </p:sp>
        <p:sp>
          <p:nvSpPr>
            <p:cNvPr id="36884" name="Line 128"/>
            <p:cNvSpPr>
              <a:spLocks noChangeShapeType="1"/>
            </p:cNvSpPr>
            <p:nvPr/>
          </p:nvSpPr>
          <p:spPr bwMode="auto">
            <a:xfrm>
              <a:off x="2598" y="2064"/>
              <a:ext cx="0" cy="384"/>
            </a:xfrm>
            <a:prstGeom prst="line">
              <a:avLst/>
            </a:prstGeom>
            <a:noFill/>
            <a:ln w="31750">
              <a:solidFill>
                <a:schemeClr val="tx1"/>
              </a:solidFill>
              <a:round/>
              <a:headEnd/>
              <a:tailEnd type="triangle" w="med" len="med"/>
            </a:ln>
          </p:spPr>
          <p:txBody>
            <a:bodyPr wrap="none"/>
            <a:lstStyle/>
            <a:p>
              <a:endParaRPr lang="en-IN"/>
            </a:p>
          </p:txBody>
        </p:sp>
        <p:sp>
          <p:nvSpPr>
            <p:cNvPr id="36885" name="Line 129"/>
            <p:cNvSpPr>
              <a:spLocks noChangeShapeType="1"/>
            </p:cNvSpPr>
            <p:nvPr/>
          </p:nvSpPr>
          <p:spPr bwMode="auto">
            <a:xfrm>
              <a:off x="2166" y="3120"/>
              <a:ext cx="0" cy="192"/>
            </a:xfrm>
            <a:prstGeom prst="line">
              <a:avLst/>
            </a:prstGeom>
            <a:noFill/>
            <a:ln w="31750">
              <a:solidFill>
                <a:schemeClr val="tx1"/>
              </a:solidFill>
              <a:round/>
              <a:headEnd/>
              <a:tailEnd type="triangle" w="med" len="med"/>
            </a:ln>
          </p:spPr>
          <p:txBody>
            <a:bodyPr wrap="none"/>
            <a:lstStyle/>
            <a:p>
              <a:endParaRPr lang="en-IN"/>
            </a:p>
          </p:txBody>
        </p:sp>
        <p:sp>
          <p:nvSpPr>
            <p:cNvPr id="36886" name="Line 130"/>
            <p:cNvSpPr>
              <a:spLocks noChangeShapeType="1"/>
            </p:cNvSpPr>
            <p:nvPr/>
          </p:nvSpPr>
          <p:spPr bwMode="auto">
            <a:xfrm>
              <a:off x="2022" y="2304"/>
              <a:ext cx="528" cy="0"/>
            </a:xfrm>
            <a:prstGeom prst="line">
              <a:avLst/>
            </a:prstGeom>
            <a:noFill/>
            <a:ln w="31750">
              <a:solidFill>
                <a:schemeClr val="tx1"/>
              </a:solidFill>
              <a:round/>
              <a:headEnd/>
              <a:tailEnd/>
            </a:ln>
          </p:spPr>
          <p:txBody>
            <a:bodyPr wrap="none"/>
            <a:lstStyle/>
            <a:p>
              <a:endParaRPr lang="en-IN"/>
            </a:p>
          </p:txBody>
        </p:sp>
        <p:sp>
          <p:nvSpPr>
            <p:cNvPr id="36887" name="Line 131"/>
            <p:cNvSpPr>
              <a:spLocks noChangeShapeType="1"/>
            </p:cNvSpPr>
            <p:nvPr/>
          </p:nvSpPr>
          <p:spPr bwMode="auto">
            <a:xfrm>
              <a:off x="2646" y="2304"/>
              <a:ext cx="1008" cy="0"/>
            </a:xfrm>
            <a:prstGeom prst="line">
              <a:avLst/>
            </a:prstGeom>
            <a:noFill/>
            <a:ln w="31750">
              <a:solidFill>
                <a:schemeClr val="tx1"/>
              </a:solidFill>
              <a:round/>
              <a:headEnd/>
              <a:tailEnd/>
            </a:ln>
          </p:spPr>
          <p:txBody>
            <a:bodyPr wrap="none"/>
            <a:lstStyle/>
            <a:p>
              <a:endParaRPr lang="en-IN"/>
            </a:p>
          </p:txBody>
        </p:sp>
        <p:sp>
          <p:nvSpPr>
            <p:cNvPr id="36888" name="Line 132"/>
            <p:cNvSpPr>
              <a:spLocks noChangeShapeType="1"/>
            </p:cNvSpPr>
            <p:nvPr/>
          </p:nvSpPr>
          <p:spPr bwMode="auto">
            <a:xfrm>
              <a:off x="3654" y="2304"/>
              <a:ext cx="0" cy="144"/>
            </a:xfrm>
            <a:prstGeom prst="line">
              <a:avLst/>
            </a:prstGeom>
            <a:noFill/>
            <a:ln w="31750">
              <a:solidFill>
                <a:schemeClr val="tx1"/>
              </a:solidFill>
              <a:round/>
              <a:headEnd/>
              <a:tailEnd type="triangle" w="med" len="med"/>
            </a:ln>
          </p:spPr>
          <p:txBody>
            <a:bodyPr wrap="none"/>
            <a:lstStyle/>
            <a:p>
              <a:endParaRPr lang="en-IN"/>
            </a:p>
          </p:txBody>
        </p:sp>
        <p:sp>
          <p:nvSpPr>
            <p:cNvPr id="36889" name="Line 133"/>
            <p:cNvSpPr>
              <a:spLocks noChangeShapeType="1"/>
            </p:cNvSpPr>
            <p:nvPr/>
          </p:nvSpPr>
          <p:spPr bwMode="auto">
            <a:xfrm>
              <a:off x="2598" y="2208"/>
              <a:ext cx="1344" cy="0"/>
            </a:xfrm>
            <a:prstGeom prst="line">
              <a:avLst/>
            </a:prstGeom>
            <a:noFill/>
            <a:ln w="31750">
              <a:solidFill>
                <a:schemeClr val="tx1"/>
              </a:solidFill>
              <a:round/>
              <a:headEnd/>
              <a:tailEnd/>
            </a:ln>
          </p:spPr>
          <p:txBody>
            <a:bodyPr wrap="none"/>
            <a:lstStyle/>
            <a:p>
              <a:endParaRPr lang="en-IN"/>
            </a:p>
          </p:txBody>
        </p:sp>
        <p:sp>
          <p:nvSpPr>
            <p:cNvPr id="36890" name="Line 134"/>
            <p:cNvSpPr>
              <a:spLocks noChangeShapeType="1"/>
            </p:cNvSpPr>
            <p:nvPr/>
          </p:nvSpPr>
          <p:spPr bwMode="auto">
            <a:xfrm>
              <a:off x="3930" y="2208"/>
              <a:ext cx="0" cy="240"/>
            </a:xfrm>
            <a:prstGeom prst="line">
              <a:avLst/>
            </a:prstGeom>
            <a:noFill/>
            <a:ln w="31750">
              <a:solidFill>
                <a:schemeClr val="tx1"/>
              </a:solidFill>
              <a:round/>
              <a:headEnd/>
              <a:tailEnd type="triangle" w="med" len="med"/>
            </a:ln>
          </p:spPr>
          <p:txBody>
            <a:bodyPr wrap="none"/>
            <a:lstStyle/>
            <a:p>
              <a:endParaRPr lang="en-IN"/>
            </a:p>
          </p:txBody>
        </p:sp>
        <p:sp>
          <p:nvSpPr>
            <p:cNvPr id="36891" name="Line 135"/>
            <p:cNvSpPr>
              <a:spLocks noChangeShapeType="1"/>
            </p:cNvSpPr>
            <p:nvPr/>
          </p:nvSpPr>
          <p:spPr bwMode="auto">
            <a:xfrm>
              <a:off x="4134" y="2064"/>
              <a:ext cx="0" cy="384"/>
            </a:xfrm>
            <a:prstGeom prst="line">
              <a:avLst/>
            </a:prstGeom>
            <a:noFill/>
            <a:ln w="31750">
              <a:solidFill>
                <a:schemeClr val="tx1"/>
              </a:solidFill>
              <a:round/>
              <a:headEnd/>
              <a:tailEnd type="triangle" w="med" len="med"/>
            </a:ln>
          </p:spPr>
          <p:txBody>
            <a:bodyPr wrap="none"/>
            <a:lstStyle/>
            <a:p>
              <a:endParaRPr lang="en-IN"/>
            </a:p>
          </p:txBody>
        </p:sp>
        <p:sp>
          <p:nvSpPr>
            <p:cNvPr id="36892" name="Text Box 136"/>
            <p:cNvSpPr txBox="1">
              <a:spLocks noChangeArrowheads="1"/>
            </p:cNvSpPr>
            <p:nvPr/>
          </p:nvSpPr>
          <p:spPr bwMode="auto">
            <a:xfrm>
              <a:off x="3642" y="2275"/>
              <a:ext cx="204" cy="182"/>
            </a:xfrm>
            <a:prstGeom prst="rect">
              <a:avLst/>
            </a:prstGeom>
            <a:noFill/>
            <a:ln w="31750">
              <a:noFill/>
              <a:miter lim="800000"/>
              <a:headEnd/>
              <a:tailEnd/>
            </a:ln>
          </p:spPr>
          <p:txBody>
            <a:bodyPr>
              <a:spAutoFit/>
            </a:bodyPr>
            <a:lstStyle/>
            <a:p>
              <a:pPr>
                <a:spcBef>
                  <a:spcPct val="50000"/>
                </a:spcBef>
              </a:pPr>
              <a:r>
                <a:rPr lang="en-US" sz="1200">
                  <a:latin typeface="Tahoma" pitchFamily="34" charset="0"/>
                </a:rPr>
                <a:t>A</a:t>
              </a:r>
            </a:p>
          </p:txBody>
        </p:sp>
        <p:sp>
          <p:nvSpPr>
            <p:cNvPr id="36893" name="Text Box 137"/>
            <p:cNvSpPr txBox="1">
              <a:spLocks noChangeArrowheads="1"/>
            </p:cNvSpPr>
            <p:nvPr/>
          </p:nvSpPr>
          <p:spPr bwMode="auto">
            <a:xfrm>
              <a:off x="3930" y="2283"/>
              <a:ext cx="204" cy="181"/>
            </a:xfrm>
            <a:prstGeom prst="rect">
              <a:avLst/>
            </a:prstGeom>
            <a:noFill/>
            <a:ln w="31750">
              <a:noFill/>
              <a:miter lim="800000"/>
              <a:headEnd/>
              <a:tailEnd/>
            </a:ln>
          </p:spPr>
          <p:txBody>
            <a:bodyPr>
              <a:spAutoFit/>
            </a:bodyPr>
            <a:lstStyle/>
            <a:p>
              <a:pPr>
                <a:spcBef>
                  <a:spcPct val="50000"/>
                </a:spcBef>
              </a:pPr>
              <a:r>
                <a:rPr lang="en-US" sz="1200">
                  <a:latin typeface="Tahoma" pitchFamily="34" charset="0"/>
                </a:rPr>
                <a:t>B</a:t>
              </a:r>
            </a:p>
          </p:txBody>
        </p:sp>
        <p:sp>
          <p:nvSpPr>
            <p:cNvPr id="36894" name="Text Box 138"/>
            <p:cNvSpPr txBox="1">
              <a:spLocks noChangeArrowheads="1"/>
            </p:cNvSpPr>
            <p:nvPr/>
          </p:nvSpPr>
          <p:spPr bwMode="auto">
            <a:xfrm>
              <a:off x="4122" y="2275"/>
              <a:ext cx="396" cy="182"/>
            </a:xfrm>
            <a:prstGeom prst="rect">
              <a:avLst/>
            </a:prstGeom>
            <a:noFill/>
            <a:ln w="31750">
              <a:noFill/>
              <a:miter lim="800000"/>
              <a:headEnd/>
              <a:tailEnd/>
            </a:ln>
          </p:spPr>
          <p:txBody>
            <a:bodyPr>
              <a:spAutoFit/>
            </a:bodyPr>
            <a:lstStyle/>
            <a:p>
              <a:pPr>
                <a:spcBef>
                  <a:spcPct val="50000"/>
                </a:spcBef>
              </a:pPr>
              <a:r>
                <a:rPr lang="en-US" sz="1200">
                  <a:latin typeface="Tahoma" pitchFamily="34" charset="0"/>
                </a:rPr>
                <a:t>Acc</a:t>
              </a:r>
            </a:p>
          </p:txBody>
        </p:sp>
        <p:sp>
          <p:nvSpPr>
            <p:cNvPr id="36895" name="Freeform 139"/>
            <p:cNvSpPr>
              <a:spLocks/>
            </p:cNvSpPr>
            <p:nvPr/>
          </p:nvSpPr>
          <p:spPr bwMode="auto">
            <a:xfrm>
              <a:off x="2166" y="3214"/>
              <a:ext cx="2709" cy="4"/>
            </a:xfrm>
            <a:custGeom>
              <a:avLst/>
              <a:gdLst>
                <a:gd name="T0" fmla="*/ 2709 w 2709"/>
                <a:gd name="T1" fmla="*/ 4 h 4"/>
                <a:gd name="T2" fmla="*/ 0 w 2709"/>
                <a:gd name="T3" fmla="*/ 0 h 4"/>
                <a:gd name="T4" fmla="*/ 0 60000 65536"/>
                <a:gd name="T5" fmla="*/ 0 60000 65536"/>
                <a:gd name="T6" fmla="*/ 0 w 2709"/>
                <a:gd name="T7" fmla="*/ 0 h 4"/>
                <a:gd name="T8" fmla="*/ 2709 w 2709"/>
                <a:gd name="T9" fmla="*/ 4 h 4"/>
              </a:gdLst>
              <a:ahLst/>
              <a:cxnLst>
                <a:cxn ang="T4">
                  <a:pos x="T0" y="T1"/>
                </a:cxn>
                <a:cxn ang="T5">
                  <a:pos x="T2" y="T3"/>
                </a:cxn>
              </a:cxnLst>
              <a:rect l="T6" t="T7" r="T8" b="T9"/>
              <a:pathLst>
                <a:path w="2709" h="4">
                  <a:moveTo>
                    <a:pt x="2709" y="4"/>
                  </a:moveTo>
                  <a:lnTo>
                    <a:pt x="0" y="0"/>
                  </a:lnTo>
                </a:path>
              </a:pathLst>
            </a:custGeom>
            <a:noFill/>
            <a:ln w="31750">
              <a:solidFill>
                <a:schemeClr val="tx1"/>
              </a:solidFill>
              <a:round/>
              <a:headEnd/>
              <a:tailEnd type="triangle" w="med" len="med"/>
            </a:ln>
          </p:spPr>
          <p:txBody>
            <a:bodyPr wrap="none"/>
            <a:lstStyle/>
            <a:p>
              <a:endParaRPr lang="en-US"/>
            </a:p>
          </p:txBody>
        </p:sp>
        <p:sp>
          <p:nvSpPr>
            <p:cNvPr id="36896" name="Line 140"/>
            <p:cNvSpPr>
              <a:spLocks noChangeShapeType="1"/>
            </p:cNvSpPr>
            <p:nvPr/>
          </p:nvSpPr>
          <p:spPr bwMode="auto">
            <a:xfrm flipV="1">
              <a:off x="4875" y="1920"/>
              <a:ext cx="0" cy="1296"/>
            </a:xfrm>
            <a:prstGeom prst="line">
              <a:avLst/>
            </a:prstGeom>
            <a:noFill/>
            <a:ln w="31750">
              <a:solidFill>
                <a:schemeClr val="tx1"/>
              </a:solidFill>
              <a:round/>
              <a:headEnd/>
              <a:tailEnd/>
            </a:ln>
          </p:spPr>
          <p:txBody>
            <a:bodyPr wrap="none"/>
            <a:lstStyle/>
            <a:p>
              <a:endParaRPr lang="en-IN"/>
            </a:p>
          </p:txBody>
        </p:sp>
        <p:sp>
          <p:nvSpPr>
            <p:cNvPr id="36897" name="Freeform 141"/>
            <p:cNvSpPr>
              <a:spLocks/>
            </p:cNvSpPr>
            <p:nvPr/>
          </p:nvSpPr>
          <p:spPr bwMode="auto">
            <a:xfrm>
              <a:off x="4518" y="1911"/>
              <a:ext cx="357" cy="10"/>
            </a:xfrm>
            <a:custGeom>
              <a:avLst/>
              <a:gdLst>
                <a:gd name="T0" fmla="*/ 357 w 357"/>
                <a:gd name="T1" fmla="*/ 0 h 10"/>
                <a:gd name="T2" fmla="*/ 0 w 357"/>
                <a:gd name="T3" fmla="*/ 10 h 10"/>
                <a:gd name="T4" fmla="*/ 0 60000 65536"/>
                <a:gd name="T5" fmla="*/ 0 60000 65536"/>
                <a:gd name="T6" fmla="*/ 0 w 357"/>
                <a:gd name="T7" fmla="*/ 0 h 10"/>
                <a:gd name="T8" fmla="*/ 357 w 357"/>
                <a:gd name="T9" fmla="*/ 10 h 10"/>
              </a:gdLst>
              <a:ahLst/>
              <a:cxnLst>
                <a:cxn ang="T4">
                  <a:pos x="T0" y="T1"/>
                </a:cxn>
                <a:cxn ang="T5">
                  <a:pos x="T2" y="T3"/>
                </a:cxn>
              </a:cxnLst>
              <a:rect l="T6" t="T7" r="T8" b="T9"/>
              <a:pathLst>
                <a:path w="357" h="10">
                  <a:moveTo>
                    <a:pt x="357" y="0"/>
                  </a:moveTo>
                  <a:lnTo>
                    <a:pt x="0" y="10"/>
                  </a:lnTo>
                </a:path>
              </a:pathLst>
            </a:custGeom>
            <a:noFill/>
            <a:ln w="31750">
              <a:solidFill>
                <a:schemeClr val="tx1"/>
              </a:solidFill>
              <a:round/>
              <a:headEnd/>
              <a:tailEnd type="triangle" w="med" len="med"/>
            </a:ln>
          </p:spPr>
          <p:txBody>
            <a:bodyPr wrap="none"/>
            <a:lstStyle/>
            <a:p>
              <a:endParaRPr lang="en-US"/>
            </a:p>
          </p:txBody>
        </p:sp>
        <p:sp>
          <p:nvSpPr>
            <p:cNvPr id="36898" name="Text Box 142"/>
            <p:cNvSpPr txBox="1">
              <a:spLocks noChangeArrowheads="1"/>
            </p:cNvSpPr>
            <p:nvPr/>
          </p:nvSpPr>
          <p:spPr bwMode="auto">
            <a:xfrm>
              <a:off x="4548" y="1746"/>
              <a:ext cx="396" cy="181"/>
            </a:xfrm>
            <a:prstGeom prst="rect">
              <a:avLst/>
            </a:prstGeom>
            <a:noFill/>
            <a:ln w="31750">
              <a:noFill/>
              <a:miter lim="800000"/>
              <a:headEnd/>
              <a:tailEnd/>
            </a:ln>
          </p:spPr>
          <p:txBody>
            <a:bodyPr>
              <a:spAutoFit/>
            </a:bodyPr>
            <a:lstStyle/>
            <a:p>
              <a:pPr>
                <a:spcBef>
                  <a:spcPct val="50000"/>
                </a:spcBef>
              </a:pPr>
              <a:r>
                <a:rPr lang="en-US" sz="1200">
                  <a:latin typeface="Tahoma" pitchFamily="34" charset="0"/>
                </a:rPr>
                <a:t>Rd</a:t>
              </a:r>
            </a:p>
          </p:txBody>
        </p:sp>
        <p:sp>
          <p:nvSpPr>
            <p:cNvPr id="36899" name="Text Box 143"/>
            <p:cNvSpPr txBox="1">
              <a:spLocks noChangeArrowheads="1"/>
            </p:cNvSpPr>
            <p:nvPr/>
          </p:nvSpPr>
          <p:spPr bwMode="auto">
            <a:xfrm>
              <a:off x="4491" y="1935"/>
              <a:ext cx="435" cy="181"/>
            </a:xfrm>
            <a:prstGeom prst="rect">
              <a:avLst/>
            </a:prstGeom>
            <a:noFill/>
            <a:ln w="31750">
              <a:noFill/>
              <a:miter lim="800000"/>
              <a:headEnd/>
              <a:tailEnd/>
            </a:ln>
          </p:spPr>
          <p:txBody>
            <a:bodyPr>
              <a:spAutoFit/>
            </a:bodyPr>
            <a:lstStyle/>
            <a:p>
              <a:pPr>
                <a:spcBef>
                  <a:spcPct val="50000"/>
                </a:spcBef>
              </a:pPr>
              <a:r>
                <a:rPr lang="en-US" sz="1200" b="1">
                  <a:latin typeface="Tahoma" pitchFamily="34" charset="0"/>
                </a:rPr>
                <a:t>Result</a:t>
              </a:r>
            </a:p>
          </p:txBody>
        </p:sp>
        <p:sp>
          <p:nvSpPr>
            <p:cNvPr id="36900" name="Line 144"/>
            <p:cNvSpPr>
              <a:spLocks noChangeShapeType="1"/>
            </p:cNvSpPr>
            <p:nvPr/>
          </p:nvSpPr>
          <p:spPr bwMode="auto">
            <a:xfrm>
              <a:off x="3942" y="3024"/>
              <a:ext cx="0" cy="192"/>
            </a:xfrm>
            <a:prstGeom prst="line">
              <a:avLst/>
            </a:prstGeom>
            <a:noFill/>
            <a:ln w="31750">
              <a:solidFill>
                <a:schemeClr val="tx1"/>
              </a:solidFill>
              <a:round/>
              <a:headEnd/>
              <a:tailEnd type="triangle" w="med" len="med"/>
            </a:ln>
          </p:spPr>
          <p:txBody>
            <a:bodyPr wrap="none"/>
            <a:lstStyle/>
            <a:p>
              <a:endParaRPr lang="en-IN"/>
            </a:p>
          </p:txBody>
        </p:sp>
        <p:sp>
          <p:nvSpPr>
            <p:cNvPr id="36901" name="Text Box 145"/>
            <p:cNvSpPr txBox="1">
              <a:spLocks noChangeArrowheads="1"/>
            </p:cNvSpPr>
            <p:nvPr/>
          </p:nvSpPr>
          <p:spPr bwMode="auto">
            <a:xfrm>
              <a:off x="2595" y="2046"/>
              <a:ext cx="204" cy="181"/>
            </a:xfrm>
            <a:prstGeom prst="rect">
              <a:avLst/>
            </a:prstGeom>
            <a:noFill/>
            <a:ln w="31750">
              <a:noFill/>
              <a:miter lim="800000"/>
              <a:headEnd/>
              <a:tailEnd/>
            </a:ln>
          </p:spPr>
          <p:txBody>
            <a:bodyPr>
              <a:spAutoFit/>
            </a:bodyPr>
            <a:lstStyle/>
            <a:p>
              <a:pPr>
                <a:spcBef>
                  <a:spcPct val="50000"/>
                </a:spcBef>
              </a:pPr>
              <a:r>
                <a:rPr lang="en-US" sz="1200">
                  <a:latin typeface="Tahoma" pitchFamily="34" charset="0"/>
                </a:rPr>
                <a:t>B</a:t>
              </a:r>
            </a:p>
          </p:txBody>
        </p:sp>
        <p:sp>
          <p:nvSpPr>
            <p:cNvPr id="36902" name="Text Box 146"/>
            <p:cNvSpPr txBox="1">
              <a:spLocks noChangeArrowheads="1"/>
            </p:cNvSpPr>
            <p:nvPr/>
          </p:nvSpPr>
          <p:spPr bwMode="auto">
            <a:xfrm>
              <a:off x="2013" y="2058"/>
              <a:ext cx="204" cy="182"/>
            </a:xfrm>
            <a:prstGeom prst="rect">
              <a:avLst/>
            </a:prstGeom>
            <a:noFill/>
            <a:ln w="31750">
              <a:noFill/>
              <a:miter lim="800000"/>
              <a:headEnd/>
              <a:tailEnd/>
            </a:ln>
          </p:spPr>
          <p:txBody>
            <a:bodyPr>
              <a:spAutoFit/>
            </a:bodyPr>
            <a:lstStyle/>
            <a:p>
              <a:pPr>
                <a:spcBef>
                  <a:spcPct val="50000"/>
                </a:spcBef>
              </a:pPr>
              <a:r>
                <a:rPr lang="en-US" sz="1200">
                  <a:latin typeface="Tahoma" pitchFamily="34" charset="0"/>
                </a:rPr>
                <a:t>A</a:t>
              </a:r>
            </a:p>
          </p:txBody>
        </p:sp>
        <p:sp>
          <p:nvSpPr>
            <p:cNvPr id="36903" name="Line 147"/>
            <p:cNvSpPr>
              <a:spLocks noChangeShapeType="1"/>
            </p:cNvSpPr>
            <p:nvPr/>
          </p:nvSpPr>
          <p:spPr bwMode="auto">
            <a:xfrm>
              <a:off x="2406" y="3504"/>
              <a:ext cx="0" cy="144"/>
            </a:xfrm>
            <a:prstGeom prst="line">
              <a:avLst/>
            </a:prstGeom>
            <a:noFill/>
            <a:ln w="31750">
              <a:solidFill>
                <a:schemeClr val="tx1"/>
              </a:solidFill>
              <a:round/>
              <a:headEnd/>
              <a:tailEnd/>
            </a:ln>
          </p:spPr>
          <p:txBody>
            <a:bodyPr wrap="none"/>
            <a:lstStyle/>
            <a:p>
              <a:endParaRPr lang="en-IN"/>
            </a:p>
          </p:txBody>
        </p:sp>
        <p:sp>
          <p:nvSpPr>
            <p:cNvPr id="36904" name="Line 148"/>
            <p:cNvSpPr>
              <a:spLocks noChangeShapeType="1"/>
            </p:cNvSpPr>
            <p:nvPr/>
          </p:nvSpPr>
          <p:spPr bwMode="auto">
            <a:xfrm>
              <a:off x="2406" y="3648"/>
              <a:ext cx="624" cy="0"/>
            </a:xfrm>
            <a:prstGeom prst="line">
              <a:avLst/>
            </a:prstGeom>
            <a:noFill/>
            <a:ln w="31750">
              <a:solidFill>
                <a:schemeClr val="tx1"/>
              </a:solidFill>
              <a:round/>
              <a:headEnd/>
              <a:tailEnd type="triangle" w="med" len="med"/>
            </a:ln>
          </p:spPr>
          <p:txBody>
            <a:bodyPr wrap="none"/>
            <a:lstStyle/>
            <a:p>
              <a:endParaRPr lang="en-IN"/>
            </a:p>
          </p:txBody>
        </p:sp>
        <p:sp>
          <p:nvSpPr>
            <p:cNvPr id="36905" name="Line 149"/>
            <p:cNvSpPr>
              <a:spLocks noChangeShapeType="1"/>
            </p:cNvSpPr>
            <p:nvPr/>
          </p:nvSpPr>
          <p:spPr bwMode="auto">
            <a:xfrm flipV="1">
              <a:off x="3462" y="3408"/>
              <a:ext cx="0" cy="144"/>
            </a:xfrm>
            <a:prstGeom prst="line">
              <a:avLst/>
            </a:prstGeom>
            <a:noFill/>
            <a:ln w="31750">
              <a:solidFill>
                <a:schemeClr val="tx1"/>
              </a:solidFill>
              <a:round/>
              <a:headEnd/>
              <a:tailEnd/>
            </a:ln>
          </p:spPr>
          <p:txBody>
            <a:bodyPr wrap="none"/>
            <a:lstStyle/>
            <a:p>
              <a:endParaRPr lang="en-IN"/>
            </a:p>
          </p:txBody>
        </p:sp>
        <p:sp>
          <p:nvSpPr>
            <p:cNvPr id="36906" name="Line 150"/>
            <p:cNvSpPr>
              <a:spLocks noChangeShapeType="1"/>
            </p:cNvSpPr>
            <p:nvPr/>
          </p:nvSpPr>
          <p:spPr bwMode="auto">
            <a:xfrm flipH="1">
              <a:off x="2646" y="3408"/>
              <a:ext cx="816" cy="0"/>
            </a:xfrm>
            <a:prstGeom prst="line">
              <a:avLst/>
            </a:prstGeom>
            <a:noFill/>
            <a:ln w="31750">
              <a:solidFill>
                <a:schemeClr val="tx1"/>
              </a:solidFill>
              <a:round/>
              <a:headEnd/>
              <a:tailEnd type="triangle" w="med" len="med"/>
            </a:ln>
          </p:spPr>
          <p:txBody>
            <a:bodyPr wrap="none"/>
            <a:lstStyle/>
            <a:p>
              <a:endParaRPr lang="en-IN"/>
            </a:p>
          </p:txBody>
        </p:sp>
        <p:sp>
          <p:nvSpPr>
            <p:cNvPr id="36907" name="Line 151"/>
            <p:cNvSpPr>
              <a:spLocks noChangeShapeType="1"/>
            </p:cNvSpPr>
            <p:nvPr/>
          </p:nvSpPr>
          <p:spPr bwMode="auto">
            <a:xfrm>
              <a:off x="2166" y="3504"/>
              <a:ext cx="0" cy="240"/>
            </a:xfrm>
            <a:prstGeom prst="line">
              <a:avLst/>
            </a:prstGeom>
            <a:noFill/>
            <a:ln w="31750">
              <a:solidFill>
                <a:schemeClr val="tx1"/>
              </a:solidFill>
              <a:round/>
              <a:headEnd/>
              <a:tailEnd type="triangle" w="med" len="med"/>
            </a:ln>
          </p:spPr>
          <p:txBody>
            <a:bodyPr wrap="none"/>
            <a:lstStyle/>
            <a:p>
              <a:endParaRPr lang="en-IN"/>
            </a:p>
          </p:txBody>
        </p:sp>
        <p:sp>
          <p:nvSpPr>
            <p:cNvPr id="36908" name="Line 152"/>
            <p:cNvSpPr>
              <a:spLocks noChangeShapeType="1"/>
            </p:cNvSpPr>
            <p:nvPr/>
          </p:nvSpPr>
          <p:spPr bwMode="auto">
            <a:xfrm>
              <a:off x="1206" y="1920"/>
              <a:ext cx="0" cy="1632"/>
            </a:xfrm>
            <a:prstGeom prst="line">
              <a:avLst/>
            </a:prstGeom>
            <a:noFill/>
            <a:ln w="31750">
              <a:solidFill>
                <a:schemeClr val="tx1"/>
              </a:solidFill>
              <a:round/>
              <a:headEnd/>
              <a:tailEnd/>
            </a:ln>
          </p:spPr>
          <p:txBody>
            <a:bodyPr wrap="none"/>
            <a:lstStyle/>
            <a:p>
              <a:endParaRPr lang="en-IN"/>
            </a:p>
          </p:txBody>
        </p:sp>
        <p:sp>
          <p:nvSpPr>
            <p:cNvPr id="36909" name="Line 153"/>
            <p:cNvSpPr>
              <a:spLocks noChangeShapeType="1"/>
            </p:cNvSpPr>
            <p:nvPr/>
          </p:nvSpPr>
          <p:spPr bwMode="auto">
            <a:xfrm>
              <a:off x="1206" y="3552"/>
              <a:ext cx="768" cy="0"/>
            </a:xfrm>
            <a:prstGeom prst="line">
              <a:avLst/>
            </a:prstGeom>
            <a:noFill/>
            <a:ln w="31750">
              <a:solidFill>
                <a:schemeClr val="tx1"/>
              </a:solidFill>
              <a:round/>
              <a:headEnd/>
              <a:tailEnd/>
            </a:ln>
          </p:spPr>
          <p:txBody>
            <a:bodyPr wrap="none"/>
            <a:lstStyle/>
            <a:p>
              <a:endParaRPr lang="en-IN"/>
            </a:p>
          </p:txBody>
        </p:sp>
        <p:sp>
          <p:nvSpPr>
            <p:cNvPr id="36910" name="Freeform 154"/>
            <p:cNvSpPr>
              <a:spLocks/>
            </p:cNvSpPr>
            <p:nvPr/>
          </p:nvSpPr>
          <p:spPr bwMode="auto">
            <a:xfrm>
              <a:off x="1967" y="3552"/>
              <a:ext cx="7" cy="197"/>
            </a:xfrm>
            <a:custGeom>
              <a:avLst/>
              <a:gdLst>
                <a:gd name="T0" fmla="*/ 7 w 7"/>
                <a:gd name="T1" fmla="*/ 0 h 197"/>
                <a:gd name="T2" fmla="*/ 0 w 7"/>
                <a:gd name="T3" fmla="*/ 197 h 197"/>
                <a:gd name="T4" fmla="*/ 0 60000 65536"/>
                <a:gd name="T5" fmla="*/ 0 60000 65536"/>
                <a:gd name="T6" fmla="*/ 0 w 7"/>
                <a:gd name="T7" fmla="*/ 0 h 197"/>
                <a:gd name="T8" fmla="*/ 7 w 7"/>
                <a:gd name="T9" fmla="*/ 197 h 197"/>
              </a:gdLst>
              <a:ahLst/>
              <a:cxnLst>
                <a:cxn ang="T4">
                  <a:pos x="T0" y="T1"/>
                </a:cxn>
                <a:cxn ang="T5">
                  <a:pos x="T2" y="T3"/>
                </a:cxn>
              </a:cxnLst>
              <a:rect l="T6" t="T7" r="T8" b="T9"/>
              <a:pathLst>
                <a:path w="7" h="197">
                  <a:moveTo>
                    <a:pt x="7" y="0"/>
                  </a:moveTo>
                  <a:lnTo>
                    <a:pt x="0" y="197"/>
                  </a:lnTo>
                </a:path>
              </a:pathLst>
            </a:custGeom>
            <a:noFill/>
            <a:ln w="31750">
              <a:solidFill>
                <a:schemeClr val="tx1"/>
              </a:solidFill>
              <a:round/>
              <a:headEnd/>
              <a:tailEnd type="triangle" w="med" len="med"/>
            </a:ln>
          </p:spPr>
          <p:txBody>
            <a:bodyPr wrap="none"/>
            <a:lstStyle/>
            <a:p>
              <a:endParaRPr lang="en-US"/>
            </a:p>
          </p:txBody>
        </p:sp>
        <p:sp>
          <p:nvSpPr>
            <p:cNvPr id="36911" name="Line 155"/>
            <p:cNvSpPr>
              <a:spLocks noChangeShapeType="1"/>
            </p:cNvSpPr>
            <p:nvPr/>
          </p:nvSpPr>
          <p:spPr bwMode="auto">
            <a:xfrm>
              <a:off x="1206" y="1920"/>
              <a:ext cx="288" cy="0"/>
            </a:xfrm>
            <a:prstGeom prst="line">
              <a:avLst/>
            </a:prstGeom>
            <a:noFill/>
            <a:ln w="31750">
              <a:solidFill>
                <a:schemeClr val="tx1"/>
              </a:solidFill>
              <a:round/>
              <a:headEnd/>
              <a:tailEnd/>
            </a:ln>
          </p:spPr>
          <p:txBody>
            <a:bodyPr wrap="none"/>
            <a:lstStyle/>
            <a:p>
              <a:endParaRPr lang="en-IN"/>
            </a:p>
          </p:txBody>
        </p:sp>
        <p:sp>
          <p:nvSpPr>
            <p:cNvPr id="36912" name="Text Box 156"/>
            <p:cNvSpPr txBox="1">
              <a:spLocks noChangeArrowheads="1"/>
            </p:cNvSpPr>
            <p:nvPr/>
          </p:nvSpPr>
          <p:spPr bwMode="auto">
            <a:xfrm>
              <a:off x="1164" y="1747"/>
              <a:ext cx="960" cy="181"/>
            </a:xfrm>
            <a:prstGeom prst="rect">
              <a:avLst/>
            </a:prstGeom>
            <a:noFill/>
            <a:ln w="31750">
              <a:noFill/>
              <a:miter lim="800000"/>
              <a:headEnd/>
              <a:tailEnd/>
            </a:ln>
          </p:spPr>
          <p:txBody>
            <a:bodyPr>
              <a:spAutoFit/>
            </a:bodyPr>
            <a:lstStyle/>
            <a:p>
              <a:pPr>
                <a:spcBef>
                  <a:spcPct val="50000"/>
                </a:spcBef>
              </a:pPr>
              <a:r>
                <a:rPr lang="en-US" sz="1200">
                  <a:latin typeface="Tahoma" pitchFamily="34" charset="0"/>
                </a:rPr>
                <a:t>r15</a:t>
              </a:r>
            </a:p>
          </p:txBody>
        </p:sp>
        <p:sp>
          <p:nvSpPr>
            <p:cNvPr id="36913" name="Text Box 157"/>
            <p:cNvSpPr txBox="1">
              <a:spLocks noChangeArrowheads="1"/>
            </p:cNvSpPr>
            <p:nvPr/>
          </p:nvSpPr>
          <p:spPr bwMode="auto">
            <a:xfrm>
              <a:off x="1206" y="1920"/>
              <a:ext cx="960" cy="181"/>
            </a:xfrm>
            <a:prstGeom prst="rect">
              <a:avLst/>
            </a:prstGeom>
            <a:noFill/>
            <a:ln w="31750">
              <a:noFill/>
              <a:miter lim="800000"/>
              <a:headEnd/>
              <a:tailEnd/>
            </a:ln>
          </p:spPr>
          <p:txBody>
            <a:bodyPr>
              <a:spAutoFit/>
            </a:bodyPr>
            <a:lstStyle/>
            <a:p>
              <a:pPr>
                <a:spcBef>
                  <a:spcPct val="50000"/>
                </a:spcBef>
              </a:pPr>
              <a:r>
                <a:rPr lang="en-US" sz="1200">
                  <a:latin typeface="Tahoma" pitchFamily="34" charset="0"/>
                </a:rPr>
                <a:t>pc</a:t>
              </a:r>
            </a:p>
          </p:txBody>
        </p:sp>
        <p:sp>
          <p:nvSpPr>
            <p:cNvPr id="36914" name="Text Box 158"/>
            <p:cNvSpPr txBox="1">
              <a:spLocks noChangeArrowheads="1"/>
            </p:cNvSpPr>
            <p:nvPr/>
          </p:nvSpPr>
          <p:spPr bwMode="auto">
            <a:xfrm>
              <a:off x="1734" y="2112"/>
              <a:ext cx="960" cy="181"/>
            </a:xfrm>
            <a:prstGeom prst="rect">
              <a:avLst/>
            </a:prstGeom>
            <a:noFill/>
            <a:ln w="31750">
              <a:noFill/>
              <a:miter lim="800000"/>
              <a:headEnd/>
              <a:tailEnd/>
            </a:ln>
          </p:spPr>
          <p:txBody>
            <a:bodyPr>
              <a:spAutoFit/>
            </a:bodyPr>
            <a:lstStyle/>
            <a:p>
              <a:pPr>
                <a:spcBef>
                  <a:spcPct val="50000"/>
                </a:spcBef>
              </a:pPr>
              <a:r>
                <a:rPr lang="en-US" sz="1200">
                  <a:latin typeface="Tahoma" pitchFamily="34" charset="0"/>
                </a:rPr>
                <a:t>Rn</a:t>
              </a:r>
            </a:p>
          </p:txBody>
        </p:sp>
        <p:sp>
          <p:nvSpPr>
            <p:cNvPr id="36915" name="Text Box 159"/>
            <p:cNvSpPr txBox="1">
              <a:spLocks noChangeArrowheads="1"/>
            </p:cNvSpPr>
            <p:nvPr/>
          </p:nvSpPr>
          <p:spPr bwMode="auto">
            <a:xfrm>
              <a:off x="2310" y="2112"/>
              <a:ext cx="960" cy="181"/>
            </a:xfrm>
            <a:prstGeom prst="rect">
              <a:avLst/>
            </a:prstGeom>
            <a:noFill/>
            <a:ln w="31750">
              <a:noFill/>
              <a:miter lim="800000"/>
              <a:headEnd/>
              <a:tailEnd/>
            </a:ln>
          </p:spPr>
          <p:txBody>
            <a:bodyPr>
              <a:spAutoFit/>
            </a:bodyPr>
            <a:lstStyle/>
            <a:p>
              <a:pPr>
                <a:spcBef>
                  <a:spcPct val="50000"/>
                </a:spcBef>
              </a:pPr>
              <a:r>
                <a:rPr lang="en-US" sz="1200">
                  <a:latin typeface="Tahoma" pitchFamily="34" charset="0"/>
                </a:rPr>
                <a:t>Rm</a:t>
              </a:r>
            </a:p>
          </p:txBody>
        </p:sp>
        <p:sp>
          <p:nvSpPr>
            <p:cNvPr id="36916" name="Line 160"/>
            <p:cNvSpPr>
              <a:spLocks noChangeShapeType="1"/>
            </p:cNvSpPr>
            <p:nvPr/>
          </p:nvSpPr>
          <p:spPr bwMode="auto">
            <a:xfrm flipV="1">
              <a:off x="1734" y="1152"/>
              <a:ext cx="0" cy="576"/>
            </a:xfrm>
            <a:prstGeom prst="line">
              <a:avLst/>
            </a:prstGeom>
            <a:noFill/>
            <a:ln w="31750">
              <a:solidFill>
                <a:schemeClr val="tx1"/>
              </a:solidFill>
              <a:round/>
              <a:headEnd/>
              <a:tailEnd/>
            </a:ln>
          </p:spPr>
          <p:txBody>
            <a:bodyPr wrap="none"/>
            <a:lstStyle/>
            <a:p>
              <a:endParaRPr lang="en-IN"/>
            </a:p>
          </p:txBody>
        </p:sp>
        <p:sp>
          <p:nvSpPr>
            <p:cNvPr id="36917" name="Line 161"/>
            <p:cNvSpPr>
              <a:spLocks noChangeShapeType="1"/>
            </p:cNvSpPr>
            <p:nvPr/>
          </p:nvSpPr>
          <p:spPr bwMode="auto">
            <a:xfrm>
              <a:off x="1734" y="1152"/>
              <a:ext cx="768" cy="0"/>
            </a:xfrm>
            <a:prstGeom prst="line">
              <a:avLst/>
            </a:prstGeom>
            <a:noFill/>
            <a:ln w="31750">
              <a:solidFill>
                <a:schemeClr val="tx1"/>
              </a:solidFill>
              <a:round/>
              <a:headEnd/>
              <a:tailEnd/>
            </a:ln>
          </p:spPr>
          <p:txBody>
            <a:bodyPr wrap="none"/>
            <a:lstStyle/>
            <a:p>
              <a:endParaRPr lang="en-IN"/>
            </a:p>
          </p:txBody>
        </p:sp>
        <p:sp>
          <p:nvSpPr>
            <p:cNvPr id="36918" name="Line 162"/>
            <p:cNvSpPr>
              <a:spLocks noChangeShapeType="1"/>
            </p:cNvSpPr>
            <p:nvPr/>
          </p:nvSpPr>
          <p:spPr bwMode="auto">
            <a:xfrm flipV="1">
              <a:off x="2502" y="1008"/>
              <a:ext cx="0" cy="144"/>
            </a:xfrm>
            <a:prstGeom prst="line">
              <a:avLst/>
            </a:prstGeom>
            <a:noFill/>
            <a:ln w="31750">
              <a:solidFill>
                <a:schemeClr val="tx1"/>
              </a:solidFill>
              <a:round/>
              <a:headEnd/>
              <a:tailEnd type="triangle" w="med" len="med"/>
            </a:ln>
          </p:spPr>
          <p:txBody>
            <a:bodyPr wrap="none"/>
            <a:lstStyle/>
            <a:p>
              <a:endParaRPr lang="en-IN"/>
            </a:p>
          </p:txBody>
        </p:sp>
        <p:sp>
          <p:nvSpPr>
            <p:cNvPr id="36919" name="Line 163"/>
            <p:cNvSpPr>
              <a:spLocks noChangeShapeType="1"/>
            </p:cNvSpPr>
            <p:nvPr/>
          </p:nvSpPr>
          <p:spPr bwMode="auto">
            <a:xfrm>
              <a:off x="2454" y="2640"/>
              <a:ext cx="0" cy="240"/>
            </a:xfrm>
            <a:prstGeom prst="line">
              <a:avLst/>
            </a:prstGeom>
            <a:noFill/>
            <a:ln w="31750">
              <a:solidFill>
                <a:schemeClr val="tx1"/>
              </a:solidFill>
              <a:round/>
              <a:headEnd/>
              <a:tailEnd type="triangle" w="med" len="med"/>
            </a:ln>
          </p:spPr>
          <p:txBody>
            <a:bodyPr wrap="none"/>
            <a:lstStyle/>
            <a:p>
              <a:endParaRPr lang="en-IN"/>
            </a:p>
          </p:txBody>
        </p:sp>
        <p:sp>
          <p:nvSpPr>
            <p:cNvPr id="36920" name="Text Box 164"/>
            <p:cNvSpPr txBox="1">
              <a:spLocks noChangeArrowheads="1"/>
            </p:cNvSpPr>
            <p:nvPr/>
          </p:nvSpPr>
          <p:spPr bwMode="auto">
            <a:xfrm>
              <a:off x="2502" y="2688"/>
              <a:ext cx="204" cy="181"/>
            </a:xfrm>
            <a:prstGeom prst="rect">
              <a:avLst/>
            </a:prstGeom>
            <a:noFill/>
            <a:ln w="31750">
              <a:noFill/>
              <a:miter lim="800000"/>
              <a:headEnd/>
              <a:tailEnd/>
            </a:ln>
          </p:spPr>
          <p:txBody>
            <a:bodyPr>
              <a:spAutoFit/>
            </a:bodyPr>
            <a:lstStyle/>
            <a:p>
              <a:pPr>
                <a:spcBef>
                  <a:spcPct val="50000"/>
                </a:spcBef>
              </a:pPr>
              <a:r>
                <a:rPr lang="en-US" sz="1200">
                  <a:latin typeface="Tahoma" pitchFamily="34" charset="0"/>
                </a:rPr>
                <a:t>N</a:t>
              </a:r>
            </a:p>
          </p:txBody>
        </p:sp>
        <p:sp>
          <p:nvSpPr>
            <p:cNvPr id="36921" name="Text Box 165"/>
            <p:cNvSpPr txBox="1">
              <a:spLocks noChangeArrowheads="1"/>
            </p:cNvSpPr>
            <p:nvPr/>
          </p:nvSpPr>
          <p:spPr bwMode="auto">
            <a:xfrm>
              <a:off x="1926" y="3744"/>
              <a:ext cx="960" cy="181"/>
            </a:xfrm>
            <a:prstGeom prst="rect">
              <a:avLst/>
            </a:prstGeom>
            <a:noFill/>
            <a:ln w="31750">
              <a:noFill/>
              <a:miter lim="800000"/>
              <a:headEnd/>
              <a:tailEnd/>
            </a:ln>
          </p:spPr>
          <p:txBody>
            <a:bodyPr>
              <a:spAutoFit/>
            </a:bodyPr>
            <a:lstStyle/>
            <a:p>
              <a:pPr>
                <a:spcBef>
                  <a:spcPct val="50000"/>
                </a:spcBef>
              </a:pPr>
              <a:r>
                <a:rPr lang="en-US" sz="1200" b="1">
                  <a:latin typeface="Tahoma" pitchFamily="34" charset="0"/>
                </a:rPr>
                <a:t>Address</a:t>
              </a: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3" name="Rectangle 1026"/>
          <p:cNvSpPr>
            <a:spLocks noGrp="1" noChangeArrowheads="1"/>
          </p:cNvSpPr>
          <p:nvPr>
            <p:ph type="title"/>
          </p:nvPr>
        </p:nvSpPr>
        <p:spPr/>
        <p:txBody>
          <a:bodyPr/>
          <a:lstStyle/>
          <a:p>
            <a:pPr eaLnBrk="1" hangingPunct="1"/>
            <a:r>
              <a:rPr lang="en-US" dirty="0" smtClean="0"/>
              <a:t>Pipeline</a:t>
            </a:r>
          </a:p>
        </p:txBody>
      </p:sp>
      <p:sp>
        <p:nvSpPr>
          <p:cNvPr id="56324" name="Rectangle 1027"/>
          <p:cNvSpPr>
            <a:spLocks noGrp="1" noChangeArrowheads="1"/>
          </p:cNvSpPr>
          <p:nvPr>
            <p:ph sz="quarter" idx="1"/>
          </p:nvPr>
        </p:nvSpPr>
        <p:spPr/>
        <p:txBody>
          <a:bodyPr/>
          <a:lstStyle/>
          <a:p>
            <a:pPr eaLnBrk="1" hangingPunct="1">
              <a:buFont typeface="Wingdings" pitchFamily="2" charset="2"/>
              <a:buChar char="Ø"/>
            </a:pPr>
            <a:r>
              <a:rPr lang="en-US" dirty="0" smtClean="0"/>
              <a:t>Is a mechanism a RISC processor uses to execute instructions</a:t>
            </a:r>
          </a:p>
          <a:p>
            <a:pPr eaLnBrk="1" hangingPunct="1">
              <a:buFont typeface="Wingdings" pitchFamily="2" charset="2"/>
              <a:buChar char="Ø"/>
            </a:pPr>
            <a:r>
              <a:rPr lang="en-US" dirty="0" smtClean="0"/>
              <a:t>Using a pipeline speeds up execution by fetching the next instruction while other instructions are being decoded and executed</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smtClean="0"/>
              <a:t>ARM7 Three stage pipeline</a:t>
            </a:r>
          </a:p>
        </p:txBody>
      </p:sp>
      <p:sp>
        <p:nvSpPr>
          <p:cNvPr id="57348" name="Rectangle 3"/>
          <p:cNvSpPr>
            <a:spLocks noGrp="1" noChangeArrowheads="1"/>
          </p:cNvSpPr>
          <p:nvPr>
            <p:ph sz="quarter" idx="1"/>
          </p:nvPr>
        </p:nvSpPr>
        <p:spPr>
          <a:xfrm>
            <a:off x="457200" y="2590800"/>
            <a:ext cx="8229600" cy="3430588"/>
          </a:xfrm>
        </p:spPr>
        <p:txBody>
          <a:bodyPr/>
          <a:lstStyle/>
          <a:p>
            <a:pPr eaLnBrk="1" hangingPunct="1">
              <a:buFont typeface="Wingdings" pitchFamily="2" charset="2"/>
              <a:buChar char="Ø"/>
            </a:pPr>
            <a:r>
              <a:rPr lang="en-US" dirty="0" smtClean="0"/>
              <a:t>Fetch loads an instruction from memory</a:t>
            </a:r>
          </a:p>
          <a:p>
            <a:pPr eaLnBrk="1" hangingPunct="1">
              <a:buFont typeface="Wingdings" pitchFamily="2" charset="2"/>
              <a:buChar char="Ø"/>
            </a:pPr>
            <a:r>
              <a:rPr lang="en-US" dirty="0" smtClean="0"/>
              <a:t>Decode identifies the instruction to be executed</a:t>
            </a:r>
          </a:p>
          <a:p>
            <a:pPr eaLnBrk="1" hangingPunct="1">
              <a:buFont typeface="Wingdings" pitchFamily="2" charset="2"/>
              <a:buChar char="Ø"/>
            </a:pPr>
            <a:r>
              <a:rPr lang="en-US" dirty="0" smtClean="0"/>
              <a:t>Execute processes the instruction and writes the result back to a register.</a:t>
            </a:r>
          </a:p>
        </p:txBody>
      </p:sp>
      <p:grpSp>
        <p:nvGrpSpPr>
          <p:cNvPr id="57349" name="Group 4"/>
          <p:cNvGrpSpPr>
            <a:grpSpLocks/>
          </p:cNvGrpSpPr>
          <p:nvPr/>
        </p:nvGrpSpPr>
        <p:grpSpPr bwMode="auto">
          <a:xfrm>
            <a:off x="1638300" y="1828800"/>
            <a:ext cx="5676900" cy="419100"/>
            <a:chOff x="1032" y="1248"/>
            <a:chExt cx="3576" cy="264"/>
          </a:xfrm>
        </p:grpSpPr>
        <p:sp>
          <p:nvSpPr>
            <p:cNvPr id="57350" name="AutoShape 5"/>
            <p:cNvSpPr>
              <a:spLocks noChangeArrowheads="1"/>
            </p:cNvSpPr>
            <p:nvPr/>
          </p:nvSpPr>
          <p:spPr bwMode="auto">
            <a:xfrm rot="-5400000">
              <a:off x="1320" y="960"/>
              <a:ext cx="264" cy="840"/>
            </a:xfrm>
            <a:prstGeom prst="can">
              <a:avLst>
                <a:gd name="adj" fmla="val 45076"/>
              </a:avLst>
            </a:prstGeom>
            <a:solidFill>
              <a:schemeClr val="accent1"/>
            </a:solidFill>
            <a:ln w="31750">
              <a:solidFill>
                <a:schemeClr val="tx1"/>
              </a:solidFill>
              <a:round/>
              <a:headEnd/>
              <a:tailEnd/>
            </a:ln>
          </p:spPr>
          <p:txBody>
            <a:bodyPr vert="eaVert" wrap="none" anchor="ctr"/>
            <a:lstStyle/>
            <a:p>
              <a:pPr algn="ctr"/>
              <a:r>
                <a:rPr lang="en-US" sz="2400">
                  <a:latin typeface="Tahoma" pitchFamily="34" charset="0"/>
                </a:rPr>
                <a:t>Fetch</a:t>
              </a:r>
            </a:p>
          </p:txBody>
        </p:sp>
        <p:sp>
          <p:nvSpPr>
            <p:cNvPr id="57351" name="AutoShape 6"/>
            <p:cNvSpPr>
              <a:spLocks noChangeArrowheads="1"/>
            </p:cNvSpPr>
            <p:nvPr/>
          </p:nvSpPr>
          <p:spPr bwMode="auto">
            <a:xfrm rot="-5400000">
              <a:off x="2568" y="912"/>
              <a:ext cx="264" cy="936"/>
            </a:xfrm>
            <a:prstGeom prst="can">
              <a:avLst>
                <a:gd name="adj" fmla="val 50227"/>
              </a:avLst>
            </a:prstGeom>
            <a:solidFill>
              <a:schemeClr val="accent1"/>
            </a:solidFill>
            <a:ln w="31750">
              <a:solidFill>
                <a:schemeClr val="tx1"/>
              </a:solidFill>
              <a:round/>
              <a:headEnd/>
              <a:tailEnd/>
            </a:ln>
          </p:spPr>
          <p:txBody>
            <a:bodyPr vert="eaVert" wrap="none" anchor="ctr"/>
            <a:lstStyle/>
            <a:p>
              <a:pPr algn="ctr"/>
              <a:r>
                <a:rPr lang="en-US" sz="2400">
                  <a:latin typeface="Tahoma" pitchFamily="34" charset="0"/>
                </a:rPr>
                <a:t>Decode</a:t>
              </a:r>
            </a:p>
          </p:txBody>
        </p:sp>
        <p:sp>
          <p:nvSpPr>
            <p:cNvPr id="57352" name="AutoShape 7"/>
            <p:cNvSpPr>
              <a:spLocks noChangeArrowheads="1"/>
            </p:cNvSpPr>
            <p:nvPr/>
          </p:nvSpPr>
          <p:spPr bwMode="auto">
            <a:xfrm rot="-5400000">
              <a:off x="3912" y="816"/>
              <a:ext cx="264" cy="1128"/>
            </a:xfrm>
            <a:prstGeom prst="can">
              <a:avLst>
                <a:gd name="adj" fmla="val 60530"/>
              </a:avLst>
            </a:prstGeom>
            <a:solidFill>
              <a:schemeClr val="accent1"/>
            </a:solidFill>
            <a:ln w="31750">
              <a:solidFill>
                <a:schemeClr val="tx1"/>
              </a:solidFill>
              <a:round/>
              <a:headEnd/>
              <a:tailEnd/>
            </a:ln>
          </p:spPr>
          <p:txBody>
            <a:bodyPr vert="eaVert" wrap="none" anchor="ctr"/>
            <a:lstStyle/>
            <a:p>
              <a:pPr algn="ctr"/>
              <a:r>
                <a:rPr lang="en-US" sz="2400">
                  <a:latin typeface="Tahoma" pitchFamily="34" charset="0"/>
                </a:rPr>
                <a:t>Execute</a:t>
              </a:r>
            </a:p>
          </p:txBody>
        </p:sp>
        <p:sp>
          <p:nvSpPr>
            <p:cNvPr id="57353" name="Line 8"/>
            <p:cNvSpPr>
              <a:spLocks noChangeShapeType="1"/>
            </p:cNvSpPr>
            <p:nvPr/>
          </p:nvSpPr>
          <p:spPr bwMode="auto">
            <a:xfrm>
              <a:off x="1872" y="1383"/>
              <a:ext cx="336" cy="0"/>
            </a:xfrm>
            <a:prstGeom prst="line">
              <a:avLst/>
            </a:prstGeom>
            <a:noFill/>
            <a:ln w="31750">
              <a:solidFill>
                <a:schemeClr val="tx1"/>
              </a:solidFill>
              <a:round/>
              <a:headEnd/>
              <a:tailEnd type="triangle" w="med" len="med"/>
            </a:ln>
          </p:spPr>
          <p:txBody>
            <a:bodyPr wrap="none"/>
            <a:lstStyle/>
            <a:p>
              <a:endParaRPr lang="en-IN"/>
            </a:p>
          </p:txBody>
        </p:sp>
        <p:sp>
          <p:nvSpPr>
            <p:cNvPr id="57354" name="Line 9"/>
            <p:cNvSpPr>
              <a:spLocks noChangeShapeType="1"/>
            </p:cNvSpPr>
            <p:nvPr/>
          </p:nvSpPr>
          <p:spPr bwMode="auto">
            <a:xfrm>
              <a:off x="3168" y="1392"/>
              <a:ext cx="288" cy="0"/>
            </a:xfrm>
            <a:prstGeom prst="line">
              <a:avLst/>
            </a:prstGeom>
            <a:noFill/>
            <a:ln w="31750">
              <a:solidFill>
                <a:schemeClr val="tx1"/>
              </a:solidFill>
              <a:round/>
              <a:headEnd/>
              <a:tailEnd type="triangle" w="med" len="med"/>
            </a:ln>
          </p:spPr>
          <p:txBody>
            <a:bodyPr wrap="none"/>
            <a:lstStyle/>
            <a:p>
              <a:endParaRPr lang="en-IN"/>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2"/>
          <p:cNvSpPr>
            <a:spLocks noGrp="1"/>
          </p:cNvSpPr>
          <p:nvPr>
            <p:ph sz="quarter" idx="1"/>
          </p:nvPr>
        </p:nvSpPr>
        <p:spPr>
          <a:xfrm>
            <a:off x="304800" y="914400"/>
            <a:ext cx="8229600" cy="5715000"/>
          </a:xfrm>
        </p:spPr>
        <p:txBody>
          <a:bodyPr/>
          <a:lstStyle/>
          <a:p>
            <a:pPr>
              <a:buNone/>
            </a:pPr>
            <a:r>
              <a:rPr lang="en-US" sz="3000" dirty="0" smtClean="0"/>
              <a:t>1. Fetch the instruction from memory (fetch).</a:t>
            </a:r>
          </a:p>
          <a:p>
            <a:pPr>
              <a:buNone/>
            </a:pPr>
            <a:r>
              <a:rPr lang="en-US" sz="3000" dirty="0" smtClean="0"/>
              <a:t>2. Decode it to see what sort of instruction it is (</a:t>
            </a:r>
            <a:r>
              <a:rPr lang="en-US" sz="3000" dirty="0" err="1" smtClean="0"/>
              <a:t>dec</a:t>
            </a:r>
            <a:r>
              <a:rPr lang="en-US" sz="3000" dirty="0" smtClean="0"/>
              <a:t>).</a:t>
            </a:r>
          </a:p>
          <a:p>
            <a:pPr>
              <a:buNone/>
            </a:pPr>
            <a:r>
              <a:rPr lang="en-US" sz="3000" dirty="0" smtClean="0"/>
              <a:t>3. Access any operands that may be required from the register bank (</a:t>
            </a:r>
            <a:r>
              <a:rPr lang="en-US" sz="3000" dirty="0" err="1" smtClean="0"/>
              <a:t>reg</a:t>
            </a:r>
            <a:r>
              <a:rPr lang="en-US" sz="3000" dirty="0" smtClean="0"/>
              <a:t>).</a:t>
            </a:r>
          </a:p>
          <a:p>
            <a:pPr>
              <a:buNone/>
            </a:pPr>
            <a:r>
              <a:rPr lang="en-US" sz="3000" dirty="0" smtClean="0"/>
              <a:t>4. Combine the operands to form the result or a memory address (ALU).</a:t>
            </a:r>
          </a:p>
          <a:p>
            <a:pPr>
              <a:buNone/>
            </a:pPr>
            <a:r>
              <a:rPr lang="en-US" sz="3000" dirty="0" smtClean="0"/>
              <a:t>5. Access memory for a data operand, if necessary (</a:t>
            </a:r>
            <a:r>
              <a:rPr lang="en-US" sz="3000" dirty="0" err="1" smtClean="0"/>
              <a:t>mem</a:t>
            </a:r>
            <a:r>
              <a:rPr lang="en-US" sz="3000" dirty="0" smtClean="0"/>
              <a:t>).</a:t>
            </a:r>
          </a:p>
          <a:p>
            <a:pPr>
              <a:buNone/>
            </a:pPr>
            <a:r>
              <a:rPr lang="en-US" sz="3000" dirty="0" smtClean="0"/>
              <a:t>6. Write the result back to the register bank (res).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5" name="Rectangle 2050"/>
          <p:cNvSpPr>
            <a:spLocks noGrp="1" noChangeArrowheads="1"/>
          </p:cNvSpPr>
          <p:nvPr>
            <p:ph type="title"/>
          </p:nvPr>
        </p:nvSpPr>
        <p:spPr/>
        <p:txBody>
          <a:bodyPr/>
          <a:lstStyle/>
          <a:p>
            <a:pPr eaLnBrk="1" hangingPunct="1"/>
            <a:r>
              <a:rPr lang="en-US" smtClean="0"/>
              <a:t>Pipelined instruction sequence</a:t>
            </a:r>
          </a:p>
        </p:txBody>
      </p:sp>
      <p:sp>
        <p:nvSpPr>
          <p:cNvPr id="59407" name="Rectangle 2078" descr="Rectangle: Click to edit Master text styles&#10;Second level&#10;Third level&#10;Fourth level&#10;Fifth level"/>
          <p:cNvSpPr>
            <a:spLocks noGrp="1" noChangeArrowheads="1"/>
          </p:cNvSpPr>
          <p:nvPr>
            <p:ph sz="quarter" idx="1"/>
          </p:nvPr>
        </p:nvSpPr>
        <p:spPr>
          <a:xfrm>
            <a:off x="533400" y="4648200"/>
            <a:ext cx="8229600" cy="1524000"/>
          </a:xfrm>
          <a:noFill/>
        </p:spPr>
        <p:txBody>
          <a:bodyPr/>
          <a:lstStyle/>
          <a:p>
            <a:pPr eaLnBrk="1" hangingPunct="1">
              <a:lnSpc>
                <a:spcPct val="90000"/>
              </a:lnSpc>
              <a:buFont typeface="Wingdings" pitchFamily="2" charset="2"/>
              <a:buChar char="Ø"/>
            </a:pPr>
            <a:r>
              <a:rPr lang="en-US" dirty="0" smtClean="0"/>
              <a:t>Filling the pipeline</a:t>
            </a:r>
          </a:p>
          <a:p>
            <a:pPr eaLnBrk="1" hangingPunct="1">
              <a:lnSpc>
                <a:spcPct val="90000"/>
              </a:lnSpc>
              <a:buFont typeface="Wingdings" pitchFamily="2" charset="2"/>
              <a:buChar char="Ø"/>
            </a:pPr>
            <a:r>
              <a:rPr lang="en-US" dirty="0" smtClean="0"/>
              <a:t>Allows the core to execute an instruction every cycle</a:t>
            </a:r>
          </a:p>
        </p:txBody>
      </p:sp>
      <p:grpSp>
        <p:nvGrpSpPr>
          <p:cNvPr id="59396" name="Group 2051"/>
          <p:cNvGrpSpPr>
            <a:grpSpLocks/>
          </p:cNvGrpSpPr>
          <p:nvPr/>
        </p:nvGrpSpPr>
        <p:grpSpPr bwMode="auto">
          <a:xfrm>
            <a:off x="2476500" y="2286000"/>
            <a:ext cx="5676900" cy="1752600"/>
            <a:chOff x="1056" y="1344"/>
            <a:chExt cx="3576" cy="1104"/>
          </a:xfrm>
        </p:grpSpPr>
        <p:grpSp>
          <p:nvGrpSpPr>
            <p:cNvPr id="59408" name="Group 2052"/>
            <p:cNvGrpSpPr>
              <a:grpSpLocks/>
            </p:cNvGrpSpPr>
            <p:nvPr/>
          </p:nvGrpSpPr>
          <p:grpSpPr bwMode="auto">
            <a:xfrm>
              <a:off x="1056" y="1344"/>
              <a:ext cx="3576" cy="264"/>
              <a:chOff x="1032" y="1248"/>
              <a:chExt cx="3576" cy="264"/>
            </a:xfrm>
          </p:grpSpPr>
          <p:sp>
            <p:nvSpPr>
              <p:cNvPr id="59419" name="AutoShape 2053"/>
              <p:cNvSpPr>
                <a:spLocks noChangeArrowheads="1"/>
              </p:cNvSpPr>
              <p:nvPr/>
            </p:nvSpPr>
            <p:spPr bwMode="auto">
              <a:xfrm rot="-5400000">
                <a:off x="1320" y="960"/>
                <a:ext cx="264" cy="840"/>
              </a:xfrm>
              <a:prstGeom prst="can">
                <a:avLst>
                  <a:gd name="adj" fmla="val 45076"/>
                </a:avLst>
              </a:prstGeom>
              <a:solidFill>
                <a:schemeClr val="accent1"/>
              </a:solidFill>
              <a:ln w="31750">
                <a:solidFill>
                  <a:schemeClr val="tx1"/>
                </a:solidFill>
                <a:round/>
                <a:headEnd/>
                <a:tailEnd/>
              </a:ln>
            </p:spPr>
            <p:txBody>
              <a:bodyPr vert="eaVert" wrap="none" anchor="ctr"/>
              <a:lstStyle/>
              <a:p>
                <a:pPr algn="ctr"/>
                <a:r>
                  <a:rPr lang="en-US" sz="2400">
                    <a:latin typeface="Tahoma" pitchFamily="34" charset="0"/>
                  </a:rPr>
                  <a:t>ADD</a:t>
                </a:r>
              </a:p>
            </p:txBody>
          </p:sp>
          <p:sp>
            <p:nvSpPr>
              <p:cNvPr id="59420" name="AutoShape 2054"/>
              <p:cNvSpPr>
                <a:spLocks noChangeArrowheads="1"/>
              </p:cNvSpPr>
              <p:nvPr/>
            </p:nvSpPr>
            <p:spPr bwMode="auto">
              <a:xfrm rot="-5400000">
                <a:off x="2568" y="912"/>
                <a:ext cx="264" cy="936"/>
              </a:xfrm>
              <a:prstGeom prst="can">
                <a:avLst>
                  <a:gd name="adj" fmla="val 50227"/>
                </a:avLst>
              </a:prstGeom>
              <a:noFill/>
              <a:ln w="31750">
                <a:solidFill>
                  <a:schemeClr val="tx1"/>
                </a:solidFill>
                <a:round/>
                <a:headEnd/>
                <a:tailEnd/>
              </a:ln>
            </p:spPr>
            <p:txBody>
              <a:bodyPr vert="eaVert" wrap="none" anchor="ctr"/>
              <a:lstStyle/>
              <a:p>
                <a:pPr algn="ctr"/>
                <a:endParaRPr lang="en-US" sz="2400">
                  <a:latin typeface="Tahoma" pitchFamily="34" charset="0"/>
                </a:endParaRPr>
              </a:p>
            </p:txBody>
          </p:sp>
          <p:sp>
            <p:nvSpPr>
              <p:cNvPr id="59421" name="AutoShape 2055"/>
              <p:cNvSpPr>
                <a:spLocks noChangeArrowheads="1"/>
              </p:cNvSpPr>
              <p:nvPr/>
            </p:nvSpPr>
            <p:spPr bwMode="auto">
              <a:xfrm rot="-5400000">
                <a:off x="3912" y="816"/>
                <a:ext cx="264" cy="1128"/>
              </a:xfrm>
              <a:prstGeom prst="can">
                <a:avLst>
                  <a:gd name="adj" fmla="val 60530"/>
                </a:avLst>
              </a:prstGeom>
              <a:noFill/>
              <a:ln w="31750">
                <a:solidFill>
                  <a:schemeClr val="tx1"/>
                </a:solidFill>
                <a:round/>
                <a:headEnd/>
                <a:tailEnd/>
              </a:ln>
            </p:spPr>
            <p:txBody>
              <a:bodyPr vert="eaVert" wrap="none" anchor="ctr"/>
              <a:lstStyle/>
              <a:p>
                <a:pPr algn="ctr"/>
                <a:endParaRPr lang="en-US" sz="2400">
                  <a:latin typeface="Tahoma" pitchFamily="34" charset="0"/>
                </a:endParaRPr>
              </a:p>
            </p:txBody>
          </p:sp>
          <p:sp>
            <p:nvSpPr>
              <p:cNvPr id="59422" name="Line 2056"/>
              <p:cNvSpPr>
                <a:spLocks noChangeShapeType="1"/>
              </p:cNvSpPr>
              <p:nvPr/>
            </p:nvSpPr>
            <p:spPr bwMode="auto">
              <a:xfrm>
                <a:off x="1872" y="1383"/>
                <a:ext cx="336" cy="0"/>
              </a:xfrm>
              <a:prstGeom prst="line">
                <a:avLst/>
              </a:prstGeom>
              <a:noFill/>
              <a:ln w="31750">
                <a:solidFill>
                  <a:schemeClr val="tx1"/>
                </a:solidFill>
                <a:round/>
                <a:headEnd/>
                <a:tailEnd type="triangle" w="med" len="med"/>
              </a:ln>
            </p:spPr>
            <p:txBody>
              <a:bodyPr wrap="none"/>
              <a:lstStyle/>
              <a:p>
                <a:endParaRPr lang="en-IN"/>
              </a:p>
            </p:txBody>
          </p:sp>
          <p:sp>
            <p:nvSpPr>
              <p:cNvPr id="59423" name="Line 2057"/>
              <p:cNvSpPr>
                <a:spLocks noChangeShapeType="1"/>
              </p:cNvSpPr>
              <p:nvPr/>
            </p:nvSpPr>
            <p:spPr bwMode="auto">
              <a:xfrm>
                <a:off x="3168" y="1392"/>
                <a:ext cx="288" cy="0"/>
              </a:xfrm>
              <a:prstGeom prst="line">
                <a:avLst/>
              </a:prstGeom>
              <a:noFill/>
              <a:ln w="31750">
                <a:solidFill>
                  <a:schemeClr val="tx1"/>
                </a:solidFill>
                <a:round/>
                <a:headEnd/>
                <a:tailEnd type="triangle" w="med" len="med"/>
              </a:ln>
            </p:spPr>
            <p:txBody>
              <a:bodyPr wrap="none"/>
              <a:lstStyle/>
              <a:p>
                <a:endParaRPr lang="en-IN"/>
              </a:p>
            </p:txBody>
          </p:sp>
        </p:grpSp>
        <p:sp>
          <p:nvSpPr>
            <p:cNvPr id="59409" name="AutoShape 2058"/>
            <p:cNvSpPr>
              <a:spLocks noChangeArrowheads="1"/>
            </p:cNvSpPr>
            <p:nvPr/>
          </p:nvSpPr>
          <p:spPr bwMode="auto">
            <a:xfrm rot="-5400000">
              <a:off x="1344" y="1464"/>
              <a:ext cx="264" cy="840"/>
            </a:xfrm>
            <a:prstGeom prst="can">
              <a:avLst>
                <a:gd name="adj" fmla="val 45076"/>
              </a:avLst>
            </a:prstGeom>
            <a:noFill/>
            <a:ln w="31750">
              <a:solidFill>
                <a:schemeClr val="tx1"/>
              </a:solidFill>
              <a:round/>
              <a:headEnd/>
              <a:tailEnd/>
            </a:ln>
          </p:spPr>
          <p:txBody>
            <a:bodyPr vert="eaVert" wrap="none" anchor="ctr"/>
            <a:lstStyle/>
            <a:p>
              <a:pPr algn="ctr"/>
              <a:r>
                <a:rPr lang="en-US" sz="2400">
                  <a:latin typeface="Tahoma" pitchFamily="34" charset="0"/>
                </a:rPr>
                <a:t>SUB</a:t>
              </a:r>
            </a:p>
          </p:txBody>
        </p:sp>
        <p:sp>
          <p:nvSpPr>
            <p:cNvPr id="59410" name="AutoShape 2059"/>
            <p:cNvSpPr>
              <a:spLocks noChangeArrowheads="1"/>
            </p:cNvSpPr>
            <p:nvPr/>
          </p:nvSpPr>
          <p:spPr bwMode="auto">
            <a:xfrm rot="-5400000">
              <a:off x="2592" y="1416"/>
              <a:ext cx="264" cy="936"/>
            </a:xfrm>
            <a:prstGeom prst="can">
              <a:avLst>
                <a:gd name="adj" fmla="val 50227"/>
              </a:avLst>
            </a:prstGeom>
            <a:solidFill>
              <a:schemeClr val="accent1"/>
            </a:solidFill>
            <a:ln w="31750">
              <a:solidFill>
                <a:schemeClr val="tx1"/>
              </a:solidFill>
              <a:round/>
              <a:headEnd/>
              <a:tailEnd/>
            </a:ln>
          </p:spPr>
          <p:txBody>
            <a:bodyPr vert="eaVert" wrap="none" anchor="ctr"/>
            <a:lstStyle/>
            <a:p>
              <a:pPr algn="ctr"/>
              <a:r>
                <a:rPr lang="en-US" sz="2400">
                  <a:latin typeface="Tahoma" pitchFamily="34" charset="0"/>
                </a:rPr>
                <a:t>ADD</a:t>
              </a:r>
            </a:p>
          </p:txBody>
        </p:sp>
        <p:sp>
          <p:nvSpPr>
            <p:cNvPr id="59411" name="AutoShape 2060"/>
            <p:cNvSpPr>
              <a:spLocks noChangeArrowheads="1"/>
            </p:cNvSpPr>
            <p:nvPr/>
          </p:nvSpPr>
          <p:spPr bwMode="auto">
            <a:xfrm rot="-5400000">
              <a:off x="3936" y="1320"/>
              <a:ext cx="264" cy="1128"/>
            </a:xfrm>
            <a:prstGeom prst="can">
              <a:avLst>
                <a:gd name="adj" fmla="val 60530"/>
              </a:avLst>
            </a:prstGeom>
            <a:noFill/>
            <a:ln w="31750">
              <a:solidFill>
                <a:schemeClr val="tx1"/>
              </a:solidFill>
              <a:round/>
              <a:headEnd/>
              <a:tailEnd/>
            </a:ln>
          </p:spPr>
          <p:txBody>
            <a:bodyPr vert="eaVert" wrap="none" anchor="ctr"/>
            <a:lstStyle/>
            <a:p>
              <a:pPr algn="ctr"/>
              <a:endParaRPr lang="en-US" sz="2400">
                <a:latin typeface="Tahoma" pitchFamily="34" charset="0"/>
              </a:endParaRPr>
            </a:p>
          </p:txBody>
        </p:sp>
        <p:sp>
          <p:nvSpPr>
            <p:cNvPr id="59412" name="Line 2061"/>
            <p:cNvSpPr>
              <a:spLocks noChangeShapeType="1"/>
            </p:cNvSpPr>
            <p:nvPr/>
          </p:nvSpPr>
          <p:spPr bwMode="auto">
            <a:xfrm>
              <a:off x="1896" y="1887"/>
              <a:ext cx="336" cy="0"/>
            </a:xfrm>
            <a:prstGeom prst="line">
              <a:avLst/>
            </a:prstGeom>
            <a:noFill/>
            <a:ln w="31750">
              <a:solidFill>
                <a:schemeClr val="tx1"/>
              </a:solidFill>
              <a:round/>
              <a:headEnd/>
              <a:tailEnd type="triangle" w="med" len="med"/>
            </a:ln>
          </p:spPr>
          <p:txBody>
            <a:bodyPr wrap="none"/>
            <a:lstStyle/>
            <a:p>
              <a:endParaRPr lang="en-IN"/>
            </a:p>
          </p:txBody>
        </p:sp>
        <p:sp>
          <p:nvSpPr>
            <p:cNvPr id="59413" name="Line 2062"/>
            <p:cNvSpPr>
              <a:spLocks noChangeShapeType="1"/>
            </p:cNvSpPr>
            <p:nvPr/>
          </p:nvSpPr>
          <p:spPr bwMode="auto">
            <a:xfrm>
              <a:off x="3192" y="1896"/>
              <a:ext cx="288" cy="0"/>
            </a:xfrm>
            <a:prstGeom prst="line">
              <a:avLst/>
            </a:prstGeom>
            <a:noFill/>
            <a:ln w="31750">
              <a:solidFill>
                <a:schemeClr val="tx1"/>
              </a:solidFill>
              <a:round/>
              <a:headEnd/>
              <a:tailEnd type="triangle" w="med" len="med"/>
            </a:ln>
          </p:spPr>
          <p:txBody>
            <a:bodyPr wrap="none"/>
            <a:lstStyle/>
            <a:p>
              <a:endParaRPr lang="en-IN"/>
            </a:p>
          </p:txBody>
        </p:sp>
        <p:sp>
          <p:nvSpPr>
            <p:cNvPr id="59414" name="AutoShape 2063"/>
            <p:cNvSpPr>
              <a:spLocks noChangeArrowheads="1"/>
            </p:cNvSpPr>
            <p:nvPr/>
          </p:nvSpPr>
          <p:spPr bwMode="auto">
            <a:xfrm rot="-5400000">
              <a:off x="1344" y="1896"/>
              <a:ext cx="264" cy="840"/>
            </a:xfrm>
            <a:prstGeom prst="can">
              <a:avLst>
                <a:gd name="adj" fmla="val 45076"/>
              </a:avLst>
            </a:prstGeom>
            <a:noFill/>
            <a:ln w="31750">
              <a:solidFill>
                <a:schemeClr val="tx1"/>
              </a:solidFill>
              <a:round/>
              <a:headEnd/>
              <a:tailEnd/>
            </a:ln>
          </p:spPr>
          <p:txBody>
            <a:bodyPr vert="eaVert" wrap="none" anchor="ctr"/>
            <a:lstStyle/>
            <a:p>
              <a:pPr algn="ctr"/>
              <a:r>
                <a:rPr lang="en-US" sz="2400">
                  <a:latin typeface="Tahoma" pitchFamily="34" charset="0"/>
                </a:rPr>
                <a:t>CMP</a:t>
              </a:r>
            </a:p>
          </p:txBody>
        </p:sp>
        <p:sp>
          <p:nvSpPr>
            <p:cNvPr id="59415" name="AutoShape 2064"/>
            <p:cNvSpPr>
              <a:spLocks noChangeArrowheads="1"/>
            </p:cNvSpPr>
            <p:nvPr/>
          </p:nvSpPr>
          <p:spPr bwMode="auto">
            <a:xfrm rot="-5400000">
              <a:off x="2592" y="1848"/>
              <a:ext cx="264" cy="936"/>
            </a:xfrm>
            <a:prstGeom prst="can">
              <a:avLst>
                <a:gd name="adj" fmla="val 50227"/>
              </a:avLst>
            </a:prstGeom>
            <a:noFill/>
            <a:ln w="31750">
              <a:solidFill>
                <a:schemeClr val="tx1"/>
              </a:solidFill>
              <a:round/>
              <a:headEnd/>
              <a:tailEnd/>
            </a:ln>
          </p:spPr>
          <p:txBody>
            <a:bodyPr vert="eaVert" wrap="none" anchor="ctr"/>
            <a:lstStyle/>
            <a:p>
              <a:pPr algn="ctr"/>
              <a:r>
                <a:rPr lang="en-US" sz="2400">
                  <a:latin typeface="Tahoma" pitchFamily="34" charset="0"/>
                </a:rPr>
                <a:t>SUB</a:t>
              </a:r>
            </a:p>
          </p:txBody>
        </p:sp>
        <p:sp>
          <p:nvSpPr>
            <p:cNvPr id="59416" name="AutoShape 2065"/>
            <p:cNvSpPr>
              <a:spLocks noChangeArrowheads="1"/>
            </p:cNvSpPr>
            <p:nvPr/>
          </p:nvSpPr>
          <p:spPr bwMode="auto">
            <a:xfrm rot="-5400000">
              <a:off x="3936" y="1752"/>
              <a:ext cx="264" cy="1128"/>
            </a:xfrm>
            <a:prstGeom prst="can">
              <a:avLst>
                <a:gd name="adj" fmla="val 60530"/>
              </a:avLst>
            </a:prstGeom>
            <a:solidFill>
              <a:schemeClr val="accent1"/>
            </a:solidFill>
            <a:ln w="31750">
              <a:solidFill>
                <a:schemeClr val="tx1"/>
              </a:solidFill>
              <a:round/>
              <a:headEnd/>
              <a:tailEnd/>
            </a:ln>
          </p:spPr>
          <p:txBody>
            <a:bodyPr vert="eaVert" wrap="none" anchor="ctr"/>
            <a:lstStyle/>
            <a:p>
              <a:pPr algn="ctr"/>
              <a:r>
                <a:rPr lang="en-US" sz="2400">
                  <a:latin typeface="Tahoma" pitchFamily="34" charset="0"/>
                </a:rPr>
                <a:t>ADD</a:t>
              </a:r>
            </a:p>
          </p:txBody>
        </p:sp>
        <p:sp>
          <p:nvSpPr>
            <p:cNvPr id="59417" name="Line 2066"/>
            <p:cNvSpPr>
              <a:spLocks noChangeShapeType="1"/>
            </p:cNvSpPr>
            <p:nvPr/>
          </p:nvSpPr>
          <p:spPr bwMode="auto">
            <a:xfrm>
              <a:off x="1896" y="2319"/>
              <a:ext cx="336" cy="0"/>
            </a:xfrm>
            <a:prstGeom prst="line">
              <a:avLst/>
            </a:prstGeom>
            <a:noFill/>
            <a:ln w="31750">
              <a:solidFill>
                <a:schemeClr val="tx1"/>
              </a:solidFill>
              <a:round/>
              <a:headEnd/>
              <a:tailEnd type="triangle" w="med" len="med"/>
            </a:ln>
          </p:spPr>
          <p:txBody>
            <a:bodyPr wrap="none"/>
            <a:lstStyle/>
            <a:p>
              <a:endParaRPr lang="en-IN"/>
            </a:p>
          </p:txBody>
        </p:sp>
        <p:sp>
          <p:nvSpPr>
            <p:cNvPr id="59418" name="Line 2067"/>
            <p:cNvSpPr>
              <a:spLocks noChangeShapeType="1"/>
            </p:cNvSpPr>
            <p:nvPr/>
          </p:nvSpPr>
          <p:spPr bwMode="auto">
            <a:xfrm>
              <a:off x="3192" y="2328"/>
              <a:ext cx="288" cy="0"/>
            </a:xfrm>
            <a:prstGeom prst="line">
              <a:avLst/>
            </a:prstGeom>
            <a:noFill/>
            <a:ln w="31750">
              <a:solidFill>
                <a:schemeClr val="tx1"/>
              </a:solidFill>
              <a:round/>
              <a:headEnd/>
              <a:tailEnd type="triangle" w="med" len="med"/>
            </a:ln>
          </p:spPr>
          <p:txBody>
            <a:bodyPr wrap="none"/>
            <a:lstStyle/>
            <a:p>
              <a:endParaRPr lang="en-IN"/>
            </a:p>
          </p:txBody>
        </p:sp>
      </p:grpSp>
      <p:sp>
        <p:nvSpPr>
          <p:cNvPr id="59397" name="Text Box 2068"/>
          <p:cNvSpPr txBox="1">
            <a:spLocks noChangeArrowheads="1"/>
          </p:cNvSpPr>
          <p:nvPr/>
        </p:nvSpPr>
        <p:spPr bwMode="auto">
          <a:xfrm>
            <a:off x="2590800" y="1752600"/>
            <a:ext cx="1143000" cy="457200"/>
          </a:xfrm>
          <a:prstGeom prst="rect">
            <a:avLst/>
          </a:prstGeom>
          <a:noFill/>
          <a:ln w="31750">
            <a:noFill/>
            <a:miter lim="800000"/>
            <a:headEnd/>
            <a:tailEnd/>
          </a:ln>
        </p:spPr>
        <p:txBody>
          <a:bodyPr>
            <a:spAutoFit/>
          </a:bodyPr>
          <a:lstStyle/>
          <a:p>
            <a:pPr>
              <a:spcBef>
                <a:spcPct val="50000"/>
              </a:spcBef>
            </a:pPr>
            <a:r>
              <a:rPr lang="en-US" sz="2400">
                <a:latin typeface="Tahoma" pitchFamily="34" charset="0"/>
              </a:rPr>
              <a:t>Fetch</a:t>
            </a:r>
          </a:p>
        </p:txBody>
      </p:sp>
      <p:sp>
        <p:nvSpPr>
          <p:cNvPr id="59398" name="Text Box 2069"/>
          <p:cNvSpPr txBox="1">
            <a:spLocks noChangeArrowheads="1"/>
          </p:cNvSpPr>
          <p:nvPr/>
        </p:nvSpPr>
        <p:spPr bwMode="auto">
          <a:xfrm>
            <a:off x="4519613" y="1752600"/>
            <a:ext cx="1295400" cy="457200"/>
          </a:xfrm>
          <a:prstGeom prst="rect">
            <a:avLst/>
          </a:prstGeom>
          <a:noFill/>
          <a:ln w="31750">
            <a:noFill/>
            <a:miter lim="800000"/>
            <a:headEnd/>
            <a:tailEnd/>
          </a:ln>
        </p:spPr>
        <p:txBody>
          <a:bodyPr>
            <a:spAutoFit/>
          </a:bodyPr>
          <a:lstStyle/>
          <a:p>
            <a:pPr>
              <a:spcBef>
                <a:spcPct val="50000"/>
              </a:spcBef>
            </a:pPr>
            <a:r>
              <a:rPr lang="en-US" sz="2400">
                <a:latin typeface="Tahoma" pitchFamily="34" charset="0"/>
              </a:rPr>
              <a:t>Decode</a:t>
            </a:r>
          </a:p>
        </p:txBody>
      </p:sp>
      <p:sp>
        <p:nvSpPr>
          <p:cNvPr id="59399" name="Text Box 2070"/>
          <p:cNvSpPr txBox="1">
            <a:spLocks noChangeArrowheads="1"/>
          </p:cNvSpPr>
          <p:nvPr/>
        </p:nvSpPr>
        <p:spPr bwMode="auto">
          <a:xfrm>
            <a:off x="6629400" y="1752600"/>
            <a:ext cx="1447800" cy="457200"/>
          </a:xfrm>
          <a:prstGeom prst="rect">
            <a:avLst/>
          </a:prstGeom>
          <a:noFill/>
          <a:ln w="31750">
            <a:noFill/>
            <a:miter lim="800000"/>
            <a:headEnd/>
            <a:tailEnd/>
          </a:ln>
        </p:spPr>
        <p:txBody>
          <a:bodyPr>
            <a:spAutoFit/>
          </a:bodyPr>
          <a:lstStyle/>
          <a:p>
            <a:pPr>
              <a:spcBef>
                <a:spcPct val="50000"/>
              </a:spcBef>
            </a:pPr>
            <a:r>
              <a:rPr lang="en-US" sz="2400">
                <a:latin typeface="Tahoma" pitchFamily="34" charset="0"/>
              </a:rPr>
              <a:t>Execute</a:t>
            </a:r>
          </a:p>
        </p:txBody>
      </p:sp>
      <p:sp>
        <p:nvSpPr>
          <p:cNvPr id="59400" name="Line 2071"/>
          <p:cNvSpPr>
            <a:spLocks noChangeShapeType="1"/>
          </p:cNvSpPr>
          <p:nvPr/>
        </p:nvSpPr>
        <p:spPr bwMode="auto">
          <a:xfrm>
            <a:off x="4038600" y="1752600"/>
            <a:ext cx="0" cy="2590800"/>
          </a:xfrm>
          <a:prstGeom prst="line">
            <a:avLst/>
          </a:prstGeom>
          <a:noFill/>
          <a:ln w="31750">
            <a:solidFill>
              <a:schemeClr val="tx1"/>
            </a:solidFill>
            <a:round/>
            <a:headEnd/>
            <a:tailEnd/>
          </a:ln>
        </p:spPr>
        <p:txBody>
          <a:bodyPr wrap="none"/>
          <a:lstStyle/>
          <a:p>
            <a:endParaRPr lang="en-IN"/>
          </a:p>
        </p:txBody>
      </p:sp>
      <p:sp>
        <p:nvSpPr>
          <p:cNvPr id="59401" name="Line 2072"/>
          <p:cNvSpPr>
            <a:spLocks noChangeShapeType="1"/>
          </p:cNvSpPr>
          <p:nvPr/>
        </p:nvSpPr>
        <p:spPr bwMode="auto">
          <a:xfrm>
            <a:off x="6096000" y="1752600"/>
            <a:ext cx="0" cy="2590800"/>
          </a:xfrm>
          <a:prstGeom prst="line">
            <a:avLst/>
          </a:prstGeom>
          <a:noFill/>
          <a:ln w="31750">
            <a:solidFill>
              <a:schemeClr val="tx1"/>
            </a:solidFill>
            <a:round/>
            <a:headEnd/>
            <a:tailEnd/>
          </a:ln>
        </p:spPr>
        <p:txBody>
          <a:bodyPr wrap="none"/>
          <a:lstStyle/>
          <a:p>
            <a:endParaRPr lang="en-IN"/>
          </a:p>
        </p:txBody>
      </p:sp>
      <p:sp>
        <p:nvSpPr>
          <p:cNvPr id="59402" name="Text Box 2073"/>
          <p:cNvSpPr txBox="1">
            <a:spLocks noChangeArrowheads="1"/>
          </p:cNvSpPr>
          <p:nvPr/>
        </p:nvSpPr>
        <p:spPr bwMode="auto">
          <a:xfrm>
            <a:off x="1276350" y="2252663"/>
            <a:ext cx="1295400" cy="457200"/>
          </a:xfrm>
          <a:prstGeom prst="rect">
            <a:avLst/>
          </a:prstGeom>
          <a:noFill/>
          <a:ln w="31750">
            <a:noFill/>
            <a:miter lim="800000"/>
            <a:headEnd/>
            <a:tailEnd/>
          </a:ln>
        </p:spPr>
        <p:txBody>
          <a:bodyPr>
            <a:spAutoFit/>
          </a:bodyPr>
          <a:lstStyle/>
          <a:p>
            <a:pPr>
              <a:spcBef>
                <a:spcPct val="50000"/>
              </a:spcBef>
            </a:pPr>
            <a:r>
              <a:rPr lang="en-US" sz="2400">
                <a:latin typeface="Tahoma" pitchFamily="34" charset="0"/>
              </a:rPr>
              <a:t>Cycle 1</a:t>
            </a:r>
          </a:p>
        </p:txBody>
      </p:sp>
      <p:sp>
        <p:nvSpPr>
          <p:cNvPr id="59403" name="Text Box 2074"/>
          <p:cNvSpPr txBox="1">
            <a:spLocks noChangeArrowheads="1"/>
          </p:cNvSpPr>
          <p:nvPr/>
        </p:nvSpPr>
        <p:spPr bwMode="auto">
          <a:xfrm>
            <a:off x="1266825" y="2895600"/>
            <a:ext cx="1295400" cy="457200"/>
          </a:xfrm>
          <a:prstGeom prst="rect">
            <a:avLst/>
          </a:prstGeom>
          <a:noFill/>
          <a:ln w="31750">
            <a:noFill/>
            <a:miter lim="800000"/>
            <a:headEnd/>
            <a:tailEnd/>
          </a:ln>
        </p:spPr>
        <p:txBody>
          <a:bodyPr>
            <a:spAutoFit/>
          </a:bodyPr>
          <a:lstStyle/>
          <a:p>
            <a:pPr>
              <a:spcBef>
                <a:spcPct val="50000"/>
              </a:spcBef>
            </a:pPr>
            <a:r>
              <a:rPr lang="en-US" sz="2400">
                <a:latin typeface="Tahoma" pitchFamily="34" charset="0"/>
              </a:rPr>
              <a:t>Cycle 2</a:t>
            </a:r>
          </a:p>
        </p:txBody>
      </p:sp>
      <p:sp>
        <p:nvSpPr>
          <p:cNvPr id="59404" name="Text Box 2075"/>
          <p:cNvSpPr txBox="1">
            <a:spLocks noChangeArrowheads="1"/>
          </p:cNvSpPr>
          <p:nvPr/>
        </p:nvSpPr>
        <p:spPr bwMode="auto">
          <a:xfrm>
            <a:off x="1276350" y="3567113"/>
            <a:ext cx="1295400" cy="457200"/>
          </a:xfrm>
          <a:prstGeom prst="rect">
            <a:avLst/>
          </a:prstGeom>
          <a:noFill/>
          <a:ln w="31750">
            <a:noFill/>
            <a:miter lim="800000"/>
            <a:headEnd/>
            <a:tailEnd/>
          </a:ln>
        </p:spPr>
        <p:txBody>
          <a:bodyPr>
            <a:spAutoFit/>
          </a:bodyPr>
          <a:lstStyle/>
          <a:p>
            <a:pPr>
              <a:spcBef>
                <a:spcPct val="50000"/>
              </a:spcBef>
            </a:pPr>
            <a:r>
              <a:rPr lang="en-US" sz="2400">
                <a:latin typeface="Tahoma" pitchFamily="34" charset="0"/>
              </a:rPr>
              <a:t>Cycle 3</a:t>
            </a:r>
          </a:p>
        </p:txBody>
      </p:sp>
      <p:sp>
        <p:nvSpPr>
          <p:cNvPr id="59405" name="Line 2076"/>
          <p:cNvSpPr>
            <a:spLocks noChangeShapeType="1"/>
          </p:cNvSpPr>
          <p:nvPr/>
        </p:nvSpPr>
        <p:spPr bwMode="auto">
          <a:xfrm>
            <a:off x="1295400" y="2057400"/>
            <a:ext cx="0" cy="2057400"/>
          </a:xfrm>
          <a:prstGeom prst="line">
            <a:avLst/>
          </a:prstGeom>
          <a:noFill/>
          <a:ln w="31750">
            <a:solidFill>
              <a:schemeClr val="tx1"/>
            </a:solidFill>
            <a:round/>
            <a:headEnd/>
            <a:tailEnd type="triangle" w="med" len="med"/>
          </a:ln>
        </p:spPr>
        <p:txBody>
          <a:bodyPr wrap="none"/>
          <a:lstStyle/>
          <a:p>
            <a:endParaRPr lang="en-IN"/>
          </a:p>
        </p:txBody>
      </p:sp>
      <p:sp>
        <p:nvSpPr>
          <p:cNvPr id="59406" name="Text Box 2077"/>
          <p:cNvSpPr txBox="1">
            <a:spLocks noChangeArrowheads="1"/>
          </p:cNvSpPr>
          <p:nvPr/>
        </p:nvSpPr>
        <p:spPr bwMode="auto">
          <a:xfrm>
            <a:off x="519113" y="2457450"/>
            <a:ext cx="1295400" cy="457200"/>
          </a:xfrm>
          <a:prstGeom prst="rect">
            <a:avLst/>
          </a:prstGeom>
          <a:noFill/>
          <a:ln w="31750">
            <a:noFill/>
            <a:miter lim="800000"/>
            <a:headEnd/>
            <a:tailEnd/>
          </a:ln>
        </p:spPr>
        <p:txBody>
          <a:bodyPr>
            <a:spAutoFit/>
          </a:bodyPr>
          <a:lstStyle/>
          <a:p>
            <a:pPr>
              <a:spcBef>
                <a:spcPct val="50000"/>
              </a:spcBef>
            </a:pPr>
            <a:r>
              <a:rPr lang="en-US" sz="2400">
                <a:latin typeface="Tahoma" pitchFamily="34" charset="0"/>
              </a:rPr>
              <a:t>Time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en-US" smtClean="0"/>
              <a:t>ARM Instruction Sequence</a:t>
            </a:r>
          </a:p>
        </p:txBody>
      </p:sp>
      <p:sp>
        <p:nvSpPr>
          <p:cNvPr id="60420" name="AutoShape 3"/>
          <p:cNvSpPr>
            <a:spLocks noChangeArrowheads="1"/>
          </p:cNvSpPr>
          <p:nvPr/>
        </p:nvSpPr>
        <p:spPr bwMode="auto">
          <a:xfrm>
            <a:off x="2667000" y="2424113"/>
            <a:ext cx="762000" cy="381000"/>
          </a:xfrm>
          <a:prstGeom prst="roundRect">
            <a:avLst>
              <a:gd name="adj" fmla="val 16667"/>
            </a:avLst>
          </a:prstGeom>
          <a:solidFill>
            <a:schemeClr val="accent1"/>
          </a:solidFill>
          <a:ln w="31750">
            <a:solidFill>
              <a:schemeClr val="tx1"/>
            </a:solidFill>
            <a:round/>
            <a:headEnd/>
            <a:tailEnd/>
          </a:ln>
        </p:spPr>
        <p:txBody>
          <a:bodyPr wrap="none" anchor="ctr"/>
          <a:lstStyle/>
          <a:p>
            <a:pPr algn="ctr"/>
            <a:r>
              <a:rPr lang="en-US" sz="2400">
                <a:latin typeface="Tahoma" pitchFamily="34" charset="0"/>
              </a:rPr>
              <a:t>MSR</a:t>
            </a:r>
          </a:p>
        </p:txBody>
      </p:sp>
      <p:sp>
        <p:nvSpPr>
          <p:cNvPr id="60421" name="AutoShape 4"/>
          <p:cNvSpPr>
            <a:spLocks noChangeArrowheads="1"/>
          </p:cNvSpPr>
          <p:nvPr/>
        </p:nvSpPr>
        <p:spPr bwMode="auto">
          <a:xfrm>
            <a:off x="2667000" y="3109913"/>
            <a:ext cx="762000" cy="381000"/>
          </a:xfrm>
          <a:prstGeom prst="roundRect">
            <a:avLst>
              <a:gd name="adj" fmla="val 16667"/>
            </a:avLst>
          </a:prstGeom>
          <a:noFill/>
          <a:ln w="31750">
            <a:solidFill>
              <a:schemeClr val="tx1"/>
            </a:solidFill>
            <a:round/>
            <a:headEnd/>
            <a:tailEnd/>
          </a:ln>
        </p:spPr>
        <p:txBody>
          <a:bodyPr wrap="none" anchor="ctr"/>
          <a:lstStyle/>
          <a:p>
            <a:pPr algn="ctr"/>
            <a:r>
              <a:rPr lang="en-US" sz="2400">
                <a:latin typeface="Tahoma" pitchFamily="34" charset="0"/>
              </a:rPr>
              <a:t>ADD</a:t>
            </a:r>
          </a:p>
        </p:txBody>
      </p:sp>
      <p:sp>
        <p:nvSpPr>
          <p:cNvPr id="60422" name="AutoShape 5"/>
          <p:cNvSpPr>
            <a:spLocks noChangeArrowheads="1"/>
          </p:cNvSpPr>
          <p:nvPr/>
        </p:nvSpPr>
        <p:spPr bwMode="auto">
          <a:xfrm>
            <a:off x="2667000" y="3795713"/>
            <a:ext cx="762000" cy="381000"/>
          </a:xfrm>
          <a:prstGeom prst="roundRect">
            <a:avLst>
              <a:gd name="adj" fmla="val 16667"/>
            </a:avLst>
          </a:prstGeom>
          <a:noFill/>
          <a:ln w="31750">
            <a:solidFill>
              <a:schemeClr val="tx1"/>
            </a:solidFill>
            <a:round/>
            <a:headEnd/>
            <a:tailEnd/>
          </a:ln>
        </p:spPr>
        <p:txBody>
          <a:bodyPr wrap="none" anchor="ctr"/>
          <a:lstStyle/>
          <a:p>
            <a:pPr algn="ctr"/>
            <a:r>
              <a:rPr lang="en-US" sz="2400">
                <a:latin typeface="Tahoma" pitchFamily="34" charset="0"/>
              </a:rPr>
              <a:t>AND</a:t>
            </a:r>
          </a:p>
        </p:txBody>
      </p:sp>
      <p:sp>
        <p:nvSpPr>
          <p:cNvPr id="60423" name="AutoShape 6"/>
          <p:cNvSpPr>
            <a:spLocks noChangeArrowheads="1"/>
          </p:cNvSpPr>
          <p:nvPr/>
        </p:nvSpPr>
        <p:spPr bwMode="auto">
          <a:xfrm>
            <a:off x="2667000" y="4481513"/>
            <a:ext cx="762000" cy="381000"/>
          </a:xfrm>
          <a:prstGeom prst="roundRect">
            <a:avLst>
              <a:gd name="adj" fmla="val 16667"/>
            </a:avLst>
          </a:prstGeom>
          <a:noFill/>
          <a:ln w="31750">
            <a:solidFill>
              <a:schemeClr val="tx1"/>
            </a:solidFill>
            <a:round/>
            <a:headEnd/>
            <a:tailEnd/>
          </a:ln>
        </p:spPr>
        <p:txBody>
          <a:bodyPr wrap="none" anchor="ctr"/>
          <a:lstStyle/>
          <a:p>
            <a:pPr algn="ctr"/>
            <a:r>
              <a:rPr lang="en-US" sz="2400">
                <a:latin typeface="Tahoma" pitchFamily="34" charset="0"/>
              </a:rPr>
              <a:t>SUB</a:t>
            </a:r>
          </a:p>
        </p:txBody>
      </p:sp>
      <p:sp>
        <p:nvSpPr>
          <p:cNvPr id="60424" name="AutoShape 7"/>
          <p:cNvSpPr>
            <a:spLocks noChangeArrowheads="1"/>
          </p:cNvSpPr>
          <p:nvPr/>
        </p:nvSpPr>
        <p:spPr bwMode="auto">
          <a:xfrm>
            <a:off x="4572000" y="3109913"/>
            <a:ext cx="762000" cy="381000"/>
          </a:xfrm>
          <a:prstGeom prst="roundRect">
            <a:avLst>
              <a:gd name="adj" fmla="val 16667"/>
            </a:avLst>
          </a:prstGeom>
          <a:solidFill>
            <a:schemeClr val="accent1"/>
          </a:solidFill>
          <a:ln w="31750">
            <a:solidFill>
              <a:schemeClr val="tx1"/>
            </a:solidFill>
            <a:round/>
            <a:headEnd/>
            <a:tailEnd/>
          </a:ln>
        </p:spPr>
        <p:txBody>
          <a:bodyPr wrap="none" anchor="ctr"/>
          <a:lstStyle/>
          <a:p>
            <a:pPr algn="ctr"/>
            <a:r>
              <a:rPr lang="en-US" sz="2400">
                <a:latin typeface="Tahoma" pitchFamily="34" charset="0"/>
              </a:rPr>
              <a:t>MSR</a:t>
            </a:r>
          </a:p>
        </p:txBody>
      </p:sp>
      <p:sp>
        <p:nvSpPr>
          <p:cNvPr id="60425" name="AutoShape 8"/>
          <p:cNvSpPr>
            <a:spLocks noChangeArrowheads="1"/>
          </p:cNvSpPr>
          <p:nvPr/>
        </p:nvSpPr>
        <p:spPr bwMode="auto">
          <a:xfrm>
            <a:off x="4572000" y="3795713"/>
            <a:ext cx="762000" cy="381000"/>
          </a:xfrm>
          <a:prstGeom prst="roundRect">
            <a:avLst>
              <a:gd name="adj" fmla="val 16667"/>
            </a:avLst>
          </a:prstGeom>
          <a:noFill/>
          <a:ln w="31750">
            <a:solidFill>
              <a:schemeClr val="tx1"/>
            </a:solidFill>
            <a:round/>
            <a:headEnd/>
            <a:tailEnd/>
          </a:ln>
        </p:spPr>
        <p:txBody>
          <a:bodyPr wrap="none" anchor="ctr"/>
          <a:lstStyle/>
          <a:p>
            <a:pPr algn="ctr"/>
            <a:r>
              <a:rPr lang="en-US" sz="2400">
                <a:latin typeface="Tahoma" pitchFamily="34" charset="0"/>
              </a:rPr>
              <a:t>ADD</a:t>
            </a:r>
          </a:p>
        </p:txBody>
      </p:sp>
      <p:sp>
        <p:nvSpPr>
          <p:cNvPr id="60426" name="AutoShape 9"/>
          <p:cNvSpPr>
            <a:spLocks noChangeArrowheads="1"/>
          </p:cNvSpPr>
          <p:nvPr/>
        </p:nvSpPr>
        <p:spPr bwMode="auto">
          <a:xfrm>
            <a:off x="4572000" y="4481513"/>
            <a:ext cx="762000" cy="381000"/>
          </a:xfrm>
          <a:prstGeom prst="roundRect">
            <a:avLst>
              <a:gd name="adj" fmla="val 16667"/>
            </a:avLst>
          </a:prstGeom>
          <a:noFill/>
          <a:ln w="31750">
            <a:solidFill>
              <a:schemeClr val="tx1"/>
            </a:solidFill>
            <a:round/>
            <a:headEnd/>
            <a:tailEnd/>
          </a:ln>
        </p:spPr>
        <p:txBody>
          <a:bodyPr wrap="none" anchor="ctr"/>
          <a:lstStyle/>
          <a:p>
            <a:pPr algn="ctr"/>
            <a:r>
              <a:rPr lang="en-US" sz="2400">
                <a:latin typeface="Tahoma" pitchFamily="34" charset="0"/>
              </a:rPr>
              <a:t>AND</a:t>
            </a:r>
          </a:p>
        </p:txBody>
      </p:sp>
      <p:sp>
        <p:nvSpPr>
          <p:cNvPr id="60427" name="AutoShape 10"/>
          <p:cNvSpPr>
            <a:spLocks noChangeArrowheads="1"/>
          </p:cNvSpPr>
          <p:nvPr/>
        </p:nvSpPr>
        <p:spPr bwMode="auto">
          <a:xfrm>
            <a:off x="6400800" y="3795713"/>
            <a:ext cx="762000" cy="381000"/>
          </a:xfrm>
          <a:prstGeom prst="roundRect">
            <a:avLst>
              <a:gd name="adj" fmla="val 16667"/>
            </a:avLst>
          </a:prstGeom>
          <a:solidFill>
            <a:schemeClr val="accent1"/>
          </a:solidFill>
          <a:ln w="31750">
            <a:solidFill>
              <a:schemeClr val="tx1"/>
            </a:solidFill>
            <a:round/>
            <a:headEnd/>
            <a:tailEnd/>
          </a:ln>
        </p:spPr>
        <p:txBody>
          <a:bodyPr wrap="none" anchor="ctr"/>
          <a:lstStyle/>
          <a:p>
            <a:pPr algn="ctr"/>
            <a:r>
              <a:rPr lang="en-US" sz="2400">
                <a:latin typeface="Tahoma" pitchFamily="34" charset="0"/>
              </a:rPr>
              <a:t>MSR</a:t>
            </a:r>
          </a:p>
        </p:txBody>
      </p:sp>
      <p:sp>
        <p:nvSpPr>
          <p:cNvPr id="60428" name="AutoShape 11"/>
          <p:cNvSpPr>
            <a:spLocks noChangeArrowheads="1"/>
          </p:cNvSpPr>
          <p:nvPr/>
        </p:nvSpPr>
        <p:spPr bwMode="auto">
          <a:xfrm>
            <a:off x="6400800" y="4481513"/>
            <a:ext cx="762000" cy="381000"/>
          </a:xfrm>
          <a:prstGeom prst="roundRect">
            <a:avLst>
              <a:gd name="adj" fmla="val 16667"/>
            </a:avLst>
          </a:prstGeom>
          <a:noFill/>
          <a:ln w="31750">
            <a:solidFill>
              <a:schemeClr val="tx1"/>
            </a:solidFill>
            <a:round/>
            <a:headEnd/>
            <a:tailEnd/>
          </a:ln>
        </p:spPr>
        <p:txBody>
          <a:bodyPr wrap="none" anchor="ctr"/>
          <a:lstStyle/>
          <a:p>
            <a:pPr algn="ctr"/>
            <a:r>
              <a:rPr lang="en-US" sz="2400">
                <a:latin typeface="Tahoma" pitchFamily="34" charset="0"/>
              </a:rPr>
              <a:t>ADD</a:t>
            </a:r>
          </a:p>
        </p:txBody>
      </p:sp>
      <p:sp>
        <p:nvSpPr>
          <p:cNvPr id="60429" name="AutoShape 12"/>
          <p:cNvSpPr>
            <a:spLocks noChangeArrowheads="1"/>
          </p:cNvSpPr>
          <p:nvPr/>
        </p:nvSpPr>
        <p:spPr bwMode="auto">
          <a:xfrm>
            <a:off x="3514725" y="2286000"/>
            <a:ext cx="1023938" cy="609600"/>
          </a:xfrm>
          <a:prstGeom prst="roundRect">
            <a:avLst>
              <a:gd name="adj" fmla="val 16667"/>
            </a:avLst>
          </a:prstGeom>
          <a:solidFill>
            <a:schemeClr val="accent1"/>
          </a:solidFill>
          <a:ln w="31750">
            <a:solidFill>
              <a:schemeClr val="tx1"/>
            </a:solidFill>
            <a:round/>
            <a:headEnd/>
            <a:tailEnd/>
          </a:ln>
        </p:spPr>
        <p:txBody>
          <a:bodyPr wrap="none" anchor="ctr"/>
          <a:lstStyle/>
          <a:p>
            <a:pPr algn="ctr"/>
            <a:r>
              <a:rPr lang="en-US" sz="2000" dirty="0">
                <a:latin typeface="Tahoma" pitchFamily="34" charset="0"/>
              </a:rPr>
              <a:t>cpsr</a:t>
            </a:r>
          </a:p>
          <a:p>
            <a:pPr algn="ctr"/>
            <a:r>
              <a:rPr lang="en-US" sz="2000" dirty="0" err="1">
                <a:latin typeface="Tahoma" pitchFamily="34" charset="0"/>
              </a:rPr>
              <a:t>IFt_SVC</a:t>
            </a:r>
            <a:endParaRPr lang="en-US" sz="2000" dirty="0">
              <a:latin typeface="Tahoma" pitchFamily="34" charset="0"/>
            </a:endParaRPr>
          </a:p>
        </p:txBody>
      </p:sp>
      <p:sp>
        <p:nvSpPr>
          <p:cNvPr id="60430" name="AutoShape 13"/>
          <p:cNvSpPr>
            <a:spLocks noChangeArrowheads="1"/>
          </p:cNvSpPr>
          <p:nvPr/>
        </p:nvSpPr>
        <p:spPr bwMode="auto">
          <a:xfrm>
            <a:off x="5395913" y="2957513"/>
            <a:ext cx="1023937" cy="609600"/>
          </a:xfrm>
          <a:prstGeom prst="roundRect">
            <a:avLst>
              <a:gd name="adj" fmla="val 16667"/>
            </a:avLst>
          </a:prstGeom>
          <a:solidFill>
            <a:schemeClr val="accent1"/>
          </a:solidFill>
          <a:ln w="31750">
            <a:solidFill>
              <a:schemeClr val="tx1"/>
            </a:solidFill>
            <a:round/>
            <a:headEnd/>
            <a:tailEnd/>
          </a:ln>
        </p:spPr>
        <p:txBody>
          <a:bodyPr wrap="none" anchor="ctr"/>
          <a:lstStyle/>
          <a:p>
            <a:pPr algn="ctr"/>
            <a:r>
              <a:rPr lang="en-US" sz="2000" dirty="0">
                <a:latin typeface="Tahoma" pitchFamily="34" charset="0"/>
              </a:rPr>
              <a:t>cpsr</a:t>
            </a:r>
          </a:p>
          <a:p>
            <a:pPr algn="ctr"/>
            <a:r>
              <a:rPr lang="en-US" sz="2000" dirty="0" err="1">
                <a:latin typeface="Tahoma" pitchFamily="34" charset="0"/>
              </a:rPr>
              <a:t>IFt_SVC</a:t>
            </a:r>
            <a:endParaRPr lang="en-US" sz="2000" dirty="0">
              <a:latin typeface="Tahoma" pitchFamily="34" charset="0"/>
            </a:endParaRPr>
          </a:p>
        </p:txBody>
      </p:sp>
      <p:sp>
        <p:nvSpPr>
          <p:cNvPr id="60431" name="AutoShape 14"/>
          <p:cNvSpPr>
            <a:spLocks noChangeArrowheads="1"/>
          </p:cNvSpPr>
          <p:nvPr/>
        </p:nvSpPr>
        <p:spPr bwMode="auto">
          <a:xfrm>
            <a:off x="7281863" y="3671888"/>
            <a:ext cx="1023937" cy="609600"/>
          </a:xfrm>
          <a:prstGeom prst="roundRect">
            <a:avLst>
              <a:gd name="adj" fmla="val 16667"/>
            </a:avLst>
          </a:prstGeom>
          <a:solidFill>
            <a:schemeClr val="accent1"/>
          </a:solidFill>
          <a:ln w="31750">
            <a:solidFill>
              <a:schemeClr val="tx1"/>
            </a:solidFill>
            <a:round/>
            <a:headEnd/>
            <a:tailEnd/>
          </a:ln>
        </p:spPr>
        <p:txBody>
          <a:bodyPr wrap="none" anchor="ctr"/>
          <a:lstStyle/>
          <a:p>
            <a:pPr algn="ctr"/>
            <a:r>
              <a:rPr lang="en-US" sz="2000" dirty="0">
                <a:latin typeface="Tahoma" pitchFamily="34" charset="0"/>
              </a:rPr>
              <a:t>cpsr</a:t>
            </a:r>
          </a:p>
          <a:p>
            <a:pPr algn="ctr"/>
            <a:r>
              <a:rPr lang="en-US" sz="2000" dirty="0" err="1">
                <a:latin typeface="Tahoma" pitchFamily="34" charset="0"/>
              </a:rPr>
              <a:t>iFt_SVC</a:t>
            </a:r>
            <a:endParaRPr lang="en-US" sz="2000" dirty="0">
              <a:latin typeface="Tahoma" pitchFamily="34" charset="0"/>
            </a:endParaRPr>
          </a:p>
        </p:txBody>
      </p:sp>
      <p:sp>
        <p:nvSpPr>
          <p:cNvPr id="60432" name="Text Box 15"/>
          <p:cNvSpPr txBox="1">
            <a:spLocks noChangeArrowheads="1"/>
          </p:cNvSpPr>
          <p:nvPr/>
        </p:nvSpPr>
        <p:spPr bwMode="auto">
          <a:xfrm>
            <a:off x="2590800" y="1600200"/>
            <a:ext cx="1143000" cy="457200"/>
          </a:xfrm>
          <a:prstGeom prst="rect">
            <a:avLst/>
          </a:prstGeom>
          <a:noFill/>
          <a:ln w="31750">
            <a:noFill/>
            <a:miter lim="800000"/>
            <a:headEnd/>
            <a:tailEnd/>
          </a:ln>
        </p:spPr>
        <p:txBody>
          <a:bodyPr>
            <a:spAutoFit/>
          </a:bodyPr>
          <a:lstStyle/>
          <a:p>
            <a:pPr>
              <a:spcBef>
                <a:spcPct val="50000"/>
              </a:spcBef>
            </a:pPr>
            <a:r>
              <a:rPr lang="en-US" sz="2400" b="1">
                <a:latin typeface="Tahoma" pitchFamily="34" charset="0"/>
              </a:rPr>
              <a:t>Fetch</a:t>
            </a:r>
          </a:p>
        </p:txBody>
      </p:sp>
      <p:sp>
        <p:nvSpPr>
          <p:cNvPr id="60433" name="Text Box 16"/>
          <p:cNvSpPr txBox="1">
            <a:spLocks noChangeArrowheads="1"/>
          </p:cNvSpPr>
          <p:nvPr/>
        </p:nvSpPr>
        <p:spPr bwMode="auto">
          <a:xfrm>
            <a:off x="4495800" y="1600200"/>
            <a:ext cx="1447800" cy="457200"/>
          </a:xfrm>
          <a:prstGeom prst="rect">
            <a:avLst/>
          </a:prstGeom>
          <a:noFill/>
          <a:ln w="31750">
            <a:noFill/>
            <a:miter lim="800000"/>
            <a:headEnd/>
            <a:tailEnd/>
          </a:ln>
        </p:spPr>
        <p:txBody>
          <a:bodyPr>
            <a:spAutoFit/>
          </a:bodyPr>
          <a:lstStyle/>
          <a:p>
            <a:pPr>
              <a:spcBef>
                <a:spcPct val="50000"/>
              </a:spcBef>
            </a:pPr>
            <a:r>
              <a:rPr lang="en-US" sz="2400" b="1">
                <a:latin typeface="Tahoma" pitchFamily="34" charset="0"/>
              </a:rPr>
              <a:t>Decode</a:t>
            </a:r>
          </a:p>
        </p:txBody>
      </p:sp>
      <p:sp>
        <p:nvSpPr>
          <p:cNvPr id="60434" name="Text Box 17"/>
          <p:cNvSpPr txBox="1">
            <a:spLocks noChangeArrowheads="1"/>
          </p:cNvSpPr>
          <p:nvPr/>
        </p:nvSpPr>
        <p:spPr bwMode="auto">
          <a:xfrm>
            <a:off x="6400800" y="1600200"/>
            <a:ext cx="1524000" cy="457200"/>
          </a:xfrm>
          <a:prstGeom prst="rect">
            <a:avLst/>
          </a:prstGeom>
          <a:noFill/>
          <a:ln w="31750">
            <a:noFill/>
            <a:miter lim="800000"/>
            <a:headEnd/>
            <a:tailEnd/>
          </a:ln>
        </p:spPr>
        <p:txBody>
          <a:bodyPr>
            <a:spAutoFit/>
          </a:bodyPr>
          <a:lstStyle/>
          <a:p>
            <a:pPr>
              <a:spcBef>
                <a:spcPct val="50000"/>
              </a:spcBef>
            </a:pPr>
            <a:r>
              <a:rPr lang="en-US" sz="2400" b="1">
                <a:latin typeface="Tahoma" pitchFamily="34" charset="0"/>
              </a:rPr>
              <a:t>Execute</a:t>
            </a:r>
          </a:p>
        </p:txBody>
      </p:sp>
      <p:sp>
        <p:nvSpPr>
          <p:cNvPr id="60435" name="Text Box 18"/>
          <p:cNvSpPr txBox="1">
            <a:spLocks noChangeArrowheads="1"/>
          </p:cNvSpPr>
          <p:nvPr/>
        </p:nvSpPr>
        <p:spPr bwMode="auto">
          <a:xfrm>
            <a:off x="1428750" y="2409825"/>
            <a:ext cx="1295400" cy="457200"/>
          </a:xfrm>
          <a:prstGeom prst="rect">
            <a:avLst/>
          </a:prstGeom>
          <a:noFill/>
          <a:ln w="31750">
            <a:noFill/>
            <a:miter lim="800000"/>
            <a:headEnd/>
            <a:tailEnd/>
          </a:ln>
        </p:spPr>
        <p:txBody>
          <a:bodyPr>
            <a:spAutoFit/>
          </a:bodyPr>
          <a:lstStyle/>
          <a:p>
            <a:pPr>
              <a:spcBef>
                <a:spcPct val="50000"/>
              </a:spcBef>
            </a:pPr>
            <a:r>
              <a:rPr lang="en-US" sz="2400">
                <a:latin typeface="Tahoma" pitchFamily="34" charset="0"/>
              </a:rPr>
              <a:t>Cycle 1</a:t>
            </a:r>
          </a:p>
        </p:txBody>
      </p:sp>
      <p:sp>
        <p:nvSpPr>
          <p:cNvPr id="60436" name="Text Box 19"/>
          <p:cNvSpPr txBox="1">
            <a:spLocks noChangeArrowheads="1"/>
          </p:cNvSpPr>
          <p:nvPr/>
        </p:nvSpPr>
        <p:spPr bwMode="auto">
          <a:xfrm>
            <a:off x="1419225" y="3052763"/>
            <a:ext cx="1295400" cy="457200"/>
          </a:xfrm>
          <a:prstGeom prst="rect">
            <a:avLst/>
          </a:prstGeom>
          <a:noFill/>
          <a:ln w="31750">
            <a:noFill/>
            <a:miter lim="800000"/>
            <a:headEnd/>
            <a:tailEnd/>
          </a:ln>
        </p:spPr>
        <p:txBody>
          <a:bodyPr>
            <a:spAutoFit/>
          </a:bodyPr>
          <a:lstStyle/>
          <a:p>
            <a:pPr>
              <a:spcBef>
                <a:spcPct val="50000"/>
              </a:spcBef>
            </a:pPr>
            <a:r>
              <a:rPr lang="en-US" sz="2400">
                <a:latin typeface="Tahoma" pitchFamily="34" charset="0"/>
              </a:rPr>
              <a:t>Cycle 2</a:t>
            </a:r>
          </a:p>
        </p:txBody>
      </p:sp>
      <p:sp>
        <p:nvSpPr>
          <p:cNvPr id="60437" name="Text Box 20"/>
          <p:cNvSpPr txBox="1">
            <a:spLocks noChangeArrowheads="1"/>
          </p:cNvSpPr>
          <p:nvPr/>
        </p:nvSpPr>
        <p:spPr bwMode="auto">
          <a:xfrm>
            <a:off x="1428750" y="3738563"/>
            <a:ext cx="1295400" cy="457200"/>
          </a:xfrm>
          <a:prstGeom prst="rect">
            <a:avLst/>
          </a:prstGeom>
          <a:noFill/>
          <a:ln w="31750">
            <a:noFill/>
            <a:miter lim="800000"/>
            <a:headEnd/>
            <a:tailEnd/>
          </a:ln>
        </p:spPr>
        <p:txBody>
          <a:bodyPr>
            <a:spAutoFit/>
          </a:bodyPr>
          <a:lstStyle/>
          <a:p>
            <a:pPr>
              <a:spcBef>
                <a:spcPct val="50000"/>
              </a:spcBef>
            </a:pPr>
            <a:r>
              <a:rPr lang="en-US" sz="2400">
                <a:latin typeface="Tahoma" pitchFamily="34" charset="0"/>
              </a:rPr>
              <a:t>Cycle 3</a:t>
            </a:r>
          </a:p>
        </p:txBody>
      </p:sp>
      <p:sp>
        <p:nvSpPr>
          <p:cNvPr id="60438" name="Line 21"/>
          <p:cNvSpPr>
            <a:spLocks noChangeShapeType="1"/>
          </p:cNvSpPr>
          <p:nvPr/>
        </p:nvSpPr>
        <p:spPr bwMode="auto">
          <a:xfrm>
            <a:off x="1447800" y="2286000"/>
            <a:ext cx="0" cy="2514600"/>
          </a:xfrm>
          <a:prstGeom prst="line">
            <a:avLst/>
          </a:prstGeom>
          <a:noFill/>
          <a:ln w="31750">
            <a:solidFill>
              <a:schemeClr val="tx1"/>
            </a:solidFill>
            <a:round/>
            <a:headEnd/>
            <a:tailEnd type="triangle" w="med" len="med"/>
          </a:ln>
        </p:spPr>
        <p:txBody>
          <a:bodyPr wrap="none"/>
          <a:lstStyle/>
          <a:p>
            <a:endParaRPr lang="en-IN"/>
          </a:p>
        </p:txBody>
      </p:sp>
      <p:sp>
        <p:nvSpPr>
          <p:cNvPr id="60439" name="Text Box 22"/>
          <p:cNvSpPr txBox="1">
            <a:spLocks noChangeArrowheads="1"/>
          </p:cNvSpPr>
          <p:nvPr/>
        </p:nvSpPr>
        <p:spPr bwMode="auto">
          <a:xfrm>
            <a:off x="628650" y="2414588"/>
            <a:ext cx="1295400" cy="457200"/>
          </a:xfrm>
          <a:prstGeom prst="rect">
            <a:avLst/>
          </a:prstGeom>
          <a:noFill/>
          <a:ln w="31750">
            <a:noFill/>
            <a:miter lim="800000"/>
            <a:headEnd/>
            <a:tailEnd/>
          </a:ln>
        </p:spPr>
        <p:txBody>
          <a:bodyPr>
            <a:spAutoFit/>
          </a:bodyPr>
          <a:lstStyle/>
          <a:p>
            <a:pPr>
              <a:spcBef>
                <a:spcPct val="50000"/>
              </a:spcBef>
            </a:pPr>
            <a:r>
              <a:rPr lang="en-US" sz="2400">
                <a:latin typeface="Tahoma" pitchFamily="34" charset="0"/>
              </a:rPr>
              <a:t>Time</a:t>
            </a:r>
          </a:p>
        </p:txBody>
      </p:sp>
      <p:sp>
        <p:nvSpPr>
          <p:cNvPr id="60440" name="Text Box 23"/>
          <p:cNvSpPr txBox="1">
            <a:spLocks noChangeArrowheads="1"/>
          </p:cNvSpPr>
          <p:nvPr/>
        </p:nvSpPr>
        <p:spPr bwMode="auto">
          <a:xfrm>
            <a:off x="1414463" y="4419600"/>
            <a:ext cx="1295400" cy="457200"/>
          </a:xfrm>
          <a:prstGeom prst="rect">
            <a:avLst/>
          </a:prstGeom>
          <a:noFill/>
          <a:ln w="31750">
            <a:noFill/>
            <a:miter lim="800000"/>
            <a:headEnd/>
            <a:tailEnd/>
          </a:ln>
        </p:spPr>
        <p:txBody>
          <a:bodyPr>
            <a:spAutoFit/>
          </a:bodyPr>
          <a:lstStyle/>
          <a:p>
            <a:pPr>
              <a:spcBef>
                <a:spcPct val="50000"/>
              </a:spcBef>
            </a:pPr>
            <a:r>
              <a:rPr lang="en-US" sz="2400">
                <a:latin typeface="Tahoma" pitchFamily="34" charset="0"/>
              </a:rPr>
              <a:t>Cycle 4</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3" name="Rectangle 1026"/>
          <p:cNvSpPr>
            <a:spLocks noGrp="1" noChangeArrowheads="1"/>
          </p:cNvSpPr>
          <p:nvPr>
            <p:ph type="title"/>
          </p:nvPr>
        </p:nvSpPr>
        <p:spPr/>
        <p:txBody>
          <a:bodyPr/>
          <a:lstStyle/>
          <a:p>
            <a:pPr eaLnBrk="1" hangingPunct="1"/>
            <a:r>
              <a:rPr lang="en-US" smtClean="0"/>
              <a:t>Pipeline Characteristics</a:t>
            </a:r>
          </a:p>
        </p:txBody>
      </p:sp>
      <p:sp>
        <p:nvSpPr>
          <p:cNvPr id="61444" name="Rectangle 1027"/>
          <p:cNvSpPr>
            <a:spLocks noGrp="1" noChangeArrowheads="1"/>
          </p:cNvSpPr>
          <p:nvPr>
            <p:ph sz="quarter" idx="1"/>
          </p:nvPr>
        </p:nvSpPr>
        <p:spPr/>
        <p:txBody>
          <a:bodyPr/>
          <a:lstStyle/>
          <a:p>
            <a:pPr algn="just" eaLnBrk="1" hangingPunct="1">
              <a:buFont typeface="Wingdings" pitchFamily="2" charset="2"/>
              <a:buChar char="Ø"/>
            </a:pPr>
            <a:r>
              <a:rPr lang="en-US" dirty="0" smtClean="0"/>
              <a:t>An instruction in the execute stage will complete even though an interrupt has been raised</a:t>
            </a:r>
          </a:p>
          <a:p>
            <a:pPr algn="just" eaLnBrk="1" hangingPunct="1">
              <a:buFont typeface="Wingdings" pitchFamily="2" charset="2"/>
              <a:buChar char="Ø"/>
            </a:pPr>
            <a:r>
              <a:rPr lang="en-US" dirty="0" smtClean="0"/>
              <a:t>The execution of a branch instruction or branching by the direct modification of the PC causes the ARM core to flush its pipeline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1981200" y="0"/>
            <a:ext cx="6811963" cy="900113"/>
          </a:xfrm>
          <a:noFill/>
          <a:ln/>
        </p:spPr>
        <p:txBody>
          <a:bodyPr lIns="92075" tIns="46038" rIns="92075" bIns="46038"/>
          <a:lstStyle/>
          <a:p>
            <a:r>
              <a:rPr lang="en-US"/>
              <a:t>ARM Partnership Model</a:t>
            </a:r>
          </a:p>
        </p:txBody>
      </p:sp>
      <p:pic>
        <p:nvPicPr>
          <p:cNvPr id="279556" name="Picture 4" descr="partner map"/>
          <p:cNvPicPr>
            <a:picLocks noChangeAspect="1" noChangeArrowheads="1"/>
          </p:cNvPicPr>
          <p:nvPr/>
        </p:nvPicPr>
        <p:blipFill>
          <a:blip r:embed="rId3" cstate="print"/>
          <a:srcRect/>
          <a:stretch>
            <a:fillRect/>
          </a:stretch>
        </p:blipFill>
        <p:spPr bwMode="gray">
          <a:xfrm>
            <a:off x="284163" y="1016000"/>
            <a:ext cx="8326437" cy="5411788"/>
          </a:xfrm>
          <a:prstGeom prst="rect">
            <a:avLst/>
          </a:prstGeom>
          <a:noFill/>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noFill/>
          <a:ln/>
        </p:spPr>
        <p:txBody>
          <a:bodyPr lIns="92075" tIns="46038" rIns="92075" bIns="46038"/>
          <a:lstStyle/>
          <a:p>
            <a:r>
              <a:rPr lang="en-US" dirty="0"/>
              <a:t>Pipeline changes for ARM9TDMI</a:t>
            </a:r>
          </a:p>
        </p:txBody>
      </p:sp>
      <p:sp>
        <p:nvSpPr>
          <p:cNvPr id="214019" name="Rectangle 3"/>
          <p:cNvSpPr>
            <a:spLocks noChangeArrowheads="1"/>
          </p:cNvSpPr>
          <p:nvPr/>
        </p:nvSpPr>
        <p:spPr bwMode="gray">
          <a:xfrm>
            <a:off x="304800" y="4419600"/>
            <a:ext cx="1676400" cy="914400"/>
          </a:xfrm>
          <a:prstGeom prst="rect">
            <a:avLst/>
          </a:prstGeom>
          <a:solidFill>
            <a:srgbClr val="00B0F0"/>
          </a:solidFill>
          <a:ln w="25400">
            <a:solidFill>
              <a:schemeClr val="tx1"/>
            </a:solidFill>
            <a:miter lim="800000"/>
            <a:headEnd/>
            <a:tailEnd/>
          </a:ln>
          <a:effectLst/>
        </p:spPr>
        <p:txBody>
          <a:bodyPr wrap="none" anchor="ctr"/>
          <a:lstStyle/>
          <a:p>
            <a:endParaRPr lang="en-IN"/>
          </a:p>
        </p:txBody>
      </p:sp>
      <p:sp>
        <p:nvSpPr>
          <p:cNvPr id="214020" name="Rectangle 4"/>
          <p:cNvSpPr>
            <a:spLocks noChangeArrowheads="1"/>
          </p:cNvSpPr>
          <p:nvPr/>
        </p:nvSpPr>
        <p:spPr bwMode="gray">
          <a:xfrm>
            <a:off x="304800" y="4648200"/>
            <a:ext cx="1676400" cy="476250"/>
          </a:xfrm>
          <a:prstGeom prst="rect">
            <a:avLst/>
          </a:prstGeom>
          <a:noFill/>
          <a:ln w="9525">
            <a:noFill/>
            <a:miter lim="800000"/>
            <a:headEnd/>
            <a:tailEnd/>
          </a:ln>
          <a:effectLst/>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Instruction</a:t>
            </a:r>
          </a:p>
          <a:p>
            <a:pPr fontAlgn="base">
              <a:lnSpc>
                <a:spcPct val="90000"/>
              </a:lnSpc>
              <a:spcBef>
                <a:spcPct val="0"/>
              </a:spcBef>
              <a:buClrTx/>
              <a:buSzTx/>
              <a:buFontTx/>
              <a:buNone/>
            </a:pPr>
            <a:r>
              <a:rPr lang="en-US" sz="1400" b="1">
                <a:solidFill>
                  <a:schemeClr val="bg1"/>
                </a:solidFill>
              </a:rPr>
              <a:t>Fetch</a:t>
            </a:r>
          </a:p>
        </p:txBody>
      </p:sp>
      <p:sp>
        <p:nvSpPr>
          <p:cNvPr id="214021" name="Rectangle 5"/>
          <p:cNvSpPr>
            <a:spLocks noChangeArrowheads="1"/>
          </p:cNvSpPr>
          <p:nvPr/>
        </p:nvSpPr>
        <p:spPr bwMode="gray">
          <a:xfrm>
            <a:off x="3962400" y="4419600"/>
            <a:ext cx="1676400" cy="901700"/>
          </a:xfrm>
          <a:prstGeom prst="rect">
            <a:avLst/>
          </a:prstGeom>
          <a:solidFill>
            <a:schemeClr val="tx2"/>
          </a:solidFill>
          <a:ln w="25400">
            <a:solidFill>
              <a:schemeClr val="tx1"/>
            </a:solidFill>
            <a:miter lim="800000"/>
            <a:headEnd/>
            <a:tailEnd/>
          </a:ln>
          <a:effectLst/>
        </p:spPr>
        <p:txBody>
          <a:bodyPr wrap="none" anchor="ctr"/>
          <a:lstStyle/>
          <a:p>
            <a:endParaRPr lang="en-IN"/>
          </a:p>
        </p:txBody>
      </p:sp>
      <p:sp>
        <p:nvSpPr>
          <p:cNvPr id="214022" name="Rectangle 6"/>
          <p:cNvSpPr>
            <a:spLocks noChangeArrowheads="1"/>
          </p:cNvSpPr>
          <p:nvPr/>
        </p:nvSpPr>
        <p:spPr bwMode="gray">
          <a:xfrm>
            <a:off x="3962400" y="4724400"/>
            <a:ext cx="1676400" cy="284163"/>
          </a:xfrm>
          <a:prstGeom prst="rect">
            <a:avLst/>
          </a:prstGeom>
          <a:noFill/>
          <a:ln w="9525">
            <a:noFill/>
            <a:miter lim="800000"/>
            <a:headEnd/>
            <a:tailEnd/>
          </a:ln>
          <a:effectLst/>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 Shift + ALU</a:t>
            </a:r>
          </a:p>
        </p:txBody>
      </p:sp>
      <p:sp>
        <p:nvSpPr>
          <p:cNvPr id="214023" name="Rectangle 7"/>
          <p:cNvSpPr>
            <a:spLocks noChangeArrowheads="1"/>
          </p:cNvSpPr>
          <p:nvPr/>
        </p:nvSpPr>
        <p:spPr bwMode="gray">
          <a:xfrm>
            <a:off x="5791200" y="4419600"/>
            <a:ext cx="1676400" cy="901700"/>
          </a:xfrm>
          <a:prstGeom prst="rect">
            <a:avLst/>
          </a:prstGeom>
          <a:solidFill>
            <a:schemeClr val="accent1"/>
          </a:solidFill>
          <a:ln w="25400">
            <a:solidFill>
              <a:schemeClr val="tx1"/>
            </a:solidFill>
            <a:miter lim="800000"/>
            <a:headEnd/>
            <a:tailEnd/>
          </a:ln>
          <a:effectLst/>
        </p:spPr>
        <p:txBody>
          <a:bodyPr wrap="none" anchor="ctr"/>
          <a:lstStyle/>
          <a:p>
            <a:endParaRPr lang="en-IN"/>
          </a:p>
        </p:txBody>
      </p:sp>
      <p:sp>
        <p:nvSpPr>
          <p:cNvPr id="214024" name="Rectangle 8"/>
          <p:cNvSpPr>
            <a:spLocks noChangeArrowheads="1"/>
          </p:cNvSpPr>
          <p:nvPr/>
        </p:nvSpPr>
        <p:spPr bwMode="gray">
          <a:xfrm>
            <a:off x="5791200" y="4648200"/>
            <a:ext cx="1676400" cy="476250"/>
          </a:xfrm>
          <a:prstGeom prst="rect">
            <a:avLst/>
          </a:prstGeom>
          <a:noFill/>
          <a:ln w="9525">
            <a:noFill/>
            <a:miter lim="800000"/>
            <a:headEnd/>
            <a:tailEnd/>
          </a:ln>
          <a:effectLst/>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Memory</a:t>
            </a:r>
          </a:p>
          <a:p>
            <a:pPr fontAlgn="base">
              <a:lnSpc>
                <a:spcPct val="90000"/>
              </a:lnSpc>
              <a:spcBef>
                <a:spcPct val="0"/>
              </a:spcBef>
              <a:buClrTx/>
              <a:buSzTx/>
              <a:buFontTx/>
              <a:buNone/>
            </a:pPr>
            <a:r>
              <a:rPr lang="en-US" sz="1400" b="1">
                <a:solidFill>
                  <a:schemeClr val="bg1"/>
                </a:solidFill>
              </a:rPr>
              <a:t>Access</a:t>
            </a:r>
          </a:p>
        </p:txBody>
      </p:sp>
      <p:sp>
        <p:nvSpPr>
          <p:cNvPr id="214025" name="Rectangle 9"/>
          <p:cNvSpPr>
            <a:spLocks noChangeArrowheads="1"/>
          </p:cNvSpPr>
          <p:nvPr/>
        </p:nvSpPr>
        <p:spPr bwMode="gray">
          <a:xfrm>
            <a:off x="7626350" y="4419600"/>
            <a:ext cx="914400" cy="901700"/>
          </a:xfrm>
          <a:prstGeom prst="rect">
            <a:avLst/>
          </a:prstGeom>
          <a:solidFill>
            <a:schemeClr val="accent2"/>
          </a:solidFill>
          <a:ln w="25400">
            <a:solidFill>
              <a:schemeClr val="tx1"/>
            </a:solidFill>
            <a:miter lim="800000"/>
            <a:headEnd/>
            <a:tailEnd/>
          </a:ln>
          <a:effectLst/>
        </p:spPr>
        <p:txBody>
          <a:bodyPr wrap="none" anchor="ctr"/>
          <a:lstStyle/>
          <a:p>
            <a:endParaRPr lang="en-IN"/>
          </a:p>
        </p:txBody>
      </p:sp>
      <p:sp>
        <p:nvSpPr>
          <p:cNvPr id="214026" name="Rectangle 10"/>
          <p:cNvSpPr>
            <a:spLocks noChangeArrowheads="1"/>
          </p:cNvSpPr>
          <p:nvPr/>
        </p:nvSpPr>
        <p:spPr bwMode="gray">
          <a:xfrm>
            <a:off x="7620000" y="4616450"/>
            <a:ext cx="914400" cy="476250"/>
          </a:xfrm>
          <a:prstGeom prst="rect">
            <a:avLst/>
          </a:prstGeom>
          <a:noFill/>
          <a:ln w="9525">
            <a:noFill/>
            <a:miter lim="800000"/>
            <a:headEnd/>
            <a:tailEnd/>
          </a:ln>
          <a:effectLst/>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Reg</a:t>
            </a:r>
          </a:p>
          <a:p>
            <a:pPr fontAlgn="base">
              <a:lnSpc>
                <a:spcPct val="90000"/>
              </a:lnSpc>
              <a:spcBef>
                <a:spcPct val="0"/>
              </a:spcBef>
              <a:buClrTx/>
              <a:buSzTx/>
              <a:buFontTx/>
              <a:buNone/>
            </a:pPr>
            <a:r>
              <a:rPr lang="en-US" sz="1400" b="1">
                <a:solidFill>
                  <a:schemeClr val="bg1"/>
                </a:solidFill>
              </a:rPr>
              <a:t>Write</a:t>
            </a:r>
          </a:p>
        </p:txBody>
      </p:sp>
      <p:sp>
        <p:nvSpPr>
          <p:cNvPr id="214027" name="Rectangle 11"/>
          <p:cNvSpPr>
            <a:spLocks noChangeArrowheads="1"/>
          </p:cNvSpPr>
          <p:nvPr/>
        </p:nvSpPr>
        <p:spPr bwMode="gray">
          <a:xfrm>
            <a:off x="2133600" y="4419600"/>
            <a:ext cx="1676400" cy="914400"/>
          </a:xfrm>
          <a:prstGeom prst="rect">
            <a:avLst/>
          </a:prstGeom>
          <a:solidFill>
            <a:schemeClr val="folHlink"/>
          </a:solidFill>
          <a:ln w="25400">
            <a:solidFill>
              <a:schemeClr val="tx1"/>
            </a:solidFill>
            <a:miter lim="800000"/>
            <a:headEnd/>
            <a:tailEnd/>
          </a:ln>
          <a:effectLst/>
        </p:spPr>
        <p:txBody>
          <a:bodyPr wrap="none" anchor="ctr"/>
          <a:lstStyle/>
          <a:p>
            <a:endParaRPr lang="en-IN"/>
          </a:p>
        </p:txBody>
      </p:sp>
      <p:sp>
        <p:nvSpPr>
          <p:cNvPr id="214028" name="Rectangle 12"/>
          <p:cNvSpPr>
            <a:spLocks noChangeArrowheads="1"/>
          </p:cNvSpPr>
          <p:nvPr/>
        </p:nvSpPr>
        <p:spPr bwMode="gray">
          <a:xfrm>
            <a:off x="3048000" y="4876800"/>
            <a:ext cx="617538" cy="476250"/>
          </a:xfrm>
          <a:prstGeom prst="rect">
            <a:avLst/>
          </a:prstGeom>
          <a:noFill/>
          <a:ln w="9525">
            <a:noFill/>
            <a:miter lim="800000"/>
            <a:headEnd/>
            <a:tailEnd/>
          </a:ln>
          <a:effectLst/>
        </p:spPr>
        <p:txBody>
          <a:bodyPr wrap="none" lIns="92075" tIns="46038" rIns="92075" bIns="46038">
            <a:spAutoFit/>
          </a:bodyPr>
          <a:lstStyle/>
          <a:p>
            <a:pPr fontAlgn="base">
              <a:lnSpc>
                <a:spcPct val="90000"/>
              </a:lnSpc>
              <a:spcBef>
                <a:spcPct val="0"/>
              </a:spcBef>
              <a:buClrTx/>
              <a:buSzTx/>
              <a:buFontTx/>
              <a:buNone/>
            </a:pPr>
            <a:r>
              <a:rPr lang="en-US" sz="1400" b="1">
                <a:solidFill>
                  <a:schemeClr val="bg1"/>
                </a:solidFill>
              </a:rPr>
              <a:t>Reg</a:t>
            </a:r>
          </a:p>
          <a:p>
            <a:pPr fontAlgn="base">
              <a:lnSpc>
                <a:spcPct val="90000"/>
              </a:lnSpc>
              <a:spcBef>
                <a:spcPct val="0"/>
              </a:spcBef>
              <a:buClrTx/>
              <a:buSzTx/>
              <a:buFontTx/>
              <a:buNone/>
            </a:pPr>
            <a:r>
              <a:rPr lang="en-US" sz="1400" b="1">
                <a:solidFill>
                  <a:schemeClr val="bg1"/>
                </a:solidFill>
              </a:rPr>
              <a:t>Read</a:t>
            </a:r>
          </a:p>
        </p:txBody>
      </p:sp>
      <p:sp>
        <p:nvSpPr>
          <p:cNvPr id="214029" name="Rectangle 13"/>
          <p:cNvSpPr>
            <a:spLocks noChangeArrowheads="1"/>
          </p:cNvSpPr>
          <p:nvPr/>
        </p:nvSpPr>
        <p:spPr bwMode="gray">
          <a:xfrm>
            <a:off x="2133600" y="4876800"/>
            <a:ext cx="823913" cy="476250"/>
          </a:xfrm>
          <a:prstGeom prst="rect">
            <a:avLst/>
          </a:prstGeom>
          <a:noFill/>
          <a:ln w="9525">
            <a:noFill/>
            <a:miter lim="800000"/>
            <a:headEnd/>
            <a:tailEnd/>
          </a:ln>
          <a:effectLst/>
        </p:spPr>
        <p:txBody>
          <a:bodyPr wrap="none" lIns="92075" tIns="46038" rIns="92075" bIns="46038">
            <a:spAutoFit/>
          </a:bodyPr>
          <a:lstStyle/>
          <a:p>
            <a:pPr fontAlgn="base">
              <a:lnSpc>
                <a:spcPct val="90000"/>
              </a:lnSpc>
              <a:spcBef>
                <a:spcPct val="0"/>
              </a:spcBef>
              <a:buClrTx/>
              <a:buSzTx/>
              <a:buFontTx/>
              <a:buNone/>
            </a:pPr>
            <a:r>
              <a:rPr lang="en-US" sz="1400" b="1">
                <a:solidFill>
                  <a:schemeClr val="bg1"/>
                </a:solidFill>
              </a:rPr>
              <a:t>Reg</a:t>
            </a:r>
          </a:p>
          <a:p>
            <a:pPr fontAlgn="base">
              <a:lnSpc>
                <a:spcPct val="90000"/>
              </a:lnSpc>
              <a:spcBef>
                <a:spcPct val="0"/>
              </a:spcBef>
              <a:buClrTx/>
              <a:buSzTx/>
              <a:buFontTx/>
              <a:buNone/>
            </a:pPr>
            <a:r>
              <a:rPr lang="en-US" sz="1400" b="1">
                <a:solidFill>
                  <a:schemeClr val="bg1"/>
                </a:solidFill>
              </a:rPr>
              <a:t>Decode</a:t>
            </a:r>
          </a:p>
        </p:txBody>
      </p:sp>
      <p:sp>
        <p:nvSpPr>
          <p:cNvPr id="214030" name="Rectangle 14"/>
          <p:cNvSpPr>
            <a:spLocks noChangeArrowheads="1"/>
          </p:cNvSpPr>
          <p:nvPr/>
        </p:nvSpPr>
        <p:spPr bwMode="gray">
          <a:xfrm>
            <a:off x="728663" y="5357813"/>
            <a:ext cx="858837" cy="312737"/>
          </a:xfrm>
          <a:prstGeom prst="rect">
            <a:avLst/>
          </a:prstGeom>
          <a:noFill/>
          <a:ln w="9525">
            <a:noFill/>
            <a:miter lim="800000"/>
            <a:headEnd/>
            <a:tailEnd/>
          </a:ln>
          <a:effectLst/>
        </p:spPr>
        <p:txBody>
          <a:bodyPr wrap="none" lIns="92075" tIns="46038" rIns="92075" bIns="46038">
            <a:spAutoFit/>
          </a:bodyPr>
          <a:lstStyle/>
          <a:p>
            <a:pPr fontAlgn="base">
              <a:lnSpc>
                <a:spcPct val="90000"/>
              </a:lnSpc>
              <a:spcBef>
                <a:spcPct val="0"/>
              </a:spcBef>
              <a:buClrTx/>
              <a:buSzTx/>
              <a:buFontTx/>
              <a:buNone/>
            </a:pPr>
            <a:r>
              <a:rPr lang="en-US" sz="1600"/>
              <a:t>FETCH</a:t>
            </a:r>
          </a:p>
        </p:txBody>
      </p:sp>
      <p:sp>
        <p:nvSpPr>
          <p:cNvPr id="214031" name="Rectangle 15"/>
          <p:cNvSpPr>
            <a:spLocks noChangeArrowheads="1"/>
          </p:cNvSpPr>
          <p:nvPr/>
        </p:nvSpPr>
        <p:spPr bwMode="gray">
          <a:xfrm>
            <a:off x="2417763" y="5357813"/>
            <a:ext cx="1050925" cy="312737"/>
          </a:xfrm>
          <a:prstGeom prst="rect">
            <a:avLst/>
          </a:prstGeom>
          <a:noFill/>
          <a:ln w="9525">
            <a:noFill/>
            <a:miter lim="800000"/>
            <a:headEnd/>
            <a:tailEnd/>
          </a:ln>
          <a:effectLst/>
        </p:spPr>
        <p:txBody>
          <a:bodyPr wrap="none" lIns="92075" tIns="46038" rIns="92075" bIns="46038">
            <a:spAutoFit/>
          </a:bodyPr>
          <a:lstStyle/>
          <a:p>
            <a:pPr fontAlgn="base">
              <a:lnSpc>
                <a:spcPct val="90000"/>
              </a:lnSpc>
              <a:spcBef>
                <a:spcPct val="0"/>
              </a:spcBef>
              <a:buClrTx/>
              <a:buSzTx/>
              <a:buFontTx/>
              <a:buNone/>
            </a:pPr>
            <a:r>
              <a:rPr lang="en-US" sz="1600"/>
              <a:t>DECODE</a:t>
            </a:r>
          </a:p>
        </p:txBody>
      </p:sp>
      <p:sp>
        <p:nvSpPr>
          <p:cNvPr id="214032" name="Rectangle 16"/>
          <p:cNvSpPr>
            <a:spLocks noChangeArrowheads="1"/>
          </p:cNvSpPr>
          <p:nvPr/>
        </p:nvSpPr>
        <p:spPr bwMode="gray">
          <a:xfrm>
            <a:off x="4176713" y="5357813"/>
            <a:ext cx="1139825" cy="312737"/>
          </a:xfrm>
          <a:prstGeom prst="rect">
            <a:avLst/>
          </a:prstGeom>
          <a:noFill/>
          <a:ln w="9525">
            <a:noFill/>
            <a:miter lim="800000"/>
            <a:headEnd/>
            <a:tailEnd/>
          </a:ln>
          <a:effectLst/>
        </p:spPr>
        <p:txBody>
          <a:bodyPr wrap="none" lIns="92075" tIns="46038" rIns="92075" bIns="46038">
            <a:spAutoFit/>
          </a:bodyPr>
          <a:lstStyle/>
          <a:p>
            <a:pPr fontAlgn="base">
              <a:lnSpc>
                <a:spcPct val="90000"/>
              </a:lnSpc>
              <a:spcBef>
                <a:spcPct val="0"/>
              </a:spcBef>
              <a:buClrTx/>
              <a:buSzTx/>
              <a:buFontTx/>
              <a:buNone/>
            </a:pPr>
            <a:r>
              <a:rPr lang="en-US" sz="1600"/>
              <a:t>EXECUTE</a:t>
            </a:r>
          </a:p>
        </p:txBody>
      </p:sp>
      <p:sp>
        <p:nvSpPr>
          <p:cNvPr id="214033" name="Rectangle 17"/>
          <p:cNvSpPr>
            <a:spLocks noChangeArrowheads="1"/>
          </p:cNvSpPr>
          <p:nvPr/>
        </p:nvSpPr>
        <p:spPr bwMode="gray">
          <a:xfrm>
            <a:off x="6076950" y="5357813"/>
            <a:ext cx="1098550" cy="312737"/>
          </a:xfrm>
          <a:prstGeom prst="rect">
            <a:avLst/>
          </a:prstGeom>
          <a:noFill/>
          <a:ln w="9525">
            <a:noFill/>
            <a:miter lim="800000"/>
            <a:headEnd/>
            <a:tailEnd/>
          </a:ln>
          <a:effectLst/>
        </p:spPr>
        <p:txBody>
          <a:bodyPr wrap="none" lIns="92075" tIns="46038" rIns="92075" bIns="46038">
            <a:spAutoFit/>
          </a:bodyPr>
          <a:lstStyle/>
          <a:p>
            <a:pPr fontAlgn="base">
              <a:lnSpc>
                <a:spcPct val="90000"/>
              </a:lnSpc>
              <a:spcBef>
                <a:spcPct val="0"/>
              </a:spcBef>
              <a:buClrTx/>
              <a:buSzTx/>
              <a:buFontTx/>
              <a:buNone/>
            </a:pPr>
            <a:r>
              <a:rPr lang="en-US" sz="1600"/>
              <a:t>MEMORY</a:t>
            </a:r>
          </a:p>
        </p:txBody>
      </p:sp>
      <p:sp>
        <p:nvSpPr>
          <p:cNvPr id="214034" name="Rectangle 18"/>
          <p:cNvSpPr>
            <a:spLocks noChangeArrowheads="1"/>
          </p:cNvSpPr>
          <p:nvPr/>
        </p:nvSpPr>
        <p:spPr bwMode="gray">
          <a:xfrm>
            <a:off x="7661275" y="5357813"/>
            <a:ext cx="838200" cy="312737"/>
          </a:xfrm>
          <a:prstGeom prst="rect">
            <a:avLst/>
          </a:prstGeom>
          <a:noFill/>
          <a:ln w="9525">
            <a:noFill/>
            <a:miter lim="800000"/>
            <a:headEnd/>
            <a:tailEnd/>
          </a:ln>
          <a:effectLst/>
        </p:spPr>
        <p:txBody>
          <a:bodyPr wrap="none" lIns="92075" tIns="46038" rIns="92075" bIns="46038">
            <a:spAutoFit/>
          </a:bodyPr>
          <a:lstStyle/>
          <a:p>
            <a:pPr fontAlgn="base">
              <a:lnSpc>
                <a:spcPct val="90000"/>
              </a:lnSpc>
              <a:spcBef>
                <a:spcPct val="0"/>
              </a:spcBef>
              <a:buClrTx/>
              <a:buSzTx/>
              <a:buFontTx/>
              <a:buNone/>
            </a:pPr>
            <a:r>
              <a:rPr lang="en-US" sz="1600"/>
              <a:t>WRITE</a:t>
            </a:r>
          </a:p>
        </p:txBody>
      </p:sp>
      <p:sp>
        <p:nvSpPr>
          <p:cNvPr id="214035" name="Rectangle 19"/>
          <p:cNvSpPr>
            <a:spLocks noChangeArrowheads="1"/>
          </p:cNvSpPr>
          <p:nvPr/>
        </p:nvSpPr>
        <p:spPr bwMode="gray">
          <a:xfrm>
            <a:off x="228600" y="3810000"/>
            <a:ext cx="2133600" cy="685800"/>
          </a:xfrm>
          <a:prstGeom prst="rect">
            <a:avLst/>
          </a:prstGeom>
          <a:noFill/>
          <a:ln w="9525">
            <a:noFill/>
            <a:miter lim="800000"/>
            <a:headEnd/>
            <a:tailEnd/>
          </a:ln>
          <a:effectLst/>
        </p:spPr>
        <p:txBody>
          <a:bodyPr lIns="92075" tIns="46038" rIns="92075" bIns="46038" anchor="ctr"/>
          <a:lstStyle/>
          <a:p>
            <a:pPr algn="l" fontAlgn="base">
              <a:lnSpc>
                <a:spcPct val="100000"/>
              </a:lnSpc>
              <a:spcBef>
                <a:spcPct val="0"/>
              </a:spcBef>
              <a:buClrTx/>
              <a:buSzTx/>
              <a:buFontTx/>
              <a:buNone/>
            </a:pPr>
            <a:r>
              <a:rPr lang="en-US" b="1"/>
              <a:t>ARM9TDMI</a:t>
            </a:r>
          </a:p>
        </p:txBody>
      </p:sp>
      <p:sp>
        <p:nvSpPr>
          <p:cNvPr id="214036" name="Line 20"/>
          <p:cNvSpPr>
            <a:spLocks noChangeShapeType="1"/>
          </p:cNvSpPr>
          <p:nvPr/>
        </p:nvSpPr>
        <p:spPr bwMode="gray">
          <a:xfrm>
            <a:off x="2133600" y="4876800"/>
            <a:ext cx="1676400" cy="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214037" name="Line 21"/>
          <p:cNvSpPr>
            <a:spLocks noChangeShapeType="1"/>
          </p:cNvSpPr>
          <p:nvPr/>
        </p:nvSpPr>
        <p:spPr bwMode="gray">
          <a:xfrm>
            <a:off x="2971800" y="4876800"/>
            <a:ext cx="0" cy="43815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214038" name="Rectangle 22"/>
          <p:cNvSpPr>
            <a:spLocks noChangeArrowheads="1"/>
          </p:cNvSpPr>
          <p:nvPr/>
        </p:nvSpPr>
        <p:spPr bwMode="gray">
          <a:xfrm>
            <a:off x="2133600" y="4419600"/>
            <a:ext cx="1676400" cy="476250"/>
          </a:xfrm>
          <a:prstGeom prst="rect">
            <a:avLst/>
          </a:prstGeom>
          <a:noFill/>
          <a:ln w="9525">
            <a:noFill/>
            <a:miter lim="800000"/>
            <a:headEnd/>
            <a:tailEnd/>
          </a:ln>
          <a:effectLst/>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ARM or Thumb</a:t>
            </a:r>
            <a:br>
              <a:rPr lang="en-US" sz="1400" b="1">
                <a:solidFill>
                  <a:schemeClr val="bg1"/>
                </a:solidFill>
              </a:rPr>
            </a:br>
            <a:r>
              <a:rPr lang="en-US" sz="1400" b="1">
                <a:solidFill>
                  <a:schemeClr val="bg1"/>
                </a:solidFill>
              </a:rPr>
              <a:t>Inst Decode</a:t>
            </a:r>
          </a:p>
        </p:txBody>
      </p:sp>
      <p:sp>
        <p:nvSpPr>
          <p:cNvPr id="214039" name="Rectangle 23"/>
          <p:cNvSpPr>
            <a:spLocks noChangeArrowheads="1"/>
          </p:cNvSpPr>
          <p:nvPr/>
        </p:nvSpPr>
        <p:spPr bwMode="gray">
          <a:xfrm>
            <a:off x="3100388" y="2328863"/>
            <a:ext cx="2743200" cy="914400"/>
          </a:xfrm>
          <a:prstGeom prst="rect">
            <a:avLst/>
          </a:prstGeom>
          <a:solidFill>
            <a:schemeClr val="folHlink"/>
          </a:solidFill>
          <a:ln w="25400">
            <a:solidFill>
              <a:schemeClr val="tx1"/>
            </a:solidFill>
            <a:miter lim="800000"/>
            <a:headEnd/>
            <a:tailEnd/>
          </a:ln>
          <a:effectLst/>
        </p:spPr>
        <p:txBody>
          <a:bodyPr wrap="none" anchor="ctr"/>
          <a:lstStyle/>
          <a:p>
            <a:endParaRPr lang="en-IN"/>
          </a:p>
        </p:txBody>
      </p:sp>
      <p:sp>
        <p:nvSpPr>
          <p:cNvPr id="214040" name="Rectangle 24"/>
          <p:cNvSpPr>
            <a:spLocks noChangeArrowheads="1"/>
          </p:cNvSpPr>
          <p:nvPr/>
        </p:nvSpPr>
        <p:spPr bwMode="gray">
          <a:xfrm>
            <a:off x="5995988" y="2328863"/>
            <a:ext cx="2514600" cy="901700"/>
          </a:xfrm>
          <a:prstGeom prst="rect">
            <a:avLst/>
          </a:prstGeom>
          <a:solidFill>
            <a:schemeClr val="tx2"/>
          </a:solidFill>
          <a:ln w="25400">
            <a:solidFill>
              <a:schemeClr val="tx1"/>
            </a:solidFill>
            <a:miter lim="800000"/>
            <a:headEnd/>
            <a:tailEnd/>
          </a:ln>
          <a:effectLst/>
        </p:spPr>
        <p:txBody>
          <a:bodyPr wrap="none" anchor="ctr"/>
          <a:lstStyle/>
          <a:p>
            <a:endParaRPr lang="en-IN"/>
          </a:p>
        </p:txBody>
      </p:sp>
      <p:sp>
        <p:nvSpPr>
          <p:cNvPr id="214041" name="Rectangle 25"/>
          <p:cNvSpPr>
            <a:spLocks noChangeArrowheads="1"/>
          </p:cNvSpPr>
          <p:nvPr/>
        </p:nvSpPr>
        <p:spPr bwMode="gray">
          <a:xfrm>
            <a:off x="4514850" y="2898775"/>
            <a:ext cx="1295400" cy="284163"/>
          </a:xfrm>
          <a:prstGeom prst="rect">
            <a:avLst/>
          </a:prstGeom>
          <a:noFill/>
          <a:ln w="9525">
            <a:noFill/>
            <a:miter lim="800000"/>
            <a:headEnd/>
            <a:tailEnd/>
          </a:ln>
          <a:effectLst/>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Reg Select</a:t>
            </a:r>
          </a:p>
        </p:txBody>
      </p:sp>
      <p:sp>
        <p:nvSpPr>
          <p:cNvPr id="214042" name="Rectangle 26"/>
          <p:cNvSpPr>
            <a:spLocks noChangeArrowheads="1"/>
          </p:cNvSpPr>
          <p:nvPr/>
        </p:nvSpPr>
        <p:spPr bwMode="gray">
          <a:xfrm>
            <a:off x="5995988" y="2527300"/>
            <a:ext cx="617537" cy="476250"/>
          </a:xfrm>
          <a:prstGeom prst="rect">
            <a:avLst/>
          </a:prstGeom>
          <a:noFill/>
          <a:ln w="9525">
            <a:noFill/>
            <a:miter lim="800000"/>
            <a:headEnd/>
            <a:tailEnd/>
          </a:ln>
          <a:effectLst/>
        </p:spPr>
        <p:txBody>
          <a:bodyPr wrap="none" lIns="92075" tIns="46038" rIns="92075" bIns="46038">
            <a:spAutoFit/>
          </a:bodyPr>
          <a:lstStyle/>
          <a:p>
            <a:pPr fontAlgn="base">
              <a:lnSpc>
                <a:spcPct val="90000"/>
              </a:lnSpc>
              <a:spcBef>
                <a:spcPct val="0"/>
              </a:spcBef>
              <a:buClrTx/>
              <a:buSzTx/>
              <a:buFontTx/>
              <a:buNone/>
            </a:pPr>
            <a:r>
              <a:rPr lang="en-US" sz="1400" b="1">
                <a:solidFill>
                  <a:schemeClr val="bg1"/>
                </a:solidFill>
              </a:rPr>
              <a:t>Reg</a:t>
            </a:r>
          </a:p>
          <a:p>
            <a:pPr fontAlgn="base">
              <a:lnSpc>
                <a:spcPct val="90000"/>
              </a:lnSpc>
              <a:spcBef>
                <a:spcPct val="0"/>
              </a:spcBef>
              <a:buClrTx/>
              <a:buSzTx/>
              <a:buFontTx/>
              <a:buNone/>
            </a:pPr>
            <a:r>
              <a:rPr lang="en-US" sz="1400" b="1">
                <a:solidFill>
                  <a:schemeClr val="bg1"/>
                </a:solidFill>
              </a:rPr>
              <a:t>Read</a:t>
            </a:r>
          </a:p>
        </p:txBody>
      </p:sp>
      <p:sp>
        <p:nvSpPr>
          <p:cNvPr id="214043" name="Rectangle 27"/>
          <p:cNvSpPr>
            <a:spLocks noChangeArrowheads="1"/>
          </p:cNvSpPr>
          <p:nvPr/>
        </p:nvSpPr>
        <p:spPr bwMode="gray">
          <a:xfrm>
            <a:off x="6553200" y="2622550"/>
            <a:ext cx="762000" cy="284163"/>
          </a:xfrm>
          <a:prstGeom prst="rect">
            <a:avLst/>
          </a:prstGeom>
          <a:noFill/>
          <a:ln w="9525">
            <a:noFill/>
            <a:miter lim="800000"/>
            <a:headEnd/>
            <a:tailEnd/>
          </a:ln>
          <a:effectLst/>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Shift</a:t>
            </a:r>
          </a:p>
        </p:txBody>
      </p:sp>
      <p:sp>
        <p:nvSpPr>
          <p:cNvPr id="214044" name="Rectangle 28"/>
          <p:cNvSpPr>
            <a:spLocks noChangeArrowheads="1"/>
          </p:cNvSpPr>
          <p:nvPr/>
        </p:nvSpPr>
        <p:spPr bwMode="gray">
          <a:xfrm>
            <a:off x="7239000" y="2622550"/>
            <a:ext cx="685800" cy="284163"/>
          </a:xfrm>
          <a:prstGeom prst="rect">
            <a:avLst/>
          </a:prstGeom>
          <a:noFill/>
          <a:ln w="9525">
            <a:noFill/>
            <a:miter lim="800000"/>
            <a:headEnd/>
            <a:tailEnd/>
          </a:ln>
          <a:effectLst/>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ALU</a:t>
            </a:r>
          </a:p>
        </p:txBody>
      </p:sp>
      <p:sp>
        <p:nvSpPr>
          <p:cNvPr id="214045" name="Rectangle 29"/>
          <p:cNvSpPr>
            <a:spLocks noChangeArrowheads="1"/>
          </p:cNvSpPr>
          <p:nvPr/>
        </p:nvSpPr>
        <p:spPr bwMode="gray">
          <a:xfrm>
            <a:off x="7877175" y="2527300"/>
            <a:ext cx="657225" cy="476250"/>
          </a:xfrm>
          <a:prstGeom prst="rect">
            <a:avLst/>
          </a:prstGeom>
          <a:noFill/>
          <a:ln w="9525">
            <a:noFill/>
            <a:miter lim="800000"/>
            <a:headEnd/>
            <a:tailEnd/>
          </a:ln>
          <a:effectLst/>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Reg</a:t>
            </a:r>
          </a:p>
          <a:p>
            <a:pPr fontAlgn="base">
              <a:lnSpc>
                <a:spcPct val="90000"/>
              </a:lnSpc>
              <a:spcBef>
                <a:spcPct val="0"/>
              </a:spcBef>
              <a:buClrTx/>
              <a:buSzTx/>
              <a:buFontTx/>
              <a:buNone/>
            </a:pPr>
            <a:r>
              <a:rPr lang="en-US" sz="1400" b="1">
                <a:solidFill>
                  <a:schemeClr val="bg1"/>
                </a:solidFill>
              </a:rPr>
              <a:t>Write</a:t>
            </a:r>
          </a:p>
        </p:txBody>
      </p:sp>
      <p:sp>
        <p:nvSpPr>
          <p:cNvPr id="214046" name="Line 30"/>
          <p:cNvSpPr>
            <a:spLocks noChangeShapeType="1"/>
          </p:cNvSpPr>
          <p:nvPr/>
        </p:nvSpPr>
        <p:spPr bwMode="gray">
          <a:xfrm>
            <a:off x="6605588" y="2328863"/>
            <a:ext cx="0" cy="91440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214047" name="Line 31"/>
          <p:cNvSpPr>
            <a:spLocks noChangeShapeType="1"/>
          </p:cNvSpPr>
          <p:nvPr/>
        </p:nvSpPr>
        <p:spPr bwMode="gray">
          <a:xfrm>
            <a:off x="7291388" y="2328863"/>
            <a:ext cx="0" cy="91440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214048" name="Line 32"/>
          <p:cNvSpPr>
            <a:spLocks noChangeShapeType="1"/>
          </p:cNvSpPr>
          <p:nvPr/>
        </p:nvSpPr>
        <p:spPr bwMode="gray">
          <a:xfrm>
            <a:off x="7900988" y="2328863"/>
            <a:ext cx="0" cy="91440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214049" name="Rectangle 33"/>
          <p:cNvSpPr>
            <a:spLocks noChangeArrowheads="1"/>
          </p:cNvSpPr>
          <p:nvPr/>
        </p:nvSpPr>
        <p:spPr bwMode="gray">
          <a:xfrm>
            <a:off x="3124200" y="2576513"/>
            <a:ext cx="1371600" cy="476250"/>
          </a:xfrm>
          <a:prstGeom prst="rect">
            <a:avLst/>
          </a:prstGeom>
          <a:noFill/>
          <a:ln w="9525">
            <a:noFill/>
            <a:miter lim="800000"/>
            <a:headEnd/>
            <a:tailEnd/>
          </a:ln>
          <a:effectLst/>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Thumb</a:t>
            </a:r>
            <a:r>
              <a:rPr lang="en-US" sz="1400" b="1">
                <a:solidFill>
                  <a:schemeClr val="bg1"/>
                </a:solidFill>
                <a:latin typeface="Symbol" pitchFamily="18" charset="2"/>
              </a:rPr>
              <a:t>®</a:t>
            </a:r>
            <a:r>
              <a:rPr lang="en-US" sz="1400" b="1">
                <a:solidFill>
                  <a:schemeClr val="bg1"/>
                </a:solidFill>
              </a:rPr>
              <a:t>ARM</a:t>
            </a:r>
            <a:br>
              <a:rPr lang="en-US" sz="1400" b="1">
                <a:solidFill>
                  <a:schemeClr val="bg1"/>
                </a:solidFill>
              </a:rPr>
            </a:br>
            <a:r>
              <a:rPr lang="en-US" sz="1400" b="1">
                <a:solidFill>
                  <a:schemeClr val="bg1"/>
                </a:solidFill>
              </a:rPr>
              <a:t>decompress</a:t>
            </a:r>
          </a:p>
        </p:txBody>
      </p:sp>
      <p:sp>
        <p:nvSpPr>
          <p:cNvPr id="214050" name="Rectangle 34"/>
          <p:cNvSpPr>
            <a:spLocks noChangeArrowheads="1"/>
          </p:cNvSpPr>
          <p:nvPr/>
        </p:nvSpPr>
        <p:spPr bwMode="gray">
          <a:xfrm>
            <a:off x="4483100" y="2422525"/>
            <a:ext cx="1363663" cy="284163"/>
          </a:xfrm>
          <a:prstGeom prst="rect">
            <a:avLst/>
          </a:prstGeom>
          <a:noFill/>
          <a:ln w="9525">
            <a:noFill/>
            <a:miter lim="800000"/>
            <a:headEnd/>
            <a:tailEnd/>
          </a:ln>
          <a:effectLst/>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ARM decode</a:t>
            </a:r>
          </a:p>
        </p:txBody>
      </p:sp>
      <p:sp>
        <p:nvSpPr>
          <p:cNvPr id="214051" name="Rectangle 35"/>
          <p:cNvSpPr>
            <a:spLocks noChangeArrowheads="1"/>
          </p:cNvSpPr>
          <p:nvPr/>
        </p:nvSpPr>
        <p:spPr bwMode="gray">
          <a:xfrm>
            <a:off x="280988" y="2328863"/>
            <a:ext cx="2667000" cy="914400"/>
          </a:xfrm>
          <a:prstGeom prst="rect">
            <a:avLst/>
          </a:prstGeom>
          <a:solidFill>
            <a:srgbClr val="00B0F0"/>
          </a:solidFill>
          <a:ln w="25400">
            <a:solidFill>
              <a:schemeClr val="tx1"/>
            </a:solidFill>
            <a:miter lim="800000"/>
            <a:headEnd/>
            <a:tailEnd/>
          </a:ln>
          <a:effectLst/>
        </p:spPr>
        <p:txBody>
          <a:bodyPr wrap="none" anchor="ctr"/>
          <a:lstStyle/>
          <a:p>
            <a:endParaRPr lang="en-IN"/>
          </a:p>
        </p:txBody>
      </p:sp>
      <p:sp>
        <p:nvSpPr>
          <p:cNvPr id="214052" name="Rectangle 36"/>
          <p:cNvSpPr>
            <a:spLocks noChangeArrowheads="1"/>
          </p:cNvSpPr>
          <p:nvPr/>
        </p:nvSpPr>
        <p:spPr bwMode="gray">
          <a:xfrm>
            <a:off x="304800" y="2528888"/>
            <a:ext cx="2590800" cy="476250"/>
          </a:xfrm>
          <a:prstGeom prst="rect">
            <a:avLst/>
          </a:prstGeom>
          <a:noFill/>
          <a:ln w="9525">
            <a:noFill/>
            <a:miter lim="800000"/>
            <a:headEnd/>
            <a:tailEnd/>
          </a:ln>
          <a:effectLst/>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Instruction</a:t>
            </a:r>
          </a:p>
          <a:p>
            <a:pPr fontAlgn="base">
              <a:lnSpc>
                <a:spcPct val="90000"/>
              </a:lnSpc>
              <a:spcBef>
                <a:spcPct val="0"/>
              </a:spcBef>
              <a:buClrTx/>
              <a:buSzTx/>
              <a:buFontTx/>
              <a:buNone/>
            </a:pPr>
            <a:r>
              <a:rPr lang="en-US" sz="1400" b="1">
                <a:solidFill>
                  <a:schemeClr val="bg1"/>
                </a:solidFill>
              </a:rPr>
              <a:t>Fetch</a:t>
            </a:r>
          </a:p>
        </p:txBody>
      </p:sp>
      <p:sp>
        <p:nvSpPr>
          <p:cNvPr id="214053" name="Rectangle 37"/>
          <p:cNvSpPr>
            <a:spLocks noChangeArrowheads="1"/>
          </p:cNvSpPr>
          <p:nvPr/>
        </p:nvSpPr>
        <p:spPr bwMode="gray">
          <a:xfrm>
            <a:off x="1041400" y="3278188"/>
            <a:ext cx="858838" cy="312737"/>
          </a:xfrm>
          <a:prstGeom prst="rect">
            <a:avLst/>
          </a:prstGeom>
          <a:noFill/>
          <a:ln w="9525">
            <a:noFill/>
            <a:miter lim="800000"/>
            <a:headEnd/>
            <a:tailEnd/>
          </a:ln>
          <a:effectLst/>
        </p:spPr>
        <p:txBody>
          <a:bodyPr wrap="none" lIns="92075" tIns="46038" rIns="92075" bIns="46038">
            <a:spAutoFit/>
          </a:bodyPr>
          <a:lstStyle/>
          <a:p>
            <a:pPr fontAlgn="base">
              <a:lnSpc>
                <a:spcPct val="90000"/>
              </a:lnSpc>
              <a:spcBef>
                <a:spcPct val="0"/>
              </a:spcBef>
              <a:buClrTx/>
              <a:buSzTx/>
              <a:buFontTx/>
              <a:buNone/>
            </a:pPr>
            <a:r>
              <a:rPr lang="en-US" sz="1600"/>
              <a:t>FETCH</a:t>
            </a:r>
          </a:p>
        </p:txBody>
      </p:sp>
      <p:sp>
        <p:nvSpPr>
          <p:cNvPr id="214054" name="Rectangle 38"/>
          <p:cNvSpPr>
            <a:spLocks noChangeArrowheads="1"/>
          </p:cNvSpPr>
          <p:nvPr/>
        </p:nvSpPr>
        <p:spPr bwMode="gray">
          <a:xfrm>
            <a:off x="3997325" y="3278188"/>
            <a:ext cx="1050925" cy="312737"/>
          </a:xfrm>
          <a:prstGeom prst="rect">
            <a:avLst/>
          </a:prstGeom>
          <a:noFill/>
          <a:ln w="9525">
            <a:noFill/>
            <a:miter lim="800000"/>
            <a:headEnd/>
            <a:tailEnd/>
          </a:ln>
          <a:effectLst/>
        </p:spPr>
        <p:txBody>
          <a:bodyPr wrap="none" lIns="92075" tIns="46038" rIns="92075" bIns="46038">
            <a:spAutoFit/>
          </a:bodyPr>
          <a:lstStyle/>
          <a:p>
            <a:pPr fontAlgn="base">
              <a:lnSpc>
                <a:spcPct val="90000"/>
              </a:lnSpc>
              <a:spcBef>
                <a:spcPct val="0"/>
              </a:spcBef>
              <a:buClrTx/>
              <a:buSzTx/>
              <a:buFontTx/>
              <a:buNone/>
            </a:pPr>
            <a:r>
              <a:rPr lang="en-US" sz="1600"/>
              <a:t>DECODE</a:t>
            </a:r>
          </a:p>
        </p:txBody>
      </p:sp>
      <p:sp>
        <p:nvSpPr>
          <p:cNvPr id="214055" name="Rectangle 39"/>
          <p:cNvSpPr>
            <a:spLocks noChangeArrowheads="1"/>
          </p:cNvSpPr>
          <p:nvPr/>
        </p:nvSpPr>
        <p:spPr bwMode="gray">
          <a:xfrm>
            <a:off x="6732588" y="3278188"/>
            <a:ext cx="1139825" cy="312737"/>
          </a:xfrm>
          <a:prstGeom prst="rect">
            <a:avLst/>
          </a:prstGeom>
          <a:noFill/>
          <a:ln w="9525">
            <a:noFill/>
            <a:miter lim="800000"/>
            <a:headEnd/>
            <a:tailEnd/>
          </a:ln>
          <a:effectLst/>
        </p:spPr>
        <p:txBody>
          <a:bodyPr wrap="none" lIns="92075" tIns="46038" rIns="92075" bIns="46038">
            <a:spAutoFit/>
          </a:bodyPr>
          <a:lstStyle/>
          <a:p>
            <a:pPr fontAlgn="base">
              <a:lnSpc>
                <a:spcPct val="90000"/>
              </a:lnSpc>
              <a:spcBef>
                <a:spcPct val="0"/>
              </a:spcBef>
              <a:buClrTx/>
              <a:buSzTx/>
              <a:buFontTx/>
              <a:buNone/>
            </a:pPr>
            <a:r>
              <a:rPr lang="en-US" sz="1600"/>
              <a:t>EXECUTE</a:t>
            </a:r>
          </a:p>
        </p:txBody>
      </p:sp>
      <p:sp>
        <p:nvSpPr>
          <p:cNvPr id="214056" name="Rectangle 40"/>
          <p:cNvSpPr>
            <a:spLocks noChangeArrowheads="1"/>
          </p:cNvSpPr>
          <p:nvPr/>
        </p:nvSpPr>
        <p:spPr bwMode="gray">
          <a:xfrm>
            <a:off x="228600" y="1736725"/>
            <a:ext cx="2133600" cy="685800"/>
          </a:xfrm>
          <a:prstGeom prst="rect">
            <a:avLst/>
          </a:prstGeom>
          <a:noFill/>
          <a:ln w="9525">
            <a:noFill/>
            <a:miter lim="800000"/>
            <a:headEnd/>
            <a:tailEnd/>
          </a:ln>
          <a:effectLst/>
        </p:spPr>
        <p:txBody>
          <a:bodyPr lIns="92075" tIns="46038" rIns="92075" bIns="46038" anchor="ctr"/>
          <a:lstStyle/>
          <a:p>
            <a:pPr algn="l" fontAlgn="base">
              <a:lnSpc>
                <a:spcPct val="100000"/>
              </a:lnSpc>
              <a:spcBef>
                <a:spcPct val="0"/>
              </a:spcBef>
              <a:buClrTx/>
              <a:buSzTx/>
              <a:buFontTx/>
              <a:buNone/>
            </a:pPr>
            <a:r>
              <a:rPr lang="en-US" b="1" dirty="0"/>
              <a:t>ARM7TDMI</a:t>
            </a:r>
          </a:p>
        </p:txBody>
      </p:sp>
      <p:sp>
        <p:nvSpPr>
          <p:cNvPr id="214057" name="Line 41"/>
          <p:cNvSpPr>
            <a:spLocks noChangeShapeType="1"/>
          </p:cNvSpPr>
          <p:nvPr/>
        </p:nvSpPr>
        <p:spPr bwMode="gray">
          <a:xfrm>
            <a:off x="4483100" y="2786063"/>
            <a:ext cx="1360488" cy="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214058" name="Line 42"/>
          <p:cNvSpPr>
            <a:spLocks noChangeShapeType="1"/>
          </p:cNvSpPr>
          <p:nvPr/>
        </p:nvSpPr>
        <p:spPr bwMode="gray">
          <a:xfrm>
            <a:off x="4483100" y="2328863"/>
            <a:ext cx="0" cy="895350"/>
          </a:xfrm>
          <a:prstGeom prst="line">
            <a:avLst/>
          </a:prstGeom>
          <a:noFill/>
          <a:ln w="12700">
            <a:solidFill>
              <a:schemeClr val="tx1"/>
            </a:solidFill>
            <a:round/>
            <a:headEnd type="none" w="sm" len="sm"/>
            <a:tailEnd type="none" w="sm" len="sm"/>
          </a:ln>
          <a:effectLst/>
        </p:spPr>
        <p:txBody>
          <a:bodyPr wrap="none" anchor="ctr"/>
          <a:lstStyle/>
          <a:p>
            <a:endParaRPr lang="en-IN"/>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dirty="0"/>
              <a:t>ARM10 vs. ARM11 Pipelines</a:t>
            </a:r>
          </a:p>
        </p:txBody>
      </p:sp>
      <p:sp>
        <p:nvSpPr>
          <p:cNvPr id="216067" name="Rectangle 3"/>
          <p:cNvSpPr>
            <a:spLocks noGrp="1" noChangeArrowheads="1"/>
          </p:cNvSpPr>
          <p:nvPr>
            <p:ph type="body" idx="4294967295"/>
          </p:nvPr>
        </p:nvSpPr>
        <p:spPr>
          <a:xfrm>
            <a:off x="457200" y="3925887"/>
            <a:ext cx="1219200" cy="569913"/>
          </a:xfrm>
        </p:spPr>
        <p:txBody>
          <a:bodyPr>
            <a:normAutofit/>
          </a:bodyPr>
          <a:lstStyle/>
          <a:p>
            <a:pPr>
              <a:buFont typeface="Wingdings" pitchFamily="2" charset="2"/>
              <a:buNone/>
            </a:pPr>
            <a:r>
              <a:rPr lang="en-US" sz="2000" b="1" dirty="0"/>
              <a:t>ARM11</a:t>
            </a:r>
          </a:p>
        </p:txBody>
      </p:sp>
      <p:grpSp>
        <p:nvGrpSpPr>
          <p:cNvPr id="2" name="Group 4"/>
          <p:cNvGrpSpPr>
            <a:grpSpLocks/>
          </p:cNvGrpSpPr>
          <p:nvPr/>
        </p:nvGrpSpPr>
        <p:grpSpPr bwMode="auto">
          <a:xfrm>
            <a:off x="455613" y="4776788"/>
            <a:ext cx="3025775" cy="684212"/>
            <a:chOff x="158" y="890"/>
            <a:chExt cx="1906" cy="431"/>
          </a:xfrm>
        </p:grpSpPr>
        <p:sp>
          <p:nvSpPr>
            <p:cNvPr id="216069" name="Rectangle 5"/>
            <p:cNvSpPr>
              <a:spLocks noChangeArrowheads="1"/>
            </p:cNvSpPr>
            <p:nvPr/>
          </p:nvSpPr>
          <p:spPr bwMode="gray">
            <a:xfrm>
              <a:off x="158" y="890"/>
              <a:ext cx="477" cy="431"/>
            </a:xfrm>
            <a:prstGeom prst="rect">
              <a:avLst/>
            </a:prstGeom>
            <a:solidFill>
              <a:schemeClr val="tx2"/>
            </a:solidFill>
            <a:ln w="25400" algn="ctr">
              <a:solidFill>
                <a:schemeClr val="tx1"/>
              </a:solidFill>
              <a:miter lim="800000"/>
              <a:headEnd/>
              <a:tailEnd/>
            </a:ln>
            <a:effectLst/>
          </p:spPr>
          <p:txBody>
            <a:bodyPr wrap="none" anchor="ctr"/>
            <a:lstStyle/>
            <a:p>
              <a:pPr fontAlgn="base">
                <a:lnSpc>
                  <a:spcPct val="100000"/>
                </a:lnSpc>
                <a:spcBef>
                  <a:spcPct val="0"/>
                </a:spcBef>
                <a:buClrTx/>
                <a:buSzTx/>
                <a:buFontTx/>
                <a:buNone/>
              </a:pPr>
              <a:r>
                <a:rPr lang="en-US" sz="1200" b="1">
                  <a:solidFill>
                    <a:schemeClr val="bg1"/>
                  </a:solidFill>
                </a:rPr>
                <a:t>Fetch</a:t>
              </a:r>
            </a:p>
            <a:p>
              <a:pPr fontAlgn="base">
                <a:lnSpc>
                  <a:spcPct val="100000"/>
                </a:lnSpc>
                <a:spcBef>
                  <a:spcPct val="0"/>
                </a:spcBef>
                <a:buClrTx/>
                <a:buSzTx/>
                <a:buFontTx/>
                <a:buNone/>
              </a:pPr>
              <a:r>
                <a:rPr lang="en-US" sz="1200" b="1">
                  <a:solidFill>
                    <a:schemeClr val="bg1"/>
                  </a:solidFill>
                </a:rPr>
                <a:t>1</a:t>
              </a:r>
            </a:p>
          </p:txBody>
        </p:sp>
        <p:sp>
          <p:nvSpPr>
            <p:cNvPr id="216070" name="Rectangle 6"/>
            <p:cNvSpPr>
              <a:spLocks noChangeArrowheads="1"/>
            </p:cNvSpPr>
            <p:nvPr/>
          </p:nvSpPr>
          <p:spPr bwMode="gray">
            <a:xfrm>
              <a:off x="635" y="890"/>
              <a:ext cx="476" cy="431"/>
            </a:xfrm>
            <a:prstGeom prst="rect">
              <a:avLst/>
            </a:prstGeom>
            <a:solidFill>
              <a:schemeClr val="tx2"/>
            </a:solidFill>
            <a:ln w="25400" algn="ctr">
              <a:solidFill>
                <a:schemeClr val="tx1"/>
              </a:solidFill>
              <a:miter lim="800000"/>
              <a:headEnd/>
              <a:tailEnd/>
            </a:ln>
            <a:effectLst/>
          </p:spPr>
          <p:txBody>
            <a:bodyPr wrap="none" anchor="ctr"/>
            <a:lstStyle/>
            <a:p>
              <a:pPr fontAlgn="base">
                <a:lnSpc>
                  <a:spcPct val="100000"/>
                </a:lnSpc>
                <a:spcBef>
                  <a:spcPct val="0"/>
                </a:spcBef>
                <a:buClrTx/>
                <a:buSzTx/>
                <a:buFontTx/>
                <a:buNone/>
              </a:pPr>
              <a:r>
                <a:rPr lang="en-US" sz="1200" b="1">
                  <a:solidFill>
                    <a:schemeClr val="bg1"/>
                  </a:solidFill>
                </a:rPr>
                <a:t>Fetch</a:t>
              </a:r>
            </a:p>
            <a:p>
              <a:pPr fontAlgn="base">
                <a:lnSpc>
                  <a:spcPct val="100000"/>
                </a:lnSpc>
                <a:spcBef>
                  <a:spcPct val="0"/>
                </a:spcBef>
                <a:buClrTx/>
                <a:buSzTx/>
                <a:buFontTx/>
                <a:buNone/>
              </a:pPr>
              <a:r>
                <a:rPr lang="en-US" sz="1200" b="1">
                  <a:solidFill>
                    <a:schemeClr val="bg1"/>
                  </a:solidFill>
                </a:rPr>
                <a:t>2</a:t>
              </a:r>
            </a:p>
          </p:txBody>
        </p:sp>
        <p:sp>
          <p:nvSpPr>
            <p:cNvPr id="216071" name="Rectangle 7"/>
            <p:cNvSpPr>
              <a:spLocks noChangeArrowheads="1"/>
            </p:cNvSpPr>
            <p:nvPr/>
          </p:nvSpPr>
          <p:spPr bwMode="gray">
            <a:xfrm>
              <a:off x="1111" y="890"/>
              <a:ext cx="476" cy="431"/>
            </a:xfrm>
            <a:prstGeom prst="rect">
              <a:avLst/>
            </a:prstGeom>
            <a:solidFill>
              <a:schemeClr val="tx2"/>
            </a:solidFill>
            <a:ln w="25400" algn="ctr">
              <a:solidFill>
                <a:schemeClr val="tx1"/>
              </a:solidFill>
              <a:miter lim="800000"/>
              <a:headEnd/>
              <a:tailEnd/>
            </a:ln>
            <a:effectLst/>
          </p:spPr>
          <p:txBody>
            <a:bodyPr wrap="none" anchor="ctr"/>
            <a:lstStyle/>
            <a:p>
              <a:pPr fontAlgn="base">
                <a:lnSpc>
                  <a:spcPct val="100000"/>
                </a:lnSpc>
                <a:spcBef>
                  <a:spcPct val="0"/>
                </a:spcBef>
                <a:buClrTx/>
                <a:buSzTx/>
                <a:buFontTx/>
                <a:buNone/>
              </a:pPr>
              <a:r>
                <a:rPr lang="en-US" sz="1200" b="1">
                  <a:solidFill>
                    <a:schemeClr val="bg1"/>
                  </a:solidFill>
                </a:rPr>
                <a:t>Decode</a:t>
              </a:r>
            </a:p>
          </p:txBody>
        </p:sp>
        <p:sp>
          <p:nvSpPr>
            <p:cNvPr id="216072" name="Rectangle 8"/>
            <p:cNvSpPr>
              <a:spLocks noChangeArrowheads="1"/>
            </p:cNvSpPr>
            <p:nvPr/>
          </p:nvSpPr>
          <p:spPr bwMode="gray">
            <a:xfrm>
              <a:off x="1587" y="890"/>
              <a:ext cx="477" cy="431"/>
            </a:xfrm>
            <a:prstGeom prst="rect">
              <a:avLst/>
            </a:prstGeom>
            <a:solidFill>
              <a:schemeClr val="tx2"/>
            </a:solidFill>
            <a:ln w="25400" algn="ctr">
              <a:solidFill>
                <a:schemeClr val="tx1"/>
              </a:solidFill>
              <a:miter lim="800000"/>
              <a:headEnd/>
              <a:tailEnd/>
            </a:ln>
            <a:effectLst/>
          </p:spPr>
          <p:txBody>
            <a:bodyPr wrap="none" anchor="ctr"/>
            <a:lstStyle/>
            <a:p>
              <a:pPr fontAlgn="base">
                <a:lnSpc>
                  <a:spcPct val="100000"/>
                </a:lnSpc>
                <a:spcBef>
                  <a:spcPct val="0"/>
                </a:spcBef>
                <a:buClrTx/>
                <a:buSzTx/>
                <a:buFontTx/>
                <a:buNone/>
              </a:pPr>
              <a:r>
                <a:rPr lang="en-US" sz="1200" b="1">
                  <a:solidFill>
                    <a:schemeClr val="bg1"/>
                  </a:solidFill>
                </a:rPr>
                <a:t>Issue</a:t>
              </a:r>
              <a:endParaRPr lang="en-GB" sz="1200" b="1">
                <a:solidFill>
                  <a:schemeClr val="bg1"/>
                </a:solidFill>
              </a:endParaRPr>
            </a:p>
          </p:txBody>
        </p:sp>
      </p:grpSp>
      <p:grpSp>
        <p:nvGrpSpPr>
          <p:cNvPr id="3" name="Group 9"/>
          <p:cNvGrpSpPr>
            <a:grpSpLocks/>
          </p:cNvGrpSpPr>
          <p:nvPr/>
        </p:nvGrpSpPr>
        <p:grpSpPr bwMode="auto">
          <a:xfrm>
            <a:off x="3508375" y="4075113"/>
            <a:ext cx="2270125" cy="684212"/>
            <a:chOff x="2857" y="890"/>
            <a:chExt cx="1430" cy="431"/>
          </a:xfrm>
        </p:grpSpPr>
        <p:sp>
          <p:nvSpPr>
            <p:cNvPr id="216074" name="Rectangle 10"/>
            <p:cNvSpPr>
              <a:spLocks noChangeArrowheads="1"/>
            </p:cNvSpPr>
            <p:nvPr/>
          </p:nvSpPr>
          <p:spPr bwMode="gray">
            <a:xfrm>
              <a:off x="2857" y="890"/>
              <a:ext cx="477" cy="431"/>
            </a:xfrm>
            <a:prstGeom prst="rect">
              <a:avLst/>
            </a:prstGeom>
            <a:solidFill>
              <a:srgbClr val="00B0F0"/>
            </a:solidFill>
            <a:ln w="25400" algn="ctr">
              <a:solidFill>
                <a:schemeClr val="tx1"/>
              </a:solidFill>
              <a:miter lim="800000"/>
              <a:headEnd/>
              <a:tailEnd/>
            </a:ln>
            <a:effectLst/>
          </p:spPr>
          <p:txBody>
            <a:bodyPr wrap="none" anchor="ctr"/>
            <a:lstStyle/>
            <a:p>
              <a:pPr fontAlgn="base">
                <a:lnSpc>
                  <a:spcPct val="100000"/>
                </a:lnSpc>
                <a:spcBef>
                  <a:spcPct val="0"/>
                </a:spcBef>
                <a:buClrTx/>
                <a:buSzTx/>
                <a:buFontTx/>
                <a:buNone/>
              </a:pPr>
              <a:r>
                <a:rPr lang="en-US" sz="1200" b="1">
                  <a:solidFill>
                    <a:schemeClr val="bg1"/>
                  </a:solidFill>
                </a:rPr>
                <a:t>Shift</a:t>
              </a:r>
            </a:p>
          </p:txBody>
        </p:sp>
        <p:sp>
          <p:nvSpPr>
            <p:cNvPr id="216075" name="Rectangle 11"/>
            <p:cNvSpPr>
              <a:spLocks noChangeArrowheads="1"/>
            </p:cNvSpPr>
            <p:nvPr/>
          </p:nvSpPr>
          <p:spPr bwMode="gray">
            <a:xfrm>
              <a:off x="3334" y="890"/>
              <a:ext cx="477" cy="431"/>
            </a:xfrm>
            <a:prstGeom prst="rect">
              <a:avLst/>
            </a:prstGeom>
            <a:solidFill>
              <a:srgbClr val="00B0F0"/>
            </a:solidFill>
            <a:ln w="25400" algn="ctr">
              <a:solidFill>
                <a:schemeClr val="tx1"/>
              </a:solidFill>
              <a:miter lim="800000"/>
              <a:headEnd/>
              <a:tailEnd/>
            </a:ln>
            <a:effectLst/>
          </p:spPr>
          <p:txBody>
            <a:bodyPr wrap="none" anchor="ctr"/>
            <a:lstStyle/>
            <a:p>
              <a:pPr fontAlgn="base">
                <a:lnSpc>
                  <a:spcPct val="100000"/>
                </a:lnSpc>
                <a:spcBef>
                  <a:spcPct val="0"/>
                </a:spcBef>
                <a:buClrTx/>
                <a:buSzTx/>
                <a:buFontTx/>
                <a:buNone/>
              </a:pPr>
              <a:r>
                <a:rPr lang="en-US" sz="1200" b="1">
                  <a:solidFill>
                    <a:schemeClr val="bg1"/>
                  </a:solidFill>
                </a:rPr>
                <a:t>ALU</a:t>
              </a:r>
            </a:p>
          </p:txBody>
        </p:sp>
        <p:sp>
          <p:nvSpPr>
            <p:cNvPr id="216076" name="Rectangle 12"/>
            <p:cNvSpPr>
              <a:spLocks noChangeArrowheads="1"/>
            </p:cNvSpPr>
            <p:nvPr/>
          </p:nvSpPr>
          <p:spPr bwMode="gray">
            <a:xfrm>
              <a:off x="3810" y="890"/>
              <a:ext cx="477" cy="431"/>
            </a:xfrm>
            <a:prstGeom prst="rect">
              <a:avLst/>
            </a:prstGeom>
            <a:solidFill>
              <a:srgbClr val="00B0F0"/>
            </a:solidFill>
            <a:ln w="25400" algn="ctr">
              <a:solidFill>
                <a:schemeClr val="tx1"/>
              </a:solidFill>
              <a:miter lim="800000"/>
              <a:headEnd/>
              <a:tailEnd/>
            </a:ln>
            <a:effectLst/>
          </p:spPr>
          <p:txBody>
            <a:bodyPr wrap="none" anchor="ctr"/>
            <a:lstStyle/>
            <a:p>
              <a:pPr fontAlgn="base">
                <a:lnSpc>
                  <a:spcPct val="90000"/>
                </a:lnSpc>
                <a:spcBef>
                  <a:spcPct val="0"/>
                </a:spcBef>
                <a:buClrTx/>
                <a:buSzTx/>
                <a:buFontTx/>
                <a:buNone/>
              </a:pPr>
              <a:r>
                <a:rPr lang="en-US" sz="1200" b="1" dirty="0">
                  <a:solidFill>
                    <a:schemeClr val="bg1"/>
                  </a:solidFill>
                </a:rPr>
                <a:t>Saturate</a:t>
              </a:r>
              <a:endParaRPr lang="en-GB" sz="1200" dirty="0">
                <a:solidFill>
                  <a:schemeClr val="bg1"/>
                </a:solidFill>
              </a:endParaRPr>
            </a:p>
          </p:txBody>
        </p:sp>
      </p:grpSp>
      <p:sp>
        <p:nvSpPr>
          <p:cNvPr id="216077" name="Rectangle 13"/>
          <p:cNvSpPr>
            <a:spLocks noChangeArrowheads="1"/>
          </p:cNvSpPr>
          <p:nvPr/>
        </p:nvSpPr>
        <p:spPr bwMode="gray">
          <a:xfrm>
            <a:off x="5773738" y="4075113"/>
            <a:ext cx="755650" cy="2093912"/>
          </a:xfrm>
          <a:prstGeom prst="rect">
            <a:avLst/>
          </a:prstGeom>
          <a:solidFill>
            <a:schemeClr val="accent1"/>
          </a:solidFill>
          <a:ln w="25400" algn="ctr">
            <a:solidFill>
              <a:schemeClr val="tx1"/>
            </a:solidFill>
            <a:miter lim="800000"/>
            <a:headEnd/>
            <a:tailEnd/>
          </a:ln>
          <a:effectLst/>
        </p:spPr>
        <p:txBody>
          <a:bodyPr wrap="none" anchor="ctr"/>
          <a:lstStyle/>
          <a:p>
            <a:pPr fontAlgn="base">
              <a:lnSpc>
                <a:spcPct val="100000"/>
              </a:lnSpc>
              <a:spcBef>
                <a:spcPct val="0"/>
              </a:spcBef>
              <a:buClrTx/>
              <a:buSzTx/>
              <a:buFontTx/>
              <a:buNone/>
            </a:pPr>
            <a:r>
              <a:rPr lang="en-US" sz="1200" b="1">
                <a:solidFill>
                  <a:schemeClr val="bg1"/>
                </a:solidFill>
              </a:rPr>
              <a:t>Write</a:t>
            </a:r>
          </a:p>
          <a:p>
            <a:pPr fontAlgn="base">
              <a:lnSpc>
                <a:spcPct val="100000"/>
              </a:lnSpc>
              <a:spcBef>
                <a:spcPct val="0"/>
              </a:spcBef>
              <a:buClrTx/>
              <a:buSzTx/>
              <a:buFontTx/>
              <a:buNone/>
            </a:pPr>
            <a:r>
              <a:rPr lang="en-US" sz="1200" b="1">
                <a:solidFill>
                  <a:schemeClr val="bg1"/>
                </a:solidFill>
              </a:rPr>
              <a:t>back</a:t>
            </a:r>
            <a:endParaRPr lang="en-GB" sz="1200" b="1">
              <a:solidFill>
                <a:schemeClr val="bg1"/>
              </a:solidFill>
            </a:endParaRPr>
          </a:p>
        </p:txBody>
      </p:sp>
      <p:grpSp>
        <p:nvGrpSpPr>
          <p:cNvPr id="4" name="Group 14"/>
          <p:cNvGrpSpPr>
            <a:grpSpLocks/>
          </p:cNvGrpSpPr>
          <p:nvPr/>
        </p:nvGrpSpPr>
        <p:grpSpPr bwMode="auto">
          <a:xfrm>
            <a:off x="3495675" y="4776788"/>
            <a:ext cx="2270125" cy="684212"/>
            <a:chOff x="2880" y="1616"/>
            <a:chExt cx="1430" cy="431"/>
          </a:xfrm>
        </p:grpSpPr>
        <p:sp>
          <p:nvSpPr>
            <p:cNvPr id="216079" name="Rectangle 15"/>
            <p:cNvSpPr>
              <a:spLocks noChangeArrowheads="1"/>
            </p:cNvSpPr>
            <p:nvPr/>
          </p:nvSpPr>
          <p:spPr bwMode="gray">
            <a:xfrm>
              <a:off x="2880" y="1616"/>
              <a:ext cx="477" cy="431"/>
            </a:xfrm>
            <a:prstGeom prst="rect">
              <a:avLst/>
            </a:prstGeom>
            <a:solidFill>
              <a:schemeClr val="folHlink"/>
            </a:solidFill>
            <a:ln w="25400" algn="ctr">
              <a:solidFill>
                <a:schemeClr val="tx1"/>
              </a:solidFill>
              <a:miter lim="800000"/>
              <a:headEnd/>
              <a:tailEnd/>
            </a:ln>
            <a:effectLst/>
          </p:spPr>
          <p:txBody>
            <a:bodyPr wrap="none" anchor="ctr"/>
            <a:lstStyle/>
            <a:p>
              <a:pPr fontAlgn="base">
                <a:lnSpc>
                  <a:spcPct val="100000"/>
                </a:lnSpc>
                <a:spcBef>
                  <a:spcPct val="0"/>
                </a:spcBef>
                <a:buClrTx/>
                <a:buSzTx/>
                <a:buFontTx/>
                <a:buNone/>
              </a:pPr>
              <a:r>
                <a:rPr lang="en-US" sz="1200" b="1">
                  <a:solidFill>
                    <a:schemeClr val="bg1"/>
                  </a:solidFill>
                </a:rPr>
                <a:t>MAC</a:t>
              </a:r>
            </a:p>
            <a:p>
              <a:pPr fontAlgn="base">
                <a:lnSpc>
                  <a:spcPct val="100000"/>
                </a:lnSpc>
                <a:spcBef>
                  <a:spcPct val="0"/>
                </a:spcBef>
                <a:buClrTx/>
                <a:buSzTx/>
                <a:buFontTx/>
                <a:buNone/>
              </a:pPr>
              <a:r>
                <a:rPr lang="en-US" sz="1200" b="1">
                  <a:solidFill>
                    <a:schemeClr val="bg1"/>
                  </a:solidFill>
                </a:rPr>
                <a:t>1</a:t>
              </a:r>
            </a:p>
          </p:txBody>
        </p:sp>
        <p:sp>
          <p:nvSpPr>
            <p:cNvPr id="216080" name="Rectangle 16"/>
            <p:cNvSpPr>
              <a:spLocks noChangeArrowheads="1"/>
            </p:cNvSpPr>
            <p:nvPr/>
          </p:nvSpPr>
          <p:spPr bwMode="gray">
            <a:xfrm>
              <a:off x="3357" y="1616"/>
              <a:ext cx="477" cy="431"/>
            </a:xfrm>
            <a:prstGeom prst="rect">
              <a:avLst/>
            </a:prstGeom>
            <a:solidFill>
              <a:schemeClr val="folHlink"/>
            </a:solidFill>
            <a:ln w="25400" algn="ctr">
              <a:solidFill>
                <a:schemeClr val="tx1"/>
              </a:solidFill>
              <a:miter lim="800000"/>
              <a:headEnd/>
              <a:tailEnd/>
            </a:ln>
            <a:effectLst/>
          </p:spPr>
          <p:txBody>
            <a:bodyPr wrap="none" anchor="ctr"/>
            <a:lstStyle/>
            <a:p>
              <a:pPr fontAlgn="base">
                <a:lnSpc>
                  <a:spcPct val="100000"/>
                </a:lnSpc>
                <a:spcBef>
                  <a:spcPct val="0"/>
                </a:spcBef>
                <a:buClrTx/>
                <a:buSzTx/>
                <a:buFontTx/>
                <a:buNone/>
              </a:pPr>
              <a:r>
                <a:rPr lang="en-US" sz="1200" b="1">
                  <a:solidFill>
                    <a:schemeClr val="bg1"/>
                  </a:solidFill>
                </a:rPr>
                <a:t>MAC</a:t>
              </a:r>
            </a:p>
            <a:p>
              <a:pPr fontAlgn="base">
                <a:lnSpc>
                  <a:spcPct val="100000"/>
                </a:lnSpc>
                <a:spcBef>
                  <a:spcPct val="0"/>
                </a:spcBef>
                <a:buClrTx/>
                <a:buSzTx/>
                <a:buFontTx/>
                <a:buNone/>
              </a:pPr>
              <a:r>
                <a:rPr lang="en-US" sz="1200" b="1">
                  <a:solidFill>
                    <a:schemeClr val="bg1"/>
                  </a:solidFill>
                </a:rPr>
                <a:t>2</a:t>
              </a:r>
            </a:p>
          </p:txBody>
        </p:sp>
        <p:sp>
          <p:nvSpPr>
            <p:cNvPr id="216081" name="Rectangle 17"/>
            <p:cNvSpPr>
              <a:spLocks noChangeArrowheads="1"/>
            </p:cNvSpPr>
            <p:nvPr/>
          </p:nvSpPr>
          <p:spPr bwMode="gray">
            <a:xfrm>
              <a:off x="3833" y="1616"/>
              <a:ext cx="477" cy="431"/>
            </a:xfrm>
            <a:prstGeom prst="rect">
              <a:avLst/>
            </a:prstGeom>
            <a:solidFill>
              <a:schemeClr val="folHlink"/>
            </a:solidFill>
            <a:ln w="25400" algn="ctr">
              <a:solidFill>
                <a:schemeClr val="tx1"/>
              </a:solidFill>
              <a:miter lim="800000"/>
              <a:headEnd/>
              <a:tailEnd/>
            </a:ln>
            <a:effectLst/>
          </p:spPr>
          <p:txBody>
            <a:bodyPr wrap="none" anchor="ctr"/>
            <a:lstStyle/>
            <a:p>
              <a:pPr fontAlgn="base">
                <a:lnSpc>
                  <a:spcPct val="100000"/>
                </a:lnSpc>
                <a:spcBef>
                  <a:spcPct val="0"/>
                </a:spcBef>
                <a:buClrTx/>
                <a:buSzTx/>
                <a:buFontTx/>
                <a:buNone/>
              </a:pPr>
              <a:r>
                <a:rPr lang="en-US" sz="1200" b="1">
                  <a:solidFill>
                    <a:schemeClr val="bg1"/>
                  </a:solidFill>
                </a:rPr>
                <a:t>MAC</a:t>
              </a:r>
            </a:p>
            <a:p>
              <a:pPr fontAlgn="base">
                <a:lnSpc>
                  <a:spcPct val="100000"/>
                </a:lnSpc>
                <a:spcBef>
                  <a:spcPct val="0"/>
                </a:spcBef>
                <a:buClrTx/>
                <a:buSzTx/>
                <a:buFontTx/>
                <a:buNone/>
              </a:pPr>
              <a:r>
                <a:rPr lang="en-US" sz="1200" b="1">
                  <a:solidFill>
                    <a:schemeClr val="bg1"/>
                  </a:solidFill>
                </a:rPr>
                <a:t>3</a:t>
              </a:r>
            </a:p>
          </p:txBody>
        </p:sp>
      </p:grpSp>
      <p:grpSp>
        <p:nvGrpSpPr>
          <p:cNvPr id="5" name="Group 18"/>
          <p:cNvGrpSpPr>
            <a:grpSpLocks/>
          </p:cNvGrpSpPr>
          <p:nvPr/>
        </p:nvGrpSpPr>
        <p:grpSpPr bwMode="auto">
          <a:xfrm>
            <a:off x="3505200" y="5484813"/>
            <a:ext cx="2268538" cy="684212"/>
            <a:chOff x="2880" y="2228"/>
            <a:chExt cx="1429" cy="431"/>
          </a:xfrm>
        </p:grpSpPr>
        <p:sp>
          <p:nvSpPr>
            <p:cNvPr id="216083" name="Rectangle 19"/>
            <p:cNvSpPr>
              <a:spLocks noChangeArrowheads="1"/>
            </p:cNvSpPr>
            <p:nvPr/>
          </p:nvSpPr>
          <p:spPr bwMode="gray">
            <a:xfrm>
              <a:off x="2880" y="2228"/>
              <a:ext cx="477" cy="431"/>
            </a:xfrm>
            <a:prstGeom prst="rect">
              <a:avLst/>
            </a:prstGeom>
            <a:solidFill>
              <a:schemeClr val="accent2"/>
            </a:solidFill>
            <a:ln w="25400" algn="ctr">
              <a:solidFill>
                <a:schemeClr val="tx1"/>
              </a:solidFill>
              <a:miter lim="800000"/>
              <a:headEnd/>
              <a:tailEnd/>
            </a:ln>
            <a:effectLst/>
          </p:spPr>
          <p:txBody>
            <a:bodyPr wrap="none" anchor="ctr"/>
            <a:lstStyle/>
            <a:p>
              <a:pPr fontAlgn="base">
                <a:lnSpc>
                  <a:spcPct val="100000"/>
                </a:lnSpc>
                <a:spcBef>
                  <a:spcPct val="0"/>
                </a:spcBef>
                <a:buClrTx/>
                <a:buSzTx/>
                <a:buFontTx/>
                <a:buNone/>
              </a:pPr>
              <a:r>
                <a:rPr lang="en-US" sz="1200" b="1">
                  <a:solidFill>
                    <a:schemeClr val="bg1"/>
                  </a:solidFill>
                </a:rPr>
                <a:t>Address</a:t>
              </a:r>
            </a:p>
          </p:txBody>
        </p:sp>
        <p:sp>
          <p:nvSpPr>
            <p:cNvPr id="216084" name="Rectangle 20"/>
            <p:cNvSpPr>
              <a:spLocks noChangeArrowheads="1"/>
            </p:cNvSpPr>
            <p:nvPr/>
          </p:nvSpPr>
          <p:spPr bwMode="gray">
            <a:xfrm>
              <a:off x="3356" y="2228"/>
              <a:ext cx="476" cy="431"/>
            </a:xfrm>
            <a:prstGeom prst="rect">
              <a:avLst/>
            </a:prstGeom>
            <a:solidFill>
              <a:schemeClr val="accent2"/>
            </a:solidFill>
            <a:ln w="25400" algn="ctr">
              <a:solidFill>
                <a:schemeClr val="tx1"/>
              </a:solidFill>
              <a:miter lim="800000"/>
              <a:headEnd/>
              <a:tailEnd/>
            </a:ln>
            <a:effectLst/>
          </p:spPr>
          <p:txBody>
            <a:bodyPr wrap="none" anchor="ctr"/>
            <a:lstStyle/>
            <a:p>
              <a:pPr fontAlgn="base">
                <a:lnSpc>
                  <a:spcPct val="100000"/>
                </a:lnSpc>
                <a:spcBef>
                  <a:spcPct val="0"/>
                </a:spcBef>
                <a:buClrTx/>
                <a:buSzTx/>
                <a:buFontTx/>
                <a:buNone/>
              </a:pPr>
              <a:r>
                <a:rPr lang="en-US" sz="1200" b="1">
                  <a:solidFill>
                    <a:schemeClr val="bg1"/>
                  </a:solidFill>
                </a:rPr>
                <a:t>Data</a:t>
              </a:r>
            </a:p>
            <a:p>
              <a:pPr fontAlgn="base">
                <a:lnSpc>
                  <a:spcPct val="100000"/>
                </a:lnSpc>
                <a:spcBef>
                  <a:spcPct val="0"/>
                </a:spcBef>
                <a:buClrTx/>
                <a:buSzTx/>
                <a:buFontTx/>
                <a:buNone/>
              </a:pPr>
              <a:r>
                <a:rPr lang="en-US" sz="1200" b="1">
                  <a:solidFill>
                    <a:schemeClr val="bg1"/>
                  </a:solidFill>
                </a:rPr>
                <a:t>Cache</a:t>
              </a:r>
            </a:p>
            <a:p>
              <a:pPr fontAlgn="base">
                <a:lnSpc>
                  <a:spcPct val="100000"/>
                </a:lnSpc>
                <a:spcBef>
                  <a:spcPct val="0"/>
                </a:spcBef>
                <a:buClrTx/>
                <a:buSzTx/>
                <a:buFontTx/>
                <a:buNone/>
              </a:pPr>
              <a:r>
                <a:rPr lang="en-US" sz="1200" b="1">
                  <a:solidFill>
                    <a:schemeClr val="bg1"/>
                  </a:solidFill>
                </a:rPr>
                <a:t>1</a:t>
              </a:r>
            </a:p>
          </p:txBody>
        </p:sp>
        <p:sp>
          <p:nvSpPr>
            <p:cNvPr id="216085" name="Rectangle 21"/>
            <p:cNvSpPr>
              <a:spLocks noChangeArrowheads="1"/>
            </p:cNvSpPr>
            <p:nvPr/>
          </p:nvSpPr>
          <p:spPr bwMode="gray">
            <a:xfrm>
              <a:off x="3832" y="2228"/>
              <a:ext cx="477" cy="431"/>
            </a:xfrm>
            <a:prstGeom prst="rect">
              <a:avLst/>
            </a:prstGeom>
            <a:solidFill>
              <a:schemeClr val="accent2"/>
            </a:solidFill>
            <a:ln w="25400" algn="ctr">
              <a:solidFill>
                <a:schemeClr val="tx1"/>
              </a:solidFill>
              <a:miter lim="800000"/>
              <a:headEnd/>
              <a:tailEnd/>
            </a:ln>
            <a:effectLst/>
          </p:spPr>
          <p:txBody>
            <a:bodyPr wrap="none" anchor="ctr"/>
            <a:lstStyle/>
            <a:p>
              <a:pPr fontAlgn="base">
                <a:lnSpc>
                  <a:spcPct val="100000"/>
                </a:lnSpc>
                <a:spcBef>
                  <a:spcPct val="0"/>
                </a:spcBef>
                <a:buClrTx/>
                <a:buSzTx/>
                <a:buFontTx/>
                <a:buNone/>
              </a:pPr>
              <a:r>
                <a:rPr lang="en-US" sz="1200" b="1">
                  <a:solidFill>
                    <a:schemeClr val="bg1"/>
                  </a:solidFill>
                </a:rPr>
                <a:t>Data</a:t>
              </a:r>
            </a:p>
            <a:p>
              <a:pPr fontAlgn="base">
                <a:lnSpc>
                  <a:spcPct val="100000"/>
                </a:lnSpc>
                <a:spcBef>
                  <a:spcPct val="0"/>
                </a:spcBef>
                <a:buClrTx/>
                <a:buSzTx/>
                <a:buFontTx/>
                <a:buNone/>
              </a:pPr>
              <a:r>
                <a:rPr lang="en-US" sz="1200" b="1">
                  <a:solidFill>
                    <a:schemeClr val="bg1"/>
                  </a:solidFill>
                </a:rPr>
                <a:t>Cache</a:t>
              </a:r>
            </a:p>
            <a:p>
              <a:pPr fontAlgn="base">
                <a:lnSpc>
                  <a:spcPct val="100000"/>
                </a:lnSpc>
                <a:spcBef>
                  <a:spcPct val="0"/>
                </a:spcBef>
                <a:buClrTx/>
                <a:buSzTx/>
                <a:buFontTx/>
                <a:buNone/>
              </a:pPr>
              <a:r>
                <a:rPr lang="en-US" sz="1200" b="1">
                  <a:solidFill>
                    <a:schemeClr val="bg1"/>
                  </a:solidFill>
                </a:rPr>
                <a:t>2</a:t>
              </a:r>
            </a:p>
          </p:txBody>
        </p:sp>
      </p:grpSp>
      <p:sp>
        <p:nvSpPr>
          <p:cNvPr id="216087" name="Rectangle 23"/>
          <p:cNvSpPr>
            <a:spLocks noChangeArrowheads="1"/>
          </p:cNvSpPr>
          <p:nvPr/>
        </p:nvSpPr>
        <p:spPr bwMode="gray">
          <a:xfrm>
            <a:off x="4251325" y="2139950"/>
            <a:ext cx="1447800" cy="762000"/>
          </a:xfrm>
          <a:prstGeom prst="rect">
            <a:avLst/>
          </a:prstGeom>
          <a:solidFill>
            <a:schemeClr val="tx2"/>
          </a:solidFill>
          <a:ln w="25400">
            <a:solidFill>
              <a:schemeClr val="tx1"/>
            </a:solidFill>
            <a:miter lim="800000"/>
            <a:headEnd/>
            <a:tailEnd/>
          </a:ln>
          <a:effectLst/>
        </p:spPr>
        <p:txBody>
          <a:bodyPr wrap="none" anchor="ctr"/>
          <a:lstStyle/>
          <a:p>
            <a:pPr fontAlgn="base">
              <a:lnSpc>
                <a:spcPct val="100000"/>
              </a:lnSpc>
              <a:spcBef>
                <a:spcPct val="0"/>
              </a:spcBef>
              <a:buClrTx/>
              <a:buSzTx/>
              <a:buFontTx/>
              <a:buNone/>
            </a:pPr>
            <a:r>
              <a:rPr lang="en-GB" sz="1400" b="1">
                <a:solidFill>
                  <a:schemeClr val="bg1"/>
                </a:solidFill>
              </a:rPr>
              <a:t>Shift + ALU</a:t>
            </a:r>
          </a:p>
        </p:txBody>
      </p:sp>
      <p:sp>
        <p:nvSpPr>
          <p:cNvPr id="216088" name="Rectangle 24"/>
          <p:cNvSpPr>
            <a:spLocks noChangeArrowheads="1"/>
          </p:cNvSpPr>
          <p:nvPr/>
        </p:nvSpPr>
        <p:spPr bwMode="gray">
          <a:xfrm>
            <a:off x="5703888" y="2130425"/>
            <a:ext cx="1435100" cy="762000"/>
          </a:xfrm>
          <a:prstGeom prst="rect">
            <a:avLst/>
          </a:prstGeom>
          <a:solidFill>
            <a:schemeClr val="accent1"/>
          </a:solidFill>
          <a:ln w="25400">
            <a:solidFill>
              <a:schemeClr val="tx1"/>
            </a:solidFill>
            <a:miter lim="800000"/>
            <a:headEnd/>
            <a:tailEnd/>
          </a:ln>
          <a:effectLst/>
        </p:spPr>
        <p:txBody>
          <a:bodyPr wrap="none" anchor="ctr"/>
          <a:lstStyle/>
          <a:p>
            <a:pPr fontAlgn="base">
              <a:lnSpc>
                <a:spcPct val="100000"/>
              </a:lnSpc>
              <a:spcBef>
                <a:spcPct val="0"/>
              </a:spcBef>
              <a:buClrTx/>
              <a:buSzTx/>
              <a:buFontTx/>
              <a:buNone/>
            </a:pPr>
            <a:r>
              <a:rPr lang="en-GB" sz="1400" b="1">
                <a:solidFill>
                  <a:schemeClr val="bg1"/>
                </a:solidFill>
              </a:rPr>
              <a:t>Memory</a:t>
            </a:r>
          </a:p>
          <a:p>
            <a:pPr fontAlgn="base">
              <a:lnSpc>
                <a:spcPct val="100000"/>
              </a:lnSpc>
              <a:spcBef>
                <a:spcPct val="0"/>
              </a:spcBef>
              <a:buClrTx/>
              <a:buSzTx/>
              <a:buFontTx/>
              <a:buNone/>
            </a:pPr>
            <a:r>
              <a:rPr lang="en-GB" sz="1400" b="1">
                <a:solidFill>
                  <a:schemeClr val="bg1"/>
                </a:solidFill>
              </a:rPr>
              <a:t>Access</a:t>
            </a:r>
          </a:p>
        </p:txBody>
      </p:sp>
      <p:sp>
        <p:nvSpPr>
          <p:cNvPr id="216089" name="Rectangle 25"/>
          <p:cNvSpPr>
            <a:spLocks noChangeArrowheads="1"/>
          </p:cNvSpPr>
          <p:nvPr/>
        </p:nvSpPr>
        <p:spPr bwMode="gray">
          <a:xfrm>
            <a:off x="7158038" y="2139950"/>
            <a:ext cx="762000" cy="1219200"/>
          </a:xfrm>
          <a:prstGeom prst="rect">
            <a:avLst/>
          </a:prstGeom>
          <a:gradFill rotWithShape="0">
            <a:gsLst>
              <a:gs pos="0">
                <a:schemeClr val="accent2">
                  <a:gamma/>
                  <a:shade val="76078"/>
                  <a:invGamma/>
                </a:schemeClr>
              </a:gs>
              <a:gs pos="100000">
                <a:schemeClr val="accent2"/>
              </a:gs>
            </a:gsLst>
            <a:lin ang="5400000" scaled="1"/>
          </a:gradFill>
          <a:ln w="25400">
            <a:solidFill>
              <a:schemeClr val="tx1"/>
            </a:solidFill>
            <a:miter lim="800000"/>
            <a:headEnd/>
            <a:tailEnd/>
          </a:ln>
          <a:effectLst/>
        </p:spPr>
        <p:txBody>
          <a:bodyPr wrap="none" anchor="ctr"/>
          <a:lstStyle/>
          <a:p>
            <a:pPr fontAlgn="base">
              <a:lnSpc>
                <a:spcPct val="100000"/>
              </a:lnSpc>
              <a:spcBef>
                <a:spcPct val="0"/>
              </a:spcBef>
              <a:buClrTx/>
              <a:buSzTx/>
              <a:buFontTx/>
              <a:buNone/>
            </a:pPr>
            <a:r>
              <a:rPr lang="en-GB" sz="1400" b="1">
                <a:solidFill>
                  <a:schemeClr val="bg1"/>
                </a:solidFill>
              </a:rPr>
              <a:t>Reg</a:t>
            </a:r>
          </a:p>
          <a:p>
            <a:pPr fontAlgn="base">
              <a:lnSpc>
                <a:spcPct val="100000"/>
              </a:lnSpc>
              <a:spcBef>
                <a:spcPct val="0"/>
              </a:spcBef>
              <a:buClrTx/>
              <a:buSzTx/>
              <a:buFontTx/>
              <a:buNone/>
            </a:pPr>
            <a:r>
              <a:rPr lang="en-GB" sz="1400" b="1">
                <a:solidFill>
                  <a:schemeClr val="bg1"/>
                </a:solidFill>
              </a:rPr>
              <a:t>Write</a:t>
            </a:r>
          </a:p>
        </p:txBody>
      </p:sp>
      <p:sp>
        <p:nvSpPr>
          <p:cNvPr id="216090" name="Rectangle 26"/>
          <p:cNvSpPr>
            <a:spLocks noChangeArrowheads="1"/>
          </p:cNvSpPr>
          <p:nvPr/>
        </p:nvSpPr>
        <p:spPr bwMode="gray">
          <a:xfrm>
            <a:off x="663575" y="3400425"/>
            <a:ext cx="858838" cy="312737"/>
          </a:xfrm>
          <a:prstGeom prst="rect">
            <a:avLst/>
          </a:prstGeom>
          <a:noFill/>
          <a:ln w="9525">
            <a:noFill/>
            <a:miter lim="800000"/>
            <a:headEnd/>
            <a:tailEnd/>
          </a:ln>
          <a:effectLst/>
        </p:spPr>
        <p:txBody>
          <a:bodyPr wrap="none" lIns="92075" tIns="46038" rIns="92075" bIns="46038">
            <a:spAutoFit/>
          </a:bodyPr>
          <a:lstStyle/>
          <a:p>
            <a:pPr fontAlgn="base">
              <a:lnSpc>
                <a:spcPct val="90000"/>
              </a:lnSpc>
              <a:spcBef>
                <a:spcPct val="0"/>
              </a:spcBef>
              <a:buClrTx/>
              <a:buSzTx/>
              <a:buFontTx/>
              <a:buNone/>
            </a:pPr>
            <a:r>
              <a:rPr lang="en-US" sz="1600" b="1"/>
              <a:t>FETCH</a:t>
            </a:r>
          </a:p>
        </p:txBody>
      </p:sp>
      <p:sp>
        <p:nvSpPr>
          <p:cNvPr id="216091" name="Rectangle 27"/>
          <p:cNvSpPr>
            <a:spLocks noChangeArrowheads="1"/>
          </p:cNvSpPr>
          <p:nvPr/>
        </p:nvSpPr>
        <p:spPr bwMode="gray">
          <a:xfrm>
            <a:off x="3157538" y="3408362"/>
            <a:ext cx="1050925" cy="312738"/>
          </a:xfrm>
          <a:prstGeom prst="rect">
            <a:avLst/>
          </a:prstGeom>
          <a:noFill/>
          <a:ln w="9525">
            <a:noFill/>
            <a:miter lim="800000"/>
            <a:headEnd/>
            <a:tailEnd/>
          </a:ln>
          <a:effectLst/>
        </p:spPr>
        <p:txBody>
          <a:bodyPr wrap="none" lIns="92075" tIns="46038" rIns="92075" bIns="46038">
            <a:spAutoFit/>
          </a:bodyPr>
          <a:lstStyle/>
          <a:p>
            <a:pPr fontAlgn="base">
              <a:lnSpc>
                <a:spcPct val="90000"/>
              </a:lnSpc>
              <a:spcBef>
                <a:spcPct val="0"/>
              </a:spcBef>
              <a:buClrTx/>
              <a:buSzTx/>
              <a:buFontTx/>
              <a:buNone/>
            </a:pPr>
            <a:r>
              <a:rPr lang="en-US" sz="1600" b="1"/>
              <a:t>DECODE</a:t>
            </a:r>
          </a:p>
        </p:txBody>
      </p:sp>
      <p:sp>
        <p:nvSpPr>
          <p:cNvPr id="216092" name="Rectangle 28"/>
          <p:cNvSpPr>
            <a:spLocks noChangeArrowheads="1"/>
          </p:cNvSpPr>
          <p:nvPr/>
        </p:nvSpPr>
        <p:spPr bwMode="gray">
          <a:xfrm>
            <a:off x="4475163" y="3411537"/>
            <a:ext cx="1139825" cy="312738"/>
          </a:xfrm>
          <a:prstGeom prst="rect">
            <a:avLst/>
          </a:prstGeom>
          <a:noFill/>
          <a:ln w="9525">
            <a:noFill/>
            <a:miter lim="800000"/>
            <a:headEnd/>
            <a:tailEnd/>
          </a:ln>
          <a:effectLst/>
        </p:spPr>
        <p:txBody>
          <a:bodyPr wrap="none" lIns="92075" tIns="46038" rIns="92075" bIns="46038">
            <a:spAutoFit/>
          </a:bodyPr>
          <a:lstStyle/>
          <a:p>
            <a:pPr fontAlgn="base">
              <a:lnSpc>
                <a:spcPct val="90000"/>
              </a:lnSpc>
              <a:spcBef>
                <a:spcPct val="0"/>
              </a:spcBef>
              <a:buClrTx/>
              <a:buSzTx/>
              <a:buFontTx/>
              <a:buNone/>
            </a:pPr>
            <a:r>
              <a:rPr lang="en-US" sz="1600" b="1"/>
              <a:t>EXECUTE</a:t>
            </a:r>
          </a:p>
        </p:txBody>
      </p:sp>
      <p:sp>
        <p:nvSpPr>
          <p:cNvPr id="216093" name="Rectangle 29"/>
          <p:cNvSpPr>
            <a:spLocks noChangeArrowheads="1"/>
          </p:cNvSpPr>
          <p:nvPr/>
        </p:nvSpPr>
        <p:spPr bwMode="gray">
          <a:xfrm>
            <a:off x="5913438" y="3421062"/>
            <a:ext cx="1098550" cy="312738"/>
          </a:xfrm>
          <a:prstGeom prst="rect">
            <a:avLst/>
          </a:prstGeom>
          <a:noFill/>
          <a:ln w="9525">
            <a:noFill/>
            <a:miter lim="800000"/>
            <a:headEnd/>
            <a:tailEnd/>
          </a:ln>
          <a:effectLst/>
        </p:spPr>
        <p:txBody>
          <a:bodyPr wrap="none" lIns="92075" tIns="46038" rIns="92075" bIns="46038">
            <a:spAutoFit/>
          </a:bodyPr>
          <a:lstStyle/>
          <a:p>
            <a:pPr fontAlgn="base">
              <a:lnSpc>
                <a:spcPct val="90000"/>
              </a:lnSpc>
              <a:spcBef>
                <a:spcPct val="0"/>
              </a:spcBef>
              <a:buClrTx/>
              <a:buSzTx/>
              <a:buFontTx/>
              <a:buNone/>
            </a:pPr>
            <a:r>
              <a:rPr lang="en-US" sz="1600" b="1"/>
              <a:t>MEMORY</a:t>
            </a:r>
          </a:p>
        </p:txBody>
      </p:sp>
      <p:sp>
        <p:nvSpPr>
          <p:cNvPr id="216094" name="Rectangle 30"/>
          <p:cNvSpPr>
            <a:spLocks noChangeArrowheads="1"/>
          </p:cNvSpPr>
          <p:nvPr/>
        </p:nvSpPr>
        <p:spPr bwMode="gray">
          <a:xfrm>
            <a:off x="7162800" y="3409950"/>
            <a:ext cx="838200" cy="312737"/>
          </a:xfrm>
          <a:prstGeom prst="rect">
            <a:avLst/>
          </a:prstGeom>
          <a:noFill/>
          <a:ln w="9525">
            <a:noFill/>
            <a:miter lim="800000"/>
            <a:headEnd/>
            <a:tailEnd/>
          </a:ln>
          <a:effectLst/>
        </p:spPr>
        <p:txBody>
          <a:bodyPr wrap="none" lIns="92075" tIns="46038" rIns="92075" bIns="46038">
            <a:spAutoFit/>
          </a:bodyPr>
          <a:lstStyle/>
          <a:p>
            <a:pPr fontAlgn="base">
              <a:lnSpc>
                <a:spcPct val="90000"/>
              </a:lnSpc>
              <a:spcBef>
                <a:spcPct val="0"/>
              </a:spcBef>
              <a:buClrTx/>
              <a:buSzTx/>
              <a:buFontTx/>
              <a:buNone/>
            </a:pPr>
            <a:r>
              <a:rPr lang="en-US" sz="1600" b="1"/>
              <a:t>WRITE</a:t>
            </a:r>
          </a:p>
        </p:txBody>
      </p:sp>
      <p:sp>
        <p:nvSpPr>
          <p:cNvPr id="216095" name="Rectangle 31"/>
          <p:cNvSpPr>
            <a:spLocks noChangeArrowheads="1"/>
          </p:cNvSpPr>
          <p:nvPr/>
        </p:nvSpPr>
        <p:spPr bwMode="gray">
          <a:xfrm>
            <a:off x="3101975" y="2147887"/>
            <a:ext cx="1143000" cy="1219200"/>
          </a:xfrm>
          <a:prstGeom prst="rect">
            <a:avLst/>
          </a:prstGeom>
          <a:solidFill>
            <a:schemeClr val="folHlink"/>
          </a:solidFill>
          <a:ln w="25400">
            <a:solidFill>
              <a:schemeClr val="tx1"/>
            </a:solidFill>
            <a:miter lim="800000"/>
            <a:headEnd/>
            <a:tailEnd/>
          </a:ln>
          <a:effectLst/>
        </p:spPr>
        <p:txBody>
          <a:bodyPr wrap="none" anchor="ctr"/>
          <a:lstStyle/>
          <a:p>
            <a:pPr fontAlgn="base">
              <a:lnSpc>
                <a:spcPct val="100000"/>
              </a:lnSpc>
              <a:spcBef>
                <a:spcPct val="0"/>
              </a:spcBef>
              <a:buClrTx/>
              <a:buSzTx/>
              <a:buFontTx/>
              <a:buNone/>
            </a:pPr>
            <a:r>
              <a:rPr lang="en-US" sz="1400" b="1">
                <a:solidFill>
                  <a:schemeClr val="bg1"/>
                </a:solidFill>
              </a:rPr>
              <a:t>Reg Read </a:t>
            </a:r>
          </a:p>
          <a:p>
            <a:pPr fontAlgn="base">
              <a:lnSpc>
                <a:spcPct val="100000"/>
              </a:lnSpc>
              <a:spcBef>
                <a:spcPct val="0"/>
              </a:spcBef>
              <a:buClrTx/>
              <a:buSzTx/>
              <a:buFontTx/>
              <a:buNone/>
            </a:pPr>
            <a:endParaRPr lang="en-GB" sz="1400" b="1">
              <a:solidFill>
                <a:schemeClr val="bg1"/>
              </a:solidFill>
            </a:endParaRPr>
          </a:p>
        </p:txBody>
      </p:sp>
      <p:sp>
        <p:nvSpPr>
          <p:cNvPr id="216096" name="Rectangle 32"/>
          <p:cNvSpPr>
            <a:spLocks noChangeArrowheads="1"/>
          </p:cNvSpPr>
          <p:nvPr/>
        </p:nvSpPr>
        <p:spPr bwMode="gray">
          <a:xfrm>
            <a:off x="4249738" y="2911475"/>
            <a:ext cx="1447800" cy="457200"/>
          </a:xfrm>
          <a:prstGeom prst="rect">
            <a:avLst/>
          </a:prstGeom>
          <a:solidFill>
            <a:schemeClr val="tx2"/>
          </a:solidFill>
          <a:ln w="25400">
            <a:solidFill>
              <a:schemeClr val="tx1"/>
            </a:solidFill>
            <a:miter lim="800000"/>
            <a:headEnd/>
            <a:tailEnd/>
          </a:ln>
          <a:effectLst/>
        </p:spPr>
        <p:txBody>
          <a:bodyPr wrap="none" anchor="ctr"/>
          <a:lstStyle/>
          <a:p>
            <a:pPr fontAlgn="base">
              <a:lnSpc>
                <a:spcPct val="100000"/>
              </a:lnSpc>
              <a:spcBef>
                <a:spcPct val="0"/>
              </a:spcBef>
              <a:buClrTx/>
              <a:buSzTx/>
              <a:buFontTx/>
              <a:buNone/>
            </a:pPr>
            <a:r>
              <a:rPr lang="en-GB" sz="1400" b="1">
                <a:solidFill>
                  <a:schemeClr val="bg1"/>
                </a:solidFill>
              </a:rPr>
              <a:t>Multiply</a:t>
            </a:r>
          </a:p>
        </p:txBody>
      </p:sp>
      <p:sp>
        <p:nvSpPr>
          <p:cNvPr id="216097" name="Rectangle 33"/>
          <p:cNvSpPr>
            <a:spLocks noChangeArrowheads="1"/>
          </p:cNvSpPr>
          <p:nvPr/>
        </p:nvSpPr>
        <p:spPr bwMode="gray">
          <a:xfrm>
            <a:off x="392113" y="2147887"/>
            <a:ext cx="1447800" cy="609600"/>
          </a:xfrm>
          <a:prstGeom prst="rect">
            <a:avLst/>
          </a:prstGeom>
          <a:solidFill>
            <a:srgbClr val="00B0F0"/>
          </a:solidFill>
          <a:ln w="25400">
            <a:solidFill>
              <a:schemeClr val="tx1"/>
            </a:solidFill>
            <a:miter lim="800000"/>
            <a:headEnd/>
            <a:tailEnd/>
          </a:ln>
          <a:effectLst/>
        </p:spPr>
        <p:txBody>
          <a:bodyPr wrap="none" anchor="ctr"/>
          <a:lstStyle/>
          <a:p>
            <a:pPr fontAlgn="base">
              <a:lnSpc>
                <a:spcPct val="100000"/>
              </a:lnSpc>
              <a:spcBef>
                <a:spcPct val="0"/>
              </a:spcBef>
              <a:buClrTx/>
              <a:buSzTx/>
              <a:buFontTx/>
              <a:buNone/>
            </a:pPr>
            <a:r>
              <a:rPr lang="en-GB" sz="1400" b="1" dirty="0">
                <a:solidFill>
                  <a:schemeClr val="bg1"/>
                </a:solidFill>
              </a:rPr>
              <a:t>Branch</a:t>
            </a:r>
          </a:p>
          <a:p>
            <a:pPr fontAlgn="base">
              <a:lnSpc>
                <a:spcPct val="100000"/>
              </a:lnSpc>
              <a:spcBef>
                <a:spcPct val="0"/>
              </a:spcBef>
              <a:buClrTx/>
              <a:buSzTx/>
              <a:buFontTx/>
              <a:buNone/>
            </a:pPr>
            <a:r>
              <a:rPr lang="en-GB" sz="1400" b="1" dirty="0">
                <a:solidFill>
                  <a:schemeClr val="bg1"/>
                </a:solidFill>
              </a:rPr>
              <a:t>Prediction</a:t>
            </a:r>
          </a:p>
        </p:txBody>
      </p:sp>
      <p:sp>
        <p:nvSpPr>
          <p:cNvPr id="216098" name="Rectangle 34"/>
          <p:cNvSpPr>
            <a:spLocks noChangeArrowheads="1"/>
          </p:cNvSpPr>
          <p:nvPr/>
        </p:nvSpPr>
        <p:spPr bwMode="gray">
          <a:xfrm>
            <a:off x="393700" y="2741612"/>
            <a:ext cx="1447800" cy="619125"/>
          </a:xfrm>
          <a:prstGeom prst="rect">
            <a:avLst/>
          </a:prstGeom>
          <a:solidFill>
            <a:srgbClr val="00B0F0"/>
          </a:solidFill>
          <a:ln w="25400">
            <a:solidFill>
              <a:schemeClr val="tx1"/>
            </a:solidFill>
            <a:miter lim="800000"/>
            <a:headEnd/>
            <a:tailEnd/>
          </a:ln>
          <a:effectLst/>
        </p:spPr>
        <p:txBody>
          <a:bodyPr wrap="none" anchor="ctr"/>
          <a:lstStyle/>
          <a:p>
            <a:pPr fontAlgn="base">
              <a:lnSpc>
                <a:spcPct val="100000"/>
              </a:lnSpc>
              <a:spcBef>
                <a:spcPct val="0"/>
              </a:spcBef>
              <a:buClrTx/>
              <a:buSzTx/>
              <a:buFontTx/>
              <a:buNone/>
            </a:pPr>
            <a:r>
              <a:rPr lang="en-GB" sz="1400" b="1" dirty="0">
                <a:solidFill>
                  <a:schemeClr val="bg1"/>
                </a:solidFill>
              </a:rPr>
              <a:t>Instruction</a:t>
            </a:r>
          </a:p>
          <a:p>
            <a:pPr fontAlgn="base">
              <a:lnSpc>
                <a:spcPct val="100000"/>
              </a:lnSpc>
              <a:spcBef>
                <a:spcPct val="0"/>
              </a:spcBef>
              <a:buClrTx/>
              <a:buSzTx/>
              <a:buFontTx/>
              <a:buNone/>
            </a:pPr>
            <a:r>
              <a:rPr lang="en-GB" sz="1400" b="1" dirty="0">
                <a:solidFill>
                  <a:schemeClr val="bg1"/>
                </a:solidFill>
              </a:rPr>
              <a:t>Fetch</a:t>
            </a:r>
          </a:p>
        </p:txBody>
      </p:sp>
      <p:sp>
        <p:nvSpPr>
          <p:cNvPr id="216099" name="Rectangle 35"/>
          <p:cNvSpPr>
            <a:spLocks noChangeArrowheads="1"/>
          </p:cNvSpPr>
          <p:nvPr/>
        </p:nvSpPr>
        <p:spPr bwMode="gray">
          <a:xfrm>
            <a:off x="2078038" y="3411537"/>
            <a:ext cx="792162" cy="312738"/>
          </a:xfrm>
          <a:prstGeom prst="rect">
            <a:avLst/>
          </a:prstGeom>
          <a:noFill/>
          <a:ln w="9525">
            <a:noFill/>
            <a:miter lim="800000"/>
            <a:headEnd/>
            <a:tailEnd/>
          </a:ln>
          <a:effectLst/>
        </p:spPr>
        <p:txBody>
          <a:bodyPr wrap="none" lIns="92075" tIns="46038" rIns="92075" bIns="46038">
            <a:spAutoFit/>
          </a:bodyPr>
          <a:lstStyle/>
          <a:p>
            <a:pPr fontAlgn="base">
              <a:lnSpc>
                <a:spcPct val="90000"/>
              </a:lnSpc>
              <a:spcBef>
                <a:spcPct val="0"/>
              </a:spcBef>
              <a:buClrTx/>
              <a:buSzTx/>
              <a:buFontTx/>
              <a:buNone/>
            </a:pPr>
            <a:r>
              <a:rPr lang="en-US" sz="1600" b="1"/>
              <a:t>ISSUE</a:t>
            </a:r>
          </a:p>
        </p:txBody>
      </p:sp>
      <p:sp>
        <p:nvSpPr>
          <p:cNvPr id="216100" name="Rectangle 36"/>
          <p:cNvSpPr>
            <a:spLocks noChangeArrowheads="1"/>
          </p:cNvSpPr>
          <p:nvPr/>
        </p:nvSpPr>
        <p:spPr bwMode="gray">
          <a:xfrm>
            <a:off x="1855788" y="2138362"/>
            <a:ext cx="1219200" cy="1220788"/>
          </a:xfrm>
          <a:prstGeom prst="rect">
            <a:avLst/>
          </a:prstGeom>
          <a:solidFill>
            <a:schemeClr val="tx2"/>
          </a:solidFill>
          <a:ln w="38100">
            <a:solidFill>
              <a:schemeClr val="tx1"/>
            </a:solidFill>
            <a:miter lim="800000"/>
            <a:headEnd/>
            <a:tailEnd/>
          </a:ln>
          <a:effectLst/>
        </p:spPr>
        <p:txBody>
          <a:bodyPr wrap="none" anchor="ctr"/>
          <a:lstStyle/>
          <a:p>
            <a:pPr fontAlgn="base">
              <a:lnSpc>
                <a:spcPct val="100000"/>
              </a:lnSpc>
              <a:spcBef>
                <a:spcPct val="0"/>
              </a:spcBef>
              <a:buClrTx/>
              <a:buSzTx/>
              <a:buFontTx/>
              <a:buNone/>
            </a:pPr>
            <a:r>
              <a:rPr lang="en-GB" sz="1400" b="1">
                <a:solidFill>
                  <a:schemeClr val="bg1"/>
                </a:solidFill>
              </a:rPr>
              <a:t>ARM or </a:t>
            </a:r>
          </a:p>
          <a:p>
            <a:pPr fontAlgn="base">
              <a:lnSpc>
                <a:spcPct val="100000"/>
              </a:lnSpc>
              <a:spcBef>
                <a:spcPct val="0"/>
              </a:spcBef>
              <a:buClrTx/>
              <a:buSzTx/>
              <a:buFontTx/>
              <a:buNone/>
            </a:pPr>
            <a:r>
              <a:rPr lang="en-GB" sz="1400" b="1">
                <a:solidFill>
                  <a:schemeClr val="bg1"/>
                </a:solidFill>
              </a:rPr>
              <a:t>Thumb</a:t>
            </a:r>
          </a:p>
          <a:p>
            <a:pPr fontAlgn="base">
              <a:lnSpc>
                <a:spcPct val="100000"/>
              </a:lnSpc>
              <a:spcBef>
                <a:spcPct val="0"/>
              </a:spcBef>
              <a:buClrTx/>
              <a:buSzTx/>
              <a:buFontTx/>
              <a:buNone/>
            </a:pPr>
            <a:r>
              <a:rPr lang="en-GB" sz="1400" b="1">
                <a:solidFill>
                  <a:schemeClr val="bg1"/>
                </a:solidFill>
              </a:rPr>
              <a:t>Instruction</a:t>
            </a:r>
          </a:p>
          <a:p>
            <a:pPr fontAlgn="base">
              <a:lnSpc>
                <a:spcPct val="100000"/>
              </a:lnSpc>
              <a:spcBef>
                <a:spcPct val="0"/>
              </a:spcBef>
              <a:buClrTx/>
              <a:buSzTx/>
              <a:buFontTx/>
              <a:buNone/>
            </a:pPr>
            <a:r>
              <a:rPr lang="en-GB" sz="1400" b="1">
                <a:solidFill>
                  <a:schemeClr val="bg1"/>
                </a:solidFill>
              </a:rPr>
              <a:t>Decode</a:t>
            </a:r>
          </a:p>
        </p:txBody>
      </p:sp>
      <p:sp>
        <p:nvSpPr>
          <p:cNvPr id="216101" name="Rectangle 37"/>
          <p:cNvSpPr>
            <a:spLocks noChangeArrowheads="1"/>
          </p:cNvSpPr>
          <p:nvPr/>
        </p:nvSpPr>
        <p:spPr bwMode="gray">
          <a:xfrm>
            <a:off x="5713413" y="2911475"/>
            <a:ext cx="1435100" cy="457200"/>
          </a:xfrm>
          <a:prstGeom prst="rect">
            <a:avLst/>
          </a:prstGeom>
          <a:solidFill>
            <a:schemeClr val="accent1"/>
          </a:solidFill>
          <a:ln w="25400">
            <a:solidFill>
              <a:schemeClr val="tx1"/>
            </a:solidFill>
            <a:miter lim="800000"/>
            <a:headEnd/>
            <a:tailEnd/>
          </a:ln>
          <a:effectLst/>
        </p:spPr>
        <p:txBody>
          <a:bodyPr wrap="none" anchor="ctr"/>
          <a:lstStyle/>
          <a:p>
            <a:endParaRPr lang="en-IN"/>
          </a:p>
        </p:txBody>
      </p:sp>
      <p:sp>
        <p:nvSpPr>
          <p:cNvPr id="216102" name="Rectangle 38"/>
          <p:cNvSpPr>
            <a:spLocks noChangeArrowheads="1"/>
          </p:cNvSpPr>
          <p:nvPr/>
        </p:nvSpPr>
        <p:spPr bwMode="gray">
          <a:xfrm>
            <a:off x="5924550" y="2914650"/>
            <a:ext cx="990600" cy="476250"/>
          </a:xfrm>
          <a:prstGeom prst="rect">
            <a:avLst/>
          </a:prstGeom>
          <a:noFill/>
          <a:ln w="9525">
            <a:noFill/>
            <a:miter lim="800000"/>
            <a:headEnd/>
            <a:tailEnd/>
          </a:ln>
          <a:effectLst/>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Multiply Add</a:t>
            </a:r>
          </a:p>
        </p:txBody>
      </p:sp>
      <p:sp>
        <p:nvSpPr>
          <p:cNvPr id="216103" name="Rectangle 39"/>
          <p:cNvSpPr>
            <a:spLocks noChangeArrowheads="1"/>
          </p:cNvSpPr>
          <p:nvPr/>
        </p:nvSpPr>
        <p:spPr bwMode="auto">
          <a:xfrm>
            <a:off x="303213" y="914400"/>
            <a:ext cx="8013700" cy="569913"/>
          </a:xfrm>
          <a:prstGeom prst="rect">
            <a:avLst/>
          </a:prstGeom>
          <a:noFill/>
          <a:ln w="9525">
            <a:noFill/>
            <a:miter lim="800000"/>
            <a:headEnd/>
            <a:tailEnd/>
          </a:ln>
          <a:effectLst/>
        </p:spPr>
        <p:txBody>
          <a:bodyPr lIns="80151" tIns="40076" rIns="80151" bIns="40076"/>
          <a:lstStyle/>
          <a:p>
            <a:pPr marL="301625" indent="-301625" algn="l" defTabSz="801688">
              <a:lnSpc>
                <a:spcPct val="100000"/>
              </a:lnSpc>
              <a:spcBef>
                <a:spcPct val="25000"/>
              </a:spcBef>
            </a:pPr>
            <a:endParaRPr lang="en-US" sz="2400" dirty="0"/>
          </a:p>
        </p:txBody>
      </p:sp>
      <p:sp>
        <p:nvSpPr>
          <p:cNvPr id="39" name="Rectangle 38"/>
          <p:cNvSpPr/>
          <p:nvPr/>
        </p:nvSpPr>
        <p:spPr>
          <a:xfrm>
            <a:off x="457200" y="1447800"/>
            <a:ext cx="1133644" cy="400110"/>
          </a:xfrm>
          <a:prstGeom prst="rect">
            <a:avLst/>
          </a:prstGeom>
        </p:spPr>
        <p:txBody>
          <a:bodyPr wrap="none">
            <a:spAutoFit/>
          </a:bodyPr>
          <a:lstStyle/>
          <a:p>
            <a:pPr marL="301625" indent="-301625" defTabSz="801688">
              <a:spcBef>
                <a:spcPct val="25000"/>
              </a:spcBef>
            </a:pPr>
            <a:r>
              <a:rPr lang="en-US" sz="2000" b="1" dirty="0" smtClean="0">
                <a:latin typeface="+mn-lt"/>
              </a:rPr>
              <a:t>ARM10</a:t>
            </a:r>
            <a:endParaRPr lang="en-US" sz="2000" b="1" dirty="0">
              <a:latin typeface="+mn-lt"/>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en-GB" smtClean="0"/>
              <a:t>ARM Exceptions</a:t>
            </a:r>
            <a:endParaRPr lang="en-US" smtClean="0"/>
          </a:p>
        </p:txBody>
      </p:sp>
      <p:sp>
        <p:nvSpPr>
          <p:cNvPr id="62468" name="Rectangle 3"/>
          <p:cNvSpPr>
            <a:spLocks noGrp="1" noChangeArrowheads="1"/>
          </p:cNvSpPr>
          <p:nvPr>
            <p:ph sz="quarter" idx="1"/>
          </p:nvPr>
        </p:nvSpPr>
        <p:spPr/>
        <p:txBody>
          <a:bodyPr/>
          <a:lstStyle/>
          <a:p>
            <a:pPr algn="just" eaLnBrk="1" hangingPunct="1">
              <a:buFont typeface="Wingdings" pitchFamily="2" charset="2"/>
              <a:buChar char="Ø"/>
            </a:pPr>
            <a:r>
              <a:rPr lang="en-GB" dirty="0" smtClean="0"/>
              <a:t>ARM supports range of Interrupts, Traps, Supervisor Calls, all grouped under general heading of</a:t>
            </a:r>
            <a:endParaRPr lang="en-GB" dirty="0" smtClean="0">
              <a:solidFill>
                <a:srgbClr val="FF0000"/>
              </a:solidFill>
            </a:endParaRPr>
          </a:p>
          <a:p>
            <a:pPr algn="just" eaLnBrk="1" hangingPunct="1"/>
            <a:endParaRPr lang="en-US" dirty="0" smtClean="0"/>
          </a:p>
        </p:txBody>
      </p:sp>
      <p:sp>
        <p:nvSpPr>
          <p:cNvPr id="24580" name="Rectangle 4"/>
          <p:cNvSpPr>
            <a:spLocks noChangeArrowheads="1"/>
          </p:cNvSpPr>
          <p:nvPr/>
        </p:nvSpPr>
        <p:spPr bwMode="auto">
          <a:xfrm>
            <a:off x="2438400" y="3276600"/>
            <a:ext cx="2438400" cy="685800"/>
          </a:xfrm>
          <a:prstGeom prst="rect">
            <a:avLst/>
          </a:prstGeom>
          <a:solidFill>
            <a:srgbClr val="FFFF00"/>
          </a:solidFill>
          <a:ln w="9525">
            <a:solidFill>
              <a:schemeClr val="tx1"/>
            </a:solidFill>
            <a:miter lim="800000"/>
            <a:headEnd/>
            <a:tailEnd/>
          </a:ln>
        </p:spPr>
        <p:txBody>
          <a:bodyPr wrap="none" anchor="ctr"/>
          <a:lstStyle/>
          <a:p>
            <a:pPr algn="ctr"/>
            <a:r>
              <a:rPr lang="en-US" sz="2800" b="1">
                <a:solidFill>
                  <a:srgbClr val="CC0000"/>
                </a:solidFill>
              </a:rPr>
              <a:t>Exceptions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blinds(horizontal)">
                                      <p:cBhvr>
                                        <p:cTn id="7"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en-US" sz="3200" smtClean="0"/>
              <a:t>Exceptions, Interrupts, and the Vector Table</a:t>
            </a:r>
          </a:p>
        </p:txBody>
      </p:sp>
      <p:sp>
        <p:nvSpPr>
          <p:cNvPr id="63492" name="Rectangle 3"/>
          <p:cNvSpPr>
            <a:spLocks noGrp="1" noChangeArrowheads="1"/>
          </p:cNvSpPr>
          <p:nvPr>
            <p:ph sz="quarter" idx="1"/>
          </p:nvPr>
        </p:nvSpPr>
        <p:spPr/>
        <p:txBody>
          <a:bodyPr>
            <a:normAutofit lnSpcReduction="10000"/>
          </a:bodyPr>
          <a:lstStyle/>
          <a:p>
            <a:pPr algn="just" eaLnBrk="1" hangingPunct="1">
              <a:lnSpc>
                <a:spcPct val="90000"/>
              </a:lnSpc>
              <a:buFont typeface="Wingdings" pitchFamily="2" charset="2"/>
              <a:buChar char="Ø"/>
            </a:pPr>
            <a:r>
              <a:rPr lang="en-US" sz="2600" dirty="0" smtClean="0"/>
              <a:t>When an exception or interrupt occurs, the processor set the PC to a specific memory address</a:t>
            </a:r>
          </a:p>
          <a:p>
            <a:pPr algn="just" eaLnBrk="1" hangingPunct="1">
              <a:lnSpc>
                <a:spcPct val="90000"/>
              </a:lnSpc>
              <a:buFont typeface="Wingdings" pitchFamily="2" charset="2"/>
              <a:buChar char="Ø"/>
            </a:pPr>
            <a:r>
              <a:rPr lang="en-US" sz="2600" dirty="0" smtClean="0"/>
              <a:t>The address is within a special address range called the vector table</a:t>
            </a:r>
          </a:p>
          <a:p>
            <a:pPr algn="just" eaLnBrk="1" hangingPunct="1">
              <a:lnSpc>
                <a:spcPct val="90000"/>
              </a:lnSpc>
              <a:buFont typeface="Wingdings" pitchFamily="2" charset="2"/>
              <a:buChar char="Ø"/>
            </a:pPr>
            <a:r>
              <a:rPr lang="en-US" sz="2600" dirty="0" smtClean="0"/>
              <a:t>The entries in the vector table are instructions that branch to specific routines designed to handle a particular exception or interrupt</a:t>
            </a:r>
          </a:p>
          <a:p>
            <a:pPr algn="just" eaLnBrk="1" hangingPunct="1">
              <a:lnSpc>
                <a:spcPct val="90000"/>
              </a:lnSpc>
              <a:buFont typeface="Wingdings" pitchFamily="2" charset="2"/>
              <a:buChar char="Ø"/>
            </a:pPr>
            <a:r>
              <a:rPr lang="en-US" sz="2600" dirty="0" smtClean="0"/>
              <a:t>When an exception or interrupt occurs, the processor suspends normal execution and starts loading instructions from the exception vector table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5" name="Rectangle 26"/>
          <p:cNvSpPr>
            <a:spLocks noGrp="1" noChangeArrowheads="1"/>
          </p:cNvSpPr>
          <p:nvPr>
            <p:ph type="title"/>
          </p:nvPr>
        </p:nvSpPr>
        <p:spPr/>
        <p:txBody>
          <a:bodyPr/>
          <a:lstStyle/>
          <a:p>
            <a:pPr eaLnBrk="1" hangingPunct="1"/>
            <a:r>
              <a:rPr lang="en-US" smtClean="0"/>
              <a:t>Vector Addresses</a:t>
            </a:r>
          </a:p>
        </p:txBody>
      </p:sp>
      <p:graphicFrame>
        <p:nvGraphicFramePr>
          <p:cNvPr id="26652" name="Group 28"/>
          <p:cNvGraphicFramePr>
            <a:graphicFrameLocks noGrp="1"/>
          </p:cNvGraphicFramePr>
          <p:nvPr>
            <p:ph type="tbl" idx="4294967295"/>
          </p:nvPr>
        </p:nvGraphicFramePr>
        <p:xfrm>
          <a:off x="762000" y="1600200"/>
          <a:ext cx="7700963" cy="3824290"/>
        </p:xfrm>
        <a:graphic>
          <a:graphicData uri="http://schemas.openxmlformats.org/drawingml/2006/table">
            <a:tbl>
              <a:tblPr/>
              <a:tblGrid>
                <a:gridCol w="2806700"/>
                <a:gridCol w="1511300"/>
                <a:gridCol w="1584325"/>
                <a:gridCol w="1798638"/>
              </a:tblGrid>
              <a:tr h="530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rebuchet MS" pitchFamily="34" charset="0"/>
                        </a:rPr>
                        <a:t>Exception / Interrupt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rebuchet MS" pitchFamily="34" charset="0"/>
                        </a:rPr>
                        <a:t>Shorthand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rebuchet MS" pitchFamily="34" charset="0"/>
                        </a:rPr>
                        <a:t>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rebuchet MS" pitchFamily="34" charset="0"/>
                        </a:rPr>
                        <a:t>High Address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Reset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RESET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0x00000000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rebuchet MS" pitchFamily="34" charset="0"/>
                        </a:rPr>
                        <a:t>  0xffff0000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Undefined Instruction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UNDEF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0x00000004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  0xffff0004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Software Interrupt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SWI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0x00000008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  0xffff0008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Prefetch Abort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PABT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0x0000000C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  0xffff000C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Data Abort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DABT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0x000000010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  0xffff0010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Reserved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0x000000014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  0xffff0014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Interrupt Request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IRQ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0x000000018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  0xffff0018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Fast Interrupt Request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FIQ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rPr>
                        <a:t>0x00000001C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rebuchet MS" pitchFamily="34" charset="0"/>
                        </a:rPr>
                        <a:t>  0xffff001C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ChangeArrowheads="1"/>
          </p:cNvSpPr>
          <p:nvPr/>
        </p:nvSpPr>
        <p:spPr bwMode="gray">
          <a:xfrm>
            <a:off x="6781800" y="4027122"/>
            <a:ext cx="1828800" cy="403957"/>
          </a:xfrm>
          <a:prstGeom prst="rect">
            <a:avLst/>
          </a:prstGeom>
          <a:solidFill>
            <a:schemeClr val="accent1"/>
          </a:solidFill>
          <a:ln w="12700">
            <a:noFill/>
            <a:miter lim="800000"/>
            <a:headEnd/>
            <a:tailEnd/>
          </a:ln>
          <a:effectLst/>
        </p:spPr>
        <p:txBody>
          <a:bodyPr wrap="square" lIns="96838" tIns="47625" rIns="96838" bIns="47625" anchor="ctr">
            <a:spAutoFit/>
          </a:bodyPr>
          <a:lstStyle/>
          <a:p>
            <a:pPr fontAlgn="base">
              <a:lnSpc>
                <a:spcPct val="100000"/>
              </a:lnSpc>
              <a:spcBef>
                <a:spcPct val="0"/>
              </a:spcBef>
              <a:buClrTx/>
              <a:buSzTx/>
              <a:buFontTx/>
              <a:buNone/>
            </a:pPr>
            <a:r>
              <a:rPr lang="en-US" sz="2000" b="1" dirty="0">
                <a:solidFill>
                  <a:schemeClr val="bg2"/>
                </a:solidFill>
              </a:rPr>
              <a:t>Vector Table</a:t>
            </a:r>
          </a:p>
        </p:txBody>
      </p:sp>
      <p:sp>
        <p:nvSpPr>
          <p:cNvPr id="283651" name="Rectangle 3"/>
          <p:cNvSpPr>
            <a:spLocks noGrp="1" noChangeArrowheads="1"/>
          </p:cNvSpPr>
          <p:nvPr>
            <p:ph type="title"/>
          </p:nvPr>
        </p:nvSpPr>
        <p:spPr>
          <a:xfrm>
            <a:off x="457200" y="152400"/>
            <a:ext cx="7467600" cy="1143000"/>
          </a:xfrm>
        </p:spPr>
        <p:txBody>
          <a:bodyPr/>
          <a:lstStyle/>
          <a:p>
            <a:r>
              <a:rPr lang="en-US" dirty="0"/>
              <a:t>Exception Handling</a:t>
            </a:r>
          </a:p>
        </p:txBody>
      </p:sp>
      <p:sp>
        <p:nvSpPr>
          <p:cNvPr id="283652" name="Rectangle 4"/>
          <p:cNvSpPr>
            <a:spLocks noGrp="1" noChangeArrowheads="1"/>
          </p:cNvSpPr>
          <p:nvPr>
            <p:ph type="body" idx="1"/>
          </p:nvPr>
        </p:nvSpPr>
        <p:spPr>
          <a:xfrm>
            <a:off x="152400" y="1314450"/>
            <a:ext cx="6934200" cy="4902200"/>
          </a:xfrm>
        </p:spPr>
        <p:txBody>
          <a:bodyPr/>
          <a:lstStyle/>
          <a:p>
            <a:pPr>
              <a:buFont typeface="Wingdings" pitchFamily="2" charset="2"/>
              <a:buChar char="Ø"/>
            </a:pPr>
            <a:r>
              <a:rPr lang="en-US" dirty="0"/>
              <a:t>When an exception occurs, the ARM:</a:t>
            </a:r>
          </a:p>
          <a:p>
            <a:pPr lvl="1">
              <a:buFont typeface="Wingdings" pitchFamily="2" charset="2"/>
              <a:buChar char="v"/>
            </a:pPr>
            <a:r>
              <a:rPr lang="en-US" dirty="0"/>
              <a:t>Copies CPSR into SPSR_&lt;mode&gt;</a:t>
            </a:r>
          </a:p>
          <a:p>
            <a:pPr lvl="1">
              <a:buFont typeface="Wingdings" pitchFamily="2" charset="2"/>
              <a:buChar char="v"/>
            </a:pPr>
            <a:r>
              <a:rPr lang="en-US" dirty="0"/>
              <a:t>Sets appropriate CPSR bits </a:t>
            </a:r>
          </a:p>
          <a:p>
            <a:pPr lvl="2"/>
            <a:r>
              <a:rPr lang="en-US" dirty="0"/>
              <a:t>Change to ARM state</a:t>
            </a:r>
          </a:p>
          <a:p>
            <a:pPr lvl="2"/>
            <a:r>
              <a:rPr lang="en-US" dirty="0"/>
              <a:t>Change to exception mode </a:t>
            </a:r>
          </a:p>
          <a:p>
            <a:pPr lvl="2"/>
            <a:r>
              <a:rPr lang="en-US" dirty="0"/>
              <a:t>Disable interrupts (if appropriate)</a:t>
            </a:r>
          </a:p>
          <a:p>
            <a:pPr lvl="1">
              <a:buFont typeface="Wingdings" pitchFamily="2" charset="2"/>
              <a:buChar char="v"/>
            </a:pPr>
            <a:r>
              <a:rPr lang="en-US" dirty="0"/>
              <a:t>Stores </a:t>
            </a:r>
            <a:r>
              <a:rPr lang="en-US" dirty="0" smtClean="0"/>
              <a:t>return </a:t>
            </a:r>
            <a:r>
              <a:rPr lang="en-US" dirty="0"/>
              <a:t>address in LR_&lt;mode&gt;</a:t>
            </a:r>
          </a:p>
          <a:p>
            <a:pPr lvl="1">
              <a:buFont typeface="Wingdings" pitchFamily="2" charset="2"/>
              <a:buChar char="v"/>
            </a:pPr>
            <a:r>
              <a:rPr lang="en-US" dirty="0"/>
              <a:t>Sets PC to vector address</a:t>
            </a:r>
          </a:p>
          <a:p>
            <a:pPr>
              <a:buFont typeface="Wingdings" pitchFamily="2" charset="2"/>
              <a:buChar char="Ø"/>
            </a:pPr>
            <a:r>
              <a:rPr lang="en-US" dirty="0"/>
              <a:t>To return, exception handler needs to:</a:t>
            </a:r>
          </a:p>
          <a:p>
            <a:pPr lvl="1">
              <a:buFont typeface="Wingdings" pitchFamily="2" charset="2"/>
              <a:buChar char="v"/>
            </a:pPr>
            <a:r>
              <a:rPr lang="en-US" dirty="0"/>
              <a:t>Restore CPSR from SPSR_&lt;mode&gt;</a:t>
            </a:r>
          </a:p>
          <a:p>
            <a:pPr lvl="1">
              <a:buFont typeface="Wingdings" pitchFamily="2" charset="2"/>
              <a:buChar char="v"/>
            </a:pPr>
            <a:r>
              <a:rPr lang="en-US" dirty="0"/>
              <a:t>Restore PC from LR_&lt;mode&gt;</a:t>
            </a:r>
          </a:p>
          <a:p>
            <a:pPr>
              <a:buFont typeface="Wingdings" pitchFamily="2" charset="2"/>
              <a:buNone/>
            </a:pPr>
            <a:r>
              <a:rPr lang="en-US" dirty="0"/>
              <a:t>	This can only be done in ARM state.</a:t>
            </a:r>
          </a:p>
        </p:txBody>
      </p:sp>
      <p:sp>
        <p:nvSpPr>
          <p:cNvPr id="283653" name="Rectangle 5"/>
          <p:cNvSpPr>
            <a:spLocks noChangeArrowheads="1"/>
          </p:cNvSpPr>
          <p:nvPr/>
        </p:nvSpPr>
        <p:spPr bwMode="black">
          <a:xfrm>
            <a:off x="6096000" y="4403725"/>
            <a:ext cx="2743200" cy="765175"/>
          </a:xfrm>
          <a:prstGeom prst="rect">
            <a:avLst/>
          </a:prstGeom>
          <a:noFill/>
          <a:ln w="12700">
            <a:noFill/>
            <a:miter lim="800000"/>
            <a:headEnd/>
            <a:tailEnd/>
          </a:ln>
          <a:effectLst/>
        </p:spPr>
        <p:txBody>
          <a:bodyPr lIns="96838" tIns="47625" rIns="96838" bIns="47625" anchor="ctr">
            <a:spAutoFit/>
          </a:bodyPr>
          <a:lstStyle/>
          <a:p>
            <a:pPr fontAlgn="base">
              <a:lnSpc>
                <a:spcPct val="100000"/>
              </a:lnSpc>
              <a:spcBef>
                <a:spcPct val="0"/>
              </a:spcBef>
              <a:buClrTx/>
              <a:buSzTx/>
              <a:buFontTx/>
              <a:buNone/>
            </a:pPr>
            <a:r>
              <a:rPr lang="en-US" sz="1400" dirty="0"/>
              <a:t>Vector table can be at </a:t>
            </a:r>
            <a:br>
              <a:rPr lang="en-US" sz="1400" dirty="0"/>
            </a:br>
            <a:r>
              <a:rPr lang="en-US" sz="1600" b="1" dirty="0">
                <a:latin typeface="Courier New" pitchFamily="49" charset="0"/>
              </a:rPr>
              <a:t>0xFFFF0000</a:t>
            </a:r>
            <a:r>
              <a:rPr lang="en-US" sz="1400" dirty="0"/>
              <a:t> on ARM720T</a:t>
            </a:r>
            <a:br>
              <a:rPr lang="en-US" sz="1400" dirty="0"/>
            </a:br>
            <a:r>
              <a:rPr lang="en-US" sz="1400" dirty="0"/>
              <a:t> and on ARM9/10 family devices</a:t>
            </a:r>
          </a:p>
        </p:txBody>
      </p:sp>
      <p:sp>
        <p:nvSpPr>
          <p:cNvPr id="283654" name="Line 6"/>
          <p:cNvSpPr>
            <a:spLocks noChangeShapeType="1"/>
          </p:cNvSpPr>
          <p:nvPr/>
        </p:nvSpPr>
        <p:spPr bwMode="auto">
          <a:xfrm flipH="1">
            <a:off x="6553200" y="685800"/>
            <a:ext cx="0" cy="914400"/>
          </a:xfrm>
          <a:prstGeom prst="line">
            <a:avLst/>
          </a:prstGeom>
          <a:noFill/>
          <a:ln w="12700">
            <a:solidFill>
              <a:srgbClr val="000000"/>
            </a:solidFill>
            <a:prstDash val="dash"/>
            <a:round/>
            <a:headEnd type="none" w="sm" len="sm"/>
            <a:tailEnd type="none" w="sm" len="sm"/>
          </a:ln>
          <a:effectLst/>
        </p:spPr>
        <p:txBody>
          <a:bodyPr wrap="none" anchor="ctr"/>
          <a:lstStyle/>
          <a:p>
            <a:endParaRPr lang="en-IN"/>
          </a:p>
        </p:txBody>
      </p:sp>
      <p:sp>
        <p:nvSpPr>
          <p:cNvPr id="283655" name="Line 7"/>
          <p:cNvSpPr>
            <a:spLocks noChangeShapeType="1"/>
          </p:cNvSpPr>
          <p:nvPr/>
        </p:nvSpPr>
        <p:spPr bwMode="gray">
          <a:xfrm>
            <a:off x="7620000" y="838200"/>
            <a:ext cx="0" cy="533400"/>
          </a:xfrm>
          <a:prstGeom prst="line">
            <a:avLst/>
          </a:prstGeom>
          <a:noFill/>
          <a:ln w="50800" cap="rnd">
            <a:solidFill>
              <a:srgbClr val="000000"/>
            </a:solidFill>
            <a:prstDash val="sysDot"/>
            <a:round/>
            <a:headEnd type="none" w="sm" len="sm"/>
            <a:tailEnd type="none" w="sm" len="sm"/>
          </a:ln>
          <a:effectLst/>
        </p:spPr>
        <p:txBody>
          <a:bodyPr wrap="none" anchor="ctr"/>
          <a:lstStyle/>
          <a:p>
            <a:endParaRPr lang="en-IN"/>
          </a:p>
        </p:txBody>
      </p:sp>
      <p:sp>
        <p:nvSpPr>
          <p:cNvPr id="283656" name="Rectangle 8"/>
          <p:cNvSpPr>
            <a:spLocks noChangeArrowheads="1"/>
          </p:cNvSpPr>
          <p:nvPr/>
        </p:nvSpPr>
        <p:spPr bwMode="gray">
          <a:xfrm>
            <a:off x="6553200" y="1600200"/>
            <a:ext cx="2209800" cy="304800"/>
          </a:xfrm>
          <a:prstGeom prst="rect">
            <a:avLst/>
          </a:prstGeom>
          <a:solidFill>
            <a:schemeClr val="tx2"/>
          </a:solidFill>
          <a:ln w="12700">
            <a:solidFill>
              <a:schemeClr val="tx1"/>
            </a:solidFill>
            <a:miter lim="800000"/>
            <a:headEnd/>
            <a:tailEnd/>
          </a:ln>
          <a:effectLst/>
        </p:spPr>
        <p:txBody>
          <a:bodyPr wrap="none" anchor="ctr"/>
          <a:lstStyle/>
          <a:p>
            <a:pPr fontAlgn="base">
              <a:lnSpc>
                <a:spcPct val="100000"/>
              </a:lnSpc>
              <a:spcBef>
                <a:spcPct val="0"/>
              </a:spcBef>
              <a:buClrTx/>
              <a:buSzTx/>
              <a:buFontTx/>
              <a:buNone/>
            </a:pPr>
            <a:r>
              <a:rPr lang="en-US" sz="1600" b="1">
                <a:solidFill>
                  <a:schemeClr val="bg1"/>
                </a:solidFill>
              </a:rPr>
              <a:t>FIQ</a:t>
            </a:r>
            <a:endParaRPr lang="en-US" sz="2400">
              <a:solidFill>
                <a:schemeClr val="bg1"/>
              </a:solidFill>
              <a:latin typeface="Times New Roman" pitchFamily="18" charset="0"/>
            </a:endParaRPr>
          </a:p>
        </p:txBody>
      </p:sp>
      <p:sp>
        <p:nvSpPr>
          <p:cNvPr id="283657" name="Rectangle 9"/>
          <p:cNvSpPr>
            <a:spLocks noChangeArrowheads="1"/>
          </p:cNvSpPr>
          <p:nvPr/>
        </p:nvSpPr>
        <p:spPr bwMode="gray">
          <a:xfrm>
            <a:off x="6553200" y="1905000"/>
            <a:ext cx="2209800" cy="304800"/>
          </a:xfrm>
          <a:prstGeom prst="rect">
            <a:avLst/>
          </a:prstGeom>
          <a:solidFill>
            <a:schemeClr val="tx2"/>
          </a:solidFill>
          <a:ln w="12700">
            <a:solidFill>
              <a:schemeClr val="tx1"/>
            </a:solidFill>
            <a:miter lim="800000"/>
            <a:headEnd/>
            <a:tailEnd/>
          </a:ln>
          <a:effectLst/>
        </p:spPr>
        <p:txBody>
          <a:bodyPr wrap="none" anchor="ctr"/>
          <a:lstStyle/>
          <a:p>
            <a:pPr fontAlgn="base">
              <a:lnSpc>
                <a:spcPct val="100000"/>
              </a:lnSpc>
              <a:spcBef>
                <a:spcPct val="0"/>
              </a:spcBef>
              <a:buClrTx/>
              <a:buSzTx/>
              <a:buFontTx/>
              <a:buNone/>
            </a:pPr>
            <a:r>
              <a:rPr lang="en-US" sz="1600" b="1">
                <a:solidFill>
                  <a:schemeClr val="bg1"/>
                </a:solidFill>
              </a:rPr>
              <a:t>IRQ</a:t>
            </a:r>
            <a:endParaRPr lang="en-US" sz="1600" b="1">
              <a:solidFill>
                <a:schemeClr val="bg1"/>
              </a:solidFill>
              <a:latin typeface="Courier New" pitchFamily="49" charset="0"/>
            </a:endParaRPr>
          </a:p>
        </p:txBody>
      </p:sp>
      <p:sp>
        <p:nvSpPr>
          <p:cNvPr id="283658" name="Rectangle 10"/>
          <p:cNvSpPr>
            <a:spLocks noChangeArrowheads="1"/>
          </p:cNvSpPr>
          <p:nvPr/>
        </p:nvSpPr>
        <p:spPr bwMode="gray">
          <a:xfrm>
            <a:off x="6553200" y="2209800"/>
            <a:ext cx="2209800" cy="304800"/>
          </a:xfrm>
          <a:prstGeom prst="rect">
            <a:avLst/>
          </a:prstGeom>
          <a:solidFill>
            <a:schemeClr val="accent1"/>
          </a:solidFill>
          <a:ln w="12700">
            <a:solidFill>
              <a:schemeClr val="tx1"/>
            </a:solidFill>
            <a:miter lim="800000"/>
            <a:headEnd/>
            <a:tailEnd/>
          </a:ln>
          <a:effectLst/>
        </p:spPr>
        <p:txBody>
          <a:bodyPr wrap="none" anchor="ctr"/>
          <a:lstStyle/>
          <a:p>
            <a:pPr fontAlgn="base">
              <a:lnSpc>
                <a:spcPct val="100000"/>
              </a:lnSpc>
              <a:spcBef>
                <a:spcPct val="0"/>
              </a:spcBef>
              <a:buClrTx/>
              <a:buSzTx/>
              <a:buFontTx/>
              <a:buNone/>
            </a:pPr>
            <a:r>
              <a:rPr lang="en-US" sz="1600" b="1" dirty="0">
                <a:solidFill>
                  <a:schemeClr val="bg1"/>
                </a:solidFill>
              </a:rPr>
              <a:t>(Reserved)</a:t>
            </a:r>
            <a:endParaRPr lang="en-US" sz="2400" dirty="0">
              <a:solidFill>
                <a:schemeClr val="bg1"/>
              </a:solidFill>
              <a:latin typeface="Times New Roman" pitchFamily="18" charset="0"/>
            </a:endParaRPr>
          </a:p>
        </p:txBody>
      </p:sp>
      <p:sp>
        <p:nvSpPr>
          <p:cNvPr id="283659" name="Rectangle 11"/>
          <p:cNvSpPr>
            <a:spLocks noChangeArrowheads="1"/>
          </p:cNvSpPr>
          <p:nvPr/>
        </p:nvSpPr>
        <p:spPr bwMode="gray">
          <a:xfrm>
            <a:off x="6553200" y="2514600"/>
            <a:ext cx="2209800" cy="304800"/>
          </a:xfrm>
          <a:prstGeom prst="rect">
            <a:avLst/>
          </a:prstGeom>
          <a:solidFill>
            <a:schemeClr val="tx2"/>
          </a:solidFill>
          <a:ln w="12700">
            <a:solidFill>
              <a:schemeClr val="tx1"/>
            </a:solidFill>
            <a:miter lim="800000"/>
            <a:headEnd/>
            <a:tailEnd/>
          </a:ln>
          <a:effectLst/>
        </p:spPr>
        <p:txBody>
          <a:bodyPr wrap="none" anchor="ctr"/>
          <a:lstStyle/>
          <a:p>
            <a:pPr fontAlgn="base">
              <a:lnSpc>
                <a:spcPct val="100000"/>
              </a:lnSpc>
              <a:spcBef>
                <a:spcPct val="0"/>
              </a:spcBef>
              <a:buClrTx/>
              <a:buSzTx/>
              <a:buFontTx/>
              <a:buNone/>
            </a:pPr>
            <a:r>
              <a:rPr lang="en-US" sz="1600" b="1">
                <a:solidFill>
                  <a:schemeClr val="bg1"/>
                </a:solidFill>
              </a:rPr>
              <a:t>Data Abort</a:t>
            </a:r>
            <a:endParaRPr lang="en-US" sz="1600" b="1">
              <a:solidFill>
                <a:schemeClr val="bg1"/>
              </a:solidFill>
              <a:latin typeface="Courier New" pitchFamily="49" charset="0"/>
            </a:endParaRPr>
          </a:p>
        </p:txBody>
      </p:sp>
      <p:sp>
        <p:nvSpPr>
          <p:cNvPr id="283660" name="Rectangle 12"/>
          <p:cNvSpPr>
            <a:spLocks noChangeArrowheads="1"/>
          </p:cNvSpPr>
          <p:nvPr/>
        </p:nvSpPr>
        <p:spPr bwMode="gray">
          <a:xfrm>
            <a:off x="6553200" y="2819400"/>
            <a:ext cx="2209800" cy="304800"/>
          </a:xfrm>
          <a:prstGeom prst="rect">
            <a:avLst/>
          </a:prstGeom>
          <a:solidFill>
            <a:schemeClr val="tx2"/>
          </a:solidFill>
          <a:ln w="12700">
            <a:solidFill>
              <a:schemeClr val="tx1"/>
            </a:solidFill>
            <a:miter lim="800000"/>
            <a:headEnd/>
            <a:tailEnd/>
          </a:ln>
          <a:effectLst/>
        </p:spPr>
        <p:txBody>
          <a:bodyPr wrap="none" anchor="ctr"/>
          <a:lstStyle/>
          <a:p>
            <a:pPr fontAlgn="base">
              <a:lnSpc>
                <a:spcPct val="100000"/>
              </a:lnSpc>
              <a:spcBef>
                <a:spcPct val="0"/>
              </a:spcBef>
              <a:buClrTx/>
              <a:buSzTx/>
              <a:buFontTx/>
              <a:buNone/>
            </a:pPr>
            <a:r>
              <a:rPr lang="en-US" sz="1600" b="1">
                <a:solidFill>
                  <a:schemeClr val="bg1"/>
                </a:solidFill>
              </a:rPr>
              <a:t>Prefetch Abort</a:t>
            </a:r>
            <a:endParaRPr lang="en-US" sz="1600" b="1">
              <a:solidFill>
                <a:schemeClr val="bg1"/>
              </a:solidFill>
              <a:latin typeface="Courier New" pitchFamily="49" charset="0"/>
            </a:endParaRPr>
          </a:p>
        </p:txBody>
      </p:sp>
      <p:sp>
        <p:nvSpPr>
          <p:cNvPr id="283661" name="Rectangle 13"/>
          <p:cNvSpPr>
            <a:spLocks noChangeArrowheads="1"/>
          </p:cNvSpPr>
          <p:nvPr/>
        </p:nvSpPr>
        <p:spPr bwMode="gray">
          <a:xfrm>
            <a:off x="6553200" y="3124200"/>
            <a:ext cx="2209800" cy="304800"/>
          </a:xfrm>
          <a:prstGeom prst="rect">
            <a:avLst/>
          </a:prstGeom>
          <a:solidFill>
            <a:schemeClr val="tx2"/>
          </a:solidFill>
          <a:ln w="12700">
            <a:solidFill>
              <a:schemeClr val="tx1"/>
            </a:solidFill>
            <a:miter lim="800000"/>
            <a:headEnd/>
            <a:tailEnd/>
          </a:ln>
          <a:effectLst/>
        </p:spPr>
        <p:txBody>
          <a:bodyPr wrap="none" anchor="ctr"/>
          <a:lstStyle/>
          <a:p>
            <a:pPr fontAlgn="base">
              <a:lnSpc>
                <a:spcPct val="100000"/>
              </a:lnSpc>
              <a:spcBef>
                <a:spcPct val="0"/>
              </a:spcBef>
              <a:buClrTx/>
              <a:buSzTx/>
              <a:buFontTx/>
              <a:buNone/>
            </a:pPr>
            <a:r>
              <a:rPr lang="en-US" sz="1300" b="1">
                <a:solidFill>
                  <a:schemeClr val="bg1"/>
                </a:solidFill>
              </a:rPr>
              <a:t>Software Interrupt</a:t>
            </a:r>
            <a:endParaRPr lang="en-US" sz="1300" b="1">
              <a:solidFill>
                <a:schemeClr val="bg1"/>
              </a:solidFill>
              <a:latin typeface="Courier New" pitchFamily="49" charset="0"/>
            </a:endParaRPr>
          </a:p>
        </p:txBody>
      </p:sp>
      <p:sp>
        <p:nvSpPr>
          <p:cNvPr id="283662" name="Rectangle 14"/>
          <p:cNvSpPr>
            <a:spLocks noChangeArrowheads="1"/>
          </p:cNvSpPr>
          <p:nvPr/>
        </p:nvSpPr>
        <p:spPr bwMode="gray">
          <a:xfrm>
            <a:off x="6553200" y="3429000"/>
            <a:ext cx="2209800" cy="304800"/>
          </a:xfrm>
          <a:prstGeom prst="rect">
            <a:avLst/>
          </a:prstGeom>
          <a:solidFill>
            <a:schemeClr val="tx2"/>
          </a:solidFill>
          <a:ln w="12700">
            <a:solidFill>
              <a:schemeClr val="tx1"/>
            </a:solidFill>
            <a:miter lim="800000"/>
            <a:headEnd/>
            <a:tailEnd/>
          </a:ln>
          <a:effectLst/>
        </p:spPr>
        <p:txBody>
          <a:bodyPr wrap="none" anchor="ctr"/>
          <a:lstStyle/>
          <a:p>
            <a:pPr fontAlgn="base">
              <a:lnSpc>
                <a:spcPct val="100000"/>
              </a:lnSpc>
              <a:spcBef>
                <a:spcPct val="0"/>
              </a:spcBef>
              <a:buClrTx/>
              <a:buSzTx/>
              <a:buFontTx/>
              <a:buNone/>
            </a:pPr>
            <a:r>
              <a:rPr lang="en-US" sz="1300" b="1">
                <a:solidFill>
                  <a:schemeClr val="bg1"/>
                </a:solidFill>
              </a:rPr>
              <a:t>Undefined Instruction</a:t>
            </a:r>
            <a:endParaRPr lang="en-US" sz="1600" b="1">
              <a:solidFill>
                <a:schemeClr val="bg1"/>
              </a:solidFill>
              <a:latin typeface="Courier New" pitchFamily="49" charset="0"/>
            </a:endParaRPr>
          </a:p>
        </p:txBody>
      </p:sp>
      <p:sp>
        <p:nvSpPr>
          <p:cNvPr id="283663" name="Rectangle 15"/>
          <p:cNvSpPr>
            <a:spLocks noChangeArrowheads="1"/>
          </p:cNvSpPr>
          <p:nvPr/>
        </p:nvSpPr>
        <p:spPr bwMode="gray">
          <a:xfrm>
            <a:off x="6553200" y="3733800"/>
            <a:ext cx="2209800" cy="304800"/>
          </a:xfrm>
          <a:prstGeom prst="rect">
            <a:avLst/>
          </a:prstGeom>
          <a:solidFill>
            <a:schemeClr val="tx2"/>
          </a:solidFill>
          <a:ln w="12700">
            <a:solidFill>
              <a:schemeClr val="tx1"/>
            </a:solidFill>
            <a:miter lim="800000"/>
            <a:headEnd/>
            <a:tailEnd/>
          </a:ln>
          <a:effectLst/>
        </p:spPr>
        <p:txBody>
          <a:bodyPr wrap="none" anchor="ctr"/>
          <a:lstStyle/>
          <a:p>
            <a:pPr fontAlgn="base">
              <a:lnSpc>
                <a:spcPct val="100000"/>
              </a:lnSpc>
              <a:spcBef>
                <a:spcPct val="0"/>
              </a:spcBef>
              <a:buClrTx/>
              <a:buSzTx/>
              <a:buFontTx/>
              <a:buNone/>
            </a:pPr>
            <a:r>
              <a:rPr lang="en-US" sz="1600" b="1">
                <a:solidFill>
                  <a:schemeClr val="bg1"/>
                </a:solidFill>
              </a:rPr>
              <a:t>Reset</a:t>
            </a:r>
            <a:endParaRPr lang="en-US" sz="1600" b="1">
              <a:solidFill>
                <a:schemeClr val="bg1"/>
              </a:solidFill>
              <a:latin typeface="Courier New" pitchFamily="49" charset="0"/>
            </a:endParaRPr>
          </a:p>
        </p:txBody>
      </p:sp>
      <p:grpSp>
        <p:nvGrpSpPr>
          <p:cNvPr id="2" name="Group 16"/>
          <p:cNvGrpSpPr>
            <a:grpSpLocks/>
          </p:cNvGrpSpPr>
          <p:nvPr/>
        </p:nvGrpSpPr>
        <p:grpSpPr bwMode="auto">
          <a:xfrm>
            <a:off x="6032500" y="1600200"/>
            <a:ext cx="596900" cy="2438400"/>
            <a:chOff x="3888" y="1296"/>
            <a:chExt cx="1384" cy="1536"/>
          </a:xfrm>
        </p:grpSpPr>
        <p:sp>
          <p:nvSpPr>
            <p:cNvPr id="283665" name="Rectangle 17"/>
            <p:cNvSpPr>
              <a:spLocks noChangeArrowheads="1"/>
            </p:cNvSpPr>
            <p:nvPr/>
          </p:nvSpPr>
          <p:spPr bwMode="gray">
            <a:xfrm>
              <a:off x="3888" y="1296"/>
              <a:ext cx="1384" cy="192"/>
            </a:xfrm>
            <a:prstGeom prst="rect">
              <a:avLst/>
            </a:prstGeom>
            <a:noFill/>
            <a:ln w="12700">
              <a:noFill/>
              <a:miter lim="800000"/>
              <a:headEnd/>
              <a:tailEnd/>
            </a:ln>
            <a:effectLst/>
          </p:spPr>
          <p:txBody>
            <a:bodyPr wrap="none" anchor="ctr"/>
            <a:lstStyle/>
            <a:p>
              <a:pPr fontAlgn="base">
                <a:lnSpc>
                  <a:spcPct val="100000"/>
                </a:lnSpc>
                <a:spcBef>
                  <a:spcPct val="0"/>
                </a:spcBef>
                <a:buClrTx/>
                <a:buSzTx/>
                <a:buFontTx/>
                <a:buNone/>
              </a:pPr>
              <a:r>
                <a:rPr lang="en-US" sz="1400"/>
                <a:t>0x1C</a:t>
              </a:r>
              <a:endParaRPr lang="en-US" sz="2400">
                <a:latin typeface="Times New Roman" pitchFamily="18" charset="0"/>
              </a:endParaRPr>
            </a:p>
          </p:txBody>
        </p:sp>
        <p:sp>
          <p:nvSpPr>
            <p:cNvPr id="283666" name="Rectangle 18"/>
            <p:cNvSpPr>
              <a:spLocks noChangeArrowheads="1"/>
            </p:cNvSpPr>
            <p:nvPr/>
          </p:nvSpPr>
          <p:spPr bwMode="gray">
            <a:xfrm>
              <a:off x="3888" y="1488"/>
              <a:ext cx="1384" cy="192"/>
            </a:xfrm>
            <a:prstGeom prst="rect">
              <a:avLst/>
            </a:prstGeom>
            <a:noFill/>
            <a:ln w="12700">
              <a:noFill/>
              <a:miter lim="800000"/>
              <a:headEnd/>
              <a:tailEnd/>
            </a:ln>
            <a:effectLst/>
          </p:spPr>
          <p:txBody>
            <a:bodyPr wrap="none" anchor="ctr"/>
            <a:lstStyle/>
            <a:p>
              <a:pPr fontAlgn="base">
                <a:lnSpc>
                  <a:spcPct val="100000"/>
                </a:lnSpc>
                <a:spcBef>
                  <a:spcPct val="0"/>
                </a:spcBef>
                <a:buClrTx/>
                <a:buSzTx/>
                <a:buFontTx/>
                <a:buNone/>
              </a:pPr>
              <a:r>
                <a:rPr lang="en-US" sz="1400"/>
                <a:t>0x18</a:t>
              </a:r>
              <a:endParaRPr lang="en-US" sz="1600" b="1">
                <a:latin typeface="Courier New" pitchFamily="49" charset="0"/>
              </a:endParaRPr>
            </a:p>
          </p:txBody>
        </p:sp>
        <p:sp>
          <p:nvSpPr>
            <p:cNvPr id="283667" name="Rectangle 19"/>
            <p:cNvSpPr>
              <a:spLocks noChangeArrowheads="1"/>
            </p:cNvSpPr>
            <p:nvPr/>
          </p:nvSpPr>
          <p:spPr bwMode="gray">
            <a:xfrm>
              <a:off x="3888" y="1680"/>
              <a:ext cx="1384" cy="192"/>
            </a:xfrm>
            <a:prstGeom prst="rect">
              <a:avLst/>
            </a:prstGeom>
            <a:noFill/>
            <a:ln w="12700">
              <a:noFill/>
              <a:miter lim="800000"/>
              <a:headEnd/>
              <a:tailEnd/>
            </a:ln>
            <a:effectLst/>
          </p:spPr>
          <p:txBody>
            <a:bodyPr wrap="none" anchor="ctr"/>
            <a:lstStyle/>
            <a:p>
              <a:pPr fontAlgn="base">
                <a:lnSpc>
                  <a:spcPct val="100000"/>
                </a:lnSpc>
                <a:spcBef>
                  <a:spcPct val="0"/>
                </a:spcBef>
                <a:buClrTx/>
                <a:buSzTx/>
                <a:buFontTx/>
                <a:buNone/>
              </a:pPr>
              <a:r>
                <a:rPr lang="en-US" sz="1400"/>
                <a:t>0x14</a:t>
              </a:r>
              <a:endParaRPr lang="en-US" sz="2400">
                <a:latin typeface="Times New Roman" pitchFamily="18" charset="0"/>
              </a:endParaRPr>
            </a:p>
          </p:txBody>
        </p:sp>
        <p:sp>
          <p:nvSpPr>
            <p:cNvPr id="283668" name="Rectangle 20"/>
            <p:cNvSpPr>
              <a:spLocks noChangeArrowheads="1"/>
            </p:cNvSpPr>
            <p:nvPr/>
          </p:nvSpPr>
          <p:spPr bwMode="gray">
            <a:xfrm>
              <a:off x="3888" y="1872"/>
              <a:ext cx="1384" cy="192"/>
            </a:xfrm>
            <a:prstGeom prst="rect">
              <a:avLst/>
            </a:prstGeom>
            <a:noFill/>
            <a:ln w="12700">
              <a:noFill/>
              <a:miter lim="800000"/>
              <a:headEnd/>
              <a:tailEnd/>
            </a:ln>
            <a:effectLst/>
          </p:spPr>
          <p:txBody>
            <a:bodyPr wrap="none" anchor="ctr"/>
            <a:lstStyle/>
            <a:p>
              <a:pPr fontAlgn="base">
                <a:lnSpc>
                  <a:spcPct val="100000"/>
                </a:lnSpc>
                <a:spcBef>
                  <a:spcPct val="0"/>
                </a:spcBef>
                <a:buClrTx/>
                <a:buSzTx/>
                <a:buFontTx/>
                <a:buNone/>
              </a:pPr>
              <a:r>
                <a:rPr lang="en-US" sz="1400"/>
                <a:t>0x10</a:t>
              </a:r>
            </a:p>
          </p:txBody>
        </p:sp>
        <p:sp>
          <p:nvSpPr>
            <p:cNvPr id="283669" name="Rectangle 21"/>
            <p:cNvSpPr>
              <a:spLocks noChangeArrowheads="1"/>
            </p:cNvSpPr>
            <p:nvPr/>
          </p:nvSpPr>
          <p:spPr bwMode="gray">
            <a:xfrm>
              <a:off x="3888" y="2064"/>
              <a:ext cx="1384" cy="192"/>
            </a:xfrm>
            <a:prstGeom prst="rect">
              <a:avLst/>
            </a:prstGeom>
            <a:noFill/>
            <a:ln w="12700">
              <a:noFill/>
              <a:miter lim="800000"/>
              <a:headEnd/>
              <a:tailEnd/>
            </a:ln>
            <a:effectLst/>
          </p:spPr>
          <p:txBody>
            <a:bodyPr wrap="none" anchor="ctr"/>
            <a:lstStyle/>
            <a:p>
              <a:pPr fontAlgn="base">
                <a:lnSpc>
                  <a:spcPct val="100000"/>
                </a:lnSpc>
                <a:spcBef>
                  <a:spcPct val="0"/>
                </a:spcBef>
                <a:buClrTx/>
                <a:buSzTx/>
                <a:buFontTx/>
                <a:buNone/>
              </a:pPr>
              <a:r>
                <a:rPr lang="en-US" sz="1400"/>
                <a:t>0x0C</a:t>
              </a:r>
              <a:endParaRPr lang="en-US" sz="1600" b="1">
                <a:latin typeface="Courier New" pitchFamily="49" charset="0"/>
              </a:endParaRPr>
            </a:p>
          </p:txBody>
        </p:sp>
        <p:sp>
          <p:nvSpPr>
            <p:cNvPr id="283670" name="Rectangle 22"/>
            <p:cNvSpPr>
              <a:spLocks noChangeArrowheads="1"/>
            </p:cNvSpPr>
            <p:nvPr/>
          </p:nvSpPr>
          <p:spPr bwMode="gray">
            <a:xfrm>
              <a:off x="3888" y="2256"/>
              <a:ext cx="1384" cy="192"/>
            </a:xfrm>
            <a:prstGeom prst="rect">
              <a:avLst/>
            </a:prstGeom>
            <a:noFill/>
            <a:ln w="12700">
              <a:noFill/>
              <a:miter lim="800000"/>
              <a:headEnd/>
              <a:tailEnd/>
            </a:ln>
            <a:effectLst/>
          </p:spPr>
          <p:txBody>
            <a:bodyPr wrap="none" anchor="ctr"/>
            <a:lstStyle/>
            <a:p>
              <a:pPr fontAlgn="base">
                <a:lnSpc>
                  <a:spcPct val="100000"/>
                </a:lnSpc>
                <a:spcBef>
                  <a:spcPct val="0"/>
                </a:spcBef>
                <a:buClrTx/>
                <a:buSzTx/>
                <a:buFontTx/>
                <a:buNone/>
              </a:pPr>
              <a:r>
                <a:rPr lang="en-US" sz="1400"/>
                <a:t>0x08</a:t>
              </a:r>
              <a:endParaRPr lang="en-US" sz="1300" b="1">
                <a:latin typeface="Courier New" pitchFamily="49" charset="0"/>
              </a:endParaRPr>
            </a:p>
          </p:txBody>
        </p:sp>
        <p:sp>
          <p:nvSpPr>
            <p:cNvPr id="283671" name="Rectangle 23"/>
            <p:cNvSpPr>
              <a:spLocks noChangeArrowheads="1"/>
            </p:cNvSpPr>
            <p:nvPr/>
          </p:nvSpPr>
          <p:spPr bwMode="gray">
            <a:xfrm>
              <a:off x="3888" y="2448"/>
              <a:ext cx="1384" cy="192"/>
            </a:xfrm>
            <a:prstGeom prst="rect">
              <a:avLst/>
            </a:prstGeom>
            <a:noFill/>
            <a:ln w="12700">
              <a:noFill/>
              <a:miter lim="800000"/>
              <a:headEnd/>
              <a:tailEnd/>
            </a:ln>
            <a:effectLst/>
          </p:spPr>
          <p:txBody>
            <a:bodyPr wrap="none" anchor="ctr"/>
            <a:lstStyle/>
            <a:p>
              <a:pPr fontAlgn="base">
                <a:lnSpc>
                  <a:spcPct val="100000"/>
                </a:lnSpc>
                <a:spcBef>
                  <a:spcPct val="0"/>
                </a:spcBef>
                <a:buClrTx/>
                <a:buSzTx/>
                <a:buFontTx/>
                <a:buNone/>
              </a:pPr>
              <a:r>
                <a:rPr lang="en-US" sz="1400"/>
                <a:t>0x04</a:t>
              </a:r>
            </a:p>
          </p:txBody>
        </p:sp>
        <p:sp>
          <p:nvSpPr>
            <p:cNvPr id="283672" name="Rectangle 24"/>
            <p:cNvSpPr>
              <a:spLocks noChangeArrowheads="1"/>
            </p:cNvSpPr>
            <p:nvPr/>
          </p:nvSpPr>
          <p:spPr bwMode="gray">
            <a:xfrm>
              <a:off x="3888" y="2640"/>
              <a:ext cx="1384" cy="192"/>
            </a:xfrm>
            <a:prstGeom prst="rect">
              <a:avLst/>
            </a:prstGeom>
            <a:noFill/>
            <a:ln w="12700">
              <a:noFill/>
              <a:miter lim="800000"/>
              <a:headEnd/>
              <a:tailEnd/>
            </a:ln>
            <a:effectLst/>
          </p:spPr>
          <p:txBody>
            <a:bodyPr wrap="none" anchor="ctr"/>
            <a:lstStyle/>
            <a:p>
              <a:pPr fontAlgn="base">
                <a:lnSpc>
                  <a:spcPct val="100000"/>
                </a:lnSpc>
                <a:spcBef>
                  <a:spcPct val="0"/>
                </a:spcBef>
                <a:buClrTx/>
                <a:buSzTx/>
                <a:buFontTx/>
                <a:buNone/>
              </a:pPr>
              <a:r>
                <a:rPr lang="en-US" sz="1400"/>
                <a:t>0x00</a:t>
              </a:r>
            </a:p>
          </p:txBody>
        </p:sp>
      </p:grpSp>
      <p:sp>
        <p:nvSpPr>
          <p:cNvPr id="283673" name="Line 25"/>
          <p:cNvSpPr>
            <a:spLocks noChangeShapeType="1"/>
          </p:cNvSpPr>
          <p:nvPr/>
        </p:nvSpPr>
        <p:spPr bwMode="auto">
          <a:xfrm flipH="1">
            <a:off x="8763000" y="685800"/>
            <a:ext cx="0" cy="914400"/>
          </a:xfrm>
          <a:prstGeom prst="line">
            <a:avLst/>
          </a:prstGeom>
          <a:noFill/>
          <a:ln w="12700">
            <a:solidFill>
              <a:srgbClr val="000000"/>
            </a:solidFill>
            <a:prstDash val="dash"/>
            <a:round/>
            <a:headEnd type="none" w="sm" len="sm"/>
            <a:tailEnd type="none" w="sm" len="sm"/>
          </a:ln>
          <a:effectLst/>
        </p:spPr>
        <p:txBody>
          <a:bodyPr wrap="none" anchor="ctr"/>
          <a:lstStyle/>
          <a:p>
            <a:endParaRPr lang="en-IN"/>
          </a:p>
        </p:txBody>
      </p:sp>
    </p:spTree>
  </p:cSld>
  <p:clrMapOvr>
    <a:masterClrMapping/>
  </p:clrMapOvr>
  <p:transition advClick="0"/>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pPr eaLnBrk="1" hangingPunct="1"/>
            <a:r>
              <a:rPr lang="en-US" sz="3200" smtClean="0"/>
              <a:t>Exceptions, Interrupts, and the Vector Table</a:t>
            </a:r>
          </a:p>
        </p:txBody>
      </p:sp>
      <p:sp>
        <p:nvSpPr>
          <p:cNvPr id="65540" name="Rectangle 3"/>
          <p:cNvSpPr>
            <a:spLocks noGrp="1" noChangeArrowheads="1"/>
          </p:cNvSpPr>
          <p:nvPr>
            <p:ph sz="quarter" idx="1"/>
          </p:nvPr>
        </p:nvSpPr>
        <p:spPr/>
        <p:txBody>
          <a:bodyPr/>
          <a:lstStyle/>
          <a:p>
            <a:pPr algn="just" eaLnBrk="1" hangingPunct="1">
              <a:lnSpc>
                <a:spcPct val="90000"/>
              </a:lnSpc>
              <a:buFont typeface="Wingdings" pitchFamily="2" charset="2"/>
              <a:buChar char="Ø"/>
            </a:pPr>
            <a:r>
              <a:rPr lang="en-US" sz="2400" b="1" dirty="0" smtClean="0"/>
              <a:t>RESET</a:t>
            </a:r>
            <a:r>
              <a:rPr lang="en-US" sz="2400" dirty="0" smtClean="0"/>
              <a:t> – when power is applied, branches to initialization code</a:t>
            </a:r>
          </a:p>
          <a:p>
            <a:pPr algn="just" eaLnBrk="1" hangingPunct="1">
              <a:lnSpc>
                <a:spcPct val="90000"/>
              </a:lnSpc>
              <a:buFont typeface="Wingdings" pitchFamily="2" charset="2"/>
              <a:buChar char="Ø"/>
            </a:pPr>
            <a:r>
              <a:rPr lang="en-US" sz="2400" b="1" dirty="0" smtClean="0"/>
              <a:t>UNDEF</a:t>
            </a:r>
            <a:r>
              <a:rPr lang="en-US" sz="2400" dirty="0" smtClean="0"/>
              <a:t> – when the processor cannot decode an instruction</a:t>
            </a:r>
          </a:p>
          <a:p>
            <a:pPr algn="just" eaLnBrk="1" hangingPunct="1">
              <a:lnSpc>
                <a:spcPct val="90000"/>
              </a:lnSpc>
              <a:buFont typeface="Wingdings" pitchFamily="2" charset="2"/>
              <a:buChar char="Ø"/>
            </a:pPr>
            <a:r>
              <a:rPr lang="en-US" sz="2400" b="1" dirty="0" smtClean="0"/>
              <a:t>SWI</a:t>
            </a:r>
            <a:r>
              <a:rPr lang="en-US" sz="2400" dirty="0" smtClean="0"/>
              <a:t> – when a SWI instruction is called</a:t>
            </a:r>
          </a:p>
          <a:p>
            <a:pPr algn="just" eaLnBrk="1" hangingPunct="1">
              <a:lnSpc>
                <a:spcPct val="90000"/>
              </a:lnSpc>
              <a:buFont typeface="Wingdings" pitchFamily="2" charset="2"/>
              <a:buChar char="Ø"/>
            </a:pPr>
            <a:r>
              <a:rPr lang="en-US" sz="2400" b="1" dirty="0" smtClean="0"/>
              <a:t>PABT</a:t>
            </a:r>
            <a:r>
              <a:rPr lang="en-US" sz="2400" dirty="0" smtClean="0"/>
              <a:t> – attempts to fetch an instruction from an address without the correct access permissions</a:t>
            </a:r>
          </a:p>
          <a:p>
            <a:pPr algn="just" eaLnBrk="1" hangingPunct="1">
              <a:lnSpc>
                <a:spcPct val="90000"/>
              </a:lnSpc>
              <a:buFont typeface="Wingdings" pitchFamily="2" charset="2"/>
              <a:buChar char="Ø"/>
            </a:pPr>
            <a:r>
              <a:rPr lang="en-US" sz="2400" b="1" dirty="0" smtClean="0"/>
              <a:t>DABT</a:t>
            </a:r>
            <a:r>
              <a:rPr lang="en-US" sz="2400" dirty="0" smtClean="0"/>
              <a:t> –attempts to access data memory without the correct access permissions</a:t>
            </a:r>
          </a:p>
          <a:p>
            <a:pPr algn="just" eaLnBrk="1" hangingPunct="1">
              <a:lnSpc>
                <a:spcPct val="90000"/>
              </a:lnSpc>
              <a:buFont typeface="Wingdings" pitchFamily="2" charset="2"/>
              <a:buChar char="Ø"/>
            </a:pPr>
            <a:r>
              <a:rPr lang="en-US" sz="2400" b="1" dirty="0" smtClean="0"/>
              <a:t>IRQ</a:t>
            </a:r>
            <a:r>
              <a:rPr lang="en-US" sz="2400" dirty="0" smtClean="0"/>
              <a:t> – by external hardware</a:t>
            </a:r>
          </a:p>
          <a:p>
            <a:pPr algn="just" eaLnBrk="1" hangingPunct="1">
              <a:lnSpc>
                <a:spcPct val="90000"/>
              </a:lnSpc>
              <a:buFont typeface="Wingdings" pitchFamily="2" charset="2"/>
              <a:buChar char="Ø"/>
            </a:pPr>
            <a:r>
              <a:rPr lang="en-US" sz="2400" b="1" dirty="0" smtClean="0"/>
              <a:t>FIQ </a:t>
            </a:r>
            <a:r>
              <a:rPr lang="en-US" sz="2400" dirty="0" smtClean="0"/>
              <a:t>– by external hardware requiring faster response time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eaLnBrk="1" hangingPunct="1"/>
            <a:r>
              <a:rPr lang="en-GB" smtClean="0"/>
              <a:t>Exception Priorities</a:t>
            </a:r>
            <a:endParaRPr lang="en-US" smtClean="0"/>
          </a:p>
        </p:txBody>
      </p:sp>
      <p:sp>
        <p:nvSpPr>
          <p:cNvPr id="66564" name="Rectangle 3"/>
          <p:cNvSpPr>
            <a:spLocks noGrp="1" noChangeArrowheads="1"/>
          </p:cNvSpPr>
          <p:nvPr>
            <p:ph sz="quarter" idx="1"/>
          </p:nvPr>
        </p:nvSpPr>
        <p:spPr/>
        <p:txBody>
          <a:bodyPr/>
          <a:lstStyle/>
          <a:p>
            <a:pPr marL="609600" indent="-609600" eaLnBrk="1" hangingPunct="1">
              <a:buFont typeface="Symbol" pitchFamily="18" charset="2"/>
              <a:buAutoNum type="arabicPeriod"/>
            </a:pPr>
            <a:r>
              <a:rPr lang="en-GB" smtClean="0"/>
              <a:t>Reset (Highest Priority)</a:t>
            </a:r>
          </a:p>
          <a:p>
            <a:pPr marL="609600" indent="-609600" eaLnBrk="1" hangingPunct="1">
              <a:buFont typeface="Symbol" pitchFamily="18" charset="2"/>
              <a:buAutoNum type="arabicPeriod"/>
            </a:pPr>
            <a:r>
              <a:rPr lang="en-GB" smtClean="0"/>
              <a:t>Data Abort</a:t>
            </a:r>
          </a:p>
          <a:p>
            <a:pPr marL="609600" indent="-609600" eaLnBrk="1" hangingPunct="1">
              <a:buFont typeface="Symbol" pitchFamily="18" charset="2"/>
              <a:buAutoNum type="arabicPeriod"/>
            </a:pPr>
            <a:r>
              <a:rPr lang="en-GB" smtClean="0"/>
              <a:t>FIQ</a:t>
            </a:r>
          </a:p>
          <a:p>
            <a:pPr marL="609600" indent="-609600" eaLnBrk="1" hangingPunct="1">
              <a:buFont typeface="Symbol" pitchFamily="18" charset="2"/>
              <a:buAutoNum type="arabicPeriod"/>
            </a:pPr>
            <a:r>
              <a:rPr lang="en-GB" smtClean="0"/>
              <a:t>IRQ</a:t>
            </a:r>
          </a:p>
          <a:p>
            <a:pPr marL="609600" indent="-609600" eaLnBrk="1" hangingPunct="1">
              <a:buFont typeface="Symbol" pitchFamily="18" charset="2"/>
              <a:buAutoNum type="arabicPeriod"/>
            </a:pPr>
            <a:r>
              <a:rPr lang="en-GB" smtClean="0"/>
              <a:t>Prefetch Abort</a:t>
            </a:r>
          </a:p>
          <a:p>
            <a:pPr marL="609600" indent="-609600" eaLnBrk="1" hangingPunct="1">
              <a:buFont typeface="Symbol" pitchFamily="18" charset="2"/>
              <a:buAutoNum type="arabicPeriod"/>
            </a:pPr>
            <a:r>
              <a:rPr lang="en-GB" smtClean="0"/>
              <a:t>SWI, Undefined	</a:t>
            </a:r>
          </a:p>
          <a:p>
            <a:pPr marL="609600" indent="-609600" eaLnBrk="1" hangingPunct="1"/>
            <a:endParaRPr 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lang="en-US" smtClean="0"/>
              <a:t>Core Extensions</a:t>
            </a:r>
          </a:p>
        </p:txBody>
      </p:sp>
      <p:sp>
        <p:nvSpPr>
          <p:cNvPr id="67588" name="Rectangle 3"/>
          <p:cNvSpPr>
            <a:spLocks noGrp="1" noChangeArrowheads="1"/>
          </p:cNvSpPr>
          <p:nvPr>
            <p:ph sz="quarter" idx="1"/>
          </p:nvPr>
        </p:nvSpPr>
        <p:spPr/>
        <p:txBody>
          <a:bodyPr/>
          <a:lstStyle/>
          <a:p>
            <a:pPr eaLnBrk="1" hangingPunct="1">
              <a:buFont typeface="Wingdings" pitchFamily="2" charset="2"/>
              <a:buChar char="Ø"/>
            </a:pPr>
            <a:r>
              <a:rPr lang="en-US" dirty="0" smtClean="0"/>
              <a:t>Standard components placed next to the ARM core</a:t>
            </a:r>
          </a:p>
          <a:p>
            <a:pPr eaLnBrk="1" hangingPunct="1">
              <a:buFont typeface="Wingdings" pitchFamily="2" charset="2"/>
              <a:buChar char="Ø"/>
            </a:pPr>
            <a:r>
              <a:rPr lang="en-US" dirty="0" smtClean="0"/>
              <a:t>Improve performance, manage resources, provide extra functionality </a:t>
            </a:r>
          </a:p>
          <a:p>
            <a:pPr eaLnBrk="1" hangingPunct="1">
              <a:buFont typeface="Wingdings" pitchFamily="2" charset="2"/>
              <a:buChar char="Ø"/>
            </a:pPr>
            <a:r>
              <a:rPr lang="en-US" dirty="0" smtClean="0"/>
              <a:t>Three hardware extensions</a:t>
            </a:r>
          </a:p>
          <a:p>
            <a:pPr lvl="1" eaLnBrk="1" hangingPunct="1">
              <a:buFont typeface="Wingdings" pitchFamily="2" charset="2"/>
              <a:buChar char="v"/>
            </a:pPr>
            <a:r>
              <a:rPr lang="en-US" dirty="0" smtClean="0"/>
              <a:t>Caches </a:t>
            </a:r>
          </a:p>
          <a:p>
            <a:pPr lvl="1" eaLnBrk="1" hangingPunct="1">
              <a:buFont typeface="Wingdings" pitchFamily="2" charset="2"/>
              <a:buChar char="v"/>
            </a:pPr>
            <a:r>
              <a:rPr lang="en-US" dirty="0" smtClean="0"/>
              <a:t>Memory Management</a:t>
            </a:r>
          </a:p>
          <a:p>
            <a:pPr lvl="1" eaLnBrk="1" hangingPunct="1">
              <a:buFont typeface="Wingdings" pitchFamily="2" charset="2"/>
              <a:buChar char="v"/>
            </a:pPr>
            <a:r>
              <a:rPr lang="en-US" dirty="0" smtClean="0"/>
              <a:t>Coprocessors(Vector Floating Point)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pPr eaLnBrk="1" hangingPunct="1"/>
            <a:r>
              <a:rPr lang="en-US" sz="3200" dirty="0" smtClean="0"/>
              <a:t>Caches</a:t>
            </a:r>
          </a:p>
        </p:txBody>
      </p:sp>
      <p:sp>
        <p:nvSpPr>
          <p:cNvPr id="68612" name="Rectangle 3"/>
          <p:cNvSpPr>
            <a:spLocks noGrp="1" noChangeArrowheads="1"/>
          </p:cNvSpPr>
          <p:nvPr>
            <p:ph sz="quarter" idx="1"/>
          </p:nvPr>
        </p:nvSpPr>
        <p:spPr>
          <a:xfrm>
            <a:off x="838200" y="1676400"/>
            <a:ext cx="7772400" cy="4343400"/>
          </a:xfrm>
        </p:spPr>
        <p:txBody>
          <a:bodyPr/>
          <a:lstStyle/>
          <a:p>
            <a:pPr eaLnBrk="1" hangingPunct="1">
              <a:buFont typeface="Wingdings" pitchFamily="2" charset="2"/>
              <a:buChar char="Ø"/>
            </a:pPr>
            <a:r>
              <a:rPr lang="en-US" dirty="0" smtClean="0"/>
              <a:t>Cache is a block of fast memory placed between main memory and the core</a:t>
            </a:r>
          </a:p>
          <a:p>
            <a:pPr eaLnBrk="1" hangingPunct="1">
              <a:buFont typeface="Wingdings" pitchFamily="2" charset="2"/>
              <a:buChar char="Ø"/>
            </a:pPr>
            <a:r>
              <a:rPr lang="en-US" dirty="0" smtClean="0"/>
              <a:t>Cache provides an overall increase in performance</a:t>
            </a:r>
          </a:p>
          <a:p>
            <a:pPr eaLnBrk="1" hangingPunct="1">
              <a:buFont typeface="Wingdings" pitchFamily="2" charset="2"/>
              <a:buChar char="Ø"/>
            </a:pPr>
            <a:r>
              <a:rPr lang="en-US" dirty="0" smtClean="0"/>
              <a:t>ARM has two forms of cache</a:t>
            </a:r>
          </a:p>
          <a:p>
            <a:pPr lvl="1" eaLnBrk="1" hangingPunct="1">
              <a:buFont typeface="Wingdings" pitchFamily="2" charset="2"/>
              <a:buChar char="v"/>
            </a:pPr>
            <a:r>
              <a:rPr lang="en-US" dirty="0" smtClean="0"/>
              <a:t>Single unified cache for data and instruction</a:t>
            </a:r>
          </a:p>
          <a:p>
            <a:pPr lvl="1" eaLnBrk="1" hangingPunct="1">
              <a:buFont typeface="Wingdings" pitchFamily="2" charset="2"/>
              <a:buChar char="v"/>
            </a:pPr>
            <a:r>
              <a:rPr lang="en-US" dirty="0" smtClean="0"/>
              <a:t>Separate caches for data and instruction</a:t>
            </a:r>
          </a:p>
          <a:p>
            <a:pPr eaLnBrk="1" hangingPunct="1">
              <a:buFont typeface="Wingdings" pitchFamily="2" charset="2"/>
              <a:buChar char="v"/>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en-US"/>
              <a:t>ARM Powered Products</a:t>
            </a:r>
          </a:p>
        </p:txBody>
      </p:sp>
      <p:graphicFrame>
        <p:nvGraphicFramePr>
          <p:cNvPr id="422912" name="Object 0"/>
          <p:cNvGraphicFramePr>
            <a:graphicFrameLocks noChangeAspect="1"/>
          </p:cNvGraphicFramePr>
          <p:nvPr/>
        </p:nvGraphicFramePr>
        <p:xfrm>
          <a:off x="-457200" y="1143000"/>
          <a:ext cx="9144000" cy="5640387"/>
        </p:xfrm>
        <a:graphic>
          <a:graphicData uri="http://schemas.openxmlformats.org/presentationml/2006/ole">
            <p:oleObj spid="_x0000_s112642" name="Photo Editor Photo" r:id="rId4" imgW="9276190" imgH="5723810" progId="">
              <p:embed/>
            </p:oleObj>
          </a:graphicData>
        </a:graphic>
      </p:graphicFrame>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en-US" smtClean="0"/>
              <a:t>Memory Management</a:t>
            </a:r>
          </a:p>
        </p:txBody>
      </p:sp>
      <p:sp>
        <p:nvSpPr>
          <p:cNvPr id="69636" name="Rectangle 3"/>
          <p:cNvSpPr>
            <a:spLocks noGrp="1" noChangeArrowheads="1"/>
          </p:cNvSpPr>
          <p:nvPr>
            <p:ph sz="quarter" idx="1"/>
          </p:nvPr>
        </p:nvSpPr>
        <p:spPr>
          <a:xfrm>
            <a:off x="838200" y="1752600"/>
            <a:ext cx="7772400" cy="4267200"/>
          </a:xfrm>
        </p:spPr>
        <p:txBody>
          <a:bodyPr/>
          <a:lstStyle/>
          <a:p>
            <a:pPr eaLnBrk="1" hangingPunct="1">
              <a:buFont typeface="Wingdings" pitchFamily="2" charset="2"/>
              <a:buChar char="Ø"/>
            </a:pPr>
            <a:r>
              <a:rPr lang="en-US" dirty="0" smtClean="0"/>
              <a:t>MMU is a class of processor hardware components for handling memory accesses requested by the CPU.</a:t>
            </a:r>
          </a:p>
          <a:p>
            <a:pPr eaLnBrk="1" hangingPunct="1">
              <a:buFont typeface="Wingdings" pitchFamily="2" charset="2"/>
              <a:buChar char="Ø"/>
            </a:pPr>
            <a:r>
              <a:rPr lang="en-US" dirty="0" smtClean="0"/>
              <a:t>The functions of MMU’s are</a:t>
            </a:r>
          </a:p>
          <a:p>
            <a:pPr lvl="1" eaLnBrk="1" hangingPunct="1">
              <a:buFont typeface="Wingdings" pitchFamily="2" charset="2"/>
              <a:buChar char="v"/>
            </a:pPr>
            <a:r>
              <a:rPr lang="en-US" dirty="0" smtClean="0"/>
              <a:t>Translation of virtual address to physical address.</a:t>
            </a:r>
          </a:p>
          <a:p>
            <a:pPr lvl="1" eaLnBrk="1" hangingPunct="1">
              <a:buFont typeface="Wingdings" pitchFamily="2" charset="2"/>
              <a:buChar char="v"/>
            </a:pPr>
            <a:r>
              <a:rPr lang="en-US" dirty="0" smtClean="0"/>
              <a:t>Memory protection</a:t>
            </a:r>
          </a:p>
          <a:p>
            <a:pPr lvl="1" eaLnBrk="1" hangingPunct="1">
              <a:buFont typeface="Wingdings" pitchFamily="2" charset="2"/>
              <a:buChar char="v"/>
            </a:pPr>
            <a:r>
              <a:rPr lang="en-US" dirty="0" smtClean="0"/>
              <a:t>Cache control etc</a:t>
            </a:r>
          </a:p>
          <a:p>
            <a:pPr lvl="1" eaLnBrk="1" hangingPunct="1">
              <a:buFont typeface="Wingdings" pitchFamily="2" charset="2"/>
              <a:buChar char="v"/>
            </a:pPr>
            <a:endParaRPr lang="en-US" dirty="0" smtClean="0"/>
          </a:p>
          <a:p>
            <a:pPr lvl="1" eaLnBrk="1" hangingPunct="1"/>
            <a:endParaRPr lang="en-US" dirty="0" smtClean="0"/>
          </a:p>
          <a:p>
            <a:pPr eaLnBrk="1" hangingPunct="1">
              <a:buFontTx/>
              <a:buNone/>
            </a:pPr>
            <a:endParaRPr lang="en-US"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457200" y="304800"/>
            <a:ext cx="8229600" cy="1143000"/>
          </a:xfrm>
        </p:spPr>
        <p:txBody>
          <a:bodyPr/>
          <a:lstStyle/>
          <a:p>
            <a:pPr eaLnBrk="1" hangingPunct="1"/>
            <a:r>
              <a:rPr lang="en-US" smtClean="0"/>
              <a:t>Coprocessors</a:t>
            </a:r>
          </a:p>
        </p:txBody>
      </p:sp>
      <p:sp>
        <p:nvSpPr>
          <p:cNvPr id="70660" name="Rectangle 3"/>
          <p:cNvSpPr>
            <a:spLocks noGrp="1" noChangeArrowheads="1"/>
          </p:cNvSpPr>
          <p:nvPr>
            <p:ph sz="quarter" idx="1"/>
          </p:nvPr>
        </p:nvSpPr>
        <p:spPr>
          <a:xfrm>
            <a:off x="838200" y="1676400"/>
            <a:ext cx="7772400" cy="3429000"/>
          </a:xfrm>
        </p:spPr>
        <p:txBody>
          <a:bodyPr>
            <a:normAutofit fontScale="92500"/>
          </a:bodyPr>
          <a:lstStyle/>
          <a:p>
            <a:pPr algn="just" eaLnBrk="1" hangingPunct="1">
              <a:lnSpc>
                <a:spcPct val="80000"/>
              </a:lnSpc>
              <a:buFont typeface="Wingdings" pitchFamily="2" charset="2"/>
              <a:buChar char="Ø"/>
            </a:pPr>
            <a:r>
              <a:rPr lang="en-US" sz="2600" dirty="0" smtClean="0"/>
              <a:t>Coprocessors can be attached to the ARM processor</a:t>
            </a:r>
          </a:p>
          <a:p>
            <a:pPr algn="just" eaLnBrk="1" hangingPunct="1">
              <a:lnSpc>
                <a:spcPct val="80000"/>
              </a:lnSpc>
              <a:buFont typeface="Wingdings" pitchFamily="2" charset="2"/>
              <a:buChar char="Ø"/>
            </a:pPr>
            <a:r>
              <a:rPr lang="en-US" sz="2600" dirty="0" smtClean="0"/>
              <a:t>A separate chip, that performs lot of calculations for the microprocessor, relieving the CPU some of its work and thus enhancing overall speed of system.</a:t>
            </a:r>
          </a:p>
          <a:p>
            <a:pPr algn="just" eaLnBrk="1" hangingPunct="1">
              <a:lnSpc>
                <a:spcPct val="80000"/>
              </a:lnSpc>
              <a:buFont typeface="Wingdings" pitchFamily="2" charset="2"/>
              <a:buChar char="Ø"/>
            </a:pPr>
            <a:r>
              <a:rPr lang="en-US" sz="2600" dirty="0" smtClean="0"/>
              <a:t>A secondary processor used to speed up operation by taking over a specific part of main processors work.</a:t>
            </a:r>
          </a:p>
          <a:p>
            <a:pPr algn="just" eaLnBrk="1" hangingPunct="1">
              <a:lnSpc>
                <a:spcPct val="80000"/>
              </a:lnSpc>
              <a:buFont typeface="Wingdings" pitchFamily="2" charset="2"/>
              <a:buChar char="Ø"/>
            </a:pPr>
            <a:r>
              <a:rPr lang="en-US" sz="2600" dirty="0" smtClean="0"/>
              <a:t>The ARM processor uses coprocessor 15 registers to control cache, TCMs, and memory management</a:t>
            </a:r>
          </a:p>
          <a:p>
            <a:pPr algn="just" eaLnBrk="1" hangingPunct="1">
              <a:lnSpc>
                <a:spcPct val="80000"/>
              </a:lnSpc>
              <a:buFont typeface="Wingdings" pitchFamily="2" charset="2"/>
              <a:buChar char="Ø"/>
            </a:pPr>
            <a:endParaRPr lang="en-US" sz="2600"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pPr eaLnBrk="1" hangingPunct="1"/>
            <a:r>
              <a:rPr lang="en-US" dirty="0" smtClean="0"/>
              <a:t>Description of cpsr</a:t>
            </a:r>
          </a:p>
        </p:txBody>
      </p:sp>
      <p:sp>
        <p:nvSpPr>
          <p:cNvPr id="71684" name="Text Box 3"/>
          <p:cNvSpPr txBox="1">
            <a:spLocks noChangeArrowheads="1"/>
          </p:cNvSpPr>
          <p:nvPr/>
        </p:nvSpPr>
        <p:spPr bwMode="auto">
          <a:xfrm>
            <a:off x="6248400" y="1524000"/>
            <a:ext cx="3048000" cy="457200"/>
          </a:xfrm>
          <a:prstGeom prst="rect">
            <a:avLst/>
          </a:prstGeom>
          <a:noFill/>
          <a:ln w="31750">
            <a:noFill/>
            <a:miter lim="800000"/>
            <a:headEnd/>
            <a:tailEnd/>
          </a:ln>
        </p:spPr>
        <p:txBody>
          <a:bodyPr>
            <a:spAutoFit/>
          </a:bodyPr>
          <a:lstStyle/>
          <a:p>
            <a:pPr>
              <a:spcBef>
                <a:spcPct val="50000"/>
              </a:spcBef>
            </a:pPr>
            <a:r>
              <a:rPr lang="en-US" sz="2400" b="1">
                <a:latin typeface="Tahoma" pitchFamily="34" charset="0"/>
              </a:rPr>
              <a:t>Description</a:t>
            </a:r>
          </a:p>
        </p:txBody>
      </p:sp>
      <p:grpSp>
        <p:nvGrpSpPr>
          <p:cNvPr id="71685" name="Group 4"/>
          <p:cNvGrpSpPr>
            <a:grpSpLocks/>
          </p:cNvGrpSpPr>
          <p:nvPr/>
        </p:nvGrpSpPr>
        <p:grpSpPr bwMode="auto">
          <a:xfrm>
            <a:off x="838200" y="1600200"/>
            <a:ext cx="8229600" cy="3352800"/>
            <a:chOff x="384" y="960"/>
            <a:chExt cx="5184" cy="2112"/>
          </a:xfrm>
        </p:grpSpPr>
        <p:sp>
          <p:nvSpPr>
            <p:cNvPr id="71686" name="Text Box 5"/>
            <p:cNvSpPr txBox="1">
              <a:spLocks noChangeArrowheads="1"/>
            </p:cNvSpPr>
            <p:nvPr/>
          </p:nvSpPr>
          <p:spPr bwMode="auto">
            <a:xfrm>
              <a:off x="384" y="960"/>
              <a:ext cx="1440" cy="288"/>
            </a:xfrm>
            <a:prstGeom prst="rect">
              <a:avLst/>
            </a:prstGeom>
            <a:noFill/>
            <a:ln w="31750">
              <a:noFill/>
              <a:miter lim="800000"/>
              <a:headEnd/>
              <a:tailEnd/>
            </a:ln>
          </p:spPr>
          <p:txBody>
            <a:bodyPr>
              <a:spAutoFit/>
            </a:bodyPr>
            <a:lstStyle/>
            <a:p>
              <a:pPr>
                <a:spcBef>
                  <a:spcPct val="50000"/>
                </a:spcBef>
              </a:pPr>
              <a:r>
                <a:rPr lang="en-US" sz="2400" b="1">
                  <a:latin typeface="Tahoma" pitchFamily="34" charset="0"/>
                </a:rPr>
                <a:t>Parts </a:t>
              </a:r>
            </a:p>
          </p:txBody>
        </p:sp>
        <p:sp>
          <p:nvSpPr>
            <p:cNvPr id="71687" name="Text Box 6"/>
            <p:cNvSpPr txBox="1">
              <a:spLocks noChangeArrowheads="1"/>
            </p:cNvSpPr>
            <p:nvPr/>
          </p:nvSpPr>
          <p:spPr bwMode="auto">
            <a:xfrm>
              <a:off x="1248" y="960"/>
              <a:ext cx="1632" cy="288"/>
            </a:xfrm>
            <a:prstGeom prst="rect">
              <a:avLst/>
            </a:prstGeom>
            <a:noFill/>
            <a:ln w="31750">
              <a:noFill/>
              <a:miter lim="800000"/>
              <a:headEnd/>
              <a:tailEnd/>
            </a:ln>
          </p:spPr>
          <p:txBody>
            <a:bodyPr>
              <a:spAutoFit/>
            </a:bodyPr>
            <a:lstStyle/>
            <a:p>
              <a:pPr>
                <a:spcBef>
                  <a:spcPct val="50000"/>
                </a:spcBef>
              </a:pPr>
              <a:r>
                <a:rPr lang="en-US" sz="2400" b="1">
                  <a:latin typeface="Tahoma" pitchFamily="34" charset="0"/>
                </a:rPr>
                <a:t>Bits </a:t>
              </a:r>
            </a:p>
          </p:txBody>
        </p:sp>
        <p:sp>
          <p:nvSpPr>
            <p:cNvPr id="71688" name="Text Box 7"/>
            <p:cNvSpPr txBox="1">
              <a:spLocks noChangeArrowheads="1"/>
            </p:cNvSpPr>
            <p:nvPr/>
          </p:nvSpPr>
          <p:spPr bwMode="auto">
            <a:xfrm>
              <a:off x="2400" y="960"/>
              <a:ext cx="1920" cy="288"/>
            </a:xfrm>
            <a:prstGeom prst="rect">
              <a:avLst/>
            </a:prstGeom>
            <a:noFill/>
            <a:ln w="31750">
              <a:noFill/>
              <a:miter lim="800000"/>
              <a:headEnd/>
              <a:tailEnd/>
            </a:ln>
          </p:spPr>
          <p:txBody>
            <a:bodyPr>
              <a:spAutoFit/>
            </a:bodyPr>
            <a:lstStyle/>
            <a:p>
              <a:pPr>
                <a:spcBef>
                  <a:spcPct val="50000"/>
                </a:spcBef>
              </a:pPr>
              <a:r>
                <a:rPr lang="en-US" sz="2400" b="1">
                  <a:latin typeface="Tahoma" pitchFamily="34" charset="0"/>
                </a:rPr>
                <a:t>Architecture </a:t>
              </a:r>
            </a:p>
          </p:txBody>
        </p:sp>
        <p:sp>
          <p:nvSpPr>
            <p:cNvPr id="71689" name="Text Box 8"/>
            <p:cNvSpPr txBox="1">
              <a:spLocks noChangeArrowheads="1"/>
            </p:cNvSpPr>
            <p:nvPr/>
          </p:nvSpPr>
          <p:spPr bwMode="auto">
            <a:xfrm>
              <a:off x="384" y="1227"/>
              <a:ext cx="864"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Mode</a:t>
              </a:r>
            </a:p>
          </p:txBody>
        </p:sp>
        <p:sp>
          <p:nvSpPr>
            <p:cNvPr id="71690" name="Text Box 9"/>
            <p:cNvSpPr txBox="1">
              <a:spLocks noChangeArrowheads="1"/>
            </p:cNvSpPr>
            <p:nvPr/>
          </p:nvSpPr>
          <p:spPr bwMode="auto">
            <a:xfrm>
              <a:off x="1248" y="1238"/>
              <a:ext cx="720"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4:0</a:t>
              </a:r>
            </a:p>
          </p:txBody>
        </p:sp>
        <p:sp>
          <p:nvSpPr>
            <p:cNvPr id="71691" name="Text Box 10"/>
            <p:cNvSpPr txBox="1">
              <a:spLocks noChangeArrowheads="1"/>
            </p:cNvSpPr>
            <p:nvPr/>
          </p:nvSpPr>
          <p:spPr bwMode="auto">
            <a:xfrm>
              <a:off x="2448" y="1227"/>
              <a:ext cx="864"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all</a:t>
              </a:r>
            </a:p>
          </p:txBody>
        </p:sp>
        <p:sp>
          <p:nvSpPr>
            <p:cNvPr id="71692" name="Text Box 11"/>
            <p:cNvSpPr txBox="1">
              <a:spLocks noChangeArrowheads="1"/>
            </p:cNvSpPr>
            <p:nvPr/>
          </p:nvSpPr>
          <p:spPr bwMode="auto">
            <a:xfrm>
              <a:off x="3954" y="1238"/>
              <a:ext cx="1614"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processor mode</a:t>
              </a:r>
            </a:p>
          </p:txBody>
        </p:sp>
        <p:sp>
          <p:nvSpPr>
            <p:cNvPr id="71693" name="Text Box 12"/>
            <p:cNvSpPr txBox="1">
              <a:spLocks noChangeArrowheads="1"/>
            </p:cNvSpPr>
            <p:nvPr/>
          </p:nvSpPr>
          <p:spPr bwMode="auto">
            <a:xfrm>
              <a:off x="384" y="1419"/>
              <a:ext cx="864"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T</a:t>
              </a:r>
            </a:p>
          </p:txBody>
        </p:sp>
        <p:sp>
          <p:nvSpPr>
            <p:cNvPr id="71694" name="Text Box 13"/>
            <p:cNvSpPr txBox="1">
              <a:spLocks noChangeArrowheads="1"/>
            </p:cNvSpPr>
            <p:nvPr/>
          </p:nvSpPr>
          <p:spPr bwMode="auto">
            <a:xfrm>
              <a:off x="1248" y="1430"/>
              <a:ext cx="720"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5</a:t>
              </a:r>
            </a:p>
          </p:txBody>
        </p:sp>
        <p:sp>
          <p:nvSpPr>
            <p:cNvPr id="71695" name="Text Box 14"/>
            <p:cNvSpPr txBox="1">
              <a:spLocks noChangeArrowheads="1"/>
            </p:cNvSpPr>
            <p:nvPr/>
          </p:nvSpPr>
          <p:spPr bwMode="auto">
            <a:xfrm>
              <a:off x="2448" y="1419"/>
              <a:ext cx="864"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ARMv4T</a:t>
              </a:r>
            </a:p>
          </p:txBody>
        </p:sp>
        <p:sp>
          <p:nvSpPr>
            <p:cNvPr id="71696" name="Text Box 15"/>
            <p:cNvSpPr txBox="1">
              <a:spLocks noChangeArrowheads="1"/>
            </p:cNvSpPr>
            <p:nvPr/>
          </p:nvSpPr>
          <p:spPr bwMode="auto">
            <a:xfrm>
              <a:off x="3954" y="1430"/>
              <a:ext cx="1614"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Thumb state</a:t>
              </a:r>
            </a:p>
          </p:txBody>
        </p:sp>
        <p:sp>
          <p:nvSpPr>
            <p:cNvPr id="71697" name="Text Box 16"/>
            <p:cNvSpPr txBox="1">
              <a:spLocks noChangeArrowheads="1"/>
            </p:cNvSpPr>
            <p:nvPr/>
          </p:nvSpPr>
          <p:spPr bwMode="auto">
            <a:xfrm>
              <a:off x="384" y="1611"/>
              <a:ext cx="864"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I &amp; F</a:t>
              </a:r>
            </a:p>
          </p:txBody>
        </p:sp>
        <p:sp>
          <p:nvSpPr>
            <p:cNvPr id="71698" name="Text Box 17"/>
            <p:cNvSpPr txBox="1">
              <a:spLocks noChangeArrowheads="1"/>
            </p:cNvSpPr>
            <p:nvPr/>
          </p:nvSpPr>
          <p:spPr bwMode="auto">
            <a:xfrm>
              <a:off x="1248" y="1622"/>
              <a:ext cx="720"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7:6</a:t>
              </a:r>
            </a:p>
          </p:txBody>
        </p:sp>
        <p:sp>
          <p:nvSpPr>
            <p:cNvPr id="71699" name="Text Box 18"/>
            <p:cNvSpPr txBox="1">
              <a:spLocks noChangeArrowheads="1"/>
            </p:cNvSpPr>
            <p:nvPr/>
          </p:nvSpPr>
          <p:spPr bwMode="auto">
            <a:xfrm>
              <a:off x="2448" y="1611"/>
              <a:ext cx="864"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all</a:t>
              </a:r>
            </a:p>
          </p:txBody>
        </p:sp>
        <p:sp>
          <p:nvSpPr>
            <p:cNvPr id="71700" name="Text Box 19"/>
            <p:cNvSpPr txBox="1">
              <a:spLocks noChangeArrowheads="1"/>
            </p:cNvSpPr>
            <p:nvPr/>
          </p:nvSpPr>
          <p:spPr bwMode="auto">
            <a:xfrm>
              <a:off x="3954" y="1622"/>
              <a:ext cx="1614"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interrupt masks</a:t>
              </a:r>
            </a:p>
          </p:txBody>
        </p:sp>
        <p:sp>
          <p:nvSpPr>
            <p:cNvPr id="71701" name="Text Box 20"/>
            <p:cNvSpPr txBox="1">
              <a:spLocks noChangeArrowheads="1"/>
            </p:cNvSpPr>
            <p:nvPr/>
          </p:nvSpPr>
          <p:spPr bwMode="auto">
            <a:xfrm>
              <a:off x="384" y="1803"/>
              <a:ext cx="864"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J</a:t>
              </a:r>
            </a:p>
          </p:txBody>
        </p:sp>
        <p:sp>
          <p:nvSpPr>
            <p:cNvPr id="71702" name="Text Box 21"/>
            <p:cNvSpPr txBox="1">
              <a:spLocks noChangeArrowheads="1"/>
            </p:cNvSpPr>
            <p:nvPr/>
          </p:nvSpPr>
          <p:spPr bwMode="auto">
            <a:xfrm>
              <a:off x="1248" y="1814"/>
              <a:ext cx="720"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24</a:t>
              </a:r>
            </a:p>
          </p:txBody>
        </p:sp>
        <p:sp>
          <p:nvSpPr>
            <p:cNvPr id="71703" name="Text Box 22"/>
            <p:cNvSpPr txBox="1">
              <a:spLocks noChangeArrowheads="1"/>
            </p:cNvSpPr>
            <p:nvPr/>
          </p:nvSpPr>
          <p:spPr bwMode="auto">
            <a:xfrm>
              <a:off x="2448" y="1803"/>
              <a:ext cx="1008"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ARMv5TEJ</a:t>
              </a:r>
            </a:p>
          </p:txBody>
        </p:sp>
        <p:sp>
          <p:nvSpPr>
            <p:cNvPr id="71704" name="Text Box 23"/>
            <p:cNvSpPr txBox="1">
              <a:spLocks noChangeArrowheads="1"/>
            </p:cNvSpPr>
            <p:nvPr/>
          </p:nvSpPr>
          <p:spPr bwMode="auto">
            <a:xfrm>
              <a:off x="3954" y="1814"/>
              <a:ext cx="1614"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Jazelle state</a:t>
              </a:r>
            </a:p>
          </p:txBody>
        </p:sp>
        <p:sp>
          <p:nvSpPr>
            <p:cNvPr id="71705" name="Text Box 24"/>
            <p:cNvSpPr txBox="1">
              <a:spLocks noChangeArrowheads="1"/>
            </p:cNvSpPr>
            <p:nvPr/>
          </p:nvSpPr>
          <p:spPr bwMode="auto">
            <a:xfrm>
              <a:off x="384" y="1995"/>
              <a:ext cx="864"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Q</a:t>
              </a:r>
            </a:p>
          </p:txBody>
        </p:sp>
        <p:sp>
          <p:nvSpPr>
            <p:cNvPr id="71706" name="Text Box 25"/>
            <p:cNvSpPr txBox="1">
              <a:spLocks noChangeArrowheads="1"/>
            </p:cNvSpPr>
            <p:nvPr/>
          </p:nvSpPr>
          <p:spPr bwMode="auto">
            <a:xfrm>
              <a:off x="1248" y="2006"/>
              <a:ext cx="720"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27</a:t>
              </a:r>
            </a:p>
          </p:txBody>
        </p:sp>
        <p:sp>
          <p:nvSpPr>
            <p:cNvPr id="71707" name="Text Box 26"/>
            <p:cNvSpPr txBox="1">
              <a:spLocks noChangeArrowheads="1"/>
            </p:cNvSpPr>
            <p:nvPr/>
          </p:nvSpPr>
          <p:spPr bwMode="auto">
            <a:xfrm>
              <a:off x="2448" y="1995"/>
              <a:ext cx="864"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ARMv5TE</a:t>
              </a:r>
            </a:p>
          </p:txBody>
        </p:sp>
        <p:sp>
          <p:nvSpPr>
            <p:cNvPr id="71708" name="Text Box 27"/>
            <p:cNvSpPr txBox="1">
              <a:spLocks noChangeArrowheads="1"/>
            </p:cNvSpPr>
            <p:nvPr/>
          </p:nvSpPr>
          <p:spPr bwMode="auto">
            <a:xfrm>
              <a:off x="3954" y="2006"/>
              <a:ext cx="1614"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condition flag</a:t>
              </a:r>
            </a:p>
          </p:txBody>
        </p:sp>
        <p:sp>
          <p:nvSpPr>
            <p:cNvPr id="71709" name="Text Box 28"/>
            <p:cNvSpPr txBox="1">
              <a:spLocks noChangeArrowheads="1"/>
            </p:cNvSpPr>
            <p:nvPr/>
          </p:nvSpPr>
          <p:spPr bwMode="auto">
            <a:xfrm>
              <a:off x="384" y="2208"/>
              <a:ext cx="864"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V</a:t>
              </a:r>
            </a:p>
          </p:txBody>
        </p:sp>
        <p:sp>
          <p:nvSpPr>
            <p:cNvPr id="71710" name="Text Box 29"/>
            <p:cNvSpPr txBox="1">
              <a:spLocks noChangeArrowheads="1"/>
            </p:cNvSpPr>
            <p:nvPr/>
          </p:nvSpPr>
          <p:spPr bwMode="auto">
            <a:xfrm>
              <a:off x="1248" y="2219"/>
              <a:ext cx="720"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28</a:t>
              </a:r>
            </a:p>
          </p:txBody>
        </p:sp>
        <p:sp>
          <p:nvSpPr>
            <p:cNvPr id="71711" name="Text Box 30"/>
            <p:cNvSpPr txBox="1">
              <a:spLocks noChangeArrowheads="1"/>
            </p:cNvSpPr>
            <p:nvPr/>
          </p:nvSpPr>
          <p:spPr bwMode="auto">
            <a:xfrm>
              <a:off x="2448" y="2208"/>
              <a:ext cx="864"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all</a:t>
              </a:r>
            </a:p>
          </p:txBody>
        </p:sp>
        <p:sp>
          <p:nvSpPr>
            <p:cNvPr id="71712" name="Text Box 31"/>
            <p:cNvSpPr txBox="1">
              <a:spLocks noChangeArrowheads="1"/>
            </p:cNvSpPr>
            <p:nvPr/>
          </p:nvSpPr>
          <p:spPr bwMode="auto">
            <a:xfrm>
              <a:off x="3954" y="2219"/>
              <a:ext cx="1614"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condition flag</a:t>
              </a:r>
            </a:p>
          </p:txBody>
        </p:sp>
        <p:sp>
          <p:nvSpPr>
            <p:cNvPr id="71713" name="Text Box 32"/>
            <p:cNvSpPr txBox="1">
              <a:spLocks noChangeArrowheads="1"/>
            </p:cNvSpPr>
            <p:nvPr/>
          </p:nvSpPr>
          <p:spPr bwMode="auto">
            <a:xfrm>
              <a:off x="384" y="2427"/>
              <a:ext cx="864"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C</a:t>
              </a:r>
            </a:p>
          </p:txBody>
        </p:sp>
        <p:sp>
          <p:nvSpPr>
            <p:cNvPr id="71714" name="Text Box 33"/>
            <p:cNvSpPr txBox="1">
              <a:spLocks noChangeArrowheads="1"/>
            </p:cNvSpPr>
            <p:nvPr/>
          </p:nvSpPr>
          <p:spPr bwMode="auto">
            <a:xfrm>
              <a:off x="1248" y="2438"/>
              <a:ext cx="720"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29</a:t>
              </a:r>
            </a:p>
          </p:txBody>
        </p:sp>
        <p:sp>
          <p:nvSpPr>
            <p:cNvPr id="71715" name="Text Box 34"/>
            <p:cNvSpPr txBox="1">
              <a:spLocks noChangeArrowheads="1"/>
            </p:cNvSpPr>
            <p:nvPr/>
          </p:nvSpPr>
          <p:spPr bwMode="auto">
            <a:xfrm>
              <a:off x="2448" y="2427"/>
              <a:ext cx="864"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all</a:t>
              </a:r>
            </a:p>
          </p:txBody>
        </p:sp>
        <p:sp>
          <p:nvSpPr>
            <p:cNvPr id="71716" name="Text Box 35"/>
            <p:cNvSpPr txBox="1">
              <a:spLocks noChangeArrowheads="1"/>
            </p:cNvSpPr>
            <p:nvPr/>
          </p:nvSpPr>
          <p:spPr bwMode="auto">
            <a:xfrm>
              <a:off x="3954" y="2438"/>
              <a:ext cx="1614"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condition flag</a:t>
              </a:r>
            </a:p>
          </p:txBody>
        </p:sp>
        <p:sp>
          <p:nvSpPr>
            <p:cNvPr id="71717" name="Text Box 36"/>
            <p:cNvSpPr txBox="1">
              <a:spLocks noChangeArrowheads="1"/>
            </p:cNvSpPr>
            <p:nvPr/>
          </p:nvSpPr>
          <p:spPr bwMode="auto">
            <a:xfrm>
              <a:off x="384" y="2619"/>
              <a:ext cx="864"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Z</a:t>
              </a:r>
            </a:p>
          </p:txBody>
        </p:sp>
        <p:sp>
          <p:nvSpPr>
            <p:cNvPr id="71718" name="Text Box 37"/>
            <p:cNvSpPr txBox="1">
              <a:spLocks noChangeArrowheads="1"/>
            </p:cNvSpPr>
            <p:nvPr/>
          </p:nvSpPr>
          <p:spPr bwMode="auto">
            <a:xfrm>
              <a:off x="1248" y="2630"/>
              <a:ext cx="720"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30</a:t>
              </a:r>
            </a:p>
          </p:txBody>
        </p:sp>
        <p:sp>
          <p:nvSpPr>
            <p:cNvPr id="71719" name="Text Box 38"/>
            <p:cNvSpPr txBox="1">
              <a:spLocks noChangeArrowheads="1"/>
            </p:cNvSpPr>
            <p:nvPr/>
          </p:nvSpPr>
          <p:spPr bwMode="auto">
            <a:xfrm>
              <a:off x="2448" y="2619"/>
              <a:ext cx="864"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all</a:t>
              </a:r>
            </a:p>
          </p:txBody>
        </p:sp>
        <p:sp>
          <p:nvSpPr>
            <p:cNvPr id="71720" name="Text Box 39"/>
            <p:cNvSpPr txBox="1">
              <a:spLocks noChangeArrowheads="1"/>
            </p:cNvSpPr>
            <p:nvPr/>
          </p:nvSpPr>
          <p:spPr bwMode="auto">
            <a:xfrm>
              <a:off x="3954" y="2630"/>
              <a:ext cx="1614"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condition flag</a:t>
              </a:r>
            </a:p>
          </p:txBody>
        </p:sp>
        <p:sp>
          <p:nvSpPr>
            <p:cNvPr id="71721" name="Text Box 40"/>
            <p:cNvSpPr txBox="1">
              <a:spLocks noChangeArrowheads="1"/>
            </p:cNvSpPr>
            <p:nvPr/>
          </p:nvSpPr>
          <p:spPr bwMode="auto">
            <a:xfrm>
              <a:off x="384" y="2811"/>
              <a:ext cx="864"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N</a:t>
              </a:r>
            </a:p>
          </p:txBody>
        </p:sp>
        <p:sp>
          <p:nvSpPr>
            <p:cNvPr id="71722" name="Text Box 41"/>
            <p:cNvSpPr txBox="1">
              <a:spLocks noChangeArrowheads="1"/>
            </p:cNvSpPr>
            <p:nvPr/>
          </p:nvSpPr>
          <p:spPr bwMode="auto">
            <a:xfrm>
              <a:off x="1248" y="2822"/>
              <a:ext cx="720"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31</a:t>
              </a:r>
            </a:p>
          </p:txBody>
        </p:sp>
        <p:sp>
          <p:nvSpPr>
            <p:cNvPr id="71723" name="Text Box 42"/>
            <p:cNvSpPr txBox="1">
              <a:spLocks noChangeArrowheads="1"/>
            </p:cNvSpPr>
            <p:nvPr/>
          </p:nvSpPr>
          <p:spPr bwMode="auto">
            <a:xfrm>
              <a:off x="2448" y="2811"/>
              <a:ext cx="864"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all</a:t>
              </a:r>
            </a:p>
          </p:txBody>
        </p:sp>
        <p:sp>
          <p:nvSpPr>
            <p:cNvPr id="71724" name="Text Box 43"/>
            <p:cNvSpPr txBox="1">
              <a:spLocks noChangeArrowheads="1"/>
            </p:cNvSpPr>
            <p:nvPr/>
          </p:nvSpPr>
          <p:spPr bwMode="auto">
            <a:xfrm>
              <a:off x="3954" y="2822"/>
              <a:ext cx="1614"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condition flag</a:t>
              </a:r>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pPr eaLnBrk="1" hangingPunct="1"/>
            <a:r>
              <a:rPr lang="en-US" sz="3200" smtClean="0"/>
              <a:t>ARM family attribute comparison</a:t>
            </a:r>
          </a:p>
        </p:txBody>
      </p:sp>
      <p:grpSp>
        <p:nvGrpSpPr>
          <p:cNvPr id="73732" name="Group 3"/>
          <p:cNvGrpSpPr>
            <a:grpSpLocks/>
          </p:cNvGrpSpPr>
          <p:nvPr/>
        </p:nvGrpSpPr>
        <p:grpSpPr bwMode="auto">
          <a:xfrm>
            <a:off x="547688" y="1676400"/>
            <a:ext cx="8672512" cy="2692400"/>
            <a:chOff x="345" y="1056"/>
            <a:chExt cx="5463" cy="1696"/>
          </a:xfrm>
        </p:grpSpPr>
        <p:sp>
          <p:nvSpPr>
            <p:cNvPr id="73733" name="Text Box 4"/>
            <p:cNvSpPr txBox="1">
              <a:spLocks noChangeArrowheads="1"/>
            </p:cNvSpPr>
            <p:nvPr/>
          </p:nvSpPr>
          <p:spPr bwMode="auto">
            <a:xfrm>
              <a:off x="4674" y="1953"/>
              <a:ext cx="1134"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   (+ cache) </a:t>
              </a:r>
            </a:p>
          </p:txBody>
        </p:sp>
        <p:grpSp>
          <p:nvGrpSpPr>
            <p:cNvPr id="73734" name="Group 5"/>
            <p:cNvGrpSpPr>
              <a:grpSpLocks/>
            </p:cNvGrpSpPr>
            <p:nvPr/>
          </p:nvGrpSpPr>
          <p:grpSpPr bwMode="auto">
            <a:xfrm>
              <a:off x="4656" y="1056"/>
              <a:ext cx="1104" cy="1696"/>
              <a:chOff x="4512" y="1056"/>
              <a:chExt cx="1104" cy="1696"/>
            </a:xfrm>
          </p:grpSpPr>
          <p:sp>
            <p:nvSpPr>
              <p:cNvPr id="73764" name="Text Box 6"/>
              <p:cNvSpPr txBox="1">
                <a:spLocks noChangeArrowheads="1"/>
              </p:cNvSpPr>
              <p:nvPr/>
            </p:nvSpPr>
            <p:spPr bwMode="auto">
              <a:xfrm>
                <a:off x="4512" y="1056"/>
                <a:ext cx="1008" cy="288"/>
              </a:xfrm>
              <a:prstGeom prst="rect">
                <a:avLst/>
              </a:prstGeom>
              <a:noFill/>
              <a:ln w="31750">
                <a:noFill/>
                <a:miter lim="800000"/>
                <a:headEnd/>
                <a:tailEnd/>
              </a:ln>
            </p:spPr>
            <p:txBody>
              <a:bodyPr>
                <a:spAutoFit/>
              </a:bodyPr>
              <a:lstStyle/>
              <a:p>
                <a:pPr>
                  <a:spcBef>
                    <a:spcPct val="50000"/>
                  </a:spcBef>
                </a:pPr>
                <a:r>
                  <a:rPr lang="en-US" sz="2400" b="1">
                    <a:latin typeface="Tahoma" pitchFamily="34" charset="0"/>
                  </a:rPr>
                  <a:t>ARM11</a:t>
                </a:r>
              </a:p>
            </p:txBody>
          </p:sp>
          <p:sp>
            <p:nvSpPr>
              <p:cNvPr id="73765" name="Text Box 7"/>
              <p:cNvSpPr txBox="1">
                <a:spLocks noChangeArrowheads="1"/>
              </p:cNvSpPr>
              <p:nvPr/>
            </p:nvSpPr>
            <p:spPr bwMode="auto">
              <a:xfrm>
                <a:off x="4530" y="1371"/>
                <a:ext cx="1086"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eight-stage</a:t>
                </a:r>
              </a:p>
            </p:txBody>
          </p:sp>
          <p:sp>
            <p:nvSpPr>
              <p:cNvPr id="73766" name="Text Box 8"/>
              <p:cNvSpPr txBox="1">
                <a:spLocks noChangeArrowheads="1"/>
              </p:cNvSpPr>
              <p:nvPr/>
            </p:nvSpPr>
            <p:spPr bwMode="auto">
              <a:xfrm>
                <a:off x="4530" y="1569"/>
                <a:ext cx="990"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335</a:t>
                </a:r>
              </a:p>
            </p:txBody>
          </p:sp>
          <p:sp>
            <p:nvSpPr>
              <p:cNvPr id="73767" name="Text Box 9"/>
              <p:cNvSpPr txBox="1">
                <a:spLocks noChangeArrowheads="1"/>
              </p:cNvSpPr>
              <p:nvPr/>
            </p:nvSpPr>
            <p:spPr bwMode="auto">
              <a:xfrm>
                <a:off x="4530" y="1761"/>
                <a:ext cx="1086"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0.4 mW/MHz</a:t>
                </a:r>
              </a:p>
            </p:txBody>
          </p:sp>
          <p:sp>
            <p:nvSpPr>
              <p:cNvPr id="73768" name="Text Box 10"/>
              <p:cNvSpPr txBox="1">
                <a:spLocks noChangeArrowheads="1"/>
              </p:cNvSpPr>
              <p:nvPr/>
            </p:nvSpPr>
            <p:spPr bwMode="auto">
              <a:xfrm>
                <a:off x="4530" y="2145"/>
                <a:ext cx="990"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1.2</a:t>
                </a:r>
              </a:p>
            </p:txBody>
          </p:sp>
          <p:sp>
            <p:nvSpPr>
              <p:cNvPr id="73769" name="Text Box 11"/>
              <p:cNvSpPr txBox="1">
                <a:spLocks noChangeArrowheads="1"/>
              </p:cNvSpPr>
              <p:nvPr/>
            </p:nvSpPr>
            <p:spPr bwMode="auto">
              <a:xfrm>
                <a:off x="4530" y="2337"/>
                <a:ext cx="990"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Harvard</a:t>
                </a:r>
              </a:p>
            </p:txBody>
          </p:sp>
          <p:sp>
            <p:nvSpPr>
              <p:cNvPr id="73770" name="Text Box 12"/>
              <p:cNvSpPr txBox="1">
                <a:spLocks noChangeArrowheads="1"/>
              </p:cNvSpPr>
              <p:nvPr/>
            </p:nvSpPr>
            <p:spPr bwMode="auto">
              <a:xfrm>
                <a:off x="4530" y="2502"/>
                <a:ext cx="846"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16 x 32</a:t>
                </a:r>
              </a:p>
            </p:txBody>
          </p:sp>
        </p:grpSp>
        <p:sp>
          <p:nvSpPr>
            <p:cNvPr id="73735" name="Text Box 13"/>
            <p:cNvSpPr txBox="1">
              <a:spLocks noChangeArrowheads="1"/>
            </p:cNvSpPr>
            <p:nvPr/>
          </p:nvSpPr>
          <p:spPr bwMode="auto">
            <a:xfrm>
              <a:off x="1536" y="1056"/>
              <a:ext cx="1008" cy="288"/>
            </a:xfrm>
            <a:prstGeom prst="rect">
              <a:avLst/>
            </a:prstGeom>
            <a:noFill/>
            <a:ln w="31750">
              <a:noFill/>
              <a:miter lim="800000"/>
              <a:headEnd/>
              <a:tailEnd/>
            </a:ln>
          </p:spPr>
          <p:txBody>
            <a:bodyPr>
              <a:spAutoFit/>
            </a:bodyPr>
            <a:lstStyle/>
            <a:p>
              <a:pPr>
                <a:spcBef>
                  <a:spcPct val="50000"/>
                </a:spcBef>
              </a:pPr>
              <a:r>
                <a:rPr lang="en-US" sz="2400" b="1">
                  <a:latin typeface="Tahoma" pitchFamily="34" charset="0"/>
                </a:rPr>
                <a:t>ARM7</a:t>
              </a:r>
            </a:p>
          </p:txBody>
        </p:sp>
        <p:sp>
          <p:nvSpPr>
            <p:cNvPr id="73736" name="Text Box 14"/>
            <p:cNvSpPr txBox="1">
              <a:spLocks noChangeArrowheads="1"/>
            </p:cNvSpPr>
            <p:nvPr/>
          </p:nvSpPr>
          <p:spPr bwMode="auto">
            <a:xfrm>
              <a:off x="1554" y="1371"/>
              <a:ext cx="1086"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three-stage</a:t>
              </a:r>
            </a:p>
          </p:txBody>
        </p:sp>
        <p:sp>
          <p:nvSpPr>
            <p:cNvPr id="73737" name="Text Box 15"/>
            <p:cNvSpPr txBox="1">
              <a:spLocks noChangeArrowheads="1"/>
            </p:cNvSpPr>
            <p:nvPr/>
          </p:nvSpPr>
          <p:spPr bwMode="auto">
            <a:xfrm>
              <a:off x="1554" y="1569"/>
              <a:ext cx="990"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80</a:t>
              </a:r>
            </a:p>
          </p:txBody>
        </p:sp>
        <p:sp>
          <p:nvSpPr>
            <p:cNvPr id="73738" name="Text Box 16"/>
            <p:cNvSpPr txBox="1">
              <a:spLocks noChangeArrowheads="1"/>
            </p:cNvSpPr>
            <p:nvPr/>
          </p:nvSpPr>
          <p:spPr bwMode="auto">
            <a:xfrm>
              <a:off x="1554" y="1761"/>
              <a:ext cx="1278"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0.06 mW/MHz</a:t>
              </a:r>
            </a:p>
          </p:txBody>
        </p:sp>
        <p:sp>
          <p:nvSpPr>
            <p:cNvPr id="73739" name="Text Box 17"/>
            <p:cNvSpPr txBox="1">
              <a:spLocks noChangeArrowheads="1"/>
            </p:cNvSpPr>
            <p:nvPr/>
          </p:nvSpPr>
          <p:spPr bwMode="auto">
            <a:xfrm>
              <a:off x="1554" y="2145"/>
              <a:ext cx="990"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0.97</a:t>
              </a:r>
            </a:p>
          </p:txBody>
        </p:sp>
        <p:sp>
          <p:nvSpPr>
            <p:cNvPr id="73740" name="Text Box 18"/>
            <p:cNvSpPr txBox="1">
              <a:spLocks noChangeArrowheads="1"/>
            </p:cNvSpPr>
            <p:nvPr/>
          </p:nvSpPr>
          <p:spPr bwMode="auto">
            <a:xfrm>
              <a:off x="1554" y="2337"/>
              <a:ext cx="1278"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Von Neumann</a:t>
              </a:r>
            </a:p>
          </p:txBody>
        </p:sp>
        <p:sp>
          <p:nvSpPr>
            <p:cNvPr id="73741" name="Text Box 19"/>
            <p:cNvSpPr txBox="1">
              <a:spLocks noChangeArrowheads="1"/>
            </p:cNvSpPr>
            <p:nvPr/>
          </p:nvSpPr>
          <p:spPr bwMode="auto">
            <a:xfrm>
              <a:off x="1554" y="2502"/>
              <a:ext cx="846"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8 x 32</a:t>
              </a:r>
            </a:p>
          </p:txBody>
        </p:sp>
        <p:sp>
          <p:nvSpPr>
            <p:cNvPr id="73742" name="Text Box 20"/>
            <p:cNvSpPr txBox="1">
              <a:spLocks noChangeArrowheads="1"/>
            </p:cNvSpPr>
            <p:nvPr/>
          </p:nvSpPr>
          <p:spPr bwMode="auto">
            <a:xfrm>
              <a:off x="3600" y="1056"/>
              <a:ext cx="1008" cy="288"/>
            </a:xfrm>
            <a:prstGeom prst="rect">
              <a:avLst/>
            </a:prstGeom>
            <a:noFill/>
            <a:ln w="31750">
              <a:noFill/>
              <a:miter lim="800000"/>
              <a:headEnd/>
              <a:tailEnd/>
            </a:ln>
          </p:spPr>
          <p:txBody>
            <a:bodyPr>
              <a:spAutoFit/>
            </a:bodyPr>
            <a:lstStyle/>
            <a:p>
              <a:pPr>
                <a:spcBef>
                  <a:spcPct val="50000"/>
                </a:spcBef>
              </a:pPr>
              <a:r>
                <a:rPr lang="en-US" sz="2400" b="1">
                  <a:latin typeface="Tahoma" pitchFamily="34" charset="0"/>
                </a:rPr>
                <a:t>ARM10</a:t>
              </a:r>
            </a:p>
          </p:txBody>
        </p:sp>
        <p:sp>
          <p:nvSpPr>
            <p:cNvPr id="73743" name="Text Box 21"/>
            <p:cNvSpPr txBox="1">
              <a:spLocks noChangeArrowheads="1"/>
            </p:cNvSpPr>
            <p:nvPr/>
          </p:nvSpPr>
          <p:spPr bwMode="auto">
            <a:xfrm>
              <a:off x="3618" y="1371"/>
              <a:ext cx="1086"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six-stage</a:t>
              </a:r>
            </a:p>
          </p:txBody>
        </p:sp>
        <p:sp>
          <p:nvSpPr>
            <p:cNvPr id="73744" name="Text Box 22"/>
            <p:cNvSpPr txBox="1">
              <a:spLocks noChangeArrowheads="1"/>
            </p:cNvSpPr>
            <p:nvPr/>
          </p:nvSpPr>
          <p:spPr bwMode="auto">
            <a:xfrm>
              <a:off x="3618" y="1569"/>
              <a:ext cx="990"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260</a:t>
              </a:r>
            </a:p>
          </p:txBody>
        </p:sp>
        <p:sp>
          <p:nvSpPr>
            <p:cNvPr id="73745" name="Text Box 23"/>
            <p:cNvSpPr txBox="1">
              <a:spLocks noChangeArrowheads="1"/>
            </p:cNvSpPr>
            <p:nvPr/>
          </p:nvSpPr>
          <p:spPr bwMode="auto">
            <a:xfrm>
              <a:off x="3618" y="1761"/>
              <a:ext cx="1278"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0. 5 mW/MHz</a:t>
              </a:r>
            </a:p>
          </p:txBody>
        </p:sp>
        <p:sp>
          <p:nvSpPr>
            <p:cNvPr id="73746" name="Text Box 24"/>
            <p:cNvSpPr txBox="1">
              <a:spLocks noChangeArrowheads="1"/>
            </p:cNvSpPr>
            <p:nvPr/>
          </p:nvSpPr>
          <p:spPr bwMode="auto">
            <a:xfrm>
              <a:off x="3618" y="2145"/>
              <a:ext cx="990"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1.3</a:t>
              </a:r>
            </a:p>
          </p:txBody>
        </p:sp>
        <p:sp>
          <p:nvSpPr>
            <p:cNvPr id="73747" name="Text Box 25"/>
            <p:cNvSpPr txBox="1">
              <a:spLocks noChangeArrowheads="1"/>
            </p:cNvSpPr>
            <p:nvPr/>
          </p:nvSpPr>
          <p:spPr bwMode="auto">
            <a:xfrm>
              <a:off x="3618" y="2337"/>
              <a:ext cx="990"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Harvard</a:t>
              </a:r>
            </a:p>
          </p:txBody>
        </p:sp>
        <p:sp>
          <p:nvSpPr>
            <p:cNvPr id="73748" name="Text Box 26"/>
            <p:cNvSpPr txBox="1">
              <a:spLocks noChangeArrowheads="1"/>
            </p:cNvSpPr>
            <p:nvPr/>
          </p:nvSpPr>
          <p:spPr bwMode="auto">
            <a:xfrm>
              <a:off x="3618" y="2502"/>
              <a:ext cx="846"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16 x 32</a:t>
              </a:r>
            </a:p>
          </p:txBody>
        </p:sp>
        <p:sp>
          <p:nvSpPr>
            <p:cNvPr id="73749" name="Text Box 27"/>
            <p:cNvSpPr txBox="1">
              <a:spLocks noChangeArrowheads="1"/>
            </p:cNvSpPr>
            <p:nvPr/>
          </p:nvSpPr>
          <p:spPr bwMode="auto">
            <a:xfrm>
              <a:off x="3600" y="1958"/>
              <a:ext cx="1134"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      (+ cache) </a:t>
              </a:r>
            </a:p>
          </p:txBody>
        </p:sp>
        <p:sp>
          <p:nvSpPr>
            <p:cNvPr id="73750" name="Text Box 28"/>
            <p:cNvSpPr txBox="1">
              <a:spLocks noChangeArrowheads="1"/>
            </p:cNvSpPr>
            <p:nvPr/>
          </p:nvSpPr>
          <p:spPr bwMode="auto">
            <a:xfrm>
              <a:off x="2544" y="1056"/>
              <a:ext cx="1008" cy="288"/>
            </a:xfrm>
            <a:prstGeom prst="rect">
              <a:avLst/>
            </a:prstGeom>
            <a:noFill/>
            <a:ln w="31750">
              <a:noFill/>
              <a:miter lim="800000"/>
              <a:headEnd/>
              <a:tailEnd/>
            </a:ln>
          </p:spPr>
          <p:txBody>
            <a:bodyPr>
              <a:spAutoFit/>
            </a:bodyPr>
            <a:lstStyle/>
            <a:p>
              <a:pPr>
                <a:spcBef>
                  <a:spcPct val="50000"/>
                </a:spcBef>
              </a:pPr>
              <a:r>
                <a:rPr lang="en-US" sz="2400" b="1">
                  <a:latin typeface="Tahoma" pitchFamily="34" charset="0"/>
                </a:rPr>
                <a:t>ARM9</a:t>
              </a:r>
            </a:p>
          </p:txBody>
        </p:sp>
        <p:sp>
          <p:nvSpPr>
            <p:cNvPr id="73751" name="Text Box 29"/>
            <p:cNvSpPr txBox="1">
              <a:spLocks noChangeArrowheads="1"/>
            </p:cNvSpPr>
            <p:nvPr/>
          </p:nvSpPr>
          <p:spPr bwMode="auto">
            <a:xfrm>
              <a:off x="2562" y="1371"/>
              <a:ext cx="1086"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five-stage</a:t>
              </a:r>
            </a:p>
          </p:txBody>
        </p:sp>
        <p:sp>
          <p:nvSpPr>
            <p:cNvPr id="73752" name="Text Box 30"/>
            <p:cNvSpPr txBox="1">
              <a:spLocks noChangeArrowheads="1"/>
            </p:cNvSpPr>
            <p:nvPr/>
          </p:nvSpPr>
          <p:spPr bwMode="auto">
            <a:xfrm>
              <a:off x="2562" y="1569"/>
              <a:ext cx="990"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150</a:t>
              </a:r>
            </a:p>
          </p:txBody>
        </p:sp>
        <p:sp>
          <p:nvSpPr>
            <p:cNvPr id="73753" name="Text Box 31"/>
            <p:cNvSpPr txBox="1">
              <a:spLocks noChangeArrowheads="1"/>
            </p:cNvSpPr>
            <p:nvPr/>
          </p:nvSpPr>
          <p:spPr bwMode="auto">
            <a:xfrm>
              <a:off x="2562" y="1761"/>
              <a:ext cx="1278"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0.19 mW/MHz</a:t>
              </a:r>
            </a:p>
          </p:txBody>
        </p:sp>
        <p:sp>
          <p:nvSpPr>
            <p:cNvPr id="73754" name="Text Box 32"/>
            <p:cNvSpPr txBox="1">
              <a:spLocks noChangeArrowheads="1"/>
            </p:cNvSpPr>
            <p:nvPr/>
          </p:nvSpPr>
          <p:spPr bwMode="auto">
            <a:xfrm>
              <a:off x="2562" y="2145"/>
              <a:ext cx="990"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1.1</a:t>
              </a:r>
            </a:p>
          </p:txBody>
        </p:sp>
        <p:sp>
          <p:nvSpPr>
            <p:cNvPr id="73755" name="Text Box 33"/>
            <p:cNvSpPr txBox="1">
              <a:spLocks noChangeArrowheads="1"/>
            </p:cNvSpPr>
            <p:nvPr/>
          </p:nvSpPr>
          <p:spPr bwMode="auto">
            <a:xfrm>
              <a:off x="2562" y="2337"/>
              <a:ext cx="1278"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Harvard</a:t>
              </a:r>
            </a:p>
          </p:txBody>
        </p:sp>
        <p:sp>
          <p:nvSpPr>
            <p:cNvPr id="73756" name="Text Box 34"/>
            <p:cNvSpPr txBox="1">
              <a:spLocks noChangeArrowheads="1"/>
            </p:cNvSpPr>
            <p:nvPr/>
          </p:nvSpPr>
          <p:spPr bwMode="auto">
            <a:xfrm>
              <a:off x="2562" y="2502"/>
              <a:ext cx="846"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8 x 32</a:t>
              </a:r>
            </a:p>
          </p:txBody>
        </p:sp>
        <p:sp>
          <p:nvSpPr>
            <p:cNvPr id="73757" name="Text Box 35"/>
            <p:cNvSpPr txBox="1">
              <a:spLocks noChangeArrowheads="1"/>
            </p:cNvSpPr>
            <p:nvPr/>
          </p:nvSpPr>
          <p:spPr bwMode="auto">
            <a:xfrm>
              <a:off x="2586" y="1968"/>
              <a:ext cx="1134"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      (+ cache) </a:t>
              </a:r>
            </a:p>
          </p:txBody>
        </p:sp>
        <p:sp>
          <p:nvSpPr>
            <p:cNvPr id="73758" name="Text Box 36"/>
            <p:cNvSpPr txBox="1">
              <a:spLocks noChangeArrowheads="1"/>
            </p:cNvSpPr>
            <p:nvPr/>
          </p:nvSpPr>
          <p:spPr bwMode="auto">
            <a:xfrm>
              <a:off x="354" y="1371"/>
              <a:ext cx="1230"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Pipeline depth</a:t>
              </a:r>
            </a:p>
          </p:txBody>
        </p:sp>
        <p:sp>
          <p:nvSpPr>
            <p:cNvPr id="73759" name="Text Box 37"/>
            <p:cNvSpPr txBox="1">
              <a:spLocks noChangeArrowheads="1"/>
            </p:cNvSpPr>
            <p:nvPr/>
          </p:nvSpPr>
          <p:spPr bwMode="auto">
            <a:xfrm>
              <a:off x="354" y="1569"/>
              <a:ext cx="990"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Typical MHz</a:t>
              </a:r>
            </a:p>
          </p:txBody>
        </p:sp>
        <p:sp>
          <p:nvSpPr>
            <p:cNvPr id="73760" name="Text Box 38"/>
            <p:cNvSpPr txBox="1">
              <a:spLocks noChangeArrowheads="1"/>
            </p:cNvSpPr>
            <p:nvPr/>
          </p:nvSpPr>
          <p:spPr bwMode="auto">
            <a:xfrm>
              <a:off x="354" y="2145"/>
              <a:ext cx="990"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MIPS/MHz</a:t>
              </a:r>
            </a:p>
          </p:txBody>
        </p:sp>
        <p:sp>
          <p:nvSpPr>
            <p:cNvPr id="73761" name="Text Box 39"/>
            <p:cNvSpPr txBox="1">
              <a:spLocks noChangeArrowheads="1"/>
            </p:cNvSpPr>
            <p:nvPr/>
          </p:nvSpPr>
          <p:spPr bwMode="auto">
            <a:xfrm>
              <a:off x="354" y="2502"/>
              <a:ext cx="846"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Multiplier</a:t>
              </a:r>
            </a:p>
          </p:txBody>
        </p:sp>
        <p:sp>
          <p:nvSpPr>
            <p:cNvPr id="73762" name="Text Box 40"/>
            <p:cNvSpPr txBox="1">
              <a:spLocks noChangeArrowheads="1"/>
            </p:cNvSpPr>
            <p:nvPr/>
          </p:nvSpPr>
          <p:spPr bwMode="auto">
            <a:xfrm>
              <a:off x="345" y="2334"/>
              <a:ext cx="1182"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Architecture</a:t>
              </a:r>
            </a:p>
          </p:txBody>
        </p:sp>
        <p:sp>
          <p:nvSpPr>
            <p:cNvPr id="73763" name="Text Box 41"/>
            <p:cNvSpPr txBox="1">
              <a:spLocks noChangeArrowheads="1"/>
            </p:cNvSpPr>
            <p:nvPr/>
          </p:nvSpPr>
          <p:spPr bwMode="auto">
            <a:xfrm>
              <a:off x="354" y="1758"/>
              <a:ext cx="846" cy="250"/>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mW/MHz</a:t>
              </a:r>
            </a:p>
          </p:txBody>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pPr eaLnBrk="1" hangingPunct="1"/>
            <a:r>
              <a:rPr lang="en-US" smtClean="0"/>
              <a:t>ARM Processor Families</a:t>
            </a:r>
          </a:p>
        </p:txBody>
      </p:sp>
      <p:pic>
        <p:nvPicPr>
          <p:cNvPr id="74756" name="Picture 4"/>
          <p:cNvPicPr>
            <a:picLocks noChangeAspect="1" noChangeArrowheads="1"/>
          </p:cNvPicPr>
          <p:nvPr/>
        </p:nvPicPr>
        <p:blipFill>
          <a:blip r:embed="rId2" cstate="print"/>
          <a:srcRect/>
          <a:stretch>
            <a:fillRect/>
          </a:stretch>
        </p:blipFill>
        <p:spPr bwMode="auto">
          <a:xfrm>
            <a:off x="1676400" y="1524000"/>
            <a:ext cx="6400800" cy="4500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eaLnBrk="1" hangingPunct="1"/>
            <a:r>
              <a:rPr lang="en-US" smtClean="0"/>
              <a:t>Architecture Revisions</a:t>
            </a:r>
          </a:p>
        </p:txBody>
      </p:sp>
      <p:sp>
        <p:nvSpPr>
          <p:cNvPr id="75780" name="Text Box 4"/>
          <p:cNvSpPr txBox="1">
            <a:spLocks noChangeArrowheads="1"/>
          </p:cNvSpPr>
          <p:nvPr/>
        </p:nvSpPr>
        <p:spPr bwMode="auto">
          <a:xfrm>
            <a:off x="609600" y="1524000"/>
            <a:ext cx="2286000" cy="457200"/>
          </a:xfrm>
          <a:prstGeom prst="rect">
            <a:avLst/>
          </a:prstGeom>
          <a:noFill/>
          <a:ln w="31750">
            <a:noFill/>
            <a:miter lim="800000"/>
            <a:headEnd/>
            <a:tailEnd/>
          </a:ln>
        </p:spPr>
        <p:txBody>
          <a:bodyPr>
            <a:spAutoFit/>
          </a:bodyPr>
          <a:lstStyle/>
          <a:p>
            <a:pPr>
              <a:spcBef>
                <a:spcPct val="50000"/>
              </a:spcBef>
            </a:pPr>
            <a:r>
              <a:rPr lang="en-US" sz="2400" b="1">
                <a:latin typeface="Tahoma" pitchFamily="34" charset="0"/>
              </a:rPr>
              <a:t>Revision</a:t>
            </a:r>
          </a:p>
        </p:txBody>
      </p:sp>
      <p:sp>
        <p:nvSpPr>
          <p:cNvPr id="75781" name="Text Box 5"/>
          <p:cNvSpPr txBox="1">
            <a:spLocks noChangeArrowheads="1"/>
          </p:cNvSpPr>
          <p:nvPr/>
        </p:nvSpPr>
        <p:spPr bwMode="auto">
          <a:xfrm>
            <a:off x="1981200" y="1524000"/>
            <a:ext cx="2590800" cy="457200"/>
          </a:xfrm>
          <a:prstGeom prst="rect">
            <a:avLst/>
          </a:prstGeom>
          <a:noFill/>
          <a:ln w="31750">
            <a:noFill/>
            <a:miter lim="800000"/>
            <a:headEnd/>
            <a:tailEnd/>
          </a:ln>
        </p:spPr>
        <p:txBody>
          <a:bodyPr>
            <a:spAutoFit/>
          </a:bodyPr>
          <a:lstStyle/>
          <a:p>
            <a:pPr>
              <a:spcBef>
                <a:spcPct val="50000"/>
              </a:spcBef>
            </a:pPr>
            <a:r>
              <a:rPr lang="en-US" sz="2400" b="1">
                <a:latin typeface="Tahoma" pitchFamily="34" charset="0"/>
              </a:rPr>
              <a:t>Example core</a:t>
            </a:r>
          </a:p>
        </p:txBody>
      </p:sp>
      <p:sp>
        <p:nvSpPr>
          <p:cNvPr id="75782" name="Text Box 6"/>
          <p:cNvSpPr txBox="1">
            <a:spLocks noChangeArrowheads="1"/>
          </p:cNvSpPr>
          <p:nvPr/>
        </p:nvSpPr>
        <p:spPr bwMode="auto">
          <a:xfrm>
            <a:off x="1981200" y="1828800"/>
            <a:ext cx="2819400" cy="457200"/>
          </a:xfrm>
          <a:prstGeom prst="rect">
            <a:avLst/>
          </a:prstGeom>
          <a:noFill/>
          <a:ln w="31750">
            <a:noFill/>
            <a:miter lim="800000"/>
            <a:headEnd/>
            <a:tailEnd/>
          </a:ln>
        </p:spPr>
        <p:txBody>
          <a:bodyPr>
            <a:spAutoFit/>
          </a:bodyPr>
          <a:lstStyle/>
          <a:p>
            <a:pPr>
              <a:spcBef>
                <a:spcPct val="50000"/>
              </a:spcBef>
            </a:pPr>
            <a:r>
              <a:rPr lang="en-US" sz="2400" b="1">
                <a:latin typeface="Tahoma" pitchFamily="34" charset="0"/>
              </a:rPr>
              <a:t>Implementation</a:t>
            </a:r>
          </a:p>
        </p:txBody>
      </p:sp>
      <p:sp>
        <p:nvSpPr>
          <p:cNvPr id="75783" name="Text Box 7"/>
          <p:cNvSpPr txBox="1">
            <a:spLocks noChangeArrowheads="1"/>
          </p:cNvSpPr>
          <p:nvPr/>
        </p:nvSpPr>
        <p:spPr bwMode="auto">
          <a:xfrm>
            <a:off x="4495800" y="1524000"/>
            <a:ext cx="3048000" cy="457200"/>
          </a:xfrm>
          <a:prstGeom prst="rect">
            <a:avLst/>
          </a:prstGeom>
          <a:noFill/>
          <a:ln w="31750">
            <a:noFill/>
            <a:miter lim="800000"/>
            <a:headEnd/>
            <a:tailEnd/>
          </a:ln>
        </p:spPr>
        <p:txBody>
          <a:bodyPr>
            <a:spAutoFit/>
          </a:bodyPr>
          <a:lstStyle/>
          <a:p>
            <a:pPr>
              <a:spcBef>
                <a:spcPct val="50000"/>
              </a:spcBef>
            </a:pPr>
            <a:r>
              <a:rPr lang="en-US" sz="2400" b="1">
                <a:latin typeface="Tahoma" pitchFamily="34" charset="0"/>
              </a:rPr>
              <a:t>ISA enhancement </a:t>
            </a:r>
          </a:p>
        </p:txBody>
      </p:sp>
      <p:sp>
        <p:nvSpPr>
          <p:cNvPr id="75784" name="Text Box 8"/>
          <p:cNvSpPr txBox="1">
            <a:spLocks noChangeArrowheads="1"/>
          </p:cNvSpPr>
          <p:nvPr/>
        </p:nvSpPr>
        <p:spPr bwMode="auto">
          <a:xfrm>
            <a:off x="685800" y="2162175"/>
            <a:ext cx="13716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ARMv1</a:t>
            </a:r>
          </a:p>
        </p:txBody>
      </p:sp>
      <p:sp>
        <p:nvSpPr>
          <p:cNvPr id="75785" name="Text Box 9"/>
          <p:cNvSpPr txBox="1">
            <a:spLocks noChangeArrowheads="1"/>
          </p:cNvSpPr>
          <p:nvPr/>
        </p:nvSpPr>
        <p:spPr bwMode="auto">
          <a:xfrm>
            <a:off x="2057400" y="2179638"/>
            <a:ext cx="13716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ARM1</a:t>
            </a:r>
          </a:p>
        </p:txBody>
      </p:sp>
      <p:sp>
        <p:nvSpPr>
          <p:cNvPr id="75786" name="Text Box 10"/>
          <p:cNvSpPr txBox="1">
            <a:spLocks noChangeArrowheads="1"/>
          </p:cNvSpPr>
          <p:nvPr/>
        </p:nvSpPr>
        <p:spPr bwMode="auto">
          <a:xfrm>
            <a:off x="4495800" y="2179638"/>
            <a:ext cx="30480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First ARM Processor</a:t>
            </a:r>
          </a:p>
        </p:txBody>
      </p:sp>
      <p:sp>
        <p:nvSpPr>
          <p:cNvPr id="75787" name="Text Box 11"/>
          <p:cNvSpPr txBox="1">
            <a:spLocks noChangeArrowheads="1"/>
          </p:cNvSpPr>
          <p:nvPr/>
        </p:nvSpPr>
        <p:spPr bwMode="auto">
          <a:xfrm>
            <a:off x="4495800" y="2422525"/>
            <a:ext cx="30480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26 – bit addressing</a:t>
            </a:r>
          </a:p>
        </p:txBody>
      </p:sp>
      <p:sp>
        <p:nvSpPr>
          <p:cNvPr id="75788" name="Text Box 12"/>
          <p:cNvSpPr txBox="1">
            <a:spLocks noChangeArrowheads="1"/>
          </p:cNvSpPr>
          <p:nvPr/>
        </p:nvSpPr>
        <p:spPr bwMode="auto">
          <a:xfrm>
            <a:off x="685800" y="2633663"/>
            <a:ext cx="13716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ARMv2</a:t>
            </a:r>
          </a:p>
        </p:txBody>
      </p:sp>
      <p:sp>
        <p:nvSpPr>
          <p:cNvPr id="75789" name="Text Box 13"/>
          <p:cNvSpPr txBox="1">
            <a:spLocks noChangeArrowheads="1"/>
          </p:cNvSpPr>
          <p:nvPr/>
        </p:nvSpPr>
        <p:spPr bwMode="auto">
          <a:xfrm>
            <a:off x="2057400" y="2651125"/>
            <a:ext cx="13716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ARM2</a:t>
            </a:r>
          </a:p>
        </p:txBody>
      </p:sp>
      <p:sp>
        <p:nvSpPr>
          <p:cNvPr id="75790" name="Text Box 14"/>
          <p:cNvSpPr txBox="1">
            <a:spLocks noChangeArrowheads="1"/>
          </p:cNvSpPr>
          <p:nvPr/>
        </p:nvSpPr>
        <p:spPr bwMode="auto">
          <a:xfrm>
            <a:off x="4495800" y="2651125"/>
            <a:ext cx="30480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32 – bit multiplier</a:t>
            </a:r>
          </a:p>
        </p:txBody>
      </p:sp>
      <p:sp>
        <p:nvSpPr>
          <p:cNvPr id="75791" name="Text Box 15"/>
          <p:cNvSpPr txBox="1">
            <a:spLocks noChangeArrowheads="1"/>
          </p:cNvSpPr>
          <p:nvPr/>
        </p:nvSpPr>
        <p:spPr bwMode="auto">
          <a:xfrm>
            <a:off x="4495800" y="2894013"/>
            <a:ext cx="35814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32 – bit coprocessor support</a:t>
            </a:r>
          </a:p>
        </p:txBody>
      </p:sp>
      <p:sp>
        <p:nvSpPr>
          <p:cNvPr id="75792" name="Text Box 16"/>
          <p:cNvSpPr txBox="1">
            <a:spLocks noChangeArrowheads="1"/>
          </p:cNvSpPr>
          <p:nvPr/>
        </p:nvSpPr>
        <p:spPr bwMode="auto">
          <a:xfrm>
            <a:off x="685800" y="3124200"/>
            <a:ext cx="13716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ARMv2a</a:t>
            </a:r>
          </a:p>
        </p:txBody>
      </p:sp>
      <p:sp>
        <p:nvSpPr>
          <p:cNvPr id="75793" name="Text Box 17"/>
          <p:cNvSpPr txBox="1">
            <a:spLocks noChangeArrowheads="1"/>
          </p:cNvSpPr>
          <p:nvPr/>
        </p:nvSpPr>
        <p:spPr bwMode="auto">
          <a:xfrm>
            <a:off x="2057400" y="3141663"/>
            <a:ext cx="13716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ARM3</a:t>
            </a:r>
          </a:p>
        </p:txBody>
      </p:sp>
      <p:sp>
        <p:nvSpPr>
          <p:cNvPr id="75794" name="Text Box 18"/>
          <p:cNvSpPr txBox="1">
            <a:spLocks noChangeArrowheads="1"/>
          </p:cNvSpPr>
          <p:nvPr/>
        </p:nvSpPr>
        <p:spPr bwMode="auto">
          <a:xfrm>
            <a:off x="4495800" y="3141663"/>
            <a:ext cx="30480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On chip cache</a:t>
            </a:r>
          </a:p>
        </p:txBody>
      </p:sp>
      <p:sp>
        <p:nvSpPr>
          <p:cNvPr id="75795" name="Text Box 19"/>
          <p:cNvSpPr txBox="1">
            <a:spLocks noChangeArrowheads="1"/>
          </p:cNvSpPr>
          <p:nvPr/>
        </p:nvSpPr>
        <p:spPr bwMode="auto">
          <a:xfrm>
            <a:off x="4495800" y="3384550"/>
            <a:ext cx="35814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Atomic swap instruction</a:t>
            </a:r>
          </a:p>
        </p:txBody>
      </p:sp>
      <p:sp>
        <p:nvSpPr>
          <p:cNvPr id="75796" name="Text Box 20"/>
          <p:cNvSpPr txBox="1">
            <a:spLocks noChangeArrowheads="1"/>
          </p:cNvSpPr>
          <p:nvPr/>
        </p:nvSpPr>
        <p:spPr bwMode="auto">
          <a:xfrm>
            <a:off x="685800" y="3886200"/>
            <a:ext cx="13716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ARMv3</a:t>
            </a:r>
          </a:p>
        </p:txBody>
      </p:sp>
      <p:sp>
        <p:nvSpPr>
          <p:cNvPr id="75797" name="Text Box 21"/>
          <p:cNvSpPr txBox="1">
            <a:spLocks noChangeArrowheads="1"/>
          </p:cNvSpPr>
          <p:nvPr/>
        </p:nvSpPr>
        <p:spPr bwMode="auto">
          <a:xfrm>
            <a:off x="2057400" y="3903663"/>
            <a:ext cx="22098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ARM6 &amp; ARM7DI</a:t>
            </a:r>
          </a:p>
        </p:txBody>
      </p:sp>
      <p:sp>
        <p:nvSpPr>
          <p:cNvPr id="75798" name="Text Box 22"/>
          <p:cNvSpPr txBox="1">
            <a:spLocks noChangeArrowheads="1"/>
          </p:cNvSpPr>
          <p:nvPr/>
        </p:nvSpPr>
        <p:spPr bwMode="auto">
          <a:xfrm>
            <a:off x="4495800" y="3903663"/>
            <a:ext cx="30480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32 – bit addressing</a:t>
            </a:r>
          </a:p>
        </p:txBody>
      </p:sp>
      <p:sp>
        <p:nvSpPr>
          <p:cNvPr id="75799" name="Text Box 23"/>
          <p:cNvSpPr txBox="1">
            <a:spLocks noChangeArrowheads="1"/>
          </p:cNvSpPr>
          <p:nvPr/>
        </p:nvSpPr>
        <p:spPr bwMode="auto">
          <a:xfrm>
            <a:off x="4495800" y="4146550"/>
            <a:ext cx="3581400" cy="396875"/>
          </a:xfrm>
          <a:prstGeom prst="rect">
            <a:avLst/>
          </a:prstGeom>
          <a:noFill/>
          <a:ln w="31750">
            <a:noFill/>
            <a:miter lim="800000"/>
            <a:headEnd/>
            <a:tailEnd/>
          </a:ln>
        </p:spPr>
        <p:txBody>
          <a:bodyPr>
            <a:spAutoFit/>
          </a:bodyPr>
          <a:lstStyle/>
          <a:p>
            <a:pPr>
              <a:spcBef>
                <a:spcPct val="50000"/>
              </a:spcBef>
            </a:pPr>
            <a:r>
              <a:rPr lang="en-US" sz="2000" dirty="0">
                <a:latin typeface="Tahoma" pitchFamily="34" charset="0"/>
              </a:rPr>
              <a:t>Separate cpsr &amp; </a:t>
            </a:r>
            <a:r>
              <a:rPr lang="en-US" sz="2000" dirty="0" err="1">
                <a:latin typeface="Tahoma" pitchFamily="34" charset="0"/>
              </a:rPr>
              <a:t>spsr</a:t>
            </a:r>
            <a:endParaRPr lang="en-US" sz="2000" dirty="0">
              <a:latin typeface="Tahoma" pitchFamily="34" charset="0"/>
            </a:endParaRPr>
          </a:p>
        </p:txBody>
      </p:sp>
      <p:sp>
        <p:nvSpPr>
          <p:cNvPr id="75800" name="Text Box 24"/>
          <p:cNvSpPr txBox="1">
            <a:spLocks noChangeArrowheads="1"/>
          </p:cNvSpPr>
          <p:nvPr/>
        </p:nvSpPr>
        <p:spPr bwMode="auto">
          <a:xfrm>
            <a:off x="4495800" y="4403725"/>
            <a:ext cx="35814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New modes – UNDEF, ABORT</a:t>
            </a:r>
          </a:p>
        </p:txBody>
      </p:sp>
      <p:sp>
        <p:nvSpPr>
          <p:cNvPr id="75801" name="Text Box 25"/>
          <p:cNvSpPr txBox="1">
            <a:spLocks noChangeArrowheads="1"/>
          </p:cNvSpPr>
          <p:nvPr/>
        </p:nvSpPr>
        <p:spPr bwMode="auto">
          <a:xfrm>
            <a:off x="4495800" y="4648200"/>
            <a:ext cx="43434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MMU support – virtual memory</a:t>
            </a:r>
          </a:p>
        </p:txBody>
      </p:sp>
      <p:sp>
        <p:nvSpPr>
          <p:cNvPr id="75802" name="Text Box 26"/>
          <p:cNvSpPr txBox="1">
            <a:spLocks noChangeArrowheads="1"/>
          </p:cNvSpPr>
          <p:nvPr/>
        </p:nvSpPr>
        <p:spPr bwMode="auto">
          <a:xfrm>
            <a:off x="685800" y="4852988"/>
            <a:ext cx="13716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ARMv3M</a:t>
            </a:r>
          </a:p>
        </p:txBody>
      </p:sp>
      <p:sp>
        <p:nvSpPr>
          <p:cNvPr id="75803" name="Text Box 27"/>
          <p:cNvSpPr txBox="1">
            <a:spLocks noChangeArrowheads="1"/>
          </p:cNvSpPr>
          <p:nvPr/>
        </p:nvSpPr>
        <p:spPr bwMode="auto">
          <a:xfrm>
            <a:off x="2057400" y="4870450"/>
            <a:ext cx="22098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ARM7M</a:t>
            </a:r>
          </a:p>
        </p:txBody>
      </p:sp>
      <p:sp>
        <p:nvSpPr>
          <p:cNvPr id="75804" name="Text Box 28"/>
          <p:cNvSpPr txBox="1">
            <a:spLocks noChangeArrowheads="1"/>
          </p:cNvSpPr>
          <p:nvPr/>
        </p:nvSpPr>
        <p:spPr bwMode="auto">
          <a:xfrm>
            <a:off x="685800" y="5148263"/>
            <a:ext cx="13716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ARMv4</a:t>
            </a:r>
          </a:p>
        </p:txBody>
      </p:sp>
      <p:sp>
        <p:nvSpPr>
          <p:cNvPr id="75805" name="Text Box 29"/>
          <p:cNvSpPr txBox="1">
            <a:spLocks noChangeArrowheads="1"/>
          </p:cNvSpPr>
          <p:nvPr/>
        </p:nvSpPr>
        <p:spPr bwMode="auto">
          <a:xfrm>
            <a:off x="2057400" y="5165725"/>
            <a:ext cx="22098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StrongARM</a:t>
            </a:r>
          </a:p>
        </p:txBody>
      </p:sp>
      <p:sp>
        <p:nvSpPr>
          <p:cNvPr id="75806" name="Text Box 30"/>
          <p:cNvSpPr txBox="1">
            <a:spLocks noChangeArrowheads="1"/>
          </p:cNvSpPr>
          <p:nvPr/>
        </p:nvSpPr>
        <p:spPr bwMode="auto">
          <a:xfrm>
            <a:off x="4495800" y="4876800"/>
            <a:ext cx="3810000" cy="809625"/>
          </a:xfrm>
          <a:prstGeom prst="rect">
            <a:avLst/>
          </a:prstGeom>
          <a:noFill/>
          <a:ln w="9525">
            <a:noFill/>
            <a:miter lim="800000"/>
            <a:headEnd/>
            <a:tailEnd/>
          </a:ln>
        </p:spPr>
        <p:txBody>
          <a:bodyPr>
            <a:spAutoFit/>
          </a:bodyPr>
          <a:lstStyle/>
          <a:p>
            <a:pPr>
              <a:spcBef>
                <a:spcPct val="50000"/>
              </a:spcBef>
            </a:pPr>
            <a:r>
              <a:rPr lang="en-US" sz="2000">
                <a:latin typeface="Tahoma" pitchFamily="34" charset="0"/>
              </a:rPr>
              <a:t>Signed &amp; unsigned long multiply</a:t>
            </a:r>
          </a:p>
          <a:p>
            <a:pPr>
              <a:spcBef>
                <a:spcPct val="50000"/>
              </a:spcBef>
            </a:pPr>
            <a:endParaRPr lang="en-US"/>
          </a:p>
        </p:txBody>
      </p:sp>
      <p:sp>
        <p:nvSpPr>
          <p:cNvPr id="75807" name="Text Box 31"/>
          <p:cNvSpPr txBox="1">
            <a:spLocks noChangeArrowheads="1"/>
          </p:cNvSpPr>
          <p:nvPr/>
        </p:nvSpPr>
        <p:spPr bwMode="auto">
          <a:xfrm>
            <a:off x="4495800" y="5334000"/>
            <a:ext cx="3810000" cy="1266825"/>
          </a:xfrm>
          <a:prstGeom prst="rect">
            <a:avLst/>
          </a:prstGeom>
          <a:noFill/>
          <a:ln w="9525">
            <a:noFill/>
            <a:miter lim="800000"/>
            <a:headEnd/>
            <a:tailEnd/>
          </a:ln>
        </p:spPr>
        <p:txBody>
          <a:bodyPr>
            <a:spAutoFit/>
          </a:bodyPr>
          <a:lstStyle/>
          <a:p>
            <a:pPr>
              <a:lnSpc>
                <a:spcPct val="50000"/>
              </a:lnSpc>
              <a:spcBef>
                <a:spcPct val="50000"/>
              </a:spcBef>
            </a:pPr>
            <a:r>
              <a:rPr lang="en-US" sz="2000">
                <a:latin typeface="Tahoma" pitchFamily="34" charset="0"/>
              </a:rPr>
              <a:t>Load – store instruction</a:t>
            </a:r>
          </a:p>
          <a:p>
            <a:pPr>
              <a:lnSpc>
                <a:spcPct val="50000"/>
              </a:lnSpc>
              <a:spcBef>
                <a:spcPct val="50000"/>
              </a:spcBef>
            </a:pPr>
            <a:r>
              <a:rPr lang="en-US" sz="2000">
                <a:latin typeface="Tahoma" pitchFamily="34" charset="0"/>
              </a:rPr>
              <a:t>New Mode - System</a:t>
            </a:r>
          </a:p>
          <a:p>
            <a:pPr>
              <a:lnSpc>
                <a:spcPct val="50000"/>
              </a:lnSpc>
              <a:spcBef>
                <a:spcPct val="50000"/>
              </a:spcBef>
            </a:pPr>
            <a:endParaRPr lang="en-US" sz="2000">
              <a:latin typeface="Tahoma" pitchFamily="34" charset="0"/>
            </a:endParaRPr>
          </a:p>
          <a:p>
            <a:pPr>
              <a:spcBef>
                <a:spcPct val="50000"/>
              </a:spcBef>
            </a:pP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3" name="Rectangle 1026"/>
          <p:cNvSpPr>
            <a:spLocks noGrp="1" noChangeArrowheads="1"/>
          </p:cNvSpPr>
          <p:nvPr>
            <p:ph type="title"/>
          </p:nvPr>
        </p:nvSpPr>
        <p:spPr/>
        <p:txBody>
          <a:bodyPr/>
          <a:lstStyle/>
          <a:p>
            <a:pPr eaLnBrk="1" hangingPunct="1"/>
            <a:r>
              <a:rPr lang="en-US" smtClean="0"/>
              <a:t>Architecture Revisions</a:t>
            </a:r>
          </a:p>
        </p:txBody>
      </p:sp>
      <p:sp>
        <p:nvSpPr>
          <p:cNvPr id="76804" name="Text Box 1047"/>
          <p:cNvSpPr txBox="1">
            <a:spLocks noChangeArrowheads="1"/>
          </p:cNvSpPr>
          <p:nvPr/>
        </p:nvSpPr>
        <p:spPr bwMode="auto">
          <a:xfrm>
            <a:off x="609600" y="1524000"/>
            <a:ext cx="2286000" cy="457200"/>
          </a:xfrm>
          <a:prstGeom prst="rect">
            <a:avLst/>
          </a:prstGeom>
          <a:noFill/>
          <a:ln w="31750">
            <a:noFill/>
            <a:miter lim="800000"/>
            <a:headEnd/>
            <a:tailEnd/>
          </a:ln>
        </p:spPr>
        <p:txBody>
          <a:bodyPr>
            <a:spAutoFit/>
          </a:bodyPr>
          <a:lstStyle/>
          <a:p>
            <a:pPr>
              <a:spcBef>
                <a:spcPct val="50000"/>
              </a:spcBef>
            </a:pPr>
            <a:r>
              <a:rPr lang="en-US" sz="2400" b="1">
                <a:latin typeface="Tahoma" pitchFamily="34" charset="0"/>
              </a:rPr>
              <a:t>Revision</a:t>
            </a:r>
          </a:p>
        </p:txBody>
      </p:sp>
      <p:sp>
        <p:nvSpPr>
          <p:cNvPr id="76805" name="Text Box 1048"/>
          <p:cNvSpPr txBox="1">
            <a:spLocks noChangeArrowheads="1"/>
          </p:cNvSpPr>
          <p:nvPr/>
        </p:nvSpPr>
        <p:spPr bwMode="auto">
          <a:xfrm>
            <a:off x="1981200" y="1524000"/>
            <a:ext cx="2590800" cy="457200"/>
          </a:xfrm>
          <a:prstGeom prst="rect">
            <a:avLst/>
          </a:prstGeom>
          <a:noFill/>
          <a:ln w="31750">
            <a:noFill/>
            <a:miter lim="800000"/>
            <a:headEnd/>
            <a:tailEnd/>
          </a:ln>
        </p:spPr>
        <p:txBody>
          <a:bodyPr>
            <a:spAutoFit/>
          </a:bodyPr>
          <a:lstStyle/>
          <a:p>
            <a:pPr>
              <a:spcBef>
                <a:spcPct val="50000"/>
              </a:spcBef>
            </a:pPr>
            <a:r>
              <a:rPr lang="en-US" sz="2400" b="1">
                <a:latin typeface="Tahoma" pitchFamily="34" charset="0"/>
              </a:rPr>
              <a:t>Example core</a:t>
            </a:r>
          </a:p>
        </p:txBody>
      </p:sp>
      <p:sp>
        <p:nvSpPr>
          <p:cNvPr id="76806" name="Text Box 1049"/>
          <p:cNvSpPr txBox="1">
            <a:spLocks noChangeArrowheads="1"/>
          </p:cNvSpPr>
          <p:nvPr/>
        </p:nvSpPr>
        <p:spPr bwMode="auto">
          <a:xfrm>
            <a:off x="1981200" y="1828800"/>
            <a:ext cx="2819400" cy="457200"/>
          </a:xfrm>
          <a:prstGeom prst="rect">
            <a:avLst/>
          </a:prstGeom>
          <a:noFill/>
          <a:ln w="31750">
            <a:noFill/>
            <a:miter lim="800000"/>
            <a:headEnd/>
            <a:tailEnd/>
          </a:ln>
        </p:spPr>
        <p:txBody>
          <a:bodyPr>
            <a:spAutoFit/>
          </a:bodyPr>
          <a:lstStyle/>
          <a:p>
            <a:pPr>
              <a:spcBef>
                <a:spcPct val="50000"/>
              </a:spcBef>
            </a:pPr>
            <a:r>
              <a:rPr lang="en-US" sz="2400" b="1">
                <a:latin typeface="Tahoma" pitchFamily="34" charset="0"/>
              </a:rPr>
              <a:t>Implementation</a:t>
            </a:r>
          </a:p>
        </p:txBody>
      </p:sp>
      <p:sp>
        <p:nvSpPr>
          <p:cNvPr id="76807" name="Text Box 1050"/>
          <p:cNvSpPr txBox="1">
            <a:spLocks noChangeArrowheads="1"/>
          </p:cNvSpPr>
          <p:nvPr/>
        </p:nvSpPr>
        <p:spPr bwMode="auto">
          <a:xfrm>
            <a:off x="4495800" y="1524000"/>
            <a:ext cx="3048000" cy="457200"/>
          </a:xfrm>
          <a:prstGeom prst="rect">
            <a:avLst/>
          </a:prstGeom>
          <a:noFill/>
          <a:ln w="31750">
            <a:noFill/>
            <a:miter lim="800000"/>
            <a:headEnd/>
            <a:tailEnd/>
          </a:ln>
        </p:spPr>
        <p:txBody>
          <a:bodyPr>
            <a:spAutoFit/>
          </a:bodyPr>
          <a:lstStyle/>
          <a:p>
            <a:pPr>
              <a:spcBef>
                <a:spcPct val="50000"/>
              </a:spcBef>
            </a:pPr>
            <a:r>
              <a:rPr lang="en-US" sz="2400" b="1">
                <a:latin typeface="Tahoma" pitchFamily="34" charset="0"/>
              </a:rPr>
              <a:t>ISA enhancement </a:t>
            </a:r>
          </a:p>
        </p:txBody>
      </p:sp>
      <p:sp>
        <p:nvSpPr>
          <p:cNvPr id="76808" name="Text Box 1051"/>
          <p:cNvSpPr txBox="1">
            <a:spLocks noChangeArrowheads="1"/>
          </p:cNvSpPr>
          <p:nvPr/>
        </p:nvSpPr>
        <p:spPr bwMode="auto">
          <a:xfrm>
            <a:off x="685800" y="2162175"/>
            <a:ext cx="13716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ARMv4T</a:t>
            </a:r>
          </a:p>
        </p:txBody>
      </p:sp>
      <p:sp>
        <p:nvSpPr>
          <p:cNvPr id="76809" name="Text Box 1052"/>
          <p:cNvSpPr txBox="1">
            <a:spLocks noChangeArrowheads="1"/>
          </p:cNvSpPr>
          <p:nvPr/>
        </p:nvSpPr>
        <p:spPr bwMode="auto">
          <a:xfrm>
            <a:off x="2057400" y="2179638"/>
            <a:ext cx="25908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ARM7TDMI &amp; ARM9T</a:t>
            </a:r>
          </a:p>
        </p:txBody>
      </p:sp>
      <p:sp>
        <p:nvSpPr>
          <p:cNvPr id="76810" name="Text Box 1053"/>
          <p:cNvSpPr txBox="1">
            <a:spLocks noChangeArrowheads="1"/>
          </p:cNvSpPr>
          <p:nvPr/>
        </p:nvSpPr>
        <p:spPr bwMode="auto">
          <a:xfrm>
            <a:off x="4495800" y="2179638"/>
            <a:ext cx="42672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Thumb</a:t>
            </a:r>
          </a:p>
        </p:txBody>
      </p:sp>
      <p:sp>
        <p:nvSpPr>
          <p:cNvPr id="76811" name="Text Box 1054"/>
          <p:cNvSpPr txBox="1">
            <a:spLocks noChangeArrowheads="1"/>
          </p:cNvSpPr>
          <p:nvPr/>
        </p:nvSpPr>
        <p:spPr bwMode="auto">
          <a:xfrm>
            <a:off x="685800" y="2481263"/>
            <a:ext cx="13716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ARMv5TE</a:t>
            </a:r>
          </a:p>
        </p:txBody>
      </p:sp>
      <p:sp>
        <p:nvSpPr>
          <p:cNvPr id="76812" name="Text Box 1055"/>
          <p:cNvSpPr txBox="1">
            <a:spLocks noChangeArrowheads="1"/>
          </p:cNvSpPr>
          <p:nvPr/>
        </p:nvSpPr>
        <p:spPr bwMode="auto">
          <a:xfrm>
            <a:off x="2057400" y="2498725"/>
            <a:ext cx="25908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ARM9E &amp; ARM10E</a:t>
            </a:r>
          </a:p>
        </p:txBody>
      </p:sp>
      <p:sp>
        <p:nvSpPr>
          <p:cNvPr id="76813" name="Text Box 1056"/>
          <p:cNvSpPr txBox="1">
            <a:spLocks noChangeArrowheads="1"/>
          </p:cNvSpPr>
          <p:nvPr/>
        </p:nvSpPr>
        <p:spPr bwMode="auto">
          <a:xfrm>
            <a:off x="4495800" y="2498725"/>
            <a:ext cx="42672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Superset of the ARMv4T</a:t>
            </a:r>
          </a:p>
        </p:txBody>
      </p:sp>
      <p:sp>
        <p:nvSpPr>
          <p:cNvPr id="76814" name="Text Box 1057"/>
          <p:cNvSpPr txBox="1">
            <a:spLocks noChangeArrowheads="1"/>
          </p:cNvSpPr>
          <p:nvPr/>
        </p:nvSpPr>
        <p:spPr bwMode="auto">
          <a:xfrm>
            <a:off x="4495800" y="2727325"/>
            <a:ext cx="4267200" cy="7016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Extra inst. added for changing state between ARM &amp; Thumb</a:t>
            </a:r>
          </a:p>
        </p:txBody>
      </p:sp>
      <p:sp>
        <p:nvSpPr>
          <p:cNvPr id="76815" name="Text Box 1058"/>
          <p:cNvSpPr txBox="1">
            <a:spLocks noChangeArrowheads="1"/>
          </p:cNvSpPr>
          <p:nvPr/>
        </p:nvSpPr>
        <p:spPr bwMode="auto">
          <a:xfrm>
            <a:off x="4495800" y="3260725"/>
            <a:ext cx="42672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Enhanced multiply instructions</a:t>
            </a:r>
          </a:p>
        </p:txBody>
      </p:sp>
      <p:sp>
        <p:nvSpPr>
          <p:cNvPr id="76816" name="Text Box 1059"/>
          <p:cNvSpPr txBox="1">
            <a:spLocks noChangeArrowheads="1"/>
          </p:cNvSpPr>
          <p:nvPr/>
        </p:nvSpPr>
        <p:spPr bwMode="auto">
          <a:xfrm>
            <a:off x="4495800" y="3565525"/>
            <a:ext cx="42672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Extra DSP type instructions</a:t>
            </a:r>
          </a:p>
        </p:txBody>
      </p:sp>
      <p:sp>
        <p:nvSpPr>
          <p:cNvPr id="76817" name="Text Box 1060"/>
          <p:cNvSpPr txBox="1">
            <a:spLocks noChangeArrowheads="1"/>
          </p:cNvSpPr>
          <p:nvPr/>
        </p:nvSpPr>
        <p:spPr bwMode="auto">
          <a:xfrm>
            <a:off x="4495800" y="3794125"/>
            <a:ext cx="42672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Faster multiply accumulate</a:t>
            </a:r>
          </a:p>
        </p:txBody>
      </p:sp>
      <p:sp>
        <p:nvSpPr>
          <p:cNvPr id="76818" name="Text Box 1061"/>
          <p:cNvSpPr txBox="1">
            <a:spLocks noChangeArrowheads="1"/>
          </p:cNvSpPr>
          <p:nvPr/>
        </p:nvSpPr>
        <p:spPr bwMode="auto">
          <a:xfrm>
            <a:off x="685800" y="4157663"/>
            <a:ext cx="13716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ARMv5TEJ</a:t>
            </a:r>
          </a:p>
        </p:txBody>
      </p:sp>
      <p:sp>
        <p:nvSpPr>
          <p:cNvPr id="76819" name="Text Box 1062"/>
          <p:cNvSpPr txBox="1">
            <a:spLocks noChangeArrowheads="1"/>
          </p:cNvSpPr>
          <p:nvPr/>
        </p:nvSpPr>
        <p:spPr bwMode="auto">
          <a:xfrm>
            <a:off x="2057400" y="4175125"/>
            <a:ext cx="25908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ARM7EJ &amp; ARM926EJ</a:t>
            </a:r>
          </a:p>
        </p:txBody>
      </p:sp>
      <p:sp>
        <p:nvSpPr>
          <p:cNvPr id="76820" name="Text Box 1063"/>
          <p:cNvSpPr txBox="1">
            <a:spLocks noChangeArrowheads="1"/>
          </p:cNvSpPr>
          <p:nvPr/>
        </p:nvSpPr>
        <p:spPr bwMode="auto">
          <a:xfrm>
            <a:off x="4495800" y="4175125"/>
            <a:ext cx="42672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Java acceleration</a:t>
            </a:r>
          </a:p>
        </p:txBody>
      </p:sp>
      <p:sp>
        <p:nvSpPr>
          <p:cNvPr id="76821" name="Text Box 1064"/>
          <p:cNvSpPr txBox="1">
            <a:spLocks noChangeArrowheads="1"/>
          </p:cNvSpPr>
          <p:nvPr/>
        </p:nvSpPr>
        <p:spPr bwMode="auto">
          <a:xfrm>
            <a:off x="685800" y="4495800"/>
            <a:ext cx="13716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ARMv6</a:t>
            </a:r>
          </a:p>
        </p:txBody>
      </p:sp>
      <p:sp>
        <p:nvSpPr>
          <p:cNvPr id="76822" name="Text Box 1065"/>
          <p:cNvSpPr txBox="1">
            <a:spLocks noChangeArrowheads="1"/>
          </p:cNvSpPr>
          <p:nvPr/>
        </p:nvSpPr>
        <p:spPr bwMode="auto">
          <a:xfrm>
            <a:off x="2057400" y="4513263"/>
            <a:ext cx="2590800" cy="396875"/>
          </a:xfrm>
          <a:prstGeom prst="rect">
            <a:avLst/>
          </a:prstGeom>
          <a:noFill/>
          <a:ln w="31750">
            <a:noFill/>
            <a:miter lim="800000"/>
            <a:headEnd/>
            <a:tailEnd/>
          </a:ln>
        </p:spPr>
        <p:txBody>
          <a:bodyPr>
            <a:spAutoFit/>
          </a:bodyPr>
          <a:lstStyle/>
          <a:p>
            <a:pPr>
              <a:spcBef>
                <a:spcPct val="50000"/>
              </a:spcBef>
            </a:pPr>
            <a:r>
              <a:rPr lang="en-US" sz="2000">
                <a:latin typeface="Tahoma" pitchFamily="34" charset="0"/>
              </a:rPr>
              <a:t>ARM11</a:t>
            </a:r>
          </a:p>
        </p:txBody>
      </p:sp>
      <p:sp>
        <p:nvSpPr>
          <p:cNvPr id="76823" name="Text Box 1066"/>
          <p:cNvSpPr txBox="1">
            <a:spLocks noChangeArrowheads="1"/>
          </p:cNvSpPr>
          <p:nvPr/>
        </p:nvSpPr>
        <p:spPr bwMode="auto">
          <a:xfrm>
            <a:off x="4495800" y="4572000"/>
            <a:ext cx="3962400" cy="396875"/>
          </a:xfrm>
          <a:prstGeom prst="rect">
            <a:avLst/>
          </a:prstGeom>
          <a:noFill/>
          <a:ln w="9525">
            <a:noFill/>
            <a:miter lim="800000"/>
            <a:headEnd/>
            <a:tailEnd/>
          </a:ln>
        </p:spPr>
        <p:txBody>
          <a:bodyPr>
            <a:spAutoFit/>
          </a:bodyPr>
          <a:lstStyle/>
          <a:p>
            <a:pPr>
              <a:spcBef>
                <a:spcPct val="50000"/>
              </a:spcBef>
            </a:pPr>
            <a:r>
              <a:rPr lang="en-US" sz="2000">
                <a:latin typeface="Tahoma" pitchFamily="34" charset="0"/>
              </a:rPr>
              <a:t>New multimedia instructions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pPr eaLnBrk="1" hangingPunct="1"/>
            <a:r>
              <a:rPr lang="en-US" smtClean="0"/>
              <a:t>ARM Processors</a:t>
            </a:r>
          </a:p>
        </p:txBody>
      </p:sp>
      <p:sp>
        <p:nvSpPr>
          <p:cNvPr id="77828" name="Content Placeholder 2"/>
          <p:cNvSpPr>
            <a:spLocks/>
          </p:cNvSpPr>
          <p:nvPr/>
        </p:nvSpPr>
        <p:spPr bwMode="auto">
          <a:xfrm>
            <a:off x="381000" y="1219200"/>
            <a:ext cx="4343400" cy="5410200"/>
          </a:xfrm>
          <a:prstGeom prst="rect">
            <a:avLst/>
          </a:prstGeom>
          <a:noFill/>
          <a:ln w="9525">
            <a:noFill/>
            <a:miter lim="800000"/>
            <a:headEnd/>
            <a:tailEnd/>
          </a:ln>
        </p:spPr>
        <p:txBody>
          <a:bodyPr/>
          <a:lstStyle/>
          <a:p>
            <a:pPr marL="342900" indent="-342900">
              <a:spcBef>
                <a:spcPct val="20000"/>
              </a:spcBef>
              <a:buFontTx/>
              <a:buChar char="•"/>
            </a:pPr>
            <a:endParaRPr lang="en-US" sz="1400">
              <a:latin typeface="Trebuchet MS" pitchFamily="34" charset="0"/>
            </a:endParaRPr>
          </a:p>
          <a:p>
            <a:pPr marL="342900" indent="-342900">
              <a:spcBef>
                <a:spcPct val="20000"/>
              </a:spcBef>
              <a:buFontTx/>
              <a:buChar char="•"/>
            </a:pPr>
            <a:r>
              <a:rPr lang="en-US" sz="1400">
                <a:latin typeface="Trebuchet MS" pitchFamily="34" charset="0"/>
              </a:rPr>
              <a:t>ARM7 Family</a:t>
            </a:r>
          </a:p>
          <a:p>
            <a:pPr marL="742950" lvl="1" indent="-285750">
              <a:spcBef>
                <a:spcPct val="20000"/>
              </a:spcBef>
              <a:buFontTx/>
              <a:buChar char="–"/>
            </a:pPr>
            <a:r>
              <a:rPr lang="en-US" sz="1400">
                <a:latin typeface="Trebuchet MS" pitchFamily="34" charset="0"/>
              </a:rPr>
              <a:t>ARM7EJ-S</a:t>
            </a:r>
          </a:p>
          <a:p>
            <a:pPr marL="742950" lvl="1" indent="-285750">
              <a:spcBef>
                <a:spcPct val="20000"/>
              </a:spcBef>
              <a:buFontTx/>
              <a:buChar char="–"/>
            </a:pPr>
            <a:r>
              <a:rPr lang="en-US" sz="1400">
                <a:latin typeface="Trebuchet MS" pitchFamily="34" charset="0"/>
              </a:rPr>
              <a:t>ARM7TDMI</a:t>
            </a:r>
          </a:p>
          <a:p>
            <a:pPr marL="742950" lvl="1" indent="-285750">
              <a:spcBef>
                <a:spcPct val="20000"/>
              </a:spcBef>
              <a:buFontTx/>
              <a:buChar char="–"/>
            </a:pPr>
            <a:r>
              <a:rPr lang="en-US" sz="1400">
                <a:latin typeface="Trebuchet MS" pitchFamily="34" charset="0"/>
              </a:rPr>
              <a:t>ARM7TDMI-S</a:t>
            </a:r>
          </a:p>
          <a:p>
            <a:pPr marL="742950" lvl="1" indent="-285750">
              <a:spcBef>
                <a:spcPct val="20000"/>
              </a:spcBef>
              <a:buFontTx/>
              <a:buChar char="–"/>
            </a:pPr>
            <a:r>
              <a:rPr lang="en-US" sz="1400">
                <a:latin typeface="Trebuchet MS" pitchFamily="34" charset="0"/>
              </a:rPr>
              <a:t>ARM720T</a:t>
            </a:r>
          </a:p>
          <a:p>
            <a:pPr marL="342900" indent="-342900">
              <a:spcBef>
                <a:spcPct val="20000"/>
              </a:spcBef>
              <a:buFontTx/>
              <a:buChar char="•"/>
            </a:pPr>
            <a:r>
              <a:rPr lang="en-US" sz="1400">
                <a:latin typeface="Trebuchet MS" pitchFamily="34" charset="0"/>
              </a:rPr>
              <a:t>ARM9/9E Families </a:t>
            </a:r>
          </a:p>
          <a:p>
            <a:pPr marL="742950" lvl="1" indent="-285750">
              <a:spcBef>
                <a:spcPct val="20000"/>
              </a:spcBef>
              <a:buFontTx/>
              <a:buChar char="–"/>
            </a:pPr>
            <a:r>
              <a:rPr lang="en-US" sz="1400">
                <a:latin typeface="Trebuchet MS" pitchFamily="34" charset="0"/>
              </a:rPr>
              <a:t>ARM920T</a:t>
            </a:r>
          </a:p>
          <a:p>
            <a:pPr marL="742950" lvl="1" indent="-285750">
              <a:spcBef>
                <a:spcPct val="20000"/>
              </a:spcBef>
              <a:buFontTx/>
              <a:buChar char="–"/>
            </a:pPr>
            <a:r>
              <a:rPr lang="en-US" sz="1400">
                <a:latin typeface="Trebuchet MS" pitchFamily="34" charset="0"/>
              </a:rPr>
              <a:t>ARM922T</a:t>
            </a:r>
          </a:p>
          <a:p>
            <a:pPr marL="742950" lvl="1" indent="-285750">
              <a:spcBef>
                <a:spcPct val="20000"/>
              </a:spcBef>
              <a:buFontTx/>
              <a:buChar char="–"/>
            </a:pPr>
            <a:r>
              <a:rPr lang="en-US" sz="1400">
                <a:latin typeface="Trebuchet MS" pitchFamily="34" charset="0"/>
              </a:rPr>
              <a:t>ARM926EJ-S</a:t>
            </a:r>
          </a:p>
          <a:p>
            <a:pPr marL="742950" lvl="1" indent="-285750">
              <a:spcBef>
                <a:spcPct val="20000"/>
              </a:spcBef>
              <a:buFontTx/>
              <a:buChar char="–"/>
            </a:pPr>
            <a:r>
              <a:rPr lang="en-US" sz="1400">
                <a:latin typeface="Trebuchet MS" pitchFamily="34" charset="0"/>
              </a:rPr>
              <a:t>ARM940T</a:t>
            </a:r>
          </a:p>
          <a:p>
            <a:pPr marL="742950" lvl="1" indent="-285750">
              <a:spcBef>
                <a:spcPct val="20000"/>
              </a:spcBef>
              <a:buFontTx/>
              <a:buChar char="–"/>
            </a:pPr>
            <a:r>
              <a:rPr lang="en-US" sz="1400">
                <a:latin typeface="Trebuchet MS" pitchFamily="34" charset="0"/>
              </a:rPr>
              <a:t>ARM946E-S</a:t>
            </a:r>
          </a:p>
          <a:p>
            <a:pPr marL="742950" lvl="1" indent="-285750">
              <a:spcBef>
                <a:spcPct val="20000"/>
              </a:spcBef>
              <a:buFontTx/>
              <a:buChar char="–"/>
            </a:pPr>
            <a:r>
              <a:rPr lang="en-US" sz="1400">
                <a:latin typeface="Trebuchet MS" pitchFamily="34" charset="0"/>
              </a:rPr>
              <a:t>ARM966E-S</a:t>
            </a:r>
          </a:p>
          <a:p>
            <a:pPr marL="742950" lvl="1" indent="-285750">
              <a:spcBef>
                <a:spcPct val="20000"/>
              </a:spcBef>
              <a:buFontTx/>
              <a:buChar char="–"/>
            </a:pPr>
            <a:r>
              <a:rPr lang="en-US" sz="1400">
                <a:latin typeface="Trebuchet MS" pitchFamily="34" charset="0"/>
              </a:rPr>
              <a:t>ARM968E-S</a:t>
            </a:r>
            <a:endParaRPr lang="en-US" sz="1200">
              <a:latin typeface="Trebuchet MS" pitchFamily="34" charset="0"/>
            </a:endParaRPr>
          </a:p>
          <a:p>
            <a:pPr marL="342900" indent="-342900">
              <a:spcBef>
                <a:spcPct val="20000"/>
              </a:spcBef>
              <a:buFontTx/>
              <a:buChar char="•"/>
            </a:pPr>
            <a:r>
              <a:rPr lang="en-US" sz="1400">
                <a:latin typeface="Trebuchet MS" pitchFamily="34" charset="0"/>
              </a:rPr>
              <a:t>Vector Floating Point Families </a:t>
            </a:r>
          </a:p>
          <a:p>
            <a:pPr marL="742950" lvl="1" indent="-285750">
              <a:spcBef>
                <a:spcPct val="20000"/>
              </a:spcBef>
              <a:buFontTx/>
              <a:buChar char="–"/>
            </a:pPr>
            <a:r>
              <a:rPr lang="en-US" sz="1400">
                <a:latin typeface="Trebuchet MS" pitchFamily="34" charset="0"/>
              </a:rPr>
              <a:t>VFP10</a:t>
            </a:r>
          </a:p>
          <a:p>
            <a:pPr marL="342900" indent="-342900">
              <a:spcBef>
                <a:spcPct val="20000"/>
              </a:spcBef>
              <a:buFontTx/>
              <a:buChar char="•"/>
            </a:pPr>
            <a:r>
              <a:rPr lang="en-US" sz="1400">
                <a:latin typeface="Trebuchet MS" pitchFamily="34" charset="0"/>
              </a:rPr>
              <a:t>ARM10 Family </a:t>
            </a:r>
          </a:p>
          <a:p>
            <a:pPr marL="742950" lvl="1" indent="-285750">
              <a:spcBef>
                <a:spcPct val="20000"/>
              </a:spcBef>
              <a:buFontTx/>
              <a:buChar char="–"/>
            </a:pPr>
            <a:r>
              <a:rPr lang="en-US" sz="1400">
                <a:latin typeface="Trebuchet MS" pitchFamily="34" charset="0"/>
              </a:rPr>
              <a:t>ARM1020E</a:t>
            </a:r>
          </a:p>
          <a:p>
            <a:pPr marL="742950" lvl="1" indent="-285750">
              <a:spcBef>
                <a:spcPct val="20000"/>
              </a:spcBef>
              <a:buFontTx/>
              <a:buChar char="–"/>
            </a:pPr>
            <a:r>
              <a:rPr lang="en-US" sz="1400">
                <a:latin typeface="Trebuchet MS" pitchFamily="34" charset="0"/>
              </a:rPr>
              <a:t>ARM1022E</a:t>
            </a:r>
          </a:p>
          <a:p>
            <a:pPr marL="742950" lvl="1" indent="-285750">
              <a:spcBef>
                <a:spcPct val="20000"/>
              </a:spcBef>
              <a:buFontTx/>
              <a:buChar char="–"/>
            </a:pPr>
            <a:r>
              <a:rPr lang="en-US" sz="1400">
                <a:latin typeface="Trebuchet MS" pitchFamily="34" charset="0"/>
              </a:rPr>
              <a:t>ARM1026EJ-S</a:t>
            </a:r>
          </a:p>
        </p:txBody>
      </p:sp>
      <p:sp>
        <p:nvSpPr>
          <p:cNvPr id="77829" name="Content Placeholder 2"/>
          <p:cNvSpPr txBox="1">
            <a:spLocks/>
          </p:cNvSpPr>
          <p:nvPr/>
        </p:nvSpPr>
        <p:spPr bwMode="auto">
          <a:xfrm>
            <a:off x="4267200" y="1143000"/>
            <a:ext cx="4648200" cy="5410200"/>
          </a:xfrm>
          <a:prstGeom prst="rect">
            <a:avLst/>
          </a:prstGeom>
          <a:noFill/>
          <a:ln w="9525">
            <a:noFill/>
            <a:miter lim="800000"/>
            <a:headEnd/>
            <a:tailEnd/>
          </a:ln>
        </p:spPr>
        <p:txBody>
          <a:bodyPr/>
          <a:lstStyle/>
          <a:p>
            <a:pPr marL="342900" indent="-342900">
              <a:spcBef>
                <a:spcPct val="20000"/>
              </a:spcBef>
              <a:buClr>
                <a:srgbClr val="333399"/>
              </a:buClr>
              <a:buFont typeface="Wingdings" pitchFamily="2" charset="2"/>
              <a:buChar char="§"/>
            </a:pPr>
            <a:endParaRPr lang="en-US" sz="1400">
              <a:latin typeface="Trebuchet MS" pitchFamily="34" charset="0"/>
              <a:cs typeface="Tahoma" pitchFamily="34" charset="0"/>
            </a:endParaRPr>
          </a:p>
          <a:p>
            <a:pPr marL="342900" indent="-342900">
              <a:spcBef>
                <a:spcPct val="20000"/>
              </a:spcBef>
              <a:buClr>
                <a:srgbClr val="333399"/>
              </a:buClr>
              <a:buFont typeface="Wingdings" pitchFamily="2" charset="2"/>
              <a:buChar char="§"/>
            </a:pPr>
            <a:r>
              <a:rPr lang="en-US" sz="1400">
                <a:latin typeface="Trebuchet MS" pitchFamily="34" charset="0"/>
                <a:cs typeface="Tahoma" pitchFamily="34" charset="0"/>
              </a:rPr>
              <a:t>ARM11 Family</a:t>
            </a:r>
          </a:p>
          <a:p>
            <a:pPr marL="742950" lvl="1" indent="-285750">
              <a:spcBef>
                <a:spcPct val="20000"/>
              </a:spcBef>
              <a:buClr>
                <a:srgbClr val="FF0000"/>
              </a:buClr>
              <a:buFont typeface="Wingdings" pitchFamily="2" charset="2"/>
              <a:buChar char="§"/>
            </a:pPr>
            <a:r>
              <a:rPr lang="en-US" sz="1400">
                <a:latin typeface="Trebuchet MS" pitchFamily="34" charset="0"/>
                <a:cs typeface="Tahoma" pitchFamily="34" charset="0"/>
              </a:rPr>
              <a:t>ARM1136J-S</a:t>
            </a:r>
          </a:p>
          <a:p>
            <a:pPr marL="742950" lvl="1" indent="-285750">
              <a:spcBef>
                <a:spcPct val="20000"/>
              </a:spcBef>
              <a:buClr>
                <a:srgbClr val="FF0000"/>
              </a:buClr>
              <a:buFont typeface="Wingdings" pitchFamily="2" charset="2"/>
              <a:buChar char="§"/>
            </a:pPr>
            <a:r>
              <a:rPr lang="en-US" sz="1400">
                <a:latin typeface="Trebuchet MS" pitchFamily="34" charset="0"/>
                <a:cs typeface="Tahoma" pitchFamily="34" charset="0"/>
              </a:rPr>
              <a:t>ARM1136JF-S</a:t>
            </a:r>
          </a:p>
          <a:p>
            <a:pPr marL="742950" lvl="1" indent="-285750">
              <a:spcBef>
                <a:spcPct val="20000"/>
              </a:spcBef>
              <a:buClr>
                <a:srgbClr val="FF0000"/>
              </a:buClr>
              <a:buFont typeface="Wingdings" pitchFamily="2" charset="2"/>
              <a:buChar char="§"/>
            </a:pPr>
            <a:r>
              <a:rPr lang="en-US" sz="1400">
                <a:latin typeface="Trebuchet MS" pitchFamily="34" charset="0"/>
                <a:cs typeface="Tahoma" pitchFamily="34" charset="0"/>
              </a:rPr>
              <a:t>ARM1156T2(F)-S</a:t>
            </a:r>
          </a:p>
          <a:p>
            <a:pPr marL="742950" lvl="1" indent="-285750">
              <a:spcBef>
                <a:spcPct val="20000"/>
              </a:spcBef>
              <a:buClr>
                <a:srgbClr val="FF0000"/>
              </a:buClr>
              <a:buFont typeface="Wingdings" pitchFamily="2" charset="2"/>
              <a:buChar char="§"/>
            </a:pPr>
            <a:r>
              <a:rPr lang="en-US" sz="1400">
                <a:latin typeface="Trebuchet MS" pitchFamily="34" charset="0"/>
                <a:cs typeface="Tahoma" pitchFamily="34" charset="0"/>
              </a:rPr>
              <a:t>ARM1176JZ(F)-S</a:t>
            </a:r>
          </a:p>
          <a:p>
            <a:pPr marL="742950" lvl="1" indent="-285750">
              <a:spcBef>
                <a:spcPct val="20000"/>
              </a:spcBef>
              <a:buClr>
                <a:srgbClr val="FF0000"/>
              </a:buClr>
              <a:buFont typeface="Wingdings" pitchFamily="2" charset="2"/>
              <a:buChar char="§"/>
            </a:pPr>
            <a:r>
              <a:rPr lang="en-US" sz="1400">
                <a:latin typeface="Trebuchet MS" pitchFamily="34" charset="0"/>
                <a:cs typeface="Tahoma" pitchFamily="34" charset="0"/>
              </a:rPr>
              <a:t>ARM11 MPCore</a:t>
            </a:r>
          </a:p>
          <a:p>
            <a:pPr marL="742950" lvl="1" indent="-285750">
              <a:spcBef>
                <a:spcPct val="20000"/>
              </a:spcBef>
              <a:buClr>
                <a:srgbClr val="FF0000"/>
              </a:buClr>
              <a:buFont typeface="Wingdings" pitchFamily="2" charset="2"/>
              <a:buChar char="§"/>
            </a:pPr>
            <a:endParaRPr lang="en-US" sz="1400">
              <a:latin typeface="Trebuchet MS" pitchFamily="34" charset="0"/>
              <a:cs typeface="Tahoma" pitchFamily="34" charset="0"/>
            </a:endParaRPr>
          </a:p>
          <a:p>
            <a:pPr marL="342900" indent="-342900">
              <a:spcBef>
                <a:spcPct val="20000"/>
              </a:spcBef>
              <a:buClr>
                <a:srgbClr val="333399"/>
              </a:buClr>
              <a:buFont typeface="Wingdings" pitchFamily="2" charset="2"/>
              <a:buChar char="§"/>
            </a:pPr>
            <a:r>
              <a:rPr lang="en-US" sz="1400">
                <a:latin typeface="Trebuchet MS" pitchFamily="34" charset="0"/>
                <a:cs typeface="Tahoma" pitchFamily="34" charset="0"/>
              </a:rPr>
              <a:t>Cortex Family  </a:t>
            </a:r>
          </a:p>
          <a:p>
            <a:pPr marL="742950" lvl="1" indent="-285750">
              <a:spcBef>
                <a:spcPct val="20000"/>
              </a:spcBef>
              <a:buClr>
                <a:srgbClr val="FF0000"/>
              </a:buClr>
              <a:buFont typeface="Wingdings" pitchFamily="2" charset="2"/>
              <a:buChar char="§"/>
            </a:pPr>
            <a:r>
              <a:rPr lang="en-US" sz="1400">
                <a:latin typeface="Trebuchet MS" pitchFamily="34" charset="0"/>
                <a:cs typeface="Tahoma" pitchFamily="34" charset="0"/>
              </a:rPr>
              <a:t>Cortex-A8</a:t>
            </a:r>
          </a:p>
          <a:p>
            <a:pPr marL="742950" lvl="1" indent="-285750">
              <a:spcBef>
                <a:spcPct val="20000"/>
              </a:spcBef>
              <a:buClr>
                <a:srgbClr val="FF0000"/>
              </a:buClr>
              <a:buFont typeface="Wingdings" pitchFamily="2" charset="2"/>
              <a:buChar char="§"/>
            </a:pPr>
            <a:r>
              <a:rPr lang="en-US" sz="1400">
                <a:latin typeface="Trebuchet MS" pitchFamily="34" charset="0"/>
                <a:cs typeface="Tahoma" pitchFamily="34" charset="0"/>
              </a:rPr>
              <a:t>Cortex-M1</a:t>
            </a:r>
          </a:p>
          <a:p>
            <a:pPr marL="742950" lvl="1" indent="-285750">
              <a:spcBef>
                <a:spcPct val="20000"/>
              </a:spcBef>
              <a:buClr>
                <a:srgbClr val="FF0000"/>
              </a:buClr>
              <a:buFont typeface="Wingdings" pitchFamily="2" charset="2"/>
              <a:buChar char="§"/>
            </a:pPr>
            <a:r>
              <a:rPr lang="en-US" sz="1400">
                <a:latin typeface="Trebuchet MS" pitchFamily="34" charset="0"/>
                <a:cs typeface="Tahoma" pitchFamily="34" charset="0"/>
              </a:rPr>
              <a:t>Cortex-M3</a:t>
            </a:r>
          </a:p>
          <a:p>
            <a:pPr marL="742950" lvl="1" indent="-285750">
              <a:spcBef>
                <a:spcPct val="20000"/>
              </a:spcBef>
              <a:buClr>
                <a:srgbClr val="FF0000"/>
              </a:buClr>
              <a:buFont typeface="Wingdings" pitchFamily="2" charset="2"/>
              <a:buChar char="§"/>
            </a:pPr>
            <a:r>
              <a:rPr lang="en-US" sz="1400">
                <a:latin typeface="Trebuchet MS" pitchFamily="34" charset="0"/>
                <a:cs typeface="Tahoma" pitchFamily="34" charset="0"/>
              </a:rPr>
              <a:t>Cortex-R4</a:t>
            </a:r>
          </a:p>
          <a:p>
            <a:pPr marL="342900" indent="-342900">
              <a:spcBef>
                <a:spcPct val="20000"/>
              </a:spcBef>
              <a:buClr>
                <a:srgbClr val="333399"/>
              </a:buClr>
              <a:buFont typeface="Wingdings" pitchFamily="2" charset="2"/>
              <a:buNone/>
            </a:pPr>
            <a:endParaRPr lang="en-US" sz="1400">
              <a:latin typeface="Trebuchet MS" pitchFamily="34" charset="0"/>
              <a:cs typeface="Tahoma" pitchFamily="34" charset="0"/>
            </a:endParaRPr>
          </a:p>
          <a:p>
            <a:pPr marL="342900" indent="-342900">
              <a:spcBef>
                <a:spcPct val="20000"/>
              </a:spcBef>
              <a:buClr>
                <a:srgbClr val="333399"/>
              </a:buClr>
              <a:buFont typeface="Wingdings" pitchFamily="2" charset="2"/>
              <a:buChar char="§"/>
            </a:pPr>
            <a:r>
              <a:rPr lang="en-US" sz="1400">
                <a:latin typeface="Trebuchet MS" pitchFamily="34" charset="0"/>
                <a:cs typeface="Tahoma" pitchFamily="34" charset="0"/>
              </a:rPr>
              <a:t>Other Processors/Microarchitectures </a:t>
            </a:r>
          </a:p>
          <a:p>
            <a:pPr marL="742950" lvl="1" indent="-285750">
              <a:spcBef>
                <a:spcPct val="20000"/>
              </a:spcBef>
              <a:buClr>
                <a:srgbClr val="FF0000"/>
              </a:buClr>
              <a:buFont typeface="Wingdings" pitchFamily="2" charset="2"/>
              <a:buChar char="§"/>
            </a:pPr>
            <a:r>
              <a:rPr lang="en-US" sz="1400">
                <a:latin typeface="Trebuchet MS" pitchFamily="34" charset="0"/>
                <a:cs typeface="Tahoma" pitchFamily="34" charset="0"/>
              </a:rPr>
              <a:t>StrongARM (DEC-Intel)</a:t>
            </a:r>
          </a:p>
          <a:p>
            <a:pPr marL="742950" lvl="1" indent="-285750">
              <a:spcBef>
                <a:spcPct val="20000"/>
              </a:spcBef>
              <a:buClr>
                <a:srgbClr val="FF0000"/>
              </a:buClr>
              <a:buFont typeface="Wingdings" pitchFamily="2" charset="2"/>
              <a:buChar char="§"/>
            </a:pPr>
            <a:r>
              <a:rPr lang="en-US" sz="1400">
                <a:latin typeface="Trebuchet MS" pitchFamily="34" charset="0"/>
                <a:cs typeface="Tahoma" pitchFamily="34" charset="0"/>
              </a:rPr>
              <a:t>Xscale (Intel- Marvell Tech)</a:t>
            </a:r>
          </a:p>
          <a:p>
            <a:pPr marL="742950" lvl="1" indent="-285750">
              <a:spcBef>
                <a:spcPct val="20000"/>
              </a:spcBef>
              <a:buClr>
                <a:srgbClr val="FF0000"/>
              </a:buClr>
              <a:buFont typeface="Wingdings" pitchFamily="2" charset="2"/>
              <a:buChar char="§"/>
            </a:pPr>
            <a:r>
              <a:rPr lang="en-US" sz="1400">
                <a:latin typeface="Trebuchet MS" pitchFamily="34" charset="0"/>
                <a:cs typeface="Tahoma" pitchFamily="34" charset="0"/>
              </a:rPr>
              <a:t>Other</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1" name="Rectangle 1026"/>
          <p:cNvSpPr>
            <a:spLocks noGrp="1" noChangeArrowheads="1"/>
          </p:cNvSpPr>
          <p:nvPr>
            <p:ph type="title"/>
          </p:nvPr>
        </p:nvSpPr>
        <p:spPr/>
        <p:txBody>
          <a:bodyPr/>
          <a:lstStyle/>
          <a:p>
            <a:pPr eaLnBrk="1" hangingPunct="1"/>
            <a:r>
              <a:rPr lang="en-US" smtClean="0">
                <a:solidFill>
                  <a:schemeClr val="tx1"/>
                </a:solidFill>
              </a:rPr>
              <a:t>Cortex Family</a:t>
            </a:r>
          </a:p>
        </p:txBody>
      </p:sp>
      <p:sp>
        <p:nvSpPr>
          <p:cNvPr id="78852" name="Rectangle 1027"/>
          <p:cNvSpPr>
            <a:spLocks noGrp="1" noChangeArrowheads="1"/>
          </p:cNvSpPr>
          <p:nvPr>
            <p:ph sz="quarter" idx="1"/>
          </p:nvPr>
        </p:nvSpPr>
        <p:spPr>
          <a:xfrm>
            <a:off x="457200" y="1371600"/>
            <a:ext cx="8229600" cy="4525963"/>
          </a:xfrm>
        </p:spPr>
        <p:txBody>
          <a:bodyPr/>
          <a:lstStyle/>
          <a:p>
            <a:pPr marL="609600" indent="-609600" eaLnBrk="1" hangingPunct="1">
              <a:lnSpc>
                <a:spcPct val="80000"/>
              </a:lnSpc>
              <a:buFont typeface="Wingdings" pitchFamily="2" charset="2"/>
              <a:buChar char="Ø"/>
            </a:pPr>
            <a:r>
              <a:rPr lang="en-US" dirty="0" smtClean="0"/>
              <a:t>ARM Cortex-A Series</a:t>
            </a:r>
            <a:r>
              <a:rPr lang="en-US" sz="2800" dirty="0" smtClean="0">
                <a:latin typeface="TTE1E72410t00" charset="0"/>
              </a:rPr>
              <a:t> - </a:t>
            </a:r>
            <a:r>
              <a:rPr lang="en-US" sz="2600" dirty="0" smtClean="0"/>
              <a:t>Application processors        for complex OS and user applications</a:t>
            </a:r>
          </a:p>
          <a:p>
            <a:pPr marL="1752600" lvl="3" indent="-381000" eaLnBrk="1" hangingPunct="1">
              <a:buFont typeface="Wingdings" pitchFamily="2" charset="2"/>
              <a:buChar char="v"/>
            </a:pPr>
            <a:r>
              <a:rPr lang="en-US" sz="1700" dirty="0" smtClean="0">
                <a:cs typeface="Times New Roman" pitchFamily="18" charset="0"/>
              </a:rPr>
              <a:t>ARM Cortex-A8, ARM Cortex-A9 </a:t>
            </a:r>
            <a:endParaRPr lang="en-US" sz="1700" dirty="0" smtClean="0"/>
          </a:p>
          <a:p>
            <a:pPr marL="609600" indent="-609600" eaLnBrk="1" hangingPunct="1">
              <a:lnSpc>
                <a:spcPct val="75000"/>
              </a:lnSpc>
              <a:buFont typeface="Wingdings" pitchFamily="2" charset="2"/>
              <a:buChar char="Ø"/>
            </a:pPr>
            <a:r>
              <a:rPr lang="en-US" dirty="0" smtClean="0"/>
              <a:t>ARM Cortex-R Series</a:t>
            </a:r>
            <a:r>
              <a:rPr lang="en-US" sz="2000" dirty="0" smtClean="0">
                <a:latin typeface="TTE1E72410t00" charset="0"/>
              </a:rPr>
              <a:t> - </a:t>
            </a:r>
            <a:r>
              <a:rPr lang="en-US" sz="2600" dirty="0" smtClean="0"/>
              <a:t>Embedded processors</a:t>
            </a:r>
          </a:p>
          <a:p>
            <a:pPr marL="609600" indent="-609600" eaLnBrk="1" hangingPunct="1">
              <a:lnSpc>
                <a:spcPct val="75000"/>
              </a:lnSpc>
              <a:buFontTx/>
              <a:buNone/>
            </a:pPr>
            <a:r>
              <a:rPr lang="en-US" sz="2600" dirty="0" smtClean="0"/>
              <a:t>      for real-time systems</a:t>
            </a:r>
          </a:p>
          <a:p>
            <a:pPr marL="1752600" lvl="3" indent="-381000" eaLnBrk="1" hangingPunct="1">
              <a:buFont typeface="Wingdings" pitchFamily="2" charset="2"/>
              <a:buChar char="v"/>
            </a:pPr>
            <a:r>
              <a:rPr lang="en-US" sz="1700" dirty="0" smtClean="0">
                <a:cs typeface="Times New Roman" pitchFamily="18" charset="0"/>
              </a:rPr>
              <a:t>ARM Cortex-R4(F) </a:t>
            </a:r>
            <a:endParaRPr lang="en-US" sz="1800" dirty="0" smtClean="0"/>
          </a:p>
          <a:p>
            <a:pPr marL="609600" indent="-609600" eaLnBrk="1" hangingPunct="1">
              <a:buFont typeface="Wingdings" pitchFamily="2" charset="2"/>
              <a:buChar char="Ø"/>
            </a:pPr>
            <a:r>
              <a:rPr lang="en-US" dirty="0" smtClean="0"/>
              <a:t>ARM Cortex-M Series</a:t>
            </a:r>
            <a:r>
              <a:rPr lang="en-US" sz="2800" dirty="0" smtClean="0"/>
              <a:t> –</a:t>
            </a:r>
            <a:r>
              <a:rPr lang="en-US" sz="2200" dirty="0" smtClean="0">
                <a:latin typeface="TTE1E72410t00" charset="0"/>
              </a:rPr>
              <a:t> </a:t>
            </a:r>
            <a:r>
              <a:rPr lang="en-US" sz="2600" dirty="0" smtClean="0"/>
              <a:t>Embedded processors optimized for cost sensitive applications, as Mobile devices</a:t>
            </a:r>
          </a:p>
          <a:p>
            <a:pPr marL="1752600" lvl="3" indent="-381000" eaLnBrk="1" hangingPunct="1">
              <a:buFont typeface="Wingdings" pitchFamily="2" charset="2"/>
              <a:buChar char="v"/>
            </a:pPr>
            <a:r>
              <a:rPr lang="en-US" sz="1700" dirty="0" smtClean="0">
                <a:cs typeface="Times New Roman" pitchFamily="18" charset="0"/>
              </a:rPr>
              <a:t>ARM Cortex-M0, ARM Cortex-M1, ARM Cortex-M3 </a:t>
            </a:r>
            <a:r>
              <a:rPr lang="en-US" sz="1700" dirty="0" smtClean="0"/>
              <a:t> </a:t>
            </a:r>
          </a:p>
          <a:p>
            <a:pPr marL="609600" indent="-609600" eaLnBrk="1" hangingPunct="1">
              <a:buFontTx/>
              <a:buNone/>
            </a:pPr>
            <a:endParaRPr lang="en-US" sz="2200" dirty="0" smtClean="0"/>
          </a:p>
          <a:p>
            <a:pPr marL="609600" indent="-609600" eaLnBrk="1" hangingPunct="1">
              <a:buFontTx/>
              <a:buNone/>
            </a:pPr>
            <a:endParaRPr lang="en-US" sz="2400" dirty="0" smtClean="0"/>
          </a:p>
          <a:p>
            <a:pPr marL="609600" indent="-609600" eaLnBrk="1" hangingPunct="1">
              <a:lnSpc>
                <a:spcPct val="80000"/>
              </a:lnSpc>
              <a:buFontTx/>
              <a:buNone/>
            </a:pPr>
            <a:endParaRPr lang="en-US" sz="1800" dirty="0" smtClean="0"/>
          </a:p>
          <a:p>
            <a:pPr marL="609600" indent="-609600" eaLnBrk="1" hangingPunct="1">
              <a:lnSpc>
                <a:spcPct val="80000"/>
              </a:lnSpc>
            </a:pPr>
            <a:endParaRPr lang="en-US" sz="2400"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pPr eaLnBrk="1" hangingPunct="1"/>
            <a:r>
              <a:rPr lang="en-US" smtClean="0"/>
              <a:t>Switching States</a:t>
            </a:r>
          </a:p>
        </p:txBody>
      </p:sp>
      <p:sp>
        <p:nvSpPr>
          <p:cNvPr id="79876" name="Rectangle 3"/>
          <p:cNvSpPr>
            <a:spLocks noGrp="1" noChangeArrowheads="1"/>
          </p:cNvSpPr>
          <p:nvPr>
            <p:ph sz="quarter" idx="1"/>
          </p:nvPr>
        </p:nvSpPr>
        <p:spPr/>
        <p:txBody>
          <a:bodyPr/>
          <a:lstStyle/>
          <a:p>
            <a:pPr eaLnBrk="1" hangingPunct="1">
              <a:buFont typeface="Wingdings" pitchFamily="2" charset="2"/>
              <a:buChar char="Ø"/>
            </a:pPr>
            <a:r>
              <a:rPr lang="en-US" dirty="0" smtClean="0"/>
              <a:t>ARM to Thumb</a:t>
            </a:r>
          </a:p>
          <a:p>
            <a:pPr lvl="1" eaLnBrk="1" hangingPunct="1">
              <a:buFont typeface="Wingdings" pitchFamily="2" charset="2"/>
              <a:buChar char="v"/>
            </a:pPr>
            <a:r>
              <a:rPr lang="en-US" dirty="0" smtClean="0"/>
              <a:t>Execute the </a:t>
            </a:r>
            <a:r>
              <a:rPr lang="en-US" b="1" i="1" dirty="0" smtClean="0"/>
              <a:t>BX </a:t>
            </a:r>
            <a:r>
              <a:rPr lang="en-US" dirty="0" smtClean="0"/>
              <a:t>instruction with state bit=1 </a:t>
            </a:r>
          </a:p>
          <a:p>
            <a:pPr eaLnBrk="1" hangingPunct="1">
              <a:buFont typeface="Wingdings" pitchFamily="2" charset="2"/>
              <a:buChar char="Ø"/>
            </a:pPr>
            <a:r>
              <a:rPr lang="en-US" dirty="0" smtClean="0"/>
              <a:t>Thumb to ARM</a:t>
            </a:r>
          </a:p>
          <a:p>
            <a:pPr lvl="1" eaLnBrk="1" hangingPunct="1">
              <a:buFont typeface="Wingdings" pitchFamily="2" charset="2"/>
              <a:buChar char="v"/>
            </a:pPr>
            <a:r>
              <a:rPr lang="en-US" dirty="0" smtClean="0"/>
              <a:t>Execute the </a:t>
            </a:r>
            <a:r>
              <a:rPr lang="en-US" b="1" i="1" dirty="0" smtClean="0"/>
              <a:t>BX </a:t>
            </a:r>
            <a:r>
              <a:rPr lang="en-US" dirty="0" smtClean="0"/>
              <a:t>instruction with state bit=0</a:t>
            </a:r>
          </a:p>
          <a:p>
            <a:pPr lvl="1" eaLnBrk="1" hangingPunct="1">
              <a:buFont typeface="Wingdings" pitchFamily="2" charset="2"/>
              <a:buChar char="v"/>
            </a:pPr>
            <a:r>
              <a:rPr lang="en-US" dirty="0" smtClean="0"/>
              <a:t>An interrupt or exception occurs</a:t>
            </a:r>
          </a:p>
          <a:p>
            <a:pPr eaLnBrk="1" hangingPunct="1"/>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507" name="Picture 2" descr="C:\Documents and Settings\vidyat\Desktop\tab1.gif"/>
          <p:cNvPicPr>
            <a:picLocks noGrp="1" noChangeAspect="1" noChangeArrowheads="1"/>
          </p:cNvPicPr>
          <p:nvPr>
            <p:ph sz="quarter" idx="1"/>
          </p:nvPr>
        </p:nvPicPr>
        <p:blipFill>
          <a:blip r:embed="rId2" cstate="print"/>
          <a:srcRect/>
          <a:stretch>
            <a:fillRect/>
          </a:stretch>
        </p:blipFill>
        <p:spPr>
          <a:xfrm>
            <a:off x="609600" y="304800"/>
            <a:ext cx="8001000" cy="6172200"/>
          </a:xfr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901" name="Rectangle 9"/>
          <p:cNvSpPr>
            <a:spLocks noGrp="1" noChangeArrowheads="1"/>
          </p:cNvSpPr>
          <p:nvPr>
            <p:ph type="ctrTitle"/>
          </p:nvPr>
        </p:nvSpPr>
        <p:spPr>
          <a:xfrm>
            <a:off x="685800" y="1524000"/>
            <a:ext cx="7772400" cy="3200400"/>
          </a:xfrm>
        </p:spPr>
        <p:txBody>
          <a:bodyPr>
            <a:normAutofit fontScale="90000"/>
          </a:bodyPr>
          <a:lstStyle/>
          <a:p>
            <a:pPr algn="ctr" eaLnBrk="1" hangingPunct="1"/>
            <a:r>
              <a:rPr lang="en-US" sz="3600" b="1" i="1" dirty="0" smtClean="0"/>
              <a:t>“ In today’s systems the key is not raw processor speed but total effective system performance and power consumption ”</a:t>
            </a:r>
            <a:br>
              <a:rPr lang="en-US" sz="3600" b="1" i="1" dirty="0" smtClean="0"/>
            </a:br>
            <a:r>
              <a:rPr lang="en-US" sz="3600" i="1" dirty="0" smtClean="0"/>
              <a:t>Start Exploring More</a:t>
            </a:r>
            <a:endParaRPr lang="en-US" sz="3600" b="1" i="1"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483" name="Picture 2" descr="C:\Documents and Settings\vidyat\Desktop\arm061009.png"/>
          <p:cNvPicPr>
            <a:picLocks noGrp="1" noChangeAspect="1" noChangeArrowheads="1"/>
          </p:cNvPicPr>
          <p:nvPr>
            <p:ph sz="quarter" idx="1"/>
          </p:nvPr>
        </p:nvPicPr>
        <p:blipFill>
          <a:blip r:embed="rId2" cstate="print"/>
          <a:srcRect/>
          <a:stretch>
            <a:fillRect/>
          </a:stretch>
        </p:blipFill>
        <p:spPr>
          <a:xfrm>
            <a:off x="228600" y="762000"/>
            <a:ext cx="8686800" cy="5867400"/>
          </a:xfr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smtClean="0"/>
              <a:t>Advanced RISC Machines</a:t>
            </a:r>
          </a:p>
        </p:txBody>
      </p:sp>
      <p:sp>
        <p:nvSpPr>
          <p:cNvPr id="22532" name="Rectangle 3"/>
          <p:cNvSpPr>
            <a:spLocks noGrp="1" noChangeArrowheads="1"/>
          </p:cNvSpPr>
          <p:nvPr>
            <p:ph sz="quarter" idx="1"/>
          </p:nvPr>
        </p:nvSpPr>
        <p:spPr/>
        <p:txBody>
          <a:bodyPr/>
          <a:lstStyle/>
          <a:p>
            <a:pPr algn="just" eaLnBrk="1" hangingPunct="1">
              <a:buFont typeface="Wingdings" pitchFamily="2" charset="2"/>
              <a:buChar char="Ø"/>
            </a:pPr>
            <a:r>
              <a:rPr lang="en-US" dirty="0" smtClean="0"/>
              <a:t>ARM Core uses a RISC architecture</a:t>
            </a:r>
          </a:p>
          <a:p>
            <a:pPr algn="just" eaLnBrk="1" hangingPunct="1">
              <a:buFont typeface="Wingdings" pitchFamily="2" charset="2"/>
              <a:buChar char="Ø"/>
            </a:pPr>
            <a:r>
              <a:rPr lang="en-US" dirty="0" smtClean="0"/>
              <a:t>ARM is Physical hardware design company.</a:t>
            </a:r>
          </a:p>
          <a:p>
            <a:pPr algn="just" eaLnBrk="1" hangingPunct="1">
              <a:buFont typeface="Wingdings" pitchFamily="2" charset="2"/>
              <a:buChar char="Ø"/>
            </a:pPr>
            <a:r>
              <a:rPr lang="en-US" dirty="0" smtClean="0"/>
              <a:t>ARM licenses its cores out and other  companies make processors based on  its cores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4842</TotalTime>
  <Words>5990</Words>
  <Application>Microsoft Office PowerPoint</Application>
  <PresentationFormat>On-screen Show (4:3)</PresentationFormat>
  <Paragraphs>1512</Paragraphs>
  <Slides>70</Slides>
  <Notes>24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2" baseType="lpstr">
      <vt:lpstr>Oriel</vt:lpstr>
      <vt:lpstr>Photo Editor Photo</vt:lpstr>
      <vt:lpstr>Introduction and Architecture</vt:lpstr>
      <vt:lpstr>ARM History</vt:lpstr>
      <vt:lpstr>ARM History</vt:lpstr>
      <vt:lpstr>Companies licensing with ARM</vt:lpstr>
      <vt:lpstr>ARM Partnership Model</vt:lpstr>
      <vt:lpstr>ARM Powered Products</vt:lpstr>
      <vt:lpstr>Slide 7</vt:lpstr>
      <vt:lpstr>Slide 8</vt:lpstr>
      <vt:lpstr>Advanced RISC Machines</vt:lpstr>
      <vt:lpstr>The RISC Design Philosophy</vt:lpstr>
      <vt:lpstr>The CISC Design Philosophy</vt:lpstr>
      <vt:lpstr>CISC vs. RISC </vt:lpstr>
      <vt:lpstr>RISC Design Rules</vt:lpstr>
      <vt:lpstr>RISC – 4 major design rules</vt:lpstr>
      <vt:lpstr>RISC – 4 major design rules</vt:lpstr>
      <vt:lpstr>RISC – 4 major design rules</vt:lpstr>
      <vt:lpstr>Load Store Architecture</vt:lpstr>
      <vt:lpstr>ARM Design Policy</vt:lpstr>
      <vt:lpstr>Data Sizes and Instruction Sets</vt:lpstr>
      <vt:lpstr> Instruction set for Embedded Systems</vt:lpstr>
      <vt:lpstr>Embedded System Software</vt:lpstr>
      <vt:lpstr>ARM Processor Fundamentals</vt:lpstr>
      <vt:lpstr>ARM Seven Operating Modes</vt:lpstr>
      <vt:lpstr>The ARM Register Set</vt:lpstr>
      <vt:lpstr>Register Organization Summary</vt:lpstr>
      <vt:lpstr>The Registers</vt:lpstr>
      <vt:lpstr>Registers – User Mode</vt:lpstr>
      <vt:lpstr>Current Program Status Register</vt:lpstr>
      <vt:lpstr>Processor Modes</vt:lpstr>
      <vt:lpstr>Banked Registers</vt:lpstr>
      <vt:lpstr>Banked Registers</vt:lpstr>
      <vt:lpstr>Changing mode on an exception</vt:lpstr>
      <vt:lpstr>Processor Mode</vt:lpstr>
      <vt:lpstr>Processor Modes</vt:lpstr>
      <vt:lpstr>State and Instruction Sets</vt:lpstr>
      <vt:lpstr>State and Instruction Sets</vt:lpstr>
      <vt:lpstr>State and Instruction Sets</vt:lpstr>
      <vt:lpstr>Interrupt Masks</vt:lpstr>
      <vt:lpstr>Condition Flags</vt:lpstr>
      <vt:lpstr>Condition Flags</vt:lpstr>
      <vt:lpstr>Condition Codes </vt:lpstr>
      <vt:lpstr>CPSR</vt:lpstr>
      <vt:lpstr>ARM core dataflow model</vt:lpstr>
      <vt:lpstr>Pipeline</vt:lpstr>
      <vt:lpstr>ARM7 Three stage pipeline</vt:lpstr>
      <vt:lpstr>Slide 46</vt:lpstr>
      <vt:lpstr>Pipelined instruction sequence</vt:lpstr>
      <vt:lpstr>ARM Instruction Sequence</vt:lpstr>
      <vt:lpstr>Pipeline Characteristics</vt:lpstr>
      <vt:lpstr>Pipeline changes for ARM9TDMI</vt:lpstr>
      <vt:lpstr>ARM10 vs. ARM11 Pipelines</vt:lpstr>
      <vt:lpstr>ARM Exceptions</vt:lpstr>
      <vt:lpstr>Exceptions, Interrupts, and the Vector Table</vt:lpstr>
      <vt:lpstr>Vector Addresses</vt:lpstr>
      <vt:lpstr>Exception Handling</vt:lpstr>
      <vt:lpstr>Exceptions, Interrupts, and the Vector Table</vt:lpstr>
      <vt:lpstr>Exception Priorities</vt:lpstr>
      <vt:lpstr>Core Extensions</vt:lpstr>
      <vt:lpstr>Caches</vt:lpstr>
      <vt:lpstr>Memory Management</vt:lpstr>
      <vt:lpstr>Coprocessors</vt:lpstr>
      <vt:lpstr>Description of cpsr</vt:lpstr>
      <vt:lpstr>ARM family attribute comparison</vt:lpstr>
      <vt:lpstr>ARM Processor Families</vt:lpstr>
      <vt:lpstr>Architecture Revisions</vt:lpstr>
      <vt:lpstr>Architecture Revisions</vt:lpstr>
      <vt:lpstr>ARM Processors</vt:lpstr>
      <vt:lpstr>Cortex Family</vt:lpstr>
      <vt:lpstr>Switching States</vt:lpstr>
      <vt:lpstr>“ In today’s systems the key is not raw processor speed but total effective system performance and power consumption ” Start Exploring More</vt:lpstr>
    </vt:vector>
  </TitlesOfParts>
  <Company>C-DAC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Bhavik</dc:creator>
  <cp:lastModifiedBy>Bhavik</cp:lastModifiedBy>
  <cp:revision>232</cp:revision>
  <dcterms:created xsi:type="dcterms:W3CDTF">2008-05-10T05:10:22Z</dcterms:created>
  <dcterms:modified xsi:type="dcterms:W3CDTF">2012-11-18T16:15:15Z</dcterms:modified>
</cp:coreProperties>
</file>