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Masters/slideMaster6.xml" ContentType="application/vnd.openxmlformats-officedocument.presentationml.slideMaster+xml"/>
  <Override PartName="/ppt/notesSlides/notesSlide7.xml" ContentType="application/vnd.openxmlformats-officedocument.presentationml.notesSlide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theme/theme6.xml" ContentType="application/vnd.openxmlformats-officedocument.theme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theme/theme4.xml" ContentType="application/vnd.openxmlformats-officedocument.theme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slideMasters/slideMaster5.xml" ContentType="application/vnd.openxmlformats-officedocument.presentationml.slideMaster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theme/theme7.xml" ContentType="application/vnd.openxmlformats-officedocument.them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theme/theme3.xml" ContentType="application/vnd.openxmlformats-officedocument.theme+xml"/>
  <Override PartName="/ppt/slideLayouts/slideLayout4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2" r:id="rId3"/>
    <p:sldMasterId id="2147483654" r:id="rId4"/>
    <p:sldMasterId id="2147483656" r:id="rId5"/>
    <p:sldMasterId id="2147483658" r:id="rId6"/>
  </p:sldMasterIdLst>
  <p:notesMasterIdLst>
    <p:notesMasterId r:id="rId7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slide" Target="slides/slide44.xml"/><Relationship Id="rId55" Type="http://schemas.openxmlformats.org/officeDocument/2006/relationships/slide" Target="slides/slide49.xml"/><Relationship Id="rId63" Type="http://schemas.openxmlformats.org/officeDocument/2006/relationships/slide" Target="slides/slide57.xml"/><Relationship Id="rId68" Type="http://schemas.openxmlformats.org/officeDocument/2006/relationships/slide" Target="slides/slide62.xml"/><Relationship Id="rId76" Type="http://schemas.openxmlformats.org/officeDocument/2006/relationships/tableStyles" Target="tableStyles.xml"/><Relationship Id="rId7" Type="http://schemas.openxmlformats.org/officeDocument/2006/relationships/slide" Target="slides/slide1.xml"/><Relationship Id="rId71" Type="http://schemas.openxmlformats.org/officeDocument/2006/relationships/slide" Target="slides/slide6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slide" Target="slides/slide47.xml"/><Relationship Id="rId58" Type="http://schemas.openxmlformats.org/officeDocument/2006/relationships/slide" Target="slides/slide52.xml"/><Relationship Id="rId66" Type="http://schemas.openxmlformats.org/officeDocument/2006/relationships/slide" Target="slides/slide60.xml"/><Relationship Id="rId74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slide" Target="slides/slide51.xml"/><Relationship Id="rId61" Type="http://schemas.openxmlformats.org/officeDocument/2006/relationships/slide" Target="slides/slide55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slide" Target="slides/slide46.xml"/><Relationship Id="rId60" Type="http://schemas.openxmlformats.org/officeDocument/2006/relationships/slide" Target="slides/slide54.xml"/><Relationship Id="rId65" Type="http://schemas.openxmlformats.org/officeDocument/2006/relationships/slide" Target="slides/slide59.xml"/><Relationship Id="rId73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slide" Target="slides/slide50.xml"/><Relationship Id="rId64" Type="http://schemas.openxmlformats.org/officeDocument/2006/relationships/slide" Target="slides/slide58.xml"/><Relationship Id="rId69" Type="http://schemas.openxmlformats.org/officeDocument/2006/relationships/slide" Target="slides/slide63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72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59" Type="http://schemas.openxmlformats.org/officeDocument/2006/relationships/slide" Target="slides/slide53.xml"/><Relationship Id="rId67" Type="http://schemas.openxmlformats.org/officeDocument/2006/relationships/slide" Target="slides/slide61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54" Type="http://schemas.openxmlformats.org/officeDocument/2006/relationships/slide" Target="slides/slide48.xml"/><Relationship Id="rId62" Type="http://schemas.openxmlformats.org/officeDocument/2006/relationships/slide" Target="slides/slide56.xml"/><Relationship Id="rId70" Type="http://schemas.openxmlformats.org/officeDocument/2006/relationships/slide" Target="slides/slide64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en-IN"/>
              <a:t>Click to edit the notes format</a:t>
            </a:r>
            <a:endParaRPr/>
          </a:p>
        </p:txBody>
      </p:sp>
      <p:sp>
        <p:nvSpPr>
          <p:cNvPr id="98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320" cy="534240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en-IN"/>
              <a:t>&lt;header&gt;</a:t>
            </a:r>
            <a:endParaRPr/>
          </a:p>
        </p:txBody>
      </p:sp>
      <p:sp>
        <p:nvSpPr>
          <p:cNvPr id="99" name="PlaceHolder 3"/>
          <p:cNvSpPr>
            <a:spLocks noGrp="1"/>
          </p:cNvSpPr>
          <p:nvPr>
            <p:ph type="dt"/>
          </p:nvPr>
        </p:nvSpPr>
        <p:spPr>
          <a:xfrm>
            <a:off x="4279320" y="0"/>
            <a:ext cx="3280320" cy="534240"/>
          </a:xfrm>
          <a:prstGeom prst="rect">
            <a:avLst/>
          </a:prstGeom>
        </p:spPr>
        <p:txBody>
          <a:bodyPr wrap="none" lIns="0" tIns="0" rIns="0" bIns="0"/>
          <a:lstStyle/>
          <a:p>
            <a:pPr algn="r"/>
            <a:r>
              <a:rPr lang="en-IN"/>
              <a:t>&lt;date/time&gt;</a:t>
            </a:r>
            <a:endParaRPr/>
          </a:p>
        </p:txBody>
      </p:sp>
      <p:sp>
        <p:nvSpPr>
          <p:cNvPr id="100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320" cy="534240"/>
          </a:xfrm>
          <a:prstGeom prst="rect">
            <a:avLst/>
          </a:prstGeom>
        </p:spPr>
        <p:txBody>
          <a:bodyPr wrap="none" lIns="0" tIns="0" rIns="0" bIns="0" anchor="b"/>
          <a:lstStyle/>
          <a:p>
            <a:r>
              <a:rPr lang="en-IN"/>
              <a:t>&lt;footer&gt;</a:t>
            </a:r>
            <a:endParaRPr/>
          </a:p>
        </p:txBody>
      </p:sp>
      <p:sp>
        <p:nvSpPr>
          <p:cNvPr id="101" name="PlaceHolder 5"/>
          <p:cNvSpPr>
            <a:spLocks noGrp="1"/>
          </p:cNvSpPr>
          <p:nvPr>
            <p:ph type="sldNum"/>
          </p:nvPr>
        </p:nvSpPr>
        <p:spPr>
          <a:xfrm>
            <a:off x="4279320" y="10157400"/>
            <a:ext cx="3280320" cy="534240"/>
          </a:xfrm>
          <a:prstGeom prst="rect">
            <a:avLst/>
          </a:prstGeom>
        </p:spPr>
        <p:txBody>
          <a:bodyPr wrap="none" lIns="0" tIns="0" rIns="0" bIns="0" anchor="b"/>
          <a:lstStyle/>
          <a:p>
            <a:pPr algn="r"/>
            <a:fld id="{91412161-7131-41A1-A171-D1F181111191}" type="slidenum">
              <a:rPr lang="en-IN"/>
              <a:pPr algn="r"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ofla.iconbar.com/tofla/arm/arm02/index.htm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TextShape 1"/>
          <p:cNvSpPr txBox="1"/>
          <p:nvPr/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lIns="90000" tIns="45000" rIns="90000" bIns="45000"/>
          <a:lstStyle/>
          <a:p>
            <a:fld id="{8121E151-51C1-4171-B141-A161B19121C1}" type="slidenum">
              <a:rPr lang="en-IN">
                <a:solidFill>
                  <a:srgbClr val="000000"/>
                </a:solidFill>
                <a:latin typeface="Arial"/>
                <a:ea typeface="+mn-ea"/>
              </a:rPr>
              <a:pPr/>
              <a:t>1</a:t>
            </a:fld>
            <a:endParaRPr/>
          </a:p>
        </p:txBody>
      </p:sp>
      <p:sp>
        <p:nvSpPr>
          <p:cNvPr id="879" name="PlaceHolder 2"/>
          <p:cNvSpPr>
            <a:spLocks noGrp="1"/>
          </p:cNvSpPr>
          <p:nvPr>
            <p:ph type="body"/>
          </p:nvPr>
        </p:nvSpPr>
        <p:spPr>
          <a:xfrm>
            <a:off x="974880" y="4560840"/>
            <a:ext cx="5365440" cy="4319280"/>
          </a:xfrm>
          <a:prstGeom prst="rect">
            <a:avLst/>
          </a:prstGeom>
        </p:spPr>
        <p:txBody>
          <a:bodyPr lIns="96840" tIns="48240" rIns="96840" bIns="48240"/>
          <a:lstStyle/>
          <a:p>
            <a:r>
              <a:rPr lang="en-IN">
                <a:solidFill>
                  <a:srgbClr val="000000"/>
                </a:solidFill>
                <a:latin typeface="Verdana"/>
                <a:ea typeface="+mn-ea"/>
              </a:rPr>
              <a:t>http://www.arm.com/documentation/Instruction_Set/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TextShape 1"/>
          <p:cNvSpPr txBox="1"/>
          <p:nvPr/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lIns="90000" tIns="45000" rIns="90000" bIns="45000"/>
          <a:lstStyle/>
          <a:p>
            <a:fld id="{E1517141-C141-4101-8141-F15111D15181}" type="slidenum">
              <a:rPr lang="en-IN">
                <a:solidFill>
                  <a:srgbClr val="000000"/>
                </a:solidFill>
                <a:latin typeface="Arial"/>
                <a:ea typeface="+mn-ea"/>
              </a:rPr>
              <a:pPr/>
              <a:t>16</a:t>
            </a:fld>
            <a:endParaRPr/>
          </a:p>
        </p:txBody>
      </p:sp>
      <p:sp>
        <p:nvSpPr>
          <p:cNvPr id="881" name="PlaceHolder 2"/>
          <p:cNvSpPr>
            <a:spLocks noGrp="1"/>
          </p:cNvSpPr>
          <p:nvPr>
            <p:ph type="body"/>
          </p:nvPr>
        </p:nvSpPr>
        <p:spPr>
          <a:xfrm>
            <a:off x="974880" y="4560840"/>
            <a:ext cx="5365440" cy="4319280"/>
          </a:xfrm>
          <a:prstGeom prst="rect">
            <a:avLst/>
          </a:prstGeom>
        </p:spPr>
        <p:txBody>
          <a:bodyPr lIns="96840" tIns="48240" rIns="96840" bIns="48240"/>
          <a:lstStyle/>
          <a:p>
            <a:r>
              <a:rPr lang="en-IN" sz="1000" b="1">
                <a:solidFill>
                  <a:srgbClr val="000000"/>
                </a:solidFill>
                <a:latin typeface="Arial Narrow"/>
                <a:ea typeface="+mn-ea"/>
              </a:rPr>
              <a:t>LSL</a:t>
            </a:r>
            <a:r>
              <a:rPr lang="en-IN" sz="1000">
                <a:solidFill>
                  <a:srgbClr val="000000"/>
                </a:solidFill>
                <a:latin typeface="Arial Narrow"/>
                <a:ea typeface="+mn-ea"/>
              </a:rPr>
              <a:t>: Fill the vacated bits at the least significant end of the word with zeroes.</a:t>
            </a:r>
            <a:endParaRPr/>
          </a:p>
          <a:p>
            <a:r>
              <a:rPr lang="en-IN" sz="1000" b="1">
                <a:solidFill>
                  <a:srgbClr val="000000"/>
                </a:solidFill>
                <a:latin typeface="Arial Narrow"/>
                <a:ea typeface="+mn-ea"/>
              </a:rPr>
              <a:t>LSR</a:t>
            </a:r>
            <a:r>
              <a:rPr lang="en-IN" sz="1000">
                <a:solidFill>
                  <a:srgbClr val="000000"/>
                </a:solidFill>
                <a:latin typeface="Arial Narrow"/>
                <a:ea typeface="+mn-ea"/>
              </a:rPr>
              <a:t>: Fill the vacated bits at the most significant end of the word with zeroes.</a:t>
            </a:r>
            <a:endParaRPr/>
          </a:p>
          <a:p>
            <a:r>
              <a:rPr lang="en-IN" sz="1000" b="1">
                <a:solidFill>
                  <a:srgbClr val="000000"/>
                </a:solidFill>
                <a:latin typeface="Arial Narrow"/>
                <a:ea typeface="+mn-ea"/>
              </a:rPr>
              <a:t>ASL</a:t>
            </a:r>
            <a:r>
              <a:rPr lang="en-IN" sz="1000">
                <a:solidFill>
                  <a:srgbClr val="000000"/>
                </a:solidFill>
                <a:latin typeface="Arial Narrow"/>
                <a:ea typeface="+mn-ea"/>
              </a:rPr>
              <a:t>: This is synonym for LSL.</a:t>
            </a:r>
            <a:endParaRPr/>
          </a:p>
          <a:p>
            <a:r>
              <a:rPr lang="en-IN" sz="1000" b="1">
                <a:solidFill>
                  <a:srgbClr val="000000"/>
                </a:solidFill>
                <a:latin typeface="Arial Narrow"/>
                <a:ea typeface="+mn-ea"/>
              </a:rPr>
              <a:t>ASR</a:t>
            </a:r>
            <a:r>
              <a:rPr lang="en-IN" sz="1000">
                <a:solidFill>
                  <a:srgbClr val="000000"/>
                </a:solidFill>
                <a:latin typeface="Arial Narrow"/>
                <a:ea typeface="+mn-ea"/>
              </a:rPr>
              <a:t>: Fill the vacated bits at the most significant end of the word with zeroes if the source operand is positive , or with ones if the source operand was negative.</a:t>
            </a:r>
            <a:endParaRPr/>
          </a:p>
          <a:p>
            <a:r>
              <a:rPr lang="en-IN" sz="1000" b="1">
                <a:solidFill>
                  <a:srgbClr val="000000"/>
                </a:solidFill>
                <a:latin typeface="Arial Narrow"/>
                <a:ea typeface="+mn-ea"/>
              </a:rPr>
              <a:t>ROR</a:t>
            </a:r>
            <a:r>
              <a:rPr lang="en-IN" sz="1000">
                <a:solidFill>
                  <a:srgbClr val="000000"/>
                </a:solidFill>
                <a:latin typeface="Arial Narrow"/>
                <a:ea typeface="+mn-ea"/>
              </a:rPr>
              <a:t>: The bits which fall off the least significant end of the word are used, in order, to fill the vacated bits at the most significant end of the word.</a:t>
            </a:r>
            <a:endParaRPr/>
          </a:p>
          <a:p>
            <a:r>
              <a:rPr lang="en-IN" sz="1000" b="1">
                <a:solidFill>
                  <a:srgbClr val="000000"/>
                </a:solidFill>
                <a:latin typeface="Arial Narrow"/>
                <a:ea typeface="+mn-ea"/>
              </a:rPr>
              <a:t>RRX</a:t>
            </a:r>
            <a:r>
              <a:rPr lang="en-IN" sz="1000">
                <a:solidFill>
                  <a:srgbClr val="000000"/>
                </a:solidFill>
                <a:latin typeface="Arial Narrow"/>
                <a:ea typeface="+mn-ea"/>
              </a:rPr>
              <a:t>: The vacated bit (Bit 31) is filled with the old value of the C flag and the operand is shifted one place to the right.</a:t>
            </a:r>
            <a:endParaRPr/>
          </a:p>
          <a:p>
            <a:r>
              <a:rPr lang="en-IN" sz="1000">
                <a:solidFill>
                  <a:srgbClr val="000000"/>
                </a:solidFill>
                <a:latin typeface="Arial Narrow"/>
                <a:ea typeface="+mn-ea"/>
              </a:rPr>
              <a:t>   	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TextShape 1"/>
          <p:cNvSpPr txBox="1"/>
          <p:nvPr/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lIns="90000" tIns="45000" rIns="90000" bIns="45000"/>
          <a:lstStyle/>
          <a:p>
            <a:fld id="{01D14171-F101-41D1-A151-4121E161E131}" type="slidenum">
              <a:rPr lang="en-IN">
                <a:solidFill>
                  <a:srgbClr val="000000"/>
                </a:solidFill>
                <a:latin typeface="Arial"/>
                <a:ea typeface="+mn-ea"/>
              </a:rPr>
              <a:pPr/>
              <a:t>21</a:t>
            </a:fld>
            <a:endParaRPr/>
          </a:p>
        </p:txBody>
      </p:sp>
      <p:sp>
        <p:nvSpPr>
          <p:cNvPr id="883" name="PlaceHolder 2"/>
          <p:cNvSpPr>
            <a:spLocks noGrp="1"/>
          </p:cNvSpPr>
          <p:nvPr>
            <p:ph type="body"/>
          </p:nvPr>
        </p:nvSpPr>
        <p:spPr>
          <a:xfrm>
            <a:off x="974880" y="4560840"/>
            <a:ext cx="5365440" cy="4319280"/>
          </a:xfrm>
          <a:prstGeom prst="rect">
            <a:avLst/>
          </a:prstGeom>
        </p:spPr>
        <p:txBody>
          <a:bodyPr lIns="96840" tIns="48240" rIns="96840" bIns="48240"/>
          <a:lstStyle/>
          <a:p>
            <a:r>
              <a:rPr lang="en-IN">
                <a:solidFill>
                  <a:srgbClr val="000000"/>
                </a:solidFill>
                <a:latin typeface="Arial"/>
                <a:ea typeface="+mn-ea"/>
                <a:hlinkClick r:id="rId3"/>
              </a:rPr>
              <a:t>http://www.tofla.iconbar.com/tofla/arm/arm02/index.htm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TextShape 1"/>
          <p:cNvSpPr txBox="1"/>
          <p:nvPr/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lIns="90000" tIns="45000" rIns="90000" bIns="45000"/>
          <a:lstStyle/>
          <a:p>
            <a:fld id="{81A13121-F151-41B1-B151-614161316111}" type="slidenum">
              <a:rPr lang="en-IN">
                <a:solidFill>
                  <a:srgbClr val="000000"/>
                </a:solidFill>
                <a:latin typeface="Arial"/>
                <a:ea typeface="+mn-ea"/>
              </a:rPr>
              <a:pPr/>
              <a:t>34</a:t>
            </a:fld>
            <a:endParaRPr/>
          </a:p>
        </p:txBody>
      </p:sp>
      <p:sp>
        <p:nvSpPr>
          <p:cNvPr id="885" name="PlaceHolder 2"/>
          <p:cNvSpPr>
            <a:spLocks noGrp="1"/>
          </p:cNvSpPr>
          <p:nvPr>
            <p:ph type="body"/>
          </p:nvPr>
        </p:nvSpPr>
        <p:spPr>
          <a:xfrm>
            <a:off x="974880" y="4560840"/>
            <a:ext cx="5365440" cy="4319280"/>
          </a:xfrm>
          <a:prstGeom prst="rect">
            <a:avLst/>
          </a:prstGeom>
        </p:spPr>
        <p:txBody>
          <a:bodyPr lIns="96840" tIns="48240" rIns="96840" bIns="48240"/>
          <a:lstStyle/>
          <a:p>
            <a:r>
              <a:rPr lang="en-IN">
                <a:solidFill>
                  <a:srgbClr val="000000"/>
                </a:solidFill>
                <a:latin typeface="Verdana"/>
                <a:ea typeface="+mn-ea"/>
              </a:rPr>
              <a:t>Immediate means the address is calculated using the bas address register and a 12 bit offset encoded in the instruction</a:t>
            </a:r>
            <a:endParaRPr/>
          </a:p>
          <a:p>
            <a:r>
              <a:rPr lang="en-IN">
                <a:solidFill>
                  <a:srgbClr val="000000"/>
                </a:solidFill>
                <a:latin typeface="Verdana"/>
                <a:ea typeface="+mn-ea"/>
              </a:rPr>
              <a:t>Register means the address is calculated using the base address register and a specific register’s contents</a:t>
            </a:r>
            <a:endParaRPr/>
          </a:p>
          <a:p>
            <a:r>
              <a:rPr lang="en-IN">
                <a:solidFill>
                  <a:srgbClr val="000000"/>
                </a:solidFill>
                <a:latin typeface="Verdana"/>
                <a:ea typeface="+mn-ea"/>
              </a:rPr>
              <a:t>Scaled means the address is calculated using the base address register and a barrel shift operation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TextShape 1"/>
          <p:cNvSpPr txBox="1"/>
          <p:nvPr/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lIns="90000" tIns="45000" rIns="90000" bIns="45000"/>
          <a:lstStyle/>
          <a:p>
            <a:fld id="{71A100B1-E1C1-4151-A191-11E151A12161}" type="slidenum">
              <a:rPr lang="en-IN">
                <a:solidFill>
                  <a:srgbClr val="000000"/>
                </a:solidFill>
                <a:latin typeface="Arial"/>
                <a:ea typeface="+mn-ea"/>
              </a:rPr>
              <a:pPr/>
              <a:t>38</a:t>
            </a:fld>
            <a:endParaRPr/>
          </a:p>
        </p:txBody>
      </p:sp>
      <p:sp>
        <p:nvSpPr>
          <p:cNvPr id="887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360" cy="360"/>
          </a:xfrm>
          <a:prstGeom prst="rect">
            <a:avLst/>
          </a:pr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TextShape 1"/>
          <p:cNvSpPr txBox="1"/>
          <p:nvPr/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lIns="90000" tIns="45000" rIns="90000" bIns="45000"/>
          <a:lstStyle/>
          <a:p>
            <a:fld id="{6151A181-0161-4151-8101-C1E151F1A131}" type="slidenum">
              <a:rPr lang="en-IN">
                <a:solidFill>
                  <a:srgbClr val="000000"/>
                </a:solidFill>
                <a:latin typeface="Arial"/>
                <a:ea typeface="+mn-ea"/>
              </a:rPr>
              <a:pPr/>
              <a:t>43</a:t>
            </a:fld>
            <a:endParaRPr/>
          </a:p>
        </p:txBody>
      </p:sp>
      <p:sp>
        <p:nvSpPr>
          <p:cNvPr id="889" name="PlaceHolder 2"/>
          <p:cNvSpPr>
            <a:spLocks noGrp="1"/>
          </p:cNvSpPr>
          <p:nvPr>
            <p:ph type="body"/>
          </p:nvPr>
        </p:nvSpPr>
        <p:spPr>
          <a:xfrm>
            <a:off x="974880" y="4560840"/>
            <a:ext cx="5365440" cy="4319280"/>
          </a:xfrm>
          <a:prstGeom prst="rect">
            <a:avLst/>
          </a:pr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TextShape 1"/>
          <p:cNvSpPr txBox="1"/>
          <p:nvPr/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lIns="90000" tIns="45000" rIns="90000" bIns="45000"/>
          <a:lstStyle/>
          <a:p>
            <a:fld id="{D1B1C171-2121-4111-A121-71218101D101}" type="slidenum">
              <a:rPr lang="en-IN">
                <a:solidFill>
                  <a:srgbClr val="000000"/>
                </a:solidFill>
                <a:latin typeface="Arial"/>
                <a:ea typeface="+mn-ea"/>
              </a:rPr>
              <a:pPr/>
              <a:t>56</a:t>
            </a:fld>
            <a:endParaRPr/>
          </a:p>
        </p:txBody>
      </p:sp>
      <p:sp>
        <p:nvSpPr>
          <p:cNvPr id="891" name="PlaceHolder 2"/>
          <p:cNvSpPr>
            <a:spLocks noGrp="1"/>
          </p:cNvSpPr>
          <p:nvPr>
            <p:ph type="body"/>
          </p:nvPr>
        </p:nvSpPr>
        <p:spPr>
          <a:xfrm>
            <a:off x="974880" y="4560840"/>
            <a:ext cx="5365440" cy="4319280"/>
          </a:xfrm>
          <a:prstGeom prst="rect">
            <a:avLst/>
          </a:prstGeom>
        </p:spPr>
        <p:txBody>
          <a:bodyPr lIns="96840" tIns="48240" rIns="96840" bIns="48240"/>
          <a:lstStyle/>
          <a:p>
            <a:r>
              <a:rPr lang="en-IN">
                <a:solidFill>
                  <a:srgbClr val="000000"/>
                </a:solidFill>
                <a:latin typeface="Arial"/>
                <a:ea typeface="+mn-ea"/>
              </a:rPr>
              <a:t>Pseudo = fake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TextShape 1"/>
          <p:cNvSpPr txBox="1"/>
          <p:nvPr/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lIns="90000" tIns="45000" rIns="90000" bIns="45000"/>
          <a:lstStyle/>
          <a:p>
            <a:fld id="{51A17141-41A1-41C1-81B1-C161217171D1}" type="slidenum">
              <a:rPr lang="en-IN">
                <a:solidFill>
                  <a:srgbClr val="000000"/>
                </a:solidFill>
                <a:latin typeface="Arial"/>
                <a:ea typeface="+mn-ea"/>
              </a:rPr>
              <a:pPr/>
              <a:t>57</a:t>
            </a:fld>
            <a:endParaRPr/>
          </a:p>
        </p:txBody>
      </p:sp>
      <p:sp>
        <p:nvSpPr>
          <p:cNvPr id="893" name="PlaceHolder 2"/>
          <p:cNvSpPr>
            <a:spLocks noGrp="1"/>
          </p:cNvSpPr>
          <p:nvPr>
            <p:ph type="body"/>
          </p:nvPr>
        </p:nvSpPr>
        <p:spPr>
          <a:xfrm>
            <a:off x="728640" y="4559400"/>
            <a:ext cx="5857560" cy="4322520"/>
          </a:xfrm>
          <a:prstGeom prst="rect">
            <a:avLst/>
          </a:pr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e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jpe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jpe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Line 1"/>
          <p:cNvSpPr/>
          <p:nvPr/>
        </p:nvSpPr>
        <p:spPr>
          <a:xfrm>
            <a:off x="8762760" y="0"/>
            <a:ext cx="0" cy="6858000"/>
          </a:xfrm>
          <a:prstGeom prst="line">
            <a:avLst/>
          </a:prstGeom>
          <a:ln w="38160">
            <a:solidFill>
              <a:srgbClr val="FEC2AE"/>
            </a:solidFill>
            <a:round/>
          </a:ln>
        </p:spPr>
      </p:sp>
      <p:sp>
        <p:nvSpPr>
          <p:cNvPr id="30" name="Line 2"/>
          <p:cNvSpPr/>
          <p:nvPr/>
        </p:nvSpPr>
        <p:spPr>
          <a:xfrm>
            <a:off x="75960" y="0"/>
            <a:ext cx="0" cy="6858000"/>
          </a:xfrm>
          <a:prstGeom prst="line">
            <a:avLst/>
          </a:prstGeom>
          <a:ln w="57240">
            <a:solidFill>
              <a:srgbClr val="FEC2AE"/>
            </a:solidFill>
            <a:round/>
          </a:ln>
        </p:spPr>
      </p:sp>
      <p:sp>
        <p:nvSpPr>
          <p:cNvPr id="2" name="Line 3"/>
          <p:cNvSpPr/>
          <p:nvPr/>
        </p:nvSpPr>
        <p:spPr>
          <a:xfrm>
            <a:off x="8991360" y="0"/>
            <a:ext cx="0" cy="6858000"/>
          </a:xfrm>
          <a:prstGeom prst="line">
            <a:avLst/>
          </a:prstGeom>
          <a:ln w="19080">
            <a:solidFill>
              <a:srgbClr val="FE8637"/>
            </a:solidFill>
            <a:round/>
          </a:ln>
        </p:spPr>
      </p:sp>
      <p:sp>
        <p:nvSpPr>
          <p:cNvPr id="3" name="CustomShape 4"/>
          <p:cNvSpPr/>
          <p:nvPr/>
        </p:nvSpPr>
        <p:spPr>
          <a:xfrm>
            <a:off x="8839080" y="0"/>
            <a:ext cx="304560" cy="6857640"/>
          </a:xfrm>
          <a:prstGeom prst="rect">
            <a:avLst/>
          </a:prstGeom>
          <a:solidFill>
            <a:srgbClr val="FEC2AE"/>
          </a:solidFill>
        </p:spPr>
      </p:sp>
      <p:sp>
        <p:nvSpPr>
          <p:cNvPr id="4" name="Line 5"/>
          <p:cNvSpPr/>
          <p:nvPr/>
        </p:nvSpPr>
        <p:spPr>
          <a:xfrm>
            <a:off x="8915400" y="0"/>
            <a:ext cx="0" cy="6858000"/>
          </a:xfrm>
          <a:prstGeom prst="line">
            <a:avLst/>
          </a:prstGeom>
          <a:ln w="9360">
            <a:solidFill>
              <a:srgbClr val="FE8637"/>
            </a:solidFill>
            <a:round/>
          </a:ln>
        </p:spPr>
      </p:sp>
      <p:sp>
        <p:nvSpPr>
          <p:cNvPr id="5" name="CustomShape 6"/>
          <p:cNvSpPr/>
          <p:nvPr/>
        </p:nvSpPr>
        <p:spPr>
          <a:xfrm>
            <a:off x="8156520" y="5715000"/>
            <a:ext cx="548280" cy="548280"/>
          </a:xfrm>
          <a:prstGeom prst="ellipse">
            <a:avLst/>
          </a:prstGeom>
          <a:solidFill>
            <a:srgbClr val="FE8637"/>
          </a:solidFill>
        </p:spPr>
      </p:sp>
      <p:pic>
        <p:nvPicPr>
          <p:cNvPr id="6" name="Picture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806040" cy="837720"/>
          </a:xfrm>
          <a:prstGeom prst="rect">
            <a:avLst/>
          </a:prstGeom>
        </p:spPr>
      </p:pic>
      <p:pic>
        <p:nvPicPr>
          <p:cNvPr id="7" name="Picture 9"/>
          <p:cNvPicPr/>
          <p:nvPr/>
        </p:nvPicPr>
        <p:blipFill>
          <a:blip r:embed="rId4"/>
          <a:stretch>
            <a:fillRect/>
          </a:stretch>
        </p:blipFill>
        <p:spPr>
          <a:xfrm>
            <a:off x="8353440" y="9360"/>
            <a:ext cx="761760" cy="488520"/>
          </a:xfrm>
          <a:prstGeom prst="rect">
            <a:avLst/>
          </a:prstGeom>
        </p:spPr>
      </p:pic>
      <p:sp>
        <p:nvSpPr>
          <p:cNvPr id="8" name="PlaceHolder 7"/>
          <p:cNvSpPr>
            <a:spLocks noGrp="1"/>
          </p:cNvSpPr>
          <p:nvPr>
            <p:ph type="title"/>
          </p:nvPr>
        </p:nvSpPr>
        <p:spPr>
          <a:xfrm>
            <a:off x="2286000" y="3124080"/>
            <a:ext cx="6171840" cy="189396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3000" b="1">
                <a:solidFill>
                  <a:srgbClr val="575F6D"/>
                </a:solidFill>
                <a:latin typeface="Century Schoolbook"/>
              </a:rPr>
              <a:t>Click to edit the title text formatClick to edit Master title style</a:t>
            </a:r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body"/>
          </p:nvPr>
        </p:nvSpPr>
        <p:spPr>
          <a:xfrm>
            <a:off x="2286000" y="5003280"/>
            <a:ext cx="6171840" cy="137124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buSzPct val="45000"/>
              <a:buFont typeface="StarSymbol"/>
              <a:buChar char=""/>
            </a:pPr>
            <a:r>
              <a:rPr lang="en-IN" b="1">
                <a:solidFill>
                  <a:srgbClr val="575F6D"/>
                </a:solidFill>
                <a:latin typeface="Century Schoolbook"/>
              </a:rPr>
              <a:t>Click to edit the outline text format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IN" b="1">
                <a:solidFill>
                  <a:srgbClr val="575F6D"/>
                </a:solidFill>
                <a:latin typeface="Century Schoolbook"/>
              </a:rPr>
              <a:t>Second Outline Level</a:t>
            </a:r>
            <a:endParaRPr/>
          </a:p>
          <a:p>
            <a:pPr lvl="2">
              <a:buSzPct val="75000"/>
              <a:buFont typeface="StarSymbol"/>
              <a:buChar char=""/>
            </a:pPr>
            <a:r>
              <a:rPr lang="en-IN" b="1">
                <a:solidFill>
                  <a:srgbClr val="575F6D"/>
                </a:solidFill>
                <a:latin typeface="Century Schoolbook"/>
              </a:rPr>
              <a:t>Third Outline Level</a:t>
            </a:r>
            <a:endParaRPr/>
          </a:p>
          <a:p>
            <a:pPr lvl="3">
              <a:buSzPct val="45000"/>
              <a:buFont typeface="StarSymbol"/>
              <a:buChar char=""/>
            </a:pPr>
            <a:r>
              <a:rPr lang="en-IN" b="1">
                <a:solidFill>
                  <a:srgbClr val="575F6D"/>
                </a:solidFill>
                <a:latin typeface="Century Schoolbook"/>
              </a:rPr>
              <a:t>Fourth Outline Level</a:t>
            </a:r>
            <a:endParaRPr/>
          </a:p>
          <a:p>
            <a:pPr lvl="4">
              <a:buSzPct val="75000"/>
              <a:buFont typeface="StarSymbol"/>
              <a:buChar char=""/>
            </a:pPr>
            <a:r>
              <a:rPr lang="en-IN" b="1">
                <a:solidFill>
                  <a:srgbClr val="575F6D"/>
                </a:solidFill>
                <a:latin typeface="Century Schoolbook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b="1">
                <a:solidFill>
                  <a:srgbClr val="575F6D"/>
                </a:solidFill>
                <a:latin typeface="Century Schoolbook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b="1">
                <a:solidFill>
                  <a:srgbClr val="575F6D"/>
                </a:solidFill>
                <a:latin typeface="Century Schoolbook"/>
              </a:rPr>
              <a:t>Seventh Outline Level</a:t>
            </a:r>
            <a:endParaRPr/>
          </a:p>
          <a:p>
            <a:pPr lvl="7">
              <a:buSzPct val="45000"/>
              <a:buFont typeface="StarSymbol"/>
              <a:buChar char=""/>
            </a:pPr>
            <a:r>
              <a:rPr lang="en-IN" b="1">
                <a:solidFill>
                  <a:srgbClr val="575F6D"/>
                </a:solidFill>
                <a:latin typeface="Century Schoolbook"/>
              </a:rPr>
              <a:t>Eighth Outline Level</a:t>
            </a:r>
            <a:endParaRPr/>
          </a:p>
          <a:p>
            <a:r>
              <a:rPr lang="en-IN" b="1">
                <a:solidFill>
                  <a:srgbClr val="575F6D"/>
                </a:solidFill>
                <a:latin typeface="Century Schoolbook"/>
              </a:rPr>
              <a:t>Ninth Outline LevelClick to edit Master subtitle style</a:t>
            </a:r>
            <a:endParaRPr/>
          </a:p>
        </p:txBody>
      </p:sp>
      <p:sp>
        <p:nvSpPr>
          <p:cNvPr id="10" name="TextShape 9"/>
          <p:cNvSpPr txBox="1"/>
          <p:nvPr/>
        </p:nvSpPr>
        <p:spPr>
          <a:xfrm>
            <a:off x="9098280" y="221760"/>
            <a:ext cx="2285640" cy="380520"/>
          </a:xfrm>
          <a:prstGeom prst="rect">
            <a:avLst/>
          </a:prstGeom>
        </p:spPr>
      </p:sp>
      <p:sp>
        <p:nvSpPr>
          <p:cNvPr id="11" name="TextShape 10"/>
          <p:cNvSpPr txBox="1"/>
          <p:nvPr/>
        </p:nvSpPr>
        <p:spPr>
          <a:xfrm>
            <a:off x="9097920" y="2544840"/>
            <a:ext cx="3657240" cy="383760"/>
          </a:xfrm>
          <a:prstGeom prst="rect">
            <a:avLst/>
          </a:prstGeom>
        </p:spPr>
      </p:sp>
      <p:sp>
        <p:nvSpPr>
          <p:cNvPr id="12" name="CustomShape 11"/>
          <p:cNvSpPr/>
          <p:nvPr/>
        </p:nvSpPr>
        <p:spPr>
          <a:xfrm>
            <a:off x="380880" y="0"/>
            <a:ext cx="609120" cy="6857640"/>
          </a:xfrm>
          <a:prstGeom prst="rect">
            <a:avLst/>
          </a:prstGeom>
          <a:solidFill>
            <a:srgbClr val="FEC2AE"/>
          </a:solidFill>
        </p:spPr>
      </p:sp>
      <p:sp>
        <p:nvSpPr>
          <p:cNvPr id="13" name="CustomShape 12"/>
          <p:cNvSpPr/>
          <p:nvPr/>
        </p:nvSpPr>
        <p:spPr>
          <a:xfrm>
            <a:off x="276480" y="0"/>
            <a:ext cx="104400" cy="6857640"/>
          </a:xfrm>
          <a:prstGeom prst="rect">
            <a:avLst/>
          </a:prstGeom>
          <a:solidFill>
            <a:srgbClr val="FED9CD"/>
          </a:solidFill>
        </p:spPr>
      </p:sp>
      <p:sp>
        <p:nvSpPr>
          <p:cNvPr id="14" name="CustomShape 13"/>
          <p:cNvSpPr/>
          <p:nvPr/>
        </p:nvSpPr>
        <p:spPr>
          <a:xfrm>
            <a:off x="990720" y="0"/>
            <a:ext cx="181440" cy="6857640"/>
          </a:xfrm>
          <a:prstGeom prst="rect">
            <a:avLst/>
          </a:prstGeom>
          <a:solidFill>
            <a:srgbClr val="FED9CD"/>
          </a:solidFill>
        </p:spPr>
      </p:sp>
      <p:sp>
        <p:nvSpPr>
          <p:cNvPr id="15" name="CustomShape 14"/>
          <p:cNvSpPr/>
          <p:nvPr/>
        </p:nvSpPr>
        <p:spPr>
          <a:xfrm>
            <a:off x="1141200" y="0"/>
            <a:ext cx="230040" cy="6857640"/>
          </a:xfrm>
          <a:prstGeom prst="rect">
            <a:avLst/>
          </a:prstGeom>
          <a:solidFill>
            <a:srgbClr val="FEEDE8"/>
          </a:solidFill>
        </p:spPr>
      </p:sp>
      <p:sp>
        <p:nvSpPr>
          <p:cNvPr id="16" name="Line 15"/>
          <p:cNvSpPr/>
          <p:nvPr/>
        </p:nvSpPr>
        <p:spPr>
          <a:xfrm>
            <a:off x="106200" y="0"/>
            <a:ext cx="0" cy="6858000"/>
          </a:xfrm>
          <a:prstGeom prst="line">
            <a:avLst/>
          </a:prstGeom>
          <a:ln w="57240">
            <a:solidFill>
              <a:srgbClr val="FEC2AE"/>
            </a:solidFill>
            <a:round/>
          </a:ln>
        </p:spPr>
      </p:sp>
      <p:sp>
        <p:nvSpPr>
          <p:cNvPr id="17" name="Line 16"/>
          <p:cNvSpPr/>
          <p:nvPr/>
        </p:nvSpPr>
        <p:spPr>
          <a:xfrm>
            <a:off x="914400" y="0"/>
            <a:ext cx="0" cy="6858000"/>
          </a:xfrm>
          <a:prstGeom prst="line">
            <a:avLst/>
          </a:prstGeom>
          <a:ln w="57240">
            <a:solidFill>
              <a:srgbClr val="FEEDE8"/>
            </a:solidFill>
            <a:round/>
          </a:ln>
        </p:spPr>
      </p:sp>
      <p:sp>
        <p:nvSpPr>
          <p:cNvPr id="18" name="Line 17"/>
          <p:cNvSpPr/>
          <p:nvPr/>
        </p:nvSpPr>
        <p:spPr>
          <a:xfrm>
            <a:off x="853920" y="0"/>
            <a:ext cx="0" cy="6858000"/>
          </a:xfrm>
          <a:prstGeom prst="line">
            <a:avLst/>
          </a:prstGeom>
          <a:ln w="57240">
            <a:solidFill>
              <a:srgbClr val="FEC2AE"/>
            </a:solidFill>
            <a:round/>
          </a:ln>
        </p:spPr>
      </p:sp>
      <p:sp>
        <p:nvSpPr>
          <p:cNvPr id="19" name="Line 18"/>
          <p:cNvSpPr/>
          <p:nvPr/>
        </p:nvSpPr>
        <p:spPr>
          <a:xfrm>
            <a:off x="1726560" y="0"/>
            <a:ext cx="0" cy="6858000"/>
          </a:xfrm>
          <a:prstGeom prst="line">
            <a:avLst/>
          </a:prstGeom>
          <a:ln w="28440">
            <a:solidFill>
              <a:srgbClr val="FEC2AE"/>
            </a:solidFill>
            <a:round/>
          </a:ln>
        </p:spPr>
      </p:sp>
      <p:sp>
        <p:nvSpPr>
          <p:cNvPr id="20" name="Line 19"/>
          <p:cNvSpPr/>
          <p:nvPr/>
        </p:nvSpPr>
        <p:spPr>
          <a:xfrm>
            <a:off x="1066680" y="0"/>
            <a:ext cx="0" cy="6858000"/>
          </a:xfrm>
          <a:prstGeom prst="line">
            <a:avLst/>
          </a:prstGeom>
          <a:ln w="9360">
            <a:solidFill>
              <a:srgbClr val="FEC2AE"/>
            </a:solidFill>
            <a:round/>
          </a:ln>
        </p:spPr>
      </p:sp>
      <p:sp>
        <p:nvSpPr>
          <p:cNvPr id="21" name="Line 20"/>
          <p:cNvSpPr/>
          <p:nvPr/>
        </p:nvSpPr>
        <p:spPr>
          <a:xfrm>
            <a:off x="9113760" y="0"/>
            <a:ext cx="0" cy="6858000"/>
          </a:xfrm>
          <a:prstGeom prst="line">
            <a:avLst/>
          </a:prstGeom>
          <a:ln w="57240">
            <a:solidFill>
              <a:srgbClr val="FEC2AE"/>
            </a:solidFill>
            <a:round/>
          </a:ln>
        </p:spPr>
      </p:sp>
      <p:sp>
        <p:nvSpPr>
          <p:cNvPr id="22" name="CustomShape 21"/>
          <p:cNvSpPr/>
          <p:nvPr/>
        </p:nvSpPr>
        <p:spPr>
          <a:xfrm>
            <a:off x="1219320" y="0"/>
            <a:ext cx="75960" cy="6857640"/>
          </a:xfrm>
          <a:prstGeom prst="rect">
            <a:avLst/>
          </a:prstGeom>
          <a:solidFill>
            <a:srgbClr val="FEC2AE"/>
          </a:solidFill>
        </p:spPr>
      </p:sp>
      <p:sp>
        <p:nvSpPr>
          <p:cNvPr id="23" name="CustomShape 22"/>
          <p:cNvSpPr/>
          <p:nvPr/>
        </p:nvSpPr>
        <p:spPr>
          <a:xfrm>
            <a:off x="609480" y="3429000"/>
            <a:ext cx="1294920" cy="1294920"/>
          </a:xfrm>
          <a:prstGeom prst="ellipse">
            <a:avLst/>
          </a:prstGeom>
          <a:solidFill>
            <a:srgbClr val="FE8637"/>
          </a:solidFill>
        </p:spPr>
      </p:sp>
      <p:sp>
        <p:nvSpPr>
          <p:cNvPr id="24" name="CustomShape 23"/>
          <p:cNvSpPr/>
          <p:nvPr/>
        </p:nvSpPr>
        <p:spPr>
          <a:xfrm>
            <a:off x="1309680" y="4866840"/>
            <a:ext cx="641160" cy="641160"/>
          </a:xfrm>
          <a:prstGeom prst="ellipse">
            <a:avLst/>
          </a:prstGeom>
          <a:solidFill>
            <a:srgbClr val="FE8637"/>
          </a:solidFill>
        </p:spPr>
      </p:sp>
      <p:sp>
        <p:nvSpPr>
          <p:cNvPr id="25" name="CustomShape 24"/>
          <p:cNvSpPr/>
          <p:nvPr/>
        </p:nvSpPr>
        <p:spPr>
          <a:xfrm>
            <a:off x="1091160" y="5500800"/>
            <a:ext cx="136800" cy="136800"/>
          </a:xfrm>
          <a:prstGeom prst="ellipse">
            <a:avLst/>
          </a:prstGeom>
          <a:solidFill>
            <a:srgbClr val="FE8637"/>
          </a:solidFill>
        </p:spPr>
      </p:sp>
      <p:sp>
        <p:nvSpPr>
          <p:cNvPr id="26" name="CustomShape 25"/>
          <p:cNvSpPr/>
          <p:nvPr/>
        </p:nvSpPr>
        <p:spPr>
          <a:xfrm>
            <a:off x="1664280" y="5788080"/>
            <a:ext cx="273960" cy="273960"/>
          </a:xfrm>
          <a:prstGeom prst="ellipse">
            <a:avLst/>
          </a:prstGeom>
          <a:solidFill>
            <a:srgbClr val="FE8637"/>
          </a:solidFill>
        </p:spPr>
      </p:sp>
      <p:sp>
        <p:nvSpPr>
          <p:cNvPr id="27" name="CustomShape 26"/>
          <p:cNvSpPr/>
          <p:nvPr/>
        </p:nvSpPr>
        <p:spPr>
          <a:xfrm>
            <a:off x="1905120" y="4495680"/>
            <a:ext cx="365400" cy="365400"/>
          </a:xfrm>
          <a:prstGeom prst="ellipse">
            <a:avLst/>
          </a:prstGeom>
          <a:solidFill>
            <a:srgbClr val="FE8637"/>
          </a:solidFill>
        </p:spPr>
      </p:sp>
      <p:sp>
        <p:nvSpPr>
          <p:cNvPr id="28" name="PlaceHolder 27"/>
          <p:cNvSpPr>
            <a:spLocks noGrp="1"/>
          </p:cNvSpPr>
          <p:nvPr>
            <p:ph type="sldNum"/>
          </p:nvPr>
        </p:nvSpPr>
        <p:spPr>
          <a:xfrm>
            <a:off x="1325520" y="4928760"/>
            <a:ext cx="609120" cy="517320"/>
          </a:xfrm>
          <a:prstGeom prst="rect">
            <a:avLst/>
          </a:prstGeom>
        </p:spPr>
        <p:txBody>
          <a:bodyPr lIns="90000" tIns="45000" rIns="90000" bIns="45000"/>
          <a:lstStyle/>
          <a:p>
            <a:fld id="{1131C1E1-C1E1-4181-81E1-D12181718121}" type="slidenum">
              <a:rPr lang="en-IN" sz="1400" b="1">
                <a:solidFill>
                  <a:srgbClr val="FFFFFF"/>
                </a:solidFill>
                <a:latin typeface="Century Schoolbook"/>
              </a:rPr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Line 1"/>
          <p:cNvSpPr/>
          <p:nvPr/>
        </p:nvSpPr>
        <p:spPr>
          <a:xfrm>
            <a:off x="8762760" y="0"/>
            <a:ext cx="0" cy="6858000"/>
          </a:xfrm>
          <a:prstGeom prst="line">
            <a:avLst/>
          </a:prstGeom>
          <a:ln w="38160">
            <a:solidFill>
              <a:srgbClr val="FEC2AE"/>
            </a:solidFill>
            <a:round/>
          </a:ln>
        </p:spPr>
      </p:sp>
      <p:sp>
        <p:nvSpPr>
          <p:cNvPr id="30" name="Line 2"/>
          <p:cNvSpPr/>
          <p:nvPr/>
        </p:nvSpPr>
        <p:spPr>
          <a:xfrm>
            <a:off x="75960" y="0"/>
            <a:ext cx="0" cy="6858000"/>
          </a:xfrm>
          <a:prstGeom prst="line">
            <a:avLst/>
          </a:prstGeom>
          <a:ln w="57240">
            <a:solidFill>
              <a:srgbClr val="FEC2AE"/>
            </a:solidFill>
            <a:round/>
          </a:ln>
        </p:spPr>
      </p:sp>
      <p:sp>
        <p:nvSpPr>
          <p:cNvPr id="31" name="Line 3"/>
          <p:cNvSpPr/>
          <p:nvPr/>
        </p:nvSpPr>
        <p:spPr>
          <a:xfrm>
            <a:off x="8991360" y="0"/>
            <a:ext cx="0" cy="6858000"/>
          </a:xfrm>
          <a:prstGeom prst="line">
            <a:avLst/>
          </a:prstGeom>
          <a:ln w="19080">
            <a:solidFill>
              <a:srgbClr val="FE8637"/>
            </a:solidFill>
            <a:round/>
          </a:ln>
        </p:spPr>
      </p:sp>
      <p:sp>
        <p:nvSpPr>
          <p:cNvPr id="32" name="CustomShape 4"/>
          <p:cNvSpPr/>
          <p:nvPr/>
        </p:nvSpPr>
        <p:spPr>
          <a:xfrm>
            <a:off x="8839080" y="0"/>
            <a:ext cx="304560" cy="6857640"/>
          </a:xfrm>
          <a:prstGeom prst="rect">
            <a:avLst/>
          </a:prstGeom>
          <a:solidFill>
            <a:srgbClr val="FEC2AE"/>
          </a:solidFill>
        </p:spPr>
      </p:sp>
      <p:sp>
        <p:nvSpPr>
          <p:cNvPr id="33" name="Line 5"/>
          <p:cNvSpPr/>
          <p:nvPr/>
        </p:nvSpPr>
        <p:spPr>
          <a:xfrm>
            <a:off x="8915400" y="0"/>
            <a:ext cx="0" cy="6858000"/>
          </a:xfrm>
          <a:prstGeom prst="line">
            <a:avLst/>
          </a:prstGeom>
          <a:ln w="9360">
            <a:solidFill>
              <a:srgbClr val="FE8637"/>
            </a:solidFill>
            <a:round/>
          </a:ln>
        </p:spPr>
      </p:sp>
      <p:sp>
        <p:nvSpPr>
          <p:cNvPr id="34" name="CustomShape 6"/>
          <p:cNvSpPr/>
          <p:nvPr/>
        </p:nvSpPr>
        <p:spPr>
          <a:xfrm>
            <a:off x="8156520" y="5715000"/>
            <a:ext cx="548280" cy="548280"/>
          </a:xfrm>
          <a:prstGeom prst="ellipse">
            <a:avLst/>
          </a:prstGeom>
          <a:solidFill>
            <a:srgbClr val="FE8637"/>
          </a:solidFill>
        </p:spPr>
      </p:sp>
      <p:pic>
        <p:nvPicPr>
          <p:cNvPr id="35" name="Picture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806040" cy="837720"/>
          </a:xfrm>
          <a:prstGeom prst="rect">
            <a:avLst/>
          </a:prstGeom>
        </p:spPr>
      </p:pic>
      <p:pic>
        <p:nvPicPr>
          <p:cNvPr id="36" name="Picture 9"/>
          <p:cNvPicPr/>
          <p:nvPr/>
        </p:nvPicPr>
        <p:blipFill>
          <a:blip r:embed="rId4"/>
          <a:stretch>
            <a:fillRect/>
          </a:stretch>
        </p:blipFill>
        <p:spPr>
          <a:xfrm>
            <a:off x="8353440" y="9360"/>
            <a:ext cx="761760" cy="488520"/>
          </a:xfrm>
          <a:prstGeom prst="rect">
            <a:avLst/>
          </a:prstGeom>
        </p:spPr>
      </p:pic>
      <p:sp>
        <p:nvSpPr>
          <p:cNvPr id="37" name="PlaceHolder 7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3000">
                <a:solidFill>
                  <a:srgbClr val="575F6D"/>
                </a:solidFill>
                <a:latin typeface="Century Schoolbook"/>
              </a:rPr>
              <a:t>Click to edit the title text formatClick to edit Master title style</a:t>
            </a:r>
            <a:endParaRPr/>
          </a:p>
        </p:txBody>
      </p:sp>
      <p:sp>
        <p:nvSpPr>
          <p:cNvPr id="38" name="PlaceHolder 8"/>
          <p:cNvSpPr>
            <a:spLocks noGrp="1"/>
          </p:cNvSpPr>
          <p:nvPr>
            <p:ph type="body"/>
          </p:nvPr>
        </p:nvSpPr>
        <p:spPr>
          <a:xfrm>
            <a:off x="457200" y="1600200"/>
            <a:ext cx="7467120" cy="48733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buSzPct val="45000"/>
              <a:buFont typeface="StarSymbol"/>
              <a:buChar char=""/>
            </a:pPr>
            <a:r>
              <a:rPr lang="en-IN" sz="2400">
                <a:solidFill>
                  <a:srgbClr val="000000"/>
                </a:solidFill>
                <a:latin typeface="Century Schoolbook"/>
              </a:rPr>
              <a:t>Click to edit the outline text format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IN" sz="2400">
                <a:solidFill>
                  <a:srgbClr val="000000"/>
                </a:solidFill>
                <a:latin typeface="Century Schoolbook"/>
              </a:rPr>
              <a:t>Second Outline Level</a:t>
            </a:r>
            <a:endParaRPr/>
          </a:p>
          <a:p>
            <a:pPr lvl="2">
              <a:buSzPct val="75000"/>
              <a:buFont typeface="StarSymbol"/>
              <a:buChar char=""/>
            </a:pPr>
            <a:r>
              <a:rPr lang="en-IN" sz="2400">
                <a:solidFill>
                  <a:srgbClr val="000000"/>
                </a:solidFill>
                <a:latin typeface="Century Schoolbook"/>
              </a:rPr>
              <a:t>Third Outline Level</a:t>
            </a:r>
            <a:endParaRPr/>
          </a:p>
          <a:p>
            <a:pPr lvl="3">
              <a:buSzPct val="45000"/>
              <a:buFont typeface="StarSymbol"/>
              <a:buChar char=""/>
            </a:pPr>
            <a:r>
              <a:rPr lang="en-IN" sz="2400">
                <a:solidFill>
                  <a:srgbClr val="000000"/>
                </a:solidFill>
                <a:latin typeface="Century Schoolbook"/>
              </a:rPr>
              <a:t>Fourth Outline Level</a:t>
            </a:r>
            <a:endParaRPr/>
          </a:p>
          <a:p>
            <a:pPr lvl="4">
              <a:buSzPct val="75000"/>
              <a:buFont typeface="StarSymbol"/>
              <a:buChar char=""/>
            </a:pPr>
            <a:r>
              <a:rPr lang="en-IN" sz="2400">
                <a:solidFill>
                  <a:srgbClr val="000000"/>
                </a:solidFill>
                <a:latin typeface="Century Schoolbook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400">
                <a:solidFill>
                  <a:srgbClr val="000000"/>
                </a:solidFill>
                <a:latin typeface="Century Schoolbook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400">
                <a:solidFill>
                  <a:srgbClr val="000000"/>
                </a:solidFill>
                <a:latin typeface="Century Schoolbook"/>
              </a:rPr>
              <a:t>Seventh Outline Level</a:t>
            </a:r>
            <a:endParaRPr/>
          </a:p>
          <a:p>
            <a:pPr lvl="7">
              <a:buSzPct val="45000"/>
              <a:buFont typeface="StarSymbol"/>
              <a:buChar char=""/>
            </a:pPr>
            <a:r>
              <a:rPr lang="en-IN" sz="2400">
                <a:solidFill>
                  <a:srgbClr val="000000"/>
                </a:solidFill>
                <a:latin typeface="Century Schoolbook"/>
              </a:rPr>
              <a:t>Eighth Outline Level</a:t>
            </a:r>
            <a:endParaRPr/>
          </a:p>
          <a:p>
            <a:pPr>
              <a:buSzPct val="70000"/>
              <a:buFont typeface="Wingdings"/>
              <a:buChar char=""/>
            </a:pPr>
            <a:r>
              <a:rPr lang="en-IN" sz="2400">
                <a:solidFill>
                  <a:srgbClr val="000000"/>
                </a:solidFill>
                <a:latin typeface="Century Schoolbook"/>
              </a:rPr>
              <a:t>Ninth Outline LevelClick to edit Master text styles</a:t>
            </a:r>
            <a:endParaRPr/>
          </a:p>
          <a:p>
            <a:pPr lvl="1">
              <a:buSzPct val="80000"/>
              <a:buFont typeface="Wingdings 2"/>
              <a:buChar char=""/>
            </a:pPr>
            <a:r>
              <a:rPr lang="en-IN" sz="2100">
                <a:solidFill>
                  <a:srgbClr val="000000"/>
                </a:solidFill>
                <a:latin typeface="Century Schoolbook"/>
              </a:rPr>
              <a:t>Second level</a:t>
            </a:r>
            <a:endParaRPr/>
          </a:p>
          <a:p>
            <a:pPr lvl="1">
              <a:buSzPct val="80000"/>
              <a:buFont typeface="Wingdings 2"/>
              <a:buChar char=""/>
            </a:pPr>
            <a:r>
              <a:rPr lang="en-IN">
                <a:solidFill>
                  <a:srgbClr val="000000"/>
                </a:solidFill>
                <a:latin typeface="Century Schoolbook"/>
              </a:rPr>
              <a:t>Third level</a:t>
            </a:r>
            <a:endParaRPr/>
          </a:p>
          <a:p>
            <a:pPr lvl="2">
              <a:buSzPct val="60000"/>
              <a:buFont typeface="Wingdings"/>
              <a:buChar char=""/>
            </a:pPr>
            <a:r>
              <a:rPr lang="en-IN">
                <a:solidFill>
                  <a:srgbClr val="000000"/>
                </a:solidFill>
                <a:latin typeface="Century Schoolbook"/>
              </a:rPr>
              <a:t>Fourth level</a:t>
            </a:r>
            <a:endParaRPr/>
          </a:p>
          <a:p>
            <a:pPr lvl="3">
              <a:buSzPct val="60000"/>
              <a:buFont typeface="Wingdings"/>
              <a:buChar char=""/>
            </a:pPr>
            <a:r>
              <a:rPr lang="en-IN" sz="1600">
                <a:solidFill>
                  <a:srgbClr val="000000"/>
                </a:solidFill>
                <a:latin typeface="Century Schoolbook"/>
              </a:rPr>
              <a:t>Fifth level</a:t>
            </a:r>
            <a:endParaRPr/>
          </a:p>
        </p:txBody>
      </p:sp>
      <p:sp>
        <p:nvSpPr>
          <p:cNvPr id="39" name="TextShape 9"/>
          <p:cNvSpPr txBox="1"/>
          <p:nvPr/>
        </p:nvSpPr>
        <p:spPr>
          <a:xfrm>
            <a:off x="8787240" y="268200"/>
            <a:ext cx="2011320" cy="383760"/>
          </a:xfrm>
          <a:prstGeom prst="rect">
            <a:avLst/>
          </a:prstGeom>
        </p:spPr>
      </p:sp>
      <p:sp>
        <p:nvSpPr>
          <p:cNvPr id="40" name="PlaceHolder 10"/>
          <p:cNvSpPr>
            <a:spLocks noGrp="1"/>
          </p:cNvSpPr>
          <p:nvPr>
            <p:ph type="sldNum"/>
          </p:nvPr>
        </p:nvSpPr>
        <p:spPr>
          <a:xfrm>
            <a:off x="8129160" y="5734080"/>
            <a:ext cx="609120" cy="520920"/>
          </a:xfrm>
          <a:prstGeom prst="rect">
            <a:avLst/>
          </a:prstGeom>
        </p:spPr>
        <p:txBody>
          <a:bodyPr lIns="90000" tIns="45000" rIns="90000" bIns="45000"/>
          <a:lstStyle/>
          <a:p>
            <a:fld id="{D1C1C121-0131-41C1-9141-91914181C1F1}" type="slidenum">
              <a:rPr lang="en-IN" sz="1400" b="1">
                <a:solidFill>
                  <a:srgbClr val="FFFFFF"/>
                </a:solidFill>
                <a:latin typeface="Century Schoolbook"/>
              </a:rPr>
              <a:pPr/>
              <a:t>‹#›</a:t>
            </a:fld>
            <a:endParaRPr/>
          </a:p>
        </p:txBody>
      </p:sp>
      <p:sp>
        <p:nvSpPr>
          <p:cNvPr id="41" name="TextShape 11"/>
          <p:cNvSpPr txBox="1"/>
          <p:nvPr/>
        </p:nvSpPr>
        <p:spPr>
          <a:xfrm>
            <a:off x="8773200" y="2319840"/>
            <a:ext cx="3200040" cy="365400"/>
          </a:xfrm>
          <a:prstGeom prst="rect">
            <a:avLst/>
          </a:prstGeom>
        </p:spPr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Line 1"/>
          <p:cNvSpPr/>
          <p:nvPr/>
        </p:nvSpPr>
        <p:spPr>
          <a:xfrm>
            <a:off x="8762760" y="0"/>
            <a:ext cx="0" cy="6858000"/>
          </a:xfrm>
          <a:prstGeom prst="line">
            <a:avLst/>
          </a:prstGeom>
          <a:ln w="38160">
            <a:solidFill>
              <a:srgbClr val="FEC2AE"/>
            </a:solidFill>
            <a:round/>
          </a:ln>
        </p:spPr>
      </p:sp>
      <p:sp>
        <p:nvSpPr>
          <p:cNvPr id="43" name="Line 2"/>
          <p:cNvSpPr/>
          <p:nvPr/>
        </p:nvSpPr>
        <p:spPr>
          <a:xfrm>
            <a:off x="75960" y="0"/>
            <a:ext cx="0" cy="6858000"/>
          </a:xfrm>
          <a:prstGeom prst="line">
            <a:avLst/>
          </a:prstGeom>
          <a:ln w="57240">
            <a:solidFill>
              <a:srgbClr val="FEC2AE"/>
            </a:solidFill>
            <a:round/>
          </a:ln>
        </p:spPr>
      </p:sp>
      <p:sp>
        <p:nvSpPr>
          <p:cNvPr id="44" name="Line 3"/>
          <p:cNvSpPr/>
          <p:nvPr/>
        </p:nvSpPr>
        <p:spPr>
          <a:xfrm>
            <a:off x="8991360" y="0"/>
            <a:ext cx="0" cy="6858000"/>
          </a:xfrm>
          <a:prstGeom prst="line">
            <a:avLst/>
          </a:prstGeom>
          <a:ln w="19080">
            <a:solidFill>
              <a:srgbClr val="FE8637"/>
            </a:solidFill>
            <a:round/>
          </a:ln>
        </p:spPr>
      </p:sp>
      <p:sp>
        <p:nvSpPr>
          <p:cNvPr id="45" name="CustomShape 4"/>
          <p:cNvSpPr/>
          <p:nvPr/>
        </p:nvSpPr>
        <p:spPr>
          <a:xfrm>
            <a:off x="8839080" y="0"/>
            <a:ext cx="304560" cy="6857640"/>
          </a:xfrm>
          <a:prstGeom prst="rect">
            <a:avLst/>
          </a:prstGeom>
          <a:solidFill>
            <a:srgbClr val="FEC2AE"/>
          </a:solidFill>
        </p:spPr>
      </p:sp>
      <p:sp>
        <p:nvSpPr>
          <p:cNvPr id="46" name="Line 5"/>
          <p:cNvSpPr/>
          <p:nvPr/>
        </p:nvSpPr>
        <p:spPr>
          <a:xfrm>
            <a:off x="8915400" y="0"/>
            <a:ext cx="0" cy="6858000"/>
          </a:xfrm>
          <a:prstGeom prst="line">
            <a:avLst/>
          </a:prstGeom>
          <a:ln w="9360">
            <a:solidFill>
              <a:srgbClr val="FE8637"/>
            </a:solidFill>
            <a:round/>
          </a:ln>
        </p:spPr>
      </p:sp>
      <p:sp>
        <p:nvSpPr>
          <p:cNvPr id="47" name="CustomShape 6"/>
          <p:cNvSpPr/>
          <p:nvPr/>
        </p:nvSpPr>
        <p:spPr>
          <a:xfrm>
            <a:off x="8156520" y="5715000"/>
            <a:ext cx="548280" cy="548280"/>
          </a:xfrm>
          <a:prstGeom prst="ellipse">
            <a:avLst/>
          </a:prstGeom>
          <a:solidFill>
            <a:srgbClr val="FE8637"/>
          </a:solidFill>
        </p:spPr>
      </p:sp>
      <p:pic>
        <p:nvPicPr>
          <p:cNvPr id="48" name="Picture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806040" cy="837720"/>
          </a:xfrm>
          <a:prstGeom prst="rect">
            <a:avLst/>
          </a:prstGeom>
        </p:spPr>
      </p:pic>
      <p:pic>
        <p:nvPicPr>
          <p:cNvPr id="49" name="Picture 9"/>
          <p:cNvPicPr/>
          <p:nvPr/>
        </p:nvPicPr>
        <p:blipFill>
          <a:blip r:embed="rId4"/>
          <a:stretch>
            <a:fillRect/>
          </a:stretch>
        </p:blipFill>
        <p:spPr>
          <a:xfrm>
            <a:off x="8353440" y="9360"/>
            <a:ext cx="761760" cy="488520"/>
          </a:xfrm>
          <a:prstGeom prst="rect">
            <a:avLst/>
          </a:prstGeom>
        </p:spPr>
      </p:pic>
      <p:sp>
        <p:nvSpPr>
          <p:cNvPr id="50" name="PlaceHolder 7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3000">
                <a:solidFill>
                  <a:srgbClr val="575F6D"/>
                </a:solidFill>
                <a:latin typeface="Century Schoolbook"/>
              </a:rPr>
              <a:t>Click to edit the title text formatClick to edit Master title style</a:t>
            </a:r>
            <a:endParaRPr/>
          </a:p>
        </p:txBody>
      </p:sp>
      <p:sp>
        <p:nvSpPr>
          <p:cNvPr id="51" name="CustomShape 8"/>
          <p:cNvSpPr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</p:sp>
      <p:sp>
        <p:nvSpPr>
          <p:cNvPr id="52" name="TextShape 9"/>
          <p:cNvSpPr txBox="1"/>
          <p:nvPr/>
        </p:nvSpPr>
        <p:spPr>
          <a:xfrm>
            <a:off x="8787240" y="268200"/>
            <a:ext cx="2011320" cy="383760"/>
          </a:xfrm>
          <a:prstGeom prst="rect">
            <a:avLst/>
          </a:prstGeom>
        </p:spPr>
      </p:sp>
      <p:sp>
        <p:nvSpPr>
          <p:cNvPr id="53" name="TextShape 10"/>
          <p:cNvSpPr txBox="1"/>
          <p:nvPr/>
        </p:nvSpPr>
        <p:spPr>
          <a:xfrm>
            <a:off x="8773200" y="2319840"/>
            <a:ext cx="3200040" cy="365400"/>
          </a:xfrm>
          <a:prstGeom prst="rect">
            <a:avLst/>
          </a:prstGeom>
        </p:spPr>
      </p:sp>
      <p:sp>
        <p:nvSpPr>
          <p:cNvPr id="54" name="PlaceHolder 11"/>
          <p:cNvSpPr>
            <a:spLocks noGrp="1"/>
          </p:cNvSpPr>
          <p:nvPr>
            <p:ph type="sldNum"/>
          </p:nvPr>
        </p:nvSpPr>
        <p:spPr>
          <a:xfrm>
            <a:off x="8129160" y="5734080"/>
            <a:ext cx="609120" cy="520920"/>
          </a:xfrm>
          <a:prstGeom prst="rect">
            <a:avLst/>
          </a:prstGeom>
        </p:spPr>
        <p:txBody>
          <a:bodyPr lIns="90000" tIns="45000" rIns="90000" bIns="45000"/>
          <a:lstStyle/>
          <a:p>
            <a:fld id="{00F1B1B1-E1C1-4171-81A1-E1917181C101}" type="slidenum">
              <a:rPr lang="en-IN" sz="1400" b="1">
                <a:solidFill>
                  <a:srgbClr val="FFFFFF"/>
                </a:solidFill>
                <a:latin typeface="Century Schoolbook"/>
              </a:rPr>
              <a:pPr/>
              <a:t>‹#›</a:t>
            </a:fld>
            <a:endParaRPr/>
          </a:p>
        </p:txBody>
      </p:sp>
      <p:sp>
        <p:nvSpPr>
          <p:cNvPr id="55" name="PlaceHolder 1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452592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IN"/>
              <a:t>Click to edit the outline text format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IN"/>
              <a:t>Second Outline Level</a:t>
            </a:r>
            <a:endParaRPr/>
          </a:p>
          <a:p>
            <a:pPr lvl="2">
              <a:buSzPct val="75000"/>
              <a:buFont typeface="StarSymbol"/>
              <a:buChar char=""/>
            </a:pPr>
            <a:r>
              <a:rPr lang="en-IN"/>
              <a:t>Third Outline Level</a:t>
            </a:r>
            <a:endParaRPr/>
          </a:p>
          <a:p>
            <a:pPr lvl="3">
              <a:buSzPct val="45000"/>
              <a:buFont typeface="StarSymbol"/>
              <a:buChar char=""/>
            </a:pPr>
            <a:r>
              <a:rPr lang="en-IN"/>
              <a:t>Fourth Outline Level</a:t>
            </a:r>
            <a:endParaRPr/>
          </a:p>
          <a:p>
            <a:pPr lvl="4">
              <a:buSzPct val="75000"/>
              <a:buFont typeface="StarSymbol"/>
              <a:buChar char=""/>
            </a:pPr>
            <a:r>
              <a:rPr lang="en-IN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/>
              <a:t>Seventh Outline Level</a:t>
            </a:r>
            <a:endParaRPr/>
          </a:p>
          <a:p>
            <a:pPr lvl="7">
              <a:buSzPct val="45000"/>
              <a:buFont typeface="StarSymbol"/>
              <a:buChar char=""/>
            </a:pPr>
            <a:r>
              <a:rPr lang="en-IN"/>
              <a:t>Eighth Outline Level</a:t>
            </a:r>
            <a:endParaRPr/>
          </a:p>
          <a:p>
            <a:pPr lvl="8">
              <a:buSzPct val="45000"/>
              <a:buFont typeface="StarSymbol"/>
              <a:buChar char=""/>
            </a:pPr>
            <a:r>
              <a:rPr lang="en-IN"/>
              <a:t>Ninth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/>
    <p:bodyStyle/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Line 1"/>
          <p:cNvSpPr/>
          <p:nvPr/>
        </p:nvSpPr>
        <p:spPr>
          <a:xfrm>
            <a:off x="8762760" y="0"/>
            <a:ext cx="0" cy="6858000"/>
          </a:xfrm>
          <a:prstGeom prst="line">
            <a:avLst/>
          </a:prstGeom>
          <a:ln w="38160">
            <a:solidFill>
              <a:srgbClr val="FEC2AE"/>
            </a:solidFill>
            <a:round/>
          </a:ln>
        </p:spPr>
      </p:sp>
      <p:sp>
        <p:nvSpPr>
          <p:cNvPr id="57" name="Line 2"/>
          <p:cNvSpPr/>
          <p:nvPr/>
        </p:nvSpPr>
        <p:spPr>
          <a:xfrm>
            <a:off x="75960" y="0"/>
            <a:ext cx="0" cy="6858000"/>
          </a:xfrm>
          <a:prstGeom prst="line">
            <a:avLst/>
          </a:prstGeom>
          <a:ln w="57240">
            <a:solidFill>
              <a:srgbClr val="FEC2AE"/>
            </a:solidFill>
            <a:round/>
          </a:ln>
        </p:spPr>
      </p:sp>
      <p:sp>
        <p:nvSpPr>
          <p:cNvPr id="58" name="Line 3"/>
          <p:cNvSpPr/>
          <p:nvPr/>
        </p:nvSpPr>
        <p:spPr>
          <a:xfrm>
            <a:off x="8991360" y="0"/>
            <a:ext cx="0" cy="6858000"/>
          </a:xfrm>
          <a:prstGeom prst="line">
            <a:avLst/>
          </a:prstGeom>
          <a:ln w="19080">
            <a:solidFill>
              <a:srgbClr val="FE8637"/>
            </a:solidFill>
            <a:round/>
          </a:ln>
        </p:spPr>
      </p:sp>
      <p:sp>
        <p:nvSpPr>
          <p:cNvPr id="59" name="CustomShape 4"/>
          <p:cNvSpPr/>
          <p:nvPr/>
        </p:nvSpPr>
        <p:spPr>
          <a:xfrm>
            <a:off x="8839080" y="0"/>
            <a:ext cx="304560" cy="6857640"/>
          </a:xfrm>
          <a:prstGeom prst="rect">
            <a:avLst/>
          </a:prstGeom>
          <a:solidFill>
            <a:srgbClr val="FEC2AE"/>
          </a:solidFill>
        </p:spPr>
      </p:sp>
      <p:sp>
        <p:nvSpPr>
          <p:cNvPr id="60" name="Line 5"/>
          <p:cNvSpPr/>
          <p:nvPr/>
        </p:nvSpPr>
        <p:spPr>
          <a:xfrm>
            <a:off x="8915400" y="0"/>
            <a:ext cx="0" cy="6858000"/>
          </a:xfrm>
          <a:prstGeom prst="line">
            <a:avLst/>
          </a:prstGeom>
          <a:ln w="9360">
            <a:solidFill>
              <a:srgbClr val="FE8637"/>
            </a:solidFill>
            <a:round/>
          </a:ln>
        </p:spPr>
      </p:sp>
      <p:sp>
        <p:nvSpPr>
          <p:cNvPr id="61" name="CustomShape 6"/>
          <p:cNvSpPr/>
          <p:nvPr/>
        </p:nvSpPr>
        <p:spPr>
          <a:xfrm>
            <a:off x="8156520" y="5715000"/>
            <a:ext cx="548280" cy="548280"/>
          </a:xfrm>
          <a:prstGeom prst="ellipse">
            <a:avLst/>
          </a:prstGeom>
          <a:solidFill>
            <a:srgbClr val="FE8637"/>
          </a:solidFill>
        </p:spPr>
      </p:sp>
      <p:pic>
        <p:nvPicPr>
          <p:cNvPr id="62" name="Picture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806040" cy="837720"/>
          </a:xfrm>
          <a:prstGeom prst="rect">
            <a:avLst/>
          </a:prstGeom>
        </p:spPr>
      </p:pic>
      <p:pic>
        <p:nvPicPr>
          <p:cNvPr id="63" name="Picture 9"/>
          <p:cNvPicPr/>
          <p:nvPr/>
        </p:nvPicPr>
        <p:blipFill>
          <a:blip r:embed="rId4"/>
          <a:stretch>
            <a:fillRect/>
          </a:stretch>
        </p:blipFill>
        <p:spPr>
          <a:xfrm>
            <a:off x="8353440" y="9360"/>
            <a:ext cx="761760" cy="488520"/>
          </a:xfrm>
          <a:prstGeom prst="rect">
            <a:avLst/>
          </a:prstGeom>
        </p:spPr>
      </p:pic>
      <p:sp>
        <p:nvSpPr>
          <p:cNvPr id="64" name="PlaceHolder 7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3000">
                <a:solidFill>
                  <a:srgbClr val="575F6D"/>
                </a:solidFill>
                <a:latin typeface="Century Schoolbook"/>
              </a:rPr>
              <a:t>Click to edit the title text formatClick to edit Master title style</a:t>
            </a:r>
            <a:endParaRPr/>
          </a:p>
        </p:txBody>
      </p:sp>
      <p:sp>
        <p:nvSpPr>
          <p:cNvPr id="65" name="TextShape 8"/>
          <p:cNvSpPr txBox="1"/>
          <p:nvPr/>
        </p:nvSpPr>
        <p:spPr>
          <a:xfrm>
            <a:off x="8787240" y="268200"/>
            <a:ext cx="2011320" cy="383760"/>
          </a:xfrm>
          <a:prstGeom prst="rect">
            <a:avLst/>
          </a:prstGeom>
        </p:spPr>
      </p:sp>
      <p:sp>
        <p:nvSpPr>
          <p:cNvPr id="66" name="PlaceHolder 9"/>
          <p:cNvSpPr>
            <a:spLocks noGrp="1"/>
          </p:cNvSpPr>
          <p:nvPr>
            <p:ph type="sldNum"/>
          </p:nvPr>
        </p:nvSpPr>
        <p:spPr>
          <a:xfrm>
            <a:off x="8129160" y="5734080"/>
            <a:ext cx="609120" cy="520920"/>
          </a:xfrm>
          <a:prstGeom prst="rect">
            <a:avLst/>
          </a:prstGeom>
        </p:spPr>
        <p:txBody>
          <a:bodyPr lIns="90000" tIns="45000" rIns="90000" bIns="45000"/>
          <a:lstStyle/>
          <a:p>
            <a:fld id="{C1613151-3171-4101-8181-5111719101D1}" type="slidenum">
              <a:rPr lang="en-IN" sz="1400" b="1">
                <a:solidFill>
                  <a:srgbClr val="FFFFFF"/>
                </a:solidFill>
                <a:latin typeface="Century Schoolbook"/>
              </a:rPr>
              <a:pPr/>
              <a:t>‹#›</a:t>
            </a:fld>
            <a:endParaRPr/>
          </a:p>
        </p:txBody>
      </p:sp>
      <p:sp>
        <p:nvSpPr>
          <p:cNvPr id="67" name="TextShape 10"/>
          <p:cNvSpPr txBox="1"/>
          <p:nvPr/>
        </p:nvSpPr>
        <p:spPr>
          <a:xfrm>
            <a:off x="8773200" y="2319840"/>
            <a:ext cx="3200040" cy="365400"/>
          </a:xfrm>
          <a:prstGeom prst="rect">
            <a:avLst/>
          </a:prstGeom>
        </p:spPr>
      </p:sp>
      <p:sp>
        <p:nvSpPr>
          <p:cNvPr id="68" name="PlaceHolder 11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452592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IN"/>
              <a:t>Click to edit the outline text format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IN"/>
              <a:t>Second Outline Level</a:t>
            </a:r>
            <a:endParaRPr/>
          </a:p>
          <a:p>
            <a:pPr lvl="2">
              <a:buSzPct val="75000"/>
              <a:buFont typeface="StarSymbol"/>
              <a:buChar char=""/>
            </a:pPr>
            <a:r>
              <a:rPr lang="en-IN"/>
              <a:t>Third Outline Level</a:t>
            </a:r>
            <a:endParaRPr/>
          </a:p>
          <a:p>
            <a:pPr lvl="3">
              <a:buSzPct val="45000"/>
              <a:buFont typeface="StarSymbol"/>
              <a:buChar char=""/>
            </a:pPr>
            <a:r>
              <a:rPr lang="en-IN"/>
              <a:t>Fourth Outline Level</a:t>
            </a:r>
            <a:endParaRPr/>
          </a:p>
          <a:p>
            <a:pPr lvl="4">
              <a:buSzPct val="75000"/>
              <a:buFont typeface="StarSymbol"/>
              <a:buChar char=""/>
            </a:pPr>
            <a:r>
              <a:rPr lang="en-IN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/>
              <a:t>Seventh Outline Level</a:t>
            </a:r>
            <a:endParaRPr/>
          </a:p>
          <a:p>
            <a:pPr lvl="7">
              <a:buSzPct val="45000"/>
              <a:buFont typeface="StarSymbol"/>
              <a:buChar char=""/>
            </a:pPr>
            <a:r>
              <a:rPr lang="en-IN"/>
              <a:t>Eighth Outline Level</a:t>
            </a:r>
            <a:endParaRPr/>
          </a:p>
          <a:p>
            <a:pPr lvl="8">
              <a:buSzPct val="45000"/>
              <a:buFont typeface="StarSymbol"/>
              <a:buChar char=""/>
            </a:pPr>
            <a:r>
              <a:rPr lang="en-IN"/>
              <a:t>Ninth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/>
    <p:bodyStyle/>
    <p:otherStyle/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Line 1"/>
          <p:cNvSpPr/>
          <p:nvPr/>
        </p:nvSpPr>
        <p:spPr>
          <a:xfrm>
            <a:off x="8762760" y="0"/>
            <a:ext cx="0" cy="6858000"/>
          </a:xfrm>
          <a:prstGeom prst="line">
            <a:avLst/>
          </a:prstGeom>
          <a:ln w="38160">
            <a:solidFill>
              <a:srgbClr val="FEC2AE"/>
            </a:solidFill>
            <a:round/>
          </a:ln>
        </p:spPr>
      </p:sp>
      <p:sp>
        <p:nvSpPr>
          <p:cNvPr id="70" name="Line 2"/>
          <p:cNvSpPr/>
          <p:nvPr/>
        </p:nvSpPr>
        <p:spPr>
          <a:xfrm>
            <a:off x="75960" y="0"/>
            <a:ext cx="0" cy="6858000"/>
          </a:xfrm>
          <a:prstGeom prst="line">
            <a:avLst/>
          </a:prstGeom>
          <a:ln w="57240">
            <a:solidFill>
              <a:srgbClr val="FEC2AE"/>
            </a:solidFill>
            <a:round/>
          </a:ln>
        </p:spPr>
      </p:sp>
      <p:sp>
        <p:nvSpPr>
          <p:cNvPr id="71" name="Line 3"/>
          <p:cNvSpPr/>
          <p:nvPr/>
        </p:nvSpPr>
        <p:spPr>
          <a:xfrm>
            <a:off x="8991360" y="0"/>
            <a:ext cx="0" cy="6858000"/>
          </a:xfrm>
          <a:prstGeom prst="line">
            <a:avLst/>
          </a:prstGeom>
          <a:ln w="19080">
            <a:solidFill>
              <a:srgbClr val="FE8637"/>
            </a:solidFill>
            <a:round/>
          </a:ln>
        </p:spPr>
      </p:sp>
      <p:sp>
        <p:nvSpPr>
          <p:cNvPr id="72" name="CustomShape 4"/>
          <p:cNvSpPr/>
          <p:nvPr/>
        </p:nvSpPr>
        <p:spPr>
          <a:xfrm>
            <a:off x="8839080" y="0"/>
            <a:ext cx="304560" cy="6857640"/>
          </a:xfrm>
          <a:prstGeom prst="rect">
            <a:avLst/>
          </a:prstGeom>
          <a:solidFill>
            <a:srgbClr val="FEC2AE"/>
          </a:solidFill>
        </p:spPr>
      </p:sp>
      <p:sp>
        <p:nvSpPr>
          <p:cNvPr id="73" name="Line 5"/>
          <p:cNvSpPr/>
          <p:nvPr/>
        </p:nvSpPr>
        <p:spPr>
          <a:xfrm>
            <a:off x="8915400" y="0"/>
            <a:ext cx="0" cy="6858000"/>
          </a:xfrm>
          <a:prstGeom prst="line">
            <a:avLst/>
          </a:prstGeom>
          <a:ln w="9360">
            <a:solidFill>
              <a:srgbClr val="FE8637"/>
            </a:solidFill>
            <a:round/>
          </a:ln>
        </p:spPr>
      </p:sp>
      <p:sp>
        <p:nvSpPr>
          <p:cNvPr id="74" name="CustomShape 6"/>
          <p:cNvSpPr/>
          <p:nvPr/>
        </p:nvSpPr>
        <p:spPr>
          <a:xfrm>
            <a:off x="8156520" y="5715000"/>
            <a:ext cx="548280" cy="548280"/>
          </a:xfrm>
          <a:prstGeom prst="ellipse">
            <a:avLst/>
          </a:prstGeom>
          <a:solidFill>
            <a:srgbClr val="FE8637"/>
          </a:solidFill>
        </p:spPr>
      </p:sp>
      <p:pic>
        <p:nvPicPr>
          <p:cNvPr id="75" name="Picture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806040" cy="837720"/>
          </a:xfrm>
          <a:prstGeom prst="rect">
            <a:avLst/>
          </a:prstGeom>
        </p:spPr>
      </p:pic>
      <p:pic>
        <p:nvPicPr>
          <p:cNvPr id="76" name="Picture 9"/>
          <p:cNvPicPr/>
          <p:nvPr/>
        </p:nvPicPr>
        <p:blipFill>
          <a:blip r:embed="rId4"/>
          <a:stretch>
            <a:fillRect/>
          </a:stretch>
        </p:blipFill>
        <p:spPr>
          <a:xfrm>
            <a:off x="8353440" y="9360"/>
            <a:ext cx="761760" cy="488520"/>
          </a:xfrm>
          <a:prstGeom prst="rect">
            <a:avLst/>
          </a:prstGeom>
        </p:spPr>
      </p:pic>
      <p:sp>
        <p:nvSpPr>
          <p:cNvPr id="77" name="PlaceHolder 7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3000">
                <a:solidFill>
                  <a:srgbClr val="575F6D"/>
                </a:solidFill>
                <a:latin typeface="Century Schoolbook"/>
              </a:rPr>
              <a:t>Click to edit the title text formatClick to edit Master title style</a:t>
            </a:r>
            <a:endParaRPr/>
          </a:p>
        </p:txBody>
      </p:sp>
      <p:sp>
        <p:nvSpPr>
          <p:cNvPr id="78" name="CustomShape 8"/>
          <p:cNvSpPr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</p:sp>
      <p:sp>
        <p:nvSpPr>
          <p:cNvPr id="79" name="TextShape 9"/>
          <p:cNvSpPr txBox="1"/>
          <p:nvPr/>
        </p:nvSpPr>
        <p:spPr>
          <a:xfrm>
            <a:off x="8787240" y="268200"/>
            <a:ext cx="2011320" cy="383760"/>
          </a:xfrm>
          <a:prstGeom prst="rect">
            <a:avLst/>
          </a:prstGeom>
        </p:spPr>
      </p:sp>
      <p:sp>
        <p:nvSpPr>
          <p:cNvPr id="80" name="TextShape 10"/>
          <p:cNvSpPr txBox="1"/>
          <p:nvPr/>
        </p:nvSpPr>
        <p:spPr>
          <a:xfrm>
            <a:off x="8773200" y="2319840"/>
            <a:ext cx="3200040" cy="365400"/>
          </a:xfrm>
          <a:prstGeom prst="rect">
            <a:avLst/>
          </a:prstGeom>
        </p:spPr>
      </p:sp>
      <p:sp>
        <p:nvSpPr>
          <p:cNvPr id="81" name="PlaceHolder 11"/>
          <p:cNvSpPr>
            <a:spLocks noGrp="1"/>
          </p:cNvSpPr>
          <p:nvPr>
            <p:ph type="sldNum"/>
          </p:nvPr>
        </p:nvSpPr>
        <p:spPr>
          <a:xfrm>
            <a:off x="8129160" y="5734080"/>
            <a:ext cx="609120" cy="520920"/>
          </a:xfrm>
          <a:prstGeom prst="rect">
            <a:avLst/>
          </a:prstGeom>
        </p:spPr>
        <p:txBody>
          <a:bodyPr lIns="90000" tIns="45000" rIns="90000" bIns="45000"/>
          <a:lstStyle/>
          <a:p>
            <a:fld id="{C161D1E1-A1B1-4171-8151-C1C191317161}" type="slidenum">
              <a:rPr lang="en-IN" sz="1400" b="1">
                <a:solidFill>
                  <a:srgbClr val="FFFFFF"/>
                </a:solidFill>
                <a:latin typeface="Century Schoolbook"/>
              </a:rPr>
              <a:pPr/>
              <a:t>‹#›</a:t>
            </a:fld>
            <a:endParaRPr/>
          </a:p>
        </p:txBody>
      </p:sp>
      <p:sp>
        <p:nvSpPr>
          <p:cNvPr id="82" name="PlaceHolder 1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452592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IN"/>
              <a:t>Click to edit the outline text format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IN"/>
              <a:t>Second Outline Level</a:t>
            </a:r>
            <a:endParaRPr/>
          </a:p>
          <a:p>
            <a:pPr lvl="2">
              <a:buSzPct val="75000"/>
              <a:buFont typeface="StarSymbol"/>
              <a:buChar char=""/>
            </a:pPr>
            <a:r>
              <a:rPr lang="en-IN"/>
              <a:t>Third Outline Level</a:t>
            </a:r>
            <a:endParaRPr/>
          </a:p>
          <a:p>
            <a:pPr lvl="3">
              <a:buSzPct val="45000"/>
              <a:buFont typeface="StarSymbol"/>
              <a:buChar char=""/>
            </a:pPr>
            <a:r>
              <a:rPr lang="en-IN"/>
              <a:t>Fourth Outline Level</a:t>
            </a:r>
            <a:endParaRPr/>
          </a:p>
          <a:p>
            <a:pPr lvl="4">
              <a:buSzPct val="75000"/>
              <a:buFont typeface="StarSymbol"/>
              <a:buChar char=""/>
            </a:pPr>
            <a:r>
              <a:rPr lang="en-IN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/>
              <a:t>Seventh Outline Level</a:t>
            </a:r>
            <a:endParaRPr/>
          </a:p>
          <a:p>
            <a:pPr lvl="7">
              <a:buSzPct val="45000"/>
              <a:buFont typeface="StarSymbol"/>
              <a:buChar char=""/>
            </a:pPr>
            <a:r>
              <a:rPr lang="en-IN"/>
              <a:t>Eighth Outline Level</a:t>
            </a:r>
            <a:endParaRPr/>
          </a:p>
          <a:p>
            <a:pPr lvl="8">
              <a:buSzPct val="45000"/>
              <a:buFont typeface="StarSymbol"/>
              <a:buChar char=""/>
            </a:pPr>
            <a:r>
              <a:rPr lang="en-IN"/>
              <a:t>Ninth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/>
    <p:bodyStyle/>
    <p:otherStyle/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Line 1"/>
          <p:cNvSpPr/>
          <p:nvPr/>
        </p:nvSpPr>
        <p:spPr>
          <a:xfrm>
            <a:off x="8762760" y="0"/>
            <a:ext cx="0" cy="6858000"/>
          </a:xfrm>
          <a:prstGeom prst="line">
            <a:avLst/>
          </a:prstGeom>
          <a:ln w="38160">
            <a:solidFill>
              <a:srgbClr val="FEC2AE"/>
            </a:solidFill>
            <a:round/>
          </a:ln>
        </p:spPr>
      </p:sp>
      <p:sp>
        <p:nvSpPr>
          <p:cNvPr id="84" name="Line 2"/>
          <p:cNvSpPr/>
          <p:nvPr/>
        </p:nvSpPr>
        <p:spPr>
          <a:xfrm>
            <a:off x="75960" y="0"/>
            <a:ext cx="0" cy="6858000"/>
          </a:xfrm>
          <a:prstGeom prst="line">
            <a:avLst/>
          </a:prstGeom>
          <a:ln w="57240">
            <a:solidFill>
              <a:srgbClr val="FEC2AE"/>
            </a:solidFill>
            <a:round/>
          </a:ln>
        </p:spPr>
      </p:sp>
      <p:sp>
        <p:nvSpPr>
          <p:cNvPr id="85" name="Line 3"/>
          <p:cNvSpPr/>
          <p:nvPr/>
        </p:nvSpPr>
        <p:spPr>
          <a:xfrm>
            <a:off x="8991360" y="0"/>
            <a:ext cx="0" cy="6858000"/>
          </a:xfrm>
          <a:prstGeom prst="line">
            <a:avLst/>
          </a:prstGeom>
          <a:ln w="19080">
            <a:solidFill>
              <a:srgbClr val="FE8637"/>
            </a:solidFill>
            <a:round/>
          </a:ln>
        </p:spPr>
      </p:sp>
      <p:sp>
        <p:nvSpPr>
          <p:cNvPr id="86" name="CustomShape 4"/>
          <p:cNvSpPr/>
          <p:nvPr/>
        </p:nvSpPr>
        <p:spPr>
          <a:xfrm>
            <a:off x="8839080" y="0"/>
            <a:ext cx="304560" cy="6857640"/>
          </a:xfrm>
          <a:prstGeom prst="rect">
            <a:avLst/>
          </a:prstGeom>
          <a:solidFill>
            <a:srgbClr val="FEC2AE"/>
          </a:solidFill>
        </p:spPr>
      </p:sp>
      <p:sp>
        <p:nvSpPr>
          <p:cNvPr id="87" name="Line 5"/>
          <p:cNvSpPr/>
          <p:nvPr/>
        </p:nvSpPr>
        <p:spPr>
          <a:xfrm>
            <a:off x="8915400" y="0"/>
            <a:ext cx="0" cy="6858000"/>
          </a:xfrm>
          <a:prstGeom prst="line">
            <a:avLst/>
          </a:prstGeom>
          <a:ln w="9360">
            <a:solidFill>
              <a:srgbClr val="FE8637"/>
            </a:solidFill>
            <a:round/>
          </a:ln>
        </p:spPr>
      </p:sp>
      <p:sp>
        <p:nvSpPr>
          <p:cNvPr id="88" name="CustomShape 6"/>
          <p:cNvSpPr/>
          <p:nvPr/>
        </p:nvSpPr>
        <p:spPr>
          <a:xfrm>
            <a:off x="8156520" y="5715000"/>
            <a:ext cx="548280" cy="548280"/>
          </a:xfrm>
          <a:prstGeom prst="ellipse">
            <a:avLst/>
          </a:prstGeom>
          <a:solidFill>
            <a:srgbClr val="FE8637"/>
          </a:solidFill>
        </p:spPr>
      </p:sp>
      <p:pic>
        <p:nvPicPr>
          <p:cNvPr id="89" name="Picture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806040" cy="837720"/>
          </a:xfrm>
          <a:prstGeom prst="rect">
            <a:avLst/>
          </a:prstGeom>
        </p:spPr>
      </p:pic>
      <p:pic>
        <p:nvPicPr>
          <p:cNvPr id="90" name="Picture 9"/>
          <p:cNvPicPr/>
          <p:nvPr/>
        </p:nvPicPr>
        <p:blipFill>
          <a:blip r:embed="rId4"/>
          <a:stretch>
            <a:fillRect/>
          </a:stretch>
        </p:blipFill>
        <p:spPr>
          <a:xfrm>
            <a:off x="8353440" y="9360"/>
            <a:ext cx="761760" cy="488520"/>
          </a:xfrm>
          <a:prstGeom prst="rect">
            <a:avLst/>
          </a:prstGeom>
        </p:spPr>
      </p:pic>
      <p:sp>
        <p:nvSpPr>
          <p:cNvPr id="91" name="PlaceHolder 7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3000">
                <a:solidFill>
                  <a:srgbClr val="575F6D"/>
                </a:solidFill>
                <a:latin typeface="Century Schoolbook"/>
              </a:rPr>
              <a:t>Click to edit the title text formatClick to edit Master title style</a:t>
            </a:r>
            <a:endParaRPr/>
          </a:p>
        </p:txBody>
      </p:sp>
      <p:sp>
        <p:nvSpPr>
          <p:cNvPr id="92" name="PlaceHolder 8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38120" cy="452556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buSzPct val="45000"/>
              <a:buFont typeface="StarSymbol"/>
              <a:buChar char=""/>
            </a:pPr>
            <a:r>
              <a:rPr lang="en-IN" sz="2400">
                <a:solidFill>
                  <a:srgbClr val="000000"/>
                </a:solidFill>
                <a:latin typeface="Century Schoolbook"/>
              </a:rPr>
              <a:t>Click to edit the outline text format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IN" sz="2400">
                <a:solidFill>
                  <a:srgbClr val="000000"/>
                </a:solidFill>
                <a:latin typeface="Century Schoolbook"/>
              </a:rPr>
              <a:t>Second Outline Level</a:t>
            </a:r>
            <a:endParaRPr/>
          </a:p>
          <a:p>
            <a:pPr lvl="2">
              <a:buSzPct val="75000"/>
              <a:buFont typeface="StarSymbol"/>
              <a:buChar char=""/>
            </a:pPr>
            <a:r>
              <a:rPr lang="en-IN" sz="2400">
                <a:solidFill>
                  <a:srgbClr val="000000"/>
                </a:solidFill>
                <a:latin typeface="Century Schoolbook"/>
              </a:rPr>
              <a:t>Third Outline Level</a:t>
            </a:r>
            <a:endParaRPr/>
          </a:p>
          <a:p>
            <a:pPr lvl="3">
              <a:buSzPct val="45000"/>
              <a:buFont typeface="StarSymbol"/>
              <a:buChar char=""/>
            </a:pPr>
            <a:r>
              <a:rPr lang="en-IN" sz="2400">
                <a:solidFill>
                  <a:srgbClr val="000000"/>
                </a:solidFill>
                <a:latin typeface="Century Schoolbook"/>
              </a:rPr>
              <a:t>Fourth Outline Level</a:t>
            </a:r>
            <a:endParaRPr/>
          </a:p>
          <a:p>
            <a:pPr lvl="4">
              <a:buSzPct val="75000"/>
              <a:buFont typeface="StarSymbol"/>
              <a:buChar char=""/>
            </a:pPr>
            <a:r>
              <a:rPr lang="en-IN" sz="2400">
                <a:solidFill>
                  <a:srgbClr val="000000"/>
                </a:solidFill>
                <a:latin typeface="Century Schoolbook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400">
                <a:solidFill>
                  <a:srgbClr val="000000"/>
                </a:solidFill>
                <a:latin typeface="Century Schoolbook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400">
                <a:solidFill>
                  <a:srgbClr val="000000"/>
                </a:solidFill>
                <a:latin typeface="Century Schoolbook"/>
              </a:rPr>
              <a:t>Seventh Outline Level</a:t>
            </a:r>
            <a:endParaRPr/>
          </a:p>
          <a:p>
            <a:pPr lvl="7">
              <a:buSzPct val="45000"/>
              <a:buFont typeface="StarSymbol"/>
              <a:buChar char=""/>
            </a:pPr>
            <a:r>
              <a:rPr lang="en-IN" sz="2400">
                <a:solidFill>
                  <a:srgbClr val="000000"/>
                </a:solidFill>
                <a:latin typeface="Century Schoolbook"/>
              </a:rPr>
              <a:t>Eighth Outline Level</a:t>
            </a:r>
            <a:endParaRPr/>
          </a:p>
          <a:p>
            <a:pPr>
              <a:buSzPct val="70000"/>
              <a:buFont typeface="Wingdings"/>
              <a:buChar char=""/>
            </a:pPr>
            <a:r>
              <a:rPr lang="en-IN" sz="2400">
                <a:solidFill>
                  <a:srgbClr val="000000"/>
                </a:solidFill>
                <a:latin typeface="Century Schoolbook"/>
              </a:rPr>
              <a:t>Ninth Outline LevelClick to edit Master text styles</a:t>
            </a:r>
            <a:endParaRPr/>
          </a:p>
          <a:p>
            <a:pPr lvl="1">
              <a:buSzPct val="80000"/>
              <a:buFont typeface="Wingdings 2"/>
              <a:buChar char=""/>
            </a:pPr>
            <a:r>
              <a:rPr lang="en-IN" sz="2100">
                <a:solidFill>
                  <a:srgbClr val="000000"/>
                </a:solidFill>
                <a:latin typeface="Century Schoolbook"/>
              </a:rPr>
              <a:t>Second level</a:t>
            </a:r>
            <a:endParaRPr/>
          </a:p>
          <a:p>
            <a:pPr lvl="1">
              <a:buSzPct val="80000"/>
              <a:buFont typeface="Wingdings 2"/>
              <a:buChar char=""/>
            </a:pPr>
            <a:r>
              <a:rPr lang="en-IN">
                <a:solidFill>
                  <a:srgbClr val="000000"/>
                </a:solidFill>
                <a:latin typeface="Century Schoolbook"/>
              </a:rPr>
              <a:t>Third level</a:t>
            </a:r>
            <a:endParaRPr/>
          </a:p>
          <a:p>
            <a:pPr lvl="2">
              <a:buSzPct val="60000"/>
              <a:buFont typeface="Wingdings"/>
              <a:buChar char=""/>
            </a:pPr>
            <a:r>
              <a:rPr lang="en-IN">
                <a:solidFill>
                  <a:srgbClr val="000000"/>
                </a:solidFill>
                <a:latin typeface="Century Schoolbook"/>
              </a:rPr>
              <a:t>Fourth level</a:t>
            </a:r>
            <a:endParaRPr/>
          </a:p>
          <a:p>
            <a:pPr lvl="3">
              <a:buSzPct val="60000"/>
              <a:buFont typeface="Wingdings"/>
              <a:buChar char=""/>
            </a:pPr>
            <a:r>
              <a:rPr lang="en-IN" sz="1600">
                <a:solidFill>
                  <a:srgbClr val="000000"/>
                </a:solidFill>
                <a:latin typeface="Century Schoolbook"/>
              </a:rPr>
              <a:t>Fifth level</a:t>
            </a:r>
            <a:endParaRPr/>
          </a:p>
        </p:txBody>
      </p:sp>
      <p:sp>
        <p:nvSpPr>
          <p:cNvPr id="93" name="PlaceHolder 9"/>
          <p:cNvSpPr>
            <a:spLocks noGrp="1"/>
          </p:cNvSpPr>
          <p:nvPr>
            <p:ph type="body"/>
          </p:nvPr>
        </p:nvSpPr>
        <p:spPr>
          <a:xfrm>
            <a:off x="4648320" y="1600200"/>
            <a:ext cx="4038120" cy="452556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buSzPct val="45000"/>
              <a:buFont typeface="StarSymbol"/>
              <a:buChar char=""/>
            </a:pPr>
            <a:r>
              <a:rPr lang="en-IN" sz="2400">
                <a:solidFill>
                  <a:srgbClr val="000000"/>
                </a:solidFill>
                <a:latin typeface="Century Schoolbook"/>
              </a:rPr>
              <a:t>Click to edit the outline text format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IN" sz="2400">
                <a:solidFill>
                  <a:srgbClr val="000000"/>
                </a:solidFill>
                <a:latin typeface="Century Schoolbook"/>
              </a:rPr>
              <a:t>Second Outline Level</a:t>
            </a:r>
            <a:endParaRPr/>
          </a:p>
          <a:p>
            <a:pPr lvl="2">
              <a:buSzPct val="75000"/>
              <a:buFont typeface="StarSymbol"/>
              <a:buChar char=""/>
            </a:pPr>
            <a:r>
              <a:rPr lang="en-IN" sz="2400">
                <a:solidFill>
                  <a:srgbClr val="000000"/>
                </a:solidFill>
                <a:latin typeface="Century Schoolbook"/>
              </a:rPr>
              <a:t>Third Outline Level</a:t>
            </a:r>
            <a:endParaRPr/>
          </a:p>
          <a:p>
            <a:pPr lvl="3">
              <a:buSzPct val="45000"/>
              <a:buFont typeface="StarSymbol"/>
              <a:buChar char=""/>
            </a:pPr>
            <a:r>
              <a:rPr lang="en-IN" sz="2400">
                <a:solidFill>
                  <a:srgbClr val="000000"/>
                </a:solidFill>
                <a:latin typeface="Century Schoolbook"/>
              </a:rPr>
              <a:t>Fourth Outline Level</a:t>
            </a:r>
            <a:endParaRPr/>
          </a:p>
          <a:p>
            <a:pPr lvl="4">
              <a:buSzPct val="75000"/>
              <a:buFont typeface="StarSymbol"/>
              <a:buChar char=""/>
            </a:pPr>
            <a:r>
              <a:rPr lang="en-IN" sz="2400">
                <a:solidFill>
                  <a:srgbClr val="000000"/>
                </a:solidFill>
                <a:latin typeface="Century Schoolbook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400">
                <a:solidFill>
                  <a:srgbClr val="000000"/>
                </a:solidFill>
                <a:latin typeface="Century Schoolbook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400">
                <a:solidFill>
                  <a:srgbClr val="000000"/>
                </a:solidFill>
                <a:latin typeface="Century Schoolbook"/>
              </a:rPr>
              <a:t>Seventh Outline Level</a:t>
            </a:r>
            <a:endParaRPr/>
          </a:p>
          <a:p>
            <a:pPr lvl="7">
              <a:buSzPct val="45000"/>
              <a:buFont typeface="StarSymbol"/>
              <a:buChar char=""/>
            </a:pPr>
            <a:r>
              <a:rPr lang="en-IN" sz="2400">
                <a:solidFill>
                  <a:srgbClr val="000000"/>
                </a:solidFill>
                <a:latin typeface="Century Schoolbook"/>
              </a:rPr>
              <a:t>Eighth Outline Level</a:t>
            </a:r>
            <a:endParaRPr/>
          </a:p>
          <a:p>
            <a:pPr>
              <a:buSzPct val="70000"/>
              <a:buFont typeface="Wingdings"/>
              <a:buChar char=""/>
            </a:pPr>
            <a:r>
              <a:rPr lang="en-IN" sz="2400">
                <a:solidFill>
                  <a:srgbClr val="000000"/>
                </a:solidFill>
                <a:latin typeface="Century Schoolbook"/>
              </a:rPr>
              <a:t>Ninth Outline LevelClick to edit Master text styles</a:t>
            </a:r>
            <a:endParaRPr/>
          </a:p>
          <a:p>
            <a:pPr lvl="1">
              <a:buSzPct val="80000"/>
              <a:buFont typeface="Wingdings 2"/>
              <a:buChar char=""/>
            </a:pPr>
            <a:r>
              <a:rPr lang="en-IN" sz="2100">
                <a:solidFill>
                  <a:srgbClr val="000000"/>
                </a:solidFill>
                <a:latin typeface="Century Schoolbook"/>
              </a:rPr>
              <a:t>Second level</a:t>
            </a:r>
            <a:endParaRPr/>
          </a:p>
          <a:p>
            <a:pPr lvl="1">
              <a:buSzPct val="80000"/>
              <a:buFont typeface="Wingdings 2"/>
              <a:buChar char=""/>
            </a:pPr>
            <a:r>
              <a:rPr lang="en-IN">
                <a:solidFill>
                  <a:srgbClr val="000000"/>
                </a:solidFill>
                <a:latin typeface="Century Schoolbook"/>
              </a:rPr>
              <a:t>Third level</a:t>
            </a:r>
            <a:endParaRPr/>
          </a:p>
          <a:p>
            <a:pPr lvl="2">
              <a:buSzPct val="60000"/>
              <a:buFont typeface="Wingdings"/>
              <a:buChar char=""/>
            </a:pPr>
            <a:r>
              <a:rPr lang="en-IN">
                <a:solidFill>
                  <a:srgbClr val="000000"/>
                </a:solidFill>
                <a:latin typeface="Century Schoolbook"/>
              </a:rPr>
              <a:t>Fourth level</a:t>
            </a:r>
            <a:endParaRPr/>
          </a:p>
          <a:p>
            <a:pPr lvl="3">
              <a:buSzPct val="60000"/>
              <a:buFont typeface="Wingdings"/>
              <a:buChar char=""/>
            </a:pPr>
            <a:r>
              <a:rPr lang="en-IN" sz="1600">
                <a:solidFill>
                  <a:srgbClr val="000000"/>
                </a:solidFill>
                <a:latin typeface="Century Schoolbook"/>
              </a:rPr>
              <a:t>Fifth level</a:t>
            </a:r>
            <a:endParaRPr/>
          </a:p>
        </p:txBody>
      </p:sp>
      <p:sp>
        <p:nvSpPr>
          <p:cNvPr id="94" name="TextShape 10"/>
          <p:cNvSpPr txBox="1"/>
          <p:nvPr/>
        </p:nvSpPr>
        <p:spPr>
          <a:xfrm>
            <a:off x="8787240" y="268200"/>
            <a:ext cx="2011320" cy="383760"/>
          </a:xfrm>
          <a:prstGeom prst="rect">
            <a:avLst/>
          </a:prstGeom>
        </p:spPr>
      </p:sp>
      <p:sp>
        <p:nvSpPr>
          <p:cNvPr id="95" name="TextShape 11"/>
          <p:cNvSpPr txBox="1"/>
          <p:nvPr/>
        </p:nvSpPr>
        <p:spPr>
          <a:xfrm>
            <a:off x="8773200" y="2319840"/>
            <a:ext cx="3200040" cy="365400"/>
          </a:xfrm>
          <a:prstGeom prst="rect">
            <a:avLst/>
          </a:prstGeom>
        </p:spPr>
      </p:sp>
      <p:sp>
        <p:nvSpPr>
          <p:cNvPr id="96" name="PlaceHolder 12"/>
          <p:cNvSpPr>
            <a:spLocks noGrp="1"/>
          </p:cNvSpPr>
          <p:nvPr>
            <p:ph type="sldNum"/>
          </p:nvPr>
        </p:nvSpPr>
        <p:spPr>
          <a:xfrm>
            <a:off x="8129160" y="5734080"/>
            <a:ext cx="609120" cy="520920"/>
          </a:xfrm>
          <a:prstGeom prst="rect">
            <a:avLst/>
          </a:prstGeom>
        </p:spPr>
        <p:txBody>
          <a:bodyPr lIns="90000" tIns="45000" rIns="90000" bIns="45000"/>
          <a:lstStyle/>
          <a:p>
            <a:fld id="{91C1B101-F121-4151-9131-E1D121D101B1}" type="slidenum">
              <a:rPr lang="en-IN" sz="1400" b="1">
                <a:solidFill>
                  <a:srgbClr val="FFFFFF"/>
                </a:solidFill>
                <a:latin typeface="Century Schoolbook"/>
              </a:rPr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2286000" y="3124080"/>
            <a:ext cx="6171840" cy="130932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4000" b="1">
                <a:solidFill>
                  <a:srgbClr val="575F6D"/>
                </a:solidFill>
                <a:latin typeface="Century Schoolbook"/>
              </a:rPr>
              <a:t>Introduction to the ARM Instruction Set</a:t>
            </a:r>
            <a:endParaRPr/>
          </a:p>
        </p:txBody>
      </p:sp>
      <p:sp>
        <p:nvSpPr>
          <p:cNvPr id="103" name="TextShape 2"/>
          <p:cNvSpPr txBox="1"/>
          <p:nvPr/>
        </p:nvSpPr>
        <p:spPr>
          <a:xfrm>
            <a:off x="2286000" y="5003280"/>
            <a:ext cx="6171840" cy="137124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b="1">
                <a:solidFill>
                  <a:srgbClr val="575F6D"/>
                </a:solidFill>
              </a:rPr>
              <a:t>CDAC Mumbai</a:t>
            </a:r>
            <a:endParaRPr/>
          </a:p>
        </p:txBody>
      </p:sp>
    </p:spTree>
  </p:cSld>
  <p:clrMapOvr>
    <a:masterClrMapping/>
  </p:clrMapOvr>
  <p:transition spd="slow"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TextShape 1"/>
          <p:cNvSpPr txBox="1"/>
          <p:nvPr/>
        </p:nvSpPr>
        <p:spPr>
          <a:xfrm>
            <a:off x="457200" y="274680"/>
            <a:ext cx="8229240" cy="9442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3000">
                <a:solidFill>
                  <a:srgbClr val="575F6D"/>
                </a:solidFill>
                <a:latin typeface="Times New Roman"/>
              </a:rPr>
              <a:t>GCD Algorithm</a:t>
            </a:r>
            <a:endParaRPr/>
          </a:p>
        </p:txBody>
      </p:sp>
      <p:sp>
        <p:nvSpPr>
          <p:cNvPr id="372" name="CustomShape 2"/>
          <p:cNvSpPr/>
          <p:nvPr/>
        </p:nvSpPr>
        <p:spPr>
          <a:xfrm>
            <a:off x="3733920" y="1828800"/>
            <a:ext cx="914040" cy="301320"/>
          </a:xfrm>
          <a:prstGeom prst="flowChartTerminator">
            <a:avLst/>
          </a:prstGeom>
          <a:solidFill>
            <a:srgbClr val="F5CD2D"/>
          </a:solidFill>
          <a:ln w="25560">
            <a:solidFill>
              <a:srgbClr val="B59721"/>
            </a:solidFill>
            <a:round/>
          </a:ln>
        </p:spPr>
        <p:txBody>
          <a:bodyPr lIns="90000" tIns="45000" rIns="90000" bIns="45000" anchor="ctr"/>
          <a:lstStyle/>
          <a:p>
            <a:pPr algn="ctr"/>
            <a:r>
              <a:rPr lang="en-IN">
                <a:solidFill>
                  <a:srgbClr val="000000"/>
                </a:solidFill>
                <a:latin typeface="Arial"/>
              </a:rPr>
              <a:t>Start</a:t>
            </a:r>
            <a:endParaRPr/>
          </a:p>
        </p:txBody>
      </p:sp>
      <p:sp>
        <p:nvSpPr>
          <p:cNvPr id="373" name="CustomShape 3"/>
          <p:cNvSpPr/>
          <p:nvPr/>
        </p:nvSpPr>
        <p:spPr>
          <a:xfrm>
            <a:off x="5791320" y="2844720"/>
            <a:ext cx="914040" cy="301320"/>
          </a:xfrm>
          <a:prstGeom prst="flowChartTerminator">
            <a:avLst/>
          </a:prstGeom>
          <a:solidFill>
            <a:srgbClr val="F5CD2D"/>
          </a:solidFill>
          <a:ln w="25560">
            <a:solidFill>
              <a:srgbClr val="B59721"/>
            </a:solidFill>
            <a:round/>
          </a:ln>
        </p:spPr>
        <p:txBody>
          <a:bodyPr lIns="90000" tIns="45000" rIns="90000" bIns="45000" anchor="ctr"/>
          <a:lstStyle/>
          <a:p>
            <a:pPr algn="ctr"/>
            <a:r>
              <a:rPr lang="en-IN">
                <a:solidFill>
                  <a:srgbClr val="000000"/>
                </a:solidFill>
                <a:latin typeface="Arial"/>
              </a:rPr>
              <a:t>Stop</a:t>
            </a:r>
            <a:endParaRPr/>
          </a:p>
        </p:txBody>
      </p:sp>
      <p:sp>
        <p:nvSpPr>
          <p:cNvPr id="374" name="CustomShape 4"/>
          <p:cNvSpPr/>
          <p:nvPr/>
        </p:nvSpPr>
        <p:spPr>
          <a:xfrm>
            <a:off x="3124080" y="2590920"/>
            <a:ext cx="2133360" cy="837720"/>
          </a:xfrm>
          <a:prstGeom prst="flowChartDecision">
            <a:avLst/>
          </a:prstGeom>
          <a:solidFill>
            <a:srgbClr val="F5CD2D"/>
          </a:solidFill>
          <a:ln w="25560">
            <a:solidFill>
              <a:srgbClr val="B59721"/>
            </a:solidFill>
            <a:round/>
          </a:ln>
        </p:spPr>
        <p:txBody>
          <a:bodyPr lIns="90000" tIns="45000" rIns="90000" bIns="45000" anchor="ctr"/>
          <a:lstStyle/>
          <a:p>
            <a:pPr algn="ctr"/>
            <a:r>
              <a:rPr lang="en-IN">
                <a:solidFill>
                  <a:srgbClr val="000000"/>
                </a:solidFill>
                <a:latin typeface="Arial"/>
              </a:rPr>
              <a:t>R0==R1</a:t>
            </a:r>
            <a:endParaRPr/>
          </a:p>
        </p:txBody>
      </p:sp>
      <p:sp>
        <p:nvSpPr>
          <p:cNvPr id="375" name="CustomShape 5"/>
          <p:cNvSpPr/>
          <p:nvPr/>
        </p:nvSpPr>
        <p:spPr>
          <a:xfrm>
            <a:off x="3200400" y="3733920"/>
            <a:ext cx="1980720" cy="764640"/>
          </a:xfrm>
          <a:prstGeom prst="flowChartDecision">
            <a:avLst/>
          </a:prstGeom>
          <a:solidFill>
            <a:srgbClr val="F5CD2D"/>
          </a:solidFill>
          <a:ln w="25560">
            <a:solidFill>
              <a:srgbClr val="B59721"/>
            </a:solidFill>
            <a:round/>
          </a:ln>
        </p:spPr>
        <p:txBody>
          <a:bodyPr lIns="90000" tIns="45000" rIns="90000" bIns="45000" anchor="ctr"/>
          <a:lstStyle/>
          <a:p>
            <a:pPr algn="ctr"/>
            <a:r>
              <a:rPr lang="en-IN">
                <a:solidFill>
                  <a:srgbClr val="000000"/>
                </a:solidFill>
                <a:latin typeface="Arial"/>
              </a:rPr>
              <a:t>R0&gt;R1</a:t>
            </a:r>
            <a:endParaRPr/>
          </a:p>
        </p:txBody>
      </p:sp>
      <p:sp>
        <p:nvSpPr>
          <p:cNvPr id="376" name="CustomShape 6"/>
          <p:cNvSpPr/>
          <p:nvPr/>
        </p:nvSpPr>
        <p:spPr>
          <a:xfrm>
            <a:off x="1447920" y="4800600"/>
            <a:ext cx="1523520" cy="612360"/>
          </a:xfrm>
          <a:prstGeom prst="flowChartProcess">
            <a:avLst/>
          </a:prstGeom>
          <a:solidFill>
            <a:srgbClr val="F5CD2D"/>
          </a:solidFill>
          <a:ln w="25560">
            <a:solidFill>
              <a:srgbClr val="B59721"/>
            </a:solidFill>
            <a:round/>
          </a:ln>
        </p:spPr>
        <p:txBody>
          <a:bodyPr lIns="90000" tIns="45000" rIns="90000" bIns="45000" anchor="ctr"/>
          <a:lstStyle/>
          <a:p>
            <a:pPr algn="ctr"/>
            <a:r>
              <a:rPr lang="en-IN">
                <a:solidFill>
                  <a:srgbClr val="000000"/>
                </a:solidFill>
                <a:latin typeface="Arial"/>
              </a:rPr>
              <a:t>R0=R0-R1</a:t>
            </a:r>
            <a:endParaRPr/>
          </a:p>
        </p:txBody>
      </p:sp>
      <p:cxnSp>
        <p:nvCxnSpPr>
          <p:cNvPr id="377" name="Line 7"/>
          <p:cNvCxnSpPr/>
          <p:nvPr/>
        </p:nvCxnSpPr>
        <p:spPr>
          <a:xfrm>
            <a:off x="4190760" y="2130120"/>
            <a:ext cx="360" cy="460800"/>
          </a:xfrm>
          <a:prstGeom prst="straightConnector1">
            <a:avLst/>
          </a:prstGeom>
          <a:ln w="12600">
            <a:solidFill>
              <a:srgbClr val="000000"/>
            </a:solidFill>
            <a:round/>
            <a:tailEnd type="triangle" w="med" len="med"/>
          </a:ln>
        </p:spPr>
      </p:cxnSp>
      <p:cxnSp>
        <p:nvCxnSpPr>
          <p:cNvPr id="378" name="Line 8"/>
          <p:cNvCxnSpPr/>
          <p:nvPr/>
        </p:nvCxnSpPr>
        <p:spPr>
          <a:xfrm flipH="1">
            <a:off x="4190760" y="3425760"/>
            <a:ext cx="2160" cy="308160"/>
          </a:xfrm>
          <a:prstGeom prst="straightConnector1">
            <a:avLst/>
          </a:prstGeom>
          <a:ln w="12600">
            <a:solidFill>
              <a:srgbClr val="000000"/>
            </a:solidFill>
            <a:round/>
            <a:tailEnd type="triangle" w="med" len="med"/>
          </a:ln>
        </p:spPr>
      </p:cxnSp>
      <p:cxnSp>
        <p:nvCxnSpPr>
          <p:cNvPr id="379" name="Line 9"/>
          <p:cNvCxnSpPr/>
          <p:nvPr/>
        </p:nvCxnSpPr>
        <p:spPr>
          <a:xfrm flipH="1">
            <a:off x="2209680" y="4116240"/>
            <a:ext cx="991080" cy="684720"/>
          </a:xfrm>
          <a:prstGeom prst="straightConnector1">
            <a:avLst/>
          </a:prstGeom>
          <a:ln w="12600">
            <a:solidFill>
              <a:srgbClr val="000000"/>
            </a:solidFill>
            <a:round/>
            <a:tailEnd type="triangle" w="med" len="med"/>
          </a:ln>
        </p:spPr>
      </p:cxnSp>
      <p:cxnSp>
        <p:nvCxnSpPr>
          <p:cNvPr id="380" name="Line 10"/>
          <p:cNvCxnSpPr/>
          <p:nvPr/>
        </p:nvCxnSpPr>
        <p:spPr>
          <a:xfrm>
            <a:off x="5181480" y="4116240"/>
            <a:ext cx="1028880" cy="682920"/>
          </a:xfrm>
          <a:prstGeom prst="straightConnector1">
            <a:avLst/>
          </a:prstGeom>
          <a:ln w="12600">
            <a:solidFill>
              <a:srgbClr val="000000"/>
            </a:solidFill>
            <a:round/>
            <a:tailEnd type="triangle" w="med" len="med"/>
          </a:ln>
        </p:spPr>
      </p:cxnSp>
      <p:cxnSp>
        <p:nvCxnSpPr>
          <p:cNvPr id="381" name="Line 11"/>
          <p:cNvCxnSpPr/>
          <p:nvPr/>
        </p:nvCxnSpPr>
        <p:spPr>
          <a:xfrm flipH="1">
            <a:off x="6246720" y="5335560"/>
            <a:ext cx="3600" cy="304920"/>
          </a:xfrm>
          <a:prstGeom prst="straightConnector1">
            <a:avLst/>
          </a:prstGeom>
          <a:ln w="12600">
            <a:solidFill>
              <a:srgbClr val="000000"/>
            </a:solidFill>
            <a:round/>
            <a:tailEnd type="triangle" w="med" len="med"/>
          </a:ln>
        </p:spPr>
      </p:cxnSp>
      <p:cxnSp>
        <p:nvCxnSpPr>
          <p:cNvPr id="382" name="Line 12"/>
          <p:cNvCxnSpPr/>
          <p:nvPr/>
        </p:nvCxnSpPr>
        <p:spPr>
          <a:xfrm flipH="1">
            <a:off x="2133360" y="5410080"/>
            <a:ext cx="2160" cy="305280"/>
          </a:xfrm>
          <a:prstGeom prst="straightConnector1">
            <a:avLst/>
          </a:prstGeom>
          <a:ln w="12600">
            <a:solidFill>
              <a:srgbClr val="000000"/>
            </a:solidFill>
            <a:round/>
            <a:tailEnd type="triangle" w="med" len="med"/>
          </a:ln>
        </p:spPr>
      </p:cxnSp>
      <p:sp>
        <p:nvSpPr>
          <p:cNvPr id="383" name="CustomShape 13"/>
          <p:cNvSpPr/>
          <p:nvPr/>
        </p:nvSpPr>
        <p:spPr>
          <a:xfrm>
            <a:off x="5486400" y="4797360"/>
            <a:ext cx="1523520" cy="612360"/>
          </a:xfrm>
          <a:prstGeom prst="flowChartProcess">
            <a:avLst/>
          </a:prstGeom>
          <a:solidFill>
            <a:srgbClr val="F5CD2D"/>
          </a:solidFill>
          <a:ln w="25560">
            <a:solidFill>
              <a:srgbClr val="B59721"/>
            </a:solidFill>
            <a:round/>
          </a:ln>
        </p:spPr>
        <p:txBody>
          <a:bodyPr lIns="90000" tIns="45000" rIns="90000" bIns="45000" anchor="ctr"/>
          <a:lstStyle/>
          <a:p>
            <a:pPr algn="ctr"/>
            <a:r>
              <a:rPr lang="en-IN">
                <a:solidFill>
                  <a:srgbClr val="000000"/>
                </a:solidFill>
                <a:latin typeface="Arial"/>
              </a:rPr>
              <a:t>R1=R1-R0</a:t>
            </a:r>
            <a:endParaRPr/>
          </a:p>
        </p:txBody>
      </p:sp>
      <p:sp>
        <p:nvSpPr>
          <p:cNvPr id="384" name="Line 14"/>
          <p:cNvSpPr/>
          <p:nvPr/>
        </p:nvSpPr>
        <p:spPr>
          <a:xfrm flipH="1">
            <a:off x="990360" y="5638680"/>
            <a:ext cx="5257800" cy="7632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</p:sp>
      <p:cxnSp>
        <p:nvCxnSpPr>
          <p:cNvPr id="385" name="Line 15"/>
          <p:cNvCxnSpPr/>
          <p:nvPr/>
        </p:nvCxnSpPr>
        <p:spPr>
          <a:xfrm flipV="1">
            <a:off x="988920" y="2973240"/>
            <a:ext cx="3600" cy="2743560"/>
          </a:xfrm>
          <a:prstGeom prst="straightConnector1">
            <a:avLst/>
          </a:prstGeom>
          <a:ln w="12600">
            <a:solidFill>
              <a:srgbClr val="000000"/>
            </a:solidFill>
            <a:round/>
            <a:tailEnd type="triangle" w="med" len="med"/>
          </a:ln>
        </p:spPr>
      </p:cxnSp>
      <p:cxnSp>
        <p:nvCxnSpPr>
          <p:cNvPr id="386" name="Line 16"/>
          <p:cNvCxnSpPr/>
          <p:nvPr/>
        </p:nvCxnSpPr>
        <p:spPr>
          <a:xfrm>
            <a:off x="990360" y="2971800"/>
            <a:ext cx="2134080" cy="38160"/>
          </a:xfrm>
          <a:prstGeom prst="straightConnector1">
            <a:avLst/>
          </a:prstGeom>
          <a:ln w="12600">
            <a:solidFill>
              <a:srgbClr val="000000"/>
            </a:solidFill>
            <a:round/>
            <a:tailEnd type="triangle" w="med" len="med"/>
          </a:ln>
        </p:spPr>
      </p:cxnSp>
      <p:cxnSp>
        <p:nvCxnSpPr>
          <p:cNvPr id="387" name="Line 17"/>
          <p:cNvCxnSpPr/>
          <p:nvPr/>
        </p:nvCxnSpPr>
        <p:spPr>
          <a:xfrm flipV="1">
            <a:off x="5257800" y="2995560"/>
            <a:ext cx="533520" cy="14400"/>
          </a:xfrm>
          <a:prstGeom prst="straightConnector1">
            <a:avLst/>
          </a:prstGeom>
          <a:ln w="12600">
            <a:solidFill>
              <a:srgbClr val="000000"/>
            </a:solidFill>
            <a:round/>
            <a:tailEnd type="triangle" w="med" len="med"/>
          </a:ln>
        </p:spPr>
      </p:cxnSp>
      <p:sp>
        <p:nvSpPr>
          <p:cNvPr id="388" name="CustomShape 18"/>
          <p:cNvSpPr/>
          <p:nvPr/>
        </p:nvSpPr>
        <p:spPr>
          <a:xfrm>
            <a:off x="5029200" y="2514600"/>
            <a:ext cx="685440" cy="380520"/>
          </a:xfrm>
          <a:prstGeom prst="flowChartProcess">
            <a:avLst/>
          </a:prstGeom>
          <a:solidFill>
            <a:srgbClr val="FFFFFF"/>
          </a:solidFill>
        </p:spPr>
        <p:txBody>
          <a:bodyPr lIns="90000" tIns="45000" rIns="90000" bIns="45000" anchor="ctr"/>
          <a:lstStyle/>
          <a:p>
            <a:pPr algn="ctr"/>
            <a:r>
              <a:rPr lang="en-IN">
                <a:solidFill>
                  <a:srgbClr val="000000"/>
                </a:solidFill>
                <a:latin typeface="Arial"/>
              </a:rPr>
              <a:t>Yes</a:t>
            </a:r>
            <a:endParaRPr/>
          </a:p>
        </p:txBody>
      </p:sp>
      <p:sp>
        <p:nvSpPr>
          <p:cNvPr id="389" name="CustomShape 19"/>
          <p:cNvSpPr/>
          <p:nvPr/>
        </p:nvSpPr>
        <p:spPr>
          <a:xfrm>
            <a:off x="2286000" y="3962520"/>
            <a:ext cx="685440" cy="304560"/>
          </a:xfrm>
          <a:prstGeom prst="flowChartProcess">
            <a:avLst/>
          </a:prstGeom>
          <a:solidFill>
            <a:srgbClr val="FFFFFF"/>
          </a:solidFill>
        </p:spPr>
        <p:txBody>
          <a:bodyPr lIns="90000" tIns="45000" rIns="90000" bIns="45000" anchor="ctr"/>
          <a:lstStyle/>
          <a:p>
            <a:pPr algn="ctr"/>
            <a:r>
              <a:rPr lang="en-IN">
                <a:solidFill>
                  <a:srgbClr val="000000"/>
                </a:solidFill>
                <a:latin typeface="Arial"/>
              </a:rPr>
              <a:t>Yes</a:t>
            </a:r>
            <a:endParaRPr/>
          </a:p>
        </p:txBody>
      </p:sp>
      <p:sp>
        <p:nvSpPr>
          <p:cNvPr id="390" name="CustomShape 20"/>
          <p:cNvSpPr/>
          <p:nvPr/>
        </p:nvSpPr>
        <p:spPr>
          <a:xfrm>
            <a:off x="5334120" y="3886200"/>
            <a:ext cx="609120" cy="304560"/>
          </a:xfrm>
          <a:prstGeom prst="flowChartProcess">
            <a:avLst/>
          </a:prstGeom>
          <a:solidFill>
            <a:srgbClr val="FFFFFF"/>
          </a:solidFill>
        </p:spPr>
        <p:txBody>
          <a:bodyPr lIns="90000" tIns="45000" rIns="90000" bIns="45000" anchor="ctr"/>
          <a:lstStyle/>
          <a:p>
            <a:pPr algn="ctr"/>
            <a:r>
              <a:rPr lang="en-IN">
                <a:solidFill>
                  <a:srgbClr val="000000"/>
                </a:solidFill>
                <a:latin typeface="Arial"/>
              </a:rPr>
              <a:t>No</a:t>
            </a:r>
            <a:endParaRPr/>
          </a:p>
        </p:txBody>
      </p:sp>
      <p:sp>
        <p:nvSpPr>
          <p:cNvPr id="391" name="CustomShape 21"/>
          <p:cNvSpPr/>
          <p:nvPr/>
        </p:nvSpPr>
        <p:spPr>
          <a:xfrm>
            <a:off x="4267080" y="3429000"/>
            <a:ext cx="609120" cy="304560"/>
          </a:xfrm>
          <a:prstGeom prst="flowChartProcess">
            <a:avLst/>
          </a:prstGeom>
          <a:solidFill>
            <a:srgbClr val="FFFFFF"/>
          </a:solidFill>
        </p:spPr>
        <p:txBody>
          <a:bodyPr lIns="90000" tIns="45000" rIns="90000" bIns="45000" anchor="ctr"/>
          <a:lstStyle/>
          <a:p>
            <a:pPr algn="ctr"/>
            <a:r>
              <a:rPr lang="en-IN">
                <a:solidFill>
                  <a:srgbClr val="000000"/>
                </a:solidFill>
                <a:latin typeface="Arial"/>
              </a:rPr>
              <a:t>No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TextShape 1"/>
          <p:cNvSpPr txBox="1"/>
          <p:nvPr/>
        </p:nvSpPr>
        <p:spPr>
          <a:xfrm>
            <a:off x="457200" y="838080"/>
            <a:ext cx="8229240" cy="808812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b="1"/>
              <a:t>			</a:t>
            </a:r>
            <a:r>
              <a:rPr lang="en-IN" b="1" u="sng"/>
              <a:t>“Normal” Assembler</a:t>
            </a:r>
            <a:endParaRPr/>
          </a:p>
          <a:p>
            <a:endParaRPr/>
          </a:p>
          <a:p>
            <a:r>
              <a:rPr lang="en-IN" b="1"/>
              <a:t>gcd:	cmp 	r0, r1 		;reached the end?</a:t>
            </a:r>
            <a:endParaRPr/>
          </a:p>
          <a:p>
            <a:r>
              <a:rPr lang="en-IN" b="1"/>
              <a:t>		beq 	stop</a:t>
            </a:r>
            <a:endParaRPr/>
          </a:p>
          <a:p>
            <a:r>
              <a:rPr lang="en-IN" b="1"/>
              <a:t>		blt 	less 		;if r0 &gt; r1</a:t>
            </a:r>
            <a:endParaRPr/>
          </a:p>
          <a:p>
            <a:r>
              <a:rPr lang="en-IN" b="1"/>
              <a:t>		sub 	r0, r0, r1	;subtract r1 from r0</a:t>
            </a:r>
            <a:endParaRPr/>
          </a:p>
          <a:p>
            <a:r>
              <a:rPr lang="en-IN" b="1"/>
              <a:t>		bal 	gcd</a:t>
            </a:r>
            <a:endParaRPr/>
          </a:p>
          <a:p>
            <a:r>
              <a:rPr lang="en-IN" b="1"/>
              <a:t>less:	sub 	r1, r1, r0 	;subtract r0 from r1</a:t>
            </a:r>
            <a:endParaRPr/>
          </a:p>
          <a:p>
            <a:r>
              <a:rPr lang="en-IN" b="1"/>
              <a:t>		bal 	gcd</a:t>
            </a:r>
            <a:endParaRPr/>
          </a:p>
          <a:p>
            <a:r>
              <a:rPr lang="en-IN" b="1"/>
              <a:t>		stop</a:t>
            </a:r>
            <a:endParaRPr/>
          </a:p>
          <a:p>
            <a:r>
              <a:rPr lang="en-IN" b="1"/>
              <a:t>			</a:t>
            </a:r>
            <a:r>
              <a:rPr lang="en-IN" b="1" u="sng"/>
              <a:t>ARM Conditional Assembler</a:t>
            </a:r>
            <a:endParaRPr/>
          </a:p>
          <a:p>
            <a:endParaRPr/>
          </a:p>
          <a:p>
            <a:r>
              <a:rPr lang="en-IN" b="1"/>
              <a:t>gcd:	cmp 	r0, r1 		;if r0 &gt; r1</a:t>
            </a:r>
            <a:endParaRPr/>
          </a:p>
          <a:p>
            <a:r>
              <a:rPr lang="en-IN" b="1"/>
              <a:t>		subgt 	r0, r0, r1 	;subtract r1 from r0</a:t>
            </a:r>
            <a:endParaRPr/>
          </a:p>
          <a:p>
            <a:r>
              <a:rPr lang="en-IN" b="1"/>
              <a:t>		sublt 	r1, r1, r0 	;else subtract r0 from r1</a:t>
            </a:r>
            <a:endParaRPr/>
          </a:p>
          <a:p>
            <a:r>
              <a:rPr lang="en-IN" b="1"/>
              <a:t>		bne 	gcd 		;reached the end?</a:t>
            </a:r>
            <a:endParaRPr/>
          </a:p>
          <a:p>
            <a:endParaRPr/>
          </a:p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TextShape 1"/>
          <p:cNvSpPr txBox="1"/>
          <p:nvPr/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3000">
                <a:solidFill>
                  <a:srgbClr val="575F6D"/>
                </a:solidFill>
                <a:latin typeface="Century Schoolbook"/>
              </a:rPr>
              <a:t>Move Instructions</a:t>
            </a:r>
            <a:endParaRPr/>
          </a:p>
        </p:txBody>
      </p:sp>
      <p:sp>
        <p:nvSpPr>
          <p:cNvPr id="394" name="TextShape 2"/>
          <p:cNvSpPr txBox="1"/>
          <p:nvPr/>
        </p:nvSpPr>
        <p:spPr>
          <a:xfrm>
            <a:off x="457200" y="1600200"/>
            <a:ext cx="7467120" cy="48733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buSzPct val="45000"/>
              <a:buFont typeface="Wingdings"/>
              <a:buChar char="Ø"/>
            </a:pPr>
            <a:r>
              <a:rPr lang="en-IN" sz="2800"/>
              <a:t>&lt;instruction&gt;{&lt;cond&gt;}{S} Rd, N</a:t>
            </a:r>
            <a:endParaRPr/>
          </a:p>
          <a:p>
            <a:pPr>
              <a:buSzPct val="45000"/>
              <a:buFont typeface="Wingdings"/>
              <a:buChar char="Ø"/>
            </a:pPr>
            <a:r>
              <a:rPr lang="en-IN" sz="2800"/>
              <a:t>Useful for setting values and transferring data between registers</a:t>
            </a:r>
            <a:endParaRPr/>
          </a:p>
          <a:p>
            <a:pPr>
              <a:buSzPct val="45000"/>
              <a:buFont typeface="Wingdings"/>
              <a:buChar char="Ø"/>
            </a:pPr>
            <a:r>
              <a:rPr lang="en-IN" sz="2800"/>
              <a:t>N can be a register or an immediate value preceded by #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TextShape 1"/>
          <p:cNvSpPr txBox="1"/>
          <p:nvPr/>
        </p:nvSpPr>
        <p:spPr>
          <a:xfrm>
            <a:off x="457200" y="809640"/>
            <a:ext cx="8229240" cy="6076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3000">
                <a:solidFill>
                  <a:srgbClr val="575F6D"/>
                </a:solidFill>
                <a:latin typeface="Century Schoolbook"/>
              </a:rPr>
              <a:t>Barrel Shifter</a:t>
            </a:r>
            <a:endParaRPr/>
          </a:p>
        </p:txBody>
      </p:sp>
      <p:sp>
        <p:nvSpPr>
          <p:cNvPr id="396" name="TextShape 2"/>
          <p:cNvSpPr txBox="1"/>
          <p:nvPr/>
        </p:nvSpPr>
        <p:spPr>
          <a:xfrm>
            <a:off x="457200" y="1600200"/>
            <a:ext cx="8152920" cy="137124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just">
              <a:buSzPct val="45000"/>
              <a:buFont typeface="Wingdings"/>
              <a:buChar char="Ø"/>
            </a:pPr>
            <a:r>
              <a:rPr lang="en-IN"/>
              <a:t>Shift the 32 bit binary pattern in one of the source registers left or right by a specific number of positions before it enters the ALU</a:t>
            </a:r>
            <a:endParaRPr/>
          </a:p>
        </p:txBody>
      </p:sp>
      <p:sp>
        <p:nvSpPr>
          <p:cNvPr id="397" name="CustomShape 3"/>
          <p:cNvSpPr/>
          <p:nvPr/>
        </p:nvSpPr>
        <p:spPr>
          <a:xfrm>
            <a:off x="3505320" y="2971800"/>
            <a:ext cx="2895120" cy="1904760"/>
          </a:xfrm>
          <a:prstGeom prst="roundRect">
            <a:avLst>
              <a:gd name="adj" fmla="val 3600"/>
            </a:avLst>
          </a:prstGeom>
          <a:solidFill>
            <a:srgbClr val="FE8637"/>
          </a:solidFill>
          <a:ln w="31680">
            <a:solidFill>
              <a:srgbClr val="000000"/>
            </a:solidFill>
            <a:round/>
          </a:ln>
        </p:spPr>
      </p:sp>
      <p:sp>
        <p:nvSpPr>
          <p:cNvPr id="398" name="Line 4"/>
          <p:cNvSpPr/>
          <p:nvPr/>
        </p:nvSpPr>
        <p:spPr>
          <a:xfrm>
            <a:off x="5181480" y="3276360"/>
            <a:ext cx="0" cy="457200"/>
          </a:xfrm>
          <a:prstGeom prst="line">
            <a:avLst/>
          </a:prstGeom>
          <a:ln w="31680">
            <a:solidFill>
              <a:srgbClr val="000000"/>
            </a:solidFill>
            <a:round/>
            <a:tailEnd type="triangle" w="med" len="med"/>
          </a:ln>
        </p:spPr>
      </p:sp>
      <p:sp>
        <p:nvSpPr>
          <p:cNvPr id="399" name="Line 5"/>
          <p:cNvSpPr/>
          <p:nvPr/>
        </p:nvSpPr>
        <p:spPr>
          <a:xfrm>
            <a:off x="5181480" y="4114800"/>
            <a:ext cx="0" cy="990360"/>
          </a:xfrm>
          <a:prstGeom prst="line">
            <a:avLst/>
          </a:prstGeom>
          <a:ln w="31680">
            <a:solidFill>
              <a:srgbClr val="000000"/>
            </a:solidFill>
            <a:round/>
            <a:tailEnd type="triangle" w="med" len="med"/>
          </a:ln>
        </p:spPr>
      </p:sp>
      <p:sp>
        <p:nvSpPr>
          <p:cNvPr id="400" name="Line 6"/>
          <p:cNvSpPr/>
          <p:nvPr/>
        </p:nvSpPr>
        <p:spPr>
          <a:xfrm>
            <a:off x="2743200" y="3352680"/>
            <a:ext cx="0" cy="1752480"/>
          </a:xfrm>
          <a:prstGeom prst="line">
            <a:avLst/>
          </a:prstGeom>
          <a:ln w="31680">
            <a:solidFill>
              <a:srgbClr val="000000"/>
            </a:solidFill>
            <a:round/>
            <a:tailEnd type="triangle" w="med" len="med"/>
          </a:ln>
        </p:spPr>
      </p:sp>
      <p:sp>
        <p:nvSpPr>
          <p:cNvPr id="401" name="CustomShape 7"/>
          <p:cNvSpPr/>
          <p:nvPr/>
        </p:nvSpPr>
        <p:spPr>
          <a:xfrm>
            <a:off x="4971960" y="2971800"/>
            <a:ext cx="761760" cy="3646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>
                <a:solidFill>
                  <a:srgbClr val="000000"/>
                </a:solidFill>
                <a:latin typeface="Tahoma"/>
              </a:rPr>
              <a:t>Rm</a:t>
            </a:r>
            <a:endParaRPr/>
          </a:p>
        </p:txBody>
      </p:sp>
      <p:sp>
        <p:nvSpPr>
          <p:cNvPr id="402" name="Line 8"/>
          <p:cNvSpPr/>
          <p:nvPr/>
        </p:nvSpPr>
        <p:spPr>
          <a:xfrm>
            <a:off x="3962160" y="5790960"/>
            <a:ext cx="0" cy="609840"/>
          </a:xfrm>
          <a:prstGeom prst="line">
            <a:avLst/>
          </a:prstGeom>
          <a:ln w="31680">
            <a:solidFill>
              <a:srgbClr val="000000"/>
            </a:solidFill>
            <a:round/>
            <a:tailEnd type="triangle" w="med" len="med"/>
          </a:ln>
        </p:spPr>
      </p:sp>
      <p:sp>
        <p:nvSpPr>
          <p:cNvPr id="403" name="CustomShape 9"/>
          <p:cNvSpPr/>
          <p:nvPr/>
        </p:nvSpPr>
        <p:spPr>
          <a:xfrm>
            <a:off x="5181480" y="4433760"/>
            <a:ext cx="1294920" cy="3646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>
                <a:solidFill>
                  <a:srgbClr val="000000"/>
                </a:solidFill>
                <a:latin typeface="Tahoma"/>
              </a:rPr>
              <a:t>Result N</a:t>
            </a:r>
            <a:endParaRPr/>
          </a:p>
        </p:txBody>
      </p:sp>
      <p:sp>
        <p:nvSpPr>
          <p:cNvPr id="404" name="CustomShape 10"/>
          <p:cNvSpPr/>
          <p:nvPr/>
        </p:nvSpPr>
        <p:spPr>
          <a:xfrm>
            <a:off x="3747960" y="6262560"/>
            <a:ext cx="761760" cy="3646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>
                <a:solidFill>
                  <a:srgbClr val="000000"/>
                </a:solidFill>
                <a:latin typeface="Tahoma"/>
              </a:rPr>
              <a:t>Rd</a:t>
            </a:r>
            <a:endParaRPr/>
          </a:p>
        </p:txBody>
      </p:sp>
      <p:sp>
        <p:nvSpPr>
          <p:cNvPr id="405" name="CustomShape 11"/>
          <p:cNvSpPr/>
          <p:nvPr/>
        </p:nvSpPr>
        <p:spPr>
          <a:xfrm>
            <a:off x="2529000" y="3052800"/>
            <a:ext cx="761760" cy="3646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>
                <a:solidFill>
                  <a:srgbClr val="000000"/>
                </a:solidFill>
                <a:latin typeface="Tahoma"/>
              </a:rPr>
              <a:t>Rn</a:t>
            </a:r>
            <a:endParaRPr/>
          </a:p>
        </p:txBody>
      </p:sp>
      <p:sp>
        <p:nvSpPr>
          <p:cNvPr id="406" name="CustomShape 12"/>
          <p:cNvSpPr/>
          <p:nvPr/>
        </p:nvSpPr>
        <p:spPr>
          <a:xfrm>
            <a:off x="2244600" y="5268600"/>
            <a:ext cx="2253240" cy="36468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en-IN">
                <a:solidFill>
                  <a:srgbClr val="000000"/>
                </a:solidFill>
                <a:latin typeface="Tahoma"/>
              </a:rPr>
              <a:t>No pre-processing</a:t>
            </a:r>
            <a:endParaRPr/>
          </a:p>
        </p:txBody>
      </p:sp>
      <p:sp>
        <p:nvSpPr>
          <p:cNvPr id="407" name="CustomShape 13"/>
          <p:cNvSpPr/>
          <p:nvPr/>
        </p:nvSpPr>
        <p:spPr>
          <a:xfrm>
            <a:off x="3598920" y="4803120"/>
            <a:ext cx="1857240" cy="36468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en-IN">
                <a:solidFill>
                  <a:srgbClr val="000000"/>
                </a:solidFill>
                <a:latin typeface="Tahoma"/>
              </a:rPr>
              <a:t>Pre-processing</a:t>
            </a:r>
            <a:endParaRPr/>
          </a:p>
        </p:txBody>
      </p:sp>
      <p:sp>
        <p:nvSpPr>
          <p:cNvPr id="408" name="CustomShape 14"/>
          <p:cNvSpPr/>
          <p:nvPr/>
        </p:nvSpPr>
        <p:spPr>
          <a:xfrm>
            <a:off x="4267080" y="3733920"/>
            <a:ext cx="1980720" cy="380520"/>
          </a:xfrm>
          <a:prstGeom prst="roundRect">
            <a:avLst>
              <a:gd name="adj" fmla="val 3600"/>
            </a:avLst>
          </a:prstGeom>
          <a:ln w="31680">
            <a:solidFill>
              <a:srgbClr val="000000"/>
            </a:solidFill>
            <a:round/>
          </a:ln>
        </p:spPr>
        <p:txBody>
          <a:bodyPr wrap="none" lIns="90000" tIns="45000" rIns="90000" bIns="45000" anchor="ctr"/>
          <a:lstStyle/>
          <a:p>
            <a:pPr algn="ctr"/>
            <a:r>
              <a:rPr lang="en-IN" sz="2400">
                <a:solidFill>
                  <a:srgbClr val="000000"/>
                </a:solidFill>
                <a:latin typeface="Tahoma"/>
              </a:rPr>
              <a:t>Barrel Shifter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TextShape 1"/>
          <p:cNvSpPr txBox="1"/>
          <p:nvPr/>
        </p:nvSpPr>
        <p:spPr>
          <a:xfrm>
            <a:off x="457200" y="809640"/>
            <a:ext cx="8229240" cy="6076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3000">
                <a:solidFill>
                  <a:srgbClr val="575F6D"/>
                </a:solidFill>
                <a:latin typeface="Century Schoolbook"/>
              </a:rPr>
              <a:t>Logical shift left by one</a:t>
            </a:r>
            <a:endParaRPr/>
          </a:p>
        </p:txBody>
      </p:sp>
      <p:sp>
        <p:nvSpPr>
          <p:cNvPr id="410" name="CustomShape 2"/>
          <p:cNvSpPr/>
          <p:nvPr/>
        </p:nvSpPr>
        <p:spPr>
          <a:xfrm>
            <a:off x="5072040" y="1523880"/>
            <a:ext cx="456840" cy="1904760"/>
          </a:xfrm>
          <a:prstGeom prst="roundRect">
            <a:avLst>
              <a:gd name="adj" fmla="val 3600"/>
            </a:avLst>
          </a:prstGeom>
          <a:solidFill>
            <a:srgbClr val="FE8637"/>
          </a:solidFill>
          <a:ln w="31680">
            <a:solidFill>
              <a:srgbClr val="000000"/>
            </a:solidFill>
            <a:round/>
          </a:ln>
        </p:spPr>
      </p:sp>
      <p:sp>
        <p:nvSpPr>
          <p:cNvPr id="411" name="CustomShape 3"/>
          <p:cNvSpPr/>
          <p:nvPr/>
        </p:nvSpPr>
        <p:spPr>
          <a:xfrm>
            <a:off x="5148360" y="1981080"/>
            <a:ext cx="304560" cy="304560"/>
          </a:xfrm>
          <a:prstGeom prst="roundRect">
            <a:avLst>
              <a:gd name="adj" fmla="val 3600"/>
            </a:avLst>
          </a:prstGeom>
          <a:solidFill>
            <a:srgbClr val="FE8637"/>
          </a:solidFill>
          <a:ln w="31680">
            <a:solidFill>
              <a:srgbClr val="000000"/>
            </a:solidFill>
            <a:round/>
          </a:ln>
        </p:spPr>
        <p:txBody>
          <a:bodyPr wrap="none" lIns="90000" tIns="45000" rIns="90000" bIns="45000" anchor="ctr"/>
          <a:lstStyle/>
          <a:p>
            <a:pPr algn="ctr"/>
            <a:r>
              <a:rPr lang="en-IN" sz="2400">
                <a:latin typeface="Tahoma"/>
              </a:rPr>
              <a:t>1</a:t>
            </a:r>
            <a:endParaRPr/>
          </a:p>
        </p:txBody>
      </p:sp>
      <p:sp>
        <p:nvSpPr>
          <p:cNvPr id="412" name="CustomShape 4"/>
          <p:cNvSpPr/>
          <p:nvPr/>
        </p:nvSpPr>
        <p:spPr>
          <a:xfrm>
            <a:off x="5572080" y="1981080"/>
            <a:ext cx="304560" cy="304560"/>
          </a:xfrm>
          <a:prstGeom prst="roundRect">
            <a:avLst>
              <a:gd name="adj" fmla="val 3600"/>
            </a:avLst>
          </a:prstGeom>
          <a:solidFill>
            <a:srgbClr val="FE8637"/>
          </a:solidFill>
          <a:ln w="31680">
            <a:solidFill>
              <a:srgbClr val="000000"/>
            </a:solidFill>
            <a:round/>
          </a:ln>
        </p:spPr>
        <p:txBody>
          <a:bodyPr wrap="none" lIns="90000" tIns="45000" rIns="90000" bIns="45000" anchor="ctr"/>
          <a:lstStyle/>
          <a:p>
            <a:pPr algn="ctr"/>
            <a:r>
              <a:rPr lang="en-IN" sz="2400">
                <a:latin typeface="Tahoma"/>
              </a:rPr>
              <a:t>0</a:t>
            </a:r>
            <a:endParaRPr/>
          </a:p>
        </p:txBody>
      </p:sp>
      <p:sp>
        <p:nvSpPr>
          <p:cNvPr id="413" name="CustomShape 5"/>
          <p:cNvSpPr/>
          <p:nvPr/>
        </p:nvSpPr>
        <p:spPr>
          <a:xfrm>
            <a:off x="6014880" y="1981080"/>
            <a:ext cx="304560" cy="304560"/>
          </a:xfrm>
          <a:prstGeom prst="roundRect">
            <a:avLst>
              <a:gd name="adj" fmla="val 3600"/>
            </a:avLst>
          </a:prstGeom>
          <a:solidFill>
            <a:srgbClr val="FE8637"/>
          </a:solidFill>
          <a:ln w="31680">
            <a:solidFill>
              <a:srgbClr val="000000"/>
            </a:solidFill>
            <a:round/>
          </a:ln>
        </p:spPr>
        <p:txBody>
          <a:bodyPr wrap="none" lIns="90000" tIns="45000" rIns="90000" bIns="45000" anchor="ctr"/>
          <a:lstStyle/>
          <a:p>
            <a:pPr algn="ctr"/>
            <a:r>
              <a:rPr lang="en-IN" sz="2400">
                <a:latin typeface="Tahoma"/>
              </a:rPr>
              <a:t>0</a:t>
            </a:r>
            <a:endParaRPr/>
          </a:p>
        </p:txBody>
      </p:sp>
      <p:sp>
        <p:nvSpPr>
          <p:cNvPr id="414" name="CustomShape 6"/>
          <p:cNvSpPr/>
          <p:nvPr/>
        </p:nvSpPr>
        <p:spPr>
          <a:xfrm>
            <a:off x="4724280" y="1981080"/>
            <a:ext cx="304560" cy="304560"/>
          </a:xfrm>
          <a:prstGeom prst="roundRect">
            <a:avLst>
              <a:gd name="adj" fmla="val 3600"/>
            </a:avLst>
          </a:prstGeom>
          <a:solidFill>
            <a:srgbClr val="FE8637"/>
          </a:solidFill>
          <a:ln w="31680">
            <a:solidFill>
              <a:srgbClr val="000000"/>
            </a:solidFill>
            <a:round/>
          </a:ln>
        </p:spPr>
        <p:txBody>
          <a:bodyPr wrap="none" lIns="90000" tIns="45000" rIns="90000" bIns="45000" anchor="ctr"/>
          <a:lstStyle/>
          <a:p>
            <a:pPr algn="ctr"/>
            <a:r>
              <a:rPr lang="en-IN" sz="2400">
                <a:latin typeface="Tahoma"/>
              </a:rPr>
              <a:t>0</a:t>
            </a:r>
            <a:endParaRPr/>
          </a:p>
        </p:txBody>
      </p:sp>
      <p:sp>
        <p:nvSpPr>
          <p:cNvPr id="415" name="CustomShape 7"/>
          <p:cNvSpPr/>
          <p:nvPr/>
        </p:nvSpPr>
        <p:spPr>
          <a:xfrm>
            <a:off x="5153040" y="3019320"/>
            <a:ext cx="304560" cy="304560"/>
          </a:xfrm>
          <a:prstGeom prst="roundRect">
            <a:avLst>
              <a:gd name="adj" fmla="val 3600"/>
            </a:avLst>
          </a:prstGeom>
          <a:solidFill>
            <a:srgbClr val="FE8637"/>
          </a:solidFill>
          <a:ln w="31680">
            <a:solidFill>
              <a:srgbClr val="000000"/>
            </a:solidFill>
            <a:round/>
          </a:ln>
        </p:spPr>
        <p:txBody>
          <a:bodyPr wrap="none" lIns="90000" tIns="45000" rIns="90000" bIns="45000" anchor="ctr"/>
          <a:lstStyle/>
          <a:p>
            <a:pPr algn="ctr"/>
            <a:r>
              <a:rPr lang="en-IN" sz="2400">
                <a:latin typeface="Tahoma"/>
              </a:rPr>
              <a:t>0</a:t>
            </a:r>
            <a:endParaRPr/>
          </a:p>
        </p:txBody>
      </p:sp>
      <p:sp>
        <p:nvSpPr>
          <p:cNvPr id="416" name="CustomShape 8"/>
          <p:cNvSpPr/>
          <p:nvPr/>
        </p:nvSpPr>
        <p:spPr>
          <a:xfrm>
            <a:off x="5576760" y="3019320"/>
            <a:ext cx="304560" cy="304560"/>
          </a:xfrm>
          <a:prstGeom prst="roundRect">
            <a:avLst>
              <a:gd name="adj" fmla="val 3600"/>
            </a:avLst>
          </a:prstGeom>
          <a:solidFill>
            <a:srgbClr val="FE8637"/>
          </a:solidFill>
          <a:ln w="31680">
            <a:solidFill>
              <a:srgbClr val="000000"/>
            </a:solidFill>
            <a:round/>
          </a:ln>
        </p:spPr>
        <p:txBody>
          <a:bodyPr wrap="none" lIns="90000" tIns="45000" rIns="90000" bIns="45000" anchor="ctr"/>
          <a:lstStyle/>
          <a:p>
            <a:pPr algn="ctr"/>
            <a:r>
              <a:rPr lang="en-IN" sz="2400">
                <a:latin typeface="Tahoma"/>
              </a:rPr>
              <a:t>0</a:t>
            </a:r>
            <a:endParaRPr/>
          </a:p>
        </p:txBody>
      </p:sp>
      <p:sp>
        <p:nvSpPr>
          <p:cNvPr id="417" name="CustomShape 9"/>
          <p:cNvSpPr/>
          <p:nvPr/>
        </p:nvSpPr>
        <p:spPr>
          <a:xfrm>
            <a:off x="6019920" y="3019320"/>
            <a:ext cx="304560" cy="304560"/>
          </a:xfrm>
          <a:prstGeom prst="roundRect">
            <a:avLst>
              <a:gd name="adj" fmla="val 3600"/>
            </a:avLst>
          </a:prstGeom>
          <a:solidFill>
            <a:srgbClr val="FE8637"/>
          </a:solidFill>
          <a:ln w="31680">
            <a:solidFill>
              <a:srgbClr val="000000"/>
            </a:solidFill>
            <a:round/>
          </a:ln>
        </p:spPr>
        <p:txBody>
          <a:bodyPr wrap="none" lIns="90000" tIns="45000" rIns="90000" bIns="45000" anchor="ctr"/>
          <a:lstStyle/>
          <a:p>
            <a:pPr algn="ctr"/>
            <a:r>
              <a:rPr lang="en-IN" sz="2400">
                <a:latin typeface="Tahoma"/>
              </a:rPr>
              <a:t>0</a:t>
            </a:r>
            <a:endParaRPr/>
          </a:p>
        </p:txBody>
      </p:sp>
      <p:sp>
        <p:nvSpPr>
          <p:cNvPr id="418" name="CustomShape 10"/>
          <p:cNvSpPr/>
          <p:nvPr/>
        </p:nvSpPr>
        <p:spPr>
          <a:xfrm>
            <a:off x="4729320" y="3019320"/>
            <a:ext cx="304560" cy="304560"/>
          </a:xfrm>
          <a:prstGeom prst="roundRect">
            <a:avLst>
              <a:gd name="adj" fmla="val 3600"/>
            </a:avLst>
          </a:prstGeom>
          <a:solidFill>
            <a:srgbClr val="FE8637"/>
          </a:solidFill>
          <a:ln w="31680">
            <a:solidFill>
              <a:srgbClr val="000000"/>
            </a:solidFill>
            <a:round/>
          </a:ln>
        </p:spPr>
        <p:txBody>
          <a:bodyPr wrap="none" lIns="90000" tIns="45000" rIns="90000" bIns="45000" anchor="ctr"/>
          <a:lstStyle/>
          <a:p>
            <a:pPr algn="ctr"/>
            <a:r>
              <a:rPr lang="en-IN" sz="2400">
                <a:latin typeface="Tahoma"/>
              </a:rPr>
              <a:t>1</a:t>
            </a:r>
            <a:endParaRPr/>
          </a:p>
        </p:txBody>
      </p:sp>
      <p:sp>
        <p:nvSpPr>
          <p:cNvPr id="419" name="CustomShape 11"/>
          <p:cNvSpPr/>
          <p:nvPr/>
        </p:nvSpPr>
        <p:spPr>
          <a:xfrm>
            <a:off x="5114880" y="1557360"/>
            <a:ext cx="685440" cy="3034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1400">
                <a:latin typeface="Tahoma"/>
              </a:rPr>
              <a:t>Bit</a:t>
            </a:r>
            <a:endParaRPr/>
          </a:p>
        </p:txBody>
      </p:sp>
      <p:sp>
        <p:nvSpPr>
          <p:cNvPr id="420" name="CustomShape 12"/>
          <p:cNvSpPr/>
          <p:nvPr/>
        </p:nvSpPr>
        <p:spPr>
          <a:xfrm>
            <a:off x="5119560" y="1709640"/>
            <a:ext cx="685440" cy="3034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1400">
                <a:latin typeface="Tahoma"/>
              </a:rPr>
              <a:t>2</a:t>
            </a:r>
            <a:endParaRPr/>
          </a:p>
        </p:txBody>
      </p:sp>
      <p:sp>
        <p:nvSpPr>
          <p:cNvPr id="421" name="CustomShape 13"/>
          <p:cNvSpPr/>
          <p:nvPr/>
        </p:nvSpPr>
        <p:spPr>
          <a:xfrm>
            <a:off x="5981760" y="1523880"/>
            <a:ext cx="685440" cy="3034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1400">
                <a:latin typeface="Tahoma"/>
              </a:rPr>
              <a:t>Bit</a:t>
            </a:r>
            <a:endParaRPr/>
          </a:p>
        </p:txBody>
      </p:sp>
      <p:sp>
        <p:nvSpPr>
          <p:cNvPr id="422" name="CustomShape 14"/>
          <p:cNvSpPr/>
          <p:nvPr/>
        </p:nvSpPr>
        <p:spPr>
          <a:xfrm>
            <a:off x="5986440" y="1676520"/>
            <a:ext cx="685440" cy="3034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1400">
                <a:latin typeface="Tahoma"/>
              </a:rPr>
              <a:t>0</a:t>
            </a:r>
            <a:endParaRPr/>
          </a:p>
        </p:txBody>
      </p:sp>
      <p:sp>
        <p:nvSpPr>
          <p:cNvPr id="423" name="CustomShape 15"/>
          <p:cNvSpPr/>
          <p:nvPr/>
        </p:nvSpPr>
        <p:spPr>
          <a:xfrm>
            <a:off x="2209680" y="1523880"/>
            <a:ext cx="456840" cy="1904760"/>
          </a:xfrm>
          <a:prstGeom prst="roundRect">
            <a:avLst>
              <a:gd name="adj" fmla="val 3600"/>
            </a:avLst>
          </a:prstGeom>
          <a:solidFill>
            <a:srgbClr val="FE8637"/>
          </a:solidFill>
          <a:ln w="31680">
            <a:solidFill>
              <a:srgbClr val="000000"/>
            </a:solidFill>
            <a:round/>
          </a:ln>
        </p:spPr>
      </p:sp>
      <p:sp>
        <p:nvSpPr>
          <p:cNvPr id="424" name="CustomShape 16"/>
          <p:cNvSpPr/>
          <p:nvPr/>
        </p:nvSpPr>
        <p:spPr>
          <a:xfrm>
            <a:off x="2286000" y="1981080"/>
            <a:ext cx="304560" cy="304560"/>
          </a:xfrm>
          <a:prstGeom prst="roundRect">
            <a:avLst>
              <a:gd name="adj" fmla="val 3600"/>
            </a:avLst>
          </a:prstGeom>
          <a:solidFill>
            <a:srgbClr val="FE8637"/>
          </a:solidFill>
          <a:ln w="31680">
            <a:solidFill>
              <a:srgbClr val="000000"/>
            </a:solidFill>
            <a:round/>
          </a:ln>
        </p:spPr>
        <p:txBody>
          <a:bodyPr wrap="none" lIns="90000" tIns="45000" rIns="90000" bIns="45000" anchor="ctr"/>
          <a:lstStyle/>
          <a:p>
            <a:pPr algn="ctr"/>
            <a:r>
              <a:rPr lang="en-IN" sz="2400">
                <a:latin typeface="Tahoma"/>
              </a:rPr>
              <a:t>1</a:t>
            </a:r>
            <a:endParaRPr/>
          </a:p>
        </p:txBody>
      </p:sp>
      <p:sp>
        <p:nvSpPr>
          <p:cNvPr id="425" name="CustomShape 17"/>
          <p:cNvSpPr/>
          <p:nvPr/>
        </p:nvSpPr>
        <p:spPr>
          <a:xfrm>
            <a:off x="2709720" y="1981080"/>
            <a:ext cx="304560" cy="304560"/>
          </a:xfrm>
          <a:prstGeom prst="roundRect">
            <a:avLst>
              <a:gd name="adj" fmla="val 3600"/>
            </a:avLst>
          </a:prstGeom>
          <a:solidFill>
            <a:srgbClr val="FE8637"/>
          </a:solidFill>
          <a:ln w="31680">
            <a:solidFill>
              <a:srgbClr val="000000"/>
            </a:solidFill>
            <a:round/>
          </a:ln>
        </p:spPr>
        <p:txBody>
          <a:bodyPr wrap="none" lIns="90000" tIns="45000" rIns="90000" bIns="45000" anchor="ctr"/>
          <a:lstStyle/>
          <a:p>
            <a:pPr algn="ctr"/>
            <a:r>
              <a:rPr lang="en-IN" sz="2400">
                <a:latin typeface="Tahoma"/>
              </a:rPr>
              <a:t>0</a:t>
            </a:r>
            <a:endParaRPr/>
          </a:p>
        </p:txBody>
      </p:sp>
      <p:sp>
        <p:nvSpPr>
          <p:cNvPr id="426" name="CustomShape 18"/>
          <p:cNvSpPr/>
          <p:nvPr/>
        </p:nvSpPr>
        <p:spPr>
          <a:xfrm>
            <a:off x="3152880" y="1981080"/>
            <a:ext cx="304560" cy="304560"/>
          </a:xfrm>
          <a:prstGeom prst="roundRect">
            <a:avLst>
              <a:gd name="adj" fmla="val 3600"/>
            </a:avLst>
          </a:prstGeom>
          <a:solidFill>
            <a:srgbClr val="FE8637"/>
          </a:solidFill>
          <a:ln w="31680">
            <a:solidFill>
              <a:srgbClr val="000000"/>
            </a:solidFill>
            <a:round/>
          </a:ln>
        </p:spPr>
        <p:txBody>
          <a:bodyPr wrap="none" lIns="90000" tIns="45000" rIns="90000" bIns="45000" anchor="ctr"/>
          <a:lstStyle/>
          <a:p>
            <a:pPr algn="ctr"/>
            <a:r>
              <a:rPr lang="en-IN" sz="2400">
                <a:latin typeface="Tahoma"/>
              </a:rPr>
              <a:t>0</a:t>
            </a:r>
            <a:endParaRPr/>
          </a:p>
        </p:txBody>
      </p:sp>
      <p:sp>
        <p:nvSpPr>
          <p:cNvPr id="427" name="CustomShape 19"/>
          <p:cNvSpPr/>
          <p:nvPr/>
        </p:nvSpPr>
        <p:spPr>
          <a:xfrm>
            <a:off x="914400" y="1905120"/>
            <a:ext cx="1099800" cy="380520"/>
          </a:xfrm>
          <a:prstGeom prst="roundRect">
            <a:avLst>
              <a:gd name="adj" fmla="val 3600"/>
            </a:avLst>
          </a:prstGeom>
          <a:solidFill>
            <a:srgbClr val="FE8637"/>
          </a:solidFill>
          <a:ln w="31680">
            <a:solidFill>
              <a:srgbClr val="000000"/>
            </a:solidFill>
            <a:round/>
          </a:ln>
        </p:spPr>
        <p:txBody>
          <a:bodyPr wrap="none" lIns="90000" tIns="45000" rIns="90000" bIns="45000" anchor="ctr"/>
          <a:lstStyle/>
          <a:p>
            <a:pPr algn="ctr"/>
            <a:r>
              <a:rPr lang="en-IN" sz="2400">
                <a:latin typeface="Tahoma"/>
              </a:rPr>
              <a:t>nzcv</a:t>
            </a:r>
            <a:endParaRPr/>
          </a:p>
        </p:txBody>
      </p:sp>
      <p:sp>
        <p:nvSpPr>
          <p:cNvPr id="428" name="CustomShape 20"/>
          <p:cNvSpPr/>
          <p:nvPr/>
        </p:nvSpPr>
        <p:spPr>
          <a:xfrm>
            <a:off x="2290680" y="3019320"/>
            <a:ext cx="304560" cy="304560"/>
          </a:xfrm>
          <a:prstGeom prst="roundRect">
            <a:avLst>
              <a:gd name="adj" fmla="val 3600"/>
            </a:avLst>
          </a:prstGeom>
          <a:solidFill>
            <a:srgbClr val="FE8637"/>
          </a:solidFill>
          <a:ln w="31680">
            <a:solidFill>
              <a:srgbClr val="000000"/>
            </a:solidFill>
            <a:round/>
          </a:ln>
        </p:spPr>
        <p:txBody>
          <a:bodyPr wrap="none" lIns="90000" tIns="45000" rIns="90000" bIns="45000" anchor="ctr"/>
          <a:lstStyle/>
          <a:p>
            <a:pPr algn="ctr"/>
            <a:r>
              <a:rPr lang="en-IN" sz="2400">
                <a:latin typeface="Tahoma"/>
              </a:rPr>
              <a:t>0</a:t>
            </a:r>
            <a:endParaRPr/>
          </a:p>
        </p:txBody>
      </p:sp>
      <p:sp>
        <p:nvSpPr>
          <p:cNvPr id="429" name="CustomShape 21"/>
          <p:cNvSpPr/>
          <p:nvPr/>
        </p:nvSpPr>
        <p:spPr>
          <a:xfrm>
            <a:off x="2714760" y="3019320"/>
            <a:ext cx="304560" cy="304560"/>
          </a:xfrm>
          <a:prstGeom prst="roundRect">
            <a:avLst>
              <a:gd name="adj" fmla="val 3600"/>
            </a:avLst>
          </a:prstGeom>
          <a:solidFill>
            <a:srgbClr val="FE8637"/>
          </a:solidFill>
          <a:ln w="31680">
            <a:solidFill>
              <a:srgbClr val="000000"/>
            </a:solidFill>
            <a:round/>
          </a:ln>
        </p:spPr>
        <p:txBody>
          <a:bodyPr wrap="none" lIns="90000" tIns="45000" rIns="90000" bIns="45000" anchor="ctr"/>
          <a:lstStyle/>
          <a:p>
            <a:pPr algn="ctr"/>
            <a:r>
              <a:rPr lang="en-IN" sz="2400">
                <a:latin typeface="Tahoma"/>
              </a:rPr>
              <a:t>0</a:t>
            </a:r>
            <a:endParaRPr/>
          </a:p>
        </p:txBody>
      </p:sp>
      <p:sp>
        <p:nvSpPr>
          <p:cNvPr id="430" name="CustomShape 22"/>
          <p:cNvSpPr/>
          <p:nvPr/>
        </p:nvSpPr>
        <p:spPr>
          <a:xfrm>
            <a:off x="3157560" y="3019320"/>
            <a:ext cx="304560" cy="304560"/>
          </a:xfrm>
          <a:prstGeom prst="roundRect">
            <a:avLst>
              <a:gd name="adj" fmla="val 3600"/>
            </a:avLst>
          </a:prstGeom>
          <a:solidFill>
            <a:srgbClr val="FE8637"/>
          </a:solidFill>
          <a:ln w="31680">
            <a:solidFill>
              <a:srgbClr val="000000"/>
            </a:solidFill>
            <a:round/>
          </a:ln>
        </p:spPr>
        <p:txBody>
          <a:bodyPr wrap="none" lIns="90000" tIns="45000" rIns="90000" bIns="45000" anchor="ctr"/>
          <a:lstStyle/>
          <a:p>
            <a:pPr algn="ctr"/>
            <a:r>
              <a:rPr lang="en-IN" sz="2400">
                <a:latin typeface="Tahoma"/>
              </a:rPr>
              <a:t>0</a:t>
            </a:r>
            <a:endParaRPr/>
          </a:p>
        </p:txBody>
      </p:sp>
      <p:sp>
        <p:nvSpPr>
          <p:cNvPr id="431" name="CustomShape 23"/>
          <p:cNvSpPr/>
          <p:nvPr/>
        </p:nvSpPr>
        <p:spPr>
          <a:xfrm>
            <a:off x="914400" y="2895480"/>
            <a:ext cx="1104480" cy="380520"/>
          </a:xfrm>
          <a:prstGeom prst="roundRect">
            <a:avLst>
              <a:gd name="adj" fmla="val 3600"/>
            </a:avLst>
          </a:prstGeom>
          <a:solidFill>
            <a:srgbClr val="FE8637"/>
          </a:solidFill>
          <a:ln w="31680">
            <a:solidFill>
              <a:srgbClr val="000000"/>
            </a:solidFill>
            <a:round/>
          </a:ln>
        </p:spPr>
        <p:txBody>
          <a:bodyPr wrap="none" lIns="90000" tIns="45000" rIns="90000" bIns="45000" anchor="ctr"/>
          <a:lstStyle/>
          <a:p>
            <a:pPr algn="ctr"/>
            <a:r>
              <a:rPr lang="en-IN" sz="2400">
                <a:latin typeface="Tahoma"/>
              </a:rPr>
              <a:t>nzCv</a:t>
            </a:r>
            <a:endParaRPr/>
          </a:p>
        </p:txBody>
      </p:sp>
      <p:sp>
        <p:nvSpPr>
          <p:cNvPr id="432" name="CustomShape 24"/>
          <p:cNvSpPr/>
          <p:nvPr/>
        </p:nvSpPr>
        <p:spPr>
          <a:xfrm>
            <a:off x="2252520" y="1557360"/>
            <a:ext cx="685440" cy="3034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1400">
                <a:latin typeface="Tahoma"/>
              </a:rPr>
              <a:t>Bit</a:t>
            </a:r>
            <a:endParaRPr/>
          </a:p>
        </p:txBody>
      </p:sp>
      <p:sp>
        <p:nvSpPr>
          <p:cNvPr id="433" name="CustomShape 25"/>
          <p:cNvSpPr/>
          <p:nvPr/>
        </p:nvSpPr>
        <p:spPr>
          <a:xfrm>
            <a:off x="2257560" y="1709640"/>
            <a:ext cx="685440" cy="3034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1400">
                <a:latin typeface="Tahoma"/>
              </a:rPr>
              <a:t>31</a:t>
            </a:r>
            <a:endParaRPr/>
          </a:p>
        </p:txBody>
      </p:sp>
      <p:sp>
        <p:nvSpPr>
          <p:cNvPr id="434" name="CustomShape 26"/>
          <p:cNvSpPr/>
          <p:nvPr/>
        </p:nvSpPr>
        <p:spPr>
          <a:xfrm>
            <a:off x="6329520" y="1924200"/>
            <a:ext cx="1828440" cy="70020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2000">
                <a:latin typeface="Tahoma"/>
              </a:rPr>
              <a:t>= 0x80000004</a:t>
            </a:r>
            <a:endParaRPr/>
          </a:p>
        </p:txBody>
      </p:sp>
      <p:sp>
        <p:nvSpPr>
          <p:cNvPr id="435" name="CustomShape 27"/>
          <p:cNvSpPr/>
          <p:nvPr/>
        </p:nvSpPr>
        <p:spPr>
          <a:xfrm>
            <a:off x="6338880" y="2946240"/>
            <a:ext cx="1828440" cy="70020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2000">
                <a:latin typeface="Tahoma"/>
              </a:rPr>
              <a:t>= 0x00000008</a:t>
            </a:r>
            <a:endParaRPr/>
          </a:p>
        </p:txBody>
      </p:sp>
      <p:sp>
        <p:nvSpPr>
          <p:cNvPr id="436" name="Line 28"/>
          <p:cNvSpPr/>
          <p:nvPr/>
        </p:nvSpPr>
        <p:spPr>
          <a:xfrm>
            <a:off x="3504960" y="2133360"/>
            <a:ext cx="1219320" cy="0"/>
          </a:xfrm>
          <a:prstGeom prst="line">
            <a:avLst/>
          </a:prstGeom>
          <a:ln w="31680" cap="rnd">
            <a:solidFill>
              <a:srgbClr val="000000"/>
            </a:solidFill>
            <a:custDash>
              <a:ds d="88000" sp="88000"/>
            </a:custDash>
            <a:round/>
          </a:ln>
        </p:spPr>
      </p:sp>
      <p:sp>
        <p:nvSpPr>
          <p:cNvPr id="437" name="Line 29"/>
          <p:cNvSpPr/>
          <p:nvPr/>
        </p:nvSpPr>
        <p:spPr>
          <a:xfrm>
            <a:off x="3504960" y="3181320"/>
            <a:ext cx="1219320" cy="0"/>
          </a:xfrm>
          <a:prstGeom prst="line">
            <a:avLst/>
          </a:prstGeom>
          <a:ln w="31680" cap="rnd">
            <a:solidFill>
              <a:srgbClr val="000000"/>
            </a:solidFill>
            <a:custDash>
              <a:ds d="88000" sp="88000"/>
            </a:custDash>
            <a:round/>
          </a:ln>
        </p:spPr>
      </p:sp>
      <p:sp>
        <p:nvSpPr>
          <p:cNvPr id="438" name="CustomShape 30"/>
          <p:cNvSpPr/>
          <p:nvPr/>
        </p:nvSpPr>
        <p:spPr>
          <a:xfrm>
            <a:off x="2209680" y="2590920"/>
            <a:ext cx="685440" cy="3034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1400">
                <a:latin typeface="Tahoma"/>
              </a:rPr>
              <a:t>31</a:t>
            </a:r>
            <a:endParaRPr/>
          </a:p>
        </p:txBody>
      </p:sp>
      <p:sp>
        <p:nvSpPr>
          <p:cNvPr id="439" name="CustomShape 31"/>
          <p:cNvSpPr/>
          <p:nvPr/>
        </p:nvSpPr>
        <p:spPr>
          <a:xfrm>
            <a:off x="533520" y="2243160"/>
            <a:ext cx="3657240" cy="33372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1600">
                <a:latin typeface="Tahoma"/>
              </a:rPr>
              <a:t>Condition Bags</a:t>
            </a:r>
            <a:endParaRPr/>
          </a:p>
        </p:txBody>
      </p:sp>
      <p:sp>
        <p:nvSpPr>
          <p:cNvPr id="440" name="CustomShape 32"/>
          <p:cNvSpPr/>
          <p:nvPr/>
        </p:nvSpPr>
        <p:spPr>
          <a:xfrm>
            <a:off x="533520" y="3244680"/>
            <a:ext cx="3657240" cy="33372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1600">
                <a:latin typeface="Tahoma"/>
              </a:rPr>
              <a:t>Condition Bags</a:t>
            </a:r>
            <a:endParaRPr/>
          </a:p>
        </p:txBody>
      </p:sp>
      <p:sp>
        <p:nvSpPr>
          <p:cNvPr id="441" name="CustomShape 33"/>
          <p:cNvSpPr/>
          <p:nvPr/>
        </p:nvSpPr>
        <p:spPr>
          <a:xfrm>
            <a:off x="2286000" y="4038480"/>
            <a:ext cx="1371240" cy="761760"/>
          </a:xfrm>
          <a:prstGeom prst="roundRect">
            <a:avLst>
              <a:gd name="adj" fmla="val 3600"/>
            </a:avLst>
          </a:prstGeom>
          <a:ln w="31680">
            <a:solidFill>
              <a:srgbClr val="000000"/>
            </a:solidFill>
            <a:round/>
          </a:ln>
        </p:spPr>
        <p:txBody>
          <a:bodyPr wrap="none" lIns="90000" tIns="45000" rIns="90000" bIns="45000" anchor="ctr"/>
          <a:lstStyle/>
          <a:p>
            <a:pPr algn="ctr"/>
            <a:r>
              <a:rPr lang="en-IN" sz="1400">
                <a:latin typeface="Tahoma"/>
              </a:rPr>
              <a:t>Condition flags</a:t>
            </a:r>
            <a:endParaRPr/>
          </a:p>
          <a:p>
            <a:pPr algn="ctr"/>
            <a:r>
              <a:rPr lang="en-IN" sz="1400">
                <a:latin typeface="Tahoma"/>
              </a:rPr>
              <a:t>Updated when</a:t>
            </a:r>
            <a:endParaRPr/>
          </a:p>
          <a:p>
            <a:pPr algn="ctr"/>
            <a:r>
              <a:rPr lang="en-IN" sz="1400">
                <a:latin typeface="Tahoma"/>
              </a:rPr>
              <a:t>S is present</a:t>
            </a:r>
            <a:endParaRPr/>
          </a:p>
        </p:txBody>
      </p:sp>
      <p:sp>
        <p:nvSpPr>
          <p:cNvPr id="442" name="Line 34"/>
          <p:cNvSpPr/>
          <p:nvPr/>
        </p:nvSpPr>
        <p:spPr>
          <a:xfrm>
            <a:off x="1981080" y="3276360"/>
            <a:ext cx="380880" cy="762120"/>
          </a:xfrm>
          <a:prstGeom prst="line">
            <a:avLst/>
          </a:prstGeom>
          <a:ln w="31680">
            <a:solidFill>
              <a:srgbClr val="000000"/>
            </a:solidFill>
            <a:round/>
          </a:ln>
        </p:spPr>
      </p:sp>
      <p:sp>
        <p:nvSpPr>
          <p:cNvPr id="443" name="Line 35"/>
          <p:cNvSpPr/>
          <p:nvPr/>
        </p:nvSpPr>
        <p:spPr>
          <a:xfrm flipH="1">
            <a:off x="5715000" y="2286000"/>
            <a:ext cx="457200" cy="761760"/>
          </a:xfrm>
          <a:prstGeom prst="line">
            <a:avLst/>
          </a:prstGeom>
          <a:ln w="31680">
            <a:solidFill>
              <a:srgbClr val="000000"/>
            </a:solidFill>
            <a:round/>
            <a:tailEnd type="triangle" w="med" len="med"/>
          </a:ln>
        </p:spPr>
      </p:sp>
      <p:sp>
        <p:nvSpPr>
          <p:cNvPr id="444" name="Line 36"/>
          <p:cNvSpPr/>
          <p:nvPr/>
        </p:nvSpPr>
        <p:spPr>
          <a:xfrm flipH="1">
            <a:off x="5257800" y="2286000"/>
            <a:ext cx="457200" cy="761760"/>
          </a:xfrm>
          <a:prstGeom prst="line">
            <a:avLst/>
          </a:prstGeom>
          <a:ln w="31680">
            <a:solidFill>
              <a:srgbClr val="000000"/>
            </a:solidFill>
            <a:round/>
            <a:tailEnd type="triangle" w="med" len="med"/>
          </a:ln>
        </p:spPr>
      </p:sp>
      <p:sp>
        <p:nvSpPr>
          <p:cNvPr id="445" name="Line 37"/>
          <p:cNvSpPr/>
          <p:nvPr/>
        </p:nvSpPr>
        <p:spPr>
          <a:xfrm flipH="1">
            <a:off x="4876560" y="2286000"/>
            <a:ext cx="457200" cy="761760"/>
          </a:xfrm>
          <a:prstGeom prst="line">
            <a:avLst/>
          </a:prstGeom>
          <a:ln w="31680">
            <a:solidFill>
              <a:srgbClr val="000000"/>
            </a:solidFill>
            <a:round/>
            <a:tailEnd type="triangle" w="med" len="med"/>
          </a:ln>
        </p:spPr>
      </p:sp>
      <p:sp>
        <p:nvSpPr>
          <p:cNvPr id="446" name="Line 38"/>
          <p:cNvSpPr/>
          <p:nvPr/>
        </p:nvSpPr>
        <p:spPr>
          <a:xfrm flipH="1">
            <a:off x="4419360" y="2286000"/>
            <a:ext cx="457200" cy="761760"/>
          </a:xfrm>
          <a:prstGeom prst="line">
            <a:avLst/>
          </a:prstGeom>
          <a:ln w="31680">
            <a:solidFill>
              <a:srgbClr val="000000"/>
            </a:solidFill>
            <a:round/>
            <a:tailEnd type="triangle" w="med" len="med"/>
          </a:ln>
        </p:spPr>
      </p:sp>
      <p:sp>
        <p:nvSpPr>
          <p:cNvPr id="447" name="Line 39"/>
          <p:cNvSpPr/>
          <p:nvPr/>
        </p:nvSpPr>
        <p:spPr>
          <a:xfrm flipH="1">
            <a:off x="3504960" y="2271600"/>
            <a:ext cx="457200" cy="761760"/>
          </a:xfrm>
          <a:prstGeom prst="line">
            <a:avLst/>
          </a:prstGeom>
          <a:ln w="31680">
            <a:solidFill>
              <a:srgbClr val="000000"/>
            </a:solidFill>
            <a:round/>
            <a:tailEnd type="triangle" w="med" len="med"/>
          </a:ln>
        </p:spPr>
      </p:sp>
      <p:sp>
        <p:nvSpPr>
          <p:cNvPr id="448" name="Line 40"/>
          <p:cNvSpPr/>
          <p:nvPr/>
        </p:nvSpPr>
        <p:spPr>
          <a:xfrm flipH="1">
            <a:off x="2833560" y="2286000"/>
            <a:ext cx="457200" cy="761760"/>
          </a:xfrm>
          <a:prstGeom prst="line">
            <a:avLst/>
          </a:prstGeom>
          <a:ln w="31680">
            <a:solidFill>
              <a:srgbClr val="000000"/>
            </a:solidFill>
            <a:round/>
            <a:tailEnd type="triangle" w="med" len="med"/>
          </a:ln>
        </p:spPr>
      </p:sp>
      <p:sp>
        <p:nvSpPr>
          <p:cNvPr id="449" name="Line 41"/>
          <p:cNvSpPr/>
          <p:nvPr/>
        </p:nvSpPr>
        <p:spPr>
          <a:xfrm flipH="1">
            <a:off x="2423880" y="2238120"/>
            <a:ext cx="457200" cy="762120"/>
          </a:xfrm>
          <a:prstGeom prst="line">
            <a:avLst/>
          </a:prstGeom>
          <a:ln w="31680">
            <a:solidFill>
              <a:srgbClr val="000000"/>
            </a:solidFill>
            <a:round/>
            <a:tailEnd type="triangle" w="med" len="med"/>
          </a:ln>
        </p:spPr>
      </p:sp>
      <p:sp>
        <p:nvSpPr>
          <p:cNvPr id="450" name="Line 42"/>
          <p:cNvSpPr/>
          <p:nvPr/>
        </p:nvSpPr>
        <p:spPr>
          <a:xfrm flipH="1">
            <a:off x="1952280" y="2252520"/>
            <a:ext cx="395280" cy="685800"/>
          </a:xfrm>
          <a:prstGeom prst="line">
            <a:avLst/>
          </a:prstGeom>
          <a:ln w="31680">
            <a:solidFill>
              <a:srgbClr val="000000"/>
            </a:solidFill>
            <a:round/>
            <a:tailEnd type="triangle" w="med" len="med"/>
          </a:ln>
        </p:spPr>
      </p:sp>
      <p:sp>
        <p:nvSpPr>
          <p:cNvPr id="451" name="CustomShape 43"/>
          <p:cNvSpPr/>
          <p:nvPr/>
        </p:nvSpPr>
        <p:spPr>
          <a:xfrm>
            <a:off x="4343400" y="3809880"/>
            <a:ext cx="4343040" cy="155340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2400">
                <a:solidFill>
                  <a:srgbClr val="000000"/>
                </a:solidFill>
                <a:latin typeface="Tahoma"/>
              </a:rPr>
              <a:t>PRE	r5 = 5                    	r7 = 8            	MOV r7,r5,LSL #1 ;   POST	r5 = 5                    	r7 = 10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TextShape 1"/>
          <p:cNvSpPr txBox="1"/>
          <p:nvPr/>
        </p:nvSpPr>
        <p:spPr>
          <a:xfrm>
            <a:off x="457200" y="809640"/>
            <a:ext cx="8229240" cy="6076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3000">
                <a:solidFill>
                  <a:srgbClr val="575F6D"/>
                </a:solidFill>
                <a:latin typeface="Century Schoolbook"/>
              </a:rPr>
              <a:t>Barrel Shifter Operations</a:t>
            </a:r>
            <a:endParaRPr/>
          </a:p>
        </p:txBody>
      </p:sp>
      <p:sp>
        <p:nvSpPr>
          <p:cNvPr id="453" name="CustomShape 2"/>
          <p:cNvSpPr/>
          <p:nvPr/>
        </p:nvSpPr>
        <p:spPr>
          <a:xfrm>
            <a:off x="304920" y="1495440"/>
            <a:ext cx="2244960" cy="45612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2400" b="1">
                <a:latin typeface="Tahoma"/>
              </a:rPr>
              <a:t>Mne.</a:t>
            </a:r>
            <a:endParaRPr/>
          </a:p>
        </p:txBody>
      </p:sp>
      <p:sp>
        <p:nvSpPr>
          <p:cNvPr id="454" name="CustomShape 3"/>
          <p:cNvSpPr/>
          <p:nvPr/>
        </p:nvSpPr>
        <p:spPr>
          <a:xfrm>
            <a:off x="3148560" y="1523880"/>
            <a:ext cx="2544120" cy="45612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2400" b="1">
                <a:latin typeface="Tahoma"/>
              </a:rPr>
              <a:t>Shift</a:t>
            </a:r>
            <a:endParaRPr/>
          </a:p>
        </p:txBody>
      </p:sp>
      <p:sp>
        <p:nvSpPr>
          <p:cNvPr id="455" name="CustomShape 4"/>
          <p:cNvSpPr/>
          <p:nvPr/>
        </p:nvSpPr>
        <p:spPr>
          <a:xfrm>
            <a:off x="1202760" y="1509840"/>
            <a:ext cx="2993040" cy="45612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2400" b="1">
                <a:latin typeface="Tahoma"/>
              </a:rPr>
              <a:t>Description</a:t>
            </a:r>
            <a:endParaRPr/>
          </a:p>
        </p:txBody>
      </p:sp>
      <p:sp>
        <p:nvSpPr>
          <p:cNvPr id="456" name="CustomShape 5"/>
          <p:cNvSpPr/>
          <p:nvPr/>
        </p:nvSpPr>
        <p:spPr>
          <a:xfrm>
            <a:off x="4046760" y="1523880"/>
            <a:ext cx="2544120" cy="45612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2400" b="1">
                <a:latin typeface="Tahoma"/>
              </a:rPr>
              <a:t>Result</a:t>
            </a:r>
            <a:endParaRPr/>
          </a:p>
        </p:txBody>
      </p:sp>
      <p:sp>
        <p:nvSpPr>
          <p:cNvPr id="457" name="CustomShape 6"/>
          <p:cNvSpPr/>
          <p:nvPr/>
        </p:nvSpPr>
        <p:spPr>
          <a:xfrm>
            <a:off x="6142320" y="1504800"/>
            <a:ext cx="2544120" cy="8218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2400" b="1">
                <a:latin typeface="Tahoma"/>
              </a:rPr>
              <a:t>Shift amount y</a:t>
            </a:r>
            <a:endParaRPr/>
          </a:p>
        </p:txBody>
      </p:sp>
      <p:sp>
        <p:nvSpPr>
          <p:cNvPr id="458" name="CustomShape 7"/>
          <p:cNvSpPr/>
          <p:nvPr/>
        </p:nvSpPr>
        <p:spPr>
          <a:xfrm>
            <a:off x="304920" y="1905120"/>
            <a:ext cx="2230920" cy="3952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2000">
                <a:latin typeface="Tahoma"/>
              </a:rPr>
              <a:t>LSL</a:t>
            </a:r>
            <a:endParaRPr/>
          </a:p>
        </p:txBody>
      </p:sp>
      <p:sp>
        <p:nvSpPr>
          <p:cNvPr id="459" name="CustomShape 8"/>
          <p:cNvSpPr/>
          <p:nvPr/>
        </p:nvSpPr>
        <p:spPr>
          <a:xfrm>
            <a:off x="1216800" y="1924200"/>
            <a:ext cx="2230920" cy="3952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2000">
                <a:latin typeface="Tahoma"/>
              </a:rPr>
              <a:t>logical shift left</a:t>
            </a:r>
            <a:endParaRPr/>
          </a:p>
        </p:txBody>
      </p:sp>
      <p:sp>
        <p:nvSpPr>
          <p:cNvPr id="460" name="CustomShape 9"/>
          <p:cNvSpPr/>
          <p:nvPr/>
        </p:nvSpPr>
        <p:spPr>
          <a:xfrm>
            <a:off x="3148560" y="1909800"/>
            <a:ext cx="1809720" cy="3952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2000">
                <a:latin typeface="Tahoma"/>
              </a:rPr>
              <a:t>xLSLy</a:t>
            </a:r>
            <a:endParaRPr/>
          </a:p>
        </p:txBody>
      </p:sp>
      <p:sp>
        <p:nvSpPr>
          <p:cNvPr id="461" name="CustomShape 10"/>
          <p:cNvSpPr/>
          <p:nvPr/>
        </p:nvSpPr>
        <p:spPr>
          <a:xfrm>
            <a:off x="3882960" y="2152800"/>
            <a:ext cx="4564800" cy="396360"/>
          </a:xfrm>
          <a:prstGeom prst="rect">
            <a:avLst/>
          </a:prstGeom>
        </p:spPr>
      </p:sp>
      <p:sp>
        <p:nvSpPr>
          <p:cNvPr id="462" name="CustomShape 11"/>
          <p:cNvSpPr/>
          <p:nvPr/>
        </p:nvSpPr>
        <p:spPr>
          <a:xfrm>
            <a:off x="4121640" y="1905120"/>
            <a:ext cx="1809720" cy="3952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2000">
                <a:latin typeface="Tahoma"/>
              </a:rPr>
              <a:t>x &lt;&lt; y</a:t>
            </a:r>
            <a:endParaRPr/>
          </a:p>
        </p:txBody>
      </p:sp>
      <p:sp>
        <p:nvSpPr>
          <p:cNvPr id="463" name="CustomShape 12"/>
          <p:cNvSpPr/>
          <p:nvPr/>
        </p:nvSpPr>
        <p:spPr>
          <a:xfrm>
            <a:off x="6741000" y="1905120"/>
            <a:ext cx="1809720" cy="3952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2000">
                <a:latin typeface="Tahoma"/>
              </a:rPr>
              <a:t>#0-31 or Rs</a:t>
            </a:r>
            <a:endParaRPr/>
          </a:p>
        </p:txBody>
      </p:sp>
      <p:sp>
        <p:nvSpPr>
          <p:cNvPr id="464" name="CustomShape 13"/>
          <p:cNvSpPr/>
          <p:nvPr/>
        </p:nvSpPr>
        <p:spPr>
          <a:xfrm>
            <a:off x="318960" y="2174760"/>
            <a:ext cx="2230920" cy="3952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2000">
                <a:latin typeface="Tahoma"/>
              </a:rPr>
              <a:t>LSR</a:t>
            </a:r>
            <a:endParaRPr/>
          </a:p>
        </p:txBody>
      </p:sp>
      <p:sp>
        <p:nvSpPr>
          <p:cNvPr id="465" name="CustomShape 14"/>
          <p:cNvSpPr/>
          <p:nvPr/>
        </p:nvSpPr>
        <p:spPr>
          <a:xfrm>
            <a:off x="1230840" y="2193840"/>
            <a:ext cx="2230920" cy="70020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2000">
                <a:latin typeface="Tahoma"/>
              </a:rPr>
              <a:t>logical shift right</a:t>
            </a:r>
            <a:endParaRPr/>
          </a:p>
        </p:txBody>
      </p:sp>
      <p:sp>
        <p:nvSpPr>
          <p:cNvPr id="466" name="CustomShape 15"/>
          <p:cNvSpPr/>
          <p:nvPr/>
        </p:nvSpPr>
        <p:spPr>
          <a:xfrm>
            <a:off x="3162600" y="2179800"/>
            <a:ext cx="1809720" cy="3952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2000">
                <a:latin typeface="Tahoma"/>
              </a:rPr>
              <a:t>xLSRy</a:t>
            </a:r>
            <a:endParaRPr/>
          </a:p>
        </p:txBody>
      </p:sp>
      <p:sp>
        <p:nvSpPr>
          <p:cNvPr id="467" name="CustomShape 16"/>
          <p:cNvSpPr/>
          <p:nvPr/>
        </p:nvSpPr>
        <p:spPr>
          <a:xfrm>
            <a:off x="4135680" y="2174760"/>
            <a:ext cx="2754720" cy="3952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2000">
                <a:latin typeface="Tahoma"/>
              </a:rPr>
              <a:t>(unsigned)x &gt;&gt; y</a:t>
            </a:r>
            <a:endParaRPr/>
          </a:p>
        </p:txBody>
      </p:sp>
      <p:sp>
        <p:nvSpPr>
          <p:cNvPr id="468" name="CustomShape 17"/>
          <p:cNvSpPr/>
          <p:nvPr/>
        </p:nvSpPr>
        <p:spPr>
          <a:xfrm>
            <a:off x="6755040" y="2174760"/>
            <a:ext cx="1809720" cy="3952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2000">
                <a:latin typeface="Tahoma"/>
              </a:rPr>
              <a:t>#1-32 or Rs</a:t>
            </a:r>
            <a:endParaRPr/>
          </a:p>
        </p:txBody>
      </p:sp>
      <p:sp>
        <p:nvSpPr>
          <p:cNvPr id="469" name="CustomShape 18"/>
          <p:cNvSpPr/>
          <p:nvPr/>
        </p:nvSpPr>
        <p:spPr>
          <a:xfrm>
            <a:off x="304920" y="2409840"/>
            <a:ext cx="2230920" cy="3952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2000">
                <a:latin typeface="Tahoma"/>
              </a:rPr>
              <a:t>ASR</a:t>
            </a:r>
            <a:endParaRPr/>
          </a:p>
        </p:txBody>
      </p:sp>
      <p:sp>
        <p:nvSpPr>
          <p:cNvPr id="470" name="CustomShape 19"/>
          <p:cNvSpPr/>
          <p:nvPr/>
        </p:nvSpPr>
        <p:spPr>
          <a:xfrm>
            <a:off x="1216800" y="2428920"/>
            <a:ext cx="2230920" cy="3952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2000">
                <a:latin typeface="Tahoma"/>
              </a:rPr>
              <a:t>arith. right shift</a:t>
            </a:r>
            <a:endParaRPr/>
          </a:p>
        </p:txBody>
      </p:sp>
      <p:sp>
        <p:nvSpPr>
          <p:cNvPr id="471" name="CustomShape 20"/>
          <p:cNvSpPr/>
          <p:nvPr/>
        </p:nvSpPr>
        <p:spPr>
          <a:xfrm>
            <a:off x="3148560" y="2414520"/>
            <a:ext cx="1809720" cy="3952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2000">
                <a:latin typeface="Tahoma"/>
              </a:rPr>
              <a:t>xASRy</a:t>
            </a:r>
            <a:endParaRPr/>
          </a:p>
        </p:txBody>
      </p:sp>
      <p:sp>
        <p:nvSpPr>
          <p:cNvPr id="472" name="CustomShape 21"/>
          <p:cNvSpPr/>
          <p:nvPr/>
        </p:nvSpPr>
        <p:spPr>
          <a:xfrm>
            <a:off x="3882960" y="2657520"/>
            <a:ext cx="4564800" cy="396360"/>
          </a:xfrm>
          <a:prstGeom prst="rect">
            <a:avLst/>
          </a:prstGeom>
        </p:spPr>
      </p:sp>
      <p:sp>
        <p:nvSpPr>
          <p:cNvPr id="473" name="CustomShape 22"/>
          <p:cNvSpPr/>
          <p:nvPr/>
        </p:nvSpPr>
        <p:spPr>
          <a:xfrm>
            <a:off x="4121640" y="2409840"/>
            <a:ext cx="2693880" cy="3952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2000">
                <a:latin typeface="Tahoma"/>
              </a:rPr>
              <a:t>(signed)x &gt;&gt; y</a:t>
            </a:r>
            <a:endParaRPr/>
          </a:p>
        </p:txBody>
      </p:sp>
      <p:sp>
        <p:nvSpPr>
          <p:cNvPr id="474" name="CustomShape 23"/>
          <p:cNvSpPr/>
          <p:nvPr/>
        </p:nvSpPr>
        <p:spPr>
          <a:xfrm>
            <a:off x="6741000" y="2409840"/>
            <a:ext cx="1809720" cy="3952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2000">
                <a:latin typeface="Tahoma"/>
              </a:rPr>
              <a:t>#1-32 or Rs</a:t>
            </a:r>
            <a:endParaRPr/>
          </a:p>
        </p:txBody>
      </p:sp>
      <p:sp>
        <p:nvSpPr>
          <p:cNvPr id="475" name="CustomShape 24"/>
          <p:cNvSpPr/>
          <p:nvPr/>
        </p:nvSpPr>
        <p:spPr>
          <a:xfrm>
            <a:off x="318960" y="2679840"/>
            <a:ext cx="958680" cy="3952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2000">
                <a:latin typeface="Tahoma"/>
              </a:rPr>
              <a:t>ROR</a:t>
            </a:r>
            <a:endParaRPr/>
          </a:p>
        </p:txBody>
      </p:sp>
      <p:sp>
        <p:nvSpPr>
          <p:cNvPr id="476" name="CustomShape 25"/>
          <p:cNvSpPr/>
          <p:nvPr/>
        </p:nvSpPr>
        <p:spPr>
          <a:xfrm>
            <a:off x="1230840" y="2698920"/>
            <a:ext cx="2230920" cy="3952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2000">
                <a:latin typeface="Tahoma"/>
              </a:rPr>
              <a:t>rotate right</a:t>
            </a:r>
            <a:endParaRPr/>
          </a:p>
        </p:txBody>
      </p:sp>
      <p:sp>
        <p:nvSpPr>
          <p:cNvPr id="477" name="CustomShape 26"/>
          <p:cNvSpPr/>
          <p:nvPr/>
        </p:nvSpPr>
        <p:spPr>
          <a:xfrm>
            <a:off x="3162600" y="2684520"/>
            <a:ext cx="1033200" cy="3952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2000">
                <a:latin typeface="Tahoma"/>
              </a:rPr>
              <a:t>xRORy</a:t>
            </a:r>
            <a:endParaRPr/>
          </a:p>
        </p:txBody>
      </p:sp>
      <p:sp>
        <p:nvSpPr>
          <p:cNvPr id="478" name="CustomShape 27"/>
          <p:cNvSpPr/>
          <p:nvPr/>
        </p:nvSpPr>
        <p:spPr>
          <a:xfrm>
            <a:off x="4135680" y="2679840"/>
            <a:ext cx="2754720" cy="70020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2000">
                <a:latin typeface="Tahoma"/>
              </a:rPr>
              <a:t>((unsigned)x &gt;&gt; y) | (x &lt;&lt;(32 – y))</a:t>
            </a:r>
            <a:endParaRPr/>
          </a:p>
        </p:txBody>
      </p:sp>
      <p:sp>
        <p:nvSpPr>
          <p:cNvPr id="479" name="CustomShape 28"/>
          <p:cNvSpPr/>
          <p:nvPr/>
        </p:nvSpPr>
        <p:spPr>
          <a:xfrm>
            <a:off x="6755040" y="2679840"/>
            <a:ext cx="1809720" cy="3952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2000">
                <a:latin typeface="Tahoma"/>
              </a:rPr>
              <a:t>#1-32 or Rs</a:t>
            </a:r>
            <a:endParaRPr/>
          </a:p>
        </p:txBody>
      </p:sp>
      <p:sp>
        <p:nvSpPr>
          <p:cNvPr id="480" name="CustomShape 29"/>
          <p:cNvSpPr/>
          <p:nvPr/>
        </p:nvSpPr>
        <p:spPr>
          <a:xfrm>
            <a:off x="304920" y="3271680"/>
            <a:ext cx="958680" cy="3952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2000">
                <a:latin typeface="Tahoma"/>
              </a:rPr>
              <a:t>RRX</a:t>
            </a:r>
            <a:endParaRPr/>
          </a:p>
        </p:txBody>
      </p:sp>
      <p:sp>
        <p:nvSpPr>
          <p:cNvPr id="481" name="CustomShape 30"/>
          <p:cNvSpPr/>
          <p:nvPr/>
        </p:nvSpPr>
        <p:spPr>
          <a:xfrm>
            <a:off x="1216800" y="3290760"/>
            <a:ext cx="2530080" cy="70020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2000">
                <a:latin typeface="Tahoma"/>
              </a:rPr>
              <a:t>rotate right  extended</a:t>
            </a:r>
            <a:endParaRPr/>
          </a:p>
        </p:txBody>
      </p:sp>
      <p:sp>
        <p:nvSpPr>
          <p:cNvPr id="482" name="CustomShape 31"/>
          <p:cNvSpPr/>
          <p:nvPr/>
        </p:nvSpPr>
        <p:spPr>
          <a:xfrm>
            <a:off x="3148560" y="3276720"/>
            <a:ext cx="1033200" cy="3952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2000">
                <a:latin typeface="Tahoma"/>
              </a:rPr>
              <a:t>xRRXy</a:t>
            </a:r>
            <a:endParaRPr/>
          </a:p>
        </p:txBody>
      </p:sp>
      <p:sp>
        <p:nvSpPr>
          <p:cNvPr id="483" name="CustomShape 32"/>
          <p:cNvSpPr/>
          <p:nvPr/>
        </p:nvSpPr>
        <p:spPr>
          <a:xfrm>
            <a:off x="4121640" y="3271680"/>
            <a:ext cx="2754720" cy="70020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2000">
                <a:latin typeface="Tahoma"/>
              </a:rPr>
              <a:t>(c flag &lt;&lt; 31) |        ((unsigned)x &gt;&gt;1)</a:t>
            </a:r>
            <a:endParaRPr/>
          </a:p>
        </p:txBody>
      </p:sp>
      <p:sp>
        <p:nvSpPr>
          <p:cNvPr id="484" name="CustomShape 33"/>
          <p:cNvSpPr/>
          <p:nvPr/>
        </p:nvSpPr>
        <p:spPr>
          <a:xfrm>
            <a:off x="6741000" y="3271680"/>
            <a:ext cx="1809720" cy="3952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2000">
                <a:latin typeface="Tahoma"/>
              </a:rPr>
              <a:t>none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TextShape 1"/>
          <p:cNvSpPr txBox="1"/>
          <p:nvPr/>
        </p:nvSpPr>
        <p:spPr>
          <a:xfrm>
            <a:off x="457200" y="990720"/>
            <a:ext cx="7924320" cy="328824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3000">
                <a:solidFill>
                  <a:srgbClr val="0735B7"/>
                </a:solidFill>
                <a:latin typeface="Century Schoolbook"/>
              </a:rPr>
              <a:t>
</a:t>
            </a:r>
            <a:r>
              <a:rPr lang="en-IN" sz="3000">
                <a:solidFill>
                  <a:srgbClr val="575F6D"/>
                </a:solidFill>
                <a:latin typeface="Century Schoolbook"/>
              </a:rPr>
              <a:t>
</a:t>
            </a:r>
            <a:endParaRPr/>
          </a:p>
        </p:txBody>
      </p:sp>
      <p:sp>
        <p:nvSpPr>
          <p:cNvPr id="486" name="CustomShape 2"/>
          <p:cNvSpPr/>
          <p:nvPr/>
        </p:nvSpPr>
        <p:spPr>
          <a:xfrm>
            <a:off x="4640400" y="5626080"/>
            <a:ext cx="228240" cy="201240"/>
          </a:xfrm>
          <a:prstGeom prst="rect">
            <a:avLst/>
          </a:prstGeom>
          <a:blipFill>
            <a:blip r:embed="rId3"/>
            <a:tile/>
          </a:blipFill>
        </p:spPr>
      </p:sp>
      <p:sp>
        <p:nvSpPr>
          <p:cNvPr id="487" name="CustomShape 3"/>
          <p:cNvSpPr/>
          <p:nvPr/>
        </p:nvSpPr>
        <p:spPr>
          <a:xfrm>
            <a:off x="4640400" y="5008680"/>
            <a:ext cx="228240" cy="201240"/>
          </a:xfrm>
          <a:prstGeom prst="rect">
            <a:avLst/>
          </a:prstGeom>
          <a:blipFill>
            <a:blip r:embed="rId3"/>
            <a:tile/>
          </a:blipFill>
        </p:spPr>
      </p:sp>
      <p:sp>
        <p:nvSpPr>
          <p:cNvPr id="488" name="CustomShape 4"/>
          <p:cNvSpPr/>
          <p:nvPr/>
        </p:nvSpPr>
        <p:spPr>
          <a:xfrm>
            <a:off x="4983120" y="5626080"/>
            <a:ext cx="1847520" cy="201240"/>
          </a:xfrm>
          <a:prstGeom prst="rect">
            <a:avLst/>
          </a:prstGeom>
          <a:blipFill>
            <a:blip r:embed="rId3"/>
            <a:tile/>
          </a:blipFill>
        </p:spPr>
      </p:sp>
      <p:sp>
        <p:nvSpPr>
          <p:cNvPr id="489" name="CustomShape 5"/>
          <p:cNvSpPr/>
          <p:nvPr/>
        </p:nvSpPr>
        <p:spPr>
          <a:xfrm>
            <a:off x="4983120" y="5008680"/>
            <a:ext cx="1847520" cy="201240"/>
          </a:xfrm>
          <a:prstGeom prst="rect">
            <a:avLst/>
          </a:prstGeom>
          <a:blipFill>
            <a:blip r:embed="rId3"/>
            <a:tile/>
          </a:blipFill>
        </p:spPr>
      </p:sp>
      <p:sp>
        <p:nvSpPr>
          <p:cNvPr id="490" name="CustomShape 6"/>
          <p:cNvSpPr/>
          <p:nvPr/>
        </p:nvSpPr>
        <p:spPr>
          <a:xfrm>
            <a:off x="2205000" y="5626080"/>
            <a:ext cx="1846080" cy="201240"/>
          </a:xfrm>
          <a:prstGeom prst="rect">
            <a:avLst/>
          </a:prstGeom>
          <a:blipFill>
            <a:blip r:embed="rId3"/>
            <a:tile/>
          </a:blipFill>
        </p:spPr>
      </p:sp>
      <p:sp>
        <p:nvSpPr>
          <p:cNvPr id="491" name="CustomShape 7"/>
          <p:cNvSpPr/>
          <p:nvPr/>
        </p:nvSpPr>
        <p:spPr>
          <a:xfrm>
            <a:off x="2205000" y="5008680"/>
            <a:ext cx="1846080" cy="201240"/>
          </a:xfrm>
          <a:prstGeom prst="rect">
            <a:avLst/>
          </a:prstGeom>
          <a:blipFill>
            <a:blip r:embed="rId3"/>
            <a:tile/>
          </a:blipFill>
        </p:spPr>
      </p:sp>
      <p:sp>
        <p:nvSpPr>
          <p:cNvPr id="492" name="CustomShape 8"/>
          <p:cNvSpPr/>
          <p:nvPr/>
        </p:nvSpPr>
        <p:spPr>
          <a:xfrm>
            <a:off x="4983120" y="4103640"/>
            <a:ext cx="1847520" cy="215640"/>
          </a:xfrm>
          <a:prstGeom prst="rect">
            <a:avLst/>
          </a:prstGeom>
          <a:blipFill>
            <a:blip r:embed="rId3"/>
            <a:tile/>
          </a:blipFill>
        </p:spPr>
      </p:sp>
      <p:sp>
        <p:nvSpPr>
          <p:cNvPr id="493" name="CustomShape 9"/>
          <p:cNvSpPr/>
          <p:nvPr/>
        </p:nvSpPr>
        <p:spPr>
          <a:xfrm>
            <a:off x="4983120" y="3500280"/>
            <a:ext cx="1847520" cy="201240"/>
          </a:xfrm>
          <a:prstGeom prst="rect">
            <a:avLst/>
          </a:prstGeom>
          <a:blipFill>
            <a:blip r:embed="rId3"/>
            <a:tile/>
          </a:blipFill>
        </p:spPr>
      </p:sp>
      <p:sp>
        <p:nvSpPr>
          <p:cNvPr id="494" name="CustomShape 10"/>
          <p:cNvSpPr/>
          <p:nvPr/>
        </p:nvSpPr>
        <p:spPr>
          <a:xfrm>
            <a:off x="2205000" y="4103640"/>
            <a:ext cx="1846080" cy="215640"/>
          </a:xfrm>
          <a:prstGeom prst="rect">
            <a:avLst/>
          </a:prstGeom>
          <a:blipFill>
            <a:blip r:embed="rId3"/>
            <a:tile/>
          </a:blipFill>
        </p:spPr>
      </p:sp>
      <p:sp>
        <p:nvSpPr>
          <p:cNvPr id="495" name="CustomShape 11"/>
          <p:cNvSpPr/>
          <p:nvPr/>
        </p:nvSpPr>
        <p:spPr>
          <a:xfrm>
            <a:off x="2205000" y="3500280"/>
            <a:ext cx="1846080" cy="201240"/>
          </a:xfrm>
          <a:prstGeom prst="rect">
            <a:avLst/>
          </a:prstGeom>
          <a:blipFill>
            <a:blip r:embed="rId3"/>
            <a:tile/>
          </a:blipFill>
        </p:spPr>
      </p:sp>
      <p:sp>
        <p:nvSpPr>
          <p:cNvPr id="496" name="CustomShape 12"/>
          <p:cNvSpPr/>
          <p:nvPr/>
        </p:nvSpPr>
        <p:spPr>
          <a:xfrm>
            <a:off x="4983120" y="2581200"/>
            <a:ext cx="1847520" cy="201240"/>
          </a:xfrm>
          <a:prstGeom prst="rect">
            <a:avLst/>
          </a:prstGeom>
          <a:blipFill>
            <a:blip r:embed="rId3"/>
            <a:tile/>
          </a:blipFill>
        </p:spPr>
      </p:sp>
      <p:sp>
        <p:nvSpPr>
          <p:cNvPr id="497" name="CustomShape 13"/>
          <p:cNvSpPr/>
          <p:nvPr/>
        </p:nvSpPr>
        <p:spPr>
          <a:xfrm>
            <a:off x="4983120" y="1978200"/>
            <a:ext cx="1847520" cy="201240"/>
          </a:xfrm>
          <a:prstGeom prst="rect">
            <a:avLst/>
          </a:prstGeom>
          <a:blipFill>
            <a:blip r:embed="rId3"/>
            <a:tile/>
          </a:blipFill>
        </p:spPr>
      </p:sp>
      <p:sp>
        <p:nvSpPr>
          <p:cNvPr id="498" name="CustomShape 14"/>
          <p:cNvSpPr/>
          <p:nvPr/>
        </p:nvSpPr>
        <p:spPr>
          <a:xfrm>
            <a:off x="2205000" y="2581200"/>
            <a:ext cx="1846080" cy="201240"/>
          </a:xfrm>
          <a:prstGeom prst="rect">
            <a:avLst/>
          </a:prstGeom>
          <a:blipFill>
            <a:blip r:embed="rId3"/>
            <a:tile/>
          </a:blipFill>
        </p:spPr>
      </p:sp>
      <p:sp>
        <p:nvSpPr>
          <p:cNvPr id="499" name="CustomShape 15"/>
          <p:cNvSpPr/>
          <p:nvPr/>
        </p:nvSpPr>
        <p:spPr>
          <a:xfrm>
            <a:off x="2205000" y="1978200"/>
            <a:ext cx="1846080" cy="201240"/>
          </a:xfrm>
          <a:prstGeom prst="rect">
            <a:avLst/>
          </a:prstGeom>
          <a:blipFill>
            <a:blip r:embed="rId3"/>
            <a:tile/>
          </a:blipFill>
        </p:spPr>
      </p:sp>
      <p:sp>
        <p:nvSpPr>
          <p:cNvPr id="500" name="CustomShape 16"/>
          <p:cNvSpPr/>
          <p:nvPr/>
        </p:nvSpPr>
        <p:spPr>
          <a:xfrm>
            <a:off x="2139840" y="1920960"/>
            <a:ext cx="1861920" cy="19980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501" name="CustomShape 17"/>
          <p:cNvSpPr/>
          <p:nvPr/>
        </p:nvSpPr>
        <p:spPr>
          <a:xfrm>
            <a:off x="2147760" y="1928880"/>
            <a:ext cx="1863360" cy="199800"/>
          </a:xfrm>
          <a:prstGeom prst="rect">
            <a:avLst/>
          </a:prstGeom>
          <a:ln w="15840">
            <a:solidFill>
              <a:srgbClr val="000000"/>
            </a:solidFill>
            <a:miter/>
          </a:ln>
        </p:spPr>
      </p:sp>
      <p:sp>
        <p:nvSpPr>
          <p:cNvPr id="502" name="CustomShape 18"/>
          <p:cNvSpPr/>
          <p:nvPr/>
        </p:nvSpPr>
        <p:spPr>
          <a:xfrm>
            <a:off x="3937680" y="1720800"/>
            <a:ext cx="64800" cy="137520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en-IN" sz="900">
                <a:solidFill>
                  <a:srgbClr val="000000"/>
                </a:solidFill>
                <a:latin typeface="Arial"/>
              </a:rPr>
              <a:t>0</a:t>
            </a:r>
            <a:endParaRPr/>
          </a:p>
        </p:txBody>
      </p:sp>
      <p:sp>
        <p:nvSpPr>
          <p:cNvPr id="503" name="CustomShape 19"/>
          <p:cNvSpPr/>
          <p:nvPr/>
        </p:nvSpPr>
        <p:spPr>
          <a:xfrm>
            <a:off x="2205720" y="1720800"/>
            <a:ext cx="128880" cy="137520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en-IN" sz="900">
                <a:solidFill>
                  <a:srgbClr val="000000"/>
                </a:solidFill>
                <a:latin typeface="Arial"/>
              </a:rPr>
              <a:t>31</a:t>
            </a:r>
            <a:endParaRPr/>
          </a:p>
        </p:txBody>
      </p:sp>
      <p:sp>
        <p:nvSpPr>
          <p:cNvPr id="504" name="CustomShape 20"/>
          <p:cNvSpPr/>
          <p:nvPr/>
        </p:nvSpPr>
        <p:spPr>
          <a:xfrm>
            <a:off x="2139840" y="2538360"/>
            <a:ext cx="1861920" cy="20124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505" name="CustomShape 21"/>
          <p:cNvSpPr/>
          <p:nvPr/>
        </p:nvSpPr>
        <p:spPr>
          <a:xfrm>
            <a:off x="2147760" y="2546280"/>
            <a:ext cx="1863360" cy="199800"/>
          </a:xfrm>
          <a:prstGeom prst="rect">
            <a:avLst/>
          </a:prstGeom>
          <a:ln w="15840">
            <a:solidFill>
              <a:srgbClr val="000000"/>
            </a:solidFill>
            <a:miter/>
          </a:ln>
        </p:spPr>
      </p:sp>
      <p:sp>
        <p:nvSpPr>
          <p:cNvPr id="506" name="Line 22"/>
          <p:cNvSpPr/>
          <p:nvPr/>
        </p:nvSpPr>
        <p:spPr>
          <a:xfrm flipH="1">
            <a:off x="3724200" y="2120760"/>
            <a:ext cx="277560" cy="317520"/>
          </a:xfrm>
          <a:prstGeom prst="line">
            <a:avLst/>
          </a:prstGeom>
          <a:ln w="15840">
            <a:solidFill>
              <a:srgbClr val="000000"/>
            </a:solidFill>
            <a:round/>
          </a:ln>
        </p:spPr>
      </p:sp>
      <p:sp>
        <p:nvSpPr>
          <p:cNvPr id="507" name="Line 23"/>
          <p:cNvSpPr/>
          <p:nvPr/>
        </p:nvSpPr>
        <p:spPr>
          <a:xfrm flipH="1">
            <a:off x="2220840" y="2120760"/>
            <a:ext cx="277560" cy="317520"/>
          </a:xfrm>
          <a:prstGeom prst="line">
            <a:avLst/>
          </a:prstGeom>
          <a:ln w="15840">
            <a:solidFill>
              <a:srgbClr val="000000"/>
            </a:solidFill>
            <a:round/>
          </a:ln>
        </p:spPr>
      </p:sp>
      <p:sp>
        <p:nvSpPr>
          <p:cNvPr id="508" name="CustomShape 24"/>
          <p:cNvSpPr/>
          <p:nvPr/>
        </p:nvSpPr>
        <p:spPr>
          <a:xfrm>
            <a:off x="3630240" y="2581200"/>
            <a:ext cx="352800" cy="137520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en-IN" sz="900">
                <a:solidFill>
                  <a:srgbClr val="000000"/>
                </a:solidFill>
                <a:latin typeface="Arial"/>
              </a:rPr>
              <a:t>00000 </a:t>
            </a:r>
            <a:endParaRPr/>
          </a:p>
        </p:txBody>
      </p:sp>
      <p:sp>
        <p:nvSpPr>
          <p:cNvPr id="509" name="CustomShape 25"/>
          <p:cNvSpPr/>
          <p:nvPr/>
        </p:nvSpPr>
        <p:spPr>
          <a:xfrm>
            <a:off x="2923560" y="2898720"/>
            <a:ext cx="457920" cy="152640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en-IN" sz="1000">
                <a:solidFill>
                  <a:srgbClr val="000000"/>
                </a:solidFill>
                <a:latin typeface="Courier New"/>
              </a:rPr>
              <a:t>LSL #5</a:t>
            </a:r>
            <a:endParaRPr/>
          </a:p>
        </p:txBody>
      </p:sp>
      <p:sp>
        <p:nvSpPr>
          <p:cNvPr id="510" name="CustomShape 26"/>
          <p:cNvSpPr/>
          <p:nvPr/>
        </p:nvSpPr>
        <p:spPr>
          <a:xfrm>
            <a:off x="4917960" y="1920960"/>
            <a:ext cx="1863360" cy="19980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511" name="CustomShape 27"/>
          <p:cNvSpPr/>
          <p:nvPr/>
        </p:nvSpPr>
        <p:spPr>
          <a:xfrm>
            <a:off x="4925880" y="1928880"/>
            <a:ext cx="1863360" cy="199800"/>
          </a:xfrm>
          <a:prstGeom prst="rect">
            <a:avLst/>
          </a:prstGeom>
          <a:ln w="15840">
            <a:solidFill>
              <a:srgbClr val="000000"/>
            </a:solidFill>
            <a:miter/>
          </a:ln>
        </p:spPr>
      </p:sp>
      <p:sp>
        <p:nvSpPr>
          <p:cNvPr id="512" name="CustomShape 28"/>
          <p:cNvSpPr/>
          <p:nvPr/>
        </p:nvSpPr>
        <p:spPr>
          <a:xfrm>
            <a:off x="6715800" y="1720800"/>
            <a:ext cx="64800" cy="137520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en-IN" sz="900">
                <a:solidFill>
                  <a:srgbClr val="000000"/>
                </a:solidFill>
                <a:latin typeface="Arial"/>
              </a:rPr>
              <a:t>0</a:t>
            </a:r>
            <a:endParaRPr/>
          </a:p>
        </p:txBody>
      </p:sp>
      <p:sp>
        <p:nvSpPr>
          <p:cNvPr id="513" name="CustomShape 29"/>
          <p:cNvSpPr/>
          <p:nvPr/>
        </p:nvSpPr>
        <p:spPr>
          <a:xfrm>
            <a:off x="4985280" y="1720800"/>
            <a:ext cx="128880" cy="137520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en-IN" sz="900">
                <a:solidFill>
                  <a:srgbClr val="000000"/>
                </a:solidFill>
                <a:latin typeface="Arial"/>
              </a:rPr>
              <a:t>31</a:t>
            </a:r>
            <a:endParaRPr/>
          </a:p>
        </p:txBody>
      </p:sp>
      <p:sp>
        <p:nvSpPr>
          <p:cNvPr id="514" name="CustomShape 30"/>
          <p:cNvSpPr/>
          <p:nvPr/>
        </p:nvSpPr>
        <p:spPr>
          <a:xfrm>
            <a:off x="4917960" y="2538360"/>
            <a:ext cx="1863360" cy="20124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515" name="CustomShape 31"/>
          <p:cNvSpPr/>
          <p:nvPr/>
        </p:nvSpPr>
        <p:spPr>
          <a:xfrm>
            <a:off x="4925880" y="2546280"/>
            <a:ext cx="1863360" cy="199800"/>
          </a:xfrm>
          <a:prstGeom prst="rect">
            <a:avLst/>
          </a:prstGeom>
          <a:ln w="15840">
            <a:solidFill>
              <a:srgbClr val="000000"/>
            </a:solidFill>
            <a:miter/>
          </a:ln>
        </p:spPr>
      </p:sp>
      <p:sp>
        <p:nvSpPr>
          <p:cNvPr id="516" name="Line 32"/>
          <p:cNvSpPr/>
          <p:nvPr/>
        </p:nvSpPr>
        <p:spPr>
          <a:xfrm>
            <a:off x="6438600" y="2120760"/>
            <a:ext cx="260640" cy="317520"/>
          </a:xfrm>
          <a:prstGeom prst="line">
            <a:avLst/>
          </a:prstGeom>
          <a:ln w="15840">
            <a:solidFill>
              <a:srgbClr val="000000"/>
            </a:solidFill>
            <a:round/>
          </a:ln>
        </p:spPr>
      </p:sp>
      <p:sp>
        <p:nvSpPr>
          <p:cNvPr id="517" name="Line 33"/>
          <p:cNvSpPr/>
          <p:nvPr/>
        </p:nvSpPr>
        <p:spPr>
          <a:xfrm>
            <a:off x="4917960" y="2120760"/>
            <a:ext cx="277920" cy="317520"/>
          </a:xfrm>
          <a:prstGeom prst="line">
            <a:avLst/>
          </a:prstGeom>
          <a:ln w="15840">
            <a:solidFill>
              <a:srgbClr val="000000"/>
            </a:solidFill>
            <a:round/>
          </a:ln>
        </p:spPr>
      </p:sp>
      <p:sp>
        <p:nvSpPr>
          <p:cNvPr id="518" name="CustomShape 34"/>
          <p:cNvSpPr/>
          <p:nvPr/>
        </p:nvSpPr>
        <p:spPr>
          <a:xfrm>
            <a:off x="4953960" y="2581200"/>
            <a:ext cx="352800" cy="137520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en-IN" sz="900">
                <a:solidFill>
                  <a:srgbClr val="000000"/>
                </a:solidFill>
                <a:latin typeface="Arial"/>
              </a:rPr>
              <a:t> 00000</a:t>
            </a:r>
            <a:endParaRPr/>
          </a:p>
        </p:txBody>
      </p:sp>
      <p:sp>
        <p:nvSpPr>
          <p:cNvPr id="519" name="CustomShape 35"/>
          <p:cNvSpPr/>
          <p:nvPr/>
        </p:nvSpPr>
        <p:spPr>
          <a:xfrm>
            <a:off x="5701680" y="2898720"/>
            <a:ext cx="457920" cy="152640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en-IN" sz="1000">
                <a:solidFill>
                  <a:srgbClr val="000000"/>
                </a:solidFill>
                <a:latin typeface="Courier New"/>
              </a:rPr>
              <a:t>LSR #5</a:t>
            </a:r>
            <a:endParaRPr/>
          </a:p>
        </p:txBody>
      </p:sp>
      <p:sp>
        <p:nvSpPr>
          <p:cNvPr id="520" name="CustomShape 36"/>
          <p:cNvSpPr/>
          <p:nvPr/>
        </p:nvSpPr>
        <p:spPr>
          <a:xfrm>
            <a:off x="4917960" y="3443400"/>
            <a:ext cx="1863360" cy="20124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521" name="CustomShape 37"/>
          <p:cNvSpPr/>
          <p:nvPr/>
        </p:nvSpPr>
        <p:spPr>
          <a:xfrm>
            <a:off x="4925880" y="3451320"/>
            <a:ext cx="1863360" cy="199800"/>
          </a:xfrm>
          <a:prstGeom prst="rect">
            <a:avLst/>
          </a:prstGeom>
          <a:ln w="15840">
            <a:solidFill>
              <a:srgbClr val="000000"/>
            </a:solidFill>
            <a:miter/>
          </a:ln>
        </p:spPr>
      </p:sp>
      <p:sp>
        <p:nvSpPr>
          <p:cNvPr id="522" name="CustomShape 38"/>
          <p:cNvSpPr/>
          <p:nvPr/>
        </p:nvSpPr>
        <p:spPr>
          <a:xfrm>
            <a:off x="6715800" y="3243240"/>
            <a:ext cx="64800" cy="137520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en-IN" sz="900">
                <a:solidFill>
                  <a:srgbClr val="000000"/>
                </a:solidFill>
                <a:latin typeface="Arial"/>
              </a:rPr>
              <a:t>0</a:t>
            </a:r>
            <a:endParaRPr/>
          </a:p>
        </p:txBody>
      </p:sp>
      <p:sp>
        <p:nvSpPr>
          <p:cNvPr id="523" name="CustomShape 39"/>
          <p:cNvSpPr/>
          <p:nvPr/>
        </p:nvSpPr>
        <p:spPr>
          <a:xfrm>
            <a:off x="4985280" y="3243240"/>
            <a:ext cx="128880" cy="137520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en-IN" sz="900">
                <a:solidFill>
                  <a:srgbClr val="000000"/>
                </a:solidFill>
                <a:latin typeface="Arial"/>
              </a:rPr>
              <a:t>31</a:t>
            </a:r>
            <a:endParaRPr/>
          </a:p>
        </p:txBody>
      </p:sp>
      <p:sp>
        <p:nvSpPr>
          <p:cNvPr id="524" name="CustomShape 40"/>
          <p:cNvSpPr/>
          <p:nvPr/>
        </p:nvSpPr>
        <p:spPr>
          <a:xfrm>
            <a:off x="4917960" y="4060800"/>
            <a:ext cx="1863360" cy="20124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525" name="CustomShape 41"/>
          <p:cNvSpPr/>
          <p:nvPr/>
        </p:nvSpPr>
        <p:spPr>
          <a:xfrm>
            <a:off x="4925880" y="4068720"/>
            <a:ext cx="1863360" cy="199800"/>
          </a:xfrm>
          <a:prstGeom prst="rect">
            <a:avLst/>
          </a:prstGeom>
          <a:ln w="15840">
            <a:solidFill>
              <a:srgbClr val="000000"/>
            </a:solidFill>
            <a:miter/>
          </a:ln>
        </p:spPr>
      </p:sp>
      <p:sp>
        <p:nvSpPr>
          <p:cNvPr id="526" name="Line 42"/>
          <p:cNvSpPr/>
          <p:nvPr/>
        </p:nvSpPr>
        <p:spPr>
          <a:xfrm>
            <a:off x="6438600" y="3644640"/>
            <a:ext cx="260640" cy="330120"/>
          </a:xfrm>
          <a:prstGeom prst="line">
            <a:avLst/>
          </a:prstGeom>
          <a:ln w="15840">
            <a:solidFill>
              <a:srgbClr val="000000"/>
            </a:solidFill>
            <a:round/>
          </a:ln>
        </p:spPr>
      </p:sp>
      <p:sp>
        <p:nvSpPr>
          <p:cNvPr id="527" name="Line 43"/>
          <p:cNvSpPr/>
          <p:nvPr/>
        </p:nvSpPr>
        <p:spPr>
          <a:xfrm>
            <a:off x="4917960" y="3644640"/>
            <a:ext cx="277920" cy="330120"/>
          </a:xfrm>
          <a:prstGeom prst="line">
            <a:avLst/>
          </a:prstGeom>
          <a:ln w="15840">
            <a:solidFill>
              <a:srgbClr val="000000"/>
            </a:solidFill>
            <a:round/>
          </a:ln>
        </p:spPr>
      </p:sp>
      <p:sp>
        <p:nvSpPr>
          <p:cNvPr id="528" name="CustomShape 44"/>
          <p:cNvSpPr/>
          <p:nvPr/>
        </p:nvSpPr>
        <p:spPr>
          <a:xfrm>
            <a:off x="4951080" y="4103640"/>
            <a:ext cx="96840" cy="137520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en-IN" sz="900">
                <a:solidFill>
                  <a:srgbClr val="000000"/>
                </a:solidFill>
                <a:latin typeface="Arial"/>
              </a:rPr>
              <a:t> 1</a:t>
            </a:r>
            <a:endParaRPr/>
          </a:p>
        </p:txBody>
      </p:sp>
      <p:sp>
        <p:nvSpPr>
          <p:cNvPr id="529" name="CustomShape 45"/>
          <p:cNvSpPr/>
          <p:nvPr/>
        </p:nvSpPr>
        <p:spPr>
          <a:xfrm>
            <a:off x="5064840" y="4103640"/>
            <a:ext cx="64800" cy="137520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en-IN" sz="900">
                <a:solidFill>
                  <a:srgbClr val="000000"/>
                </a:solidFill>
                <a:latin typeface="Arial"/>
              </a:rPr>
              <a:t>1</a:t>
            </a:r>
            <a:endParaRPr/>
          </a:p>
        </p:txBody>
      </p:sp>
      <p:sp>
        <p:nvSpPr>
          <p:cNvPr id="530" name="CustomShape 46"/>
          <p:cNvSpPr/>
          <p:nvPr/>
        </p:nvSpPr>
        <p:spPr>
          <a:xfrm>
            <a:off x="5130000" y="4103640"/>
            <a:ext cx="64800" cy="137520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en-IN" sz="900">
                <a:solidFill>
                  <a:srgbClr val="000000"/>
                </a:solidFill>
                <a:latin typeface="Arial"/>
              </a:rPr>
              <a:t>1</a:t>
            </a:r>
            <a:endParaRPr/>
          </a:p>
        </p:txBody>
      </p:sp>
      <p:sp>
        <p:nvSpPr>
          <p:cNvPr id="531" name="CustomShape 47"/>
          <p:cNvSpPr/>
          <p:nvPr/>
        </p:nvSpPr>
        <p:spPr>
          <a:xfrm>
            <a:off x="5178960" y="4103640"/>
            <a:ext cx="64800" cy="137520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en-IN" sz="900">
                <a:solidFill>
                  <a:srgbClr val="000000"/>
                </a:solidFill>
                <a:latin typeface="Arial"/>
              </a:rPr>
              <a:t>1</a:t>
            </a:r>
            <a:endParaRPr/>
          </a:p>
        </p:txBody>
      </p:sp>
      <p:sp>
        <p:nvSpPr>
          <p:cNvPr id="532" name="CustomShape 48"/>
          <p:cNvSpPr/>
          <p:nvPr/>
        </p:nvSpPr>
        <p:spPr>
          <a:xfrm>
            <a:off x="5245200" y="4103640"/>
            <a:ext cx="160920" cy="137520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en-IN" sz="900">
                <a:solidFill>
                  <a:srgbClr val="000000"/>
                </a:solidFill>
                <a:latin typeface="Arial"/>
              </a:rPr>
              <a:t>1 1</a:t>
            </a:r>
            <a:endParaRPr/>
          </a:p>
        </p:txBody>
      </p:sp>
      <p:sp>
        <p:nvSpPr>
          <p:cNvPr id="533" name="CustomShape 49"/>
          <p:cNvSpPr/>
          <p:nvPr/>
        </p:nvSpPr>
        <p:spPr>
          <a:xfrm>
            <a:off x="5162040" y="4435560"/>
            <a:ext cx="457920" cy="152640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en-IN" sz="1000">
                <a:solidFill>
                  <a:srgbClr val="000000"/>
                </a:solidFill>
                <a:latin typeface="Courier New"/>
              </a:rPr>
              <a:t>ASR #5</a:t>
            </a:r>
            <a:endParaRPr/>
          </a:p>
        </p:txBody>
      </p:sp>
      <p:sp>
        <p:nvSpPr>
          <p:cNvPr id="534" name="CustomShape 50"/>
          <p:cNvSpPr/>
          <p:nvPr/>
        </p:nvSpPr>
        <p:spPr>
          <a:xfrm>
            <a:off x="5641200" y="4449600"/>
            <a:ext cx="954720" cy="137520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en-IN" sz="900">
                <a:solidFill>
                  <a:srgbClr val="000000"/>
                </a:solidFill>
                <a:latin typeface="Arial"/>
              </a:rPr>
              <a:t>, negative operand</a:t>
            </a:r>
            <a:endParaRPr/>
          </a:p>
        </p:txBody>
      </p:sp>
      <p:sp>
        <p:nvSpPr>
          <p:cNvPr id="535" name="CustomShape 51"/>
          <p:cNvSpPr/>
          <p:nvPr/>
        </p:nvSpPr>
        <p:spPr>
          <a:xfrm>
            <a:off x="2139840" y="3443400"/>
            <a:ext cx="1861920" cy="20124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536" name="CustomShape 52"/>
          <p:cNvSpPr/>
          <p:nvPr/>
        </p:nvSpPr>
        <p:spPr>
          <a:xfrm>
            <a:off x="2147760" y="3451320"/>
            <a:ext cx="1863360" cy="199800"/>
          </a:xfrm>
          <a:prstGeom prst="rect">
            <a:avLst/>
          </a:prstGeom>
          <a:ln w="15840">
            <a:solidFill>
              <a:srgbClr val="000000"/>
            </a:solidFill>
            <a:miter/>
          </a:ln>
        </p:spPr>
      </p:sp>
      <p:sp>
        <p:nvSpPr>
          <p:cNvPr id="537" name="CustomShape 53"/>
          <p:cNvSpPr/>
          <p:nvPr/>
        </p:nvSpPr>
        <p:spPr>
          <a:xfrm>
            <a:off x="3937680" y="3243240"/>
            <a:ext cx="64800" cy="137520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en-IN" sz="900">
                <a:solidFill>
                  <a:srgbClr val="000000"/>
                </a:solidFill>
                <a:latin typeface="Arial"/>
              </a:rPr>
              <a:t>0</a:t>
            </a:r>
            <a:endParaRPr/>
          </a:p>
        </p:txBody>
      </p:sp>
      <p:sp>
        <p:nvSpPr>
          <p:cNvPr id="538" name="CustomShape 54"/>
          <p:cNvSpPr/>
          <p:nvPr/>
        </p:nvSpPr>
        <p:spPr>
          <a:xfrm>
            <a:off x="2205720" y="3243240"/>
            <a:ext cx="128880" cy="137520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en-IN" sz="900">
                <a:solidFill>
                  <a:srgbClr val="000000"/>
                </a:solidFill>
                <a:latin typeface="Arial"/>
              </a:rPr>
              <a:t>31</a:t>
            </a:r>
            <a:endParaRPr/>
          </a:p>
        </p:txBody>
      </p:sp>
      <p:sp>
        <p:nvSpPr>
          <p:cNvPr id="539" name="CustomShape 55"/>
          <p:cNvSpPr/>
          <p:nvPr/>
        </p:nvSpPr>
        <p:spPr>
          <a:xfrm>
            <a:off x="2139840" y="4060800"/>
            <a:ext cx="1861920" cy="20124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540" name="CustomShape 56"/>
          <p:cNvSpPr/>
          <p:nvPr/>
        </p:nvSpPr>
        <p:spPr>
          <a:xfrm>
            <a:off x="2147760" y="4068720"/>
            <a:ext cx="1863360" cy="199800"/>
          </a:xfrm>
          <a:prstGeom prst="rect">
            <a:avLst/>
          </a:prstGeom>
          <a:ln w="15840">
            <a:solidFill>
              <a:srgbClr val="000000"/>
            </a:solidFill>
            <a:miter/>
          </a:ln>
        </p:spPr>
      </p:sp>
      <p:sp>
        <p:nvSpPr>
          <p:cNvPr id="541" name="Line 57"/>
          <p:cNvSpPr/>
          <p:nvPr/>
        </p:nvSpPr>
        <p:spPr>
          <a:xfrm>
            <a:off x="3643200" y="3644640"/>
            <a:ext cx="277920" cy="330120"/>
          </a:xfrm>
          <a:prstGeom prst="line">
            <a:avLst/>
          </a:prstGeom>
          <a:ln w="15840">
            <a:solidFill>
              <a:srgbClr val="000000"/>
            </a:solidFill>
            <a:round/>
          </a:ln>
        </p:spPr>
      </p:sp>
      <p:sp>
        <p:nvSpPr>
          <p:cNvPr id="542" name="Line 58"/>
          <p:cNvSpPr/>
          <p:nvPr/>
        </p:nvSpPr>
        <p:spPr>
          <a:xfrm>
            <a:off x="2139840" y="3644640"/>
            <a:ext cx="277920" cy="330120"/>
          </a:xfrm>
          <a:prstGeom prst="line">
            <a:avLst/>
          </a:prstGeom>
          <a:ln w="15840">
            <a:solidFill>
              <a:srgbClr val="000000"/>
            </a:solidFill>
            <a:round/>
          </a:ln>
        </p:spPr>
      </p:sp>
      <p:sp>
        <p:nvSpPr>
          <p:cNvPr id="543" name="CustomShape 59"/>
          <p:cNvSpPr/>
          <p:nvPr/>
        </p:nvSpPr>
        <p:spPr>
          <a:xfrm>
            <a:off x="2176200" y="4103640"/>
            <a:ext cx="448920" cy="137520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en-IN" sz="900">
                <a:solidFill>
                  <a:srgbClr val="000000"/>
                </a:solidFill>
                <a:latin typeface="Arial"/>
              </a:rPr>
              <a:t> 00000 0</a:t>
            </a:r>
            <a:endParaRPr/>
          </a:p>
        </p:txBody>
      </p:sp>
      <p:sp>
        <p:nvSpPr>
          <p:cNvPr id="544" name="CustomShape 60"/>
          <p:cNvSpPr/>
          <p:nvPr/>
        </p:nvSpPr>
        <p:spPr>
          <a:xfrm>
            <a:off x="2399760" y="4435560"/>
            <a:ext cx="457920" cy="152640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en-IN" sz="1000">
                <a:solidFill>
                  <a:srgbClr val="000000"/>
                </a:solidFill>
                <a:latin typeface="Courier New"/>
              </a:rPr>
              <a:t>ASR #5</a:t>
            </a:r>
            <a:endParaRPr/>
          </a:p>
        </p:txBody>
      </p:sp>
      <p:sp>
        <p:nvSpPr>
          <p:cNvPr id="545" name="CustomShape 61"/>
          <p:cNvSpPr/>
          <p:nvPr/>
        </p:nvSpPr>
        <p:spPr>
          <a:xfrm>
            <a:off x="2876400" y="4449600"/>
            <a:ext cx="910440" cy="137520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en-IN" sz="900">
                <a:solidFill>
                  <a:srgbClr val="000000"/>
                </a:solidFill>
                <a:latin typeface="Arial"/>
              </a:rPr>
              <a:t>, positive operand</a:t>
            </a:r>
            <a:endParaRPr/>
          </a:p>
        </p:txBody>
      </p:sp>
      <p:sp>
        <p:nvSpPr>
          <p:cNvPr id="546" name="CustomShape 62"/>
          <p:cNvSpPr/>
          <p:nvPr/>
        </p:nvSpPr>
        <p:spPr>
          <a:xfrm>
            <a:off x="2172960" y="3486240"/>
            <a:ext cx="96840" cy="137520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en-IN" sz="900">
                <a:solidFill>
                  <a:srgbClr val="000000"/>
                </a:solidFill>
                <a:latin typeface="Arial"/>
              </a:rPr>
              <a:t> 0</a:t>
            </a:r>
            <a:endParaRPr/>
          </a:p>
        </p:txBody>
      </p:sp>
      <p:sp>
        <p:nvSpPr>
          <p:cNvPr id="547" name="CustomShape 63"/>
          <p:cNvSpPr/>
          <p:nvPr/>
        </p:nvSpPr>
        <p:spPr>
          <a:xfrm>
            <a:off x="4951080" y="3486240"/>
            <a:ext cx="96840" cy="137520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en-IN" sz="900">
                <a:solidFill>
                  <a:srgbClr val="000000"/>
                </a:solidFill>
                <a:latin typeface="Arial"/>
              </a:rPr>
              <a:t> 1</a:t>
            </a:r>
            <a:endParaRPr/>
          </a:p>
        </p:txBody>
      </p:sp>
      <p:sp>
        <p:nvSpPr>
          <p:cNvPr id="548" name="CustomShape 64"/>
          <p:cNvSpPr/>
          <p:nvPr/>
        </p:nvSpPr>
        <p:spPr>
          <a:xfrm>
            <a:off x="2155680" y="4965840"/>
            <a:ext cx="1846080" cy="20124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549" name="CustomShape 65"/>
          <p:cNvSpPr/>
          <p:nvPr/>
        </p:nvSpPr>
        <p:spPr>
          <a:xfrm>
            <a:off x="2163600" y="4973760"/>
            <a:ext cx="1847520" cy="199800"/>
          </a:xfrm>
          <a:prstGeom prst="rect">
            <a:avLst/>
          </a:prstGeom>
          <a:ln w="15840">
            <a:solidFill>
              <a:srgbClr val="000000"/>
            </a:solidFill>
            <a:miter/>
          </a:ln>
        </p:spPr>
      </p:sp>
      <p:sp>
        <p:nvSpPr>
          <p:cNvPr id="550" name="CustomShape 66"/>
          <p:cNvSpPr/>
          <p:nvPr/>
        </p:nvSpPr>
        <p:spPr>
          <a:xfrm>
            <a:off x="3953520" y="4765680"/>
            <a:ext cx="64800" cy="137520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en-IN" sz="900">
                <a:solidFill>
                  <a:srgbClr val="000000"/>
                </a:solidFill>
                <a:latin typeface="Arial"/>
              </a:rPr>
              <a:t>0</a:t>
            </a:r>
            <a:endParaRPr/>
          </a:p>
        </p:txBody>
      </p:sp>
      <p:sp>
        <p:nvSpPr>
          <p:cNvPr id="551" name="CustomShape 67"/>
          <p:cNvSpPr/>
          <p:nvPr/>
        </p:nvSpPr>
        <p:spPr>
          <a:xfrm>
            <a:off x="2223000" y="4765680"/>
            <a:ext cx="128880" cy="137520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en-IN" sz="900">
                <a:solidFill>
                  <a:srgbClr val="000000"/>
                </a:solidFill>
                <a:latin typeface="Arial"/>
              </a:rPr>
              <a:t>31</a:t>
            </a:r>
            <a:endParaRPr/>
          </a:p>
        </p:txBody>
      </p:sp>
      <p:sp>
        <p:nvSpPr>
          <p:cNvPr id="552" name="CustomShape 68"/>
          <p:cNvSpPr/>
          <p:nvPr/>
        </p:nvSpPr>
        <p:spPr>
          <a:xfrm>
            <a:off x="2155680" y="5568840"/>
            <a:ext cx="1846080" cy="20124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553" name="CustomShape 69"/>
          <p:cNvSpPr/>
          <p:nvPr/>
        </p:nvSpPr>
        <p:spPr>
          <a:xfrm>
            <a:off x="2163600" y="5576760"/>
            <a:ext cx="1847520" cy="199800"/>
          </a:xfrm>
          <a:prstGeom prst="rect">
            <a:avLst/>
          </a:prstGeom>
          <a:ln w="15840">
            <a:solidFill>
              <a:srgbClr val="000000"/>
            </a:solidFill>
            <a:miter/>
          </a:ln>
        </p:spPr>
      </p:sp>
      <p:sp>
        <p:nvSpPr>
          <p:cNvPr id="554" name="Line 70"/>
          <p:cNvSpPr/>
          <p:nvPr/>
        </p:nvSpPr>
        <p:spPr>
          <a:xfrm>
            <a:off x="3659040" y="5167080"/>
            <a:ext cx="277920" cy="316080"/>
          </a:xfrm>
          <a:prstGeom prst="line">
            <a:avLst/>
          </a:prstGeom>
          <a:ln w="15840">
            <a:solidFill>
              <a:srgbClr val="000000"/>
            </a:solidFill>
            <a:round/>
          </a:ln>
        </p:spPr>
      </p:sp>
      <p:sp>
        <p:nvSpPr>
          <p:cNvPr id="555" name="Line 71"/>
          <p:cNvSpPr/>
          <p:nvPr/>
        </p:nvSpPr>
        <p:spPr>
          <a:xfrm>
            <a:off x="2155680" y="5167080"/>
            <a:ext cx="277920" cy="316080"/>
          </a:xfrm>
          <a:prstGeom prst="line">
            <a:avLst/>
          </a:prstGeom>
          <a:ln w="15840">
            <a:solidFill>
              <a:srgbClr val="000000"/>
            </a:solidFill>
            <a:round/>
          </a:ln>
        </p:spPr>
      </p:sp>
      <p:sp>
        <p:nvSpPr>
          <p:cNvPr id="556" name="CustomShape 72"/>
          <p:cNvSpPr/>
          <p:nvPr/>
        </p:nvSpPr>
        <p:spPr>
          <a:xfrm>
            <a:off x="2906280" y="5943600"/>
            <a:ext cx="457920" cy="152640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en-IN" sz="1000">
                <a:solidFill>
                  <a:srgbClr val="000000"/>
                </a:solidFill>
                <a:latin typeface="Courier New"/>
              </a:rPr>
              <a:t>ROR #5</a:t>
            </a:r>
            <a:endParaRPr/>
          </a:p>
        </p:txBody>
      </p:sp>
      <p:sp>
        <p:nvSpPr>
          <p:cNvPr id="557" name="CustomShape 73"/>
          <p:cNvSpPr/>
          <p:nvPr/>
        </p:nvSpPr>
        <p:spPr>
          <a:xfrm>
            <a:off x="4917960" y="4965840"/>
            <a:ext cx="1863360" cy="20124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558" name="CustomShape 74"/>
          <p:cNvSpPr/>
          <p:nvPr/>
        </p:nvSpPr>
        <p:spPr>
          <a:xfrm>
            <a:off x="4925880" y="4973760"/>
            <a:ext cx="1863360" cy="199800"/>
          </a:xfrm>
          <a:prstGeom prst="rect">
            <a:avLst/>
          </a:prstGeom>
          <a:ln w="15840">
            <a:solidFill>
              <a:srgbClr val="000000"/>
            </a:solidFill>
            <a:miter/>
          </a:ln>
        </p:spPr>
      </p:sp>
      <p:sp>
        <p:nvSpPr>
          <p:cNvPr id="559" name="CustomShape 75"/>
          <p:cNvSpPr/>
          <p:nvPr/>
        </p:nvSpPr>
        <p:spPr>
          <a:xfrm>
            <a:off x="6715800" y="4780080"/>
            <a:ext cx="64800" cy="137520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en-IN" sz="900">
                <a:solidFill>
                  <a:srgbClr val="000000"/>
                </a:solidFill>
                <a:latin typeface="Arial"/>
              </a:rPr>
              <a:t>0</a:t>
            </a:r>
            <a:endParaRPr/>
          </a:p>
        </p:txBody>
      </p:sp>
      <p:sp>
        <p:nvSpPr>
          <p:cNvPr id="560" name="CustomShape 76"/>
          <p:cNvSpPr/>
          <p:nvPr/>
        </p:nvSpPr>
        <p:spPr>
          <a:xfrm>
            <a:off x="4985280" y="4780080"/>
            <a:ext cx="128880" cy="137520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en-IN" sz="900">
                <a:solidFill>
                  <a:srgbClr val="000000"/>
                </a:solidFill>
                <a:latin typeface="Arial"/>
              </a:rPr>
              <a:t>31</a:t>
            </a:r>
            <a:endParaRPr/>
          </a:p>
        </p:txBody>
      </p:sp>
      <p:sp>
        <p:nvSpPr>
          <p:cNvPr id="561" name="CustomShape 77"/>
          <p:cNvSpPr/>
          <p:nvPr/>
        </p:nvSpPr>
        <p:spPr>
          <a:xfrm>
            <a:off x="4917960" y="5568840"/>
            <a:ext cx="1863360" cy="20124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562" name="CustomShape 78"/>
          <p:cNvSpPr/>
          <p:nvPr/>
        </p:nvSpPr>
        <p:spPr>
          <a:xfrm>
            <a:off x="4925880" y="5576760"/>
            <a:ext cx="1863360" cy="199800"/>
          </a:xfrm>
          <a:prstGeom prst="rect">
            <a:avLst/>
          </a:prstGeom>
          <a:ln w="15840">
            <a:solidFill>
              <a:srgbClr val="000000"/>
            </a:solidFill>
            <a:miter/>
          </a:ln>
        </p:spPr>
      </p:sp>
      <p:sp>
        <p:nvSpPr>
          <p:cNvPr id="563" name="Line 79"/>
          <p:cNvSpPr/>
          <p:nvPr/>
        </p:nvSpPr>
        <p:spPr>
          <a:xfrm>
            <a:off x="6683040" y="5167080"/>
            <a:ext cx="65160" cy="316080"/>
          </a:xfrm>
          <a:prstGeom prst="line">
            <a:avLst/>
          </a:prstGeom>
          <a:ln w="15840">
            <a:solidFill>
              <a:srgbClr val="000000"/>
            </a:solidFill>
            <a:round/>
          </a:ln>
        </p:spPr>
      </p:sp>
      <p:sp>
        <p:nvSpPr>
          <p:cNvPr id="564" name="Line 80"/>
          <p:cNvSpPr/>
          <p:nvPr/>
        </p:nvSpPr>
        <p:spPr>
          <a:xfrm>
            <a:off x="4951080" y="5167080"/>
            <a:ext cx="65160" cy="316080"/>
          </a:xfrm>
          <a:prstGeom prst="line">
            <a:avLst/>
          </a:prstGeom>
          <a:ln w="15840">
            <a:solidFill>
              <a:srgbClr val="000000"/>
            </a:solidFill>
            <a:round/>
          </a:ln>
        </p:spPr>
      </p:sp>
      <p:sp>
        <p:nvSpPr>
          <p:cNvPr id="565" name="CustomShape 81"/>
          <p:cNvSpPr/>
          <p:nvPr/>
        </p:nvSpPr>
        <p:spPr>
          <a:xfrm>
            <a:off x="5800680" y="5958000"/>
            <a:ext cx="229320" cy="152640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en-IN" sz="1000">
                <a:solidFill>
                  <a:srgbClr val="000000"/>
                </a:solidFill>
                <a:latin typeface="Courier New"/>
              </a:rPr>
              <a:t>RRX</a:t>
            </a:r>
            <a:endParaRPr/>
          </a:p>
        </p:txBody>
      </p:sp>
      <p:sp>
        <p:nvSpPr>
          <p:cNvPr id="566" name="CustomShape 82"/>
          <p:cNvSpPr/>
          <p:nvPr/>
        </p:nvSpPr>
        <p:spPr>
          <a:xfrm>
            <a:off x="4575240" y="4965840"/>
            <a:ext cx="228240" cy="20124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567" name="CustomShape 83"/>
          <p:cNvSpPr/>
          <p:nvPr/>
        </p:nvSpPr>
        <p:spPr>
          <a:xfrm>
            <a:off x="4583160" y="4973760"/>
            <a:ext cx="228240" cy="199800"/>
          </a:xfrm>
          <a:prstGeom prst="rect">
            <a:avLst/>
          </a:prstGeom>
          <a:ln w="15840">
            <a:solidFill>
              <a:srgbClr val="000000"/>
            </a:solidFill>
            <a:miter/>
          </a:ln>
        </p:spPr>
      </p:sp>
      <p:sp>
        <p:nvSpPr>
          <p:cNvPr id="568" name="CustomShape 84"/>
          <p:cNvSpPr/>
          <p:nvPr/>
        </p:nvSpPr>
        <p:spPr>
          <a:xfrm>
            <a:off x="4680360" y="4994280"/>
            <a:ext cx="83160" cy="137520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en-IN" sz="900">
                <a:solidFill>
                  <a:srgbClr val="000000"/>
                </a:solidFill>
                <a:latin typeface="Arial"/>
              </a:rPr>
              <a:t>C</a:t>
            </a:r>
            <a:endParaRPr/>
          </a:p>
        </p:txBody>
      </p:sp>
      <p:sp>
        <p:nvSpPr>
          <p:cNvPr id="569" name="CustomShape 85"/>
          <p:cNvSpPr/>
          <p:nvPr/>
        </p:nvSpPr>
        <p:spPr>
          <a:xfrm>
            <a:off x="4575240" y="5568840"/>
            <a:ext cx="228240" cy="20124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570" name="CustomShape 86"/>
          <p:cNvSpPr/>
          <p:nvPr/>
        </p:nvSpPr>
        <p:spPr>
          <a:xfrm>
            <a:off x="4583160" y="5576760"/>
            <a:ext cx="228240" cy="199800"/>
          </a:xfrm>
          <a:prstGeom prst="rect">
            <a:avLst/>
          </a:prstGeom>
          <a:ln w="15840">
            <a:solidFill>
              <a:srgbClr val="000000"/>
            </a:solidFill>
            <a:miter/>
          </a:ln>
        </p:spPr>
      </p:sp>
      <p:sp>
        <p:nvSpPr>
          <p:cNvPr id="571" name="CustomShape 87"/>
          <p:cNvSpPr/>
          <p:nvPr/>
        </p:nvSpPr>
        <p:spPr>
          <a:xfrm>
            <a:off x="4680360" y="5613480"/>
            <a:ext cx="83160" cy="137520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en-IN" sz="900">
                <a:solidFill>
                  <a:srgbClr val="000000"/>
                </a:solidFill>
                <a:latin typeface="Arial"/>
              </a:rPr>
              <a:t>C</a:t>
            </a:r>
            <a:endParaRPr/>
          </a:p>
        </p:txBody>
      </p:sp>
      <p:sp>
        <p:nvSpPr>
          <p:cNvPr id="572" name="CustomShape 88"/>
          <p:cNvSpPr/>
          <p:nvPr/>
        </p:nvSpPr>
        <p:spPr>
          <a:xfrm>
            <a:off x="4958640" y="5613480"/>
            <a:ext cx="115200" cy="137520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en-IN" sz="900">
                <a:solidFill>
                  <a:srgbClr val="000000"/>
                </a:solidFill>
                <a:latin typeface="Arial"/>
              </a:rPr>
              <a:t> C</a:t>
            </a:r>
            <a:endParaRPr/>
          </a:p>
        </p:txBody>
      </p:sp>
      <p:sp>
        <p:nvSpPr>
          <p:cNvPr id="573" name="CustomShape 89"/>
          <p:cNvSpPr/>
          <p:nvPr/>
        </p:nvSpPr>
        <p:spPr>
          <a:xfrm>
            <a:off x="457200" y="809640"/>
            <a:ext cx="8229240" cy="60768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/>
            <a:r>
              <a:rPr lang="en-IN" sz="3600">
                <a:solidFill>
                  <a:srgbClr val="575F6D"/>
                </a:solidFill>
                <a:latin typeface="Trebuchet MS"/>
              </a:rPr>
              <a:t>ARM Shift Operations</a:t>
            </a:r>
            <a:endParaRPr/>
          </a:p>
        </p:txBody>
      </p:sp>
    </p:spTree>
  </p:cSld>
  <p:clrMapOvr>
    <a:masterClrMapping/>
  </p:clrMapOvr>
  <p:transition spd="slow">
    <p:rand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TextShape 1"/>
          <p:cNvSpPr txBox="1"/>
          <p:nvPr/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3000">
                <a:solidFill>
                  <a:srgbClr val="575F6D"/>
                </a:solidFill>
                <a:latin typeface="Century Schoolbook"/>
              </a:rPr>
              <a:t>Logical Instructions</a:t>
            </a:r>
            <a:endParaRPr/>
          </a:p>
        </p:txBody>
      </p:sp>
      <p:sp>
        <p:nvSpPr>
          <p:cNvPr id="579" name="TextShape 2"/>
          <p:cNvSpPr txBox="1"/>
          <p:nvPr/>
        </p:nvSpPr>
        <p:spPr>
          <a:xfrm>
            <a:off x="457200" y="1600200"/>
            <a:ext cx="7467120" cy="8377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90000"/>
              </a:lnSpc>
              <a:buSzPct val="45000"/>
              <a:buFont typeface="Wingdings"/>
              <a:buChar char="Ø"/>
            </a:pPr>
            <a:r>
              <a:rPr lang="en-IN" sz="2800"/>
              <a:t>&lt;instruction&gt;{&lt;cond&gt;}{S} Rd, Rn, 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457200" y="809640"/>
            <a:ext cx="8229240" cy="6076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3000">
                <a:solidFill>
                  <a:srgbClr val="575F6D"/>
                </a:solidFill>
                <a:latin typeface="Century Schoolbook"/>
              </a:rPr>
              <a:t>Agenda</a:t>
            </a:r>
            <a:endParaRPr/>
          </a:p>
        </p:txBody>
      </p:sp>
      <p:sp>
        <p:nvSpPr>
          <p:cNvPr id="105" name="TextShape 2"/>
          <p:cNvSpPr txBox="1"/>
          <p:nvPr/>
        </p:nvSpPr>
        <p:spPr>
          <a:xfrm>
            <a:off x="457200" y="1600200"/>
            <a:ext cx="7467120" cy="48733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90000"/>
              </a:lnSpc>
              <a:buSzPct val="45000"/>
              <a:buFont typeface="Wingdings"/>
              <a:buChar char="Ø"/>
            </a:pPr>
            <a:r>
              <a:rPr lang="en-IN" sz="2800"/>
              <a:t>Data Processing Instructions </a:t>
            </a:r>
            <a:endParaRPr/>
          </a:p>
          <a:p>
            <a:pPr>
              <a:lnSpc>
                <a:spcPct val="90000"/>
              </a:lnSpc>
              <a:buSzPct val="45000"/>
              <a:buFont typeface="Wingdings"/>
              <a:buChar char="Ø"/>
            </a:pPr>
            <a:r>
              <a:rPr lang="en-IN" sz="2800"/>
              <a:t>Branch Instructions</a:t>
            </a:r>
            <a:endParaRPr/>
          </a:p>
          <a:p>
            <a:pPr>
              <a:lnSpc>
                <a:spcPct val="90000"/>
              </a:lnSpc>
              <a:buSzPct val="45000"/>
              <a:buFont typeface="Wingdings"/>
              <a:buChar char="Ø"/>
            </a:pPr>
            <a:r>
              <a:rPr lang="en-IN" sz="2800"/>
              <a:t>Load-Store Instructions</a:t>
            </a:r>
            <a:endParaRPr/>
          </a:p>
          <a:p>
            <a:pPr>
              <a:lnSpc>
                <a:spcPct val="90000"/>
              </a:lnSpc>
              <a:buSzPct val="45000"/>
              <a:buFont typeface="Wingdings"/>
              <a:buChar char="Ø"/>
            </a:pPr>
            <a:r>
              <a:rPr lang="en-IN" sz="2800"/>
              <a:t>Software Interrupt Instructions</a:t>
            </a:r>
            <a:endParaRPr/>
          </a:p>
          <a:p>
            <a:pPr>
              <a:lnSpc>
                <a:spcPct val="90000"/>
              </a:lnSpc>
              <a:buSzPct val="45000"/>
              <a:buFont typeface="Wingdings"/>
              <a:buChar char="Ø"/>
            </a:pPr>
            <a:r>
              <a:rPr lang="en-IN" sz="2800"/>
              <a:t>Program Status Register Instructions</a:t>
            </a:r>
            <a:endParaRPr/>
          </a:p>
          <a:p>
            <a:pPr>
              <a:lnSpc>
                <a:spcPct val="90000"/>
              </a:lnSpc>
              <a:buSzPct val="45000"/>
              <a:buFont typeface="Wingdings"/>
              <a:buChar char="Ø"/>
            </a:pPr>
            <a:r>
              <a:rPr lang="en-IN" sz="2800"/>
              <a:t>Loading Constants</a:t>
            </a:r>
            <a:endParaRPr/>
          </a:p>
          <a:p>
            <a:pPr>
              <a:lnSpc>
                <a:spcPct val="90000"/>
              </a:lnSpc>
              <a:buSzPct val="45000"/>
              <a:buFont typeface="Wingdings"/>
              <a:buChar char="Ø"/>
            </a:pPr>
            <a:r>
              <a:rPr lang="en-IN" sz="2800"/>
              <a:t>ARMv5E Extensions</a:t>
            </a:r>
            <a:endParaRPr/>
          </a:p>
          <a:p>
            <a:pPr>
              <a:lnSpc>
                <a:spcPct val="90000"/>
              </a:lnSpc>
              <a:buSzPct val="45000"/>
              <a:buFont typeface="Wingdings"/>
              <a:buChar char="Ø"/>
            </a:pPr>
            <a:r>
              <a:rPr lang="en-IN" sz="2800"/>
              <a:t>Conditional Execution</a:t>
            </a:r>
            <a:endParaRPr/>
          </a:p>
          <a:p>
            <a:pPr>
              <a:lnSpc>
                <a:spcPct val="90000"/>
              </a:lnSpc>
              <a:buSzPct val="45000"/>
              <a:buFont typeface="Wingdings"/>
              <a:buChar char="Ø"/>
            </a:pPr>
            <a:r>
              <a:rPr lang="en-IN" sz="2800"/>
              <a:t>Summary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TextShape 1"/>
          <p:cNvSpPr txBox="1"/>
          <p:nvPr/>
        </p:nvSpPr>
        <p:spPr>
          <a:xfrm>
            <a:off x="457200" y="809640"/>
            <a:ext cx="8229240" cy="6076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3000">
                <a:solidFill>
                  <a:srgbClr val="575F6D"/>
                </a:solidFill>
                <a:latin typeface="Century Schoolbook"/>
              </a:rPr>
              <a:t>Logical Instructions</a:t>
            </a:r>
            <a:endParaRPr/>
          </a:p>
        </p:txBody>
      </p:sp>
      <p:sp>
        <p:nvSpPr>
          <p:cNvPr id="581" name="TextShape 2"/>
          <p:cNvSpPr txBox="1"/>
          <p:nvPr/>
        </p:nvSpPr>
        <p:spPr>
          <a:xfrm>
            <a:off x="457200" y="1600200"/>
            <a:ext cx="7467120" cy="487332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just">
              <a:buSzPct val="45000"/>
              <a:buFont typeface="Wingdings"/>
              <a:buChar char="Ø"/>
            </a:pPr>
            <a:r>
              <a:rPr lang="en-IN"/>
              <a:t>BIC is useful when clearing status bits and is frequently used to change interrupts masks in the </a:t>
            </a:r>
            <a:r>
              <a:rPr lang="en-IN" i="1"/>
              <a:t>cpsr</a:t>
            </a:r>
            <a:endParaRPr/>
          </a:p>
          <a:p>
            <a:pPr algn="just">
              <a:buSzPct val="45000"/>
              <a:buFont typeface="Wingdings"/>
              <a:buChar char="Ø"/>
            </a:pPr>
            <a:r>
              <a:rPr lang="en-IN"/>
              <a:t>The logical instructions update the </a:t>
            </a:r>
            <a:r>
              <a:rPr lang="en-IN" i="1"/>
              <a:t>cpsr</a:t>
            </a:r>
            <a:r>
              <a:rPr lang="en-IN"/>
              <a:t> flags only if the S suffix is present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TextShape 1"/>
          <p:cNvSpPr txBox="1"/>
          <p:nvPr/>
        </p:nvSpPr>
        <p:spPr>
          <a:xfrm>
            <a:off x="457200" y="809640"/>
            <a:ext cx="8229240" cy="6076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3000">
                <a:solidFill>
                  <a:srgbClr val="575F6D"/>
                </a:solidFill>
                <a:latin typeface="Century Schoolbook"/>
              </a:rPr>
              <a:t>Compare Instructions</a:t>
            </a:r>
            <a:endParaRPr/>
          </a:p>
        </p:txBody>
      </p:sp>
      <p:sp>
        <p:nvSpPr>
          <p:cNvPr id="583" name="TextShape 2"/>
          <p:cNvSpPr txBox="1"/>
          <p:nvPr/>
        </p:nvSpPr>
        <p:spPr>
          <a:xfrm>
            <a:off x="457200" y="1600200"/>
            <a:ext cx="8229240" cy="51084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90000"/>
              </a:lnSpc>
              <a:buSzPct val="45000"/>
              <a:buFont typeface="Wingdings"/>
              <a:buChar char="Ø"/>
            </a:pPr>
            <a:r>
              <a:rPr lang="en-IN" sz="2800"/>
              <a:t>&lt;instruction&gt;{&lt;cond&gt;} Rn, N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TextShape 1"/>
          <p:cNvSpPr txBox="1"/>
          <p:nvPr/>
        </p:nvSpPr>
        <p:spPr>
          <a:xfrm>
            <a:off x="457200" y="809640"/>
            <a:ext cx="8229240" cy="6076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3000">
                <a:solidFill>
                  <a:srgbClr val="575F6D"/>
                </a:solidFill>
                <a:latin typeface="Century Schoolbook"/>
              </a:rPr>
              <a:t>Compare Instructions</a:t>
            </a:r>
            <a:endParaRPr/>
          </a:p>
        </p:txBody>
      </p:sp>
      <p:sp>
        <p:nvSpPr>
          <p:cNvPr id="585" name="TextShape 2"/>
          <p:cNvSpPr txBox="1"/>
          <p:nvPr/>
        </p:nvSpPr>
        <p:spPr>
          <a:xfrm>
            <a:off x="457200" y="1600200"/>
            <a:ext cx="7467120" cy="487332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just">
              <a:buSzPct val="45000"/>
              <a:buFont typeface="Wingdings"/>
              <a:buChar char="Ø"/>
            </a:pPr>
            <a:r>
              <a:rPr lang="en-IN"/>
              <a:t>They update the </a:t>
            </a:r>
            <a:r>
              <a:rPr lang="en-IN" i="1"/>
              <a:t>cpsr</a:t>
            </a:r>
            <a:r>
              <a:rPr lang="en-IN"/>
              <a:t> flag according to the result but do not affect other registers</a:t>
            </a:r>
            <a:endParaRPr/>
          </a:p>
          <a:p>
            <a:pPr algn="just">
              <a:buSzPct val="45000"/>
              <a:buFont typeface="Wingdings"/>
              <a:buChar char="Ø"/>
            </a:pPr>
            <a:r>
              <a:rPr lang="en-IN"/>
              <a:t>CMP is effectively a subtract instruction with result discarded</a:t>
            </a:r>
            <a:endParaRPr/>
          </a:p>
          <a:p>
            <a:pPr algn="just">
              <a:buSzPct val="45000"/>
              <a:buFont typeface="Wingdings"/>
              <a:buChar char="Ø"/>
            </a:pPr>
            <a:r>
              <a:rPr lang="en-IN"/>
              <a:t>TST is logical AND operation</a:t>
            </a:r>
            <a:endParaRPr/>
          </a:p>
          <a:p>
            <a:pPr algn="just">
              <a:buSzPct val="45000"/>
              <a:buFont typeface="Wingdings"/>
              <a:buChar char="Ø"/>
            </a:pPr>
            <a:r>
              <a:rPr lang="en-IN"/>
              <a:t>TEQ is logical EOR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TextShape 1"/>
          <p:cNvSpPr txBox="1"/>
          <p:nvPr/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3000">
                <a:solidFill>
                  <a:srgbClr val="575F6D"/>
                </a:solidFill>
                <a:latin typeface="Century Schoolbook"/>
              </a:rPr>
              <a:t>Multiply Instructions</a:t>
            </a:r>
            <a:endParaRPr/>
          </a:p>
        </p:txBody>
      </p:sp>
      <p:sp>
        <p:nvSpPr>
          <p:cNvPr id="587" name="TextShape 2"/>
          <p:cNvSpPr txBox="1"/>
          <p:nvPr/>
        </p:nvSpPr>
        <p:spPr>
          <a:xfrm>
            <a:off x="457200" y="1600200"/>
            <a:ext cx="7467120" cy="144756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90000"/>
              </a:lnSpc>
              <a:buSzPct val="45000"/>
              <a:buFont typeface="Wingdings"/>
              <a:buChar char="Ø"/>
            </a:pPr>
            <a:r>
              <a:rPr lang="en-IN" sz="2800"/>
              <a:t>MLA{&lt;cond&gt;}{S} Rd, Rm, Rs, Rn</a:t>
            </a:r>
            <a:endParaRPr/>
          </a:p>
          <a:p>
            <a:pPr>
              <a:lnSpc>
                <a:spcPct val="90000"/>
              </a:lnSpc>
              <a:buSzPct val="45000"/>
              <a:buFont typeface="Wingdings"/>
              <a:buChar char="Ø"/>
            </a:pPr>
            <a:r>
              <a:rPr lang="en-IN" sz="2800"/>
              <a:t>MUL{&lt;cond&gt;}{S} Rd, Rm, Rs</a:t>
            </a:r>
            <a:endParaRPr/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588" name="CustomShape 3"/>
          <p:cNvSpPr/>
          <p:nvPr/>
        </p:nvSpPr>
        <p:spPr>
          <a:xfrm>
            <a:off x="304920" y="3581280"/>
            <a:ext cx="8534160" cy="380520"/>
          </a:xfrm>
          <a:prstGeom prst="rect">
            <a:avLst/>
          </a:prstGeom>
        </p:spPr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TextShape 1"/>
          <p:cNvSpPr txBox="1"/>
          <p:nvPr/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3000">
                <a:solidFill>
                  <a:srgbClr val="575F6D"/>
                </a:solidFill>
                <a:latin typeface="Century Schoolbook"/>
              </a:rPr>
              <a:t>Multiply Instructions</a:t>
            </a:r>
            <a:endParaRPr/>
          </a:p>
        </p:txBody>
      </p:sp>
      <p:sp>
        <p:nvSpPr>
          <p:cNvPr id="590" name="TextShape 2"/>
          <p:cNvSpPr txBox="1"/>
          <p:nvPr/>
        </p:nvSpPr>
        <p:spPr>
          <a:xfrm>
            <a:off x="457200" y="1600200"/>
            <a:ext cx="7467120" cy="8377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buSzPct val="45000"/>
              <a:buFont typeface="Wingdings"/>
              <a:buChar char="Ø"/>
            </a:pPr>
            <a:r>
              <a:rPr lang="en-IN"/>
              <a:t>&lt;instruction&gt;{&lt;cond&gt;}{S} RdLo, RdHi, Rm, Rs</a:t>
            </a:r>
            <a:endParaRPr/>
          </a:p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TextShape 1"/>
          <p:cNvSpPr txBox="1"/>
          <p:nvPr/>
        </p:nvSpPr>
        <p:spPr>
          <a:xfrm>
            <a:off x="457200" y="809640"/>
            <a:ext cx="8229240" cy="6076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3000">
                <a:solidFill>
                  <a:srgbClr val="575F6D"/>
                </a:solidFill>
                <a:latin typeface="Century Schoolbook"/>
              </a:rPr>
              <a:t>Branch Instructions</a:t>
            </a:r>
            <a:endParaRPr/>
          </a:p>
        </p:txBody>
      </p:sp>
      <p:sp>
        <p:nvSpPr>
          <p:cNvPr id="592" name="TextShape 2"/>
          <p:cNvSpPr txBox="1"/>
          <p:nvPr/>
        </p:nvSpPr>
        <p:spPr>
          <a:xfrm>
            <a:off x="457200" y="1600200"/>
            <a:ext cx="8381520" cy="350496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buSzPct val="45000"/>
              <a:buFont typeface="Wingdings"/>
              <a:buChar char="Ø"/>
            </a:pPr>
            <a:r>
              <a:rPr lang="en-IN"/>
              <a:t>Changes the flow of execution or is used to call a routine</a:t>
            </a:r>
            <a:endParaRPr/>
          </a:p>
          <a:p>
            <a:pPr>
              <a:buSzPct val="45000"/>
              <a:buFont typeface="Wingdings"/>
              <a:buChar char="Ø"/>
            </a:pPr>
            <a:r>
              <a:rPr lang="en-IN"/>
              <a:t>Forces the pc is point to a new address</a:t>
            </a:r>
            <a:endParaRPr/>
          </a:p>
          <a:p>
            <a:pPr lvl="1">
              <a:buSzPct val="45000"/>
              <a:buFont typeface="Wingdings"/>
              <a:buChar char="v"/>
            </a:pPr>
            <a:r>
              <a:rPr lang="en-IN"/>
              <a:t>B{&lt;cond&gt;} label</a:t>
            </a:r>
            <a:endParaRPr/>
          </a:p>
          <a:p>
            <a:pPr lvl="1">
              <a:buSzPct val="45000"/>
              <a:buFont typeface="Wingdings"/>
              <a:buChar char="v"/>
            </a:pPr>
            <a:r>
              <a:rPr lang="en-IN"/>
              <a:t>BL{&lt;cond&gt;} label</a:t>
            </a:r>
            <a:endParaRPr/>
          </a:p>
          <a:p>
            <a:pPr lvl="1">
              <a:buSzPct val="45000"/>
              <a:buFont typeface="Wingdings"/>
              <a:buChar char="v"/>
            </a:pPr>
            <a:r>
              <a:rPr lang="en-IN"/>
              <a:t>BX{&lt;cond&gt;} Rm</a:t>
            </a:r>
            <a:endParaRPr/>
          </a:p>
          <a:p>
            <a:pPr lvl="1">
              <a:buSzPct val="45000"/>
              <a:buFont typeface="Wingdings"/>
              <a:buChar char="v"/>
            </a:pPr>
            <a:r>
              <a:rPr lang="en-IN"/>
              <a:t>BLX{&lt;cond&gt;} label | Rm</a:t>
            </a:r>
            <a:endParaRPr/>
          </a:p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TextShape 1"/>
          <p:cNvSpPr txBox="1"/>
          <p:nvPr/>
        </p:nvSpPr>
        <p:spPr>
          <a:xfrm>
            <a:off x="457200" y="809640"/>
            <a:ext cx="8229240" cy="6076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3000">
                <a:solidFill>
                  <a:srgbClr val="575F6D"/>
                </a:solidFill>
                <a:latin typeface="Century Schoolbook"/>
              </a:rPr>
              <a:t>Branch Instructions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TextShape 1"/>
          <p:cNvSpPr txBox="1"/>
          <p:nvPr/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3000">
                <a:solidFill>
                  <a:srgbClr val="575F6D"/>
                </a:solidFill>
                <a:latin typeface="Century Schoolbook"/>
              </a:rPr>
              <a:t>Branch Instructions</a:t>
            </a:r>
            <a:endParaRPr/>
          </a:p>
        </p:txBody>
      </p:sp>
      <p:sp>
        <p:nvSpPr>
          <p:cNvPr id="595" name="TextShape 2"/>
          <p:cNvSpPr txBox="1"/>
          <p:nvPr/>
        </p:nvSpPr>
        <p:spPr>
          <a:xfrm>
            <a:off x="180000" y="813960"/>
            <a:ext cx="8640000" cy="58237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90000"/>
              </a:lnSpc>
              <a:buSzPct val="45000"/>
              <a:buFont typeface="Wingdings"/>
              <a:buChar char="Ø"/>
            </a:pPr>
            <a:r>
              <a:rPr lang="en-IN" sz="2800"/>
              <a:t>The branch with link, or BL, instruction is similar the B instruction but overwrites the link register with a return address</a:t>
            </a:r>
            <a:endParaRPr/>
          </a:p>
          <a:p>
            <a:pPr>
              <a:lnSpc>
                <a:spcPct val="90000"/>
              </a:lnSpc>
              <a:buSzPct val="45000"/>
              <a:buFont typeface="Wingdings"/>
              <a:buChar char="Ø"/>
            </a:pPr>
            <a:r>
              <a:rPr lang="en-IN" sz="2400"/>
              <a:t>To return from a subroutine, the link register should be copied to the pc</a:t>
            </a:r>
            <a:endParaRPr/>
          </a:p>
          <a:p>
            <a:pPr>
              <a:lnSpc>
                <a:spcPct val="90000"/>
              </a:lnSpc>
            </a:pPr>
            <a:r>
              <a:rPr lang="en-IN" sz="2800"/>
              <a:t>		</a:t>
            </a:r>
            <a:r>
              <a:rPr lang="en-IN" sz="2000"/>
              <a:t>BL subroutine ; branch to subroutine</a:t>
            </a:r>
            <a:endParaRPr/>
          </a:p>
          <a:p>
            <a:pPr>
              <a:lnSpc>
                <a:spcPct val="90000"/>
              </a:lnSpc>
            </a:pPr>
            <a:r>
              <a:rPr lang="en-IN" sz="2000"/>
              <a:t>		CMP r1, #5 ; compare r1 with 5</a:t>
            </a:r>
            <a:endParaRPr/>
          </a:p>
          <a:p>
            <a:pPr>
              <a:lnSpc>
                <a:spcPct val="90000"/>
              </a:lnSpc>
            </a:pPr>
            <a:r>
              <a:rPr lang="en-IN" sz="2000"/>
              <a:t>		MOVEQ r1, #0 ; if (r1 == 5) then r1 = 0</a:t>
            </a:r>
            <a:endParaRPr/>
          </a:p>
          <a:p>
            <a:pPr>
              <a:lnSpc>
                <a:spcPct val="90000"/>
              </a:lnSpc>
            </a:pPr>
            <a:r>
              <a:rPr lang="en-IN" sz="2000"/>
              <a:t>subroutine</a:t>
            </a:r>
            <a:endParaRPr/>
          </a:p>
          <a:p>
            <a:pPr>
              <a:lnSpc>
                <a:spcPct val="90000"/>
              </a:lnSpc>
            </a:pPr>
            <a:r>
              <a:rPr lang="en-IN" sz="2000"/>
              <a:t>		….</a:t>
            </a:r>
            <a:endParaRPr/>
          </a:p>
          <a:p>
            <a:pPr>
              <a:lnSpc>
                <a:spcPct val="90000"/>
              </a:lnSpc>
            </a:pPr>
            <a:r>
              <a:rPr lang="en-IN" sz="2000"/>
              <a:t>		….</a:t>
            </a:r>
            <a:endParaRPr/>
          </a:p>
          <a:p>
            <a:pPr>
              <a:lnSpc>
                <a:spcPct val="90000"/>
              </a:lnSpc>
            </a:pPr>
            <a:r>
              <a:rPr lang="en-IN" sz="2000"/>
              <a:t>		MOV pc, lr ; return by moving pc = lr</a:t>
            </a:r>
            <a:endParaRPr/>
          </a:p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TextShape 1"/>
          <p:cNvSpPr txBox="1"/>
          <p:nvPr/>
        </p:nvSpPr>
        <p:spPr>
          <a:xfrm>
            <a:off x="457200" y="809640"/>
            <a:ext cx="8229240" cy="6076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3000">
                <a:solidFill>
                  <a:srgbClr val="575F6D"/>
                </a:solidFill>
                <a:latin typeface="Century Schoolbook"/>
              </a:rPr>
              <a:t>Load Store Instructions</a:t>
            </a:r>
            <a:endParaRPr/>
          </a:p>
        </p:txBody>
      </p:sp>
      <p:sp>
        <p:nvSpPr>
          <p:cNvPr id="597" name="TextShape 2"/>
          <p:cNvSpPr txBox="1"/>
          <p:nvPr/>
        </p:nvSpPr>
        <p:spPr>
          <a:xfrm>
            <a:off x="457200" y="1600200"/>
            <a:ext cx="7467120" cy="48733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buSzPct val="45000"/>
              <a:buFont typeface="Wingdings"/>
              <a:buChar char="Ø"/>
            </a:pPr>
            <a:r>
              <a:rPr lang="en-IN"/>
              <a:t>Transfer data between memory and processor registers</a:t>
            </a:r>
            <a:endParaRPr/>
          </a:p>
          <a:p>
            <a:pPr>
              <a:buSzPct val="45000"/>
              <a:buFont typeface="Wingdings"/>
              <a:buChar char="Ø"/>
            </a:pPr>
            <a:r>
              <a:rPr lang="en-IN"/>
              <a:t>Single – register transfer</a:t>
            </a:r>
            <a:endParaRPr/>
          </a:p>
          <a:p>
            <a:pPr>
              <a:buSzPct val="45000"/>
              <a:buFont typeface="Wingdings"/>
              <a:buChar char="Ø"/>
            </a:pPr>
            <a:r>
              <a:rPr lang="en-IN"/>
              <a:t>Multiple – register transfer</a:t>
            </a:r>
            <a:endParaRPr/>
          </a:p>
          <a:p>
            <a:pPr>
              <a:buSzPct val="45000"/>
              <a:buFont typeface="Wingdings"/>
              <a:buChar char="Ø"/>
            </a:pPr>
            <a:r>
              <a:rPr lang="en-IN"/>
              <a:t>Swap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TextShape 1"/>
          <p:cNvSpPr txBox="1"/>
          <p:nvPr/>
        </p:nvSpPr>
        <p:spPr>
          <a:xfrm>
            <a:off x="457200" y="809640"/>
            <a:ext cx="8229240" cy="6076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3000">
                <a:solidFill>
                  <a:srgbClr val="575F6D"/>
                </a:solidFill>
                <a:latin typeface="Century Schoolbook"/>
              </a:rPr>
              <a:t>Single Register Transfer</a:t>
            </a:r>
            <a:endParaRPr/>
          </a:p>
        </p:txBody>
      </p:sp>
      <p:sp>
        <p:nvSpPr>
          <p:cNvPr id="599" name="TextShape 2"/>
          <p:cNvSpPr txBox="1"/>
          <p:nvPr/>
        </p:nvSpPr>
        <p:spPr>
          <a:xfrm>
            <a:off x="457200" y="1600200"/>
            <a:ext cx="7467120" cy="48733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buSzPct val="45000"/>
              <a:buFont typeface="Wingdings"/>
              <a:buChar char="Ø"/>
            </a:pPr>
            <a:r>
              <a:rPr lang="en-IN"/>
              <a:t>Moving a single data item in and out of a register</a:t>
            </a:r>
            <a:endParaRPr/>
          </a:p>
          <a:p>
            <a:pPr>
              <a:buSzPct val="45000"/>
              <a:buFont typeface="Wingdings"/>
              <a:buChar char="Ø"/>
            </a:pPr>
            <a:r>
              <a:rPr lang="en-IN"/>
              <a:t>Data types supported are signed and unsigned words (32 bit), half words (16 bit) and bytes</a:t>
            </a:r>
            <a:endParaRPr/>
          </a:p>
          <a:p>
            <a:pPr lvl="1">
              <a:buSzPct val="45000"/>
              <a:buFont typeface="Wingdings"/>
              <a:buChar char="v"/>
            </a:pPr>
            <a:r>
              <a:rPr lang="en-IN" sz="2100"/>
              <a:t>&lt;LDR|STR&gt; {&lt;cond&gt;}{B} Rd,addressing</a:t>
            </a:r>
            <a:endParaRPr/>
          </a:p>
          <a:p>
            <a:pPr lvl="1">
              <a:buSzPct val="45000"/>
              <a:buFont typeface="Wingdings"/>
              <a:buChar char="v"/>
            </a:pPr>
            <a:r>
              <a:rPr lang="en-IN" sz="2100"/>
              <a:t>&lt;LDR&gt; {&lt;cond&gt;}SB|H|SH Rd,addressing</a:t>
            </a:r>
            <a:endParaRPr/>
          </a:p>
          <a:p>
            <a:pPr lvl="1">
              <a:buSzPct val="45000"/>
              <a:buFont typeface="Wingdings"/>
              <a:buChar char="v"/>
            </a:pPr>
            <a:r>
              <a:rPr lang="en-IN" sz="2100"/>
              <a:t>&lt;STR&gt; {&lt;cond&gt;}H Rd,addressing</a:t>
            </a:r>
            <a:endParaRPr/>
          </a:p>
          <a:p>
            <a:endParaRPr/>
          </a:p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457200" y="809640"/>
            <a:ext cx="8229240" cy="6076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3000">
                <a:solidFill>
                  <a:srgbClr val="575F6D"/>
                </a:solidFill>
                <a:latin typeface="Century Schoolbook"/>
              </a:rPr>
              <a:t>ARM Instruction Set</a:t>
            </a:r>
            <a:endParaRPr/>
          </a:p>
        </p:txBody>
      </p:sp>
      <p:sp>
        <p:nvSpPr>
          <p:cNvPr id="107" name="CustomShape 2"/>
          <p:cNvSpPr/>
          <p:nvPr/>
        </p:nvSpPr>
        <p:spPr>
          <a:xfrm>
            <a:off x="533520" y="1523880"/>
            <a:ext cx="2285640" cy="45612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2400" b="1">
                <a:solidFill>
                  <a:srgbClr val="000000"/>
                </a:solidFill>
                <a:latin typeface="Tahoma"/>
              </a:rPr>
              <a:t>Mnemonics</a:t>
            </a:r>
            <a:endParaRPr/>
          </a:p>
        </p:txBody>
      </p:sp>
      <p:sp>
        <p:nvSpPr>
          <p:cNvPr id="108" name="CustomShape 3"/>
          <p:cNvSpPr/>
          <p:nvPr/>
        </p:nvSpPr>
        <p:spPr>
          <a:xfrm>
            <a:off x="2666880" y="1542960"/>
            <a:ext cx="2590560" cy="45612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2400" b="1">
                <a:solidFill>
                  <a:srgbClr val="000000"/>
                </a:solidFill>
                <a:latin typeface="Tahoma"/>
              </a:rPr>
              <a:t>ARM ISA </a:t>
            </a:r>
            <a:endParaRPr/>
          </a:p>
        </p:txBody>
      </p:sp>
      <p:sp>
        <p:nvSpPr>
          <p:cNvPr id="109" name="CustomShape 4"/>
          <p:cNvSpPr/>
          <p:nvPr/>
        </p:nvSpPr>
        <p:spPr>
          <a:xfrm>
            <a:off x="4191120" y="1523880"/>
            <a:ext cx="3047760" cy="45612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2400" b="1">
                <a:solidFill>
                  <a:srgbClr val="000000"/>
                </a:solidFill>
                <a:latin typeface="Tahoma"/>
              </a:rPr>
              <a:t>Description</a:t>
            </a:r>
            <a:endParaRPr/>
          </a:p>
        </p:txBody>
      </p:sp>
      <p:sp>
        <p:nvSpPr>
          <p:cNvPr id="110" name="CustomShape 5"/>
          <p:cNvSpPr/>
          <p:nvPr/>
        </p:nvSpPr>
        <p:spPr>
          <a:xfrm>
            <a:off x="547560" y="1886040"/>
            <a:ext cx="2271240" cy="3952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2000">
                <a:solidFill>
                  <a:srgbClr val="000000"/>
                </a:solidFill>
                <a:latin typeface="Tahoma"/>
              </a:rPr>
              <a:t>ADC</a:t>
            </a:r>
            <a:endParaRPr/>
          </a:p>
        </p:txBody>
      </p:sp>
      <p:sp>
        <p:nvSpPr>
          <p:cNvPr id="111" name="CustomShape 6"/>
          <p:cNvSpPr/>
          <p:nvPr/>
        </p:nvSpPr>
        <p:spPr>
          <a:xfrm>
            <a:off x="2681280" y="1905120"/>
            <a:ext cx="2271240" cy="3952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2000">
                <a:solidFill>
                  <a:srgbClr val="000000"/>
                </a:solidFill>
                <a:latin typeface="Tahoma"/>
              </a:rPr>
              <a:t>v1</a:t>
            </a:r>
            <a:endParaRPr/>
          </a:p>
        </p:txBody>
      </p:sp>
      <p:sp>
        <p:nvSpPr>
          <p:cNvPr id="112" name="CustomShape 7"/>
          <p:cNvSpPr/>
          <p:nvPr/>
        </p:nvSpPr>
        <p:spPr>
          <a:xfrm>
            <a:off x="4191120" y="1890720"/>
            <a:ext cx="4647960" cy="3952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2000">
                <a:solidFill>
                  <a:srgbClr val="000000"/>
                </a:solidFill>
                <a:latin typeface="Tahoma"/>
              </a:rPr>
              <a:t>add two 32 bit values &amp; carry</a:t>
            </a:r>
            <a:endParaRPr/>
          </a:p>
        </p:txBody>
      </p:sp>
      <p:sp>
        <p:nvSpPr>
          <p:cNvPr id="113" name="CustomShape 8"/>
          <p:cNvSpPr/>
          <p:nvPr/>
        </p:nvSpPr>
        <p:spPr>
          <a:xfrm>
            <a:off x="547560" y="2133720"/>
            <a:ext cx="2271240" cy="3952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2000">
                <a:solidFill>
                  <a:srgbClr val="000000"/>
                </a:solidFill>
                <a:latin typeface="Tahoma"/>
              </a:rPr>
              <a:t>ADD</a:t>
            </a:r>
            <a:endParaRPr/>
          </a:p>
        </p:txBody>
      </p:sp>
      <p:sp>
        <p:nvSpPr>
          <p:cNvPr id="114" name="CustomShape 9"/>
          <p:cNvSpPr/>
          <p:nvPr/>
        </p:nvSpPr>
        <p:spPr>
          <a:xfrm>
            <a:off x="2681280" y="2152800"/>
            <a:ext cx="2271240" cy="3952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2000">
                <a:solidFill>
                  <a:srgbClr val="000000"/>
                </a:solidFill>
                <a:latin typeface="Tahoma"/>
              </a:rPr>
              <a:t>v1</a:t>
            </a:r>
            <a:endParaRPr/>
          </a:p>
        </p:txBody>
      </p:sp>
      <p:sp>
        <p:nvSpPr>
          <p:cNvPr id="115" name="CustomShape 10"/>
          <p:cNvSpPr/>
          <p:nvPr/>
        </p:nvSpPr>
        <p:spPr>
          <a:xfrm>
            <a:off x="4191120" y="2138400"/>
            <a:ext cx="4647960" cy="3952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2000">
                <a:solidFill>
                  <a:srgbClr val="000000"/>
                </a:solidFill>
                <a:latin typeface="Tahoma"/>
              </a:rPr>
              <a:t>add two 32 bit values</a:t>
            </a:r>
            <a:endParaRPr/>
          </a:p>
        </p:txBody>
      </p:sp>
      <p:sp>
        <p:nvSpPr>
          <p:cNvPr id="116" name="CustomShape 11"/>
          <p:cNvSpPr/>
          <p:nvPr/>
        </p:nvSpPr>
        <p:spPr>
          <a:xfrm>
            <a:off x="547560" y="2403360"/>
            <a:ext cx="2271240" cy="3952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2000">
                <a:solidFill>
                  <a:srgbClr val="000000"/>
                </a:solidFill>
                <a:latin typeface="Tahoma"/>
              </a:rPr>
              <a:t>AND</a:t>
            </a:r>
            <a:endParaRPr/>
          </a:p>
        </p:txBody>
      </p:sp>
      <p:sp>
        <p:nvSpPr>
          <p:cNvPr id="117" name="CustomShape 12"/>
          <p:cNvSpPr/>
          <p:nvPr/>
        </p:nvSpPr>
        <p:spPr>
          <a:xfrm>
            <a:off x="2681280" y="2422440"/>
            <a:ext cx="2271240" cy="3952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2000">
                <a:solidFill>
                  <a:srgbClr val="000000"/>
                </a:solidFill>
                <a:latin typeface="Tahoma"/>
              </a:rPr>
              <a:t>v1</a:t>
            </a:r>
            <a:endParaRPr/>
          </a:p>
        </p:txBody>
      </p:sp>
      <p:sp>
        <p:nvSpPr>
          <p:cNvPr id="118" name="CustomShape 13"/>
          <p:cNvSpPr/>
          <p:nvPr/>
        </p:nvSpPr>
        <p:spPr>
          <a:xfrm>
            <a:off x="4191120" y="2408400"/>
            <a:ext cx="4647960" cy="70020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2000">
                <a:solidFill>
                  <a:srgbClr val="000000"/>
                </a:solidFill>
                <a:latin typeface="Tahoma"/>
              </a:rPr>
              <a:t>logical bitwise AND of two 32 bit values</a:t>
            </a:r>
            <a:endParaRPr/>
          </a:p>
        </p:txBody>
      </p:sp>
      <p:sp>
        <p:nvSpPr>
          <p:cNvPr id="119" name="CustomShape 14"/>
          <p:cNvSpPr/>
          <p:nvPr/>
        </p:nvSpPr>
        <p:spPr>
          <a:xfrm>
            <a:off x="533520" y="2647800"/>
            <a:ext cx="2271240" cy="3952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2000">
                <a:solidFill>
                  <a:srgbClr val="000000"/>
                </a:solidFill>
                <a:latin typeface="Tahoma"/>
              </a:rPr>
              <a:t>B</a:t>
            </a:r>
            <a:endParaRPr/>
          </a:p>
        </p:txBody>
      </p:sp>
      <p:sp>
        <p:nvSpPr>
          <p:cNvPr id="120" name="CustomShape 15"/>
          <p:cNvSpPr/>
          <p:nvPr/>
        </p:nvSpPr>
        <p:spPr>
          <a:xfrm>
            <a:off x="2666880" y="2666880"/>
            <a:ext cx="2271240" cy="3952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2000">
                <a:solidFill>
                  <a:srgbClr val="000000"/>
                </a:solidFill>
                <a:latin typeface="Tahoma"/>
              </a:rPr>
              <a:t>v1</a:t>
            </a:r>
            <a:endParaRPr/>
          </a:p>
        </p:txBody>
      </p:sp>
      <p:sp>
        <p:nvSpPr>
          <p:cNvPr id="121" name="CustomShape 16"/>
          <p:cNvSpPr/>
          <p:nvPr/>
        </p:nvSpPr>
        <p:spPr>
          <a:xfrm>
            <a:off x="4176720" y="2652840"/>
            <a:ext cx="4647960" cy="3952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2000">
                <a:solidFill>
                  <a:srgbClr val="000000"/>
                </a:solidFill>
                <a:latin typeface="Tahoma"/>
              </a:rPr>
              <a:t>branch relative +/- 32MB</a:t>
            </a:r>
            <a:endParaRPr/>
          </a:p>
        </p:txBody>
      </p:sp>
      <p:sp>
        <p:nvSpPr>
          <p:cNvPr id="122" name="CustomShape 17"/>
          <p:cNvSpPr/>
          <p:nvPr/>
        </p:nvSpPr>
        <p:spPr>
          <a:xfrm>
            <a:off x="533520" y="2895480"/>
            <a:ext cx="2271240" cy="3952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2000">
                <a:solidFill>
                  <a:srgbClr val="000000"/>
                </a:solidFill>
                <a:latin typeface="Tahoma"/>
              </a:rPr>
              <a:t>BIC</a:t>
            </a:r>
            <a:endParaRPr/>
          </a:p>
        </p:txBody>
      </p:sp>
      <p:sp>
        <p:nvSpPr>
          <p:cNvPr id="123" name="CustomShape 18"/>
          <p:cNvSpPr/>
          <p:nvPr/>
        </p:nvSpPr>
        <p:spPr>
          <a:xfrm>
            <a:off x="2666880" y="2914560"/>
            <a:ext cx="2271240" cy="3952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2000">
                <a:solidFill>
                  <a:srgbClr val="000000"/>
                </a:solidFill>
                <a:latin typeface="Tahoma"/>
              </a:rPr>
              <a:t>v1</a:t>
            </a:r>
            <a:endParaRPr/>
          </a:p>
        </p:txBody>
      </p:sp>
      <p:sp>
        <p:nvSpPr>
          <p:cNvPr id="124" name="CustomShape 19"/>
          <p:cNvSpPr/>
          <p:nvPr/>
        </p:nvSpPr>
        <p:spPr>
          <a:xfrm>
            <a:off x="4176720" y="2900520"/>
            <a:ext cx="4647960" cy="111924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2000">
                <a:solidFill>
                  <a:srgbClr val="000000"/>
                </a:solidFill>
                <a:latin typeface="Tahoma"/>
              </a:rPr>
              <a:t>logical bit clear of two 32 bit values</a:t>
            </a:r>
            <a:endParaRPr/>
          </a:p>
          <a:p>
            <a:endParaRPr/>
          </a:p>
        </p:txBody>
      </p:sp>
      <p:sp>
        <p:nvSpPr>
          <p:cNvPr id="125" name="CustomShape 20"/>
          <p:cNvSpPr/>
          <p:nvPr/>
        </p:nvSpPr>
        <p:spPr>
          <a:xfrm>
            <a:off x="533520" y="3165480"/>
            <a:ext cx="2271240" cy="3952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2000">
                <a:solidFill>
                  <a:srgbClr val="000000"/>
                </a:solidFill>
                <a:latin typeface="Tahoma"/>
              </a:rPr>
              <a:t>BKPT</a:t>
            </a:r>
            <a:endParaRPr/>
          </a:p>
        </p:txBody>
      </p:sp>
      <p:sp>
        <p:nvSpPr>
          <p:cNvPr id="126" name="CustomShape 21"/>
          <p:cNvSpPr/>
          <p:nvPr/>
        </p:nvSpPr>
        <p:spPr>
          <a:xfrm>
            <a:off x="2666880" y="3184560"/>
            <a:ext cx="2271240" cy="3952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2000">
                <a:solidFill>
                  <a:srgbClr val="000000"/>
                </a:solidFill>
                <a:latin typeface="Tahoma"/>
              </a:rPr>
              <a:t>v5</a:t>
            </a:r>
            <a:endParaRPr/>
          </a:p>
        </p:txBody>
      </p:sp>
      <p:sp>
        <p:nvSpPr>
          <p:cNvPr id="127" name="CustomShape 22"/>
          <p:cNvSpPr/>
          <p:nvPr/>
        </p:nvSpPr>
        <p:spPr>
          <a:xfrm>
            <a:off x="4176720" y="3170160"/>
            <a:ext cx="4647960" cy="3952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2000">
                <a:solidFill>
                  <a:srgbClr val="000000"/>
                </a:solidFill>
                <a:latin typeface="Tahoma"/>
              </a:rPr>
              <a:t>breakpoint instructions</a:t>
            </a:r>
            <a:endParaRPr/>
          </a:p>
        </p:txBody>
      </p:sp>
      <p:sp>
        <p:nvSpPr>
          <p:cNvPr id="128" name="CustomShape 23"/>
          <p:cNvSpPr/>
          <p:nvPr/>
        </p:nvSpPr>
        <p:spPr>
          <a:xfrm>
            <a:off x="533520" y="3429000"/>
            <a:ext cx="2271240" cy="3952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2000">
                <a:solidFill>
                  <a:srgbClr val="000000"/>
                </a:solidFill>
                <a:latin typeface="Tahoma"/>
              </a:rPr>
              <a:t>BL</a:t>
            </a:r>
            <a:endParaRPr/>
          </a:p>
        </p:txBody>
      </p:sp>
      <p:sp>
        <p:nvSpPr>
          <p:cNvPr id="129" name="CustomShape 24"/>
          <p:cNvSpPr/>
          <p:nvPr/>
        </p:nvSpPr>
        <p:spPr>
          <a:xfrm>
            <a:off x="2666880" y="3448080"/>
            <a:ext cx="2271240" cy="3952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2000">
                <a:solidFill>
                  <a:srgbClr val="000000"/>
                </a:solidFill>
                <a:latin typeface="Tahoma"/>
              </a:rPr>
              <a:t>v1</a:t>
            </a:r>
            <a:endParaRPr/>
          </a:p>
        </p:txBody>
      </p:sp>
      <p:sp>
        <p:nvSpPr>
          <p:cNvPr id="130" name="CustomShape 25"/>
          <p:cNvSpPr/>
          <p:nvPr/>
        </p:nvSpPr>
        <p:spPr>
          <a:xfrm>
            <a:off x="4176720" y="3433680"/>
            <a:ext cx="4647960" cy="3952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2000">
                <a:solidFill>
                  <a:srgbClr val="000000"/>
                </a:solidFill>
                <a:latin typeface="Tahoma"/>
              </a:rPr>
              <a:t>relative branch with link</a:t>
            </a:r>
            <a:endParaRPr/>
          </a:p>
        </p:txBody>
      </p:sp>
      <p:sp>
        <p:nvSpPr>
          <p:cNvPr id="131" name="CustomShape 26"/>
          <p:cNvSpPr/>
          <p:nvPr/>
        </p:nvSpPr>
        <p:spPr>
          <a:xfrm>
            <a:off x="533520" y="3657600"/>
            <a:ext cx="2271240" cy="3952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2000">
                <a:solidFill>
                  <a:srgbClr val="000000"/>
                </a:solidFill>
                <a:latin typeface="Tahoma"/>
              </a:rPr>
              <a:t>BLX</a:t>
            </a:r>
            <a:endParaRPr/>
          </a:p>
        </p:txBody>
      </p:sp>
      <p:sp>
        <p:nvSpPr>
          <p:cNvPr id="132" name="CustomShape 27"/>
          <p:cNvSpPr/>
          <p:nvPr/>
        </p:nvSpPr>
        <p:spPr>
          <a:xfrm>
            <a:off x="2666880" y="3676680"/>
            <a:ext cx="2271240" cy="3952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2000">
                <a:solidFill>
                  <a:srgbClr val="000000"/>
                </a:solidFill>
                <a:latin typeface="Tahoma"/>
              </a:rPr>
              <a:t>v5</a:t>
            </a:r>
            <a:endParaRPr/>
          </a:p>
        </p:txBody>
      </p:sp>
      <p:sp>
        <p:nvSpPr>
          <p:cNvPr id="133" name="CustomShape 28"/>
          <p:cNvSpPr/>
          <p:nvPr/>
        </p:nvSpPr>
        <p:spPr>
          <a:xfrm>
            <a:off x="4176720" y="3662280"/>
            <a:ext cx="4647960" cy="3952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2000">
                <a:solidFill>
                  <a:srgbClr val="000000"/>
                </a:solidFill>
                <a:latin typeface="Tahoma"/>
              </a:rPr>
              <a:t>branch with link and exchange</a:t>
            </a:r>
            <a:endParaRPr/>
          </a:p>
        </p:txBody>
      </p:sp>
      <p:sp>
        <p:nvSpPr>
          <p:cNvPr id="134" name="CustomShape 29"/>
          <p:cNvSpPr/>
          <p:nvPr/>
        </p:nvSpPr>
        <p:spPr>
          <a:xfrm>
            <a:off x="533520" y="3886200"/>
            <a:ext cx="2271240" cy="3952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2000">
                <a:solidFill>
                  <a:srgbClr val="000000"/>
                </a:solidFill>
                <a:latin typeface="Tahoma"/>
              </a:rPr>
              <a:t>BX</a:t>
            </a:r>
            <a:endParaRPr/>
          </a:p>
        </p:txBody>
      </p:sp>
      <p:sp>
        <p:nvSpPr>
          <p:cNvPr id="135" name="CustomShape 30"/>
          <p:cNvSpPr/>
          <p:nvPr/>
        </p:nvSpPr>
        <p:spPr>
          <a:xfrm>
            <a:off x="2666880" y="3905280"/>
            <a:ext cx="2271240" cy="3952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2000">
                <a:solidFill>
                  <a:srgbClr val="000000"/>
                </a:solidFill>
                <a:latin typeface="Tahoma"/>
              </a:rPr>
              <a:t>v4T</a:t>
            </a:r>
            <a:endParaRPr/>
          </a:p>
        </p:txBody>
      </p:sp>
      <p:sp>
        <p:nvSpPr>
          <p:cNvPr id="136" name="CustomShape 31"/>
          <p:cNvSpPr/>
          <p:nvPr/>
        </p:nvSpPr>
        <p:spPr>
          <a:xfrm>
            <a:off x="4176720" y="3890880"/>
            <a:ext cx="4647960" cy="3952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2000">
                <a:solidFill>
                  <a:srgbClr val="000000"/>
                </a:solidFill>
                <a:latin typeface="Tahoma"/>
              </a:rPr>
              <a:t>branch with exchange</a:t>
            </a:r>
            <a:endParaRPr/>
          </a:p>
        </p:txBody>
      </p:sp>
      <p:sp>
        <p:nvSpPr>
          <p:cNvPr id="137" name="CustomShape 32"/>
          <p:cNvSpPr/>
          <p:nvPr/>
        </p:nvSpPr>
        <p:spPr>
          <a:xfrm>
            <a:off x="533520" y="4141800"/>
            <a:ext cx="2271240" cy="3952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2000">
                <a:solidFill>
                  <a:srgbClr val="000000"/>
                </a:solidFill>
                <a:latin typeface="Tahoma"/>
              </a:rPr>
              <a:t>CDP CDP2</a:t>
            </a:r>
            <a:endParaRPr/>
          </a:p>
        </p:txBody>
      </p:sp>
      <p:sp>
        <p:nvSpPr>
          <p:cNvPr id="138" name="CustomShape 33"/>
          <p:cNvSpPr/>
          <p:nvPr/>
        </p:nvSpPr>
        <p:spPr>
          <a:xfrm>
            <a:off x="2666880" y="4160880"/>
            <a:ext cx="2271240" cy="3952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2000">
                <a:solidFill>
                  <a:srgbClr val="000000"/>
                </a:solidFill>
                <a:latin typeface="Tahoma"/>
              </a:rPr>
              <a:t>v2 v5</a:t>
            </a:r>
            <a:endParaRPr/>
          </a:p>
        </p:txBody>
      </p:sp>
      <p:sp>
        <p:nvSpPr>
          <p:cNvPr id="139" name="CustomShape 34"/>
          <p:cNvSpPr/>
          <p:nvPr/>
        </p:nvSpPr>
        <p:spPr>
          <a:xfrm>
            <a:off x="4176720" y="4146480"/>
            <a:ext cx="4647960" cy="70020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2000">
                <a:solidFill>
                  <a:srgbClr val="000000"/>
                </a:solidFill>
                <a:latin typeface="Tahoma"/>
              </a:rPr>
              <a:t>coprocessor data processing operation</a:t>
            </a:r>
            <a:endParaRPr/>
          </a:p>
        </p:txBody>
      </p:sp>
      <p:sp>
        <p:nvSpPr>
          <p:cNvPr id="140" name="CustomShape 35"/>
          <p:cNvSpPr/>
          <p:nvPr/>
        </p:nvSpPr>
        <p:spPr>
          <a:xfrm>
            <a:off x="533520" y="4384800"/>
            <a:ext cx="2271240" cy="3952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2000">
                <a:solidFill>
                  <a:srgbClr val="000000"/>
                </a:solidFill>
                <a:latin typeface="Tahoma"/>
              </a:rPr>
              <a:t>CLZ</a:t>
            </a:r>
            <a:endParaRPr/>
          </a:p>
        </p:txBody>
      </p:sp>
      <p:sp>
        <p:nvSpPr>
          <p:cNvPr id="141" name="CustomShape 36"/>
          <p:cNvSpPr/>
          <p:nvPr/>
        </p:nvSpPr>
        <p:spPr>
          <a:xfrm>
            <a:off x="2666880" y="4403880"/>
            <a:ext cx="2271240" cy="3952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2000">
                <a:solidFill>
                  <a:srgbClr val="000000"/>
                </a:solidFill>
                <a:latin typeface="Tahoma"/>
              </a:rPr>
              <a:t>v5</a:t>
            </a:r>
            <a:endParaRPr/>
          </a:p>
        </p:txBody>
      </p:sp>
      <p:sp>
        <p:nvSpPr>
          <p:cNvPr id="142" name="CustomShape 37"/>
          <p:cNvSpPr/>
          <p:nvPr/>
        </p:nvSpPr>
        <p:spPr>
          <a:xfrm>
            <a:off x="4176720" y="4389480"/>
            <a:ext cx="4647960" cy="3952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2000">
                <a:solidFill>
                  <a:srgbClr val="000000"/>
                </a:solidFill>
                <a:latin typeface="Tahoma"/>
              </a:rPr>
              <a:t>count leading zeroes</a:t>
            </a:r>
            <a:endParaRPr/>
          </a:p>
        </p:txBody>
      </p:sp>
      <p:sp>
        <p:nvSpPr>
          <p:cNvPr id="143" name="CustomShape 38"/>
          <p:cNvSpPr/>
          <p:nvPr/>
        </p:nvSpPr>
        <p:spPr>
          <a:xfrm>
            <a:off x="533520" y="4613400"/>
            <a:ext cx="2271240" cy="3952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2000">
                <a:solidFill>
                  <a:srgbClr val="000000"/>
                </a:solidFill>
                <a:latin typeface="Tahoma"/>
              </a:rPr>
              <a:t>CMN</a:t>
            </a:r>
            <a:endParaRPr/>
          </a:p>
        </p:txBody>
      </p:sp>
      <p:sp>
        <p:nvSpPr>
          <p:cNvPr id="144" name="CustomShape 39"/>
          <p:cNvSpPr/>
          <p:nvPr/>
        </p:nvSpPr>
        <p:spPr>
          <a:xfrm>
            <a:off x="2666880" y="4632480"/>
            <a:ext cx="2271240" cy="3952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2000">
                <a:solidFill>
                  <a:srgbClr val="000000"/>
                </a:solidFill>
                <a:latin typeface="Tahoma"/>
              </a:rPr>
              <a:t>v1</a:t>
            </a:r>
            <a:endParaRPr/>
          </a:p>
        </p:txBody>
      </p:sp>
      <p:sp>
        <p:nvSpPr>
          <p:cNvPr id="145" name="CustomShape 40"/>
          <p:cNvSpPr/>
          <p:nvPr/>
        </p:nvSpPr>
        <p:spPr>
          <a:xfrm>
            <a:off x="4176720" y="4618080"/>
            <a:ext cx="4647960" cy="70020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2000">
                <a:solidFill>
                  <a:srgbClr val="000000"/>
                </a:solidFill>
                <a:latin typeface="Tahoma"/>
              </a:rPr>
              <a:t>compare negative two 32-bit values</a:t>
            </a:r>
            <a:endParaRPr/>
          </a:p>
        </p:txBody>
      </p:sp>
      <p:sp>
        <p:nvSpPr>
          <p:cNvPr id="146" name="CustomShape 41"/>
          <p:cNvSpPr/>
          <p:nvPr/>
        </p:nvSpPr>
        <p:spPr>
          <a:xfrm>
            <a:off x="533520" y="4842000"/>
            <a:ext cx="2271240" cy="3952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2000">
                <a:solidFill>
                  <a:srgbClr val="000000"/>
                </a:solidFill>
                <a:latin typeface="Tahoma"/>
              </a:rPr>
              <a:t>CMP</a:t>
            </a:r>
            <a:endParaRPr/>
          </a:p>
        </p:txBody>
      </p:sp>
      <p:sp>
        <p:nvSpPr>
          <p:cNvPr id="147" name="CustomShape 42"/>
          <p:cNvSpPr/>
          <p:nvPr/>
        </p:nvSpPr>
        <p:spPr>
          <a:xfrm>
            <a:off x="2666880" y="4861080"/>
            <a:ext cx="2271240" cy="3952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2000">
                <a:solidFill>
                  <a:srgbClr val="000000"/>
                </a:solidFill>
                <a:latin typeface="Tahoma"/>
              </a:rPr>
              <a:t>v1</a:t>
            </a:r>
            <a:endParaRPr/>
          </a:p>
        </p:txBody>
      </p:sp>
      <p:sp>
        <p:nvSpPr>
          <p:cNvPr id="148" name="CustomShape 43"/>
          <p:cNvSpPr/>
          <p:nvPr/>
        </p:nvSpPr>
        <p:spPr>
          <a:xfrm>
            <a:off x="4176720" y="4846680"/>
            <a:ext cx="4647960" cy="3952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2000">
                <a:solidFill>
                  <a:srgbClr val="000000"/>
                </a:solidFill>
                <a:latin typeface="Tahoma"/>
              </a:rPr>
              <a:t>compare two 32 bit values</a:t>
            </a:r>
            <a:endParaRPr/>
          </a:p>
        </p:txBody>
      </p:sp>
      <p:sp>
        <p:nvSpPr>
          <p:cNvPr id="149" name="CustomShape 44"/>
          <p:cNvSpPr/>
          <p:nvPr/>
        </p:nvSpPr>
        <p:spPr>
          <a:xfrm>
            <a:off x="533520" y="5070600"/>
            <a:ext cx="2271240" cy="3952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2000">
                <a:solidFill>
                  <a:srgbClr val="000000"/>
                </a:solidFill>
                <a:latin typeface="Tahoma"/>
              </a:rPr>
              <a:t>EOR</a:t>
            </a:r>
            <a:endParaRPr/>
          </a:p>
        </p:txBody>
      </p:sp>
      <p:sp>
        <p:nvSpPr>
          <p:cNvPr id="150" name="CustomShape 45"/>
          <p:cNvSpPr/>
          <p:nvPr/>
        </p:nvSpPr>
        <p:spPr>
          <a:xfrm>
            <a:off x="2666880" y="5089680"/>
            <a:ext cx="2271240" cy="3952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2000">
                <a:solidFill>
                  <a:srgbClr val="000000"/>
                </a:solidFill>
                <a:latin typeface="Tahoma"/>
              </a:rPr>
              <a:t>v1</a:t>
            </a:r>
            <a:endParaRPr/>
          </a:p>
        </p:txBody>
      </p:sp>
      <p:sp>
        <p:nvSpPr>
          <p:cNvPr id="151" name="CustomShape 46"/>
          <p:cNvSpPr/>
          <p:nvPr/>
        </p:nvSpPr>
        <p:spPr>
          <a:xfrm>
            <a:off x="4176720" y="5075280"/>
            <a:ext cx="4647960" cy="3952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2000">
                <a:solidFill>
                  <a:srgbClr val="000000"/>
                </a:solidFill>
                <a:latin typeface="Tahoma"/>
              </a:rPr>
              <a:t>logical EOR of two 32 bit values</a:t>
            </a:r>
            <a:endParaRPr/>
          </a:p>
        </p:txBody>
      </p:sp>
      <p:sp>
        <p:nvSpPr>
          <p:cNvPr id="152" name="CustomShape 47"/>
          <p:cNvSpPr/>
          <p:nvPr/>
        </p:nvSpPr>
        <p:spPr>
          <a:xfrm>
            <a:off x="533520" y="5299200"/>
            <a:ext cx="2271240" cy="3952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2000">
                <a:latin typeface="Tahoma"/>
              </a:rPr>
              <a:t>LDC LDC2</a:t>
            </a:r>
            <a:endParaRPr/>
          </a:p>
        </p:txBody>
      </p:sp>
      <p:sp>
        <p:nvSpPr>
          <p:cNvPr id="153" name="CustomShape 48"/>
          <p:cNvSpPr/>
          <p:nvPr/>
        </p:nvSpPr>
        <p:spPr>
          <a:xfrm>
            <a:off x="2666880" y="5318280"/>
            <a:ext cx="2271240" cy="3952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2000">
                <a:latin typeface="Tahoma"/>
              </a:rPr>
              <a:t>v2 v5</a:t>
            </a:r>
            <a:endParaRPr/>
          </a:p>
        </p:txBody>
      </p:sp>
      <p:sp>
        <p:nvSpPr>
          <p:cNvPr id="154" name="CustomShape 49"/>
          <p:cNvSpPr/>
          <p:nvPr/>
        </p:nvSpPr>
        <p:spPr>
          <a:xfrm>
            <a:off x="4176720" y="5303880"/>
            <a:ext cx="4647960" cy="70020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2000">
                <a:latin typeface="Tahoma"/>
              </a:rPr>
              <a:t>load to coprocessor single or multiple</a:t>
            </a:r>
            <a:endParaRPr/>
          </a:p>
        </p:txBody>
      </p:sp>
      <p:sp>
        <p:nvSpPr>
          <p:cNvPr id="155" name="CustomShape 50"/>
          <p:cNvSpPr/>
          <p:nvPr/>
        </p:nvSpPr>
        <p:spPr>
          <a:xfrm>
            <a:off x="4176720" y="5546880"/>
            <a:ext cx="4647960" cy="3952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2000">
                <a:latin typeface="Tahoma"/>
              </a:rPr>
              <a:t>32 – bit values</a:t>
            </a:r>
            <a:endParaRPr/>
          </a:p>
        </p:txBody>
      </p:sp>
      <p:sp>
        <p:nvSpPr>
          <p:cNvPr id="156" name="CustomShape 51"/>
          <p:cNvSpPr/>
          <p:nvPr/>
        </p:nvSpPr>
        <p:spPr>
          <a:xfrm>
            <a:off x="533520" y="5299200"/>
            <a:ext cx="2271240" cy="3952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2000">
                <a:latin typeface="Tahoma"/>
              </a:rPr>
              <a:t>LDC LDC2</a:t>
            </a:r>
            <a:endParaRPr/>
          </a:p>
        </p:txBody>
      </p:sp>
      <p:sp>
        <p:nvSpPr>
          <p:cNvPr id="157" name="CustomShape 52"/>
          <p:cNvSpPr/>
          <p:nvPr/>
        </p:nvSpPr>
        <p:spPr>
          <a:xfrm>
            <a:off x="2666880" y="5318280"/>
            <a:ext cx="2271240" cy="3952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2000">
                <a:latin typeface="Tahoma"/>
              </a:rPr>
              <a:t>v2 v5</a:t>
            </a:r>
            <a:endParaRPr/>
          </a:p>
        </p:txBody>
      </p:sp>
      <p:sp>
        <p:nvSpPr>
          <p:cNvPr id="158" name="CustomShape 53"/>
          <p:cNvSpPr/>
          <p:nvPr/>
        </p:nvSpPr>
        <p:spPr>
          <a:xfrm>
            <a:off x="4176720" y="5303880"/>
            <a:ext cx="4647960" cy="70020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2000">
                <a:latin typeface="Tahoma"/>
              </a:rPr>
              <a:t>load to coprocessor single or multiple</a:t>
            </a:r>
            <a:endParaRPr/>
          </a:p>
        </p:txBody>
      </p:sp>
      <p:sp>
        <p:nvSpPr>
          <p:cNvPr id="159" name="CustomShape 54"/>
          <p:cNvSpPr/>
          <p:nvPr/>
        </p:nvSpPr>
        <p:spPr>
          <a:xfrm>
            <a:off x="4176720" y="5546880"/>
            <a:ext cx="4647960" cy="3952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2000">
                <a:latin typeface="Tahoma"/>
              </a:rPr>
              <a:t>32 – bit values</a:t>
            </a:r>
            <a:endParaRPr/>
          </a:p>
        </p:txBody>
      </p:sp>
      <p:sp>
        <p:nvSpPr>
          <p:cNvPr id="160" name="CustomShape 55"/>
          <p:cNvSpPr/>
          <p:nvPr/>
        </p:nvSpPr>
        <p:spPr>
          <a:xfrm>
            <a:off x="533520" y="5791320"/>
            <a:ext cx="2271240" cy="3952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2000">
                <a:latin typeface="Tahoma"/>
              </a:rPr>
              <a:t>LDM</a:t>
            </a:r>
            <a:endParaRPr/>
          </a:p>
        </p:txBody>
      </p:sp>
      <p:sp>
        <p:nvSpPr>
          <p:cNvPr id="161" name="CustomShape 56"/>
          <p:cNvSpPr/>
          <p:nvPr/>
        </p:nvSpPr>
        <p:spPr>
          <a:xfrm>
            <a:off x="2666880" y="5810400"/>
            <a:ext cx="2271240" cy="3952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2000">
                <a:latin typeface="Tahoma"/>
              </a:rPr>
              <a:t>v1</a:t>
            </a:r>
            <a:endParaRPr/>
          </a:p>
        </p:txBody>
      </p:sp>
      <p:sp>
        <p:nvSpPr>
          <p:cNvPr id="162" name="CustomShape 57"/>
          <p:cNvSpPr/>
          <p:nvPr/>
        </p:nvSpPr>
        <p:spPr>
          <a:xfrm>
            <a:off x="4176720" y="5796000"/>
            <a:ext cx="4647960" cy="3952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2000">
                <a:latin typeface="Tahoma"/>
              </a:rPr>
              <a:t>load multiple 32 – bit words from </a:t>
            </a:r>
            <a:endParaRPr/>
          </a:p>
        </p:txBody>
      </p:sp>
      <p:sp>
        <p:nvSpPr>
          <p:cNvPr id="163" name="CustomShape 58"/>
          <p:cNvSpPr/>
          <p:nvPr/>
        </p:nvSpPr>
        <p:spPr>
          <a:xfrm>
            <a:off x="4176720" y="6039000"/>
            <a:ext cx="4647960" cy="3952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2000">
                <a:latin typeface="Tahoma"/>
              </a:rPr>
              <a:t>memory to ARM registers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TextShape 1"/>
          <p:cNvSpPr txBox="1"/>
          <p:nvPr/>
        </p:nvSpPr>
        <p:spPr>
          <a:xfrm>
            <a:off x="457200" y="809640"/>
            <a:ext cx="8229240" cy="6076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3000">
                <a:solidFill>
                  <a:srgbClr val="575F6D"/>
                </a:solidFill>
                <a:latin typeface="Century Schoolbook"/>
              </a:rPr>
              <a:t>Single Register Transfer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TextShape 1"/>
          <p:cNvSpPr txBox="1"/>
          <p:nvPr/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3000">
                <a:solidFill>
                  <a:srgbClr val="575F6D"/>
                </a:solidFill>
                <a:latin typeface="Century Schoolbook"/>
              </a:rPr>
              <a:t>Single Register Load Store Addressing Modes</a:t>
            </a:r>
            <a:endParaRPr/>
          </a:p>
        </p:txBody>
      </p:sp>
      <p:sp>
        <p:nvSpPr>
          <p:cNvPr id="602" name="TextShape 2"/>
          <p:cNvSpPr txBox="1"/>
          <p:nvPr/>
        </p:nvSpPr>
        <p:spPr>
          <a:xfrm>
            <a:off x="457200" y="1600200"/>
            <a:ext cx="7467120" cy="487332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/>
          </a:p>
          <a:p>
            <a:endParaRPr/>
          </a:p>
        </p:txBody>
      </p:sp>
      <p:sp>
        <p:nvSpPr>
          <p:cNvPr id="603" name="CustomShape 3"/>
          <p:cNvSpPr/>
          <p:nvPr/>
        </p:nvSpPr>
        <p:spPr>
          <a:xfrm>
            <a:off x="380880" y="1676520"/>
            <a:ext cx="7848360" cy="350496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buSzPct val="79000"/>
              <a:buFont typeface="Wingdings"/>
              <a:buChar char="Ø"/>
            </a:pPr>
            <a:r>
              <a:rPr lang="en-IN" sz="2800">
                <a:solidFill>
                  <a:srgbClr val="000000"/>
                </a:solidFill>
                <a:latin typeface="Trebuchet MS"/>
              </a:rPr>
              <a:t>The ARM instruction set provides different modes for addressing memory</a:t>
            </a:r>
            <a:endParaRPr/>
          </a:p>
          <a:p>
            <a:pPr lvl="1">
              <a:buSzPct val="83000"/>
              <a:buFont typeface="Wingdings"/>
              <a:buChar char="v"/>
            </a:pPr>
            <a:r>
              <a:rPr lang="en-IN" sz="2800">
                <a:solidFill>
                  <a:srgbClr val="000000"/>
                </a:solidFill>
                <a:latin typeface="Trebuchet MS"/>
              </a:rPr>
              <a:t>preindex with writeback</a:t>
            </a:r>
            <a:endParaRPr/>
          </a:p>
          <a:p>
            <a:pPr lvl="1">
              <a:buSzPct val="83000"/>
              <a:buFont typeface="Wingdings"/>
              <a:buChar char="v"/>
            </a:pPr>
            <a:r>
              <a:rPr lang="en-IN" sz="2800">
                <a:solidFill>
                  <a:srgbClr val="000000"/>
                </a:solidFill>
                <a:latin typeface="Trebuchet MS"/>
              </a:rPr>
              <a:t>preindex</a:t>
            </a:r>
            <a:endParaRPr/>
          </a:p>
          <a:p>
            <a:pPr lvl="1">
              <a:buSzPct val="83000"/>
              <a:buFont typeface="Wingdings"/>
              <a:buChar char="v"/>
            </a:pPr>
            <a:r>
              <a:rPr lang="en-IN" sz="2800">
                <a:solidFill>
                  <a:srgbClr val="000000"/>
                </a:solidFill>
                <a:latin typeface="Trebuchet MS"/>
              </a:rPr>
              <a:t>postindex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TextShape 1"/>
          <p:cNvSpPr txBox="1"/>
          <p:nvPr/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3000">
                <a:solidFill>
                  <a:srgbClr val="575F6D"/>
                </a:solidFill>
                <a:latin typeface="Century Schoolbook"/>
              </a:rPr>
              <a:t>Index Methods</a:t>
            </a:r>
            <a:endParaRPr/>
          </a:p>
        </p:txBody>
      </p:sp>
      <p:sp>
        <p:nvSpPr>
          <p:cNvPr id="605" name="TextShape 2"/>
          <p:cNvSpPr txBox="1"/>
          <p:nvPr/>
        </p:nvSpPr>
        <p:spPr>
          <a:xfrm>
            <a:off x="457200" y="1600200"/>
            <a:ext cx="7467120" cy="487332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/>
          </a:p>
          <a:p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TextShape 1"/>
          <p:cNvSpPr txBox="1"/>
          <p:nvPr/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3000">
                <a:solidFill>
                  <a:srgbClr val="575F6D"/>
                </a:solidFill>
                <a:latin typeface="Century Schoolbook"/>
              </a:rPr>
              <a:t>Index Methods</a:t>
            </a:r>
            <a:endParaRPr/>
          </a:p>
        </p:txBody>
      </p:sp>
      <p:sp>
        <p:nvSpPr>
          <p:cNvPr id="607" name="TextShape 2"/>
          <p:cNvSpPr txBox="1"/>
          <p:nvPr/>
        </p:nvSpPr>
        <p:spPr>
          <a:xfrm>
            <a:off x="457200" y="1600200"/>
            <a:ext cx="7467120" cy="487332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/>
          </a:p>
          <a:p>
            <a:endParaRPr/>
          </a:p>
        </p:txBody>
      </p:sp>
      <p:sp>
        <p:nvSpPr>
          <p:cNvPr id="608" name="CustomShape 3"/>
          <p:cNvSpPr/>
          <p:nvPr/>
        </p:nvSpPr>
        <p:spPr>
          <a:xfrm>
            <a:off x="304920" y="1600200"/>
            <a:ext cx="8229240" cy="472392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just">
              <a:buSzPct val="45000"/>
              <a:buFont typeface="Wingdings"/>
              <a:buChar char="Ø"/>
            </a:pPr>
            <a:r>
              <a:rPr lang="en-IN" sz="2400" b="1">
                <a:solidFill>
                  <a:srgbClr val="000000"/>
                </a:solidFill>
                <a:latin typeface="Trebuchet MS"/>
              </a:rPr>
              <a:t>Preindex with writeback</a:t>
            </a:r>
            <a:r>
              <a:rPr lang="en-IN" sz="2400">
                <a:solidFill>
                  <a:srgbClr val="000000"/>
                </a:solidFill>
                <a:latin typeface="Trebuchet MS"/>
              </a:rPr>
              <a:t> calculates an address from a base register plus address offset and then updates that address base register with the new address.</a:t>
            </a:r>
            <a:endParaRPr/>
          </a:p>
          <a:p>
            <a:pPr algn="just">
              <a:buSzPct val="45000"/>
              <a:buFont typeface="Wingdings"/>
              <a:buChar char="Ø"/>
            </a:pPr>
            <a:r>
              <a:rPr lang="en-IN" sz="2400" b="1">
                <a:solidFill>
                  <a:srgbClr val="000000"/>
                </a:solidFill>
                <a:latin typeface="Trebuchet MS"/>
              </a:rPr>
              <a:t>Preindex </a:t>
            </a:r>
            <a:r>
              <a:rPr lang="en-IN" sz="2400">
                <a:solidFill>
                  <a:srgbClr val="000000"/>
                </a:solidFill>
                <a:latin typeface="Trebuchet MS"/>
              </a:rPr>
              <a:t>offset is same as the preindex with writeback but does not update the address base register.</a:t>
            </a:r>
            <a:endParaRPr/>
          </a:p>
          <a:p>
            <a:pPr algn="just">
              <a:buSzPct val="45000"/>
              <a:buFont typeface="Wingdings"/>
              <a:buChar char="Ø"/>
            </a:pPr>
            <a:r>
              <a:rPr lang="en-IN" sz="2400" b="1">
                <a:solidFill>
                  <a:srgbClr val="000000"/>
                </a:solidFill>
                <a:latin typeface="Trebuchet MS"/>
              </a:rPr>
              <a:t>Postindex</a:t>
            </a:r>
            <a:r>
              <a:rPr lang="en-IN" sz="2400">
                <a:solidFill>
                  <a:srgbClr val="000000"/>
                </a:solidFill>
                <a:latin typeface="Trebuchet MS"/>
              </a:rPr>
              <a:t> only updates the address base register after the address is used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TextShape 1"/>
          <p:cNvSpPr txBox="1"/>
          <p:nvPr/>
        </p:nvSpPr>
        <p:spPr>
          <a:xfrm>
            <a:off x="685800" y="274680"/>
            <a:ext cx="7467120" cy="7156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2800">
                <a:solidFill>
                  <a:srgbClr val="575F6D"/>
                </a:solidFill>
                <a:latin typeface="Century Schoolbook"/>
              </a:rPr>
              <a:t>Single Register Load Store Addressing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TextShape 1"/>
          <p:cNvSpPr txBox="1"/>
          <p:nvPr/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3200">
                <a:solidFill>
                  <a:srgbClr val="575F6D"/>
                </a:solidFill>
                <a:latin typeface="Century Schoolbook"/>
              </a:rPr>
              <a:t>Eg. of LDR instructions using different addressing modes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TextShape 1"/>
          <p:cNvSpPr txBox="1"/>
          <p:nvPr/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3200">
                <a:solidFill>
                  <a:srgbClr val="575F6D"/>
                </a:solidFill>
                <a:latin typeface="Century Schoolbook"/>
              </a:rPr>
              <a:t>Variations of STRH instructions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TextShape 1"/>
          <p:cNvSpPr txBox="1"/>
          <p:nvPr/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3000">
                <a:solidFill>
                  <a:srgbClr val="575F6D"/>
                </a:solidFill>
                <a:latin typeface="Century Schoolbook"/>
              </a:rPr>
              <a:t>Multiple Register Transfer</a:t>
            </a:r>
            <a:endParaRPr/>
          </a:p>
        </p:txBody>
      </p:sp>
      <p:sp>
        <p:nvSpPr>
          <p:cNvPr id="613" name="TextShape 2"/>
          <p:cNvSpPr txBox="1"/>
          <p:nvPr/>
        </p:nvSpPr>
        <p:spPr>
          <a:xfrm>
            <a:off x="304920" y="1600200"/>
            <a:ext cx="8305560" cy="46162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90000"/>
              </a:lnSpc>
              <a:buSzPct val="70000"/>
              <a:buFont typeface="Wingdings"/>
              <a:buChar char="Ø"/>
            </a:pPr>
            <a:r>
              <a:rPr lang="en-IN" sz="2400">
                <a:solidFill>
                  <a:srgbClr val="000000"/>
                </a:solidFill>
                <a:latin typeface="Century Schoolbook"/>
              </a:rPr>
              <a:t>Load–store multiple instructions can transfer multiple registers between memory and the processor in a single instruction.</a:t>
            </a:r>
            <a:endParaRPr/>
          </a:p>
          <a:p>
            <a:pPr>
              <a:lnSpc>
                <a:spcPct val="90000"/>
              </a:lnSpc>
              <a:buSzPct val="70000"/>
              <a:buFont typeface="Wingdings"/>
              <a:buChar char="Ø"/>
            </a:pPr>
            <a:r>
              <a:rPr lang="en-IN" sz="2400">
                <a:solidFill>
                  <a:srgbClr val="000000"/>
                </a:solidFill>
                <a:latin typeface="Century Schoolbook"/>
              </a:rPr>
              <a:t>Moving blocks of data around memory and saving and restoring context stacks</a:t>
            </a:r>
            <a:endParaRPr/>
          </a:p>
          <a:p>
            <a:pPr>
              <a:lnSpc>
                <a:spcPct val="90000"/>
              </a:lnSpc>
            </a:pPr>
            <a:r>
              <a:rPr lang="en-IN" sz="2000" b="1">
                <a:solidFill>
                  <a:srgbClr val="000000"/>
                </a:solidFill>
                <a:latin typeface="Century Schoolbook"/>
              </a:rPr>
              <a:t>&lt;LDM|STM&gt;{&lt;cond&gt;}&lt;addressing mode&gt; Rn{!},&lt;registers&gt;{^}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TextShape 1"/>
          <p:cNvSpPr txBox="1"/>
          <p:nvPr/>
        </p:nvSpPr>
        <p:spPr>
          <a:xfrm>
            <a:off x="457200" y="533520"/>
            <a:ext cx="8229240" cy="114264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3200">
                <a:solidFill>
                  <a:srgbClr val="575F6D"/>
                </a:solidFill>
                <a:latin typeface="Century Schoolbook"/>
              </a:rPr>
              <a:t>Addressing Mode for Load Store Multiple Instructions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TextShape 1"/>
          <p:cNvSpPr txBox="1"/>
          <p:nvPr/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3000">
                <a:solidFill>
                  <a:srgbClr val="575F6D"/>
                </a:solidFill>
                <a:latin typeface="Century Schoolbook"/>
              </a:rPr>
              <a:t>Example </a:t>
            </a:r>
            <a:endParaRPr/>
          </a:p>
        </p:txBody>
      </p:sp>
      <p:sp>
        <p:nvSpPr>
          <p:cNvPr id="616" name="TextShape 2"/>
          <p:cNvSpPr txBox="1"/>
          <p:nvPr/>
        </p:nvSpPr>
        <p:spPr>
          <a:xfrm>
            <a:off x="838080" y="1447920"/>
            <a:ext cx="7772040" cy="42667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buSzPct val="45000"/>
              <a:buFont typeface="Wingdings"/>
              <a:buChar char="Ø"/>
            </a:pPr>
            <a:r>
              <a:rPr lang="en-IN" sz="2400"/>
              <a:t>Pre-condition of LDMIA Instruction</a:t>
            </a:r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pPr>
              <a:buSzPct val="45000"/>
              <a:buFont typeface="Wingdings"/>
              <a:buChar char="Ø"/>
            </a:pPr>
            <a:r>
              <a:rPr lang="en-IN" sz="2400"/>
              <a:t>Post-condition of LDMIA Instruction</a:t>
            </a:r>
            <a:endParaRPr/>
          </a:p>
          <a:p>
            <a:endParaRPr/>
          </a:p>
        </p:txBody>
      </p:sp>
      <p:sp>
        <p:nvSpPr>
          <p:cNvPr id="617" name="CustomShape 3"/>
          <p:cNvSpPr/>
          <p:nvPr/>
        </p:nvSpPr>
        <p:spPr>
          <a:xfrm>
            <a:off x="3252960" y="2144520"/>
            <a:ext cx="1218960" cy="239040"/>
          </a:xfrm>
          <a:prstGeom prst="rect">
            <a:avLst/>
          </a:prstGeom>
          <a:solidFill>
            <a:srgbClr val="FE8637"/>
          </a:solidFill>
          <a:ln w="31680">
            <a:solidFill>
              <a:srgbClr val="000000"/>
            </a:solidFill>
            <a:miter/>
          </a:ln>
        </p:spPr>
        <p:txBody>
          <a:bodyPr wrap="none" lIns="90000" tIns="45000" rIns="90000" bIns="45000" anchor="ctr"/>
          <a:lstStyle/>
          <a:p>
            <a:pPr algn="ctr"/>
            <a:r>
              <a:rPr lang="en-IN" sz="1400">
                <a:latin typeface="Tahoma"/>
              </a:rPr>
              <a:t>0x00008020</a:t>
            </a:r>
            <a:endParaRPr/>
          </a:p>
        </p:txBody>
      </p:sp>
      <p:sp>
        <p:nvSpPr>
          <p:cNvPr id="618" name="CustomShape 4"/>
          <p:cNvSpPr/>
          <p:nvPr/>
        </p:nvSpPr>
        <p:spPr>
          <a:xfrm>
            <a:off x="3252960" y="2383920"/>
            <a:ext cx="1218960" cy="239040"/>
          </a:xfrm>
          <a:prstGeom prst="rect">
            <a:avLst/>
          </a:prstGeom>
          <a:solidFill>
            <a:srgbClr val="FE8637"/>
          </a:solidFill>
          <a:ln w="31680">
            <a:solidFill>
              <a:srgbClr val="000000"/>
            </a:solidFill>
            <a:miter/>
          </a:ln>
        </p:spPr>
        <p:txBody>
          <a:bodyPr wrap="none" lIns="90000" tIns="45000" rIns="90000" bIns="45000" anchor="ctr"/>
          <a:lstStyle/>
          <a:p>
            <a:pPr algn="ctr"/>
            <a:r>
              <a:rPr lang="en-IN" sz="1400">
                <a:latin typeface="Tahoma"/>
              </a:rPr>
              <a:t>0x0000801C</a:t>
            </a:r>
            <a:endParaRPr/>
          </a:p>
        </p:txBody>
      </p:sp>
      <p:sp>
        <p:nvSpPr>
          <p:cNvPr id="619" name="CustomShape 5"/>
          <p:cNvSpPr/>
          <p:nvPr/>
        </p:nvSpPr>
        <p:spPr>
          <a:xfrm>
            <a:off x="3252960" y="2623320"/>
            <a:ext cx="1218960" cy="239040"/>
          </a:xfrm>
          <a:prstGeom prst="rect">
            <a:avLst/>
          </a:prstGeom>
          <a:solidFill>
            <a:srgbClr val="FE8637"/>
          </a:solidFill>
          <a:ln w="31680">
            <a:solidFill>
              <a:srgbClr val="000000"/>
            </a:solidFill>
            <a:miter/>
          </a:ln>
        </p:spPr>
        <p:txBody>
          <a:bodyPr wrap="none" lIns="90000" tIns="45000" rIns="90000" bIns="45000" anchor="ctr"/>
          <a:lstStyle/>
          <a:p>
            <a:pPr algn="ctr"/>
            <a:r>
              <a:rPr lang="en-IN" sz="1400">
                <a:latin typeface="Tahoma"/>
              </a:rPr>
              <a:t>0x00008018</a:t>
            </a:r>
            <a:endParaRPr/>
          </a:p>
        </p:txBody>
      </p:sp>
      <p:sp>
        <p:nvSpPr>
          <p:cNvPr id="620" name="CustomShape 6"/>
          <p:cNvSpPr/>
          <p:nvPr/>
        </p:nvSpPr>
        <p:spPr>
          <a:xfrm>
            <a:off x="3252960" y="2863080"/>
            <a:ext cx="1218960" cy="239040"/>
          </a:xfrm>
          <a:prstGeom prst="rect">
            <a:avLst/>
          </a:prstGeom>
          <a:solidFill>
            <a:srgbClr val="FE8637"/>
          </a:solidFill>
          <a:ln w="31680">
            <a:solidFill>
              <a:srgbClr val="000000"/>
            </a:solidFill>
            <a:miter/>
          </a:ln>
        </p:spPr>
        <p:txBody>
          <a:bodyPr wrap="none" lIns="90000" tIns="45000" rIns="90000" bIns="45000" anchor="ctr"/>
          <a:lstStyle/>
          <a:p>
            <a:pPr algn="ctr"/>
            <a:r>
              <a:rPr lang="en-IN" sz="1400">
                <a:latin typeface="Tahoma"/>
              </a:rPr>
              <a:t>0x00008014</a:t>
            </a:r>
            <a:endParaRPr/>
          </a:p>
        </p:txBody>
      </p:sp>
      <p:sp>
        <p:nvSpPr>
          <p:cNvPr id="621" name="CustomShape 7"/>
          <p:cNvSpPr/>
          <p:nvPr/>
        </p:nvSpPr>
        <p:spPr>
          <a:xfrm>
            <a:off x="3252960" y="3102480"/>
            <a:ext cx="1218960" cy="239040"/>
          </a:xfrm>
          <a:prstGeom prst="rect">
            <a:avLst/>
          </a:prstGeom>
          <a:solidFill>
            <a:srgbClr val="FE8637"/>
          </a:solidFill>
          <a:ln w="31680">
            <a:solidFill>
              <a:srgbClr val="000000"/>
            </a:solidFill>
            <a:miter/>
          </a:ln>
        </p:spPr>
        <p:txBody>
          <a:bodyPr wrap="none" lIns="90000" tIns="45000" rIns="90000" bIns="45000" anchor="ctr"/>
          <a:lstStyle/>
          <a:p>
            <a:pPr algn="ctr"/>
            <a:r>
              <a:rPr lang="en-IN" sz="1400">
                <a:latin typeface="Tahoma"/>
              </a:rPr>
              <a:t>0x00008010</a:t>
            </a:r>
            <a:endParaRPr/>
          </a:p>
        </p:txBody>
      </p:sp>
      <p:sp>
        <p:nvSpPr>
          <p:cNvPr id="622" name="CustomShape 8"/>
          <p:cNvSpPr/>
          <p:nvPr/>
        </p:nvSpPr>
        <p:spPr>
          <a:xfrm>
            <a:off x="3252960" y="3341880"/>
            <a:ext cx="1218960" cy="239040"/>
          </a:xfrm>
          <a:prstGeom prst="rect">
            <a:avLst/>
          </a:prstGeom>
          <a:solidFill>
            <a:srgbClr val="FE8637"/>
          </a:solidFill>
          <a:ln w="31680">
            <a:solidFill>
              <a:srgbClr val="000000"/>
            </a:solidFill>
            <a:miter/>
          </a:ln>
        </p:spPr>
        <p:txBody>
          <a:bodyPr wrap="none" lIns="90000" tIns="45000" rIns="90000" bIns="45000" anchor="ctr"/>
          <a:lstStyle/>
          <a:p>
            <a:pPr algn="ctr"/>
            <a:r>
              <a:rPr lang="en-IN" sz="1400">
                <a:latin typeface="Tahoma"/>
              </a:rPr>
              <a:t>0x0000800C</a:t>
            </a:r>
            <a:endParaRPr/>
          </a:p>
        </p:txBody>
      </p:sp>
      <p:sp>
        <p:nvSpPr>
          <p:cNvPr id="623" name="CustomShape 9"/>
          <p:cNvSpPr/>
          <p:nvPr/>
        </p:nvSpPr>
        <p:spPr>
          <a:xfrm>
            <a:off x="4471920" y="2144520"/>
            <a:ext cx="1371240" cy="239040"/>
          </a:xfrm>
          <a:prstGeom prst="rect">
            <a:avLst/>
          </a:prstGeom>
          <a:ln w="31680">
            <a:solidFill>
              <a:srgbClr val="000000"/>
            </a:solidFill>
            <a:miter/>
          </a:ln>
        </p:spPr>
        <p:txBody>
          <a:bodyPr wrap="none" lIns="90000" tIns="45000" rIns="90000" bIns="45000" anchor="ctr"/>
          <a:lstStyle/>
          <a:p>
            <a:pPr algn="ctr"/>
            <a:r>
              <a:rPr lang="en-IN" sz="1400">
                <a:latin typeface="Tahoma"/>
              </a:rPr>
              <a:t>0x00000005</a:t>
            </a:r>
            <a:endParaRPr/>
          </a:p>
        </p:txBody>
      </p:sp>
      <p:sp>
        <p:nvSpPr>
          <p:cNvPr id="624" name="CustomShape 10"/>
          <p:cNvSpPr/>
          <p:nvPr/>
        </p:nvSpPr>
        <p:spPr>
          <a:xfrm>
            <a:off x="4471920" y="2383920"/>
            <a:ext cx="1371240" cy="239040"/>
          </a:xfrm>
          <a:prstGeom prst="rect">
            <a:avLst/>
          </a:prstGeom>
          <a:ln w="31680">
            <a:solidFill>
              <a:srgbClr val="000000"/>
            </a:solidFill>
            <a:miter/>
          </a:ln>
        </p:spPr>
        <p:txBody>
          <a:bodyPr wrap="none" lIns="90000" tIns="45000" rIns="90000" bIns="45000" anchor="ctr"/>
          <a:lstStyle/>
          <a:p>
            <a:pPr algn="ctr"/>
            <a:r>
              <a:rPr lang="en-IN" sz="1400">
                <a:latin typeface="Tahoma"/>
              </a:rPr>
              <a:t>0x00000004</a:t>
            </a:r>
            <a:endParaRPr/>
          </a:p>
        </p:txBody>
      </p:sp>
      <p:sp>
        <p:nvSpPr>
          <p:cNvPr id="625" name="CustomShape 11"/>
          <p:cNvSpPr/>
          <p:nvPr/>
        </p:nvSpPr>
        <p:spPr>
          <a:xfrm>
            <a:off x="4471920" y="2623320"/>
            <a:ext cx="1371240" cy="239040"/>
          </a:xfrm>
          <a:prstGeom prst="rect">
            <a:avLst/>
          </a:prstGeom>
          <a:ln w="31680">
            <a:solidFill>
              <a:srgbClr val="000000"/>
            </a:solidFill>
            <a:miter/>
          </a:ln>
        </p:spPr>
        <p:txBody>
          <a:bodyPr wrap="none" lIns="90000" tIns="45000" rIns="90000" bIns="45000" anchor="ctr"/>
          <a:lstStyle/>
          <a:p>
            <a:pPr algn="ctr"/>
            <a:r>
              <a:rPr lang="en-IN" sz="1400">
                <a:latin typeface="Tahoma"/>
              </a:rPr>
              <a:t>0x00000003</a:t>
            </a:r>
            <a:endParaRPr/>
          </a:p>
        </p:txBody>
      </p:sp>
      <p:sp>
        <p:nvSpPr>
          <p:cNvPr id="626" name="CustomShape 12"/>
          <p:cNvSpPr/>
          <p:nvPr/>
        </p:nvSpPr>
        <p:spPr>
          <a:xfrm>
            <a:off x="4471920" y="2863080"/>
            <a:ext cx="1371240" cy="239040"/>
          </a:xfrm>
          <a:prstGeom prst="rect">
            <a:avLst/>
          </a:prstGeom>
          <a:ln w="31680">
            <a:solidFill>
              <a:srgbClr val="000000"/>
            </a:solidFill>
            <a:miter/>
          </a:ln>
        </p:spPr>
        <p:txBody>
          <a:bodyPr wrap="none" lIns="90000" tIns="45000" rIns="90000" bIns="45000" anchor="ctr"/>
          <a:lstStyle/>
          <a:p>
            <a:pPr algn="ctr"/>
            <a:r>
              <a:rPr lang="en-IN" sz="1400">
                <a:latin typeface="Tahoma"/>
              </a:rPr>
              <a:t>0x00000002</a:t>
            </a:r>
            <a:endParaRPr/>
          </a:p>
        </p:txBody>
      </p:sp>
      <p:sp>
        <p:nvSpPr>
          <p:cNvPr id="627" name="CustomShape 13"/>
          <p:cNvSpPr/>
          <p:nvPr/>
        </p:nvSpPr>
        <p:spPr>
          <a:xfrm>
            <a:off x="4471920" y="3102480"/>
            <a:ext cx="1371240" cy="239040"/>
          </a:xfrm>
          <a:prstGeom prst="rect">
            <a:avLst/>
          </a:prstGeom>
          <a:ln w="31680">
            <a:solidFill>
              <a:srgbClr val="000000"/>
            </a:solidFill>
            <a:miter/>
          </a:ln>
        </p:spPr>
        <p:txBody>
          <a:bodyPr wrap="none" lIns="90000" tIns="45000" rIns="90000" bIns="45000" anchor="ctr"/>
          <a:lstStyle/>
          <a:p>
            <a:pPr algn="ctr"/>
            <a:r>
              <a:rPr lang="en-IN" sz="1400">
                <a:latin typeface="Tahoma"/>
              </a:rPr>
              <a:t>0x00000001</a:t>
            </a:r>
            <a:endParaRPr/>
          </a:p>
        </p:txBody>
      </p:sp>
      <p:sp>
        <p:nvSpPr>
          <p:cNvPr id="628" name="CustomShape 14"/>
          <p:cNvSpPr/>
          <p:nvPr/>
        </p:nvSpPr>
        <p:spPr>
          <a:xfrm>
            <a:off x="4471920" y="3341880"/>
            <a:ext cx="1371240" cy="239040"/>
          </a:xfrm>
          <a:prstGeom prst="rect">
            <a:avLst/>
          </a:prstGeom>
          <a:ln w="31680">
            <a:solidFill>
              <a:srgbClr val="000000"/>
            </a:solidFill>
            <a:miter/>
          </a:ln>
        </p:spPr>
        <p:txBody>
          <a:bodyPr wrap="none" lIns="90000" tIns="45000" rIns="90000" bIns="45000" anchor="ctr"/>
          <a:lstStyle/>
          <a:p>
            <a:pPr algn="ctr"/>
            <a:r>
              <a:rPr lang="en-IN" sz="1400">
                <a:latin typeface="Tahoma"/>
              </a:rPr>
              <a:t>0x00000000</a:t>
            </a:r>
            <a:endParaRPr/>
          </a:p>
        </p:txBody>
      </p:sp>
      <p:sp>
        <p:nvSpPr>
          <p:cNvPr id="629" name="CustomShape 15"/>
          <p:cNvSpPr/>
          <p:nvPr/>
        </p:nvSpPr>
        <p:spPr>
          <a:xfrm>
            <a:off x="5843520" y="2624760"/>
            <a:ext cx="1752120" cy="3034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1400">
                <a:latin typeface="Tahoma"/>
              </a:rPr>
              <a:t>r3=0x00000000</a:t>
            </a:r>
            <a:endParaRPr/>
          </a:p>
        </p:txBody>
      </p:sp>
      <p:sp>
        <p:nvSpPr>
          <p:cNvPr id="630" name="CustomShape 16"/>
          <p:cNvSpPr/>
          <p:nvPr/>
        </p:nvSpPr>
        <p:spPr>
          <a:xfrm>
            <a:off x="5843520" y="2859120"/>
            <a:ext cx="1752120" cy="3034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1400">
                <a:latin typeface="Tahoma"/>
              </a:rPr>
              <a:t>r2=0x00000000</a:t>
            </a:r>
            <a:endParaRPr/>
          </a:p>
        </p:txBody>
      </p:sp>
      <p:sp>
        <p:nvSpPr>
          <p:cNvPr id="631" name="CustomShape 17"/>
          <p:cNvSpPr/>
          <p:nvPr/>
        </p:nvSpPr>
        <p:spPr>
          <a:xfrm>
            <a:off x="5843520" y="3115080"/>
            <a:ext cx="1752120" cy="3034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1400">
                <a:latin typeface="Tahoma"/>
              </a:rPr>
              <a:t>r1=0x00000000</a:t>
            </a:r>
            <a:endParaRPr/>
          </a:p>
        </p:txBody>
      </p:sp>
      <p:sp>
        <p:nvSpPr>
          <p:cNvPr id="632" name="CustomShape 18"/>
          <p:cNvSpPr/>
          <p:nvPr/>
        </p:nvSpPr>
        <p:spPr>
          <a:xfrm>
            <a:off x="1447920" y="3102480"/>
            <a:ext cx="1752120" cy="51660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1400" b="1">
                <a:latin typeface="Tahoma"/>
              </a:rPr>
              <a:t>r0=0x00008010</a:t>
            </a:r>
            <a:endParaRPr/>
          </a:p>
        </p:txBody>
      </p:sp>
      <p:sp>
        <p:nvSpPr>
          <p:cNvPr id="633" name="Line 19"/>
          <p:cNvSpPr/>
          <p:nvPr/>
        </p:nvSpPr>
        <p:spPr>
          <a:xfrm>
            <a:off x="3024000" y="3222000"/>
            <a:ext cx="228600" cy="0"/>
          </a:xfrm>
          <a:prstGeom prst="line">
            <a:avLst/>
          </a:prstGeom>
          <a:ln w="31680">
            <a:solidFill>
              <a:srgbClr val="000000"/>
            </a:solidFill>
            <a:round/>
            <a:tailEnd type="triangle" w="med" len="med"/>
          </a:ln>
        </p:spPr>
      </p:sp>
      <p:sp>
        <p:nvSpPr>
          <p:cNvPr id="634" name="CustomShape 20"/>
          <p:cNvSpPr/>
          <p:nvPr/>
        </p:nvSpPr>
        <p:spPr>
          <a:xfrm>
            <a:off x="1819440" y="2023560"/>
            <a:ext cx="1752120" cy="3034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1400">
                <a:latin typeface="Tahoma"/>
              </a:rPr>
              <a:t>Address Pointer</a:t>
            </a:r>
            <a:endParaRPr/>
          </a:p>
        </p:txBody>
      </p:sp>
      <p:sp>
        <p:nvSpPr>
          <p:cNvPr id="635" name="CustomShape 21"/>
          <p:cNvSpPr/>
          <p:nvPr/>
        </p:nvSpPr>
        <p:spPr>
          <a:xfrm>
            <a:off x="4853160" y="1828800"/>
            <a:ext cx="1752120" cy="3034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1400" b="1">
                <a:latin typeface="Tahoma"/>
              </a:rPr>
              <a:t>Data</a:t>
            </a:r>
            <a:endParaRPr/>
          </a:p>
        </p:txBody>
      </p:sp>
      <p:sp>
        <p:nvSpPr>
          <p:cNvPr id="636" name="CustomShape 22"/>
          <p:cNvSpPr/>
          <p:nvPr/>
        </p:nvSpPr>
        <p:spPr>
          <a:xfrm>
            <a:off x="3029040" y="1828800"/>
            <a:ext cx="1752120" cy="51660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1400" b="1">
                <a:latin typeface="Tahoma"/>
              </a:rPr>
              <a:t>Memory Address</a:t>
            </a:r>
            <a:endParaRPr/>
          </a:p>
        </p:txBody>
      </p:sp>
      <p:sp>
        <p:nvSpPr>
          <p:cNvPr id="637" name="CustomShape 23"/>
          <p:cNvSpPr/>
          <p:nvPr/>
        </p:nvSpPr>
        <p:spPr>
          <a:xfrm>
            <a:off x="3276720" y="4572000"/>
            <a:ext cx="1218960" cy="304560"/>
          </a:xfrm>
          <a:prstGeom prst="rect">
            <a:avLst/>
          </a:prstGeom>
          <a:solidFill>
            <a:srgbClr val="FE8637"/>
          </a:solidFill>
          <a:ln w="31680">
            <a:solidFill>
              <a:srgbClr val="000000"/>
            </a:solidFill>
            <a:miter/>
          </a:ln>
        </p:spPr>
        <p:txBody>
          <a:bodyPr wrap="none" lIns="90000" tIns="45000" rIns="90000" bIns="45000" anchor="ctr"/>
          <a:lstStyle/>
          <a:p>
            <a:pPr algn="ctr"/>
            <a:r>
              <a:rPr lang="en-IN" sz="1400">
                <a:solidFill>
                  <a:srgbClr val="000000"/>
                </a:solidFill>
                <a:latin typeface="Tahoma"/>
              </a:rPr>
              <a:t>0x00008020</a:t>
            </a:r>
            <a:endParaRPr/>
          </a:p>
        </p:txBody>
      </p:sp>
      <p:sp>
        <p:nvSpPr>
          <p:cNvPr id="638" name="CustomShape 24"/>
          <p:cNvSpPr/>
          <p:nvPr/>
        </p:nvSpPr>
        <p:spPr>
          <a:xfrm>
            <a:off x="3276720" y="4876920"/>
            <a:ext cx="1218960" cy="304560"/>
          </a:xfrm>
          <a:prstGeom prst="rect">
            <a:avLst/>
          </a:prstGeom>
          <a:solidFill>
            <a:srgbClr val="FE8637"/>
          </a:solidFill>
          <a:ln w="31680">
            <a:solidFill>
              <a:srgbClr val="000000"/>
            </a:solidFill>
            <a:miter/>
          </a:ln>
        </p:spPr>
        <p:txBody>
          <a:bodyPr wrap="none" lIns="90000" tIns="45000" rIns="90000" bIns="45000" anchor="ctr"/>
          <a:lstStyle/>
          <a:p>
            <a:pPr algn="ctr"/>
            <a:r>
              <a:rPr lang="en-IN" sz="1400">
                <a:solidFill>
                  <a:srgbClr val="000000"/>
                </a:solidFill>
                <a:latin typeface="Tahoma"/>
              </a:rPr>
              <a:t>0x0000801C</a:t>
            </a:r>
            <a:endParaRPr/>
          </a:p>
        </p:txBody>
      </p:sp>
      <p:sp>
        <p:nvSpPr>
          <p:cNvPr id="639" name="CustomShape 25"/>
          <p:cNvSpPr/>
          <p:nvPr/>
        </p:nvSpPr>
        <p:spPr>
          <a:xfrm>
            <a:off x="3276720" y="5181480"/>
            <a:ext cx="1218960" cy="304560"/>
          </a:xfrm>
          <a:prstGeom prst="rect">
            <a:avLst/>
          </a:prstGeom>
          <a:solidFill>
            <a:srgbClr val="FE8637"/>
          </a:solidFill>
          <a:ln w="31680">
            <a:solidFill>
              <a:srgbClr val="000000"/>
            </a:solidFill>
            <a:miter/>
          </a:ln>
        </p:spPr>
        <p:txBody>
          <a:bodyPr wrap="none" lIns="90000" tIns="45000" rIns="90000" bIns="45000" anchor="ctr"/>
          <a:lstStyle/>
          <a:p>
            <a:pPr algn="ctr"/>
            <a:r>
              <a:rPr lang="en-IN" sz="1400">
                <a:solidFill>
                  <a:srgbClr val="000000"/>
                </a:solidFill>
                <a:latin typeface="Tahoma"/>
              </a:rPr>
              <a:t>0x00008018</a:t>
            </a:r>
            <a:endParaRPr/>
          </a:p>
        </p:txBody>
      </p:sp>
      <p:sp>
        <p:nvSpPr>
          <p:cNvPr id="640" name="CustomShape 26"/>
          <p:cNvSpPr/>
          <p:nvPr/>
        </p:nvSpPr>
        <p:spPr>
          <a:xfrm>
            <a:off x="3276720" y="5486400"/>
            <a:ext cx="1218960" cy="304560"/>
          </a:xfrm>
          <a:prstGeom prst="rect">
            <a:avLst/>
          </a:prstGeom>
          <a:solidFill>
            <a:srgbClr val="FE8637"/>
          </a:solidFill>
          <a:ln w="31680">
            <a:solidFill>
              <a:srgbClr val="000000"/>
            </a:solidFill>
            <a:miter/>
          </a:ln>
        </p:spPr>
        <p:txBody>
          <a:bodyPr wrap="none" lIns="90000" tIns="45000" rIns="90000" bIns="45000" anchor="ctr"/>
          <a:lstStyle/>
          <a:p>
            <a:pPr algn="ctr"/>
            <a:r>
              <a:rPr lang="en-IN" sz="1400">
                <a:solidFill>
                  <a:srgbClr val="000000"/>
                </a:solidFill>
                <a:latin typeface="Tahoma"/>
              </a:rPr>
              <a:t>0x00008014</a:t>
            </a:r>
            <a:endParaRPr/>
          </a:p>
        </p:txBody>
      </p:sp>
      <p:sp>
        <p:nvSpPr>
          <p:cNvPr id="641" name="CustomShape 27"/>
          <p:cNvSpPr/>
          <p:nvPr/>
        </p:nvSpPr>
        <p:spPr>
          <a:xfrm>
            <a:off x="3276720" y="5791320"/>
            <a:ext cx="1218960" cy="304560"/>
          </a:xfrm>
          <a:prstGeom prst="rect">
            <a:avLst/>
          </a:prstGeom>
          <a:solidFill>
            <a:srgbClr val="FE8637"/>
          </a:solidFill>
          <a:ln w="31680">
            <a:solidFill>
              <a:srgbClr val="000000"/>
            </a:solidFill>
            <a:miter/>
          </a:ln>
        </p:spPr>
        <p:txBody>
          <a:bodyPr wrap="none" lIns="90000" tIns="45000" rIns="90000" bIns="45000" anchor="ctr"/>
          <a:lstStyle/>
          <a:p>
            <a:pPr algn="ctr"/>
            <a:r>
              <a:rPr lang="en-IN" sz="1400">
                <a:solidFill>
                  <a:srgbClr val="000000"/>
                </a:solidFill>
                <a:latin typeface="Tahoma"/>
              </a:rPr>
              <a:t>0x00008010</a:t>
            </a:r>
            <a:endParaRPr/>
          </a:p>
        </p:txBody>
      </p:sp>
      <p:sp>
        <p:nvSpPr>
          <p:cNvPr id="642" name="CustomShape 28"/>
          <p:cNvSpPr/>
          <p:nvPr/>
        </p:nvSpPr>
        <p:spPr>
          <a:xfrm>
            <a:off x="3276720" y="6095880"/>
            <a:ext cx="1218960" cy="304560"/>
          </a:xfrm>
          <a:prstGeom prst="rect">
            <a:avLst/>
          </a:prstGeom>
          <a:solidFill>
            <a:srgbClr val="FE8637"/>
          </a:solidFill>
          <a:ln w="31680">
            <a:solidFill>
              <a:srgbClr val="000000"/>
            </a:solidFill>
            <a:miter/>
          </a:ln>
        </p:spPr>
        <p:txBody>
          <a:bodyPr wrap="none" lIns="90000" tIns="45000" rIns="90000" bIns="45000" anchor="ctr"/>
          <a:lstStyle/>
          <a:p>
            <a:pPr algn="ctr"/>
            <a:r>
              <a:rPr lang="en-IN" sz="1400">
                <a:solidFill>
                  <a:srgbClr val="000000"/>
                </a:solidFill>
                <a:latin typeface="Tahoma"/>
              </a:rPr>
              <a:t>0x0000800C</a:t>
            </a:r>
            <a:endParaRPr/>
          </a:p>
        </p:txBody>
      </p:sp>
      <p:sp>
        <p:nvSpPr>
          <p:cNvPr id="643" name="CustomShape 29"/>
          <p:cNvSpPr/>
          <p:nvPr/>
        </p:nvSpPr>
        <p:spPr>
          <a:xfrm>
            <a:off x="4495680" y="4572000"/>
            <a:ext cx="1371240" cy="304560"/>
          </a:xfrm>
          <a:prstGeom prst="rect">
            <a:avLst/>
          </a:prstGeom>
          <a:ln w="31680">
            <a:solidFill>
              <a:srgbClr val="000000"/>
            </a:solidFill>
            <a:miter/>
          </a:ln>
        </p:spPr>
        <p:txBody>
          <a:bodyPr wrap="none" lIns="90000" tIns="45000" rIns="90000" bIns="45000" anchor="ctr"/>
          <a:lstStyle/>
          <a:p>
            <a:pPr algn="ctr"/>
            <a:r>
              <a:rPr lang="en-IN" sz="1400">
                <a:latin typeface="Tahoma"/>
              </a:rPr>
              <a:t>0x00000005</a:t>
            </a:r>
            <a:endParaRPr/>
          </a:p>
        </p:txBody>
      </p:sp>
      <p:sp>
        <p:nvSpPr>
          <p:cNvPr id="644" name="CustomShape 30"/>
          <p:cNvSpPr/>
          <p:nvPr/>
        </p:nvSpPr>
        <p:spPr>
          <a:xfrm>
            <a:off x="4495680" y="4876920"/>
            <a:ext cx="1371240" cy="304560"/>
          </a:xfrm>
          <a:prstGeom prst="rect">
            <a:avLst/>
          </a:prstGeom>
          <a:ln w="31680">
            <a:solidFill>
              <a:srgbClr val="000000"/>
            </a:solidFill>
            <a:miter/>
          </a:ln>
        </p:spPr>
        <p:txBody>
          <a:bodyPr wrap="none" lIns="90000" tIns="45000" rIns="90000" bIns="45000" anchor="ctr"/>
          <a:lstStyle/>
          <a:p>
            <a:pPr algn="ctr"/>
            <a:r>
              <a:rPr lang="en-IN" sz="1400">
                <a:latin typeface="Tahoma"/>
              </a:rPr>
              <a:t>0x00000004</a:t>
            </a:r>
            <a:endParaRPr/>
          </a:p>
        </p:txBody>
      </p:sp>
      <p:sp>
        <p:nvSpPr>
          <p:cNvPr id="645" name="CustomShape 31"/>
          <p:cNvSpPr/>
          <p:nvPr/>
        </p:nvSpPr>
        <p:spPr>
          <a:xfrm>
            <a:off x="4495680" y="5181480"/>
            <a:ext cx="1371240" cy="304560"/>
          </a:xfrm>
          <a:prstGeom prst="rect">
            <a:avLst/>
          </a:prstGeom>
          <a:ln w="31680">
            <a:solidFill>
              <a:srgbClr val="000000"/>
            </a:solidFill>
            <a:miter/>
          </a:ln>
        </p:spPr>
        <p:txBody>
          <a:bodyPr wrap="none" lIns="90000" tIns="45000" rIns="90000" bIns="45000" anchor="ctr"/>
          <a:lstStyle/>
          <a:p>
            <a:pPr algn="ctr"/>
            <a:r>
              <a:rPr lang="en-IN" sz="1400">
                <a:latin typeface="Tahoma"/>
              </a:rPr>
              <a:t>0x00000003</a:t>
            </a:r>
            <a:endParaRPr/>
          </a:p>
        </p:txBody>
      </p:sp>
      <p:sp>
        <p:nvSpPr>
          <p:cNvPr id="646" name="CustomShape 32"/>
          <p:cNvSpPr/>
          <p:nvPr/>
        </p:nvSpPr>
        <p:spPr>
          <a:xfrm>
            <a:off x="4495680" y="5486400"/>
            <a:ext cx="1371240" cy="304560"/>
          </a:xfrm>
          <a:prstGeom prst="rect">
            <a:avLst/>
          </a:prstGeom>
          <a:ln w="31680">
            <a:solidFill>
              <a:srgbClr val="000000"/>
            </a:solidFill>
            <a:miter/>
          </a:ln>
        </p:spPr>
        <p:txBody>
          <a:bodyPr wrap="none" lIns="90000" tIns="45000" rIns="90000" bIns="45000" anchor="ctr"/>
          <a:lstStyle/>
          <a:p>
            <a:pPr algn="ctr"/>
            <a:r>
              <a:rPr lang="en-IN" sz="1400">
                <a:latin typeface="Tahoma"/>
              </a:rPr>
              <a:t>0x00000002</a:t>
            </a:r>
            <a:endParaRPr/>
          </a:p>
        </p:txBody>
      </p:sp>
      <p:sp>
        <p:nvSpPr>
          <p:cNvPr id="647" name="CustomShape 33"/>
          <p:cNvSpPr/>
          <p:nvPr/>
        </p:nvSpPr>
        <p:spPr>
          <a:xfrm>
            <a:off x="4495680" y="5791320"/>
            <a:ext cx="1371240" cy="304560"/>
          </a:xfrm>
          <a:prstGeom prst="rect">
            <a:avLst/>
          </a:prstGeom>
          <a:ln w="31680">
            <a:solidFill>
              <a:srgbClr val="000000"/>
            </a:solidFill>
            <a:miter/>
          </a:ln>
        </p:spPr>
        <p:txBody>
          <a:bodyPr wrap="none" lIns="90000" tIns="45000" rIns="90000" bIns="45000" anchor="ctr"/>
          <a:lstStyle/>
          <a:p>
            <a:pPr algn="ctr"/>
            <a:r>
              <a:rPr lang="en-IN" sz="1400">
                <a:latin typeface="Tahoma"/>
              </a:rPr>
              <a:t>0x00000001</a:t>
            </a:r>
            <a:endParaRPr/>
          </a:p>
        </p:txBody>
      </p:sp>
      <p:sp>
        <p:nvSpPr>
          <p:cNvPr id="648" name="CustomShape 34"/>
          <p:cNvSpPr/>
          <p:nvPr/>
        </p:nvSpPr>
        <p:spPr>
          <a:xfrm>
            <a:off x="4495680" y="6095880"/>
            <a:ext cx="1371240" cy="304560"/>
          </a:xfrm>
          <a:prstGeom prst="rect">
            <a:avLst/>
          </a:prstGeom>
          <a:ln w="31680">
            <a:solidFill>
              <a:srgbClr val="000000"/>
            </a:solidFill>
            <a:miter/>
          </a:ln>
        </p:spPr>
        <p:txBody>
          <a:bodyPr wrap="none" lIns="90000" tIns="45000" rIns="90000" bIns="45000" anchor="ctr"/>
          <a:lstStyle/>
          <a:p>
            <a:pPr algn="ctr"/>
            <a:r>
              <a:rPr lang="en-IN" sz="1400">
                <a:latin typeface="Tahoma"/>
              </a:rPr>
              <a:t>0x00000000</a:t>
            </a:r>
            <a:endParaRPr/>
          </a:p>
        </p:txBody>
      </p:sp>
      <p:sp>
        <p:nvSpPr>
          <p:cNvPr id="649" name="CustomShape 35"/>
          <p:cNvSpPr/>
          <p:nvPr/>
        </p:nvSpPr>
        <p:spPr>
          <a:xfrm>
            <a:off x="5867280" y="5181480"/>
            <a:ext cx="1752120" cy="3034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1400">
                <a:solidFill>
                  <a:srgbClr val="000000"/>
                </a:solidFill>
                <a:latin typeface="Tahoma"/>
              </a:rPr>
              <a:t>r3=0x00000003</a:t>
            </a:r>
            <a:endParaRPr/>
          </a:p>
        </p:txBody>
      </p:sp>
      <p:sp>
        <p:nvSpPr>
          <p:cNvPr id="650" name="CustomShape 36"/>
          <p:cNvSpPr/>
          <p:nvPr/>
        </p:nvSpPr>
        <p:spPr>
          <a:xfrm>
            <a:off x="5867280" y="5481720"/>
            <a:ext cx="1752120" cy="3034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1400">
                <a:solidFill>
                  <a:srgbClr val="000000"/>
                </a:solidFill>
                <a:latin typeface="Tahoma"/>
              </a:rPr>
              <a:t>r2=0x00000002</a:t>
            </a:r>
            <a:endParaRPr/>
          </a:p>
        </p:txBody>
      </p:sp>
      <p:sp>
        <p:nvSpPr>
          <p:cNvPr id="651" name="CustomShape 37"/>
          <p:cNvSpPr/>
          <p:nvPr/>
        </p:nvSpPr>
        <p:spPr>
          <a:xfrm>
            <a:off x="5867280" y="5805360"/>
            <a:ext cx="1752120" cy="3034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1400">
                <a:solidFill>
                  <a:srgbClr val="000000"/>
                </a:solidFill>
                <a:latin typeface="Tahoma"/>
              </a:rPr>
              <a:t>r1=0x00000001</a:t>
            </a:r>
            <a:endParaRPr/>
          </a:p>
        </p:txBody>
      </p:sp>
      <p:sp>
        <p:nvSpPr>
          <p:cNvPr id="652" name="CustomShape 38"/>
          <p:cNvSpPr/>
          <p:nvPr/>
        </p:nvSpPr>
        <p:spPr>
          <a:xfrm>
            <a:off x="1471680" y="4896000"/>
            <a:ext cx="1752120" cy="51660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1400" b="1">
                <a:latin typeface="Tahoma"/>
              </a:rPr>
              <a:t>r0=0x0000801C</a:t>
            </a:r>
            <a:endParaRPr/>
          </a:p>
        </p:txBody>
      </p:sp>
      <p:sp>
        <p:nvSpPr>
          <p:cNvPr id="653" name="Line 39"/>
          <p:cNvSpPr/>
          <p:nvPr/>
        </p:nvSpPr>
        <p:spPr>
          <a:xfrm>
            <a:off x="3047760" y="5047920"/>
            <a:ext cx="228600" cy="0"/>
          </a:xfrm>
          <a:prstGeom prst="line">
            <a:avLst/>
          </a:prstGeom>
          <a:ln w="31680">
            <a:solidFill>
              <a:srgbClr val="000000"/>
            </a:solidFill>
            <a:round/>
            <a:tailEnd type="triangle" w="med" len="med"/>
          </a:ln>
        </p:spPr>
      </p:sp>
      <p:sp>
        <p:nvSpPr>
          <p:cNvPr id="654" name="CustomShape 40"/>
          <p:cNvSpPr/>
          <p:nvPr/>
        </p:nvSpPr>
        <p:spPr>
          <a:xfrm>
            <a:off x="1843200" y="4419720"/>
            <a:ext cx="1752120" cy="3034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1400">
                <a:solidFill>
                  <a:srgbClr val="000000"/>
                </a:solidFill>
                <a:latin typeface="Tahoma"/>
              </a:rPr>
              <a:t>Address Pointer</a:t>
            </a:r>
            <a:endParaRPr/>
          </a:p>
        </p:txBody>
      </p:sp>
      <p:sp>
        <p:nvSpPr>
          <p:cNvPr id="655" name="CustomShape 41"/>
          <p:cNvSpPr/>
          <p:nvPr/>
        </p:nvSpPr>
        <p:spPr>
          <a:xfrm>
            <a:off x="4876920" y="4267080"/>
            <a:ext cx="1752120" cy="3034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1400" b="1">
                <a:solidFill>
                  <a:srgbClr val="000000"/>
                </a:solidFill>
                <a:latin typeface="Tahoma"/>
              </a:rPr>
              <a:t>Data</a:t>
            </a:r>
            <a:endParaRPr/>
          </a:p>
        </p:txBody>
      </p:sp>
      <p:sp>
        <p:nvSpPr>
          <p:cNvPr id="656" name="CustomShape 42"/>
          <p:cNvSpPr/>
          <p:nvPr/>
        </p:nvSpPr>
        <p:spPr>
          <a:xfrm>
            <a:off x="3048120" y="4267080"/>
            <a:ext cx="1752120" cy="51660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1400" b="1">
                <a:solidFill>
                  <a:srgbClr val="000000"/>
                </a:solidFill>
                <a:latin typeface="Tahoma"/>
              </a:rPr>
              <a:t>Memory Address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457200" y="809640"/>
            <a:ext cx="8229240" cy="6076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3000">
                <a:solidFill>
                  <a:srgbClr val="575F6D"/>
                </a:solidFill>
                <a:latin typeface="Century Schoolbook"/>
              </a:rPr>
              <a:t>ARM Instruction Set </a:t>
            </a:r>
            <a:r>
              <a:rPr lang="en-IN" sz="2000">
                <a:solidFill>
                  <a:srgbClr val="575F6D"/>
                </a:solidFill>
                <a:latin typeface="Century Schoolbook"/>
              </a:rPr>
              <a:t>- Contd</a:t>
            </a:r>
            <a:endParaRPr/>
          </a:p>
        </p:txBody>
      </p:sp>
      <p:sp>
        <p:nvSpPr>
          <p:cNvPr id="165" name="CustomShape 2"/>
          <p:cNvSpPr/>
          <p:nvPr/>
        </p:nvSpPr>
        <p:spPr>
          <a:xfrm>
            <a:off x="533520" y="1523880"/>
            <a:ext cx="2285640" cy="45612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2400" b="1">
                <a:solidFill>
                  <a:srgbClr val="000000"/>
                </a:solidFill>
                <a:latin typeface="Tahoma"/>
              </a:rPr>
              <a:t>Mnemonics</a:t>
            </a:r>
            <a:endParaRPr/>
          </a:p>
        </p:txBody>
      </p:sp>
      <p:sp>
        <p:nvSpPr>
          <p:cNvPr id="166" name="CustomShape 3"/>
          <p:cNvSpPr/>
          <p:nvPr/>
        </p:nvSpPr>
        <p:spPr>
          <a:xfrm>
            <a:off x="2666880" y="1542960"/>
            <a:ext cx="2590560" cy="45612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2400" b="1">
                <a:solidFill>
                  <a:srgbClr val="000000"/>
                </a:solidFill>
                <a:latin typeface="Tahoma"/>
              </a:rPr>
              <a:t>ARM ISA </a:t>
            </a:r>
            <a:endParaRPr/>
          </a:p>
        </p:txBody>
      </p:sp>
      <p:sp>
        <p:nvSpPr>
          <p:cNvPr id="167" name="CustomShape 4"/>
          <p:cNvSpPr/>
          <p:nvPr/>
        </p:nvSpPr>
        <p:spPr>
          <a:xfrm>
            <a:off x="4191120" y="1523880"/>
            <a:ext cx="3047760" cy="45612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2400" b="1">
                <a:solidFill>
                  <a:srgbClr val="000000"/>
                </a:solidFill>
                <a:latin typeface="Tahoma"/>
              </a:rPr>
              <a:t>Description</a:t>
            </a:r>
            <a:endParaRPr/>
          </a:p>
        </p:txBody>
      </p:sp>
      <p:sp>
        <p:nvSpPr>
          <p:cNvPr id="168" name="CustomShape 5"/>
          <p:cNvSpPr/>
          <p:nvPr/>
        </p:nvSpPr>
        <p:spPr>
          <a:xfrm>
            <a:off x="533520" y="1905120"/>
            <a:ext cx="2271240" cy="3952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2000">
                <a:latin typeface="Tahoma"/>
              </a:rPr>
              <a:t>LDR</a:t>
            </a:r>
            <a:endParaRPr/>
          </a:p>
        </p:txBody>
      </p:sp>
      <p:sp>
        <p:nvSpPr>
          <p:cNvPr id="169" name="CustomShape 6"/>
          <p:cNvSpPr/>
          <p:nvPr/>
        </p:nvSpPr>
        <p:spPr>
          <a:xfrm>
            <a:off x="2666880" y="1924200"/>
            <a:ext cx="2271240" cy="3952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2000">
                <a:latin typeface="Tahoma"/>
              </a:rPr>
              <a:t>v1 v4 v5E</a:t>
            </a:r>
            <a:endParaRPr/>
          </a:p>
        </p:txBody>
      </p:sp>
      <p:sp>
        <p:nvSpPr>
          <p:cNvPr id="170" name="CustomShape 7"/>
          <p:cNvSpPr/>
          <p:nvPr/>
        </p:nvSpPr>
        <p:spPr>
          <a:xfrm>
            <a:off x="4176720" y="1909800"/>
            <a:ext cx="4647960" cy="3952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2000">
                <a:latin typeface="Tahoma"/>
              </a:rPr>
              <a:t>load a single value from a virtual </a:t>
            </a:r>
            <a:endParaRPr/>
          </a:p>
        </p:txBody>
      </p:sp>
      <p:sp>
        <p:nvSpPr>
          <p:cNvPr id="171" name="CustomShape 8"/>
          <p:cNvSpPr/>
          <p:nvPr/>
        </p:nvSpPr>
        <p:spPr>
          <a:xfrm>
            <a:off x="4176720" y="2152800"/>
            <a:ext cx="4647960" cy="3952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2000">
                <a:latin typeface="Tahoma"/>
              </a:rPr>
              <a:t>address in memory</a:t>
            </a:r>
            <a:endParaRPr/>
          </a:p>
        </p:txBody>
      </p:sp>
      <p:sp>
        <p:nvSpPr>
          <p:cNvPr id="172" name="CustomShape 9"/>
          <p:cNvSpPr/>
          <p:nvPr/>
        </p:nvSpPr>
        <p:spPr>
          <a:xfrm>
            <a:off x="533520" y="2403360"/>
            <a:ext cx="2271240" cy="70020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2000">
                <a:latin typeface="Tahoma"/>
              </a:rPr>
              <a:t>MCR MCR2 MCRR</a:t>
            </a:r>
            <a:endParaRPr/>
          </a:p>
        </p:txBody>
      </p:sp>
      <p:sp>
        <p:nvSpPr>
          <p:cNvPr id="173" name="CustomShape 10"/>
          <p:cNvSpPr/>
          <p:nvPr/>
        </p:nvSpPr>
        <p:spPr>
          <a:xfrm>
            <a:off x="2666880" y="2422440"/>
            <a:ext cx="2271240" cy="3952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2000">
                <a:latin typeface="Tahoma"/>
              </a:rPr>
              <a:t>v1 v4 v5E</a:t>
            </a:r>
            <a:endParaRPr/>
          </a:p>
        </p:txBody>
      </p:sp>
      <p:sp>
        <p:nvSpPr>
          <p:cNvPr id="174" name="CustomShape 11"/>
          <p:cNvSpPr/>
          <p:nvPr/>
        </p:nvSpPr>
        <p:spPr>
          <a:xfrm>
            <a:off x="4176720" y="2408400"/>
            <a:ext cx="4647960" cy="3952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2000">
                <a:latin typeface="Tahoma"/>
              </a:rPr>
              <a:t>move to coprocessor from an ARM </a:t>
            </a:r>
            <a:endParaRPr/>
          </a:p>
        </p:txBody>
      </p:sp>
      <p:sp>
        <p:nvSpPr>
          <p:cNvPr id="175" name="CustomShape 12"/>
          <p:cNvSpPr/>
          <p:nvPr/>
        </p:nvSpPr>
        <p:spPr>
          <a:xfrm>
            <a:off x="4176720" y="2651040"/>
            <a:ext cx="4647960" cy="3952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2000">
                <a:latin typeface="Tahoma"/>
              </a:rPr>
              <a:t>register to registers</a:t>
            </a:r>
            <a:endParaRPr/>
          </a:p>
        </p:txBody>
      </p:sp>
      <p:sp>
        <p:nvSpPr>
          <p:cNvPr id="176" name="CustomShape 13"/>
          <p:cNvSpPr/>
          <p:nvPr/>
        </p:nvSpPr>
        <p:spPr>
          <a:xfrm>
            <a:off x="533520" y="2895480"/>
            <a:ext cx="2271240" cy="3952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2000">
                <a:latin typeface="Tahoma"/>
              </a:rPr>
              <a:t>MLA</a:t>
            </a:r>
            <a:endParaRPr/>
          </a:p>
        </p:txBody>
      </p:sp>
      <p:sp>
        <p:nvSpPr>
          <p:cNvPr id="177" name="CustomShape 14"/>
          <p:cNvSpPr/>
          <p:nvPr/>
        </p:nvSpPr>
        <p:spPr>
          <a:xfrm>
            <a:off x="2666880" y="2914560"/>
            <a:ext cx="2271240" cy="3952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2000">
                <a:latin typeface="Tahoma"/>
              </a:rPr>
              <a:t>v2</a:t>
            </a:r>
            <a:endParaRPr/>
          </a:p>
        </p:txBody>
      </p:sp>
      <p:sp>
        <p:nvSpPr>
          <p:cNvPr id="178" name="CustomShape 15"/>
          <p:cNvSpPr/>
          <p:nvPr/>
        </p:nvSpPr>
        <p:spPr>
          <a:xfrm>
            <a:off x="4176720" y="2900520"/>
            <a:ext cx="4647960" cy="70020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2000">
                <a:latin typeface="Tahoma"/>
              </a:rPr>
              <a:t>multiply &amp; accumulate 32 bit values </a:t>
            </a:r>
            <a:endParaRPr/>
          </a:p>
        </p:txBody>
      </p:sp>
      <p:sp>
        <p:nvSpPr>
          <p:cNvPr id="179" name="CustomShape 16"/>
          <p:cNvSpPr/>
          <p:nvPr/>
        </p:nvSpPr>
        <p:spPr>
          <a:xfrm>
            <a:off x="533520" y="3165480"/>
            <a:ext cx="2271240" cy="3952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2000">
                <a:latin typeface="Tahoma"/>
              </a:rPr>
              <a:t>MOV</a:t>
            </a:r>
            <a:endParaRPr/>
          </a:p>
        </p:txBody>
      </p:sp>
      <p:sp>
        <p:nvSpPr>
          <p:cNvPr id="180" name="CustomShape 17"/>
          <p:cNvSpPr/>
          <p:nvPr/>
        </p:nvSpPr>
        <p:spPr>
          <a:xfrm>
            <a:off x="2666880" y="3184560"/>
            <a:ext cx="2271240" cy="3952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2000">
                <a:latin typeface="Tahoma"/>
              </a:rPr>
              <a:t>v1</a:t>
            </a:r>
            <a:endParaRPr/>
          </a:p>
        </p:txBody>
      </p:sp>
      <p:sp>
        <p:nvSpPr>
          <p:cNvPr id="181" name="CustomShape 18"/>
          <p:cNvSpPr/>
          <p:nvPr/>
        </p:nvSpPr>
        <p:spPr>
          <a:xfrm>
            <a:off x="4176720" y="3170160"/>
            <a:ext cx="4647960" cy="3952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2000">
                <a:latin typeface="Tahoma"/>
              </a:rPr>
              <a:t>move a 32 bit value into a register </a:t>
            </a:r>
            <a:endParaRPr/>
          </a:p>
        </p:txBody>
      </p:sp>
      <p:sp>
        <p:nvSpPr>
          <p:cNvPr id="182" name="CustomShape 19"/>
          <p:cNvSpPr/>
          <p:nvPr/>
        </p:nvSpPr>
        <p:spPr>
          <a:xfrm>
            <a:off x="533520" y="3429000"/>
            <a:ext cx="2271240" cy="70020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2000">
                <a:latin typeface="Tahoma"/>
              </a:rPr>
              <a:t>MRC MRC2 MRRC</a:t>
            </a:r>
            <a:endParaRPr/>
          </a:p>
        </p:txBody>
      </p:sp>
      <p:sp>
        <p:nvSpPr>
          <p:cNvPr id="183" name="CustomShape 20"/>
          <p:cNvSpPr/>
          <p:nvPr/>
        </p:nvSpPr>
        <p:spPr>
          <a:xfrm>
            <a:off x="2666880" y="3448080"/>
            <a:ext cx="2271240" cy="3952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2000">
                <a:latin typeface="Tahoma"/>
              </a:rPr>
              <a:t>v1 v4 v5E</a:t>
            </a:r>
            <a:endParaRPr/>
          </a:p>
        </p:txBody>
      </p:sp>
      <p:sp>
        <p:nvSpPr>
          <p:cNvPr id="184" name="CustomShape 21"/>
          <p:cNvSpPr/>
          <p:nvPr/>
        </p:nvSpPr>
        <p:spPr>
          <a:xfrm>
            <a:off x="4176720" y="3433680"/>
            <a:ext cx="4647960" cy="70020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2000">
                <a:latin typeface="Tahoma"/>
              </a:rPr>
              <a:t>move to ARM register or registers from </a:t>
            </a:r>
            <a:endParaRPr/>
          </a:p>
        </p:txBody>
      </p:sp>
      <p:sp>
        <p:nvSpPr>
          <p:cNvPr id="185" name="CustomShape 22"/>
          <p:cNvSpPr/>
          <p:nvPr/>
        </p:nvSpPr>
        <p:spPr>
          <a:xfrm>
            <a:off x="4176720" y="3676680"/>
            <a:ext cx="4647960" cy="3952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2000">
                <a:latin typeface="Tahoma"/>
              </a:rPr>
              <a:t>a coprocessor</a:t>
            </a:r>
            <a:endParaRPr/>
          </a:p>
        </p:txBody>
      </p:sp>
      <p:sp>
        <p:nvSpPr>
          <p:cNvPr id="186" name="CustomShape 23"/>
          <p:cNvSpPr/>
          <p:nvPr/>
        </p:nvSpPr>
        <p:spPr>
          <a:xfrm>
            <a:off x="533520" y="3927600"/>
            <a:ext cx="2271240" cy="3952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2000">
                <a:latin typeface="Tahoma"/>
              </a:rPr>
              <a:t>MRS</a:t>
            </a:r>
            <a:endParaRPr/>
          </a:p>
        </p:txBody>
      </p:sp>
      <p:sp>
        <p:nvSpPr>
          <p:cNvPr id="187" name="CustomShape 24"/>
          <p:cNvSpPr/>
          <p:nvPr/>
        </p:nvSpPr>
        <p:spPr>
          <a:xfrm>
            <a:off x="2666880" y="3946680"/>
            <a:ext cx="2271240" cy="3952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2000">
                <a:latin typeface="Tahoma"/>
              </a:rPr>
              <a:t>v3</a:t>
            </a:r>
            <a:endParaRPr/>
          </a:p>
        </p:txBody>
      </p:sp>
      <p:sp>
        <p:nvSpPr>
          <p:cNvPr id="188" name="CustomShape 25"/>
          <p:cNvSpPr/>
          <p:nvPr/>
        </p:nvSpPr>
        <p:spPr>
          <a:xfrm>
            <a:off x="4176720" y="3932280"/>
            <a:ext cx="4647960" cy="70020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2000">
                <a:latin typeface="Tahoma"/>
              </a:rPr>
              <a:t>move to ARM register from a status</a:t>
            </a:r>
            <a:endParaRPr/>
          </a:p>
        </p:txBody>
      </p:sp>
      <p:sp>
        <p:nvSpPr>
          <p:cNvPr id="189" name="CustomShape 26"/>
          <p:cNvSpPr/>
          <p:nvPr/>
        </p:nvSpPr>
        <p:spPr>
          <a:xfrm>
            <a:off x="4176720" y="4175280"/>
            <a:ext cx="4647960" cy="3952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2000">
                <a:latin typeface="Tahoma"/>
              </a:rPr>
              <a:t>register (cpsr or spsr)</a:t>
            </a:r>
            <a:endParaRPr/>
          </a:p>
        </p:txBody>
      </p:sp>
      <p:sp>
        <p:nvSpPr>
          <p:cNvPr id="190" name="CustomShape 27"/>
          <p:cNvSpPr/>
          <p:nvPr/>
        </p:nvSpPr>
        <p:spPr>
          <a:xfrm>
            <a:off x="533520" y="4384800"/>
            <a:ext cx="2271240" cy="3952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2000">
                <a:latin typeface="Tahoma"/>
              </a:rPr>
              <a:t>MSR</a:t>
            </a:r>
            <a:endParaRPr/>
          </a:p>
        </p:txBody>
      </p:sp>
      <p:sp>
        <p:nvSpPr>
          <p:cNvPr id="191" name="CustomShape 28"/>
          <p:cNvSpPr/>
          <p:nvPr/>
        </p:nvSpPr>
        <p:spPr>
          <a:xfrm>
            <a:off x="2666880" y="4403880"/>
            <a:ext cx="2271240" cy="3952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2000">
                <a:latin typeface="Tahoma"/>
              </a:rPr>
              <a:t>v3</a:t>
            </a:r>
            <a:endParaRPr/>
          </a:p>
        </p:txBody>
      </p:sp>
      <p:sp>
        <p:nvSpPr>
          <p:cNvPr id="192" name="CustomShape 29"/>
          <p:cNvSpPr/>
          <p:nvPr/>
        </p:nvSpPr>
        <p:spPr>
          <a:xfrm>
            <a:off x="4176720" y="4389480"/>
            <a:ext cx="4647960" cy="70020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2000">
                <a:latin typeface="Tahoma"/>
              </a:rPr>
              <a:t>move to a status register (cpsr or spsr)</a:t>
            </a:r>
            <a:endParaRPr/>
          </a:p>
        </p:txBody>
      </p:sp>
      <p:sp>
        <p:nvSpPr>
          <p:cNvPr id="193" name="CustomShape 30"/>
          <p:cNvSpPr/>
          <p:nvPr/>
        </p:nvSpPr>
        <p:spPr>
          <a:xfrm>
            <a:off x="4176720" y="4632480"/>
            <a:ext cx="4647960" cy="3952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2000">
                <a:latin typeface="Tahoma"/>
              </a:rPr>
              <a:t>from an ARM register</a:t>
            </a:r>
            <a:endParaRPr/>
          </a:p>
        </p:txBody>
      </p:sp>
      <p:sp>
        <p:nvSpPr>
          <p:cNvPr id="194" name="CustomShape 31"/>
          <p:cNvSpPr/>
          <p:nvPr/>
        </p:nvSpPr>
        <p:spPr>
          <a:xfrm>
            <a:off x="533520" y="4876920"/>
            <a:ext cx="2271240" cy="3952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2000">
                <a:latin typeface="Tahoma"/>
              </a:rPr>
              <a:t>MUL</a:t>
            </a:r>
            <a:endParaRPr/>
          </a:p>
        </p:txBody>
      </p:sp>
      <p:sp>
        <p:nvSpPr>
          <p:cNvPr id="195" name="CustomShape 32"/>
          <p:cNvSpPr/>
          <p:nvPr/>
        </p:nvSpPr>
        <p:spPr>
          <a:xfrm>
            <a:off x="2666880" y="4896000"/>
            <a:ext cx="2271240" cy="3952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2000">
                <a:latin typeface="Tahoma"/>
              </a:rPr>
              <a:t>v2</a:t>
            </a:r>
            <a:endParaRPr/>
          </a:p>
        </p:txBody>
      </p:sp>
      <p:sp>
        <p:nvSpPr>
          <p:cNvPr id="196" name="CustomShape 33"/>
          <p:cNvSpPr/>
          <p:nvPr/>
        </p:nvSpPr>
        <p:spPr>
          <a:xfrm>
            <a:off x="4176720" y="4881600"/>
            <a:ext cx="4647960" cy="3952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2000">
                <a:latin typeface="Tahoma"/>
              </a:rPr>
              <a:t>multiply two 32 bit values </a:t>
            </a:r>
            <a:endParaRPr/>
          </a:p>
        </p:txBody>
      </p:sp>
      <p:sp>
        <p:nvSpPr>
          <p:cNvPr id="197" name="CustomShape 34"/>
          <p:cNvSpPr/>
          <p:nvPr/>
        </p:nvSpPr>
        <p:spPr>
          <a:xfrm>
            <a:off x="4176720" y="5124600"/>
            <a:ext cx="4647960" cy="396360"/>
          </a:xfrm>
          <a:prstGeom prst="rect">
            <a:avLst/>
          </a:prstGeom>
        </p:spPr>
      </p:sp>
      <p:sp>
        <p:nvSpPr>
          <p:cNvPr id="198" name="CustomShape 35"/>
          <p:cNvSpPr/>
          <p:nvPr/>
        </p:nvSpPr>
        <p:spPr>
          <a:xfrm>
            <a:off x="533520" y="5146560"/>
            <a:ext cx="2271240" cy="3952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2000">
                <a:latin typeface="Tahoma"/>
              </a:rPr>
              <a:t>MVN</a:t>
            </a:r>
            <a:endParaRPr/>
          </a:p>
        </p:txBody>
      </p:sp>
      <p:sp>
        <p:nvSpPr>
          <p:cNvPr id="199" name="CustomShape 36"/>
          <p:cNvSpPr/>
          <p:nvPr/>
        </p:nvSpPr>
        <p:spPr>
          <a:xfrm>
            <a:off x="2666880" y="5165640"/>
            <a:ext cx="2271240" cy="3952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2000">
                <a:latin typeface="Tahoma"/>
              </a:rPr>
              <a:t>v1</a:t>
            </a:r>
            <a:endParaRPr/>
          </a:p>
        </p:txBody>
      </p:sp>
      <p:sp>
        <p:nvSpPr>
          <p:cNvPr id="200" name="CustomShape 37"/>
          <p:cNvSpPr/>
          <p:nvPr/>
        </p:nvSpPr>
        <p:spPr>
          <a:xfrm>
            <a:off x="4176720" y="5151600"/>
            <a:ext cx="4647960" cy="70020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2000">
                <a:latin typeface="Tahoma"/>
              </a:rPr>
              <a:t>move the logical NOT of 32 bit value </a:t>
            </a:r>
            <a:endParaRPr/>
          </a:p>
        </p:txBody>
      </p:sp>
      <p:sp>
        <p:nvSpPr>
          <p:cNvPr id="201" name="CustomShape 38"/>
          <p:cNvSpPr/>
          <p:nvPr/>
        </p:nvSpPr>
        <p:spPr>
          <a:xfrm>
            <a:off x="4176720" y="5394240"/>
            <a:ext cx="4647960" cy="3952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2000">
                <a:latin typeface="Tahoma"/>
              </a:rPr>
              <a:t>into a register </a:t>
            </a:r>
            <a:endParaRPr/>
          </a:p>
        </p:txBody>
      </p:sp>
      <p:sp>
        <p:nvSpPr>
          <p:cNvPr id="202" name="CustomShape 39"/>
          <p:cNvSpPr/>
          <p:nvPr/>
        </p:nvSpPr>
        <p:spPr>
          <a:xfrm>
            <a:off x="533520" y="5603760"/>
            <a:ext cx="2271240" cy="3952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2000">
                <a:latin typeface="Tahoma"/>
              </a:rPr>
              <a:t>ORR</a:t>
            </a:r>
            <a:endParaRPr/>
          </a:p>
        </p:txBody>
      </p:sp>
      <p:sp>
        <p:nvSpPr>
          <p:cNvPr id="203" name="CustomShape 40"/>
          <p:cNvSpPr/>
          <p:nvPr/>
        </p:nvSpPr>
        <p:spPr>
          <a:xfrm>
            <a:off x="2666880" y="5622840"/>
            <a:ext cx="2271240" cy="3952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2000">
                <a:latin typeface="Tahoma"/>
              </a:rPr>
              <a:t>v1</a:t>
            </a:r>
            <a:endParaRPr/>
          </a:p>
        </p:txBody>
      </p:sp>
      <p:sp>
        <p:nvSpPr>
          <p:cNvPr id="204" name="CustomShape 41"/>
          <p:cNvSpPr/>
          <p:nvPr/>
        </p:nvSpPr>
        <p:spPr>
          <a:xfrm>
            <a:off x="4176720" y="5608800"/>
            <a:ext cx="4647960" cy="70020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2000">
                <a:latin typeface="Tahoma"/>
              </a:rPr>
              <a:t>Logical bitwise OR of two 32 bit values</a:t>
            </a:r>
            <a:endParaRPr/>
          </a:p>
        </p:txBody>
      </p:sp>
      <p:sp>
        <p:nvSpPr>
          <p:cNvPr id="205" name="CustomShape 42"/>
          <p:cNvSpPr/>
          <p:nvPr/>
        </p:nvSpPr>
        <p:spPr>
          <a:xfrm>
            <a:off x="4176720" y="5851440"/>
            <a:ext cx="4647960" cy="396360"/>
          </a:xfrm>
          <a:prstGeom prst="rect">
            <a:avLst/>
          </a:prstGeom>
        </p:spPr>
      </p:sp>
      <p:sp>
        <p:nvSpPr>
          <p:cNvPr id="206" name="CustomShape 43"/>
          <p:cNvSpPr/>
          <p:nvPr/>
        </p:nvSpPr>
        <p:spPr>
          <a:xfrm>
            <a:off x="533520" y="5908680"/>
            <a:ext cx="2271240" cy="3952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2000">
                <a:latin typeface="Tahoma"/>
              </a:rPr>
              <a:t>PLD</a:t>
            </a:r>
            <a:endParaRPr/>
          </a:p>
        </p:txBody>
      </p:sp>
      <p:sp>
        <p:nvSpPr>
          <p:cNvPr id="207" name="CustomShape 44"/>
          <p:cNvSpPr/>
          <p:nvPr/>
        </p:nvSpPr>
        <p:spPr>
          <a:xfrm>
            <a:off x="2666880" y="5927760"/>
            <a:ext cx="2271240" cy="3952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2000">
                <a:latin typeface="Tahoma"/>
              </a:rPr>
              <a:t>v5E</a:t>
            </a:r>
            <a:endParaRPr/>
          </a:p>
        </p:txBody>
      </p:sp>
      <p:sp>
        <p:nvSpPr>
          <p:cNvPr id="208" name="CustomShape 45"/>
          <p:cNvSpPr/>
          <p:nvPr/>
        </p:nvSpPr>
        <p:spPr>
          <a:xfrm>
            <a:off x="4176720" y="5913360"/>
            <a:ext cx="4647960" cy="3952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2000">
                <a:latin typeface="Tahoma"/>
              </a:rPr>
              <a:t>preload hint instruction</a:t>
            </a:r>
            <a:endParaRPr/>
          </a:p>
        </p:txBody>
      </p:sp>
      <p:sp>
        <p:nvSpPr>
          <p:cNvPr id="209" name="CustomShape 46"/>
          <p:cNvSpPr/>
          <p:nvPr/>
        </p:nvSpPr>
        <p:spPr>
          <a:xfrm>
            <a:off x="4176720" y="6156360"/>
            <a:ext cx="4647960" cy="396360"/>
          </a:xfrm>
          <a:prstGeom prst="rect">
            <a:avLst/>
          </a:prstGeom>
        </p:spPr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TextShape 1"/>
          <p:cNvSpPr txBox="1"/>
          <p:nvPr/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3000">
                <a:solidFill>
                  <a:srgbClr val="575F6D"/>
                </a:solidFill>
                <a:latin typeface="Century Schoolbook"/>
              </a:rPr>
              <a:t>Example </a:t>
            </a:r>
            <a:endParaRPr/>
          </a:p>
        </p:txBody>
      </p:sp>
      <p:sp>
        <p:nvSpPr>
          <p:cNvPr id="658" name="TextShape 2"/>
          <p:cNvSpPr txBox="1"/>
          <p:nvPr/>
        </p:nvSpPr>
        <p:spPr>
          <a:xfrm>
            <a:off x="838080" y="1676520"/>
            <a:ext cx="7772040" cy="464796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buSzPct val="45000"/>
              <a:buFont typeface="Wingdings"/>
              <a:buChar char="Ø"/>
            </a:pPr>
            <a:r>
              <a:rPr lang="en-IN" sz="2400"/>
              <a:t>Pre-condition of LDMIB Instruction</a:t>
            </a:r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pPr>
              <a:buSzPct val="45000"/>
              <a:buFont typeface="Wingdings"/>
              <a:buChar char="Ø"/>
            </a:pPr>
            <a:r>
              <a:rPr lang="en-IN" sz="2400"/>
              <a:t>Post-condition of LDMIB Instruction</a:t>
            </a:r>
            <a:endParaRPr/>
          </a:p>
          <a:p>
            <a:endParaRPr/>
          </a:p>
        </p:txBody>
      </p:sp>
      <p:sp>
        <p:nvSpPr>
          <p:cNvPr id="659" name="CustomShape 3"/>
          <p:cNvSpPr/>
          <p:nvPr/>
        </p:nvSpPr>
        <p:spPr>
          <a:xfrm>
            <a:off x="3252960" y="2438280"/>
            <a:ext cx="1218960" cy="228240"/>
          </a:xfrm>
          <a:prstGeom prst="rect">
            <a:avLst/>
          </a:prstGeom>
          <a:solidFill>
            <a:srgbClr val="FE8637"/>
          </a:solidFill>
          <a:ln w="31680">
            <a:solidFill>
              <a:srgbClr val="000000"/>
            </a:solidFill>
            <a:miter/>
          </a:ln>
        </p:spPr>
        <p:txBody>
          <a:bodyPr wrap="none" lIns="90000" tIns="45000" rIns="90000" bIns="45000" anchor="ctr"/>
          <a:lstStyle/>
          <a:p>
            <a:pPr algn="ctr"/>
            <a:r>
              <a:rPr lang="en-IN" sz="1400">
                <a:latin typeface="Tahoma"/>
              </a:rPr>
              <a:t>0x00008020</a:t>
            </a:r>
            <a:endParaRPr/>
          </a:p>
        </p:txBody>
      </p:sp>
      <p:sp>
        <p:nvSpPr>
          <p:cNvPr id="660" name="CustomShape 4"/>
          <p:cNvSpPr/>
          <p:nvPr/>
        </p:nvSpPr>
        <p:spPr>
          <a:xfrm>
            <a:off x="3252960" y="2666880"/>
            <a:ext cx="1218960" cy="228240"/>
          </a:xfrm>
          <a:prstGeom prst="rect">
            <a:avLst/>
          </a:prstGeom>
          <a:solidFill>
            <a:srgbClr val="FE8637"/>
          </a:solidFill>
          <a:ln w="31680">
            <a:solidFill>
              <a:srgbClr val="000000"/>
            </a:solidFill>
            <a:miter/>
          </a:ln>
        </p:spPr>
        <p:txBody>
          <a:bodyPr wrap="none" lIns="90000" tIns="45000" rIns="90000" bIns="45000" anchor="ctr"/>
          <a:lstStyle/>
          <a:p>
            <a:pPr algn="ctr"/>
            <a:r>
              <a:rPr lang="en-IN" sz="1400">
                <a:latin typeface="Tahoma"/>
              </a:rPr>
              <a:t>0x0000801C</a:t>
            </a:r>
            <a:endParaRPr/>
          </a:p>
        </p:txBody>
      </p:sp>
      <p:sp>
        <p:nvSpPr>
          <p:cNvPr id="661" name="CustomShape 5"/>
          <p:cNvSpPr/>
          <p:nvPr/>
        </p:nvSpPr>
        <p:spPr>
          <a:xfrm>
            <a:off x="3252960" y="2895480"/>
            <a:ext cx="1218960" cy="228240"/>
          </a:xfrm>
          <a:prstGeom prst="rect">
            <a:avLst/>
          </a:prstGeom>
          <a:solidFill>
            <a:srgbClr val="FE8637"/>
          </a:solidFill>
          <a:ln w="31680">
            <a:solidFill>
              <a:srgbClr val="000000"/>
            </a:solidFill>
            <a:miter/>
          </a:ln>
        </p:spPr>
        <p:txBody>
          <a:bodyPr wrap="none" lIns="90000" tIns="45000" rIns="90000" bIns="45000" anchor="ctr"/>
          <a:lstStyle/>
          <a:p>
            <a:pPr algn="ctr"/>
            <a:r>
              <a:rPr lang="en-IN" sz="1400">
                <a:latin typeface="Tahoma"/>
              </a:rPr>
              <a:t>0x00008018</a:t>
            </a:r>
            <a:endParaRPr/>
          </a:p>
        </p:txBody>
      </p:sp>
      <p:sp>
        <p:nvSpPr>
          <p:cNvPr id="662" name="CustomShape 6"/>
          <p:cNvSpPr/>
          <p:nvPr/>
        </p:nvSpPr>
        <p:spPr>
          <a:xfrm>
            <a:off x="3252960" y="3124080"/>
            <a:ext cx="1218960" cy="228240"/>
          </a:xfrm>
          <a:prstGeom prst="rect">
            <a:avLst/>
          </a:prstGeom>
          <a:solidFill>
            <a:srgbClr val="FE8637"/>
          </a:solidFill>
          <a:ln w="31680">
            <a:solidFill>
              <a:srgbClr val="000000"/>
            </a:solidFill>
            <a:miter/>
          </a:ln>
        </p:spPr>
        <p:txBody>
          <a:bodyPr wrap="none" lIns="90000" tIns="45000" rIns="90000" bIns="45000" anchor="ctr"/>
          <a:lstStyle/>
          <a:p>
            <a:pPr algn="ctr"/>
            <a:r>
              <a:rPr lang="en-IN" sz="1400">
                <a:latin typeface="Tahoma"/>
              </a:rPr>
              <a:t>0x00008014</a:t>
            </a:r>
            <a:endParaRPr/>
          </a:p>
        </p:txBody>
      </p:sp>
      <p:sp>
        <p:nvSpPr>
          <p:cNvPr id="663" name="CustomShape 7"/>
          <p:cNvSpPr/>
          <p:nvPr/>
        </p:nvSpPr>
        <p:spPr>
          <a:xfrm>
            <a:off x="3252960" y="3352680"/>
            <a:ext cx="1218960" cy="228240"/>
          </a:xfrm>
          <a:prstGeom prst="rect">
            <a:avLst/>
          </a:prstGeom>
          <a:solidFill>
            <a:srgbClr val="FE8637"/>
          </a:solidFill>
          <a:ln w="31680">
            <a:solidFill>
              <a:srgbClr val="000000"/>
            </a:solidFill>
            <a:miter/>
          </a:ln>
        </p:spPr>
        <p:txBody>
          <a:bodyPr wrap="none" lIns="90000" tIns="45000" rIns="90000" bIns="45000" anchor="ctr"/>
          <a:lstStyle/>
          <a:p>
            <a:pPr algn="ctr"/>
            <a:r>
              <a:rPr lang="en-IN" sz="1400">
                <a:latin typeface="Tahoma"/>
              </a:rPr>
              <a:t>0x00008010</a:t>
            </a:r>
            <a:endParaRPr/>
          </a:p>
        </p:txBody>
      </p:sp>
      <p:sp>
        <p:nvSpPr>
          <p:cNvPr id="664" name="CustomShape 8"/>
          <p:cNvSpPr/>
          <p:nvPr/>
        </p:nvSpPr>
        <p:spPr>
          <a:xfrm>
            <a:off x="3252960" y="3581280"/>
            <a:ext cx="1218960" cy="228240"/>
          </a:xfrm>
          <a:prstGeom prst="rect">
            <a:avLst/>
          </a:prstGeom>
          <a:solidFill>
            <a:srgbClr val="FE8637"/>
          </a:solidFill>
          <a:ln w="31680">
            <a:solidFill>
              <a:srgbClr val="000000"/>
            </a:solidFill>
            <a:miter/>
          </a:ln>
        </p:spPr>
        <p:txBody>
          <a:bodyPr wrap="none" lIns="90000" tIns="45000" rIns="90000" bIns="45000" anchor="ctr"/>
          <a:lstStyle/>
          <a:p>
            <a:pPr algn="ctr"/>
            <a:r>
              <a:rPr lang="en-IN" sz="1400">
                <a:latin typeface="Tahoma"/>
              </a:rPr>
              <a:t>0x0000800C</a:t>
            </a:r>
            <a:endParaRPr/>
          </a:p>
        </p:txBody>
      </p:sp>
      <p:sp>
        <p:nvSpPr>
          <p:cNvPr id="665" name="CustomShape 9"/>
          <p:cNvSpPr/>
          <p:nvPr/>
        </p:nvSpPr>
        <p:spPr>
          <a:xfrm>
            <a:off x="4471920" y="2438280"/>
            <a:ext cx="1371240" cy="228240"/>
          </a:xfrm>
          <a:prstGeom prst="rect">
            <a:avLst/>
          </a:prstGeom>
          <a:ln w="31680">
            <a:solidFill>
              <a:srgbClr val="000000"/>
            </a:solidFill>
            <a:miter/>
          </a:ln>
        </p:spPr>
        <p:txBody>
          <a:bodyPr wrap="none" lIns="90000" tIns="45000" rIns="90000" bIns="45000" anchor="ctr"/>
          <a:lstStyle/>
          <a:p>
            <a:pPr algn="ctr"/>
            <a:r>
              <a:rPr lang="en-IN" sz="1400">
                <a:latin typeface="Tahoma"/>
              </a:rPr>
              <a:t>0x00000005</a:t>
            </a:r>
            <a:endParaRPr/>
          </a:p>
        </p:txBody>
      </p:sp>
      <p:sp>
        <p:nvSpPr>
          <p:cNvPr id="666" name="CustomShape 10"/>
          <p:cNvSpPr/>
          <p:nvPr/>
        </p:nvSpPr>
        <p:spPr>
          <a:xfrm>
            <a:off x="4471920" y="2666880"/>
            <a:ext cx="1371240" cy="228240"/>
          </a:xfrm>
          <a:prstGeom prst="rect">
            <a:avLst/>
          </a:prstGeom>
          <a:ln w="31680">
            <a:solidFill>
              <a:srgbClr val="000000"/>
            </a:solidFill>
            <a:miter/>
          </a:ln>
        </p:spPr>
        <p:txBody>
          <a:bodyPr wrap="none" lIns="90000" tIns="45000" rIns="90000" bIns="45000" anchor="ctr"/>
          <a:lstStyle/>
          <a:p>
            <a:pPr algn="ctr"/>
            <a:r>
              <a:rPr lang="en-IN" sz="1400">
                <a:latin typeface="Tahoma"/>
              </a:rPr>
              <a:t>0x00000004</a:t>
            </a:r>
            <a:endParaRPr/>
          </a:p>
        </p:txBody>
      </p:sp>
      <p:sp>
        <p:nvSpPr>
          <p:cNvPr id="667" name="CustomShape 11"/>
          <p:cNvSpPr/>
          <p:nvPr/>
        </p:nvSpPr>
        <p:spPr>
          <a:xfrm>
            <a:off x="4471920" y="2895480"/>
            <a:ext cx="1371240" cy="228240"/>
          </a:xfrm>
          <a:prstGeom prst="rect">
            <a:avLst/>
          </a:prstGeom>
          <a:ln w="31680">
            <a:solidFill>
              <a:srgbClr val="000000"/>
            </a:solidFill>
            <a:miter/>
          </a:ln>
        </p:spPr>
        <p:txBody>
          <a:bodyPr wrap="none" lIns="90000" tIns="45000" rIns="90000" bIns="45000" anchor="ctr"/>
          <a:lstStyle/>
          <a:p>
            <a:pPr algn="ctr"/>
            <a:r>
              <a:rPr lang="en-IN" sz="1400">
                <a:latin typeface="Tahoma"/>
              </a:rPr>
              <a:t>0x00000003</a:t>
            </a:r>
            <a:endParaRPr/>
          </a:p>
        </p:txBody>
      </p:sp>
      <p:sp>
        <p:nvSpPr>
          <p:cNvPr id="668" name="CustomShape 12"/>
          <p:cNvSpPr/>
          <p:nvPr/>
        </p:nvSpPr>
        <p:spPr>
          <a:xfrm>
            <a:off x="4471920" y="3124080"/>
            <a:ext cx="1371240" cy="228240"/>
          </a:xfrm>
          <a:prstGeom prst="rect">
            <a:avLst/>
          </a:prstGeom>
          <a:ln w="31680">
            <a:solidFill>
              <a:srgbClr val="000000"/>
            </a:solidFill>
            <a:miter/>
          </a:ln>
        </p:spPr>
        <p:txBody>
          <a:bodyPr wrap="none" lIns="90000" tIns="45000" rIns="90000" bIns="45000" anchor="ctr"/>
          <a:lstStyle/>
          <a:p>
            <a:pPr algn="ctr"/>
            <a:r>
              <a:rPr lang="en-IN" sz="1400">
                <a:latin typeface="Tahoma"/>
              </a:rPr>
              <a:t>0x00000002</a:t>
            </a:r>
            <a:endParaRPr/>
          </a:p>
        </p:txBody>
      </p:sp>
      <p:sp>
        <p:nvSpPr>
          <p:cNvPr id="669" name="CustomShape 13"/>
          <p:cNvSpPr/>
          <p:nvPr/>
        </p:nvSpPr>
        <p:spPr>
          <a:xfrm>
            <a:off x="4471920" y="3352680"/>
            <a:ext cx="1371240" cy="228240"/>
          </a:xfrm>
          <a:prstGeom prst="rect">
            <a:avLst/>
          </a:prstGeom>
          <a:ln w="31680">
            <a:solidFill>
              <a:srgbClr val="000000"/>
            </a:solidFill>
            <a:miter/>
          </a:ln>
        </p:spPr>
        <p:txBody>
          <a:bodyPr wrap="none" lIns="90000" tIns="45000" rIns="90000" bIns="45000" anchor="ctr"/>
          <a:lstStyle/>
          <a:p>
            <a:pPr algn="ctr"/>
            <a:r>
              <a:rPr lang="en-IN" sz="1400">
                <a:latin typeface="Tahoma"/>
              </a:rPr>
              <a:t>0x00000001</a:t>
            </a:r>
            <a:endParaRPr/>
          </a:p>
        </p:txBody>
      </p:sp>
      <p:sp>
        <p:nvSpPr>
          <p:cNvPr id="670" name="CustomShape 14"/>
          <p:cNvSpPr/>
          <p:nvPr/>
        </p:nvSpPr>
        <p:spPr>
          <a:xfrm>
            <a:off x="4471920" y="3581280"/>
            <a:ext cx="1371240" cy="228240"/>
          </a:xfrm>
          <a:prstGeom prst="rect">
            <a:avLst/>
          </a:prstGeom>
          <a:ln w="31680">
            <a:solidFill>
              <a:srgbClr val="000000"/>
            </a:solidFill>
            <a:miter/>
          </a:ln>
        </p:spPr>
        <p:txBody>
          <a:bodyPr wrap="none" lIns="90000" tIns="45000" rIns="90000" bIns="45000" anchor="ctr"/>
          <a:lstStyle/>
          <a:p>
            <a:pPr algn="ctr"/>
            <a:r>
              <a:rPr lang="en-IN" sz="1400">
                <a:latin typeface="Tahoma"/>
              </a:rPr>
              <a:t>0x00000000</a:t>
            </a:r>
            <a:endParaRPr/>
          </a:p>
        </p:txBody>
      </p:sp>
      <p:sp>
        <p:nvSpPr>
          <p:cNvPr id="671" name="CustomShape 15"/>
          <p:cNvSpPr/>
          <p:nvPr/>
        </p:nvSpPr>
        <p:spPr>
          <a:xfrm>
            <a:off x="5843520" y="2899080"/>
            <a:ext cx="1752120" cy="3034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1400">
                <a:latin typeface="Tahoma"/>
              </a:rPr>
              <a:t>r3=0x00000000</a:t>
            </a:r>
            <a:endParaRPr/>
          </a:p>
        </p:txBody>
      </p:sp>
      <p:sp>
        <p:nvSpPr>
          <p:cNvPr id="672" name="CustomShape 16"/>
          <p:cNvSpPr/>
          <p:nvPr/>
        </p:nvSpPr>
        <p:spPr>
          <a:xfrm>
            <a:off x="5843520" y="3120480"/>
            <a:ext cx="1752120" cy="3034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1400">
                <a:latin typeface="Tahoma"/>
              </a:rPr>
              <a:t>r2=0x00000000</a:t>
            </a:r>
            <a:endParaRPr/>
          </a:p>
        </p:txBody>
      </p:sp>
      <p:sp>
        <p:nvSpPr>
          <p:cNvPr id="673" name="CustomShape 17"/>
          <p:cNvSpPr/>
          <p:nvPr/>
        </p:nvSpPr>
        <p:spPr>
          <a:xfrm>
            <a:off x="5843520" y="3366000"/>
            <a:ext cx="1752120" cy="3034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1400">
                <a:latin typeface="Tahoma"/>
              </a:rPr>
              <a:t>r1=0x00000000</a:t>
            </a:r>
            <a:endParaRPr/>
          </a:p>
        </p:txBody>
      </p:sp>
      <p:sp>
        <p:nvSpPr>
          <p:cNvPr id="674" name="CustomShape 18"/>
          <p:cNvSpPr/>
          <p:nvPr/>
        </p:nvSpPr>
        <p:spPr>
          <a:xfrm>
            <a:off x="1447920" y="3354120"/>
            <a:ext cx="1752120" cy="51660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1400" b="1">
                <a:latin typeface="Tahoma"/>
              </a:rPr>
              <a:t>r0=0x00008010</a:t>
            </a:r>
            <a:endParaRPr/>
          </a:p>
        </p:txBody>
      </p:sp>
      <p:sp>
        <p:nvSpPr>
          <p:cNvPr id="675" name="Line 19"/>
          <p:cNvSpPr/>
          <p:nvPr/>
        </p:nvSpPr>
        <p:spPr>
          <a:xfrm>
            <a:off x="3024000" y="3466800"/>
            <a:ext cx="228600" cy="0"/>
          </a:xfrm>
          <a:prstGeom prst="line">
            <a:avLst/>
          </a:prstGeom>
          <a:ln w="31680">
            <a:solidFill>
              <a:srgbClr val="000000"/>
            </a:solidFill>
            <a:round/>
            <a:tailEnd type="triangle" w="med" len="med"/>
          </a:ln>
        </p:spPr>
      </p:sp>
      <p:sp>
        <p:nvSpPr>
          <p:cNvPr id="676" name="CustomShape 20"/>
          <p:cNvSpPr/>
          <p:nvPr/>
        </p:nvSpPr>
        <p:spPr>
          <a:xfrm>
            <a:off x="1819440" y="2323080"/>
            <a:ext cx="1752120" cy="3034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1400">
                <a:latin typeface="Tahoma"/>
              </a:rPr>
              <a:t>Address Pointer</a:t>
            </a:r>
            <a:endParaRPr/>
          </a:p>
        </p:txBody>
      </p:sp>
      <p:sp>
        <p:nvSpPr>
          <p:cNvPr id="677" name="CustomShape 21"/>
          <p:cNvSpPr/>
          <p:nvPr/>
        </p:nvSpPr>
        <p:spPr>
          <a:xfrm>
            <a:off x="4853160" y="2133720"/>
            <a:ext cx="1752120" cy="3034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1400" b="1">
                <a:latin typeface="Tahoma"/>
              </a:rPr>
              <a:t>Data</a:t>
            </a:r>
            <a:endParaRPr/>
          </a:p>
        </p:txBody>
      </p:sp>
      <p:sp>
        <p:nvSpPr>
          <p:cNvPr id="678" name="CustomShape 22"/>
          <p:cNvSpPr/>
          <p:nvPr/>
        </p:nvSpPr>
        <p:spPr>
          <a:xfrm>
            <a:off x="3048120" y="2133720"/>
            <a:ext cx="1752120" cy="51660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1400" b="1">
                <a:latin typeface="Tahoma"/>
              </a:rPr>
              <a:t>Memory Address</a:t>
            </a:r>
            <a:endParaRPr/>
          </a:p>
        </p:txBody>
      </p:sp>
      <p:sp>
        <p:nvSpPr>
          <p:cNvPr id="679" name="CustomShape 23"/>
          <p:cNvSpPr/>
          <p:nvPr/>
        </p:nvSpPr>
        <p:spPr>
          <a:xfrm>
            <a:off x="3276720" y="4572000"/>
            <a:ext cx="1218960" cy="304560"/>
          </a:xfrm>
          <a:prstGeom prst="rect">
            <a:avLst/>
          </a:prstGeom>
          <a:solidFill>
            <a:srgbClr val="FE8637"/>
          </a:solidFill>
          <a:ln w="31680">
            <a:solidFill>
              <a:srgbClr val="000000"/>
            </a:solidFill>
            <a:miter/>
          </a:ln>
        </p:spPr>
        <p:txBody>
          <a:bodyPr wrap="none" lIns="90000" tIns="45000" rIns="90000" bIns="45000" anchor="ctr"/>
          <a:lstStyle/>
          <a:p>
            <a:pPr algn="ctr"/>
            <a:r>
              <a:rPr lang="en-IN" sz="1400">
                <a:solidFill>
                  <a:srgbClr val="000000"/>
                </a:solidFill>
                <a:latin typeface="Tahoma"/>
              </a:rPr>
              <a:t>0x00008020</a:t>
            </a:r>
            <a:endParaRPr/>
          </a:p>
        </p:txBody>
      </p:sp>
      <p:sp>
        <p:nvSpPr>
          <p:cNvPr id="680" name="CustomShape 24"/>
          <p:cNvSpPr/>
          <p:nvPr/>
        </p:nvSpPr>
        <p:spPr>
          <a:xfrm>
            <a:off x="3276720" y="4876920"/>
            <a:ext cx="1218960" cy="304560"/>
          </a:xfrm>
          <a:prstGeom prst="rect">
            <a:avLst/>
          </a:prstGeom>
          <a:solidFill>
            <a:srgbClr val="FE8637"/>
          </a:solidFill>
          <a:ln w="31680">
            <a:solidFill>
              <a:srgbClr val="000000"/>
            </a:solidFill>
            <a:miter/>
          </a:ln>
        </p:spPr>
        <p:txBody>
          <a:bodyPr wrap="none" lIns="90000" tIns="45000" rIns="90000" bIns="45000" anchor="ctr"/>
          <a:lstStyle/>
          <a:p>
            <a:pPr algn="ctr"/>
            <a:r>
              <a:rPr lang="en-IN" sz="1400">
                <a:solidFill>
                  <a:srgbClr val="000000"/>
                </a:solidFill>
                <a:latin typeface="Tahoma"/>
              </a:rPr>
              <a:t>0x0000801C</a:t>
            </a:r>
            <a:endParaRPr/>
          </a:p>
        </p:txBody>
      </p:sp>
      <p:sp>
        <p:nvSpPr>
          <p:cNvPr id="681" name="CustomShape 25"/>
          <p:cNvSpPr/>
          <p:nvPr/>
        </p:nvSpPr>
        <p:spPr>
          <a:xfrm>
            <a:off x="3276720" y="5181480"/>
            <a:ext cx="1218960" cy="304560"/>
          </a:xfrm>
          <a:prstGeom prst="rect">
            <a:avLst/>
          </a:prstGeom>
          <a:solidFill>
            <a:srgbClr val="FE8637"/>
          </a:solidFill>
          <a:ln w="31680">
            <a:solidFill>
              <a:srgbClr val="000000"/>
            </a:solidFill>
            <a:miter/>
          </a:ln>
        </p:spPr>
        <p:txBody>
          <a:bodyPr wrap="none" lIns="90000" tIns="45000" rIns="90000" bIns="45000" anchor="ctr"/>
          <a:lstStyle/>
          <a:p>
            <a:pPr algn="ctr"/>
            <a:r>
              <a:rPr lang="en-IN" sz="1400">
                <a:solidFill>
                  <a:srgbClr val="000000"/>
                </a:solidFill>
                <a:latin typeface="Tahoma"/>
              </a:rPr>
              <a:t>0x00008018</a:t>
            </a:r>
            <a:endParaRPr/>
          </a:p>
        </p:txBody>
      </p:sp>
      <p:sp>
        <p:nvSpPr>
          <p:cNvPr id="682" name="CustomShape 26"/>
          <p:cNvSpPr/>
          <p:nvPr/>
        </p:nvSpPr>
        <p:spPr>
          <a:xfrm>
            <a:off x="3276720" y="5486400"/>
            <a:ext cx="1218960" cy="304560"/>
          </a:xfrm>
          <a:prstGeom prst="rect">
            <a:avLst/>
          </a:prstGeom>
          <a:solidFill>
            <a:srgbClr val="FE8637"/>
          </a:solidFill>
          <a:ln w="31680">
            <a:solidFill>
              <a:srgbClr val="000000"/>
            </a:solidFill>
            <a:miter/>
          </a:ln>
        </p:spPr>
        <p:txBody>
          <a:bodyPr wrap="none" lIns="90000" tIns="45000" rIns="90000" bIns="45000" anchor="ctr"/>
          <a:lstStyle/>
          <a:p>
            <a:pPr algn="ctr"/>
            <a:r>
              <a:rPr lang="en-IN" sz="1400">
                <a:solidFill>
                  <a:srgbClr val="000000"/>
                </a:solidFill>
                <a:latin typeface="Tahoma"/>
              </a:rPr>
              <a:t>0x00008014</a:t>
            </a:r>
            <a:endParaRPr/>
          </a:p>
        </p:txBody>
      </p:sp>
      <p:sp>
        <p:nvSpPr>
          <p:cNvPr id="683" name="CustomShape 27"/>
          <p:cNvSpPr/>
          <p:nvPr/>
        </p:nvSpPr>
        <p:spPr>
          <a:xfrm>
            <a:off x="3276720" y="5791320"/>
            <a:ext cx="1218960" cy="304560"/>
          </a:xfrm>
          <a:prstGeom prst="rect">
            <a:avLst/>
          </a:prstGeom>
          <a:solidFill>
            <a:srgbClr val="FE8637"/>
          </a:solidFill>
          <a:ln w="31680">
            <a:solidFill>
              <a:srgbClr val="000000"/>
            </a:solidFill>
            <a:miter/>
          </a:ln>
        </p:spPr>
        <p:txBody>
          <a:bodyPr wrap="none" lIns="90000" tIns="45000" rIns="90000" bIns="45000" anchor="ctr"/>
          <a:lstStyle/>
          <a:p>
            <a:pPr algn="ctr"/>
            <a:r>
              <a:rPr lang="en-IN" sz="1400">
                <a:solidFill>
                  <a:srgbClr val="000000"/>
                </a:solidFill>
                <a:latin typeface="Tahoma"/>
              </a:rPr>
              <a:t>0x00008010</a:t>
            </a:r>
            <a:endParaRPr/>
          </a:p>
        </p:txBody>
      </p:sp>
      <p:sp>
        <p:nvSpPr>
          <p:cNvPr id="684" name="CustomShape 28"/>
          <p:cNvSpPr/>
          <p:nvPr/>
        </p:nvSpPr>
        <p:spPr>
          <a:xfrm>
            <a:off x="3276720" y="6095880"/>
            <a:ext cx="1218960" cy="304560"/>
          </a:xfrm>
          <a:prstGeom prst="rect">
            <a:avLst/>
          </a:prstGeom>
          <a:solidFill>
            <a:srgbClr val="FE8637"/>
          </a:solidFill>
          <a:ln w="31680">
            <a:solidFill>
              <a:srgbClr val="000000"/>
            </a:solidFill>
            <a:miter/>
          </a:ln>
        </p:spPr>
        <p:txBody>
          <a:bodyPr wrap="none" lIns="90000" tIns="45000" rIns="90000" bIns="45000" anchor="ctr"/>
          <a:lstStyle/>
          <a:p>
            <a:pPr algn="ctr"/>
            <a:r>
              <a:rPr lang="en-IN" sz="1400">
                <a:solidFill>
                  <a:srgbClr val="000000"/>
                </a:solidFill>
                <a:latin typeface="Tahoma"/>
              </a:rPr>
              <a:t>0x0000800C</a:t>
            </a:r>
            <a:endParaRPr/>
          </a:p>
        </p:txBody>
      </p:sp>
      <p:sp>
        <p:nvSpPr>
          <p:cNvPr id="685" name="CustomShape 29"/>
          <p:cNvSpPr/>
          <p:nvPr/>
        </p:nvSpPr>
        <p:spPr>
          <a:xfrm>
            <a:off x="4495680" y="4572000"/>
            <a:ext cx="1371240" cy="304560"/>
          </a:xfrm>
          <a:prstGeom prst="rect">
            <a:avLst/>
          </a:prstGeom>
          <a:ln w="31680">
            <a:solidFill>
              <a:srgbClr val="000000"/>
            </a:solidFill>
            <a:miter/>
          </a:ln>
        </p:spPr>
        <p:txBody>
          <a:bodyPr wrap="none" lIns="90000" tIns="45000" rIns="90000" bIns="45000" anchor="ctr"/>
          <a:lstStyle/>
          <a:p>
            <a:pPr algn="ctr"/>
            <a:r>
              <a:rPr lang="en-IN" sz="1400">
                <a:latin typeface="Tahoma"/>
              </a:rPr>
              <a:t>0x00000005</a:t>
            </a:r>
            <a:endParaRPr/>
          </a:p>
        </p:txBody>
      </p:sp>
      <p:sp>
        <p:nvSpPr>
          <p:cNvPr id="686" name="CustomShape 30"/>
          <p:cNvSpPr/>
          <p:nvPr/>
        </p:nvSpPr>
        <p:spPr>
          <a:xfrm>
            <a:off x="4495680" y="4876920"/>
            <a:ext cx="1371240" cy="304560"/>
          </a:xfrm>
          <a:prstGeom prst="rect">
            <a:avLst/>
          </a:prstGeom>
          <a:ln w="31680">
            <a:solidFill>
              <a:srgbClr val="000000"/>
            </a:solidFill>
            <a:miter/>
          </a:ln>
        </p:spPr>
        <p:txBody>
          <a:bodyPr wrap="none" lIns="90000" tIns="45000" rIns="90000" bIns="45000" anchor="ctr"/>
          <a:lstStyle/>
          <a:p>
            <a:pPr algn="ctr"/>
            <a:r>
              <a:rPr lang="en-IN" sz="1400">
                <a:latin typeface="Tahoma"/>
              </a:rPr>
              <a:t>0x00000004</a:t>
            </a:r>
            <a:endParaRPr/>
          </a:p>
        </p:txBody>
      </p:sp>
      <p:sp>
        <p:nvSpPr>
          <p:cNvPr id="687" name="CustomShape 31"/>
          <p:cNvSpPr/>
          <p:nvPr/>
        </p:nvSpPr>
        <p:spPr>
          <a:xfrm>
            <a:off x="4495680" y="5181480"/>
            <a:ext cx="1371240" cy="304560"/>
          </a:xfrm>
          <a:prstGeom prst="rect">
            <a:avLst/>
          </a:prstGeom>
          <a:ln w="31680">
            <a:solidFill>
              <a:srgbClr val="000000"/>
            </a:solidFill>
            <a:miter/>
          </a:ln>
        </p:spPr>
        <p:txBody>
          <a:bodyPr wrap="none" lIns="90000" tIns="45000" rIns="90000" bIns="45000" anchor="ctr"/>
          <a:lstStyle/>
          <a:p>
            <a:pPr algn="ctr"/>
            <a:r>
              <a:rPr lang="en-IN" sz="1400">
                <a:latin typeface="Tahoma"/>
              </a:rPr>
              <a:t>0x00000003</a:t>
            </a:r>
            <a:endParaRPr/>
          </a:p>
        </p:txBody>
      </p:sp>
      <p:sp>
        <p:nvSpPr>
          <p:cNvPr id="688" name="CustomShape 32"/>
          <p:cNvSpPr/>
          <p:nvPr/>
        </p:nvSpPr>
        <p:spPr>
          <a:xfrm>
            <a:off x="4495680" y="5486400"/>
            <a:ext cx="1371240" cy="304560"/>
          </a:xfrm>
          <a:prstGeom prst="rect">
            <a:avLst/>
          </a:prstGeom>
          <a:ln w="31680">
            <a:solidFill>
              <a:srgbClr val="000000"/>
            </a:solidFill>
            <a:miter/>
          </a:ln>
        </p:spPr>
        <p:txBody>
          <a:bodyPr wrap="none" lIns="90000" tIns="45000" rIns="90000" bIns="45000" anchor="ctr"/>
          <a:lstStyle/>
          <a:p>
            <a:pPr algn="ctr"/>
            <a:r>
              <a:rPr lang="en-IN" sz="1400">
                <a:latin typeface="Tahoma"/>
              </a:rPr>
              <a:t>0x00000002</a:t>
            </a:r>
            <a:endParaRPr/>
          </a:p>
        </p:txBody>
      </p:sp>
      <p:sp>
        <p:nvSpPr>
          <p:cNvPr id="689" name="CustomShape 33"/>
          <p:cNvSpPr/>
          <p:nvPr/>
        </p:nvSpPr>
        <p:spPr>
          <a:xfrm>
            <a:off x="4495680" y="5791320"/>
            <a:ext cx="1371240" cy="304560"/>
          </a:xfrm>
          <a:prstGeom prst="rect">
            <a:avLst/>
          </a:prstGeom>
          <a:ln w="31680">
            <a:solidFill>
              <a:srgbClr val="000000"/>
            </a:solidFill>
            <a:miter/>
          </a:ln>
        </p:spPr>
        <p:txBody>
          <a:bodyPr wrap="none" lIns="90000" tIns="45000" rIns="90000" bIns="45000" anchor="ctr"/>
          <a:lstStyle/>
          <a:p>
            <a:pPr algn="ctr"/>
            <a:r>
              <a:rPr lang="en-IN" sz="1400">
                <a:latin typeface="Tahoma"/>
              </a:rPr>
              <a:t>0x00000001</a:t>
            </a:r>
            <a:endParaRPr/>
          </a:p>
        </p:txBody>
      </p:sp>
      <p:sp>
        <p:nvSpPr>
          <p:cNvPr id="690" name="CustomShape 34"/>
          <p:cNvSpPr/>
          <p:nvPr/>
        </p:nvSpPr>
        <p:spPr>
          <a:xfrm>
            <a:off x="4495680" y="6095880"/>
            <a:ext cx="1371240" cy="304560"/>
          </a:xfrm>
          <a:prstGeom prst="rect">
            <a:avLst/>
          </a:prstGeom>
          <a:ln w="31680">
            <a:solidFill>
              <a:srgbClr val="000000"/>
            </a:solidFill>
            <a:miter/>
          </a:ln>
        </p:spPr>
        <p:txBody>
          <a:bodyPr wrap="none" lIns="90000" tIns="45000" rIns="90000" bIns="45000" anchor="ctr"/>
          <a:lstStyle/>
          <a:p>
            <a:pPr algn="ctr"/>
            <a:r>
              <a:rPr lang="en-IN" sz="1400">
                <a:latin typeface="Tahoma"/>
              </a:rPr>
              <a:t>0x00000000</a:t>
            </a:r>
            <a:endParaRPr/>
          </a:p>
        </p:txBody>
      </p:sp>
      <p:sp>
        <p:nvSpPr>
          <p:cNvPr id="691" name="CustomShape 35"/>
          <p:cNvSpPr/>
          <p:nvPr/>
        </p:nvSpPr>
        <p:spPr>
          <a:xfrm>
            <a:off x="5867280" y="4876920"/>
            <a:ext cx="1752120" cy="3034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1400">
                <a:solidFill>
                  <a:srgbClr val="000000"/>
                </a:solidFill>
                <a:latin typeface="Tahoma"/>
              </a:rPr>
              <a:t>r3=0x00000004</a:t>
            </a:r>
            <a:endParaRPr/>
          </a:p>
        </p:txBody>
      </p:sp>
      <p:sp>
        <p:nvSpPr>
          <p:cNvPr id="692" name="CustomShape 36"/>
          <p:cNvSpPr/>
          <p:nvPr/>
        </p:nvSpPr>
        <p:spPr>
          <a:xfrm>
            <a:off x="5867280" y="5176800"/>
            <a:ext cx="1752120" cy="3034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1400">
                <a:solidFill>
                  <a:srgbClr val="000000"/>
                </a:solidFill>
                <a:latin typeface="Tahoma"/>
              </a:rPr>
              <a:t>r2=0x00000003</a:t>
            </a:r>
            <a:endParaRPr/>
          </a:p>
        </p:txBody>
      </p:sp>
      <p:sp>
        <p:nvSpPr>
          <p:cNvPr id="693" name="CustomShape 37"/>
          <p:cNvSpPr/>
          <p:nvPr/>
        </p:nvSpPr>
        <p:spPr>
          <a:xfrm>
            <a:off x="5867280" y="5500800"/>
            <a:ext cx="1752120" cy="3034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1400">
                <a:solidFill>
                  <a:srgbClr val="000000"/>
                </a:solidFill>
                <a:latin typeface="Tahoma"/>
              </a:rPr>
              <a:t>r1=0x00000002</a:t>
            </a:r>
            <a:endParaRPr/>
          </a:p>
        </p:txBody>
      </p:sp>
      <p:sp>
        <p:nvSpPr>
          <p:cNvPr id="694" name="CustomShape 38"/>
          <p:cNvSpPr/>
          <p:nvPr/>
        </p:nvSpPr>
        <p:spPr>
          <a:xfrm>
            <a:off x="1471680" y="4896000"/>
            <a:ext cx="1752120" cy="51660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1400" b="1">
                <a:latin typeface="Tahoma"/>
              </a:rPr>
              <a:t>r0=0x0000801C</a:t>
            </a:r>
            <a:endParaRPr/>
          </a:p>
        </p:txBody>
      </p:sp>
      <p:sp>
        <p:nvSpPr>
          <p:cNvPr id="695" name="Line 39"/>
          <p:cNvSpPr/>
          <p:nvPr/>
        </p:nvSpPr>
        <p:spPr>
          <a:xfrm>
            <a:off x="3047760" y="5047920"/>
            <a:ext cx="228600" cy="0"/>
          </a:xfrm>
          <a:prstGeom prst="line">
            <a:avLst/>
          </a:prstGeom>
          <a:ln w="31680">
            <a:solidFill>
              <a:srgbClr val="000000"/>
            </a:solidFill>
            <a:round/>
            <a:tailEnd type="triangle" w="med" len="med"/>
          </a:ln>
        </p:spPr>
      </p:sp>
      <p:sp>
        <p:nvSpPr>
          <p:cNvPr id="696" name="CustomShape 40"/>
          <p:cNvSpPr/>
          <p:nvPr/>
        </p:nvSpPr>
        <p:spPr>
          <a:xfrm>
            <a:off x="1843200" y="4419720"/>
            <a:ext cx="1752120" cy="3034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1400">
                <a:solidFill>
                  <a:srgbClr val="000000"/>
                </a:solidFill>
                <a:latin typeface="Tahoma"/>
              </a:rPr>
              <a:t>Address Pointer</a:t>
            </a:r>
            <a:endParaRPr/>
          </a:p>
        </p:txBody>
      </p:sp>
      <p:sp>
        <p:nvSpPr>
          <p:cNvPr id="697" name="CustomShape 41"/>
          <p:cNvSpPr/>
          <p:nvPr/>
        </p:nvSpPr>
        <p:spPr>
          <a:xfrm>
            <a:off x="4876920" y="4267080"/>
            <a:ext cx="1752120" cy="3034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1400" b="1">
                <a:solidFill>
                  <a:srgbClr val="000000"/>
                </a:solidFill>
                <a:latin typeface="Tahoma"/>
              </a:rPr>
              <a:t>Data</a:t>
            </a:r>
            <a:endParaRPr/>
          </a:p>
        </p:txBody>
      </p:sp>
      <p:sp>
        <p:nvSpPr>
          <p:cNvPr id="698" name="CustomShape 42"/>
          <p:cNvSpPr/>
          <p:nvPr/>
        </p:nvSpPr>
        <p:spPr>
          <a:xfrm>
            <a:off x="3052800" y="4267080"/>
            <a:ext cx="1752120" cy="51660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1400" b="1">
                <a:solidFill>
                  <a:srgbClr val="000000"/>
                </a:solidFill>
                <a:latin typeface="Tahoma"/>
              </a:rPr>
              <a:t>Memory Address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TextShape 1"/>
          <p:cNvSpPr txBox="1"/>
          <p:nvPr/>
        </p:nvSpPr>
        <p:spPr>
          <a:xfrm>
            <a:off x="457200" y="685800"/>
            <a:ext cx="8229240" cy="114264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3200">
                <a:solidFill>
                  <a:srgbClr val="575F6D"/>
                </a:solidFill>
                <a:latin typeface="Century Schoolbook"/>
              </a:rPr>
              <a:t>Load Store Multiple pairs when base update used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TextShape 1"/>
          <p:cNvSpPr txBox="1"/>
          <p:nvPr/>
        </p:nvSpPr>
        <p:spPr>
          <a:xfrm>
            <a:off x="457200" y="809640"/>
            <a:ext cx="8229240" cy="6076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3000">
                <a:solidFill>
                  <a:srgbClr val="575F6D"/>
                </a:solidFill>
                <a:latin typeface="Century Schoolbook"/>
              </a:rPr>
              <a:t>Stack Operations</a:t>
            </a:r>
            <a:endParaRPr/>
          </a:p>
        </p:txBody>
      </p:sp>
      <p:sp>
        <p:nvSpPr>
          <p:cNvPr id="701" name="TextShape 2"/>
          <p:cNvSpPr txBox="1"/>
          <p:nvPr/>
        </p:nvSpPr>
        <p:spPr>
          <a:xfrm>
            <a:off x="457200" y="1600200"/>
            <a:ext cx="7619760" cy="550296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just">
              <a:buSzPct val="45000"/>
              <a:buFont typeface="Wingdings"/>
              <a:buChar char="Ø"/>
            </a:pPr>
            <a:r>
              <a:rPr lang="en-IN" sz="2800"/>
              <a:t>ARM architecture uses the load store multiple instructions to carry out stack operations</a:t>
            </a:r>
            <a:endParaRPr/>
          </a:p>
          <a:p>
            <a:pPr algn="just">
              <a:buSzPct val="45000"/>
              <a:buFont typeface="Wingdings"/>
              <a:buChar char="Ø"/>
            </a:pPr>
            <a:r>
              <a:rPr lang="en-IN" sz="2800"/>
              <a:t>Ascending –stack grows towards higher memory address</a:t>
            </a:r>
            <a:endParaRPr/>
          </a:p>
          <a:p>
            <a:pPr algn="just">
              <a:buSzPct val="45000"/>
              <a:buFont typeface="Wingdings"/>
              <a:buChar char="Ø"/>
            </a:pPr>
            <a:r>
              <a:rPr lang="en-IN" sz="2800"/>
              <a:t>Descending –stack grows towards lower memory address</a:t>
            </a:r>
            <a:endParaRPr/>
          </a:p>
          <a:p>
            <a:pPr algn="just">
              <a:buSzPct val="45000"/>
              <a:buFont typeface="Wingdings"/>
              <a:buChar char="Ø"/>
            </a:pPr>
            <a:r>
              <a:rPr lang="en-IN" sz="2800"/>
              <a:t>Full – sp points to the last item on the stack</a:t>
            </a:r>
            <a:endParaRPr/>
          </a:p>
          <a:p>
            <a:pPr algn="just">
              <a:buSzPct val="45000"/>
              <a:buFont typeface="Wingdings"/>
              <a:buChar char="Ø"/>
            </a:pPr>
            <a:r>
              <a:rPr lang="en-IN" sz="2800"/>
              <a:t>Empty - sp points after the last item on the stack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TextShape 1"/>
          <p:cNvSpPr txBox="1"/>
          <p:nvPr/>
        </p:nvSpPr>
        <p:spPr>
          <a:xfrm>
            <a:off x="457200" y="371520"/>
            <a:ext cx="8229240" cy="123516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3200">
                <a:solidFill>
                  <a:srgbClr val="575F6D"/>
                </a:solidFill>
                <a:latin typeface="Century Schoolbook"/>
              </a:rPr>
              <a:t>Addressing Methods for Stack Operations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TextShape 1"/>
          <p:cNvSpPr txBox="1"/>
          <p:nvPr/>
        </p:nvSpPr>
        <p:spPr>
          <a:xfrm>
            <a:off x="457200" y="809640"/>
            <a:ext cx="8229240" cy="6076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3000">
                <a:solidFill>
                  <a:srgbClr val="575F6D"/>
                </a:solidFill>
                <a:latin typeface="Century Schoolbook"/>
              </a:rPr>
              <a:t>Stack Operations</a:t>
            </a:r>
            <a:endParaRPr/>
          </a:p>
        </p:txBody>
      </p:sp>
      <p:sp>
        <p:nvSpPr>
          <p:cNvPr id="704" name="TextShape 2"/>
          <p:cNvSpPr txBox="1"/>
          <p:nvPr/>
        </p:nvSpPr>
        <p:spPr>
          <a:xfrm>
            <a:off x="457200" y="1600200"/>
            <a:ext cx="7924320" cy="487332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just">
              <a:buSzPct val="45000"/>
              <a:buFont typeface="Wingdings"/>
              <a:buChar char="Ø"/>
            </a:pPr>
            <a:r>
              <a:rPr lang="en-IN"/>
              <a:t>ARM Thumb Procedure Call Standard (ATPCS) defines how routines are called and how registers are allocated. </a:t>
            </a:r>
            <a:endParaRPr/>
          </a:p>
          <a:p>
            <a:pPr algn="just">
              <a:buSzPct val="45000"/>
              <a:buFont typeface="Wingdings"/>
              <a:buChar char="Ø"/>
            </a:pPr>
            <a:r>
              <a:rPr lang="en-IN"/>
              <a:t>In ATPCS stacks are defined as being full descending stacks. </a:t>
            </a:r>
            <a:endParaRPr/>
          </a:p>
          <a:p>
            <a:pPr algn="just">
              <a:buSzPct val="45000"/>
              <a:buFont typeface="Wingdings"/>
              <a:buChar char="Ø"/>
            </a:pPr>
            <a:r>
              <a:rPr lang="en-IN"/>
              <a:t>LDMFD and STMFD instructions provide the pop and push functions.</a:t>
            </a:r>
            <a:endParaRPr/>
          </a:p>
          <a:p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TextShape 1"/>
          <p:cNvSpPr txBox="1"/>
          <p:nvPr/>
        </p:nvSpPr>
        <p:spPr>
          <a:xfrm>
            <a:off x="457200" y="371520"/>
            <a:ext cx="8229240" cy="104580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3200">
                <a:solidFill>
                  <a:srgbClr val="575F6D"/>
                </a:solidFill>
                <a:latin typeface="Century Schoolbook"/>
              </a:rPr>
              <a:t>STMFD – full stack push operation</a:t>
            </a:r>
            <a:endParaRPr/>
          </a:p>
        </p:txBody>
      </p:sp>
      <p:sp>
        <p:nvSpPr>
          <p:cNvPr id="706" name="CustomShape 2"/>
          <p:cNvSpPr/>
          <p:nvPr/>
        </p:nvSpPr>
        <p:spPr>
          <a:xfrm>
            <a:off x="1852560" y="2133720"/>
            <a:ext cx="1218960" cy="304560"/>
          </a:xfrm>
          <a:prstGeom prst="rect">
            <a:avLst/>
          </a:prstGeom>
          <a:solidFill>
            <a:srgbClr val="FE8637"/>
          </a:solidFill>
          <a:ln w="31680">
            <a:solidFill>
              <a:srgbClr val="000000"/>
            </a:solidFill>
            <a:miter/>
          </a:ln>
        </p:spPr>
        <p:txBody>
          <a:bodyPr wrap="none" lIns="90000" tIns="45000" rIns="90000" bIns="45000" anchor="ctr"/>
          <a:lstStyle/>
          <a:p>
            <a:pPr algn="ctr"/>
            <a:r>
              <a:rPr lang="en-IN" sz="1400">
                <a:latin typeface="Tahoma"/>
              </a:rPr>
              <a:t>0x00008018</a:t>
            </a:r>
            <a:endParaRPr/>
          </a:p>
        </p:txBody>
      </p:sp>
      <p:sp>
        <p:nvSpPr>
          <p:cNvPr id="707" name="CustomShape 3"/>
          <p:cNvSpPr/>
          <p:nvPr/>
        </p:nvSpPr>
        <p:spPr>
          <a:xfrm>
            <a:off x="1852560" y="2438280"/>
            <a:ext cx="1218960" cy="304560"/>
          </a:xfrm>
          <a:prstGeom prst="rect">
            <a:avLst/>
          </a:prstGeom>
          <a:solidFill>
            <a:srgbClr val="FE8637"/>
          </a:solidFill>
          <a:ln w="31680">
            <a:solidFill>
              <a:srgbClr val="000000"/>
            </a:solidFill>
            <a:miter/>
          </a:ln>
        </p:spPr>
        <p:txBody>
          <a:bodyPr wrap="none" lIns="90000" tIns="45000" rIns="90000" bIns="45000" anchor="ctr"/>
          <a:lstStyle/>
          <a:p>
            <a:pPr algn="ctr"/>
            <a:r>
              <a:rPr lang="en-IN" sz="1400">
                <a:latin typeface="Tahoma"/>
              </a:rPr>
              <a:t>0x00008014</a:t>
            </a:r>
            <a:endParaRPr/>
          </a:p>
        </p:txBody>
      </p:sp>
      <p:sp>
        <p:nvSpPr>
          <p:cNvPr id="708" name="CustomShape 4"/>
          <p:cNvSpPr/>
          <p:nvPr/>
        </p:nvSpPr>
        <p:spPr>
          <a:xfrm>
            <a:off x="1852560" y="2743200"/>
            <a:ext cx="1218960" cy="304560"/>
          </a:xfrm>
          <a:prstGeom prst="rect">
            <a:avLst/>
          </a:prstGeom>
          <a:solidFill>
            <a:srgbClr val="FE8637"/>
          </a:solidFill>
          <a:ln w="31680">
            <a:solidFill>
              <a:srgbClr val="000000"/>
            </a:solidFill>
            <a:miter/>
          </a:ln>
        </p:spPr>
        <p:txBody>
          <a:bodyPr wrap="none" lIns="90000" tIns="45000" rIns="90000" bIns="45000" anchor="ctr"/>
          <a:lstStyle/>
          <a:p>
            <a:pPr algn="ctr"/>
            <a:r>
              <a:rPr lang="en-IN" sz="1400">
                <a:latin typeface="Tahoma"/>
              </a:rPr>
              <a:t>0x00008010</a:t>
            </a:r>
            <a:endParaRPr/>
          </a:p>
        </p:txBody>
      </p:sp>
      <p:sp>
        <p:nvSpPr>
          <p:cNvPr id="709" name="CustomShape 5"/>
          <p:cNvSpPr/>
          <p:nvPr/>
        </p:nvSpPr>
        <p:spPr>
          <a:xfrm>
            <a:off x="1852560" y="3048120"/>
            <a:ext cx="1218960" cy="304560"/>
          </a:xfrm>
          <a:prstGeom prst="rect">
            <a:avLst/>
          </a:prstGeom>
          <a:solidFill>
            <a:srgbClr val="FE8637"/>
          </a:solidFill>
          <a:ln w="31680">
            <a:solidFill>
              <a:srgbClr val="000000"/>
            </a:solidFill>
            <a:miter/>
          </a:ln>
        </p:spPr>
        <p:txBody>
          <a:bodyPr wrap="none" lIns="90000" tIns="45000" rIns="90000" bIns="45000" anchor="ctr"/>
          <a:lstStyle/>
          <a:p>
            <a:pPr algn="ctr"/>
            <a:r>
              <a:rPr lang="en-IN" sz="1400">
                <a:latin typeface="Tahoma"/>
              </a:rPr>
              <a:t>0x0000800C</a:t>
            </a:r>
            <a:endParaRPr/>
          </a:p>
        </p:txBody>
      </p:sp>
      <p:sp>
        <p:nvSpPr>
          <p:cNvPr id="710" name="CustomShape 6"/>
          <p:cNvSpPr/>
          <p:nvPr/>
        </p:nvSpPr>
        <p:spPr>
          <a:xfrm>
            <a:off x="3071880" y="2133720"/>
            <a:ext cx="1371240" cy="304560"/>
          </a:xfrm>
          <a:prstGeom prst="rect">
            <a:avLst/>
          </a:prstGeom>
          <a:ln w="31680">
            <a:solidFill>
              <a:srgbClr val="000000"/>
            </a:solidFill>
            <a:miter/>
          </a:ln>
        </p:spPr>
        <p:txBody>
          <a:bodyPr wrap="none" lIns="90000" tIns="45000" rIns="90000" bIns="45000" anchor="ctr"/>
          <a:lstStyle/>
          <a:p>
            <a:pPr algn="ctr"/>
            <a:r>
              <a:rPr lang="en-IN" sz="1400">
                <a:latin typeface="Tahoma"/>
              </a:rPr>
              <a:t>0x00000001</a:t>
            </a:r>
            <a:endParaRPr/>
          </a:p>
        </p:txBody>
      </p:sp>
      <p:sp>
        <p:nvSpPr>
          <p:cNvPr id="711" name="CustomShape 7"/>
          <p:cNvSpPr/>
          <p:nvPr/>
        </p:nvSpPr>
        <p:spPr>
          <a:xfrm>
            <a:off x="3071880" y="2438280"/>
            <a:ext cx="1371240" cy="304560"/>
          </a:xfrm>
          <a:prstGeom prst="rect">
            <a:avLst/>
          </a:prstGeom>
          <a:ln w="31680">
            <a:solidFill>
              <a:srgbClr val="000000"/>
            </a:solidFill>
            <a:miter/>
          </a:ln>
        </p:spPr>
        <p:txBody>
          <a:bodyPr wrap="none" lIns="90000" tIns="45000" rIns="90000" bIns="45000" anchor="ctr"/>
          <a:lstStyle/>
          <a:p>
            <a:pPr algn="ctr"/>
            <a:r>
              <a:rPr lang="en-IN" sz="1400">
                <a:latin typeface="Tahoma"/>
              </a:rPr>
              <a:t>0x00000002</a:t>
            </a:r>
            <a:endParaRPr/>
          </a:p>
        </p:txBody>
      </p:sp>
      <p:sp>
        <p:nvSpPr>
          <p:cNvPr id="712" name="CustomShape 8"/>
          <p:cNvSpPr/>
          <p:nvPr/>
        </p:nvSpPr>
        <p:spPr>
          <a:xfrm>
            <a:off x="3071880" y="2743200"/>
            <a:ext cx="1371240" cy="304560"/>
          </a:xfrm>
          <a:prstGeom prst="rect">
            <a:avLst/>
          </a:prstGeom>
          <a:ln w="31680">
            <a:solidFill>
              <a:srgbClr val="000000"/>
            </a:solidFill>
            <a:miter/>
          </a:ln>
        </p:spPr>
        <p:txBody>
          <a:bodyPr wrap="none" lIns="90000" tIns="45000" rIns="90000" bIns="45000" anchor="ctr"/>
          <a:lstStyle/>
          <a:p>
            <a:pPr algn="ctr"/>
            <a:r>
              <a:rPr lang="en-IN" sz="1400">
                <a:latin typeface="Tahoma"/>
              </a:rPr>
              <a:t>Empty</a:t>
            </a:r>
            <a:endParaRPr/>
          </a:p>
        </p:txBody>
      </p:sp>
      <p:sp>
        <p:nvSpPr>
          <p:cNvPr id="713" name="CustomShape 9"/>
          <p:cNvSpPr/>
          <p:nvPr/>
        </p:nvSpPr>
        <p:spPr>
          <a:xfrm>
            <a:off x="3071880" y="3048120"/>
            <a:ext cx="1371240" cy="304560"/>
          </a:xfrm>
          <a:prstGeom prst="rect">
            <a:avLst/>
          </a:prstGeom>
          <a:ln w="31680">
            <a:solidFill>
              <a:srgbClr val="000000"/>
            </a:solidFill>
            <a:miter/>
          </a:ln>
        </p:spPr>
        <p:txBody>
          <a:bodyPr wrap="none" lIns="90000" tIns="45000" rIns="90000" bIns="45000" anchor="ctr"/>
          <a:lstStyle/>
          <a:p>
            <a:pPr algn="ctr"/>
            <a:r>
              <a:rPr lang="en-IN" sz="1400">
                <a:latin typeface="Tahoma"/>
              </a:rPr>
              <a:t>Empty</a:t>
            </a:r>
            <a:endParaRPr/>
          </a:p>
        </p:txBody>
      </p:sp>
      <p:sp>
        <p:nvSpPr>
          <p:cNvPr id="714" name="CustomShape 10"/>
          <p:cNvSpPr/>
          <p:nvPr/>
        </p:nvSpPr>
        <p:spPr>
          <a:xfrm>
            <a:off x="1143000" y="2381400"/>
            <a:ext cx="1752120" cy="3034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1400" b="1">
                <a:latin typeface="Tahoma"/>
              </a:rPr>
              <a:t>sp</a:t>
            </a:r>
            <a:endParaRPr/>
          </a:p>
        </p:txBody>
      </p:sp>
      <p:sp>
        <p:nvSpPr>
          <p:cNvPr id="715" name="CustomShape 11"/>
          <p:cNvSpPr/>
          <p:nvPr/>
        </p:nvSpPr>
        <p:spPr>
          <a:xfrm>
            <a:off x="1214280" y="1833480"/>
            <a:ext cx="1752120" cy="33372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1600" b="1">
                <a:latin typeface="Tahoma"/>
              </a:rPr>
              <a:t>PRE</a:t>
            </a:r>
            <a:endParaRPr/>
          </a:p>
        </p:txBody>
      </p:sp>
      <p:sp>
        <p:nvSpPr>
          <p:cNvPr id="716" name="CustomShape 12"/>
          <p:cNvSpPr/>
          <p:nvPr/>
        </p:nvSpPr>
        <p:spPr>
          <a:xfrm>
            <a:off x="3452760" y="1828800"/>
            <a:ext cx="1752120" cy="3034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1400" b="1">
                <a:latin typeface="Tahoma"/>
              </a:rPr>
              <a:t>Data</a:t>
            </a:r>
            <a:endParaRPr/>
          </a:p>
        </p:txBody>
      </p:sp>
      <p:sp>
        <p:nvSpPr>
          <p:cNvPr id="717" name="CustomShape 13"/>
          <p:cNvSpPr/>
          <p:nvPr/>
        </p:nvSpPr>
        <p:spPr>
          <a:xfrm>
            <a:off x="2004840" y="1828800"/>
            <a:ext cx="1752120" cy="3034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1400" b="1">
                <a:latin typeface="Tahoma"/>
              </a:rPr>
              <a:t>Address</a:t>
            </a:r>
            <a:endParaRPr/>
          </a:p>
        </p:txBody>
      </p:sp>
      <p:sp>
        <p:nvSpPr>
          <p:cNvPr id="718" name="Line 14"/>
          <p:cNvSpPr/>
          <p:nvPr/>
        </p:nvSpPr>
        <p:spPr>
          <a:xfrm>
            <a:off x="1471320" y="2562120"/>
            <a:ext cx="381240" cy="0"/>
          </a:xfrm>
          <a:prstGeom prst="line">
            <a:avLst/>
          </a:prstGeom>
          <a:ln w="31680">
            <a:solidFill>
              <a:srgbClr val="000000"/>
            </a:solidFill>
            <a:round/>
            <a:tailEnd type="triangle" w="med" len="med"/>
          </a:ln>
        </p:spPr>
      </p:sp>
      <p:sp>
        <p:nvSpPr>
          <p:cNvPr id="719" name="CustomShape 15"/>
          <p:cNvSpPr/>
          <p:nvPr/>
        </p:nvSpPr>
        <p:spPr>
          <a:xfrm>
            <a:off x="4595760" y="4267080"/>
            <a:ext cx="1218960" cy="304560"/>
          </a:xfrm>
          <a:prstGeom prst="rect">
            <a:avLst/>
          </a:prstGeom>
          <a:solidFill>
            <a:srgbClr val="FE8637"/>
          </a:solidFill>
          <a:ln w="31680">
            <a:solidFill>
              <a:srgbClr val="000000"/>
            </a:solidFill>
            <a:miter/>
          </a:ln>
        </p:spPr>
        <p:txBody>
          <a:bodyPr wrap="none" lIns="90000" tIns="45000" rIns="90000" bIns="45000" anchor="ctr"/>
          <a:lstStyle/>
          <a:p>
            <a:pPr algn="ctr"/>
            <a:r>
              <a:rPr lang="en-IN" sz="1400">
                <a:latin typeface="Tahoma"/>
              </a:rPr>
              <a:t>0x00008018</a:t>
            </a:r>
            <a:endParaRPr/>
          </a:p>
        </p:txBody>
      </p:sp>
      <p:sp>
        <p:nvSpPr>
          <p:cNvPr id="720" name="CustomShape 16"/>
          <p:cNvSpPr/>
          <p:nvPr/>
        </p:nvSpPr>
        <p:spPr>
          <a:xfrm>
            <a:off x="4595760" y="4572000"/>
            <a:ext cx="1218960" cy="304560"/>
          </a:xfrm>
          <a:prstGeom prst="rect">
            <a:avLst/>
          </a:prstGeom>
          <a:solidFill>
            <a:srgbClr val="FE8637"/>
          </a:solidFill>
          <a:ln w="31680">
            <a:solidFill>
              <a:srgbClr val="000000"/>
            </a:solidFill>
            <a:miter/>
          </a:ln>
        </p:spPr>
        <p:txBody>
          <a:bodyPr wrap="none" lIns="90000" tIns="45000" rIns="90000" bIns="45000" anchor="ctr"/>
          <a:lstStyle/>
          <a:p>
            <a:pPr algn="ctr"/>
            <a:r>
              <a:rPr lang="en-IN" sz="1400">
                <a:latin typeface="Tahoma"/>
              </a:rPr>
              <a:t>0x00008014</a:t>
            </a:r>
            <a:endParaRPr/>
          </a:p>
        </p:txBody>
      </p:sp>
      <p:sp>
        <p:nvSpPr>
          <p:cNvPr id="721" name="CustomShape 17"/>
          <p:cNvSpPr/>
          <p:nvPr/>
        </p:nvSpPr>
        <p:spPr>
          <a:xfrm>
            <a:off x="4595760" y="4876920"/>
            <a:ext cx="1218960" cy="304560"/>
          </a:xfrm>
          <a:prstGeom prst="rect">
            <a:avLst/>
          </a:prstGeom>
          <a:solidFill>
            <a:srgbClr val="FE8637"/>
          </a:solidFill>
          <a:ln w="31680">
            <a:solidFill>
              <a:srgbClr val="000000"/>
            </a:solidFill>
            <a:miter/>
          </a:ln>
        </p:spPr>
        <p:txBody>
          <a:bodyPr wrap="none" lIns="90000" tIns="45000" rIns="90000" bIns="45000" anchor="ctr"/>
          <a:lstStyle/>
          <a:p>
            <a:pPr algn="ctr"/>
            <a:r>
              <a:rPr lang="en-IN" sz="1400">
                <a:latin typeface="Tahoma"/>
              </a:rPr>
              <a:t>0x00008010</a:t>
            </a:r>
            <a:endParaRPr/>
          </a:p>
        </p:txBody>
      </p:sp>
      <p:sp>
        <p:nvSpPr>
          <p:cNvPr id="722" name="CustomShape 18"/>
          <p:cNvSpPr/>
          <p:nvPr/>
        </p:nvSpPr>
        <p:spPr>
          <a:xfrm>
            <a:off x="4595760" y="5181480"/>
            <a:ext cx="1218960" cy="304560"/>
          </a:xfrm>
          <a:prstGeom prst="rect">
            <a:avLst/>
          </a:prstGeom>
          <a:solidFill>
            <a:srgbClr val="FE8637"/>
          </a:solidFill>
          <a:ln w="31680">
            <a:solidFill>
              <a:srgbClr val="000000"/>
            </a:solidFill>
            <a:miter/>
          </a:ln>
        </p:spPr>
        <p:txBody>
          <a:bodyPr wrap="none" lIns="90000" tIns="45000" rIns="90000" bIns="45000" anchor="ctr"/>
          <a:lstStyle/>
          <a:p>
            <a:pPr algn="ctr"/>
            <a:r>
              <a:rPr lang="en-IN" sz="1400">
                <a:latin typeface="Tahoma"/>
              </a:rPr>
              <a:t>0x0000800C</a:t>
            </a:r>
            <a:endParaRPr/>
          </a:p>
        </p:txBody>
      </p:sp>
      <p:sp>
        <p:nvSpPr>
          <p:cNvPr id="723" name="CustomShape 19"/>
          <p:cNvSpPr/>
          <p:nvPr/>
        </p:nvSpPr>
        <p:spPr>
          <a:xfrm>
            <a:off x="5815080" y="4267080"/>
            <a:ext cx="1371240" cy="304560"/>
          </a:xfrm>
          <a:prstGeom prst="rect">
            <a:avLst/>
          </a:prstGeom>
          <a:ln w="31680">
            <a:solidFill>
              <a:srgbClr val="000000"/>
            </a:solidFill>
            <a:miter/>
          </a:ln>
        </p:spPr>
        <p:txBody>
          <a:bodyPr wrap="none" lIns="90000" tIns="45000" rIns="90000" bIns="45000" anchor="ctr"/>
          <a:lstStyle/>
          <a:p>
            <a:pPr algn="ctr"/>
            <a:r>
              <a:rPr lang="en-IN" sz="1400">
                <a:latin typeface="Tahoma"/>
              </a:rPr>
              <a:t>0x00000001</a:t>
            </a:r>
            <a:endParaRPr/>
          </a:p>
        </p:txBody>
      </p:sp>
      <p:sp>
        <p:nvSpPr>
          <p:cNvPr id="724" name="CustomShape 20"/>
          <p:cNvSpPr/>
          <p:nvPr/>
        </p:nvSpPr>
        <p:spPr>
          <a:xfrm>
            <a:off x="5815080" y="4572000"/>
            <a:ext cx="1371240" cy="304560"/>
          </a:xfrm>
          <a:prstGeom prst="rect">
            <a:avLst/>
          </a:prstGeom>
          <a:ln w="31680">
            <a:solidFill>
              <a:srgbClr val="000000"/>
            </a:solidFill>
            <a:miter/>
          </a:ln>
        </p:spPr>
        <p:txBody>
          <a:bodyPr wrap="none" lIns="90000" tIns="45000" rIns="90000" bIns="45000" anchor="ctr"/>
          <a:lstStyle/>
          <a:p>
            <a:pPr algn="ctr"/>
            <a:r>
              <a:rPr lang="en-IN" sz="1400">
                <a:latin typeface="Tahoma"/>
              </a:rPr>
              <a:t>0x00000002</a:t>
            </a:r>
            <a:endParaRPr/>
          </a:p>
        </p:txBody>
      </p:sp>
      <p:sp>
        <p:nvSpPr>
          <p:cNvPr id="725" name="CustomShape 21"/>
          <p:cNvSpPr/>
          <p:nvPr/>
        </p:nvSpPr>
        <p:spPr>
          <a:xfrm>
            <a:off x="5815080" y="4876920"/>
            <a:ext cx="1371240" cy="304560"/>
          </a:xfrm>
          <a:prstGeom prst="rect">
            <a:avLst/>
          </a:prstGeom>
          <a:ln w="31680">
            <a:solidFill>
              <a:srgbClr val="000000"/>
            </a:solidFill>
            <a:miter/>
          </a:ln>
        </p:spPr>
        <p:txBody>
          <a:bodyPr wrap="none" lIns="90000" tIns="45000" rIns="90000" bIns="45000" anchor="ctr"/>
          <a:lstStyle/>
          <a:p>
            <a:endParaRPr/>
          </a:p>
          <a:p>
            <a:pPr algn="ctr"/>
            <a:r>
              <a:rPr lang="en-IN" sz="1400">
                <a:latin typeface="Tahoma"/>
              </a:rPr>
              <a:t>0x00000003</a:t>
            </a:r>
            <a:endParaRPr/>
          </a:p>
          <a:p>
            <a:endParaRPr/>
          </a:p>
        </p:txBody>
      </p:sp>
      <p:sp>
        <p:nvSpPr>
          <p:cNvPr id="726" name="CustomShape 22"/>
          <p:cNvSpPr/>
          <p:nvPr/>
        </p:nvSpPr>
        <p:spPr>
          <a:xfrm>
            <a:off x="5815080" y="5181480"/>
            <a:ext cx="1371240" cy="304560"/>
          </a:xfrm>
          <a:prstGeom prst="rect">
            <a:avLst/>
          </a:prstGeom>
          <a:ln w="31680">
            <a:solidFill>
              <a:srgbClr val="000000"/>
            </a:solidFill>
            <a:miter/>
          </a:ln>
        </p:spPr>
        <p:txBody>
          <a:bodyPr wrap="none" lIns="90000" tIns="45000" rIns="90000" bIns="45000" anchor="ctr"/>
          <a:lstStyle/>
          <a:p>
            <a:pPr algn="ctr"/>
            <a:r>
              <a:rPr lang="en-IN" sz="1400">
                <a:latin typeface="Tahoma"/>
              </a:rPr>
              <a:t>0x00000002</a:t>
            </a:r>
            <a:endParaRPr/>
          </a:p>
        </p:txBody>
      </p:sp>
      <p:sp>
        <p:nvSpPr>
          <p:cNvPr id="727" name="CustomShape 23"/>
          <p:cNvSpPr/>
          <p:nvPr/>
        </p:nvSpPr>
        <p:spPr>
          <a:xfrm>
            <a:off x="3886200" y="5153040"/>
            <a:ext cx="1752120" cy="3034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1400" b="1">
                <a:latin typeface="Tahoma"/>
              </a:rPr>
              <a:t>sp</a:t>
            </a:r>
            <a:endParaRPr/>
          </a:p>
        </p:txBody>
      </p:sp>
      <p:sp>
        <p:nvSpPr>
          <p:cNvPr id="728" name="CustomShape 24"/>
          <p:cNvSpPr/>
          <p:nvPr/>
        </p:nvSpPr>
        <p:spPr>
          <a:xfrm>
            <a:off x="3957480" y="3967200"/>
            <a:ext cx="1752120" cy="33372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1600" b="1">
                <a:latin typeface="Tahoma"/>
              </a:rPr>
              <a:t>POST</a:t>
            </a:r>
            <a:endParaRPr/>
          </a:p>
        </p:txBody>
      </p:sp>
      <p:sp>
        <p:nvSpPr>
          <p:cNvPr id="729" name="CustomShape 25"/>
          <p:cNvSpPr/>
          <p:nvPr/>
        </p:nvSpPr>
        <p:spPr>
          <a:xfrm>
            <a:off x="6195960" y="3962520"/>
            <a:ext cx="1752120" cy="3034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1400" b="1">
                <a:latin typeface="Tahoma"/>
              </a:rPr>
              <a:t>Data</a:t>
            </a:r>
            <a:endParaRPr/>
          </a:p>
        </p:txBody>
      </p:sp>
      <p:sp>
        <p:nvSpPr>
          <p:cNvPr id="730" name="CustomShape 26"/>
          <p:cNvSpPr/>
          <p:nvPr/>
        </p:nvSpPr>
        <p:spPr>
          <a:xfrm>
            <a:off x="4748040" y="3962520"/>
            <a:ext cx="1752120" cy="3034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1400" b="1">
                <a:latin typeface="Tahoma"/>
              </a:rPr>
              <a:t>Address</a:t>
            </a:r>
            <a:endParaRPr/>
          </a:p>
        </p:txBody>
      </p:sp>
      <p:sp>
        <p:nvSpPr>
          <p:cNvPr id="731" name="Line 27"/>
          <p:cNvSpPr/>
          <p:nvPr/>
        </p:nvSpPr>
        <p:spPr>
          <a:xfrm>
            <a:off x="4214520" y="5333760"/>
            <a:ext cx="381240" cy="0"/>
          </a:xfrm>
          <a:prstGeom prst="line">
            <a:avLst/>
          </a:prstGeom>
          <a:ln w="31680">
            <a:solidFill>
              <a:srgbClr val="000000"/>
            </a:solidFill>
            <a:round/>
            <a:tailEnd type="triangle" w="med" len="med"/>
          </a:ln>
        </p:spPr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TextShape 1"/>
          <p:cNvSpPr txBox="1"/>
          <p:nvPr/>
        </p:nvSpPr>
        <p:spPr>
          <a:xfrm>
            <a:off x="457200" y="371520"/>
            <a:ext cx="8229240" cy="104580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3200">
                <a:solidFill>
                  <a:srgbClr val="575F6D"/>
                </a:solidFill>
                <a:latin typeface="Century Schoolbook"/>
              </a:rPr>
              <a:t>STMED – empty stack push operation</a:t>
            </a:r>
            <a:endParaRPr/>
          </a:p>
        </p:txBody>
      </p:sp>
      <p:sp>
        <p:nvSpPr>
          <p:cNvPr id="733" name="CustomShape 2"/>
          <p:cNvSpPr/>
          <p:nvPr/>
        </p:nvSpPr>
        <p:spPr>
          <a:xfrm>
            <a:off x="1776240" y="2133720"/>
            <a:ext cx="1218960" cy="304560"/>
          </a:xfrm>
          <a:prstGeom prst="rect">
            <a:avLst/>
          </a:prstGeom>
          <a:solidFill>
            <a:srgbClr val="FE8637"/>
          </a:solidFill>
          <a:ln w="31680">
            <a:solidFill>
              <a:srgbClr val="000000"/>
            </a:solidFill>
            <a:miter/>
          </a:ln>
        </p:spPr>
        <p:txBody>
          <a:bodyPr wrap="none" lIns="90000" tIns="45000" rIns="90000" bIns="45000" anchor="ctr"/>
          <a:lstStyle/>
          <a:p>
            <a:pPr algn="ctr"/>
            <a:r>
              <a:rPr lang="en-IN" sz="1400">
                <a:solidFill>
                  <a:srgbClr val="000000"/>
                </a:solidFill>
                <a:latin typeface="Tahoma"/>
              </a:rPr>
              <a:t>0x00008018</a:t>
            </a:r>
            <a:endParaRPr/>
          </a:p>
        </p:txBody>
      </p:sp>
      <p:sp>
        <p:nvSpPr>
          <p:cNvPr id="734" name="CustomShape 3"/>
          <p:cNvSpPr/>
          <p:nvPr/>
        </p:nvSpPr>
        <p:spPr>
          <a:xfrm>
            <a:off x="1776240" y="2438280"/>
            <a:ext cx="1218960" cy="304560"/>
          </a:xfrm>
          <a:prstGeom prst="rect">
            <a:avLst/>
          </a:prstGeom>
          <a:solidFill>
            <a:srgbClr val="FE8637"/>
          </a:solidFill>
          <a:ln w="31680">
            <a:solidFill>
              <a:srgbClr val="000000"/>
            </a:solidFill>
            <a:miter/>
          </a:ln>
        </p:spPr>
        <p:txBody>
          <a:bodyPr wrap="none" lIns="90000" tIns="45000" rIns="90000" bIns="45000" anchor="ctr"/>
          <a:lstStyle/>
          <a:p>
            <a:pPr algn="ctr"/>
            <a:r>
              <a:rPr lang="en-IN" sz="1400">
                <a:solidFill>
                  <a:srgbClr val="000000"/>
                </a:solidFill>
                <a:latin typeface="Tahoma"/>
              </a:rPr>
              <a:t>0x00008014</a:t>
            </a:r>
            <a:endParaRPr/>
          </a:p>
        </p:txBody>
      </p:sp>
      <p:sp>
        <p:nvSpPr>
          <p:cNvPr id="735" name="CustomShape 4"/>
          <p:cNvSpPr/>
          <p:nvPr/>
        </p:nvSpPr>
        <p:spPr>
          <a:xfrm>
            <a:off x="1776240" y="2743200"/>
            <a:ext cx="1218960" cy="304560"/>
          </a:xfrm>
          <a:prstGeom prst="rect">
            <a:avLst/>
          </a:prstGeom>
          <a:solidFill>
            <a:srgbClr val="FE8637"/>
          </a:solidFill>
          <a:ln w="31680">
            <a:solidFill>
              <a:srgbClr val="000000"/>
            </a:solidFill>
            <a:miter/>
          </a:ln>
        </p:spPr>
        <p:txBody>
          <a:bodyPr wrap="none" lIns="90000" tIns="45000" rIns="90000" bIns="45000" anchor="ctr"/>
          <a:lstStyle/>
          <a:p>
            <a:pPr algn="ctr"/>
            <a:r>
              <a:rPr lang="en-IN" sz="1400">
                <a:solidFill>
                  <a:srgbClr val="000000"/>
                </a:solidFill>
                <a:latin typeface="Tahoma"/>
              </a:rPr>
              <a:t>0x00008010</a:t>
            </a:r>
            <a:endParaRPr/>
          </a:p>
        </p:txBody>
      </p:sp>
      <p:sp>
        <p:nvSpPr>
          <p:cNvPr id="736" name="CustomShape 5"/>
          <p:cNvSpPr/>
          <p:nvPr/>
        </p:nvSpPr>
        <p:spPr>
          <a:xfrm>
            <a:off x="1776240" y="3048120"/>
            <a:ext cx="1218960" cy="304560"/>
          </a:xfrm>
          <a:prstGeom prst="rect">
            <a:avLst/>
          </a:prstGeom>
          <a:solidFill>
            <a:srgbClr val="FE8637"/>
          </a:solidFill>
          <a:ln w="31680">
            <a:solidFill>
              <a:srgbClr val="000000"/>
            </a:solidFill>
            <a:miter/>
          </a:ln>
        </p:spPr>
        <p:txBody>
          <a:bodyPr wrap="none" lIns="90000" tIns="45000" rIns="90000" bIns="45000" anchor="ctr"/>
          <a:lstStyle/>
          <a:p>
            <a:pPr algn="ctr"/>
            <a:r>
              <a:rPr lang="en-IN" sz="1400">
                <a:solidFill>
                  <a:srgbClr val="000000"/>
                </a:solidFill>
                <a:latin typeface="Tahoma"/>
              </a:rPr>
              <a:t>0x0000800C</a:t>
            </a:r>
            <a:endParaRPr/>
          </a:p>
        </p:txBody>
      </p:sp>
      <p:sp>
        <p:nvSpPr>
          <p:cNvPr id="737" name="CustomShape 6"/>
          <p:cNvSpPr/>
          <p:nvPr/>
        </p:nvSpPr>
        <p:spPr>
          <a:xfrm>
            <a:off x="2995560" y="2133720"/>
            <a:ext cx="1371240" cy="304560"/>
          </a:xfrm>
          <a:prstGeom prst="rect">
            <a:avLst/>
          </a:prstGeom>
          <a:ln w="31680">
            <a:solidFill>
              <a:srgbClr val="000000"/>
            </a:solidFill>
            <a:miter/>
          </a:ln>
        </p:spPr>
        <p:txBody>
          <a:bodyPr wrap="none" lIns="90000" tIns="45000" rIns="90000" bIns="45000" anchor="ctr"/>
          <a:lstStyle/>
          <a:p>
            <a:pPr algn="ctr"/>
            <a:r>
              <a:rPr lang="en-IN" sz="1400">
                <a:solidFill>
                  <a:srgbClr val="000000"/>
                </a:solidFill>
                <a:latin typeface="Tahoma"/>
              </a:rPr>
              <a:t>0x00000001</a:t>
            </a:r>
            <a:endParaRPr/>
          </a:p>
        </p:txBody>
      </p:sp>
      <p:sp>
        <p:nvSpPr>
          <p:cNvPr id="738" name="CustomShape 7"/>
          <p:cNvSpPr/>
          <p:nvPr/>
        </p:nvSpPr>
        <p:spPr>
          <a:xfrm>
            <a:off x="2995560" y="2438280"/>
            <a:ext cx="1371240" cy="304560"/>
          </a:xfrm>
          <a:prstGeom prst="rect">
            <a:avLst/>
          </a:prstGeom>
          <a:ln w="31680">
            <a:solidFill>
              <a:srgbClr val="000000"/>
            </a:solidFill>
            <a:miter/>
          </a:ln>
        </p:spPr>
        <p:txBody>
          <a:bodyPr wrap="none" lIns="90000" tIns="45000" rIns="90000" bIns="45000" anchor="ctr"/>
          <a:lstStyle/>
          <a:p>
            <a:pPr algn="ctr"/>
            <a:r>
              <a:rPr lang="en-IN" sz="1400">
                <a:solidFill>
                  <a:srgbClr val="000000"/>
                </a:solidFill>
                <a:latin typeface="Tahoma"/>
              </a:rPr>
              <a:t>0x00000002</a:t>
            </a:r>
            <a:endParaRPr/>
          </a:p>
        </p:txBody>
      </p:sp>
      <p:sp>
        <p:nvSpPr>
          <p:cNvPr id="739" name="CustomShape 8"/>
          <p:cNvSpPr/>
          <p:nvPr/>
        </p:nvSpPr>
        <p:spPr>
          <a:xfrm>
            <a:off x="2995560" y="2743200"/>
            <a:ext cx="1371240" cy="304560"/>
          </a:xfrm>
          <a:prstGeom prst="rect">
            <a:avLst/>
          </a:prstGeom>
          <a:ln w="31680">
            <a:solidFill>
              <a:srgbClr val="000000"/>
            </a:solidFill>
            <a:miter/>
          </a:ln>
        </p:spPr>
        <p:txBody>
          <a:bodyPr wrap="none" lIns="90000" tIns="45000" rIns="90000" bIns="45000" anchor="ctr"/>
          <a:lstStyle/>
          <a:p>
            <a:pPr algn="ctr"/>
            <a:r>
              <a:rPr lang="en-IN" sz="1400">
                <a:solidFill>
                  <a:srgbClr val="000000"/>
                </a:solidFill>
                <a:latin typeface="Tahoma"/>
              </a:rPr>
              <a:t>Empty</a:t>
            </a:r>
            <a:endParaRPr/>
          </a:p>
        </p:txBody>
      </p:sp>
      <p:sp>
        <p:nvSpPr>
          <p:cNvPr id="740" name="CustomShape 9"/>
          <p:cNvSpPr/>
          <p:nvPr/>
        </p:nvSpPr>
        <p:spPr>
          <a:xfrm>
            <a:off x="2995560" y="3048120"/>
            <a:ext cx="1371240" cy="304560"/>
          </a:xfrm>
          <a:prstGeom prst="rect">
            <a:avLst/>
          </a:prstGeom>
          <a:ln w="31680">
            <a:solidFill>
              <a:srgbClr val="000000"/>
            </a:solidFill>
            <a:miter/>
          </a:ln>
        </p:spPr>
        <p:txBody>
          <a:bodyPr wrap="none" lIns="90000" tIns="45000" rIns="90000" bIns="45000" anchor="ctr"/>
          <a:lstStyle/>
          <a:p>
            <a:pPr algn="ctr"/>
            <a:r>
              <a:rPr lang="en-IN" sz="1400">
                <a:solidFill>
                  <a:srgbClr val="000000"/>
                </a:solidFill>
                <a:latin typeface="Tahoma"/>
              </a:rPr>
              <a:t>Empty</a:t>
            </a:r>
            <a:endParaRPr/>
          </a:p>
        </p:txBody>
      </p:sp>
      <p:sp>
        <p:nvSpPr>
          <p:cNvPr id="741" name="CustomShape 10"/>
          <p:cNvSpPr/>
          <p:nvPr/>
        </p:nvSpPr>
        <p:spPr>
          <a:xfrm>
            <a:off x="1066680" y="2728800"/>
            <a:ext cx="1752120" cy="3034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1400" b="1">
                <a:solidFill>
                  <a:srgbClr val="000000"/>
                </a:solidFill>
                <a:latin typeface="Tahoma"/>
              </a:rPr>
              <a:t>sp</a:t>
            </a:r>
            <a:endParaRPr/>
          </a:p>
        </p:txBody>
      </p:sp>
      <p:sp>
        <p:nvSpPr>
          <p:cNvPr id="742" name="CustomShape 11"/>
          <p:cNvSpPr/>
          <p:nvPr/>
        </p:nvSpPr>
        <p:spPr>
          <a:xfrm>
            <a:off x="1138320" y="1833480"/>
            <a:ext cx="1752120" cy="33372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1600" b="1">
                <a:solidFill>
                  <a:srgbClr val="000000"/>
                </a:solidFill>
                <a:latin typeface="Tahoma"/>
              </a:rPr>
              <a:t>PRE</a:t>
            </a:r>
            <a:endParaRPr/>
          </a:p>
        </p:txBody>
      </p:sp>
      <p:sp>
        <p:nvSpPr>
          <p:cNvPr id="743" name="CustomShape 12"/>
          <p:cNvSpPr/>
          <p:nvPr/>
        </p:nvSpPr>
        <p:spPr>
          <a:xfrm>
            <a:off x="3276720" y="1828800"/>
            <a:ext cx="1752120" cy="3034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1400" b="1">
                <a:solidFill>
                  <a:srgbClr val="000000"/>
                </a:solidFill>
                <a:latin typeface="Tahoma"/>
              </a:rPr>
              <a:t>Data</a:t>
            </a:r>
            <a:endParaRPr/>
          </a:p>
        </p:txBody>
      </p:sp>
      <p:sp>
        <p:nvSpPr>
          <p:cNvPr id="744" name="CustomShape 13"/>
          <p:cNvSpPr/>
          <p:nvPr/>
        </p:nvSpPr>
        <p:spPr>
          <a:xfrm>
            <a:off x="1928880" y="1828800"/>
            <a:ext cx="1752120" cy="3034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1400" b="1">
                <a:solidFill>
                  <a:srgbClr val="000000"/>
                </a:solidFill>
                <a:latin typeface="Tahoma"/>
              </a:rPr>
              <a:t>Address</a:t>
            </a:r>
            <a:endParaRPr/>
          </a:p>
        </p:txBody>
      </p:sp>
      <p:sp>
        <p:nvSpPr>
          <p:cNvPr id="745" name="Line 14"/>
          <p:cNvSpPr/>
          <p:nvPr/>
        </p:nvSpPr>
        <p:spPr>
          <a:xfrm>
            <a:off x="1395360" y="2909880"/>
            <a:ext cx="380880" cy="0"/>
          </a:xfrm>
          <a:prstGeom prst="line">
            <a:avLst/>
          </a:prstGeom>
          <a:ln w="31680">
            <a:solidFill>
              <a:srgbClr val="000000"/>
            </a:solidFill>
            <a:round/>
            <a:tailEnd type="triangle" w="med" len="med"/>
          </a:ln>
        </p:spPr>
      </p:sp>
      <p:sp>
        <p:nvSpPr>
          <p:cNvPr id="746" name="CustomShape 15"/>
          <p:cNvSpPr/>
          <p:nvPr/>
        </p:nvSpPr>
        <p:spPr>
          <a:xfrm>
            <a:off x="1781280" y="3352680"/>
            <a:ext cx="1218960" cy="304560"/>
          </a:xfrm>
          <a:prstGeom prst="rect">
            <a:avLst/>
          </a:prstGeom>
          <a:solidFill>
            <a:srgbClr val="FE8637"/>
          </a:solidFill>
          <a:ln w="31680">
            <a:solidFill>
              <a:srgbClr val="000000"/>
            </a:solidFill>
            <a:miter/>
          </a:ln>
        </p:spPr>
        <p:txBody>
          <a:bodyPr wrap="none" lIns="90000" tIns="45000" rIns="90000" bIns="45000" anchor="ctr"/>
          <a:lstStyle/>
          <a:p>
            <a:pPr algn="ctr"/>
            <a:r>
              <a:rPr lang="en-IN" sz="1400">
                <a:solidFill>
                  <a:srgbClr val="000000"/>
                </a:solidFill>
                <a:latin typeface="Tahoma"/>
              </a:rPr>
              <a:t>0x00008008</a:t>
            </a:r>
            <a:endParaRPr/>
          </a:p>
        </p:txBody>
      </p:sp>
      <p:sp>
        <p:nvSpPr>
          <p:cNvPr id="747" name="CustomShape 16"/>
          <p:cNvSpPr/>
          <p:nvPr/>
        </p:nvSpPr>
        <p:spPr>
          <a:xfrm>
            <a:off x="3000240" y="3352680"/>
            <a:ext cx="1371240" cy="304560"/>
          </a:xfrm>
          <a:prstGeom prst="rect">
            <a:avLst/>
          </a:prstGeom>
          <a:ln w="31680">
            <a:solidFill>
              <a:srgbClr val="000000"/>
            </a:solidFill>
            <a:miter/>
          </a:ln>
        </p:spPr>
        <p:txBody>
          <a:bodyPr wrap="none" lIns="90000" tIns="45000" rIns="90000" bIns="45000" anchor="ctr"/>
          <a:lstStyle/>
          <a:p>
            <a:pPr algn="ctr"/>
            <a:r>
              <a:rPr lang="en-IN" sz="1400">
                <a:solidFill>
                  <a:srgbClr val="000000"/>
                </a:solidFill>
                <a:latin typeface="Tahoma"/>
              </a:rPr>
              <a:t>Empty</a:t>
            </a:r>
            <a:endParaRPr/>
          </a:p>
        </p:txBody>
      </p:sp>
      <p:sp>
        <p:nvSpPr>
          <p:cNvPr id="748" name="CustomShape 17"/>
          <p:cNvSpPr/>
          <p:nvPr/>
        </p:nvSpPr>
        <p:spPr>
          <a:xfrm>
            <a:off x="5205240" y="4114800"/>
            <a:ext cx="1218960" cy="304560"/>
          </a:xfrm>
          <a:prstGeom prst="rect">
            <a:avLst/>
          </a:prstGeom>
          <a:solidFill>
            <a:srgbClr val="FE8637"/>
          </a:solidFill>
          <a:ln w="31680">
            <a:solidFill>
              <a:srgbClr val="000000"/>
            </a:solidFill>
            <a:miter/>
          </a:ln>
        </p:spPr>
        <p:txBody>
          <a:bodyPr wrap="none" lIns="90000" tIns="45000" rIns="90000" bIns="45000" anchor="ctr"/>
          <a:lstStyle/>
          <a:p>
            <a:pPr algn="ctr"/>
            <a:r>
              <a:rPr lang="en-IN" sz="1400">
                <a:latin typeface="Tahoma"/>
              </a:rPr>
              <a:t>0x00008018</a:t>
            </a:r>
            <a:endParaRPr/>
          </a:p>
        </p:txBody>
      </p:sp>
      <p:sp>
        <p:nvSpPr>
          <p:cNvPr id="749" name="CustomShape 18"/>
          <p:cNvSpPr/>
          <p:nvPr/>
        </p:nvSpPr>
        <p:spPr>
          <a:xfrm>
            <a:off x="5205240" y="4419720"/>
            <a:ext cx="1218960" cy="304560"/>
          </a:xfrm>
          <a:prstGeom prst="rect">
            <a:avLst/>
          </a:prstGeom>
          <a:solidFill>
            <a:srgbClr val="FE8637"/>
          </a:solidFill>
          <a:ln w="31680">
            <a:solidFill>
              <a:srgbClr val="000000"/>
            </a:solidFill>
            <a:miter/>
          </a:ln>
        </p:spPr>
        <p:txBody>
          <a:bodyPr wrap="none" lIns="90000" tIns="45000" rIns="90000" bIns="45000" anchor="ctr"/>
          <a:lstStyle/>
          <a:p>
            <a:pPr algn="ctr"/>
            <a:r>
              <a:rPr lang="en-IN" sz="1400">
                <a:latin typeface="Tahoma"/>
              </a:rPr>
              <a:t>0x00008014</a:t>
            </a:r>
            <a:endParaRPr/>
          </a:p>
        </p:txBody>
      </p:sp>
      <p:sp>
        <p:nvSpPr>
          <p:cNvPr id="750" name="CustomShape 19"/>
          <p:cNvSpPr/>
          <p:nvPr/>
        </p:nvSpPr>
        <p:spPr>
          <a:xfrm>
            <a:off x="5205240" y="4724280"/>
            <a:ext cx="1218960" cy="304560"/>
          </a:xfrm>
          <a:prstGeom prst="rect">
            <a:avLst/>
          </a:prstGeom>
          <a:solidFill>
            <a:srgbClr val="FE8637"/>
          </a:solidFill>
          <a:ln w="31680">
            <a:solidFill>
              <a:srgbClr val="000000"/>
            </a:solidFill>
            <a:miter/>
          </a:ln>
        </p:spPr>
        <p:txBody>
          <a:bodyPr wrap="none" lIns="90000" tIns="45000" rIns="90000" bIns="45000" anchor="ctr"/>
          <a:lstStyle/>
          <a:p>
            <a:pPr algn="ctr"/>
            <a:r>
              <a:rPr lang="en-IN" sz="1400">
                <a:latin typeface="Tahoma"/>
              </a:rPr>
              <a:t>0x00008010</a:t>
            </a:r>
            <a:endParaRPr/>
          </a:p>
        </p:txBody>
      </p:sp>
      <p:sp>
        <p:nvSpPr>
          <p:cNvPr id="751" name="CustomShape 20"/>
          <p:cNvSpPr/>
          <p:nvPr/>
        </p:nvSpPr>
        <p:spPr>
          <a:xfrm>
            <a:off x="5205240" y="5029200"/>
            <a:ext cx="1218960" cy="304560"/>
          </a:xfrm>
          <a:prstGeom prst="rect">
            <a:avLst/>
          </a:prstGeom>
          <a:solidFill>
            <a:srgbClr val="FE8637"/>
          </a:solidFill>
          <a:ln w="31680">
            <a:solidFill>
              <a:srgbClr val="000000"/>
            </a:solidFill>
            <a:miter/>
          </a:ln>
        </p:spPr>
        <p:txBody>
          <a:bodyPr wrap="none" lIns="90000" tIns="45000" rIns="90000" bIns="45000" anchor="ctr"/>
          <a:lstStyle/>
          <a:p>
            <a:pPr algn="ctr"/>
            <a:r>
              <a:rPr lang="en-IN" sz="1400">
                <a:latin typeface="Tahoma"/>
              </a:rPr>
              <a:t>0x0000800C</a:t>
            </a:r>
            <a:endParaRPr/>
          </a:p>
        </p:txBody>
      </p:sp>
      <p:sp>
        <p:nvSpPr>
          <p:cNvPr id="752" name="CustomShape 21"/>
          <p:cNvSpPr/>
          <p:nvPr/>
        </p:nvSpPr>
        <p:spPr>
          <a:xfrm>
            <a:off x="6424560" y="4114800"/>
            <a:ext cx="1371240" cy="304560"/>
          </a:xfrm>
          <a:prstGeom prst="rect">
            <a:avLst/>
          </a:prstGeom>
          <a:ln w="31680">
            <a:solidFill>
              <a:srgbClr val="000000"/>
            </a:solidFill>
            <a:miter/>
          </a:ln>
        </p:spPr>
        <p:txBody>
          <a:bodyPr wrap="none" lIns="90000" tIns="45000" rIns="90000" bIns="45000" anchor="ctr"/>
          <a:lstStyle/>
          <a:p>
            <a:pPr algn="ctr"/>
            <a:r>
              <a:rPr lang="en-IN" sz="1400">
                <a:latin typeface="Tahoma"/>
              </a:rPr>
              <a:t>0x00000001</a:t>
            </a:r>
            <a:endParaRPr/>
          </a:p>
        </p:txBody>
      </p:sp>
      <p:sp>
        <p:nvSpPr>
          <p:cNvPr id="753" name="CustomShape 22"/>
          <p:cNvSpPr/>
          <p:nvPr/>
        </p:nvSpPr>
        <p:spPr>
          <a:xfrm>
            <a:off x="6424560" y="4419720"/>
            <a:ext cx="1371240" cy="304560"/>
          </a:xfrm>
          <a:prstGeom prst="rect">
            <a:avLst/>
          </a:prstGeom>
          <a:ln w="31680">
            <a:solidFill>
              <a:srgbClr val="000000"/>
            </a:solidFill>
            <a:miter/>
          </a:ln>
        </p:spPr>
        <p:txBody>
          <a:bodyPr wrap="none" lIns="90000" tIns="45000" rIns="90000" bIns="45000" anchor="ctr"/>
          <a:lstStyle/>
          <a:p>
            <a:pPr algn="ctr"/>
            <a:r>
              <a:rPr lang="en-IN" sz="1400">
                <a:latin typeface="Tahoma"/>
              </a:rPr>
              <a:t>0x00000002</a:t>
            </a:r>
            <a:endParaRPr/>
          </a:p>
        </p:txBody>
      </p:sp>
      <p:sp>
        <p:nvSpPr>
          <p:cNvPr id="754" name="CustomShape 23"/>
          <p:cNvSpPr/>
          <p:nvPr/>
        </p:nvSpPr>
        <p:spPr>
          <a:xfrm>
            <a:off x="6424560" y="4724280"/>
            <a:ext cx="1371240" cy="304560"/>
          </a:xfrm>
          <a:prstGeom prst="rect">
            <a:avLst/>
          </a:prstGeom>
          <a:ln w="31680">
            <a:solidFill>
              <a:srgbClr val="000000"/>
            </a:solidFill>
            <a:miter/>
          </a:ln>
        </p:spPr>
        <p:txBody>
          <a:bodyPr wrap="none" lIns="90000" tIns="45000" rIns="90000" bIns="45000" anchor="ctr"/>
          <a:lstStyle/>
          <a:p>
            <a:pPr algn="ctr"/>
            <a:r>
              <a:rPr lang="en-IN" sz="1400">
                <a:latin typeface="Tahoma"/>
              </a:rPr>
              <a:t>0x00000003</a:t>
            </a:r>
            <a:endParaRPr/>
          </a:p>
        </p:txBody>
      </p:sp>
      <p:sp>
        <p:nvSpPr>
          <p:cNvPr id="755" name="CustomShape 24"/>
          <p:cNvSpPr/>
          <p:nvPr/>
        </p:nvSpPr>
        <p:spPr>
          <a:xfrm>
            <a:off x="6424560" y="5029200"/>
            <a:ext cx="1371240" cy="304560"/>
          </a:xfrm>
          <a:prstGeom prst="rect">
            <a:avLst/>
          </a:prstGeom>
          <a:ln w="31680">
            <a:solidFill>
              <a:srgbClr val="000000"/>
            </a:solidFill>
            <a:miter/>
          </a:ln>
        </p:spPr>
        <p:txBody>
          <a:bodyPr wrap="none" lIns="90000" tIns="45000" rIns="90000" bIns="45000" anchor="ctr"/>
          <a:lstStyle/>
          <a:p>
            <a:pPr algn="ctr"/>
            <a:r>
              <a:rPr lang="en-IN" sz="1400">
                <a:latin typeface="Tahoma"/>
              </a:rPr>
              <a:t>0x00000002</a:t>
            </a:r>
            <a:endParaRPr/>
          </a:p>
        </p:txBody>
      </p:sp>
      <p:sp>
        <p:nvSpPr>
          <p:cNvPr id="756" name="CustomShape 25"/>
          <p:cNvSpPr/>
          <p:nvPr/>
        </p:nvSpPr>
        <p:spPr>
          <a:xfrm>
            <a:off x="4495680" y="5319720"/>
            <a:ext cx="1752120" cy="3034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1400" b="1">
                <a:latin typeface="Tahoma"/>
              </a:rPr>
              <a:t>sp</a:t>
            </a:r>
            <a:endParaRPr/>
          </a:p>
        </p:txBody>
      </p:sp>
      <p:sp>
        <p:nvSpPr>
          <p:cNvPr id="757" name="CustomShape 26"/>
          <p:cNvSpPr/>
          <p:nvPr/>
        </p:nvSpPr>
        <p:spPr>
          <a:xfrm>
            <a:off x="4567320" y="3814920"/>
            <a:ext cx="1752120" cy="33372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1600" b="1">
                <a:latin typeface="Tahoma"/>
              </a:rPr>
              <a:t>POST</a:t>
            </a:r>
            <a:endParaRPr/>
          </a:p>
        </p:txBody>
      </p:sp>
      <p:sp>
        <p:nvSpPr>
          <p:cNvPr id="758" name="CustomShape 27"/>
          <p:cNvSpPr/>
          <p:nvPr/>
        </p:nvSpPr>
        <p:spPr>
          <a:xfrm>
            <a:off x="6805440" y="3809880"/>
            <a:ext cx="1752120" cy="3034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1400" b="1">
                <a:latin typeface="Tahoma"/>
              </a:rPr>
              <a:t>Data</a:t>
            </a:r>
            <a:endParaRPr/>
          </a:p>
        </p:txBody>
      </p:sp>
      <p:sp>
        <p:nvSpPr>
          <p:cNvPr id="759" name="CustomShape 28"/>
          <p:cNvSpPr/>
          <p:nvPr/>
        </p:nvSpPr>
        <p:spPr>
          <a:xfrm>
            <a:off x="5357880" y="3809880"/>
            <a:ext cx="1752120" cy="3034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1400" b="1">
                <a:latin typeface="Tahoma"/>
              </a:rPr>
              <a:t>Address</a:t>
            </a:r>
            <a:endParaRPr/>
          </a:p>
        </p:txBody>
      </p:sp>
      <p:sp>
        <p:nvSpPr>
          <p:cNvPr id="760" name="Line 29"/>
          <p:cNvSpPr/>
          <p:nvPr/>
        </p:nvSpPr>
        <p:spPr>
          <a:xfrm>
            <a:off x="4824360" y="5500440"/>
            <a:ext cx="380880" cy="0"/>
          </a:xfrm>
          <a:prstGeom prst="line">
            <a:avLst/>
          </a:prstGeom>
          <a:ln w="31680">
            <a:solidFill>
              <a:srgbClr val="000000"/>
            </a:solidFill>
            <a:round/>
            <a:tailEnd type="triangle" w="med" len="med"/>
          </a:ln>
        </p:spPr>
      </p:sp>
      <p:sp>
        <p:nvSpPr>
          <p:cNvPr id="761" name="CustomShape 30"/>
          <p:cNvSpPr/>
          <p:nvPr/>
        </p:nvSpPr>
        <p:spPr>
          <a:xfrm>
            <a:off x="5210280" y="5334120"/>
            <a:ext cx="1218960" cy="304560"/>
          </a:xfrm>
          <a:prstGeom prst="rect">
            <a:avLst/>
          </a:prstGeom>
          <a:solidFill>
            <a:srgbClr val="FE8637"/>
          </a:solidFill>
          <a:ln w="31680">
            <a:solidFill>
              <a:srgbClr val="000000"/>
            </a:solidFill>
            <a:miter/>
          </a:ln>
        </p:spPr>
        <p:txBody>
          <a:bodyPr wrap="none" lIns="90000" tIns="45000" rIns="90000" bIns="45000" anchor="ctr"/>
          <a:lstStyle/>
          <a:p>
            <a:pPr algn="ctr"/>
            <a:r>
              <a:rPr lang="en-IN" sz="1400">
                <a:latin typeface="Tahoma"/>
              </a:rPr>
              <a:t>0x00008008</a:t>
            </a:r>
            <a:endParaRPr/>
          </a:p>
        </p:txBody>
      </p:sp>
      <p:sp>
        <p:nvSpPr>
          <p:cNvPr id="762" name="CustomShape 31"/>
          <p:cNvSpPr/>
          <p:nvPr/>
        </p:nvSpPr>
        <p:spPr>
          <a:xfrm>
            <a:off x="6429240" y="5334120"/>
            <a:ext cx="1371240" cy="304560"/>
          </a:xfrm>
          <a:prstGeom prst="rect">
            <a:avLst/>
          </a:prstGeom>
          <a:ln w="31680">
            <a:solidFill>
              <a:srgbClr val="000000"/>
            </a:solidFill>
            <a:miter/>
          </a:ln>
        </p:spPr>
        <p:txBody>
          <a:bodyPr wrap="none" lIns="90000" tIns="45000" rIns="90000" bIns="45000" anchor="ctr"/>
          <a:lstStyle/>
          <a:p>
            <a:pPr algn="ctr"/>
            <a:r>
              <a:rPr lang="en-IN" sz="1400">
                <a:latin typeface="Tahoma"/>
              </a:rPr>
              <a:t>Empty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TextShape 1"/>
          <p:cNvSpPr txBox="1"/>
          <p:nvPr/>
        </p:nvSpPr>
        <p:spPr>
          <a:xfrm>
            <a:off x="457200" y="809640"/>
            <a:ext cx="8229240" cy="6076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3000">
                <a:solidFill>
                  <a:srgbClr val="575F6D"/>
                </a:solidFill>
                <a:latin typeface="Century Schoolbook"/>
              </a:rPr>
              <a:t>SWAP Instruction</a:t>
            </a:r>
            <a:endParaRPr/>
          </a:p>
        </p:txBody>
      </p:sp>
      <p:sp>
        <p:nvSpPr>
          <p:cNvPr id="764" name="TextShape 2"/>
          <p:cNvSpPr txBox="1"/>
          <p:nvPr/>
        </p:nvSpPr>
        <p:spPr>
          <a:xfrm>
            <a:off x="457200" y="1600200"/>
            <a:ext cx="7467120" cy="487332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just">
              <a:buSzPct val="45000"/>
              <a:buFont typeface="Wingdings"/>
              <a:buChar char="Ø"/>
            </a:pPr>
            <a:r>
              <a:rPr lang="en-IN"/>
              <a:t>Swaps the contents of memory with the contents of a register</a:t>
            </a:r>
            <a:endParaRPr/>
          </a:p>
          <a:p>
            <a:pPr algn="just">
              <a:buSzPct val="45000"/>
              <a:buFont typeface="Wingdings"/>
              <a:buChar char="Ø"/>
            </a:pPr>
            <a:r>
              <a:rPr lang="en-IN"/>
              <a:t>Atomic operation– </a:t>
            </a:r>
            <a:r>
              <a:rPr lang="en-IN" sz="2400"/>
              <a:t>it reads and writes a location in the same bus operation, preventing any other instruction from reading or writing to that location until it completes.</a:t>
            </a:r>
            <a:endParaRPr/>
          </a:p>
          <a:p>
            <a:pPr algn="just"/>
            <a:r>
              <a:rPr lang="en-IN" sz="2400" b="1"/>
              <a:t>		SWP{B}{&lt;cond&gt;} Rd, Rm, [Rn]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TextShape 1"/>
          <p:cNvSpPr txBox="1"/>
          <p:nvPr/>
        </p:nvSpPr>
        <p:spPr>
          <a:xfrm>
            <a:off x="457200" y="809640"/>
            <a:ext cx="8229240" cy="6076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3000">
                <a:solidFill>
                  <a:srgbClr val="575F6D"/>
                </a:solidFill>
                <a:latin typeface="Century Schoolbook"/>
              </a:rPr>
              <a:t>SWAP Instruction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3000">
                <a:solidFill>
                  <a:srgbClr val="575F6D"/>
                </a:solidFill>
                <a:latin typeface="Century Schoolbook"/>
              </a:rPr>
              <a:t>Software Interrupt Instruction</a:t>
            </a:r>
            <a:endParaRPr/>
          </a:p>
        </p:txBody>
      </p:sp>
      <p:sp>
        <p:nvSpPr>
          <p:cNvPr id="76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buSzPct val="45000"/>
              <a:buFont typeface="Wingdings"/>
              <a:buChar char="Ø"/>
            </a:pPr>
            <a:r>
              <a:rPr lang="en-IN" sz="2800"/>
              <a:t>Causes a software interrupt exception</a:t>
            </a:r>
            <a:endParaRPr/>
          </a:p>
          <a:p>
            <a:pPr>
              <a:buSzPct val="45000"/>
              <a:buFont typeface="Wingdings"/>
              <a:buChar char="Ø"/>
            </a:pPr>
            <a:r>
              <a:rPr lang="en-IN" sz="2800"/>
              <a:t>Provides a mechanism to call OS routines</a:t>
            </a:r>
            <a:endParaRPr/>
          </a:p>
          <a:p>
            <a:r>
              <a:rPr lang="en-IN" sz="2800" b="1"/>
              <a:t>		SWI{&lt;cond&gt;} SWI_number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TextShape 1"/>
          <p:cNvSpPr txBox="1"/>
          <p:nvPr/>
        </p:nvSpPr>
        <p:spPr>
          <a:xfrm>
            <a:off x="457200" y="809640"/>
            <a:ext cx="8229240" cy="6076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3000">
                <a:solidFill>
                  <a:srgbClr val="575F6D"/>
                </a:solidFill>
                <a:latin typeface="Century Schoolbook"/>
              </a:rPr>
              <a:t>ARM Instruction Set </a:t>
            </a:r>
            <a:r>
              <a:rPr lang="en-IN" sz="2000">
                <a:solidFill>
                  <a:srgbClr val="575F6D"/>
                </a:solidFill>
                <a:latin typeface="Century Schoolbook"/>
              </a:rPr>
              <a:t>- Contd</a:t>
            </a:r>
            <a:endParaRPr/>
          </a:p>
        </p:txBody>
      </p:sp>
      <p:sp>
        <p:nvSpPr>
          <p:cNvPr id="211" name="CustomShape 2"/>
          <p:cNvSpPr/>
          <p:nvPr/>
        </p:nvSpPr>
        <p:spPr>
          <a:xfrm>
            <a:off x="533520" y="1523880"/>
            <a:ext cx="2285640" cy="45612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2400" b="1">
                <a:solidFill>
                  <a:srgbClr val="000000"/>
                </a:solidFill>
                <a:latin typeface="Tahoma"/>
              </a:rPr>
              <a:t>Mnemonics</a:t>
            </a:r>
            <a:endParaRPr/>
          </a:p>
        </p:txBody>
      </p:sp>
      <p:sp>
        <p:nvSpPr>
          <p:cNvPr id="212" name="CustomShape 3"/>
          <p:cNvSpPr/>
          <p:nvPr/>
        </p:nvSpPr>
        <p:spPr>
          <a:xfrm>
            <a:off x="2666880" y="1542960"/>
            <a:ext cx="2590560" cy="45612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2400" b="1">
                <a:solidFill>
                  <a:srgbClr val="000000"/>
                </a:solidFill>
                <a:latin typeface="Tahoma"/>
              </a:rPr>
              <a:t>ARM ISA </a:t>
            </a:r>
            <a:endParaRPr/>
          </a:p>
        </p:txBody>
      </p:sp>
      <p:sp>
        <p:nvSpPr>
          <p:cNvPr id="213" name="CustomShape 4"/>
          <p:cNvSpPr/>
          <p:nvPr/>
        </p:nvSpPr>
        <p:spPr>
          <a:xfrm>
            <a:off x="4191120" y="1523880"/>
            <a:ext cx="3047760" cy="45612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2400" b="1">
                <a:solidFill>
                  <a:srgbClr val="000000"/>
                </a:solidFill>
                <a:latin typeface="Tahoma"/>
              </a:rPr>
              <a:t>Description</a:t>
            </a:r>
            <a:endParaRPr/>
          </a:p>
        </p:txBody>
      </p:sp>
      <p:sp>
        <p:nvSpPr>
          <p:cNvPr id="214" name="CustomShape 5"/>
          <p:cNvSpPr/>
          <p:nvPr/>
        </p:nvSpPr>
        <p:spPr>
          <a:xfrm>
            <a:off x="533520" y="1905120"/>
            <a:ext cx="2271240" cy="3952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2000">
                <a:latin typeface="Tahoma"/>
              </a:rPr>
              <a:t>QADD</a:t>
            </a:r>
            <a:endParaRPr/>
          </a:p>
        </p:txBody>
      </p:sp>
      <p:sp>
        <p:nvSpPr>
          <p:cNvPr id="215" name="CustomShape 6"/>
          <p:cNvSpPr/>
          <p:nvPr/>
        </p:nvSpPr>
        <p:spPr>
          <a:xfrm>
            <a:off x="2666880" y="1924200"/>
            <a:ext cx="2271240" cy="3952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2000">
                <a:latin typeface="Tahoma"/>
              </a:rPr>
              <a:t>v5E</a:t>
            </a:r>
            <a:endParaRPr/>
          </a:p>
        </p:txBody>
      </p:sp>
      <p:sp>
        <p:nvSpPr>
          <p:cNvPr id="216" name="CustomShape 7"/>
          <p:cNvSpPr/>
          <p:nvPr/>
        </p:nvSpPr>
        <p:spPr>
          <a:xfrm>
            <a:off x="4176720" y="1909800"/>
            <a:ext cx="4647960" cy="3952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2000">
                <a:latin typeface="Tahoma"/>
              </a:rPr>
              <a:t>signed saturated 32 bit add </a:t>
            </a:r>
            <a:endParaRPr/>
          </a:p>
        </p:txBody>
      </p:sp>
      <p:sp>
        <p:nvSpPr>
          <p:cNvPr id="217" name="CustomShape 8"/>
          <p:cNvSpPr/>
          <p:nvPr/>
        </p:nvSpPr>
        <p:spPr>
          <a:xfrm>
            <a:off x="4176720" y="2152800"/>
            <a:ext cx="4647960" cy="396360"/>
          </a:xfrm>
          <a:prstGeom prst="rect">
            <a:avLst/>
          </a:prstGeom>
        </p:spPr>
      </p:sp>
      <p:sp>
        <p:nvSpPr>
          <p:cNvPr id="218" name="CustomShape 9"/>
          <p:cNvSpPr/>
          <p:nvPr/>
        </p:nvSpPr>
        <p:spPr>
          <a:xfrm>
            <a:off x="533520" y="2174760"/>
            <a:ext cx="2271240" cy="3952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2000">
                <a:latin typeface="Tahoma"/>
              </a:rPr>
              <a:t>QDADD</a:t>
            </a:r>
            <a:endParaRPr/>
          </a:p>
        </p:txBody>
      </p:sp>
      <p:sp>
        <p:nvSpPr>
          <p:cNvPr id="219" name="CustomShape 10"/>
          <p:cNvSpPr/>
          <p:nvPr/>
        </p:nvSpPr>
        <p:spPr>
          <a:xfrm>
            <a:off x="2666880" y="2193840"/>
            <a:ext cx="2271240" cy="3952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2000">
                <a:latin typeface="Tahoma"/>
              </a:rPr>
              <a:t>v5E</a:t>
            </a:r>
            <a:endParaRPr/>
          </a:p>
        </p:txBody>
      </p:sp>
      <p:sp>
        <p:nvSpPr>
          <p:cNvPr id="220" name="CustomShape 11"/>
          <p:cNvSpPr/>
          <p:nvPr/>
        </p:nvSpPr>
        <p:spPr>
          <a:xfrm>
            <a:off x="4176720" y="2179800"/>
            <a:ext cx="4647960" cy="70020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2000">
                <a:latin typeface="Tahoma"/>
              </a:rPr>
              <a:t>signed saturated double and 32 bit add </a:t>
            </a:r>
            <a:endParaRPr/>
          </a:p>
        </p:txBody>
      </p:sp>
      <p:sp>
        <p:nvSpPr>
          <p:cNvPr id="221" name="CustomShape 12"/>
          <p:cNvSpPr/>
          <p:nvPr/>
        </p:nvSpPr>
        <p:spPr>
          <a:xfrm>
            <a:off x="4176720" y="2422440"/>
            <a:ext cx="4647960" cy="396360"/>
          </a:xfrm>
          <a:prstGeom prst="rect">
            <a:avLst/>
          </a:prstGeom>
        </p:spPr>
      </p:sp>
      <p:sp>
        <p:nvSpPr>
          <p:cNvPr id="222" name="CustomShape 13"/>
          <p:cNvSpPr/>
          <p:nvPr/>
        </p:nvSpPr>
        <p:spPr>
          <a:xfrm>
            <a:off x="533520" y="2403360"/>
            <a:ext cx="2271240" cy="3952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2000">
                <a:latin typeface="Tahoma"/>
              </a:rPr>
              <a:t>QDSUB</a:t>
            </a:r>
            <a:endParaRPr/>
          </a:p>
        </p:txBody>
      </p:sp>
      <p:sp>
        <p:nvSpPr>
          <p:cNvPr id="223" name="CustomShape 14"/>
          <p:cNvSpPr/>
          <p:nvPr/>
        </p:nvSpPr>
        <p:spPr>
          <a:xfrm>
            <a:off x="2666880" y="2422440"/>
            <a:ext cx="2271240" cy="3952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2000">
                <a:latin typeface="Tahoma"/>
              </a:rPr>
              <a:t>v5E</a:t>
            </a:r>
            <a:endParaRPr/>
          </a:p>
        </p:txBody>
      </p:sp>
      <p:sp>
        <p:nvSpPr>
          <p:cNvPr id="224" name="CustomShape 15"/>
          <p:cNvSpPr/>
          <p:nvPr/>
        </p:nvSpPr>
        <p:spPr>
          <a:xfrm>
            <a:off x="4176720" y="2408400"/>
            <a:ext cx="4647960" cy="70020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2000">
                <a:latin typeface="Tahoma"/>
              </a:rPr>
              <a:t>signed saturated double and 32 bit sub. </a:t>
            </a:r>
            <a:endParaRPr/>
          </a:p>
        </p:txBody>
      </p:sp>
      <p:sp>
        <p:nvSpPr>
          <p:cNvPr id="225" name="CustomShape 16"/>
          <p:cNvSpPr/>
          <p:nvPr/>
        </p:nvSpPr>
        <p:spPr>
          <a:xfrm>
            <a:off x="4176720" y="2651040"/>
            <a:ext cx="4647960" cy="396360"/>
          </a:xfrm>
          <a:prstGeom prst="rect">
            <a:avLst/>
          </a:prstGeom>
        </p:spPr>
      </p:sp>
      <p:sp>
        <p:nvSpPr>
          <p:cNvPr id="226" name="CustomShape 17"/>
          <p:cNvSpPr/>
          <p:nvPr/>
        </p:nvSpPr>
        <p:spPr>
          <a:xfrm>
            <a:off x="533520" y="2666880"/>
            <a:ext cx="2271240" cy="3952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2000">
                <a:latin typeface="Tahoma"/>
              </a:rPr>
              <a:t>QSUB</a:t>
            </a:r>
            <a:endParaRPr/>
          </a:p>
        </p:txBody>
      </p:sp>
      <p:sp>
        <p:nvSpPr>
          <p:cNvPr id="227" name="CustomShape 18"/>
          <p:cNvSpPr/>
          <p:nvPr/>
        </p:nvSpPr>
        <p:spPr>
          <a:xfrm>
            <a:off x="2666880" y="2685960"/>
            <a:ext cx="2271240" cy="3952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2000">
                <a:latin typeface="Tahoma"/>
              </a:rPr>
              <a:t>v5E</a:t>
            </a:r>
            <a:endParaRPr/>
          </a:p>
        </p:txBody>
      </p:sp>
      <p:sp>
        <p:nvSpPr>
          <p:cNvPr id="228" name="CustomShape 19"/>
          <p:cNvSpPr/>
          <p:nvPr/>
        </p:nvSpPr>
        <p:spPr>
          <a:xfrm>
            <a:off x="4176720" y="2671920"/>
            <a:ext cx="4647960" cy="3952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2000">
                <a:latin typeface="Tahoma"/>
              </a:rPr>
              <a:t>signed saturated 32 bit subtract </a:t>
            </a:r>
            <a:endParaRPr/>
          </a:p>
        </p:txBody>
      </p:sp>
      <p:sp>
        <p:nvSpPr>
          <p:cNvPr id="229" name="CustomShape 20"/>
          <p:cNvSpPr/>
          <p:nvPr/>
        </p:nvSpPr>
        <p:spPr>
          <a:xfrm>
            <a:off x="4176720" y="2914560"/>
            <a:ext cx="4647960" cy="396360"/>
          </a:xfrm>
          <a:prstGeom prst="rect">
            <a:avLst/>
          </a:prstGeom>
        </p:spPr>
      </p:sp>
      <p:sp>
        <p:nvSpPr>
          <p:cNvPr id="230" name="CustomShape 21"/>
          <p:cNvSpPr/>
          <p:nvPr/>
        </p:nvSpPr>
        <p:spPr>
          <a:xfrm>
            <a:off x="533520" y="2936880"/>
            <a:ext cx="2271240" cy="3952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2000">
                <a:latin typeface="Tahoma"/>
              </a:rPr>
              <a:t>RSB</a:t>
            </a:r>
            <a:endParaRPr/>
          </a:p>
        </p:txBody>
      </p:sp>
      <p:sp>
        <p:nvSpPr>
          <p:cNvPr id="231" name="CustomShape 22"/>
          <p:cNvSpPr/>
          <p:nvPr/>
        </p:nvSpPr>
        <p:spPr>
          <a:xfrm>
            <a:off x="2666880" y="2955960"/>
            <a:ext cx="2271240" cy="3952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2000">
                <a:latin typeface="Tahoma"/>
              </a:rPr>
              <a:t>v1</a:t>
            </a:r>
            <a:endParaRPr/>
          </a:p>
        </p:txBody>
      </p:sp>
      <p:sp>
        <p:nvSpPr>
          <p:cNvPr id="232" name="CustomShape 23"/>
          <p:cNvSpPr/>
          <p:nvPr/>
        </p:nvSpPr>
        <p:spPr>
          <a:xfrm>
            <a:off x="4176720" y="2941560"/>
            <a:ext cx="4647960" cy="70020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2000">
                <a:latin typeface="Tahoma"/>
              </a:rPr>
              <a:t>reverse subtract of two 32 bit values</a:t>
            </a:r>
            <a:endParaRPr/>
          </a:p>
        </p:txBody>
      </p:sp>
      <p:sp>
        <p:nvSpPr>
          <p:cNvPr id="233" name="CustomShape 24"/>
          <p:cNvSpPr/>
          <p:nvPr/>
        </p:nvSpPr>
        <p:spPr>
          <a:xfrm>
            <a:off x="4176720" y="3184560"/>
            <a:ext cx="4647960" cy="396360"/>
          </a:xfrm>
          <a:prstGeom prst="rect">
            <a:avLst/>
          </a:prstGeom>
        </p:spPr>
      </p:sp>
      <p:sp>
        <p:nvSpPr>
          <p:cNvPr id="234" name="CustomShape 25"/>
          <p:cNvSpPr/>
          <p:nvPr/>
        </p:nvSpPr>
        <p:spPr>
          <a:xfrm>
            <a:off x="533520" y="3165480"/>
            <a:ext cx="2271240" cy="3952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2000">
                <a:latin typeface="Tahoma"/>
              </a:rPr>
              <a:t>RSC</a:t>
            </a:r>
            <a:endParaRPr/>
          </a:p>
        </p:txBody>
      </p:sp>
      <p:sp>
        <p:nvSpPr>
          <p:cNvPr id="235" name="CustomShape 26"/>
          <p:cNvSpPr/>
          <p:nvPr/>
        </p:nvSpPr>
        <p:spPr>
          <a:xfrm>
            <a:off x="2666880" y="3184560"/>
            <a:ext cx="2271240" cy="3952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2000">
                <a:latin typeface="Tahoma"/>
              </a:rPr>
              <a:t>v1</a:t>
            </a:r>
            <a:endParaRPr/>
          </a:p>
        </p:txBody>
      </p:sp>
      <p:sp>
        <p:nvSpPr>
          <p:cNvPr id="236" name="CustomShape 27"/>
          <p:cNvSpPr/>
          <p:nvPr/>
        </p:nvSpPr>
        <p:spPr>
          <a:xfrm>
            <a:off x="4176720" y="3170160"/>
            <a:ext cx="4647960" cy="70020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2000">
                <a:latin typeface="Tahoma"/>
              </a:rPr>
              <a:t>reverse subtract with carry of two 32 bit integers</a:t>
            </a:r>
            <a:endParaRPr/>
          </a:p>
        </p:txBody>
      </p:sp>
      <p:sp>
        <p:nvSpPr>
          <p:cNvPr id="237" name="CustomShape 28"/>
          <p:cNvSpPr/>
          <p:nvPr/>
        </p:nvSpPr>
        <p:spPr>
          <a:xfrm>
            <a:off x="4176720" y="3413160"/>
            <a:ext cx="4647960" cy="396360"/>
          </a:xfrm>
          <a:prstGeom prst="rect">
            <a:avLst/>
          </a:prstGeom>
        </p:spPr>
      </p:sp>
      <p:sp>
        <p:nvSpPr>
          <p:cNvPr id="238" name="CustomShape 29"/>
          <p:cNvSpPr/>
          <p:nvPr/>
        </p:nvSpPr>
        <p:spPr>
          <a:xfrm>
            <a:off x="547560" y="3699000"/>
            <a:ext cx="2271240" cy="3952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2000">
                <a:latin typeface="Tahoma"/>
              </a:rPr>
              <a:t>SBC</a:t>
            </a:r>
            <a:endParaRPr/>
          </a:p>
        </p:txBody>
      </p:sp>
      <p:sp>
        <p:nvSpPr>
          <p:cNvPr id="239" name="CustomShape 30"/>
          <p:cNvSpPr/>
          <p:nvPr/>
        </p:nvSpPr>
        <p:spPr>
          <a:xfrm>
            <a:off x="2681280" y="3718080"/>
            <a:ext cx="2271240" cy="3952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2000">
                <a:latin typeface="Tahoma"/>
              </a:rPr>
              <a:t>v1</a:t>
            </a:r>
            <a:endParaRPr/>
          </a:p>
        </p:txBody>
      </p:sp>
      <p:sp>
        <p:nvSpPr>
          <p:cNvPr id="240" name="CustomShape 31"/>
          <p:cNvSpPr/>
          <p:nvPr/>
        </p:nvSpPr>
        <p:spPr>
          <a:xfrm>
            <a:off x="4191120" y="3703680"/>
            <a:ext cx="4647960" cy="70020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2000">
                <a:latin typeface="Tahoma"/>
              </a:rPr>
              <a:t>subtract with carry of two 32 bit values</a:t>
            </a:r>
            <a:endParaRPr/>
          </a:p>
        </p:txBody>
      </p:sp>
      <p:sp>
        <p:nvSpPr>
          <p:cNvPr id="241" name="CustomShape 32"/>
          <p:cNvSpPr/>
          <p:nvPr/>
        </p:nvSpPr>
        <p:spPr>
          <a:xfrm>
            <a:off x="4191120" y="3946680"/>
            <a:ext cx="4647960" cy="396360"/>
          </a:xfrm>
          <a:prstGeom prst="rect">
            <a:avLst/>
          </a:prstGeom>
        </p:spPr>
      </p:sp>
      <p:sp>
        <p:nvSpPr>
          <p:cNvPr id="242" name="CustomShape 33"/>
          <p:cNvSpPr/>
          <p:nvPr/>
        </p:nvSpPr>
        <p:spPr>
          <a:xfrm>
            <a:off x="533520" y="3927600"/>
            <a:ext cx="2271240" cy="3952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2000">
                <a:latin typeface="Tahoma"/>
              </a:rPr>
              <a:t>SMLAxy</a:t>
            </a:r>
            <a:endParaRPr/>
          </a:p>
        </p:txBody>
      </p:sp>
      <p:sp>
        <p:nvSpPr>
          <p:cNvPr id="243" name="CustomShape 34"/>
          <p:cNvSpPr/>
          <p:nvPr/>
        </p:nvSpPr>
        <p:spPr>
          <a:xfrm>
            <a:off x="2666880" y="3946680"/>
            <a:ext cx="2271240" cy="3952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2000">
                <a:latin typeface="Tahoma"/>
              </a:rPr>
              <a:t>v5E</a:t>
            </a:r>
            <a:endParaRPr/>
          </a:p>
        </p:txBody>
      </p:sp>
      <p:sp>
        <p:nvSpPr>
          <p:cNvPr id="244" name="CustomShape 35"/>
          <p:cNvSpPr/>
          <p:nvPr/>
        </p:nvSpPr>
        <p:spPr>
          <a:xfrm>
            <a:off x="4176720" y="3932280"/>
            <a:ext cx="4647960" cy="100512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2000">
                <a:latin typeface="Tahoma"/>
              </a:rPr>
              <a:t>signed multiply accumulate instruction ((16 x 16) + 32 = 32 – bit) </a:t>
            </a:r>
            <a:endParaRPr/>
          </a:p>
        </p:txBody>
      </p:sp>
      <p:sp>
        <p:nvSpPr>
          <p:cNvPr id="245" name="CustomShape 36"/>
          <p:cNvSpPr/>
          <p:nvPr/>
        </p:nvSpPr>
        <p:spPr>
          <a:xfrm>
            <a:off x="4176720" y="4175280"/>
            <a:ext cx="4647960" cy="396360"/>
          </a:xfrm>
          <a:prstGeom prst="rect">
            <a:avLst/>
          </a:prstGeom>
        </p:spPr>
      </p:sp>
      <p:sp>
        <p:nvSpPr>
          <p:cNvPr id="246" name="CustomShape 37"/>
          <p:cNvSpPr/>
          <p:nvPr/>
        </p:nvSpPr>
        <p:spPr>
          <a:xfrm>
            <a:off x="533520" y="4495680"/>
            <a:ext cx="2271240" cy="3952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2000">
                <a:latin typeface="Tahoma"/>
              </a:rPr>
              <a:t>SMLAL</a:t>
            </a:r>
            <a:endParaRPr/>
          </a:p>
        </p:txBody>
      </p:sp>
      <p:sp>
        <p:nvSpPr>
          <p:cNvPr id="247" name="CustomShape 38"/>
          <p:cNvSpPr/>
          <p:nvPr/>
        </p:nvSpPr>
        <p:spPr>
          <a:xfrm>
            <a:off x="2666880" y="4514760"/>
            <a:ext cx="2271240" cy="3952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2000">
                <a:latin typeface="Tahoma"/>
              </a:rPr>
              <a:t>v3M</a:t>
            </a:r>
            <a:endParaRPr/>
          </a:p>
        </p:txBody>
      </p:sp>
      <p:sp>
        <p:nvSpPr>
          <p:cNvPr id="248" name="CustomShape 39"/>
          <p:cNvSpPr/>
          <p:nvPr/>
        </p:nvSpPr>
        <p:spPr>
          <a:xfrm>
            <a:off x="4176720" y="4500720"/>
            <a:ext cx="4647960" cy="70020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2000">
                <a:latin typeface="Tahoma"/>
              </a:rPr>
              <a:t>signed multiply accumulate long          ((32 x 32) + 64 = 64 – bit) </a:t>
            </a:r>
            <a:endParaRPr/>
          </a:p>
        </p:txBody>
      </p:sp>
      <p:sp>
        <p:nvSpPr>
          <p:cNvPr id="249" name="CustomShape 40"/>
          <p:cNvSpPr/>
          <p:nvPr/>
        </p:nvSpPr>
        <p:spPr>
          <a:xfrm>
            <a:off x="4176720" y="4743360"/>
            <a:ext cx="4647960" cy="396360"/>
          </a:xfrm>
          <a:prstGeom prst="rect">
            <a:avLst/>
          </a:prstGeom>
        </p:spPr>
      </p:sp>
      <p:sp>
        <p:nvSpPr>
          <p:cNvPr id="250" name="CustomShape 41"/>
          <p:cNvSpPr/>
          <p:nvPr/>
        </p:nvSpPr>
        <p:spPr>
          <a:xfrm>
            <a:off x="533520" y="5084640"/>
            <a:ext cx="2271240" cy="3952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2000">
                <a:latin typeface="Tahoma"/>
              </a:rPr>
              <a:t>SMLALxy</a:t>
            </a:r>
            <a:endParaRPr/>
          </a:p>
        </p:txBody>
      </p:sp>
      <p:sp>
        <p:nvSpPr>
          <p:cNvPr id="251" name="CustomShape 42"/>
          <p:cNvSpPr/>
          <p:nvPr/>
        </p:nvSpPr>
        <p:spPr>
          <a:xfrm>
            <a:off x="2666880" y="5103720"/>
            <a:ext cx="2271240" cy="3952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2000">
                <a:latin typeface="Tahoma"/>
              </a:rPr>
              <a:t>v5E</a:t>
            </a:r>
            <a:endParaRPr/>
          </a:p>
        </p:txBody>
      </p:sp>
      <p:sp>
        <p:nvSpPr>
          <p:cNvPr id="252" name="CustomShape 43"/>
          <p:cNvSpPr/>
          <p:nvPr/>
        </p:nvSpPr>
        <p:spPr>
          <a:xfrm>
            <a:off x="4176720" y="5089680"/>
            <a:ext cx="4647960" cy="70020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2000">
                <a:latin typeface="Tahoma"/>
              </a:rPr>
              <a:t>signed multiply accumulate long      ((32 x 16) + 64 = 64 – bit) </a:t>
            </a:r>
            <a:endParaRPr/>
          </a:p>
        </p:txBody>
      </p:sp>
      <p:sp>
        <p:nvSpPr>
          <p:cNvPr id="253" name="CustomShape 44"/>
          <p:cNvSpPr/>
          <p:nvPr/>
        </p:nvSpPr>
        <p:spPr>
          <a:xfrm>
            <a:off x="4176720" y="5332320"/>
            <a:ext cx="4647960" cy="396360"/>
          </a:xfrm>
          <a:prstGeom prst="rect">
            <a:avLst/>
          </a:prstGeom>
        </p:spPr>
      </p:sp>
      <p:sp>
        <p:nvSpPr>
          <p:cNvPr id="254" name="CustomShape 45"/>
          <p:cNvSpPr/>
          <p:nvPr/>
        </p:nvSpPr>
        <p:spPr>
          <a:xfrm>
            <a:off x="533520" y="5694480"/>
            <a:ext cx="2271240" cy="3952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2000">
                <a:latin typeface="Tahoma"/>
              </a:rPr>
              <a:t>SMLAWy</a:t>
            </a:r>
            <a:endParaRPr/>
          </a:p>
        </p:txBody>
      </p:sp>
      <p:sp>
        <p:nvSpPr>
          <p:cNvPr id="255" name="CustomShape 46"/>
          <p:cNvSpPr/>
          <p:nvPr/>
        </p:nvSpPr>
        <p:spPr>
          <a:xfrm>
            <a:off x="2666880" y="5713560"/>
            <a:ext cx="2271240" cy="3952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2000">
                <a:latin typeface="Tahoma"/>
              </a:rPr>
              <a:t>v5E</a:t>
            </a:r>
            <a:endParaRPr/>
          </a:p>
        </p:txBody>
      </p:sp>
      <p:sp>
        <p:nvSpPr>
          <p:cNvPr id="256" name="CustomShape 47"/>
          <p:cNvSpPr/>
          <p:nvPr/>
        </p:nvSpPr>
        <p:spPr>
          <a:xfrm>
            <a:off x="4176720" y="5699160"/>
            <a:ext cx="4647960" cy="100512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2000">
                <a:latin typeface="Tahoma"/>
              </a:rPr>
              <a:t>signed multiply accumulate instruction ((32 x 16) &gt;&gt; 16 +32 = 32 – bit) </a:t>
            </a:r>
            <a:endParaRPr/>
          </a:p>
        </p:txBody>
      </p:sp>
      <p:sp>
        <p:nvSpPr>
          <p:cNvPr id="257" name="CustomShape 48"/>
          <p:cNvSpPr/>
          <p:nvPr/>
        </p:nvSpPr>
        <p:spPr>
          <a:xfrm>
            <a:off x="4176720" y="5942160"/>
            <a:ext cx="4647960" cy="396360"/>
          </a:xfrm>
          <a:prstGeom prst="rect">
            <a:avLst/>
          </a:prstGeom>
        </p:spPr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TextShape 1"/>
          <p:cNvSpPr txBox="1"/>
          <p:nvPr/>
        </p:nvSpPr>
        <p:spPr>
          <a:xfrm>
            <a:off x="457200" y="457200"/>
            <a:ext cx="7772040" cy="114264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3000">
                <a:solidFill>
                  <a:srgbClr val="575F6D"/>
                </a:solidFill>
                <a:latin typeface="Century Schoolbook"/>
              </a:rPr>
              <a:t>Program Status Register Instructions</a:t>
            </a:r>
            <a:endParaRPr/>
          </a:p>
        </p:txBody>
      </p:sp>
      <p:sp>
        <p:nvSpPr>
          <p:cNvPr id="769" name="TextShape 2"/>
          <p:cNvSpPr txBox="1"/>
          <p:nvPr/>
        </p:nvSpPr>
        <p:spPr>
          <a:xfrm>
            <a:off x="838080" y="1752480"/>
            <a:ext cx="7772040" cy="449532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just">
              <a:buSzPct val="45000"/>
              <a:buFont typeface="Wingdings"/>
              <a:buChar char="Ø"/>
            </a:pPr>
            <a:r>
              <a:rPr lang="en-IN"/>
              <a:t>2 instructions to directly control a psr</a:t>
            </a:r>
            <a:endParaRPr/>
          </a:p>
          <a:p>
            <a:pPr algn="just">
              <a:buSzPct val="45000"/>
              <a:buFont typeface="Wingdings"/>
              <a:buChar char="Ø"/>
            </a:pPr>
            <a:r>
              <a:rPr lang="en-IN"/>
              <a:t>MRS - transfers the contents of cpsr or spsr into a register</a:t>
            </a:r>
            <a:endParaRPr/>
          </a:p>
          <a:p>
            <a:pPr algn="just">
              <a:buSzPct val="45000"/>
              <a:buFont typeface="Wingdings"/>
              <a:buChar char="Ø"/>
            </a:pPr>
            <a:r>
              <a:rPr lang="en-IN"/>
              <a:t>MSR - transfers the contents of register into cpsr or spsr</a:t>
            </a:r>
            <a:endParaRPr/>
          </a:p>
          <a:p>
            <a:endParaRPr/>
          </a:p>
        </p:txBody>
      </p:sp>
      <p:sp>
        <p:nvSpPr>
          <p:cNvPr id="770" name="CustomShape 3"/>
          <p:cNvSpPr/>
          <p:nvPr/>
        </p:nvSpPr>
        <p:spPr>
          <a:xfrm>
            <a:off x="1447920" y="4762800"/>
            <a:ext cx="304560" cy="1132560"/>
          </a:xfrm>
          <a:prstGeom prst="rect">
            <a:avLst/>
          </a:prstGeom>
          <a:solidFill>
            <a:srgbClr val="FE8637"/>
          </a:solidFill>
          <a:ln w="31680">
            <a:solidFill>
              <a:srgbClr val="000000"/>
            </a:solidFill>
            <a:miter/>
          </a:ln>
        </p:spPr>
        <p:txBody>
          <a:bodyPr wrap="none" lIns="90000" tIns="45000" rIns="90000" bIns="45000" anchor="ctr"/>
          <a:lstStyle/>
          <a:p>
            <a:pPr algn="ctr"/>
            <a:r>
              <a:rPr lang="en-IN" sz="2400">
                <a:latin typeface="Tahoma"/>
              </a:rPr>
              <a:t>N</a:t>
            </a:r>
            <a:endParaRPr/>
          </a:p>
        </p:txBody>
      </p:sp>
      <p:sp>
        <p:nvSpPr>
          <p:cNvPr id="771" name="CustomShape 4"/>
          <p:cNvSpPr/>
          <p:nvPr/>
        </p:nvSpPr>
        <p:spPr>
          <a:xfrm>
            <a:off x="1752480" y="4762800"/>
            <a:ext cx="304560" cy="1132560"/>
          </a:xfrm>
          <a:prstGeom prst="rect">
            <a:avLst/>
          </a:prstGeom>
          <a:solidFill>
            <a:srgbClr val="FE8637"/>
          </a:solidFill>
          <a:ln w="31680">
            <a:solidFill>
              <a:srgbClr val="000000"/>
            </a:solidFill>
            <a:miter/>
          </a:ln>
        </p:spPr>
        <p:txBody>
          <a:bodyPr wrap="none" lIns="90000" tIns="45000" rIns="90000" bIns="45000" anchor="ctr"/>
          <a:lstStyle/>
          <a:p>
            <a:pPr algn="ctr"/>
            <a:r>
              <a:rPr lang="en-IN" sz="2400">
                <a:latin typeface="Tahoma"/>
              </a:rPr>
              <a:t>Z</a:t>
            </a:r>
            <a:endParaRPr/>
          </a:p>
        </p:txBody>
      </p:sp>
      <p:sp>
        <p:nvSpPr>
          <p:cNvPr id="772" name="CustomShape 5"/>
          <p:cNvSpPr/>
          <p:nvPr/>
        </p:nvSpPr>
        <p:spPr>
          <a:xfrm>
            <a:off x="2057400" y="4762800"/>
            <a:ext cx="304560" cy="1132560"/>
          </a:xfrm>
          <a:prstGeom prst="rect">
            <a:avLst/>
          </a:prstGeom>
          <a:solidFill>
            <a:srgbClr val="FE8637"/>
          </a:solidFill>
          <a:ln w="31680">
            <a:solidFill>
              <a:srgbClr val="000000"/>
            </a:solidFill>
            <a:miter/>
          </a:ln>
        </p:spPr>
        <p:txBody>
          <a:bodyPr wrap="none" lIns="90000" tIns="45000" rIns="90000" bIns="45000" anchor="ctr"/>
          <a:lstStyle/>
          <a:p>
            <a:pPr algn="ctr"/>
            <a:r>
              <a:rPr lang="en-IN" sz="2400">
                <a:latin typeface="Tahoma"/>
              </a:rPr>
              <a:t>C</a:t>
            </a:r>
            <a:endParaRPr/>
          </a:p>
        </p:txBody>
      </p:sp>
      <p:sp>
        <p:nvSpPr>
          <p:cNvPr id="773" name="CustomShape 6"/>
          <p:cNvSpPr/>
          <p:nvPr/>
        </p:nvSpPr>
        <p:spPr>
          <a:xfrm>
            <a:off x="2362320" y="4762800"/>
            <a:ext cx="304560" cy="1132560"/>
          </a:xfrm>
          <a:prstGeom prst="rect">
            <a:avLst/>
          </a:prstGeom>
          <a:solidFill>
            <a:srgbClr val="FE8637"/>
          </a:solidFill>
          <a:ln w="31680">
            <a:solidFill>
              <a:srgbClr val="000000"/>
            </a:solidFill>
            <a:miter/>
          </a:ln>
        </p:spPr>
        <p:txBody>
          <a:bodyPr wrap="none" lIns="90000" tIns="45000" rIns="90000" bIns="45000" anchor="ctr"/>
          <a:lstStyle/>
          <a:p>
            <a:pPr algn="ctr"/>
            <a:r>
              <a:rPr lang="en-IN" sz="2400">
                <a:latin typeface="Tahoma"/>
              </a:rPr>
              <a:t>V</a:t>
            </a:r>
            <a:endParaRPr/>
          </a:p>
        </p:txBody>
      </p:sp>
      <p:sp>
        <p:nvSpPr>
          <p:cNvPr id="774" name="CustomShape 7"/>
          <p:cNvSpPr/>
          <p:nvPr/>
        </p:nvSpPr>
        <p:spPr>
          <a:xfrm>
            <a:off x="2666880" y="4762800"/>
            <a:ext cx="3276360" cy="1132560"/>
          </a:xfrm>
          <a:prstGeom prst="rect">
            <a:avLst/>
          </a:prstGeom>
          <a:ln w="31680">
            <a:solidFill>
              <a:srgbClr val="000000"/>
            </a:solidFill>
            <a:miter/>
          </a:ln>
        </p:spPr>
      </p:sp>
      <p:sp>
        <p:nvSpPr>
          <p:cNvPr id="775" name="CustomShape 8"/>
          <p:cNvSpPr/>
          <p:nvPr/>
        </p:nvSpPr>
        <p:spPr>
          <a:xfrm>
            <a:off x="5943600" y="4762800"/>
            <a:ext cx="304560" cy="1132560"/>
          </a:xfrm>
          <a:prstGeom prst="rect">
            <a:avLst/>
          </a:prstGeom>
          <a:solidFill>
            <a:srgbClr val="FE8637"/>
          </a:solidFill>
          <a:ln w="31680">
            <a:solidFill>
              <a:srgbClr val="000000"/>
            </a:solidFill>
            <a:miter/>
          </a:ln>
        </p:spPr>
        <p:txBody>
          <a:bodyPr wrap="none" lIns="90000" tIns="45000" rIns="90000" bIns="45000" anchor="ctr"/>
          <a:lstStyle/>
          <a:p>
            <a:pPr algn="ctr"/>
            <a:r>
              <a:rPr lang="en-IN" sz="2400">
                <a:latin typeface="Tahoma"/>
              </a:rPr>
              <a:t>I</a:t>
            </a:r>
            <a:endParaRPr/>
          </a:p>
        </p:txBody>
      </p:sp>
      <p:sp>
        <p:nvSpPr>
          <p:cNvPr id="776" name="CustomShape 9"/>
          <p:cNvSpPr/>
          <p:nvPr/>
        </p:nvSpPr>
        <p:spPr>
          <a:xfrm>
            <a:off x="6248520" y="4762800"/>
            <a:ext cx="304560" cy="1132560"/>
          </a:xfrm>
          <a:prstGeom prst="rect">
            <a:avLst/>
          </a:prstGeom>
          <a:solidFill>
            <a:srgbClr val="FE8637"/>
          </a:solidFill>
          <a:ln w="31680">
            <a:solidFill>
              <a:srgbClr val="000000"/>
            </a:solidFill>
            <a:miter/>
          </a:ln>
        </p:spPr>
        <p:txBody>
          <a:bodyPr wrap="none" lIns="90000" tIns="45000" rIns="90000" bIns="45000" anchor="ctr"/>
          <a:lstStyle/>
          <a:p>
            <a:pPr algn="ctr"/>
            <a:r>
              <a:rPr lang="en-IN" sz="2400">
                <a:latin typeface="Tahoma"/>
              </a:rPr>
              <a:t>F</a:t>
            </a:r>
            <a:endParaRPr/>
          </a:p>
        </p:txBody>
      </p:sp>
      <p:sp>
        <p:nvSpPr>
          <p:cNvPr id="777" name="CustomShape 10"/>
          <p:cNvSpPr/>
          <p:nvPr/>
        </p:nvSpPr>
        <p:spPr>
          <a:xfrm>
            <a:off x="6553080" y="4762800"/>
            <a:ext cx="304560" cy="1132560"/>
          </a:xfrm>
          <a:prstGeom prst="rect">
            <a:avLst/>
          </a:prstGeom>
          <a:solidFill>
            <a:srgbClr val="FE8637"/>
          </a:solidFill>
          <a:ln w="31680">
            <a:solidFill>
              <a:srgbClr val="000000"/>
            </a:solidFill>
            <a:miter/>
          </a:ln>
        </p:spPr>
        <p:txBody>
          <a:bodyPr wrap="none" lIns="90000" tIns="45000" rIns="90000" bIns="45000" anchor="ctr"/>
          <a:lstStyle/>
          <a:p>
            <a:pPr algn="ctr"/>
            <a:r>
              <a:rPr lang="en-IN" sz="2400">
                <a:latin typeface="Tahoma"/>
              </a:rPr>
              <a:t>T</a:t>
            </a:r>
            <a:endParaRPr/>
          </a:p>
        </p:txBody>
      </p:sp>
      <p:sp>
        <p:nvSpPr>
          <p:cNvPr id="778" name="CustomShape 11"/>
          <p:cNvSpPr/>
          <p:nvPr/>
        </p:nvSpPr>
        <p:spPr>
          <a:xfrm>
            <a:off x="6858000" y="4762800"/>
            <a:ext cx="1142640" cy="1132560"/>
          </a:xfrm>
          <a:prstGeom prst="rect">
            <a:avLst/>
          </a:prstGeom>
          <a:solidFill>
            <a:srgbClr val="FE8637"/>
          </a:solidFill>
          <a:ln w="31680">
            <a:solidFill>
              <a:srgbClr val="000000"/>
            </a:solidFill>
            <a:miter/>
          </a:ln>
        </p:spPr>
        <p:txBody>
          <a:bodyPr wrap="none" lIns="90000" tIns="45000" rIns="90000" bIns="45000" anchor="ctr"/>
          <a:lstStyle/>
          <a:p>
            <a:pPr algn="ctr"/>
            <a:r>
              <a:rPr lang="en-IN" sz="2400">
                <a:latin typeface="Tahoma"/>
              </a:rPr>
              <a:t>Mode</a:t>
            </a:r>
            <a:endParaRPr/>
          </a:p>
        </p:txBody>
      </p:sp>
      <p:sp>
        <p:nvSpPr>
          <p:cNvPr id="779" name="CustomShape 12"/>
          <p:cNvSpPr/>
          <p:nvPr/>
        </p:nvSpPr>
        <p:spPr>
          <a:xfrm>
            <a:off x="1438200" y="4568040"/>
            <a:ext cx="371160" cy="24264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1000">
                <a:latin typeface="Tahoma"/>
              </a:rPr>
              <a:t>31</a:t>
            </a:r>
            <a:endParaRPr/>
          </a:p>
        </p:txBody>
      </p:sp>
      <p:sp>
        <p:nvSpPr>
          <p:cNvPr id="780" name="CustomShape 13"/>
          <p:cNvSpPr/>
          <p:nvPr/>
        </p:nvSpPr>
        <p:spPr>
          <a:xfrm>
            <a:off x="1733400" y="4570920"/>
            <a:ext cx="371160" cy="24264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1000">
                <a:latin typeface="Tahoma"/>
              </a:rPr>
              <a:t>30</a:t>
            </a:r>
            <a:endParaRPr/>
          </a:p>
        </p:txBody>
      </p:sp>
      <p:sp>
        <p:nvSpPr>
          <p:cNvPr id="781" name="CustomShape 14"/>
          <p:cNvSpPr/>
          <p:nvPr/>
        </p:nvSpPr>
        <p:spPr>
          <a:xfrm>
            <a:off x="2038320" y="4568040"/>
            <a:ext cx="371160" cy="24264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1000">
                <a:latin typeface="Tahoma"/>
              </a:rPr>
              <a:t>29</a:t>
            </a:r>
            <a:endParaRPr/>
          </a:p>
        </p:txBody>
      </p:sp>
      <p:sp>
        <p:nvSpPr>
          <p:cNvPr id="782" name="CustomShape 15"/>
          <p:cNvSpPr/>
          <p:nvPr/>
        </p:nvSpPr>
        <p:spPr>
          <a:xfrm>
            <a:off x="2352600" y="4570920"/>
            <a:ext cx="371160" cy="24264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1000">
                <a:latin typeface="Tahoma"/>
              </a:rPr>
              <a:t>28</a:t>
            </a:r>
            <a:endParaRPr/>
          </a:p>
        </p:txBody>
      </p:sp>
      <p:sp>
        <p:nvSpPr>
          <p:cNvPr id="783" name="CustomShape 16"/>
          <p:cNvSpPr/>
          <p:nvPr/>
        </p:nvSpPr>
        <p:spPr>
          <a:xfrm>
            <a:off x="5943600" y="4550400"/>
            <a:ext cx="371160" cy="24264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1000">
                <a:latin typeface="Tahoma"/>
              </a:rPr>
              <a:t>7</a:t>
            </a:r>
            <a:endParaRPr/>
          </a:p>
        </p:txBody>
      </p:sp>
      <p:sp>
        <p:nvSpPr>
          <p:cNvPr id="784" name="CustomShape 17"/>
          <p:cNvSpPr/>
          <p:nvPr/>
        </p:nvSpPr>
        <p:spPr>
          <a:xfrm>
            <a:off x="6248520" y="4550400"/>
            <a:ext cx="371160" cy="24264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1000">
                <a:latin typeface="Tahoma"/>
              </a:rPr>
              <a:t>6</a:t>
            </a:r>
            <a:endParaRPr/>
          </a:p>
        </p:txBody>
      </p:sp>
      <p:sp>
        <p:nvSpPr>
          <p:cNvPr id="785" name="CustomShape 18"/>
          <p:cNvSpPr/>
          <p:nvPr/>
        </p:nvSpPr>
        <p:spPr>
          <a:xfrm>
            <a:off x="6553080" y="4562280"/>
            <a:ext cx="371160" cy="24264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1000">
                <a:latin typeface="Tahoma"/>
              </a:rPr>
              <a:t>5</a:t>
            </a:r>
            <a:endParaRPr/>
          </a:p>
        </p:txBody>
      </p:sp>
      <p:sp>
        <p:nvSpPr>
          <p:cNvPr id="786" name="CustomShape 19"/>
          <p:cNvSpPr/>
          <p:nvPr/>
        </p:nvSpPr>
        <p:spPr>
          <a:xfrm>
            <a:off x="6819840" y="4550400"/>
            <a:ext cx="371160" cy="24264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1000">
                <a:latin typeface="Tahoma"/>
              </a:rPr>
              <a:t>4</a:t>
            </a:r>
            <a:endParaRPr/>
          </a:p>
        </p:txBody>
      </p:sp>
      <p:sp>
        <p:nvSpPr>
          <p:cNvPr id="787" name="CustomShape 20"/>
          <p:cNvSpPr/>
          <p:nvPr/>
        </p:nvSpPr>
        <p:spPr>
          <a:xfrm>
            <a:off x="7810560" y="4550400"/>
            <a:ext cx="371160" cy="24264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1000">
                <a:latin typeface="Tahoma"/>
              </a:rPr>
              <a:t>0</a:t>
            </a:r>
            <a:endParaRPr/>
          </a:p>
        </p:txBody>
      </p:sp>
      <p:sp>
        <p:nvSpPr>
          <p:cNvPr id="788" name="CustomShape 21"/>
          <p:cNvSpPr/>
          <p:nvPr/>
        </p:nvSpPr>
        <p:spPr>
          <a:xfrm>
            <a:off x="1581120" y="5878080"/>
            <a:ext cx="1066320" cy="39492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1000">
                <a:latin typeface="Tahoma"/>
              </a:rPr>
              <a:t>Condition Flags</a:t>
            </a:r>
            <a:endParaRPr/>
          </a:p>
        </p:txBody>
      </p:sp>
      <p:sp>
        <p:nvSpPr>
          <p:cNvPr id="789" name="CustomShape 22"/>
          <p:cNvSpPr/>
          <p:nvPr/>
        </p:nvSpPr>
        <p:spPr>
          <a:xfrm>
            <a:off x="6924600" y="5869080"/>
            <a:ext cx="1066320" cy="39492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1000">
                <a:latin typeface="Tahoma"/>
              </a:rPr>
              <a:t>Processor Mode</a:t>
            </a:r>
            <a:endParaRPr/>
          </a:p>
        </p:txBody>
      </p:sp>
      <p:sp>
        <p:nvSpPr>
          <p:cNvPr id="790" name="CustomShape 23"/>
          <p:cNvSpPr/>
          <p:nvPr/>
        </p:nvSpPr>
        <p:spPr>
          <a:xfrm>
            <a:off x="5915160" y="5869080"/>
            <a:ext cx="761760" cy="39492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ctr"/>
            <a:r>
              <a:rPr lang="en-IN" sz="1000">
                <a:latin typeface="Tahoma"/>
              </a:rPr>
              <a:t>Interrupt Masks</a:t>
            </a:r>
            <a:endParaRPr/>
          </a:p>
        </p:txBody>
      </p:sp>
      <p:sp>
        <p:nvSpPr>
          <p:cNvPr id="791" name="CustomShape 24"/>
          <p:cNvSpPr/>
          <p:nvPr/>
        </p:nvSpPr>
        <p:spPr>
          <a:xfrm>
            <a:off x="6248520" y="6249600"/>
            <a:ext cx="1066320" cy="24264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1000">
                <a:latin typeface="Tahoma"/>
              </a:rPr>
              <a:t>Thumb State</a:t>
            </a:r>
            <a:endParaRPr/>
          </a:p>
        </p:txBody>
      </p:sp>
      <p:sp>
        <p:nvSpPr>
          <p:cNvPr id="792" name="Line 25"/>
          <p:cNvSpPr/>
          <p:nvPr/>
        </p:nvSpPr>
        <p:spPr>
          <a:xfrm>
            <a:off x="6705360" y="5904360"/>
            <a:ext cx="0" cy="345240"/>
          </a:xfrm>
          <a:prstGeom prst="line">
            <a:avLst/>
          </a:prstGeom>
          <a:ln w="31680">
            <a:solidFill>
              <a:srgbClr val="000000"/>
            </a:solidFill>
            <a:round/>
          </a:ln>
        </p:spPr>
      </p:sp>
      <p:sp>
        <p:nvSpPr>
          <p:cNvPr id="793" name="CustomShape 26"/>
          <p:cNvSpPr/>
          <p:nvPr/>
        </p:nvSpPr>
        <p:spPr>
          <a:xfrm>
            <a:off x="743040" y="5878080"/>
            <a:ext cx="1066320" cy="24264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1000" b="1">
                <a:latin typeface="Tahoma"/>
              </a:rPr>
              <a:t>Function</a:t>
            </a:r>
            <a:endParaRPr/>
          </a:p>
        </p:txBody>
      </p:sp>
      <p:sp>
        <p:nvSpPr>
          <p:cNvPr id="794" name="CustomShape 27"/>
          <p:cNvSpPr/>
          <p:nvPr/>
        </p:nvSpPr>
        <p:spPr>
          <a:xfrm>
            <a:off x="1104840" y="4568040"/>
            <a:ext cx="1066320" cy="24264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1000" b="1">
                <a:latin typeface="Tahoma"/>
              </a:rPr>
              <a:t>Bit</a:t>
            </a:r>
            <a:endParaRPr/>
          </a:p>
        </p:txBody>
      </p:sp>
      <p:sp>
        <p:nvSpPr>
          <p:cNvPr id="795" name="CustomShape 28"/>
          <p:cNvSpPr/>
          <p:nvPr/>
        </p:nvSpPr>
        <p:spPr>
          <a:xfrm>
            <a:off x="905040" y="4394160"/>
            <a:ext cx="1066320" cy="24264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1000" b="1">
                <a:latin typeface="Tahoma"/>
              </a:rPr>
              <a:t>Fields</a:t>
            </a:r>
            <a:endParaRPr/>
          </a:p>
        </p:txBody>
      </p:sp>
      <p:sp>
        <p:nvSpPr>
          <p:cNvPr id="796" name="Line 29"/>
          <p:cNvSpPr/>
          <p:nvPr/>
        </p:nvSpPr>
        <p:spPr>
          <a:xfrm>
            <a:off x="1447560" y="4426200"/>
            <a:ext cx="0" cy="141840"/>
          </a:xfrm>
          <a:prstGeom prst="line">
            <a:avLst/>
          </a:prstGeom>
          <a:ln w="31680">
            <a:solidFill>
              <a:srgbClr val="000000"/>
            </a:solidFill>
            <a:round/>
          </a:ln>
        </p:spPr>
      </p:sp>
      <p:sp>
        <p:nvSpPr>
          <p:cNvPr id="797" name="Line 30"/>
          <p:cNvSpPr/>
          <p:nvPr/>
        </p:nvSpPr>
        <p:spPr>
          <a:xfrm>
            <a:off x="3276360" y="4408560"/>
            <a:ext cx="0" cy="141840"/>
          </a:xfrm>
          <a:prstGeom prst="line">
            <a:avLst/>
          </a:prstGeom>
          <a:ln w="31680">
            <a:solidFill>
              <a:srgbClr val="000000"/>
            </a:solidFill>
            <a:round/>
          </a:ln>
        </p:spPr>
      </p:sp>
      <p:sp>
        <p:nvSpPr>
          <p:cNvPr id="798" name="Line 31"/>
          <p:cNvSpPr/>
          <p:nvPr/>
        </p:nvSpPr>
        <p:spPr>
          <a:xfrm>
            <a:off x="3323880" y="4408560"/>
            <a:ext cx="0" cy="141840"/>
          </a:xfrm>
          <a:prstGeom prst="line">
            <a:avLst/>
          </a:prstGeom>
          <a:ln w="31680">
            <a:solidFill>
              <a:srgbClr val="000000"/>
            </a:solidFill>
            <a:round/>
          </a:ln>
        </p:spPr>
      </p:sp>
      <p:sp>
        <p:nvSpPr>
          <p:cNvPr id="799" name="Line 32"/>
          <p:cNvSpPr/>
          <p:nvPr/>
        </p:nvSpPr>
        <p:spPr>
          <a:xfrm>
            <a:off x="4343400" y="4408560"/>
            <a:ext cx="0" cy="141840"/>
          </a:xfrm>
          <a:prstGeom prst="line">
            <a:avLst/>
          </a:prstGeom>
          <a:ln w="31680">
            <a:solidFill>
              <a:srgbClr val="000000"/>
            </a:solidFill>
            <a:round/>
          </a:ln>
        </p:spPr>
      </p:sp>
      <p:sp>
        <p:nvSpPr>
          <p:cNvPr id="800" name="Line 33"/>
          <p:cNvSpPr/>
          <p:nvPr/>
        </p:nvSpPr>
        <p:spPr>
          <a:xfrm>
            <a:off x="4390920" y="4408560"/>
            <a:ext cx="0" cy="141840"/>
          </a:xfrm>
          <a:prstGeom prst="line">
            <a:avLst/>
          </a:prstGeom>
          <a:ln w="31680">
            <a:solidFill>
              <a:srgbClr val="000000"/>
            </a:solidFill>
            <a:round/>
          </a:ln>
        </p:spPr>
      </p:sp>
      <p:sp>
        <p:nvSpPr>
          <p:cNvPr id="801" name="Line 34"/>
          <p:cNvSpPr/>
          <p:nvPr/>
        </p:nvSpPr>
        <p:spPr>
          <a:xfrm>
            <a:off x="5924520" y="4408560"/>
            <a:ext cx="0" cy="141840"/>
          </a:xfrm>
          <a:prstGeom prst="line">
            <a:avLst/>
          </a:prstGeom>
          <a:ln w="31680">
            <a:solidFill>
              <a:srgbClr val="000000"/>
            </a:solidFill>
            <a:round/>
          </a:ln>
        </p:spPr>
      </p:sp>
      <p:sp>
        <p:nvSpPr>
          <p:cNvPr id="802" name="Line 35"/>
          <p:cNvSpPr/>
          <p:nvPr/>
        </p:nvSpPr>
        <p:spPr>
          <a:xfrm>
            <a:off x="5876640" y="4408560"/>
            <a:ext cx="0" cy="141840"/>
          </a:xfrm>
          <a:prstGeom prst="line">
            <a:avLst/>
          </a:prstGeom>
          <a:ln w="31680">
            <a:solidFill>
              <a:srgbClr val="000000"/>
            </a:solidFill>
            <a:round/>
          </a:ln>
        </p:spPr>
      </p:sp>
      <p:sp>
        <p:nvSpPr>
          <p:cNvPr id="803" name="Line 36"/>
          <p:cNvSpPr/>
          <p:nvPr/>
        </p:nvSpPr>
        <p:spPr>
          <a:xfrm>
            <a:off x="7972200" y="4408560"/>
            <a:ext cx="0" cy="141840"/>
          </a:xfrm>
          <a:prstGeom prst="line">
            <a:avLst/>
          </a:prstGeom>
          <a:ln w="31680">
            <a:solidFill>
              <a:srgbClr val="000000"/>
            </a:solidFill>
            <a:round/>
          </a:ln>
        </p:spPr>
      </p:sp>
      <p:sp>
        <p:nvSpPr>
          <p:cNvPr id="804" name="Line 37"/>
          <p:cNvSpPr/>
          <p:nvPr/>
        </p:nvSpPr>
        <p:spPr>
          <a:xfrm>
            <a:off x="1447560" y="4479480"/>
            <a:ext cx="1828800" cy="0"/>
          </a:xfrm>
          <a:prstGeom prst="line">
            <a:avLst/>
          </a:prstGeom>
          <a:ln w="31680">
            <a:solidFill>
              <a:srgbClr val="000000"/>
            </a:solidFill>
            <a:round/>
          </a:ln>
        </p:spPr>
      </p:sp>
      <p:sp>
        <p:nvSpPr>
          <p:cNvPr id="805" name="Line 38"/>
          <p:cNvSpPr/>
          <p:nvPr/>
        </p:nvSpPr>
        <p:spPr>
          <a:xfrm>
            <a:off x="3352680" y="4479480"/>
            <a:ext cx="990720" cy="0"/>
          </a:xfrm>
          <a:prstGeom prst="line">
            <a:avLst/>
          </a:prstGeom>
          <a:ln w="31680">
            <a:solidFill>
              <a:srgbClr val="000000"/>
            </a:solidFill>
            <a:round/>
          </a:ln>
        </p:spPr>
      </p:sp>
      <p:sp>
        <p:nvSpPr>
          <p:cNvPr id="806" name="Line 39"/>
          <p:cNvSpPr/>
          <p:nvPr/>
        </p:nvSpPr>
        <p:spPr>
          <a:xfrm>
            <a:off x="4419360" y="4479480"/>
            <a:ext cx="1447920" cy="0"/>
          </a:xfrm>
          <a:prstGeom prst="line">
            <a:avLst/>
          </a:prstGeom>
          <a:ln w="31680">
            <a:solidFill>
              <a:srgbClr val="000000"/>
            </a:solidFill>
            <a:round/>
          </a:ln>
        </p:spPr>
      </p:sp>
      <p:sp>
        <p:nvSpPr>
          <p:cNvPr id="807" name="Line 40"/>
          <p:cNvSpPr/>
          <p:nvPr/>
        </p:nvSpPr>
        <p:spPr>
          <a:xfrm>
            <a:off x="5943600" y="4479480"/>
            <a:ext cx="1981080" cy="0"/>
          </a:xfrm>
          <a:prstGeom prst="line">
            <a:avLst/>
          </a:prstGeom>
          <a:ln w="31680">
            <a:solidFill>
              <a:srgbClr val="000000"/>
            </a:solidFill>
            <a:round/>
          </a:ln>
        </p:spPr>
      </p:sp>
      <p:sp>
        <p:nvSpPr>
          <p:cNvPr id="808" name="CustomShape 41"/>
          <p:cNvSpPr/>
          <p:nvPr/>
        </p:nvSpPr>
        <p:spPr>
          <a:xfrm>
            <a:off x="2133720" y="4267080"/>
            <a:ext cx="1066320" cy="24264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1000">
                <a:latin typeface="Tahoma"/>
              </a:rPr>
              <a:t>Flags[24:31]</a:t>
            </a:r>
            <a:endParaRPr/>
          </a:p>
        </p:txBody>
      </p:sp>
      <p:sp>
        <p:nvSpPr>
          <p:cNvPr id="809" name="CustomShape 42"/>
          <p:cNvSpPr/>
          <p:nvPr/>
        </p:nvSpPr>
        <p:spPr>
          <a:xfrm>
            <a:off x="3367080" y="4276080"/>
            <a:ext cx="1066320" cy="24264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1000">
                <a:latin typeface="Tahoma"/>
              </a:rPr>
              <a:t>Status[16:23]</a:t>
            </a:r>
            <a:endParaRPr/>
          </a:p>
        </p:txBody>
      </p:sp>
      <p:sp>
        <p:nvSpPr>
          <p:cNvPr id="810" name="CustomShape 43"/>
          <p:cNvSpPr/>
          <p:nvPr/>
        </p:nvSpPr>
        <p:spPr>
          <a:xfrm>
            <a:off x="4724280" y="4285080"/>
            <a:ext cx="1218960" cy="24264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1000">
                <a:latin typeface="Tahoma"/>
              </a:rPr>
              <a:t>Extension[8:15]</a:t>
            </a:r>
            <a:endParaRPr/>
          </a:p>
        </p:txBody>
      </p:sp>
      <p:sp>
        <p:nvSpPr>
          <p:cNvPr id="811" name="CustomShape 44"/>
          <p:cNvSpPr/>
          <p:nvPr/>
        </p:nvSpPr>
        <p:spPr>
          <a:xfrm>
            <a:off x="6638760" y="4276080"/>
            <a:ext cx="1066320" cy="24264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1000">
                <a:latin typeface="Tahoma"/>
              </a:rPr>
              <a:t>Control[0:7]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TextShape 1"/>
          <p:cNvSpPr txBox="1"/>
          <p:nvPr/>
        </p:nvSpPr>
        <p:spPr>
          <a:xfrm>
            <a:off x="457200" y="274680"/>
            <a:ext cx="7848360" cy="114264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3000">
                <a:solidFill>
                  <a:srgbClr val="575F6D"/>
                </a:solidFill>
                <a:latin typeface="Century Schoolbook"/>
              </a:rPr>
              <a:t>Program Status Register Instructions</a:t>
            </a:r>
            <a:endParaRPr/>
          </a:p>
        </p:txBody>
      </p:sp>
      <p:sp>
        <p:nvSpPr>
          <p:cNvPr id="813" name="TextShape 2"/>
          <p:cNvSpPr txBox="1"/>
          <p:nvPr/>
        </p:nvSpPr>
        <p:spPr>
          <a:xfrm>
            <a:off x="380880" y="1523880"/>
            <a:ext cx="8915040" cy="47239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buSzPct val="45000"/>
              <a:buFont typeface="Wingdings"/>
              <a:buChar char="Ø"/>
            </a:pPr>
            <a:r>
              <a:rPr lang="en-IN" sz="2400"/>
              <a:t>MRS{&lt;cond&gt;} Rd,&lt;cpsr|spsr&gt;</a:t>
            </a:r>
            <a:endParaRPr/>
          </a:p>
          <a:p>
            <a:pPr>
              <a:buSzPct val="45000"/>
              <a:buFont typeface="Wingdings"/>
              <a:buChar char="Ø"/>
            </a:pPr>
            <a:r>
              <a:rPr lang="en-IN" sz="2400"/>
              <a:t>MSR{&lt;cond&gt;} &lt;cpsr|spsr&gt;_&lt;fields&gt;,Rm</a:t>
            </a:r>
            <a:endParaRPr/>
          </a:p>
          <a:p>
            <a:pPr>
              <a:buSzPct val="45000"/>
              <a:buFont typeface="Wingdings"/>
              <a:buChar char="Ø"/>
            </a:pPr>
            <a:r>
              <a:rPr lang="en-IN" sz="2400"/>
              <a:t>MSR{&lt;cond&gt;} &lt;cpsr|spsr&gt;_&lt;fields&gt;,#immediate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TextShape 1"/>
          <p:cNvSpPr txBox="1"/>
          <p:nvPr/>
        </p:nvSpPr>
        <p:spPr>
          <a:xfrm>
            <a:off x="457200" y="809640"/>
            <a:ext cx="8229240" cy="6076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3000">
                <a:solidFill>
                  <a:srgbClr val="575F6D"/>
                </a:solidFill>
                <a:latin typeface="Century Schoolbook"/>
              </a:rPr>
              <a:t>Coprocessor Instructions</a:t>
            </a:r>
            <a:endParaRPr/>
          </a:p>
        </p:txBody>
      </p:sp>
      <p:sp>
        <p:nvSpPr>
          <p:cNvPr id="815" name="TextShape 2"/>
          <p:cNvSpPr txBox="1"/>
          <p:nvPr/>
        </p:nvSpPr>
        <p:spPr>
          <a:xfrm>
            <a:off x="304920" y="1600200"/>
            <a:ext cx="8229240" cy="48733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buSzPct val="45000"/>
              <a:buFont typeface="Wingdings"/>
              <a:buChar char="Ø"/>
            </a:pPr>
            <a:r>
              <a:rPr lang="en-IN"/>
              <a:t>Are used to extend the instruction set</a:t>
            </a:r>
            <a:endParaRPr/>
          </a:p>
          <a:p>
            <a:pPr>
              <a:buSzPct val="45000"/>
              <a:buFont typeface="Wingdings"/>
              <a:buChar char="Ø"/>
            </a:pPr>
            <a:r>
              <a:rPr lang="en-IN"/>
              <a:t>Additional computation capability</a:t>
            </a:r>
            <a:endParaRPr/>
          </a:p>
          <a:p>
            <a:pPr>
              <a:buSzPct val="45000"/>
              <a:buFont typeface="Wingdings"/>
              <a:buChar char="Ø"/>
            </a:pPr>
            <a:r>
              <a:rPr lang="en-IN"/>
              <a:t>Used to control the memory subsystem</a:t>
            </a:r>
            <a:endParaRPr/>
          </a:p>
          <a:p>
            <a:pPr>
              <a:buSzPct val="45000"/>
              <a:buFont typeface="Wingdings"/>
              <a:buChar char="Ø"/>
            </a:pPr>
            <a:r>
              <a:rPr lang="en-IN"/>
              <a:t>Used only cores with a coprocessor</a:t>
            </a:r>
            <a:endParaRPr/>
          </a:p>
          <a:p>
            <a:r>
              <a:rPr lang="en-IN" sz="2400"/>
              <a:t>	CDP{&lt;cond&gt;} cp,opcode1,Cd,Cn{,opcode2}</a:t>
            </a:r>
            <a:endParaRPr/>
          </a:p>
          <a:p>
            <a:r>
              <a:rPr lang="en-IN" sz="2000"/>
              <a:t>	&lt;MRC|MCR&gt;{&lt;cond&gt;} cp, opcode1, Rd, Cn, Cm{, opcode2}</a:t>
            </a:r>
            <a:endParaRPr/>
          </a:p>
          <a:p>
            <a:r>
              <a:rPr lang="en-IN" sz="2400"/>
              <a:t>	&lt;LDC|STC&gt;{&lt;cond&gt;} cp, Cd, addressing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TextShape 1"/>
          <p:cNvSpPr txBox="1"/>
          <p:nvPr/>
        </p:nvSpPr>
        <p:spPr>
          <a:xfrm>
            <a:off x="457200" y="809640"/>
            <a:ext cx="8229240" cy="6076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3000">
                <a:solidFill>
                  <a:srgbClr val="575F6D"/>
                </a:solidFill>
                <a:latin typeface="Century Schoolbook"/>
              </a:rPr>
              <a:t>Coprocessor Instructions</a:t>
            </a:r>
            <a:endParaRPr/>
          </a:p>
        </p:txBody>
      </p:sp>
      <p:sp>
        <p:nvSpPr>
          <p:cNvPr id="817" name="TextShape 2"/>
          <p:cNvSpPr txBox="1"/>
          <p:nvPr/>
        </p:nvSpPr>
        <p:spPr>
          <a:xfrm>
            <a:off x="457200" y="1600200"/>
            <a:ext cx="7467120" cy="487332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just">
              <a:buSzPct val="45000"/>
              <a:buFont typeface="Wingdings"/>
              <a:buChar char="Ø"/>
            </a:pPr>
            <a:r>
              <a:rPr lang="en-IN"/>
              <a:t>cp field represents the coprocessor number between p0 and p15</a:t>
            </a:r>
            <a:endParaRPr/>
          </a:p>
          <a:p>
            <a:pPr algn="just">
              <a:buSzPct val="45000"/>
              <a:buFont typeface="Wingdings"/>
              <a:buChar char="Ø"/>
            </a:pPr>
            <a:r>
              <a:rPr lang="en-IN"/>
              <a:t>opcode fields describe the operation to take place on the coprocessor</a:t>
            </a:r>
            <a:endParaRPr/>
          </a:p>
          <a:p>
            <a:pPr algn="just">
              <a:buSzPct val="45000"/>
              <a:buFont typeface="Wingdings"/>
              <a:buChar char="Ø"/>
            </a:pPr>
            <a:r>
              <a:rPr lang="en-IN"/>
              <a:t>Cn, Cm and Cd describe registers within the coprocessor</a:t>
            </a:r>
            <a:endParaRPr/>
          </a:p>
          <a:p>
            <a:pPr algn="just">
              <a:buSzPct val="45000"/>
              <a:buFont typeface="Wingdings"/>
              <a:buChar char="Ø"/>
            </a:pPr>
            <a:r>
              <a:rPr lang="en-IN"/>
              <a:t>CP15 – system control purposes</a:t>
            </a:r>
            <a:endParaRPr/>
          </a:p>
          <a:p>
            <a:pPr algn="just">
              <a:buSzPct val="45000"/>
              <a:buFont typeface="Wingdings"/>
              <a:buChar char="Ø"/>
            </a:pPr>
            <a:r>
              <a:rPr lang="en-IN" b="1"/>
              <a:t>MRC p15, 0, r10, c0, c0, 0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TextShape 1"/>
          <p:cNvSpPr txBox="1"/>
          <p:nvPr/>
        </p:nvSpPr>
        <p:spPr>
          <a:xfrm>
            <a:off x="457200" y="809640"/>
            <a:ext cx="8229240" cy="6076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3000">
                <a:solidFill>
                  <a:srgbClr val="575F6D"/>
                </a:solidFill>
                <a:latin typeface="Century Schoolbook"/>
              </a:rPr>
              <a:t>Coprocessor Instructions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TextShape 1"/>
          <p:cNvSpPr txBox="1"/>
          <p:nvPr/>
        </p:nvSpPr>
        <p:spPr>
          <a:xfrm>
            <a:off x="457200" y="809640"/>
            <a:ext cx="8229240" cy="6076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3000">
                <a:solidFill>
                  <a:srgbClr val="575F6D"/>
                </a:solidFill>
                <a:latin typeface="Century Schoolbook"/>
              </a:rPr>
              <a:t>Loading Constants</a:t>
            </a:r>
            <a:endParaRPr/>
          </a:p>
        </p:txBody>
      </p:sp>
      <p:sp>
        <p:nvSpPr>
          <p:cNvPr id="820" name="TextShape 2"/>
          <p:cNvSpPr txBox="1"/>
          <p:nvPr/>
        </p:nvSpPr>
        <p:spPr>
          <a:xfrm>
            <a:off x="457200" y="1600200"/>
            <a:ext cx="4038120" cy="452556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buSzPct val="45000"/>
              <a:buFont typeface="Wingdings"/>
              <a:buChar char="Ø"/>
            </a:pPr>
            <a:r>
              <a:rPr lang="en-IN" sz="2800"/>
              <a:t>LDR Rd, =constant</a:t>
            </a:r>
            <a:endParaRPr/>
          </a:p>
          <a:p>
            <a:pPr>
              <a:buSzPct val="45000"/>
              <a:buFont typeface="Wingdings"/>
              <a:buChar char="Ø"/>
            </a:pPr>
            <a:r>
              <a:rPr lang="en-IN" sz="2800"/>
              <a:t>ADR Rd, label</a:t>
            </a:r>
            <a:endParaRPr/>
          </a:p>
        </p:txBody>
      </p:sp>
      <p:sp>
        <p:nvSpPr>
          <p:cNvPr id="821" name="CustomShape 3"/>
          <p:cNvSpPr/>
          <p:nvPr/>
        </p:nvSpPr>
        <p:spPr>
          <a:xfrm>
            <a:off x="457200" y="5221080"/>
            <a:ext cx="7543440" cy="118764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just">
              <a:buSzPct val="45000"/>
              <a:buFont typeface="Wingdings"/>
              <a:buChar char="Ø"/>
            </a:pPr>
            <a:r>
              <a:rPr lang="en-IN" sz="2400">
                <a:solidFill>
                  <a:srgbClr val="000000"/>
                </a:solidFill>
                <a:latin typeface="Century Schoolbook"/>
              </a:rPr>
              <a:t> The ADR pseudo-instruction assembles to a single ADD or SUB instruction, normally with the PC as an operand.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TextShape 1"/>
          <p:cNvSpPr txBox="1"/>
          <p:nvPr/>
        </p:nvSpPr>
        <p:spPr>
          <a:xfrm>
            <a:off x="457200" y="809640"/>
            <a:ext cx="8229240" cy="6076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3000">
                <a:solidFill>
                  <a:srgbClr val="575F6D"/>
                </a:solidFill>
                <a:latin typeface="Century Schoolbook"/>
              </a:rPr>
              <a:t>Loading Constants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TextShape 1"/>
          <p:cNvSpPr txBox="1"/>
          <p:nvPr/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3000">
                <a:solidFill>
                  <a:srgbClr val="575F6D"/>
                </a:solidFill>
                <a:latin typeface="Century Schoolbook"/>
                <a:ea typeface="PMingLiU"/>
              </a:rPr>
              <a:t>Loading 32-bit Constants</a:t>
            </a:r>
            <a:endParaRPr/>
          </a:p>
        </p:txBody>
      </p:sp>
      <p:sp>
        <p:nvSpPr>
          <p:cNvPr id="824" name="TextShape 2"/>
          <p:cNvSpPr txBox="1"/>
          <p:nvPr/>
        </p:nvSpPr>
        <p:spPr>
          <a:xfrm>
            <a:off x="457200" y="1600200"/>
            <a:ext cx="7467120" cy="69685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90000"/>
              </a:lnSpc>
              <a:buSzPct val="45000"/>
              <a:buFont typeface="Wingdings"/>
              <a:buChar char="Ø"/>
            </a:pPr>
            <a:r>
              <a:rPr lang="en-IN" sz="2800">
                <a:ea typeface="PMingLiU"/>
              </a:rPr>
              <a:t> To allow larger constants to be loaded, the assembler offers a pseudo-instruction:</a:t>
            </a:r>
            <a:endParaRPr/>
          </a:p>
          <a:p>
            <a:pPr lvl="1">
              <a:lnSpc>
                <a:spcPct val="90000"/>
              </a:lnSpc>
              <a:buSzPct val="45000"/>
              <a:buFont typeface="Wingdings"/>
              <a:buChar char="v"/>
            </a:pPr>
            <a:r>
              <a:rPr lang="en-IN" sz="2400">
                <a:solidFill>
                  <a:srgbClr val="FF0000"/>
                </a:solidFill>
                <a:latin typeface="Courier New"/>
                <a:ea typeface="PMingLiU"/>
              </a:rPr>
              <a:t>LDR Rd,=const</a:t>
            </a:r>
            <a:endParaRPr/>
          </a:p>
          <a:p>
            <a:pPr>
              <a:lnSpc>
                <a:spcPct val="90000"/>
              </a:lnSpc>
            </a:pPr>
            <a:r>
              <a:rPr lang="en-IN" sz="2800">
                <a:solidFill>
                  <a:srgbClr val="FF0000"/>
                </a:solidFill>
                <a:latin typeface="Courier New"/>
                <a:ea typeface="PMingLiU"/>
              </a:rPr>
              <a:t>	This will either:</a:t>
            </a:r>
            <a:endParaRPr/>
          </a:p>
          <a:p>
            <a:pPr lvl="1">
              <a:lnSpc>
                <a:spcPct val="90000"/>
              </a:lnSpc>
              <a:buSzPct val="45000"/>
              <a:buFont typeface="Wingdings"/>
              <a:buChar char="v"/>
            </a:pPr>
            <a:r>
              <a:rPr lang="en-IN" sz="2400">
                <a:solidFill>
                  <a:srgbClr val="FF0000"/>
                </a:solidFill>
                <a:latin typeface="Courier New"/>
                <a:ea typeface="PMingLiU"/>
              </a:rPr>
              <a:t>Produce a MOV or MVN instruction to generate the value (if possible) or</a:t>
            </a:r>
            <a:endParaRPr/>
          </a:p>
          <a:p>
            <a:pPr lvl="1">
              <a:lnSpc>
                <a:spcPct val="90000"/>
              </a:lnSpc>
              <a:buSzPct val="45000"/>
              <a:buFont typeface="Wingdings"/>
              <a:buChar char="v"/>
            </a:pPr>
            <a:r>
              <a:rPr lang="en-IN" sz="2400">
                <a:solidFill>
                  <a:srgbClr val="FF0000"/>
                </a:solidFill>
                <a:latin typeface="Courier New"/>
                <a:ea typeface="PMingLiU"/>
              </a:rPr>
              <a:t>Generate a LDR instruction with a PC-relative address to read the constant from a literal pool (constant data area embedded in the code)</a:t>
            </a:r>
            <a:endParaRPr/>
          </a:p>
          <a:p>
            <a:pPr>
              <a:lnSpc>
                <a:spcPct val="90000"/>
              </a:lnSpc>
              <a:buSzPct val="45000"/>
              <a:buFont typeface="Wingdings"/>
              <a:buChar char="Ø"/>
            </a:pPr>
            <a:r>
              <a:rPr lang="en-IN" sz="2800">
                <a:solidFill>
                  <a:srgbClr val="FF0000"/>
                </a:solidFill>
                <a:latin typeface="Courier New"/>
                <a:ea typeface="PMingLiU"/>
              </a:rPr>
              <a:t>As this mechanism will always generate the best instruction for a given case, it is the recommended way of loading constant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TextShape 1"/>
          <p:cNvSpPr txBox="1"/>
          <p:nvPr/>
        </p:nvSpPr>
        <p:spPr>
          <a:xfrm>
            <a:off x="457200" y="274680"/>
            <a:ext cx="7695720" cy="123516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3200">
                <a:solidFill>
                  <a:srgbClr val="000000"/>
                </a:solidFill>
                <a:latin typeface="Century Schoolbook"/>
              </a:rPr>
              <a:t>Loading full 32 bit constants</a:t>
            </a:r>
            <a:endParaRPr/>
          </a:p>
        </p:txBody>
      </p:sp>
      <p:sp>
        <p:nvSpPr>
          <p:cNvPr id="826" name="TextShape 2"/>
          <p:cNvSpPr txBox="1"/>
          <p:nvPr/>
        </p:nvSpPr>
        <p:spPr>
          <a:xfrm>
            <a:off x="457200" y="1600200"/>
            <a:ext cx="7467120" cy="600408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just">
              <a:buSzPct val="45000"/>
              <a:buFont typeface="Wingdings"/>
              <a:buChar char="Ø"/>
            </a:pPr>
            <a:r>
              <a:rPr lang="en-IN" sz="2000"/>
              <a:t>Although the MOV/MVN mechanism will load a large range of constants into a register, sometimes this mechanism will not generate the required constant.</a:t>
            </a:r>
            <a:endParaRPr/>
          </a:p>
          <a:p>
            <a:pPr algn="just">
              <a:buSzPct val="45000"/>
              <a:buFont typeface="Wingdings"/>
              <a:buChar char="Ø"/>
            </a:pPr>
            <a:r>
              <a:rPr lang="en-IN" sz="2000"/>
              <a:t>Therefore, the assembler also provides a method which will load </a:t>
            </a:r>
            <a:r>
              <a:rPr lang="en-IN" sz="2000" i="1"/>
              <a:t>ANY 32 </a:t>
            </a:r>
            <a:r>
              <a:rPr lang="en-IN" sz="2000"/>
              <a:t>bit constant:</a:t>
            </a:r>
            <a:endParaRPr/>
          </a:p>
          <a:p>
            <a:pPr algn="just"/>
            <a:r>
              <a:rPr lang="en-IN"/>
              <a:t>	• LDR rd,=numeric constant</a:t>
            </a:r>
            <a:endParaRPr/>
          </a:p>
          <a:p>
            <a:pPr algn="just">
              <a:buSzPct val="45000"/>
              <a:buFont typeface="Wingdings"/>
              <a:buChar char="Ø"/>
            </a:pPr>
            <a:r>
              <a:rPr lang="en-IN" sz="2000"/>
              <a:t>If the constant can be constructed using either a MOV or MVN then this will be the instruction actually generated.</a:t>
            </a:r>
            <a:endParaRPr/>
          </a:p>
          <a:p>
            <a:pPr algn="just">
              <a:buSzPct val="45000"/>
              <a:buFont typeface="Wingdings"/>
              <a:buChar char="Ø"/>
            </a:pPr>
            <a:r>
              <a:rPr lang="en-IN" sz="2000"/>
              <a:t>Otherwise, the assembler will produce an LDR instruction with a Pc relative address to read the constant from a literal pool.</a:t>
            </a:r>
            <a:endParaRPr/>
          </a:p>
          <a:p>
            <a:pPr lvl="1" algn="just">
              <a:buSzPct val="45000"/>
              <a:buFont typeface="Wingdings"/>
              <a:buChar char="v"/>
            </a:pPr>
            <a:r>
              <a:rPr lang="en-IN"/>
              <a:t>LDR r0,=0x42 ; generates MOV r0,#0x42</a:t>
            </a:r>
            <a:endParaRPr/>
          </a:p>
          <a:p>
            <a:pPr lvl="1" algn="just">
              <a:buSzPct val="45000"/>
              <a:buFont typeface="Wingdings"/>
              <a:buChar char="v"/>
            </a:pPr>
            <a:r>
              <a:rPr lang="en-IN"/>
              <a:t>LDR r0,=0x55555555 ; generate LDR r0,[pc, offset to lit pool]</a:t>
            </a:r>
            <a:endParaRPr/>
          </a:p>
          <a:p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TextShape 1"/>
          <p:cNvSpPr txBox="1"/>
          <p:nvPr/>
        </p:nvSpPr>
        <p:spPr>
          <a:xfrm>
            <a:off x="457200" y="809640"/>
            <a:ext cx="8229240" cy="6076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3000">
                <a:solidFill>
                  <a:srgbClr val="575F6D"/>
                </a:solidFill>
                <a:latin typeface="Century Schoolbook"/>
              </a:rPr>
              <a:t>ARMv5E Extensions</a:t>
            </a:r>
            <a:endParaRPr/>
          </a:p>
        </p:txBody>
      </p:sp>
      <p:sp>
        <p:nvSpPr>
          <p:cNvPr id="828" name="TextShape 2"/>
          <p:cNvSpPr txBox="1"/>
          <p:nvPr/>
        </p:nvSpPr>
        <p:spPr>
          <a:xfrm>
            <a:off x="457200" y="1600200"/>
            <a:ext cx="7467120" cy="48733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buSzPct val="45000"/>
              <a:buFont typeface="Wingdings"/>
              <a:buChar char="Ø"/>
            </a:pPr>
            <a:r>
              <a:rPr lang="en-IN"/>
              <a:t>Provide many new instructions</a:t>
            </a:r>
            <a:endParaRPr/>
          </a:p>
          <a:p>
            <a:pPr>
              <a:buSzPct val="45000"/>
              <a:buFont typeface="Wingdings"/>
              <a:buChar char="Ø"/>
            </a:pPr>
            <a:r>
              <a:rPr lang="en-IN"/>
              <a:t>Provides greater flexibility and efficiency when manipulating 16 bit values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TextShape 1"/>
          <p:cNvSpPr txBox="1"/>
          <p:nvPr/>
        </p:nvSpPr>
        <p:spPr>
          <a:xfrm>
            <a:off x="457200" y="809640"/>
            <a:ext cx="8229240" cy="6076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3000">
                <a:solidFill>
                  <a:srgbClr val="575F6D"/>
                </a:solidFill>
                <a:latin typeface="Century Schoolbook"/>
              </a:rPr>
              <a:t>ARM Instruction Set </a:t>
            </a:r>
            <a:r>
              <a:rPr lang="en-IN" sz="2000">
                <a:solidFill>
                  <a:srgbClr val="575F6D"/>
                </a:solidFill>
                <a:latin typeface="Century Schoolbook"/>
              </a:rPr>
              <a:t>- Contd</a:t>
            </a:r>
            <a:endParaRPr/>
          </a:p>
        </p:txBody>
      </p:sp>
      <p:sp>
        <p:nvSpPr>
          <p:cNvPr id="259" name="CustomShape 2"/>
          <p:cNvSpPr/>
          <p:nvPr/>
        </p:nvSpPr>
        <p:spPr>
          <a:xfrm>
            <a:off x="533520" y="1523880"/>
            <a:ext cx="2285640" cy="45612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2400" b="1">
                <a:solidFill>
                  <a:srgbClr val="000000"/>
                </a:solidFill>
                <a:latin typeface="Tahoma"/>
              </a:rPr>
              <a:t>Mnemonics</a:t>
            </a:r>
            <a:endParaRPr/>
          </a:p>
        </p:txBody>
      </p:sp>
      <p:sp>
        <p:nvSpPr>
          <p:cNvPr id="260" name="CustomShape 3"/>
          <p:cNvSpPr/>
          <p:nvPr/>
        </p:nvSpPr>
        <p:spPr>
          <a:xfrm>
            <a:off x="2666880" y="1542960"/>
            <a:ext cx="2590560" cy="45612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2400" b="1">
                <a:solidFill>
                  <a:srgbClr val="000000"/>
                </a:solidFill>
                <a:latin typeface="Tahoma"/>
              </a:rPr>
              <a:t>ARM ISA </a:t>
            </a:r>
            <a:endParaRPr/>
          </a:p>
        </p:txBody>
      </p:sp>
      <p:sp>
        <p:nvSpPr>
          <p:cNvPr id="261" name="CustomShape 4"/>
          <p:cNvSpPr/>
          <p:nvPr/>
        </p:nvSpPr>
        <p:spPr>
          <a:xfrm>
            <a:off x="4191120" y="1523880"/>
            <a:ext cx="3047760" cy="45612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2400" b="1">
                <a:solidFill>
                  <a:srgbClr val="000000"/>
                </a:solidFill>
                <a:latin typeface="Tahoma"/>
              </a:rPr>
              <a:t>Description</a:t>
            </a:r>
            <a:endParaRPr/>
          </a:p>
        </p:txBody>
      </p:sp>
      <p:sp>
        <p:nvSpPr>
          <p:cNvPr id="262" name="CustomShape 5"/>
          <p:cNvSpPr/>
          <p:nvPr/>
        </p:nvSpPr>
        <p:spPr>
          <a:xfrm>
            <a:off x="533520" y="1905120"/>
            <a:ext cx="2271240" cy="3952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2000">
                <a:latin typeface="Tahoma"/>
              </a:rPr>
              <a:t>SMULL</a:t>
            </a:r>
            <a:endParaRPr/>
          </a:p>
        </p:txBody>
      </p:sp>
      <p:sp>
        <p:nvSpPr>
          <p:cNvPr id="263" name="CustomShape 6"/>
          <p:cNvSpPr/>
          <p:nvPr/>
        </p:nvSpPr>
        <p:spPr>
          <a:xfrm>
            <a:off x="2666880" y="1924200"/>
            <a:ext cx="2271240" cy="3952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2000">
                <a:latin typeface="Tahoma"/>
              </a:rPr>
              <a:t>v3M</a:t>
            </a:r>
            <a:endParaRPr/>
          </a:p>
        </p:txBody>
      </p:sp>
      <p:sp>
        <p:nvSpPr>
          <p:cNvPr id="264" name="CustomShape 7"/>
          <p:cNvSpPr/>
          <p:nvPr/>
        </p:nvSpPr>
        <p:spPr>
          <a:xfrm>
            <a:off x="4176720" y="1909800"/>
            <a:ext cx="4647960" cy="70020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2000">
                <a:latin typeface="Tahoma"/>
              </a:rPr>
              <a:t>signed multiply long (32x32 = 64 – bit) </a:t>
            </a:r>
            <a:endParaRPr/>
          </a:p>
        </p:txBody>
      </p:sp>
      <p:sp>
        <p:nvSpPr>
          <p:cNvPr id="265" name="CustomShape 8"/>
          <p:cNvSpPr/>
          <p:nvPr/>
        </p:nvSpPr>
        <p:spPr>
          <a:xfrm>
            <a:off x="4176720" y="2152800"/>
            <a:ext cx="4647960" cy="396360"/>
          </a:xfrm>
          <a:prstGeom prst="rect">
            <a:avLst/>
          </a:prstGeom>
        </p:spPr>
      </p:sp>
      <p:sp>
        <p:nvSpPr>
          <p:cNvPr id="266" name="CustomShape 9"/>
          <p:cNvSpPr/>
          <p:nvPr/>
        </p:nvSpPr>
        <p:spPr>
          <a:xfrm>
            <a:off x="533520" y="2209680"/>
            <a:ext cx="2271240" cy="3952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2000">
                <a:latin typeface="Tahoma"/>
              </a:rPr>
              <a:t>SMULxy</a:t>
            </a:r>
            <a:endParaRPr/>
          </a:p>
        </p:txBody>
      </p:sp>
      <p:sp>
        <p:nvSpPr>
          <p:cNvPr id="267" name="CustomShape 10"/>
          <p:cNvSpPr/>
          <p:nvPr/>
        </p:nvSpPr>
        <p:spPr>
          <a:xfrm>
            <a:off x="2666880" y="2228760"/>
            <a:ext cx="2271240" cy="3952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2000">
                <a:latin typeface="Tahoma"/>
              </a:rPr>
              <a:t>v5E</a:t>
            </a:r>
            <a:endParaRPr/>
          </a:p>
        </p:txBody>
      </p:sp>
      <p:sp>
        <p:nvSpPr>
          <p:cNvPr id="268" name="CustomShape 11"/>
          <p:cNvSpPr/>
          <p:nvPr/>
        </p:nvSpPr>
        <p:spPr>
          <a:xfrm>
            <a:off x="4176720" y="2214720"/>
            <a:ext cx="4647960" cy="70020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2000">
                <a:latin typeface="Tahoma"/>
              </a:rPr>
              <a:t>signed multiply instructions              (16 x 16 = 32 – bit) </a:t>
            </a:r>
            <a:endParaRPr/>
          </a:p>
        </p:txBody>
      </p:sp>
      <p:sp>
        <p:nvSpPr>
          <p:cNvPr id="269" name="CustomShape 12"/>
          <p:cNvSpPr/>
          <p:nvPr/>
        </p:nvSpPr>
        <p:spPr>
          <a:xfrm>
            <a:off x="4176720" y="2457360"/>
            <a:ext cx="4647960" cy="396360"/>
          </a:xfrm>
          <a:prstGeom prst="rect">
            <a:avLst/>
          </a:prstGeom>
        </p:spPr>
      </p:sp>
      <p:sp>
        <p:nvSpPr>
          <p:cNvPr id="270" name="CustomShape 13"/>
          <p:cNvSpPr/>
          <p:nvPr/>
        </p:nvSpPr>
        <p:spPr>
          <a:xfrm>
            <a:off x="533520" y="2798640"/>
            <a:ext cx="2271240" cy="3952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2000">
                <a:latin typeface="Tahoma"/>
              </a:rPr>
              <a:t>SMULWy</a:t>
            </a:r>
            <a:endParaRPr/>
          </a:p>
        </p:txBody>
      </p:sp>
      <p:sp>
        <p:nvSpPr>
          <p:cNvPr id="271" name="CustomShape 14"/>
          <p:cNvSpPr/>
          <p:nvPr/>
        </p:nvSpPr>
        <p:spPr>
          <a:xfrm>
            <a:off x="2666880" y="2817720"/>
            <a:ext cx="2271240" cy="3952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2000">
                <a:latin typeface="Tahoma"/>
              </a:rPr>
              <a:t>v5E</a:t>
            </a:r>
            <a:endParaRPr/>
          </a:p>
        </p:txBody>
      </p:sp>
      <p:sp>
        <p:nvSpPr>
          <p:cNvPr id="272" name="CustomShape 15"/>
          <p:cNvSpPr/>
          <p:nvPr/>
        </p:nvSpPr>
        <p:spPr>
          <a:xfrm>
            <a:off x="4176720" y="2803680"/>
            <a:ext cx="4647960" cy="70020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2000">
                <a:latin typeface="Tahoma"/>
              </a:rPr>
              <a:t>signed multiply instructions              (32 x 16) &gt;&gt; 16 = 32 – bit) </a:t>
            </a:r>
            <a:endParaRPr/>
          </a:p>
        </p:txBody>
      </p:sp>
      <p:sp>
        <p:nvSpPr>
          <p:cNvPr id="273" name="CustomShape 16"/>
          <p:cNvSpPr/>
          <p:nvPr/>
        </p:nvSpPr>
        <p:spPr>
          <a:xfrm>
            <a:off x="4176720" y="3046320"/>
            <a:ext cx="4647960" cy="396360"/>
          </a:xfrm>
          <a:prstGeom prst="rect">
            <a:avLst/>
          </a:prstGeom>
        </p:spPr>
      </p:sp>
      <p:sp>
        <p:nvSpPr>
          <p:cNvPr id="274" name="CustomShape 17"/>
          <p:cNvSpPr/>
          <p:nvPr/>
        </p:nvSpPr>
        <p:spPr>
          <a:xfrm>
            <a:off x="533520" y="3332160"/>
            <a:ext cx="2271240" cy="3952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2000">
                <a:latin typeface="Tahoma"/>
              </a:rPr>
              <a:t>STC STC2</a:t>
            </a:r>
            <a:endParaRPr/>
          </a:p>
        </p:txBody>
      </p:sp>
      <p:sp>
        <p:nvSpPr>
          <p:cNvPr id="275" name="CustomShape 18"/>
          <p:cNvSpPr/>
          <p:nvPr/>
        </p:nvSpPr>
        <p:spPr>
          <a:xfrm>
            <a:off x="2666880" y="3351240"/>
            <a:ext cx="2271240" cy="3952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2000">
                <a:latin typeface="Tahoma"/>
              </a:rPr>
              <a:t>v2 v5</a:t>
            </a:r>
            <a:endParaRPr/>
          </a:p>
        </p:txBody>
      </p:sp>
      <p:sp>
        <p:nvSpPr>
          <p:cNvPr id="276" name="CustomShape 19"/>
          <p:cNvSpPr/>
          <p:nvPr/>
        </p:nvSpPr>
        <p:spPr>
          <a:xfrm>
            <a:off x="4176720" y="3336840"/>
            <a:ext cx="4647960" cy="70020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2000">
                <a:latin typeface="Tahoma"/>
              </a:rPr>
              <a:t>store to memory single or multiple 32 bit values from coprocessor </a:t>
            </a:r>
            <a:endParaRPr/>
          </a:p>
        </p:txBody>
      </p:sp>
      <p:sp>
        <p:nvSpPr>
          <p:cNvPr id="277" name="CustomShape 20"/>
          <p:cNvSpPr/>
          <p:nvPr/>
        </p:nvSpPr>
        <p:spPr>
          <a:xfrm>
            <a:off x="4176720" y="3579840"/>
            <a:ext cx="4647960" cy="396360"/>
          </a:xfrm>
          <a:prstGeom prst="rect">
            <a:avLst/>
          </a:prstGeom>
        </p:spPr>
      </p:sp>
      <p:sp>
        <p:nvSpPr>
          <p:cNvPr id="278" name="CustomShape 21"/>
          <p:cNvSpPr/>
          <p:nvPr/>
        </p:nvSpPr>
        <p:spPr>
          <a:xfrm>
            <a:off x="533520" y="3865680"/>
            <a:ext cx="2271240" cy="3952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2000">
                <a:solidFill>
                  <a:srgbClr val="000000"/>
                </a:solidFill>
                <a:latin typeface="Tahoma"/>
              </a:rPr>
              <a:t>STM</a:t>
            </a:r>
            <a:endParaRPr/>
          </a:p>
        </p:txBody>
      </p:sp>
      <p:sp>
        <p:nvSpPr>
          <p:cNvPr id="279" name="CustomShape 22"/>
          <p:cNvSpPr/>
          <p:nvPr/>
        </p:nvSpPr>
        <p:spPr>
          <a:xfrm>
            <a:off x="2666880" y="3884760"/>
            <a:ext cx="2271240" cy="3952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2000">
                <a:solidFill>
                  <a:srgbClr val="000000"/>
                </a:solidFill>
                <a:latin typeface="Tahoma"/>
              </a:rPr>
              <a:t>v1</a:t>
            </a:r>
            <a:endParaRPr/>
          </a:p>
        </p:txBody>
      </p:sp>
      <p:sp>
        <p:nvSpPr>
          <p:cNvPr id="280" name="CustomShape 23"/>
          <p:cNvSpPr/>
          <p:nvPr/>
        </p:nvSpPr>
        <p:spPr>
          <a:xfrm>
            <a:off x="4176720" y="3870360"/>
            <a:ext cx="4966920" cy="70020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2000">
                <a:solidFill>
                  <a:srgbClr val="000000"/>
                </a:solidFill>
                <a:latin typeface="Tahoma"/>
              </a:rPr>
              <a:t>store multiple 32 bit registers to memory</a:t>
            </a:r>
            <a:endParaRPr/>
          </a:p>
        </p:txBody>
      </p:sp>
      <p:sp>
        <p:nvSpPr>
          <p:cNvPr id="281" name="CustomShape 24"/>
          <p:cNvSpPr/>
          <p:nvPr/>
        </p:nvSpPr>
        <p:spPr>
          <a:xfrm>
            <a:off x="4176720" y="4113360"/>
            <a:ext cx="4647960" cy="396360"/>
          </a:xfrm>
          <a:prstGeom prst="rect">
            <a:avLst/>
          </a:prstGeom>
        </p:spPr>
      </p:sp>
      <p:sp>
        <p:nvSpPr>
          <p:cNvPr id="282" name="CustomShape 25"/>
          <p:cNvSpPr/>
          <p:nvPr/>
        </p:nvSpPr>
        <p:spPr>
          <a:xfrm>
            <a:off x="533520" y="4094280"/>
            <a:ext cx="2271240" cy="3952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2000">
                <a:latin typeface="Tahoma"/>
              </a:rPr>
              <a:t>STR</a:t>
            </a:r>
            <a:endParaRPr/>
          </a:p>
        </p:txBody>
      </p:sp>
      <p:sp>
        <p:nvSpPr>
          <p:cNvPr id="283" name="CustomShape 26"/>
          <p:cNvSpPr/>
          <p:nvPr/>
        </p:nvSpPr>
        <p:spPr>
          <a:xfrm>
            <a:off x="2666880" y="4113360"/>
            <a:ext cx="2271240" cy="3952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2000">
                <a:latin typeface="Tahoma"/>
              </a:rPr>
              <a:t>v1 v4 v5E</a:t>
            </a:r>
            <a:endParaRPr/>
          </a:p>
        </p:txBody>
      </p:sp>
      <p:sp>
        <p:nvSpPr>
          <p:cNvPr id="284" name="CustomShape 27"/>
          <p:cNvSpPr/>
          <p:nvPr/>
        </p:nvSpPr>
        <p:spPr>
          <a:xfrm>
            <a:off x="4176720" y="4098960"/>
            <a:ext cx="4647960" cy="70020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2000">
                <a:latin typeface="Tahoma"/>
              </a:rPr>
              <a:t>store register to a virtual address in memory</a:t>
            </a:r>
            <a:endParaRPr/>
          </a:p>
        </p:txBody>
      </p:sp>
      <p:sp>
        <p:nvSpPr>
          <p:cNvPr id="285" name="CustomShape 28"/>
          <p:cNvSpPr/>
          <p:nvPr/>
        </p:nvSpPr>
        <p:spPr>
          <a:xfrm>
            <a:off x="4176720" y="4341960"/>
            <a:ext cx="4647960" cy="396360"/>
          </a:xfrm>
          <a:prstGeom prst="rect">
            <a:avLst/>
          </a:prstGeom>
        </p:spPr>
      </p:sp>
      <p:sp>
        <p:nvSpPr>
          <p:cNvPr id="286" name="CustomShape 29"/>
          <p:cNvSpPr/>
          <p:nvPr/>
        </p:nvSpPr>
        <p:spPr>
          <a:xfrm>
            <a:off x="533520" y="4627440"/>
            <a:ext cx="2271240" cy="3952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2000">
                <a:latin typeface="Tahoma"/>
              </a:rPr>
              <a:t>SUB</a:t>
            </a:r>
            <a:endParaRPr/>
          </a:p>
        </p:txBody>
      </p:sp>
      <p:sp>
        <p:nvSpPr>
          <p:cNvPr id="287" name="CustomShape 30"/>
          <p:cNvSpPr/>
          <p:nvPr/>
        </p:nvSpPr>
        <p:spPr>
          <a:xfrm>
            <a:off x="2666880" y="4646520"/>
            <a:ext cx="2271240" cy="3952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2000">
                <a:latin typeface="Tahoma"/>
              </a:rPr>
              <a:t>v1</a:t>
            </a:r>
            <a:endParaRPr/>
          </a:p>
        </p:txBody>
      </p:sp>
      <p:sp>
        <p:nvSpPr>
          <p:cNvPr id="288" name="CustomShape 31"/>
          <p:cNvSpPr/>
          <p:nvPr/>
        </p:nvSpPr>
        <p:spPr>
          <a:xfrm>
            <a:off x="4176720" y="4632480"/>
            <a:ext cx="4647960" cy="3952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2000">
                <a:latin typeface="Tahoma"/>
              </a:rPr>
              <a:t>subtract two 32 bit values </a:t>
            </a:r>
            <a:endParaRPr/>
          </a:p>
        </p:txBody>
      </p:sp>
      <p:sp>
        <p:nvSpPr>
          <p:cNvPr id="289" name="CustomShape 32"/>
          <p:cNvSpPr/>
          <p:nvPr/>
        </p:nvSpPr>
        <p:spPr>
          <a:xfrm>
            <a:off x="4176720" y="4875120"/>
            <a:ext cx="4647960" cy="396360"/>
          </a:xfrm>
          <a:prstGeom prst="rect">
            <a:avLst/>
          </a:prstGeom>
        </p:spPr>
      </p:sp>
      <p:sp>
        <p:nvSpPr>
          <p:cNvPr id="290" name="CustomShape 33"/>
          <p:cNvSpPr/>
          <p:nvPr/>
        </p:nvSpPr>
        <p:spPr>
          <a:xfrm>
            <a:off x="533520" y="4876920"/>
            <a:ext cx="2271240" cy="3952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2000">
                <a:latin typeface="Tahoma"/>
              </a:rPr>
              <a:t>SWI</a:t>
            </a:r>
            <a:endParaRPr/>
          </a:p>
        </p:txBody>
      </p:sp>
      <p:sp>
        <p:nvSpPr>
          <p:cNvPr id="291" name="CustomShape 34"/>
          <p:cNvSpPr/>
          <p:nvPr/>
        </p:nvSpPr>
        <p:spPr>
          <a:xfrm>
            <a:off x="2666880" y="4896000"/>
            <a:ext cx="2271240" cy="3952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2000">
                <a:latin typeface="Tahoma"/>
              </a:rPr>
              <a:t>v1</a:t>
            </a:r>
            <a:endParaRPr/>
          </a:p>
        </p:txBody>
      </p:sp>
      <p:sp>
        <p:nvSpPr>
          <p:cNvPr id="292" name="CustomShape 35"/>
          <p:cNvSpPr/>
          <p:nvPr/>
        </p:nvSpPr>
        <p:spPr>
          <a:xfrm>
            <a:off x="4176720" y="4881600"/>
            <a:ext cx="4647960" cy="3952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2000">
                <a:latin typeface="Tahoma"/>
              </a:rPr>
              <a:t>software interrupt</a:t>
            </a:r>
            <a:endParaRPr/>
          </a:p>
        </p:txBody>
      </p:sp>
      <p:sp>
        <p:nvSpPr>
          <p:cNvPr id="293" name="CustomShape 36"/>
          <p:cNvSpPr/>
          <p:nvPr/>
        </p:nvSpPr>
        <p:spPr>
          <a:xfrm>
            <a:off x="4176720" y="5124600"/>
            <a:ext cx="4647960" cy="396360"/>
          </a:xfrm>
          <a:prstGeom prst="rect">
            <a:avLst/>
          </a:prstGeom>
        </p:spPr>
      </p:sp>
      <p:sp>
        <p:nvSpPr>
          <p:cNvPr id="294" name="CustomShape 37"/>
          <p:cNvSpPr/>
          <p:nvPr/>
        </p:nvSpPr>
        <p:spPr>
          <a:xfrm>
            <a:off x="533520" y="5160960"/>
            <a:ext cx="2271240" cy="3952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2000">
                <a:latin typeface="Tahoma"/>
              </a:rPr>
              <a:t>SWP</a:t>
            </a:r>
            <a:endParaRPr/>
          </a:p>
        </p:txBody>
      </p:sp>
      <p:sp>
        <p:nvSpPr>
          <p:cNvPr id="295" name="CustomShape 38"/>
          <p:cNvSpPr/>
          <p:nvPr/>
        </p:nvSpPr>
        <p:spPr>
          <a:xfrm>
            <a:off x="2666880" y="5180040"/>
            <a:ext cx="2271240" cy="3952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2000">
                <a:latin typeface="Tahoma"/>
              </a:rPr>
              <a:t>v2a</a:t>
            </a:r>
            <a:endParaRPr/>
          </a:p>
        </p:txBody>
      </p:sp>
      <p:sp>
        <p:nvSpPr>
          <p:cNvPr id="296" name="CustomShape 39"/>
          <p:cNvSpPr/>
          <p:nvPr/>
        </p:nvSpPr>
        <p:spPr>
          <a:xfrm>
            <a:off x="4176720" y="5165640"/>
            <a:ext cx="4647960" cy="70020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2000">
                <a:latin typeface="Tahoma"/>
              </a:rPr>
              <a:t>swap a word/byte in memory with a register, without interruption </a:t>
            </a:r>
            <a:endParaRPr/>
          </a:p>
        </p:txBody>
      </p:sp>
      <p:sp>
        <p:nvSpPr>
          <p:cNvPr id="297" name="CustomShape 40"/>
          <p:cNvSpPr/>
          <p:nvPr/>
        </p:nvSpPr>
        <p:spPr>
          <a:xfrm>
            <a:off x="4176720" y="5408640"/>
            <a:ext cx="4647960" cy="396360"/>
          </a:xfrm>
          <a:prstGeom prst="rect">
            <a:avLst/>
          </a:prstGeom>
        </p:spPr>
      </p:sp>
      <p:sp>
        <p:nvSpPr>
          <p:cNvPr id="298" name="CustomShape 41"/>
          <p:cNvSpPr/>
          <p:nvPr/>
        </p:nvSpPr>
        <p:spPr>
          <a:xfrm>
            <a:off x="533520" y="5694480"/>
            <a:ext cx="2271240" cy="3952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2000">
                <a:latin typeface="Tahoma"/>
              </a:rPr>
              <a:t>TEQ</a:t>
            </a:r>
            <a:endParaRPr/>
          </a:p>
        </p:txBody>
      </p:sp>
      <p:sp>
        <p:nvSpPr>
          <p:cNvPr id="299" name="CustomShape 42"/>
          <p:cNvSpPr/>
          <p:nvPr/>
        </p:nvSpPr>
        <p:spPr>
          <a:xfrm>
            <a:off x="2666880" y="5713560"/>
            <a:ext cx="2271240" cy="3952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2000">
                <a:latin typeface="Tahoma"/>
              </a:rPr>
              <a:t>v1</a:t>
            </a:r>
            <a:endParaRPr/>
          </a:p>
        </p:txBody>
      </p:sp>
      <p:sp>
        <p:nvSpPr>
          <p:cNvPr id="300" name="CustomShape 43"/>
          <p:cNvSpPr/>
          <p:nvPr/>
        </p:nvSpPr>
        <p:spPr>
          <a:xfrm>
            <a:off x="4176720" y="5699160"/>
            <a:ext cx="4647960" cy="70020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2000">
                <a:latin typeface="Tahoma"/>
              </a:rPr>
              <a:t>test for equality of two 32 bit values</a:t>
            </a:r>
            <a:endParaRPr/>
          </a:p>
        </p:txBody>
      </p:sp>
      <p:sp>
        <p:nvSpPr>
          <p:cNvPr id="301" name="CustomShape 44"/>
          <p:cNvSpPr/>
          <p:nvPr/>
        </p:nvSpPr>
        <p:spPr>
          <a:xfrm>
            <a:off x="4176720" y="5942160"/>
            <a:ext cx="4647960" cy="396360"/>
          </a:xfrm>
          <a:prstGeom prst="rect">
            <a:avLst/>
          </a:prstGeom>
        </p:spPr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TextShape 1"/>
          <p:cNvSpPr txBox="1"/>
          <p:nvPr/>
        </p:nvSpPr>
        <p:spPr>
          <a:xfrm>
            <a:off x="457200" y="809640"/>
            <a:ext cx="8229240" cy="6076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3000">
                <a:solidFill>
                  <a:srgbClr val="575F6D"/>
                </a:solidFill>
                <a:latin typeface="Century Schoolbook"/>
              </a:rPr>
              <a:t>ARMv5E Extensions</a:t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TextShape 1"/>
          <p:cNvSpPr txBox="1"/>
          <p:nvPr/>
        </p:nvSpPr>
        <p:spPr>
          <a:xfrm>
            <a:off x="457200" y="371520"/>
            <a:ext cx="8229240" cy="104580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3200">
                <a:solidFill>
                  <a:srgbClr val="575F6D"/>
                </a:solidFill>
                <a:latin typeface="Century Schoolbook"/>
              </a:rPr>
              <a:t>Count Leading Zeroes Instruction</a:t>
            </a:r>
            <a:endParaRPr/>
          </a:p>
        </p:txBody>
      </p:sp>
      <p:sp>
        <p:nvSpPr>
          <p:cNvPr id="831" name="TextShape 2"/>
          <p:cNvSpPr txBox="1"/>
          <p:nvPr/>
        </p:nvSpPr>
        <p:spPr>
          <a:xfrm>
            <a:off x="457200" y="1600200"/>
            <a:ext cx="7467120" cy="48733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buSzPct val="45000"/>
              <a:buFont typeface="Wingdings"/>
              <a:buChar char="Ø"/>
            </a:pPr>
            <a:r>
              <a:rPr lang="en-IN"/>
              <a:t>CLZ</a:t>
            </a:r>
            <a:endParaRPr/>
          </a:p>
          <a:p>
            <a:pPr>
              <a:buSzPct val="45000"/>
              <a:buFont typeface="Wingdings"/>
              <a:buChar char="Ø"/>
            </a:pPr>
            <a:r>
              <a:rPr lang="en-IN"/>
              <a:t>Counts the number of zeroes between the MSB and the first bit set to 1</a:t>
            </a:r>
            <a:endParaRPr/>
          </a:p>
          <a:p>
            <a:r>
              <a:rPr lang="en-IN"/>
              <a:t>	R1=0x00000010</a:t>
            </a:r>
            <a:endParaRPr/>
          </a:p>
          <a:p>
            <a:r>
              <a:rPr lang="en-IN"/>
              <a:t>	CLZ R0,R1</a:t>
            </a:r>
            <a:endParaRPr/>
          </a:p>
          <a:p>
            <a:r>
              <a:rPr lang="en-IN"/>
              <a:t>	R0 = 0x1B</a:t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TextShape 1"/>
          <p:cNvSpPr txBox="1"/>
          <p:nvPr/>
        </p:nvSpPr>
        <p:spPr>
          <a:xfrm>
            <a:off x="457200" y="809640"/>
            <a:ext cx="8229240" cy="6076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3000">
                <a:solidFill>
                  <a:srgbClr val="575F6D"/>
                </a:solidFill>
                <a:latin typeface="Century Schoolbook"/>
              </a:rPr>
              <a:t>Saturated Arithmetic</a:t>
            </a:r>
            <a:endParaRPr/>
          </a:p>
        </p:txBody>
      </p:sp>
      <p:sp>
        <p:nvSpPr>
          <p:cNvPr id="833" name="TextShape 2"/>
          <p:cNvSpPr txBox="1"/>
          <p:nvPr/>
        </p:nvSpPr>
        <p:spPr>
          <a:xfrm>
            <a:off x="609480" y="1600200"/>
            <a:ext cx="7772040" cy="441936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just">
              <a:buSzPct val="45000"/>
              <a:buFont typeface="Wingdings"/>
              <a:buChar char="Ø"/>
            </a:pPr>
            <a:r>
              <a:rPr lang="en-IN"/>
              <a:t>Once the highest number is exceeded the results remain at the maximum value of 0x7fffffff</a:t>
            </a:r>
            <a:endParaRPr/>
          </a:p>
          <a:p>
            <a:pPr algn="just">
              <a:buSzPct val="45000"/>
              <a:buFont typeface="Wingdings"/>
              <a:buChar char="Ø"/>
            </a:pPr>
            <a:r>
              <a:rPr lang="en-IN"/>
              <a:t>This avoids the requirement for any additional code to check for possible overflows</a:t>
            </a:r>
            <a:endParaRPr/>
          </a:p>
        </p:txBody>
      </p:sp>
      <p:sp>
        <p:nvSpPr>
          <p:cNvPr id="834" name="CustomShape 3"/>
          <p:cNvSpPr/>
          <p:nvPr/>
        </p:nvSpPr>
        <p:spPr>
          <a:xfrm>
            <a:off x="2362320" y="3886200"/>
            <a:ext cx="2666520" cy="45612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2400">
                <a:latin typeface="Tahoma"/>
              </a:rPr>
              <a:t>QADD</a:t>
            </a:r>
            <a:endParaRPr/>
          </a:p>
        </p:txBody>
      </p:sp>
      <p:sp>
        <p:nvSpPr>
          <p:cNvPr id="835" name="CustomShape 4"/>
          <p:cNvSpPr/>
          <p:nvPr/>
        </p:nvSpPr>
        <p:spPr>
          <a:xfrm>
            <a:off x="3657600" y="3886200"/>
            <a:ext cx="2666520" cy="45612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2400">
                <a:latin typeface="Tahoma"/>
              </a:rPr>
              <a:t>Rd=Rn + Rm</a:t>
            </a:r>
            <a:endParaRPr/>
          </a:p>
        </p:txBody>
      </p:sp>
      <p:sp>
        <p:nvSpPr>
          <p:cNvPr id="836" name="CustomShape 5"/>
          <p:cNvSpPr/>
          <p:nvPr/>
        </p:nvSpPr>
        <p:spPr>
          <a:xfrm>
            <a:off x="2362320" y="4191120"/>
            <a:ext cx="2666520" cy="45612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2400">
                <a:latin typeface="Tahoma"/>
              </a:rPr>
              <a:t>QDADD</a:t>
            </a:r>
            <a:endParaRPr/>
          </a:p>
        </p:txBody>
      </p:sp>
      <p:sp>
        <p:nvSpPr>
          <p:cNvPr id="837" name="CustomShape 6"/>
          <p:cNvSpPr/>
          <p:nvPr/>
        </p:nvSpPr>
        <p:spPr>
          <a:xfrm>
            <a:off x="3657600" y="4191120"/>
            <a:ext cx="2666520" cy="8218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2400">
                <a:latin typeface="Tahoma"/>
              </a:rPr>
              <a:t>Rd=Rn + (Rm*2)</a:t>
            </a:r>
            <a:endParaRPr/>
          </a:p>
        </p:txBody>
      </p:sp>
      <p:sp>
        <p:nvSpPr>
          <p:cNvPr id="838" name="CustomShape 7"/>
          <p:cNvSpPr/>
          <p:nvPr/>
        </p:nvSpPr>
        <p:spPr>
          <a:xfrm>
            <a:off x="2362320" y="4495680"/>
            <a:ext cx="2666520" cy="45612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2400">
                <a:latin typeface="Tahoma"/>
              </a:rPr>
              <a:t>QSUB</a:t>
            </a:r>
            <a:endParaRPr/>
          </a:p>
        </p:txBody>
      </p:sp>
      <p:sp>
        <p:nvSpPr>
          <p:cNvPr id="839" name="CustomShape 8"/>
          <p:cNvSpPr/>
          <p:nvPr/>
        </p:nvSpPr>
        <p:spPr>
          <a:xfrm>
            <a:off x="3657600" y="4495680"/>
            <a:ext cx="2666520" cy="45612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2400">
                <a:latin typeface="Tahoma"/>
              </a:rPr>
              <a:t>Rd=Rn - Rm</a:t>
            </a:r>
            <a:endParaRPr/>
          </a:p>
        </p:txBody>
      </p:sp>
      <p:sp>
        <p:nvSpPr>
          <p:cNvPr id="840" name="CustomShape 9"/>
          <p:cNvSpPr/>
          <p:nvPr/>
        </p:nvSpPr>
        <p:spPr>
          <a:xfrm>
            <a:off x="2362320" y="4800600"/>
            <a:ext cx="2666520" cy="45612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2400">
                <a:latin typeface="Tahoma"/>
              </a:rPr>
              <a:t>QDSUB</a:t>
            </a:r>
            <a:endParaRPr/>
          </a:p>
        </p:txBody>
      </p:sp>
      <p:sp>
        <p:nvSpPr>
          <p:cNvPr id="841" name="CustomShape 10"/>
          <p:cNvSpPr/>
          <p:nvPr/>
        </p:nvSpPr>
        <p:spPr>
          <a:xfrm>
            <a:off x="3657600" y="4800600"/>
            <a:ext cx="2666520" cy="45612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2400">
                <a:latin typeface="Tahoma"/>
              </a:rPr>
              <a:t>Rd=Rn - (Rm*2)</a:t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TextShape 1"/>
          <p:cNvSpPr txBox="1"/>
          <p:nvPr/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3000">
                <a:solidFill>
                  <a:srgbClr val="575F6D"/>
                </a:solidFill>
                <a:latin typeface="Century Schoolbook"/>
              </a:rPr>
              <a:t>ARMv5.E Multiply Instructions</a:t>
            </a:r>
            <a:endParaRPr/>
          </a:p>
        </p:txBody>
      </p:sp>
      <p:sp>
        <p:nvSpPr>
          <p:cNvPr id="843" name="CustomShape 2"/>
          <p:cNvSpPr/>
          <p:nvPr/>
        </p:nvSpPr>
        <p:spPr>
          <a:xfrm>
            <a:off x="581040" y="1889280"/>
            <a:ext cx="2971440" cy="3952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2000">
                <a:solidFill>
                  <a:srgbClr val="000000"/>
                </a:solidFill>
                <a:latin typeface="Tahoma"/>
              </a:rPr>
              <a:t>Instruction</a:t>
            </a:r>
            <a:endParaRPr/>
          </a:p>
        </p:txBody>
      </p:sp>
      <p:sp>
        <p:nvSpPr>
          <p:cNvPr id="844" name="CustomShape 3"/>
          <p:cNvSpPr/>
          <p:nvPr/>
        </p:nvSpPr>
        <p:spPr>
          <a:xfrm>
            <a:off x="1895400" y="1585800"/>
            <a:ext cx="2971440" cy="70020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2000">
                <a:solidFill>
                  <a:srgbClr val="000000"/>
                </a:solidFill>
                <a:latin typeface="Tahoma"/>
              </a:rPr>
              <a:t>Signed Multiply [Accumulate]</a:t>
            </a:r>
            <a:endParaRPr/>
          </a:p>
        </p:txBody>
      </p:sp>
      <p:sp>
        <p:nvSpPr>
          <p:cNvPr id="845" name="CustomShape 4"/>
          <p:cNvSpPr/>
          <p:nvPr/>
        </p:nvSpPr>
        <p:spPr>
          <a:xfrm>
            <a:off x="4038480" y="1585800"/>
            <a:ext cx="1371240" cy="70020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2000">
                <a:solidFill>
                  <a:srgbClr val="000000"/>
                </a:solidFill>
                <a:latin typeface="Tahoma"/>
              </a:rPr>
              <a:t>Signed Result</a:t>
            </a:r>
            <a:endParaRPr/>
          </a:p>
        </p:txBody>
      </p:sp>
      <p:sp>
        <p:nvSpPr>
          <p:cNvPr id="846" name="CustomShape 5"/>
          <p:cNvSpPr/>
          <p:nvPr/>
        </p:nvSpPr>
        <p:spPr>
          <a:xfrm>
            <a:off x="4952880" y="1600200"/>
            <a:ext cx="1371240" cy="70020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2000">
                <a:solidFill>
                  <a:srgbClr val="000000"/>
                </a:solidFill>
                <a:latin typeface="Tahoma"/>
              </a:rPr>
              <a:t>Q Flag updated</a:t>
            </a:r>
            <a:endParaRPr/>
          </a:p>
        </p:txBody>
      </p:sp>
      <p:sp>
        <p:nvSpPr>
          <p:cNvPr id="847" name="CustomShape 6"/>
          <p:cNvSpPr/>
          <p:nvPr/>
        </p:nvSpPr>
        <p:spPr>
          <a:xfrm>
            <a:off x="7086600" y="1889280"/>
            <a:ext cx="1599840" cy="3952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2000">
                <a:solidFill>
                  <a:srgbClr val="000000"/>
                </a:solidFill>
                <a:latin typeface="Tahoma"/>
              </a:rPr>
              <a:t>Calculation</a:t>
            </a:r>
            <a:endParaRPr/>
          </a:p>
        </p:txBody>
      </p:sp>
      <p:sp>
        <p:nvSpPr>
          <p:cNvPr id="848" name="CustomShape 7"/>
          <p:cNvSpPr/>
          <p:nvPr/>
        </p:nvSpPr>
        <p:spPr>
          <a:xfrm>
            <a:off x="595440" y="2195640"/>
            <a:ext cx="1371240" cy="33372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1600">
                <a:solidFill>
                  <a:srgbClr val="000000"/>
                </a:solidFill>
                <a:latin typeface="Tahoma"/>
              </a:rPr>
              <a:t>SMLAxy</a:t>
            </a:r>
            <a:endParaRPr/>
          </a:p>
        </p:txBody>
      </p:sp>
      <p:sp>
        <p:nvSpPr>
          <p:cNvPr id="849" name="CustomShape 8"/>
          <p:cNvSpPr/>
          <p:nvPr/>
        </p:nvSpPr>
        <p:spPr>
          <a:xfrm>
            <a:off x="1752480" y="2224080"/>
            <a:ext cx="2895120" cy="33372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1600">
                <a:solidFill>
                  <a:srgbClr val="000000"/>
                </a:solidFill>
                <a:latin typeface="Tahoma"/>
              </a:rPr>
              <a:t>(16-bit*16-bit)+32-bit</a:t>
            </a:r>
            <a:endParaRPr/>
          </a:p>
        </p:txBody>
      </p:sp>
      <p:sp>
        <p:nvSpPr>
          <p:cNvPr id="850" name="CustomShape 9"/>
          <p:cNvSpPr/>
          <p:nvPr/>
        </p:nvSpPr>
        <p:spPr>
          <a:xfrm>
            <a:off x="4048200" y="2224080"/>
            <a:ext cx="1371240" cy="33372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1600">
                <a:solidFill>
                  <a:srgbClr val="000000"/>
                </a:solidFill>
                <a:latin typeface="Tahoma"/>
              </a:rPr>
              <a:t>32-bit</a:t>
            </a:r>
            <a:endParaRPr/>
          </a:p>
        </p:txBody>
      </p:sp>
      <p:sp>
        <p:nvSpPr>
          <p:cNvPr id="851" name="CustomShape 10"/>
          <p:cNvSpPr/>
          <p:nvPr/>
        </p:nvSpPr>
        <p:spPr>
          <a:xfrm>
            <a:off x="5181480" y="2224080"/>
            <a:ext cx="1371240" cy="33372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1600">
                <a:solidFill>
                  <a:srgbClr val="000000"/>
                </a:solidFill>
                <a:latin typeface="Tahoma"/>
              </a:rPr>
              <a:t>yes</a:t>
            </a:r>
            <a:endParaRPr/>
          </a:p>
        </p:txBody>
      </p:sp>
      <p:sp>
        <p:nvSpPr>
          <p:cNvPr id="852" name="CustomShape 11"/>
          <p:cNvSpPr/>
          <p:nvPr/>
        </p:nvSpPr>
        <p:spPr>
          <a:xfrm>
            <a:off x="6705720" y="2209680"/>
            <a:ext cx="2285640" cy="33372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1600">
                <a:solidFill>
                  <a:srgbClr val="000000"/>
                </a:solidFill>
                <a:latin typeface="Tahoma"/>
              </a:rPr>
              <a:t>Rd=(Rm.x*Rs.y)+Rn</a:t>
            </a:r>
            <a:endParaRPr/>
          </a:p>
        </p:txBody>
      </p:sp>
      <p:sp>
        <p:nvSpPr>
          <p:cNvPr id="853" name="CustomShape 12"/>
          <p:cNvSpPr/>
          <p:nvPr/>
        </p:nvSpPr>
        <p:spPr>
          <a:xfrm>
            <a:off x="609480" y="2454120"/>
            <a:ext cx="1371240" cy="33372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1600">
                <a:solidFill>
                  <a:srgbClr val="000000"/>
                </a:solidFill>
                <a:latin typeface="Tahoma"/>
              </a:rPr>
              <a:t>SMLALxy</a:t>
            </a:r>
            <a:endParaRPr/>
          </a:p>
        </p:txBody>
      </p:sp>
      <p:sp>
        <p:nvSpPr>
          <p:cNvPr id="854" name="CustomShape 13"/>
          <p:cNvSpPr/>
          <p:nvPr/>
        </p:nvSpPr>
        <p:spPr>
          <a:xfrm>
            <a:off x="1766880" y="2482920"/>
            <a:ext cx="2895120" cy="33372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1600">
                <a:solidFill>
                  <a:srgbClr val="000000"/>
                </a:solidFill>
                <a:latin typeface="Tahoma"/>
              </a:rPr>
              <a:t>(16-bit*16-bit)+64-bit</a:t>
            </a:r>
            <a:endParaRPr/>
          </a:p>
        </p:txBody>
      </p:sp>
      <p:sp>
        <p:nvSpPr>
          <p:cNvPr id="855" name="CustomShape 14"/>
          <p:cNvSpPr/>
          <p:nvPr/>
        </p:nvSpPr>
        <p:spPr>
          <a:xfrm>
            <a:off x="4062240" y="2482920"/>
            <a:ext cx="1371240" cy="33372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1600">
                <a:solidFill>
                  <a:srgbClr val="000000"/>
                </a:solidFill>
                <a:latin typeface="Tahoma"/>
              </a:rPr>
              <a:t>64-bit</a:t>
            </a:r>
            <a:endParaRPr/>
          </a:p>
        </p:txBody>
      </p:sp>
      <p:sp>
        <p:nvSpPr>
          <p:cNvPr id="856" name="CustomShape 15"/>
          <p:cNvSpPr/>
          <p:nvPr/>
        </p:nvSpPr>
        <p:spPr>
          <a:xfrm>
            <a:off x="5195880" y="2482920"/>
            <a:ext cx="1371240" cy="33372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1600">
                <a:solidFill>
                  <a:srgbClr val="000000"/>
                </a:solidFill>
                <a:latin typeface="Tahoma"/>
              </a:rPr>
              <a:t>  -</a:t>
            </a:r>
            <a:endParaRPr/>
          </a:p>
        </p:txBody>
      </p:sp>
      <p:sp>
        <p:nvSpPr>
          <p:cNvPr id="857" name="CustomShape 16"/>
          <p:cNvSpPr/>
          <p:nvPr/>
        </p:nvSpPr>
        <p:spPr>
          <a:xfrm>
            <a:off x="6719760" y="2468520"/>
            <a:ext cx="2423880" cy="5770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1600">
                <a:solidFill>
                  <a:srgbClr val="000000"/>
                </a:solidFill>
                <a:latin typeface="Tahoma"/>
              </a:rPr>
              <a:t>[RdHi,RdLo]+= Rm.x*Rs.y</a:t>
            </a:r>
            <a:endParaRPr/>
          </a:p>
        </p:txBody>
      </p:sp>
      <p:sp>
        <p:nvSpPr>
          <p:cNvPr id="858" name="CustomShape 17"/>
          <p:cNvSpPr/>
          <p:nvPr/>
        </p:nvSpPr>
        <p:spPr>
          <a:xfrm>
            <a:off x="609480" y="3048120"/>
            <a:ext cx="1371240" cy="33372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1600">
                <a:solidFill>
                  <a:srgbClr val="000000"/>
                </a:solidFill>
                <a:latin typeface="Tahoma"/>
              </a:rPr>
              <a:t>SMLAWxy</a:t>
            </a:r>
            <a:endParaRPr/>
          </a:p>
        </p:txBody>
      </p:sp>
      <p:sp>
        <p:nvSpPr>
          <p:cNvPr id="859" name="CustomShape 18"/>
          <p:cNvSpPr/>
          <p:nvPr/>
        </p:nvSpPr>
        <p:spPr>
          <a:xfrm>
            <a:off x="1766880" y="3076560"/>
            <a:ext cx="2895120" cy="5770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1600">
                <a:solidFill>
                  <a:srgbClr val="000000"/>
                </a:solidFill>
                <a:latin typeface="Tahoma"/>
              </a:rPr>
              <a:t>((32-bit*16-bit) &gt;&gt;16)           +32-bit</a:t>
            </a:r>
            <a:endParaRPr/>
          </a:p>
        </p:txBody>
      </p:sp>
      <p:sp>
        <p:nvSpPr>
          <p:cNvPr id="860" name="CustomShape 19"/>
          <p:cNvSpPr/>
          <p:nvPr/>
        </p:nvSpPr>
        <p:spPr>
          <a:xfrm>
            <a:off x="4062240" y="3076560"/>
            <a:ext cx="1371240" cy="33372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1600">
                <a:solidFill>
                  <a:srgbClr val="000000"/>
                </a:solidFill>
                <a:latin typeface="Tahoma"/>
              </a:rPr>
              <a:t>32-bit</a:t>
            </a:r>
            <a:endParaRPr/>
          </a:p>
        </p:txBody>
      </p:sp>
      <p:sp>
        <p:nvSpPr>
          <p:cNvPr id="861" name="CustomShape 20"/>
          <p:cNvSpPr/>
          <p:nvPr/>
        </p:nvSpPr>
        <p:spPr>
          <a:xfrm>
            <a:off x="5195880" y="3076560"/>
            <a:ext cx="1371240" cy="33372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1600">
                <a:solidFill>
                  <a:srgbClr val="000000"/>
                </a:solidFill>
                <a:latin typeface="Tahoma"/>
              </a:rPr>
              <a:t>yes</a:t>
            </a:r>
            <a:endParaRPr/>
          </a:p>
        </p:txBody>
      </p:sp>
      <p:sp>
        <p:nvSpPr>
          <p:cNvPr id="862" name="CustomShape 21"/>
          <p:cNvSpPr/>
          <p:nvPr/>
        </p:nvSpPr>
        <p:spPr>
          <a:xfrm>
            <a:off x="6719760" y="3062160"/>
            <a:ext cx="2285640" cy="5770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1600">
                <a:solidFill>
                  <a:srgbClr val="000000"/>
                </a:solidFill>
                <a:latin typeface="Tahoma"/>
              </a:rPr>
              <a:t>Rd=((Rm*Rs.y) &gt;&gt;16) +Rn</a:t>
            </a:r>
            <a:endParaRPr/>
          </a:p>
        </p:txBody>
      </p:sp>
      <p:sp>
        <p:nvSpPr>
          <p:cNvPr id="863" name="CustomShape 22"/>
          <p:cNvSpPr/>
          <p:nvPr/>
        </p:nvSpPr>
        <p:spPr>
          <a:xfrm>
            <a:off x="609480" y="3581280"/>
            <a:ext cx="1371240" cy="33372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1600">
                <a:solidFill>
                  <a:srgbClr val="000000"/>
                </a:solidFill>
                <a:latin typeface="Tahoma"/>
              </a:rPr>
              <a:t>SMULxy</a:t>
            </a:r>
            <a:endParaRPr/>
          </a:p>
        </p:txBody>
      </p:sp>
      <p:sp>
        <p:nvSpPr>
          <p:cNvPr id="864" name="CustomShape 23"/>
          <p:cNvSpPr/>
          <p:nvPr/>
        </p:nvSpPr>
        <p:spPr>
          <a:xfrm>
            <a:off x="1766880" y="3610080"/>
            <a:ext cx="2895120" cy="33372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1600">
                <a:solidFill>
                  <a:srgbClr val="000000"/>
                </a:solidFill>
                <a:latin typeface="Tahoma"/>
              </a:rPr>
              <a:t>(16-bit*16-bit)</a:t>
            </a:r>
            <a:endParaRPr/>
          </a:p>
        </p:txBody>
      </p:sp>
      <p:sp>
        <p:nvSpPr>
          <p:cNvPr id="865" name="CustomShape 24"/>
          <p:cNvSpPr/>
          <p:nvPr/>
        </p:nvSpPr>
        <p:spPr>
          <a:xfrm>
            <a:off x="4062240" y="3610080"/>
            <a:ext cx="1371240" cy="33372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1600">
                <a:solidFill>
                  <a:srgbClr val="000000"/>
                </a:solidFill>
                <a:latin typeface="Tahoma"/>
              </a:rPr>
              <a:t>32-bit</a:t>
            </a:r>
            <a:endParaRPr/>
          </a:p>
        </p:txBody>
      </p:sp>
      <p:sp>
        <p:nvSpPr>
          <p:cNvPr id="866" name="CustomShape 25"/>
          <p:cNvSpPr/>
          <p:nvPr/>
        </p:nvSpPr>
        <p:spPr>
          <a:xfrm>
            <a:off x="5195880" y="3610080"/>
            <a:ext cx="1371240" cy="33372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1600">
                <a:solidFill>
                  <a:srgbClr val="000000"/>
                </a:solidFill>
                <a:latin typeface="Tahoma"/>
              </a:rPr>
              <a:t>  -</a:t>
            </a:r>
            <a:endParaRPr/>
          </a:p>
        </p:txBody>
      </p:sp>
      <p:sp>
        <p:nvSpPr>
          <p:cNvPr id="867" name="CustomShape 26"/>
          <p:cNvSpPr/>
          <p:nvPr/>
        </p:nvSpPr>
        <p:spPr>
          <a:xfrm>
            <a:off x="6719760" y="3595680"/>
            <a:ext cx="2285640" cy="33372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1600">
                <a:solidFill>
                  <a:srgbClr val="000000"/>
                </a:solidFill>
                <a:latin typeface="Tahoma"/>
              </a:rPr>
              <a:t>Rd=Rm.x*Rs.y</a:t>
            </a:r>
            <a:endParaRPr/>
          </a:p>
        </p:txBody>
      </p:sp>
      <p:sp>
        <p:nvSpPr>
          <p:cNvPr id="868" name="CustomShape 27"/>
          <p:cNvSpPr/>
          <p:nvPr/>
        </p:nvSpPr>
        <p:spPr>
          <a:xfrm>
            <a:off x="609480" y="3962520"/>
            <a:ext cx="1371240" cy="33372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1600">
                <a:solidFill>
                  <a:srgbClr val="000000"/>
                </a:solidFill>
                <a:latin typeface="Tahoma"/>
              </a:rPr>
              <a:t>SMULWy</a:t>
            </a:r>
            <a:endParaRPr/>
          </a:p>
        </p:txBody>
      </p:sp>
      <p:sp>
        <p:nvSpPr>
          <p:cNvPr id="869" name="CustomShape 28"/>
          <p:cNvSpPr/>
          <p:nvPr/>
        </p:nvSpPr>
        <p:spPr>
          <a:xfrm>
            <a:off x="1766880" y="3990960"/>
            <a:ext cx="2895120" cy="33372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1600">
                <a:solidFill>
                  <a:srgbClr val="000000"/>
                </a:solidFill>
                <a:latin typeface="Tahoma"/>
              </a:rPr>
              <a:t>((32-bit*16-bit) &gt;&gt;16)</a:t>
            </a:r>
            <a:endParaRPr/>
          </a:p>
        </p:txBody>
      </p:sp>
      <p:sp>
        <p:nvSpPr>
          <p:cNvPr id="870" name="CustomShape 29"/>
          <p:cNvSpPr/>
          <p:nvPr/>
        </p:nvSpPr>
        <p:spPr>
          <a:xfrm>
            <a:off x="4062240" y="3990960"/>
            <a:ext cx="1371240" cy="33372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1600">
                <a:solidFill>
                  <a:srgbClr val="000000"/>
                </a:solidFill>
                <a:latin typeface="Tahoma"/>
              </a:rPr>
              <a:t>32-bit</a:t>
            </a:r>
            <a:endParaRPr/>
          </a:p>
        </p:txBody>
      </p:sp>
      <p:sp>
        <p:nvSpPr>
          <p:cNvPr id="871" name="CustomShape 30"/>
          <p:cNvSpPr/>
          <p:nvPr/>
        </p:nvSpPr>
        <p:spPr>
          <a:xfrm>
            <a:off x="5195880" y="3990960"/>
            <a:ext cx="1371240" cy="33372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1600">
                <a:solidFill>
                  <a:srgbClr val="000000"/>
                </a:solidFill>
                <a:latin typeface="Tahoma"/>
              </a:rPr>
              <a:t>  -</a:t>
            </a:r>
            <a:endParaRPr/>
          </a:p>
        </p:txBody>
      </p:sp>
      <p:sp>
        <p:nvSpPr>
          <p:cNvPr id="872" name="CustomShape 31"/>
          <p:cNvSpPr/>
          <p:nvPr/>
        </p:nvSpPr>
        <p:spPr>
          <a:xfrm>
            <a:off x="6719760" y="3976560"/>
            <a:ext cx="2285640" cy="5770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1600">
                <a:solidFill>
                  <a:srgbClr val="000000"/>
                </a:solidFill>
                <a:latin typeface="Tahoma"/>
              </a:rPr>
              <a:t>Rd=(Rm*Rs.y) &gt;&gt;16</a:t>
            </a:r>
            <a:endParaRPr/>
          </a:p>
        </p:txBody>
      </p:sp>
      <p:sp>
        <p:nvSpPr>
          <p:cNvPr id="873" name="CustomShape 32"/>
          <p:cNvSpPr/>
          <p:nvPr/>
        </p:nvSpPr>
        <p:spPr>
          <a:xfrm>
            <a:off x="685800" y="4419720"/>
            <a:ext cx="7009920" cy="287892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2400">
                <a:solidFill>
                  <a:srgbClr val="000000"/>
                </a:solidFill>
                <a:latin typeface="Tahoma"/>
              </a:rPr>
              <a:t>x and y select which 16 bits of a 32 bit register are used for the first and second operands</a:t>
            </a:r>
            <a:endParaRPr/>
          </a:p>
          <a:p>
            <a:r>
              <a:rPr lang="en-IN" sz="2400">
                <a:solidFill>
                  <a:srgbClr val="000000"/>
                </a:solidFill>
                <a:latin typeface="Tahoma"/>
              </a:rPr>
              <a:t>T for the top 16 bits and B for the bottom 16 bits</a:t>
            </a:r>
            <a:endParaRPr/>
          </a:p>
          <a:p>
            <a:r>
              <a:rPr lang="en-IN" sz="2400">
                <a:solidFill>
                  <a:srgbClr val="000000"/>
                </a:solidFill>
                <a:latin typeface="Tahoma"/>
              </a:rPr>
              <a:t>SMLATB r4, r1, r2, r3  r4 = (r1.T * r2.B) + r3</a:t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TextShape 1"/>
          <p:cNvSpPr txBox="1"/>
          <p:nvPr/>
        </p:nvSpPr>
        <p:spPr>
          <a:xfrm>
            <a:off x="457200" y="809640"/>
            <a:ext cx="8229240" cy="6076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3000">
                <a:solidFill>
                  <a:srgbClr val="575F6D"/>
                </a:solidFill>
                <a:latin typeface="Century Schoolbook"/>
              </a:rPr>
              <a:t>Conditional Execution</a:t>
            </a:r>
            <a:endParaRPr/>
          </a:p>
        </p:txBody>
      </p:sp>
      <p:sp>
        <p:nvSpPr>
          <p:cNvPr id="875" name="TextShape 2"/>
          <p:cNvSpPr txBox="1"/>
          <p:nvPr/>
        </p:nvSpPr>
        <p:spPr>
          <a:xfrm>
            <a:off x="457200" y="1600200"/>
            <a:ext cx="7467120" cy="48733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buSzPct val="45000"/>
              <a:buFont typeface="Wingdings"/>
              <a:buChar char="Ø"/>
            </a:pPr>
            <a:r>
              <a:rPr lang="en-IN"/>
              <a:t>The instruction only executes if the condition code flags pass a given condition or test</a:t>
            </a:r>
            <a:endParaRPr/>
          </a:p>
          <a:p>
            <a:pPr>
              <a:buSzPct val="45000"/>
              <a:buFont typeface="Wingdings"/>
              <a:buChar char="Ø"/>
            </a:pPr>
            <a:r>
              <a:rPr lang="en-IN"/>
              <a:t>Increase performance &amp; code density</a:t>
            </a:r>
            <a:endParaRPr/>
          </a:p>
          <a:p>
            <a:pPr>
              <a:buSzPct val="45000"/>
              <a:buFont typeface="Wingdings"/>
              <a:buChar char="Ø"/>
            </a:pPr>
            <a:r>
              <a:rPr lang="en-IN"/>
              <a:t>2 letter mnemonic (eg: AL)</a:t>
            </a:r>
            <a:endParaRPr/>
          </a:p>
          <a:p>
            <a:pPr>
              <a:buSzPct val="45000"/>
              <a:buFont typeface="Wingdings"/>
              <a:buChar char="Ø"/>
            </a:pPr>
            <a:r>
              <a:rPr lang="en-IN"/>
              <a:t>Conditional execution depends on</a:t>
            </a:r>
            <a:endParaRPr/>
          </a:p>
          <a:p>
            <a:pPr lvl="1">
              <a:buSzPct val="45000"/>
              <a:buFont typeface="Wingdings"/>
              <a:buChar char="v"/>
            </a:pPr>
            <a:r>
              <a:rPr lang="en-IN"/>
              <a:t>Condition field</a:t>
            </a:r>
            <a:endParaRPr/>
          </a:p>
          <a:p>
            <a:pPr lvl="1">
              <a:buSzPct val="45000"/>
              <a:buFont typeface="Wingdings"/>
              <a:buChar char="v"/>
            </a:pPr>
            <a:r>
              <a:rPr lang="en-IN"/>
              <a:t>Condition flags</a:t>
            </a: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TextShape 1"/>
          <p:cNvSpPr txBox="1"/>
          <p:nvPr/>
        </p:nvSpPr>
        <p:spPr>
          <a:xfrm>
            <a:off x="457200" y="809640"/>
            <a:ext cx="8229240" cy="6076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3000">
                <a:solidFill>
                  <a:srgbClr val="575F6D"/>
                </a:solidFill>
                <a:latin typeface="Century Schoolbook"/>
              </a:rPr>
              <a:t>Summary</a:t>
            </a:r>
            <a:endParaRPr/>
          </a:p>
        </p:txBody>
      </p:sp>
      <p:sp>
        <p:nvSpPr>
          <p:cNvPr id="877" name="TextShape 2"/>
          <p:cNvSpPr txBox="1"/>
          <p:nvPr/>
        </p:nvSpPr>
        <p:spPr>
          <a:xfrm>
            <a:off x="457200" y="1447920"/>
            <a:ext cx="7467120" cy="48733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buSzPct val="45000"/>
              <a:buFont typeface="Wingdings"/>
              <a:buChar char="Ø"/>
            </a:pPr>
            <a:r>
              <a:rPr lang="en-IN" sz="2800"/>
              <a:t>All ARM instructions are 32 bit in length</a:t>
            </a:r>
            <a:endParaRPr/>
          </a:p>
          <a:p>
            <a:pPr>
              <a:buSzPct val="45000"/>
              <a:buFont typeface="Wingdings"/>
              <a:buChar char="Ø"/>
            </a:pPr>
            <a:r>
              <a:rPr lang="en-IN" sz="2800"/>
              <a:t>Arithmetic, logical, comparison &amp; move instructions can all use the inline barrel shifter</a:t>
            </a:r>
            <a:endParaRPr/>
          </a:p>
          <a:p>
            <a:pPr>
              <a:buSzPct val="45000"/>
              <a:buFont typeface="Wingdings"/>
              <a:buChar char="Ø"/>
            </a:pPr>
            <a:r>
              <a:rPr lang="en-IN" sz="2800"/>
              <a:t>3 types of load store instruction – single register, multiple register, swap</a:t>
            </a:r>
            <a:endParaRPr/>
          </a:p>
          <a:p>
            <a:pPr>
              <a:buSzPct val="45000"/>
              <a:buFont typeface="Wingdings"/>
              <a:buChar char="Ø"/>
            </a:pPr>
            <a:r>
              <a:rPr lang="en-IN" sz="2800"/>
              <a:t>SWI &amp; Program Status Register</a:t>
            </a:r>
            <a:endParaRPr/>
          </a:p>
          <a:p>
            <a:pPr>
              <a:buSzPct val="45000"/>
              <a:buFont typeface="Wingdings"/>
              <a:buChar char="Ø"/>
            </a:pPr>
            <a:r>
              <a:rPr lang="en-IN" sz="2800"/>
              <a:t>ARMv5E –CLZ, saturation, improved multiply instructions</a:t>
            </a:r>
            <a:endParaRPr/>
          </a:p>
          <a:p>
            <a:pPr>
              <a:buSzPct val="45000"/>
              <a:buFont typeface="Wingdings"/>
              <a:buChar char="Ø"/>
            </a:pPr>
            <a:r>
              <a:rPr lang="en-IN" sz="2800"/>
              <a:t>Conditional execution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3000">
                <a:solidFill>
                  <a:srgbClr val="575F6D"/>
                </a:solidFill>
                <a:latin typeface="Century Schoolbook"/>
              </a:rPr>
              <a:t>ARM Instruction Set </a:t>
            </a:r>
            <a:r>
              <a:rPr lang="en-IN" sz="2000">
                <a:solidFill>
                  <a:srgbClr val="575F6D"/>
                </a:solidFill>
                <a:latin typeface="Century Schoolbook"/>
              </a:rPr>
              <a:t>- Contd</a:t>
            </a:r>
            <a:endParaRPr/>
          </a:p>
        </p:txBody>
      </p:sp>
      <p:sp>
        <p:nvSpPr>
          <p:cNvPr id="303" name="CustomShape 2"/>
          <p:cNvSpPr/>
          <p:nvPr/>
        </p:nvSpPr>
        <p:spPr>
          <a:xfrm>
            <a:off x="533520" y="1523880"/>
            <a:ext cx="2285640" cy="45612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2400" b="1">
                <a:solidFill>
                  <a:srgbClr val="000000"/>
                </a:solidFill>
                <a:latin typeface="Tahoma"/>
              </a:rPr>
              <a:t>Mnemonics</a:t>
            </a:r>
            <a:endParaRPr/>
          </a:p>
        </p:txBody>
      </p:sp>
      <p:sp>
        <p:nvSpPr>
          <p:cNvPr id="304" name="CustomShape 3"/>
          <p:cNvSpPr/>
          <p:nvPr/>
        </p:nvSpPr>
        <p:spPr>
          <a:xfrm>
            <a:off x="2666880" y="1542960"/>
            <a:ext cx="2590560" cy="45612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2400" b="1">
                <a:solidFill>
                  <a:srgbClr val="000000"/>
                </a:solidFill>
                <a:latin typeface="Tahoma"/>
              </a:rPr>
              <a:t>ARM ISA </a:t>
            </a:r>
            <a:endParaRPr/>
          </a:p>
        </p:txBody>
      </p:sp>
      <p:sp>
        <p:nvSpPr>
          <p:cNvPr id="305" name="CustomShape 4"/>
          <p:cNvSpPr/>
          <p:nvPr/>
        </p:nvSpPr>
        <p:spPr>
          <a:xfrm>
            <a:off x="4191120" y="1523880"/>
            <a:ext cx="3047760" cy="45612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2400" b="1">
                <a:solidFill>
                  <a:srgbClr val="000000"/>
                </a:solidFill>
                <a:latin typeface="Tahoma"/>
              </a:rPr>
              <a:t>Description</a:t>
            </a:r>
            <a:endParaRPr/>
          </a:p>
        </p:txBody>
      </p:sp>
      <p:sp>
        <p:nvSpPr>
          <p:cNvPr id="306" name="CustomShape 5"/>
          <p:cNvSpPr/>
          <p:nvPr/>
        </p:nvSpPr>
        <p:spPr>
          <a:xfrm>
            <a:off x="533520" y="1905120"/>
            <a:ext cx="2271240" cy="3952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2000">
                <a:latin typeface="Tahoma"/>
              </a:rPr>
              <a:t>TST</a:t>
            </a:r>
            <a:endParaRPr/>
          </a:p>
        </p:txBody>
      </p:sp>
      <p:sp>
        <p:nvSpPr>
          <p:cNvPr id="307" name="CustomShape 6"/>
          <p:cNvSpPr/>
          <p:nvPr/>
        </p:nvSpPr>
        <p:spPr>
          <a:xfrm>
            <a:off x="2666880" y="1924200"/>
            <a:ext cx="2271240" cy="3952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2000">
                <a:latin typeface="Tahoma"/>
              </a:rPr>
              <a:t>v1</a:t>
            </a:r>
            <a:endParaRPr/>
          </a:p>
        </p:txBody>
      </p:sp>
      <p:sp>
        <p:nvSpPr>
          <p:cNvPr id="308" name="CustomShape 7"/>
          <p:cNvSpPr/>
          <p:nvPr/>
        </p:nvSpPr>
        <p:spPr>
          <a:xfrm>
            <a:off x="4176720" y="1909800"/>
            <a:ext cx="4647960" cy="3952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2000">
                <a:latin typeface="Tahoma"/>
              </a:rPr>
              <a:t>test for bits in a 32 bit value </a:t>
            </a:r>
            <a:endParaRPr/>
          </a:p>
        </p:txBody>
      </p:sp>
      <p:sp>
        <p:nvSpPr>
          <p:cNvPr id="309" name="CustomShape 8"/>
          <p:cNvSpPr/>
          <p:nvPr/>
        </p:nvSpPr>
        <p:spPr>
          <a:xfrm>
            <a:off x="4176720" y="2152800"/>
            <a:ext cx="4647960" cy="396360"/>
          </a:xfrm>
          <a:prstGeom prst="rect">
            <a:avLst/>
          </a:prstGeom>
        </p:spPr>
      </p:sp>
      <p:sp>
        <p:nvSpPr>
          <p:cNvPr id="310" name="CustomShape 9"/>
          <p:cNvSpPr/>
          <p:nvPr/>
        </p:nvSpPr>
        <p:spPr>
          <a:xfrm>
            <a:off x="533520" y="2209680"/>
            <a:ext cx="2271240" cy="3952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2000">
                <a:latin typeface="Tahoma"/>
              </a:rPr>
              <a:t>UMLAL</a:t>
            </a:r>
            <a:endParaRPr/>
          </a:p>
        </p:txBody>
      </p:sp>
      <p:sp>
        <p:nvSpPr>
          <p:cNvPr id="311" name="CustomShape 10"/>
          <p:cNvSpPr/>
          <p:nvPr/>
        </p:nvSpPr>
        <p:spPr>
          <a:xfrm>
            <a:off x="2666880" y="2228760"/>
            <a:ext cx="2271240" cy="3952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2000">
                <a:latin typeface="Tahoma"/>
              </a:rPr>
              <a:t>v3M</a:t>
            </a:r>
            <a:endParaRPr/>
          </a:p>
        </p:txBody>
      </p:sp>
      <p:sp>
        <p:nvSpPr>
          <p:cNvPr id="312" name="CustomShape 11"/>
          <p:cNvSpPr/>
          <p:nvPr/>
        </p:nvSpPr>
        <p:spPr>
          <a:xfrm>
            <a:off x="4176720" y="2214720"/>
            <a:ext cx="4647960" cy="100512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2000">
                <a:latin typeface="Tahoma"/>
              </a:rPr>
              <a:t>unsigned multiply accumulate long               (32 x 32) + 64 = 64 – bit) </a:t>
            </a:r>
            <a:endParaRPr/>
          </a:p>
        </p:txBody>
      </p:sp>
      <p:sp>
        <p:nvSpPr>
          <p:cNvPr id="313" name="CustomShape 12"/>
          <p:cNvSpPr/>
          <p:nvPr/>
        </p:nvSpPr>
        <p:spPr>
          <a:xfrm>
            <a:off x="4176720" y="2457360"/>
            <a:ext cx="4647960" cy="396360"/>
          </a:xfrm>
          <a:prstGeom prst="rect">
            <a:avLst/>
          </a:prstGeom>
        </p:spPr>
      </p:sp>
      <p:sp>
        <p:nvSpPr>
          <p:cNvPr id="314" name="CustomShape 13"/>
          <p:cNvSpPr/>
          <p:nvPr/>
        </p:nvSpPr>
        <p:spPr>
          <a:xfrm>
            <a:off x="533520" y="2798640"/>
            <a:ext cx="2271240" cy="3952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2000">
                <a:latin typeface="Tahoma"/>
              </a:rPr>
              <a:t>UMULL</a:t>
            </a:r>
            <a:endParaRPr/>
          </a:p>
        </p:txBody>
      </p:sp>
      <p:sp>
        <p:nvSpPr>
          <p:cNvPr id="315" name="CustomShape 14"/>
          <p:cNvSpPr/>
          <p:nvPr/>
        </p:nvSpPr>
        <p:spPr>
          <a:xfrm>
            <a:off x="2666880" y="2817720"/>
            <a:ext cx="2271240" cy="3952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2000">
                <a:latin typeface="Tahoma"/>
              </a:rPr>
              <a:t>v3M</a:t>
            </a:r>
            <a:endParaRPr/>
          </a:p>
        </p:txBody>
      </p:sp>
      <p:sp>
        <p:nvSpPr>
          <p:cNvPr id="316" name="CustomShape 15"/>
          <p:cNvSpPr/>
          <p:nvPr/>
        </p:nvSpPr>
        <p:spPr>
          <a:xfrm>
            <a:off x="4176720" y="2803680"/>
            <a:ext cx="4647960" cy="70020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2000">
                <a:latin typeface="Tahoma"/>
              </a:rPr>
              <a:t>unsigned multiply long                     (32 x 32  = 64 – bit) </a:t>
            </a:r>
            <a:endParaRPr/>
          </a:p>
        </p:txBody>
      </p:sp>
      <p:sp>
        <p:nvSpPr>
          <p:cNvPr id="317" name="CustomShape 16"/>
          <p:cNvSpPr/>
          <p:nvPr/>
        </p:nvSpPr>
        <p:spPr>
          <a:xfrm>
            <a:off x="4176720" y="3046320"/>
            <a:ext cx="4647960" cy="396360"/>
          </a:xfrm>
          <a:prstGeom prst="rect">
            <a:avLst/>
          </a:prstGeom>
        </p:spPr>
      </p:sp>
      <p:sp>
        <p:nvSpPr>
          <p:cNvPr id="318" name="CustomShape 17"/>
          <p:cNvSpPr/>
          <p:nvPr/>
        </p:nvSpPr>
        <p:spPr>
          <a:xfrm>
            <a:off x="609480" y="3505320"/>
            <a:ext cx="8229240" cy="26665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90000"/>
              </a:lnSpc>
              <a:buSzPct val="45000"/>
              <a:buFont typeface="StarSymbol"/>
              <a:buChar char=""/>
            </a:pPr>
            <a:r>
              <a:rPr lang="en-IN" sz="2400">
                <a:solidFill>
                  <a:srgbClr val="000000"/>
                </a:solidFill>
                <a:latin typeface="Trebuchet MS"/>
              </a:rPr>
              <a:t>Different ARM architecture revisions support different instructions</a:t>
            </a:r>
            <a:endParaRPr/>
          </a:p>
          <a:p>
            <a:pPr>
              <a:lnSpc>
                <a:spcPct val="90000"/>
              </a:lnSpc>
              <a:buSzPct val="45000"/>
              <a:buFont typeface="StarSymbol"/>
              <a:buChar char=""/>
            </a:pPr>
            <a:r>
              <a:rPr lang="en-IN" sz="2400">
                <a:solidFill>
                  <a:srgbClr val="000000"/>
                </a:solidFill>
                <a:latin typeface="Trebuchet MS"/>
              </a:rPr>
              <a:t>ARM instructions process data held in registers and only access memory with load and store instructions</a:t>
            </a:r>
            <a:endParaRPr/>
          </a:p>
          <a:p>
            <a:pPr>
              <a:lnSpc>
                <a:spcPct val="90000"/>
              </a:lnSpc>
              <a:buSzPct val="45000"/>
              <a:buFont typeface="StarSymbol"/>
              <a:buChar char=""/>
            </a:pPr>
            <a:r>
              <a:rPr lang="en-IN" sz="2400">
                <a:solidFill>
                  <a:srgbClr val="000000"/>
                </a:solidFill>
                <a:latin typeface="Trebuchet MS"/>
              </a:rPr>
              <a:t>ARM instructions commonly take two or three operands</a:t>
            </a:r>
            <a:endParaRPr/>
          </a:p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TextShape 1"/>
          <p:cNvSpPr txBox="1"/>
          <p:nvPr/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3000">
                <a:solidFill>
                  <a:srgbClr val="575F6D"/>
                </a:solidFill>
                <a:latin typeface="Century Schoolbook"/>
              </a:rPr>
              <a:t>Data Processing Instructions</a:t>
            </a:r>
            <a:endParaRPr/>
          </a:p>
        </p:txBody>
      </p:sp>
      <p:sp>
        <p:nvSpPr>
          <p:cNvPr id="320" name="TextShape 2"/>
          <p:cNvSpPr txBox="1"/>
          <p:nvPr/>
        </p:nvSpPr>
        <p:spPr>
          <a:xfrm>
            <a:off x="457200" y="1600200"/>
            <a:ext cx="7467120" cy="48733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buSzPct val="45000"/>
              <a:buFont typeface="Wingdings"/>
              <a:buChar char="Ø"/>
            </a:pPr>
            <a:r>
              <a:rPr lang="en-IN" sz="2800"/>
              <a:t>Manipulate data within registers</a:t>
            </a:r>
            <a:endParaRPr/>
          </a:p>
          <a:p>
            <a:pPr lvl="1">
              <a:buSzPct val="45000"/>
              <a:buFont typeface="Wingdings"/>
              <a:buChar char="v"/>
            </a:pPr>
            <a:r>
              <a:rPr lang="en-IN" sz="2400"/>
              <a:t>Move Instructions</a:t>
            </a:r>
            <a:endParaRPr/>
          </a:p>
          <a:p>
            <a:pPr lvl="1">
              <a:buSzPct val="45000"/>
              <a:buFont typeface="Wingdings"/>
              <a:buChar char="v"/>
            </a:pPr>
            <a:r>
              <a:rPr lang="en-IN" sz="2400"/>
              <a:t>Arithmetic Instructions</a:t>
            </a:r>
            <a:endParaRPr/>
          </a:p>
          <a:p>
            <a:pPr lvl="1">
              <a:buSzPct val="45000"/>
              <a:buFont typeface="Wingdings"/>
              <a:buChar char="v"/>
            </a:pPr>
            <a:r>
              <a:rPr lang="en-IN" sz="2400"/>
              <a:t>Logical Instructions</a:t>
            </a:r>
            <a:endParaRPr/>
          </a:p>
          <a:p>
            <a:pPr lvl="1">
              <a:buSzPct val="45000"/>
              <a:buFont typeface="Wingdings"/>
              <a:buChar char="v"/>
            </a:pPr>
            <a:r>
              <a:rPr lang="en-IN" sz="2400"/>
              <a:t>Comparison Instructions</a:t>
            </a:r>
            <a:endParaRPr/>
          </a:p>
          <a:p>
            <a:pPr lvl="1">
              <a:buSzPct val="45000"/>
              <a:buFont typeface="Wingdings"/>
              <a:buChar char="v"/>
            </a:pPr>
            <a:r>
              <a:rPr lang="en-IN" sz="2400"/>
              <a:t>Multiply Instructions</a:t>
            </a:r>
            <a:endParaRPr/>
          </a:p>
          <a:p>
            <a:pPr algn="just">
              <a:buSzPct val="45000"/>
              <a:buFont typeface="Wingdings"/>
              <a:buChar char="Ø"/>
            </a:pPr>
            <a:r>
              <a:rPr lang="en-IN" sz="2800"/>
              <a:t>Most data processing instructions can process one of their operands using the barrel shifter</a:t>
            </a:r>
            <a:endParaRPr/>
          </a:p>
          <a:p>
            <a:pPr algn="just">
              <a:buSzPct val="45000"/>
              <a:buFont typeface="Wingdings"/>
              <a:buChar char="Ø"/>
            </a:pPr>
            <a:r>
              <a:rPr lang="en-IN" sz="2800"/>
              <a:t>S suffix updates the flags in the cpsr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TextShape 1"/>
          <p:cNvSpPr txBox="1"/>
          <p:nvPr/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sz="3000">
                <a:solidFill>
                  <a:srgbClr val="575F6D"/>
                </a:solidFill>
                <a:latin typeface="Century Schoolbook"/>
              </a:rPr>
              <a:t>Conditional Codes</a:t>
            </a:r>
            <a:endParaRPr/>
          </a:p>
        </p:txBody>
      </p:sp>
      <p:sp>
        <p:nvSpPr>
          <p:cNvPr id="322" name="TextShape 2"/>
          <p:cNvSpPr txBox="1"/>
          <p:nvPr/>
        </p:nvSpPr>
        <p:spPr>
          <a:xfrm>
            <a:off x="457200" y="1600200"/>
            <a:ext cx="7467120" cy="48733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buSzPct val="45000"/>
              <a:buFont typeface="Wingdings"/>
              <a:buChar char="Ø"/>
            </a:pPr>
            <a:r>
              <a:rPr lang="en-IN"/>
              <a:t>The possible condition codes are listed below: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IN"/>
              <a:t>Note AL is the default and does not need to be specified </a:t>
            </a:r>
            <a:endParaRPr/>
          </a:p>
        </p:txBody>
      </p:sp>
      <p:sp>
        <p:nvSpPr>
          <p:cNvPr id="323" name="CustomShape 3"/>
          <p:cNvSpPr/>
          <p:nvPr/>
        </p:nvSpPr>
        <p:spPr>
          <a:xfrm>
            <a:off x="2591280" y="2971800"/>
            <a:ext cx="2879280" cy="228240"/>
          </a:xfrm>
          <a:prstGeom prst="rect">
            <a:avLst/>
          </a:prstGeom>
          <a:ln w="12600">
            <a:solidFill>
              <a:srgbClr val="000000"/>
            </a:solidFill>
            <a:miter/>
          </a:ln>
        </p:spPr>
        <p:txBody>
          <a:bodyPr wrap="none" lIns="90000" tIns="45000" rIns="90000" bIns="45000" anchor="ctr"/>
          <a:lstStyle/>
          <a:p>
            <a:r>
              <a:rPr lang="en-IN"/>
              <a:t>Not equal</a:t>
            </a:r>
            <a:endParaRPr/>
          </a:p>
        </p:txBody>
      </p:sp>
      <p:sp>
        <p:nvSpPr>
          <p:cNvPr id="324" name="CustomShape 4"/>
          <p:cNvSpPr/>
          <p:nvPr/>
        </p:nvSpPr>
        <p:spPr>
          <a:xfrm>
            <a:off x="2591280" y="3200400"/>
            <a:ext cx="2879280" cy="228240"/>
          </a:xfrm>
          <a:prstGeom prst="rect">
            <a:avLst/>
          </a:prstGeom>
          <a:ln w="12600">
            <a:solidFill>
              <a:srgbClr val="000000"/>
            </a:solidFill>
            <a:miter/>
          </a:ln>
        </p:spPr>
        <p:txBody>
          <a:bodyPr wrap="none" lIns="90000" tIns="45000" rIns="90000" bIns="45000" anchor="ctr"/>
          <a:lstStyle/>
          <a:p>
            <a:r>
              <a:rPr lang="en-IN"/>
              <a:t>Unsigned higher or same</a:t>
            </a:r>
            <a:endParaRPr/>
          </a:p>
        </p:txBody>
      </p:sp>
      <p:sp>
        <p:nvSpPr>
          <p:cNvPr id="325" name="CustomShape 5"/>
          <p:cNvSpPr/>
          <p:nvPr/>
        </p:nvSpPr>
        <p:spPr>
          <a:xfrm>
            <a:off x="2591280" y="3429000"/>
            <a:ext cx="2879280" cy="228240"/>
          </a:xfrm>
          <a:prstGeom prst="rect">
            <a:avLst/>
          </a:prstGeom>
          <a:ln w="12600">
            <a:solidFill>
              <a:srgbClr val="000000"/>
            </a:solidFill>
            <a:miter/>
          </a:ln>
        </p:spPr>
        <p:txBody>
          <a:bodyPr wrap="none" lIns="90000" tIns="45000" rIns="90000" bIns="45000" anchor="ctr"/>
          <a:lstStyle/>
          <a:p>
            <a:r>
              <a:rPr lang="en-IN"/>
              <a:t>Unsigned lower</a:t>
            </a:r>
            <a:endParaRPr/>
          </a:p>
        </p:txBody>
      </p:sp>
      <p:sp>
        <p:nvSpPr>
          <p:cNvPr id="326" name="CustomShape 6"/>
          <p:cNvSpPr/>
          <p:nvPr/>
        </p:nvSpPr>
        <p:spPr>
          <a:xfrm>
            <a:off x="2591280" y="3657600"/>
            <a:ext cx="2879280" cy="228240"/>
          </a:xfrm>
          <a:prstGeom prst="rect">
            <a:avLst/>
          </a:prstGeom>
          <a:ln w="12600">
            <a:solidFill>
              <a:srgbClr val="000000"/>
            </a:solidFill>
            <a:miter/>
          </a:ln>
        </p:spPr>
        <p:txBody>
          <a:bodyPr wrap="none" lIns="90000" tIns="45000" rIns="90000" bIns="45000" anchor="ctr"/>
          <a:lstStyle/>
          <a:p>
            <a:r>
              <a:rPr lang="en-IN"/>
              <a:t>Minus</a:t>
            </a:r>
            <a:endParaRPr/>
          </a:p>
        </p:txBody>
      </p:sp>
      <p:sp>
        <p:nvSpPr>
          <p:cNvPr id="327" name="CustomShape 7"/>
          <p:cNvSpPr/>
          <p:nvPr/>
        </p:nvSpPr>
        <p:spPr>
          <a:xfrm>
            <a:off x="2591280" y="2743200"/>
            <a:ext cx="2879280" cy="228240"/>
          </a:xfrm>
          <a:prstGeom prst="rect">
            <a:avLst/>
          </a:prstGeom>
          <a:ln w="12600">
            <a:solidFill>
              <a:srgbClr val="000000"/>
            </a:solidFill>
            <a:miter/>
          </a:ln>
        </p:spPr>
        <p:txBody>
          <a:bodyPr wrap="none" lIns="90000" tIns="45000" rIns="90000" bIns="45000" anchor="ctr"/>
          <a:lstStyle/>
          <a:p>
            <a:r>
              <a:rPr lang="en-IN"/>
              <a:t>Equal</a:t>
            </a:r>
            <a:endParaRPr/>
          </a:p>
        </p:txBody>
      </p:sp>
      <p:sp>
        <p:nvSpPr>
          <p:cNvPr id="328" name="CustomShape 8"/>
          <p:cNvSpPr/>
          <p:nvPr/>
        </p:nvSpPr>
        <p:spPr>
          <a:xfrm>
            <a:off x="2591280" y="4114800"/>
            <a:ext cx="2879280" cy="228240"/>
          </a:xfrm>
          <a:prstGeom prst="rect">
            <a:avLst/>
          </a:prstGeom>
          <a:ln w="12600">
            <a:solidFill>
              <a:srgbClr val="000000"/>
            </a:solidFill>
            <a:miter/>
          </a:ln>
        </p:spPr>
        <p:txBody>
          <a:bodyPr wrap="none" lIns="90000" tIns="45000" rIns="90000" bIns="45000" anchor="ctr"/>
          <a:lstStyle/>
          <a:p>
            <a:r>
              <a:rPr lang="en-IN"/>
              <a:t>Overflow</a:t>
            </a:r>
            <a:endParaRPr/>
          </a:p>
        </p:txBody>
      </p:sp>
      <p:sp>
        <p:nvSpPr>
          <p:cNvPr id="329" name="CustomShape 9"/>
          <p:cNvSpPr/>
          <p:nvPr/>
        </p:nvSpPr>
        <p:spPr>
          <a:xfrm>
            <a:off x="2591280" y="4343400"/>
            <a:ext cx="2879280" cy="228240"/>
          </a:xfrm>
          <a:prstGeom prst="rect">
            <a:avLst/>
          </a:prstGeom>
          <a:ln w="12600">
            <a:solidFill>
              <a:srgbClr val="000000"/>
            </a:solidFill>
            <a:miter/>
          </a:ln>
        </p:spPr>
        <p:txBody>
          <a:bodyPr wrap="none" lIns="90000" tIns="45000" rIns="90000" bIns="45000" anchor="ctr"/>
          <a:lstStyle/>
          <a:p>
            <a:r>
              <a:rPr lang="en-IN"/>
              <a:t>No overflow</a:t>
            </a:r>
            <a:endParaRPr/>
          </a:p>
        </p:txBody>
      </p:sp>
      <p:sp>
        <p:nvSpPr>
          <p:cNvPr id="330" name="CustomShape 10"/>
          <p:cNvSpPr/>
          <p:nvPr/>
        </p:nvSpPr>
        <p:spPr>
          <a:xfrm>
            <a:off x="2591280" y="4572000"/>
            <a:ext cx="2879280" cy="228240"/>
          </a:xfrm>
          <a:prstGeom prst="rect">
            <a:avLst/>
          </a:prstGeom>
          <a:ln w="12600">
            <a:solidFill>
              <a:srgbClr val="000000"/>
            </a:solidFill>
            <a:miter/>
          </a:ln>
        </p:spPr>
        <p:txBody>
          <a:bodyPr wrap="none" lIns="90000" tIns="45000" rIns="90000" bIns="45000" anchor="ctr"/>
          <a:lstStyle/>
          <a:p>
            <a:r>
              <a:rPr lang="en-IN"/>
              <a:t>Unsigned higher</a:t>
            </a:r>
            <a:endParaRPr/>
          </a:p>
        </p:txBody>
      </p:sp>
      <p:sp>
        <p:nvSpPr>
          <p:cNvPr id="331" name="CustomShape 11"/>
          <p:cNvSpPr/>
          <p:nvPr/>
        </p:nvSpPr>
        <p:spPr>
          <a:xfrm>
            <a:off x="2591280" y="4800600"/>
            <a:ext cx="2879280" cy="228240"/>
          </a:xfrm>
          <a:prstGeom prst="rect">
            <a:avLst/>
          </a:prstGeom>
          <a:ln w="12600">
            <a:solidFill>
              <a:srgbClr val="000000"/>
            </a:solidFill>
            <a:miter/>
          </a:ln>
        </p:spPr>
        <p:txBody>
          <a:bodyPr wrap="none" lIns="90000" tIns="45000" rIns="90000" bIns="45000" anchor="ctr"/>
          <a:lstStyle/>
          <a:p>
            <a:r>
              <a:rPr lang="en-IN"/>
              <a:t>Unsigned lower or same</a:t>
            </a:r>
            <a:endParaRPr/>
          </a:p>
        </p:txBody>
      </p:sp>
      <p:sp>
        <p:nvSpPr>
          <p:cNvPr id="332" name="CustomShape 12"/>
          <p:cNvSpPr/>
          <p:nvPr/>
        </p:nvSpPr>
        <p:spPr>
          <a:xfrm>
            <a:off x="2591280" y="3886200"/>
            <a:ext cx="2879280" cy="228240"/>
          </a:xfrm>
          <a:prstGeom prst="rect">
            <a:avLst/>
          </a:prstGeom>
          <a:ln w="12600">
            <a:solidFill>
              <a:srgbClr val="000000"/>
            </a:solidFill>
            <a:miter/>
          </a:ln>
        </p:spPr>
        <p:txBody>
          <a:bodyPr wrap="none" lIns="90000" tIns="45000" rIns="90000" bIns="45000" anchor="ctr"/>
          <a:lstStyle/>
          <a:p>
            <a:r>
              <a:rPr lang="en-IN"/>
              <a:t>Positive or Zero</a:t>
            </a:r>
            <a:endParaRPr/>
          </a:p>
        </p:txBody>
      </p:sp>
      <p:sp>
        <p:nvSpPr>
          <p:cNvPr id="333" name="CustomShape 13"/>
          <p:cNvSpPr/>
          <p:nvPr/>
        </p:nvSpPr>
        <p:spPr>
          <a:xfrm>
            <a:off x="2591280" y="5257800"/>
            <a:ext cx="2879280" cy="228240"/>
          </a:xfrm>
          <a:prstGeom prst="rect">
            <a:avLst/>
          </a:prstGeom>
          <a:ln w="12600">
            <a:solidFill>
              <a:srgbClr val="000000"/>
            </a:solidFill>
            <a:miter/>
          </a:ln>
        </p:spPr>
        <p:txBody>
          <a:bodyPr wrap="none" lIns="90000" tIns="45000" rIns="90000" bIns="45000" anchor="ctr"/>
          <a:lstStyle/>
          <a:p>
            <a:r>
              <a:rPr lang="en-IN"/>
              <a:t>Less than</a:t>
            </a:r>
            <a:endParaRPr/>
          </a:p>
        </p:txBody>
      </p:sp>
      <p:sp>
        <p:nvSpPr>
          <p:cNvPr id="334" name="CustomShape 14"/>
          <p:cNvSpPr/>
          <p:nvPr/>
        </p:nvSpPr>
        <p:spPr>
          <a:xfrm>
            <a:off x="2591280" y="5486400"/>
            <a:ext cx="2879280" cy="228240"/>
          </a:xfrm>
          <a:prstGeom prst="rect">
            <a:avLst/>
          </a:prstGeom>
          <a:ln w="12600">
            <a:solidFill>
              <a:srgbClr val="000000"/>
            </a:solidFill>
            <a:miter/>
          </a:ln>
        </p:spPr>
        <p:txBody>
          <a:bodyPr wrap="none" lIns="90000" tIns="45000" rIns="90000" bIns="45000" anchor="ctr"/>
          <a:lstStyle/>
          <a:p>
            <a:r>
              <a:rPr lang="en-IN"/>
              <a:t>Greater than</a:t>
            </a:r>
            <a:endParaRPr/>
          </a:p>
        </p:txBody>
      </p:sp>
      <p:sp>
        <p:nvSpPr>
          <p:cNvPr id="335" name="CustomShape 15"/>
          <p:cNvSpPr/>
          <p:nvPr/>
        </p:nvSpPr>
        <p:spPr>
          <a:xfrm>
            <a:off x="2591280" y="5715000"/>
            <a:ext cx="2879280" cy="228240"/>
          </a:xfrm>
          <a:prstGeom prst="rect">
            <a:avLst/>
          </a:prstGeom>
          <a:ln w="12600">
            <a:solidFill>
              <a:srgbClr val="000000"/>
            </a:solidFill>
            <a:miter/>
          </a:ln>
        </p:spPr>
        <p:txBody>
          <a:bodyPr wrap="none" lIns="90000" tIns="45000" rIns="90000" bIns="45000" anchor="ctr"/>
          <a:lstStyle/>
          <a:p>
            <a:r>
              <a:rPr lang="en-IN"/>
              <a:t>Less than or equal</a:t>
            </a:r>
            <a:endParaRPr/>
          </a:p>
        </p:txBody>
      </p:sp>
      <p:sp>
        <p:nvSpPr>
          <p:cNvPr id="336" name="CustomShape 16"/>
          <p:cNvSpPr/>
          <p:nvPr/>
        </p:nvSpPr>
        <p:spPr>
          <a:xfrm>
            <a:off x="2591280" y="5943600"/>
            <a:ext cx="2879280" cy="228240"/>
          </a:xfrm>
          <a:prstGeom prst="rect">
            <a:avLst/>
          </a:prstGeom>
          <a:ln w="12600">
            <a:solidFill>
              <a:srgbClr val="000000"/>
            </a:solidFill>
            <a:miter/>
          </a:ln>
        </p:spPr>
        <p:txBody>
          <a:bodyPr wrap="none" lIns="90000" tIns="45000" rIns="90000" bIns="45000" anchor="ctr"/>
          <a:lstStyle/>
          <a:p>
            <a:r>
              <a:rPr lang="en-IN"/>
              <a:t>Always</a:t>
            </a:r>
            <a:endParaRPr/>
          </a:p>
        </p:txBody>
      </p:sp>
      <p:sp>
        <p:nvSpPr>
          <p:cNvPr id="337" name="CustomShape 17"/>
          <p:cNvSpPr/>
          <p:nvPr/>
        </p:nvSpPr>
        <p:spPr>
          <a:xfrm>
            <a:off x="2591280" y="5029200"/>
            <a:ext cx="2879280" cy="228240"/>
          </a:xfrm>
          <a:prstGeom prst="rect">
            <a:avLst/>
          </a:prstGeom>
          <a:ln w="12600">
            <a:solidFill>
              <a:srgbClr val="000000"/>
            </a:solidFill>
            <a:miter/>
          </a:ln>
        </p:spPr>
        <p:txBody>
          <a:bodyPr wrap="none" lIns="90000" tIns="45000" rIns="90000" bIns="45000" anchor="ctr"/>
          <a:lstStyle/>
          <a:p>
            <a:r>
              <a:rPr lang="en-IN"/>
              <a:t>Greater or equal</a:t>
            </a:r>
            <a:endParaRPr/>
          </a:p>
        </p:txBody>
      </p:sp>
      <p:sp>
        <p:nvSpPr>
          <p:cNvPr id="338" name="CustomShape 18"/>
          <p:cNvSpPr/>
          <p:nvPr/>
        </p:nvSpPr>
        <p:spPr>
          <a:xfrm>
            <a:off x="1523880" y="2743200"/>
            <a:ext cx="1066680" cy="228240"/>
          </a:xfrm>
          <a:prstGeom prst="rect">
            <a:avLst/>
          </a:prstGeom>
          <a:ln w="12600">
            <a:solidFill>
              <a:srgbClr val="000000"/>
            </a:solidFill>
            <a:miter/>
          </a:ln>
        </p:spPr>
        <p:txBody>
          <a:bodyPr wrap="none" lIns="90000" tIns="45000" rIns="90000" bIns="45000" anchor="ctr"/>
          <a:lstStyle/>
          <a:p>
            <a:r>
              <a:rPr lang="en-IN" sz="1600">
                <a:solidFill>
                  <a:srgbClr val="FF0000"/>
                </a:solidFill>
              </a:rPr>
              <a:t>EQ</a:t>
            </a:r>
            <a:endParaRPr/>
          </a:p>
        </p:txBody>
      </p:sp>
      <p:sp>
        <p:nvSpPr>
          <p:cNvPr id="339" name="CustomShape 19"/>
          <p:cNvSpPr/>
          <p:nvPr/>
        </p:nvSpPr>
        <p:spPr>
          <a:xfrm>
            <a:off x="1523880" y="2971800"/>
            <a:ext cx="1066680" cy="228240"/>
          </a:xfrm>
          <a:prstGeom prst="rect">
            <a:avLst/>
          </a:prstGeom>
          <a:ln w="12600">
            <a:solidFill>
              <a:srgbClr val="000000"/>
            </a:solidFill>
            <a:miter/>
          </a:ln>
        </p:spPr>
        <p:txBody>
          <a:bodyPr wrap="none" lIns="90000" tIns="45000" rIns="90000" bIns="45000" anchor="ctr"/>
          <a:lstStyle/>
          <a:p>
            <a:r>
              <a:rPr lang="en-IN" sz="1600">
                <a:solidFill>
                  <a:srgbClr val="FF0000"/>
                </a:solidFill>
              </a:rPr>
              <a:t>NE</a:t>
            </a:r>
            <a:endParaRPr/>
          </a:p>
        </p:txBody>
      </p:sp>
      <p:sp>
        <p:nvSpPr>
          <p:cNvPr id="340" name="CustomShape 20"/>
          <p:cNvSpPr/>
          <p:nvPr/>
        </p:nvSpPr>
        <p:spPr>
          <a:xfrm>
            <a:off x="1523880" y="3200400"/>
            <a:ext cx="1066680" cy="228240"/>
          </a:xfrm>
          <a:prstGeom prst="rect">
            <a:avLst/>
          </a:prstGeom>
          <a:ln w="12600">
            <a:solidFill>
              <a:srgbClr val="000000"/>
            </a:solidFill>
            <a:miter/>
          </a:ln>
        </p:spPr>
        <p:txBody>
          <a:bodyPr wrap="none" lIns="90000" tIns="45000" rIns="90000" bIns="45000" anchor="ctr"/>
          <a:lstStyle/>
          <a:p>
            <a:r>
              <a:rPr lang="en-IN" sz="1600">
                <a:solidFill>
                  <a:srgbClr val="FF0000"/>
                </a:solidFill>
              </a:rPr>
              <a:t>CS/HS</a:t>
            </a:r>
            <a:endParaRPr/>
          </a:p>
        </p:txBody>
      </p:sp>
      <p:sp>
        <p:nvSpPr>
          <p:cNvPr id="341" name="CustomShape 21"/>
          <p:cNvSpPr/>
          <p:nvPr/>
        </p:nvSpPr>
        <p:spPr>
          <a:xfrm>
            <a:off x="1523880" y="3429000"/>
            <a:ext cx="1066680" cy="228240"/>
          </a:xfrm>
          <a:prstGeom prst="rect">
            <a:avLst/>
          </a:prstGeom>
          <a:ln w="12600">
            <a:solidFill>
              <a:srgbClr val="000000"/>
            </a:solidFill>
            <a:miter/>
          </a:ln>
        </p:spPr>
        <p:txBody>
          <a:bodyPr wrap="none" lIns="90000" tIns="45000" rIns="90000" bIns="45000" anchor="ctr"/>
          <a:lstStyle/>
          <a:p>
            <a:r>
              <a:rPr lang="en-IN" sz="1600">
                <a:solidFill>
                  <a:srgbClr val="FF0000"/>
                </a:solidFill>
              </a:rPr>
              <a:t>CC/LO</a:t>
            </a:r>
            <a:endParaRPr/>
          </a:p>
        </p:txBody>
      </p:sp>
      <p:sp>
        <p:nvSpPr>
          <p:cNvPr id="342" name="CustomShape 22"/>
          <p:cNvSpPr/>
          <p:nvPr/>
        </p:nvSpPr>
        <p:spPr>
          <a:xfrm>
            <a:off x="1523880" y="3886200"/>
            <a:ext cx="1066680" cy="228240"/>
          </a:xfrm>
          <a:prstGeom prst="rect">
            <a:avLst/>
          </a:prstGeom>
          <a:ln w="12600">
            <a:solidFill>
              <a:srgbClr val="000000"/>
            </a:solidFill>
            <a:miter/>
          </a:ln>
        </p:spPr>
        <p:txBody>
          <a:bodyPr wrap="none" lIns="90000" tIns="45000" rIns="90000" bIns="45000" anchor="ctr"/>
          <a:lstStyle/>
          <a:p>
            <a:r>
              <a:rPr lang="en-IN" sz="1600">
                <a:solidFill>
                  <a:srgbClr val="FF0000"/>
                </a:solidFill>
              </a:rPr>
              <a:t>PL</a:t>
            </a:r>
            <a:endParaRPr/>
          </a:p>
        </p:txBody>
      </p:sp>
      <p:sp>
        <p:nvSpPr>
          <p:cNvPr id="343" name="CustomShape 23"/>
          <p:cNvSpPr/>
          <p:nvPr/>
        </p:nvSpPr>
        <p:spPr>
          <a:xfrm>
            <a:off x="1523880" y="4114800"/>
            <a:ext cx="1066680" cy="228240"/>
          </a:xfrm>
          <a:prstGeom prst="rect">
            <a:avLst/>
          </a:prstGeom>
          <a:ln w="12600">
            <a:solidFill>
              <a:srgbClr val="000000"/>
            </a:solidFill>
            <a:miter/>
          </a:ln>
        </p:spPr>
        <p:txBody>
          <a:bodyPr wrap="none" lIns="90000" tIns="45000" rIns="90000" bIns="45000" anchor="ctr"/>
          <a:lstStyle/>
          <a:p>
            <a:r>
              <a:rPr lang="en-IN" sz="1600">
                <a:solidFill>
                  <a:srgbClr val="FF0000"/>
                </a:solidFill>
              </a:rPr>
              <a:t>VS</a:t>
            </a:r>
            <a:endParaRPr/>
          </a:p>
        </p:txBody>
      </p:sp>
      <p:sp>
        <p:nvSpPr>
          <p:cNvPr id="344" name="CustomShape 24"/>
          <p:cNvSpPr/>
          <p:nvPr/>
        </p:nvSpPr>
        <p:spPr>
          <a:xfrm>
            <a:off x="1523880" y="4572000"/>
            <a:ext cx="1066680" cy="228240"/>
          </a:xfrm>
          <a:prstGeom prst="rect">
            <a:avLst/>
          </a:prstGeom>
          <a:ln w="12600">
            <a:solidFill>
              <a:srgbClr val="000000"/>
            </a:solidFill>
            <a:miter/>
          </a:ln>
        </p:spPr>
        <p:txBody>
          <a:bodyPr wrap="none" lIns="90000" tIns="45000" rIns="90000" bIns="45000" anchor="ctr"/>
          <a:lstStyle/>
          <a:p>
            <a:r>
              <a:rPr lang="en-IN" sz="1600">
                <a:solidFill>
                  <a:srgbClr val="FF0000"/>
                </a:solidFill>
              </a:rPr>
              <a:t>HI</a:t>
            </a:r>
            <a:endParaRPr/>
          </a:p>
        </p:txBody>
      </p:sp>
      <p:sp>
        <p:nvSpPr>
          <p:cNvPr id="345" name="CustomShape 25"/>
          <p:cNvSpPr/>
          <p:nvPr/>
        </p:nvSpPr>
        <p:spPr>
          <a:xfrm>
            <a:off x="1523880" y="4800600"/>
            <a:ext cx="1066680" cy="228240"/>
          </a:xfrm>
          <a:prstGeom prst="rect">
            <a:avLst/>
          </a:prstGeom>
          <a:ln w="12600">
            <a:solidFill>
              <a:srgbClr val="000000"/>
            </a:solidFill>
            <a:miter/>
          </a:ln>
        </p:spPr>
        <p:txBody>
          <a:bodyPr wrap="none" lIns="90000" tIns="45000" rIns="90000" bIns="45000" anchor="ctr"/>
          <a:lstStyle/>
          <a:p>
            <a:r>
              <a:rPr lang="en-IN" sz="1600">
                <a:solidFill>
                  <a:srgbClr val="FF0000"/>
                </a:solidFill>
              </a:rPr>
              <a:t>LS</a:t>
            </a:r>
            <a:endParaRPr/>
          </a:p>
        </p:txBody>
      </p:sp>
      <p:sp>
        <p:nvSpPr>
          <p:cNvPr id="346" name="CustomShape 26"/>
          <p:cNvSpPr/>
          <p:nvPr/>
        </p:nvSpPr>
        <p:spPr>
          <a:xfrm>
            <a:off x="1523880" y="5029200"/>
            <a:ext cx="1066680" cy="228240"/>
          </a:xfrm>
          <a:prstGeom prst="rect">
            <a:avLst/>
          </a:prstGeom>
          <a:ln w="12600">
            <a:solidFill>
              <a:srgbClr val="000000"/>
            </a:solidFill>
            <a:miter/>
          </a:ln>
        </p:spPr>
        <p:txBody>
          <a:bodyPr wrap="none" lIns="90000" tIns="45000" rIns="90000" bIns="45000" anchor="ctr"/>
          <a:lstStyle/>
          <a:p>
            <a:r>
              <a:rPr lang="en-IN" sz="1600">
                <a:solidFill>
                  <a:srgbClr val="FF0000"/>
                </a:solidFill>
              </a:rPr>
              <a:t>GE</a:t>
            </a:r>
            <a:endParaRPr/>
          </a:p>
        </p:txBody>
      </p:sp>
      <p:sp>
        <p:nvSpPr>
          <p:cNvPr id="347" name="CustomShape 27"/>
          <p:cNvSpPr/>
          <p:nvPr/>
        </p:nvSpPr>
        <p:spPr>
          <a:xfrm>
            <a:off x="1523880" y="5257800"/>
            <a:ext cx="1066680" cy="228240"/>
          </a:xfrm>
          <a:prstGeom prst="rect">
            <a:avLst/>
          </a:prstGeom>
          <a:ln w="12600">
            <a:solidFill>
              <a:srgbClr val="000000"/>
            </a:solidFill>
            <a:miter/>
          </a:ln>
        </p:spPr>
        <p:txBody>
          <a:bodyPr wrap="none" lIns="90000" tIns="45000" rIns="90000" bIns="45000" anchor="ctr"/>
          <a:lstStyle/>
          <a:p>
            <a:r>
              <a:rPr lang="en-IN" sz="1600">
                <a:solidFill>
                  <a:srgbClr val="FF0000"/>
                </a:solidFill>
              </a:rPr>
              <a:t>LT</a:t>
            </a:r>
            <a:endParaRPr/>
          </a:p>
        </p:txBody>
      </p:sp>
      <p:sp>
        <p:nvSpPr>
          <p:cNvPr id="348" name="CustomShape 28"/>
          <p:cNvSpPr/>
          <p:nvPr/>
        </p:nvSpPr>
        <p:spPr>
          <a:xfrm>
            <a:off x="1523880" y="5486400"/>
            <a:ext cx="1066680" cy="228240"/>
          </a:xfrm>
          <a:prstGeom prst="rect">
            <a:avLst/>
          </a:prstGeom>
          <a:ln w="12600">
            <a:solidFill>
              <a:srgbClr val="000000"/>
            </a:solidFill>
            <a:miter/>
          </a:ln>
        </p:spPr>
        <p:txBody>
          <a:bodyPr wrap="none" lIns="90000" tIns="45000" rIns="90000" bIns="45000" anchor="ctr"/>
          <a:lstStyle/>
          <a:p>
            <a:r>
              <a:rPr lang="en-IN" sz="1600">
                <a:solidFill>
                  <a:srgbClr val="FF0000"/>
                </a:solidFill>
              </a:rPr>
              <a:t>GT</a:t>
            </a:r>
            <a:endParaRPr/>
          </a:p>
        </p:txBody>
      </p:sp>
      <p:sp>
        <p:nvSpPr>
          <p:cNvPr id="349" name="CustomShape 29"/>
          <p:cNvSpPr/>
          <p:nvPr/>
        </p:nvSpPr>
        <p:spPr>
          <a:xfrm>
            <a:off x="1523880" y="5715000"/>
            <a:ext cx="1066680" cy="228240"/>
          </a:xfrm>
          <a:prstGeom prst="rect">
            <a:avLst/>
          </a:prstGeom>
          <a:ln w="12600">
            <a:solidFill>
              <a:srgbClr val="000000"/>
            </a:solidFill>
            <a:miter/>
          </a:ln>
        </p:spPr>
        <p:txBody>
          <a:bodyPr wrap="none" lIns="90000" tIns="45000" rIns="90000" bIns="45000" anchor="ctr"/>
          <a:lstStyle/>
          <a:p>
            <a:r>
              <a:rPr lang="en-IN" sz="1600">
                <a:solidFill>
                  <a:srgbClr val="FF0000"/>
                </a:solidFill>
              </a:rPr>
              <a:t>LE</a:t>
            </a:r>
            <a:endParaRPr/>
          </a:p>
        </p:txBody>
      </p:sp>
      <p:sp>
        <p:nvSpPr>
          <p:cNvPr id="350" name="CustomShape 30"/>
          <p:cNvSpPr/>
          <p:nvPr/>
        </p:nvSpPr>
        <p:spPr>
          <a:xfrm>
            <a:off x="1523880" y="5943600"/>
            <a:ext cx="1066680" cy="228240"/>
          </a:xfrm>
          <a:prstGeom prst="rect">
            <a:avLst/>
          </a:prstGeom>
          <a:ln w="12600">
            <a:solidFill>
              <a:srgbClr val="000000"/>
            </a:solidFill>
            <a:miter/>
          </a:ln>
        </p:spPr>
        <p:txBody>
          <a:bodyPr wrap="none" lIns="90000" tIns="45000" rIns="90000" bIns="45000" anchor="ctr"/>
          <a:lstStyle/>
          <a:p>
            <a:r>
              <a:rPr lang="en-IN" sz="1600">
                <a:solidFill>
                  <a:srgbClr val="FF0000"/>
                </a:solidFill>
              </a:rPr>
              <a:t>AL</a:t>
            </a:r>
            <a:endParaRPr/>
          </a:p>
        </p:txBody>
      </p:sp>
      <p:sp>
        <p:nvSpPr>
          <p:cNvPr id="351" name="CustomShape 31"/>
          <p:cNvSpPr/>
          <p:nvPr/>
        </p:nvSpPr>
        <p:spPr>
          <a:xfrm>
            <a:off x="1523880" y="3657600"/>
            <a:ext cx="1066680" cy="228240"/>
          </a:xfrm>
          <a:prstGeom prst="rect">
            <a:avLst/>
          </a:prstGeom>
          <a:ln w="12600">
            <a:solidFill>
              <a:srgbClr val="000000"/>
            </a:solidFill>
            <a:miter/>
          </a:ln>
        </p:spPr>
        <p:txBody>
          <a:bodyPr wrap="none" lIns="90000" tIns="45000" rIns="90000" bIns="45000" anchor="ctr"/>
          <a:lstStyle/>
          <a:p>
            <a:r>
              <a:rPr lang="en-IN" sz="1600">
                <a:solidFill>
                  <a:srgbClr val="FF0000"/>
                </a:solidFill>
              </a:rPr>
              <a:t>MI</a:t>
            </a:r>
            <a:endParaRPr/>
          </a:p>
        </p:txBody>
      </p:sp>
      <p:sp>
        <p:nvSpPr>
          <p:cNvPr id="352" name="CustomShape 32"/>
          <p:cNvSpPr/>
          <p:nvPr/>
        </p:nvSpPr>
        <p:spPr>
          <a:xfrm>
            <a:off x="1523880" y="4343400"/>
            <a:ext cx="1066680" cy="228240"/>
          </a:xfrm>
          <a:prstGeom prst="rect">
            <a:avLst/>
          </a:prstGeom>
          <a:ln w="12600">
            <a:solidFill>
              <a:srgbClr val="000000"/>
            </a:solidFill>
            <a:miter/>
          </a:ln>
        </p:spPr>
        <p:txBody>
          <a:bodyPr wrap="none" lIns="90000" tIns="45000" rIns="90000" bIns="45000" anchor="ctr"/>
          <a:lstStyle/>
          <a:p>
            <a:r>
              <a:rPr lang="en-IN" sz="1600">
                <a:solidFill>
                  <a:srgbClr val="FF0000"/>
                </a:solidFill>
              </a:rPr>
              <a:t>VC</a:t>
            </a:r>
            <a:endParaRPr/>
          </a:p>
        </p:txBody>
      </p:sp>
      <p:sp>
        <p:nvSpPr>
          <p:cNvPr id="353" name="CustomShape 33"/>
          <p:cNvSpPr/>
          <p:nvPr/>
        </p:nvSpPr>
        <p:spPr>
          <a:xfrm>
            <a:off x="1523880" y="2514600"/>
            <a:ext cx="1066680" cy="228240"/>
          </a:xfrm>
          <a:prstGeom prst="rect">
            <a:avLst/>
          </a:prstGeom>
          <a:ln w="12600">
            <a:solidFill>
              <a:srgbClr val="000000"/>
            </a:solidFill>
            <a:miter/>
          </a:ln>
        </p:spPr>
        <p:txBody>
          <a:bodyPr wrap="none" lIns="90000" tIns="45000" rIns="90000" bIns="45000" anchor="ctr"/>
          <a:lstStyle/>
          <a:p>
            <a:r>
              <a:rPr lang="en-IN"/>
              <a:t>Suffix</a:t>
            </a:r>
            <a:endParaRPr/>
          </a:p>
        </p:txBody>
      </p:sp>
      <p:sp>
        <p:nvSpPr>
          <p:cNvPr id="354" name="CustomShape 34"/>
          <p:cNvSpPr/>
          <p:nvPr/>
        </p:nvSpPr>
        <p:spPr>
          <a:xfrm>
            <a:off x="2591280" y="2514600"/>
            <a:ext cx="2879280" cy="228240"/>
          </a:xfrm>
          <a:prstGeom prst="rect">
            <a:avLst/>
          </a:prstGeom>
          <a:ln w="12600">
            <a:solidFill>
              <a:srgbClr val="000000"/>
            </a:solidFill>
            <a:miter/>
          </a:ln>
        </p:spPr>
        <p:txBody>
          <a:bodyPr wrap="none" lIns="90000" tIns="45000" rIns="90000" bIns="45000" anchor="ctr"/>
          <a:lstStyle/>
          <a:p>
            <a:r>
              <a:rPr lang="en-IN"/>
              <a:t>Description</a:t>
            </a:r>
            <a:endParaRPr/>
          </a:p>
        </p:txBody>
      </p:sp>
      <p:sp>
        <p:nvSpPr>
          <p:cNvPr id="355" name="CustomShape 35"/>
          <p:cNvSpPr/>
          <p:nvPr/>
        </p:nvSpPr>
        <p:spPr>
          <a:xfrm>
            <a:off x="5470920" y="2971800"/>
            <a:ext cx="1386720" cy="228240"/>
          </a:xfrm>
          <a:prstGeom prst="rect">
            <a:avLst/>
          </a:prstGeom>
          <a:ln w="12600">
            <a:solidFill>
              <a:srgbClr val="000000"/>
            </a:solidFill>
            <a:miter/>
          </a:ln>
        </p:spPr>
        <p:txBody>
          <a:bodyPr wrap="none" lIns="90000" tIns="45000" rIns="90000" bIns="45000" anchor="ctr"/>
          <a:lstStyle/>
          <a:p>
            <a:r>
              <a:rPr lang="en-IN"/>
              <a:t>Z=0</a:t>
            </a:r>
            <a:endParaRPr/>
          </a:p>
        </p:txBody>
      </p:sp>
      <p:sp>
        <p:nvSpPr>
          <p:cNvPr id="356" name="CustomShape 36"/>
          <p:cNvSpPr/>
          <p:nvPr/>
        </p:nvSpPr>
        <p:spPr>
          <a:xfrm>
            <a:off x="5470920" y="3200400"/>
            <a:ext cx="1386720" cy="228240"/>
          </a:xfrm>
          <a:prstGeom prst="rect">
            <a:avLst/>
          </a:prstGeom>
          <a:ln w="12600">
            <a:solidFill>
              <a:srgbClr val="000000"/>
            </a:solidFill>
            <a:miter/>
          </a:ln>
        </p:spPr>
        <p:txBody>
          <a:bodyPr wrap="none" lIns="90000" tIns="45000" rIns="90000" bIns="45000" anchor="ctr"/>
          <a:lstStyle/>
          <a:p>
            <a:r>
              <a:rPr lang="en-IN"/>
              <a:t>C=1</a:t>
            </a:r>
            <a:endParaRPr/>
          </a:p>
        </p:txBody>
      </p:sp>
      <p:sp>
        <p:nvSpPr>
          <p:cNvPr id="357" name="CustomShape 37"/>
          <p:cNvSpPr/>
          <p:nvPr/>
        </p:nvSpPr>
        <p:spPr>
          <a:xfrm>
            <a:off x="5470920" y="3429000"/>
            <a:ext cx="1386720" cy="228240"/>
          </a:xfrm>
          <a:prstGeom prst="rect">
            <a:avLst/>
          </a:prstGeom>
          <a:ln w="12600">
            <a:solidFill>
              <a:srgbClr val="000000"/>
            </a:solidFill>
            <a:miter/>
          </a:ln>
        </p:spPr>
        <p:txBody>
          <a:bodyPr wrap="none" lIns="90000" tIns="45000" rIns="90000" bIns="45000" anchor="ctr"/>
          <a:lstStyle/>
          <a:p>
            <a:r>
              <a:rPr lang="en-IN"/>
              <a:t>C=0</a:t>
            </a:r>
            <a:endParaRPr/>
          </a:p>
        </p:txBody>
      </p:sp>
      <p:sp>
        <p:nvSpPr>
          <p:cNvPr id="358" name="CustomShape 38"/>
          <p:cNvSpPr/>
          <p:nvPr/>
        </p:nvSpPr>
        <p:spPr>
          <a:xfrm>
            <a:off x="5470920" y="2743200"/>
            <a:ext cx="1386720" cy="228240"/>
          </a:xfrm>
          <a:prstGeom prst="rect">
            <a:avLst/>
          </a:prstGeom>
          <a:ln w="12600">
            <a:solidFill>
              <a:srgbClr val="000000"/>
            </a:solidFill>
            <a:miter/>
          </a:ln>
        </p:spPr>
        <p:txBody>
          <a:bodyPr wrap="none" lIns="90000" tIns="45000" rIns="90000" bIns="45000" anchor="ctr"/>
          <a:lstStyle/>
          <a:p>
            <a:r>
              <a:rPr lang="en-IN"/>
              <a:t>Z=1</a:t>
            </a:r>
            <a:endParaRPr/>
          </a:p>
        </p:txBody>
      </p:sp>
      <p:sp>
        <p:nvSpPr>
          <p:cNvPr id="359" name="CustomShape 39"/>
          <p:cNvSpPr/>
          <p:nvPr/>
        </p:nvSpPr>
        <p:spPr>
          <a:xfrm>
            <a:off x="5470920" y="2514600"/>
            <a:ext cx="1386720" cy="228240"/>
          </a:xfrm>
          <a:prstGeom prst="rect">
            <a:avLst/>
          </a:prstGeom>
          <a:ln w="12600">
            <a:solidFill>
              <a:srgbClr val="000000"/>
            </a:solidFill>
            <a:miter/>
          </a:ln>
        </p:spPr>
        <p:txBody>
          <a:bodyPr wrap="none" lIns="90000" tIns="45000" rIns="90000" bIns="45000" anchor="ctr"/>
          <a:lstStyle/>
          <a:p>
            <a:r>
              <a:rPr lang="en-IN"/>
              <a:t>Flags tested</a:t>
            </a:r>
            <a:endParaRPr/>
          </a:p>
        </p:txBody>
      </p:sp>
      <p:sp>
        <p:nvSpPr>
          <p:cNvPr id="360" name="CustomShape 40"/>
          <p:cNvSpPr/>
          <p:nvPr/>
        </p:nvSpPr>
        <p:spPr>
          <a:xfrm>
            <a:off x="5470920" y="3657600"/>
            <a:ext cx="1386720" cy="228240"/>
          </a:xfrm>
          <a:prstGeom prst="rect">
            <a:avLst/>
          </a:prstGeom>
          <a:ln w="12600">
            <a:solidFill>
              <a:srgbClr val="000000"/>
            </a:solidFill>
            <a:miter/>
          </a:ln>
        </p:spPr>
        <p:txBody>
          <a:bodyPr wrap="none" lIns="90000" tIns="45000" rIns="90000" bIns="45000" anchor="ctr"/>
          <a:lstStyle/>
          <a:p>
            <a:r>
              <a:rPr lang="en-IN"/>
              <a:t>N=1</a:t>
            </a:r>
            <a:endParaRPr/>
          </a:p>
        </p:txBody>
      </p:sp>
      <p:sp>
        <p:nvSpPr>
          <p:cNvPr id="361" name="CustomShape 41"/>
          <p:cNvSpPr/>
          <p:nvPr/>
        </p:nvSpPr>
        <p:spPr>
          <a:xfrm>
            <a:off x="5470920" y="3886200"/>
            <a:ext cx="1386720" cy="228240"/>
          </a:xfrm>
          <a:prstGeom prst="rect">
            <a:avLst/>
          </a:prstGeom>
          <a:ln w="12600">
            <a:solidFill>
              <a:srgbClr val="000000"/>
            </a:solidFill>
            <a:miter/>
          </a:ln>
        </p:spPr>
        <p:txBody>
          <a:bodyPr wrap="none" lIns="90000" tIns="45000" rIns="90000" bIns="45000" anchor="ctr"/>
          <a:lstStyle/>
          <a:p>
            <a:r>
              <a:rPr lang="en-IN"/>
              <a:t>N=0</a:t>
            </a:r>
            <a:endParaRPr/>
          </a:p>
        </p:txBody>
      </p:sp>
      <p:sp>
        <p:nvSpPr>
          <p:cNvPr id="362" name="CustomShape 42"/>
          <p:cNvSpPr/>
          <p:nvPr/>
        </p:nvSpPr>
        <p:spPr>
          <a:xfrm>
            <a:off x="5470920" y="4114800"/>
            <a:ext cx="1386720" cy="228240"/>
          </a:xfrm>
          <a:prstGeom prst="rect">
            <a:avLst/>
          </a:prstGeom>
          <a:ln w="12600">
            <a:solidFill>
              <a:srgbClr val="000000"/>
            </a:solidFill>
            <a:miter/>
          </a:ln>
        </p:spPr>
        <p:txBody>
          <a:bodyPr wrap="none" lIns="90000" tIns="45000" rIns="90000" bIns="45000" anchor="ctr"/>
          <a:lstStyle/>
          <a:p>
            <a:r>
              <a:rPr lang="en-IN"/>
              <a:t>V=1</a:t>
            </a:r>
            <a:endParaRPr/>
          </a:p>
        </p:txBody>
      </p:sp>
      <p:sp>
        <p:nvSpPr>
          <p:cNvPr id="363" name="CustomShape 43"/>
          <p:cNvSpPr/>
          <p:nvPr/>
        </p:nvSpPr>
        <p:spPr>
          <a:xfrm>
            <a:off x="5470920" y="4343400"/>
            <a:ext cx="1386720" cy="228240"/>
          </a:xfrm>
          <a:prstGeom prst="rect">
            <a:avLst/>
          </a:prstGeom>
          <a:ln w="12600">
            <a:solidFill>
              <a:srgbClr val="000000"/>
            </a:solidFill>
            <a:miter/>
          </a:ln>
        </p:spPr>
        <p:txBody>
          <a:bodyPr wrap="none" lIns="90000" tIns="45000" rIns="90000" bIns="45000" anchor="ctr"/>
          <a:lstStyle/>
          <a:p>
            <a:r>
              <a:rPr lang="en-IN"/>
              <a:t>V=0</a:t>
            </a:r>
            <a:endParaRPr/>
          </a:p>
        </p:txBody>
      </p:sp>
      <p:sp>
        <p:nvSpPr>
          <p:cNvPr id="364" name="CustomShape 44"/>
          <p:cNvSpPr/>
          <p:nvPr/>
        </p:nvSpPr>
        <p:spPr>
          <a:xfrm>
            <a:off x="5470920" y="4572000"/>
            <a:ext cx="1386720" cy="228240"/>
          </a:xfrm>
          <a:prstGeom prst="rect">
            <a:avLst/>
          </a:prstGeom>
          <a:ln w="12600">
            <a:solidFill>
              <a:srgbClr val="000000"/>
            </a:solidFill>
            <a:miter/>
          </a:ln>
        </p:spPr>
        <p:txBody>
          <a:bodyPr wrap="none" lIns="90000" tIns="45000" rIns="90000" bIns="45000" anchor="ctr"/>
          <a:lstStyle/>
          <a:p>
            <a:r>
              <a:rPr lang="en-IN"/>
              <a:t>C=1 &amp; Z=0</a:t>
            </a:r>
            <a:endParaRPr/>
          </a:p>
        </p:txBody>
      </p:sp>
      <p:sp>
        <p:nvSpPr>
          <p:cNvPr id="365" name="CustomShape 45"/>
          <p:cNvSpPr/>
          <p:nvPr/>
        </p:nvSpPr>
        <p:spPr>
          <a:xfrm>
            <a:off x="5470920" y="4800600"/>
            <a:ext cx="1386720" cy="228240"/>
          </a:xfrm>
          <a:prstGeom prst="rect">
            <a:avLst/>
          </a:prstGeom>
          <a:ln w="12600">
            <a:solidFill>
              <a:srgbClr val="000000"/>
            </a:solidFill>
            <a:miter/>
          </a:ln>
        </p:spPr>
        <p:txBody>
          <a:bodyPr wrap="none" lIns="90000" tIns="45000" rIns="90000" bIns="45000" anchor="ctr"/>
          <a:lstStyle/>
          <a:p>
            <a:r>
              <a:rPr lang="en-IN"/>
              <a:t>C=0 or Z=1</a:t>
            </a:r>
            <a:endParaRPr/>
          </a:p>
        </p:txBody>
      </p:sp>
      <p:sp>
        <p:nvSpPr>
          <p:cNvPr id="366" name="CustomShape 46"/>
          <p:cNvSpPr/>
          <p:nvPr/>
        </p:nvSpPr>
        <p:spPr>
          <a:xfrm>
            <a:off x="5470920" y="5029200"/>
            <a:ext cx="1386720" cy="228240"/>
          </a:xfrm>
          <a:prstGeom prst="rect">
            <a:avLst/>
          </a:prstGeom>
          <a:ln w="12600">
            <a:solidFill>
              <a:srgbClr val="000000"/>
            </a:solidFill>
            <a:miter/>
          </a:ln>
        </p:spPr>
        <p:txBody>
          <a:bodyPr wrap="none" lIns="90000" tIns="45000" rIns="90000" bIns="45000" anchor="ctr"/>
          <a:lstStyle/>
          <a:p>
            <a:r>
              <a:rPr lang="en-IN"/>
              <a:t>N=V</a:t>
            </a:r>
            <a:endParaRPr/>
          </a:p>
        </p:txBody>
      </p:sp>
      <p:sp>
        <p:nvSpPr>
          <p:cNvPr id="367" name="CustomShape 47"/>
          <p:cNvSpPr/>
          <p:nvPr/>
        </p:nvSpPr>
        <p:spPr>
          <a:xfrm>
            <a:off x="5470920" y="5257800"/>
            <a:ext cx="1386720" cy="228240"/>
          </a:xfrm>
          <a:prstGeom prst="rect">
            <a:avLst/>
          </a:prstGeom>
          <a:ln w="12600">
            <a:solidFill>
              <a:srgbClr val="000000"/>
            </a:solidFill>
            <a:miter/>
          </a:ln>
        </p:spPr>
        <p:txBody>
          <a:bodyPr wrap="none" lIns="90000" tIns="45000" rIns="90000" bIns="45000" anchor="ctr"/>
          <a:lstStyle/>
          <a:p>
            <a:r>
              <a:rPr lang="en-IN"/>
              <a:t>N!=V</a:t>
            </a:r>
            <a:endParaRPr/>
          </a:p>
        </p:txBody>
      </p:sp>
      <p:sp>
        <p:nvSpPr>
          <p:cNvPr id="368" name="CustomShape 48"/>
          <p:cNvSpPr/>
          <p:nvPr/>
        </p:nvSpPr>
        <p:spPr>
          <a:xfrm>
            <a:off x="5470920" y="5486400"/>
            <a:ext cx="1386720" cy="228240"/>
          </a:xfrm>
          <a:prstGeom prst="rect">
            <a:avLst/>
          </a:prstGeom>
          <a:ln w="12600">
            <a:solidFill>
              <a:srgbClr val="000000"/>
            </a:solidFill>
            <a:miter/>
          </a:ln>
        </p:spPr>
        <p:txBody>
          <a:bodyPr wrap="none" lIns="90000" tIns="45000" rIns="90000" bIns="45000" anchor="ctr"/>
          <a:lstStyle/>
          <a:p>
            <a:r>
              <a:rPr lang="en-IN"/>
              <a:t>Z=0 &amp; N=V</a:t>
            </a:r>
            <a:endParaRPr/>
          </a:p>
        </p:txBody>
      </p:sp>
      <p:sp>
        <p:nvSpPr>
          <p:cNvPr id="369" name="CustomShape 49"/>
          <p:cNvSpPr/>
          <p:nvPr/>
        </p:nvSpPr>
        <p:spPr>
          <a:xfrm>
            <a:off x="5470920" y="5715000"/>
            <a:ext cx="1386720" cy="228240"/>
          </a:xfrm>
          <a:prstGeom prst="rect">
            <a:avLst/>
          </a:prstGeom>
          <a:ln w="12600">
            <a:solidFill>
              <a:srgbClr val="000000"/>
            </a:solidFill>
            <a:miter/>
          </a:ln>
        </p:spPr>
        <p:txBody>
          <a:bodyPr wrap="none" lIns="90000" tIns="45000" rIns="90000" bIns="45000" anchor="ctr"/>
          <a:lstStyle/>
          <a:p>
            <a:r>
              <a:rPr lang="en-IN"/>
              <a:t>Z=1 or N=!V</a:t>
            </a:r>
            <a:endParaRPr/>
          </a:p>
        </p:txBody>
      </p:sp>
      <p:sp>
        <p:nvSpPr>
          <p:cNvPr id="370" name="CustomShape 50"/>
          <p:cNvSpPr/>
          <p:nvPr/>
        </p:nvSpPr>
        <p:spPr>
          <a:xfrm>
            <a:off x="5470920" y="5943600"/>
            <a:ext cx="1386720" cy="228240"/>
          </a:xfrm>
          <a:prstGeom prst="rect">
            <a:avLst/>
          </a:prstGeom>
          <a:ln w="12600">
            <a:solidFill>
              <a:srgbClr val="000000"/>
            </a:solidFill>
            <a:miter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2672</Words>
  <PresentationFormat>On-screen Show (4:3)</PresentationFormat>
  <Paragraphs>790</Paragraphs>
  <Slides>65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6</vt:i4>
      </vt:variant>
      <vt:variant>
        <vt:lpstr>Slide Titles</vt:lpstr>
      </vt:variant>
      <vt:variant>
        <vt:i4>65</vt:i4>
      </vt:variant>
    </vt:vector>
  </HeadingPairs>
  <TitlesOfParts>
    <vt:vector size="71" baseType="lpstr">
      <vt:lpstr>Office Theme</vt:lpstr>
      <vt:lpstr>Office Theme</vt:lpstr>
      <vt:lpstr>Office Theme</vt:lpstr>
      <vt:lpstr>Office Theme</vt:lpstr>
      <vt:lpstr>Office Theme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Slide 53</vt:lpstr>
      <vt:lpstr>Slide 54</vt:lpstr>
      <vt:lpstr>Slide 55</vt:lpstr>
      <vt:lpstr>Slide 56</vt:lpstr>
      <vt:lpstr>Slide 57</vt:lpstr>
      <vt:lpstr>Slide 58</vt:lpstr>
      <vt:lpstr>Slide 59</vt:lpstr>
      <vt:lpstr>Slide 60</vt:lpstr>
      <vt:lpstr>Slide 61</vt:lpstr>
      <vt:lpstr>Slide 62</vt:lpstr>
      <vt:lpstr>Slide 63</vt:lpstr>
      <vt:lpstr>Slide 64</vt:lpstr>
      <vt:lpstr>Slide 65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Lenovo</cp:lastModifiedBy>
  <cp:revision>1</cp:revision>
  <dcterms:modified xsi:type="dcterms:W3CDTF">2013-09-15T18:44:53Z</dcterms:modified>
</cp:coreProperties>
</file>