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68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7017D03-3D35-46A6-8FB7-809A1B1E24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42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E5B492-389E-47C4-9109-732A944DD7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06FFC-32A8-4342-95DF-9A7E081FA0F7}" type="slidenum">
              <a:rPr lang="en-US"/>
              <a:pPr/>
              <a:t>1</a:t>
            </a:fld>
            <a:endParaRPr lang="en-US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6681D-4257-4A2F-8EB6-7681E1324C30}" type="slidenum">
              <a:rPr lang="en-US"/>
              <a:pPr/>
              <a:t>12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>
                <a:latin typeface="Verdana" pitchFamily="34" charset="0"/>
              </a:rPr>
              <a:t>MOV pc,lr</a:t>
            </a:r>
          </a:p>
          <a:p>
            <a:r>
              <a:rPr lang="en-US">
                <a:latin typeface="Verdana" pitchFamily="34" charset="0"/>
              </a:rPr>
              <a:t>BX lr</a:t>
            </a:r>
          </a:p>
          <a:p>
            <a:r>
              <a:rPr lang="en-US">
                <a:latin typeface="Verdana" pitchFamily="34" charset="0"/>
              </a:rPr>
              <a:t>POP {pc}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EE1CEB-E299-4A9B-B4DE-4DA82B48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8816-67C6-48C3-B2A1-BB1CA0325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D92-184C-446F-A334-FDF1EFFCB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A5E0945-D644-4A83-BFEF-B55E2F7F0B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72C58E-5B3E-45D3-91E4-BC9C930891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7ADF2A-4B3E-4AB9-B776-BAE766ADD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A7AEC4-0DE6-4E0E-B742-A3B20BCFD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C65C-6846-4847-9A32-56338A4A5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BE4F-1965-40BB-96DA-471AFF608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344FDA-0C5C-42BD-8860-13A81227B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5A0E-4009-4E9F-8A54-129A897DB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711539-37D6-4D03-B097-725BF110F2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E35ABA-D50B-4E41-910D-0A4F62D938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8C261F-8B14-4DEC-8106-7FA1BC8D73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7" descr="Prepare_future_logo_original"/>
          <p:cNvPicPr>
            <a:picLocks noChangeAspect="1" noChangeArrowheads="1"/>
          </p:cNvPicPr>
          <p:nvPr userDrawn="1"/>
        </p:nvPicPr>
        <p:blipFill>
          <a:blip r:embed="rId15" cstate="print"/>
          <a:srcRect l="9517" t="15894" r="11169" b="15231"/>
          <a:stretch>
            <a:fillRect/>
          </a:stretch>
        </p:blipFill>
        <p:spPr bwMode="auto">
          <a:xfrm>
            <a:off x="0" y="0"/>
            <a:ext cx="806450" cy="838200"/>
          </a:xfrm>
          <a:prstGeom prst="rect">
            <a:avLst/>
          </a:prstGeom>
          <a:noFill/>
        </p:spPr>
      </p:pic>
      <p:pic>
        <p:nvPicPr>
          <p:cNvPr id="17" name="Picture 9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/>
            </a:r>
            <a:br>
              <a:rPr lang="en-US" sz="4000"/>
            </a:br>
            <a:r>
              <a:rPr lang="en-US" sz="4000"/>
              <a:t> Introduction to the                     Thumb Instruction Set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CDAC Mumbai</a:t>
            </a: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– Thumb Interworking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305800" cy="4343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Method of linking ARM and Thumb code together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 bit of the </a:t>
            </a:r>
            <a:r>
              <a:rPr lang="en-US" sz="2800" dirty="0" err="1"/>
              <a:t>cpsr</a:t>
            </a:r>
            <a:endParaRPr lang="en-US" sz="2800" dirty="0"/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BX &amp; BLX cause a switch between ARM &amp; Thumb state while branching to a routine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BX </a:t>
            </a:r>
            <a:r>
              <a:rPr lang="en-US" sz="2800" dirty="0" err="1"/>
              <a:t>lr</a:t>
            </a:r>
            <a:r>
              <a:rPr lang="en-US" sz="2800" dirty="0"/>
              <a:t> instruction returns from a routine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BX instruction enters thumb state only if bit 0 of the address in </a:t>
            </a:r>
            <a:r>
              <a:rPr lang="en-US" sz="2800" dirty="0" err="1"/>
              <a:t>Rn</a:t>
            </a:r>
            <a:r>
              <a:rPr lang="en-US" sz="2800" dirty="0"/>
              <a:t> is set to binary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– Thumb Interworking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00963" cy="1143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BX </a:t>
            </a:r>
            <a:r>
              <a:rPr lang="en-US" sz="2800" dirty="0" err="1"/>
              <a:t>Rm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BLX </a:t>
            </a:r>
            <a:r>
              <a:rPr lang="en-US" sz="2800" dirty="0" err="1"/>
              <a:t>Rm</a:t>
            </a:r>
            <a:r>
              <a:rPr lang="en-US" sz="2800" dirty="0"/>
              <a:t> | label</a:t>
            </a:r>
          </a:p>
        </p:txBody>
      </p:sp>
      <p:graphicFrame>
        <p:nvGraphicFramePr>
          <p:cNvPr id="122884" name="Group 4"/>
          <p:cNvGraphicFramePr>
            <a:graphicFrameLocks noGrp="1"/>
          </p:cNvGraphicFramePr>
          <p:nvPr>
            <p:ph sz="half" idx="2"/>
          </p:nvPr>
        </p:nvGraphicFramePr>
        <p:xfrm>
          <a:off x="381000" y="2926080"/>
          <a:ext cx="8153400" cy="2255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0600"/>
                <a:gridCol w="2209800"/>
                <a:gridCol w="49530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BX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Thumb version branch exchange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pc = Rn &amp; 0xfffffffe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 = Rn[0]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BLX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Thumb version branch exchange with link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(instruction address after BLX)+1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 = label, T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 =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&amp; 0xfffffffe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 =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[0]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Branch Instructions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14763" cy="1752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B &lt;</a:t>
            </a:r>
            <a:r>
              <a:rPr lang="en-US" sz="2800" dirty="0" err="1"/>
              <a:t>cond</a:t>
            </a:r>
            <a:r>
              <a:rPr lang="en-US" sz="2800" dirty="0"/>
              <a:t>&gt; label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B label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BL label</a:t>
            </a:r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>
            <p:ph sz="half" idx="2"/>
          </p:nvPr>
        </p:nvGraphicFramePr>
        <p:xfrm>
          <a:off x="381000" y="3581400"/>
          <a:ext cx="8153400" cy="16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0865"/>
                <a:gridCol w="2179902"/>
                <a:gridCol w="4982633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pc = label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branch with link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 = label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(instruction address after the BL)+1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Instructions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526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&lt;ADC|ADD|AND|BIC|EOR|MOV|MUL|NEG|ORR|SBC|SUB&gt; Rd, </a:t>
            </a:r>
            <a:r>
              <a:rPr lang="en-US" sz="2400" dirty="0" err="1"/>
              <a:t>Rm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&lt;ADD|ASR|LSL|LSR|ROR|SUB&gt; Rd, </a:t>
            </a:r>
            <a:r>
              <a:rPr lang="en-US" sz="2400" dirty="0" err="1"/>
              <a:t>Rn</a:t>
            </a:r>
            <a:r>
              <a:rPr lang="en-US" sz="2400" dirty="0"/>
              <a:t> #immediate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&lt;ADD|MOV|SUB&gt; Rd, #immediate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ADD Rd, pc, #immediate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ADD Rd, sp, #immediate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&lt;ADD|SUB&gt; sp, #immediate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&lt;ASR|LSL|LSR|ROR&gt; Rd, Rs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&lt;CMN|CMP|TST&gt; </a:t>
            </a:r>
            <a:r>
              <a:rPr lang="en-US" sz="2400" dirty="0" err="1"/>
              <a:t>Rn</a:t>
            </a:r>
            <a:r>
              <a:rPr lang="en-US" sz="2400" dirty="0"/>
              <a:t>, </a:t>
            </a:r>
            <a:r>
              <a:rPr lang="en-US" sz="2400" dirty="0" err="1"/>
              <a:t>Rm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CMP </a:t>
            </a:r>
            <a:r>
              <a:rPr lang="en-US" sz="2400" dirty="0" err="1"/>
              <a:t>Rn</a:t>
            </a:r>
            <a:r>
              <a:rPr lang="en-US" sz="2400" dirty="0"/>
              <a:t>, #immediate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MOV Rd, </a:t>
            </a:r>
            <a:r>
              <a:rPr lang="en-US" sz="2400" dirty="0" err="1" smtClean="0"/>
              <a:t>Rn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Instructions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>
            <p:ph type="tbl" idx="1"/>
          </p:nvPr>
        </p:nvGraphicFramePr>
        <p:xfrm>
          <a:off x="381000" y="1570037"/>
          <a:ext cx="8077200" cy="47545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4400"/>
                <a:gridCol w="3124200"/>
                <a:gridCol w="403860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add two 32 bit values &amp; carry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Rd+Rm+C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flag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209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 two 32 bit values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Rn+immediate</a:t>
                      </a:r>
                      <a:endParaRPr kumimoji="0" 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Rd+immediate</a:t>
                      </a:r>
                      <a:endParaRPr kumimoji="0" 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Rd+Rm</a:t>
                      </a:r>
                      <a:endParaRPr kumimoji="0" 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Rd=(pc&amp;0xfffffffc)+(immediate &lt;&lt;2)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Rd=sp+(immediate &lt;&lt;2)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sp=sp+(immediate &lt;&lt;2)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 bitwise AND of two 32 bit values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Rd&amp;Rn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arithmetic shift right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&gt;&gt;immediate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 flag =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[immediate-1]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Rd=Rd&gt;&gt;Rs,C flag=Rd[Rs-1]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Instructions</a:t>
            </a:r>
          </a:p>
        </p:txBody>
      </p:sp>
      <p:graphicFrame>
        <p:nvGraphicFramePr>
          <p:cNvPr id="128003" name="Group 3"/>
          <p:cNvGraphicFramePr>
            <a:graphicFrameLocks noGrp="1"/>
          </p:cNvGraphicFramePr>
          <p:nvPr>
            <p:ph type="tbl" idx="1"/>
          </p:nvPr>
        </p:nvGraphicFramePr>
        <p:xfrm>
          <a:off x="381000" y="1557338"/>
          <a:ext cx="7848601" cy="43110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0083"/>
                <a:gridCol w="2808215"/>
                <a:gridCol w="3960303"/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 bit clear (AND NOT) of two 32 bit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Rd=Rd AND NOT 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CMN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compare negative two 32 bit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Rn + Rm    set flags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CMP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compare two 32 bit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Rn-immediate   set flags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Rn-Rm              set flags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EOR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 exclusive OR of two 32 bit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= Rd EOR Rm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LSL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 shift left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&lt;&lt;immediate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 flag = Rd[32-immediate]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Rd=Rd&lt;&lt;Rs, C flag=Rd[32-Rs]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Instructions</a:t>
            </a:r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1152"/>
          <a:ext cx="7848600" cy="47234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90083"/>
                <a:gridCol w="2834217"/>
                <a:gridCol w="3924300"/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LSR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 shift right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&gt;&gt;immediate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 flag = Rd[immediate-1]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Rd=Rd&gt;&gt;Rs,C flag=Rd[Rs-1]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 a 32 bit value into a register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= immediate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= 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= Rm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multiply two 32 bit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Rd=(Rm*Rd)[31:0]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MVN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move the logical NOT of a 32 bit value into a register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Rd=NOT (Rm)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negate a 32 bit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Rd=0-Rm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 Instructions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76400"/>
          <a:ext cx="7772400" cy="46751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9500"/>
                <a:gridCol w="2806700"/>
                <a:gridCol w="3886200"/>
              </a:tblGrid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logical bitwise OR of two 32 bit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Rd=Rd OR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rotate right a 32 bit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Rd=Rd RIGHT_ROTATE Rs,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 flag = Rd[Rs-1]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SBC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subtract with carry a 32 bit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Rd=Rd-Rm-NOT(C flag)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160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subtract two 32 bit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Rd=Rn-immediate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Rd=Rd-immediate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Rd=Rn-Rm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sp=sp-(immediate&lt;&lt;2)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TST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test bits of a 32 bit value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AND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set flags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Register Load Store Instructions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7700963" cy="1905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&lt;LDR|STR&gt;{&lt;B|H&gt;} Rd, [</a:t>
            </a:r>
            <a:r>
              <a:rPr lang="en-US" sz="2000" dirty="0" err="1"/>
              <a:t>Rn</a:t>
            </a:r>
            <a:r>
              <a:rPr lang="en-US" sz="2000" dirty="0"/>
              <a:t>, #immediate]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LDR{&lt;H|SB|SH&gt;} Rd, [</a:t>
            </a:r>
            <a:r>
              <a:rPr lang="en-US" sz="2000" dirty="0" err="1"/>
              <a:t>Rn</a:t>
            </a:r>
            <a:r>
              <a:rPr lang="en-US" sz="2000" dirty="0"/>
              <a:t>, </a:t>
            </a:r>
            <a:r>
              <a:rPr lang="en-US" sz="2000" dirty="0" err="1"/>
              <a:t>Rm</a:t>
            </a:r>
            <a:r>
              <a:rPr lang="en-US" sz="2000" dirty="0"/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STR{&lt;B|H&gt;} Rd, [</a:t>
            </a:r>
            <a:r>
              <a:rPr lang="en-US" sz="2000" dirty="0" err="1"/>
              <a:t>Rn</a:t>
            </a:r>
            <a:r>
              <a:rPr lang="en-US" sz="2000" dirty="0"/>
              <a:t>, </a:t>
            </a:r>
            <a:r>
              <a:rPr lang="en-US" sz="2000" dirty="0" err="1"/>
              <a:t>Rm</a:t>
            </a:r>
            <a:r>
              <a:rPr lang="en-US" sz="2000" dirty="0"/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LDR Rd, [pc, #immediate]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&lt;LDR|STR&gt; Rd, [sp, #immediate]</a:t>
            </a:r>
          </a:p>
        </p:txBody>
      </p:sp>
      <p:graphicFrame>
        <p:nvGraphicFramePr>
          <p:cNvPr id="131094" name="Group 22"/>
          <p:cNvGraphicFramePr>
            <a:graphicFrameLocks noGrp="1"/>
          </p:cNvGraphicFramePr>
          <p:nvPr>
            <p:ph sz="half" idx="2"/>
          </p:nvPr>
        </p:nvGraphicFramePr>
        <p:xfrm>
          <a:off x="990600" y="3657600"/>
          <a:ext cx="7010400" cy="182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05200"/>
                <a:gridCol w="3505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Syntax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Load/Store Register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[Rn, Rm]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Base Register+offset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[Rn, #immediate]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Relative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pc|sp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immediate]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247900" y="5638800"/>
            <a:ext cx="472440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Addressing Modes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Single Register Load Store Instructions</a:t>
            </a:r>
          </a:p>
        </p:txBody>
      </p:sp>
      <p:graphicFrame>
        <p:nvGraphicFramePr>
          <p:cNvPr id="132099" name="Group 3"/>
          <p:cNvGraphicFramePr>
            <a:graphicFrameLocks noGrp="1"/>
          </p:cNvGraphicFramePr>
          <p:nvPr>
            <p:ph type="tbl" idx="1"/>
          </p:nvPr>
        </p:nvGraphicFramePr>
        <p:xfrm>
          <a:off x="381000" y="1524000"/>
          <a:ext cx="8229600" cy="49799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00200"/>
                <a:gridCol w="3048000"/>
                <a:gridCol w="35814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LDR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 word into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Rd&lt;-mem32[address]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save word from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-&gt;mem32[address]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LDRB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 byte into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Rd&lt;-mem8[address]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save byte from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-&gt;mem8[address]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LDRH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 halfword into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Rd&lt;-mem16[address]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save halfword from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-&gt;mem16[address]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LDRSB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 signed byte into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Rd &lt;–SignExtend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(mem8[address])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LDRSH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 signed halfword into a register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Rd &lt;–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SignExtend</a:t>
                      </a:r>
                      <a:endParaRPr kumimoji="0" 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(mem16[address])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Thumb Register Usage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ARM-Thumb Interworking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Other Branch Instructions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Data Processing Instructions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Single Register Load Store Instructions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Multiple Register Load Store Instructions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Stack Instructions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Software Interrupt Instruction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Multiple Register Load Store Instructions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0495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&lt;LDM|STM&gt;IA </a:t>
            </a:r>
            <a:r>
              <a:rPr lang="en-US" sz="2400" dirty="0" err="1"/>
              <a:t>Rn</a:t>
            </a:r>
            <a:r>
              <a:rPr lang="en-US" sz="2400" dirty="0"/>
              <a:t>!, {low register list}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N is the number of registers in the list of registers.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These instructions always update the base register </a:t>
            </a:r>
            <a:r>
              <a:rPr lang="en-US" sz="2400" dirty="0" err="1"/>
              <a:t>Rn</a:t>
            </a:r>
            <a:r>
              <a:rPr lang="en-US" sz="2400" dirty="0"/>
              <a:t> after execution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The base register and list of registers are limited to the low registers r0 to r7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133124" name="Group 4"/>
          <p:cNvGraphicFramePr>
            <a:graphicFrameLocks noGrp="1"/>
          </p:cNvGraphicFramePr>
          <p:nvPr>
            <p:ph sz="half" idx="2"/>
          </p:nvPr>
        </p:nvGraphicFramePr>
        <p:xfrm>
          <a:off x="381000" y="2132012"/>
          <a:ext cx="8229600" cy="16017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2133600"/>
                <a:gridCol w="4419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LDMIA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load multiple registers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{Rd}</a:t>
                      </a:r>
                      <a:r>
                        <a:rPr kumimoji="0" lang="en-US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*N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&lt;- mem32 [Rn + 4 * N],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Rn = Rn + 4 * 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STMIA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save multiple registers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{Rd}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*N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-&gt; mem32 [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+ 4 * N],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+ 4 * 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Instructions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04950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POP {</a:t>
            </a:r>
            <a:r>
              <a:rPr lang="en-US" sz="2000" dirty="0" err="1"/>
              <a:t>low_register_list</a:t>
            </a:r>
            <a:r>
              <a:rPr lang="en-US" sz="2000" dirty="0"/>
              <a:t>{,pc}}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PUSH {</a:t>
            </a:r>
            <a:r>
              <a:rPr lang="en-US" sz="2000" dirty="0" err="1"/>
              <a:t>low_register_list</a:t>
            </a:r>
            <a:r>
              <a:rPr lang="en-US" sz="2000" dirty="0"/>
              <a:t>{,</a:t>
            </a:r>
            <a:r>
              <a:rPr lang="en-US" sz="2000" dirty="0" err="1"/>
              <a:t>lr</a:t>
            </a:r>
            <a:r>
              <a:rPr lang="en-US" sz="2000" dirty="0"/>
              <a:t>}}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There is no stack pointer in the instruction. The stack pointer is fixed as register r13 in thumb operations and sp is automatically updated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graphicFrame>
        <p:nvGraphicFramePr>
          <p:cNvPr id="134148" name="Group 4"/>
          <p:cNvGraphicFramePr>
            <a:graphicFrameLocks noGrp="1"/>
          </p:cNvGraphicFramePr>
          <p:nvPr>
            <p:ph sz="half" idx="2"/>
          </p:nvPr>
        </p:nvGraphicFramePr>
        <p:xfrm>
          <a:off x="304800" y="2362200"/>
          <a:ext cx="8229600" cy="16017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  <a:gridCol w="2514600"/>
                <a:gridCol w="4419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pop registers from the stacks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{Rd}</a:t>
                      </a:r>
                      <a:r>
                        <a:rPr kumimoji="0" lang="en-US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*N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&lt;- mem32 [sp + 4 * N],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sp = sp + 4 * 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PUSH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push registers on to the stacks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{Rd}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*N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-&gt; mem32 [sp + 4 * N],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sp = sp + 4 * 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Interrupt Instructions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04950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SWI immediate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If any interrupt or exception flag is raised in Thumb state, the processor automatically reverts back to ARM state to handle the exception</a:t>
            </a:r>
          </a:p>
        </p:txBody>
      </p:sp>
      <p:graphicFrame>
        <p:nvGraphicFramePr>
          <p:cNvPr id="135172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2118360"/>
          <a:ext cx="8153400" cy="2225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5340"/>
                <a:gridCol w="1334193"/>
                <a:gridCol w="600386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SWI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software interrupt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lr_svc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=address of instruction following the SWI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spsr_svc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cpsr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 = vectors + 0x8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cpsr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mode = SVC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cpsr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= 1 (mask IRQ interrupts)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cpsr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 = 0 (ARM state)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38288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/>
              <a:t>All Thumb instructions are 16 bit in length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/>
              <a:t>Thumb provides approx. 30% better code density over ARM code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/>
              <a:t>ARM Thumb interworking – BX, BLX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/>
              <a:t>Only branch instructions are conditionally executed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/>
              <a:t>Multiple register load store instructions only support the increment after (IA) addressing mode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/>
              <a:t>There is no Thumb instructions to access the coprocessor, </a:t>
            </a:r>
            <a:r>
              <a:rPr lang="en-US" sz="2800" dirty="0" err="1"/>
              <a:t>cpsr</a:t>
            </a:r>
            <a:r>
              <a:rPr lang="en-US" sz="2800" dirty="0"/>
              <a:t>, </a:t>
            </a:r>
            <a:r>
              <a:rPr lang="en-US" sz="2800" dirty="0" err="1"/>
              <a:t>spsr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 Instruction Set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7772400" cy="4343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Thumb encodes a subset of the 32 bit ARM instructions into a 16 bit instruction set space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Thumb has higher performance than ARM on a processor with a 16 bit data bus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Use thumb for memory constrained systems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Thumb has higher code density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30% less memory than the equivalent ARM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Density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741738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/>
              <a:t>ARM 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/>
              <a:t>ARMDivide</a:t>
            </a: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;</a:t>
            </a:r>
            <a:r>
              <a:rPr lang="en-US" sz="1800" dirty="0" smtClean="0"/>
              <a:t>IN : </a:t>
            </a:r>
            <a:r>
              <a:rPr lang="en-US" sz="1800" dirty="0" err="1" smtClean="0"/>
              <a:t>ro</a:t>
            </a:r>
            <a:r>
              <a:rPr lang="en-US" sz="1800" dirty="0" smtClean="0"/>
              <a:t>(value</a:t>
            </a:r>
            <a:r>
              <a:rPr lang="en-US" sz="1800" dirty="0"/>
              <a:t>),r1(divisor)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;</a:t>
            </a:r>
            <a:r>
              <a:rPr lang="en-US" sz="1800" dirty="0" smtClean="0"/>
              <a:t>OUT : r2(</a:t>
            </a:r>
            <a:r>
              <a:rPr lang="en-US" sz="1800" dirty="0" err="1" smtClean="0"/>
              <a:t>MODulus</a:t>
            </a:r>
            <a:r>
              <a:rPr lang="en-US" sz="1800" dirty="0"/>
              <a:t>),r3(</a:t>
            </a:r>
            <a:r>
              <a:rPr lang="en-US" sz="1800" dirty="0" err="1"/>
              <a:t>DIVide</a:t>
            </a:r>
            <a:r>
              <a:rPr lang="en-US" sz="1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	MOV r3,#0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	SUBS r0,r0,r1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	ADDGE r3,r3,#1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	BGE 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	ADD r2,r0,r1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5 x 4 = 20 bytes	</a:t>
            </a:r>
          </a:p>
        </p:txBody>
      </p:sp>
      <p:sp>
        <p:nvSpPr>
          <p:cNvPr id="11674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495800" y="1600200"/>
            <a:ext cx="37338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Thumb Code</a:t>
            </a:r>
          </a:p>
          <a:p>
            <a:r>
              <a:rPr lang="en-US" dirty="0" err="1"/>
              <a:t>ThumbDivide</a:t>
            </a:r>
            <a:endParaRPr lang="en-US" dirty="0"/>
          </a:p>
          <a:p>
            <a:r>
              <a:rPr lang="en-US" dirty="0"/>
              <a:t>;</a:t>
            </a:r>
            <a:r>
              <a:rPr lang="en-US" dirty="0" smtClean="0"/>
              <a:t>IN : </a:t>
            </a:r>
            <a:r>
              <a:rPr lang="en-US" dirty="0" err="1" smtClean="0"/>
              <a:t>ro</a:t>
            </a:r>
            <a:r>
              <a:rPr lang="en-US" dirty="0" smtClean="0"/>
              <a:t>(value) ,</a:t>
            </a:r>
            <a:r>
              <a:rPr lang="en-US" dirty="0"/>
              <a:t>r1(divisor)</a:t>
            </a:r>
          </a:p>
          <a:p>
            <a:r>
              <a:rPr lang="en-US" dirty="0"/>
              <a:t>;</a:t>
            </a:r>
            <a:r>
              <a:rPr lang="en-US" dirty="0" smtClean="0"/>
              <a:t>OUT : r2(</a:t>
            </a:r>
            <a:r>
              <a:rPr lang="en-US" dirty="0" err="1" smtClean="0"/>
              <a:t>MODulus</a:t>
            </a:r>
            <a:r>
              <a:rPr lang="en-US" dirty="0" smtClean="0"/>
              <a:t>) ,</a:t>
            </a:r>
            <a:r>
              <a:rPr lang="en-US" dirty="0"/>
              <a:t>r3(</a:t>
            </a:r>
            <a:r>
              <a:rPr lang="en-US" dirty="0" err="1"/>
              <a:t>DIVide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MOV r3,#0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	ADD r3,#1</a:t>
            </a:r>
          </a:p>
          <a:p>
            <a:r>
              <a:rPr lang="en-US" dirty="0"/>
              <a:t>	SUB r0,r1</a:t>
            </a:r>
          </a:p>
          <a:p>
            <a:r>
              <a:rPr lang="en-US" dirty="0"/>
              <a:t>	BGE loop</a:t>
            </a:r>
          </a:p>
          <a:p>
            <a:r>
              <a:rPr lang="en-US" dirty="0"/>
              <a:t>	SUB r3,#1	</a:t>
            </a:r>
          </a:p>
          <a:p>
            <a:r>
              <a:rPr lang="en-US" dirty="0"/>
              <a:t>	ADD r2,r0,r1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x 2 = 12 bytes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 Instruction Decoding</a:t>
            </a:r>
          </a:p>
        </p:txBody>
      </p:sp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1371600" y="2057400"/>
            <a:ext cx="5943600" cy="3076575"/>
            <a:chOff x="720" y="1536"/>
            <a:chExt cx="3744" cy="1938"/>
          </a:xfrm>
        </p:grpSpPr>
        <p:sp>
          <p:nvSpPr>
            <p:cNvPr id="117764" name="AutoShape 4"/>
            <p:cNvSpPr>
              <a:spLocks noChangeArrowheads="1"/>
            </p:cNvSpPr>
            <p:nvPr/>
          </p:nvSpPr>
          <p:spPr bwMode="auto">
            <a:xfrm>
              <a:off x="1872" y="1872"/>
              <a:ext cx="720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D</a:t>
              </a:r>
            </a:p>
            <a:p>
              <a:pPr algn="ctr"/>
              <a:r>
                <a:rPr lang="en-US" sz="2000">
                  <a:latin typeface="Tahoma" pitchFamily="34" charset="0"/>
                </a:rPr>
                <a:t>E</a:t>
              </a:r>
            </a:p>
            <a:p>
              <a:pPr algn="ctr"/>
              <a:r>
                <a:rPr lang="en-US" sz="2000">
                  <a:latin typeface="Tahoma" pitchFamily="34" charset="0"/>
                </a:rPr>
                <a:t>C</a:t>
              </a:r>
            </a:p>
            <a:p>
              <a:pPr algn="ctr"/>
              <a:r>
                <a:rPr lang="en-US" sz="2000">
                  <a:latin typeface="Tahoma" pitchFamily="34" charset="0"/>
                </a:rPr>
                <a:t>O</a:t>
              </a:r>
            </a:p>
            <a:p>
              <a:pPr algn="ctr"/>
              <a:r>
                <a:rPr lang="en-US" sz="2000">
                  <a:latin typeface="Tahoma" pitchFamily="34" charset="0"/>
                </a:rPr>
                <a:t>D</a:t>
              </a:r>
            </a:p>
            <a:p>
              <a:pPr algn="ctr"/>
              <a:r>
                <a:rPr lang="en-US" sz="2000">
                  <a:latin typeface="Tahoma" pitchFamily="34" charset="0"/>
                </a:rPr>
                <a:t>E</a:t>
              </a:r>
            </a:p>
            <a:p>
              <a:pPr algn="ctr"/>
              <a:r>
                <a:rPr lang="en-US" sz="2000">
                  <a:latin typeface="Tahoma" pitchFamily="34" charset="0"/>
                </a:rPr>
                <a:t>R</a:t>
              </a:r>
            </a:p>
          </p:txBody>
        </p:sp>
        <p:sp>
          <p:nvSpPr>
            <p:cNvPr id="117765" name="Line 5"/>
            <p:cNvSpPr>
              <a:spLocks noChangeShapeType="1"/>
            </p:cNvSpPr>
            <p:nvPr/>
          </p:nvSpPr>
          <p:spPr bwMode="auto">
            <a:xfrm>
              <a:off x="1392" y="2544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7766" name="Line 6"/>
            <p:cNvSpPr>
              <a:spLocks noChangeShapeType="1"/>
            </p:cNvSpPr>
            <p:nvPr/>
          </p:nvSpPr>
          <p:spPr bwMode="auto">
            <a:xfrm>
              <a:off x="2583" y="2544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7767" name="Text Box 7"/>
            <p:cNvSpPr txBox="1">
              <a:spLocks noChangeArrowheads="1"/>
            </p:cNvSpPr>
            <p:nvPr/>
          </p:nvSpPr>
          <p:spPr bwMode="auto">
            <a:xfrm>
              <a:off x="816" y="2256"/>
              <a:ext cx="1248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ADD r0,#3</a:t>
              </a:r>
            </a:p>
          </p:txBody>
        </p:sp>
        <p:sp>
          <p:nvSpPr>
            <p:cNvPr id="117768" name="Text Box 8"/>
            <p:cNvSpPr txBox="1">
              <a:spLocks noChangeArrowheads="1"/>
            </p:cNvSpPr>
            <p:nvPr/>
          </p:nvSpPr>
          <p:spPr bwMode="auto">
            <a:xfrm>
              <a:off x="2640" y="2256"/>
              <a:ext cx="1488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ADDS r0,r0,#3</a:t>
              </a:r>
            </a:p>
          </p:txBody>
        </p:sp>
        <p:sp>
          <p:nvSpPr>
            <p:cNvPr id="117769" name="Text Box 9"/>
            <p:cNvSpPr txBox="1">
              <a:spLocks noChangeArrowheads="1"/>
            </p:cNvSpPr>
            <p:nvPr/>
          </p:nvSpPr>
          <p:spPr bwMode="auto">
            <a:xfrm>
              <a:off x="720" y="1536"/>
              <a:ext cx="1632" cy="51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Thumb 16 bit  instruction</a:t>
              </a:r>
            </a:p>
          </p:txBody>
        </p:sp>
        <p:sp>
          <p:nvSpPr>
            <p:cNvPr id="117770" name="Text Box 10"/>
            <p:cNvSpPr txBox="1">
              <a:spLocks noChangeArrowheads="1"/>
            </p:cNvSpPr>
            <p:nvPr/>
          </p:nvSpPr>
          <p:spPr bwMode="auto">
            <a:xfrm>
              <a:off x="2832" y="1557"/>
              <a:ext cx="1632" cy="51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ARM 32 bit  instruction</a:t>
              </a:r>
            </a:p>
          </p:txBody>
        </p:sp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1536" y="3186"/>
              <a:ext cx="2064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ahoma" pitchFamily="34" charset="0"/>
                </a:rPr>
                <a:t>cpsr=nzcvqifT_SVC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 Instruction Set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81000" y="1579880"/>
          <a:ext cx="80010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921"/>
                <a:gridCol w="1393479"/>
                <a:gridCol w="518160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Mnemonics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THUMB ISA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ADC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add two 32 bit values &amp; carry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add two 32 bit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logical bitwise AND of two 32 bit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branch relative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400" dirty="0" smtClean="0">
                          <a:latin typeface="+mn-lt"/>
                        </a:rPr>
                        <a:t>logical bit clear of two 32 bit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BKPT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breakpoint instructions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relative branch with link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BLX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branch with link and exchange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branch with exchange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CMN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compare negative two 32-bit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compare two 32 bit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logical EOR of two 32 bit values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 Instruction Set</a:t>
            </a:r>
          </a:p>
        </p:txBody>
      </p:sp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381000" y="1579880"/>
          <a:ext cx="80010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921"/>
                <a:gridCol w="1393479"/>
                <a:gridCol w="518160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Mnemonics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THUMB ISA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LDM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load multiple 32 – bit words from memory to ARM registers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load a single value from a virtual address in 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logical shift left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LSR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logical shift right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MOV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move a 32 bit value into a register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MVN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move the logical NOT of 32 bit value  into a register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MUL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multiply two 32 bit values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NEG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negate a 32 bit 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ORR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logical bitwise OR of two 32 bit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POP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pops multiple registers from the stack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PUSH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pushes multiple registers to the stack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ROR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v1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rotate right a 32 bit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Instruction Set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905000"/>
          <a:ext cx="8001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921"/>
                <a:gridCol w="1393479"/>
                <a:gridCol w="518160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Mnemonics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THUMB ISA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ahoma" pitchFamily="34" charset="0"/>
                        </a:rPr>
                        <a:t>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v1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subtract with carry a 32 bit 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ahoma" pitchFamily="34" charset="0"/>
                        </a:rPr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v1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store multiple 32 bit registers to 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ahoma" pitchFamily="34" charset="0"/>
                        </a:rPr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v1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store register to a virtual address in 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ahoma" pitchFamily="34" charset="0"/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v1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subtract two 32 bit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ahoma" pitchFamily="34" charset="0"/>
                        </a:rPr>
                        <a:t>SWI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v1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software interrupt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ahoma" pitchFamily="34" charset="0"/>
                        </a:rPr>
                        <a:t>TST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n-lt"/>
                        </a:rPr>
                        <a:t>v1</a:t>
                      </a:r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ahoma" pitchFamily="34" charset="0"/>
                        </a:rPr>
                        <a:t>test bit of a 32 bit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 Register Usage</a:t>
            </a:r>
          </a:p>
        </p:txBody>
      </p:sp>
      <p:graphicFrame>
        <p:nvGraphicFramePr>
          <p:cNvPr id="120835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783080"/>
          <a:ext cx="7848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562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Registers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Access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r0 - r7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fully accessible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r8 – r12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only accessible by MOV, ADD &amp; CMP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r13sp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limited accessibility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r14lr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limited accessibility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r15pc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limited accessibility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cpsr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only indirect accessible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spsr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 access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4252</TotalTime>
  <Words>1463</Words>
  <Application>Microsoft Office PowerPoint</Application>
  <PresentationFormat>On-screen Show (4:3)</PresentationFormat>
  <Paragraphs>407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Trebuchet MS</vt:lpstr>
      <vt:lpstr>Tahoma</vt:lpstr>
      <vt:lpstr>Times New Roman</vt:lpstr>
      <vt:lpstr>Verdana</vt:lpstr>
      <vt:lpstr>Oriel</vt:lpstr>
      <vt:lpstr>  Introduction to the                     Thumb Instruction Set</vt:lpstr>
      <vt:lpstr>Agenda</vt:lpstr>
      <vt:lpstr>Thumb Instruction Set</vt:lpstr>
      <vt:lpstr>Code Density</vt:lpstr>
      <vt:lpstr>Thumb Instruction Decoding</vt:lpstr>
      <vt:lpstr>Thumb Instruction Set</vt:lpstr>
      <vt:lpstr>Thumb Instruction Set</vt:lpstr>
      <vt:lpstr>Thumb Instruction Set</vt:lpstr>
      <vt:lpstr>Thumb Register Usage</vt:lpstr>
      <vt:lpstr>ARM – Thumb Interworking</vt:lpstr>
      <vt:lpstr>ARM – Thumb Interworking</vt:lpstr>
      <vt:lpstr>Other Branch Instructions</vt:lpstr>
      <vt:lpstr>Data Processing Instructions</vt:lpstr>
      <vt:lpstr>Data Processing Instructions</vt:lpstr>
      <vt:lpstr>Data Processing Instructions</vt:lpstr>
      <vt:lpstr>Data Processing Instructions</vt:lpstr>
      <vt:lpstr>Data Processing Instructions</vt:lpstr>
      <vt:lpstr>Single Register Load Store Instructions</vt:lpstr>
      <vt:lpstr>Single Register Load Store Instructions</vt:lpstr>
      <vt:lpstr>Multiple Register Load Store Instructions</vt:lpstr>
      <vt:lpstr>Stack Instructions</vt:lpstr>
      <vt:lpstr>Software Interrupt Instructions</vt:lpstr>
      <vt:lpstr>Summary</vt:lpstr>
    </vt:vector>
  </TitlesOfParts>
  <Company>C-DAC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Bhavik</dc:creator>
  <cp:lastModifiedBy>Bhavik</cp:lastModifiedBy>
  <cp:revision>126</cp:revision>
  <dcterms:created xsi:type="dcterms:W3CDTF">2008-05-10T05:10:22Z</dcterms:created>
  <dcterms:modified xsi:type="dcterms:W3CDTF">2012-11-23T17:57:19Z</dcterms:modified>
</cp:coreProperties>
</file>