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0" r:id="rId10"/>
    <p:sldId id="266"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72BAD43-96B0-4776-98B8-FDF397C39809}" type="datetimeFigureOut">
              <a:rPr lang="en-IN" smtClean="0"/>
              <a:pPr/>
              <a:t>06-11-2013</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4079BCD-0131-44FB-9FFE-D1E61FA599B7}"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2BAD43-96B0-4776-98B8-FDF397C39809}" type="datetimeFigureOut">
              <a:rPr lang="en-IN" smtClean="0"/>
              <a:pPr/>
              <a:t>06-11-2013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079BCD-0131-44FB-9FFE-D1E61FA599B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2BAD43-96B0-4776-98B8-FDF397C39809}" type="datetimeFigureOut">
              <a:rPr lang="en-IN" smtClean="0"/>
              <a:pPr/>
              <a:t>06-11-2013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079BCD-0131-44FB-9FFE-D1E61FA599B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72BAD43-96B0-4776-98B8-FDF397C39809}" type="datetimeFigureOut">
              <a:rPr lang="en-IN" smtClean="0"/>
              <a:pPr/>
              <a:t>06-11-2013</a:t>
            </a:fld>
            <a:endParaRPr lang="en-IN" dirty="0"/>
          </a:p>
        </p:txBody>
      </p:sp>
      <p:sp>
        <p:nvSpPr>
          <p:cNvPr id="9" name="Slide Number Placeholder 8"/>
          <p:cNvSpPr>
            <a:spLocks noGrp="1"/>
          </p:cNvSpPr>
          <p:nvPr>
            <p:ph type="sldNum" sz="quarter" idx="15"/>
          </p:nvPr>
        </p:nvSpPr>
        <p:spPr/>
        <p:txBody>
          <a:bodyPr rtlCol="0"/>
          <a:lstStyle/>
          <a:p>
            <a:fld id="{24079BCD-0131-44FB-9FFE-D1E61FA599B7}" type="slidenum">
              <a:rPr lang="en-IN" smtClean="0"/>
              <a:pPr/>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72BAD43-96B0-4776-98B8-FDF397C39809}" type="datetimeFigureOut">
              <a:rPr lang="en-IN" smtClean="0"/>
              <a:pPr/>
              <a:t>06-11-2013</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24079BCD-0131-44FB-9FFE-D1E61FA599B7}"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72BAD43-96B0-4776-98B8-FDF397C39809}" type="datetimeFigureOut">
              <a:rPr lang="en-IN" smtClean="0"/>
              <a:pPr/>
              <a:t>06-11-2013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079BCD-0131-44FB-9FFE-D1E61FA599B7}" type="slidenum">
              <a:rPr lang="en-IN" smtClean="0"/>
              <a:pPr/>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72BAD43-96B0-4776-98B8-FDF397C39809}" type="datetimeFigureOut">
              <a:rPr lang="en-IN" smtClean="0"/>
              <a:pPr/>
              <a:t>06-11-2013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4079BCD-0131-44FB-9FFE-D1E61FA599B7}" type="slidenum">
              <a:rPr lang="en-IN" smtClean="0"/>
              <a:pPr/>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72BAD43-96B0-4776-98B8-FDF397C39809}" type="datetimeFigureOut">
              <a:rPr lang="en-IN" smtClean="0"/>
              <a:pPr/>
              <a:t>06-11-2013</a:t>
            </a:fld>
            <a:endParaRPr lang="en-IN" dirty="0"/>
          </a:p>
        </p:txBody>
      </p:sp>
      <p:sp>
        <p:nvSpPr>
          <p:cNvPr id="7" name="Slide Number Placeholder 6"/>
          <p:cNvSpPr>
            <a:spLocks noGrp="1"/>
          </p:cNvSpPr>
          <p:nvPr>
            <p:ph type="sldNum" sz="quarter" idx="11"/>
          </p:nvPr>
        </p:nvSpPr>
        <p:spPr/>
        <p:txBody>
          <a:bodyPr rtlCol="0"/>
          <a:lstStyle/>
          <a:p>
            <a:fld id="{24079BCD-0131-44FB-9FFE-D1E61FA599B7}" type="slidenum">
              <a:rPr lang="en-IN" smtClean="0"/>
              <a:pPr/>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BAD43-96B0-4776-98B8-FDF397C39809}" type="datetimeFigureOut">
              <a:rPr lang="en-IN" smtClean="0"/>
              <a:pPr/>
              <a:t>06-11-2013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4079BCD-0131-44FB-9FFE-D1E61FA599B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72BAD43-96B0-4776-98B8-FDF397C39809}" type="datetimeFigureOut">
              <a:rPr lang="en-IN" smtClean="0"/>
              <a:pPr/>
              <a:t>06-11-2013</a:t>
            </a:fld>
            <a:endParaRPr lang="en-IN" dirty="0"/>
          </a:p>
        </p:txBody>
      </p:sp>
      <p:sp>
        <p:nvSpPr>
          <p:cNvPr id="22" name="Slide Number Placeholder 21"/>
          <p:cNvSpPr>
            <a:spLocks noGrp="1"/>
          </p:cNvSpPr>
          <p:nvPr>
            <p:ph type="sldNum" sz="quarter" idx="15"/>
          </p:nvPr>
        </p:nvSpPr>
        <p:spPr/>
        <p:txBody>
          <a:bodyPr rtlCol="0"/>
          <a:lstStyle/>
          <a:p>
            <a:fld id="{24079BCD-0131-44FB-9FFE-D1E61FA599B7}" type="slidenum">
              <a:rPr lang="en-IN" smtClean="0"/>
              <a:pPr/>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72BAD43-96B0-4776-98B8-FDF397C39809}" type="datetimeFigureOut">
              <a:rPr lang="en-IN" smtClean="0"/>
              <a:pPr/>
              <a:t>06-11-2013</a:t>
            </a:fld>
            <a:endParaRPr lang="en-IN" dirty="0"/>
          </a:p>
        </p:txBody>
      </p:sp>
      <p:sp>
        <p:nvSpPr>
          <p:cNvPr id="18" name="Slide Number Placeholder 17"/>
          <p:cNvSpPr>
            <a:spLocks noGrp="1"/>
          </p:cNvSpPr>
          <p:nvPr>
            <p:ph type="sldNum" sz="quarter" idx="11"/>
          </p:nvPr>
        </p:nvSpPr>
        <p:spPr/>
        <p:txBody>
          <a:bodyPr rtlCol="0"/>
          <a:lstStyle/>
          <a:p>
            <a:fld id="{24079BCD-0131-44FB-9FFE-D1E61FA599B7}" type="slidenum">
              <a:rPr lang="en-IN" smtClean="0"/>
              <a:pPr/>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72BAD43-96B0-4776-98B8-FDF397C39809}" type="datetimeFigureOut">
              <a:rPr lang="en-IN" smtClean="0"/>
              <a:pPr/>
              <a:t>06-11-2013</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4079BCD-0131-44FB-9FFE-D1E61FA599B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LPC 2148</a:t>
            </a:r>
            <a:br>
              <a:rPr lang="en-US" dirty="0" smtClean="0"/>
            </a:br>
            <a:r>
              <a:rPr lang="en-US" dirty="0" smtClean="0"/>
              <a:t>Architecture and Features </a:t>
            </a:r>
            <a:endParaRPr lang="en-IN" dirty="0"/>
          </a:p>
        </p:txBody>
      </p:sp>
      <p:sp>
        <p:nvSpPr>
          <p:cNvPr id="3" name="Subtitle 2"/>
          <p:cNvSpPr>
            <a:spLocks noGrp="1"/>
          </p:cNvSpPr>
          <p:nvPr>
            <p:ph type="subTitle" idx="1"/>
          </p:nvPr>
        </p:nvSpPr>
        <p:spPr/>
        <p:txBody>
          <a:bodyPr/>
          <a:lstStyle/>
          <a:p>
            <a:r>
              <a:rPr lang="en-US" dirty="0" smtClean="0"/>
              <a:t>CDAC Mumbai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Memory Map</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439863" y="304800"/>
            <a:ext cx="6262687" cy="6172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381000" y="304800"/>
            <a:ext cx="8056563" cy="6184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7467600" cy="1143000"/>
          </a:xfrm>
        </p:spPr>
        <p:txBody>
          <a:bodyPr/>
          <a:lstStyle/>
          <a:p>
            <a:r>
              <a:rPr lang="en-US" sz="3200" b="1" dirty="0" smtClean="0"/>
              <a:t>Accessing Peripherals</a:t>
            </a:r>
            <a:endParaRPr lang="en-IN" dirty="0"/>
          </a:p>
        </p:txBody>
      </p:sp>
      <p:sp>
        <p:nvSpPr>
          <p:cNvPr id="3" name="Content Placeholder 2"/>
          <p:cNvSpPr>
            <a:spLocks noGrp="1"/>
          </p:cNvSpPr>
          <p:nvPr>
            <p:ph sz="quarter" idx="1"/>
          </p:nvPr>
        </p:nvSpPr>
        <p:spPr>
          <a:xfrm>
            <a:off x="457200" y="1412776"/>
            <a:ext cx="7467600" cy="4873752"/>
          </a:xfrm>
        </p:spPr>
        <p:txBody>
          <a:bodyPr/>
          <a:lstStyle/>
          <a:p>
            <a:pPr algn="just">
              <a:buFont typeface="Wingdings" pitchFamily="2" charset="2"/>
              <a:buChar char="Ø"/>
            </a:pPr>
            <a:r>
              <a:rPr lang="en-IN" dirty="0" smtClean="0"/>
              <a:t>Both the AHB and VPB peripheral areas are 2 megabyte spaces which are divided up into 128 peripherals.</a:t>
            </a:r>
            <a:endParaRPr lang="en-US" dirty="0" smtClean="0"/>
          </a:p>
          <a:p>
            <a:pPr algn="just">
              <a:buFont typeface="Wingdings" pitchFamily="2" charset="2"/>
              <a:buChar char="Ø"/>
            </a:pPr>
            <a:r>
              <a:rPr lang="en-US" dirty="0" smtClean="0"/>
              <a:t>Each peripheral is allocated a 16K memory page.</a:t>
            </a:r>
          </a:p>
          <a:p>
            <a:pPr algn="just">
              <a:buFont typeface="Wingdings" pitchFamily="2" charset="2"/>
              <a:buChar char="Ø"/>
            </a:pPr>
            <a:r>
              <a:rPr lang="en-US" dirty="0" smtClean="0"/>
              <a:t>The Vector Interrupt unit is located at the top address range at 0xFFFFF000</a:t>
            </a:r>
          </a:p>
          <a:p>
            <a:pPr algn="just">
              <a:buFont typeface="Wingdings" pitchFamily="2" charset="2"/>
              <a:buChar char="Ø"/>
            </a:pPr>
            <a:r>
              <a:rPr lang="en-US" dirty="0" smtClean="0"/>
              <a:t>All peripherals are memory-mapped, they can be accessed as normal memory locations. </a:t>
            </a:r>
          </a:p>
          <a:p>
            <a:pPr algn="just">
              <a:buFont typeface="Wingdings" pitchFamily="2" charset="2"/>
              <a:buChar char="Ø"/>
            </a:pPr>
            <a:r>
              <a:rPr lang="en-US" dirty="0" smtClean="0"/>
              <a:t>Each SFR location can be accessed by hardwiring a volatile pointer to its memory location as shown below.</a:t>
            </a:r>
          </a:p>
          <a:p>
            <a:pPr lvl="1" algn="just">
              <a:buNone/>
            </a:pPr>
            <a:r>
              <a:rPr lang="en-US" sz="1500" dirty="0" smtClean="0"/>
              <a:t>#define SFR (*((volatile unsigned long *) 0xFFFFF000))</a:t>
            </a:r>
          </a:p>
          <a:p>
            <a:pPr lvl="1" algn="just">
              <a:buNone/>
            </a:pPr>
            <a:endParaRPr lang="en-US" sz="1500" dirty="0" smtClean="0"/>
          </a:p>
          <a:p>
            <a:pPr algn="just">
              <a:buFont typeface="Wingdings" pitchFamily="2" charset="2"/>
              <a:buChar char="Ø"/>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programming</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755576" y="1700808"/>
            <a:ext cx="7128792" cy="340744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Connect block</a:t>
            </a:r>
            <a:endParaRPr lang="en-IN" dirty="0"/>
          </a:p>
        </p:txBody>
      </p:sp>
      <p:sp>
        <p:nvSpPr>
          <p:cNvPr id="3" name="Content Placeholder 2"/>
          <p:cNvSpPr>
            <a:spLocks noGrp="1"/>
          </p:cNvSpPr>
          <p:nvPr>
            <p:ph sz="quarter" idx="1"/>
          </p:nvPr>
        </p:nvSpPr>
        <p:spPr>
          <a:xfrm>
            <a:off x="457200" y="1600200"/>
            <a:ext cx="7931224" cy="4873752"/>
          </a:xfrm>
        </p:spPr>
        <p:txBody>
          <a:bodyPr/>
          <a:lstStyle/>
          <a:p>
            <a:pPr algn="just">
              <a:buFont typeface="Wingdings" pitchFamily="2" charset="2"/>
              <a:buChar char="Ø"/>
            </a:pPr>
            <a:r>
              <a:rPr lang="en-IN" dirty="0" smtClean="0"/>
              <a:t>The purpose of the Pin Connect Block is to configure the microcontroller pins to the desired functions.</a:t>
            </a:r>
            <a:endParaRPr lang="en-US" dirty="0" smtClean="0"/>
          </a:p>
          <a:p>
            <a:pPr algn="just">
              <a:buFont typeface="Wingdings" pitchFamily="2" charset="2"/>
              <a:buChar char="Ø"/>
            </a:pPr>
            <a:r>
              <a:rPr lang="en-US" dirty="0" smtClean="0"/>
              <a:t>All of the I/O pins on the LPC2148 (ARM7 TDMI) are connected to a number of internal functions via a multiplexer called the pin connect block. </a:t>
            </a:r>
          </a:p>
          <a:p>
            <a:pPr algn="just">
              <a:buFont typeface="Wingdings" pitchFamily="2" charset="2"/>
              <a:buChar char="Ø"/>
            </a:pPr>
            <a:r>
              <a:rPr lang="en-US" dirty="0" smtClean="0"/>
              <a:t>The pin select block allows a user to configure a pin as GPIO or select up to three other functions.</a:t>
            </a:r>
          </a:p>
          <a:p>
            <a:pPr algn="just">
              <a:buFont typeface="Wingdings" pitchFamily="2" charset="2"/>
              <a:buChar char="Ø"/>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Connect block</a:t>
            </a:r>
            <a:endParaRPr lang="en-IN" dirty="0"/>
          </a:p>
        </p:txBody>
      </p:sp>
      <p:pic>
        <p:nvPicPr>
          <p:cNvPr id="4" name="Picture 4"/>
          <p:cNvPicPr>
            <a:picLocks noGrp="1" noChangeAspect="1" noChangeArrowheads="1"/>
          </p:cNvPicPr>
          <p:nvPr>
            <p:ph sz="quarter" idx="1"/>
          </p:nvPr>
        </p:nvPicPr>
        <p:blipFill>
          <a:blip r:embed="rId2" cstate="print"/>
          <a:stretch>
            <a:fillRect/>
          </a:stretch>
        </p:blipFill>
        <p:spPr>
          <a:xfrm>
            <a:off x="457200" y="1556792"/>
            <a:ext cx="7467600" cy="3396923"/>
          </a:xfrm>
          <a:noFill/>
          <a:ln/>
        </p:spPr>
      </p:pic>
      <p:sp>
        <p:nvSpPr>
          <p:cNvPr id="5" name="Rectangle 4"/>
          <p:cNvSpPr/>
          <p:nvPr/>
        </p:nvSpPr>
        <p:spPr>
          <a:xfrm>
            <a:off x="3635896" y="3717032"/>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Mux</a:t>
            </a:r>
            <a:endParaRPr lang="en-IN" dirty="0"/>
          </a:p>
        </p:txBody>
      </p:sp>
      <p:sp>
        <p:nvSpPr>
          <p:cNvPr id="6" name="Rectangle 5"/>
          <p:cNvSpPr/>
          <p:nvPr/>
        </p:nvSpPr>
        <p:spPr>
          <a:xfrm>
            <a:off x="755576" y="5157192"/>
            <a:ext cx="5976664" cy="1015663"/>
          </a:xfrm>
          <a:prstGeom prst="rect">
            <a:avLst/>
          </a:prstGeom>
        </p:spPr>
        <p:txBody>
          <a:bodyPr wrap="square">
            <a:spAutoFit/>
          </a:bodyPr>
          <a:lstStyle/>
          <a:p>
            <a:r>
              <a:rPr lang="en-IN" sz="2000" dirty="0" smtClean="0"/>
              <a:t>PINSEL0 : Configures PORT0.0 to PORT0.15</a:t>
            </a:r>
          </a:p>
          <a:p>
            <a:r>
              <a:rPr lang="en-IN" sz="2000" dirty="0" smtClean="0"/>
              <a:t>PINSEL1 : Configures PORT0.16 to PORT 0.31</a:t>
            </a:r>
          </a:p>
          <a:p>
            <a:r>
              <a:rPr lang="en-IN" sz="2000" dirty="0" smtClean="0"/>
              <a:t>PINSEL2 : Configures PORT 1.15 to PORT 1.31</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 I/O</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t>On reset the pin connect block configures all the peripheral pins to be general purpose I/O(GPIO) input pins.</a:t>
            </a:r>
          </a:p>
          <a:p>
            <a:pPr algn="just">
              <a:buFont typeface="Wingdings" pitchFamily="2" charset="2"/>
              <a:buChar char="Ø"/>
            </a:pPr>
            <a:r>
              <a:rPr lang="en-US" dirty="0" smtClean="0"/>
              <a:t> The GPIO pins are controlled by four    registers, as shown below.</a:t>
            </a:r>
          </a:p>
          <a:p>
            <a:pPr algn="just">
              <a:buFont typeface="Wingdings" pitchFamily="2" charset="2"/>
              <a:buChar char="Ø"/>
            </a:pPr>
            <a:endParaRPr lang="en-US" dirty="0" smtClean="0"/>
          </a:p>
          <a:p>
            <a:pPr algn="just">
              <a:buFont typeface="Wingdings" pitchFamily="2" charset="2"/>
              <a:buChar char="Ø"/>
            </a:pPr>
            <a:endParaRPr lang="en-IN" dirty="0"/>
          </a:p>
        </p:txBody>
      </p:sp>
      <p:pic>
        <p:nvPicPr>
          <p:cNvPr id="4" name="Picture 4"/>
          <p:cNvPicPr>
            <a:picLocks noChangeAspect="1" noChangeArrowheads="1"/>
          </p:cNvPicPr>
          <p:nvPr/>
        </p:nvPicPr>
        <p:blipFill>
          <a:blip r:embed="rId2" cstate="print"/>
          <a:srcRect/>
          <a:stretch>
            <a:fillRect/>
          </a:stretch>
        </p:blipFill>
        <p:spPr bwMode="auto">
          <a:xfrm>
            <a:off x="685800" y="3705944"/>
            <a:ext cx="7620000" cy="274739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 I/O</a:t>
            </a:r>
            <a:endParaRPr lang="en-IN" dirty="0"/>
          </a:p>
        </p:txBody>
      </p:sp>
      <p:sp>
        <p:nvSpPr>
          <p:cNvPr id="3" name="Content Placeholder 2"/>
          <p:cNvSpPr>
            <a:spLocks noGrp="1"/>
          </p:cNvSpPr>
          <p:nvPr>
            <p:ph sz="quarter" idx="1"/>
          </p:nvPr>
        </p:nvSpPr>
        <p:spPr/>
        <p:txBody>
          <a:bodyPr>
            <a:normAutofit fontScale="92500"/>
          </a:bodyPr>
          <a:lstStyle/>
          <a:p>
            <a:pPr algn="just">
              <a:buFont typeface="Wingdings" pitchFamily="2" charset="2"/>
              <a:buChar char="Ø"/>
            </a:pPr>
            <a:r>
              <a:rPr lang="en-IN" dirty="0" smtClean="0"/>
              <a:t>IOPIN : The current state of the GPIO configured port pins can always be read from this register, regardless of pin direction.</a:t>
            </a:r>
          </a:p>
          <a:p>
            <a:pPr algn="just">
              <a:buFont typeface="Wingdings" pitchFamily="2" charset="2"/>
              <a:buChar char="Ø"/>
            </a:pPr>
            <a:r>
              <a:rPr lang="en-IN" dirty="0" smtClean="0"/>
              <a:t>IOSET : This register controls the state of output pins in conjunction with the IOCLR register. Writing ones produces highs at the corresponding port pins. Writing zeroes has no effect.</a:t>
            </a:r>
          </a:p>
          <a:p>
            <a:pPr algn="just">
              <a:buFont typeface="Wingdings" pitchFamily="2" charset="2"/>
              <a:buChar char="Ø"/>
            </a:pPr>
            <a:r>
              <a:rPr lang="en-IN" dirty="0" smtClean="0"/>
              <a:t>IODIR : This register individually controls the direction of each port pin.</a:t>
            </a:r>
          </a:p>
          <a:p>
            <a:pPr algn="just">
              <a:buFont typeface="Wingdings" pitchFamily="2" charset="2"/>
              <a:buChar char="Ø"/>
            </a:pPr>
            <a:r>
              <a:rPr lang="en-IN" dirty="0" smtClean="0"/>
              <a:t>IOCLR : This register controls the state of output pins. Writing ones produces lows at the corresponding port pins and clears the corresponding bits in the IOSET register. Writing zeroes has no effect.</a:t>
            </a:r>
          </a:p>
          <a:p>
            <a:pPr algn="just">
              <a:buFont typeface="Wingdings" pitchFamily="2" charset="2"/>
              <a:buChar char="Ø"/>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Locked Loop</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t>Takes an external oscillator frequency from between 10MHz – 25MHz from a fundamental crystal and multiply this frequency up to a maximum of 60MHz to provide the on-chip clocks for the ARM7 CPU and peripherals.</a:t>
            </a:r>
          </a:p>
          <a:p>
            <a:pPr algn="just">
              <a:buFont typeface="Wingdings" pitchFamily="2" charset="2"/>
              <a:buChar char="Ø"/>
            </a:pPr>
            <a:endParaRPr lang="en-US" dirty="0" smtClean="0"/>
          </a:p>
          <a:p>
            <a:pPr algn="just">
              <a:buFont typeface="Wingdings" pitchFamily="2" charset="2"/>
              <a:buChar char="Ø"/>
            </a:pPr>
            <a:endParaRPr lang="en-IN" dirty="0"/>
          </a:p>
        </p:txBody>
      </p:sp>
      <p:pic>
        <p:nvPicPr>
          <p:cNvPr id="4" name="Picture 5"/>
          <p:cNvPicPr>
            <a:picLocks noChangeAspect="1" noChangeArrowheads="1"/>
          </p:cNvPicPr>
          <p:nvPr/>
        </p:nvPicPr>
        <p:blipFill>
          <a:blip r:embed="rId2" cstate="print"/>
          <a:srcRect/>
          <a:stretch>
            <a:fillRect/>
          </a:stretch>
        </p:blipFill>
        <p:spPr bwMode="auto">
          <a:xfrm>
            <a:off x="762001" y="3528392"/>
            <a:ext cx="7338392" cy="263691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LPC 2148</a:t>
            </a:r>
            <a:endParaRPr lang="en-IN" dirty="0"/>
          </a:p>
        </p:txBody>
      </p:sp>
      <p:sp>
        <p:nvSpPr>
          <p:cNvPr id="3" name="Content Placeholder 2"/>
          <p:cNvSpPr>
            <a:spLocks noGrp="1"/>
          </p:cNvSpPr>
          <p:nvPr>
            <p:ph sz="quarter" idx="1"/>
          </p:nvPr>
        </p:nvSpPr>
        <p:spPr>
          <a:xfrm>
            <a:off x="323528" y="1556792"/>
            <a:ext cx="8177562" cy="4873752"/>
          </a:xfrm>
        </p:spPr>
        <p:txBody>
          <a:bodyPr>
            <a:normAutofit fontScale="92500" lnSpcReduction="20000"/>
          </a:bodyPr>
          <a:lstStyle/>
          <a:p>
            <a:pPr algn="just">
              <a:buFont typeface="Wingdings" pitchFamily="2" charset="2"/>
              <a:buChar char="Ø"/>
            </a:pPr>
            <a:r>
              <a:rPr lang="en-IN" dirty="0" smtClean="0"/>
              <a:t>16/32-bit ARM7TDMI-S microcontroller in a tiny LQFP64 package.</a:t>
            </a:r>
          </a:p>
          <a:p>
            <a:pPr algn="just">
              <a:buFont typeface="Wingdings" pitchFamily="2" charset="2"/>
              <a:buChar char="Ø"/>
            </a:pPr>
            <a:r>
              <a:rPr lang="en-IN" dirty="0" smtClean="0"/>
              <a:t>40 </a:t>
            </a:r>
            <a:r>
              <a:rPr lang="en-IN" dirty="0" err="1" smtClean="0"/>
              <a:t>kB</a:t>
            </a:r>
            <a:r>
              <a:rPr lang="en-IN" dirty="0" smtClean="0"/>
              <a:t> of on-chip static RAM and 512 </a:t>
            </a:r>
            <a:r>
              <a:rPr lang="en-IN" dirty="0" err="1" smtClean="0"/>
              <a:t>kB</a:t>
            </a:r>
            <a:r>
              <a:rPr lang="en-IN" dirty="0" smtClean="0"/>
              <a:t> of on-chip flash program memory.</a:t>
            </a:r>
          </a:p>
          <a:p>
            <a:pPr algn="just">
              <a:buFont typeface="Wingdings" pitchFamily="2" charset="2"/>
              <a:buChar char="Ø"/>
            </a:pPr>
            <a:r>
              <a:rPr lang="en-IN" dirty="0" smtClean="0"/>
              <a:t>128 bit wide interface/accelerator enables high speed 60 MHz operation.</a:t>
            </a:r>
          </a:p>
          <a:p>
            <a:pPr algn="just">
              <a:buFont typeface="Wingdings" pitchFamily="2" charset="2"/>
              <a:buChar char="Ø"/>
            </a:pPr>
            <a:r>
              <a:rPr lang="en-IN" dirty="0" smtClean="0"/>
              <a:t>In-System/In-Application Programming (ISP/IAP) via on-chip boot-loader software.</a:t>
            </a:r>
          </a:p>
          <a:p>
            <a:pPr algn="just">
              <a:buFont typeface="Wingdings" pitchFamily="2" charset="2"/>
              <a:buChar char="Ø"/>
            </a:pPr>
            <a:r>
              <a:rPr lang="en-IN" dirty="0" smtClean="0"/>
              <a:t>Embedded ICE </a:t>
            </a:r>
            <a:r>
              <a:rPr lang="en-IN" dirty="0" smtClean="0"/>
              <a:t>RT and Embedded Trace interfaces offer real-time debugging with the on-chip </a:t>
            </a:r>
            <a:r>
              <a:rPr lang="en-IN" dirty="0" smtClean="0"/>
              <a:t>Real Monitor </a:t>
            </a:r>
            <a:r>
              <a:rPr lang="en-IN" dirty="0" smtClean="0"/>
              <a:t>software and high speed tracing of instruction execution.</a:t>
            </a:r>
          </a:p>
          <a:p>
            <a:pPr algn="just">
              <a:buFont typeface="Wingdings" pitchFamily="2" charset="2"/>
              <a:buChar char="Ø"/>
            </a:pPr>
            <a:r>
              <a:rPr lang="en-IN" dirty="0" smtClean="0"/>
              <a:t>USB 2.0 Full Speed compliant Device Controller with 2 </a:t>
            </a:r>
            <a:r>
              <a:rPr lang="en-IN" dirty="0" err="1" smtClean="0"/>
              <a:t>kB</a:t>
            </a:r>
            <a:r>
              <a:rPr lang="en-IN" dirty="0" smtClean="0"/>
              <a:t> of endpoint RAM.</a:t>
            </a:r>
          </a:p>
          <a:p>
            <a:pPr algn="just">
              <a:buFont typeface="Wingdings" pitchFamily="2" charset="2"/>
              <a:buChar char="Ø"/>
            </a:pPr>
            <a:r>
              <a:rPr lang="en-IN" dirty="0" smtClean="0"/>
              <a:t>In addition, the LPC2148 provide 8 </a:t>
            </a:r>
            <a:r>
              <a:rPr lang="en-IN" dirty="0" err="1" smtClean="0"/>
              <a:t>kB</a:t>
            </a:r>
            <a:r>
              <a:rPr lang="en-IN" dirty="0" smtClean="0"/>
              <a:t> of on-chip RAM accessible to USB by DMA.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PLL</a:t>
            </a:r>
            <a:endParaRPr lang="en-IN" dirty="0"/>
          </a:p>
        </p:txBody>
      </p:sp>
      <p:sp>
        <p:nvSpPr>
          <p:cNvPr id="3" name="Content Placeholder 2"/>
          <p:cNvSpPr>
            <a:spLocks noGrp="1"/>
          </p:cNvSpPr>
          <p:nvPr>
            <p:ph sz="quarter" idx="1"/>
          </p:nvPr>
        </p:nvSpPr>
        <p:spPr/>
        <p:txBody>
          <a:bodyPr>
            <a:normAutofit/>
          </a:bodyPr>
          <a:lstStyle/>
          <a:p>
            <a:pPr algn="just">
              <a:lnSpc>
                <a:spcPct val="90000"/>
              </a:lnSpc>
              <a:buFont typeface="Wingdings" pitchFamily="2" charset="2"/>
              <a:buChar char="Ø"/>
            </a:pPr>
            <a:r>
              <a:rPr lang="en-US" dirty="0" smtClean="0"/>
              <a:t>This allows the LPC2148 to run at its maximum frequency with a low value external oscillator, thus minimizing the EMC emissions (i.e. noise) of the LPC2148. </a:t>
            </a:r>
          </a:p>
          <a:p>
            <a:pPr algn="just">
              <a:lnSpc>
                <a:spcPct val="90000"/>
              </a:lnSpc>
              <a:buFont typeface="Wingdings" pitchFamily="2" charset="2"/>
              <a:buChar char="Ø"/>
            </a:pPr>
            <a:r>
              <a:rPr lang="en-US" dirty="0" smtClean="0"/>
              <a:t>The PLL output frequency can also be changed dynamically, allowing the device to throttle back its execution speed in order to conserve power when it is idling.</a:t>
            </a:r>
          </a:p>
          <a:p>
            <a:pPr>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52736"/>
            <a:ext cx="7467600" cy="5421216"/>
          </a:xfrm>
        </p:spPr>
        <p:txBody>
          <a:bodyPr>
            <a:normAutofit/>
          </a:bodyPr>
          <a:lstStyle/>
          <a:p>
            <a:pPr>
              <a:buFont typeface="Wingdings" pitchFamily="2" charset="2"/>
              <a:buChar char="Ø"/>
            </a:pPr>
            <a:r>
              <a:rPr lang="en-US" dirty="0" smtClean="0"/>
              <a:t>Within the PLL are two constants which must be programmed in order to determine the clock for the CPU and AHB.</a:t>
            </a:r>
            <a:endParaRPr lang="en-IN" dirty="0" smtClean="0"/>
          </a:p>
          <a:p>
            <a:pPr lvl="1">
              <a:buFont typeface="Wingdings" pitchFamily="2" charset="2"/>
              <a:buChar char="v"/>
            </a:pPr>
            <a:r>
              <a:rPr lang="en-IN" dirty="0" smtClean="0"/>
              <a:t>The first constant is a straightforward multiplier of the external crystal. The output frequency of the PLL is given by  </a:t>
            </a:r>
          </a:p>
          <a:p>
            <a:pPr>
              <a:buNone/>
            </a:pPr>
            <a:r>
              <a:rPr lang="en-IN" dirty="0" smtClean="0"/>
              <a:t>		</a:t>
            </a:r>
            <a:r>
              <a:rPr lang="en-IN" dirty="0" err="1" smtClean="0"/>
              <a:t>Cclk</a:t>
            </a:r>
            <a:r>
              <a:rPr lang="en-IN" dirty="0" smtClean="0"/>
              <a:t> = M x </a:t>
            </a:r>
            <a:r>
              <a:rPr lang="en-IN" dirty="0" err="1" smtClean="0"/>
              <a:t>Osc</a:t>
            </a:r>
            <a:endParaRPr lang="en-IN" dirty="0" smtClean="0"/>
          </a:p>
          <a:p>
            <a:pPr lvl="1">
              <a:buFont typeface="Wingdings" pitchFamily="2" charset="2"/>
              <a:buChar char="v"/>
            </a:pPr>
            <a:r>
              <a:rPr lang="en-IN" dirty="0" smtClean="0"/>
              <a:t>In the feedback path of the PLL is a current-controlled oscillator which must operate in the range 156MHz – 320 </a:t>
            </a:r>
            <a:r>
              <a:rPr lang="en-IN" dirty="0" err="1" smtClean="0"/>
              <a:t>MHz.</a:t>
            </a:r>
            <a:r>
              <a:rPr lang="en-IN" dirty="0" smtClean="0"/>
              <a:t>. The second constant acts as a programmable divider which ensures that the CCO is kept in specification. The operating frequency of the CCO is defined as</a:t>
            </a:r>
          </a:p>
          <a:p>
            <a:pPr>
              <a:buNone/>
            </a:pPr>
            <a:r>
              <a:rPr lang="it-IT" dirty="0" smtClean="0"/>
              <a:t>		Fcco = Cclk x 2 x P</a:t>
            </a:r>
            <a:endParaRPr lang="en-IN" dirty="0" smtClean="0"/>
          </a:p>
          <a:p>
            <a:endParaRPr lang="en-US"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programming interface for the PLL is shown below.</a:t>
            </a:r>
            <a:endParaRPr lang="en-IN" dirty="0"/>
          </a:p>
        </p:txBody>
      </p:sp>
      <p:pic>
        <p:nvPicPr>
          <p:cNvPr id="4" name="Picture 4"/>
          <p:cNvPicPr>
            <a:picLocks noGrp="1" noChangeAspect="1" noChangeArrowheads="1"/>
          </p:cNvPicPr>
          <p:nvPr>
            <p:ph sz="quarter" idx="1"/>
          </p:nvPr>
        </p:nvPicPr>
        <p:blipFill>
          <a:blip r:embed="rId2" cstate="print"/>
          <a:srcRect/>
          <a:stretch>
            <a:fillRect/>
          </a:stretch>
        </p:blipFill>
        <p:spPr>
          <a:xfrm>
            <a:off x="569118" y="1879600"/>
            <a:ext cx="7243763" cy="4314825"/>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6712"/>
            <a:ext cx="7467600" cy="5637240"/>
          </a:xfrm>
        </p:spPr>
        <p:txBody>
          <a:bodyPr>
            <a:normAutofit fontScale="92500"/>
          </a:bodyPr>
          <a:lstStyle/>
          <a:p>
            <a:pPr>
              <a:lnSpc>
                <a:spcPct val="90000"/>
              </a:lnSpc>
              <a:buFont typeface="Wingdings" pitchFamily="2" charset="2"/>
              <a:buChar char="Ø"/>
            </a:pPr>
            <a:r>
              <a:rPr lang="en-US" dirty="0" smtClean="0"/>
              <a:t>For transferring values written to the user SFRs  to the internal PLL registers a feed sequence is written to the PLL feed register. Hence, Update the PLLCON and PLLCFG registers, </a:t>
            </a:r>
          </a:p>
          <a:p>
            <a:pPr>
              <a:lnSpc>
                <a:spcPct val="90000"/>
              </a:lnSpc>
              <a:buFont typeface="Wingdings" pitchFamily="2" charset="2"/>
              <a:buChar char="Ø"/>
            </a:pPr>
            <a:r>
              <a:rPr lang="en-US" dirty="0" smtClean="0"/>
              <a:t>you must write 0x000000AA followed by 0x00000055 (the PLLFEED register) on consecutive cycles.</a:t>
            </a:r>
          </a:p>
          <a:p>
            <a:pPr>
              <a:buFont typeface="Wingdings" pitchFamily="2" charset="2"/>
              <a:buChar char="Ø"/>
            </a:pPr>
            <a:r>
              <a:rPr lang="en-US" dirty="0" smtClean="0"/>
              <a:t>To set up the PLL you must write the values for P and M to the PLLCFG register.</a:t>
            </a:r>
          </a:p>
          <a:p>
            <a:pPr>
              <a:buFont typeface="Wingdings" pitchFamily="2" charset="2"/>
              <a:buChar char="Ø"/>
            </a:pPr>
            <a:r>
              <a:rPr lang="en-US" dirty="0" smtClean="0"/>
              <a:t>The PLL is enabled using PLLCON register.</a:t>
            </a:r>
          </a:p>
          <a:p>
            <a:pPr>
              <a:buFont typeface="Wingdings" pitchFamily="2" charset="2"/>
              <a:buChar char="Ø"/>
            </a:pPr>
            <a:r>
              <a:rPr lang="en-US" dirty="0" smtClean="0"/>
              <a:t> This starts up the PLL which is monitored by reading the LOCK bit in the PLLSTATUS register.</a:t>
            </a:r>
          </a:p>
          <a:p>
            <a:pPr>
              <a:lnSpc>
                <a:spcPct val="80000"/>
              </a:lnSpc>
              <a:buFont typeface="Wingdings" pitchFamily="2" charset="2"/>
              <a:buChar char="Ø"/>
            </a:pPr>
            <a:r>
              <a:rPr lang="en-US" dirty="0" smtClean="0"/>
              <a:t>Once the PLL has locked as a stable clock source, it can replace the external oscillator as the source for </a:t>
            </a:r>
            <a:r>
              <a:rPr lang="en-US" dirty="0" err="1" smtClean="0"/>
              <a:t>Cclk</a:t>
            </a:r>
            <a:r>
              <a:rPr lang="en-US" dirty="0" smtClean="0"/>
              <a:t>.</a:t>
            </a:r>
          </a:p>
          <a:p>
            <a:pPr>
              <a:lnSpc>
                <a:spcPct val="80000"/>
              </a:lnSpc>
              <a:buFont typeface="Wingdings" pitchFamily="2" charset="2"/>
              <a:buChar char="Ø"/>
            </a:pPr>
            <a:r>
              <a:rPr lang="en-US" dirty="0" smtClean="0"/>
              <a:t>This is done via the PLLC bit in the PLLCON register</a:t>
            </a:r>
          </a:p>
          <a:p>
            <a:pPr>
              <a:buFont typeface="Wingdings" pitchFamily="2" charset="2"/>
              <a:buChar char="Ø"/>
            </a:pPr>
            <a:endParaRPr lang="en-US" dirty="0" smtClean="0"/>
          </a:p>
          <a:p>
            <a:pPr>
              <a:lnSpc>
                <a:spcPct val="90000"/>
              </a:lnSpc>
              <a:buFont typeface="Wingdings" pitchFamily="2" charset="2"/>
              <a:buChar char="Ø"/>
            </a:pPr>
            <a:endParaRPr lang="en-US" dirty="0" smtClean="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251520" y="692696"/>
            <a:ext cx="8496944" cy="5565232"/>
          </a:xfrm>
        </p:spPr>
        <p:txBody>
          <a:bodyPr>
            <a:normAutofit fontScale="92500"/>
          </a:bodyPr>
          <a:lstStyle/>
          <a:p>
            <a:pPr>
              <a:buNone/>
            </a:pPr>
            <a:r>
              <a:rPr lang="en-IN" dirty="0" smtClean="0"/>
              <a:t>void </a:t>
            </a:r>
            <a:r>
              <a:rPr lang="en-IN" dirty="0" err="1" smtClean="0"/>
              <a:t>init_PLL</a:t>
            </a:r>
            <a:r>
              <a:rPr lang="en-IN" dirty="0" smtClean="0"/>
              <a:t>(void)</a:t>
            </a:r>
          </a:p>
          <a:p>
            <a:pPr>
              <a:buNone/>
            </a:pPr>
            <a:r>
              <a:rPr lang="en-IN" dirty="0" smtClean="0"/>
              <a:t>{</a:t>
            </a:r>
          </a:p>
          <a:p>
            <a:pPr>
              <a:buNone/>
            </a:pPr>
            <a:r>
              <a:rPr lang="en-IN" dirty="0" smtClean="0"/>
              <a:t>	PLLCFG = 0x00000024; 	</a:t>
            </a:r>
            <a:r>
              <a:rPr lang="en-IN" sz="1900" dirty="0" smtClean="0"/>
              <a:t>// Set multiplier and divider of PLL to</a:t>
            </a:r>
          </a:p>
          <a:p>
            <a:pPr>
              <a:buNone/>
            </a:pPr>
            <a:r>
              <a:rPr lang="en-IN" dirty="0" smtClean="0"/>
              <a:t>				        	</a:t>
            </a:r>
            <a:r>
              <a:rPr lang="en-IN" sz="1900" dirty="0" smtClean="0"/>
              <a:t>// give 60.00 MHz</a:t>
            </a:r>
          </a:p>
          <a:p>
            <a:pPr>
              <a:buNone/>
            </a:pPr>
            <a:r>
              <a:rPr lang="en-IN" dirty="0" smtClean="0"/>
              <a:t>	PLLCON = 0x00000001; 	</a:t>
            </a:r>
            <a:r>
              <a:rPr lang="en-IN" sz="1900" dirty="0" smtClean="0"/>
              <a:t>// Enable the PLL</a:t>
            </a:r>
          </a:p>
          <a:p>
            <a:pPr>
              <a:buNone/>
            </a:pPr>
            <a:r>
              <a:rPr lang="en-IN" dirty="0" smtClean="0"/>
              <a:t>	PLLFEED = 0x000000AA; </a:t>
            </a:r>
            <a:r>
              <a:rPr lang="en-IN" sz="1900" dirty="0" smtClean="0"/>
              <a:t>// Update PLL registers with feed sequence</a:t>
            </a:r>
          </a:p>
          <a:p>
            <a:pPr>
              <a:buNone/>
            </a:pPr>
            <a:r>
              <a:rPr lang="en-IN" dirty="0" smtClean="0"/>
              <a:t>	PLLFEED = 0x00000055;</a:t>
            </a:r>
          </a:p>
          <a:p>
            <a:pPr>
              <a:buNone/>
            </a:pPr>
            <a:r>
              <a:rPr lang="en-IN" dirty="0" smtClean="0"/>
              <a:t>	while (!(PLLSTAT &amp; 0x00000400)); 	// test Lock bit</a:t>
            </a:r>
          </a:p>
          <a:p>
            <a:pPr>
              <a:buNone/>
            </a:pPr>
            <a:r>
              <a:rPr lang="en-IN" dirty="0" smtClean="0"/>
              <a:t>	PLLCON = 0x00000003; 		// Connect the PLL</a:t>
            </a:r>
          </a:p>
          <a:p>
            <a:pPr>
              <a:buNone/>
            </a:pPr>
            <a:r>
              <a:rPr lang="en-IN" dirty="0" smtClean="0"/>
              <a:t>	PLLFEED = 0x000000AA; 	//Update PLL registers</a:t>
            </a:r>
          </a:p>
          <a:p>
            <a:pPr>
              <a:buNone/>
            </a:pPr>
            <a:r>
              <a:rPr lang="en-IN" dirty="0" smtClean="0"/>
              <a:t>	PLLFEED = 0x00000055;</a:t>
            </a:r>
          </a:p>
          <a:p>
            <a:pPr>
              <a:buNone/>
            </a:pPr>
            <a:r>
              <a:rPr lang="en-IN" dirty="0" smtClean="0"/>
              <a:t>	VPBDIV = 0x00000002; 	</a:t>
            </a:r>
            <a:r>
              <a:rPr lang="en-IN" sz="1900" dirty="0" smtClean="0"/>
              <a:t>//Set the VLSI peripheral bus to 30.000MHz</a:t>
            </a:r>
          </a:p>
          <a:p>
            <a:pPr>
              <a:buNone/>
            </a:pPr>
            <a:r>
              <a:rPr lang="en-IN"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Contd..</a:t>
            </a:r>
            <a:endParaRPr lang="en-IN" dirty="0"/>
          </a:p>
        </p:txBody>
      </p:sp>
      <p:sp>
        <p:nvSpPr>
          <p:cNvPr id="3" name="Content Placeholder 2"/>
          <p:cNvSpPr>
            <a:spLocks noGrp="1"/>
          </p:cNvSpPr>
          <p:nvPr>
            <p:ph sz="quarter" idx="1"/>
          </p:nvPr>
        </p:nvSpPr>
        <p:spPr/>
        <p:txBody>
          <a:bodyPr>
            <a:normAutofit fontScale="77500" lnSpcReduction="20000"/>
          </a:bodyPr>
          <a:lstStyle/>
          <a:p>
            <a:pPr algn="just">
              <a:buFont typeface="Wingdings" pitchFamily="2" charset="2"/>
              <a:buChar char="Ø"/>
            </a:pPr>
            <a:r>
              <a:rPr lang="en-IN" dirty="0" smtClean="0"/>
              <a:t>Two 10-bit A/D converters provide a total of 14 </a:t>
            </a:r>
            <a:r>
              <a:rPr lang="en-IN" dirty="0" err="1" smtClean="0"/>
              <a:t>analog</a:t>
            </a:r>
            <a:r>
              <a:rPr lang="en-IN" dirty="0" smtClean="0"/>
              <a:t> inputs, with conversion times as low as 2.44 </a:t>
            </a:r>
            <a:r>
              <a:rPr lang="en-IN" dirty="0" err="1" smtClean="0"/>
              <a:t>μs</a:t>
            </a:r>
            <a:r>
              <a:rPr lang="en-IN" dirty="0" smtClean="0"/>
              <a:t> per channel.</a:t>
            </a:r>
          </a:p>
          <a:p>
            <a:pPr algn="just">
              <a:buFont typeface="Wingdings" pitchFamily="2" charset="2"/>
              <a:buChar char="Ø"/>
            </a:pPr>
            <a:r>
              <a:rPr lang="en-IN" dirty="0" smtClean="0"/>
              <a:t>Single 10-bit D/A converter provides variable </a:t>
            </a:r>
            <a:r>
              <a:rPr lang="en-IN" dirty="0" err="1" smtClean="0"/>
              <a:t>analog</a:t>
            </a:r>
            <a:r>
              <a:rPr lang="en-IN" dirty="0" smtClean="0"/>
              <a:t> output.</a:t>
            </a:r>
          </a:p>
          <a:p>
            <a:pPr algn="just">
              <a:buFont typeface="Wingdings" pitchFamily="2" charset="2"/>
              <a:buChar char="Ø"/>
            </a:pPr>
            <a:r>
              <a:rPr lang="en-IN" dirty="0" smtClean="0"/>
              <a:t>Two 32-bit timers/external event counters (with four capture and four compare channels each), PWM unit (six outputs) and watchdog.</a:t>
            </a:r>
          </a:p>
          <a:p>
            <a:pPr algn="just">
              <a:buFont typeface="Wingdings" pitchFamily="2" charset="2"/>
              <a:buChar char="Ø"/>
            </a:pPr>
            <a:r>
              <a:rPr lang="en-IN" dirty="0" smtClean="0"/>
              <a:t>Low power real-time clock with independent power and dedicated 32 kHz clock input.</a:t>
            </a:r>
          </a:p>
          <a:p>
            <a:pPr algn="just">
              <a:buFont typeface="Wingdings" pitchFamily="2" charset="2"/>
              <a:buChar char="Ø"/>
            </a:pPr>
            <a:r>
              <a:rPr lang="en-IN" dirty="0" smtClean="0"/>
              <a:t>Multiple serial interfaces including two UARTs (16C550), two Fast I2C-bus (400 </a:t>
            </a:r>
            <a:r>
              <a:rPr lang="en-IN" dirty="0" err="1" smtClean="0"/>
              <a:t>kbit</a:t>
            </a:r>
            <a:r>
              <a:rPr lang="en-IN" dirty="0" smtClean="0"/>
              <a:t>/s), SPI and SSP with buffering and variable data length capabilities.</a:t>
            </a:r>
          </a:p>
          <a:p>
            <a:pPr algn="just">
              <a:buFont typeface="Wingdings" pitchFamily="2" charset="2"/>
              <a:buChar char="Ø"/>
            </a:pPr>
            <a:r>
              <a:rPr lang="en-IN" dirty="0" smtClean="0"/>
              <a:t>Vectored interrupt controller with configurable priorities and vector addresses.</a:t>
            </a:r>
          </a:p>
          <a:p>
            <a:pPr algn="just">
              <a:buFont typeface="Wingdings" pitchFamily="2" charset="2"/>
              <a:buChar char="Ø"/>
            </a:pPr>
            <a:r>
              <a:rPr lang="en-IN" dirty="0" smtClean="0"/>
              <a:t>Up to 45 of 5 V tolerant fast general purpose I/O pins in a tiny LQFP64 package.</a:t>
            </a:r>
          </a:p>
          <a:p>
            <a:pPr algn="just">
              <a:buFont typeface="Wingdings" pitchFamily="2" charset="2"/>
              <a:buChar char="Ø"/>
            </a:pPr>
            <a:r>
              <a:rPr lang="en-IN" dirty="0" smtClean="0"/>
              <a:t>Up to nine edge or level sensitive external interrupt pins available.</a:t>
            </a:r>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Features</a:t>
            </a:r>
            <a:endParaRPr lang="en-IN" dirty="0"/>
          </a:p>
        </p:txBody>
      </p:sp>
      <p:sp>
        <p:nvSpPr>
          <p:cNvPr id="3" name="Content Placeholder 2"/>
          <p:cNvSpPr>
            <a:spLocks noGrp="1"/>
          </p:cNvSpPr>
          <p:nvPr>
            <p:ph sz="quarter" idx="1"/>
          </p:nvPr>
        </p:nvSpPr>
        <p:spPr/>
        <p:txBody>
          <a:bodyPr>
            <a:normAutofit fontScale="85000" lnSpcReduction="10000"/>
          </a:bodyPr>
          <a:lstStyle/>
          <a:p>
            <a:pPr algn="just">
              <a:buFont typeface="Wingdings" pitchFamily="2" charset="2"/>
              <a:buChar char="Ø"/>
            </a:pPr>
            <a:r>
              <a:rPr lang="en-IN" dirty="0" smtClean="0"/>
              <a:t>60 MHz maximum CPU clock available from programmable on-chip PLL with settling time of 100 </a:t>
            </a:r>
            <a:r>
              <a:rPr lang="el-GR" dirty="0" smtClean="0"/>
              <a:t>μ</a:t>
            </a:r>
            <a:r>
              <a:rPr lang="en-IN" dirty="0" smtClean="0"/>
              <a:t>s.</a:t>
            </a:r>
          </a:p>
          <a:p>
            <a:pPr algn="just">
              <a:buFont typeface="Wingdings" pitchFamily="2" charset="2"/>
              <a:buChar char="Ø"/>
            </a:pPr>
            <a:r>
              <a:rPr lang="en-IN" dirty="0" smtClean="0"/>
              <a:t>On-chip integrated oscillator operates with an external crystal in range from 1 MHz to 30 MHz and with an external oscillator up to 50 </a:t>
            </a:r>
            <a:r>
              <a:rPr lang="en-IN" dirty="0" err="1" smtClean="0"/>
              <a:t>MHz.</a:t>
            </a:r>
            <a:endParaRPr lang="en-IN" dirty="0" smtClean="0"/>
          </a:p>
          <a:p>
            <a:pPr algn="just">
              <a:buFont typeface="Wingdings" pitchFamily="2" charset="2"/>
              <a:buChar char="Ø"/>
            </a:pPr>
            <a:r>
              <a:rPr lang="en-IN" dirty="0" smtClean="0"/>
              <a:t>Power saving modes include Idle and Power-down.</a:t>
            </a:r>
          </a:p>
          <a:p>
            <a:pPr algn="just">
              <a:buFont typeface="Wingdings" pitchFamily="2" charset="2"/>
              <a:buChar char="Ø"/>
            </a:pPr>
            <a:r>
              <a:rPr lang="en-IN" dirty="0" smtClean="0"/>
              <a:t>Individual enable/disable of peripheral functions as well as peripheral clock scaling for additional power optimization.</a:t>
            </a:r>
          </a:p>
          <a:p>
            <a:pPr algn="just">
              <a:buFont typeface="Wingdings" pitchFamily="2" charset="2"/>
              <a:buChar char="Ø"/>
            </a:pPr>
            <a:r>
              <a:rPr lang="en-IN" dirty="0" smtClean="0"/>
              <a:t>Processor wake-up from Power-down mode via external interrupt, USB, Brown-Out Detect (BOD) or Real-Time Clock (RTC).</a:t>
            </a:r>
          </a:p>
          <a:p>
            <a:pPr algn="just">
              <a:buFont typeface="Wingdings" pitchFamily="2" charset="2"/>
              <a:buChar char="Ø"/>
            </a:pPr>
            <a:r>
              <a:rPr lang="en-IN" dirty="0" smtClean="0"/>
              <a:t>Single power supply chip with Power-On Reset (POR) and BOD circuits:</a:t>
            </a:r>
          </a:p>
          <a:p>
            <a:pPr algn="just">
              <a:buFont typeface="Wingdings" pitchFamily="2" charset="2"/>
              <a:buChar char="Ø"/>
            </a:pPr>
            <a:r>
              <a:rPr lang="en-IN" dirty="0" smtClean="0"/>
              <a:t>CPU operating voltage range of 3.0 V to 3.6 V (3.3 V ± 10 %) with 5 V tolerant I/O pads.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LPC 2148 Architecture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661988" y="1196752"/>
            <a:ext cx="7582420" cy="3397523"/>
          </a:xfrm>
          <a:prstGeom prst="rect">
            <a:avLst/>
          </a:prstGeom>
          <a:noFill/>
          <a:ln w="9525">
            <a:noFill/>
            <a:miter lim="800000"/>
            <a:headEnd/>
            <a:tailEnd/>
          </a:ln>
          <a:effectLst/>
        </p:spPr>
      </p:pic>
      <p:sp>
        <p:nvSpPr>
          <p:cNvPr id="7" name="Title 6"/>
          <p:cNvSpPr>
            <a:spLocks noGrp="1"/>
          </p:cNvSpPr>
          <p:nvPr>
            <p:ph type="title"/>
          </p:nvPr>
        </p:nvSpPr>
        <p:spPr>
          <a:xfrm>
            <a:off x="457200" y="116632"/>
            <a:ext cx="7467600" cy="994122"/>
          </a:xfrm>
        </p:spPr>
        <p:txBody>
          <a:bodyPr>
            <a:normAutofit fontScale="90000"/>
          </a:bodyPr>
          <a:lstStyle/>
          <a:p>
            <a:r>
              <a:rPr lang="en-US" sz="3200" dirty="0" smtClean="0"/>
              <a:t>Advance Microcontroller Bus Architecture(AMBA)</a:t>
            </a:r>
            <a:endParaRPr lang="en-IN" dirty="0"/>
          </a:p>
        </p:txBody>
      </p:sp>
      <p:sp>
        <p:nvSpPr>
          <p:cNvPr id="8" name="Content Placeholder 7"/>
          <p:cNvSpPr>
            <a:spLocks noGrp="1"/>
          </p:cNvSpPr>
          <p:nvPr>
            <p:ph sz="quarter" idx="1"/>
          </p:nvPr>
        </p:nvSpPr>
        <p:spPr>
          <a:xfrm>
            <a:off x="539552" y="4653136"/>
            <a:ext cx="7467600" cy="1872208"/>
          </a:xfrm>
        </p:spPr>
        <p:txBody>
          <a:bodyPr/>
          <a:lstStyle/>
          <a:p>
            <a:pPr>
              <a:buFont typeface="Wingdings" pitchFamily="2" charset="2"/>
              <a:buChar char="Ø"/>
            </a:pPr>
            <a:r>
              <a:rPr lang="en-US" dirty="0" smtClean="0"/>
              <a:t>3 Types of Buses</a:t>
            </a:r>
          </a:p>
          <a:p>
            <a:pPr lvl="1">
              <a:buFont typeface="Wingdings" pitchFamily="2" charset="2"/>
              <a:buChar char="v"/>
            </a:pPr>
            <a:r>
              <a:rPr lang="en-US" dirty="0" smtClean="0"/>
              <a:t>Advanced High performance bus(AHB)</a:t>
            </a:r>
          </a:p>
          <a:p>
            <a:pPr lvl="1">
              <a:buFont typeface="Wingdings" pitchFamily="2" charset="2"/>
              <a:buChar char="v"/>
            </a:pPr>
            <a:r>
              <a:rPr lang="en-US" dirty="0" smtClean="0"/>
              <a:t>VLSI/Advanced Peripheral Bus(VPB/APB)</a:t>
            </a:r>
          </a:p>
          <a:p>
            <a:pPr lvl="1">
              <a:buFont typeface="Wingdings" pitchFamily="2" charset="2"/>
              <a:buChar char="v"/>
            </a:pPr>
            <a:r>
              <a:rPr lang="en-US" dirty="0" smtClean="0"/>
              <a:t>Local Bus</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1143000"/>
          </a:xfrm>
        </p:spPr>
        <p:txBody>
          <a:bodyPr/>
          <a:lstStyle/>
          <a:p>
            <a:r>
              <a:rPr lang="en-US" sz="2800" dirty="0" smtClean="0"/>
              <a:t>Advance Microcontroller Bus Architecture(AMBA)</a:t>
            </a:r>
            <a:endParaRPr lang="en-IN" dirty="0"/>
          </a:p>
        </p:txBody>
      </p:sp>
      <p:sp>
        <p:nvSpPr>
          <p:cNvPr id="3" name="Content Placeholder 2"/>
          <p:cNvSpPr>
            <a:spLocks noGrp="1"/>
          </p:cNvSpPr>
          <p:nvPr>
            <p:ph sz="quarter" idx="1"/>
          </p:nvPr>
        </p:nvSpPr>
        <p:spPr>
          <a:xfrm>
            <a:off x="457200" y="1412776"/>
            <a:ext cx="8075240" cy="4873752"/>
          </a:xfrm>
        </p:spPr>
        <p:txBody>
          <a:bodyPr>
            <a:normAutofit fontScale="92500"/>
          </a:bodyPr>
          <a:lstStyle/>
          <a:p>
            <a:pPr algn="just">
              <a:buFont typeface="Wingdings" pitchFamily="2" charset="2"/>
              <a:buChar char="Ø"/>
            </a:pPr>
            <a:r>
              <a:rPr lang="en-US" dirty="0" smtClean="0"/>
              <a:t>AHB is the fastest way of connecting peripheral devices to the ARM7 core</a:t>
            </a:r>
          </a:p>
          <a:p>
            <a:pPr algn="just">
              <a:buFont typeface="Wingdings" pitchFamily="2" charset="2"/>
              <a:buChar char="Ø"/>
            </a:pPr>
            <a:r>
              <a:rPr lang="en-US" dirty="0" smtClean="0"/>
              <a:t>Since the Interrupt vector controller is responsible for managing all the device interrupt sources, it is connected to the ARM7 core by AHB</a:t>
            </a:r>
          </a:p>
          <a:p>
            <a:pPr algn="just">
              <a:buFont typeface="Wingdings" pitchFamily="2" charset="2"/>
              <a:buChar char="Ø"/>
            </a:pPr>
            <a:r>
              <a:rPr lang="en-US" dirty="0" smtClean="0"/>
              <a:t>All the remaining user peripherals are connected to the VPB</a:t>
            </a:r>
          </a:p>
          <a:p>
            <a:pPr algn="just">
              <a:lnSpc>
                <a:spcPct val="90000"/>
              </a:lnSpc>
              <a:buFont typeface="Wingdings" pitchFamily="2" charset="2"/>
              <a:buChar char="Ø"/>
            </a:pPr>
            <a:r>
              <a:rPr lang="en-US" dirty="0" smtClean="0"/>
              <a:t>The VPB bridge contains a clock divider, so the VPB bus can run at a slower speed than ARM7 core AHB bus.</a:t>
            </a:r>
          </a:p>
          <a:p>
            <a:pPr algn="just">
              <a:lnSpc>
                <a:spcPct val="90000"/>
              </a:lnSpc>
              <a:buFont typeface="Wingdings" pitchFamily="2" charset="2"/>
              <a:buChar char="Ø"/>
            </a:pPr>
            <a:r>
              <a:rPr lang="en-US" dirty="0" smtClean="0"/>
              <a:t>Hence when the user peripherals run at a slower clock rate than the main processor power is conserved.</a:t>
            </a:r>
          </a:p>
          <a:p>
            <a:pPr algn="just">
              <a:lnSpc>
                <a:spcPct val="90000"/>
              </a:lnSpc>
              <a:buFont typeface="Wingdings" pitchFamily="2" charset="2"/>
              <a:buChar char="Ø"/>
            </a:pPr>
            <a:r>
              <a:rPr lang="en-US" dirty="0" smtClean="0"/>
              <a:t>And it also provides the privilege in future enhancements to add a slower peripheral the processor core family.</a:t>
            </a:r>
          </a:p>
          <a:p>
            <a:pPr algn="just">
              <a:buFont typeface="Wingdings" pitchFamily="2" charset="2"/>
              <a:buChar char="Ø"/>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 Microcontroller Bus Architecture(AMBA)</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t>Currently, all the on-chip peripherals are capable of running at 60MHz so the VPB   bus can be set to the same speed as the AHB</a:t>
            </a:r>
          </a:p>
          <a:p>
            <a:pPr algn="just">
              <a:buFont typeface="Wingdings" pitchFamily="2" charset="2"/>
              <a:buChar char="Ø"/>
            </a:pPr>
            <a:r>
              <a:rPr lang="en-US" dirty="0" smtClean="0"/>
              <a:t>On Reset,VPB divider is set to divide down the AHB clock by four</a:t>
            </a:r>
          </a:p>
          <a:p>
            <a:pPr algn="just">
              <a:buFont typeface="Wingdings" pitchFamily="2" charset="2"/>
              <a:buChar char="Ø"/>
            </a:pPr>
            <a:r>
              <a:rPr lang="en-US" dirty="0" smtClean="0"/>
              <a:t>Hence, all the on-chip peripherals will be running at 1/4</a:t>
            </a:r>
            <a:r>
              <a:rPr lang="en-US" baseline="30000" dirty="0" smtClean="0"/>
              <a:t>th</a:t>
            </a:r>
            <a:r>
              <a:rPr lang="en-US" dirty="0" smtClean="0"/>
              <a:t>  the CPU clock frequency.</a:t>
            </a:r>
          </a:p>
          <a:p>
            <a:pPr algn="just"/>
            <a:endParaRPr lang="en-US" dirty="0" smtClean="0"/>
          </a:p>
          <a:p>
            <a:pPr algn="just">
              <a:buFontTx/>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16024" y="190375"/>
            <a:ext cx="8604448" cy="64789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178</TotalTime>
  <Words>1194</Words>
  <Application>Microsoft Office PowerPoint</Application>
  <PresentationFormat>On-screen Show (4:3)</PresentationFormat>
  <Paragraphs>104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LPC 2148 Architecture and Features </vt:lpstr>
      <vt:lpstr>Features of LPC 2148</vt:lpstr>
      <vt:lpstr>Features Contd..</vt:lpstr>
      <vt:lpstr>More Features</vt:lpstr>
      <vt:lpstr>LPC 2148 Architecture</vt:lpstr>
      <vt:lpstr>Advance Microcontroller Bus Architecture(AMBA)</vt:lpstr>
      <vt:lpstr>Advance Microcontroller Bus Architecture(AMBA)</vt:lpstr>
      <vt:lpstr>Advance Microcontroller Bus Architecture(AMBA)</vt:lpstr>
      <vt:lpstr>Slide 9</vt:lpstr>
      <vt:lpstr>Memory Map</vt:lpstr>
      <vt:lpstr>Slide 11</vt:lpstr>
      <vt:lpstr>Slide 12</vt:lpstr>
      <vt:lpstr>Accessing Peripherals</vt:lpstr>
      <vt:lpstr>Register programming</vt:lpstr>
      <vt:lpstr>PIN Connect block</vt:lpstr>
      <vt:lpstr>PIN Connect block</vt:lpstr>
      <vt:lpstr>General Purpose I/O</vt:lpstr>
      <vt:lpstr>General Purpose I/O</vt:lpstr>
      <vt:lpstr>Phase Locked Loop</vt:lpstr>
      <vt:lpstr>Why use PLL</vt:lpstr>
      <vt:lpstr>Slide 21</vt:lpstr>
      <vt:lpstr>The programming interface for the PLL is shown below.</vt:lpstr>
      <vt:lpstr>Slide 23</vt:lpstr>
      <vt:lpstr>Slide 24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Bhavik</dc:creator>
  <cp:lastModifiedBy>Ravi</cp:lastModifiedBy>
  <cp:revision>132</cp:revision>
  <dcterms:created xsi:type="dcterms:W3CDTF">2012-11-25T16:02:44Z</dcterms:created>
  <dcterms:modified xsi:type="dcterms:W3CDTF">2013-11-06T17:24:04Z</dcterms:modified>
</cp:coreProperties>
</file>