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5" r:id="rId13"/>
    <p:sldId id="286" r:id="rId14"/>
    <p:sldId id="287" r:id="rId15"/>
    <p:sldId id="267" r:id="rId16"/>
    <p:sldId id="288" r:id="rId17"/>
    <p:sldId id="268" r:id="rId18"/>
    <p:sldId id="289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4" r:id="rId32"/>
    <p:sldId id="281" r:id="rId33"/>
    <p:sldId id="282" r:id="rId34"/>
    <p:sldId id="283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68C9C01-AD63-4DD7-8EEB-1934081FCBE7}" type="datetimeFigureOut">
              <a:rPr lang="en-IN" smtClean="0"/>
              <a:pPr/>
              <a:t>24-09-2012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C7C6CB9-437F-4E15-B120-4C73F2834E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9C01-AD63-4DD7-8EEB-1934081FCBE7}" type="datetimeFigureOut">
              <a:rPr lang="en-IN" smtClean="0"/>
              <a:pPr/>
              <a:t>24-09-2012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6CB9-437F-4E15-B120-4C73F2834E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9C01-AD63-4DD7-8EEB-1934081FCBE7}" type="datetimeFigureOut">
              <a:rPr lang="en-IN" smtClean="0"/>
              <a:pPr/>
              <a:t>24-09-2012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6CB9-437F-4E15-B120-4C73F2834E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68C9C01-AD63-4DD7-8EEB-1934081FCBE7}" type="datetimeFigureOut">
              <a:rPr lang="en-IN" smtClean="0"/>
              <a:pPr/>
              <a:t>24-09-2012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7C6CB9-437F-4E15-B120-4C73F2834EA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68C9C01-AD63-4DD7-8EEB-1934081FCBE7}" type="datetimeFigureOut">
              <a:rPr lang="en-IN" smtClean="0"/>
              <a:pPr/>
              <a:t>24-09-2012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C7C6CB9-437F-4E15-B120-4C73F2834E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9C01-AD63-4DD7-8EEB-1934081FCBE7}" type="datetimeFigureOut">
              <a:rPr lang="en-IN" smtClean="0"/>
              <a:pPr/>
              <a:t>24-09-2012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6CB9-437F-4E15-B120-4C73F2834EA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9C01-AD63-4DD7-8EEB-1934081FCBE7}" type="datetimeFigureOut">
              <a:rPr lang="en-IN" smtClean="0"/>
              <a:pPr/>
              <a:t>24-09-2012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6CB9-437F-4E15-B120-4C73F2834EA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68C9C01-AD63-4DD7-8EEB-1934081FCBE7}" type="datetimeFigureOut">
              <a:rPr lang="en-IN" smtClean="0"/>
              <a:pPr/>
              <a:t>24-09-2012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7C6CB9-437F-4E15-B120-4C73F2834EA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9C01-AD63-4DD7-8EEB-1934081FCBE7}" type="datetimeFigureOut">
              <a:rPr lang="en-IN" smtClean="0"/>
              <a:pPr/>
              <a:t>24-09-2012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6CB9-437F-4E15-B120-4C73F2834E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68C9C01-AD63-4DD7-8EEB-1934081FCBE7}" type="datetimeFigureOut">
              <a:rPr lang="en-IN" smtClean="0"/>
              <a:pPr/>
              <a:t>24-09-2012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7C6CB9-437F-4E15-B120-4C73F2834EA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68C9C01-AD63-4DD7-8EEB-1934081FCBE7}" type="datetimeFigureOut">
              <a:rPr lang="en-IN" smtClean="0"/>
              <a:pPr/>
              <a:t>24-09-2012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7C6CB9-437F-4E15-B120-4C73F2834EA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68C9C01-AD63-4DD7-8EEB-1934081FCBE7}" type="datetimeFigureOut">
              <a:rPr lang="en-IN" smtClean="0"/>
              <a:pPr/>
              <a:t>24-09-2012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7C6CB9-437F-4E15-B120-4C73F2834EA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CDAC Mumbai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Architectures (ISA)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754760" cy="3886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u="sng" dirty="0" smtClean="0"/>
              <a:t>R</a:t>
            </a:r>
            <a:r>
              <a:rPr lang="en-US" sz="2000" dirty="0" smtClean="0"/>
              <a:t>educed </a:t>
            </a:r>
            <a:r>
              <a:rPr lang="en-US" sz="2000" u="sng" dirty="0" smtClean="0"/>
              <a:t>I</a:t>
            </a:r>
            <a:r>
              <a:rPr lang="en-US" sz="2000" dirty="0" smtClean="0"/>
              <a:t>nstruction </a:t>
            </a:r>
            <a:r>
              <a:rPr lang="en-US" sz="2000" u="sng" dirty="0" smtClean="0"/>
              <a:t>S</a:t>
            </a:r>
            <a:r>
              <a:rPr lang="en-US" sz="2000" dirty="0" smtClean="0"/>
              <a:t>et </a:t>
            </a:r>
            <a:r>
              <a:rPr lang="en-US" sz="2000" u="sng" dirty="0" smtClean="0"/>
              <a:t>C</a:t>
            </a:r>
            <a:r>
              <a:rPr lang="en-US" sz="2000" dirty="0" smtClean="0"/>
              <a:t>omputer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RISC approach attempts to reduces the cycles per instruction at the cost of the number of instructions per program.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Emphasis on software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Fixed length instructions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Large Register bank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Load &amp; Store Architecture</a:t>
            </a:r>
            <a:endParaRPr lang="en-IN" sz="2000" dirty="0" smtClean="0"/>
          </a:p>
          <a:p>
            <a:pPr algn="just">
              <a:buFont typeface="Wingdings" pitchFamily="2" charset="2"/>
              <a:buChar char="Ø"/>
            </a:pPr>
            <a:endParaRPr lang="en-IN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u="sng" dirty="0" smtClean="0"/>
              <a:t>C</a:t>
            </a:r>
            <a:r>
              <a:rPr lang="en-US" sz="2000" dirty="0" smtClean="0"/>
              <a:t>omplex </a:t>
            </a:r>
            <a:r>
              <a:rPr lang="en-US" sz="2000" u="sng" dirty="0" smtClean="0"/>
              <a:t>I</a:t>
            </a:r>
            <a:r>
              <a:rPr lang="en-US" sz="2000" dirty="0" smtClean="0"/>
              <a:t>nstruction </a:t>
            </a:r>
            <a:r>
              <a:rPr lang="en-US" sz="2000" u="sng" dirty="0" smtClean="0"/>
              <a:t>S</a:t>
            </a:r>
            <a:r>
              <a:rPr lang="en-US" sz="2000" dirty="0" smtClean="0"/>
              <a:t>et </a:t>
            </a:r>
            <a:r>
              <a:rPr lang="en-US" sz="2000" u="sng" dirty="0" smtClean="0"/>
              <a:t>C</a:t>
            </a:r>
            <a:r>
              <a:rPr lang="en-US" sz="2000" dirty="0" smtClean="0"/>
              <a:t>omputer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CISC approach attempts to minimize the number of instructions per program, sacrificing the number of cycles per instruction.</a:t>
            </a: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Emphasis on hardware </a:t>
            </a: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Variable length instruction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Small Register Bank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Memory Operands</a:t>
            </a:r>
            <a:endParaRPr lang="en-IN" sz="2000" dirty="0" smtClean="0"/>
          </a:p>
          <a:p>
            <a:pPr>
              <a:buFont typeface="Wingdings" pitchFamily="2" charset="2"/>
              <a:buChar char="Ø"/>
            </a:pPr>
            <a:endParaRPr lang="en-IN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RISC</a:t>
            </a:r>
            <a:endParaRPr lang="en-IN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CISC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Architectures (ISA)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Nearly all instructions</a:t>
            </a:r>
            <a:r>
              <a:rPr lang="en-IN" sz="2000" dirty="0" smtClean="0"/>
              <a:t> executes in fixed time.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Few addressing Modes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Efficient instruction </a:t>
            </a:r>
            <a:r>
              <a:rPr lang="en-US" sz="2000" dirty="0" smtClean="0"/>
              <a:t>pipeline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Less silicon area required, so more peripherals added  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IN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Variable execution time for Instructions.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Many Addressing Modes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Mostly not implement any pipelining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More silicon area required, very few peripherals may added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RISC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CISC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an Instruction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As the instruction moves through the processor it </a:t>
            </a:r>
            <a:r>
              <a:rPr lang="en-IN" sz="2000" dirty="0" smtClean="0"/>
              <a:t>goes through </a:t>
            </a:r>
            <a:r>
              <a:rPr lang="en-IN" sz="2000" dirty="0" smtClean="0"/>
              <a:t>the following stages.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 smtClean="0"/>
              <a:t>Fetch </a:t>
            </a:r>
            <a:r>
              <a:rPr lang="en-IN" sz="2000" dirty="0" smtClean="0"/>
              <a:t>: Instruction fetched from the address </a:t>
            </a:r>
            <a:r>
              <a:rPr lang="en-IN" sz="2000" dirty="0" smtClean="0"/>
              <a:t>stored </a:t>
            </a:r>
            <a:r>
              <a:rPr lang="en-IN" sz="2000" dirty="0" smtClean="0"/>
              <a:t>in </a:t>
            </a:r>
            <a:r>
              <a:rPr lang="en-IN" sz="2000" dirty="0" smtClean="0"/>
              <a:t>the program </a:t>
            </a:r>
            <a:r>
              <a:rPr lang="en-IN" sz="2000" dirty="0" smtClean="0"/>
              <a:t>counter.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 smtClean="0"/>
              <a:t>Decode </a:t>
            </a:r>
            <a:r>
              <a:rPr lang="en-IN" sz="2000" dirty="0" smtClean="0"/>
              <a:t>: Instruction decoded and registers read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 smtClean="0"/>
              <a:t>Execute </a:t>
            </a:r>
            <a:r>
              <a:rPr lang="en-IN" sz="2000" dirty="0" smtClean="0"/>
              <a:t>: in the ALU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 smtClean="0"/>
              <a:t>Write </a:t>
            </a:r>
            <a:r>
              <a:rPr lang="en-IN" sz="2000" dirty="0" smtClean="0"/>
              <a:t>back : Results written back to registers </a:t>
            </a:r>
            <a:r>
              <a:rPr lang="en-IN" sz="2000" dirty="0" smtClean="0"/>
              <a:t>or </a:t>
            </a:r>
            <a:r>
              <a:rPr lang="en-IN" sz="2000" dirty="0" smtClean="0"/>
              <a:t>memory.</a:t>
            </a:r>
          </a:p>
          <a:p>
            <a:pPr>
              <a:buNone/>
            </a:pPr>
            <a:r>
              <a:rPr lang="en-IN" sz="2000" dirty="0" smtClean="0"/>
              <a:t>	• </a:t>
            </a:r>
            <a:r>
              <a:rPr lang="en-IN" sz="2000" dirty="0" smtClean="0"/>
              <a:t>Note : each stage takes one clock cycle</a:t>
            </a:r>
          </a:p>
          <a:p>
            <a:pPr>
              <a:buNone/>
            </a:pPr>
            <a:r>
              <a:rPr lang="en-IN" sz="2000" dirty="0" smtClean="0"/>
              <a:t>	• </a:t>
            </a:r>
            <a:r>
              <a:rPr lang="en-IN" sz="2000" dirty="0" smtClean="0"/>
              <a:t>The Instruction execution requires 4 clock cycles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5013176"/>
            <a:ext cx="47339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Pipelined Example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2075" y="1628800"/>
            <a:ext cx="56578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11560" y="3812847"/>
            <a:ext cx="7560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IN" sz="2000" dirty="0" smtClean="0"/>
              <a:t>   2 </a:t>
            </a:r>
            <a:r>
              <a:rPr lang="en-IN" sz="2000" dirty="0" smtClean="0"/>
              <a:t>instructions take 4ns each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IN" sz="2000" dirty="0" smtClean="0"/>
              <a:t>  A </a:t>
            </a:r>
            <a:r>
              <a:rPr lang="en-IN" sz="2000" dirty="0" smtClean="0"/>
              <a:t>stage is used once every 4ns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IN" sz="2000" dirty="0" smtClean="0"/>
              <a:t>  The </a:t>
            </a:r>
            <a:r>
              <a:rPr lang="en-IN" sz="2000" dirty="0" smtClean="0"/>
              <a:t>resultant throughput is 4 cycles per instruction (CPI)</a:t>
            </a:r>
            <a:endParaRPr lang="en-I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66130"/>
          </a:xfrm>
        </p:spPr>
        <p:txBody>
          <a:bodyPr/>
          <a:lstStyle/>
          <a:p>
            <a:r>
              <a:rPr lang="en-US" dirty="0" smtClean="0"/>
              <a:t>Pipelined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Each stage </a:t>
            </a:r>
            <a:r>
              <a:rPr lang="en-IN" sz="2000" dirty="0" smtClean="0"/>
              <a:t>is utilized </a:t>
            </a:r>
            <a:r>
              <a:rPr lang="en-IN" sz="2000" dirty="0" smtClean="0"/>
              <a:t>at </a:t>
            </a:r>
            <a:r>
              <a:rPr lang="en-IN" sz="2000" dirty="0" smtClean="0"/>
              <a:t>every clock </a:t>
            </a:r>
            <a:r>
              <a:rPr lang="en-IN" sz="2000" dirty="0" smtClean="0"/>
              <a:t>cycle.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5 Instructions are </a:t>
            </a:r>
            <a:r>
              <a:rPr lang="en-IN" sz="2000" dirty="0" smtClean="0"/>
              <a:t>executed </a:t>
            </a:r>
            <a:r>
              <a:rPr lang="en-IN" sz="2000" dirty="0" smtClean="0"/>
              <a:t>in 8ns</a:t>
            </a: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Resultant throughput </a:t>
            </a:r>
            <a:r>
              <a:rPr lang="en-IN" sz="2000" dirty="0" smtClean="0"/>
              <a:t>is </a:t>
            </a:r>
            <a:r>
              <a:rPr lang="en-IN" sz="2000" dirty="0" smtClean="0"/>
              <a:t>1 instruction per cycle</a:t>
            </a:r>
            <a:endParaRPr lang="en-IN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852937"/>
            <a:ext cx="560070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Characteristics of </a:t>
            </a:r>
            <a:r>
              <a:rPr lang="en-US" i="1" dirty="0" smtClean="0"/>
              <a:t>ideal</a:t>
            </a:r>
            <a:r>
              <a:rPr lang="en-US" dirty="0" smtClean="0"/>
              <a:t> memory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 dirty="0" smtClean="0"/>
              <a:t>Read and writes cycles should be fast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 dirty="0" smtClean="0"/>
              <a:t>Large amount of information should be held in small space, dense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 dirty="0" smtClean="0"/>
              <a:t>Data should be held indefinitely, even when power is removed, non-volatile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 dirty="0" smtClean="0"/>
              <a:t>Low power consumption, with convenient supply voltage requirement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 dirty="0" smtClean="0"/>
              <a:t>High reliability and durability</a:t>
            </a:r>
          </a:p>
          <a:p>
            <a:pPr lvl="1"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343000"/>
            <a:ext cx="3826768" cy="3886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IO devices are treated as </a:t>
            </a:r>
            <a:r>
              <a:rPr lang="en-IN" sz="2000" dirty="0" smtClean="0"/>
              <a:t>like memory</a:t>
            </a:r>
            <a:endParaRPr lang="en-IN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Memory related instructions should </a:t>
            </a:r>
            <a:r>
              <a:rPr lang="en-IN" sz="2000" dirty="0" smtClean="0"/>
              <a:t>be used to access </a:t>
            </a:r>
            <a:r>
              <a:rPr lang="en-IN" sz="2000" dirty="0" smtClean="0"/>
              <a:t>IO</a:t>
            </a:r>
            <a:endParaRPr lang="en-IN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71975" y="1340768"/>
            <a:ext cx="3657600" cy="3886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IO devices are </a:t>
            </a:r>
            <a:r>
              <a:rPr lang="en-IN" sz="2000" dirty="0" smtClean="0"/>
              <a:t>separately interfaced</a:t>
            </a: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Separate </a:t>
            </a:r>
            <a:r>
              <a:rPr lang="en-IN" sz="2000" dirty="0" smtClean="0"/>
              <a:t>instruction </a:t>
            </a:r>
            <a:r>
              <a:rPr lang="en-IN" sz="2000" dirty="0" smtClean="0"/>
              <a:t>set available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476672"/>
            <a:ext cx="3657600" cy="658368"/>
          </a:xfrm>
        </p:spPr>
        <p:txBody>
          <a:bodyPr/>
          <a:lstStyle/>
          <a:p>
            <a:r>
              <a:rPr lang="en-IN" dirty="0" smtClean="0"/>
              <a:t>Memory Mapped IO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343400" y="476672"/>
            <a:ext cx="3657600" cy="658368"/>
          </a:xfrm>
        </p:spPr>
        <p:txBody>
          <a:bodyPr/>
          <a:lstStyle/>
          <a:p>
            <a:r>
              <a:rPr lang="en-IN" dirty="0" smtClean="0"/>
              <a:t>IO Mapped IO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155032"/>
            <a:ext cx="352839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1" y="3198465"/>
            <a:ext cx="3528391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US" dirty="0" smtClean="0"/>
              <a:t>Memory Classification</a:t>
            </a:r>
            <a:endParaRPr lang="en-IN" dirty="0"/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2819400" y="1196752"/>
            <a:ext cx="2895600" cy="396875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Semiconductor Memory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1447800" y="2187352"/>
            <a:ext cx="1600200" cy="396875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Volatile</a:t>
            </a:r>
          </a:p>
        </p:txBody>
      </p:sp>
      <p:sp>
        <p:nvSpPr>
          <p:cNvPr id="7" name="Text Box 1029"/>
          <p:cNvSpPr txBox="1">
            <a:spLocks noChangeArrowheads="1"/>
          </p:cNvSpPr>
          <p:nvPr/>
        </p:nvSpPr>
        <p:spPr bwMode="auto">
          <a:xfrm>
            <a:off x="5486400" y="2187352"/>
            <a:ext cx="1676400" cy="396875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Non- Volatile</a:t>
            </a:r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2667000" y="3177952"/>
            <a:ext cx="1524000" cy="396875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Static</a:t>
            </a: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1219200" y="4016152"/>
            <a:ext cx="2819400" cy="701675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Mask Programmable ROM</a:t>
            </a: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4343400" y="4016152"/>
            <a:ext cx="1524000" cy="701675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Fuseable ROM</a:t>
            </a:r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6096000" y="4016152"/>
            <a:ext cx="1981200" cy="701675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‘Field Alterable’ ROM</a:t>
            </a:r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3429000" y="5463952"/>
            <a:ext cx="1219200" cy="396875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EPROM</a:t>
            </a:r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5105400" y="5463952"/>
            <a:ext cx="1295400" cy="396875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EEPROM</a:t>
            </a:r>
          </a:p>
        </p:txBody>
      </p:sp>
      <p:sp>
        <p:nvSpPr>
          <p:cNvPr id="14" name="Text Box 1037"/>
          <p:cNvSpPr txBox="1">
            <a:spLocks noChangeArrowheads="1"/>
          </p:cNvSpPr>
          <p:nvPr/>
        </p:nvSpPr>
        <p:spPr bwMode="auto">
          <a:xfrm>
            <a:off x="6781800" y="5463952"/>
            <a:ext cx="1219200" cy="396875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Flash</a:t>
            </a:r>
          </a:p>
        </p:txBody>
      </p:sp>
      <p:sp>
        <p:nvSpPr>
          <p:cNvPr id="15" name="Line 1038"/>
          <p:cNvSpPr>
            <a:spLocks noChangeShapeType="1"/>
          </p:cNvSpPr>
          <p:nvPr/>
        </p:nvSpPr>
        <p:spPr bwMode="auto">
          <a:xfrm>
            <a:off x="3962400" y="5082952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6" name="Line 1039"/>
          <p:cNvSpPr>
            <a:spLocks noChangeShapeType="1"/>
          </p:cNvSpPr>
          <p:nvPr/>
        </p:nvSpPr>
        <p:spPr bwMode="auto">
          <a:xfrm>
            <a:off x="3962400" y="5082952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7" name="Line 1040"/>
          <p:cNvSpPr>
            <a:spLocks noChangeShapeType="1"/>
          </p:cNvSpPr>
          <p:nvPr/>
        </p:nvSpPr>
        <p:spPr bwMode="auto">
          <a:xfrm>
            <a:off x="5715000" y="5082952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8" name="Line 1041"/>
          <p:cNvSpPr>
            <a:spLocks noChangeShapeType="1"/>
          </p:cNvSpPr>
          <p:nvPr/>
        </p:nvSpPr>
        <p:spPr bwMode="auto">
          <a:xfrm>
            <a:off x="7467600" y="5082952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9" name="Line 1042"/>
          <p:cNvSpPr>
            <a:spLocks noChangeShapeType="1"/>
          </p:cNvSpPr>
          <p:nvPr/>
        </p:nvSpPr>
        <p:spPr bwMode="auto">
          <a:xfrm>
            <a:off x="7086600" y="4701952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0" name="Line 1043"/>
          <p:cNvSpPr>
            <a:spLocks noChangeShapeType="1"/>
          </p:cNvSpPr>
          <p:nvPr/>
        </p:nvSpPr>
        <p:spPr bwMode="auto">
          <a:xfrm>
            <a:off x="2286000" y="1882552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1" name="Line 1044"/>
          <p:cNvSpPr>
            <a:spLocks noChangeShapeType="1"/>
          </p:cNvSpPr>
          <p:nvPr/>
        </p:nvSpPr>
        <p:spPr bwMode="auto">
          <a:xfrm>
            <a:off x="2286000" y="188255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2" name="Line 1045"/>
          <p:cNvSpPr>
            <a:spLocks noChangeShapeType="1"/>
          </p:cNvSpPr>
          <p:nvPr/>
        </p:nvSpPr>
        <p:spPr bwMode="auto">
          <a:xfrm>
            <a:off x="6324600" y="188255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3" name="Line 1046"/>
          <p:cNvSpPr>
            <a:spLocks noChangeShapeType="1"/>
          </p:cNvSpPr>
          <p:nvPr/>
        </p:nvSpPr>
        <p:spPr bwMode="auto">
          <a:xfrm>
            <a:off x="4267200" y="157775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4" name="Line 1047"/>
          <p:cNvSpPr>
            <a:spLocks noChangeShapeType="1"/>
          </p:cNvSpPr>
          <p:nvPr/>
        </p:nvSpPr>
        <p:spPr bwMode="auto">
          <a:xfrm>
            <a:off x="1066800" y="2873152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5" name="Line 1048"/>
          <p:cNvSpPr>
            <a:spLocks noChangeShapeType="1"/>
          </p:cNvSpPr>
          <p:nvPr/>
        </p:nvSpPr>
        <p:spPr bwMode="auto">
          <a:xfrm>
            <a:off x="1066800" y="287315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6" name="Line 1049"/>
          <p:cNvSpPr>
            <a:spLocks noChangeShapeType="1"/>
          </p:cNvSpPr>
          <p:nvPr/>
        </p:nvSpPr>
        <p:spPr bwMode="auto">
          <a:xfrm>
            <a:off x="3429000" y="287315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7" name="Line 1050"/>
          <p:cNvSpPr>
            <a:spLocks noChangeShapeType="1"/>
          </p:cNvSpPr>
          <p:nvPr/>
        </p:nvSpPr>
        <p:spPr bwMode="auto">
          <a:xfrm>
            <a:off x="2286000" y="256835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8" name="Line 1051"/>
          <p:cNvSpPr>
            <a:spLocks noChangeShapeType="1"/>
          </p:cNvSpPr>
          <p:nvPr/>
        </p:nvSpPr>
        <p:spPr bwMode="auto">
          <a:xfrm>
            <a:off x="2590800" y="3711352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9" name="Line 1052"/>
          <p:cNvSpPr>
            <a:spLocks noChangeShapeType="1"/>
          </p:cNvSpPr>
          <p:nvPr/>
        </p:nvSpPr>
        <p:spPr bwMode="auto">
          <a:xfrm>
            <a:off x="2590800" y="371135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0" name="Line 1053"/>
          <p:cNvSpPr>
            <a:spLocks noChangeShapeType="1"/>
          </p:cNvSpPr>
          <p:nvPr/>
        </p:nvSpPr>
        <p:spPr bwMode="auto">
          <a:xfrm>
            <a:off x="5105400" y="371135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1" name="Line 1054"/>
          <p:cNvSpPr>
            <a:spLocks noChangeShapeType="1"/>
          </p:cNvSpPr>
          <p:nvPr/>
        </p:nvSpPr>
        <p:spPr bwMode="auto">
          <a:xfrm>
            <a:off x="7010400" y="371135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2" name="Line 1055"/>
          <p:cNvSpPr>
            <a:spLocks noChangeShapeType="1"/>
          </p:cNvSpPr>
          <p:nvPr/>
        </p:nvSpPr>
        <p:spPr bwMode="auto">
          <a:xfrm>
            <a:off x="6324600" y="2568352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3" name="Text Box 1030"/>
          <p:cNvSpPr txBox="1">
            <a:spLocks noChangeArrowheads="1"/>
          </p:cNvSpPr>
          <p:nvPr/>
        </p:nvSpPr>
        <p:spPr bwMode="auto">
          <a:xfrm>
            <a:off x="304800" y="3177952"/>
            <a:ext cx="1524000" cy="396875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Dynamic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Solid state memory is made of large number of memory cells each of which hold one bit of information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A number of fundamentally different methods are used to achieve storage in memory cell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/>
              <a:t>A </a:t>
            </a:r>
            <a:r>
              <a:rPr lang="en-US" sz="2000" dirty="0" err="1" smtClean="0"/>
              <a:t>bistable</a:t>
            </a:r>
            <a:r>
              <a:rPr lang="en-US" sz="2000" dirty="0" smtClean="0"/>
              <a:t> element as in CMOS static RAM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/>
              <a:t>Electrical charge stored in a capacitor as </a:t>
            </a:r>
            <a:r>
              <a:rPr lang="en-US" sz="2000" dirty="0" smtClean="0"/>
              <a:t>in DRAM</a:t>
            </a:r>
            <a:endParaRPr lang="en-US" sz="2000" dirty="0" smtClean="0"/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/>
              <a:t>Electrical charge trapped on a conductor as in EPROM, EEPROM and Flash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/>
              <a:t>Presence or absence of electrical connection between two conductors  as in PROM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Uses ‘memory’ capability of capacitor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Ideal capacitor when charged will hold its charge indefinitely and voltage can be read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Memory cell is made up of single storage capacitor and switching transistor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dirty="0" smtClean="0"/>
              <a:t>Charged capacitor </a:t>
            </a:r>
            <a:r>
              <a:rPr lang="en-US" sz="2000" dirty="0" smtClean="0"/>
              <a:t>represents </a:t>
            </a:r>
            <a:r>
              <a:rPr lang="en-US" sz="2000" dirty="0" smtClean="0"/>
              <a:t>logic 1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dirty="0" smtClean="0"/>
              <a:t>When cell transistor is switched on by word line, capacitor voltage is connected to bit line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High density memory can be made at  comparatively low cost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Capacitor charge leaks and the cell has to be refreshed every 100 ms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This is cumbersome and discourages its use in smaller embedded </a:t>
            </a:r>
            <a:r>
              <a:rPr lang="en-US" sz="2000" dirty="0" smtClean="0"/>
              <a:t>system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cs typeface="Arial" pitchFamily="34" charset="0"/>
              </a:rPr>
              <a:t>Definition:-</a:t>
            </a:r>
          </a:p>
          <a:p>
            <a:pPr algn="just">
              <a:buNone/>
            </a:pPr>
            <a:r>
              <a:rPr lang="en-US" sz="2800" dirty="0" smtClean="0">
                <a:cs typeface="Arial" pitchFamily="34" charset="0"/>
              </a:rPr>
              <a:t>	“ An embedded system is a microcontroller based software driven, real time control system, which may be autonomous or human or network interactive, operating on diverse physical variables and in diverse environments” 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CMOS SRAM cells are </a:t>
            </a:r>
            <a:r>
              <a:rPr lang="en-US" sz="2000" dirty="0" err="1" smtClean="0"/>
              <a:t>bistable</a:t>
            </a:r>
            <a:r>
              <a:rPr lang="en-US" sz="2000" dirty="0" smtClean="0"/>
              <a:t> (flip-flop) cells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They are usually made of either four transistors and two resistors(4T-2R pattern) or of six transistors(6T)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Due to low density, size of RAM is small. Usually a few Kilobytes</a:t>
            </a:r>
          </a:p>
          <a:p>
            <a:pPr>
              <a:buFont typeface="Wingdings" pitchFamily="2" charset="2"/>
              <a:buChar char="Ø"/>
            </a:pPr>
            <a:endParaRPr lang="en-IN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EPROM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Charge can be transferred to floating gate, if drain and gate terminals are raised to high potential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Some electrons gain enough energy to gather on floating gate. This is called hot electron injection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This charge is trapped once the programming voltage is removed.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This charge alters the threshold voltage as seen by the control gate, the transistor  can no longer be turned on.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IN" sz="20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143672" y="4937720"/>
            <a:ext cx="1981200" cy="1371600"/>
            <a:chOff x="3360" y="2928"/>
            <a:chExt cx="1248" cy="864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516" y="2928"/>
              <a:ext cx="936" cy="47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rgbClr val="99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360" y="3508"/>
              <a:ext cx="1248" cy="28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CCFF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360" y="3508"/>
              <a:ext cx="306" cy="8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302" y="3508"/>
              <a:ext cx="306" cy="81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360" y="3387"/>
              <a:ext cx="0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596" y="3225"/>
              <a:ext cx="776" cy="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596" y="3021"/>
              <a:ext cx="776" cy="8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4608" y="3387"/>
              <a:ext cx="0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360" y="3402"/>
              <a:ext cx="1248" cy="111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rgbClr val="99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915072" y="4175720"/>
            <a:ext cx="25908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>
                <a:latin typeface="Arial" charset="0"/>
              </a:rPr>
              <a:t>Drain 	Gate	Source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619672" y="5013920"/>
            <a:ext cx="13716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>
                <a:latin typeface="Arial" charset="0"/>
              </a:rPr>
              <a:t>Control Gate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619672" y="5318720"/>
            <a:ext cx="13716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>
                <a:latin typeface="Arial" charset="0"/>
              </a:rPr>
              <a:t>Floating Gate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505872" y="6004520"/>
            <a:ext cx="10668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>
                <a:latin typeface="Arial" charset="0"/>
              </a:rPr>
              <a:t>Substrate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353472" y="5547320"/>
            <a:ext cx="13716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>
                <a:latin typeface="Arial" charset="0"/>
              </a:rPr>
              <a:t>Si0</a:t>
            </a:r>
            <a:r>
              <a:rPr lang="en-US" sz="1400" baseline="-25000">
                <a:latin typeface="Arial" charset="0"/>
              </a:rPr>
              <a:t>2</a:t>
            </a:r>
            <a:r>
              <a:rPr lang="en-US" sz="1400">
                <a:latin typeface="Arial" charset="0"/>
              </a:rPr>
              <a:t> insulator</a:t>
            </a: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2915072" y="547112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 algn="ctr"/>
            <a:endParaRPr lang="en-IN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4972472" y="615692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 algn="ctr"/>
            <a:endParaRPr lang="en-IN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048672" y="4480520"/>
            <a:ext cx="0" cy="1447800"/>
          </a:xfrm>
          <a:prstGeom prst="line">
            <a:avLst/>
          </a:prstGeom>
          <a:noFill/>
          <a:ln w="12700">
            <a:solidFill>
              <a:srgbClr val="00CC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endParaRPr lang="en-IN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219872" y="4480520"/>
            <a:ext cx="0" cy="1447800"/>
          </a:xfrm>
          <a:prstGeom prst="line">
            <a:avLst/>
          </a:prstGeom>
          <a:noFill/>
          <a:ln w="12700">
            <a:solidFill>
              <a:srgbClr val="00CC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endParaRPr lang="en-IN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134272" y="4480520"/>
            <a:ext cx="0" cy="685800"/>
          </a:xfrm>
          <a:prstGeom prst="line">
            <a:avLst/>
          </a:prstGeom>
          <a:noFill/>
          <a:ln w="12700">
            <a:solidFill>
              <a:srgbClr val="00CC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endParaRPr lang="en-IN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915072" y="516632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 algn="ctr"/>
            <a:endParaRPr lang="en-IN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4820072" y="577592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EPROM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Can be programmed in parts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Erasure of selected parts is not possible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Erasure is slow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In-circuit erasure and programming not possible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EPROMs have achieved wide usage in microcontroller world and many microcontrollers are available with integral EPROMs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Ceramic packaging and quartz window increases the price 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endParaRPr lang="en-IN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EEPROM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Memory cell uses FNT (Fowler-</a:t>
            </a:r>
            <a:r>
              <a:rPr lang="en-US" sz="2000" dirty="0" err="1" smtClean="0"/>
              <a:t>Nordheim</a:t>
            </a:r>
            <a:r>
              <a:rPr lang="en-US" sz="2000" dirty="0" smtClean="0"/>
              <a:t> Tunneling) mechanism for transferring electron through SiO</a:t>
            </a:r>
            <a:r>
              <a:rPr lang="en-US" sz="2000" baseline="-25000" dirty="0" smtClean="0"/>
              <a:t>2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Insulating layer thickness is of the order of 10nm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FNT takes much less current than hot electron injection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On chip voltage converters develop the supply voltages required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Structures are so designed that FNT effect can be reversed, so cells can be both programmed and erased electrically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Needs two transistor per cell, one with floating gate, another for bit-select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EEPROM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Programming and Erasure cycles tend to take different time durations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Time can vary from cell to cell and depends on cell age, as charge can become trapped in insulating oxide layers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Electrical erasure is susceptible to risk of accidental programming due to power change.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Endurance figure is specified by manufacturer, the max. number of permissible erase/write cycles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This figure applies to every memory location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EEPROM is very popular in microcontroller world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/>
              <a:t>Embedded into the microcontroller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/>
              <a:t>Physically outside as small serial device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/>
              <a:t>Most recent and is developing fastest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It is not byte erasable, whole block need to be erased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 smtClean="0"/>
              <a:t>High density, low cost, </a:t>
            </a:r>
            <a:r>
              <a:rPr lang="en-IN" sz="1800" dirty="0" smtClean="0"/>
              <a:t>non-volatile, </a:t>
            </a:r>
            <a:r>
              <a:rPr lang="en-IN" sz="1800" dirty="0" smtClean="0"/>
              <a:t>fast (to read, but </a:t>
            </a:r>
            <a:r>
              <a:rPr lang="en-IN" sz="1800" dirty="0" smtClean="0"/>
              <a:t>not to write</a:t>
            </a:r>
            <a:r>
              <a:rPr lang="en-IN" sz="1800" dirty="0" smtClean="0"/>
              <a:t>), and electrically reprogrammable.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 smtClean="0"/>
              <a:t>These </a:t>
            </a:r>
            <a:r>
              <a:rPr lang="en-IN" sz="1800" dirty="0" smtClean="0"/>
              <a:t>advantages are overwhelming and, as a </a:t>
            </a:r>
            <a:r>
              <a:rPr lang="en-IN" sz="1800" dirty="0" smtClean="0"/>
              <a:t>direct result</a:t>
            </a:r>
            <a:r>
              <a:rPr lang="en-IN" sz="1800" dirty="0" smtClean="0"/>
              <a:t>, the use of flash memory has </a:t>
            </a:r>
            <a:r>
              <a:rPr lang="en-IN" sz="1800" dirty="0" smtClean="0"/>
              <a:t>increased dramatically </a:t>
            </a:r>
            <a:r>
              <a:rPr lang="en-IN" sz="1800" dirty="0" smtClean="0"/>
              <a:t>in </a:t>
            </a:r>
            <a:r>
              <a:rPr lang="en-IN" sz="1800" b="1" dirty="0" smtClean="0"/>
              <a:t>embedded systems.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Most </a:t>
            </a:r>
            <a:r>
              <a:rPr lang="en-US" sz="1800" dirty="0" smtClean="0"/>
              <a:t>common Flash cell is ETOX (EPROM Tunnel Oxide) developed by Intel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/>
              <a:t>On chip EPROM program memories of Microcontroller are getting replaced by Flash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1800" dirty="0" smtClean="0"/>
              <a:t>Simpler packing is cheaper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1800" dirty="0" smtClean="0"/>
              <a:t>In system programmable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/>
              <a:t>Flash will also replace EEPROM, except where byte programmability of EEPROM is </a:t>
            </a:r>
            <a:r>
              <a:rPr lang="en-US" sz="1800" dirty="0" smtClean="0"/>
              <a:t>indispensable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On-Chip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Common peripherals are found on most </a:t>
            </a:r>
            <a:r>
              <a:rPr lang="en-US" sz="2000" dirty="0" err="1" smtClean="0"/>
              <a:t>uCs</a:t>
            </a:r>
            <a:endParaRPr lang="en-US" sz="2000" dirty="0" smtClean="0"/>
          </a:p>
          <a:p>
            <a:pPr lvl="2"/>
            <a:r>
              <a:rPr lang="en-US" sz="2000" dirty="0" smtClean="0"/>
              <a:t>UART, Digital IO, </a:t>
            </a:r>
            <a:r>
              <a:rPr lang="en-US" sz="2000" dirty="0" smtClean="0"/>
              <a:t>ADC , TIMER</a:t>
            </a:r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Application Specific peripherals on custom </a:t>
            </a:r>
            <a:r>
              <a:rPr lang="en-US" sz="2000" dirty="0" err="1" smtClean="0"/>
              <a:t>uCs</a:t>
            </a:r>
            <a:endParaRPr lang="en-US" sz="2000" dirty="0" smtClean="0"/>
          </a:p>
          <a:p>
            <a:pPr lvl="2"/>
            <a:r>
              <a:rPr lang="en-US" sz="2000" dirty="0" smtClean="0"/>
              <a:t>LCD, IrDA, </a:t>
            </a:r>
            <a:r>
              <a:rPr lang="en-US" sz="2000" dirty="0" smtClean="0"/>
              <a:t>USB, CAN</a:t>
            </a: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Off-Chip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Flexibility to choose controller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Port pins have to used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Needs extra Space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000" dirty="0" smtClean="0"/>
              <a:t>A Microcontroller system must manage its communication with the device it is controlling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2000" dirty="0" smtClean="0"/>
              <a:t>Programmed IO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CPU takes or delivers data under control of program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 smtClean="0"/>
              <a:t>Interrupt Driven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Peripheral grabs attention of CPU when it is ready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 smtClean="0"/>
              <a:t>DMA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Used for transferring large chunks of data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Not very popular with small systems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Two common ways of managing communication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Polling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Interrupt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Purpose: Allows the CPU to determine the status of an I/O device..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Mechanism: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The CPU regularly polls the I/O device to determine the device’s status.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Polling requires that the CPU actively ask devices what is happening.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Polling Examples: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Has a switch been thrown?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Has an error condition occurred?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Is the data from the device ready yet?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Is the device ready to receive the data yet?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find Embedded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Home appliances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Microwave ovens, washing machines,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Entertainment devices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TV, DVD players, MP3 players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Telecommunication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Mobile phones, Telephones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Computers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Keyboards, Disk drives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Automobiles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Dashboard, Fuel Injection, suspension, GPS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en-US" dirty="0" smtClean="0"/>
              <a:t>Polling Flowchart</a:t>
            </a:r>
            <a:endParaRPr lang="en-I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0" y="13716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Reset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Arial" charset="0"/>
              </a:rPr>
              <a:t>Initialise</a:t>
            </a:r>
            <a:endParaRPr lang="en-US" dirty="0">
              <a:latin typeface="Arial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2000" y="2590800"/>
            <a:ext cx="1828800" cy="12954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90600" y="2743200"/>
            <a:ext cx="1447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Check Device 1 status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2000" y="4343400"/>
            <a:ext cx="1828800" cy="12954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990600" y="4495800"/>
            <a:ext cx="1447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Check Device N status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066800" y="1371600"/>
            <a:ext cx="1219200" cy="3810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1066800" y="1981200"/>
            <a:ext cx="1219200" cy="3810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562600" y="3001963"/>
            <a:ext cx="2362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410200" y="3032125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Service Device 1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562600" y="4770438"/>
            <a:ext cx="2362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410200" y="4800600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Service Device N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438400" y="28956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Arial" charset="0"/>
              </a:rPr>
              <a:t>Device needs Service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6764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6764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6764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590800" y="3200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90800" y="4953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1676400" y="3962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67818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1676400" y="57912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67818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16764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609600" y="6172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609600" y="24384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609600" y="2438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362200" y="46482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Arial" charset="0"/>
              </a:rPr>
              <a:t>Device needs Service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Polling advantages: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The software to implement polling is straight forward.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Polling disadvantages: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The CPU must interact with the device even when no service is needed.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Polling response time can be long.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This is the delay between the time a device needs service and the time the CPU provides service.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more devices that must be polled, the longer the polling response time.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Purpose: 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/>
              <a:t>Allows a device to get the attention of the CPU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Mechanism: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/>
              <a:t>Special interrupt signals are hooked to the CPU.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When one or more of these signals are asserted, the CPU is interrupted.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When interrupted, the CPU stops doing what it was doing and jumps to an interrupt service routine (ISR).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The ISR executes code to communicate with the I/O device.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When the ISR is done, the CPU resumes the task it was doing before it was interrupted.</a:t>
            </a:r>
          </a:p>
          <a:p>
            <a:pPr algn="just"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Flowchart</a:t>
            </a:r>
            <a:endParaRPr lang="en-I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71600" y="22860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Reset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95400" y="3230563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charset="0"/>
              </a:rPr>
              <a:t>Initialise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95400" y="2286000"/>
            <a:ext cx="1219200" cy="381000"/>
          </a:xfrm>
          <a:prstGeom prst="flowChartAlternateProcess">
            <a:avLst/>
          </a:prstGeom>
          <a:noFill/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295400" y="3230563"/>
            <a:ext cx="1219200" cy="381000"/>
          </a:xfrm>
          <a:prstGeom prst="flowChartAlternateProcess">
            <a:avLst/>
          </a:prstGeom>
          <a:noFill/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0" y="2255838"/>
            <a:ext cx="2819400" cy="731837"/>
          </a:xfrm>
          <a:prstGeom prst="rect">
            <a:avLst/>
          </a:prstGeom>
          <a:noFill/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486400" y="2286000"/>
            <a:ext cx="266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99"/>
                </a:solidFill>
                <a:latin typeface="Arial" charset="0"/>
              </a:rPr>
              <a:t>Save State &amp; Disable Interrupts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257800" y="3429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257800" y="3429000"/>
            <a:ext cx="2895600" cy="396875"/>
          </a:xfrm>
          <a:prstGeom prst="rect">
            <a:avLst/>
          </a:prstGeom>
          <a:noFill/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99"/>
                </a:solidFill>
                <a:latin typeface="Arial" charset="0"/>
              </a:rPr>
              <a:t>Clear Interrupt Request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905000" y="3611563"/>
            <a:ext cx="0" cy="579437"/>
          </a:xfrm>
          <a:prstGeom prst="line">
            <a:avLst/>
          </a:prstGeom>
          <a:noFill/>
          <a:ln w="25400">
            <a:solidFill>
              <a:srgbClr val="99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905000" y="2667000"/>
            <a:ext cx="0" cy="533400"/>
          </a:xfrm>
          <a:prstGeom prst="line">
            <a:avLst/>
          </a:prstGeom>
          <a:noFill/>
          <a:ln w="25400">
            <a:solidFill>
              <a:srgbClr val="99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1905000" y="4572000"/>
            <a:ext cx="0" cy="381000"/>
          </a:xfrm>
          <a:prstGeom prst="line">
            <a:avLst/>
          </a:prstGeom>
          <a:noFill/>
          <a:ln w="25400">
            <a:solidFill>
              <a:srgbClr val="9999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609600" y="4953000"/>
            <a:ext cx="1295400" cy="0"/>
          </a:xfrm>
          <a:prstGeom prst="line">
            <a:avLst/>
          </a:prstGeom>
          <a:noFill/>
          <a:ln w="25400">
            <a:solidFill>
              <a:srgbClr val="9999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 flipV="1">
            <a:off x="609600" y="3810000"/>
            <a:ext cx="0" cy="1143000"/>
          </a:xfrm>
          <a:prstGeom prst="line">
            <a:avLst/>
          </a:prstGeom>
          <a:noFill/>
          <a:ln w="25400">
            <a:solidFill>
              <a:srgbClr val="9999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09600" y="3810000"/>
            <a:ext cx="1295400" cy="0"/>
          </a:xfrm>
          <a:prstGeom prst="line">
            <a:avLst/>
          </a:prstGeom>
          <a:noFill/>
          <a:ln w="25400">
            <a:solidFill>
              <a:srgbClr val="99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219200" y="41910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charset="0"/>
              </a:rPr>
              <a:t>Main Loop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1219200" y="4191000"/>
            <a:ext cx="1447800" cy="381000"/>
          </a:xfrm>
          <a:prstGeom prst="flowChartAlternateProcess">
            <a:avLst/>
          </a:prstGeom>
          <a:noFill/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248400" y="15240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99"/>
                </a:solidFill>
                <a:latin typeface="Arial" charset="0"/>
              </a:rPr>
              <a:t>ISR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6172200" y="1524000"/>
            <a:ext cx="1219200" cy="381000"/>
          </a:xfrm>
          <a:prstGeom prst="flowChartAlternateProcess">
            <a:avLst/>
          </a:prstGeom>
          <a:noFill/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34000" y="4267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334000" y="4267200"/>
            <a:ext cx="2895600" cy="396875"/>
          </a:xfrm>
          <a:prstGeom prst="rect">
            <a:avLst/>
          </a:prstGeom>
          <a:noFill/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99"/>
                </a:solidFill>
                <a:latin typeface="Arial" charset="0"/>
              </a:rPr>
              <a:t>Service Device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334000" y="5075238"/>
            <a:ext cx="2819400" cy="731837"/>
          </a:xfrm>
          <a:prstGeom prst="rect">
            <a:avLst/>
          </a:prstGeom>
          <a:noFill/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486400" y="5105400"/>
            <a:ext cx="266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99"/>
                </a:solidFill>
                <a:latin typeface="Arial" charset="0"/>
              </a:rPr>
              <a:t>Restore State &amp; Enable Interrupts</a:t>
            </a:r>
          </a:p>
        </p:txBody>
      </p:sp>
      <p:cxnSp>
        <p:nvCxnSpPr>
          <p:cNvPr id="27" name="AutoShape 25"/>
          <p:cNvCxnSpPr>
            <a:cxnSpLocks noChangeShapeType="1"/>
          </p:cNvCxnSpPr>
          <p:nvPr/>
        </p:nvCxnSpPr>
        <p:spPr bwMode="auto">
          <a:xfrm flipV="1">
            <a:off x="2667000" y="1600200"/>
            <a:ext cx="3505200" cy="2667000"/>
          </a:xfrm>
          <a:prstGeom prst="bentConnector3">
            <a:avLst>
              <a:gd name="adj1" fmla="val 43431"/>
            </a:avLst>
          </a:prstGeom>
          <a:noFill/>
          <a:ln w="25400">
            <a:solidFill>
              <a:schemeClr val="accent2"/>
            </a:solidFill>
            <a:miter lim="800000"/>
            <a:headEnd/>
            <a:tailEnd type="triangle" w="med" len="med"/>
          </a:ln>
        </p:spPr>
      </p:cxn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6781800" y="1905000"/>
            <a:ext cx="0" cy="381000"/>
          </a:xfrm>
          <a:prstGeom prst="line">
            <a:avLst/>
          </a:prstGeom>
          <a:noFill/>
          <a:ln w="25400">
            <a:solidFill>
              <a:srgbClr val="99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781800" y="2971800"/>
            <a:ext cx="0" cy="457200"/>
          </a:xfrm>
          <a:prstGeom prst="line">
            <a:avLst/>
          </a:prstGeom>
          <a:noFill/>
          <a:ln w="25400">
            <a:solidFill>
              <a:srgbClr val="99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6781800" y="3810000"/>
            <a:ext cx="0" cy="457200"/>
          </a:xfrm>
          <a:prstGeom prst="line">
            <a:avLst/>
          </a:prstGeom>
          <a:noFill/>
          <a:ln w="25400">
            <a:solidFill>
              <a:srgbClr val="99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6781800" y="4648200"/>
            <a:ext cx="0" cy="457200"/>
          </a:xfrm>
          <a:prstGeom prst="line">
            <a:avLst/>
          </a:prstGeom>
          <a:noFill/>
          <a:ln w="25400">
            <a:solidFill>
              <a:srgbClr val="99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 rot="10800000">
            <a:off x="2667000" y="4495800"/>
            <a:ext cx="2667000" cy="10604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2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Advantages: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The CPU must interact with devices only when they need service.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The interrupt response time is usually lower than the polling response time.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Disadvantages: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The software to implement interrupt support is more complex than it is for polling.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7560840" cy="590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7776864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Principal function is control and not computation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Usually designed to perform selected functions at a low cost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Microcontroller or Microprocessor is embedded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Firmware is embedded in hardware devices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Programs need to run with real-time constraints with limited hardware resources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 smtClean="0"/>
              <a:t>These systems meet their real-time constraints with a combination of special purpose hardware and software tailored to the system requirements.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Embedded systems reside in machines that are expected to run continuously for years without errors.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 smtClean="0"/>
              <a:t>the software and Firmware is usually developed and tested more carefully than Software for Personal computers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Some embedded system may be outside the reach of humans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Three main subsystems</a:t>
            </a:r>
          </a:p>
          <a:p>
            <a:pPr lvl="1"/>
            <a:r>
              <a:rPr lang="en-US" dirty="0" smtClean="0"/>
              <a:t>Microcontroller</a:t>
            </a:r>
          </a:p>
          <a:p>
            <a:pPr lvl="1"/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To store program</a:t>
            </a:r>
          </a:p>
          <a:p>
            <a:pPr lvl="2"/>
            <a:r>
              <a:rPr lang="en-US" dirty="0" smtClean="0"/>
              <a:t>To store data</a:t>
            </a:r>
          </a:p>
          <a:p>
            <a:pPr lvl="1"/>
            <a:r>
              <a:rPr lang="en-US" dirty="0" smtClean="0"/>
              <a:t>Input Output</a:t>
            </a:r>
          </a:p>
          <a:p>
            <a:pPr lvl="1"/>
            <a:r>
              <a:rPr lang="en-US" dirty="0" smtClean="0"/>
              <a:t>Interconnecting elements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</a:t>
            </a:r>
            <a:r>
              <a:rPr lang="en-IN" dirty="0" smtClean="0"/>
              <a:t>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err="1" smtClean="0"/>
              <a:t>Input/Output</a:t>
            </a:r>
            <a:r>
              <a:rPr lang="en-US" dirty="0" smtClean="0"/>
              <a:t> intensive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‘on-chip’ peripherals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Physically small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Simple program and data storage requirement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Instruction set </a:t>
            </a:r>
            <a:r>
              <a:rPr lang="en-US" dirty="0" err="1" smtClean="0"/>
              <a:t>optimised</a:t>
            </a:r>
            <a:r>
              <a:rPr lang="en-US" dirty="0" smtClean="0"/>
              <a:t> for embedded environment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Yields compact code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Limited arithmetic capability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Limited addressing capability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Strong in bit manipulation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Low cost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Extended temperature range/low power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Architecture (Memory)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Single Main Memory holding both program and </a:t>
            </a:r>
            <a:r>
              <a:rPr lang="en-IN" sz="2000" dirty="0" smtClean="0"/>
              <a:t>data</a:t>
            </a:r>
            <a:endParaRPr lang="en-IN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Simple memory structure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Data memory is idle when program is fetched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Storing or modifying programs is easy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Bottleneck on buses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Pin count is reduced</a:t>
            </a:r>
          </a:p>
          <a:p>
            <a:pPr marL="708660" lvl="1" indent="-342900" algn="just" eaLnBrk="0" hangingPunct="0">
              <a:buFont typeface="Wingdings" pitchFamily="2" charset="2"/>
              <a:buChar char="v"/>
            </a:pPr>
            <a:r>
              <a:rPr lang="en-US" sz="2000" dirty="0" smtClean="0"/>
              <a:t>Ex. 8085, x86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71974" y="2362200"/>
            <a:ext cx="3800425" cy="3886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Contains </a:t>
            </a:r>
            <a:r>
              <a:rPr lang="en-IN" sz="2000" dirty="0" smtClean="0"/>
              <a:t>two </a:t>
            </a:r>
            <a:r>
              <a:rPr lang="en-IN" sz="2000" dirty="0" smtClean="0"/>
              <a:t>separate memory spaces- code &amp; data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Complex memory Structure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Instructions can be fetched simultaneously with instruction execution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N" i="1" dirty="0" smtClean="0"/>
              <a:t>Princeton</a:t>
            </a:r>
            <a:r>
              <a:rPr lang="en-IN" dirty="0" smtClean="0"/>
              <a:t> or Von-</a:t>
            </a:r>
            <a:r>
              <a:rPr lang="en-IN" dirty="0" err="1" smtClean="0"/>
              <a:t>neuman</a:t>
            </a:r>
            <a:endParaRPr lang="en-IN" i="1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i="1" dirty="0" smtClean="0"/>
              <a:t>Harvard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Architecture (Memory)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N" i="1" dirty="0" smtClean="0"/>
              <a:t>Princeton</a:t>
            </a:r>
            <a:r>
              <a:rPr lang="en-IN" dirty="0" smtClean="0"/>
              <a:t> or Von-</a:t>
            </a:r>
            <a:r>
              <a:rPr lang="en-IN" dirty="0" err="1" smtClean="0"/>
              <a:t>neuman</a:t>
            </a:r>
            <a:endParaRPr lang="en-IN" i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dirty="0" smtClean="0"/>
              <a:t>Harvard</a:t>
            </a:r>
            <a:endParaRPr lang="en-IN" i="1" dirty="0" smtClean="0"/>
          </a:p>
        </p:txBody>
      </p:sp>
      <p:grpSp>
        <p:nvGrpSpPr>
          <p:cNvPr id="7" name="Group 4"/>
          <p:cNvGrpSpPr>
            <a:grpSpLocks noGrp="1"/>
          </p:cNvGrpSpPr>
          <p:nvPr>
            <p:ph sz="quarter" idx="2"/>
          </p:nvPr>
        </p:nvGrpSpPr>
        <p:grpSpPr bwMode="auto">
          <a:xfrm>
            <a:off x="457200" y="2362200"/>
            <a:ext cx="3657600" cy="3886200"/>
            <a:chOff x="3024" y="2400"/>
            <a:chExt cx="2016" cy="168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24" y="2832"/>
              <a:ext cx="480" cy="8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072" y="3120"/>
              <a:ext cx="43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CPU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128" y="2448"/>
              <a:ext cx="768" cy="3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PROGRAM MEMORY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936" y="3696"/>
              <a:ext cx="1104" cy="3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DATA MEMORY, PERIPHERALS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984" y="3648"/>
              <a:ext cx="1008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032" y="2400"/>
              <a:ext cx="1008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752" y="2832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416" y="2832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504" y="3120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504" y="3408"/>
              <a:ext cx="12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600" y="2976"/>
              <a:ext cx="864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>
                  <a:latin typeface="Arial" charset="0"/>
                </a:rPr>
                <a:t>DATA BUS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600" y="3216"/>
              <a:ext cx="864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>
                  <a:latin typeface="Arial" charset="0"/>
                </a:rPr>
                <a:t>ADDRESS  BUS</a:t>
              </a:r>
            </a:p>
          </p:txBody>
        </p:sp>
      </p:grpSp>
      <p:grpSp>
        <p:nvGrpSpPr>
          <p:cNvPr id="20" name="Group 3"/>
          <p:cNvGrpSpPr>
            <a:grpSpLocks noGrp="1"/>
          </p:cNvGrpSpPr>
          <p:nvPr>
            <p:ph sz="quarter" idx="4"/>
          </p:nvPr>
        </p:nvGrpSpPr>
        <p:grpSpPr bwMode="auto">
          <a:xfrm>
            <a:off x="4371975" y="2362200"/>
            <a:ext cx="3657600" cy="3886200"/>
            <a:chOff x="3024" y="2304"/>
            <a:chExt cx="2016" cy="1776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024" y="2832"/>
              <a:ext cx="480" cy="8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3072" y="3120"/>
              <a:ext cx="43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CPU</a:t>
              </a: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4128" y="2352"/>
              <a:ext cx="768" cy="3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PROGRAM MEMORY</a:t>
              </a:r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3936" y="3696"/>
              <a:ext cx="1104" cy="3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DATA MEMORY, PERIPHERALS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984" y="3648"/>
              <a:ext cx="1008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032" y="2304"/>
              <a:ext cx="1008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4752" y="336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4416" y="350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3504" y="3360"/>
              <a:ext cx="12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3504" y="350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3600" y="3216"/>
              <a:ext cx="864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>
                  <a:latin typeface="Arial" charset="0"/>
                </a:rPr>
                <a:t>DATA BUS</a:t>
              </a: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3600" y="3360"/>
              <a:ext cx="864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>
                  <a:latin typeface="Arial" charset="0"/>
                </a:rPr>
                <a:t>ADDRESS  BUS</a:t>
              </a:r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3504" y="2976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3504" y="3120"/>
              <a:ext cx="12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3600" y="2832"/>
              <a:ext cx="864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>
                  <a:latin typeface="Arial" charset="0"/>
                </a:rPr>
                <a:t>DATA BUS</a:t>
              </a:r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3600" y="2976"/>
              <a:ext cx="864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>
                  <a:latin typeface="Arial" charset="0"/>
                </a:rPr>
                <a:t>ADDRESS  BUS</a:t>
              </a: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4416" y="273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4752" y="273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66130"/>
          </a:xfrm>
        </p:spPr>
        <p:txBody>
          <a:bodyPr/>
          <a:lstStyle/>
          <a:p>
            <a:r>
              <a:rPr lang="en-US" dirty="0" smtClean="0"/>
              <a:t>Processor Design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Microprocessors are Instruction Set Processors(ISP)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Executes instructions from a predefined instruction set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Functionality is characterized by the instruction set it is capable of executing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All programs that run on it are encoded in that instruction set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This predefined instruction set is also called as Instruction Set Architecture (ISA)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ISA serves as an interface between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Hardware and software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Programs and processor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Performance Equation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IN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11560" y="5733256"/>
            <a:ext cx="1143000" cy="701675"/>
            <a:chOff x="1104" y="1392"/>
            <a:chExt cx="720" cy="442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152" y="163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104" y="1392"/>
              <a:ext cx="7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Arial" charset="0"/>
                </a:rPr>
                <a:t>time program</a:t>
              </a:r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2745160" y="5733256"/>
            <a:ext cx="1143000" cy="701675"/>
            <a:chOff x="2160" y="1488"/>
            <a:chExt cx="720" cy="442"/>
          </a:xfrm>
        </p:grpSpPr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304" y="1728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160" y="1488"/>
              <a:ext cx="7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Arial" charset="0"/>
                </a:rPr>
                <a:t>time cycle</a:t>
              </a:r>
            </a:p>
          </p:txBody>
        </p:sp>
      </p:grp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4345360" y="5733256"/>
            <a:ext cx="1600200" cy="701675"/>
            <a:chOff x="2880" y="1488"/>
            <a:chExt cx="1008" cy="442"/>
          </a:xfrm>
        </p:grpSpPr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2976" y="1728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880" y="1488"/>
              <a:ext cx="100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Arial" charset="0"/>
                </a:rPr>
                <a:t>cycles instruction</a:t>
              </a:r>
            </a:p>
          </p:txBody>
        </p:sp>
      </p:grp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6402760" y="5733256"/>
            <a:ext cx="1981200" cy="701675"/>
            <a:chOff x="3984" y="1488"/>
            <a:chExt cx="1248" cy="442"/>
          </a:xfrm>
        </p:grpSpPr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4128" y="1728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3984" y="1488"/>
              <a:ext cx="124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Arial" charset="0"/>
                </a:rPr>
                <a:t>instructions program</a:t>
              </a:r>
            </a:p>
          </p:txBody>
        </p:sp>
      </p:grp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888160" y="5877272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X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6021760" y="5877272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X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2135560" y="5976069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2" grpId="0" autoUpdateAnimBg="0"/>
      <p:bldP spid="23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312</TotalTime>
  <Words>1778</Words>
  <Application>Microsoft Office PowerPoint</Application>
  <PresentationFormat>On-screen Show (4:3)</PresentationFormat>
  <Paragraphs>301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Oriel</vt:lpstr>
      <vt:lpstr>Embedded Systems</vt:lpstr>
      <vt:lpstr>Embedded Systems</vt:lpstr>
      <vt:lpstr>Where do we find Embedded Systems</vt:lpstr>
      <vt:lpstr>Characteristics</vt:lpstr>
      <vt:lpstr>Subsystems</vt:lpstr>
      <vt:lpstr>Microcontroller Characteristics</vt:lpstr>
      <vt:lpstr>Processor Architecture (Memory)</vt:lpstr>
      <vt:lpstr>Processor Architecture (Memory)</vt:lpstr>
      <vt:lpstr>Processor Design</vt:lpstr>
      <vt:lpstr>Instruction Set Architectures (ISA)</vt:lpstr>
      <vt:lpstr>Instruction Set Architectures (ISA)</vt:lpstr>
      <vt:lpstr>Life Cycle of an Instruction</vt:lpstr>
      <vt:lpstr>Non Pipelined Example</vt:lpstr>
      <vt:lpstr>Pipelined Example</vt:lpstr>
      <vt:lpstr>Memory</vt:lpstr>
      <vt:lpstr>Slide 16</vt:lpstr>
      <vt:lpstr>Memory Classification</vt:lpstr>
      <vt:lpstr>The Memory Array</vt:lpstr>
      <vt:lpstr>DRAM</vt:lpstr>
      <vt:lpstr>SRAM</vt:lpstr>
      <vt:lpstr>EPROM</vt:lpstr>
      <vt:lpstr>EPROM</vt:lpstr>
      <vt:lpstr>EEPROM</vt:lpstr>
      <vt:lpstr>EEPROM Contd..</vt:lpstr>
      <vt:lpstr>Flash Memory</vt:lpstr>
      <vt:lpstr>Input Output</vt:lpstr>
      <vt:lpstr>IO Communication</vt:lpstr>
      <vt:lpstr>Managing I/O</vt:lpstr>
      <vt:lpstr>Polling</vt:lpstr>
      <vt:lpstr>Polling Flowchart</vt:lpstr>
      <vt:lpstr>Polling</vt:lpstr>
      <vt:lpstr>Interrupts</vt:lpstr>
      <vt:lpstr>Interrupt Flowchart</vt:lpstr>
      <vt:lpstr>Interrupt</vt:lpstr>
      <vt:lpstr>Slide 35</vt:lpstr>
      <vt:lpstr>Slide 36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Bhavik</dc:creator>
  <cp:lastModifiedBy>Bhavik</cp:lastModifiedBy>
  <cp:revision>50</cp:revision>
  <dcterms:created xsi:type="dcterms:W3CDTF">2012-09-23T14:54:49Z</dcterms:created>
  <dcterms:modified xsi:type="dcterms:W3CDTF">2012-09-24T18:19:33Z</dcterms:modified>
</cp:coreProperties>
</file>