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19" r:id="rId9"/>
    <p:sldId id="262" r:id="rId10"/>
    <p:sldId id="25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01" r:id="rId38"/>
    <p:sldId id="302" r:id="rId39"/>
    <p:sldId id="303" r:id="rId40"/>
    <p:sldId id="304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24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964B-7D8C-4862-AB60-CCB397FFC0CC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DB17-660D-4AA9-91C1-4374253708E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61434-9C3A-48A7-A7E4-F260CFE7787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9EB68-B4DA-442E-B726-9ED85F91199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6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498D1-A455-4592-AABE-30F06772C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67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3D7F9-F24F-487B-AFF9-2735BE1A3AD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6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5A143-FDB7-42D9-A55D-4FAAB42E6B7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0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9C7C2-2735-4CCA-A4C1-A784351A4BB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is an example, how to define class and create the instance of  class , and how to the access the data with in the object.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this program there are two function </a:t>
            </a:r>
          </a:p>
          <a:p>
            <a:pPr eaLnBrk="1" hangingPunct="1"/>
            <a:r>
              <a:rPr lang="en-US" smtClean="0"/>
              <a:t>  getdata()</a:t>
            </a:r>
          </a:p>
          <a:p>
            <a:pPr eaLnBrk="1" hangingPunct="1"/>
            <a:r>
              <a:rPr lang="en-US" smtClean="0"/>
              <a:t>  display()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where getdata( ) will get the input for the object</a:t>
            </a:r>
          </a:p>
          <a:p>
            <a:pPr eaLnBrk="1" hangingPunct="1"/>
            <a:r>
              <a:rPr lang="en-US" smtClean="0"/>
              <a:t> and display( ) will print the data of the object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BA3D1-6A10-4E5D-BC2A-4BD41764EFF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72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function main( ), the object p is defined of class person.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from main we can access the function using the object p.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p.getdata() and p.display()</a:t>
            </a:r>
          </a:p>
          <a:p>
            <a:pPr eaLnBrk="1" hangingPunct="1"/>
            <a:r>
              <a:rPr lang="en-US" smtClean="0"/>
              <a:t>  </a:t>
            </a:r>
          </a:p>
          <a:p>
            <a:pPr eaLnBrk="1" hangingPunct="1"/>
            <a:r>
              <a:rPr lang="en-US" smtClean="0"/>
              <a:t> 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C1D4A-9A71-432A-8EFA-6890D9F6AC0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4C9B2-6DCE-4FF4-8C90-B19B79359C9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4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E7602-90F1-4339-9241-238EFFE200E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75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33C16-9C4C-4CD5-BB72-CA3B7A18D73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9E240-2B35-4C94-893E-4A42C9BCAFE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It is the output statment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cout &lt;&lt; "message";</a:t>
            </a:r>
          </a:p>
          <a:p>
            <a:pPr eaLnBrk="1" hangingPunct="1"/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The output is </a:t>
            </a:r>
          </a:p>
          <a:p>
            <a:pPr eaLnBrk="1" hangingPunct="1"/>
            <a:r>
              <a:rPr lang="en-US" smtClean="0"/>
              <a:t>               message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cout &lt;&lt;" x  =  " &lt;&lt; x;</a:t>
            </a:r>
          </a:p>
          <a:p>
            <a:pPr eaLnBrk="1" hangingPunct="1"/>
            <a:r>
              <a:rPr lang="en-US" smtClean="0"/>
              <a:t>  </a:t>
            </a:r>
          </a:p>
          <a:p>
            <a:pPr eaLnBrk="1" hangingPunct="1"/>
            <a:r>
              <a:rPr lang="en-US" smtClean="0"/>
              <a:t>The output is  </a:t>
            </a:r>
          </a:p>
          <a:p>
            <a:pPr eaLnBrk="1" hangingPunct="1"/>
            <a:r>
              <a:rPr lang="en-US" smtClean="0"/>
              <a:t>                 x=value of x  will be printed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141F9-1687-4109-BA29-062F5910FCC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77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2FF64-F052-4F55-AA48-FCBF36756B8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88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5EFDB-9A5C-4709-A390-21C08A9FE2F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89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E3043-A35D-4328-98D3-86984E26AF8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90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BC69C-BA7C-4D9D-AFBE-F8E3A8C412F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9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AE82D-668C-49B2-B686-A428316F301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92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17A4F-2ECA-42C3-BCAF-942A0E18AC8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93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810B6-667E-4F81-BDCE-34BFA327FDA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94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2BD1B-E224-40A9-BDC8-A5831840A20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9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15D1C-2EE4-40E6-9563-5974AAC46BD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96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018F8-833E-45E9-ABA0-EAAADD8334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530B9-1E60-460C-92F4-FEE81DFC986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97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57988-1B90-43F2-A62E-FEDD07C40B5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0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C15A5-660B-419D-8BF0-8C3DF443F3D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4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794F7-83A7-45CE-95BB-AC20A0CCB6F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05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E6365-813A-45F5-9FB0-5DF77C10C45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09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C9120-3B1E-4E1A-9160-B8F255A32E2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10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0E9A4-5538-4D6A-B82D-AFB2B4C3877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12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4458C-47EA-46B2-94F9-DDE7D21DFCB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13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B75EF-8958-4036-B281-B26C9A754C7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19E9-4BB1-4261-97E8-02141317740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BBEAB-38B7-4B2E-B745-594857E215A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79D45-2389-4207-AEE8-ACC1E84C9F8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17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3E16A-4AD6-49A1-A489-380851974E0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18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D4169-4F9E-4004-89AE-6207F8494A88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20B65-3EF0-475E-8EFA-5F49AB7A6E8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20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13AD2-7957-4688-8097-712C72E1E5A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21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A163B-903C-414E-8DE5-E6C913B6E18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22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2A317-211F-487A-B68B-D614A9938994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23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9749C-C136-4D32-BED0-1BB7097B74A9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24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AB88A-3D75-41BB-80D8-3A52FB987DE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26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ABD49-697F-4C84-ACD2-859D4EBBD134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27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int main () { CSquare sqr; CRectangle rect; sqr.set_side(4); rect.convert(sqr); cout &lt;&lt; rect.area(); return 0; }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int main () { CSquare sqr; CRectangle rect; sqr.set_side(4); rect.convert(sqr); cout &lt;&lt; rect.area(); return 0; }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DEC01-D983-49AD-96E5-20976EF9B5C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cin  is input statement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  cin &gt;&gt; x&gt;&gt;y;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 while execution the promt waits for inputs ie value for x and 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8A7B3-414F-44C9-A56B-B121984DB0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5C51D9-FEEB-4CD8-B8AE-E0FB78DB83C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2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8FC21-F089-438A-B478-1BDA5FAB2A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4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DA42D-03F0-40ED-973E-E8AE0F23B1C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49F5A0-7EE9-40CA-8629-59A80199992D}" type="datetimeFigureOut">
              <a:rPr lang="en-IN" smtClean="0"/>
              <a:pPr/>
              <a:t>16-10-2012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8BC1AE-1F53-48A6-A48D-FDE63ED026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CDAC Mumbai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467600" cy="77809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Class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24744"/>
            <a:ext cx="8610600" cy="55046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3300"/>
                </a:solidFill>
              </a:rPr>
              <a:t>A </a:t>
            </a:r>
            <a:r>
              <a:rPr lang="en-US" sz="2000" i="1" dirty="0" smtClean="0">
                <a:solidFill>
                  <a:srgbClr val="FF3300"/>
                </a:solidFill>
              </a:rPr>
              <a:t>class</a:t>
            </a:r>
            <a:r>
              <a:rPr lang="en-US" sz="2000" dirty="0" smtClean="0"/>
              <a:t> is an expanded concept of a data structure: instead of holding only data, it can hold both data and functions.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3300"/>
                </a:solidFill>
              </a:rPr>
              <a:t>An </a:t>
            </a:r>
            <a:r>
              <a:rPr lang="en-US" sz="2000" i="1" dirty="0" smtClean="0">
                <a:solidFill>
                  <a:srgbClr val="FF3300"/>
                </a:solidFill>
              </a:rPr>
              <a:t>object</a:t>
            </a:r>
            <a:r>
              <a:rPr lang="en-US" sz="2000" dirty="0" smtClean="0"/>
              <a:t> is an instantiation of a class. In terms of variables, a class would be the type, and an object would be the variable of that type.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Class is a logical abstraction, but an object has physical existence. 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dirty="0" smtClean="0"/>
              <a:t>Classes are generally declared using the keyword class, with the following format: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class </a:t>
            </a:r>
            <a:r>
              <a:rPr lang="en-US" sz="2000" dirty="0" err="1" smtClean="0"/>
              <a:t>class_name</a:t>
            </a:r>
            <a:r>
              <a:rPr lang="en-US" sz="20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    {</a:t>
            </a:r>
            <a:br>
              <a:rPr lang="en-US" sz="2000" dirty="0" smtClean="0"/>
            </a:br>
            <a:r>
              <a:rPr lang="en-US" sz="2000" dirty="0" smtClean="0"/>
              <a:t>      access_specifier_1:            //private by default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                           data   members;</a:t>
            </a:r>
            <a:br>
              <a:rPr lang="en-US" sz="2000" dirty="0" smtClean="0"/>
            </a:br>
            <a:r>
              <a:rPr lang="en-US" sz="2000" dirty="0" smtClean="0"/>
              <a:t>      access_specifier_2:</a:t>
            </a:r>
            <a:br>
              <a:rPr lang="en-US" sz="2000" dirty="0" smtClean="0"/>
            </a:br>
            <a:r>
              <a:rPr lang="en-US" sz="2000" dirty="0" smtClean="0"/>
              <a:t>                      member functions;</a:t>
            </a:r>
            <a:br>
              <a:rPr lang="en-US" sz="2000" dirty="0" smtClean="0"/>
            </a:br>
            <a:r>
              <a:rPr lang="en-US" sz="2000" dirty="0" smtClean="0"/>
              <a:t>                          ...</a:t>
            </a:r>
            <a:br>
              <a:rPr lang="en-US" sz="2000" dirty="0" smtClean="0"/>
            </a:br>
            <a:r>
              <a:rPr lang="en-US" sz="2000" dirty="0" smtClean="0"/>
              <a:t>} </a:t>
            </a:r>
            <a:r>
              <a:rPr lang="en-US" sz="2000" dirty="0" err="1" smtClean="0"/>
              <a:t>object_names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757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Class Declaration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12776"/>
            <a:ext cx="8763000" cy="52166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 simple class example</a:t>
            </a:r>
          </a:p>
          <a:p>
            <a:pPr lvl="1">
              <a:buFontTx/>
              <a:buNone/>
            </a:pPr>
            <a:endParaRPr lang="en-US" sz="2400" i="1" dirty="0" smtClean="0"/>
          </a:p>
          <a:p>
            <a:pPr lvl="1">
              <a:buFontTx/>
              <a:buNone/>
            </a:pPr>
            <a:r>
              <a:rPr lang="en-US" sz="2400" i="1" dirty="0" smtClean="0"/>
              <a:t>class item</a:t>
            </a:r>
          </a:p>
          <a:p>
            <a:pPr lvl="1">
              <a:buFontTx/>
              <a:buNone/>
            </a:pPr>
            <a:r>
              <a:rPr lang="en-US" sz="2400" i="1" dirty="0" smtClean="0"/>
              <a:t>{</a:t>
            </a:r>
          </a:p>
          <a:p>
            <a:pPr lvl="1"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number;  // variable declaration</a:t>
            </a:r>
          </a:p>
          <a:p>
            <a:pPr lvl="1">
              <a:buFontTx/>
              <a:buNone/>
            </a:pPr>
            <a:r>
              <a:rPr lang="en-US" sz="2400" i="1" dirty="0" smtClean="0"/>
              <a:t>float cost;   // private by default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public:</a:t>
            </a:r>
          </a:p>
          <a:p>
            <a:pPr lvl="1">
              <a:buFontTx/>
              <a:buNone/>
            </a:pPr>
            <a:r>
              <a:rPr lang="en-US" sz="2400" i="1" dirty="0" smtClean="0"/>
              <a:t>void </a:t>
            </a:r>
            <a:r>
              <a:rPr lang="en-US" sz="2400" i="1" dirty="0" err="1" smtClean="0"/>
              <a:t>getdata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a,float</a:t>
            </a:r>
            <a:r>
              <a:rPr lang="en-US" sz="2400" i="1" dirty="0" smtClean="0"/>
              <a:t> b); // functions declarations</a:t>
            </a:r>
          </a:p>
          <a:p>
            <a:pPr lvl="1">
              <a:buFontTx/>
              <a:buNone/>
            </a:pPr>
            <a:r>
              <a:rPr lang="en-US" sz="2400" i="1" dirty="0" smtClean="0"/>
              <a:t>void </a:t>
            </a:r>
            <a:r>
              <a:rPr lang="en-US" sz="2400" i="1" dirty="0" err="1" smtClean="0"/>
              <a:t>putdata</a:t>
            </a:r>
            <a:r>
              <a:rPr lang="en-US" sz="2400" i="1" dirty="0" smtClean="0"/>
              <a:t>(void);   // using prototype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Creating objects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Once a class has been declared, we can create variables of that type by using the class name.</a:t>
            </a:r>
          </a:p>
          <a:p>
            <a:pPr algn="just">
              <a:buFontTx/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3300"/>
                </a:solidFill>
              </a:rPr>
              <a:t>	item x;  //memory for x is created.</a:t>
            </a:r>
          </a:p>
          <a:p>
            <a:pPr lvl="1" algn="just"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   Item x, y, z; // memory for x ,y and z are created</a:t>
            </a:r>
            <a:r>
              <a:rPr lang="en-US" sz="2400" dirty="0" smtClean="0"/>
              <a:t>.</a:t>
            </a:r>
          </a:p>
          <a:p>
            <a:pPr lvl="1" algn="just">
              <a:buFontTx/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Objects can also be created when a class is defined by placing their names immediately after the closing braces.  </a:t>
            </a: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 			class item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			{  ………..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				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                   }x,y,z;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Accessing class members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68760"/>
            <a:ext cx="8375848" cy="4953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private data of a class can be accessed only through the member function of that class.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general form is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object-</a:t>
            </a:r>
            <a:r>
              <a:rPr lang="en-US" sz="2400" dirty="0" err="1" smtClean="0">
                <a:solidFill>
                  <a:srgbClr val="FF3300"/>
                </a:solidFill>
              </a:rPr>
              <a:t>name.function</a:t>
            </a:r>
            <a:r>
              <a:rPr lang="en-US" sz="2400" dirty="0" smtClean="0">
                <a:solidFill>
                  <a:srgbClr val="FF3300"/>
                </a:solidFill>
              </a:rPr>
              <a:t>-name(actual-arguments);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dirty="0" err="1" smtClean="0"/>
              <a:t>eg</a:t>
            </a:r>
            <a:r>
              <a:rPr lang="en-US" sz="2800" dirty="0" smtClean="0"/>
              <a:t>, the function call statement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i="1" dirty="0" err="1" smtClean="0"/>
              <a:t>x.getdata</a:t>
            </a:r>
            <a:r>
              <a:rPr lang="en-US" sz="2800" i="1" dirty="0" smtClean="0"/>
              <a:t>(100,75.5) </a:t>
            </a:r>
          </a:p>
          <a:p>
            <a:pPr>
              <a:buNone/>
            </a:pPr>
            <a:r>
              <a:rPr lang="en-US" sz="2800" i="1" dirty="0" smtClean="0"/>
              <a:t>	is valid and assigns the value 100 to number and 75.5 to cost of object x by implementing </a:t>
            </a:r>
            <a:r>
              <a:rPr lang="en-US" sz="2800" i="1" dirty="0" err="1" smtClean="0"/>
              <a:t>getdata</a:t>
            </a:r>
            <a:r>
              <a:rPr lang="en-US" sz="2800" i="1" dirty="0" smtClean="0"/>
              <a:t>() function.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x.number</a:t>
            </a:r>
            <a:r>
              <a:rPr lang="en-US" sz="2800" i="1" dirty="0" smtClean="0"/>
              <a:t> = 100  is invalid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424936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Classes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382000" cy="464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Object is an instance of a class, and the process of creating an object is called instantiation.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Function declared within the definition of a class is called a </a:t>
            </a:r>
            <a:r>
              <a:rPr lang="en-US" sz="2800" u="sng" dirty="0" smtClean="0"/>
              <a:t>member function </a:t>
            </a:r>
            <a:r>
              <a:rPr lang="en-US" sz="2800" dirty="0" smtClean="0"/>
              <a:t>or </a:t>
            </a:r>
            <a:r>
              <a:rPr lang="en-US" sz="2800" u="sng" dirty="0" smtClean="0"/>
              <a:t>method.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Member function can be defined in two places: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  <a:r>
              <a:rPr lang="en-US" dirty="0" smtClean="0"/>
              <a:t>1.  Outside the class definition</a:t>
            </a:r>
          </a:p>
          <a:p>
            <a:pPr>
              <a:buFontTx/>
              <a:buNone/>
            </a:pPr>
            <a:r>
              <a:rPr lang="en-US" dirty="0" smtClean="0"/>
              <a:t>    2.  Inside the class definition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</a:rPr>
              <a:t>Classes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Irrespective of the place of definition, the function should perform the same task.  The code in both the case remains the same, however the difference is the function header defined.</a:t>
            </a:r>
          </a:p>
          <a:p>
            <a:pPr algn="just">
              <a:buFontTx/>
              <a:buNone/>
            </a:pPr>
            <a:r>
              <a:rPr lang="en-US" sz="2800" dirty="0" smtClean="0"/>
              <a:t>1. Outside the class definition 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member function that are declared inside a class have to be defined separately outside the class.</a:t>
            </a:r>
          </a:p>
          <a:p>
            <a:pPr lvl="1" algn="just">
              <a:buFont typeface="Wingdings" pitchFamily="2" charset="2"/>
              <a:buChar char="v"/>
            </a:pPr>
            <a:endParaRPr lang="en-US" sz="1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The general form of a member function definition 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4" y="188640"/>
            <a:ext cx="8604448" cy="10359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Outside the class definition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155632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i="1" dirty="0" smtClean="0"/>
              <a:t>return-type class-name :: function -name ( argument declaration)</a:t>
            </a:r>
          </a:p>
          <a:p>
            <a:pPr marL="0" indent="0">
              <a:buFontTx/>
              <a:buNone/>
            </a:pPr>
            <a:r>
              <a:rPr lang="en-US" sz="2000" i="1" dirty="0" smtClean="0"/>
              <a:t>{ </a:t>
            </a:r>
          </a:p>
          <a:p>
            <a:pPr marL="0" indent="0">
              <a:buFontTx/>
              <a:buNone/>
            </a:pPr>
            <a:r>
              <a:rPr lang="en-US" sz="2000" i="1" dirty="0" smtClean="0"/>
              <a:t>function-body </a:t>
            </a:r>
          </a:p>
          <a:p>
            <a:pPr marL="0" indent="0">
              <a:buFontTx/>
              <a:buNone/>
            </a:pPr>
            <a:r>
              <a:rPr lang="en-US" sz="2000" i="1" dirty="0" smtClean="0"/>
              <a:t>}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i="1" dirty="0" smtClean="0"/>
              <a:t>  </a:t>
            </a:r>
            <a:r>
              <a:rPr lang="en-US" sz="2800" i="1" dirty="0" err="1" smtClean="0"/>
              <a:t>Eg</a:t>
            </a:r>
            <a:r>
              <a:rPr lang="en-US" sz="2800" i="1" dirty="0" smtClean="0"/>
              <a:t> : member function  for </a:t>
            </a:r>
            <a:r>
              <a:rPr lang="en-US" sz="2800" i="1" dirty="0" err="1" smtClean="0"/>
              <a:t>getdata</a:t>
            </a:r>
            <a:r>
              <a:rPr lang="en-US" sz="2800" i="1" dirty="0" smtClean="0"/>
              <a:t>()</a:t>
            </a:r>
            <a:br>
              <a:rPr lang="en-US" sz="2800" i="1" dirty="0" smtClean="0"/>
            </a:br>
            <a:r>
              <a:rPr lang="en-US" sz="2800" i="1" dirty="0" smtClean="0"/>
              <a:t>	   </a:t>
            </a:r>
            <a:r>
              <a:rPr lang="en-US" i="1" dirty="0" smtClean="0"/>
              <a:t>void item :: </a:t>
            </a:r>
            <a:r>
              <a:rPr lang="en-US" i="1" dirty="0" err="1" smtClean="0"/>
              <a:t>getdata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a,float</a:t>
            </a:r>
            <a:r>
              <a:rPr lang="en-US" i="1" dirty="0" smtClean="0"/>
              <a:t> b)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 { 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    number = a;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     const = b;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116632"/>
            <a:ext cx="8388424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An example with class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484784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i="1" dirty="0" smtClean="0"/>
              <a:t>#include &lt;</a:t>
            </a:r>
            <a:r>
              <a:rPr lang="en-US" i="1" dirty="0" err="1" smtClean="0"/>
              <a:t>iostream.h</a:t>
            </a:r>
            <a:r>
              <a:rPr lang="en-US" i="1" dirty="0" smtClean="0"/>
              <a:t>&gt;</a:t>
            </a:r>
          </a:p>
          <a:p>
            <a:pPr>
              <a:buFontTx/>
              <a:buNone/>
            </a:pPr>
            <a:r>
              <a:rPr lang="en-US" i="1" dirty="0" smtClean="0"/>
              <a:t>class person                       //new data type</a:t>
            </a:r>
          </a:p>
          <a:p>
            <a:pPr>
              <a:buFontTx/>
              <a:buNone/>
            </a:pPr>
            <a:r>
              <a:rPr lang="en-US" i="1" dirty="0" smtClean="0"/>
              <a:t>{  char name[30];</a:t>
            </a:r>
          </a:p>
          <a:p>
            <a:pPr>
              <a:buFontTx/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int</a:t>
            </a:r>
            <a:r>
              <a:rPr lang="en-US" i="1" dirty="0" smtClean="0"/>
              <a:t> age;</a:t>
            </a:r>
          </a:p>
          <a:p>
            <a:pPr>
              <a:buFontTx/>
              <a:buNone/>
            </a:pPr>
            <a:r>
              <a:rPr lang="en-US" i="1" dirty="0" smtClean="0"/>
              <a:t>    public:</a:t>
            </a:r>
          </a:p>
          <a:p>
            <a:pPr>
              <a:buFontTx/>
              <a:buNone/>
            </a:pPr>
            <a:r>
              <a:rPr lang="en-US" i="1" dirty="0" smtClean="0"/>
              <a:t>         void </a:t>
            </a:r>
            <a:r>
              <a:rPr lang="en-US" i="1" dirty="0" err="1" smtClean="0"/>
              <a:t>getdata</a:t>
            </a:r>
            <a:r>
              <a:rPr lang="en-US" i="1" dirty="0" smtClean="0"/>
              <a:t>(void);</a:t>
            </a:r>
          </a:p>
          <a:p>
            <a:pPr>
              <a:buFontTx/>
              <a:buNone/>
            </a:pPr>
            <a:r>
              <a:rPr lang="en-US" i="1" dirty="0" smtClean="0"/>
              <a:t>         void  display(void);</a:t>
            </a:r>
          </a:p>
          <a:p>
            <a:pPr>
              <a:buFontTx/>
              <a:buNone/>
            </a:pPr>
            <a:r>
              <a:rPr lang="en-US" i="1" dirty="0" smtClean="0"/>
              <a:t> };</a:t>
            </a:r>
          </a:p>
          <a:p>
            <a:pPr>
              <a:buFontTx/>
              <a:buNone/>
            </a:pPr>
            <a:r>
              <a:rPr lang="en-US" i="1" dirty="0" smtClean="0"/>
              <a:t> void person :: </a:t>
            </a:r>
            <a:r>
              <a:rPr lang="en-US" i="1" dirty="0" err="1" smtClean="0"/>
              <a:t>getdata</a:t>
            </a:r>
            <a:r>
              <a:rPr lang="en-US" i="1" dirty="0" smtClean="0"/>
              <a:t>(void)  // member function</a:t>
            </a:r>
          </a:p>
          <a:p>
            <a:pPr>
              <a:buFontTx/>
              <a:buNone/>
            </a:pPr>
            <a:r>
              <a:rPr lang="en-US" i="1" dirty="0" smtClean="0"/>
              <a:t>{  </a:t>
            </a:r>
            <a:r>
              <a:rPr lang="en-US" i="1" dirty="0" err="1" smtClean="0"/>
              <a:t>cout</a:t>
            </a:r>
            <a:r>
              <a:rPr lang="en-US" i="1" dirty="0" smtClean="0"/>
              <a:t> &lt;&lt; “Enter name: “</a:t>
            </a:r>
          </a:p>
          <a:p>
            <a:pPr>
              <a:buFontTx/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cin</a:t>
            </a:r>
            <a:r>
              <a:rPr lang="en-US" i="1" dirty="0" smtClean="0"/>
              <a:t> &gt;&gt; name;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32656"/>
            <a:ext cx="81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An example with class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i="1" dirty="0" err="1" smtClean="0"/>
              <a:t>cout</a:t>
            </a:r>
            <a:r>
              <a:rPr lang="en-US" i="1" dirty="0" smtClean="0"/>
              <a:t> &lt;&lt; “enter age “;</a:t>
            </a:r>
          </a:p>
          <a:p>
            <a:pPr>
              <a:buFontTx/>
              <a:buNone/>
            </a:pPr>
            <a:r>
              <a:rPr lang="en-US" i="1" dirty="0" err="1" smtClean="0"/>
              <a:t>cin</a:t>
            </a:r>
            <a:r>
              <a:rPr lang="en-US" i="1" dirty="0" smtClean="0"/>
              <a:t> &gt;&gt; age;</a:t>
            </a:r>
          </a:p>
          <a:p>
            <a:pPr>
              <a:buFontTx/>
              <a:buNone/>
            </a:pPr>
            <a:r>
              <a:rPr lang="en-US" i="1" dirty="0" smtClean="0"/>
              <a:t>}</a:t>
            </a:r>
          </a:p>
          <a:p>
            <a:pPr>
              <a:buFontTx/>
              <a:buNone/>
            </a:pPr>
            <a:r>
              <a:rPr lang="en-US" i="1" dirty="0" smtClean="0"/>
              <a:t>void person :: display(void)     //member function</a:t>
            </a:r>
          </a:p>
          <a:p>
            <a:pPr>
              <a:buFontTx/>
              <a:buNone/>
            </a:pPr>
            <a:r>
              <a:rPr lang="en-US" i="1" dirty="0" smtClean="0"/>
              <a:t>{   </a:t>
            </a:r>
            <a:r>
              <a:rPr lang="en-US" i="1" dirty="0" err="1" smtClean="0"/>
              <a:t>cout</a:t>
            </a:r>
            <a:r>
              <a:rPr lang="en-US" i="1" dirty="0" smtClean="0"/>
              <a:t> &lt;&lt;“\n name : “&lt;&lt; name;</a:t>
            </a:r>
          </a:p>
          <a:p>
            <a:pPr>
              <a:buFontTx/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cout</a:t>
            </a:r>
            <a:r>
              <a:rPr lang="en-US" i="1" dirty="0" smtClean="0"/>
              <a:t> &lt;&lt; “\n age:    “ &lt;&lt;age;</a:t>
            </a:r>
          </a:p>
          <a:p>
            <a:pPr>
              <a:buFontTx/>
              <a:buNone/>
            </a:pPr>
            <a:r>
              <a:rPr lang="en-US" i="1" dirty="0" smtClean="0"/>
              <a:t>}</a:t>
            </a:r>
          </a:p>
          <a:p>
            <a:pPr>
              <a:buFontTx/>
              <a:buNone/>
            </a:pPr>
            <a:r>
              <a:rPr lang="en-US" i="1" dirty="0" smtClean="0"/>
              <a:t>main()</a:t>
            </a:r>
          </a:p>
          <a:p>
            <a:pPr>
              <a:buFontTx/>
              <a:buNone/>
            </a:pPr>
            <a:r>
              <a:rPr lang="en-US" i="1" dirty="0" smtClean="0"/>
              <a:t>{    person p;          //object of type person</a:t>
            </a:r>
          </a:p>
          <a:p>
            <a:pPr>
              <a:buFontTx/>
              <a:buNone/>
            </a:pPr>
            <a:r>
              <a:rPr lang="en-US" i="1" dirty="0" smtClean="0"/>
              <a:t>     </a:t>
            </a:r>
            <a:r>
              <a:rPr lang="en-US" i="1" dirty="0" err="1" smtClean="0"/>
              <a:t>p.getdata</a:t>
            </a:r>
            <a:r>
              <a:rPr lang="en-US" i="1" dirty="0" smtClean="0"/>
              <a:t>();</a:t>
            </a:r>
          </a:p>
          <a:p>
            <a:pPr>
              <a:buFontTx/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p.display</a:t>
            </a:r>
            <a:r>
              <a:rPr lang="en-US" i="1" dirty="0" smtClean="0"/>
              <a:t>();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4" y="404664"/>
            <a:ext cx="8100392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Inside the class definition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81200"/>
            <a:ext cx="8534400" cy="4724400"/>
          </a:xfrm>
        </p:spPr>
        <p:txBody>
          <a:bodyPr/>
          <a:lstStyle/>
          <a:p>
            <a:pPr marL="0" indent="0">
              <a:buFont typeface="Wingdings" pitchFamily="2" charset="2"/>
              <a:buChar char="Ø"/>
            </a:pPr>
            <a:r>
              <a:rPr lang="en-US" sz="2800" i="1" dirty="0" smtClean="0"/>
              <a:t>  </a:t>
            </a:r>
            <a:r>
              <a:rPr lang="en-US" sz="2800" dirty="0" smtClean="0"/>
              <a:t>Another  method of defining a member  function is to replace the function declaration by the function definition  inside the class.</a:t>
            </a:r>
          </a:p>
          <a:p>
            <a:pPr marL="0" indent="0">
              <a:buFont typeface="Wingdings" pitchFamily="2" charset="2"/>
              <a:buChar char="Ø"/>
            </a:pPr>
            <a:endParaRPr lang="en-US" sz="2800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 When a function is defined inside a class, it is treated as an inline function.</a:t>
            </a:r>
          </a:p>
          <a:p>
            <a:pPr marL="0" indent="0">
              <a:buFont typeface="Wingdings" pitchFamily="2" charset="2"/>
              <a:buChar char="Ø"/>
            </a:pPr>
            <a:endParaRPr lang="en-US" sz="2800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 Normally small function are defined inside the class definition.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Basic </a:t>
            </a:r>
            <a:r>
              <a:rPr lang="en-US" sz="4000" b="1" dirty="0" err="1" smtClean="0"/>
              <a:t>Input/Output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</a:rPr>
              <a:t>C++ uses a convenient abstraction called </a:t>
            </a:r>
            <a:r>
              <a:rPr lang="en-US" i="1" dirty="0" smtClean="0">
                <a:solidFill>
                  <a:srgbClr val="FF3300"/>
                </a:solidFill>
              </a:rPr>
              <a:t>streams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smtClean="0"/>
              <a:t>to perform input and output operations in sequential media such as the screen or the keyboard. </a:t>
            </a:r>
            <a:r>
              <a:rPr lang="en-US" dirty="0" smtClean="0">
                <a:solidFill>
                  <a:srgbClr val="FF3300"/>
                </a:solidFill>
              </a:rPr>
              <a:t>A stream is an object</a:t>
            </a:r>
            <a:r>
              <a:rPr lang="en-US" dirty="0" smtClean="0"/>
              <a:t> where a program can either insert or extract characters to/from it.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standard C++ library includes the header file </a:t>
            </a:r>
            <a:r>
              <a:rPr lang="en-US" dirty="0" err="1" smtClean="0"/>
              <a:t>iostream</a:t>
            </a:r>
            <a:r>
              <a:rPr lang="en-US" dirty="0" smtClean="0"/>
              <a:t>, where the standard input and output stream objects are declare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Inside the class definition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800" i="1" dirty="0" smtClean="0"/>
              <a:t>class item</a:t>
            </a:r>
          </a:p>
          <a:p>
            <a:pPr lvl="1">
              <a:buFontTx/>
              <a:buNone/>
            </a:pPr>
            <a:r>
              <a:rPr lang="en-US" sz="2400" i="1" dirty="0" smtClean="0"/>
              <a:t> {   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number ;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float cost ;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public: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void </a:t>
            </a:r>
            <a:r>
              <a:rPr lang="en-US" sz="2400" i="1" dirty="0" err="1" smtClean="0"/>
              <a:t>getdata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a,float</a:t>
            </a:r>
            <a:r>
              <a:rPr lang="en-US" sz="2400" i="1" dirty="0" smtClean="0"/>
              <a:t> b);  //</a:t>
            </a:r>
            <a:r>
              <a:rPr lang="en-US" sz="2000" i="1" dirty="0" smtClean="0"/>
              <a:t>declaration </a:t>
            </a:r>
            <a:r>
              <a:rPr lang="en-US" sz="2000" i="1" dirty="0" smtClean="0"/>
              <a:t>	//inline </a:t>
            </a:r>
            <a:r>
              <a:rPr lang="en-US" sz="2000" i="1" dirty="0" smtClean="0"/>
              <a:t>function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void </a:t>
            </a:r>
            <a:r>
              <a:rPr lang="en-US" sz="2400" i="1" dirty="0" err="1" smtClean="0"/>
              <a:t>putdata</a:t>
            </a:r>
            <a:r>
              <a:rPr lang="en-US" sz="2400" i="1" dirty="0" smtClean="0"/>
              <a:t>(void)     //definition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  {     </a:t>
            </a:r>
          </a:p>
          <a:p>
            <a:pPr lvl="1">
              <a:buFontTx/>
              <a:buNone/>
            </a:pPr>
            <a:r>
              <a:rPr lang="en-US" sz="2400" i="1" dirty="0" smtClean="0"/>
              <a:t>		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 number&lt;&lt;</a:t>
            </a:r>
            <a:r>
              <a:rPr lang="en-US" sz="2400" i="1" dirty="0" err="1" smtClean="0"/>
              <a:t>endl</a:t>
            </a:r>
            <a:r>
              <a:rPr lang="en-US" sz="2400" i="1" dirty="0" smtClean="0"/>
              <a:t> &lt;&lt;cost&lt;&lt;“\n”;</a:t>
            </a:r>
          </a:p>
          <a:p>
            <a:pPr lvl="1">
              <a:buFontTx/>
              <a:buNone/>
            </a:pPr>
            <a:r>
              <a:rPr lang="en-US" sz="2400" i="1" dirty="0" smtClean="0"/>
              <a:t>		     }</a:t>
            </a:r>
          </a:p>
          <a:p>
            <a:pPr lvl="1">
              <a:buFontTx/>
              <a:buNone/>
            </a:pPr>
            <a:r>
              <a:rPr lang="en-US" sz="2400" i="1" dirty="0" smtClean="0"/>
              <a:t>     };</a:t>
            </a:r>
            <a:endParaRPr lang="en-US" sz="2400" i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Nesting of member functions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member function of a class can be called only by an object of that class using a dot operator.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member function can be called using its name inside another member function of the same class.  This is known as nesting member function.</a:t>
            </a:r>
          </a:p>
          <a:p>
            <a:pPr algn="just">
              <a:buFontTx/>
              <a:buNone/>
            </a:pPr>
            <a:r>
              <a:rPr lang="en-US" sz="2800" i="1" dirty="0" smtClean="0"/>
              <a:t>#include &lt;</a:t>
            </a:r>
            <a:r>
              <a:rPr lang="en-US" sz="2800" i="1" dirty="0" err="1" smtClean="0"/>
              <a:t>iostream.h</a:t>
            </a:r>
            <a:r>
              <a:rPr lang="en-US" sz="2800" i="1" dirty="0" smtClean="0"/>
              <a:t>&gt;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class set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 {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private: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    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m , n;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  </a:t>
            </a:r>
            <a:endParaRPr 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Nesting of member functions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void input(void);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void display(void);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largest(void);  };</a:t>
            </a:r>
          </a:p>
          <a:p>
            <a:pPr lvl="1"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set :: largest(void)</a:t>
            </a:r>
          </a:p>
          <a:p>
            <a:pPr lvl="1">
              <a:buFontTx/>
              <a:buNone/>
            </a:pPr>
            <a:r>
              <a:rPr lang="en-US" sz="2400" i="1" dirty="0" smtClean="0"/>
              <a:t>{ </a:t>
            </a:r>
          </a:p>
          <a:p>
            <a:pPr lvl="1">
              <a:buFontTx/>
              <a:buNone/>
            </a:pPr>
            <a:r>
              <a:rPr lang="en-US" sz="2400" i="1" dirty="0" smtClean="0"/>
              <a:t>    if(m&gt;= n)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return(m);</a:t>
            </a:r>
          </a:p>
          <a:p>
            <a:pPr lvl="1">
              <a:buFontTx/>
              <a:buNone/>
            </a:pPr>
            <a:r>
              <a:rPr lang="en-US" sz="2400" i="1" dirty="0" smtClean="0"/>
              <a:t>    else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return(n);</a:t>
            </a:r>
          </a:p>
          <a:p>
            <a:pPr lvl="1">
              <a:buFontTx/>
              <a:buNone/>
            </a:pPr>
            <a:r>
              <a:rPr lang="en-US" sz="2400" i="1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Nesting of member functions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void set::display(void)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{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    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 &lt;&lt;“largest value =“ &lt;&lt;largest()&lt;&lt;“\n”;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				//calling member function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main()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    set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A.input</a:t>
            </a:r>
            <a:r>
              <a:rPr lang="en-US" sz="2400" i="1" dirty="0" smtClean="0"/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A.display</a:t>
            </a:r>
            <a:r>
              <a:rPr lang="en-US" sz="2400" i="1" dirty="0" smtClean="0"/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      Memory allocation for objects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Memory space for objects is allocated when they are declared and not when the class is specified.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member functions are created and placed in the memory space only once when they are defined as a part of class specification.  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Separate memory locations for the objects are essential because the member variables will different data values for different objects.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          Memory allocation for objects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381000" y="1295400"/>
            <a:ext cx="9525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         			    </a:t>
            </a:r>
          </a:p>
          <a:p>
            <a:pPr>
              <a:buFontTx/>
              <a:buNone/>
            </a:pPr>
            <a:r>
              <a:rPr lang="en-US" b="1" dirty="0" smtClean="0"/>
              <a:t>				    	</a:t>
            </a:r>
            <a:r>
              <a:rPr lang="en-US" dirty="0" smtClean="0"/>
              <a:t>common for all objects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  			      	 member function1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 smtClean="0"/>
              <a:t>                                           member function2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                       </a:t>
            </a:r>
          </a:p>
          <a:p>
            <a:pPr>
              <a:buFontTx/>
              <a:buNone/>
            </a:pPr>
            <a:r>
              <a:rPr lang="en-US" b="1" dirty="0" smtClean="0"/>
              <a:t>                   </a:t>
            </a:r>
            <a:r>
              <a:rPr lang="en-US" sz="2000" dirty="0" smtClean="0"/>
              <a:t>object1                         object2                       object3</a:t>
            </a:r>
          </a:p>
          <a:p>
            <a:pPr>
              <a:buFontTx/>
              <a:buNone/>
            </a:pPr>
            <a:r>
              <a:rPr lang="en-US" sz="2000" dirty="0" smtClean="0"/>
              <a:t>         	    member variable1    member variable2     member variable3</a:t>
            </a:r>
            <a:r>
              <a:rPr lang="en-US" dirty="0" smtClean="0"/>
              <a:t>               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     </a:t>
            </a:r>
            <a:r>
              <a:rPr lang="en-US" sz="2000" dirty="0" smtClean="0"/>
              <a:t>member variable2    member variable2    member variable2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762000" y="1828800"/>
            <a:ext cx="7848600" cy="4724400"/>
          </a:xfrm>
          <a:prstGeom prst="rect">
            <a:avLst/>
          </a:prstGeom>
          <a:noFill/>
          <a:ln w="317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2057400" y="3505200"/>
            <a:ext cx="55626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838200" y="3505200"/>
            <a:ext cx="7696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3923928" y="2696344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3923928" y="3272408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1099592" y="4784576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6012160" y="4784576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3619872" y="5648672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3563888" y="4784576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1115616" y="5661248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6012160" y="5648672"/>
            <a:ext cx="1600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Static Data members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data member of a class can be declared static;  it can be either in the public or private part of the class definition.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Such a data member is created and initialized only once, in contrast to non-static data members, which are created again and again, for each separate object of the class.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A static data member is created once, when the program starts executing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Static Data members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FontTx/>
              <a:buNone/>
            </a:pPr>
            <a:r>
              <a:rPr lang="en-US" dirty="0" smtClean="0"/>
              <a:t>	class shared {</a:t>
            </a:r>
          </a:p>
          <a:p>
            <a:pPr>
              <a:buFontTx/>
              <a:buNone/>
            </a:pPr>
            <a:r>
              <a:rPr lang="en-US" dirty="0" smtClean="0"/>
              <a:t> 	 	static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FontTx/>
              <a:buNone/>
            </a:pPr>
            <a:r>
              <a:rPr lang="en-US" dirty="0" smtClean="0"/>
              <a:t>  			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>
              <a:buFontTx/>
              <a:buNone/>
            </a:pPr>
            <a:r>
              <a:rPr lang="en-US" dirty="0" smtClean="0"/>
              <a:t>	public:</a:t>
            </a:r>
          </a:p>
          <a:p>
            <a:pPr>
              <a:buFontTx/>
              <a:buNone/>
            </a:pPr>
            <a:r>
              <a:rPr lang="en-US" dirty="0" smtClean="0"/>
              <a:t>  		void set(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 {a=</a:t>
            </a:r>
            <a:r>
              <a:rPr lang="en-US" dirty="0" err="1" smtClean="0"/>
              <a:t>i;b</a:t>
            </a:r>
            <a:r>
              <a:rPr lang="en-US" dirty="0" smtClean="0"/>
              <a:t>=j;}</a:t>
            </a:r>
          </a:p>
          <a:p>
            <a:pPr>
              <a:buFontTx/>
              <a:buNone/>
            </a:pPr>
            <a:r>
              <a:rPr lang="en-US" dirty="0" smtClean="0"/>
              <a:t>		void show();</a:t>
            </a:r>
          </a:p>
          <a:p>
            <a:pPr>
              <a:buFontTx/>
              <a:buNone/>
            </a:pPr>
            <a:r>
              <a:rPr lang="en-US" dirty="0" smtClean="0"/>
              <a:t>	};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shared::a;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Static Data members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smtClean="0"/>
              <a:t>	void shared::show()</a:t>
            </a:r>
          </a:p>
          <a:p>
            <a:pPr>
              <a:buFontTx/>
              <a:buNone/>
            </a:pPr>
            <a:r>
              <a:rPr lang="en-US" dirty="0" smtClean="0"/>
              <a:t>	{</a:t>
            </a:r>
          </a:p>
          <a:p>
            <a:pPr>
              <a:buFontTx/>
              <a:buNone/>
            </a:pPr>
            <a:r>
              <a:rPr lang="en-US" dirty="0" smtClean="0"/>
              <a:t>  		</a:t>
            </a:r>
            <a:r>
              <a:rPr lang="en-US" dirty="0" err="1" smtClean="0"/>
              <a:t>cout</a:t>
            </a:r>
            <a:r>
              <a:rPr lang="en-US" dirty="0" smtClean="0"/>
              <a:t>&lt;&lt;"This is static a: "&lt;&lt;a;</a:t>
            </a:r>
          </a:p>
          <a:p>
            <a:pPr>
              <a:buFontTx/>
              <a:buNone/>
            </a:pPr>
            <a:r>
              <a:rPr lang="en-US" dirty="0" smtClean="0"/>
              <a:t> 		 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nThis</a:t>
            </a:r>
            <a:r>
              <a:rPr lang="en-US" dirty="0" smtClean="0"/>
              <a:t> is non-static b: "&lt;&lt;b;</a:t>
            </a:r>
          </a:p>
          <a:p>
            <a:pPr>
              <a:buFontTx/>
              <a:buNone/>
            </a:pPr>
            <a:r>
              <a:rPr lang="en-US" dirty="0" smtClean="0"/>
              <a:t> 		 </a:t>
            </a:r>
            <a:r>
              <a:rPr lang="en-US" dirty="0" err="1" smtClean="0"/>
              <a:t>cout</a:t>
            </a:r>
            <a:r>
              <a:rPr lang="en-US" dirty="0" smtClean="0"/>
              <a:t>&lt;&lt;"\n";</a:t>
            </a:r>
          </a:p>
          <a:p>
            <a:pPr>
              <a:buFontTx/>
              <a:buNone/>
            </a:pPr>
            <a:r>
              <a:rPr lang="en-US" dirty="0" smtClean="0"/>
              <a:t>	}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FontTx/>
              <a:buNone/>
            </a:pPr>
            <a:r>
              <a:rPr lang="en-US" dirty="0" smtClean="0"/>
              <a:t>	{</a:t>
            </a:r>
          </a:p>
          <a:p>
            <a:pPr>
              <a:buFontTx/>
              <a:buNone/>
            </a:pPr>
            <a:r>
              <a:rPr lang="en-US" dirty="0" smtClean="0"/>
              <a:t>  		shared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  		</a:t>
            </a:r>
            <a:r>
              <a:rPr lang="en-US" dirty="0" err="1" smtClean="0"/>
              <a:t>x.set</a:t>
            </a:r>
            <a:r>
              <a:rPr lang="en-US" dirty="0" smtClean="0"/>
              <a:t>(1,1);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Static Data members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x.show</a:t>
            </a:r>
            <a:r>
              <a:rPr lang="en-US" dirty="0" smtClean="0"/>
              <a:t>();</a:t>
            </a:r>
          </a:p>
          <a:p>
            <a:pPr marL="0" indent="0">
              <a:buFontTx/>
              <a:buNone/>
            </a:pPr>
            <a:r>
              <a:rPr lang="en-US" dirty="0" smtClean="0"/>
              <a:t> 	 </a:t>
            </a:r>
            <a:r>
              <a:rPr lang="en-US" dirty="0" err="1" smtClean="0"/>
              <a:t>y.set</a:t>
            </a:r>
            <a:r>
              <a:rPr lang="en-US" dirty="0" smtClean="0"/>
              <a:t>(2,2);</a:t>
            </a:r>
          </a:p>
          <a:p>
            <a:pPr marL="0" indent="0">
              <a:buFontTx/>
              <a:buNone/>
            </a:pPr>
            <a:r>
              <a:rPr lang="en-US" dirty="0" smtClean="0"/>
              <a:t> 	 </a:t>
            </a:r>
            <a:r>
              <a:rPr lang="en-US" dirty="0" err="1" smtClean="0"/>
              <a:t>y.show</a:t>
            </a:r>
            <a:r>
              <a:rPr lang="en-US" dirty="0" smtClean="0"/>
              <a:t>();</a:t>
            </a:r>
          </a:p>
          <a:p>
            <a:pPr marL="0" indent="0">
              <a:buFontTx/>
              <a:buNone/>
            </a:pPr>
            <a:r>
              <a:rPr lang="en-US" dirty="0" smtClean="0"/>
              <a:t> 	 </a:t>
            </a:r>
            <a:r>
              <a:rPr lang="en-US" dirty="0" err="1" smtClean="0"/>
              <a:t>x.show</a:t>
            </a:r>
            <a:r>
              <a:rPr lang="en-US" dirty="0" smtClean="0"/>
              <a:t>();</a:t>
            </a:r>
          </a:p>
          <a:p>
            <a:pPr marL="0" indent="0">
              <a:buFontTx/>
              <a:buNone/>
            </a:pPr>
            <a:r>
              <a:rPr lang="en-US" dirty="0" smtClean="0"/>
              <a:t>  	return 0;</a:t>
            </a:r>
          </a:p>
          <a:p>
            <a:pPr marL="0" indent="0">
              <a:buFontTx/>
              <a:buNone/>
            </a:pPr>
            <a:r>
              <a:rPr lang="en-US" dirty="0" smtClean="0"/>
              <a:t>	}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 algn="just">
              <a:buFont typeface="Wingdings" pitchFamily="2" charset="2"/>
              <a:buChar char="Ø"/>
            </a:pPr>
            <a:r>
              <a:rPr lang="en-US" sz="2800" i="1" dirty="0" smtClean="0"/>
              <a:t>  </a:t>
            </a:r>
            <a:r>
              <a:rPr lang="en-US" sz="2800" dirty="0" smtClean="0"/>
              <a:t>Note that the type and scope of each static member variable must be defined outside the class definition.</a:t>
            </a:r>
            <a:r>
              <a:rPr lang="en-US" sz="2800" i="1" dirty="0" smtClean="0"/>
              <a:t> </a:t>
            </a:r>
          </a:p>
          <a:p>
            <a:pPr marL="0" indent="0">
              <a:buFontTx/>
              <a:buNone/>
            </a:pP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04800"/>
            <a:ext cx="8460432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Basic </a:t>
            </a:r>
            <a:r>
              <a:rPr lang="en-US" sz="4000" b="1" dirty="0" err="1" smtClean="0"/>
              <a:t>Input/Output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196752"/>
            <a:ext cx="8136904" cy="50292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By default, the standard output of a program is the Monitor screen.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err="1" smtClean="0"/>
              <a:t>cout</a:t>
            </a:r>
            <a:r>
              <a:rPr lang="en-US" dirty="0" smtClean="0"/>
              <a:t> is the standard output stream in C++.  It is a predefined object.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err="1" smtClean="0"/>
              <a:t>cout</a:t>
            </a:r>
            <a:r>
              <a:rPr lang="en-US" dirty="0" smtClean="0"/>
              <a:t> is used in conjunction with the </a:t>
            </a:r>
            <a:r>
              <a:rPr lang="en-US" i="1" dirty="0" smtClean="0"/>
              <a:t>insertion operator.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The operator  &lt;&lt;  is called insertion or put to operator.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It inserts (or sends) the contents of the variable on its right to the object on its left.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Sharing of a static data member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1447800" y="2468563"/>
            <a:ext cx="914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509713" y="1630363"/>
            <a:ext cx="1385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/>
              <a:t>Object 1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1779588" y="197485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/>
              <a:t>x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1752600" y="2697163"/>
            <a:ext cx="27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/>
              <a:t>1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4786313" y="1630363"/>
            <a:ext cx="1385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/>
              <a:t>Object 2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5360988" y="212725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/>
              <a:t>y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1447800" y="3382963"/>
            <a:ext cx="2133600" cy="1447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2362200" y="3306763"/>
            <a:ext cx="2438400" cy="1600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3886200" y="5440363"/>
            <a:ext cx="685800" cy="4572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i="1"/>
              <a:t>a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2438400" y="5973763"/>
            <a:ext cx="3635375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/>
              <a:t>Common to two objects</a:t>
            </a:r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4876800" y="2773363"/>
            <a:ext cx="12192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/>
              <a:t>2</a:t>
            </a:r>
            <a:endParaRPr lang="en-US" sz="3600" b="1" i="1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3581400" y="4830763"/>
            <a:ext cx="12192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i="1"/>
              <a:t>2</a:t>
            </a:r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 flipH="1">
            <a:off x="3581400" y="3306763"/>
            <a:ext cx="12954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 flipH="1">
            <a:off x="4724400" y="3306763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Static Member Function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static functions can  have access to only other static members (functions or variables) declared in the  same class.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static member function can be called using the class name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Functions which are static and which are declared in the public section of a class interface can be called without specifying an object of the class</a:t>
            </a:r>
            <a:r>
              <a:rPr lang="en-US" dirty="0" smtClean="0"/>
              <a:t>.  </a:t>
            </a:r>
            <a:endParaRPr lang="en-US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Static Member function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124744"/>
            <a:ext cx="8534400" cy="5733256"/>
          </a:xfrm>
        </p:spPr>
        <p:txBody>
          <a:bodyPr>
            <a:normAutofit/>
          </a:bodyPr>
          <a:lstStyle/>
          <a:p>
            <a:pPr marL="1030288">
              <a:buFontTx/>
              <a:buNone/>
            </a:pPr>
            <a:r>
              <a:rPr lang="en-US" i="1" dirty="0" smtClean="0"/>
              <a:t>#include&lt;</a:t>
            </a:r>
            <a:r>
              <a:rPr lang="en-US" i="1" dirty="0" err="1" smtClean="0"/>
              <a:t>iostream.h</a:t>
            </a:r>
            <a:r>
              <a:rPr lang="en-US" i="1" dirty="0" smtClean="0"/>
              <a:t>&gt;</a:t>
            </a:r>
          </a:p>
          <a:p>
            <a:pPr marL="1030288">
              <a:buFontTx/>
              <a:buNone/>
            </a:pPr>
            <a:r>
              <a:rPr lang="en-US" i="1" dirty="0" smtClean="0"/>
              <a:t>class test </a:t>
            </a:r>
          </a:p>
          <a:p>
            <a:pPr marL="1030288">
              <a:buFontTx/>
              <a:buNone/>
            </a:pPr>
            <a:r>
              <a:rPr lang="en-US" i="1" dirty="0" smtClean="0"/>
              <a:t>{</a:t>
            </a:r>
          </a:p>
          <a:p>
            <a:pPr marL="1030288">
              <a:buFontTx/>
              <a:buNone/>
            </a:pPr>
            <a:r>
              <a:rPr lang="en-US" i="1" dirty="0" smtClean="0"/>
              <a:t>     </a:t>
            </a:r>
            <a:r>
              <a:rPr lang="en-US" i="1" dirty="0" err="1" smtClean="0"/>
              <a:t>int</a:t>
            </a:r>
            <a:r>
              <a:rPr lang="en-US" i="1" dirty="0" smtClean="0"/>
              <a:t> no;</a:t>
            </a:r>
          </a:p>
          <a:p>
            <a:pPr marL="1030288">
              <a:buFontTx/>
              <a:buNone/>
            </a:pPr>
            <a:r>
              <a:rPr lang="en-US" i="1" dirty="0" smtClean="0"/>
              <a:t>     static </a:t>
            </a:r>
            <a:r>
              <a:rPr lang="en-US" i="1" dirty="0" err="1" smtClean="0"/>
              <a:t>int</a:t>
            </a:r>
            <a:r>
              <a:rPr lang="en-US" i="1" dirty="0" smtClean="0"/>
              <a:t> count ; // static member variable</a:t>
            </a:r>
          </a:p>
          <a:p>
            <a:pPr marL="1030288">
              <a:buFontTx/>
              <a:buNone/>
            </a:pPr>
            <a:r>
              <a:rPr lang="en-US" i="1" dirty="0" smtClean="0"/>
              <a:t>public:</a:t>
            </a:r>
          </a:p>
          <a:p>
            <a:pPr marL="1030288">
              <a:buFontTx/>
              <a:buNone/>
            </a:pPr>
            <a:r>
              <a:rPr lang="en-US" i="1" dirty="0" smtClean="0"/>
              <a:t> 	 void </a:t>
            </a:r>
            <a:r>
              <a:rPr lang="en-US" i="1" dirty="0" err="1" smtClean="0"/>
              <a:t>setno</a:t>
            </a:r>
            <a:r>
              <a:rPr lang="en-US" i="1" dirty="0" smtClean="0"/>
              <a:t>(void)</a:t>
            </a:r>
          </a:p>
          <a:p>
            <a:pPr marL="1030288">
              <a:buFontTx/>
              <a:buNone/>
            </a:pPr>
            <a:r>
              <a:rPr lang="en-US" i="1" dirty="0" smtClean="0"/>
              <a:t> 	{  	no=++count;   	}</a:t>
            </a:r>
          </a:p>
          <a:p>
            <a:pPr marL="1030288">
              <a:buFontTx/>
              <a:buNone/>
            </a:pPr>
            <a:r>
              <a:rPr lang="en-US" i="1" dirty="0" smtClean="0"/>
              <a:t> 	void </a:t>
            </a:r>
            <a:r>
              <a:rPr lang="en-US" i="1" dirty="0" err="1" smtClean="0"/>
              <a:t>showno</a:t>
            </a:r>
            <a:r>
              <a:rPr lang="en-US" i="1" dirty="0" smtClean="0"/>
              <a:t>(void)</a:t>
            </a:r>
          </a:p>
          <a:p>
            <a:pPr marL="1030288">
              <a:buFontTx/>
              <a:buNone/>
            </a:pPr>
            <a:r>
              <a:rPr lang="en-US" i="1" dirty="0" smtClean="0"/>
              <a:t> 	{   	</a:t>
            </a:r>
            <a:r>
              <a:rPr lang="en-US" i="1" dirty="0" err="1" smtClean="0"/>
              <a:t>cout</a:t>
            </a:r>
            <a:r>
              <a:rPr lang="en-US" i="1" dirty="0" smtClean="0"/>
              <a:t> &lt;&lt;“number”&lt;&lt;no&lt;&lt;</a:t>
            </a:r>
            <a:r>
              <a:rPr lang="en-US" i="1" dirty="0" err="1" smtClean="0"/>
              <a:t>endl</a:t>
            </a:r>
            <a:r>
              <a:rPr lang="en-US" i="1" dirty="0" smtClean="0"/>
              <a:t>; 	}</a:t>
            </a:r>
          </a:p>
          <a:p>
            <a:pPr marL="1030288">
              <a:buFontTx/>
              <a:buNone/>
            </a:pPr>
            <a:r>
              <a:rPr lang="en-US" i="1" dirty="0" smtClean="0"/>
              <a:t>	static void </a:t>
            </a:r>
            <a:r>
              <a:rPr lang="en-US" i="1" dirty="0" err="1" smtClean="0"/>
              <a:t>showcount</a:t>
            </a:r>
            <a:r>
              <a:rPr lang="en-US" i="1" dirty="0" smtClean="0"/>
              <a:t>( )</a:t>
            </a:r>
          </a:p>
          <a:p>
            <a:pPr marL="1030288">
              <a:buFontTx/>
              <a:buNone/>
            </a:pPr>
            <a:r>
              <a:rPr lang="en-US" i="1" dirty="0" smtClean="0"/>
              <a:t> 	{	</a:t>
            </a:r>
            <a:r>
              <a:rPr lang="en-US" i="1" dirty="0" err="1" smtClean="0"/>
              <a:t>cout</a:t>
            </a:r>
            <a:r>
              <a:rPr lang="en-US" i="1" dirty="0" smtClean="0"/>
              <a:t>&lt;&lt;</a:t>
            </a:r>
            <a:r>
              <a:rPr lang="en-US" i="1" dirty="0" err="1" smtClean="0"/>
              <a:t>endl</a:t>
            </a:r>
            <a:r>
              <a:rPr lang="en-US" i="1" dirty="0" smtClean="0"/>
              <a:t>&lt;&lt;count;  } 	};</a:t>
            </a:r>
          </a:p>
          <a:p>
            <a:pPr marL="1030288">
              <a:buFontTx/>
              <a:buNone/>
            </a:pPr>
            <a:endParaRPr lang="en-US" i="1" dirty="0" smtClean="0"/>
          </a:p>
          <a:p>
            <a:pPr marL="1030288">
              <a:buFontTx/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</a:rPr>
              <a:t>Static Member function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1030288">
              <a:buFontTx/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test :: count;</a:t>
            </a:r>
          </a:p>
          <a:p>
            <a:pPr marL="1030288">
              <a:buFontTx/>
              <a:buNone/>
            </a:pPr>
            <a:r>
              <a:rPr lang="en-US" i="1" dirty="0" smtClean="0"/>
              <a:t>void main ( )</a:t>
            </a:r>
          </a:p>
          <a:p>
            <a:pPr marL="1030288">
              <a:buFontTx/>
              <a:buNone/>
            </a:pPr>
            <a:r>
              <a:rPr lang="en-US" i="1" dirty="0" smtClean="0"/>
              <a:t>{</a:t>
            </a:r>
          </a:p>
          <a:p>
            <a:pPr marL="1030288">
              <a:buFontTx/>
              <a:buNone/>
            </a:pPr>
            <a:r>
              <a:rPr lang="en-US" i="1" dirty="0" smtClean="0"/>
              <a:t>test t1,t2;</a:t>
            </a:r>
          </a:p>
          <a:p>
            <a:pPr marL="1030288">
              <a:buFontTx/>
              <a:buNone/>
            </a:pPr>
            <a:r>
              <a:rPr lang="en-US" i="1" dirty="0" smtClean="0"/>
              <a:t>t1.setno();</a:t>
            </a:r>
          </a:p>
          <a:p>
            <a:pPr marL="1030288">
              <a:buFontTx/>
              <a:buNone/>
            </a:pPr>
            <a:r>
              <a:rPr lang="en-US" i="1" dirty="0" smtClean="0"/>
              <a:t>t2.setno();</a:t>
            </a:r>
          </a:p>
          <a:p>
            <a:pPr marL="1030288">
              <a:buFontTx/>
              <a:buNone/>
            </a:pPr>
            <a:r>
              <a:rPr lang="en-US" i="1" dirty="0" smtClean="0"/>
              <a:t>test::</a:t>
            </a:r>
            <a:r>
              <a:rPr lang="en-US" i="1" dirty="0" err="1" smtClean="0"/>
              <a:t>showcount</a:t>
            </a:r>
            <a:r>
              <a:rPr lang="en-US" i="1" dirty="0" smtClean="0"/>
              <a:t>();</a:t>
            </a:r>
          </a:p>
          <a:p>
            <a:pPr marL="1030288">
              <a:buFontTx/>
              <a:buNone/>
            </a:pPr>
            <a:r>
              <a:rPr lang="en-US" i="1" dirty="0" smtClean="0"/>
              <a:t>test t3;</a:t>
            </a:r>
          </a:p>
          <a:p>
            <a:pPr marL="1030288">
              <a:buFontTx/>
              <a:buNone/>
            </a:pPr>
            <a:r>
              <a:rPr lang="en-US" i="1" dirty="0" smtClean="0"/>
              <a:t>t3::</a:t>
            </a:r>
            <a:r>
              <a:rPr lang="en-US" i="1" dirty="0" err="1" smtClean="0"/>
              <a:t>setno</a:t>
            </a:r>
            <a:r>
              <a:rPr lang="en-US" i="1" dirty="0" smtClean="0"/>
              <a:t>();</a:t>
            </a:r>
          </a:p>
          <a:p>
            <a:pPr marL="1030288">
              <a:buFontTx/>
              <a:buNone/>
            </a:pPr>
            <a:r>
              <a:rPr lang="en-US" i="1" dirty="0" smtClean="0"/>
              <a:t>test::</a:t>
            </a:r>
            <a:r>
              <a:rPr lang="en-US" i="1" dirty="0" err="1" smtClean="0"/>
              <a:t>showcount</a:t>
            </a:r>
            <a:r>
              <a:rPr lang="en-US" i="1" dirty="0" smtClean="0"/>
              <a:t>();</a:t>
            </a:r>
          </a:p>
          <a:p>
            <a:pPr marL="1030288">
              <a:buFontTx/>
              <a:buNone/>
            </a:pPr>
            <a:r>
              <a:rPr lang="en-US" i="1" dirty="0" smtClean="0"/>
              <a:t>t1::</a:t>
            </a:r>
            <a:r>
              <a:rPr lang="en-US" i="1" dirty="0" err="1" smtClean="0"/>
              <a:t>showno</a:t>
            </a:r>
            <a:r>
              <a:rPr lang="en-US" i="1" dirty="0" smtClean="0"/>
              <a:t>();</a:t>
            </a:r>
          </a:p>
          <a:p>
            <a:pPr>
              <a:buNone/>
            </a:pPr>
            <a:r>
              <a:rPr lang="en-US" dirty="0" smtClean="0"/>
              <a:t>		t2::</a:t>
            </a:r>
            <a:r>
              <a:rPr lang="en-US" dirty="0" err="1" smtClean="0"/>
              <a:t>showno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t3::</a:t>
            </a:r>
            <a:r>
              <a:rPr lang="en-US" dirty="0" err="1" smtClean="0"/>
              <a:t>showno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dirty="0" smtClean="0"/>
              <a:t>}</a:t>
            </a:r>
          </a:p>
          <a:p>
            <a:pPr marL="1030288">
              <a:buFontTx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5486400" y="1600200"/>
            <a:ext cx="3657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Array of objects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7938" indent="327025">
              <a:buFont typeface="Wingdings" pitchFamily="2" charset="2"/>
              <a:buChar char="Ø"/>
            </a:pPr>
            <a:r>
              <a:rPr lang="en-US" i="1" dirty="0" smtClean="0"/>
              <a:t>Consider class definition :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class employee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{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char name [30];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float age;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public: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    void </a:t>
            </a:r>
            <a:r>
              <a:rPr lang="en-US" i="1" dirty="0" err="1" smtClean="0"/>
              <a:t>getdata</a:t>
            </a:r>
            <a:r>
              <a:rPr lang="en-US" i="1" dirty="0" smtClean="0"/>
              <a:t>(void);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    void </a:t>
            </a:r>
            <a:r>
              <a:rPr lang="en-US" i="1" dirty="0" err="1" smtClean="0"/>
              <a:t>putdata</a:t>
            </a:r>
            <a:r>
              <a:rPr lang="en-US" i="1" dirty="0" smtClean="0"/>
              <a:t>(void);</a:t>
            </a:r>
          </a:p>
          <a:p>
            <a:pPr marL="7938" indent="327025">
              <a:buFontTx/>
              <a:buNone/>
            </a:pPr>
            <a:r>
              <a:rPr lang="en-US" i="1" dirty="0" smtClean="0"/>
              <a:t>		};</a:t>
            </a:r>
          </a:p>
          <a:p>
            <a:pPr marL="7938" indent="327025">
              <a:buFont typeface="Wingdings" pitchFamily="2" charset="2"/>
              <a:buChar char="Ø"/>
            </a:pPr>
            <a:r>
              <a:rPr lang="en-US" dirty="0" smtClean="0"/>
              <a:t>The identifier employee is a user-defined data type and can be used to create objects that relate different categories of the employees.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Array of Objects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dirty="0" smtClean="0"/>
              <a:t>employee manager[3]; 	// array of manager</a:t>
            </a:r>
          </a:p>
          <a:p>
            <a:pPr algn="just">
              <a:buFontTx/>
              <a:buNone/>
            </a:pPr>
            <a:r>
              <a:rPr lang="en-US" dirty="0" smtClean="0"/>
              <a:t>employee clerk[23]; 	// array of clerk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array manager contains  3 objects (managers) , namely manager[0], manager[1] and manager[2] , of type employee 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clerk array contains  23 objects(clerks) of type employee.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statement  manager[ </a:t>
            </a:r>
            <a:r>
              <a:rPr lang="en-US" dirty="0" err="1" smtClean="0"/>
              <a:t>i</a:t>
            </a:r>
            <a:r>
              <a:rPr lang="en-US" dirty="0" smtClean="0"/>
              <a:t> ] .</a:t>
            </a:r>
            <a:r>
              <a:rPr lang="en-US" dirty="0" err="1" smtClean="0"/>
              <a:t>putdata</a:t>
            </a:r>
            <a:r>
              <a:rPr lang="en-US" dirty="0" smtClean="0"/>
              <a:t>( ); will display the data of the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 element of the array manager.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</a:rPr>
              <a:t>Array of Objects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038400" y="1556792"/>
            <a:ext cx="4267200" cy="415820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2038400" y="2209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038400" y="2819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2038400" y="494116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2038400" y="422108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2038400" y="3505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971600" y="1700808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/>
              <a:t>name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1124000" y="5157192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/>
              <a:t>age</a:t>
            </a:r>
            <a:endParaRPr lang="en-US" sz="2800" b="1" i="1" dirty="0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971600" y="2975992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/>
              <a:t>name</a:t>
            </a:r>
            <a:endParaRPr lang="en-US" sz="3600" b="1" i="1" dirty="0"/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auto">
          <a:xfrm>
            <a:off x="1124000" y="37338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/>
              <a:t>age</a:t>
            </a:r>
          </a:p>
        </p:txBody>
      </p: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971600" y="44196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/>
              <a:t>name</a:t>
            </a:r>
            <a:endParaRPr lang="en-US" sz="3600" b="1" i="1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1124000" y="232792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/>
              <a:t>age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6500192" y="198884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/>
              <a:t>Manager[0]</a:t>
            </a:r>
            <a:endParaRPr lang="en-US" sz="3600" b="1" i="1" dirty="0"/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6500192" y="3276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/>
              <a:t>Manager[1]</a:t>
            </a:r>
            <a:endParaRPr lang="en-US" sz="3600" b="1" i="1" dirty="0"/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6500192" y="4725144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 dirty="0"/>
              <a:t>Manager[2]</a:t>
            </a:r>
            <a:endParaRPr 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514600"/>
            <a:ext cx="6400800" cy="1752600"/>
          </a:xfrm>
        </p:spPr>
        <p:txBody>
          <a:bodyPr/>
          <a:lstStyle/>
          <a:p>
            <a:r>
              <a:rPr lang="en-US" sz="3600" dirty="0" smtClean="0"/>
              <a:t>Constructors, Destructors 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1"/>
                </a:solidFill>
              </a:rPr>
              <a:t>Constructors and destructors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A class in C++ contain two special categories of member functions which are involved in the internal workings of the class.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dirty="0" smtClean="0"/>
              <a:t>These member function categories are, 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1.  The constructors 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2.  The destructor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Constructor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constructor is a special member function that allows us to set up values while defining the object, without the need to make a separate call to a member function.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constructor is a member function that is executed automatically whenever an object is created.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They should be declared in public section.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787208" cy="487362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"Output sentence"; </a:t>
            </a:r>
          </a:p>
          <a:p>
            <a:pPr>
              <a:buNone/>
            </a:pPr>
            <a:r>
              <a:rPr lang="en-US" dirty="0" smtClean="0"/>
              <a:t>			        // prints Output sentence on screen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120; // prints number 120 on screen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x;    // prints the content of x on  screen 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contd..</a:t>
            </a:r>
            <a:endParaRPr lang="en-IN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constructor function is a special function that is a member of a class and has the same name as that class.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constructor has no return type,  since the constructor is called automatically when an object is created. 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Like other C++ functions, they can have default arguments. 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constructor that accepts no parameters are called the default constructor.  The default constructor for class A is A :: A(). 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i="1" dirty="0" smtClean="0"/>
              <a:t>#include&lt;</a:t>
            </a:r>
            <a:r>
              <a:rPr lang="en-US" sz="2000" i="1" dirty="0" err="1" smtClean="0"/>
              <a:t>iostream</a:t>
            </a:r>
            <a:r>
              <a:rPr lang="en-US" sz="2000" i="1" dirty="0" smtClean="0"/>
              <a:t>&gt;</a:t>
            </a:r>
          </a:p>
          <a:p>
            <a:pPr>
              <a:buFontTx/>
              <a:buNone/>
            </a:pPr>
            <a:endParaRPr lang="en-US" sz="2000" i="1" dirty="0" smtClean="0"/>
          </a:p>
          <a:p>
            <a:pPr>
              <a:buFontTx/>
              <a:buNone/>
            </a:pPr>
            <a:r>
              <a:rPr lang="en-US" sz="2000" i="1" dirty="0" smtClean="0"/>
              <a:t>class integer</a:t>
            </a:r>
          </a:p>
          <a:p>
            <a:pPr>
              <a:buFontTx/>
              <a:buNone/>
            </a:pPr>
            <a:r>
              <a:rPr lang="en-US" sz="2000" i="1" dirty="0" smtClean="0"/>
              <a:t>    {         </a:t>
            </a:r>
          </a:p>
          <a:p>
            <a:pPr>
              <a:buFontTx/>
              <a:buNone/>
            </a:pPr>
            <a:r>
              <a:rPr lang="en-US" sz="2000" i="1" dirty="0" smtClean="0"/>
              <a:t>       private :</a:t>
            </a:r>
          </a:p>
          <a:p>
            <a:pPr>
              <a:buFontTx/>
              <a:buNone/>
            </a:pPr>
            <a:r>
              <a:rPr lang="en-US" sz="2000" i="1" dirty="0" smtClean="0"/>
              <a:t>                 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I ;</a:t>
            </a:r>
          </a:p>
          <a:p>
            <a:pPr>
              <a:buFontTx/>
              <a:buNone/>
            </a:pPr>
            <a:r>
              <a:rPr lang="en-US" sz="2000" i="1" dirty="0" smtClean="0"/>
              <a:t>       public :</a:t>
            </a:r>
          </a:p>
          <a:p>
            <a:pPr>
              <a:buFontTx/>
              <a:buNone/>
            </a:pPr>
            <a:r>
              <a:rPr lang="en-US" sz="2000" i="1" dirty="0" smtClean="0"/>
              <a:t>                    void </a:t>
            </a:r>
            <a:r>
              <a:rPr lang="en-US" sz="2000" i="1" dirty="0" err="1" smtClean="0"/>
              <a:t>getdata</a:t>
            </a:r>
            <a:r>
              <a:rPr lang="en-US" sz="2000" i="1" dirty="0" smtClean="0"/>
              <a:t>( )</a:t>
            </a:r>
          </a:p>
          <a:p>
            <a:pPr>
              <a:buFontTx/>
              <a:buNone/>
            </a:pPr>
            <a:r>
              <a:rPr lang="en-US" sz="2000" i="1" dirty="0" smtClean="0"/>
              <a:t>                     {</a:t>
            </a:r>
          </a:p>
          <a:p>
            <a:pPr>
              <a:buFontTx/>
              <a:buNone/>
            </a:pPr>
            <a:r>
              <a:rPr lang="en-US" sz="2000" i="1" dirty="0" smtClean="0"/>
              <a:t>                         </a:t>
            </a:r>
            <a:r>
              <a:rPr lang="en-US" sz="2000" i="1" dirty="0" err="1" smtClean="0"/>
              <a:t>cout</a:t>
            </a:r>
            <a:r>
              <a:rPr lang="en-US" sz="2000" i="1" dirty="0" smtClean="0"/>
              <a:t> &lt;&lt; </a:t>
            </a:r>
            <a:r>
              <a:rPr lang="en-US" sz="2000" i="1" dirty="0" err="1" smtClean="0"/>
              <a:t>endl</a:t>
            </a:r>
            <a:r>
              <a:rPr lang="en-US" sz="2000" i="1" dirty="0" smtClean="0"/>
              <a:t> &lt;&lt; “Enter any integer “;</a:t>
            </a:r>
          </a:p>
          <a:p>
            <a:pPr>
              <a:buFontTx/>
              <a:buNone/>
            </a:pPr>
            <a:r>
              <a:rPr lang="en-US" sz="2000" i="1" dirty="0" smtClean="0"/>
              <a:t>                         </a:t>
            </a:r>
            <a:r>
              <a:rPr lang="en-US" sz="2000" i="1" dirty="0" err="1" smtClean="0"/>
              <a:t>cin</a:t>
            </a:r>
            <a:r>
              <a:rPr lang="en-US" sz="2000" i="1" dirty="0" smtClean="0"/>
              <a:t>&gt;&gt;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;</a:t>
            </a:r>
          </a:p>
          <a:p>
            <a:pPr>
              <a:buFontTx/>
              <a:buNone/>
            </a:pPr>
            <a:r>
              <a:rPr lang="en-US" sz="2000" i="1" dirty="0" smtClean="0"/>
              <a:t>                      }</a:t>
            </a:r>
          </a:p>
          <a:p>
            <a:pPr>
              <a:buFontTx/>
              <a:buNone/>
            </a:pPr>
            <a:r>
              <a:rPr lang="en-US" sz="2000" b="1" i="1" dirty="0" smtClean="0"/>
              <a:t>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i="1" dirty="0" smtClean="0"/>
              <a:t>void </a:t>
            </a:r>
            <a:r>
              <a:rPr lang="en-US" sz="1800" i="1" dirty="0" err="1" smtClean="0"/>
              <a:t>setdata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j)</a:t>
            </a:r>
          </a:p>
          <a:p>
            <a:pPr>
              <a:buFontTx/>
              <a:buNone/>
            </a:pPr>
            <a:r>
              <a:rPr lang="en-US" sz="1800" i="1" dirty="0" smtClean="0"/>
              <a:t>{ 		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=j;</a:t>
            </a:r>
          </a:p>
          <a:p>
            <a:pPr>
              <a:buFontTx/>
              <a:buNone/>
            </a:pPr>
            <a:r>
              <a:rPr lang="en-US" sz="1800" i="1" dirty="0" smtClean="0"/>
              <a:t>  }</a:t>
            </a:r>
          </a:p>
          <a:p>
            <a:pPr>
              <a:buFontTx/>
              <a:buNone/>
            </a:pPr>
            <a:r>
              <a:rPr lang="en-US" sz="1800" i="1" dirty="0" smtClean="0"/>
              <a:t> integer()  		// zero argument constructor</a:t>
            </a:r>
          </a:p>
          <a:p>
            <a:pPr>
              <a:buFontTx/>
              <a:buNone/>
            </a:pPr>
            <a:r>
              <a:rPr lang="en-US" sz="1800" i="1" dirty="0" smtClean="0"/>
              <a:t>          {              }</a:t>
            </a:r>
          </a:p>
          <a:p>
            <a:pPr>
              <a:buFontTx/>
              <a:buNone/>
            </a:pPr>
            <a:r>
              <a:rPr lang="en-US" sz="1800" i="1" dirty="0" smtClean="0"/>
              <a:t> integer(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j) // one argument constructor, overloaded constructor</a:t>
            </a:r>
          </a:p>
          <a:p>
            <a:pPr>
              <a:buFontTx/>
              <a:buNone/>
            </a:pPr>
            <a:r>
              <a:rPr lang="en-US" sz="1800" i="1" dirty="0" smtClean="0"/>
              <a:t>  {		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= j ;</a:t>
            </a:r>
          </a:p>
          <a:p>
            <a:pPr>
              <a:buFontTx/>
              <a:buNone/>
            </a:pPr>
            <a:r>
              <a:rPr lang="en-US" sz="1800" i="1" dirty="0" smtClean="0"/>
              <a:t>   };</a:t>
            </a:r>
          </a:p>
          <a:p>
            <a:pPr>
              <a:buFontTx/>
              <a:buNone/>
            </a:pPr>
            <a:r>
              <a:rPr lang="en-US" sz="1800" i="1" dirty="0" smtClean="0"/>
              <a:t> void </a:t>
            </a:r>
            <a:r>
              <a:rPr lang="en-US" sz="1800" i="1" dirty="0" err="1" smtClean="0"/>
              <a:t>displaydata</a:t>
            </a:r>
            <a:r>
              <a:rPr lang="en-US" sz="1800" i="1" dirty="0" smtClean="0"/>
              <a:t>()</a:t>
            </a:r>
          </a:p>
          <a:p>
            <a:pPr>
              <a:buFontTx/>
              <a:buNone/>
            </a:pPr>
            <a:r>
              <a:rPr lang="en-US" sz="1800" i="1" dirty="0" smtClean="0"/>
              <a:t>  {</a:t>
            </a:r>
          </a:p>
          <a:p>
            <a:pPr>
              <a:buFontTx/>
              <a:buNone/>
            </a:pPr>
            <a:r>
              <a:rPr lang="en-US" sz="1800" i="1" dirty="0" smtClean="0"/>
              <a:t>      </a:t>
            </a:r>
            <a:r>
              <a:rPr lang="en-US" sz="1800" i="1" dirty="0" err="1" smtClean="0"/>
              <a:t>cout</a:t>
            </a:r>
            <a:r>
              <a:rPr lang="en-US" sz="1800" i="1" dirty="0" smtClean="0"/>
              <a:t> &lt;&lt;</a:t>
            </a:r>
            <a:r>
              <a:rPr lang="en-US" sz="1800" i="1" dirty="0" err="1" smtClean="0"/>
              <a:t>endl</a:t>
            </a:r>
            <a:r>
              <a:rPr lang="en-US" sz="1800" i="1" dirty="0" smtClean="0"/>
              <a:t>&lt;&lt;“value of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= “&lt;&lt;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;</a:t>
            </a:r>
          </a:p>
          <a:p>
            <a:pPr>
              <a:buFontTx/>
              <a:buNone/>
            </a:pPr>
            <a:r>
              <a:rPr lang="en-US" sz="1800" i="1" dirty="0" smtClean="0"/>
              <a:t>  }</a:t>
            </a:r>
          </a:p>
          <a:p>
            <a:pPr>
              <a:buFontTx/>
              <a:buNone/>
            </a:pPr>
            <a:r>
              <a:rPr lang="en-US" sz="1800" i="1" dirty="0" smtClean="0"/>
              <a:t>};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i="1" dirty="0" smtClean="0"/>
              <a:t>	</a:t>
            </a:r>
            <a:r>
              <a:rPr lang="en-US" sz="2800" i="1" dirty="0" smtClean="0"/>
              <a:t>void main()</a:t>
            </a:r>
          </a:p>
          <a:p>
            <a:pPr>
              <a:buFontTx/>
              <a:buNone/>
            </a:pPr>
            <a:r>
              <a:rPr lang="en-US" sz="2800" i="1" dirty="0" smtClean="0"/>
              <a:t>     { </a:t>
            </a:r>
          </a:p>
          <a:p>
            <a:pPr>
              <a:buFontTx/>
              <a:buNone/>
            </a:pPr>
            <a:r>
              <a:rPr lang="en-US" sz="2800" i="1" dirty="0" smtClean="0"/>
              <a:t>         integer i1(100),i2,i3;</a:t>
            </a:r>
          </a:p>
          <a:p>
            <a:pPr>
              <a:buFontTx/>
              <a:buNone/>
            </a:pPr>
            <a:r>
              <a:rPr lang="en-US" sz="2800" i="1" dirty="0" smtClean="0"/>
              <a:t>         i1.displaydata( );</a:t>
            </a:r>
          </a:p>
          <a:p>
            <a:pPr>
              <a:buFontTx/>
              <a:buNone/>
            </a:pPr>
            <a:r>
              <a:rPr lang="en-US" sz="2800" i="1" dirty="0" smtClean="0"/>
              <a:t>         i2.setdata(200);</a:t>
            </a:r>
          </a:p>
          <a:p>
            <a:pPr>
              <a:buFontTx/>
              <a:buNone/>
            </a:pPr>
            <a:r>
              <a:rPr lang="en-US" sz="2800" i="1" dirty="0" smtClean="0"/>
              <a:t>         i2.displaydata();</a:t>
            </a:r>
          </a:p>
          <a:p>
            <a:pPr>
              <a:buFontTx/>
              <a:buNone/>
            </a:pPr>
            <a:r>
              <a:rPr lang="en-US" sz="2800" i="1" dirty="0" smtClean="0"/>
              <a:t>        i3.getdata( );       </a:t>
            </a:r>
            <a:r>
              <a:rPr lang="en-US" i="1" dirty="0" smtClean="0"/>
              <a:t>/*300 is entered as I/p */</a:t>
            </a:r>
          </a:p>
          <a:p>
            <a:pPr>
              <a:buFontTx/>
              <a:buNone/>
            </a:pPr>
            <a:r>
              <a:rPr lang="en-US" sz="2800" i="1" dirty="0" smtClean="0"/>
              <a:t>        i3.displaydata( );</a:t>
            </a:r>
          </a:p>
          <a:p>
            <a:pPr>
              <a:buFontTx/>
              <a:buNone/>
            </a:pPr>
            <a:r>
              <a:rPr lang="en-US" sz="2800" i="1" dirty="0" smtClean="0"/>
              <a:t>    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Constructor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endParaRPr lang="en-US" sz="1600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overloaded constructors are useful when we want  some objects to be initialized during definition.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no constructor is present in a class the compiler builds an implicit constructor. The zero-argument constructor in the above program is the implicit constructor.</a:t>
            </a:r>
            <a:endParaRPr lang="en-US" sz="2800" i="1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Destructors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endParaRPr lang="en-US" sz="1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destructors, is used to destroy the objects that have been created by a constructor.  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destructor has the same name as the constructor(which is same as the class name) but is preceded by a tilde.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destructor never takes any argument nor does it return any value.</a:t>
            </a:r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Destructors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Destructor is invoked implicitly by the compiler upon exit from the program to clean up the storage that is no longer accessible.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#include&lt;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class example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private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	       example() 		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       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                    </a:t>
            </a:r>
            <a:r>
              <a:rPr lang="en-US" sz="2000" i="1" dirty="0" err="1" smtClean="0"/>
              <a:t>cout</a:t>
            </a:r>
            <a:r>
              <a:rPr lang="en-US" sz="2000" i="1" dirty="0" smtClean="0"/>
              <a:t> &lt;&lt; </a:t>
            </a:r>
            <a:r>
              <a:rPr lang="en-US" sz="2000" i="1" dirty="0" err="1" smtClean="0"/>
              <a:t>endl</a:t>
            </a:r>
            <a:r>
              <a:rPr lang="en-US" sz="2000" i="1" dirty="0" smtClean="0"/>
              <a:t>&lt;&lt;“inside the constructor”;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              }</a:t>
            </a: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sz="2000" dirty="0" smtClean="0"/>
              <a:t>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Destructors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 smtClean="0"/>
              <a:t>		</a:t>
            </a:r>
          </a:p>
          <a:p>
            <a:pPr>
              <a:buFontTx/>
              <a:buNone/>
            </a:pPr>
            <a:r>
              <a:rPr lang="en-US" i="1" dirty="0" smtClean="0"/>
              <a:t>	 ~example() // destructor (same name with tilde)</a:t>
            </a:r>
          </a:p>
          <a:p>
            <a:pPr>
              <a:buFontTx/>
              <a:buNone/>
            </a:pPr>
            <a:r>
              <a:rPr lang="en-US" i="1" dirty="0" smtClean="0"/>
              <a:t>      {</a:t>
            </a:r>
          </a:p>
          <a:p>
            <a:pPr>
              <a:buFontTx/>
              <a:buNone/>
            </a:pPr>
            <a:r>
              <a:rPr lang="en-US" i="1" dirty="0" smtClean="0"/>
              <a:t>           </a:t>
            </a:r>
            <a:r>
              <a:rPr lang="en-US" i="1" dirty="0" err="1" smtClean="0"/>
              <a:t>cout</a:t>
            </a:r>
            <a:r>
              <a:rPr lang="en-US" i="1" dirty="0" smtClean="0"/>
              <a:t>&lt;&lt;</a:t>
            </a:r>
            <a:r>
              <a:rPr lang="en-US" i="1" dirty="0" err="1" smtClean="0"/>
              <a:t>endl</a:t>
            </a:r>
            <a:r>
              <a:rPr lang="en-US" i="1" dirty="0" smtClean="0"/>
              <a:t>&lt;&lt;“inside the destructor”;</a:t>
            </a:r>
          </a:p>
          <a:p>
            <a:pPr>
              <a:buFontTx/>
              <a:buNone/>
            </a:pPr>
            <a:r>
              <a:rPr lang="en-US" i="1" dirty="0" smtClean="0"/>
              <a:t>      }</a:t>
            </a:r>
          </a:p>
          <a:p>
            <a:pPr>
              <a:buFontTx/>
              <a:buNone/>
            </a:pPr>
            <a:r>
              <a:rPr lang="en-US" i="1" dirty="0" smtClean="0"/>
              <a:t> };</a:t>
            </a:r>
          </a:p>
          <a:p>
            <a:pPr>
              <a:buFontTx/>
              <a:buNone/>
            </a:pPr>
            <a:r>
              <a:rPr lang="en-US" i="1" dirty="0" smtClean="0"/>
              <a:t>void main()</a:t>
            </a:r>
          </a:p>
          <a:p>
            <a:pPr>
              <a:buFontTx/>
              <a:buNone/>
            </a:pPr>
            <a:r>
              <a:rPr lang="en-US" i="1" dirty="0" smtClean="0"/>
              <a:t>{</a:t>
            </a:r>
          </a:p>
          <a:p>
            <a:pPr>
              <a:buFontTx/>
              <a:buNone/>
            </a:pPr>
            <a:r>
              <a:rPr lang="en-US" i="1" dirty="0" smtClean="0"/>
              <a:t>   example e;</a:t>
            </a:r>
          </a:p>
          <a:p>
            <a:pPr>
              <a:buFontTx/>
              <a:buNone/>
            </a:pPr>
            <a:r>
              <a:rPr lang="en-US" i="1" dirty="0" smtClean="0"/>
              <a:t>}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2915816" y="4420385"/>
            <a:ext cx="61606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 dirty="0"/>
              <a:t>Output : </a:t>
            </a:r>
            <a:r>
              <a:rPr lang="en-US" sz="2800" b="1" dirty="0" smtClean="0"/>
              <a:t>inside </a:t>
            </a:r>
            <a:r>
              <a:rPr lang="en-US" sz="2800" b="1" dirty="0"/>
              <a:t>the constructor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       inside </a:t>
            </a:r>
            <a:r>
              <a:rPr lang="en-US" sz="2800" b="1" dirty="0"/>
              <a:t>the destructor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Friend functions</a:t>
            </a:r>
            <a:r>
              <a:rPr lang="en-US" sz="4000" dirty="0" smtClean="0"/>
              <a:t> </a:t>
            </a:r>
            <a:endParaRPr lang="en-US" sz="4000" b="1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</a:rPr>
              <a:t>In principle</a:t>
            </a:r>
            <a:r>
              <a:rPr lang="en-US" dirty="0" smtClean="0"/>
              <a:t>, private and protected members of a class </a:t>
            </a:r>
            <a:r>
              <a:rPr lang="en-US" dirty="0" smtClean="0">
                <a:solidFill>
                  <a:srgbClr val="FF3300"/>
                </a:solidFill>
              </a:rPr>
              <a:t>cannot be accessed</a:t>
            </a:r>
            <a:r>
              <a:rPr lang="en-US" dirty="0" smtClean="0"/>
              <a:t> from outside the same class in which they are declared.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CC00"/>
                </a:solidFill>
              </a:rPr>
              <a:t>But, 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CC00"/>
                </a:solidFill>
              </a:rPr>
              <a:t>we can do it</a:t>
            </a:r>
            <a:r>
              <a:rPr lang="en-US" dirty="0" smtClean="0"/>
              <a:t> by declaring a prototype of this external function within the class, and preceding it with the </a:t>
            </a:r>
            <a:r>
              <a:rPr lang="en-US" dirty="0" smtClean="0">
                <a:solidFill>
                  <a:srgbClr val="FF3300"/>
                </a:solidFill>
              </a:rPr>
              <a:t>keyword friend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The friend functions can serve, for example, to conduct operations between two different classes.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It simply has access to its private and protected members without being a member. </a:t>
            </a:r>
          </a:p>
          <a:p>
            <a:pPr algn="just">
              <a:lnSpc>
                <a:spcPct val="90000"/>
              </a:lnSpc>
              <a:buNone/>
            </a:pPr>
            <a:endParaRPr lang="en-US" b="1" dirty="0" smtClean="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3300"/>
                </a:solidFill>
              </a:rPr>
              <a:t>Friend classes</a:t>
            </a:r>
            <a:r>
              <a:rPr lang="en-US" b="1" dirty="0" smtClean="0"/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We can also define a class as friend of another one, granting that second class access to the protected and private members of the first one.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4" y="0"/>
            <a:ext cx="8244408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Output operator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mtClean="0"/>
              <a:t>          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             Screen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 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              </a:t>
            </a:r>
          </a:p>
          <a:p>
            <a:pPr>
              <a:buFontTx/>
              <a:buNone/>
            </a:pPr>
            <a:r>
              <a:rPr lang="en-US" smtClean="0"/>
              <a:t>                Object	     Insertion       Variable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smtClean="0"/>
              <a:t>                                     operator</a:t>
            </a:r>
          </a:p>
          <a:p>
            <a:pPr>
              <a:buFontTx/>
              <a:buNone/>
            </a:pPr>
            <a:r>
              <a:rPr lang="en-US" smtClean="0"/>
              <a:t>   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676400" y="2743200"/>
            <a:ext cx="1752600" cy="9144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1">
                <a:solidFill>
                  <a:srgbClr val="800000"/>
                </a:solidFill>
              </a:rPr>
              <a:t>……….</a:t>
            </a:r>
          </a:p>
          <a:p>
            <a:pPr algn="ctr"/>
            <a:r>
              <a:rPr lang="en-US" sz="2400" b="1" i="1">
                <a:solidFill>
                  <a:srgbClr val="800000"/>
                </a:solidFill>
              </a:rPr>
              <a:t>………..</a:t>
            </a:r>
          </a:p>
          <a:p>
            <a:pPr algn="ctr"/>
            <a:endParaRPr lang="en-US" sz="2400" b="1" i="1">
              <a:solidFill>
                <a:srgbClr val="800000"/>
              </a:solidFill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752600" y="4267200"/>
            <a:ext cx="1371600" cy="6858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cout</a:t>
            </a: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3962400" y="4267200"/>
            <a:ext cx="838200" cy="6096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&lt;&lt;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5410200" y="4267200"/>
            <a:ext cx="1752600" cy="6858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“C++”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H="1">
            <a:off x="4800600" y="4572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H="1">
            <a:off x="3124200" y="45720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V="1">
            <a:off x="2514600" y="3657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friend functions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using namespace std;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class </a:t>
            </a:r>
            <a:r>
              <a:rPr lang="en-US" sz="2000" dirty="0" err="1" smtClean="0"/>
              <a:t>CRectangle</a:t>
            </a: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width, 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public: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void </a:t>
            </a:r>
            <a:r>
              <a:rPr lang="en-US" sz="2000" dirty="0" err="1" smtClean="0"/>
              <a:t>set_values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area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return (width * height);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friend </a:t>
            </a:r>
            <a:r>
              <a:rPr lang="en-US" sz="2000" dirty="0" err="1" smtClean="0"/>
              <a:t>CRectangle</a:t>
            </a:r>
            <a:r>
              <a:rPr lang="en-US" sz="2000" dirty="0" smtClean="0"/>
              <a:t> duplicate (</a:t>
            </a:r>
            <a:r>
              <a:rPr lang="en-US" sz="2000" dirty="0" err="1" smtClean="0"/>
              <a:t>CRectangle</a:t>
            </a:r>
            <a:r>
              <a:rPr lang="en-US" sz="2000" dirty="0" smtClean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void </a:t>
            </a:r>
            <a:r>
              <a:rPr lang="en-US" sz="2000" dirty="0" err="1" smtClean="0"/>
              <a:t>CRectangle</a:t>
            </a:r>
            <a:r>
              <a:rPr lang="en-US" sz="2000" dirty="0" smtClean="0"/>
              <a:t>::</a:t>
            </a:r>
            <a:r>
              <a:rPr lang="en-US" sz="2000" dirty="0" err="1" smtClean="0"/>
              <a:t>set_values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{         width = a;         height = b;              }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</a:t>
            </a:r>
            <a:r>
              <a:rPr lang="en-US" sz="2200" dirty="0" err="1" smtClean="0"/>
              <a:t>CRectangle</a:t>
            </a:r>
            <a:r>
              <a:rPr lang="en-US" sz="2200" dirty="0" smtClean="0"/>
              <a:t> duplicate (</a:t>
            </a:r>
            <a:r>
              <a:rPr lang="en-US" sz="2200" dirty="0" err="1" smtClean="0"/>
              <a:t>CRectangle</a:t>
            </a:r>
            <a:r>
              <a:rPr lang="en-US" sz="2200" dirty="0" smtClean="0"/>
              <a:t> </a:t>
            </a:r>
            <a:r>
              <a:rPr lang="en-US" sz="2200" dirty="0" err="1" smtClean="0"/>
              <a:t>rectparam</a:t>
            </a:r>
            <a:r>
              <a:rPr lang="en-US" sz="22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CRectangle</a:t>
            </a:r>
            <a:r>
              <a:rPr lang="en-US" sz="2200" dirty="0" smtClean="0"/>
              <a:t> </a:t>
            </a:r>
            <a:r>
              <a:rPr lang="en-US" sz="2200" dirty="0" err="1" smtClean="0"/>
              <a:t>rectres</a:t>
            </a:r>
            <a:r>
              <a:rPr lang="en-US" sz="2200" dirty="0" smtClean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rectres.width</a:t>
            </a:r>
            <a:r>
              <a:rPr lang="en-US" sz="2200" dirty="0" smtClean="0"/>
              <a:t> = </a:t>
            </a:r>
            <a:r>
              <a:rPr lang="en-US" sz="2200" dirty="0" err="1" smtClean="0"/>
              <a:t>rectparam.width</a:t>
            </a:r>
            <a:r>
              <a:rPr lang="en-US" sz="2200" dirty="0" smtClean="0"/>
              <a:t>*2;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rectres.height</a:t>
            </a:r>
            <a:r>
              <a:rPr lang="en-US" sz="2200" dirty="0" smtClean="0"/>
              <a:t> = </a:t>
            </a:r>
            <a:r>
              <a:rPr lang="en-US" sz="2200" dirty="0" err="1" smtClean="0"/>
              <a:t>rectparam.height</a:t>
            </a:r>
            <a:r>
              <a:rPr lang="en-US" sz="2200" dirty="0" smtClean="0"/>
              <a:t>*2;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return (</a:t>
            </a:r>
            <a:r>
              <a:rPr lang="en-US" sz="2200" dirty="0" err="1" smtClean="0"/>
              <a:t>rectres</a:t>
            </a:r>
            <a:r>
              <a:rPr lang="en-US" sz="2200" dirty="0" smtClean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</a:t>
            </a:r>
            <a:r>
              <a:rPr lang="en-US" sz="2200" dirty="0" err="1" smtClean="0"/>
              <a:t>int</a:t>
            </a:r>
            <a:r>
              <a:rPr lang="en-US" sz="2200" dirty="0" smtClean="0"/>
              <a:t> main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CRectangle</a:t>
            </a:r>
            <a:r>
              <a:rPr lang="en-US" sz="2200" dirty="0" smtClean="0"/>
              <a:t> </a:t>
            </a:r>
            <a:r>
              <a:rPr lang="en-US" sz="2200" dirty="0" err="1" smtClean="0"/>
              <a:t>rect</a:t>
            </a:r>
            <a:r>
              <a:rPr lang="en-US" sz="2200" dirty="0" smtClean="0"/>
              <a:t>, </a:t>
            </a:r>
            <a:r>
              <a:rPr lang="en-US" sz="2200" dirty="0" err="1" smtClean="0"/>
              <a:t>rectb</a:t>
            </a:r>
            <a:r>
              <a:rPr lang="en-US" sz="2200" dirty="0" smtClean="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rect.set_values</a:t>
            </a:r>
            <a:r>
              <a:rPr lang="en-US" sz="2200" dirty="0" smtClean="0"/>
              <a:t> (2,3);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rectb</a:t>
            </a:r>
            <a:r>
              <a:rPr lang="en-US" sz="2200" dirty="0" smtClean="0"/>
              <a:t> = duplicate (</a:t>
            </a:r>
            <a:r>
              <a:rPr lang="en-US" sz="2200" dirty="0" err="1" smtClean="0"/>
              <a:t>rect</a:t>
            </a:r>
            <a:r>
              <a:rPr lang="en-US" sz="2200" dirty="0" smtClean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</a:t>
            </a:r>
            <a:r>
              <a:rPr lang="en-US" sz="2200" dirty="0" err="1" smtClean="0"/>
              <a:t>rectb.area</a:t>
            </a:r>
            <a:r>
              <a:rPr lang="en-US" sz="2200" dirty="0" smtClean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/>
              <a:t> }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friend class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class </a:t>
            </a:r>
            <a:r>
              <a:rPr lang="en-US" sz="2000" dirty="0" err="1" smtClean="0"/>
              <a:t>CSquare</a:t>
            </a:r>
            <a:r>
              <a:rPr lang="en-US" sz="2000" dirty="0" smtClean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class </a:t>
            </a:r>
            <a:r>
              <a:rPr lang="en-US" sz="2000" dirty="0" err="1" smtClean="0"/>
              <a:t>CRectangle</a:t>
            </a: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width, 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public: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area 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{	  return (width * height);	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void convert (</a:t>
            </a:r>
            <a:r>
              <a:rPr lang="en-US" sz="2000" dirty="0" err="1" smtClean="0"/>
              <a:t>CSquare</a:t>
            </a:r>
            <a:r>
              <a:rPr lang="en-US" sz="2000" dirty="0" smtClean="0"/>
              <a:t>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 }; </a:t>
            </a:r>
          </a:p>
          <a:p>
            <a:pPr>
              <a:buFontTx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CSquare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{ </a:t>
            </a:r>
          </a:p>
          <a:p>
            <a:pPr>
              <a:buFontTx/>
              <a:buNone/>
            </a:pPr>
            <a:r>
              <a:rPr lang="en-US" sz="2000" dirty="0" smtClean="0"/>
              <a:t>    private: </a:t>
            </a:r>
          </a:p>
          <a:p>
            <a:pPr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side;</a:t>
            </a:r>
          </a:p>
          <a:p>
            <a:pPr>
              <a:buFontTx/>
              <a:buNone/>
            </a:pPr>
            <a:r>
              <a:rPr lang="en-US" sz="2000" dirty="0" smtClean="0"/>
              <a:t>   public:</a:t>
            </a:r>
          </a:p>
          <a:p>
            <a:pPr>
              <a:buFontTx/>
              <a:buNone/>
            </a:pPr>
            <a:r>
              <a:rPr lang="en-US" sz="2000" dirty="0" smtClean="0"/>
              <a:t>      void </a:t>
            </a:r>
            <a:r>
              <a:rPr lang="en-US" sz="2000" dirty="0" err="1" smtClean="0"/>
              <a:t>set_side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a)</a:t>
            </a:r>
          </a:p>
          <a:p>
            <a:pPr>
              <a:buFontTx/>
              <a:buNone/>
            </a:pPr>
            <a:r>
              <a:rPr lang="en-US" sz="2000" dirty="0" smtClean="0"/>
              <a:t>     {	side=a;	 } </a:t>
            </a:r>
          </a:p>
          <a:p>
            <a:pPr>
              <a:buFontTx/>
              <a:buNone/>
            </a:pPr>
            <a:r>
              <a:rPr lang="en-US" sz="2000" dirty="0" smtClean="0"/>
              <a:t>    friend class </a:t>
            </a:r>
            <a:r>
              <a:rPr lang="en-US" sz="2000" dirty="0" err="1" smtClean="0"/>
              <a:t>CRectangle</a:t>
            </a:r>
            <a:r>
              <a:rPr lang="en-US" sz="2000" dirty="0" smtClean="0"/>
              <a:t>;</a:t>
            </a:r>
          </a:p>
          <a:p>
            <a:pPr>
              <a:buFontTx/>
              <a:buNone/>
            </a:pPr>
            <a:r>
              <a:rPr lang="en-US" sz="2000" dirty="0" smtClean="0"/>
              <a:t> 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b="1" dirty="0" smtClean="0"/>
              <a:t>void </a:t>
            </a:r>
            <a:r>
              <a:rPr lang="en-US" sz="1800" b="1" dirty="0" err="1" smtClean="0"/>
              <a:t>CRectangle</a:t>
            </a:r>
            <a:r>
              <a:rPr lang="en-US" sz="1800" b="1" dirty="0" smtClean="0"/>
              <a:t>::convert (</a:t>
            </a:r>
            <a:r>
              <a:rPr lang="en-US" sz="1800" b="1" dirty="0" err="1" smtClean="0"/>
              <a:t>CSquare</a:t>
            </a:r>
            <a:r>
              <a:rPr lang="en-US" sz="1800" b="1" dirty="0" smtClean="0"/>
              <a:t> a)</a:t>
            </a:r>
          </a:p>
          <a:p>
            <a:pPr>
              <a:buFontTx/>
              <a:buNone/>
            </a:pPr>
            <a:r>
              <a:rPr lang="en-US" dirty="0" smtClean="0"/>
              <a:t> { </a:t>
            </a:r>
          </a:p>
          <a:p>
            <a:pPr>
              <a:buFontTx/>
              <a:buNone/>
            </a:pPr>
            <a:r>
              <a:rPr lang="en-US" dirty="0" smtClean="0"/>
              <a:t>    width = </a:t>
            </a:r>
            <a:r>
              <a:rPr lang="en-US" dirty="0" err="1" smtClean="0"/>
              <a:t>a.side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    height = </a:t>
            </a:r>
            <a:r>
              <a:rPr lang="en-US" dirty="0" err="1" smtClean="0"/>
              <a:t>a.side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CSquare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CRectangle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sqr.set_side</a:t>
            </a:r>
            <a:r>
              <a:rPr lang="en-US" dirty="0" smtClean="0"/>
              <a:t>(4);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rect.convert</a:t>
            </a:r>
            <a:r>
              <a:rPr lang="en-US" dirty="0" smtClean="0"/>
              <a:t>(</a:t>
            </a:r>
            <a:r>
              <a:rPr lang="en-US" dirty="0" err="1" smtClean="0"/>
              <a:t>sqr</a:t>
            </a:r>
            <a:r>
              <a:rPr lang="en-US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rect.area</a:t>
            </a:r>
            <a:r>
              <a:rPr lang="en-US" dirty="0" smtClean="0"/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}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-27384"/>
            <a:ext cx="8244408" cy="103596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Standard Input (</a:t>
            </a:r>
            <a:r>
              <a:rPr lang="en-US" sz="4000" b="1" dirty="0" err="1" smtClean="0"/>
              <a:t>cin</a:t>
            </a:r>
            <a:r>
              <a:rPr lang="en-US" sz="4000" b="1" dirty="0" smtClean="0"/>
              <a:t>).</a:t>
            </a:r>
            <a:endParaRPr lang="en-US" sz="40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268760"/>
            <a:ext cx="83820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standard input device is usually the                     keyboard. Handling the standard input in    C++ is done by applying the overloaded   operator of extraction (&gt;&gt;) on the </a:t>
            </a:r>
            <a:r>
              <a:rPr lang="en-US" sz="2800" dirty="0" err="1" smtClean="0"/>
              <a:t>cin</a:t>
            </a:r>
            <a:r>
              <a:rPr lang="en-US" sz="2800" dirty="0" smtClean="0"/>
              <a:t> stream.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err="1" smtClean="0"/>
              <a:t>cin</a:t>
            </a:r>
            <a:r>
              <a:rPr lang="en-US" sz="2800" dirty="0" smtClean="0"/>
              <a:t> is a predefined object in C++ that corresponds to the standard input stream.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&gt;&gt; is known as extraction or get from operator.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It extracts or takes the value from the keyboard and assigns it to the variable on its right.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0" y="381000"/>
            <a:ext cx="8676456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INPUT OPERATOR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382000" cy="49530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z="2800" smtClean="0"/>
              <a:t>Eg  cin &gt;&gt; number;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                 Object	     Extraction       Variable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smtClean="0"/>
              <a:t>                                      operator          (number)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            Keyboard</a:t>
            </a:r>
          </a:p>
          <a:p>
            <a:pPr>
              <a:buFontTx/>
              <a:buNone/>
            </a:pPr>
            <a:r>
              <a:rPr lang="en-US" smtClean="0"/>
              <a:t>  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752600" y="2971800"/>
            <a:ext cx="1371600" cy="6858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Cin</a:t>
            </a: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3962400" y="3048000"/>
            <a:ext cx="838200" cy="609600"/>
          </a:xfrm>
          <a:prstGeom prst="ellipse">
            <a:avLst/>
          </a:prstGeom>
          <a:solidFill>
            <a:srgbClr val="66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&gt;&gt;</a:t>
            </a:r>
            <a:endParaRPr lang="en-US" sz="3600" b="1" i="1">
              <a:solidFill>
                <a:srgbClr val="800000"/>
              </a:solidFill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5410200" y="2971800"/>
            <a:ext cx="1752600" cy="6858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45.4</a:t>
            </a:r>
            <a:endParaRPr lang="en-US" sz="3600" b="1" i="1">
              <a:solidFill>
                <a:srgbClr val="800000"/>
              </a:solidFill>
            </a:endParaRP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4800600" y="3352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V="1">
            <a:off x="3124200" y="32766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flipV="1">
            <a:off x="990600" y="4495800"/>
            <a:ext cx="2743200" cy="685800"/>
          </a:xfrm>
          <a:custGeom>
            <a:avLst/>
            <a:gdLst>
              <a:gd name="T0" fmla="*/ 304838117 w 21600"/>
              <a:gd name="T1" fmla="*/ 10887075 h 21600"/>
              <a:gd name="T2" fmla="*/ 174193200 w 21600"/>
              <a:gd name="T3" fmla="*/ 21774150 h 21600"/>
              <a:gd name="T4" fmla="*/ 43548300 w 21600"/>
              <a:gd name="T5" fmla="*/ 10887075 h 21600"/>
              <a:gd name="T6" fmla="*/ 1741932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------- </a:t>
            </a:r>
            <a:endParaRPr lang="en-US" sz="3600" b="1" i="1">
              <a:solidFill>
                <a:srgbClr val="800000"/>
              </a:solidFill>
            </a:endParaRP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V="1">
            <a:off x="2362200" y="36576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Defines a scope for an identifier  that are used in a program.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For using the identifiers defined in the namespace scope  we must include the using directive, like </a:t>
            </a:r>
          </a:p>
          <a:p>
            <a:pPr algn="just">
              <a:buNone/>
            </a:pPr>
            <a:r>
              <a:rPr lang="en-US" dirty="0" smtClean="0"/>
              <a:t>	using namespace std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std is the namespace where ANSI C++ standard class libraries are defined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305</TotalTime>
  <Words>2221</Words>
  <Application>Microsoft Office PowerPoint</Application>
  <PresentationFormat>On-screen Show (4:3)</PresentationFormat>
  <Paragraphs>590</Paragraphs>
  <Slides>53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Oriel</vt:lpstr>
      <vt:lpstr>C++</vt:lpstr>
      <vt:lpstr>Basic Input/Output </vt:lpstr>
      <vt:lpstr>Basic Input/Output </vt:lpstr>
      <vt:lpstr>Slide 4</vt:lpstr>
      <vt:lpstr>Output operator </vt:lpstr>
      <vt:lpstr>Standard Input (cin).</vt:lpstr>
      <vt:lpstr>INPUT OPERATOR</vt:lpstr>
      <vt:lpstr>Namespace</vt:lpstr>
      <vt:lpstr>Classes</vt:lpstr>
      <vt:lpstr>Class</vt:lpstr>
      <vt:lpstr>Class Declaration</vt:lpstr>
      <vt:lpstr>Creating objects</vt:lpstr>
      <vt:lpstr>Accessing class members</vt:lpstr>
      <vt:lpstr>Classes </vt:lpstr>
      <vt:lpstr>Classes </vt:lpstr>
      <vt:lpstr>Outside the class definition</vt:lpstr>
      <vt:lpstr>An example with class</vt:lpstr>
      <vt:lpstr>An example with class</vt:lpstr>
      <vt:lpstr>Inside the class definition</vt:lpstr>
      <vt:lpstr>Inside the class definition</vt:lpstr>
      <vt:lpstr>Nesting of member functions</vt:lpstr>
      <vt:lpstr>Nesting of member functions</vt:lpstr>
      <vt:lpstr>Nesting of member functions</vt:lpstr>
      <vt:lpstr>      Memory allocation for objects</vt:lpstr>
      <vt:lpstr>          Memory allocation for objects</vt:lpstr>
      <vt:lpstr>Static Data members</vt:lpstr>
      <vt:lpstr>Static Data members</vt:lpstr>
      <vt:lpstr>Static Data members</vt:lpstr>
      <vt:lpstr>Static Data members</vt:lpstr>
      <vt:lpstr>Sharing of a static data member</vt:lpstr>
      <vt:lpstr>Static Member Function</vt:lpstr>
      <vt:lpstr>Static Member function</vt:lpstr>
      <vt:lpstr>Static Member function</vt:lpstr>
      <vt:lpstr>Array of objects</vt:lpstr>
      <vt:lpstr>Array of Objects</vt:lpstr>
      <vt:lpstr>Array of Objects</vt:lpstr>
      <vt:lpstr>Slide 37</vt:lpstr>
      <vt:lpstr>Constructors and destructors</vt:lpstr>
      <vt:lpstr>Constructor</vt:lpstr>
      <vt:lpstr>Constructor contd..</vt:lpstr>
      <vt:lpstr>Constructor</vt:lpstr>
      <vt:lpstr>Constructor</vt:lpstr>
      <vt:lpstr>Constructor</vt:lpstr>
      <vt:lpstr>Constructor</vt:lpstr>
      <vt:lpstr>  Destructors</vt:lpstr>
      <vt:lpstr>  Destructors</vt:lpstr>
      <vt:lpstr>  Destructors</vt:lpstr>
      <vt:lpstr> Friend functions </vt:lpstr>
      <vt:lpstr>Friend function Characteristics</vt:lpstr>
      <vt:lpstr>friend functions</vt:lpstr>
      <vt:lpstr>Slide 51</vt:lpstr>
      <vt:lpstr> friend class</vt:lpstr>
      <vt:lpstr>Slide 53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Bhavik</dc:creator>
  <cp:lastModifiedBy>Bhavik</cp:lastModifiedBy>
  <cp:revision>87</cp:revision>
  <dcterms:created xsi:type="dcterms:W3CDTF">2012-06-21T16:51:32Z</dcterms:created>
  <dcterms:modified xsi:type="dcterms:W3CDTF">2012-10-16T17:17:07Z</dcterms:modified>
</cp:coreProperties>
</file>