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01" r:id="rId14"/>
    <p:sldId id="295" r:id="rId15"/>
    <p:sldId id="296" r:id="rId16"/>
    <p:sldId id="297" r:id="rId17"/>
    <p:sldId id="298" r:id="rId18"/>
    <p:sldId id="257" r:id="rId19"/>
    <p:sldId id="258" r:id="rId20"/>
    <p:sldId id="259" r:id="rId21"/>
    <p:sldId id="260" r:id="rId22"/>
    <p:sldId id="261" r:id="rId23"/>
    <p:sldId id="275" r:id="rId24"/>
    <p:sldId id="302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3" r:id="rId35"/>
    <p:sldId id="274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92AA2-851D-4676-B923-65D5C68C973B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AA633-8A11-4032-A40F-4E691359F46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9B91B-2CF3-495B-B8BE-BE795E1CCB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47BEB-8AE8-4DED-BE36-E69816A54B1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35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CAEA0-483B-4541-9C67-D99BCB2A587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37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1F81A-7FB8-4D39-A56C-3056B738315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8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78CC2-4E08-47D5-B135-5D2A756FA52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39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9559B-C539-4466-9359-E44A365E190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40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894CB-E538-4334-BC22-2CBD61E78D5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41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18DB3-3E1A-43E4-91E3-3969CD66997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42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55C09-A57C-4E8F-99E3-DF3EB558AA0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43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94A7C-CB76-4DF5-9CEA-0DE986FAFD5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5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174EC-E8BE-4827-85B6-6F0AF744C0D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6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5ADE5-9C02-48EE-A142-BEF77BC169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89867-7F1E-4CDE-BB5E-F360046E043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8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1118-AAF6-4DA0-B39E-B262D6DF5E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9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F486A-742A-495B-9F60-F479EAC5575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0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79AB2-B0D1-4459-B693-A3E0DD1C5D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1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7EB44-3A2B-4140-BBD6-9ADAE95D501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65636-0307-4A5C-87AD-2AD0F366A3D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3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8613B-1C77-4A2F-B3D8-E9456EE3A74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36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Access public protected private </a:t>
            </a:r>
            <a:r>
              <a:rPr lang="en-US" dirty="0" smtClean="0"/>
              <a:t>members of the same class ye \</a:t>
            </a:r>
            <a:r>
              <a:rPr lang="en-US" dirty="0" err="1" smtClean="0"/>
              <a:t>syesyesmembers</a:t>
            </a:r>
            <a:r>
              <a:rPr lang="en-US" dirty="0" smtClean="0"/>
              <a:t> of derived </a:t>
            </a:r>
            <a:r>
              <a:rPr lang="en-US" dirty="0" err="1" smtClean="0"/>
              <a:t>classesyesyesnonot</a:t>
            </a:r>
            <a:r>
              <a:rPr lang="en-US" dirty="0" smtClean="0"/>
              <a:t> </a:t>
            </a:r>
            <a:r>
              <a:rPr lang="en-US" dirty="0" err="1" smtClean="0"/>
              <a:t>membersyesnono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7E7A4-157F-4C13-B923-EAD5B9915D7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4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ED4453-8E7D-4889-9B96-0253A7D40F92}" type="datetimeFigureOut">
              <a:rPr lang="en-IN" smtClean="0"/>
              <a:pPr/>
              <a:t>18-10-2012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EE59BC-4D20-4E41-8A3A-081C5A9525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CDAC Mumbai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  <a:endParaRPr lang="en-US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You cannot change the way an operator works between native C++ types. For instance, you cannot change how + works between a double and an integer variable, as this operation is native to the compiler. You can however change how + works between a Complex class and a double variable, since Complex isn't a native C++ type.</a:t>
            </a:r>
            <a:br>
              <a:rPr lang="en-US" sz="2000" dirty="0" smtClean="0"/>
            </a:br>
            <a:endParaRPr lang="en-US" sz="20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The order of operator evaluation remains unchanged. You cannot change the operator precedence rules.</a:t>
            </a:r>
            <a:br>
              <a:rPr lang="en-US" sz="2000" dirty="0" smtClean="0"/>
            </a:br>
            <a:endParaRPr lang="en-US" sz="2000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You cannot change the operator associativity rules either. For example, the unary minus (-) operator associates from right to left. X = -Y; // Unary minus associates from right to left. X = Y-; // You CANNOT alter unary minus to go from left to right.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  <a:endParaRPr lang="en-US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Overloading some operators doesn't implicitly define other operators for you. For example, overloading the + and = operators for a class doesn't mean that the += operator is overloaded automatically for you. You will need to write separate overload code for the += operator as well.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general form of operation function is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op is preceded by the keyword operator. Operator  op is the function name.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 operator function name must be either member functions (non -static) or friend functions.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friend function has one argument for unary operators and two for binary operators.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member function has no argument for unary operator and one argument for binary operator.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755576" y="1916832"/>
            <a:ext cx="727280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 err="1" smtClean="0">
                <a:solidFill>
                  <a:srgbClr val="FF3300"/>
                </a:solidFill>
              </a:rPr>
              <a:t>returntype</a:t>
            </a:r>
            <a:r>
              <a:rPr lang="en-US" sz="2000" b="1" i="1" dirty="0" smtClean="0">
                <a:solidFill>
                  <a:srgbClr val="FF3300"/>
                </a:solidFill>
              </a:rPr>
              <a:t> </a:t>
            </a:r>
            <a:r>
              <a:rPr lang="en-US" sz="2000" b="1" i="1" dirty="0" err="1">
                <a:solidFill>
                  <a:srgbClr val="FF3300"/>
                </a:solidFill>
              </a:rPr>
              <a:t>classname</a:t>
            </a:r>
            <a:r>
              <a:rPr lang="en-US" sz="2000" b="1" i="1" dirty="0">
                <a:solidFill>
                  <a:srgbClr val="FF3300"/>
                </a:solidFill>
              </a:rPr>
              <a:t> :: operator op (</a:t>
            </a:r>
            <a:r>
              <a:rPr lang="en-US" sz="2000" b="1" i="1" dirty="0" err="1">
                <a:solidFill>
                  <a:srgbClr val="FF3300"/>
                </a:solidFill>
              </a:rPr>
              <a:t>arg_list</a:t>
            </a:r>
            <a:r>
              <a:rPr lang="en-US" sz="2000" b="1" i="1" dirty="0">
                <a:solidFill>
                  <a:srgbClr val="FF3300"/>
                </a:solidFill>
              </a:rPr>
              <a:t>)</a:t>
            </a:r>
          </a:p>
          <a:p>
            <a:r>
              <a:rPr lang="en-US" sz="2000" b="1" i="1" dirty="0">
                <a:solidFill>
                  <a:srgbClr val="FF3300"/>
                </a:solidFill>
              </a:rPr>
              <a:t>{</a:t>
            </a:r>
          </a:p>
          <a:p>
            <a:r>
              <a:rPr lang="en-US" sz="2000" b="1" i="1" dirty="0">
                <a:solidFill>
                  <a:srgbClr val="FF3300"/>
                </a:solidFill>
              </a:rPr>
              <a:t>     function body //task defined</a:t>
            </a:r>
          </a:p>
          <a:p>
            <a:r>
              <a:rPr lang="en-US" sz="2000" b="1" i="1" dirty="0" smtClean="0">
                <a:solidFill>
                  <a:srgbClr val="FF33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Overloaded Operator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 Unary operators</a:t>
            </a:r>
          </a:p>
          <a:p>
            <a:pPr>
              <a:buNone/>
            </a:pPr>
            <a:r>
              <a:rPr lang="en-US" dirty="0" smtClean="0"/>
              <a:t>		op   x  or     x   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Binary operators</a:t>
            </a:r>
          </a:p>
          <a:p>
            <a:pPr>
              <a:buNone/>
            </a:pPr>
            <a:r>
              <a:rPr lang="en-US" dirty="0" smtClean="0"/>
              <a:t>		x   op  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Unary operator in Friend Function</a:t>
            </a:r>
          </a:p>
          <a:p>
            <a:pPr>
              <a:buNone/>
            </a:pPr>
            <a:r>
              <a:rPr lang="en-US" dirty="0" smtClean="0"/>
              <a:t>		operator op (x)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Binary operator in Member Function</a:t>
            </a:r>
          </a:p>
          <a:p>
            <a:pPr>
              <a:buNone/>
            </a:pPr>
            <a:r>
              <a:rPr lang="en-US" dirty="0" smtClean="0"/>
              <a:t>		x . Operator op ( y 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Binary operator in Friend Function</a:t>
            </a:r>
          </a:p>
          <a:p>
            <a:pPr>
              <a:buNone/>
            </a:pPr>
            <a:r>
              <a:rPr lang="en-US" dirty="0" smtClean="0"/>
              <a:t>		operator op ( x , y)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Binary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Class number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	number(){x=0;}</a:t>
            </a:r>
          </a:p>
          <a:p>
            <a:pPr>
              <a:buNone/>
            </a:pPr>
            <a:r>
              <a:rPr lang="en-US" dirty="0" smtClean="0"/>
              <a:t>		number(</a:t>
            </a:r>
            <a:r>
              <a:rPr lang="en-US" dirty="0" err="1" smtClean="0"/>
              <a:t>int</a:t>
            </a:r>
            <a:r>
              <a:rPr lang="en-US" dirty="0" smtClean="0"/>
              <a:t> x1)  {x=x1;}</a:t>
            </a:r>
          </a:p>
          <a:p>
            <a:pPr>
              <a:buNone/>
            </a:pPr>
            <a:r>
              <a:rPr lang="en-US" dirty="0" smtClean="0"/>
              <a:t>		number operator+(number n)</a:t>
            </a:r>
          </a:p>
          <a:p>
            <a:pPr>
              <a:buNone/>
            </a:pPr>
            <a:r>
              <a:rPr lang="en-US" dirty="0" smtClean="0"/>
              <a:t>			{number temp;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temp.x</a:t>
            </a:r>
            <a:r>
              <a:rPr lang="en-US" dirty="0" smtClean="0"/>
              <a:t> = </a:t>
            </a:r>
            <a:r>
              <a:rPr lang="en-US" dirty="0" err="1" smtClean="0"/>
              <a:t>x+n.x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	return (temp);}</a:t>
            </a:r>
          </a:p>
          <a:p>
            <a:pPr>
              <a:buNone/>
            </a:pPr>
            <a:r>
              <a:rPr lang="en-US" dirty="0" smtClean="0"/>
              <a:t>		void display() {</a:t>
            </a:r>
            <a:r>
              <a:rPr lang="en-US" dirty="0" err="1" smtClean="0"/>
              <a:t>cout</a:t>
            </a:r>
            <a:r>
              <a:rPr lang="en-US" dirty="0" smtClean="0"/>
              <a:t>&lt;&lt;x;}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Binary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number  n1,n2,n3;</a:t>
            </a:r>
          </a:p>
          <a:p>
            <a:pPr>
              <a:buNone/>
            </a:pPr>
            <a:r>
              <a:rPr lang="en-US" dirty="0" smtClean="0"/>
              <a:t>	n1=number(10);</a:t>
            </a:r>
          </a:p>
          <a:p>
            <a:pPr>
              <a:buNone/>
            </a:pPr>
            <a:r>
              <a:rPr lang="en-US" dirty="0" smtClean="0"/>
              <a:t>	n2=number(20);</a:t>
            </a:r>
          </a:p>
          <a:p>
            <a:pPr>
              <a:buNone/>
            </a:pPr>
            <a:r>
              <a:rPr lang="en-US" dirty="0" smtClean="0"/>
              <a:t>	n3 = n1+n2;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&lt;&lt;“\n”&lt;&lt;“n1+n2=“;</a:t>
            </a:r>
          </a:p>
          <a:p>
            <a:pPr>
              <a:buNone/>
            </a:pPr>
            <a:r>
              <a:rPr lang="en-US" dirty="0" smtClean="0"/>
              <a:t>	n3.display();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Binary Operators (Friend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Class alpha {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data;</a:t>
            </a:r>
          </a:p>
          <a:p>
            <a:pPr>
              <a:buNone/>
            </a:pPr>
            <a:r>
              <a:rPr lang="en-US" sz="1800" dirty="0" smtClean="0"/>
              <a:t>	public:</a:t>
            </a:r>
          </a:p>
          <a:p>
            <a:pPr>
              <a:buNone/>
            </a:pPr>
            <a:r>
              <a:rPr lang="en-US" sz="1800" dirty="0" smtClean="0"/>
              <a:t>		alpha( ){	 }</a:t>
            </a:r>
          </a:p>
          <a:p>
            <a:pPr>
              <a:buNone/>
            </a:pPr>
            <a:r>
              <a:rPr lang="en-US" sz="1800" dirty="0" smtClean="0"/>
              <a:t>		alpha(</a:t>
            </a:r>
            <a:r>
              <a:rPr lang="en-US" sz="1800" dirty="0" err="1" smtClean="0"/>
              <a:t>int</a:t>
            </a:r>
            <a:r>
              <a:rPr lang="en-US" sz="1800" dirty="0" smtClean="0"/>
              <a:t> t){data = t;}</a:t>
            </a:r>
          </a:p>
          <a:p>
            <a:pPr>
              <a:buNone/>
            </a:pPr>
            <a:r>
              <a:rPr lang="en-US" sz="1800" dirty="0" smtClean="0"/>
              <a:t>		void display()</a:t>
            </a:r>
          </a:p>
          <a:p>
            <a:pPr>
              <a:buNone/>
            </a:pPr>
            <a:r>
              <a:rPr lang="en-US" sz="1800" dirty="0" smtClean="0"/>
              <a:t>		{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&lt;&lt;data;	}</a:t>
            </a:r>
          </a:p>
          <a:p>
            <a:pPr>
              <a:buNone/>
            </a:pPr>
            <a:r>
              <a:rPr lang="en-US" sz="1800" dirty="0" smtClean="0"/>
              <a:t>		friend alpha operator+(alpha a, alpha b);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	alpha operator+(alpha a1, alpha b1)</a:t>
            </a:r>
          </a:p>
          <a:p>
            <a:pPr>
              <a:buNone/>
            </a:pPr>
            <a:r>
              <a:rPr lang="en-US" sz="1800" dirty="0" smtClean="0"/>
              <a:t>	{ 	alpha p;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p.data</a:t>
            </a:r>
            <a:r>
              <a:rPr lang="en-US" sz="1800" dirty="0" smtClean="0"/>
              <a:t> = a1.data + b1.data;</a:t>
            </a:r>
          </a:p>
          <a:p>
            <a:pPr>
              <a:buNone/>
            </a:pPr>
            <a:r>
              <a:rPr lang="en-US" sz="1800" dirty="0" smtClean="0"/>
              <a:t>		return (p); 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Binary Operators(Friend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alpha a2;</a:t>
            </a:r>
          </a:p>
          <a:p>
            <a:pPr>
              <a:buNone/>
            </a:pPr>
            <a:r>
              <a:rPr lang="en-US" sz="2000" dirty="0" smtClean="0"/>
              <a:t>	alpha a3(13);</a:t>
            </a:r>
          </a:p>
          <a:p>
            <a:pPr>
              <a:buNone/>
            </a:pPr>
            <a:r>
              <a:rPr lang="en-US" sz="2000" dirty="0" smtClean="0"/>
              <a:t>	a2 = 3+ a3;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&lt;&lt;“3+a3:”;</a:t>
            </a:r>
          </a:p>
          <a:p>
            <a:pPr>
              <a:buNone/>
            </a:pPr>
            <a:r>
              <a:rPr lang="en-US" sz="2000" dirty="0" smtClean="0"/>
              <a:t>	a2.disp();</a:t>
            </a:r>
          </a:p>
          <a:p>
            <a:pPr>
              <a:buNone/>
            </a:pPr>
            <a:r>
              <a:rPr lang="en-US" sz="2000" dirty="0" smtClean="0"/>
              <a:t>	a2=a3+3;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&lt;&lt;“a3+3:”;</a:t>
            </a:r>
          </a:p>
          <a:p>
            <a:pPr>
              <a:buNone/>
            </a:pPr>
            <a:r>
              <a:rPr lang="en-US" sz="2000" dirty="0" smtClean="0"/>
              <a:t>	a2.disp();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Inheritance is the most powerful feature of OOPS. It is a process of creating new classes, called derived classes, from existing or Base Classes.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Derived class inherits all the capabilities of the base class, but can add more refinement of its own. There is no effect on the base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Inheritance provides the advantage of code reusability. Reusing existing code saves time, money and increases a programmers reliability.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class that is inherited is referred to as a </a:t>
            </a:r>
            <a:r>
              <a:rPr lang="en-US" sz="2800" dirty="0" smtClean="0">
                <a:solidFill>
                  <a:srgbClr val="FF3300"/>
                </a:solidFill>
              </a:rPr>
              <a:t>base class, parent class, super class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class can not only inherit properties from one class but from more than one class or from more than one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class that is inheriting is called the child class or derived class.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 class inherits another, the members of the base becomes the member of the derived class.</a:t>
            </a:r>
          </a:p>
          <a:p>
            <a:pPr algn="just">
              <a:buNone/>
            </a:pPr>
            <a:r>
              <a:rPr lang="en-US" sz="2800" dirty="0" smtClean="0"/>
              <a:t>	It’s general form is </a:t>
            </a:r>
          </a:p>
          <a:p>
            <a:pPr algn="just"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    </a:t>
            </a:r>
            <a:r>
              <a:rPr lang="en-US" sz="2400" i="1" u="sng" dirty="0" smtClean="0">
                <a:solidFill>
                  <a:srgbClr val="FF3300"/>
                </a:solidFill>
              </a:rPr>
              <a:t>class</a:t>
            </a:r>
            <a:r>
              <a:rPr lang="en-US" sz="2400" i="1" dirty="0" smtClean="0">
                <a:solidFill>
                  <a:srgbClr val="FF3300"/>
                </a:solidFill>
              </a:rPr>
              <a:t> derived-class-name : </a:t>
            </a:r>
            <a:r>
              <a:rPr lang="en-US" sz="2400" i="1" u="sng" dirty="0" smtClean="0">
                <a:solidFill>
                  <a:srgbClr val="FF3300"/>
                </a:solidFill>
              </a:rPr>
              <a:t>access</a:t>
            </a:r>
            <a:r>
              <a:rPr lang="en-US" sz="2400" i="1" dirty="0" smtClean="0">
                <a:solidFill>
                  <a:srgbClr val="FF3300"/>
                </a:solidFill>
              </a:rPr>
              <a:t> base-class-name </a:t>
            </a:r>
          </a:p>
          <a:p>
            <a:pPr lvl="1" algn="just"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{</a:t>
            </a:r>
          </a:p>
          <a:p>
            <a:pPr lvl="1" algn="just"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  //    body of class</a:t>
            </a:r>
          </a:p>
          <a:p>
            <a:pPr lvl="1" algn="just"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11256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Overloading refers to the use of the same function name to create functions that perform variety of different tasks. This is also known as function Polymorphism.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In function overloading, we can design several functions with one function name but with different no of and different kind of argument list.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/>
              <a:t>The correct function  to be invoked is determined by checking number and type of arguments.</a:t>
            </a:r>
          </a:p>
          <a:p>
            <a:pPr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Eg</a:t>
            </a:r>
            <a:r>
              <a:rPr lang="en-US" sz="1800" dirty="0" smtClean="0"/>
              <a:t>: Different number of Arguments</a:t>
            </a:r>
          </a:p>
          <a:p>
            <a:pPr algn="just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sub(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a,int</a:t>
            </a:r>
            <a:r>
              <a:rPr lang="en-US" sz="1800" dirty="0" smtClean="0"/>
              <a:t> b);</a:t>
            </a:r>
          </a:p>
          <a:p>
            <a:pPr algn="just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sub(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a,int</a:t>
            </a:r>
            <a:r>
              <a:rPr lang="en-US" sz="1800" dirty="0" smtClean="0"/>
              <a:t> </a:t>
            </a:r>
            <a:r>
              <a:rPr lang="en-US" sz="1800" dirty="0" err="1" smtClean="0"/>
              <a:t>b,int</a:t>
            </a:r>
            <a:r>
              <a:rPr lang="en-US" sz="1800" dirty="0" smtClean="0"/>
              <a:t> c);</a:t>
            </a:r>
          </a:p>
          <a:p>
            <a:pPr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Eg</a:t>
            </a:r>
            <a:r>
              <a:rPr lang="en-US" sz="1800" dirty="0" smtClean="0"/>
              <a:t>: Different types of Arguments</a:t>
            </a:r>
          </a:p>
          <a:p>
            <a:pPr algn="just">
              <a:buNone/>
            </a:pPr>
            <a:r>
              <a:rPr lang="en-US" sz="1800" dirty="0" smtClean="0"/>
              <a:t>		double sub(double </a:t>
            </a:r>
            <a:r>
              <a:rPr lang="en-US" sz="1800" dirty="0" err="1" smtClean="0"/>
              <a:t>a,double</a:t>
            </a:r>
            <a:r>
              <a:rPr lang="en-US" sz="1800" dirty="0" smtClean="0"/>
              <a:t> b);</a:t>
            </a:r>
          </a:p>
          <a:p>
            <a:pPr algn="just">
              <a:buNone/>
            </a:pPr>
            <a:r>
              <a:rPr lang="en-US" sz="1800" dirty="0" smtClean="0"/>
              <a:t>		double sub(</a:t>
            </a:r>
            <a:r>
              <a:rPr lang="en-US" sz="1800" dirty="0" err="1" smtClean="0"/>
              <a:t>int</a:t>
            </a:r>
            <a:r>
              <a:rPr lang="en-US" sz="1800" dirty="0" smtClean="0"/>
              <a:t> a, double b);</a:t>
            </a:r>
          </a:p>
          <a:p>
            <a:pPr algn="just">
              <a:buNone/>
            </a:pPr>
            <a:r>
              <a:rPr lang="en-US" sz="1800" dirty="0" smtClean="0"/>
              <a:t>		float  sub(float a, float 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865784" y="4251176"/>
            <a:ext cx="7620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Forms of Inheritance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Single Level inheritance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861592" y="2413992"/>
            <a:ext cx="7620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2242592" y="317599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1998117" y="2682280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051720" y="4437112"/>
            <a:ext cx="418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788024" y="2348880"/>
            <a:ext cx="2971800" cy="2895600"/>
            <a:chOff x="3216" y="1872"/>
            <a:chExt cx="1872" cy="1824"/>
          </a:xfrm>
        </p:grpSpPr>
        <p:sp>
          <p:nvSpPr>
            <p:cNvPr id="228363" name="Rectangle 10"/>
            <p:cNvSpPr>
              <a:spLocks noChangeArrowheads="1"/>
            </p:cNvSpPr>
            <p:nvPr/>
          </p:nvSpPr>
          <p:spPr bwMode="auto">
            <a:xfrm>
              <a:off x="3216" y="1872"/>
              <a:ext cx="576" cy="48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64" name="Rectangle 11"/>
            <p:cNvSpPr>
              <a:spLocks noChangeArrowheads="1"/>
            </p:cNvSpPr>
            <p:nvPr/>
          </p:nvSpPr>
          <p:spPr bwMode="auto">
            <a:xfrm>
              <a:off x="4512" y="1872"/>
              <a:ext cx="576" cy="48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65" name="Text Box 12"/>
            <p:cNvSpPr txBox="1">
              <a:spLocks noChangeArrowheads="1"/>
            </p:cNvSpPr>
            <p:nvPr/>
          </p:nvSpPr>
          <p:spPr bwMode="auto">
            <a:xfrm>
              <a:off x="3350" y="1993"/>
              <a:ext cx="260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28366" name="Text Box 13"/>
            <p:cNvSpPr txBox="1">
              <a:spLocks noChangeArrowheads="1"/>
            </p:cNvSpPr>
            <p:nvPr/>
          </p:nvSpPr>
          <p:spPr bwMode="auto">
            <a:xfrm>
              <a:off x="4641" y="1993"/>
              <a:ext cx="264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28367" name="Line 14"/>
            <p:cNvSpPr>
              <a:spLocks noChangeShapeType="1"/>
            </p:cNvSpPr>
            <p:nvPr/>
          </p:nvSpPr>
          <p:spPr bwMode="auto">
            <a:xfrm>
              <a:off x="3984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68" name="Line 15"/>
            <p:cNvSpPr>
              <a:spLocks noChangeShapeType="1"/>
            </p:cNvSpPr>
            <p:nvPr/>
          </p:nvSpPr>
          <p:spPr bwMode="auto">
            <a:xfrm>
              <a:off x="4320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69" name="Rectangle 16"/>
            <p:cNvSpPr>
              <a:spLocks noChangeArrowheads="1"/>
            </p:cNvSpPr>
            <p:nvPr/>
          </p:nvSpPr>
          <p:spPr bwMode="auto">
            <a:xfrm>
              <a:off x="3744" y="331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70" name="Line 17"/>
            <p:cNvSpPr>
              <a:spLocks noChangeShapeType="1"/>
            </p:cNvSpPr>
            <p:nvPr/>
          </p:nvSpPr>
          <p:spPr bwMode="auto">
            <a:xfrm>
              <a:off x="345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8371" name="Line 18"/>
            <p:cNvSpPr>
              <a:spLocks noChangeShapeType="1"/>
            </p:cNvSpPr>
            <p:nvPr/>
          </p:nvSpPr>
          <p:spPr bwMode="auto">
            <a:xfrm>
              <a:off x="3456" y="25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8372" name="Line 19"/>
            <p:cNvSpPr>
              <a:spLocks noChangeShapeType="1"/>
            </p:cNvSpPr>
            <p:nvPr/>
          </p:nvSpPr>
          <p:spPr bwMode="auto">
            <a:xfrm>
              <a:off x="4800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8373" name="Line 20"/>
            <p:cNvSpPr>
              <a:spLocks noChangeShapeType="1"/>
            </p:cNvSpPr>
            <p:nvPr/>
          </p:nvSpPr>
          <p:spPr bwMode="auto">
            <a:xfrm>
              <a:off x="4320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8374" name="Text Box 21"/>
            <p:cNvSpPr txBox="1">
              <a:spLocks noChangeArrowheads="1"/>
            </p:cNvSpPr>
            <p:nvPr/>
          </p:nvSpPr>
          <p:spPr bwMode="auto">
            <a:xfrm>
              <a:off x="3987" y="3337"/>
              <a:ext cx="264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228362" name="Text Box 22"/>
          <p:cNvSpPr txBox="1">
            <a:spLocks noChangeArrowheads="1"/>
          </p:cNvSpPr>
          <p:nvPr/>
        </p:nvSpPr>
        <p:spPr bwMode="auto">
          <a:xfrm>
            <a:off x="4644008" y="1599183"/>
            <a:ext cx="3113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Multiple inheritance</a:t>
            </a:r>
            <a:endParaRPr lang="en-US" sz="2400" dirty="0">
              <a:solidFill>
                <a:srgbClr val="FFFF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Forms of Inheritance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Multilevel inheritance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569368" y="2209800"/>
            <a:ext cx="7620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1950368" y="2971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1493168" y="4038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1705893" y="2478088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797968" y="42306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5346576" y="2341984"/>
            <a:ext cx="19050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4355976" y="4323184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1950368" y="495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4813176" y="3484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1416968" y="5715000"/>
            <a:ext cx="10668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4813176" y="348498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4355976" y="1628800"/>
            <a:ext cx="3671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Hierarchical inheritance</a:t>
            </a:r>
            <a:endParaRPr lang="en-US" sz="2400" i="1" dirty="0">
              <a:solidFill>
                <a:srgbClr val="FFFF66"/>
              </a:solidFill>
            </a:endParaRP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691680" y="5754688"/>
            <a:ext cx="418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6016501" y="2381672"/>
            <a:ext cx="41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>
            <a:off x="5651376" y="3103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4584576" y="439938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727576" y="4323184"/>
            <a:ext cx="9144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6008564" y="4399384"/>
            <a:ext cx="418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6260976" y="310398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>
            <a:off x="6870576" y="31039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>
            <a:off x="6870576" y="340878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7708776" y="34087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7251576" y="4246984"/>
            <a:ext cx="9144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7456512" y="439566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Forms of Inheritance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3581400" y="2357438"/>
            <a:ext cx="19050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895600" y="3581400"/>
            <a:ext cx="8382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>
            <a:off x="3276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>
            <a:off x="3276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124200" y="1670050"/>
            <a:ext cx="289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Hybrid inheritance</a:t>
            </a:r>
            <a:endParaRPr lang="en-US" sz="2400" i="1" dirty="0">
              <a:solidFill>
                <a:srgbClr val="FFFF66"/>
              </a:solidFill>
              <a:latin typeface="+mj-lt"/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41148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3962400" y="5367338"/>
            <a:ext cx="13716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0411" name="Line 11"/>
          <p:cNvSpPr>
            <a:spLocks noChangeShapeType="1"/>
          </p:cNvSpPr>
          <p:nvPr/>
        </p:nvSpPr>
        <p:spPr bwMode="auto">
          <a:xfrm>
            <a:off x="50292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0412" name="Line 12"/>
          <p:cNvSpPr>
            <a:spLocks noChangeShapeType="1"/>
          </p:cNvSpPr>
          <p:nvPr/>
        </p:nvSpPr>
        <p:spPr bwMode="auto">
          <a:xfrm>
            <a:off x="50292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0413" name="Line 13"/>
          <p:cNvSpPr>
            <a:spLocks noChangeShapeType="1"/>
          </p:cNvSpPr>
          <p:nvPr/>
        </p:nvSpPr>
        <p:spPr bwMode="auto">
          <a:xfrm>
            <a:off x="5867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5410200" y="3581400"/>
            <a:ext cx="9144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>
            <a:off x="32766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>
            <a:off x="3276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17" name="Line 17"/>
          <p:cNvSpPr>
            <a:spLocks noChangeShapeType="1"/>
          </p:cNvSpPr>
          <p:nvPr/>
        </p:nvSpPr>
        <p:spPr bwMode="auto">
          <a:xfrm>
            <a:off x="4343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18" name="Line 18"/>
          <p:cNvSpPr>
            <a:spLocks noChangeShapeType="1"/>
          </p:cNvSpPr>
          <p:nvPr/>
        </p:nvSpPr>
        <p:spPr bwMode="auto">
          <a:xfrm>
            <a:off x="58674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19" name="Line 19"/>
          <p:cNvSpPr>
            <a:spLocks noChangeShapeType="1"/>
          </p:cNvSpPr>
          <p:nvPr/>
        </p:nvSpPr>
        <p:spPr bwMode="auto">
          <a:xfrm>
            <a:off x="4800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0420" name="Line 20"/>
          <p:cNvSpPr>
            <a:spLocks noChangeShapeType="1"/>
          </p:cNvSpPr>
          <p:nvPr/>
        </p:nvSpPr>
        <p:spPr bwMode="auto">
          <a:xfrm>
            <a:off x="4800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Inherited Members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dirty="0" smtClean="0"/>
              <a:t>Visibility OF Members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77768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53752"/>
            <a:ext cx="7571184" cy="6055568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// derived classes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using namespace std;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class </a:t>
            </a:r>
            <a:r>
              <a:rPr lang="en-US" sz="2000" dirty="0" err="1" smtClean="0"/>
              <a:t>CPolygon</a:t>
            </a:r>
            <a:r>
              <a:rPr lang="en-US" sz="2000" dirty="0" smtClean="0"/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{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protected: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height;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public: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void </a:t>
            </a:r>
            <a:r>
              <a:rPr lang="en-US" sz="2000" dirty="0" err="1" smtClean="0"/>
              <a:t>set_values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{ 		width=a;    height=b;	}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};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class </a:t>
            </a:r>
            <a:r>
              <a:rPr lang="en-US" sz="2000" dirty="0" err="1" smtClean="0"/>
              <a:t>CRectangle</a:t>
            </a:r>
            <a:r>
              <a:rPr lang="en-US" sz="2000" dirty="0" smtClean="0"/>
              <a:t>: public </a:t>
            </a:r>
            <a:r>
              <a:rPr lang="en-US" sz="2000" dirty="0" err="1" smtClean="0"/>
              <a:t>CPolygon</a:t>
            </a:r>
            <a:endParaRPr lang="en-US" sz="20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{      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public: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area ()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{		return (width * height);        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6024" y="404664"/>
            <a:ext cx="8604448" cy="5904656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 smtClean="0"/>
              <a:t>	class </a:t>
            </a:r>
            <a:r>
              <a:rPr lang="en-US" sz="2000" dirty="0" err="1" smtClean="0"/>
              <a:t>Ctriangle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CPolygon</a:t>
            </a:r>
            <a:r>
              <a:rPr lang="en-US" sz="2000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    { </a:t>
            </a:r>
          </a:p>
          <a:p>
            <a:pPr>
              <a:buFontTx/>
              <a:buNone/>
            </a:pPr>
            <a:r>
              <a:rPr lang="en-US" dirty="0" smtClean="0"/>
              <a:t>      public: </a:t>
            </a:r>
          </a:p>
          <a:p>
            <a:pPr>
              <a:buFontTx/>
              <a:buNone/>
            </a:pPr>
            <a:r>
              <a:rPr lang="en-US" dirty="0" smtClean="0"/>
              <a:t>       	</a:t>
            </a:r>
            <a:r>
              <a:rPr lang="en-US" dirty="0" err="1" smtClean="0"/>
              <a:t>int</a:t>
            </a:r>
            <a:r>
              <a:rPr lang="en-US" dirty="0" smtClean="0"/>
              <a:t> area ( )</a:t>
            </a:r>
          </a:p>
          <a:p>
            <a:pPr>
              <a:buFontTx/>
              <a:buNone/>
            </a:pPr>
            <a:r>
              <a:rPr lang="en-US" dirty="0" smtClean="0"/>
              <a:t>       	{	 </a:t>
            </a:r>
            <a:r>
              <a:rPr lang="en-US" sz="2000" dirty="0" smtClean="0"/>
              <a:t>return (width * height / 2);	</a:t>
            </a:r>
            <a:r>
              <a:rPr lang="en-US" dirty="0" smtClean="0"/>
              <a:t>} </a:t>
            </a:r>
          </a:p>
          <a:p>
            <a:pPr>
              <a:buFontTx/>
              <a:buNone/>
            </a:pPr>
            <a:r>
              <a:rPr lang="en-US" dirty="0" smtClean="0"/>
              <a:t>     };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 ( )</a:t>
            </a:r>
          </a:p>
          <a:p>
            <a:pPr>
              <a:buFontTx/>
              <a:buNone/>
            </a:pPr>
            <a:r>
              <a:rPr lang="en-US" dirty="0" smtClean="0"/>
              <a:t> 	{ </a:t>
            </a:r>
          </a:p>
          <a:p>
            <a:pPr>
              <a:buFontTx/>
              <a:buNone/>
            </a:pPr>
            <a:r>
              <a:rPr lang="en-US" dirty="0" smtClean="0"/>
              <a:t>   		</a:t>
            </a: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CTriangle</a:t>
            </a:r>
            <a:r>
              <a:rPr lang="en-US" dirty="0" smtClean="0"/>
              <a:t> </a:t>
            </a:r>
            <a:r>
              <a:rPr lang="en-US" dirty="0" err="1" smtClean="0"/>
              <a:t>trgl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rect.set_values</a:t>
            </a:r>
            <a:r>
              <a:rPr lang="en-US" dirty="0" smtClean="0"/>
              <a:t> (4,5);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trgl.set_values</a:t>
            </a:r>
            <a:r>
              <a:rPr lang="en-US" dirty="0" smtClean="0"/>
              <a:t> (4,5);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rect.area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trgl.area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   return 0; </a:t>
            </a:r>
          </a:p>
          <a:p>
            <a:pPr>
              <a:buFontTx/>
              <a:buNone/>
            </a:pPr>
            <a:r>
              <a:rPr lang="en-US" dirty="0" smtClean="0"/>
              <a:t>	} 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inherited from the base class?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In principle, a derived class inherits every member of a base class except: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its constructor and its destructor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its operator=( ) members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its friends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Although the constructors and destructors of the base class are not inherited themselves, its default constructor (i.e., its constructor with no parameters) and its destructor are always called when a new object of a derived class is created or destroyed.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If the base class has no default constructor or you want that an overloaded constructor is called when a new derived object is created, you can specify it in each constructor definition of the derived class: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800" dirty="0" smtClean="0">
                <a:solidFill>
                  <a:srgbClr val="FF3300"/>
                </a:solidFill>
              </a:rPr>
              <a:t>derived_constructor_name(parameters): base_constructor_name (parameters) {...}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Base-Class Access Control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Eg:1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#include&lt;</a:t>
            </a:r>
            <a:r>
              <a:rPr lang="en-US" sz="2000" i="1" dirty="0" err="1" smtClean="0"/>
              <a:t>iostream</a:t>
            </a:r>
            <a:r>
              <a:rPr lang="en-US" sz="2000" i="1" dirty="0" smtClean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class base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i,j</a:t>
            </a:r>
            <a:r>
              <a:rPr lang="en-US" sz="2000" i="1" dirty="0" smtClean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public 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void set(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a,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b) { 	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=a;  j=b;	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void show( )   {   	</a:t>
            </a:r>
            <a:r>
              <a:rPr lang="en-US" sz="2000" i="1" dirty="0" err="1" smtClean="0"/>
              <a:t>cout</a:t>
            </a:r>
            <a:r>
              <a:rPr lang="en-US" sz="2000" i="1" dirty="0" smtClean="0"/>
              <a:t>&lt;&lt;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&lt;&lt;“ “&lt;&lt;j&lt;&lt;“\n”;	 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i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class derived : public base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public :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derived 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 {    	k=x;		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void </a:t>
            </a:r>
            <a:r>
              <a:rPr lang="en-US" sz="2000" i="1" dirty="0" err="1" smtClean="0"/>
              <a:t>showk</a:t>
            </a:r>
            <a:r>
              <a:rPr lang="en-US" sz="2000" i="1" dirty="0" smtClean="0"/>
              <a:t>( 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{ 		</a:t>
            </a:r>
            <a:r>
              <a:rPr lang="en-US" sz="2000" i="1" dirty="0" err="1" smtClean="0"/>
              <a:t>cout</a:t>
            </a:r>
            <a:r>
              <a:rPr lang="en-US" sz="2000" i="1" dirty="0" smtClean="0"/>
              <a:t>&lt;&lt;k&lt;&lt;“\n”;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Base-Class Access Control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main()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{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derived ob(3);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ob.set</a:t>
            </a:r>
            <a:r>
              <a:rPr lang="en-US" sz="2000" i="1" dirty="0" smtClean="0"/>
              <a:t>(1,2); //access member of base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ob.show</a:t>
            </a:r>
            <a:r>
              <a:rPr lang="en-US" sz="2000" i="1" dirty="0" smtClean="0"/>
              <a:t>( );  //access member of base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ob.showk</a:t>
            </a:r>
            <a:r>
              <a:rPr lang="en-US" sz="2000" i="1" dirty="0" smtClean="0"/>
              <a:t>( );  //uses member of derived class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    return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to Illustrate </a:t>
            </a:r>
            <a:br>
              <a:rPr lang="en-US" dirty="0" smtClean="0"/>
            </a:br>
            <a:r>
              <a:rPr lang="en-US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	#include&lt;</a:t>
            </a:r>
            <a:r>
              <a:rPr lang="en-US" sz="1800" dirty="0" err="1" smtClean="0"/>
              <a:t>iostream.h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add(</a:t>
            </a:r>
            <a:r>
              <a:rPr lang="en-US" sz="1800" dirty="0" err="1" smtClean="0"/>
              <a:t>int,int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add(</a:t>
            </a:r>
            <a:r>
              <a:rPr lang="en-US" sz="1800" dirty="0" err="1" smtClean="0"/>
              <a:t>int,int,int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double add(</a:t>
            </a:r>
            <a:r>
              <a:rPr lang="en-US" sz="1800" dirty="0" err="1" smtClean="0"/>
              <a:t>double,double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main()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&lt;&lt;“Function with 2 arguments”&lt;&lt;add(10,5);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&lt;&lt;“Function with 3 arguments”&lt;&lt;add(10,5,3);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&lt;&lt;“Function with different type”&lt;&lt;add(10.5,0.5);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Base-Class Access Control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US" sz="2400" i="1" dirty="0" err="1" smtClean="0"/>
              <a:t>Eg</a:t>
            </a:r>
            <a:r>
              <a:rPr lang="en-US" sz="2400" i="1" dirty="0" smtClean="0"/>
              <a:t>: 2   // this program won’t compile</a:t>
            </a:r>
          </a:p>
          <a:p>
            <a:pPr lvl="1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</a:t>
            </a:r>
            <a:r>
              <a:rPr lang="en-US" sz="2400" i="1" dirty="0" smtClean="0"/>
              <a:t>&gt;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i,j</a:t>
            </a:r>
            <a:r>
              <a:rPr lang="en-US" sz="2400" i="1" dirty="0" smtClean="0"/>
              <a:t>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void set(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b) { 	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=a, j=b;	}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void show( ) {	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&lt;&lt;“ “&lt;&lt;j&lt;&lt;“\n”; }</a:t>
            </a:r>
          </a:p>
          <a:p>
            <a:pPr lvl="1">
              <a:buFontTx/>
              <a:buNone/>
            </a:pPr>
            <a:r>
              <a:rPr lang="en-US" sz="2400" i="1" dirty="0" smtClean="0"/>
              <a:t> };  // public elements of base are private in derived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derived : private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k;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	derived 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x){		k=x;		}</a:t>
            </a:r>
          </a:p>
          <a:p>
            <a:pPr lvl="1">
              <a:buFontTx/>
              <a:buNone/>
            </a:pPr>
            <a:r>
              <a:rPr lang="en-US" sz="2400" i="1" dirty="0" smtClean="0"/>
              <a:t>	void </a:t>
            </a:r>
            <a:r>
              <a:rPr lang="en-US" sz="2400" i="1" dirty="0" err="1" smtClean="0"/>
              <a:t>showk</a:t>
            </a:r>
            <a:r>
              <a:rPr lang="en-US" sz="2400" i="1" dirty="0" smtClean="0"/>
              <a:t>( ) {	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&lt;&lt;k&lt;&lt;“\n”; 	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  <a:p>
            <a:pPr lvl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Base-Class Access Control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main()</a:t>
            </a:r>
          </a:p>
          <a:p>
            <a:pPr lvl="1">
              <a:buFontTx/>
              <a:buNone/>
            </a:pPr>
            <a:r>
              <a:rPr lang="en-US" sz="2400" i="1" dirty="0" smtClean="0"/>
              <a:t>{ </a:t>
            </a:r>
          </a:p>
          <a:p>
            <a:pPr lvl="1">
              <a:buFontTx/>
              <a:buNone/>
            </a:pPr>
            <a:r>
              <a:rPr lang="en-US" sz="2400" i="1" dirty="0" smtClean="0"/>
              <a:t> derived ob(3);</a:t>
            </a:r>
          </a:p>
          <a:p>
            <a:pPr lvl="1"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ob.set</a:t>
            </a:r>
            <a:r>
              <a:rPr lang="en-US" sz="2400" i="1" dirty="0" smtClean="0"/>
              <a:t>(1,2); // error, can’t access set( )</a:t>
            </a:r>
          </a:p>
          <a:p>
            <a:pPr lvl="1"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ob.show</a:t>
            </a:r>
            <a:r>
              <a:rPr lang="en-US" sz="2400" i="1" dirty="0" smtClean="0"/>
              <a:t>();  // error can’t access show( )</a:t>
            </a:r>
          </a:p>
          <a:p>
            <a:pPr lvl="1"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ob.showk</a:t>
            </a:r>
            <a:r>
              <a:rPr lang="en-US" sz="2400" i="1" dirty="0" smtClean="0"/>
              <a:t>( );  //uses member of derived class</a:t>
            </a:r>
          </a:p>
          <a:p>
            <a:pPr lvl="1">
              <a:buFontTx/>
              <a:buNone/>
            </a:pPr>
            <a:r>
              <a:rPr lang="en-US" sz="2400" i="1" dirty="0" smtClean="0"/>
              <a:t>     return 0;</a:t>
            </a:r>
          </a:p>
          <a:p>
            <a:pPr lvl="1">
              <a:buFontTx/>
              <a:buNone/>
            </a:pPr>
            <a:r>
              <a:rPr lang="en-US" sz="2400" i="1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Inheritance and protected members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 member of a class is declared as protected, that member is not accessible by other, nonmember elements of the program.</a:t>
            </a:r>
          </a:p>
          <a:p>
            <a:pPr>
              <a:buFontTx/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</a:p>
          <a:p>
            <a:pPr lvl="1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</a:t>
            </a:r>
            <a:r>
              <a:rPr lang="en-US" sz="2400" i="1" dirty="0" smtClean="0"/>
              <a:t>&gt;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 protected :</a:t>
            </a:r>
          </a:p>
          <a:p>
            <a:pPr lvl="1">
              <a:buFontTx/>
              <a:buNone/>
            </a:pPr>
            <a:r>
              <a:rPr lang="en-US" sz="2400" i="1" dirty="0" smtClean="0"/>
              <a:t>    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i,j</a:t>
            </a:r>
            <a:r>
              <a:rPr lang="en-US" sz="2400" i="1" dirty="0" smtClean="0"/>
              <a:t>;       </a:t>
            </a:r>
            <a:r>
              <a:rPr lang="en-US" sz="2200" i="1" dirty="0" smtClean="0"/>
              <a:t>//private to base, but accessible by derived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</a:t>
            </a:r>
          </a:p>
          <a:p>
            <a:pPr lvl="1">
              <a:buFontTx/>
              <a:buNone/>
            </a:pPr>
            <a:r>
              <a:rPr lang="en-US" sz="2400" i="1" dirty="0" smtClean="0"/>
              <a:t>    void set(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b) { 		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=a, j=b; 	}</a:t>
            </a:r>
          </a:p>
          <a:p>
            <a:pPr lvl="1">
              <a:buFontTx/>
              <a:buNone/>
            </a:pPr>
            <a:r>
              <a:rPr lang="en-US" sz="2400" i="1" dirty="0" smtClean="0"/>
              <a:t>    void show( ) {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&lt;&lt;“ “&lt;&lt;j&lt;&lt;“\n”; 	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Inheritance and protected members</a:t>
            </a:r>
            <a:endParaRPr lang="en-US" dirty="0" smtClean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US" sz="2400" i="1" dirty="0" smtClean="0"/>
              <a:t>class derived : public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k;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 </a:t>
            </a:r>
          </a:p>
          <a:p>
            <a:pPr lvl="1">
              <a:buFontTx/>
              <a:buNone/>
            </a:pPr>
            <a:r>
              <a:rPr lang="en-US" sz="2400" i="1" dirty="0" smtClean="0"/>
              <a:t>    // derived may access base’s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smtClean="0"/>
              <a:t>and j</a:t>
            </a:r>
          </a:p>
          <a:p>
            <a:pPr lvl="1">
              <a:buFontTx/>
              <a:buNone/>
            </a:pPr>
            <a:r>
              <a:rPr lang="en-US" sz="2400" i="1" dirty="0" smtClean="0"/>
              <a:t>    void </a:t>
            </a:r>
            <a:r>
              <a:rPr lang="en-US" sz="2400" i="1" dirty="0" err="1" smtClean="0"/>
              <a:t>setk</a:t>
            </a:r>
            <a:r>
              <a:rPr lang="en-US" sz="2400" i="1" dirty="0" smtClean="0"/>
              <a:t>( ) { 	k =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*j; 	}</a:t>
            </a:r>
          </a:p>
          <a:p>
            <a:pPr lvl="1">
              <a:buFontTx/>
              <a:buNone/>
            </a:pPr>
            <a:r>
              <a:rPr lang="en-US" sz="2400" i="1" dirty="0" smtClean="0"/>
              <a:t>    void </a:t>
            </a:r>
            <a:r>
              <a:rPr lang="en-US" sz="2400" i="1" dirty="0" err="1" smtClean="0"/>
              <a:t>showk</a:t>
            </a:r>
            <a:r>
              <a:rPr lang="en-US" sz="2400" i="1" dirty="0" smtClean="0"/>
              <a:t>( ) {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&lt;&lt;k &lt;&lt;”\n”; 	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main( )</a:t>
            </a:r>
          </a:p>
          <a:p>
            <a:pPr lvl="1">
              <a:buFontTx/>
              <a:buNone/>
            </a:pPr>
            <a:r>
              <a:rPr lang="en-US" sz="2400" i="1" dirty="0" smtClean="0"/>
              <a:t>{  derived ob;</a:t>
            </a:r>
          </a:p>
          <a:p>
            <a:pPr lvl="1">
              <a:buFontTx/>
              <a:buNone/>
            </a:pPr>
            <a:r>
              <a:rPr lang="en-US" sz="2400" i="1" dirty="0" smtClean="0"/>
              <a:t> </a:t>
            </a:r>
            <a:r>
              <a:rPr lang="en-US" sz="2400" i="1" dirty="0" err="1" smtClean="0"/>
              <a:t>ob.set</a:t>
            </a:r>
            <a:r>
              <a:rPr lang="en-US" sz="2400" i="1" dirty="0" smtClean="0"/>
              <a:t>(2,3);  	//</a:t>
            </a:r>
            <a:r>
              <a:rPr lang="en-US" sz="2400" i="1" dirty="0" err="1" smtClean="0"/>
              <a:t>ok,known</a:t>
            </a:r>
            <a:r>
              <a:rPr lang="en-US" sz="2400" i="1" dirty="0" smtClean="0"/>
              <a:t> to derived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ob.show</a:t>
            </a:r>
            <a:r>
              <a:rPr lang="en-US" sz="2400" i="1" dirty="0" smtClean="0"/>
              <a:t>( );  	//known to derived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ob.showk</a:t>
            </a:r>
            <a:r>
              <a:rPr lang="en-US" sz="2400" i="1" dirty="0" smtClean="0"/>
              <a:t>( );</a:t>
            </a:r>
          </a:p>
          <a:p>
            <a:pPr lvl="1">
              <a:buFontTx/>
              <a:buNone/>
            </a:pPr>
            <a:r>
              <a:rPr lang="en-US" sz="2400" i="1" dirty="0" smtClean="0"/>
              <a:t> return 0;</a:t>
            </a:r>
          </a:p>
          <a:p>
            <a:pPr lvl="1">
              <a:buFontTx/>
              <a:buNone/>
            </a:pPr>
            <a:r>
              <a:rPr lang="en-US" sz="2400" i="1" dirty="0" smtClean="0"/>
              <a:t>}</a:t>
            </a:r>
          </a:p>
          <a:p>
            <a:pPr lvl="1">
              <a:buFontTx/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Protected base-class inheritance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If the base class is inherited as protected, then all public and protected members of the base class become protected members of the derived class.</a:t>
            </a:r>
          </a:p>
          <a:p>
            <a:pPr algn="just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</a:t>
            </a:r>
            <a:r>
              <a:rPr lang="en-US" sz="2400" i="1" dirty="0" smtClean="0"/>
              <a:t>&gt;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class base {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protected: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i,j</a:t>
            </a:r>
            <a:r>
              <a:rPr lang="en-US" sz="2400" i="1" dirty="0" smtClean="0"/>
              <a:t>;     //private to base but accessible to derived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 public: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         void </a:t>
            </a:r>
            <a:r>
              <a:rPr lang="en-US" sz="2400" i="1" dirty="0" err="1" smtClean="0"/>
              <a:t>setij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a,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b) {	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=a; j=b;	}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		  void </a:t>
            </a:r>
            <a:r>
              <a:rPr lang="en-US" sz="2400" i="1" dirty="0" err="1" smtClean="0"/>
              <a:t>showij</a:t>
            </a:r>
            <a:r>
              <a:rPr lang="en-US" sz="2400" i="1" dirty="0" smtClean="0"/>
              <a:t>( ) {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&lt;&lt;“ “&lt;&lt;j&lt;&lt;“\n”;     }</a:t>
            </a:r>
          </a:p>
          <a:p>
            <a:pPr lvl="1" algn="just">
              <a:buFontTx/>
              <a:buNone/>
            </a:pPr>
            <a:r>
              <a:rPr lang="en-US" sz="2400" i="1" dirty="0" smtClean="0"/>
              <a:t>};</a:t>
            </a:r>
          </a:p>
          <a:p>
            <a:pPr lvl="1" algn="just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Protected base-class inheritance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i="1" dirty="0" smtClean="0"/>
              <a:t>// inherit base as protected.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derived : protected base {</a:t>
            </a:r>
          </a:p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k;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</a:t>
            </a:r>
          </a:p>
          <a:p>
            <a:pPr lvl="1">
              <a:buFontTx/>
              <a:buNone/>
            </a:pPr>
            <a:r>
              <a:rPr lang="en-US" sz="2400" i="1" dirty="0" smtClean="0"/>
              <a:t>   //derived may access base’s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and j and </a:t>
            </a:r>
            <a:r>
              <a:rPr lang="en-US" sz="2400" i="1" dirty="0" err="1" smtClean="0"/>
              <a:t>setij</a:t>
            </a:r>
            <a:r>
              <a:rPr lang="en-US" sz="2400" i="1" dirty="0" smtClean="0"/>
              <a:t>();</a:t>
            </a:r>
          </a:p>
          <a:p>
            <a:pPr lvl="1">
              <a:buFontTx/>
              <a:buNone/>
            </a:pPr>
            <a:r>
              <a:rPr lang="en-US" sz="2400" i="1" dirty="0" smtClean="0"/>
              <a:t>void </a:t>
            </a:r>
            <a:r>
              <a:rPr lang="en-US" sz="2400" i="1" dirty="0" err="1" smtClean="0"/>
              <a:t>setk</a:t>
            </a:r>
            <a:r>
              <a:rPr lang="en-US" sz="2400" i="1" dirty="0" smtClean="0"/>
              <a:t>( ) {	</a:t>
            </a:r>
            <a:r>
              <a:rPr lang="en-US" sz="2400" i="1" dirty="0" err="1" smtClean="0"/>
              <a:t>setij</a:t>
            </a:r>
            <a:r>
              <a:rPr lang="en-US" sz="2400" i="1" dirty="0" smtClean="0"/>
              <a:t>(10,12);	k =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*j;	}</a:t>
            </a:r>
          </a:p>
          <a:p>
            <a:pPr lvl="1">
              <a:buFontTx/>
              <a:buNone/>
            </a:pPr>
            <a:r>
              <a:rPr lang="en-US" sz="2400" i="1" dirty="0" smtClean="0"/>
              <a:t> //may access </a:t>
            </a:r>
            <a:r>
              <a:rPr lang="en-US" sz="2400" i="1" dirty="0" err="1" smtClean="0"/>
              <a:t>showij</a:t>
            </a:r>
            <a:r>
              <a:rPr lang="en-US" sz="2400" i="1" dirty="0" smtClean="0"/>
              <a:t>() here</a:t>
            </a:r>
          </a:p>
          <a:p>
            <a:pPr lvl="1">
              <a:buFontTx/>
              <a:buNone/>
            </a:pPr>
            <a:r>
              <a:rPr lang="en-US" sz="2400" i="1" dirty="0" smtClean="0"/>
              <a:t>  void </a:t>
            </a:r>
            <a:r>
              <a:rPr lang="en-US" sz="2400" i="1" dirty="0" err="1" smtClean="0"/>
              <a:t>showall</a:t>
            </a:r>
            <a:r>
              <a:rPr lang="en-US" sz="2400" i="1" dirty="0" smtClean="0"/>
              <a:t>( ) {   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&lt;&lt;k&lt;&lt;“ “;  </a:t>
            </a:r>
            <a:r>
              <a:rPr lang="en-US" sz="2400" i="1" dirty="0" err="1" smtClean="0"/>
              <a:t>showij</a:t>
            </a:r>
            <a:r>
              <a:rPr lang="en-US" sz="2400" i="1" dirty="0" smtClean="0"/>
              <a:t>( );   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Nesting of classes(Container Classes)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 smtClean="0"/>
              <a:t>Inheritance is the mechanism of deriving certain properties of one class into another.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3300"/>
                </a:solidFill>
              </a:rPr>
              <a:t>C++ supports yet another way of inheriting properties of one class into another called nesting of classes.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3300"/>
                </a:solidFill>
              </a:rPr>
              <a:t> 	</a:t>
            </a:r>
            <a:r>
              <a:rPr lang="en-US" sz="2800" i="1" dirty="0" smtClean="0"/>
              <a:t>class alpha{…};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class beta{ ….};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class gamma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{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    alpha a; // a is an object of alpha class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    beta b ; // b is an object of beta class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};</a:t>
            </a:r>
            <a:endParaRPr lang="en-US" sz="28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dirty="0" smtClean="0"/>
              <a:t>This kind of relationship is called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dirty="0" smtClean="0"/>
              <a:t>Containership / nesting.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//</a:t>
            </a:r>
            <a:r>
              <a:rPr lang="en-US" sz="2000" dirty="0" err="1" smtClean="0"/>
              <a:t>definations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a,int</a:t>
            </a:r>
            <a:r>
              <a:rPr lang="en-US" sz="2000" dirty="0" smtClean="0"/>
              <a:t> b)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return(</a:t>
            </a:r>
            <a:r>
              <a:rPr lang="en-US" sz="2000" dirty="0" err="1" smtClean="0"/>
              <a:t>a+b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add(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b, </a:t>
            </a:r>
            <a:r>
              <a:rPr lang="en-US" sz="2000" dirty="0" err="1" smtClean="0"/>
              <a:t>int</a:t>
            </a:r>
            <a:r>
              <a:rPr lang="en-US" sz="2000" dirty="0" smtClean="0"/>
              <a:t> c)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return (</a:t>
            </a:r>
            <a:r>
              <a:rPr lang="en-US" sz="2000" dirty="0" err="1" smtClean="0"/>
              <a:t>a+b+c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double add(double </a:t>
            </a:r>
            <a:r>
              <a:rPr lang="en-US" sz="2000" dirty="0" err="1" smtClean="0"/>
              <a:t>a,double</a:t>
            </a:r>
            <a:r>
              <a:rPr lang="en-US" sz="2000" dirty="0" smtClean="0"/>
              <a:t> b)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return(</a:t>
            </a:r>
            <a:r>
              <a:rPr lang="en-US" sz="2000" dirty="0" err="1" smtClean="0"/>
              <a:t>a+b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b="1" dirty="0" smtClean="0"/>
              <a:t>What is Operator Overloading?</a:t>
            </a:r>
          </a:p>
          <a:p>
            <a:pPr algn="just">
              <a:lnSpc>
                <a:spcPct val="90000"/>
              </a:lnSpc>
              <a:buNone/>
            </a:pPr>
            <a:endParaRPr lang="en-US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Operator overloading is the ability for a language to redefine the way its operators behave for certain objects.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It allows the programmer to extend the language and give it new abilities.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It makes some codes easier to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C++ allows overloading of most operators.  This features allows to change the meaning of the operators.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/>
          </a:p>
          <a:p>
            <a:pPr algn="just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. We can add two user-defined data types using operator. The concept of operators overloading is extensively used in manipulating the class type objects.  </a:t>
            </a:r>
          </a:p>
          <a:p>
            <a:pPr algn="just">
              <a:buNone/>
            </a:pPr>
            <a:r>
              <a:rPr lang="en-US" sz="2800" dirty="0" smtClean="0"/>
              <a:t>         Object1 = Object1 + Object2;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What Operators can I Overload?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3300"/>
                </a:solidFill>
              </a:rPr>
              <a:t>The C++ language has a large number of operators. C++ allows you to overload the following list: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Assignment operator (=)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Arithmetic operators (+, -, *, /, %)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Increment/Decrement operators (++, --)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Operator-assignment (+=, -=, *=, /=, &lt;&lt;=, &amp;=, |= etc.)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Unary operators (-, +, !, ~ etc.)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Relational (Comparison) operators (&lt;, &gt;, &lt;=, ==, != etc.)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Bit shift/Extraction operators (&lt;&lt;, &gt;&gt;)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Subscript operator ([ ])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Function call '( )' operator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Bit operators (&amp;, |, ^, ~)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Logical operators (&amp;&amp;, ||, !)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Comma (,) operator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/>
              <a:t>	Pointer to member (-&gt;) </a:t>
            </a:r>
          </a:p>
          <a:p>
            <a:pPr algn="just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Operator overloading</a:t>
            </a:r>
            <a:endParaRPr lang="en-US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3300"/>
                </a:solidFill>
              </a:rPr>
              <a:t>CANNOT</a:t>
            </a:r>
            <a:r>
              <a:rPr lang="en-US" sz="2000" dirty="0" smtClean="0"/>
              <a:t> overload the following operators: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Ternary expression operator (? :)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Scope operator (::)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Class member operator (.)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Preprocessor symbol operator (# and ##)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Pointer to member operator (.*) 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sizeof</a:t>
            </a:r>
            <a:r>
              <a:rPr lang="en-US" sz="2000" dirty="0" smtClean="0"/>
              <a:t> operator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Overloading Rules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You cannot invent new operators that do not exist in the language. For instance, @ is not a valid C++ operator and cannot be overloaded.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Overloaded operators must follow the same syntax rules.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For example: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 x,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x ++ 12; 	// Not allowed: ++ is not a binary operator.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x++; 		// This is allowed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% x; 		// Not allowed: % is not an unary operator.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y = x % 3; 	// This is allowed 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1262</Words>
  <Application>Microsoft Office PowerPoint</Application>
  <PresentationFormat>On-screen Show (4:3)</PresentationFormat>
  <Paragraphs>384</Paragraphs>
  <Slides>36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C++</vt:lpstr>
      <vt:lpstr>Function Overloading</vt:lpstr>
      <vt:lpstr>Program to Illustrate  function overloading</vt:lpstr>
      <vt:lpstr>Slide 4</vt:lpstr>
      <vt:lpstr>Operator overloading</vt:lpstr>
      <vt:lpstr>Operator overloading</vt:lpstr>
      <vt:lpstr>What Operators can I Overload?</vt:lpstr>
      <vt:lpstr>Operator overloading</vt:lpstr>
      <vt:lpstr>Overloading Rules</vt:lpstr>
      <vt:lpstr>Operator overloading</vt:lpstr>
      <vt:lpstr>Operator overloading</vt:lpstr>
      <vt:lpstr>Operator overloading</vt:lpstr>
      <vt:lpstr>Invoking Overloaded Operator Functions</vt:lpstr>
      <vt:lpstr>Overloading Binary Operators</vt:lpstr>
      <vt:lpstr>Overloading Binary Operators</vt:lpstr>
      <vt:lpstr>Overloading Binary Operators (Friend function)</vt:lpstr>
      <vt:lpstr>Overloading Binary Operators(Friend function)</vt:lpstr>
      <vt:lpstr>Inheritance</vt:lpstr>
      <vt:lpstr>Inheritance</vt:lpstr>
      <vt:lpstr>Forms of Inheritance</vt:lpstr>
      <vt:lpstr>Forms of Inheritance</vt:lpstr>
      <vt:lpstr>Forms of Inheritance</vt:lpstr>
      <vt:lpstr>Visibility of Inherited Members</vt:lpstr>
      <vt:lpstr>Visibility OF Members</vt:lpstr>
      <vt:lpstr>Slide 25</vt:lpstr>
      <vt:lpstr>Slide 26</vt:lpstr>
      <vt:lpstr> What is inherited from the base class?</vt:lpstr>
      <vt:lpstr>Base-Class Access Control</vt:lpstr>
      <vt:lpstr>Base-Class Access Control</vt:lpstr>
      <vt:lpstr>Base-Class Access Control</vt:lpstr>
      <vt:lpstr>Base-Class Access Control</vt:lpstr>
      <vt:lpstr>Inheritance and protected members</vt:lpstr>
      <vt:lpstr>Inheritance and protected members</vt:lpstr>
      <vt:lpstr>Protected base-class inheritance</vt:lpstr>
      <vt:lpstr>Protected base-class inheritance</vt:lpstr>
      <vt:lpstr>Nesting of classes(Container Classes)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Bhavik</dc:creator>
  <cp:lastModifiedBy>Bhavik</cp:lastModifiedBy>
  <cp:revision>90</cp:revision>
  <dcterms:created xsi:type="dcterms:W3CDTF">2012-06-25T17:07:01Z</dcterms:created>
  <dcterms:modified xsi:type="dcterms:W3CDTF">2012-10-18T17:54:22Z</dcterms:modified>
</cp:coreProperties>
</file>