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849DB-2509-41DD-B465-1BAC2568FA4B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A909B-8642-4771-BE42-D17A94C4F1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56323-0EA2-4DB1-9D6D-FCB2790D8C4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49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ED4DC-BB8B-4103-B4B5-EA5E43F7385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60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83F87-6AF4-4F55-A74C-DC3F8A5E679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2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D1585-186D-4457-81E7-9DE649C65F0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7051E-0DFD-4727-A5CE-7CD0735AEC4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AA271-385D-49F9-BE3B-F65C7A36B73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5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B6F39-7883-4523-951F-688E53FFCEA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7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4EDC4-5989-4659-9B51-B5F03DF566A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0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1D330-B567-481F-BFB2-2DFDB30B41F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51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EA741-959E-4AE3-AEC0-0E9F9D56C3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7DE9C-97BA-4335-A963-D4FC5D6C906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3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58F6C-598F-441D-8953-8680E20FE7F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55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B357C-F3AB-45E8-8373-54DD5397D15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57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D1A05-3912-45C0-8730-64498CBD58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8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81515-76DF-46FD-954F-901D95CDDBB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9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46AF5F-6C3A-4AAA-BF6A-C6C0E699E51F}" type="datetimeFigureOut">
              <a:rPr lang="en-IN" smtClean="0"/>
              <a:pPr/>
              <a:t>22-10-2012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11B149-F105-4FC1-AEEB-C6EC0D445A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514600"/>
            <a:ext cx="6400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Polymorphism</a:t>
            </a:r>
          </a:p>
          <a:p>
            <a:r>
              <a:rPr lang="en-US" sz="3600" dirty="0" smtClean="0"/>
              <a:t>CDAC Mumbai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Pointers to derived class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776"/>
            <a:ext cx="7467600" cy="4873752"/>
          </a:xfrm>
        </p:spPr>
        <p:txBody>
          <a:bodyPr>
            <a:normAutofit fontScale="55000" lnSpcReduction="20000"/>
          </a:bodyPr>
          <a:lstStyle/>
          <a:p>
            <a:pPr lvl="1">
              <a:buFontTx/>
              <a:buNone/>
            </a:pPr>
            <a:r>
              <a:rPr lang="en-US" sz="2900" i="1" dirty="0" smtClean="0"/>
              <a:t>class derived : public base {</a:t>
            </a:r>
          </a:p>
          <a:p>
            <a:pPr lvl="1">
              <a:buFontTx/>
              <a:buNone/>
            </a:pPr>
            <a:r>
              <a:rPr lang="en-US" sz="2900" i="1" dirty="0" smtClean="0"/>
              <a:t>  			 </a:t>
            </a:r>
            <a:r>
              <a:rPr lang="en-US" sz="2900" i="1" dirty="0" err="1" smtClean="0"/>
              <a:t>int</a:t>
            </a:r>
            <a:r>
              <a:rPr lang="en-US" sz="2900" i="1" dirty="0" smtClean="0"/>
              <a:t> j;</a:t>
            </a:r>
          </a:p>
          <a:p>
            <a:pPr lvl="1">
              <a:buFontTx/>
              <a:buNone/>
            </a:pPr>
            <a:r>
              <a:rPr lang="en-US" sz="29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900" i="1" dirty="0" smtClean="0"/>
              <a:t>  			void </a:t>
            </a:r>
            <a:r>
              <a:rPr lang="en-US" sz="2900" i="1" dirty="0" err="1" smtClean="0"/>
              <a:t>set_j</a:t>
            </a:r>
            <a:r>
              <a:rPr lang="en-US" sz="2900" i="1" dirty="0" smtClean="0"/>
              <a:t> (</a:t>
            </a:r>
            <a:r>
              <a:rPr lang="en-US" sz="2900" i="1" dirty="0" err="1" smtClean="0"/>
              <a:t>int</a:t>
            </a:r>
            <a:r>
              <a:rPr lang="en-US" sz="2900" i="1" dirty="0" smtClean="0"/>
              <a:t> num) {        j =num;     }</a:t>
            </a:r>
          </a:p>
          <a:p>
            <a:pPr lvl="1">
              <a:buFontTx/>
              <a:buNone/>
            </a:pPr>
            <a:r>
              <a:rPr lang="en-US" sz="2900" i="1" dirty="0" smtClean="0"/>
              <a:t>   </a:t>
            </a:r>
            <a:r>
              <a:rPr lang="en-US" sz="2900" i="1" dirty="0" err="1" smtClean="0"/>
              <a:t>int</a:t>
            </a:r>
            <a:r>
              <a:rPr lang="en-US" sz="2900" i="1" dirty="0" smtClean="0"/>
              <a:t> </a:t>
            </a:r>
            <a:r>
              <a:rPr lang="en-US" sz="2900" i="1" dirty="0" err="1" smtClean="0"/>
              <a:t>get_j</a:t>
            </a:r>
            <a:r>
              <a:rPr lang="en-US" sz="2900" i="1" dirty="0" smtClean="0"/>
              <a:t>() {	return j;	     }</a:t>
            </a:r>
          </a:p>
          <a:p>
            <a:pPr lvl="1">
              <a:buFontTx/>
              <a:buNone/>
            </a:pPr>
            <a:r>
              <a:rPr lang="en-US" sz="2900" i="1" dirty="0" smtClean="0"/>
              <a:t>};</a:t>
            </a:r>
          </a:p>
          <a:p>
            <a:pPr lvl="1">
              <a:buFontTx/>
              <a:buNone/>
            </a:pPr>
            <a:r>
              <a:rPr lang="en-US" sz="2900" i="1" dirty="0" err="1" smtClean="0"/>
              <a:t>int</a:t>
            </a:r>
            <a:r>
              <a:rPr lang="en-US" sz="2900" i="1" dirty="0" smtClean="0"/>
              <a:t> main()</a:t>
            </a:r>
          </a:p>
          <a:p>
            <a:pPr lvl="1">
              <a:buFontTx/>
              <a:buNone/>
            </a:pPr>
            <a:r>
              <a:rPr lang="en-US" sz="2900" i="1" dirty="0" smtClean="0"/>
              <a:t>{</a:t>
            </a:r>
          </a:p>
          <a:p>
            <a:pPr lvl="1">
              <a:buFontTx/>
              <a:buNone/>
            </a:pPr>
            <a:r>
              <a:rPr lang="en-US" sz="2900" i="1" dirty="0" smtClean="0"/>
              <a:t>base *</a:t>
            </a:r>
            <a:r>
              <a:rPr lang="en-US" sz="2900" i="1" dirty="0" err="1" smtClean="0"/>
              <a:t>bp</a:t>
            </a:r>
            <a:r>
              <a:rPr lang="en-US" sz="2900" i="1" dirty="0" smtClean="0"/>
              <a:t>;</a:t>
            </a:r>
          </a:p>
          <a:p>
            <a:pPr lvl="1">
              <a:buFontTx/>
              <a:buNone/>
            </a:pPr>
            <a:r>
              <a:rPr lang="en-US" sz="2900" i="1" dirty="0" smtClean="0"/>
              <a:t>derived d;</a:t>
            </a:r>
          </a:p>
          <a:p>
            <a:pPr lvl="1">
              <a:buFontTx/>
              <a:buNone/>
            </a:pPr>
            <a:r>
              <a:rPr lang="en-US" sz="2900" i="1" dirty="0" err="1" smtClean="0"/>
              <a:t>bp</a:t>
            </a:r>
            <a:r>
              <a:rPr lang="en-US" sz="2900" i="1" dirty="0" smtClean="0"/>
              <a:t> = &amp;d;  		//base pointer points to derived object</a:t>
            </a:r>
          </a:p>
          <a:p>
            <a:pPr lvl="1">
              <a:buFontTx/>
              <a:buNone/>
            </a:pPr>
            <a:r>
              <a:rPr lang="en-US" sz="2900" i="1" dirty="0" smtClean="0"/>
              <a:t>				//access derived object using base pointer</a:t>
            </a:r>
          </a:p>
          <a:p>
            <a:pPr lvl="1">
              <a:buFontTx/>
              <a:buNone/>
            </a:pPr>
            <a:r>
              <a:rPr lang="en-US" sz="2900" i="1" dirty="0" err="1" smtClean="0"/>
              <a:t>bp</a:t>
            </a:r>
            <a:r>
              <a:rPr lang="en-US" sz="2900" i="1" dirty="0" smtClean="0"/>
              <a:t>-&gt;</a:t>
            </a:r>
            <a:r>
              <a:rPr lang="en-US" sz="2900" i="1" dirty="0" err="1" smtClean="0"/>
              <a:t>set_i</a:t>
            </a:r>
            <a:r>
              <a:rPr lang="en-US" sz="2900" i="1" dirty="0" smtClean="0"/>
              <a:t>(10);</a:t>
            </a:r>
          </a:p>
          <a:p>
            <a:pPr lvl="1">
              <a:buFontTx/>
              <a:buNone/>
            </a:pPr>
            <a:r>
              <a:rPr lang="en-US" sz="2900" i="1" dirty="0" err="1" smtClean="0"/>
              <a:t>cout</a:t>
            </a:r>
            <a:r>
              <a:rPr lang="en-US" sz="2900" i="1" dirty="0" smtClean="0"/>
              <a:t>&lt;&lt;</a:t>
            </a:r>
            <a:r>
              <a:rPr lang="en-US" sz="2900" i="1" dirty="0" err="1" smtClean="0"/>
              <a:t>bp</a:t>
            </a:r>
            <a:r>
              <a:rPr lang="en-US" sz="2900" i="1" dirty="0" smtClean="0"/>
              <a:t>-&gt;</a:t>
            </a:r>
            <a:r>
              <a:rPr lang="en-US" sz="2900" i="1" dirty="0" err="1" smtClean="0"/>
              <a:t>get_i</a:t>
            </a:r>
            <a:r>
              <a:rPr lang="en-US" sz="2900" i="1" dirty="0" smtClean="0"/>
              <a:t>();   </a:t>
            </a:r>
          </a:p>
          <a:p>
            <a:pPr lvl="1">
              <a:buFontTx/>
              <a:buNone/>
            </a:pPr>
            <a:r>
              <a:rPr lang="en-US" sz="2500" i="1" dirty="0" smtClean="0"/>
              <a:t>/* The following won’t work.  You can’t access element  of a derived class using a base class pointer.</a:t>
            </a:r>
          </a:p>
          <a:p>
            <a:pPr lvl="1">
              <a:buFontTx/>
              <a:buNone/>
            </a:pPr>
            <a:r>
              <a:rPr lang="en-US" sz="2900" i="1" dirty="0" err="1" smtClean="0"/>
              <a:t>bp</a:t>
            </a:r>
            <a:r>
              <a:rPr lang="en-US" sz="2900" i="1" dirty="0" smtClean="0"/>
              <a:t>-&gt;</a:t>
            </a:r>
            <a:r>
              <a:rPr lang="en-US" sz="2900" i="1" dirty="0" err="1" smtClean="0"/>
              <a:t>set_j</a:t>
            </a:r>
            <a:r>
              <a:rPr lang="en-US" sz="2900" i="1" dirty="0" smtClean="0"/>
              <a:t>(88);  		//error</a:t>
            </a:r>
          </a:p>
          <a:p>
            <a:pPr lvl="1">
              <a:buFontTx/>
              <a:buNone/>
            </a:pPr>
            <a:r>
              <a:rPr lang="en-US" sz="2900" i="1" dirty="0" err="1" smtClean="0"/>
              <a:t>cout</a:t>
            </a:r>
            <a:r>
              <a:rPr lang="en-US" sz="2900" i="1" dirty="0" smtClean="0"/>
              <a:t>&lt;&lt;</a:t>
            </a:r>
            <a:r>
              <a:rPr lang="en-US" sz="2900" i="1" dirty="0" err="1" smtClean="0"/>
              <a:t>bp</a:t>
            </a:r>
            <a:r>
              <a:rPr lang="en-US" sz="2900" i="1" dirty="0" smtClean="0"/>
              <a:t>-&gt;</a:t>
            </a:r>
            <a:r>
              <a:rPr lang="en-US" sz="2900" i="1" dirty="0" err="1" smtClean="0"/>
              <a:t>get_j</a:t>
            </a:r>
            <a:r>
              <a:rPr lang="en-US" sz="2900" i="1" dirty="0" smtClean="0"/>
              <a:t>(); 	//error   */</a:t>
            </a:r>
          </a:p>
          <a:p>
            <a:pPr lvl="1">
              <a:buFontTx/>
              <a:buNone/>
            </a:pPr>
            <a:r>
              <a:rPr lang="en-US" sz="2900" i="1" dirty="0" smtClean="0"/>
              <a:t>return 0;</a:t>
            </a:r>
          </a:p>
          <a:p>
            <a:pPr lvl="1">
              <a:buFontTx/>
              <a:buNone/>
            </a:pPr>
            <a:r>
              <a:rPr lang="en-US" sz="2900" i="1" dirty="0" smtClean="0"/>
              <a:t>}    </a:t>
            </a:r>
            <a:r>
              <a:rPr lang="en-US" sz="2400" i="1" dirty="0" smtClean="0"/>
              <a:t> </a:t>
            </a:r>
            <a:r>
              <a:rPr lang="en-US" sz="3200" dirty="0" smtClean="0"/>
              <a:t>output 10</a:t>
            </a:r>
            <a:endParaRPr lang="en-US" sz="3200" i="1" dirty="0" smtClean="0"/>
          </a:p>
          <a:p>
            <a:pPr lvl="1">
              <a:buFontTx/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Virtual functions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virtual function is a member function that is declared within a base class and redefined by a derived class.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To create a  virtual function, precede the function’s declaration in the base class with the keyword virtual.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a class containing virtual function is inherited, the derived class redefines the virtual function to fit its own need.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Virtual functions implements “one interface, multiple methods”.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Virtual functions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virtual function within the base class defines the form of the interface to that function.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Each redefinition of the virtual function by a derived class implements its operation as it relates specifically to the derived class.  </a:t>
            </a:r>
            <a:r>
              <a:rPr lang="en-US" sz="2800" dirty="0" err="1" smtClean="0"/>
              <a:t>i.e</a:t>
            </a:r>
            <a:r>
              <a:rPr lang="en-US" sz="2800" dirty="0" smtClean="0"/>
              <a:t> redefinition create a specific methods.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accessed normally , virtual functions behave just like other type of class member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Virtual functions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Virtual function support  run-time polymorphism only when it is accessed via a pointer.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Eg</a:t>
            </a:r>
            <a:r>
              <a:rPr lang="en-US" sz="2800" dirty="0" smtClean="0"/>
              <a:t> :</a:t>
            </a:r>
          </a:p>
          <a:p>
            <a:pPr lvl="1">
              <a:buFontTx/>
              <a:buNone/>
            </a:pPr>
            <a:r>
              <a:rPr lang="en-US" sz="2400" i="1" dirty="0" smtClean="0"/>
              <a:t>#include&lt;</a:t>
            </a:r>
            <a:r>
              <a:rPr lang="en-US" sz="2400" i="1" dirty="0" err="1" smtClean="0"/>
              <a:t>iostream.h</a:t>
            </a:r>
            <a:r>
              <a:rPr lang="en-US" sz="2400" i="1" dirty="0" smtClean="0"/>
              <a:t>&gt;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400" i="1" dirty="0" smtClean="0"/>
              <a:t>  virtual void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 ) {</a:t>
            </a:r>
          </a:p>
          <a:p>
            <a:pPr lvl="1">
              <a:buFontTx/>
              <a:buNone/>
            </a:pPr>
            <a:r>
              <a:rPr lang="en-US" sz="2400" i="1" dirty="0" smtClean="0"/>
              <a:t>     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 &lt;&lt;“This is base’s 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().\n”;</a:t>
            </a:r>
          </a:p>
          <a:p>
            <a:pPr lvl="1">
              <a:buFontTx/>
              <a:buNone/>
            </a:pPr>
            <a:r>
              <a:rPr lang="en-US" sz="2400" i="1" dirty="0" smtClean="0"/>
              <a:t>  }  };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derived1 : public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public:</a:t>
            </a:r>
          </a:p>
          <a:p>
            <a:pPr lvl="1">
              <a:buFontTx/>
              <a:buNone/>
            </a:pPr>
            <a:r>
              <a:rPr lang="en-US" sz="2400" i="1" dirty="0" smtClean="0"/>
              <a:t>   void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 ) {</a:t>
            </a:r>
          </a:p>
          <a:p>
            <a:pPr lvl="1">
              <a:buFontTx/>
              <a:buNone/>
            </a:pPr>
            <a:r>
              <a:rPr lang="en-US" sz="2400" i="1" dirty="0" smtClean="0"/>
              <a:t>     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&lt;&lt;“This is derived1’s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().\n”;</a:t>
            </a:r>
          </a:p>
          <a:p>
            <a:pPr lvl="1">
              <a:buFontTx/>
              <a:buNone/>
            </a:pPr>
            <a:r>
              <a:rPr lang="en-US" sz="2400" i="1" dirty="0" smtClean="0"/>
              <a:t> }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</a:p>
          <a:p>
            <a:pPr lvl="1">
              <a:buFontTx/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Virtual functions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FontTx/>
              <a:buNone/>
            </a:pPr>
            <a:r>
              <a:rPr lang="en-US" sz="2400" i="1" dirty="0" smtClean="0"/>
              <a:t>class derived2 : public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400" i="1" dirty="0" smtClean="0"/>
              <a:t>  void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 {	  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&lt;&lt;“This is derived2’s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(). \n”;    }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</a:p>
          <a:p>
            <a:pPr lvl="1">
              <a:buFontTx/>
              <a:buNone/>
            </a:pPr>
            <a:endParaRPr lang="en-US" sz="2400" i="1" dirty="0" smtClean="0"/>
          </a:p>
          <a:p>
            <a:pPr lvl="1"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main()</a:t>
            </a:r>
          </a:p>
          <a:p>
            <a:pPr lvl="1">
              <a:buFontTx/>
              <a:buNone/>
            </a:pPr>
            <a:r>
              <a:rPr lang="en-US" sz="2400" i="1" dirty="0" smtClean="0"/>
              <a:t>{  </a:t>
            </a:r>
          </a:p>
          <a:p>
            <a:pPr lvl="1">
              <a:buFontTx/>
              <a:buNone/>
            </a:pPr>
            <a:r>
              <a:rPr lang="en-US" sz="2400" i="1" dirty="0" smtClean="0"/>
              <a:t>base *p , b;</a:t>
            </a:r>
          </a:p>
          <a:p>
            <a:pPr lvl="1">
              <a:buFontTx/>
              <a:buNone/>
            </a:pPr>
            <a:r>
              <a:rPr lang="en-US" sz="2400" i="1" dirty="0" smtClean="0"/>
              <a:t>derived1 d1;</a:t>
            </a:r>
          </a:p>
          <a:p>
            <a:pPr lvl="1">
              <a:buFontTx/>
              <a:buNone/>
            </a:pPr>
            <a:r>
              <a:rPr lang="en-US" sz="2400" i="1" dirty="0" smtClean="0"/>
              <a:t>derived2 d2;</a:t>
            </a:r>
          </a:p>
          <a:p>
            <a:pPr lvl="1">
              <a:buNone/>
            </a:pPr>
            <a:r>
              <a:rPr lang="en-US" sz="2400" i="1" dirty="0" smtClean="0"/>
              <a:t>p = &amp;b;		//point to base</a:t>
            </a:r>
          </a:p>
          <a:p>
            <a:pPr lvl="1">
              <a:buFontTx/>
              <a:buNone/>
            </a:pPr>
            <a:r>
              <a:rPr lang="en-US" sz="2400" i="1" dirty="0" smtClean="0"/>
              <a:t>p-&gt;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(); 		//access base’s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</a:t>
            </a:r>
          </a:p>
          <a:p>
            <a:pPr lvl="1">
              <a:buNone/>
            </a:pPr>
            <a:r>
              <a:rPr lang="en-US" sz="2400" i="1" dirty="0" smtClean="0"/>
              <a:t>p = &amp;d1;		//point to derived1</a:t>
            </a:r>
          </a:p>
          <a:p>
            <a:pPr lvl="1">
              <a:buFontTx/>
              <a:buNone/>
            </a:pPr>
            <a:r>
              <a:rPr lang="en-US" sz="2400" i="1" dirty="0" smtClean="0"/>
              <a:t>p-&gt;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();  		//access derived1’s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</a:t>
            </a:r>
          </a:p>
          <a:p>
            <a:pPr lvl="1">
              <a:buNone/>
            </a:pPr>
            <a:r>
              <a:rPr lang="en-US" sz="2400" i="1" dirty="0" smtClean="0"/>
              <a:t>p = &amp;d2;		//points to derived2</a:t>
            </a:r>
          </a:p>
          <a:p>
            <a:pPr lvl="1">
              <a:buFontTx/>
              <a:buNone/>
            </a:pPr>
            <a:r>
              <a:rPr lang="en-US" sz="2400" i="1" dirty="0" smtClean="0"/>
              <a:t>p-&gt;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(); 		//access derived2’s </a:t>
            </a:r>
            <a:r>
              <a:rPr lang="en-US" sz="2400" i="1" dirty="0" err="1" smtClean="0"/>
              <a:t>vfunc</a:t>
            </a:r>
            <a:r>
              <a:rPr lang="en-US" sz="2400" i="1" dirty="0" smtClean="0"/>
              <a:t>()</a:t>
            </a:r>
          </a:p>
          <a:p>
            <a:pPr lvl="1">
              <a:buFontTx/>
              <a:buNone/>
            </a:pPr>
            <a:r>
              <a:rPr lang="en-US" sz="2400" i="1" dirty="0" smtClean="0"/>
              <a:t>return 0;</a:t>
            </a:r>
          </a:p>
          <a:p>
            <a:pPr lvl="1">
              <a:buFontTx/>
              <a:buNone/>
            </a:pPr>
            <a:r>
              <a:rPr lang="en-US" sz="2400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Virtual functions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sz="2400" i="1" dirty="0" smtClean="0"/>
          </a:p>
          <a:p>
            <a:pPr lvl="1">
              <a:buFontTx/>
              <a:buNone/>
            </a:pPr>
            <a:endParaRPr lang="en-US" sz="2400" i="1" dirty="0" smtClean="0"/>
          </a:p>
          <a:p>
            <a:pPr>
              <a:buFontTx/>
              <a:buNone/>
            </a:pPr>
            <a:r>
              <a:rPr lang="en-US" sz="2800" dirty="0" smtClean="0"/>
              <a:t>output :</a:t>
            </a:r>
          </a:p>
          <a:p>
            <a:pPr>
              <a:buFontTx/>
              <a:buNone/>
            </a:pPr>
            <a:r>
              <a:rPr lang="en-US" sz="2800" dirty="0" smtClean="0"/>
              <a:t>   	        This is base’s </a:t>
            </a:r>
            <a:r>
              <a:rPr lang="en-US" sz="2800" dirty="0" err="1" smtClean="0"/>
              <a:t>vfunc</a:t>
            </a:r>
            <a:r>
              <a:rPr lang="en-US" sz="2800" dirty="0" smtClean="0"/>
              <a:t>().</a:t>
            </a:r>
          </a:p>
          <a:p>
            <a:pPr>
              <a:buFontTx/>
              <a:buNone/>
            </a:pPr>
            <a:r>
              <a:rPr lang="en-US" sz="2800" dirty="0" smtClean="0"/>
              <a:t>		        This is derived1’s </a:t>
            </a:r>
            <a:r>
              <a:rPr lang="en-US" sz="2800" dirty="0" err="1" smtClean="0"/>
              <a:t>vfunc</a:t>
            </a:r>
            <a:r>
              <a:rPr lang="en-US" sz="2800" dirty="0" smtClean="0"/>
              <a:t>().</a:t>
            </a:r>
          </a:p>
          <a:p>
            <a:pPr>
              <a:buFontTx/>
              <a:buNone/>
            </a:pPr>
            <a:r>
              <a:rPr lang="en-US" sz="2800" dirty="0" smtClean="0"/>
              <a:t>                 This is derived2’s </a:t>
            </a:r>
            <a:r>
              <a:rPr lang="en-US" sz="2800" dirty="0" err="1" smtClean="0"/>
              <a:t>vfunc</a:t>
            </a:r>
            <a:r>
              <a:rPr lang="en-US" sz="2800" dirty="0" smtClean="0"/>
              <a:t>().</a:t>
            </a:r>
            <a:endParaRPr lang="en-US" sz="2800" i="1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Polymorphism 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Polymorphism is supported by C++ both at compile time and at run time.  </a:t>
            </a:r>
          </a:p>
          <a:p>
            <a:pPr algn="just">
              <a:buFont typeface="Wingdings" pitchFamily="2" charset="2"/>
              <a:buChar char="Ø"/>
            </a:pPr>
            <a:endParaRPr lang="en-US" sz="1200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Compile time polymorphism is achieved by overloading functions and operators. This is called as early binding or static binding or static linking.</a:t>
            </a:r>
          </a:p>
          <a:p>
            <a:pPr algn="just">
              <a:buFont typeface="Wingdings" pitchFamily="2" charset="2"/>
              <a:buChar char="Ø"/>
            </a:pPr>
            <a:endParaRPr lang="en-US" sz="1200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Early binding simply means that an object is bound to its function call at compile time.</a:t>
            </a:r>
          </a:p>
          <a:p>
            <a:pPr algn="just">
              <a:buFont typeface="Wingdings" pitchFamily="2" charset="2"/>
              <a:buChar char="Ø"/>
            </a:pPr>
            <a:endParaRPr lang="en-US" sz="1200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Run-time polymorphism is achieved by using inheritance and virtual function. This is also called as dynamic binding / late binding.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Polymorphism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3387725" y="1701800"/>
            <a:ext cx="2309813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i="1"/>
              <a:t>Polymorphism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1219200" y="2925763"/>
            <a:ext cx="2292350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i="1"/>
              <a:t>Compile time </a:t>
            </a:r>
          </a:p>
          <a:p>
            <a:pPr algn="ctr"/>
            <a:r>
              <a:rPr lang="en-US" sz="2400" b="1" i="1"/>
              <a:t>polymorphism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5110163" y="3008313"/>
            <a:ext cx="2309812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i="1"/>
              <a:t> Runtime</a:t>
            </a:r>
          </a:p>
          <a:p>
            <a:pPr algn="ctr"/>
            <a:r>
              <a:rPr lang="en-US" sz="2400" b="1" i="1"/>
              <a:t>Polymorphism</a:t>
            </a: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963613" y="4648200"/>
            <a:ext cx="1919287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i="1"/>
              <a:t>Function</a:t>
            </a:r>
          </a:p>
          <a:p>
            <a:pPr algn="ctr"/>
            <a:r>
              <a:rPr lang="en-US" sz="2400" b="1" i="1"/>
              <a:t>overloading</a:t>
            </a: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3741738" y="4638675"/>
            <a:ext cx="1919287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i="1"/>
              <a:t>Operator </a:t>
            </a:r>
          </a:p>
          <a:p>
            <a:pPr algn="ctr"/>
            <a:r>
              <a:rPr lang="en-US" sz="2400" b="1" i="1"/>
              <a:t>overloading</a:t>
            </a: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756400" y="4638675"/>
            <a:ext cx="1563688" cy="831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 i="1"/>
              <a:t>Virtual </a:t>
            </a:r>
          </a:p>
          <a:p>
            <a:pPr algn="ctr"/>
            <a:r>
              <a:rPr lang="en-US" sz="2400" b="1" i="1"/>
              <a:t>functions</a:t>
            </a:r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H="1">
            <a:off x="2895600" y="2163763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H="1">
            <a:off x="1600200" y="3763963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3124200" y="3763963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5181600" y="2163763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6400800" y="3840163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Pointer to objects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Pointers to the object is same as pointer to the other types of variables.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accessing members of a class given a pointer to an object, use the arrow(-&gt;) operator instead of the dot operator.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lvl="1" algn="just">
              <a:buFontTx/>
              <a:buNone/>
            </a:pPr>
            <a:r>
              <a:rPr lang="en-US" sz="2000" i="1" dirty="0" smtClean="0"/>
              <a:t>#include&lt;</a:t>
            </a:r>
            <a:r>
              <a:rPr lang="en-US" sz="2000" i="1" dirty="0" err="1" smtClean="0"/>
              <a:t>iostream.h</a:t>
            </a:r>
            <a:r>
              <a:rPr lang="en-US" sz="2000" i="1" dirty="0" smtClean="0"/>
              <a:t>&gt;</a:t>
            </a:r>
          </a:p>
          <a:p>
            <a:pPr lvl="1" algn="just">
              <a:buFontTx/>
              <a:buNone/>
            </a:pPr>
            <a:r>
              <a:rPr lang="en-US" sz="2000" i="1" dirty="0" smtClean="0"/>
              <a:t>class c1</a:t>
            </a:r>
          </a:p>
          <a:p>
            <a:pPr lvl="1" algn="just">
              <a:buFontTx/>
              <a:buNone/>
            </a:pPr>
            <a:r>
              <a:rPr lang="en-US" sz="2000" i="1" dirty="0" smtClean="0"/>
              <a:t> {</a:t>
            </a:r>
          </a:p>
          <a:p>
            <a:pPr lvl="1" algn="just">
              <a:buFontTx/>
              <a:buNone/>
            </a:pPr>
            <a:r>
              <a:rPr lang="en-US" sz="2000" i="1" dirty="0" smtClean="0"/>
              <a:t>  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;</a:t>
            </a:r>
          </a:p>
          <a:p>
            <a:pPr lvl="1" algn="just">
              <a:buFontTx/>
              <a:buNone/>
            </a:pPr>
            <a:r>
              <a:rPr lang="en-US" sz="2000" i="1" dirty="0" smtClean="0"/>
              <a:t>public :</a:t>
            </a:r>
          </a:p>
          <a:p>
            <a:pPr lvl="1" algn="just">
              <a:buFontTx/>
              <a:buNone/>
            </a:pPr>
            <a:r>
              <a:rPr lang="en-US" sz="2000" i="1" dirty="0" smtClean="0"/>
              <a:t>      c1(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j) {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=j;</a:t>
            </a:r>
          </a:p>
          <a:p>
            <a:pPr lvl="1" algn="just">
              <a:buFontTx/>
              <a:buNone/>
            </a:pPr>
            <a:r>
              <a:rPr lang="en-US" sz="2000" i="1" dirty="0" smtClean="0"/>
              <a:t>}</a:t>
            </a:r>
            <a:endParaRPr lang="en-US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Pointer to objects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get_i</a:t>
            </a:r>
            <a:r>
              <a:rPr lang="en-US" sz="2400" i="1" dirty="0" smtClean="0"/>
              <a:t>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   return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err="1" smtClean="0"/>
              <a:t>int</a:t>
            </a:r>
            <a:r>
              <a:rPr lang="en-US" sz="2400" i="1" dirty="0" smtClean="0"/>
              <a:t> main()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{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    c1 ob(88),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    p = &amp;ob; 		// get address of ob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 &lt;&lt; p-&gt;</a:t>
            </a:r>
            <a:r>
              <a:rPr lang="en-US" sz="2400" i="1" dirty="0" err="1" smtClean="0"/>
              <a:t>get_i</a:t>
            </a:r>
            <a:r>
              <a:rPr lang="en-US" sz="2400" i="1" dirty="0" smtClean="0"/>
              <a:t>(); 	//use -&gt; to call </a:t>
            </a:r>
            <a:r>
              <a:rPr lang="en-US" sz="2400" i="1" dirty="0" err="1" smtClean="0"/>
              <a:t>get_i</a:t>
            </a:r>
            <a:r>
              <a:rPr lang="en-US" sz="2400" i="1" dirty="0" smtClean="0"/>
              <a:t>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   return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i="1" dirty="0" smtClean="0"/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i="1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The this pointer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member functions of every object have access to a pointer named </a:t>
            </a:r>
            <a:r>
              <a:rPr lang="en-US" sz="2800" b="1" dirty="0" smtClean="0"/>
              <a:t>this</a:t>
            </a:r>
            <a:r>
              <a:rPr lang="en-US" sz="2800" dirty="0" smtClean="0"/>
              <a:t>, which points to the object itself.  </a:t>
            </a:r>
          </a:p>
          <a:p>
            <a:pPr algn="just">
              <a:buFont typeface="Wingdings" pitchFamily="2" charset="2"/>
              <a:buChar char="Ø"/>
            </a:pPr>
            <a:endParaRPr lang="en-US" sz="1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a member function is called,  it comes into existence with the value of </a:t>
            </a:r>
            <a:r>
              <a:rPr lang="en-US" sz="2800" b="1" dirty="0" smtClean="0"/>
              <a:t>THIS</a:t>
            </a:r>
            <a:r>
              <a:rPr lang="en-US" sz="2800" dirty="0" smtClean="0"/>
              <a:t> set to the address of the object for which it is called.</a:t>
            </a:r>
          </a:p>
          <a:p>
            <a:pPr algn="just">
              <a:buFont typeface="Wingdings" pitchFamily="2" charset="2"/>
              <a:buChar char="Ø"/>
            </a:pPr>
            <a:endParaRPr lang="en-US" sz="1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b="1" dirty="0" smtClean="0"/>
              <a:t>this</a:t>
            </a:r>
            <a:r>
              <a:rPr lang="en-US" sz="2800" dirty="0" smtClean="0"/>
              <a:t> pointer can be treated like any other pointer to an object.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Using a </a:t>
            </a:r>
            <a:r>
              <a:rPr lang="en-US" sz="2800" b="1" dirty="0" smtClean="0"/>
              <a:t>this</a:t>
            </a:r>
            <a:r>
              <a:rPr lang="en-US" sz="2800" dirty="0" smtClean="0"/>
              <a:t> pointer any member function can find out the address of the object of which it is a member.  </a:t>
            </a:r>
          </a:p>
          <a:p>
            <a:pPr algn="just">
              <a:buFont typeface="Wingdings" pitchFamily="2" charset="2"/>
              <a:buChar char="Ø"/>
            </a:pPr>
            <a:endParaRPr lang="en-US" sz="1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It can also be used to access the data in the object it points to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The this pointer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lvl="1">
              <a:buFontTx/>
              <a:buNone/>
            </a:pPr>
            <a:r>
              <a:rPr lang="en-US" sz="2400" i="1" dirty="0" smtClean="0"/>
              <a:t>#include&lt;</a:t>
            </a:r>
            <a:r>
              <a:rPr lang="en-US" sz="2400" i="1" dirty="0" err="1" smtClean="0"/>
              <a:t>iostream.h</a:t>
            </a:r>
            <a:r>
              <a:rPr lang="en-US" sz="2400" i="1" dirty="0" smtClean="0"/>
              <a:t>&gt;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example</a:t>
            </a:r>
          </a:p>
          <a:p>
            <a:pPr lvl="1">
              <a:buFontTx/>
              <a:buNone/>
            </a:pPr>
            <a:r>
              <a:rPr lang="en-US" sz="2400" i="1" dirty="0" smtClean="0"/>
              <a:t>{</a:t>
            </a:r>
            <a:r>
              <a:rPr lang="en-US" sz="2400" dirty="0" smtClean="0"/>
              <a:t>    </a:t>
            </a:r>
          </a:p>
          <a:p>
            <a:pPr lvl="1">
              <a:buFontTx/>
              <a:buNone/>
            </a:pPr>
            <a:r>
              <a:rPr lang="en-US" sz="2400" i="1" dirty="0" smtClean="0"/>
              <a:t>private :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;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void </a:t>
            </a:r>
            <a:r>
              <a:rPr lang="en-US" sz="2400" i="1" dirty="0" err="1" smtClean="0"/>
              <a:t>setdata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ii)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{	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ii;  		//one way to set data</a:t>
            </a:r>
          </a:p>
          <a:p>
            <a:pPr lvl="1">
              <a:buFontTx/>
              <a:buNone/>
            </a:pPr>
            <a:r>
              <a:rPr lang="en-US" sz="2400" i="1" dirty="0" smtClean="0"/>
              <a:t>	          	 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</a:t>
            </a:r>
            <a:r>
              <a:rPr lang="en-US" sz="2400" i="1" dirty="0" err="1" smtClean="0"/>
              <a:t>endl</a:t>
            </a:r>
            <a:r>
              <a:rPr lang="en-US" sz="2400" i="1" dirty="0" smtClean="0"/>
              <a:t>&lt;&lt;“my object’s address is”&lt;&lt;this;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     	 this-&gt;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ii; 	//another way to set data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}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void </a:t>
            </a:r>
            <a:r>
              <a:rPr lang="en-US" sz="2400" i="1" dirty="0" err="1" smtClean="0"/>
              <a:t>showdata</a:t>
            </a:r>
            <a:r>
              <a:rPr lang="en-US" sz="2400" i="1" dirty="0" smtClean="0"/>
              <a:t>()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{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; 	//one way to display data</a:t>
            </a:r>
          </a:p>
          <a:p>
            <a:pPr lvl="1">
              <a:buFontTx/>
              <a:buNone/>
            </a:pPr>
            <a:r>
              <a:rPr lang="en-US" sz="2400" i="1" dirty="0" smtClean="0"/>
              <a:t>		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</a:t>
            </a:r>
            <a:r>
              <a:rPr lang="en-US" sz="2400" i="1" dirty="0" err="1" smtClean="0"/>
              <a:t>endl</a:t>
            </a:r>
            <a:r>
              <a:rPr lang="en-US" sz="2400" i="1" dirty="0" smtClean="0"/>
              <a:t>&lt;&lt;“my object’s address is “&lt;&lt;this;</a:t>
            </a:r>
          </a:p>
          <a:p>
            <a:pPr lvl="1">
              <a:buFontTx/>
              <a:buNone/>
            </a:pPr>
            <a:r>
              <a:rPr lang="en-US" sz="2400" i="1" dirty="0" smtClean="0"/>
              <a:t>			</a:t>
            </a:r>
            <a:r>
              <a:rPr lang="en-US" sz="2400" i="1" dirty="0" err="1" smtClean="0"/>
              <a:t>cout</a:t>
            </a:r>
            <a:r>
              <a:rPr lang="en-US" sz="2400" i="1" dirty="0" smtClean="0"/>
              <a:t>&lt;&lt;this-&gt;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; 	// another way to display data</a:t>
            </a:r>
          </a:p>
          <a:p>
            <a:pPr lvl="1">
              <a:buFontTx/>
              <a:buNone/>
            </a:pPr>
            <a:r>
              <a:rPr lang="en-US" sz="2400" i="1" dirty="0" smtClean="0"/>
              <a:t>		}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this pointer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sz="2400" i="1" dirty="0" smtClean="0"/>
              <a:t>void main()</a:t>
            </a:r>
          </a:p>
          <a:p>
            <a:pPr lvl="1">
              <a:buFontTx/>
              <a:buNone/>
            </a:pPr>
            <a:r>
              <a:rPr lang="en-US" sz="2400" i="1" dirty="0" smtClean="0"/>
              <a:t>{  example e1;</a:t>
            </a:r>
          </a:p>
          <a:p>
            <a:pPr lvl="1">
              <a:buFontTx/>
              <a:buNone/>
            </a:pPr>
            <a:r>
              <a:rPr lang="en-US" sz="2400" i="1" dirty="0" smtClean="0"/>
              <a:t>   e1.setdata(10);</a:t>
            </a:r>
          </a:p>
          <a:p>
            <a:pPr lvl="1">
              <a:buFontTx/>
              <a:buNone/>
            </a:pPr>
            <a:r>
              <a:rPr lang="en-US" sz="2400" i="1" dirty="0" smtClean="0"/>
              <a:t>   e1.showdata();</a:t>
            </a:r>
          </a:p>
          <a:p>
            <a:pPr lvl="1">
              <a:buFontTx/>
              <a:buNone/>
            </a:pPr>
            <a:r>
              <a:rPr lang="en-US" sz="2400" i="1" dirty="0" smtClean="0"/>
              <a:t>}</a:t>
            </a:r>
          </a:p>
          <a:p>
            <a:pPr lvl="1">
              <a:buFontTx/>
              <a:buNone/>
            </a:pPr>
            <a:r>
              <a:rPr lang="en-US" sz="2400" i="1" dirty="0" smtClean="0"/>
              <a:t>output : my object address is  -----------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      my object address is  ----------</a:t>
            </a:r>
          </a:p>
          <a:p>
            <a:pPr lvl="1">
              <a:buFontTx/>
              <a:buNone/>
            </a:pPr>
            <a:r>
              <a:rPr lang="en-US" sz="2400" i="1" dirty="0" smtClean="0"/>
              <a:t>               10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Pointers to derived class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base class  pointer can be used to point to a derived object, the opposite is not true.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It is possible to  access only the members of the derived type that were imported from the base </a:t>
            </a:r>
            <a:r>
              <a:rPr lang="en-US" sz="2800" dirty="0" err="1" smtClean="0"/>
              <a:t>I.e</a:t>
            </a:r>
            <a:r>
              <a:rPr lang="en-US" sz="2800" dirty="0" smtClean="0"/>
              <a:t> it is not possible to access any members added by the derived 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lvl="1">
              <a:buFontTx/>
              <a:buNone/>
            </a:pPr>
            <a:r>
              <a:rPr lang="en-US" sz="2400" i="1" dirty="0" smtClean="0"/>
              <a:t>#include&lt;</a:t>
            </a:r>
            <a:r>
              <a:rPr lang="en-US" sz="2400" i="1" dirty="0" err="1" smtClean="0"/>
              <a:t>iostream.h</a:t>
            </a:r>
            <a:r>
              <a:rPr lang="en-US" sz="2400" i="1" dirty="0" smtClean="0"/>
              <a:t>&gt;</a:t>
            </a:r>
          </a:p>
          <a:p>
            <a:pPr lvl="1">
              <a:buFontTx/>
              <a:buNone/>
            </a:pPr>
            <a:r>
              <a:rPr lang="en-US" sz="2400" i="1" dirty="0" smtClean="0"/>
              <a:t>class base {</a:t>
            </a:r>
          </a:p>
          <a:p>
            <a:pPr lvl="1">
              <a:buFontTx/>
              <a:buNone/>
            </a:pPr>
            <a:r>
              <a:rPr lang="en-US" sz="2400" i="1" dirty="0" smtClean="0"/>
              <a:t> 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;</a:t>
            </a:r>
          </a:p>
          <a:p>
            <a:pPr lvl="1">
              <a:buFontTx/>
              <a:buNone/>
            </a:pPr>
            <a:r>
              <a:rPr lang="en-US" sz="2400" i="1" dirty="0" smtClean="0"/>
              <a:t>public :</a:t>
            </a:r>
          </a:p>
          <a:p>
            <a:pPr lvl="1">
              <a:buFontTx/>
              <a:buNone/>
            </a:pPr>
            <a:r>
              <a:rPr lang="en-US" sz="2400" i="1" dirty="0" smtClean="0"/>
              <a:t>		void </a:t>
            </a:r>
            <a:r>
              <a:rPr lang="en-US" sz="2400" i="1" dirty="0" err="1" smtClean="0"/>
              <a:t>set_i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num) {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num;}</a:t>
            </a:r>
          </a:p>
          <a:p>
            <a:pPr lvl="1">
              <a:buFontTx/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get_i</a:t>
            </a:r>
            <a:r>
              <a:rPr lang="en-US" sz="2400" i="1" dirty="0" smtClean="0"/>
              <a:t>() {return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;}</a:t>
            </a:r>
          </a:p>
          <a:p>
            <a:pPr lvl="1">
              <a:buFontTx/>
              <a:buNone/>
            </a:pPr>
            <a:r>
              <a:rPr lang="en-US" sz="2400" i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687</Words>
  <Application>Microsoft Office PowerPoint</Application>
  <PresentationFormat>On-screen Show (4:3)</PresentationFormat>
  <Paragraphs>182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 </vt:lpstr>
      <vt:lpstr>Polymorphism </vt:lpstr>
      <vt:lpstr>Polymorphism </vt:lpstr>
      <vt:lpstr>Pointer to objects</vt:lpstr>
      <vt:lpstr>Pointer to objects</vt:lpstr>
      <vt:lpstr>The this pointer</vt:lpstr>
      <vt:lpstr>The this pointer</vt:lpstr>
      <vt:lpstr>The this pointer</vt:lpstr>
      <vt:lpstr>Pointers to derived class</vt:lpstr>
      <vt:lpstr>Pointers to derived class</vt:lpstr>
      <vt:lpstr>Virtual functions</vt:lpstr>
      <vt:lpstr>Virtual functions</vt:lpstr>
      <vt:lpstr>Virtual functions</vt:lpstr>
      <vt:lpstr>Virtual functions</vt:lpstr>
      <vt:lpstr>Virtual functions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Bhavik</dc:creator>
  <cp:lastModifiedBy>Bhavik</cp:lastModifiedBy>
  <cp:revision>29</cp:revision>
  <dcterms:created xsi:type="dcterms:W3CDTF">2012-06-27T13:57:47Z</dcterms:created>
  <dcterms:modified xsi:type="dcterms:W3CDTF">2012-10-22T05:52:11Z</dcterms:modified>
</cp:coreProperties>
</file>