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6"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7" r:id="rId14"/>
    <p:sldId id="268" r:id="rId15"/>
    <p:sldId id="270" r:id="rId16"/>
    <p:sldId id="282" r:id="rId17"/>
    <p:sldId id="283" r:id="rId18"/>
    <p:sldId id="280" r:id="rId19"/>
    <p:sldId id="281" r:id="rId20"/>
    <p:sldId id="274" r:id="rId21"/>
    <p:sldId id="275" r:id="rId22"/>
    <p:sldId id="276"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62"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63"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64"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65"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B16121C1-5161-4131-A101-11414111A12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0" y="0"/>
            <a:ext cx="360" cy="360"/>
          </a:xfrm>
          <a:prstGeom prst="rect">
            <a:avLst/>
          </a:prstGeom>
        </p:spPr>
        <p:txBody>
          <a:bodyPr lIns="90000" tIns="45000" rIns="90000" bIns="45000"/>
          <a:lstStyle/>
          <a:p>
            <a:fld id="{E1B14121-3161-4191-B181-A1F1E1813121}" type="slidenum">
              <a:rPr lang="en-IN">
                <a:solidFill>
                  <a:srgbClr val="000000"/>
                </a:solidFill>
                <a:latin typeface="+mn-lt"/>
                <a:ea typeface="+mn-ea"/>
              </a:rPr>
              <a:pPr/>
              <a:t>2</a:t>
            </a:fld>
            <a:endParaRPr/>
          </a:p>
        </p:txBody>
      </p:sp>
      <p:sp>
        <p:nvSpPr>
          <p:cNvPr id="106" name="PlaceHolder 2"/>
          <p:cNvSpPr>
            <a:spLocks noGrp="1"/>
          </p:cNvSpPr>
          <p:nvPr>
            <p:ph type="body"/>
          </p:nvPr>
        </p:nvSpPr>
        <p:spPr>
          <a:xfrm>
            <a:off x="914400" y="4343400"/>
            <a:ext cx="5028840" cy="4114440"/>
          </a:xfrm>
          <a:prstGeom prst="rect">
            <a:avLst/>
          </a:pr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0" y="0"/>
            <a:ext cx="360" cy="360"/>
          </a:xfrm>
          <a:prstGeom prst="rect">
            <a:avLst/>
          </a:prstGeom>
        </p:spPr>
        <p:txBody>
          <a:bodyPr lIns="90000" tIns="45000" rIns="90000" bIns="45000"/>
          <a:lstStyle/>
          <a:p>
            <a:fld id="{11816161-3181-41C1-A101-01A101816181}" type="slidenum">
              <a:rPr lang="en-IN">
                <a:solidFill>
                  <a:srgbClr val="000000"/>
                </a:solidFill>
                <a:latin typeface="+mn-lt"/>
                <a:ea typeface="+mn-ea"/>
              </a:rPr>
              <a:pPr/>
              <a:t>12</a:t>
            </a:fld>
            <a:endParaRPr/>
          </a:p>
        </p:txBody>
      </p:sp>
      <p:sp>
        <p:nvSpPr>
          <p:cNvPr id="124" name="PlaceHolder 2"/>
          <p:cNvSpPr>
            <a:spLocks noGrp="1"/>
          </p:cNvSpPr>
          <p:nvPr>
            <p:ph type="body"/>
          </p:nvPr>
        </p:nvSpPr>
        <p:spPr>
          <a:xfrm>
            <a:off x="0" y="0"/>
            <a:ext cx="360" cy="360"/>
          </a:xfrm>
          <a:prstGeom prst="rect">
            <a:avLst/>
          </a:pr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0" y="0"/>
            <a:ext cx="360" cy="360"/>
          </a:xfrm>
          <a:prstGeom prst="rect">
            <a:avLst/>
          </a:prstGeom>
        </p:spPr>
        <p:txBody>
          <a:bodyPr lIns="90000" tIns="45000" rIns="90000" bIns="45000"/>
          <a:lstStyle/>
          <a:p>
            <a:fld id="{D141A1E1-F111-41D1-8161-A1F101412181}" type="slidenum">
              <a:rPr lang="en-IN">
                <a:solidFill>
                  <a:srgbClr val="000000"/>
                </a:solidFill>
                <a:latin typeface="+mn-lt"/>
                <a:ea typeface="+mn-ea"/>
              </a:rPr>
              <a:pPr/>
              <a:t>13</a:t>
            </a:fld>
            <a:endParaRPr/>
          </a:p>
        </p:txBody>
      </p:sp>
      <p:sp>
        <p:nvSpPr>
          <p:cNvPr id="126" name="PlaceHolder 2"/>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mn-lt"/>
                <a:ea typeface="+mn-ea"/>
              </a:rPr>
              <a:t>For example, to create a template function that returns the greater one of two objects we could use: </a:t>
            </a:r>
            <a:endParaRPr/>
          </a:p>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0" y="0"/>
            <a:ext cx="360" cy="360"/>
          </a:xfrm>
          <a:prstGeom prst="rect">
            <a:avLst/>
          </a:prstGeom>
        </p:spPr>
        <p:txBody>
          <a:bodyPr lIns="90000" tIns="45000" rIns="90000" bIns="45000"/>
          <a:lstStyle/>
          <a:p>
            <a:fld id="{E17131A1-51B1-41F1-81E1-E141F1F1D181}" type="slidenum">
              <a:rPr lang="en-IN">
                <a:solidFill>
                  <a:srgbClr val="000000"/>
                </a:solidFill>
                <a:latin typeface="+mn-lt"/>
                <a:ea typeface="+mn-ea"/>
              </a:rPr>
              <a:pPr/>
              <a:t>14</a:t>
            </a:fld>
            <a:endParaRPr/>
          </a:p>
        </p:txBody>
      </p:sp>
      <p:sp>
        <p:nvSpPr>
          <p:cNvPr id="128" name="PlaceHolder 2"/>
          <p:cNvSpPr>
            <a:spLocks noGrp="1"/>
          </p:cNvSpPr>
          <p:nvPr>
            <p:ph type="body"/>
          </p:nvPr>
        </p:nvSpPr>
        <p:spPr>
          <a:xfrm>
            <a:off x="0" y="0"/>
            <a:ext cx="360" cy="360"/>
          </a:xfrm>
          <a:prstGeom prst="rect">
            <a:avLst/>
          </a:pr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0" y="0"/>
            <a:ext cx="360" cy="360"/>
          </a:xfrm>
          <a:prstGeom prst="rect">
            <a:avLst/>
          </a:prstGeom>
        </p:spPr>
        <p:txBody>
          <a:bodyPr lIns="90000" tIns="45000" rIns="90000" bIns="45000"/>
          <a:lstStyle/>
          <a:p>
            <a:fld id="{F17181D1-E181-4121-A1C1-819181711141}" type="slidenum">
              <a:rPr lang="en-IN">
                <a:solidFill>
                  <a:srgbClr val="000000"/>
                </a:solidFill>
                <a:latin typeface="+mn-lt"/>
                <a:ea typeface="+mn-ea"/>
              </a:rPr>
              <a:pPr/>
              <a:t>15</a:t>
            </a:fld>
            <a:endParaRPr/>
          </a:p>
        </p:txBody>
      </p:sp>
      <p:sp>
        <p:nvSpPr>
          <p:cNvPr id="132" name="PlaceHolder 2"/>
          <p:cNvSpPr>
            <a:spLocks noGrp="1"/>
          </p:cNvSpPr>
          <p:nvPr>
            <p:ph type="body"/>
          </p:nvPr>
        </p:nvSpPr>
        <p:spPr>
          <a:xfrm>
            <a:off x="0" y="0"/>
            <a:ext cx="360" cy="360"/>
          </a:xfrm>
          <a:prstGeom prst="rect">
            <a:avLst/>
          </a:pr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0" y="0"/>
            <a:ext cx="360" cy="360"/>
          </a:xfrm>
          <a:prstGeom prst="rect">
            <a:avLst/>
          </a:prstGeom>
        </p:spPr>
        <p:txBody>
          <a:bodyPr lIns="90000" tIns="45000" rIns="90000" bIns="45000"/>
          <a:lstStyle/>
          <a:p>
            <a:fld id="{21C19101-F1C1-41A1-81D1-B10131513181}" type="slidenum">
              <a:rPr lang="en-IN">
                <a:solidFill>
                  <a:srgbClr val="000000"/>
                </a:solidFill>
                <a:latin typeface="+mn-lt"/>
                <a:ea typeface="+mn-ea"/>
              </a:rPr>
              <a:pPr/>
              <a:t>20</a:t>
            </a:fld>
            <a:endParaRPr/>
          </a:p>
        </p:txBody>
      </p:sp>
      <p:sp>
        <p:nvSpPr>
          <p:cNvPr id="136" name="PlaceHolder 2"/>
          <p:cNvSpPr>
            <a:spLocks noGrp="1"/>
          </p:cNvSpPr>
          <p:nvPr>
            <p:ph type="body"/>
          </p:nvPr>
        </p:nvSpPr>
        <p:spPr>
          <a:xfrm>
            <a:off x="0" y="0"/>
            <a:ext cx="360" cy="360"/>
          </a:xfrm>
          <a:prstGeom prst="rect">
            <a:avLst/>
          </a:pr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0" y="0"/>
            <a:ext cx="360" cy="360"/>
          </a:xfrm>
          <a:prstGeom prst="rect">
            <a:avLst/>
          </a:prstGeom>
        </p:spPr>
        <p:txBody>
          <a:bodyPr lIns="90000" tIns="45000" rIns="90000" bIns="45000"/>
          <a:lstStyle/>
          <a:p>
            <a:fld id="{3191E1C1-0171-41A1-8101-9141F1F1B181}" type="slidenum">
              <a:rPr lang="en-IN">
                <a:solidFill>
                  <a:srgbClr val="000000"/>
                </a:solidFill>
                <a:latin typeface="+mn-lt"/>
                <a:ea typeface="+mn-ea"/>
              </a:rPr>
              <a:pPr/>
              <a:t>21</a:t>
            </a:fld>
            <a:endParaRPr/>
          </a:p>
        </p:txBody>
      </p:sp>
      <p:sp>
        <p:nvSpPr>
          <p:cNvPr id="138" name="PlaceHolder 2"/>
          <p:cNvSpPr>
            <a:spLocks noGrp="1"/>
          </p:cNvSpPr>
          <p:nvPr>
            <p:ph type="body"/>
          </p:nvPr>
        </p:nvSpPr>
        <p:spPr>
          <a:xfrm>
            <a:off x="0" y="0"/>
            <a:ext cx="360" cy="360"/>
          </a:xfrm>
          <a:prstGeom prst="rect">
            <a:avLst/>
          </a:pr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0" y="0"/>
            <a:ext cx="360" cy="360"/>
          </a:xfrm>
          <a:prstGeom prst="rect">
            <a:avLst/>
          </a:prstGeom>
        </p:spPr>
        <p:txBody>
          <a:bodyPr lIns="90000" tIns="45000" rIns="90000" bIns="45000"/>
          <a:lstStyle/>
          <a:p>
            <a:fld id="{5181C141-2121-41D1-B141-510021619161}" type="slidenum">
              <a:rPr lang="en-IN">
                <a:solidFill>
                  <a:srgbClr val="000000"/>
                </a:solidFill>
                <a:latin typeface="+mn-lt"/>
                <a:ea typeface="+mn-ea"/>
              </a:rPr>
              <a:pPr/>
              <a:t>22</a:t>
            </a:fld>
            <a:endParaRPr/>
          </a:p>
        </p:txBody>
      </p:sp>
      <p:sp>
        <p:nvSpPr>
          <p:cNvPr id="140" name="PlaceHolder 2"/>
          <p:cNvSpPr>
            <a:spLocks noGrp="1"/>
          </p:cNvSpPr>
          <p:nvPr>
            <p:ph type="body"/>
          </p:nvPr>
        </p:nvSpPr>
        <p:spPr>
          <a:xfrm>
            <a:off x="0" y="0"/>
            <a:ext cx="360" cy="360"/>
          </a:xfrm>
          <a:prstGeom prst="rect">
            <a:avLst/>
          </a:prstGeom>
        </p:spPr>
        <p:txBody>
          <a:bodyPr lIns="90000" tIns="45000" rIns="90000" bIns="45000"/>
          <a:lstStyle/>
          <a:p>
            <a:r>
              <a:rPr lang="en-IN">
                <a:solidFill>
                  <a:srgbClr val="000000"/>
                </a:solidFill>
                <a:latin typeface="+mn-lt"/>
                <a:ea typeface="+mn-ea"/>
              </a:rPr>
              <a:t>template &lt;class T&gt; T pair&lt;T&gt;::getmax ()</a:t>
            </a:r>
            <a:endParaRPr/>
          </a:p>
          <a:p>
            <a:r>
              <a:rPr lang="en-IN">
                <a:solidFill>
                  <a:srgbClr val="000000"/>
                </a:solidFill>
                <a:latin typeface="+mn-lt"/>
                <a:ea typeface="+mn-ea"/>
              </a:rPr>
              <a:t> { </a:t>
            </a:r>
            <a:endParaRPr/>
          </a:p>
          <a:p>
            <a:r>
              <a:rPr lang="en-IN">
                <a:solidFill>
                  <a:srgbClr val="000000"/>
                </a:solidFill>
                <a:latin typeface="+mn-lt"/>
                <a:ea typeface="+mn-ea"/>
              </a:rPr>
              <a:t>      T retval; </a:t>
            </a:r>
            <a:endParaRPr/>
          </a:p>
          <a:p>
            <a:r>
              <a:rPr lang="en-IN">
                <a:solidFill>
                  <a:srgbClr val="000000"/>
                </a:solidFill>
                <a:latin typeface="+mn-lt"/>
                <a:ea typeface="+mn-ea"/>
              </a:rPr>
              <a:t>      retval = a&gt;b? a : b;</a:t>
            </a:r>
            <a:endParaRPr/>
          </a:p>
          <a:p>
            <a:r>
              <a:rPr lang="en-IN">
                <a:solidFill>
                  <a:srgbClr val="000000"/>
                </a:solidFill>
                <a:latin typeface="+mn-lt"/>
                <a:ea typeface="+mn-ea"/>
              </a:rPr>
              <a:t>      return retval;</a:t>
            </a:r>
            <a:endParaRPr/>
          </a:p>
          <a:p>
            <a:r>
              <a:rPr lang="en-IN">
                <a:solidFill>
                  <a:srgbClr val="000000"/>
                </a:solidFill>
                <a:latin typeface="+mn-lt"/>
                <a:ea typeface="+mn-ea"/>
              </a:rPr>
              <a:t> }</a:t>
            </a:r>
            <a:endParaRPr/>
          </a:p>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0" y="0"/>
            <a:ext cx="360" cy="360"/>
          </a:xfrm>
          <a:prstGeom prst="rect">
            <a:avLst/>
          </a:prstGeom>
        </p:spPr>
        <p:txBody>
          <a:bodyPr lIns="90000" tIns="45000" rIns="90000" bIns="45000"/>
          <a:lstStyle/>
          <a:p>
            <a:fld id="{5181C141-2121-41D1-B141-510021619161}" type="slidenum">
              <a:rPr lang="en-IN">
                <a:solidFill>
                  <a:srgbClr val="000000"/>
                </a:solidFill>
                <a:latin typeface="+mn-lt"/>
                <a:ea typeface="+mn-ea"/>
              </a:rPr>
              <a:pPr/>
              <a:t>23</a:t>
            </a:fld>
            <a:endParaRPr/>
          </a:p>
        </p:txBody>
      </p:sp>
      <p:sp>
        <p:nvSpPr>
          <p:cNvPr id="140" name="PlaceHolder 2"/>
          <p:cNvSpPr>
            <a:spLocks noGrp="1"/>
          </p:cNvSpPr>
          <p:nvPr>
            <p:ph type="body"/>
          </p:nvPr>
        </p:nvSpPr>
        <p:spPr>
          <a:xfrm>
            <a:off x="0" y="0"/>
            <a:ext cx="360" cy="360"/>
          </a:xfrm>
          <a:prstGeom prst="rect">
            <a:avLst/>
          </a:prstGeom>
        </p:spPr>
        <p:txBody>
          <a:bodyPr lIns="90000" tIns="45000" rIns="90000" bIns="45000"/>
          <a:lstStyle/>
          <a:p>
            <a:r>
              <a:rPr lang="en-IN" dirty="0">
                <a:solidFill>
                  <a:srgbClr val="000000"/>
                </a:solidFill>
                <a:latin typeface="+mn-lt"/>
                <a:ea typeface="+mn-ea"/>
              </a:rPr>
              <a:t>template &lt;class T&gt; T pair&lt;T&gt;::</a:t>
            </a:r>
            <a:r>
              <a:rPr lang="en-IN" dirty="0" err="1">
                <a:solidFill>
                  <a:srgbClr val="000000"/>
                </a:solidFill>
                <a:latin typeface="+mn-lt"/>
                <a:ea typeface="+mn-ea"/>
              </a:rPr>
              <a:t>getmax</a:t>
            </a:r>
            <a:r>
              <a:rPr lang="en-IN" dirty="0">
                <a:solidFill>
                  <a:srgbClr val="000000"/>
                </a:solidFill>
                <a:latin typeface="+mn-lt"/>
                <a:ea typeface="+mn-ea"/>
              </a:rPr>
              <a:t> ()</a:t>
            </a:r>
            <a:endParaRPr dirty="0"/>
          </a:p>
          <a:p>
            <a:r>
              <a:rPr lang="en-IN" dirty="0">
                <a:solidFill>
                  <a:srgbClr val="000000"/>
                </a:solidFill>
                <a:latin typeface="+mn-lt"/>
                <a:ea typeface="+mn-ea"/>
              </a:rPr>
              <a:t> { </a:t>
            </a:r>
            <a:endParaRPr dirty="0"/>
          </a:p>
          <a:p>
            <a:r>
              <a:rPr lang="en-IN" dirty="0">
                <a:solidFill>
                  <a:srgbClr val="000000"/>
                </a:solidFill>
                <a:latin typeface="+mn-lt"/>
                <a:ea typeface="+mn-ea"/>
              </a:rPr>
              <a:t>      T </a:t>
            </a:r>
            <a:r>
              <a:rPr lang="en-IN" dirty="0" err="1">
                <a:solidFill>
                  <a:srgbClr val="000000"/>
                </a:solidFill>
                <a:latin typeface="+mn-lt"/>
                <a:ea typeface="+mn-ea"/>
              </a:rPr>
              <a:t>retval</a:t>
            </a:r>
            <a:r>
              <a:rPr lang="en-IN" dirty="0">
                <a:solidFill>
                  <a:srgbClr val="000000"/>
                </a:solidFill>
                <a:latin typeface="+mn-lt"/>
                <a:ea typeface="+mn-ea"/>
              </a:rPr>
              <a:t>; </a:t>
            </a:r>
            <a:endParaRPr dirty="0"/>
          </a:p>
          <a:p>
            <a:r>
              <a:rPr lang="en-IN" dirty="0">
                <a:solidFill>
                  <a:srgbClr val="000000"/>
                </a:solidFill>
                <a:latin typeface="+mn-lt"/>
                <a:ea typeface="+mn-ea"/>
              </a:rPr>
              <a:t>      </a:t>
            </a:r>
            <a:r>
              <a:rPr lang="en-IN" dirty="0" err="1">
                <a:solidFill>
                  <a:srgbClr val="000000"/>
                </a:solidFill>
                <a:latin typeface="+mn-lt"/>
                <a:ea typeface="+mn-ea"/>
              </a:rPr>
              <a:t>retval</a:t>
            </a:r>
            <a:r>
              <a:rPr lang="en-IN" dirty="0">
                <a:solidFill>
                  <a:srgbClr val="000000"/>
                </a:solidFill>
                <a:latin typeface="+mn-lt"/>
                <a:ea typeface="+mn-ea"/>
              </a:rPr>
              <a:t> = a&gt;b? a : b;</a:t>
            </a:r>
            <a:endParaRPr dirty="0"/>
          </a:p>
          <a:p>
            <a:r>
              <a:rPr lang="en-IN" dirty="0">
                <a:solidFill>
                  <a:srgbClr val="000000"/>
                </a:solidFill>
                <a:latin typeface="+mn-lt"/>
                <a:ea typeface="+mn-ea"/>
              </a:rPr>
              <a:t>      return </a:t>
            </a:r>
            <a:r>
              <a:rPr lang="en-IN" dirty="0" err="1">
                <a:solidFill>
                  <a:srgbClr val="000000"/>
                </a:solidFill>
                <a:latin typeface="+mn-lt"/>
                <a:ea typeface="+mn-ea"/>
              </a:rPr>
              <a:t>retval</a:t>
            </a:r>
            <a:r>
              <a:rPr lang="en-IN" dirty="0">
                <a:solidFill>
                  <a:srgbClr val="000000"/>
                </a:solidFill>
                <a:latin typeface="+mn-lt"/>
                <a:ea typeface="+mn-ea"/>
              </a:rPr>
              <a:t>;</a:t>
            </a:r>
            <a:endParaRPr dirty="0"/>
          </a:p>
          <a:p>
            <a:r>
              <a:rPr lang="en-IN" dirty="0">
                <a:solidFill>
                  <a:srgbClr val="000000"/>
                </a:solidFill>
                <a:latin typeface="+mn-lt"/>
                <a:ea typeface="+mn-ea"/>
              </a:rPr>
              <a:t> }</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0" y="0"/>
            <a:ext cx="360" cy="360"/>
          </a:xfrm>
          <a:prstGeom prst="rect">
            <a:avLst/>
          </a:prstGeom>
        </p:spPr>
        <p:txBody>
          <a:bodyPr lIns="90000" tIns="45000" rIns="90000" bIns="45000"/>
          <a:lstStyle/>
          <a:p>
            <a:fld id="{01C101D1-2181-41D1-8151-21F101B1C1A1}" type="slidenum">
              <a:rPr lang="en-IN">
                <a:solidFill>
                  <a:srgbClr val="000000"/>
                </a:solidFill>
                <a:latin typeface="+mn-lt"/>
                <a:ea typeface="+mn-ea"/>
              </a:rPr>
              <a:pPr/>
              <a:t>3</a:t>
            </a:fld>
            <a:endParaRPr/>
          </a:p>
        </p:txBody>
      </p:sp>
      <p:sp>
        <p:nvSpPr>
          <p:cNvPr id="108" name="PlaceHolder 2"/>
          <p:cNvSpPr>
            <a:spLocks noGrp="1"/>
          </p:cNvSpPr>
          <p:nvPr>
            <p:ph type="body"/>
          </p:nvPr>
        </p:nvSpPr>
        <p:spPr>
          <a:xfrm>
            <a:off x="914400" y="4343400"/>
            <a:ext cx="5028840" cy="4114440"/>
          </a:xfrm>
          <a:prstGeom prst="rect">
            <a:avLst/>
          </a:prstGeom>
        </p:spPr>
        <p:txBody>
          <a:bodyPr lIns="90000" tIns="45000" rIns="90000" bIns="45000"/>
          <a:lstStyle/>
          <a:p>
            <a:r>
              <a:rPr lang="en-IN">
                <a:solidFill>
                  <a:srgbClr val="000000"/>
                </a:solidFill>
                <a:latin typeface="+mn-lt"/>
                <a:ea typeface="+mn-ea"/>
              </a:rPr>
              <a:t>The main difference between the malloc( ) and new is that , the malloc we have to give the return type of the memory allocated, if it is not given it will take as return type as void</a:t>
            </a:r>
            <a:endParaRPr/>
          </a:p>
          <a:p>
            <a:endParaRPr/>
          </a:p>
          <a:p>
            <a:r>
              <a:rPr lang="en-IN">
                <a:solidFill>
                  <a:srgbClr val="000000"/>
                </a:solidFill>
                <a:latin typeface="+mn-lt"/>
                <a:ea typeface="+mn-ea"/>
              </a:rPr>
              <a:t>eg :   int *p;</a:t>
            </a:r>
            <a:endParaRPr/>
          </a:p>
          <a:p>
            <a:r>
              <a:rPr lang="en-IN">
                <a:solidFill>
                  <a:srgbClr val="000000"/>
                </a:solidFill>
                <a:latin typeface="+mn-lt"/>
                <a:ea typeface="+mn-ea"/>
              </a:rPr>
              <a:t>         p = (int *) malloc(sizeof(int)); // p holds the address of an integer variable.</a:t>
            </a:r>
            <a:endParaRPr/>
          </a:p>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0" y="0"/>
            <a:ext cx="360" cy="360"/>
          </a:xfrm>
          <a:prstGeom prst="rect">
            <a:avLst/>
          </a:prstGeom>
        </p:spPr>
        <p:txBody>
          <a:bodyPr lIns="90000" tIns="45000" rIns="90000" bIns="45000"/>
          <a:lstStyle/>
          <a:p>
            <a:fld id="{F1916111-C1F1-41B1-81D1-412191D1D1B1}" type="slidenum">
              <a:rPr lang="en-IN">
                <a:solidFill>
                  <a:srgbClr val="000000"/>
                </a:solidFill>
                <a:latin typeface="+mn-lt"/>
                <a:ea typeface="+mn-ea"/>
              </a:rPr>
              <a:pPr/>
              <a:t>4</a:t>
            </a:fld>
            <a:endParaRPr/>
          </a:p>
        </p:txBody>
      </p:sp>
      <p:sp>
        <p:nvSpPr>
          <p:cNvPr id="110" name="PlaceHolder 2"/>
          <p:cNvSpPr>
            <a:spLocks noGrp="1"/>
          </p:cNvSpPr>
          <p:nvPr>
            <p:ph type="body"/>
          </p:nvPr>
        </p:nvSpPr>
        <p:spPr>
          <a:xfrm>
            <a:off x="914400" y="4343400"/>
            <a:ext cx="5028840" cy="4114440"/>
          </a:xfrm>
          <a:prstGeom prst="rect">
            <a:avLst/>
          </a:prstGeom>
        </p:spPr>
        <p:txBody>
          <a:bodyPr lIns="90000" tIns="45000" rIns="90000" bIns="45000"/>
          <a:lstStyle/>
          <a:p>
            <a:r>
              <a:rPr lang="en-IN">
                <a:solidFill>
                  <a:srgbClr val="000000"/>
                </a:solidFill>
                <a:latin typeface="+mn-lt"/>
                <a:ea typeface="+mn-ea"/>
              </a:rPr>
              <a:t>While defining the pointer variable using the new operator the return type of the memory created is not to be given since it takes the return type from the type of pointer declartion.</a:t>
            </a:r>
            <a:endParaRPr/>
          </a:p>
          <a:p>
            <a:endParaRPr/>
          </a:p>
          <a:p>
            <a:r>
              <a:rPr lang="en-IN">
                <a:solidFill>
                  <a:srgbClr val="000000"/>
                </a:solidFill>
                <a:latin typeface="+mn-lt"/>
                <a:ea typeface="+mn-ea"/>
              </a:rPr>
              <a:t>eg  int *p;</a:t>
            </a:r>
            <a:endParaRPr/>
          </a:p>
          <a:p>
            <a:endParaRPr/>
          </a:p>
          <a:p>
            <a:r>
              <a:rPr lang="en-IN">
                <a:solidFill>
                  <a:srgbClr val="000000"/>
                </a:solidFill>
                <a:latin typeface="+mn-lt"/>
                <a:ea typeface="+mn-ea"/>
              </a:rPr>
              <a:t>    p = new int;</a:t>
            </a:r>
            <a:endParaRPr/>
          </a:p>
          <a:p>
            <a:endParaRPr/>
          </a:p>
          <a:p>
            <a:r>
              <a:rPr lang="en-IN">
                <a:solidFill>
                  <a:srgbClr val="000000"/>
                </a:solidFill>
                <a:latin typeface="+mn-lt"/>
                <a:ea typeface="+mn-ea"/>
              </a:rPr>
              <a:t>p has the address of the memory location of an integer value.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0" y="0"/>
            <a:ext cx="360" cy="360"/>
          </a:xfrm>
          <a:prstGeom prst="rect">
            <a:avLst/>
          </a:prstGeom>
        </p:spPr>
        <p:txBody>
          <a:bodyPr lIns="90000" tIns="45000" rIns="90000" bIns="45000"/>
          <a:lstStyle/>
          <a:p>
            <a:fld id="{81E1A121-D141-41F1-8161-51F131C15181}" type="slidenum">
              <a:rPr lang="en-IN">
                <a:solidFill>
                  <a:srgbClr val="000000"/>
                </a:solidFill>
                <a:latin typeface="+mn-lt"/>
                <a:ea typeface="+mn-ea"/>
              </a:rPr>
              <a:pPr/>
              <a:t>5</a:t>
            </a:fld>
            <a:endParaRPr/>
          </a:p>
        </p:txBody>
      </p:sp>
      <p:sp>
        <p:nvSpPr>
          <p:cNvPr id="112" name="PlaceHolder 2"/>
          <p:cNvSpPr>
            <a:spLocks noGrp="1"/>
          </p:cNvSpPr>
          <p:nvPr>
            <p:ph type="body"/>
          </p:nvPr>
        </p:nvSpPr>
        <p:spPr>
          <a:xfrm>
            <a:off x="0" y="0"/>
            <a:ext cx="360" cy="360"/>
          </a:xfrm>
          <a:prstGeom prst="rect">
            <a:avLst/>
          </a:pr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0"/>
            <a:ext cx="360" cy="360"/>
          </a:xfrm>
          <a:prstGeom prst="rect">
            <a:avLst/>
          </a:prstGeom>
        </p:spPr>
        <p:txBody>
          <a:bodyPr lIns="90000" tIns="45000" rIns="90000" bIns="45000"/>
          <a:lstStyle/>
          <a:p>
            <a:fld id="{31A1F1A1-E1D1-4141-B161-C1D1C191B111}" type="slidenum">
              <a:rPr lang="en-IN">
                <a:solidFill>
                  <a:srgbClr val="000000"/>
                </a:solidFill>
                <a:latin typeface="+mn-lt"/>
                <a:ea typeface="+mn-ea"/>
              </a:rPr>
              <a:pPr/>
              <a:t>6</a:t>
            </a:fld>
            <a:endParaRPr/>
          </a:p>
        </p:txBody>
      </p:sp>
      <p:sp>
        <p:nvSpPr>
          <p:cNvPr id="114" name="PlaceHolder 2"/>
          <p:cNvSpPr>
            <a:spLocks noGrp="1"/>
          </p:cNvSpPr>
          <p:nvPr>
            <p:ph type="body"/>
          </p:nvPr>
        </p:nvSpPr>
        <p:spPr>
          <a:xfrm>
            <a:off x="0" y="0"/>
            <a:ext cx="360" cy="360"/>
          </a:xfrm>
          <a:prstGeom prst="rect">
            <a:avLst/>
          </a:pr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0" y="0"/>
            <a:ext cx="360" cy="360"/>
          </a:xfrm>
          <a:prstGeom prst="rect">
            <a:avLst/>
          </a:prstGeom>
        </p:spPr>
        <p:txBody>
          <a:bodyPr lIns="90000" tIns="45000" rIns="90000" bIns="45000"/>
          <a:lstStyle/>
          <a:p>
            <a:fld id="{61E1A1E1-81E1-4141-91B1-01C1A19111A1}" type="slidenum">
              <a:rPr lang="en-IN">
                <a:solidFill>
                  <a:srgbClr val="000000"/>
                </a:solidFill>
                <a:latin typeface="+mn-lt"/>
                <a:ea typeface="+mn-ea"/>
              </a:rPr>
              <a:pPr/>
              <a:t>7</a:t>
            </a:fld>
            <a:endParaRPr/>
          </a:p>
        </p:txBody>
      </p:sp>
      <p:sp>
        <p:nvSpPr>
          <p:cNvPr id="116" name="PlaceHolder 2"/>
          <p:cNvSpPr>
            <a:spLocks noGrp="1"/>
          </p:cNvSpPr>
          <p:nvPr>
            <p:ph type="body"/>
          </p:nvPr>
        </p:nvSpPr>
        <p:spPr>
          <a:xfrm>
            <a:off x="0" y="0"/>
            <a:ext cx="360" cy="360"/>
          </a:xfrm>
          <a:prstGeom prst="rect">
            <a:avLst/>
          </a:pr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0" y="0"/>
            <a:ext cx="360" cy="360"/>
          </a:xfrm>
          <a:prstGeom prst="rect">
            <a:avLst/>
          </a:prstGeom>
        </p:spPr>
        <p:txBody>
          <a:bodyPr lIns="90000" tIns="45000" rIns="90000" bIns="45000"/>
          <a:lstStyle/>
          <a:p>
            <a:fld id="{51F19141-E161-4171-A1D1-B1B161119101}" type="slidenum">
              <a:rPr lang="en-IN">
                <a:solidFill>
                  <a:srgbClr val="000000"/>
                </a:solidFill>
                <a:latin typeface="+mn-lt"/>
                <a:ea typeface="+mn-ea"/>
              </a:rPr>
              <a:pPr/>
              <a:t>8</a:t>
            </a:fld>
            <a:endParaRPr/>
          </a:p>
        </p:txBody>
      </p:sp>
      <p:sp>
        <p:nvSpPr>
          <p:cNvPr id="118" name="PlaceHolder 2"/>
          <p:cNvSpPr>
            <a:spLocks noGrp="1"/>
          </p:cNvSpPr>
          <p:nvPr>
            <p:ph type="body"/>
          </p:nvPr>
        </p:nvSpPr>
        <p:spPr>
          <a:xfrm>
            <a:off x="914400" y="4343400"/>
            <a:ext cx="5028840" cy="4114440"/>
          </a:xfrm>
          <a:prstGeom prst="rect">
            <a:avLst/>
          </a:pr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0" y="0"/>
            <a:ext cx="360" cy="360"/>
          </a:xfrm>
          <a:prstGeom prst="rect">
            <a:avLst/>
          </a:prstGeom>
        </p:spPr>
        <p:txBody>
          <a:bodyPr lIns="90000" tIns="45000" rIns="90000" bIns="45000"/>
          <a:lstStyle/>
          <a:p>
            <a:fld id="{1141A101-5151-4171-B1A1-0111D161C121}" type="slidenum">
              <a:rPr lang="en-IN">
                <a:solidFill>
                  <a:srgbClr val="000000"/>
                </a:solidFill>
                <a:latin typeface="+mn-lt"/>
                <a:ea typeface="+mn-ea"/>
              </a:rPr>
              <a:pPr/>
              <a:t>9</a:t>
            </a:fld>
            <a:endParaRPr/>
          </a:p>
        </p:txBody>
      </p:sp>
      <p:sp>
        <p:nvSpPr>
          <p:cNvPr id="120" name="PlaceHolder 2"/>
          <p:cNvSpPr>
            <a:spLocks noGrp="1"/>
          </p:cNvSpPr>
          <p:nvPr>
            <p:ph type="body"/>
          </p:nvPr>
        </p:nvSpPr>
        <p:spPr>
          <a:xfrm>
            <a:off x="914400" y="4343400"/>
            <a:ext cx="5028840" cy="4114440"/>
          </a:xfrm>
          <a:prstGeom prst="rect">
            <a:avLst/>
          </a:pr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0" y="0"/>
            <a:ext cx="360" cy="360"/>
          </a:xfrm>
          <a:prstGeom prst="rect">
            <a:avLst/>
          </a:prstGeom>
        </p:spPr>
        <p:txBody>
          <a:bodyPr lIns="90000" tIns="45000" rIns="90000" bIns="45000"/>
          <a:lstStyle/>
          <a:p>
            <a:fld id="{110141D1-9191-4181-8121-D171B1016171}" type="slidenum">
              <a:rPr lang="en-IN">
                <a:solidFill>
                  <a:srgbClr val="000000"/>
                </a:solidFill>
                <a:latin typeface="+mn-lt"/>
                <a:ea typeface="+mn-ea"/>
              </a:rPr>
              <a:pPr/>
              <a:t>10</a:t>
            </a:fld>
            <a:endParaRPr/>
          </a:p>
        </p:txBody>
      </p:sp>
      <p:sp>
        <p:nvSpPr>
          <p:cNvPr id="122" name="PlaceHolder 2"/>
          <p:cNvSpPr>
            <a:spLocks noGrp="1"/>
          </p:cNvSpPr>
          <p:nvPr>
            <p:ph type="body"/>
          </p:nvPr>
        </p:nvSpPr>
        <p:spPr>
          <a:xfrm>
            <a:off x="0" y="0"/>
            <a:ext cx="360" cy="360"/>
          </a:xfrm>
          <a:prstGeom prst="rect">
            <a:avLst/>
          </a:pr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r>
              <a:rPr lang="en-IN" sz="1200" smtClean="0">
                <a:solidFill>
                  <a:srgbClr val="575F6D"/>
                </a:solidFill>
                <a:latin typeface="Century Schoolbook"/>
              </a:rPr>
              <a:t>02/07/12</a:t>
            </a:r>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1D19121-3171-4131-8181-1151111161F1}" type="slidenum">
              <a:rPr lang="en-IN" sz="1400" b="1" smtClean="0">
                <a:solidFill>
                  <a:srgbClr val="FFFFFF"/>
                </a:solidFill>
                <a:latin typeface="Century Schoolbook"/>
              </a:rPr>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IN" sz="1200" smtClean="0">
                <a:solidFill>
                  <a:srgbClr val="575F6D"/>
                </a:solidFill>
                <a:latin typeface="Century Schoolbook"/>
              </a:rPr>
              <a:t>02/07/12</a:t>
            </a:r>
            <a:endParaRPr lang="en-IN"/>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D19121-3171-4131-8181-1151111161F1}" type="slidenum">
              <a:rPr lang="en-IN" sz="1400" b="1" smtClean="0">
                <a:solidFill>
                  <a:srgbClr val="FFFFFF"/>
                </a:solidFill>
                <a:latin typeface="Century Schoolbook"/>
              </a: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IN" sz="1200" smtClean="0">
                <a:solidFill>
                  <a:srgbClr val="575F6D"/>
                </a:solidFill>
                <a:latin typeface="Century Schoolbook"/>
              </a:rPr>
              <a:t>02/07/12</a:t>
            </a:r>
            <a:endParaRPr lang="en-IN"/>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D19121-3171-4131-8181-1151111161F1}" type="slidenum">
              <a:rPr lang="en-IN" sz="1400" b="1" smtClean="0">
                <a:solidFill>
                  <a:srgbClr val="FFFFFF"/>
                </a:solidFill>
                <a:latin typeface="Century Schoolbook"/>
              </a: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r>
              <a:rPr lang="en-IN" sz="1200" smtClean="0">
                <a:solidFill>
                  <a:srgbClr val="575F6D"/>
                </a:solidFill>
                <a:latin typeface="Century Schoolbook"/>
              </a:rPr>
              <a:t>02/07/12</a:t>
            </a:r>
            <a:endParaRPr lang="en-IN"/>
          </a:p>
        </p:txBody>
      </p:sp>
      <p:sp>
        <p:nvSpPr>
          <p:cNvPr id="9" name="Slide Number Placeholder 8"/>
          <p:cNvSpPr>
            <a:spLocks noGrp="1"/>
          </p:cNvSpPr>
          <p:nvPr>
            <p:ph type="sldNum" sz="quarter" idx="15"/>
          </p:nvPr>
        </p:nvSpPr>
        <p:spPr/>
        <p:txBody>
          <a:bodyPr rtlCol="0"/>
          <a:lstStyle/>
          <a:p>
            <a:fld id="{51D19121-3171-4131-8181-1151111161F1}" type="slidenum">
              <a:rPr lang="en-IN" sz="1400" b="1" smtClean="0">
                <a:solidFill>
                  <a:srgbClr val="FFFFFF"/>
                </a:solidFill>
                <a:latin typeface="Century Schoolbook"/>
              </a:rPr>
              <a:pPr/>
              <a:t>‹#›</a:t>
            </a:fld>
            <a:endParaRPr lang="en-IN"/>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r>
              <a:rPr lang="en-IN" sz="1200" smtClean="0">
                <a:solidFill>
                  <a:srgbClr val="575F6D"/>
                </a:solidFill>
                <a:latin typeface="Century Schoolbook"/>
              </a:rPr>
              <a:t>02/07/12</a:t>
            </a:r>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1D19121-3171-4131-8181-1151111161F1}" type="slidenum">
              <a:rPr lang="en-IN" sz="1400" b="1" smtClean="0">
                <a:solidFill>
                  <a:srgbClr val="FFFFFF"/>
                </a:solidFill>
                <a:latin typeface="Century Schoolbook"/>
              </a: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IN" sz="1200" smtClean="0">
                <a:solidFill>
                  <a:srgbClr val="575F6D"/>
                </a:solidFill>
                <a:latin typeface="Century Schoolbook"/>
              </a:rPr>
              <a:t>02/07/12</a:t>
            </a:r>
            <a:endParaRPr lang="en-IN"/>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D19121-3171-4131-8181-1151111161F1}" type="slidenum">
              <a:rPr lang="en-IN" sz="1400" b="1" smtClean="0">
                <a:solidFill>
                  <a:srgbClr val="FFFFFF"/>
                </a:solidFill>
                <a:latin typeface="Century Schoolbook"/>
              </a:rPr>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r>
              <a:rPr lang="en-IN" sz="1200" smtClean="0">
                <a:solidFill>
                  <a:srgbClr val="575F6D"/>
                </a:solidFill>
                <a:latin typeface="Century Schoolbook"/>
              </a:rPr>
              <a:t>02/07/12</a:t>
            </a:r>
            <a:endParaRPr lang="en-IN"/>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51D19121-3171-4131-8181-1151111161F1}" type="slidenum">
              <a:rPr lang="en-IN" sz="1400" b="1" smtClean="0">
                <a:solidFill>
                  <a:srgbClr val="FFFFFF"/>
                </a:solidFill>
                <a:latin typeface="Century Schoolbook"/>
              </a:rPr>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r>
              <a:rPr lang="en-IN" sz="1200" smtClean="0">
                <a:solidFill>
                  <a:srgbClr val="575F6D"/>
                </a:solidFill>
                <a:latin typeface="Century Schoolbook"/>
              </a:rPr>
              <a:t>02/07/12</a:t>
            </a:r>
            <a:endParaRPr lang="en-IN"/>
          </a:p>
        </p:txBody>
      </p:sp>
      <p:sp>
        <p:nvSpPr>
          <p:cNvPr id="7" name="Slide Number Placeholder 6"/>
          <p:cNvSpPr>
            <a:spLocks noGrp="1"/>
          </p:cNvSpPr>
          <p:nvPr>
            <p:ph type="sldNum" sz="quarter" idx="11"/>
          </p:nvPr>
        </p:nvSpPr>
        <p:spPr/>
        <p:txBody>
          <a:bodyPr rtlCol="0"/>
          <a:lstStyle/>
          <a:p>
            <a:fld id="{51D19121-3171-4131-8181-1151111161F1}" type="slidenum">
              <a:rPr lang="en-IN" sz="1400" b="1" smtClean="0">
                <a:solidFill>
                  <a:srgbClr val="FFFFFF"/>
                </a:solidFill>
                <a:latin typeface="Century Schoolbook"/>
              </a:rPr>
              <a:pPr/>
              <a:t>‹#›</a:t>
            </a:fld>
            <a:endParaRPr lang="en-IN"/>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sz="1200" smtClean="0">
                <a:solidFill>
                  <a:srgbClr val="575F6D"/>
                </a:solidFill>
                <a:latin typeface="Century Schoolbook"/>
              </a:rPr>
              <a:t>02/07/12</a:t>
            </a:r>
            <a:endParaRPr lang="en-IN"/>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51D19121-3171-4131-8181-1151111161F1}" type="slidenum">
              <a:rPr lang="en-IN" sz="1400" b="1" smtClean="0">
                <a:solidFill>
                  <a:srgbClr val="FFFFFF"/>
                </a:solidFill>
                <a:latin typeface="Century Schoolbook"/>
              </a: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r>
              <a:rPr lang="en-IN" sz="1200" smtClean="0">
                <a:solidFill>
                  <a:srgbClr val="575F6D"/>
                </a:solidFill>
                <a:latin typeface="Century Schoolbook"/>
              </a:rPr>
              <a:t>02/07/12</a:t>
            </a:r>
            <a:endParaRPr lang="en-IN"/>
          </a:p>
        </p:txBody>
      </p:sp>
      <p:sp>
        <p:nvSpPr>
          <p:cNvPr id="22" name="Slide Number Placeholder 21"/>
          <p:cNvSpPr>
            <a:spLocks noGrp="1"/>
          </p:cNvSpPr>
          <p:nvPr>
            <p:ph type="sldNum" sz="quarter" idx="15"/>
          </p:nvPr>
        </p:nvSpPr>
        <p:spPr/>
        <p:txBody>
          <a:bodyPr rtlCol="0"/>
          <a:lstStyle/>
          <a:p>
            <a:fld id="{51D19121-3171-4131-8181-1151111161F1}" type="slidenum">
              <a:rPr lang="en-IN" sz="1400" b="1" smtClean="0">
                <a:solidFill>
                  <a:srgbClr val="FFFFFF"/>
                </a:solidFill>
                <a:latin typeface="Century Schoolbook"/>
              </a:rPr>
              <a:pPr/>
              <a:t>‹#›</a:t>
            </a:fld>
            <a:endParaRPr lang="en-IN"/>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r>
              <a:rPr lang="en-IN" sz="1200" smtClean="0">
                <a:solidFill>
                  <a:srgbClr val="575F6D"/>
                </a:solidFill>
                <a:latin typeface="Century Schoolbook"/>
              </a:rPr>
              <a:t>02/07/12</a:t>
            </a:r>
            <a:endParaRPr lang="en-IN"/>
          </a:p>
        </p:txBody>
      </p:sp>
      <p:sp>
        <p:nvSpPr>
          <p:cNvPr id="18" name="Slide Number Placeholder 17"/>
          <p:cNvSpPr>
            <a:spLocks noGrp="1"/>
          </p:cNvSpPr>
          <p:nvPr>
            <p:ph type="sldNum" sz="quarter" idx="11"/>
          </p:nvPr>
        </p:nvSpPr>
        <p:spPr/>
        <p:txBody>
          <a:bodyPr rtlCol="0"/>
          <a:lstStyle/>
          <a:p>
            <a:fld id="{51D19121-3171-4131-8181-1151111161F1}" type="slidenum">
              <a:rPr lang="en-IN" sz="1400" b="1" smtClean="0">
                <a:solidFill>
                  <a:srgbClr val="FFFFFF"/>
                </a:solidFill>
                <a:latin typeface="Century Schoolbook"/>
              </a:rPr>
              <a:pPr/>
              <a:t>‹#›</a:t>
            </a:fld>
            <a:endParaRPr lang="en-IN"/>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en-IN" sz="1200" smtClean="0">
                <a:solidFill>
                  <a:srgbClr val="575F6D"/>
                </a:solidFill>
                <a:latin typeface="Century Schoolbook"/>
              </a:rPr>
              <a:t>02/07/12</a:t>
            </a:r>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1D19121-3171-4131-8181-1151111161F1}" type="slidenum">
              <a:rPr lang="en-IN" sz="1400" b="1" smtClean="0">
                <a:solidFill>
                  <a:srgbClr val="FFFFFF"/>
                </a:solidFill>
                <a:latin typeface="Century Schoolbook"/>
              </a:rPr>
              <a:pPr/>
              <a:t>‹#›</a:t>
            </a:fld>
            <a:endParaRPr lang="en-IN"/>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plus.about.com/library/glossary/bldef-syntax.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2924944"/>
            <a:ext cx="6172200" cy="1894362"/>
          </a:xfrm>
        </p:spPr>
        <p:txBody>
          <a:bodyPr/>
          <a:lstStyle/>
          <a:p>
            <a:r>
              <a:rPr lang="en-US" dirty="0" smtClean="0"/>
              <a:t>C++</a:t>
            </a:r>
            <a:endParaRPr lang="en-IN" dirty="0"/>
          </a:p>
        </p:txBody>
      </p:sp>
      <p:sp>
        <p:nvSpPr>
          <p:cNvPr id="5" name="Subtitle 4"/>
          <p:cNvSpPr>
            <a:spLocks noGrp="1"/>
          </p:cNvSpPr>
          <p:nvPr>
            <p:ph type="subTitle" idx="1"/>
          </p:nvPr>
        </p:nvSpPr>
        <p:spPr>
          <a:xfrm>
            <a:off x="2286000" y="4793704"/>
            <a:ext cx="6172200" cy="1371600"/>
          </a:xfrm>
        </p:spPr>
        <p:txBody>
          <a:bodyPr/>
          <a:lstStyle/>
          <a:p>
            <a:r>
              <a:rPr lang="en-US" dirty="0" smtClean="0"/>
              <a:t>CDAC MUMBAI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dirty="0" smtClean="0">
                <a:solidFill>
                  <a:srgbClr val="575F6D"/>
                </a:solidFill>
              </a:rPr>
              <a:t>TEMPLATES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IN" dirty="0"/>
          </a:p>
        </p:txBody>
      </p:sp>
      <p:sp>
        <p:nvSpPr>
          <p:cNvPr id="3" name="Content Placeholder 2"/>
          <p:cNvSpPr>
            <a:spLocks noGrp="1"/>
          </p:cNvSpPr>
          <p:nvPr>
            <p:ph sz="quarter" idx="1"/>
          </p:nvPr>
        </p:nvSpPr>
        <p:spPr/>
        <p:txBody>
          <a:bodyPr/>
          <a:lstStyle/>
          <a:p>
            <a:pPr algn="just">
              <a:buFont typeface="Wingdings" pitchFamily="2" charset="2"/>
              <a:buChar char="Ø"/>
            </a:pPr>
            <a:r>
              <a:rPr lang="en-US" dirty="0" smtClean="0"/>
              <a:t>C++ Supports a mechanism known as template to implement the concept of generic Programming.</a:t>
            </a:r>
          </a:p>
          <a:p>
            <a:pPr algn="just">
              <a:buFont typeface="Wingdings" pitchFamily="2" charset="2"/>
              <a:buChar char="Ø"/>
            </a:pPr>
            <a:endParaRPr lang="en-US" dirty="0" smtClean="0"/>
          </a:p>
          <a:p>
            <a:pPr algn="just">
              <a:buFont typeface="Wingdings" pitchFamily="2" charset="2"/>
              <a:buChar char="Ø"/>
            </a:pPr>
            <a:r>
              <a:rPr lang="en-US" dirty="0" smtClean="0"/>
              <a:t>Templates allows us to generate a family of classes or a family of functions to handle different data types.</a:t>
            </a:r>
          </a:p>
          <a:p>
            <a:pPr algn="just">
              <a:buFont typeface="Wingdings" pitchFamily="2" charset="2"/>
              <a:buChar char="Ø"/>
            </a:pPr>
            <a:endParaRPr lang="en-US" dirty="0" smtClean="0"/>
          </a:p>
          <a:p>
            <a:pPr algn="just">
              <a:buFont typeface="Wingdings" pitchFamily="2" charset="2"/>
              <a:buChar char="Ø"/>
            </a:pPr>
            <a:r>
              <a:rPr lang="en-US" dirty="0" smtClean="0"/>
              <a:t>Template classes and functions eliminate code duplication for different types and thus make the program development more easier and more manageable.</a:t>
            </a:r>
          </a:p>
          <a:p>
            <a:pPr algn="just">
              <a:buFont typeface="Wingdings" pitchFamily="2" charset="2"/>
              <a:buChar char="Ø"/>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13792"/>
            <a:ext cx="7467600" cy="1143000"/>
          </a:xfrm>
        </p:spPr>
        <p:txBody>
          <a:bodyPr/>
          <a:lstStyle/>
          <a:p>
            <a:r>
              <a:rPr lang="en-IN" dirty="0" smtClean="0">
                <a:solidFill>
                  <a:srgbClr val="575F6D"/>
                </a:solidFill>
              </a:rPr>
              <a:t>Function templates </a:t>
            </a:r>
            <a:endParaRPr lang="en-IN" dirty="0"/>
          </a:p>
        </p:txBody>
      </p:sp>
      <p:sp>
        <p:nvSpPr>
          <p:cNvPr id="5" name="Content Placeholder 4"/>
          <p:cNvSpPr>
            <a:spLocks noGrp="1"/>
          </p:cNvSpPr>
          <p:nvPr>
            <p:ph sz="quarter" idx="1"/>
          </p:nvPr>
        </p:nvSpPr>
        <p:spPr/>
        <p:txBody>
          <a:bodyPr/>
          <a:lstStyle/>
          <a:p>
            <a:pPr algn="just">
              <a:lnSpc>
                <a:spcPct val="90000"/>
              </a:lnSpc>
              <a:buFont typeface="Wingdings" pitchFamily="2" charset="2"/>
              <a:buChar char="Ø"/>
            </a:pPr>
            <a:r>
              <a:rPr lang="en-IN" dirty="0" smtClean="0"/>
              <a:t>Function templates are special functions whose functionality can be adapted to more than one variable type or class without repeating the code for each type. </a:t>
            </a:r>
          </a:p>
          <a:p>
            <a:pPr algn="just">
              <a:lnSpc>
                <a:spcPct val="90000"/>
              </a:lnSpc>
              <a:buFont typeface="Wingdings" pitchFamily="2" charset="2"/>
              <a:buChar char="Ø"/>
            </a:pPr>
            <a:endParaRPr lang="en-IN" dirty="0" smtClean="0"/>
          </a:p>
          <a:p>
            <a:pPr algn="just">
              <a:lnSpc>
                <a:spcPct val="90000"/>
              </a:lnSpc>
              <a:buFont typeface="Wingdings" pitchFamily="2" charset="2"/>
              <a:buChar char="Ø"/>
            </a:pPr>
            <a:r>
              <a:rPr lang="en-IN" dirty="0" smtClean="0"/>
              <a:t>This is achieved through</a:t>
            </a:r>
            <a:r>
              <a:rPr lang="en-IN" dirty="0" smtClean="0">
                <a:solidFill>
                  <a:srgbClr val="FF3300"/>
                </a:solidFill>
              </a:rPr>
              <a:t> </a:t>
            </a:r>
            <a:r>
              <a:rPr lang="en-IN" i="1" dirty="0" smtClean="0">
                <a:solidFill>
                  <a:srgbClr val="FF3300"/>
                </a:solidFill>
              </a:rPr>
              <a:t>template parameters</a:t>
            </a:r>
            <a:r>
              <a:rPr lang="en-IN" dirty="0" smtClean="0">
                <a:solidFill>
                  <a:srgbClr val="FF3300"/>
                </a:solidFill>
              </a:rPr>
              <a:t>.</a:t>
            </a:r>
          </a:p>
          <a:p>
            <a:pPr algn="just">
              <a:lnSpc>
                <a:spcPct val="90000"/>
              </a:lnSpc>
              <a:buFont typeface="Wingdings" pitchFamily="2" charset="2"/>
              <a:buChar char="Ø"/>
            </a:pPr>
            <a:endParaRPr lang="en-IN" dirty="0" smtClean="0"/>
          </a:p>
          <a:p>
            <a:pPr algn="just">
              <a:lnSpc>
                <a:spcPct val="90000"/>
              </a:lnSpc>
              <a:buFont typeface="Wingdings" pitchFamily="2" charset="2"/>
              <a:buChar char="Ø"/>
            </a:pPr>
            <a:r>
              <a:rPr lang="en-IN" dirty="0" smtClean="0">
                <a:solidFill>
                  <a:srgbClr val="FF3300"/>
                </a:solidFill>
              </a:rPr>
              <a:t>A template parameter is a special kind of parameter that can be used to pass a type as parameter. These function templates can use these parameters as if they were regular types.</a:t>
            </a:r>
            <a:endParaRPr lang="en-IN" dirty="0" smtClean="0"/>
          </a:p>
          <a:p>
            <a:pPr algn="just">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Function Templates declaration: </a:t>
            </a:r>
            <a:endParaRPr lang="en-IN" dirty="0"/>
          </a:p>
        </p:txBody>
      </p:sp>
      <p:sp>
        <p:nvSpPr>
          <p:cNvPr id="4" name="Content Placeholder 3"/>
          <p:cNvSpPr>
            <a:spLocks noGrp="1"/>
          </p:cNvSpPr>
          <p:nvPr>
            <p:ph sz="quarter" idx="1"/>
          </p:nvPr>
        </p:nvSpPr>
        <p:spPr/>
        <p:txBody>
          <a:bodyPr/>
          <a:lstStyle/>
          <a:p>
            <a:pPr algn="just">
              <a:buNone/>
            </a:pPr>
            <a:r>
              <a:rPr lang="en-IN" dirty="0" smtClean="0">
                <a:solidFill>
                  <a:srgbClr val="FF3300"/>
                </a:solidFill>
              </a:rPr>
              <a:t>template &lt;class identifier&gt;  </a:t>
            </a:r>
            <a:r>
              <a:rPr lang="en-IN" dirty="0" err="1" smtClean="0">
                <a:solidFill>
                  <a:srgbClr val="FF3300"/>
                </a:solidFill>
              </a:rPr>
              <a:t>function_declaration</a:t>
            </a:r>
            <a:r>
              <a:rPr lang="en-IN" dirty="0" smtClean="0">
                <a:solidFill>
                  <a:srgbClr val="FF3300"/>
                </a:solidFill>
              </a:rPr>
              <a:t>;
</a:t>
            </a:r>
            <a:endParaRPr lang="en-IN" dirty="0" smtClean="0"/>
          </a:p>
          <a:p>
            <a:pPr algn="just">
              <a:buNone/>
            </a:pPr>
            <a:r>
              <a:rPr lang="en-IN" dirty="0" smtClean="0">
                <a:solidFill>
                  <a:srgbClr val="D2611C"/>
                </a:solidFill>
              </a:rPr>
              <a:t>E.g. </a:t>
            </a:r>
            <a:r>
              <a:rPr lang="en-IN" dirty="0" smtClean="0">
                <a:solidFill>
                  <a:srgbClr val="0000FF"/>
                </a:solidFill>
              </a:rPr>
              <a:t>template function that returns the greater one</a:t>
            </a:r>
          </a:p>
          <a:p>
            <a:pPr algn="just">
              <a:buNone/>
            </a:pPr>
            <a:r>
              <a:rPr lang="en-IN" dirty="0" smtClean="0">
                <a:solidFill>
                  <a:srgbClr val="0000FF"/>
                </a:solidFill>
              </a:rPr>
              <a:t>of two objects we could use: </a:t>
            </a:r>
            <a:endParaRPr lang="en-IN" dirty="0" smtClean="0"/>
          </a:p>
          <a:p>
            <a:endParaRPr lang="en-IN" dirty="0" smtClean="0"/>
          </a:p>
          <a:p>
            <a:pPr>
              <a:buNone/>
            </a:pPr>
            <a:r>
              <a:rPr lang="en-IN" sz="2800" b="1" dirty="0" smtClean="0">
                <a:solidFill>
                  <a:srgbClr val="0000FF"/>
                </a:solidFill>
              </a:rPr>
              <a:t>template &lt;class </a:t>
            </a:r>
            <a:r>
              <a:rPr lang="en-IN" sz="2800" b="1" dirty="0" err="1" smtClean="0">
                <a:solidFill>
                  <a:srgbClr val="0000FF"/>
                </a:solidFill>
              </a:rPr>
              <a:t>myType</a:t>
            </a:r>
            <a:r>
              <a:rPr lang="en-IN" sz="2800" b="1" dirty="0" smtClean="0">
                <a:solidFill>
                  <a:srgbClr val="0000FF"/>
                </a:solidFill>
              </a:rPr>
              <a:t>&gt; </a:t>
            </a:r>
          </a:p>
          <a:p>
            <a:pPr>
              <a:buNone/>
            </a:pPr>
            <a:r>
              <a:rPr lang="en-IN" sz="2800" b="1" dirty="0" err="1" smtClean="0">
                <a:solidFill>
                  <a:srgbClr val="0000FF"/>
                </a:solidFill>
              </a:rPr>
              <a:t>myType</a:t>
            </a:r>
            <a:r>
              <a:rPr lang="en-IN" sz="2800" b="1" dirty="0" smtClean="0">
                <a:solidFill>
                  <a:srgbClr val="0000FF"/>
                </a:solidFill>
              </a:rPr>
              <a:t> </a:t>
            </a:r>
            <a:r>
              <a:rPr lang="en-IN" sz="2800" b="1" dirty="0" err="1" smtClean="0">
                <a:solidFill>
                  <a:srgbClr val="0000FF"/>
                </a:solidFill>
              </a:rPr>
              <a:t>GetMax</a:t>
            </a:r>
            <a:r>
              <a:rPr lang="en-IN" sz="2800" b="1" dirty="0" smtClean="0">
                <a:solidFill>
                  <a:srgbClr val="0000FF"/>
                </a:solidFill>
              </a:rPr>
              <a:t> (</a:t>
            </a:r>
            <a:r>
              <a:rPr lang="en-IN" sz="2800" b="1" dirty="0" err="1" smtClean="0">
                <a:solidFill>
                  <a:srgbClr val="0000FF"/>
                </a:solidFill>
              </a:rPr>
              <a:t>myType</a:t>
            </a:r>
            <a:r>
              <a:rPr lang="en-IN" sz="2800" b="1" dirty="0" smtClean="0">
                <a:solidFill>
                  <a:srgbClr val="0000FF"/>
                </a:solidFill>
              </a:rPr>
              <a:t> a, </a:t>
            </a:r>
            <a:r>
              <a:rPr lang="en-IN" sz="2800" b="1" dirty="0" err="1" smtClean="0">
                <a:solidFill>
                  <a:srgbClr val="0000FF"/>
                </a:solidFill>
              </a:rPr>
              <a:t>myType</a:t>
            </a:r>
            <a:r>
              <a:rPr lang="en-IN" sz="2800" b="1" dirty="0" smtClean="0">
                <a:solidFill>
                  <a:srgbClr val="0000FF"/>
                </a:solidFill>
              </a:rPr>
              <a:t> b) </a:t>
            </a:r>
            <a:endParaRPr lang="en-IN" dirty="0" smtClean="0"/>
          </a:p>
          <a:p>
            <a:pPr>
              <a:buNone/>
            </a:pPr>
            <a:r>
              <a:rPr lang="en-IN" sz="2800" b="1" dirty="0" smtClean="0">
                <a:solidFill>
                  <a:srgbClr val="0000FF"/>
                </a:solidFill>
              </a:rPr>
              <a:t>{      </a:t>
            </a:r>
          </a:p>
          <a:p>
            <a:pPr>
              <a:buNone/>
            </a:pPr>
            <a:r>
              <a:rPr lang="en-IN" sz="2800" b="1" dirty="0" smtClean="0">
                <a:solidFill>
                  <a:srgbClr val="0000FF"/>
                </a:solidFill>
              </a:rPr>
              <a:t>return (a&gt;</a:t>
            </a:r>
            <a:r>
              <a:rPr lang="en-IN" sz="2800" b="1" dirty="0" err="1" smtClean="0">
                <a:solidFill>
                  <a:srgbClr val="0000FF"/>
                </a:solidFill>
              </a:rPr>
              <a:t>b?a:b</a:t>
            </a:r>
            <a:r>
              <a:rPr lang="en-IN" sz="2800" b="1" dirty="0" smtClean="0">
                <a:solidFill>
                  <a:srgbClr val="0000FF"/>
                </a:solidFill>
              </a:rPr>
              <a:t>);    </a:t>
            </a:r>
          </a:p>
          <a:p>
            <a:pPr>
              <a:buNone/>
            </a:pPr>
            <a:r>
              <a:rPr lang="en-IN" sz="2800" b="1" dirty="0" smtClean="0">
                <a:solidFill>
                  <a:srgbClr val="0000FF"/>
                </a:solidFill>
              </a:rPr>
              <a:t>}</a:t>
            </a:r>
            <a:r>
              <a:rPr lang="en-IN" sz="2800" dirty="0" smtClean="0">
                <a:solidFill>
                  <a:srgbClr val="0000FF"/>
                </a:solidFill>
              </a:rPr>
              <a:t> </a:t>
            </a:r>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57200" y="274680"/>
            <a:ext cx="7467120" cy="1142640"/>
          </a:xfrm>
          <a:prstGeom prst="rect">
            <a:avLst/>
          </a:prstGeom>
        </p:spPr>
      </p:sp>
      <p:sp>
        <p:nvSpPr>
          <p:cNvPr id="5" name="Content Placeholder 4"/>
          <p:cNvSpPr>
            <a:spLocks noGrp="1"/>
          </p:cNvSpPr>
          <p:nvPr>
            <p:ph sz="quarter" idx="1"/>
          </p:nvPr>
        </p:nvSpPr>
        <p:spPr>
          <a:xfrm>
            <a:off x="457200" y="908720"/>
            <a:ext cx="7467600" cy="5328592"/>
          </a:xfrm>
        </p:spPr>
        <p:txBody>
          <a:bodyPr>
            <a:normAutofit fontScale="85000" lnSpcReduction="20000"/>
          </a:bodyPr>
          <a:lstStyle/>
          <a:p>
            <a:pPr algn="just">
              <a:buNone/>
            </a:pPr>
            <a:r>
              <a:rPr lang="en-IN" dirty="0" smtClean="0"/>
              <a:t>   “</a:t>
            </a:r>
            <a:r>
              <a:rPr lang="en-IN" dirty="0" err="1" smtClean="0"/>
              <a:t>myType</a:t>
            </a:r>
            <a:r>
              <a:rPr lang="en-IN" dirty="0" smtClean="0"/>
              <a:t>” template parameter represents a type that has not yet been specified, but that can be used in the template function as if it were a regular type. </a:t>
            </a:r>
          </a:p>
          <a:p>
            <a:pPr algn="just">
              <a:buNone/>
            </a:pPr>
            <a:endParaRPr lang="en-IN" dirty="0" smtClean="0"/>
          </a:p>
          <a:p>
            <a:pPr>
              <a:buNone/>
            </a:pPr>
            <a:r>
              <a:rPr lang="en-IN" dirty="0" smtClean="0"/>
              <a:t>To Invoke the function template:</a:t>
            </a:r>
          </a:p>
          <a:p>
            <a:pPr>
              <a:buNone/>
            </a:pPr>
            <a:r>
              <a:rPr lang="en-IN" dirty="0" smtClean="0"/>
              <a:t> </a:t>
            </a:r>
          </a:p>
          <a:p>
            <a:pPr>
              <a:buNone/>
            </a:pPr>
            <a:r>
              <a:rPr lang="en-IN" dirty="0" smtClean="0">
                <a:solidFill>
                  <a:srgbClr val="FF3300"/>
                </a:solidFill>
              </a:rPr>
              <a:t>	</a:t>
            </a:r>
            <a:r>
              <a:rPr lang="en-IN" dirty="0" err="1" smtClean="0">
                <a:solidFill>
                  <a:srgbClr val="FF3300"/>
                </a:solidFill>
              </a:rPr>
              <a:t>function_name</a:t>
            </a:r>
            <a:r>
              <a:rPr lang="en-IN" dirty="0" smtClean="0">
                <a:solidFill>
                  <a:srgbClr val="FF3300"/>
                </a:solidFill>
              </a:rPr>
              <a:t> &lt;type&gt; (parameters);</a:t>
            </a:r>
            <a:endParaRPr lang="en-IN" dirty="0" smtClean="0"/>
          </a:p>
          <a:p>
            <a:pPr>
              <a:buNone/>
            </a:pPr>
            <a:r>
              <a:rPr lang="en-IN" dirty="0" err="1" smtClean="0">
                <a:solidFill>
                  <a:srgbClr val="FF3300"/>
                </a:solidFill>
              </a:rPr>
              <a:t>E.g</a:t>
            </a:r>
            <a:r>
              <a:rPr lang="en-IN" dirty="0" smtClean="0">
                <a:solidFill>
                  <a:srgbClr val="FF3300"/>
                </a:solidFill>
              </a:rPr>
              <a:t>
</a:t>
            </a:r>
            <a:r>
              <a:rPr lang="en-IN" b="1" dirty="0" smtClean="0">
                <a:solidFill>
                  <a:srgbClr val="FF3300"/>
                </a:solidFill>
              </a:rPr>
              <a:t>    	</a:t>
            </a:r>
            <a:r>
              <a:rPr lang="en-IN" b="1" dirty="0" err="1" smtClean="0">
                <a:solidFill>
                  <a:srgbClr val="FF3300"/>
                </a:solidFill>
              </a:rPr>
              <a:t>int</a:t>
            </a:r>
            <a:r>
              <a:rPr lang="en-IN" b="1" dirty="0" smtClean="0">
                <a:solidFill>
                  <a:srgbClr val="FF3300"/>
                </a:solidFill>
              </a:rPr>
              <a:t> </a:t>
            </a:r>
            <a:r>
              <a:rPr lang="en-IN" b="1" dirty="0" err="1" smtClean="0">
                <a:solidFill>
                  <a:srgbClr val="FF3300"/>
                </a:solidFill>
              </a:rPr>
              <a:t>x,y</a:t>
            </a:r>
            <a:r>
              <a:rPr lang="en-IN" b="1" dirty="0" smtClean="0">
                <a:solidFill>
                  <a:srgbClr val="FF3300"/>
                </a:solidFill>
              </a:rPr>
              <a:t>;</a:t>
            </a:r>
            <a:endParaRPr lang="en-IN" dirty="0" smtClean="0"/>
          </a:p>
          <a:p>
            <a:pPr>
              <a:buNone/>
            </a:pPr>
            <a:r>
              <a:rPr lang="en-IN" b="1" dirty="0" smtClean="0">
                <a:solidFill>
                  <a:srgbClr val="FF3300"/>
                </a:solidFill>
              </a:rPr>
              <a:t>		</a:t>
            </a:r>
            <a:r>
              <a:rPr lang="en-IN" b="1" dirty="0" err="1" smtClean="0">
                <a:solidFill>
                  <a:srgbClr val="FF3300"/>
                </a:solidFill>
              </a:rPr>
              <a:t>GetMax</a:t>
            </a:r>
            <a:r>
              <a:rPr lang="en-IN" b="1" dirty="0" smtClean="0">
                <a:solidFill>
                  <a:srgbClr val="FF3300"/>
                </a:solidFill>
              </a:rPr>
              <a:t> &lt;</a:t>
            </a:r>
            <a:r>
              <a:rPr lang="en-IN" b="1" dirty="0" err="1" smtClean="0">
                <a:solidFill>
                  <a:srgbClr val="FF3300"/>
                </a:solidFill>
              </a:rPr>
              <a:t>int</a:t>
            </a:r>
            <a:r>
              <a:rPr lang="en-IN" b="1" dirty="0" smtClean="0">
                <a:solidFill>
                  <a:srgbClr val="FF3300"/>
                </a:solidFill>
              </a:rPr>
              <a:t>&gt; (</a:t>
            </a:r>
            <a:r>
              <a:rPr lang="en-IN" b="1" dirty="0" err="1" smtClean="0">
                <a:solidFill>
                  <a:srgbClr val="FF3300"/>
                </a:solidFill>
              </a:rPr>
              <a:t>x,y</a:t>
            </a:r>
            <a:r>
              <a:rPr lang="en-IN" b="1" dirty="0" smtClean="0">
                <a:solidFill>
                  <a:srgbClr val="FF3300"/>
                </a:solidFill>
              </a:rPr>
              <a:t>);</a:t>
            </a:r>
            <a:r>
              <a:rPr lang="en-IN" dirty="0" smtClean="0">
                <a:solidFill>
                  <a:srgbClr val="FF3300"/>
                </a:solidFill>
              </a:rPr>
              <a:t> </a:t>
            </a:r>
          </a:p>
          <a:p>
            <a:pPr>
              <a:buNone/>
            </a:pPr>
            <a:endParaRPr lang="en-IN" dirty="0" smtClean="0">
              <a:solidFill>
                <a:srgbClr val="FF3300"/>
              </a:solidFill>
            </a:endParaRPr>
          </a:p>
          <a:p>
            <a:pPr algn="just">
              <a:buNone/>
            </a:pPr>
            <a:r>
              <a:rPr lang="en-IN" dirty="0" smtClean="0"/>
              <a:t>	When the compiler encounters this call to a template function, it uses the template to automatically generate a function replacing each appearance of “</a:t>
            </a:r>
            <a:r>
              <a:rPr lang="en-IN" dirty="0" err="1" smtClean="0"/>
              <a:t>myType</a:t>
            </a:r>
            <a:r>
              <a:rPr lang="en-IN" dirty="0" smtClean="0"/>
              <a:t>” by the type passed as the actual template parameter (</a:t>
            </a:r>
            <a:r>
              <a:rPr lang="en-IN" dirty="0" err="1" smtClean="0"/>
              <a:t>int</a:t>
            </a:r>
            <a:r>
              <a:rPr lang="en-IN" dirty="0" smtClean="0"/>
              <a:t> in this case) and then calls it. This process is automatically performed by the compiler and is invisible to the programmer.</a:t>
            </a:r>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620688"/>
            <a:ext cx="7467600" cy="5853264"/>
          </a:xfrm>
        </p:spPr>
        <p:txBody>
          <a:bodyPr>
            <a:normAutofit fontScale="70000" lnSpcReduction="20000"/>
          </a:bodyPr>
          <a:lstStyle/>
          <a:p>
            <a:pPr>
              <a:lnSpc>
                <a:spcPct val="90000"/>
              </a:lnSpc>
              <a:buNone/>
            </a:pPr>
            <a:r>
              <a:rPr lang="en-IN" dirty="0" smtClean="0">
                <a:solidFill>
                  <a:srgbClr val="FF3300"/>
                </a:solidFill>
              </a:rPr>
              <a:t>// function template</a:t>
            </a:r>
            <a:endParaRPr lang="en-IN" dirty="0" smtClean="0"/>
          </a:p>
          <a:p>
            <a:pPr>
              <a:lnSpc>
                <a:spcPct val="90000"/>
              </a:lnSpc>
              <a:buNone/>
            </a:pPr>
            <a:r>
              <a:rPr lang="en-IN" dirty="0" smtClean="0">
                <a:solidFill>
                  <a:srgbClr val="FF3300"/>
                </a:solidFill>
              </a:rPr>
              <a:t>  #include &lt;</a:t>
            </a:r>
            <a:r>
              <a:rPr lang="en-IN" dirty="0" err="1" smtClean="0">
                <a:solidFill>
                  <a:srgbClr val="FF3300"/>
                </a:solidFill>
              </a:rPr>
              <a:t>iostream</a:t>
            </a:r>
            <a:r>
              <a:rPr lang="en-IN" dirty="0" smtClean="0">
                <a:solidFill>
                  <a:srgbClr val="FF3300"/>
                </a:solidFill>
              </a:rPr>
              <a:t>&gt; </a:t>
            </a:r>
            <a:endParaRPr lang="en-IN" dirty="0" smtClean="0"/>
          </a:p>
          <a:p>
            <a:pPr>
              <a:lnSpc>
                <a:spcPct val="90000"/>
              </a:lnSpc>
              <a:buNone/>
            </a:pPr>
            <a:r>
              <a:rPr lang="en-IN" dirty="0" smtClean="0">
                <a:solidFill>
                  <a:srgbClr val="FF3300"/>
                </a:solidFill>
              </a:rPr>
              <a:t>  using namespace std;</a:t>
            </a:r>
            <a:endParaRPr lang="en-IN" dirty="0" smtClean="0"/>
          </a:p>
          <a:p>
            <a:endParaRPr lang="en-IN" dirty="0" smtClean="0"/>
          </a:p>
          <a:p>
            <a:pPr>
              <a:lnSpc>
                <a:spcPct val="90000"/>
              </a:lnSpc>
              <a:buNone/>
            </a:pPr>
            <a:r>
              <a:rPr lang="en-IN" sz="2800" dirty="0" smtClean="0">
                <a:solidFill>
                  <a:srgbClr val="FF3300"/>
                </a:solidFill>
              </a:rPr>
              <a:t>template &lt;class T&gt; T </a:t>
            </a:r>
            <a:r>
              <a:rPr lang="en-IN" sz="2800" dirty="0" err="1" smtClean="0">
                <a:solidFill>
                  <a:srgbClr val="FF3300"/>
                </a:solidFill>
              </a:rPr>
              <a:t>GetMax</a:t>
            </a:r>
            <a:r>
              <a:rPr lang="en-IN" sz="2800" dirty="0" smtClean="0">
                <a:solidFill>
                  <a:srgbClr val="FF3300"/>
                </a:solidFill>
              </a:rPr>
              <a:t> (T a, T b)</a:t>
            </a:r>
            <a:endParaRPr lang="en-IN" dirty="0" smtClean="0"/>
          </a:p>
          <a:p>
            <a:pPr>
              <a:lnSpc>
                <a:spcPct val="90000"/>
              </a:lnSpc>
              <a:buNone/>
            </a:pPr>
            <a:r>
              <a:rPr lang="en-IN" dirty="0" smtClean="0">
                <a:solidFill>
                  <a:srgbClr val="FF3300"/>
                </a:solidFill>
              </a:rPr>
              <a:t>  { </a:t>
            </a:r>
            <a:endParaRPr lang="en-IN" dirty="0" smtClean="0"/>
          </a:p>
          <a:p>
            <a:pPr>
              <a:lnSpc>
                <a:spcPct val="90000"/>
              </a:lnSpc>
              <a:buNone/>
            </a:pPr>
            <a:r>
              <a:rPr lang="en-IN" dirty="0" smtClean="0">
                <a:solidFill>
                  <a:srgbClr val="FF3300"/>
                </a:solidFill>
              </a:rPr>
              <a:t>       T result;</a:t>
            </a:r>
            <a:endParaRPr lang="en-IN" dirty="0" smtClean="0"/>
          </a:p>
          <a:p>
            <a:pPr>
              <a:lnSpc>
                <a:spcPct val="90000"/>
              </a:lnSpc>
              <a:buNone/>
            </a:pPr>
            <a:r>
              <a:rPr lang="en-IN" dirty="0" smtClean="0">
                <a:solidFill>
                  <a:srgbClr val="FF3300"/>
                </a:solidFill>
              </a:rPr>
              <a:t>        result = (a&gt;b)? a : b;</a:t>
            </a:r>
            <a:endParaRPr lang="en-IN" dirty="0" smtClean="0"/>
          </a:p>
          <a:p>
            <a:pPr>
              <a:lnSpc>
                <a:spcPct val="90000"/>
              </a:lnSpc>
              <a:buNone/>
            </a:pPr>
            <a:r>
              <a:rPr lang="en-IN" dirty="0" smtClean="0">
                <a:solidFill>
                  <a:srgbClr val="FF3300"/>
                </a:solidFill>
              </a:rPr>
              <a:t>        return (result);</a:t>
            </a:r>
            <a:endParaRPr lang="en-IN" dirty="0" smtClean="0"/>
          </a:p>
          <a:p>
            <a:pPr>
              <a:lnSpc>
                <a:spcPct val="90000"/>
              </a:lnSpc>
              <a:buNone/>
            </a:pPr>
            <a:r>
              <a:rPr lang="en-IN" dirty="0" smtClean="0">
                <a:solidFill>
                  <a:srgbClr val="FF3300"/>
                </a:solidFill>
              </a:rPr>
              <a:t>   } </a:t>
            </a:r>
          </a:p>
          <a:p>
            <a:pPr>
              <a:lnSpc>
                <a:spcPct val="90000"/>
              </a:lnSpc>
              <a:buNone/>
            </a:pPr>
            <a:endParaRPr lang="en-IN" dirty="0" smtClean="0">
              <a:solidFill>
                <a:srgbClr val="FF3300"/>
              </a:solidFill>
            </a:endParaRPr>
          </a:p>
          <a:p>
            <a:pPr>
              <a:lnSpc>
                <a:spcPct val="90000"/>
              </a:lnSpc>
              <a:buNone/>
            </a:pPr>
            <a:r>
              <a:rPr lang="en-IN" dirty="0" smtClean="0"/>
              <a:t>  </a:t>
            </a:r>
            <a:r>
              <a:rPr lang="en-IN" dirty="0" err="1" smtClean="0"/>
              <a:t>int</a:t>
            </a:r>
            <a:r>
              <a:rPr lang="en-IN" dirty="0" smtClean="0"/>
              <a:t> main ()</a:t>
            </a:r>
          </a:p>
          <a:p>
            <a:pPr>
              <a:lnSpc>
                <a:spcPct val="90000"/>
              </a:lnSpc>
              <a:buNone/>
            </a:pPr>
            <a:r>
              <a:rPr lang="en-IN" dirty="0" smtClean="0"/>
              <a:t>  {   </a:t>
            </a:r>
          </a:p>
          <a:p>
            <a:pPr>
              <a:lnSpc>
                <a:spcPct val="90000"/>
              </a:lnSpc>
              <a:buNone/>
            </a:pPr>
            <a:r>
              <a:rPr lang="en-IN" dirty="0" smtClean="0"/>
              <a:t>	 </a:t>
            </a:r>
            <a:r>
              <a:rPr lang="en-IN" dirty="0" err="1" smtClean="0"/>
              <a:t>int</a:t>
            </a:r>
            <a:r>
              <a:rPr lang="en-IN" dirty="0" smtClean="0"/>
              <a:t> </a:t>
            </a:r>
            <a:r>
              <a:rPr lang="en-IN" dirty="0" err="1" smtClean="0"/>
              <a:t>i</a:t>
            </a:r>
            <a:r>
              <a:rPr lang="en-IN" dirty="0" smtClean="0"/>
              <a:t>=5, j=6, k;</a:t>
            </a:r>
          </a:p>
          <a:p>
            <a:pPr>
              <a:lnSpc>
                <a:spcPct val="90000"/>
              </a:lnSpc>
              <a:buNone/>
            </a:pPr>
            <a:r>
              <a:rPr lang="en-IN" dirty="0" smtClean="0"/>
              <a:t>	 long l=10, m=5, n; </a:t>
            </a:r>
          </a:p>
          <a:p>
            <a:pPr>
              <a:lnSpc>
                <a:spcPct val="90000"/>
              </a:lnSpc>
              <a:buNone/>
            </a:pPr>
            <a:r>
              <a:rPr lang="en-IN" dirty="0" smtClean="0"/>
              <a:t>	k=</a:t>
            </a:r>
            <a:r>
              <a:rPr lang="en-IN" dirty="0" err="1" smtClean="0"/>
              <a:t>GetMax</a:t>
            </a:r>
            <a:r>
              <a:rPr lang="en-IN" dirty="0" smtClean="0"/>
              <a:t>&lt;</a:t>
            </a:r>
            <a:r>
              <a:rPr lang="en-IN" dirty="0" err="1" smtClean="0"/>
              <a:t>int</a:t>
            </a:r>
            <a:r>
              <a:rPr lang="en-IN" dirty="0" smtClean="0"/>
              <a:t>&gt;(</a:t>
            </a:r>
            <a:r>
              <a:rPr lang="en-IN" dirty="0" err="1" smtClean="0"/>
              <a:t>i,j</a:t>
            </a:r>
            <a:r>
              <a:rPr lang="en-IN" dirty="0" smtClean="0"/>
              <a:t>);	n=</a:t>
            </a:r>
            <a:r>
              <a:rPr lang="en-IN" dirty="0" err="1" smtClean="0"/>
              <a:t>GetMax</a:t>
            </a:r>
            <a:r>
              <a:rPr lang="en-IN" dirty="0" smtClean="0"/>
              <a:t>&lt;long&gt;(</a:t>
            </a:r>
            <a:r>
              <a:rPr lang="en-IN" dirty="0" err="1" smtClean="0"/>
              <a:t>l,m</a:t>
            </a:r>
            <a:r>
              <a:rPr lang="en-IN" dirty="0" smtClean="0"/>
              <a:t>);</a:t>
            </a:r>
          </a:p>
          <a:p>
            <a:endParaRPr lang="en-IN" dirty="0" smtClean="0"/>
          </a:p>
          <a:p>
            <a:pPr>
              <a:lnSpc>
                <a:spcPct val="90000"/>
              </a:lnSpc>
              <a:buNone/>
            </a:pPr>
            <a:r>
              <a:rPr lang="en-IN" dirty="0" smtClean="0"/>
              <a:t>	</a:t>
            </a:r>
            <a:r>
              <a:rPr lang="en-IN" dirty="0" err="1" smtClean="0"/>
              <a:t>cout</a:t>
            </a:r>
            <a:r>
              <a:rPr lang="en-IN" dirty="0" smtClean="0"/>
              <a:t> &lt;&lt; k &lt;&lt; </a:t>
            </a:r>
            <a:r>
              <a:rPr lang="en-IN" dirty="0" err="1" smtClean="0"/>
              <a:t>endl</a:t>
            </a:r>
            <a:r>
              <a:rPr lang="en-IN" dirty="0" smtClean="0"/>
              <a:t>; </a:t>
            </a:r>
          </a:p>
          <a:p>
            <a:pPr>
              <a:lnSpc>
                <a:spcPct val="90000"/>
              </a:lnSpc>
              <a:buNone/>
            </a:pPr>
            <a:r>
              <a:rPr lang="en-IN" dirty="0" smtClean="0"/>
              <a:t>	</a:t>
            </a:r>
            <a:r>
              <a:rPr lang="en-IN" dirty="0" err="1" smtClean="0"/>
              <a:t>cout</a:t>
            </a:r>
            <a:r>
              <a:rPr lang="en-IN" dirty="0" smtClean="0"/>
              <a:t> &lt;&lt; n &lt;&lt; </a:t>
            </a:r>
            <a:r>
              <a:rPr lang="en-IN" dirty="0" err="1" smtClean="0"/>
              <a:t>endl</a:t>
            </a:r>
            <a:r>
              <a:rPr lang="en-IN" dirty="0" smtClean="0"/>
              <a:t>;</a:t>
            </a:r>
          </a:p>
          <a:p>
            <a:pPr>
              <a:lnSpc>
                <a:spcPct val="90000"/>
              </a:lnSpc>
              <a:buNone/>
            </a:pPr>
            <a:r>
              <a:rPr lang="en-IN" dirty="0" smtClean="0"/>
              <a:t>	return 0; </a:t>
            </a:r>
          </a:p>
          <a:p>
            <a:pPr>
              <a:lnSpc>
                <a:spcPct val="90000"/>
              </a:lnSpc>
              <a:buNone/>
            </a:pPr>
            <a:r>
              <a:rPr lang="en-IN"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467600" cy="6069288"/>
          </a:xfrm>
        </p:spPr>
        <p:txBody>
          <a:bodyPr>
            <a:normAutofit fontScale="92500" lnSpcReduction="20000"/>
          </a:bodyPr>
          <a:lstStyle/>
          <a:p>
            <a:pPr>
              <a:buNone/>
            </a:pPr>
            <a:r>
              <a:rPr lang="en-IN" dirty="0" smtClean="0"/>
              <a:t>	Template </a:t>
            </a:r>
            <a:r>
              <a:rPr lang="en-IN" dirty="0" smtClean="0"/>
              <a:t>&lt;class T</a:t>
            </a:r>
            <a:r>
              <a:rPr lang="en-IN" dirty="0" smtClean="0"/>
              <a:t>&gt;</a:t>
            </a:r>
          </a:p>
          <a:p>
            <a:pPr>
              <a:buNone/>
            </a:pPr>
            <a:r>
              <a:rPr lang="en-IN" dirty="0" smtClean="0"/>
              <a:t>	Void </a:t>
            </a:r>
            <a:r>
              <a:rPr lang="en-IN" dirty="0" smtClean="0"/>
              <a:t>sort(T *v, </a:t>
            </a:r>
            <a:r>
              <a:rPr lang="en-IN" dirty="0" err="1" smtClean="0"/>
              <a:t>int</a:t>
            </a:r>
            <a:r>
              <a:rPr lang="en-IN" dirty="0" smtClean="0"/>
              <a:t> n</a:t>
            </a:r>
            <a:r>
              <a:rPr lang="en-IN" dirty="0" smtClean="0"/>
              <a:t>)</a:t>
            </a:r>
          </a:p>
          <a:p>
            <a:pPr>
              <a:buNone/>
            </a:pPr>
            <a:r>
              <a:rPr lang="en-IN" dirty="0" smtClean="0"/>
              <a:t>	{ 	T </a:t>
            </a:r>
            <a:r>
              <a:rPr lang="en-IN" dirty="0" smtClean="0"/>
              <a:t>temp;	</a:t>
            </a:r>
            <a:endParaRPr lang="en-IN" dirty="0" smtClean="0"/>
          </a:p>
          <a:p>
            <a:pPr>
              <a:buNone/>
            </a:pPr>
            <a:r>
              <a:rPr lang="en-IN" dirty="0" smtClean="0"/>
              <a:t>	for(</a:t>
            </a:r>
            <a:r>
              <a:rPr lang="en-IN" dirty="0" err="1" smtClean="0"/>
              <a:t>int</a:t>
            </a:r>
            <a:r>
              <a:rPr lang="en-IN" dirty="0" smtClean="0"/>
              <a:t> </a:t>
            </a:r>
            <a:r>
              <a:rPr lang="en-IN" dirty="0" err="1" smtClean="0"/>
              <a:t>i</a:t>
            </a:r>
            <a:r>
              <a:rPr lang="en-IN" dirty="0" smtClean="0"/>
              <a:t>=1;i&lt;</a:t>
            </a:r>
            <a:r>
              <a:rPr lang="en-IN" dirty="0" err="1" smtClean="0"/>
              <a:t>n;i</a:t>
            </a:r>
            <a:r>
              <a:rPr lang="en-IN" dirty="0" smtClean="0"/>
              <a:t>++)		</a:t>
            </a:r>
            <a:endParaRPr lang="en-IN" dirty="0" smtClean="0"/>
          </a:p>
          <a:p>
            <a:pPr>
              <a:buNone/>
            </a:pPr>
            <a:r>
              <a:rPr lang="en-IN" dirty="0" smtClean="0"/>
              <a:t>		for(</a:t>
            </a:r>
            <a:r>
              <a:rPr lang="en-IN" dirty="0" err="1" smtClean="0"/>
              <a:t>int</a:t>
            </a:r>
            <a:r>
              <a:rPr lang="en-IN" dirty="0" smtClean="0"/>
              <a:t> </a:t>
            </a:r>
            <a:r>
              <a:rPr lang="en-IN" dirty="0" smtClean="0"/>
              <a:t>j =</a:t>
            </a:r>
            <a:r>
              <a:rPr lang="en-IN" dirty="0" smtClean="0"/>
              <a:t>0;j&lt;n-</a:t>
            </a:r>
            <a:r>
              <a:rPr lang="en-IN" dirty="0" err="1" smtClean="0"/>
              <a:t>i</a:t>
            </a:r>
            <a:r>
              <a:rPr lang="en-IN" dirty="0" smtClean="0"/>
              <a:t> ;j</a:t>
            </a:r>
            <a:r>
              <a:rPr lang="en-IN" dirty="0" smtClean="0"/>
              <a:t>++)			</a:t>
            </a:r>
            <a:endParaRPr lang="en-IN" dirty="0" smtClean="0"/>
          </a:p>
          <a:p>
            <a:pPr>
              <a:buNone/>
            </a:pPr>
            <a:r>
              <a:rPr lang="en-IN" dirty="0" smtClean="0"/>
              <a:t>	</a:t>
            </a:r>
            <a:r>
              <a:rPr lang="en-IN" dirty="0" smtClean="0"/>
              <a:t>	if(v[j</a:t>
            </a:r>
            <a:r>
              <a:rPr lang="en-IN" dirty="0" smtClean="0"/>
              <a:t>] &gt;v[j+1]) </a:t>
            </a:r>
            <a:endParaRPr lang="en-IN" dirty="0" smtClean="0"/>
          </a:p>
          <a:p>
            <a:pPr>
              <a:buNone/>
            </a:pPr>
            <a:r>
              <a:rPr lang="en-IN" dirty="0" smtClean="0"/>
              <a:t>	</a:t>
            </a:r>
            <a:r>
              <a:rPr lang="en-IN" dirty="0" smtClean="0"/>
              <a:t>	{	temp </a:t>
            </a:r>
            <a:r>
              <a:rPr lang="en-IN" dirty="0" smtClean="0"/>
              <a:t>= v[j];          </a:t>
            </a:r>
          </a:p>
          <a:p>
            <a:pPr>
              <a:buNone/>
            </a:pPr>
            <a:r>
              <a:rPr lang="en-IN" dirty="0" smtClean="0"/>
              <a:t>              	v[j</a:t>
            </a:r>
            <a:r>
              <a:rPr lang="en-IN" dirty="0" smtClean="0"/>
              <a:t>] = v[j+1];                                       </a:t>
            </a:r>
            <a:endParaRPr lang="en-IN" dirty="0" smtClean="0"/>
          </a:p>
          <a:p>
            <a:pPr>
              <a:buNone/>
            </a:pPr>
            <a:r>
              <a:rPr lang="en-IN" dirty="0" smtClean="0"/>
              <a:t> 			v[j+1</a:t>
            </a:r>
            <a:r>
              <a:rPr lang="en-IN" dirty="0" smtClean="0"/>
              <a:t>] = temp</a:t>
            </a:r>
            <a:r>
              <a:rPr lang="en-IN" dirty="0" smtClean="0"/>
              <a:t>;</a:t>
            </a:r>
          </a:p>
          <a:p>
            <a:pPr>
              <a:buNone/>
            </a:pPr>
            <a:r>
              <a:rPr lang="en-IN" dirty="0" smtClean="0"/>
              <a:t>	</a:t>
            </a:r>
            <a:r>
              <a:rPr lang="en-IN" dirty="0" smtClean="0"/>
              <a:t>	}</a:t>
            </a:r>
          </a:p>
          <a:p>
            <a:pPr>
              <a:buNone/>
            </a:pPr>
            <a:r>
              <a:rPr lang="en-IN" dirty="0" smtClean="0"/>
              <a:t>	}</a:t>
            </a:r>
          </a:p>
          <a:p>
            <a:pPr>
              <a:buNone/>
            </a:pPr>
            <a:r>
              <a:rPr lang="en-IN" dirty="0" smtClean="0"/>
              <a:t>	</a:t>
            </a:r>
            <a:r>
              <a:rPr lang="en-IN" dirty="0" smtClean="0"/>
              <a:t>Template </a:t>
            </a:r>
            <a:r>
              <a:rPr lang="en-IN" dirty="0" smtClean="0"/>
              <a:t>&lt;class T</a:t>
            </a:r>
            <a:r>
              <a:rPr lang="en-IN" dirty="0" smtClean="0"/>
              <a:t>&gt;</a:t>
            </a:r>
          </a:p>
          <a:p>
            <a:pPr>
              <a:buNone/>
            </a:pPr>
            <a:r>
              <a:rPr lang="en-IN" dirty="0" smtClean="0"/>
              <a:t>	</a:t>
            </a:r>
            <a:r>
              <a:rPr lang="en-IN" dirty="0" smtClean="0"/>
              <a:t>Void  print (</a:t>
            </a:r>
            <a:r>
              <a:rPr lang="en-IN" dirty="0" smtClean="0"/>
              <a:t>T *v, </a:t>
            </a:r>
            <a:r>
              <a:rPr lang="en-IN" dirty="0" err="1" smtClean="0"/>
              <a:t>int</a:t>
            </a:r>
            <a:r>
              <a:rPr lang="en-IN" dirty="0" smtClean="0"/>
              <a:t> n</a:t>
            </a:r>
            <a:r>
              <a:rPr lang="en-IN" dirty="0" smtClean="0"/>
              <a:t>)</a:t>
            </a:r>
          </a:p>
          <a:p>
            <a:pPr>
              <a:buNone/>
            </a:pPr>
            <a:r>
              <a:rPr lang="en-IN" dirty="0" smtClean="0"/>
              <a:t>	</a:t>
            </a:r>
            <a:r>
              <a:rPr lang="en-IN" dirty="0" smtClean="0"/>
              <a:t>{</a:t>
            </a:r>
            <a:r>
              <a:rPr lang="en-IN" dirty="0" smtClean="0"/>
              <a:t>	for(</a:t>
            </a:r>
            <a:r>
              <a:rPr lang="en-IN" dirty="0" err="1" smtClean="0"/>
              <a:t>int</a:t>
            </a:r>
            <a:r>
              <a:rPr lang="en-IN" dirty="0" smtClean="0"/>
              <a:t> </a:t>
            </a:r>
            <a:r>
              <a:rPr lang="en-IN" dirty="0" err="1" smtClean="0"/>
              <a:t>i</a:t>
            </a:r>
            <a:r>
              <a:rPr lang="en-IN" dirty="0" smtClean="0"/>
              <a:t>=0;i&lt;</a:t>
            </a:r>
            <a:r>
              <a:rPr lang="en-IN" dirty="0" err="1" smtClean="0"/>
              <a:t>n;i</a:t>
            </a:r>
            <a:r>
              <a:rPr lang="en-IN" dirty="0" smtClean="0"/>
              <a:t>++)		</a:t>
            </a:r>
            <a:endParaRPr lang="en-IN" dirty="0" smtClean="0"/>
          </a:p>
          <a:p>
            <a:pPr>
              <a:buNone/>
            </a:pPr>
            <a:r>
              <a:rPr lang="en-IN" dirty="0" smtClean="0"/>
              <a:t>	</a:t>
            </a:r>
            <a:r>
              <a:rPr lang="en-IN" dirty="0" smtClean="0"/>
              <a:t>	</a:t>
            </a:r>
            <a:r>
              <a:rPr lang="en-IN" dirty="0" err="1" smtClean="0"/>
              <a:t>cout</a:t>
            </a:r>
            <a:r>
              <a:rPr lang="en-IN" dirty="0" smtClean="0"/>
              <a:t>&lt;&lt;“  “&lt;&lt;v[</a:t>
            </a:r>
            <a:r>
              <a:rPr lang="en-IN" dirty="0" err="1" smtClean="0"/>
              <a:t>i</a:t>
            </a:r>
            <a:r>
              <a:rPr lang="en-IN" dirty="0" smtClean="0"/>
              <a:t>];	</a:t>
            </a:r>
            <a:endParaRPr lang="en-IN" dirty="0" smtClean="0"/>
          </a:p>
          <a:p>
            <a:pPr>
              <a:buNone/>
            </a:pPr>
            <a:r>
              <a:rPr lang="en-IN" dirty="0" smtClean="0"/>
              <a:t>		</a:t>
            </a:r>
            <a:r>
              <a:rPr lang="en-IN" dirty="0" err="1" smtClean="0"/>
              <a:t>cout</a:t>
            </a:r>
            <a:r>
              <a:rPr lang="en-IN" dirty="0" smtClean="0"/>
              <a:t>&lt;&lt;</a:t>
            </a:r>
            <a:r>
              <a:rPr lang="en-IN" dirty="0" err="1" smtClean="0"/>
              <a:t>endl</a:t>
            </a:r>
            <a:r>
              <a:rPr lang="en-IN" dirty="0" smtClean="0"/>
              <a:t>;</a:t>
            </a:r>
          </a:p>
          <a:p>
            <a:pPr>
              <a:buNone/>
            </a:pPr>
            <a:r>
              <a:rPr lang="en-IN" dirty="0" smtClean="0"/>
              <a:t>	</a:t>
            </a:r>
            <a:r>
              <a:rPr lang="en-IN" dirty="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4704"/>
            <a:ext cx="7571184" cy="5709248"/>
          </a:xfrm>
        </p:spPr>
        <p:txBody>
          <a:bodyPr/>
          <a:lstStyle/>
          <a:p>
            <a:pPr>
              <a:buNone/>
            </a:pPr>
            <a:endParaRPr lang="en-IN" dirty="0" smtClean="0"/>
          </a:p>
          <a:p>
            <a:pPr>
              <a:buNone/>
            </a:pPr>
            <a:r>
              <a:rPr lang="en-IN" dirty="0" smtClean="0"/>
              <a:t>	</a:t>
            </a:r>
            <a:r>
              <a:rPr lang="en-IN" dirty="0" err="1" smtClean="0"/>
              <a:t>int</a:t>
            </a:r>
            <a:r>
              <a:rPr lang="en-IN" dirty="0" smtClean="0"/>
              <a:t> main</a:t>
            </a:r>
            <a:r>
              <a:rPr lang="en-IN" dirty="0" smtClean="0"/>
              <a:t>()</a:t>
            </a:r>
          </a:p>
          <a:p>
            <a:pPr>
              <a:buNone/>
            </a:pPr>
            <a:r>
              <a:rPr lang="en-IN" dirty="0" smtClean="0"/>
              <a:t>	</a:t>
            </a:r>
            <a:r>
              <a:rPr lang="en-IN" dirty="0" smtClean="0"/>
              <a:t>{</a:t>
            </a:r>
          </a:p>
          <a:p>
            <a:pPr>
              <a:buNone/>
            </a:pPr>
            <a:r>
              <a:rPr lang="en-IN" dirty="0" smtClean="0"/>
              <a:t>	</a:t>
            </a:r>
            <a:r>
              <a:rPr lang="en-IN" dirty="0" err="1" smtClean="0"/>
              <a:t>int</a:t>
            </a:r>
            <a:r>
              <a:rPr lang="en-IN" dirty="0" smtClean="0"/>
              <a:t> </a:t>
            </a:r>
            <a:r>
              <a:rPr lang="en-IN" dirty="0" smtClean="0"/>
              <a:t>a[9] = { 55,33,88,11,44,99,77,22,66</a:t>
            </a:r>
            <a:r>
              <a:rPr lang="en-IN" dirty="0" smtClean="0"/>
              <a:t>};</a:t>
            </a:r>
          </a:p>
          <a:p>
            <a:pPr>
              <a:buNone/>
            </a:pPr>
            <a:r>
              <a:rPr lang="en-IN" dirty="0" smtClean="0"/>
              <a:t>	</a:t>
            </a:r>
            <a:r>
              <a:rPr lang="en-IN" dirty="0" smtClean="0"/>
              <a:t>print(a,9</a:t>
            </a:r>
            <a:r>
              <a:rPr lang="en-IN" dirty="0" smtClean="0"/>
              <a:t>);	</a:t>
            </a:r>
            <a:r>
              <a:rPr lang="en-IN" dirty="0" smtClean="0"/>
              <a:t>	sort(a,9</a:t>
            </a:r>
            <a:r>
              <a:rPr lang="en-IN" dirty="0" smtClean="0"/>
              <a:t>);	print(a,9</a:t>
            </a:r>
            <a:r>
              <a:rPr lang="en-IN" dirty="0" smtClean="0"/>
              <a:t>);</a:t>
            </a:r>
          </a:p>
          <a:p>
            <a:pPr>
              <a:buNone/>
            </a:pPr>
            <a:r>
              <a:rPr lang="en-IN" dirty="0" smtClean="0"/>
              <a:t>	</a:t>
            </a:r>
            <a:r>
              <a:rPr lang="en-IN" dirty="0" smtClean="0"/>
              <a:t>string </a:t>
            </a:r>
            <a:r>
              <a:rPr lang="en-IN" dirty="0" smtClean="0"/>
              <a:t>s[7] = {</a:t>
            </a:r>
            <a:r>
              <a:rPr lang="en-IN" sz="1800" dirty="0" smtClean="0"/>
              <a:t> “Tom”, “Hal”, “Dan”, “Bob”, Sue”, “Ann”, “Gus</a:t>
            </a:r>
            <a:r>
              <a:rPr lang="en-IN" sz="1800" dirty="0" smtClean="0"/>
              <a:t>”</a:t>
            </a:r>
            <a:r>
              <a:rPr lang="en-IN" dirty="0" smtClean="0"/>
              <a:t>};</a:t>
            </a:r>
          </a:p>
          <a:p>
            <a:pPr>
              <a:buNone/>
            </a:pPr>
            <a:r>
              <a:rPr lang="en-IN" dirty="0" smtClean="0"/>
              <a:t>	</a:t>
            </a:r>
            <a:r>
              <a:rPr lang="en-IN" dirty="0" smtClean="0"/>
              <a:t>print(s,7</a:t>
            </a:r>
            <a:r>
              <a:rPr lang="en-IN" dirty="0" smtClean="0"/>
              <a:t>);	</a:t>
            </a:r>
            <a:r>
              <a:rPr lang="en-IN" dirty="0" smtClean="0"/>
              <a:t>	sort(s,7</a:t>
            </a:r>
            <a:r>
              <a:rPr lang="en-IN" dirty="0" smtClean="0"/>
              <a:t>);	print(s,7</a:t>
            </a:r>
            <a:r>
              <a:rPr lang="en-IN" dirty="0" smtClean="0"/>
              <a:t>);</a:t>
            </a:r>
          </a:p>
          <a:p>
            <a:pPr>
              <a:buNone/>
            </a:pPr>
            <a:r>
              <a:rPr lang="en-IN" dirty="0" smtClean="0"/>
              <a:t>	</a:t>
            </a:r>
            <a:r>
              <a:rPr lang="en-IN" dirty="0" smtClean="0"/>
              <a:t>float </a:t>
            </a:r>
            <a:r>
              <a:rPr lang="en-IN" dirty="0" smtClean="0"/>
              <a:t>b[9] = {5.5,3.3,8.8,1.1,4.4,9.9,7.7,2.2,6.6</a:t>
            </a:r>
            <a:r>
              <a:rPr lang="en-IN" dirty="0" smtClean="0"/>
              <a:t>};</a:t>
            </a:r>
          </a:p>
          <a:p>
            <a:pPr>
              <a:buNone/>
            </a:pPr>
            <a:r>
              <a:rPr lang="en-IN" dirty="0" smtClean="0"/>
              <a:t>	</a:t>
            </a:r>
            <a:r>
              <a:rPr lang="en-IN" dirty="0" smtClean="0"/>
              <a:t>print(b,9</a:t>
            </a:r>
            <a:r>
              <a:rPr lang="en-IN" dirty="0" smtClean="0"/>
              <a:t>);	</a:t>
            </a:r>
            <a:r>
              <a:rPr lang="en-IN" dirty="0" smtClean="0"/>
              <a:t>	sort(b,9</a:t>
            </a:r>
            <a:r>
              <a:rPr lang="en-IN" dirty="0" smtClean="0"/>
              <a:t>);	print(b,9</a:t>
            </a:r>
            <a:r>
              <a:rPr lang="en-IN" dirty="0" smtClean="0"/>
              <a:t>);</a:t>
            </a:r>
          </a:p>
          <a:p>
            <a:pPr>
              <a:buNone/>
            </a:pPr>
            <a:r>
              <a:rPr lang="en-IN" dirty="0" smtClean="0"/>
              <a:t>	</a:t>
            </a:r>
            <a:r>
              <a:rPr lang="en-IN" dirty="0" smtClean="0"/>
              <a:t>}</a:t>
            </a:r>
            <a:endParaRPr lang="en-IN" dirty="0" smtClean="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Templates with Multiple parameters</a:t>
            </a:r>
            <a:endParaRPr lang="en-IN"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We can use more than one generic data type in the template statement..</a:t>
            </a:r>
          </a:p>
          <a:p>
            <a:pPr>
              <a:buFont typeface="Wingdings" pitchFamily="2" charset="2"/>
              <a:buChar char="Ø"/>
            </a:pPr>
            <a:endParaRPr lang="en-US" dirty="0" smtClean="0"/>
          </a:p>
          <a:p>
            <a:pPr>
              <a:buNone/>
            </a:pPr>
            <a:r>
              <a:rPr lang="en-US" dirty="0" smtClean="0"/>
              <a:t>	template &lt;class T1, class T2, ……&gt;</a:t>
            </a:r>
          </a:p>
          <a:p>
            <a:pPr>
              <a:buNone/>
            </a:pPr>
            <a:r>
              <a:rPr lang="en-US" dirty="0" smtClean="0"/>
              <a:t>	return type </a:t>
            </a:r>
            <a:r>
              <a:rPr lang="en-US" dirty="0" err="1" smtClean="0"/>
              <a:t>functionname</a:t>
            </a:r>
            <a:r>
              <a:rPr lang="en-US" dirty="0" smtClean="0"/>
              <a:t>( T1 , T2 , ….)</a:t>
            </a:r>
          </a:p>
          <a:p>
            <a:pPr>
              <a:buNone/>
            </a:pPr>
            <a:r>
              <a:rPr lang="en-US" dirty="0" smtClean="0"/>
              <a:t>	{</a:t>
            </a:r>
          </a:p>
          <a:p>
            <a:pPr>
              <a:buNone/>
            </a:pPr>
            <a:r>
              <a:rPr lang="en-US" dirty="0" smtClean="0"/>
              <a:t>	…….</a:t>
            </a:r>
          </a:p>
          <a:p>
            <a:pPr>
              <a:buNone/>
            </a:pPr>
            <a:r>
              <a:rPr lang="en-US" dirty="0" smtClean="0"/>
              <a:t>	Body of function;</a:t>
            </a:r>
          </a:p>
          <a:p>
            <a:pPr>
              <a:buNone/>
            </a:pPr>
            <a:r>
              <a:rPr lang="en-US" dirty="0" smtClean="0"/>
              <a:t>	…….</a:t>
            </a:r>
          </a:p>
          <a:p>
            <a:pPr>
              <a:buNone/>
            </a:pPr>
            <a:r>
              <a:rPr lang="en-US" dirty="0" smtClean="0"/>
              <a:t>	} </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Templates with Multiple parameters</a:t>
            </a:r>
            <a:endParaRPr lang="en-IN" dirty="0"/>
          </a:p>
        </p:txBody>
      </p:sp>
      <p:sp>
        <p:nvSpPr>
          <p:cNvPr id="3" name="Content Placeholder 2"/>
          <p:cNvSpPr>
            <a:spLocks noGrp="1"/>
          </p:cNvSpPr>
          <p:nvPr>
            <p:ph sz="quarter" idx="1"/>
          </p:nvPr>
        </p:nvSpPr>
        <p:spPr>
          <a:xfrm>
            <a:off x="457200" y="1600200"/>
            <a:ext cx="7715200" cy="4873752"/>
          </a:xfrm>
        </p:spPr>
        <p:txBody>
          <a:bodyPr>
            <a:normAutofit fontScale="92500" lnSpcReduction="10000"/>
          </a:bodyPr>
          <a:lstStyle/>
          <a:p>
            <a:pPr>
              <a:buNone/>
            </a:pPr>
            <a:r>
              <a:rPr lang="en-US" dirty="0" smtClean="0"/>
              <a:t>	template &lt;class T1 , class T2&gt;</a:t>
            </a:r>
          </a:p>
          <a:p>
            <a:pPr>
              <a:buNone/>
            </a:pPr>
            <a:r>
              <a:rPr lang="en-US" dirty="0" smtClean="0"/>
              <a:t>	void addition(T1 a , T2 b)</a:t>
            </a:r>
          </a:p>
          <a:p>
            <a:pPr>
              <a:buNone/>
            </a:pPr>
            <a:r>
              <a:rPr lang="en-US" dirty="0" smtClean="0"/>
              <a:t>	{</a:t>
            </a:r>
          </a:p>
          <a:p>
            <a:pPr>
              <a:buNone/>
            </a:pPr>
            <a:r>
              <a:rPr lang="en-US" dirty="0" smtClean="0"/>
              <a:t>	</a:t>
            </a:r>
            <a:r>
              <a:rPr lang="en-US" dirty="0" err="1" smtClean="0"/>
              <a:t>cout</a:t>
            </a:r>
            <a:r>
              <a:rPr lang="en-US" dirty="0" smtClean="0"/>
              <a:t> &lt;&lt;“addition of  ”&lt;&lt;a&lt;&lt;“&amp;”&lt;&lt;b&lt;&lt;“:”&lt;&lt;</a:t>
            </a:r>
            <a:r>
              <a:rPr lang="en-US" dirty="0" err="1" smtClean="0"/>
              <a:t>a+b</a:t>
            </a:r>
            <a:r>
              <a:rPr lang="en-US" dirty="0" smtClean="0"/>
              <a:t>&lt;&lt;</a:t>
            </a:r>
            <a:r>
              <a:rPr lang="en-US" dirty="0" err="1" smtClean="0"/>
              <a:t>endl</a:t>
            </a:r>
            <a:r>
              <a:rPr lang="en-US" dirty="0" smtClean="0"/>
              <a:t>;  </a:t>
            </a:r>
          </a:p>
          <a:p>
            <a:pPr>
              <a:buNone/>
            </a:pPr>
            <a:r>
              <a:rPr lang="en-US" dirty="0" smtClean="0"/>
              <a:t>	}</a:t>
            </a:r>
          </a:p>
          <a:p>
            <a:pPr>
              <a:buNone/>
            </a:pPr>
            <a:endParaRPr lang="en-US" dirty="0" smtClean="0"/>
          </a:p>
          <a:p>
            <a:pPr>
              <a:buNone/>
            </a:pPr>
            <a:r>
              <a:rPr lang="en-US" dirty="0" smtClean="0"/>
              <a:t>	</a:t>
            </a:r>
            <a:r>
              <a:rPr lang="en-US" dirty="0" err="1" smtClean="0"/>
              <a:t>int</a:t>
            </a:r>
            <a:r>
              <a:rPr lang="en-US" dirty="0" smtClean="0"/>
              <a:t> main(void)</a:t>
            </a:r>
          </a:p>
          <a:p>
            <a:pPr>
              <a:buNone/>
            </a:pPr>
            <a:r>
              <a:rPr lang="en-US" dirty="0" smtClean="0"/>
              <a:t>	{</a:t>
            </a:r>
          </a:p>
          <a:p>
            <a:pPr>
              <a:buNone/>
            </a:pPr>
            <a:r>
              <a:rPr lang="en-US" dirty="0" smtClean="0"/>
              <a:t>	addition(34,45);</a:t>
            </a:r>
          </a:p>
          <a:p>
            <a:pPr>
              <a:buNone/>
            </a:pPr>
            <a:r>
              <a:rPr lang="en-US" dirty="0" smtClean="0"/>
              <a:t>	addition(23.4,45.3);</a:t>
            </a:r>
          </a:p>
          <a:p>
            <a:pPr>
              <a:buNone/>
            </a:pPr>
            <a:r>
              <a:rPr lang="en-US" dirty="0" smtClean="0"/>
              <a:t>	addition(34,45.3);</a:t>
            </a:r>
          </a:p>
          <a:p>
            <a:pPr>
              <a:buNone/>
            </a:pPr>
            <a:r>
              <a:rPr lang="en-US" dirty="0" smtClean="0"/>
              <a:t>	}</a:t>
            </a:r>
          </a:p>
          <a:p>
            <a:pPr>
              <a:buNone/>
            </a:pPr>
            <a:endParaRPr lang="en-US" dirty="0" smtClean="0"/>
          </a:p>
          <a:p>
            <a:pPr>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solidFill>
                  <a:srgbClr val="000000"/>
                </a:solidFill>
              </a:rPr>
              <a:t>References</a:t>
            </a:r>
            <a:endParaRPr lang="en-IN" dirty="0"/>
          </a:p>
        </p:txBody>
      </p:sp>
      <p:sp>
        <p:nvSpPr>
          <p:cNvPr id="5" name="Content Placeholder 4"/>
          <p:cNvSpPr>
            <a:spLocks noGrp="1"/>
          </p:cNvSpPr>
          <p:nvPr>
            <p:ph sz="quarter" idx="1"/>
          </p:nvPr>
        </p:nvSpPr>
        <p:spPr/>
        <p:txBody>
          <a:bodyPr>
            <a:normAutofit fontScale="92500" lnSpcReduction="20000"/>
          </a:bodyPr>
          <a:lstStyle/>
          <a:p>
            <a:pPr>
              <a:buSzPct val="90000"/>
              <a:buFont typeface="Wingdings" pitchFamily="2" charset="2"/>
              <a:buChar char="Ø"/>
            </a:pPr>
            <a:r>
              <a:rPr lang="en-IN" dirty="0" smtClean="0"/>
              <a:t>A reference is like a pointer. </a:t>
            </a:r>
          </a:p>
          <a:p>
            <a:pPr>
              <a:buSzPct val="100000"/>
              <a:buNone/>
            </a:pPr>
            <a:r>
              <a:rPr lang="en-IN" dirty="0" smtClean="0"/>
              <a:t>		</a:t>
            </a:r>
            <a:r>
              <a:rPr lang="en-IN" dirty="0" err="1" smtClean="0"/>
              <a:t>int</a:t>
            </a:r>
            <a:r>
              <a:rPr lang="en-IN" dirty="0" smtClean="0"/>
              <a:t> &amp;j = </a:t>
            </a:r>
            <a:r>
              <a:rPr lang="en-IN" dirty="0" err="1" smtClean="0"/>
              <a:t>i</a:t>
            </a:r>
            <a:r>
              <a:rPr lang="en-IN" dirty="0" smtClean="0"/>
              <a:t>;</a:t>
            </a:r>
          </a:p>
          <a:p>
            <a:pPr>
              <a:buNone/>
            </a:pPr>
            <a:r>
              <a:rPr lang="en-IN" dirty="0" smtClean="0"/>
              <a:t>		j is called the reference of </a:t>
            </a:r>
            <a:r>
              <a:rPr lang="en-IN" dirty="0" err="1" smtClean="0"/>
              <a:t>i</a:t>
            </a:r>
            <a:r>
              <a:rPr lang="en-IN" dirty="0" smtClean="0"/>
              <a:t>.</a:t>
            </a:r>
          </a:p>
          <a:p>
            <a:pPr lvl="1">
              <a:buSzPct val="45000"/>
              <a:buNone/>
            </a:pPr>
            <a:r>
              <a:rPr lang="en-IN" dirty="0" smtClean="0"/>
              <a:t>A variable and its references are so tightly inter-locked, that</a:t>
            </a:r>
          </a:p>
          <a:p>
            <a:pPr lvl="1">
              <a:buSzPct val="45000"/>
              <a:buNone/>
            </a:pPr>
            <a:r>
              <a:rPr lang="en-IN" dirty="0" smtClean="0"/>
              <a:t>a change in one necessarily result in a change in the other.</a:t>
            </a:r>
          </a:p>
          <a:p>
            <a:pPr lvl="1">
              <a:buSzPct val="45000"/>
              <a:buNone/>
            </a:pPr>
            <a:endParaRPr lang="en-IN" dirty="0" smtClean="0"/>
          </a:p>
          <a:p>
            <a:pPr>
              <a:buSzPct val="90000"/>
              <a:buFont typeface="Wingdings" pitchFamily="2" charset="2"/>
              <a:buChar char="Ø"/>
            </a:pPr>
            <a:r>
              <a:rPr lang="en-IN" dirty="0" smtClean="0"/>
              <a:t>A reference must always be initialized.  The following set of statements produce an error</a:t>
            </a:r>
          </a:p>
          <a:p>
            <a:pPr>
              <a:buNone/>
            </a:pPr>
            <a:r>
              <a:rPr lang="en-IN" dirty="0" smtClean="0"/>
              <a:t>	</a:t>
            </a:r>
            <a:r>
              <a:rPr lang="en-IN" dirty="0" err="1" smtClean="0"/>
              <a:t>int</a:t>
            </a:r>
            <a:r>
              <a:rPr lang="en-IN" dirty="0" smtClean="0"/>
              <a:t> </a:t>
            </a:r>
            <a:r>
              <a:rPr lang="en-IN" dirty="0" err="1" smtClean="0"/>
              <a:t>i</a:t>
            </a:r>
            <a:r>
              <a:rPr lang="en-IN" dirty="0" smtClean="0"/>
              <a:t>=4;</a:t>
            </a:r>
          </a:p>
          <a:p>
            <a:pPr>
              <a:buNone/>
            </a:pPr>
            <a:r>
              <a:rPr lang="en-IN" dirty="0" smtClean="0"/>
              <a:t>	</a:t>
            </a:r>
            <a:r>
              <a:rPr lang="en-IN" dirty="0" err="1" smtClean="0"/>
              <a:t>int</a:t>
            </a:r>
            <a:r>
              <a:rPr lang="en-IN" dirty="0" smtClean="0"/>
              <a:t> &amp;j;  // error</a:t>
            </a:r>
          </a:p>
          <a:p>
            <a:pPr>
              <a:buNone/>
            </a:pPr>
            <a:r>
              <a:rPr lang="en-IN" dirty="0" smtClean="0"/>
              <a:t>	j = </a:t>
            </a:r>
            <a:r>
              <a:rPr lang="en-IN" dirty="0" err="1" smtClean="0"/>
              <a:t>i</a:t>
            </a:r>
            <a:r>
              <a:rPr lang="en-IN" dirty="0" smtClean="0"/>
              <a:t>;</a:t>
            </a:r>
          </a:p>
          <a:p>
            <a:pPr>
              <a:buNone/>
            </a:pPr>
            <a:endParaRPr lang="en-IN" dirty="0" smtClean="0"/>
          </a:p>
          <a:p>
            <a:pPr>
              <a:buSzPct val="90000"/>
              <a:buFont typeface="Wingdings" pitchFamily="2" charset="2"/>
              <a:buChar char="Ø"/>
            </a:pPr>
            <a:r>
              <a:rPr lang="en-IN" dirty="0" smtClean="0"/>
              <a:t>Once a reference variable has been defined to refer to a particular variable, it cannot refer to any other variable.  </a:t>
            </a:r>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7467600" cy="922114"/>
          </a:xfrm>
        </p:spPr>
        <p:txBody>
          <a:bodyPr/>
          <a:lstStyle/>
          <a:p>
            <a:r>
              <a:rPr lang="en-IN" dirty="0" smtClean="0">
                <a:solidFill>
                  <a:srgbClr val="575F6D"/>
                </a:solidFill>
              </a:rPr>
              <a:t>Class templates </a:t>
            </a:r>
            <a:endParaRPr lang="en-IN" dirty="0"/>
          </a:p>
        </p:txBody>
      </p:sp>
      <p:sp>
        <p:nvSpPr>
          <p:cNvPr id="7" name="Content Placeholder 6"/>
          <p:cNvSpPr>
            <a:spLocks noGrp="1"/>
          </p:cNvSpPr>
          <p:nvPr>
            <p:ph sz="quarter" idx="1"/>
          </p:nvPr>
        </p:nvSpPr>
        <p:spPr>
          <a:xfrm>
            <a:off x="457200" y="1340768"/>
            <a:ext cx="7643192" cy="5133184"/>
          </a:xfrm>
        </p:spPr>
        <p:txBody>
          <a:bodyPr>
            <a:normAutofit fontScale="85000" lnSpcReduction="10000"/>
          </a:bodyPr>
          <a:lstStyle/>
          <a:p>
            <a:pPr>
              <a:lnSpc>
                <a:spcPct val="80000"/>
              </a:lnSpc>
              <a:buFont typeface="Wingdings" pitchFamily="2" charset="2"/>
              <a:buChar char="Ø"/>
            </a:pPr>
            <a:r>
              <a:rPr lang="en-IN" dirty="0" smtClean="0"/>
              <a:t>Class Templates are a way of making your classes more abstract by letting you define the behaviour of the class without actually knowing what data type will be handled by the operations of the class. In essence, this is what is known as generic programming. </a:t>
            </a:r>
          </a:p>
          <a:p>
            <a:pPr>
              <a:lnSpc>
                <a:spcPct val="80000"/>
              </a:lnSpc>
            </a:pPr>
            <a:endParaRPr lang="en-IN" dirty="0" smtClean="0"/>
          </a:p>
          <a:p>
            <a:pPr>
              <a:buFont typeface="Wingdings" pitchFamily="2" charset="2"/>
              <a:buChar char="Ø"/>
            </a:pPr>
            <a:r>
              <a:rPr lang="en-IN" dirty="0" smtClean="0"/>
              <a:t>The basic syntax for declaring a template class is as follows:</a:t>
            </a:r>
          </a:p>
          <a:p>
            <a:pPr>
              <a:buNone/>
            </a:pPr>
            <a:r>
              <a:rPr lang="en-IN" b="1" dirty="0" smtClean="0"/>
              <a:t>		template &lt;class </a:t>
            </a:r>
            <a:r>
              <a:rPr lang="en-IN" b="1" dirty="0" err="1" smtClean="0"/>
              <a:t>mytype</a:t>
            </a:r>
            <a:r>
              <a:rPr lang="en-IN" b="1" dirty="0" smtClean="0"/>
              <a:t>&gt; class </a:t>
            </a:r>
            <a:r>
              <a:rPr lang="en-IN" b="1" dirty="0" err="1" smtClean="0"/>
              <a:t>myclass</a:t>
            </a:r>
            <a:r>
              <a:rPr lang="en-IN" b="1" dirty="0" smtClean="0"/>
              <a:t> {...};</a:t>
            </a:r>
          </a:p>
          <a:p>
            <a:endParaRPr lang="en-IN" b="1" dirty="0" smtClean="0"/>
          </a:p>
          <a:p>
            <a:pPr>
              <a:buFont typeface="Wingdings" pitchFamily="2" charset="2"/>
              <a:buChar char="Ø"/>
            </a:pPr>
            <a:r>
              <a:rPr lang="en-IN" dirty="0" smtClean="0"/>
              <a:t>When defining a function as a member of a </a:t>
            </a:r>
            <a:r>
              <a:rPr lang="en-IN" dirty="0" err="1" smtClean="0"/>
              <a:t>templated</a:t>
            </a:r>
            <a:r>
              <a:rPr lang="en-IN" dirty="0" smtClean="0"/>
              <a:t> class, it is necessary to define it as a </a:t>
            </a:r>
            <a:r>
              <a:rPr lang="en-IN" dirty="0" err="1" smtClean="0"/>
              <a:t>templated</a:t>
            </a:r>
            <a:r>
              <a:rPr lang="en-IN" dirty="0" smtClean="0"/>
              <a:t> function:</a:t>
            </a:r>
          </a:p>
          <a:p>
            <a:pPr>
              <a:buNone/>
            </a:pPr>
            <a:r>
              <a:rPr lang="en-IN" b="1" dirty="0" smtClean="0"/>
              <a:t>	template&lt;class T&gt; void </a:t>
            </a:r>
            <a:r>
              <a:rPr lang="en-IN" b="1" dirty="0" err="1" smtClean="0"/>
              <a:t>myclass</a:t>
            </a:r>
            <a:r>
              <a:rPr lang="en-IN" b="1" dirty="0" smtClean="0"/>
              <a:t>&lt;T&gt;::</a:t>
            </a:r>
            <a:r>
              <a:rPr lang="en-IN" b="1" dirty="0" err="1" smtClean="0"/>
              <a:t>myfunction</a:t>
            </a:r>
            <a:r>
              <a:rPr lang="en-IN" b="1" dirty="0" smtClean="0"/>
              <a:t>(){...}</a:t>
            </a:r>
          </a:p>
          <a:p>
            <a:endParaRPr lang="en-IN" dirty="0" smtClean="0"/>
          </a:p>
          <a:p>
            <a:pPr>
              <a:buFont typeface="Wingdings" pitchFamily="2" charset="2"/>
              <a:buChar char="Ø"/>
            </a:pPr>
            <a:r>
              <a:rPr lang="en-IN" dirty="0" smtClean="0"/>
              <a:t>When declaring an instance of a </a:t>
            </a:r>
            <a:r>
              <a:rPr lang="en-IN" dirty="0" err="1" smtClean="0"/>
              <a:t>templated</a:t>
            </a:r>
            <a:r>
              <a:rPr lang="en-IN" dirty="0" smtClean="0"/>
              <a:t> class, the syntax is as follows:</a:t>
            </a:r>
          </a:p>
          <a:p>
            <a:pPr>
              <a:buNone/>
            </a:pPr>
            <a:r>
              <a:rPr lang="en-IN" b="1" dirty="0" smtClean="0"/>
              <a:t>	</a:t>
            </a:r>
            <a:r>
              <a:rPr lang="en-IN" b="1" dirty="0" err="1" smtClean="0"/>
              <a:t>myclass</a:t>
            </a:r>
            <a:r>
              <a:rPr lang="en-IN" b="1" dirty="0" smtClean="0"/>
              <a:t>&lt;</a:t>
            </a:r>
            <a:r>
              <a:rPr lang="en-IN" b="1" dirty="0" err="1" smtClean="0"/>
              <a:t>int</a:t>
            </a:r>
            <a:r>
              <a:rPr lang="en-IN" b="1" dirty="0" smtClean="0"/>
              <a:t>&gt; an_example_class; </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7467120" cy="1142640"/>
          </a:xfrm>
          <a:prstGeom prst="rect">
            <a:avLst/>
          </a:prstGeom>
        </p:spPr>
      </p:sp>
      <p:sp>
        <p:nvSpPr>
          <p:cNvPr id="4" name="Title 3"/>
          <p:cNvSpPr>
            <a:spLocks noGrp="1"/>
          </p:cNvSpPr>
          <p:nvPr>
            <p:ph type="title"/>
          </p:nvPr>
        </p:nvSpPr>
        <p:spPr>
          <a:xfrm>
            <a:off x="457200" y="274638"/>
            <a:ext cx="7467600" cy="850106"/>
          </a:xfrm>
        </p:spPr>
        <p:txBody>
          <a:bodyPr/>
          <a:lstStyle/>
          <a:p>
            <a:r>
              <a:rPr lang="en-US" dirty="0" smtClean="0"/>
              <a:t>Example Template Class</a:t>
            </a:r>
            <a:endParaRPr lang="en-IN" dirty="0"/>
          </a:p>
        </p:txBody>
      </p:sp>
      <p:sp>
        <p:nvSpPr>
          <p:cNvPr id="5" name="Content Placeholder 4"/>
          <p:cNvSpPr>
            <a:spLocks noGrp="1"/>
          </p:cNvSpPr>
          <p:nvPr>
            <p:ph sz="quarter" idx="1"/>
          </p:nvPr>
        </p:nvSpPr>
        <p:spPr>
          <a:xfrm>
            <a:off x="457200" y="1268760"/>
            <a:ext cx="7715200" cy="5205192"/>
          </a:xfrm>
        </p:spPr>
        <p:txBody>
          <a:bodyPr>
            <a:noAutofit/>
          </a:bodyPr>
          <a:lstStyle/>
          <a:p>
            <a:pPr algn="just">
              <a:lnSpc>
                <a:spcPct val="80000"/>
              </a:lnSpc>
              <a:buNone/>
            </a:pPr>
            <a:r>
              <a:rPr lang="en-IN" sz="1400" dirty="0" smtClean="0"/>
              <a:t>A class can have members that use template parameters as types.</a:t>
            </a:r>
          </a:p>
          <a:p>
            <a:pPr algn="just">
              <a:lnSpc>
                <a:spcPct val="80000"/>
              </a:lnSpc>
              <a:buNone/>
            </a:pPr>
            <a:r>
              <a:rPr lang="en-IN" sz="1400" dirty="0" smtClean="0"/>
              <a:t>Example:	 </a:t>
            </a:r>
            <a:r>
              <a:rPr lang="en-IN" sz="1400" b="1" dirty="0" smtClean="0"/>
              <a:t>template &lt;class T&gt;</a:t>
            </a:r>
            <a:endParaRPr lang="en-IN" sz="1400" dirty="0" smtClean="0"/>
          </a:p>
          <a:p>
            <a:pPr algn="just">
              <a:lnSpc>
                <a:spcPct val="80000"/>
              </a:lnSpc>
              <a:buNone/>
            </a:pPr>
            <a:r>
              <a:rPr lang="en-IN" sz="1400" b="1" dirty="0" smtClean="0"/>
              <a:t>		class pair </a:t>
            </a:r>
            <a:endParaRPr lang="en-IN" sz="1400" dirty="0" smtClean="0"/>
          </a:p>
          <a:p>
            <a:pPr algn="just">
              <a:lnSpc>
                <a:spcPct val="80000"/>
              </a:lnSpc>
              <a:buNone/>
            </a:pPr>
            <a:r>
              <a:rPr lang="en-IN" sz="1400" b="1" dirty="0" smtClean="0"/>
              <a:t>		{ </a:t>
            </a:r>
            <a:endParaRPr lang="en-IN" sz="1400" dirty="0" smtClean="0"/>
          </a:p>
          <a:p>
            <a:pPr algn="just">
              <a:lnSpc>
                <a:spcPct val="80000"/>
              </a:lnSpc>
              <a:buNone/>
            </a:pPr>
            <a:r>
              <a:rPr lang="en-IN" sz="1400" b="1" dirty="0" smtClean="0"/>
              <a:t>		      T values [2];</a:t>
            </a:r>
            <a:endParaRPr lang="en-IN" sz="1400" dirty="0" smtClean="0"/>
          </a:p>
          <a:p>
            <a:pPr algn="just">
              <a:lnSpc>
                <a:spcPct val="80000"/>
              </a:lnSpc>
              <a:buNone/>
            </a:pPr>
            <a:r>
              <a:rPr lang="en-IN" sz="1400" b="1" dirty="0" smtClean="0"/>
              <a:t>		   public: </a:t>
            </a:r>
            <a:endParaRPr lang="en-IN" sz="1400" dirty="0" smtClean="0"/>
          </a:p>
          <a:p>
            <a:pPr algn="just">
              <a:lnSpc>
                <a:spcPct val="80000"/>
              </a:lnSpc>
              <a:buNone/>
            </a:pPr>
            <a:r>
              <a:rPr lang="en-IN" sz="1400" b="1" dirty="0" smtClean="0"/>
              <a:t>		   pair (T first, T second)</a:t>
            </a:r>
            <a:endParaRPr lang="en-IN" sz="1400" dirty="0" smtClean="0"/>
          </a:p>
          <a:p>
            <a:pPr algn="just">
              <a:lnSpc>
                <a:spcPct val="80000"/>
              </a:lnSpc>
              <a:buNone/>
            </a:pPr>
            <a:r>
              <a:rPr lang="en-IN" sz="1400" b="1" dirty="0" smtClean="0"/>
              <a:t>		   { </a:t>
            </a:r>
            <a:r>
              <a:rPr lang="en-IN" sz="1400" dirty="0" smtClean="0"/>
              <a:t>	</a:t>
            </a:r>
            <a:r>
              <a:rPr lang="en-IN" sz="1400" b="1" dirty="0" smtClean="0"/>
              <a:t>values[0]=first; </a:t>
            </a:r>
            <a:endParaRPr lang="en-IN" sz="1400" dirty="0" smtClean="0"/>
          </a:p>
          <a:p>
            <a:pPr algn="just">
              <a:lnSpc>
                <a:spcPct val="80000"/>
              </a:lnSpc>
              <a:buNone/>
            </a:pPr>
            <a:r>
              <a:rPr lang="en-IN" sz="1400" b="1" dirty="0" smtClean="0"/>
              <a:t>		     	values[1]=second;   	} </a:t>
            </a:r>
          </a:p>
          <a:p>
            <a:pPr algn="just">
              <a:lnSpc>
                <a:spcPct val="80000"/>
              </a:lnSpc>
              <a:buNone/>
            </a:pPr>
            <a:r>
              <a:rPr lang="en-IN" sz="1400" dirty="0" smtClean="0"/>
              <a:t>		</a:t>
            </a:r>
            <a:r>
              <a:rPr lang="en-IN" sz="1400" b="1" dirty="0" smtClean="0"/>
              <a:t>}; </a:t>
            </a:r>
            <a:endParaRPr lang="en-IN" sz="1400" dirty="0" smtClean="0"/>
          </a:p>
          <a:p>
            <a:pPr algn="just">
              <a:lnSpc>
                <a:spcPct val="90000"/>
              </a:lnSpc>
            </a:pPr>
            <a:endParaRPr lang="en-IN" sz="1400" dirty="0" smtClean="0"/>
          </a:p>
          <a:p>
            <a:pPr algn="just">
              <a:lnSpc>
                <a:spcPct val="90000"/>
              </a:lnSpc>
              <a:buFont typeface="Wingdings" pitchFamily="2" charset="2"/>
              <a:buChar char="Ø"/>
            </a:pPr>
            <a:r>
              <a:rPr lang="en-IN" sz="1400" dirty="0" smtClean="0"/>
              <a:t>The class that we have just defined serves to store two elements of any valid type. For example, if we wanted to declare an object of this class to store two integer values of type </a:t>
            </a:r>
            <a:r>
              <a:rPr lang="en-IN" sz="1400" dirty="0" err="1" smtClean="0"/>
              <a:t>int</a:t>
            </a:r>
            <a:r>
              <a:rPr lang="en-IN" sz="1400" dirty="0" smtClean="0"/>
              <a:t> with the values 115 and 36 we would write: </a:t>
            </a:r>
          </a:p>
          <a:p>
            <a:pPr algn="just">
              <a:lnSpc>
                <a:spcPct val="90000"/>
              </a:lnSpc>
              <a:buNone/>
            </a:pPr>
            <a:r>
              <a:rPr lang="en-IN" sz="1400" b="1" dirty="0" smtClean="0"/>
              <a:t>	pair&lt;</a:t>
            </a:r>
            <a:r>
              <a:rPr lang="en-IN" sz="1400" b="1" dirty="0" err="1" smtClean="0"/>
              <a:t>int</a:t>
            </a:r>
            <a:r>
              <a:rPr lang="en-IN" sz="1400" b="1" dirty="0" smtClean="0"/>
              <a:t>&gt; </a:t>
            </a:r>
            <a:r>
              <a:rPr lang="en-IN" sz="1400" b="1" dirty="0" err="1" smtClean="0"/>
              <a:t>myobject</a:t>
            </a:r>
            <a:r>
              <a:rPr lang="en-IN" sz="1400" b="1" dirty="0" smtClean="0"/>
              <a:t> (115, 36); </a:t>
            </a:r>
            <a:endParaRPr lang="en-IN" sz="1400" dirty="0" smtClean="0"/>
          </a:p>
          <a:p>
            <a:pPr algn="just">
              <a:lnSpc>
                <a:spcPct val="90000"/>
              </a:lnSpc>
              <a:buNone/>
            </a:pPr>
            <a:r>
              <a:rPr lang="en-IN" sz="1400" dirty="0" smtClean="0"/>
              <a:t>	this same class would also be used to create an object to store any other type: </a:t>
            </a:r>
          </a:p>
          <a:p>
            <a:pPr algn="just">
              <a:lnSpc>
                <a:spcPct val="90000"/>
              </a:lnSpc>
              <a:buNone/>
            </a:pPr>
            <a:r>
              <a:rPr lang="en-IN" sz="1400" b="1" dirty="0" smtClean="0"/>
              <a:t>	pair&lt;float&gt; </a:t>
            </a:r>
            <a:r>
              <a:rPr lang="en-IN" sz="1400" b="1" dirty="0" err="1" smtClean="0"/>
              <a:t>myfloats</a:t>
            </a:r>
            <a:r>
              <a:rPr lang="en-IN" sz="1400" b="1" dirty="0" smtClean="0"/>
              <a:t> (3.0, 2.18);</a:t>
            </a:r>
            <a:endParaRPr lang="en-IN" sz="1400" dirty="0" smtClean="0"/>
          </a:p>
          <a:p>
            <a:pPr algn="just">
              <a:lnSpc>
                <a:spcPct val="90000"/>
              </a:lnSpc>
              <a:buFont typeface="Wingdings" pitchFamily="2" charset="2"/>
              <a:buChar char="Ø"/>
            </a:pPr>
            <a:r>
              <a:rPr lang="en-IN" sz="1400" dirty="0" smtClean="0"/>
              <a:t>The only member function in the previous class template has been defined inline within the class declaration itself. In case that we define a function member outside the declaration of the class template, we must always precede that definition with the template &lt;...&gt; prefix:</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3200" dirty="0" smtClean="0">
                <a:solidFill>
                  <a:srgbClr val="575F6D"/>
                </a:solidFill>
              </a:rPr>
              <a:t>// class templates</a:t>
            </a:r>
            <a:endParaRPr lang="en-IN" dirty="0"/>
          </a:p>
        </p:txBody>
      </p:sp>
      <p:sp>
        <p:nvSpPr>
          <p:cNvPr id="6" name="Content Placeholder 5"/>
          <p:cNvSpPr>
            <a:spLocks noGrp="1"/>
          </p:cNvSpPr>
          <p:nvPr>
            <p:ph sz="quarter" idx="1"/>
          </p:nvPr>
        </p:nvSpPr>
        <p:spPr/>
        <p:txBody>
          <a:bodyPr>
            <a:noAutofit/>
          </a:bodyPr>
          <a:lstStyle/>
          <a:p>
            <a:pPr>
              <a:lnSpc>
                <a:spcPct val="80000"/>
              </a:lnSpc>
              <a:buNone/>
            </a:pPr>
            <a:r>
              <a:rPr lang="en-IN" sz="1400" dirty="0" smtClean="0"/>
              <a:t>#include &lt;</a:t>
            </a:r>
            <a:r>
              <a:rPr lang="en-IN" sz="1400" dirty="0" err="1" smtClean="0"/>
              <a:t>iostream</a:t>
            </a:r>
            <a:r>
              <a:rPr lang="en-IN" sz="1400" dirty="0" smtClean="0"/>
              <a:t>&gt; </a:t>
            </a:r>
          </a:p>
          <a:p>
            <a:pPr>
              <a:lnSpc>
                <a:spcPct val="80000"/>
              </a:lnSpc>
              <a:buNone/>
            </a:pPr>
            <a:r>
              <a:rPr lang="en-IN" sz="1400" dirty="0" smtClean="0"/>
              <a:t>using namespace std;</a:t>
            </a:r>
          </a:p>
          <a:p>
            <a:pPr>
              <a:lnSpc>
                <a:spcPct val="80000"/>
              </a:lnSpc>
              <a:buNone/>
            </a:pPr>
            <a:r>
              <a:rPr lang="en-IN" sz="1400" dirty="0" smtClean="0"/>
              <a:t> template &lt;class T&gt; </a:t>
            </a:r>
          </a:p>
          <a:p>
            <a:pPr>
              <a:lnSpc>
                <a:spcPct val="80000"/>
              </a:lnSpc>
              <a:buNone/>
            </a:pPr>
            <a:r>
              <a:rPr lang="en-IN" sz="1400" dirty="0" smtClean="0"/>
              <a:t>class pair</a:t>
            </a:r>
          </a:p>
          <a:p>
            <a:pPr>
              <a:lnSpc>
                <a:spcPct val="80000"/>
              </a:lnSpc>
              <a:buNone/>
            </a:pPr>
            <a:r>
              <a:rPr lang="en-IN" sz="1400" dirty="0" smtClean="0"/>
              <a:t> { </a:t>
            </a:r>
          </a:p>
          <a:p>
            <a:pPr>
              <a:lnSpc>
                <a:spcPct val="80000"/>
              </a:lnSpc>
              <a:buNone/>
            </a:pPr>
            <a:r>
              <a:rPr lang="en-IN" sz="1400" dirty="0" smtClean="0"/>
              <a:t>   T a, b;</a:t>
            </a:r>
          </a:p>
          <a:p>
            <a:pPr>
              <a:lnSpc>
                <a:spcPct val="80000"/>
              </a:lnSpc>
              <a:buNone/>
            </a:pPr>
            <a:r>
              <a:rPr lang="en-IN" sz="1400" dirty="0" smtClean="0"/>
              <a:t>     public:</a:t>
            </a:r>
          </a:p>
          <a:p>
            <a:pPr>
              <a:lnSpc>
                <a:spcPct val="80000"/>
              </a:lnSpc>
              <a:buNone/>
            </a:pPr>
            <a:r>
              <a:rPr lang="en-IN" sz="1400" dirty="0" smtClean="0"/>
              <a:t>  pair (T first, T second) </a:t>
            </a:r>
          </a:p>
          <a:p>
            <a:pPr>
              <a:lnSpc>
                <a:spcPct val="80000"/>
              </a:lnSpc>
              <a:buNone/>
            </a:pPr>
            <a:r>
              <a:rPr lang="en-IN" sz="1400" dirty="0" smtClean="0"/>
              <a:t>  {  	 	a=first; b=second;	} </a:t>
            </a:r>
          </a:p>
          <a:p>
            <a:pPr>
              <a:lnSpc>
                <a:spcPct val="80000"/>
              </a:lnSpc>
              <a:buNone/>
            </a:pPr>
            <a:r>
              <a:rPr lang="en-IN" sz="1400" dirty="0" smtClean="0"/>
              <a:t>  T </a:t>
            </a:r>
            <a:r>
              <a:rPr lang="en-IN" sz="1400" dirty="0" err="1" smtClean="0"/>
              <a:t>getmax</a:t>
            </a:r>
            <a:r>
              <a:rPr lang="en-IN" sz="1400" dirty="0" smtClean="0"/>
              <a:t> (); </a:t>
            </a:r>
          </a:p>
          <a:p>
            <a:pPr>
              <a:lnSpc>
                <a:spcPct val="80000"/>
              </a:lnSpc>
              <a:buNone/>
            </a:pPr>
            <a:r>
              <a:rPr lang="en-IN" sz="1400" dirty="0" smtClean="0"/>
              <a:t>};</a:t>
            </a:r>
          </a:p>
          <a:p>
            <a:pPr>
              <a:lnSpc>
                <a:spcPct val="80000"/>
              </a:lnSpc>
              <a:buNone/>
            </a:pPr>
            <a:r>
              <a:rPr lang="en-IN" sz="1400" dirty="0" smtClean="0"/>
              <a:t>template &lt;class T&gt; T pair&lt;T&gt;::</a:t>
            </a:r>
            <a:r>
              <a:rPr lang="en-IN" sz="1400" dirty="0" err="1" smtClean="0"/>
              <a:t>getmax</a:t>
            </a:r>
            <a:r>
              <a:rPr lang="en-IN" sz="1400" dirty="0" smtClean="0"/>
              <a:t> ()</a:t>
            </a:r>
          </a:p>
          <a:p>
            <a:pPr>
              <a:lnSpc>
                <a:spcPct val="80000"/>
              </a:lnSpc>
              <a:buNone/>
            </a:pPr>
            <a:r>
              <a:rPr lang="en-IN" sz="1400" dirty="0" smtClean="0"/>
              <a:t> { </a:t>
            </a:r>
          </a:p>
          <a:p>
            <a:pPr>
              <a:lnSpc>
                <a:spcPct val="80000"/>
              </a:lnSpc>
              <a:buNone/>
            </a:pPr>
            <a:r>
              <a:rPr lang="en-IN" sz="1400" dirty="0" smtClean="0"/>
              <a:t>      T </a:t>
            </a:r>
            <a:r>
              <a:rPr lang="en-IN" sz="1400" dirty="0" err="1" smtClean="0"/>
              <a:t>retval</a:t>
            </a:r>
            <a:r>
              <a:rPr lang="en-IN" sz="1400" dirty="0" smtClean="0"/>
              <a:t>; </a:t>
            </a:r>
          </a:p>
          <a:p>
            <a:pPr>
              <a:lnSpc>
                <a:spcPct val="80000"/>
              </a:lnSpc>
              <a:buNone/>
            </a:pPr>
            <a:r>
              <a:rPr lang="en-IN" sz="1400" dirty="0" smtClean="0"/>
              <a:t>      </a:t>
            </a:r>
            <a:r>
              <a:rPr lang="en-IN" sz="1400" dirty="0" err="1" smtClean="0"/>
              <a:t>retval</a:t>
            </a:r>
            <a:r>
              <a:rPr lang="en-IN" sz="1400" dirty="0" smtClean="0"/>
              <a:t> = a&gt;b? a : b;</a:t>
            </a:r>
          </a:p>
          <a:p>
            <a:pPr>
              <a:lnSpc>
                <a:spcPct val="80000"/>
              </a:lnSpc>
              <a:buNone/>
            </a:pPr>
            <a:r>
              <a:rPr lang="en-IN" sz="1400" dirty="0" smtClean="0"/>
              <a:t>      return </a:t>
            </a:r>
            <a:r>
              <a:rPr lang="en-IN" sz="1400" dirty="0" err="1" smtClean="0"/>
              <a:t>retval</a:t>
            </a:r>
            <a:r>
              <a:rPr lang="en-IN" sz="1400" dirty="0" smtClean="0"/>
              <a:t>;</a:t>
            </a:r>
          </a:p>
          <a:p>
            <a:pPr>
              <a:lnSpc>
                <a:spcPct val="80000"/>
              </a:lnSpc>
              <a:buNone/>
            </a:pPr>
            <a:r>
              <a:rPr lang="en-IN" sz="1400" dirty="0" smtClean="0"/>
              <a:t> }</a:t>
            </a:r>
          </a:p>
        </p:txBody>
      </p:sp>
      <p:sp>
        <p:nvSpPr>
          <p:cNvPr id="7" name="Content Placeholder 6"/>
          <p:cNvSpPr>
            <a:spLocks noGrp="1"/>
          </p:cNvSpPr>
          <p:nvPr>
            <p:ph sz="quarter" idx="2"/>
          </p:nvPr>
        </p:nvSpPr>
        <p:spPr>
          <a:xfrm>
            <a:off x="4270248" y="1600200"/>
            <a:ext cx="3830144" cy="4572000"/>
          </a:xfrm>
        </p:spPr>
        <p:txBody>
          <a:bodyPr>
            <a:normAutofit/>
          </a:bodyPr>
          <a:lstStyle/>
          <a:p>
            <a:pPr>
              <a:lnSpc>
                <a:spcPct val="80000"/>
              </a:lnSpc>
              <a:buNone/>
            </a:pPr>
            <a:r>
              <a:rPr lang="en-IN" sz="2000" dirty="0" err="1" smtClean="0"/>
              <a:t>int</a:t>
            </a:r>
            <a:r>
              <a:rPr lang="en-IN" sz="2000" dirty="0" smtClean="0"/>
              <a:t> main () </a:t>
            </a:r>
          </a:p>
          <a:p>
            <a:pPr>
              <a:lnSpc>
                <a:spcPct val="80000"/>
              </a:lnSpc>
              <a:buNone/>
            </a:pPr>
            <a:r>
              <a:rPr lang="en-IN" sz="2000" dirty="0" smtClean="0"/>
              <a:t>{ </a:t>
            </a:r>
          </a:p>
          <a:p>
            <a:pPr>
              <a:lnSpc>
                <a:spcPct val="80000"/>
              </a:lnSpc>
              <a:buNone/>
            </a:pPr>
            <a:r>
              <a:rPr lang="en-IN" sz="2000" dirty="0" smtClean="0"/>
              <a:t>pair &lt;</a:t>
            </a:r>
            <a:r>
              <a:rPr lang="en-IN" sz="2000" dirty="0" err="1" smtClean="0"/>
              <a:t>int</a:t>
            </a:r>
            <a:r>
              <a:rPr lang="en-IN" sz="2000" dirty="0" smtClean="0"/>
              <a:t>&gt; </a:t>
            </a:r>
            <a:r>
              <a:rPr lang="en-IN" sz="2000" dirty="0" err="1" smtClean="0"/>
              <a:t>myobject</a:t>
            </a:r>
            <a:r>
              <a:rPr lang="en-IN" sz="2000" dirty="0" smtClean="0"/>
              <a:t> (100, 75);</a:t>
            </a:r>
          </a:p>
          <a:p>
            <a:pPr>
              <a:lnSpc>
                <a:spcPct val="80000"/>
              </a:lnSpc>
              <a:buNone/>
            </a:pPr>
            <a:r>
              <a:rPr lang="en-IN" sz="2000" dirty="0" smtClean="0"/>
              <a:t>      </a:t>
            </a:r>
            <a:r>
              <a:rPr lang="en-IN" sz="2000" dirty="0" err="1" smtClean="0"/>
              <a:t>cout</a:t>
            </a:r>
            <a:r>
              <a:rPr lang="en-IN" sz="2000" dirty="0" smtClean="0"/>
              <a:t> &lt;&lt; </a:t>
            </a:r>
            <a:r>
              <a:rPr lang="en-IN" sz="2000" dirty="0" err="1" smtClean="0"/>
              <a:t>myobject.getmax</a:t>
            </a:r>
            <a:r>
              <a:rPr lang="en-IN" sz="2000" dirty="0" smtClean="0"/>
              <a:t>();</a:t>
            </a:r>
          </a:p>
          <a:p>
            <a:pPr>
              <a:lnSpc>
                <a:spcPct val="80000"/>
              </a:lnSpc>
              <a:buNone/>
            </a:pPr>
            <a:r>
              <a:rPr lang="en-IN" sz="2000" dirty="0" smtClean="0"/>
              <a:t>      return 0;</a:t>
            </a:r>
          </a:p>
          <a:p>
            <a:pPr>
              <a:lnSpc>
                <a:spcPct val="80000"/>
              </a:lnSpc>
              <a:buNone/>
            </a:pPr>
            <a:r>
              <a:rPr lang="en-IN" sz="2000" dirty="0" smtClean="0"/>
              <a:t> } </a:t>
            </a:r>
          </a:p>
          <a:p>
            <a:endParaRPr lang="en-IN"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7768"/>
            <a:ext cx="7467600" cy="1143000"/>
          </a:xfrm>
        </p:spPr>
        <p:txBody>
          <a:bodyPr/>
          <a:lstStyle/>
          <a:p>
            <a:r>
              <a:rPr lang="en-IN" sz="3200" dirty="0" smtClean="0">
                <a:solidFill>
                  <a:srgbClr val="575F6D"/>
                </a:solidFill>
              </a:rPr>
              <a:t>// class templates </a:t>
            </a:r>
            <a:endParaRPr lang="en-IN" dirty="0"/>
          </a:p>
        </p:txBody>
      </p:sp>
      <p:sp>
        <p:nvSpPr>
          <p:cNvPr id="5" name="Content Placeholder 4"/>
          <p:cNvSpPr>
            <a:spLocks noGrp="1"/>
          </p:cNvSpPr>
          <p:nvPr>
            <p:ph sz="quarter" idx="1"/>
          </p:nvPr>
        </p:nvSpPr>
        <p:spPr/>
        <p:txBody>
          <a:bodyPr>
            <a:normAutofit fontScale="85000" lnSpcReduction="20000"/>
          </a:bodyPr>
          <a:lstStyle/>
          <a:p>
            <a:pPr>
              <a:lnSpc>
                <a:spcPct val="80000"/>
              </a:lnSpc>
              <a:buNone/>
            </a:pPr>
            <a:r>
              <a:rPr lang="en-IN" dirty="0" smtClean="0"/>
              <a:t>template &lt;class A_Type&gt; </a:t>
            </a:r>
          </a:p>
          <a:p>
            <a:pPr>
              <a:lnSpc>
                <a:spcPct val="80000"/>
              </a:lnSpc>
              <a:buNone/>
            </a:pPr>
            <a:r>
              <a:rPr lang="en-IN" dirty="0" smtClean="0"/>
              <a:t>class calc { </a:t>
            </a:r>
          </a:p>
          <a:p>
            <a:pPr>
              <a:lnSpc>
                <a:spcPct val="80000"/>
              </a:lnSpc>
              <a:buNone/>
            </a:pPr>
            <a:r>
              <a:rPr lang="en-IN" dirty="0" smtClean="0"/>
              <a:t>public: </a:t>
            </a:r>
          </a:p>
          <a:p>
            <a:pPr>
              <a:lnSpc>
                <a:spcPct val="80000"/>
              </a:lnSpc>
              <a:buNone/>
            </a:pPr>
            <a:r>
              <a:rPr lang="en-IN" dirty="0" smtClean="0"/>
              <a:t>		A_Type multiply(A_Type x, A_Type y); </a:t>
            </a:r>
          </a:p>
          <a:p>
            <a:pPr>
              <a:lnSpc>
                <a:spcPct val="80000"/>
              </a:lnSpc>
              <a:buNone/>
            </a:pPr>
            <a:r>
              <a:rPr lang="en-IN" dirty="0" smtClean="0"/>
              <a:t>		A_Type add(A_Type x, A_Type y); </a:t>
            </a:r>
          </a:p>
          <a:p>
            <a:pPr>
              <a:lnSpc>
                <a:spcPct val="80000"/>
              </a:lnSpc>
              <a:buNone/>
            </a:pPr>
            <a:r>
              <a:rPr lang="en-IN" dirty="0" smtClean="0"/>
              <a:t>		}; </a:t>
            </a:r>
          </a:p>
          <a:p>
            <a:pPr>
              <a:lnSpc>
                <a:spcPct val="80000"/>
              </a:lnSpc>
              <a:buNone/>
            </a:pPr>
            <a:endParaRPr lang="en-IN" dirty="0" smtClean="0"/>
          </a:p>
          <a:p>
            <a:pPr>
              <a:lnSpc>
                <a:spcPct val="80000"/>
              </a:lnSpc>
              <a:buNone/>
            </a:pPr>
            <a:r>
              <a:rPr lang="en-IN" dirty="0" smtClean="0"/>
              <a:t>template &lt;class A_Type&gt; A_Type calc&lt;A_Type&gt; :: </a:t>
            </a:r>
          </a:p>
          <a:p>
            <a:pPr>
              <a:lnSpc>
                <a:spcPct val="80000"/>
              </a:lnSpc>
              <a:buNone/>
            </a:pPr>
            <a:r>
              <a:rPr lang="en-IN" dirty="0" smtClean="0"/>
              <a:t>multiply(A_Type x , A_Type y) </a:t>
            </a:r>
          </a:p>
          <a:p>
            <a:pPr>
              <a:lnSpc>
                <a:spcPct val="80000"/>
              </a:lnSpc>
              <a:buNone/>
            </a:pPr>
            <a:r>
              <a:rPr lang="en-IN" dirty="0" smtClean="0"/>
              <a:t>{</a:t>
            </a:r>
          </a:p>
          <a:p>
            <a:pPr>
              <a:lnSpc>
                <a:spcPct val="80000"/>
              </a:lnSpc>
              <a:buNone/>
            </a:pPr>
            <a:r>
              <a:rPr lang="en-IN" dirty="0" smtClean="0"/>
              <a:t> return x*y; </a:t>
            </a:r>
          </a:p>
          <a:p>
            <a:pPr>
              <a:lnSpc>
                <a:spcPct val="80000"/>
              </a:lnSpc>
              <a:buNone/>
            </a:pPr>
            <a:r>
              <a:rPr lang="en-IN" dirty="0" smtClean="0"/>
              <a:t>}</a:t>
            </a:r>
          </a:p>
          <a:p>
            <a:pPr>
              <a:lnSpc>
                <a:spcPct val="80000"/>
              </a:lnSpc>
              <a:buNone/>
            </a:pPr>
            <a:endParaRPr lang="en-IN" dirty="0" smtClean="0"/>
          </a:p>
          <a:p>
            <a:pPr>
              <a:lnSpc>
                <a:spcPct val="80000"/>
              </a:lnSpc>
              <a:buNone/>
            </a:pPr>
            <a:r>
              <a:rPr lang="en-IN" dirty="0" smtClean="0"/>
              <a:t> template &lt;class A_Type&gt; A_Type calc&lt;A_Type&gt; :: </a:t>
            </a:r>
          </a:p>
          <a:p>
            <a:pPr>
              <a:lnSpc>
                <a:spcPct val="80000"/>
              </a:lnSpc>
              <a:buNone/>
            </a:pPr>
            <a:r>
              <a:rPr lang="en-IN" dirty="0" smtClean="0"/>
              <a:t>add(A_Type x, A_Type y) </a:t>
            </a:r>
          </a:p>
          <a:p>
            <a:pPr>
              <a:lnSpc>
                <a:spcPct val="80000"/>
              </a:lnSpc>
              <a:buNone/>
            </a:pPr>
            <a:r>
              <a:rPr lang="en-IN" dirty="0" smtClean="0"/>
              <a:t>{ </a:t>
            </a:r>
          </a:p>
          <a:p>
            <a:pPr>
              <a:lnSpc>
                <a:spcPct val="80000"/>
              </a:lnSpc>
              <a:buNone/>
            </a:pPr>
            <a:r>
              <a:rPr lang="en-IN" dirty="0" smtClean="0"/>
              <a:t>return x+y; </a:t>
            </a:r>
          </a:p>
          <a:p>
            <a:pPr>
              <a:lnSpc>
                <a:spcPct val="80000"/>
              </a:lnSpc>
              <a:buNone/>
            </a:pPr>
            <a:r>
              <a:rPr lang="en-IN" dirty="0" smtClean="0"/>
              <a:t>}</a:t>
            </a:r>
          </a:p>
          <a:p>
            <a:pPr>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solidFill>
                  <a:srgbClr val="000000"/>
                </a:solidFill>
              </a:rPr>
              <a:t>Dynamic Memory Allocation </a:t>
            </a:r>
            <a:endParaRPr lang="en-IN" dirty="0"/>
          </a:p>
        </p:txBody>
      </p:sp>
      <p:sp>
        <p:nvSpPr>
          <p:cNvPr id="5" name="Content Placeholder 4"/>
          <p:cNvSpPr>
            <a:spLocks noGrp="1"/>
          </p:cNvSpPr>
          <p:nvPr>
            <p:ph sz="quarter" idx="1"/>
          </p:nvPr>
        </p:nvSpPr>
        <p:spPr/>
        <p:txBody>
          <a:bodyPr/>
          <a:lstStyle/>
          <a:p>
            <a:pPr>
              <a:buSzPct val="90000"/>
              <a:buFont typeface="Wingdings" pitchFamily="2" charset="2"/>
              <a:buChar char="Ø"/>
            </a:pPr>
            <a:r>
              <a:rPr lang="en-IN" dirty="0" smtClean="0"/>
              <a:t>C uses </a:t>
            </a:r>
            <a:r>
              <a:rPr lang="en-IN" dirty="0" err="1" smtClean="0"/>
              <a:t>malloc</a:t>
            </a:r>
            <a:r>
              <a:rPr lang="en-IN" dirty="0" smtClean="0"/>
              <a:t>() and </a:t>
            </a:r>
            <a:r>
              <a:rPr lang="en-IN" dirty="0" err="1" smtClean="0"/>
              <a:t>calloc</a:t>
            </a:r>
            <a:r>
              <a:rPr lang="en-IN" dirty="0" smtClean="0"/>
              <a:t>() functions to allocate memory dynamically at run time.</a:t>
            </a:r>
          </a:p>
          <a:p>
            <a:pPr>
              <a:buSzPct val="90000"/>
              <a:buFont typeface="Wingdings" pitchFamily="2" charset="2"/>
              <a:buChar char="Ø"/>
            </a:pPr>
            <a:r>
              <a:rPr lang="en-IN" dirty="0" smtClean="0"/>
              <a:t>C uses the function free() to free dynamically allocated memory.</a:t>
            </a:r>
          </a:p>
          <a:p>
            <a:pPr>
              <a:buSzPct val="90000"/>
              <a:buFont typeface="Wingdings" pitchFamily="2" charset="2"/>
              <a:buChar char="Ø"/>
            </a:pPr>
            <a:r>
              <a:rPr lang="en-IN" dirty="0" smtClean="0"/>
              <a:t>C++ support these functions in addition it has two unary operators new and delete .</a:t>
            </a:r>
          </a:p>
          <a:p>
            <a:pPr>
              <a:buSzPct val="90000"/>
              <a:buFont typeface="Wingdings" pitchFamily="2" charset="2"/>
              <a:buChar char="Ø"/>
            </a:pPr>
            <a:r>
              <a:rPr lang="en-IN" dirty="0" smtClean="0"/>
              <a:t>The </a:t>
            </a:r>
            <a:r>
              <a:rPr lang="en-IN" dirty="0" smtClean="0">
                <a:solidFill>
                  <a:srgbClr val="FF3300"/>
                </a:solidFill>
              </a:rPr>
              <a:t>new operator can be used to create objects of any type.  The general form is </a:t>
            </a:r>
            <a:endParaRPr lang="en-IN" dirty="0" smtClean="0"/>
          </a:p>
          <a:p>
            <a:endParaRPr lang="en-IN" dirty="0" smtClean="0"/>
          </a:p>
          <a:p>
            <a:pPr>
              <a:buNone/>
            </a:pPr>
            <a:r>
              <a:rPr lang="en-IN" dirty="0" smtClean="0">
                <a:solidFill>
                  <a:srgbClr val="FF3300"/>
                </a:solidFill>
              </a:rPr>
              <a:t>		P</a:t>
            </a:r>
            <a:r>
              <a:rPr lang="en-IN" i="1" dirty="0" smtClean="0">
                <a:solidFill>
                  <a:srgbClr val="FF3300"/>
                </a:solidFill>
              </a:rPr>
              <a:t>ointer-variable =</a:t>
            </a:r>
            <a:r>
              <a:rPr lang="en-IN" dirty="0" smtClean="0">
                <a:solidFill>
                  <a:srgbClr val="FF3300"/>
                </a:solidFill>
              </a:rPr>
              <a:t> new </a:t>
            </a:r>
            <a:r>
              <a:rPr lang="en-IN" i="1" dirty="0" smtClean="0">
                <a:solidFill>
                  <a:srgbClr val="FF3300"/>
                </a:solidFill>
              </a:rPr>
              <a:t>data-type;</a:t>
            </a:r>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solidFill>
                  <a:srgbClr val="000000"/>
                </a:solidFill>
              </a:rPr>
              <a:t>Dynamic Memory Allocation </a:t>
            </a:r>
            <a:endParaRPr lang="en-IN" dirty="0"/>
          </a:p>
        </p:txBody>
      </p:sp>
      <p:sp>
        <p:nvSpPr>
          <p:cNvPr id="5" name="Content Placeholder 4"/>
          <p:cNvSpPr>
            <a:spLocks noGrp="1"/>
          </p:cNvSpPr>
          <p:nvPr>
            <p:ph sz="quarter" idx="1"/>
          </p:nvPr>
        </p:nvSpPr>
        <p:spPr/>
        <p:txBody>
          <a:bodyPr/>
          <a:lstStyle/>
          <a:p>
            <a:pPr>
              <a:buSzPct val="90000"/>
              <a:buFont typeface="Wingdings" pitchFamily="2" charset="2"/>
              <a:buChar char="Ø"/>
            </a:pPr>
            <a:r>
              <a:rPr lang="en-IN" dirty="0" smtClean="0"/>
              <a:t>Pointer-variable is a pointer of type data-type and it holds the address of the memory space allocated.</a:t>
            </a:r>
          </a:p>
          <a:p>
            <a:pPr>
              <a:buSzPct val="90000"/>
              <a:buFont typeface="Wingdings" pitchFamily="2" charset="2"/>
              <a:buChar char="Ø"/>
            </a:pPr>
            <a:r>
              <a:rPr lang="en-IN" dirty="0" smtClean="0"/>
              <a:t>The new operator allocates, sufficient memory to hold a data object of type data-type and returns the address of the object.</a:t>
            </a:r>
          </a:p>
          <a:p>
            <a:pPr>
              <a:buSzPct val="90000"/>
              <a:buFont typeface="Wingdings" pitchFamily="2" charset="2"/>
              <a:buChar char="Ø"/>
            </a:pPr>
            <a:r>
              <a:rPr lang="en-IN" dirty="0" smtClean="0"/>
              <a:t>Example to dynamically allocate some objects of intrinsic data types.</a:t>
            </a:r>
          </a:p>
          <a:p>
            <a:pPr>
              <a:buNone/>
            </a:pPr>
            <a:r>
              <a:rPr lang="en-IN" dirty="0" smtClean="0"/>
              <a:t>			</a:t>
            </a:r>
            <a:r>
              <a:rPr lang="en-IN" dirty="0" err="1" smtClean="0"/>
              <a:t>int</a:t>
            </a:r>
            <a:r>
              <a:rPr lang="en-IN" dirty="0" smtClean="0"/>
              <a:t> *</a:t>
            </a:r>
            <a:r>
              <a:rPr lang="en-IN" dirty="0" err="1" smtClean="0"/>
              <a:t>iptr</a:t>
            </a:r>
            <a:r>
              <a:rPr lang="en-IN" dirty="0" smtClean="0"/>
              <a:t> = new </a:t>
            </a:r>
            <a:r>
              <a:rPr lang="en-IN" dirty="0" err="1" smtClean="0"/>
              <a:t>int</a:t>
            </a:r>
            <a:r>
              <a:rPr lang="en-IN" dirty="0" smtClean="0"/>
              <a:t>;
		           float *</a:t>
            </a:r>
            <a:r>
              <a:rPr lang="en-IN" dirty="0" err="1" smtClean="0"/>
              <a:t>fptr</a:t>
            </a:r>
            <a:r>
              <a:rPr lang="en-IN" dirty="0" smtClean="0"/>
              <a:t> = new float;
           	char *</a:t>
            </a:r>
            <a:r>
              <a:rPr lang="en-IN" dirty="0" err="1" smtClean="0"/>
              <a:t>cptr</a:t>
            </a:r>
            <a:r>
              <a:rPr lang="en-IN" dirty="0" smtClean="0"/>
              <a:t> = new char;  </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404664"/>
            <a:ext cx="7715200" cy="6069288"/>
          </a:xfrm>
        </p:spPr>
        <p:txBody>
          <a:bodyPr>
            <a:normAutofit fontScale="92500" lnSpcReduction="20000"/>
          </a:bodyPr>
          <a:lstStyle/>
          <a:p>
            <a:pPr>
              <a:lnSpc>
                <a:spcPct val="90000"/>
              </a:lnSpc>
              <a:buFont typeface="Wingdings" pitchFamily="2" charset="2"/>
              <a:buChar char="Ø"/>
            </a:pPr>
            <a:r>
              <a:rPr lang="en-IN" dirty="0" smtClean="0"/>
              <a:t>It is possible for new to fail if no memory is available. In this case new throw a "</a:t>
            </a:r>
            <a:r>
              <a:rPr lang="en-IN" dirty="0" err="1" smtClean="0"/>
              <a:t>bad_alloc</a:t>
            </a:r>
            <a:r>
              <a:rPr lang="en-IN" dirty="0" smtClean="0"/>
              <a:t>" exception. </a:t>
            </a:r>
          </a:p>
          <a:p>
            <a:pPr>
              <a:lnSpc>
                <a:spcPct val="90000"/>
              </a:lnSpc>
              <a:buFont typeface="Wingdings" pitchFamily="2" charset="2"/>
              <a:buChar char="Ø"/>
            </a:pPr>
            <a:r>
              <a:rPr lang="en-IN" dirty="0" smtClean="0">
                <a:solidFill>
                  <a:srgbClr val="FF3300"/>
                </a:solidFill>
              </a:rPr>
              <a:t>C++ provides two standard methods to check if the allocation was successful: </a:t>
            </a:r>
            <a:endParaRPr lang="en-IN" dirty="0" smtClean="0"/>
          </a:p>
          <a:p>
            <a:pPr>
              <a:lnSpc>
                <a:spcPct val="90000"/>
              </a:lnSpc>
              <a:buFont typeface="Wingdings" pitchFamily="2" charset="2"/>
              <a:buChar char="Ø"/>
            </a:pPr>
            <a:r>
              <a:rPr lang="en-IN" dirty="0" smtClean="0">
                <a:solidFill>
                  <a:srgbClr val="0000FF"/>
                </a:solidFill>
              </a:rPr>
              <a:t>One is by handling exceptions. Using this method an exception of type </a:t>
            </a:r>
            <a:r>
              <a:rPr lang="en-IN" dirty="0" err="1" smtClean="0">
                <a:solidFill>
                  <a:srgbClr val="0000FF"/>
                </a:solidFill>
              </a:rPr>
              <a:t>bad_alloc</a:t>
            </a:r>
            <a:r>
              <a:rPr lang="en-IN" dirty="0" smtClean="0">
                <a:solidFill>
                  <a:srgbClr val="0000FF"/>
                </a:solidFill>
              </a:rPr>
              <a:t> is thrown when the allocation fails. </a:t>
            </a:r>
            <a:endParaRPr lang="en-IN" dirty="0" smtClean="0"/>
          </a:p>
          <a:p>
            <a:pPr>
              <a:lnSpc>
                <a:spcPct val="90000"/>
              </a:lnSpc>
              <a:buFont typeface="Wingdings" pitchFamily="2" charset="2"/>
              <a:buChar char="Ø"/>
            </a:pPr>
            <a:r>
              <a:rPr lang="en-IN" dirty="0" smtClean="0">
                <a:solidFill>
                  <a:srgbClr val="0000FF"/>
                </a:solidFill>
              </a:rPr>
              <a:t>This exception method is the default method used by new, and is the one used in a declaration like: </a:t>
            </a:r>
            <a:endParaRPr lang="en-IN" dirty="0" smtClean="0"/>
          </a:p>
          <a:p>
            <a:pPr>
              <a:lnSpc>
                <a:spcPct val="90000"/>
              </a:lnSpc>
              <a:buNone/>
            </a:pPr>
            <a:r>
              <a:rPr lang="en-IN" b="1" dirty="0" smtClean="0">
                <a:solidFill>
                  <a:srgbClr val="0000FF"/>
                </a:solidFill>
              </a:rPr>
              <a:t>	</a:t>
            </a:r>
            <a:r>
              <a:rPr lang="en-IN" b="1" dirty="0" err="1" smtClean="0">
                <a:solidFill>
                  <a:srgbClr val="0000FF"/>
                </a:solidFill>
              </a:rPr>
              <a:t>mydat</a:t>
            </a:r>
            <a:r>
              <a:rPr lang="en-IN" b="1" dirty="0" smtClean="0">
                <a:solidFill>
                  <a:srgbClr val="0000FF"/>
                </a:solidFill>
              </a:rPr>
              <a:t> = new </a:t>
            </a:r>
            <a:r>
              <a:rPr lang="en-IN" b="1" dirty="0" err="1" smtClean="0">
                <a:solidFill>
                  <a:srgbClr val="0000FF"/>
                </a:solidFill>
              </a:rPr>
              <a:t>int</a:t>
            </a:r>
            <a:r>
              <a:rPr lang="en-IN" b="1" dirty="0" smtClean="0">
                <a:solidFill>
                  <a:srgbClr val="0000FF"/>
                </a:solidFill>
              </a:rPr>
              <a:t> [5]; // if it fails an exception is thrown</a:t>
            </a:r>
          </a:p>
          <a:p>
            <a:pPr>
              <a:lnSpc>
                <a:spcPct val="90000"/>
              </a:lnSpc>
              <a:buNone/>
            </a:pPr>
            <a:r>
              <a:rPr lang="en-IN" dirty="0" smtClean="0">
                <a:solidFill>
                  <a:srgbClr val="0000FF"/>
                </a:solidFill>
              </a:rPr>
              <a:t> </a:t>
            </a:r>
            <a:endParaRPr lang="en-IN" dirty="0" smtClean="0"/>
          </a:p>
          <a:p>
            <a:pPr algn="just">
              <a:lnSpc>
                <a:spcPct val="90000"/>
              </a:lnSpc>
              <a:buFont typeface="Wingdings" pitchFamily="2" charset="2"/>
              <a:buChar char="Ø"/>
            </a:pPr>
            <a:r>
              <a:rPr lang="en-IN" dirty="0" smtClean="0">
                <a:solidFill>
                  <a:srgbClr val="0000FF"/>
                </a:solidFill>
              </a:rPr>
              <a:t>The other method is known as </a:t>
            </a:r>
            <a:r>
              <a:rPr lang="en-IN" dirty="0" err="1" smtClean="0">
                <a:solidFill>
                  <a:srgbClr val="0000FF"/>
                </a:solidFill>
              </a:rPr>
              <a:t>nothrow</a:t>
            </a:r>
            <a:r>
              <a:rPr lang="en-IN" dirty="0" smtClean="0">
                <a:solidFill>
                  <a:srgbClr val="0000FF"/>
                </a:solidFill>
              </a:rPr>
              <a:t>, and what happens when it is used is that when a memory allocation fails, instead of throwing a </a:t>
            </a:r>
            <a:r>
              <a:rPr lang="en-IN" dirty="0" err="1" smtClean="0">
                <a:solidFill>
                  <a:srgbClr val="0000FF"/>
                </a:solidFill>
              </a:rPr>
              <a:t>bad_alloc</a:t>
            </a:r>
            <a:r>
              <a:rPr lang="en-IN" dirty="0" smtClean="0">
                <a:solidFill>
                  <a:srgbClr val="0000FF"/>
                </a:solidFill>
              </a:rPr>
              <a:t> exception or terminating the program, the pointer returned by new is a null pointer, and the program continues its execution.</a:t>
            </a:r>
            <a:endParaRPr lang="en-IN" dirty="0" smtClean="0"/>
          </a:p>
          <a:p>
            <a:endParaRPr lang="en-IN" dirty="0" smtClean="0"/>
          </a:p>
          <a:p>
            <a:pPr>
              <a:lnSpc>
                <a:spcPct val="80000"/>
              </a:lnSpc>
              <a:buFont typeface="Wingdings" pitchFamily="2" charset="2"/>
              <a:buChar char="Ø"/>
            </a:pPr>
            <a:r>
              <a:rPr lang="en-IN" dirty="0" smtClean="0">
                <a:solidFill>
                  <a:srgbClr val="0000FF"/>
                </a:solidFill>
              </a:rPr>
              <a:t>This method can be specified by using a special object called </a:t>
            </a:r>
            <a:r>
              <a:rPr lang="en-IN" dirty="0" err="1" smtClean="0">
                <a:solidFill>
                  <a:srgbClr val="0000FF"/>
                </a:solidFill>
              </a:rPr>
              <a:t>nothrow</a:t>
            </a:r>
            <a:r>
              <a:rPr lang="en-IN" dirty="0" smtClean="0">
                <a:solidFill>
                  <a:srgbClr val="0000FF"/>
                </a:solidFill>
              </a:rPr>
              <a:t> as parameter for new: </a:t>
            </a:r>
            <a:endParaRPr lang="en-IN" dirty="0" smtClean="0"/>
          </a:p>
          <a:p>
            <a:pPr>
              <a:lnSpc>
                <a:spcPct val="80000"/>
              </a:lnSpc>
              <a:buNone/>
            </a:pPr>
            <a:r>
              <a:rPr lang="en-IN" b="1" dirty="0" smtClean="0">
                <a:solidFill>
                  <a:srgbClr val="0000FF"/>
                </a:solidFill>
              </a:rPr>
              <a:t>		</a:t>
            </a:r>
            <a:r>
              <a:rPr lang="en-IN" b="1" dirty="0" err="1" smtClean="0">
                <a:solidFill>
                  <a:srgbClr val="0000FF"/>
                </a:solidFill>
              </a:rPr>
              <a:t>mydat</a:t>
            </a:r>
            <a:r>
              <a:rPr lang="en-IN" b="1" dirty="0" smtClean="0">
                <a:solidFill>
                  <a:srgbClr val="0000FF"/>
                </a:solidFill>
              </a:rPr>
              <a:t> = new (</a:t>
            </a:r>
            <a:r>
              <a:rPr lang="en-IN" b="1" dirty="0" err="1" smtClean="0">
                <a:solidFill>
                  <a:srgbClr val="0000FF"/>
                </a:solidFill>
              </a:rPr>
              <a:t>nothrow</a:t>
            </a:r>
            <a:r>
              <a:rPr lang="en-IN" b="1" dirty="0" smtClean="0">
                <a:solidFill>
                  <a:srgbClr val="0000FF"/>
                </a:solidFill>
              </a:rPr>
              <a:t>) </a:t>
            </a:r>
            <a:r>
              <a:rPr lang="en-IN" b="1" dirty="0" err="1" smtClean="0">
                <a:solidFill>
                  <a:srgbClr val="0000FF"/>
                </a:solidFill>
              </a:rPr>
              <a:t>int</a:t>
            </a:r>
            <a:r>
              <a:rPr lang="en-IN" b="1" dirty="0" smtClean="0">
                <a:solidFill>
                  <a:srgbClr val="0000FF"/>
                </a:solidFill>
              </a:rPr>
              <a:t> [5]; </a:t>
            </a: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404664"/>
            <a:ext cx="7715200" cy="6069288"/>
          </a:xfrm>
        </p:spPr>
        <p:txBody>
          <a:bodyPr>
            <a:normAutofit/>
          </a:bodyPr>
          <a:lstStyle/>
          <a:p>
            <a:pPr algn="just">
              <a:lnSpc>
                <a:spcPct val="80000"/>
              </a:lnSpc>
              <a:buFont typeface="Wingdings" pitchFamily="2" charset="2"/>
              <a:buChar char="Ø"/>
            </a:pPr>
            <a:r>
              <a:rPr lang="en-IN" dirty="0" smtClean="0"/>
              <a:t>Objects dynamically allocated using the above </a:t>
            </a:r>
            <a:r>
              <a:rPr lang="en-IN" dirty="0" smtClean="0">
                <a:solidFill>
                  <a:srgbClr val="FF3300"/>
                </a:solidFill>
                <a:hlinkClick r:id="rId3"/>
              </a:rPr>
              <a:t>syntax</a:t>
            </a:r>
            <a:r>
              <a:rPr lang="en-IN" dirty="0" smtClean="0">
                <a:solidFill>
                  <a:srgbClr val="FF3300"/>
                </a:solidFill>
              </a:rPr>
              <a:t> are uninitialized. They contain whatever random bits happen to be at their memory location. Before use, a value must be assigned.</a:t>
            </a:r>
            <a:endParaRPr lang="en-IN" dirty="0" smtClean="0"/>
          </a:p>
          <a:p>
            <a:pPr algn="just"/>
            <a:endParaRPr lang="en-IN" dirty="0" smtClean="0"/>
          </a:p>
          <a:p>
            <a:pPr algn="just">
              <a:lnSpc>
                <a:spcPct val="80000"/>
              </a:lnSpc>
              <a:buFont typeface="Wingdings" pitchFamily="2" charset="2"/>
              <a:buChar char="Ø"/>
            </a:pPr>
            <a:r>
              <a:rPr lang="en-IN" dirty="0" smtClean="0">
                <a:solidFill>
                  <a:srgbClr val="FF3300"/>
                </a:solidFill>
              </a:rPr>
              <a:t>Alternatively, C++ provides a syntax which initializes the allocated object via the "new" operator.
Pointer-</a:t>
            </a:r>
            <a:r>
              <a:rPr lang="en-IN" dirty="0" err="1" smtClean="0">
                <a:solidFill>
                  <a:srgbClr val="FF3300"/>
                </a:solidFill>
              </a:rPr>
              <a:t>vairable</a:t>
            </a:r>
            <a:r>
              <a:rPr lang="en-IN" dirty="0" smtClean="0">
                <a:solidFill>
                  <a:srgbClr val="FF3300"/>
                </a:solidFill>
              </a:rPr>
              <a:t> = new data-type(value);</a:t>
            </a:r>
            <a:endParaRPr lang="en-IN" dirty="0" smtClean="0"/>
          </a:p>
          <a:p>
            <a:pPr algn="just">
              <a:lnSpc>
                <a:spcPct val="80000"/>
              </a:lnSpc>
              <a:buNone/>
            </a:pPr>
            <a:r>
              <a:rPr lang="en-IN" sz="2000" dirty="0" smtClean="0">
                <a:solidFill>
                  <a:srgbClr val="FF3300"/>
                </a:solidFill>
              </a:rPr>
              <a:t>		Here value specifies the initial value.</a:t>
            </a:r>
            <a:endParaRPr lang="en-IN" dirty="0" smtClean="0"/>
          </a:p>
          <a:p>
            <a:pPr algn="just">
              <a:lnSpc>
                <a:spcPct val="80000"/>
              </a:lnSpc>
              <a:buNone/>
            </a:pPr>
            <a:r>
              <a:rPr lang="en-IN" dirty="0" smtClean="0"/>
              <a:t>		</a:t>
            </a:r>
            <a:r>
              <a:rPr lang="en-IN" dirty="0" err="1" smtClean="0">
                <a:solidFill>
                  <a:srgbClr val="FF3300"/>
                </a:solidFill>
              </a:rPr>
              <a:t>int</a:t>
            </a:r>
            <a:r>
              <a:rPr lang="en-IN" dirty="0" smtClean="0">
                <a:solidFill>
                  <a:srgbClr val="FF3300"/>
                </a:solidFill>
              </a:rPr>
              <a:t> *</a:t>
            </a:r>
            <a:r>
              <a:rPr lang="en-IN" dirty="0" err="1" smtClean="0">
                <a:solidFill>
                  <a:srgbClr val="FF3300"/>
                </a:solidFill>
              </a:rPr>
              <a:t>ptr</a:t>
            </a:r>
            <a:r>
              <a:rPr lang="en-IN" dirty="0" smtClean="0">
                <a:solidFill>
                  <a:srgbClr val="FF3300"/>
                </a:solidFill>
              </a:rPr>
              <a:t> = new </a:t>
            </a:r>
            <a:r>
              <a:rPr lang="en-IN" dirty="0" err="1" smtClean="0">
                <a:solidFill>
                  <a:srgbClr val="FF3300"/>
                </a:solidFill>
              </a:rPr>
              <a:t>int</a:t>
            </a:r>
            <a:r>
              <a:rPr lang="en-IN" dirty="0" smtClean="0">
                <a:solidFill>
                  <a:srgbClr val="FF3300"/>
                </a:solidFill>
              </a:rPr>
              <a:t>(5); </a:t>
            </a:r>
            <a:endParaRPr lang="en-IN" dirty="0" smtClean="0"/>
          </a:p>
          <a:p>
            <a:pPr algn="just">
              <a:lnSpc>
                <a:spcPct val="80000"/>
              </a:lnSpc>
              <a:buNone/>
            </a:pPr>
            <a:r>
              <a:rPr lang="en-IN" sz="1400" i="1" dirty="0" smtClean="0">
                <a:solidFill>
                  <a:srgbClr val="FF3300"/>
                </a:solidFill>
              </a:rPr>
              <a:t>		</a:t>
            </a:r>
            <a:r>
              <a:rPr lang="en-IN" sz="1800" i="1" dirty="0" smtClean="0">
                <a:solidFill>
                  <a:srgbClr val="FF3300"/>
                </a:solidFill>
              </a:rPr>
              <a:t>//Allocates an </a:t>
            </a:r>
            <a:r>
              <a:rPr lang="en-IN" sz="1800" i="1" dirty="0" err="1" smtClean="0">
                <a:solidFill>
                  <a:srgbClr val="FF3300"/>
                </a:solidFill>
              </a:rPr>
              <a:t>int</a:t>
            </a:r>
            <a:r>
              <a:rPr lang="en-IN" sz="1800" i="1" dirty="0" smtClean="0">
                <a:solidFill>
                  <a:srgbClr val="FF3300"/>
                </a:solidFill>
              </a:rPr>
              <a:t> object and initializes it to value 5 </a:t>
            </a:r>
            <a:r>
              <a:rPr lang="en-IN" sz="1200" i="1" dirty="0" smtClean="0">
                <a:solidFill>
                  <a:srgbClr val="FF3300"/>
                </a:solidFill>
              </a:rPr>
              <a:t>	                                                    </a:t>
            </a:r>
            <a:r>
              <a:rPr lang="en-IN" sz="1200" dirty="0" smtClean="0">
                <a:solidFill>
                  <a:srgbClr val="FF3300"/>
                </a:solidFill>
              </a:rPr>
              <a:t>    </a:t>
            </a:r>
          </a:p>
          <a:p>
            <a:pPr algn="just">
              <a:lnSpc>
                <a:spcPct val="80000"/>
              </a:lnSpc>
              <a:buNone/>
            </a:pPr>
            <a:r>
              <a:rPr lang="en-IN" sz="1200" dirty="0" smtClean="0">
                <a:solidFill>
                  <a:srgbClr val="FF3300"/>
                </a:solidFill>
              </a:rPr>
              <a:t>		</a:t>
            </a:r>
            <a:r>
              <a:rPr lang="en-IN" dirty="0" smtClean="0">
                <a:solidFill>
                  <a:srgbClr val="FF3300"/>
                </a:solidFill>
              </a:rPr>
              <a:t>char *letter = new char('J'); </a:t>
            </a:r>
            <a:endParaRPr lang="en-IN" dirty="0" smtClean="0"/>
          </a:p>
          <a:p>
            <a:pPr algn="just">
              <a:lnSpc>
                <a:spcPct val="80000"/>
              </a:lnSpc>
              <a:buNone/>
            </a:pPr>
            <a:r>
              <a:rPr lang="en-IN" dirty="0" smtClean="0">
                <a:solidFill>
                  <a:srgbClr val="FF3300"/>
                </a:solidFill>
              </a:rPr>
              <a:t>		float *q = new float(1.4);</a:t>
            </a:r>
            <a:endParaRPr lang="en-IN" dirty="0" smtClean="0"/>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476672"/>
            <a:ext cx="7787208" cy="5997280"/>
          </a:xfrm>
        </p:spPr>
        <p:txBody>
          <a:bodyPr>
            <a:normAutofit lnSpcReduction="10000"/>
          </a:bodyPr>
          <a:lstStyle/>
          <a:p>
            <a:pPr>
              <a:buFont typeface="Wingdings" pitchFamily="2" charset="2"/>
              <a:buChar char="Ø"/>
            </a:pPr>
            <a:r>
              <a:rPr lang="en-IN" dirty="0" smtClean="0"/>
              <a:t>Memory for statically allocated variables is reclaimed when they go out of scope. </a:t>
            </a:r>
          </a:p>
          <a:p>
            <a:pPr>
              <a:buFont typeface="Wingdings" pitchFamily="2" charset="2"/>
              <a:buChar char="Ø"/>
            </a:pPr>
            <a:r>
              <a:rPr lang="en-IN" dirty="0" smtClean="0"/>
              <a:t>The memory of dynamically allocated objects is not automatically released, when no longer needed by a program. It must be explicitly released using the </a:t>
            </a:r>
            <a:r>
              <a:rPr lang="en-IN" dirty="0" smtClean="0">
                <a:solidFill>
                  <a:srgbClr val="FF3300"/>
                </a:solidFill>
              </a:rPr>
              <a:t>"delete" operator. </a:t>
            </a:r>
            <a:endParaRPr lang="en-IN" dirty="0" smtClean="0"/>
          </a:p>
          <a:p>
            <a:pPr>
              <a:buFont typeface="Wingdings" pitchFamily="2" charset="2"/>
              <a:buChar char="Ø"/>
            </a:pPr>
            <a:r>
              <a:rPr lang="en-IN" dirty="0" smtClean="0">
                <a:solidFill>
                  <a:srgbClr val="FF3300"/>
                </a:solidFill>
              </a:rPr>
              <a:t>Delete releases the memory used by the object. That memory is then available for reuse.</a:t>
            </a:r>
            <a:endParaRPr lang="en-IN" dirty="0" smtClean="0"/>
          </a:p>
          <a:p>
            <a:pPr>
              <a:buFont typeface="Wingdings" pitchFamily="2" charset="2"/>
              <a:buChar char="Ø"/>
            </a:pPr>
            <a:r>
              <a:rPr lang="en-IN" dirty="0" smtClean="0">
                <a:solidFill>
                  <a:srgbClr val="FF3300"/>
                </a:solidFill>
              </a:rPr>
              <a:t>The general form is</a:t>
            </a:r>
            <a:endParaRPr lang="en-IN" dirty="0" smtClean="0"/>
          </a:p>
          <a:p>
            <a:pPr>
              <a:buNone/>
            </a:pPr>
            <a:r>
              <a:rPr lang="en-IN" dirty="0" smtClean="0">
                <a:solidFill>
                  <a:srgbClr val="FF3300"/>
                </a:solidFill>
              </a:rPr>
              <a:t>		</a:t>
            </a:r>
            <a:r>
              <a:rPr lang="en-IN" u="sng" dirty="0" smtClean="0">
                <a:solidFill>
                  <a:srgbClr val="FF3300"/>
                </a:solidFill>
              </a:rPr>
              <a:t>delete</a:t>
            </a:r>
            <a:r>
              <a:rPr lang="en-IN" dirty="0" smtClean="0">
                <a:solidFill>
                  <a:srgbClr val="FF3300"/>
                </a:solidFill>
              </a:rPr>
              <a:t> </a:t>
            </a:r>
            <a:r>
              <a:rPr lang="en-IN" i="1" dirty="0" smtClean="0">
                <a:solidFill>
                  <a:srgbClr val="FF3300"/>
                </a:solidFill>
              </a:rPr>
              <a:t>pointer-variable;</a:t>
            </a:r>
            <a:endParaRPr lang="en-IN" dirty="0" smtClean="0"/>
          </a:p>
          <a:p>
            <a:pPr>
              <a:buNone/>
            </a:pPr>
            <a:r>
              <a:rPr lang="en-IN" dirty="0" smtClean="0"/>
              <a:t>		</a:t>
            </a:r>
            <a:r>
              <a:rPr lang="en-IN" dirty="0" smtClean="0">
                <a:solidFill>
                  <a:srgbClr val="FF3300"/>
                </a:solidFill>
              </a:rPr>
              <a:t>delete </a:t>
            </a:r>
            <a:r>
              <a:rPr lang="en-IN" dirty="0" err="1" smtClean="0">
                <a:solidFill>
                  <a:srgbClr val="FF3300"/>
                </a:solidFill>
              </a:rPr>
              <a:t>iptr</a:t>
            </a:r>
            <a:r>
              <a:rPr lang="en-IN" dirty="0" smtClean="0">
                <a:solidFill>
                  <a:srgbClr val="FF3300"/>
                </a:solidFill>
              </a:rPr>
              <a:t>;
   		delete </a:t>
            </a:r>
            <a:r>
              <a:rPr lang="en-IN" dirty="0" err="1" smtClean="0">
                <a:solidFill>
                  <a:srgbClr val="FF3300"/>
                </a:solidFill>
              </a:rPr>
              <a:t>fptr</a:t>
            </a:r>
            <a:r>
              <a:rPr lang="en-IN" dirty="0" smtClean="0">
                <a:solidFill>
                  <a:srgbClr val="FF3300"/>
                </a:solidFill>
              </a:rPr>
              <a:t>;
   		delete </a:t>
            </a:r>
            <a:r>
              <a:rPr lang="en-IN" dirty="0" err="1" smtClean="0">
                <a:solidFill>
                  <a:srgbClr val="FF3300"/>
                </a:solidFill>
              </a:rPr>
              <a:t>cptr</a:t>
            </a:r>
            <a:r>
              <a:rPr lang="en-IN" dirty="0" smtClean="0">
                <a:solidFill>
                  <a:srgbClr val="FF3300"/>
                </a:solidFill>
              </a:rPr>
              <a:t>; </a:t>
            </a:r>
            <a:endParaRPr lang="en-IN" dirty="0" smtClean="0"/>
          </a:p>
          <a:p>
            <a:pPr>
              <a:buFont typeface="Wingdings" pitchFamily="2" charset="2"/>
              <a:buChar char="Ø"/>
            </a:pPr>
            <a:r>
              <a:rPr lang="en-IN" dirty="0" smtClean="0">
                <a:solidFill>
                  <a:srgbClr val="FF3300"/>
                </a:solidFill>
              </a:rPr>
              <a:t> Be sure to delete. Every new should be paired with a delete in your code to avoid memory leaks. </a:t>
            </a:r>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620688"/>
            <a:ext cx="7571184" cy="5853264"/>
          </a:xfrm>
        </p:spPr>
        <p:txBody>
          <a:bodyPr>
            <a:normAutofit/>
          </a:bodyPr>
          <a:lstStyle/>
          <a:p>
            <a:pPr algn="just">
              <a:buFont typeface="Wingdings" pitchFamily="2" charset="2"/>
              <a:buChar char="Ø"/>
            </a:pPr>
            <a:r>
              <a:rPr lang="en-IN" sz="3200" dirty="0" smtClean="0"/>
              <a:t>new operator has several advantages over function </a:t>
            </a:r>
            <a:r>
              <a:rPr lang="en-IN" sz="3200" dirty="0" err="1" smtClean="0"/>
              <a:t>malloc</a:t>
            </a:r>
            <a:r>
              <a:rPr lang="en-IN" sz="3200" dirty="0" smtClean="0"/>
              <a:t>( )</a:t>
            </a:r>
            <a:endParaRPr lang="en-IN" dirty="0" smtClean="0"/>
          </a:p>
          <a:p>
            <a:pPr algn="just">
              <a:buNone/>
            </a:pPr>
            <a:r>
              <a:rPr lang="en-IN" sz="3200" dirty="0" smtClean="0"/>
              <a:t>1. It automatically computes the size of data object. We need not use the operator </a:t>
            </a:r>
            <a:r>
              <a:rPr lang="en-IN" sz="3200" dirty="0" err="1" smtClean="0"/>
              <a:t>sizeof</a:t>
            </a:r>
            <a:r>
              <a:rPr lang="en-IN" sz="3200" dirty="0" smtClean="0"/>
              <a:t>.</a:t>
            </a:r>
            <a:endParaRPr lang="en-IN" dirty="0" smtClean="0"/>
          </a:p>
          <a:p>
            <a:pPr algn="just">
              <a:buNone/>
            </a:pPr>
            <a:r>
              <a:rPr lang="en-IN" sz="3200" dirty="0" smtClean="0"/>
              <a:t>2. It automatically returns the correct pointer type, so that there is no need to use a type cast.</a:t>
            </a:r>
            <a:endParaRPr lang="en-IN" dirty="0" smtClean="0"/>
          </a:p>
          <a:p>
            <a:pPr algn="just">
              <a:buNone/>
            </a:pPr>
            <a:r>
              <a:rPr lang="en-IN" sz="3200" dirty="0" smtClean="0"/>
              <a:t>3. It is possible to initialize the object while creating the memory space. </a:t>
            </a:r>
            <a:endParaRPr lang="en-IN" dirty="0" smtClean="0"/>
          </a:p>
          <a:p>
            <a:pPr algn="just"/>
            <a:endParaRPr lang="en-IN" dirty="0" smtClean="0"/>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3200" dirty="0" smtClean="0">
                <a:solidFill>
                  <a:srgbClr val="000000"/>
                </a:solidFill>
              </a:rPr>
              <a:t> Differences between C and C++</a:t>
            </a:r>
            <a:endParaRPr lang="en-IN" dirty="0"/>
          </a:p>
        </p:txBody>
      </p:sp>
      <p:sp>
        <p:nvSpPr>
          <p:cNvPr id="5" name="Content Placeholder 4"/>
          <p:cNvSpPr>
            <a:spLocks noGrp="1"/>
          </p:cNvSpPr>
          <p:nvPr>
            <p:ph sz="quarter" idx="1"/>
          </p:nvPr>
        </p:nvSpPr>
        <p:spPr/>
        <p:txBody>
          <a:bodyPr/>
          <a:lstStyle/>
          <a:p>
            <a:pPr algn="just">
              <a:buNone/>
            </a:pPr>
            <a:r>
              <a:rPr lang="en-IN" dirty="0" smtClean="0"/>
              <a:t>1. In C++, local variables can be declared anywhere within a block, in C, they must be declared at the start of the block.</a:t>
            </a:r>
          </a:p>
          <a:p>
            <a:pPr algn="just"/>
            <a:endParaRPr lang="en-IN" dirty="0" smtClean="0"/>
          </a:p>
          <a:p>
            <a:pPr algn="just">
              <a:buNone/>
            </a:pPr>
            <a:r>
              <a:rPr lang="en-IN" dirty="0" smtClean="0"/>
              <a:t>2. In C++, all function must be prototyped.  This is option in C.</a:t>
            </a:r>
          </a:p>
          <a:p>
            <a:pPr algn="just"/>
            <a:endParaRPr lang="en-IN" dirty="0" smtClean="0"/>
          </a:p>
          <a:p>
            <a:pPr algn="just">
              <a:buNone/>
            </a:pPr>
            <a:r>
              <a:rPr lang="en-IN" dirty="0" smtClean="0"/>
              <a:t>3. In C, you can call main( ) from within your program.  This is not allowed in C++.</a:t>
            </a:r>
          </a:p>
          <a:p>
            <a:pPr algn="just"/>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1111</Words>
  <Application>Microsoft Office PowerPoint</Application>
  <PresentationFormat>On-screen Show (4:3)</PresentationFormat>
  <Paragraphs>280</Paragraphs>
  <Slides>23</Slides>
  <Notes>17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C++</vt:lpstr>
      <vt:lpstr>References</vt:lpstr>
      <vt:lpstr>Dynamic Memory Allocation </vt:lpstr>
      <vt:lpstr>Dynamic Memory Allocation </vt:lpstr>
      <vt:lpstr>Slide 5</vt:lpstr>
      <vt:lpstr>Slide 6</vt:lpstr>
      <vt:lpstr>Slide 7</vt:lpstr>
      <vt:lpstr>Slide 8</vt:lpstr>
      <vt:lpstr> Differences between C and C++</vt:lpstr>
      <vt:lpstr>TEMPLATES</vt:lpstr>
      <vt:lpstr>Templates</vt:lpstr>
      <vt:lpstr>Function templates </vt:lpstr>
      <vt:lpstr>Function Templates declaration: </vt:lpstr>
      <vt:lpstr>Slide 14</vt:lpstr>
      <vt:lpstr>Slide 15</vt:lpstr>
      <vt:lpstr>Slide 16</vt:lpstr>
      <vt:lpstr>Slide 17</vt:lpstr>
      <vt:lpstr>Function Templates with Multiple parameters</vt:lpstr>
      <vt:lpstr>Function Templates with Multiple parameters</vt:lpstr>
      <vt:lpstr>Class templates </vt:lpstr>
      <vt:lpstr>Example Template Class</vt:lpstr>
      <vt:lpstr>// class templates</vt:lpstr>
      <vt:lpstr>// class templates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Bhavik</cp:lastModifiedBy>
  <cp:revision>44</cp:revision>
  <dcterms:modified xsi:type="dcterms:W3CDTF">2012-10-23T05:30:49Z</dcterms:modified>
</cp:coreProperties>
</file>