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99"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7" r:id="rId42"/>
    <p:sldId id="29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CF1B1D-A504-45E1-8023-D14A5DA26C1C}" type="datetimeFigureOut">
              <a:rPr lang="en-IN" smtClean="0"/>
              <a:pPr/>
              <a:t>24-10-2012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876906-912C-4B63-8F50-17D0CEDDE8A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7"/>
          <p:cNvSpPr>
            <a:spLocks noGrp="1" noChangeArrowheads="1"/>
          </p:cNvSpPr>
          <p:nvPr>
            <p:ph type="sldNum" sz="quarter" idx="5"/>
          </p:nvPr>
        </p:nvSpPr>
        <p:spPr>
          <a:noFill/>
        </p:spPr>
        <p:txBody>
          <a:bodyPr/>
          <a:lstStyle/>
          <a:p>
            <a:fld id="{E3A0FD1E-8E67-4770-BBA4-A11FA6B2EC14}" type="slidenum">
              <a:rPr lang="en-US" smtClean="0"/>
              <a:pPr/>
              <a:t>2</a:t>
            </a:fld>
            <a:endParaRPr lang="en-US" smtClean="0"/>
          </a:p>
        </p:txBody>
      </p:sp>
      <p:sp>
        <p:nvSpPr>
          <p:cNvPr id="581635" name="Rectangle 2"/>
          <p:cNvSpPr>
            <a:spLocks noGrp="1" noRot="1" noChangeAspect="1" noChangeArrowheads="1" noTextEdit="1"/>
          </p:cNvSpPr>
          <p:nvPr>
            <p:ph type="sldImg"/>
          </p:nvPr>
        </p:nvSpPr>
        <p:spPr>
          <a:ln/>
        </p:spPr>
      </p:sp>
      <p:sp>
        <p:nvSpPr>
          <p:cNvPr id="5816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7"/>
          <p:cNvSpPr>
            <a:spLocks noGrp="1" noChangeArrowheads="1"/>
          </p:cNvSpPr>
          <p:nvPr>
            <p:ph type="sldNum" sz="quarter" idx="5"/>
          </p:nvPr>
        </p:nvSpPr>
        <p:spPr>
          <a:noFill/>
        </p:spPr>
        <p:txBody>
          <a:bodyPr/>
          <a:lstStyle/>
          <a:p>
            <a:fld id="{9BF004D4-214F-4D83-8619-06B7D7DE3B5B}" type="slidenum">
              <a:rPr lang="en-US" smtClean="0"/>
              <a:pPr/>
              <a:t>11</a:t>
            </a:fld>
            <a:endParaRPr lang="en-US" smtClean="0"/>
          </a:p>
        </p:txBody>
      </p:sp>
      <p:sp>
        <p:nvSpPr>
          <p:cNvPr id="590851" name="Rectangle 2"/>
          <p:cNvSpPr>
            <a:spLocks noGrp="1" noRot="1" noChangeAspect="1" noChangeArrowheads="1" noTextEdit="1"/>
          </p:cNvSpPr>
          <p:nvPr>
            <p:ph type="sldImg"/>
          </p:nvPr>
        </p:nvSpPr>
        <p:spPr>
          <a:ln/>
        </p:spPr>
      </p:sp>
      <p:sp>
        <p:nvSpPr>
          <p:cNvPr id="59085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7"/>
          <p:cNvSpPr>
            <a:spLocks noGrp="1" noChangeArrowheads="1"/>
          </p:cNvSpPr>
          <p:nvPr>
            <p:ph type="sldNum" sz="quarter" idx="5"/>
          </p:nvPr>
        </p:nvSpPr>
        <p:spPr>
          <a:noFill/>
        </p:spPr>
        <p:txBody>
          <a:bodyPr/>
          <a:lstStyle/>
          <a:p>
            <a:fld id="{238C5DE8-C77C-4544-8DDE-A79A30A21FA2}" type="slidenum">
              <a:rPr lang="en-US" smtClean="0"/>
              <a:pPr/>
              <a:t>12</a:t>
            </a:fld>
            <a:endParaRPr lang="en-US" smtClean="0"/>
          </a:p>
        </p:txBody>
      </p:sp>
      <p:sp>
        <p:nvSpPr>
          <p:cNvPr id="591875" name="Rectangle 2"/>
          <p:cNvSpPr>
            <a:spLocks noGrp="1" noRot="1" noChangeAspect="1" noChangeArrowheads="1" noTextEdit="1"/>
          </p:cNvSpPr>
          <p:nvPr>
            <p:ph type="sldImg"/>
          </p:nvPr>
        </p:nvSpPr>
        <p:spPr>
          <a:ln/>
        </p:spPr>
      </p:sp>
      <p:sp>
        <p:nvSpPr>
          <p:cNvPr id="59187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7"/>
          <p:cNvSpPr>
            <a:spLocks noGrp="1" noChangeArrowheads="1"/>
          </p:cNvSpPr>
          <p:nvPr>
            <p:ph type="sldNum" sz="quarter" idx="5"/>
          </p:nvPr>
        </p:nvSpPr>
        <p:spPr>
          <a:noFill/>
        </p:spPr>
        <p:txBody>
          <a:bodyPr/>
          <a:lstStyle/>
          <a:p>
            <a:fld id="{93B8D1B1-6C39-421D-B9EB-F9D9E3C12CAC}" type="slidenum">
              <a:rPr lang="en-US" smtClean="0"/>
              <a:pPr/>
              <a:t>13</a:t>
            </a:fld>
            <a:endParaRPr lang="en-US" smtClean="0"/>
          </a:p>
        </p:txBody>
      </p:sp>
      <p:sp>
        <p:nvSpPr>
          <p:cNvPr id="592899" name="Rectangle 2"/>
          <p:cNvSpPr>
            <a:spLocks noGrp="1" noRot="1" noChangeAspect="1" noChangeArrowheads="1" noTextEdit="1"/>
          </p:cNvSpPr>
          <p:nvPr>
            <p:ph type="sldImg"/>
          </p:nvPr>
        </p:nvSpPr>
        <p:spPr>
          <a:ln/>
        </p:spPr>
      </p:sp>
      <p:sp>
        <p:nvSpPr>
          <p:cNvPr id="59290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7"/>
          <p:cNvSpPr>
            <a:spLocks noGrp="1" noChangeArrowheads="1"/>
          </p:cNvSpPr>
          <p:nvPr>
            <p:ph type="sldNum" sz="quarter" idx="5"/>
          </p:nvPr>
        </p:nvSpPr>
        <p:spPr>
          <a:noFill/>
        </p:spPr>
        <p:txBody>
          <a:bodyPr/>
          <a:lstStyle/>
          <a:p>
            <a:fld id="{934F004F-1BBC-4599-A7DB-5AB86121A20B}" type="slidenum">
              <a:rPr lang="en-US" smtClean="0"/>
              <a:pPr/>
              <a:t>14</a:t>
            </a:fld>
            <a:endParaRPr lang="en-US" smtClean="0"/>
          </a:p>
        </p:txBody>
      </p:sp>
      <p:sp>
        <p:nvSpPr>
          <p:cNvPr id="593923" name="Rectangle 2"/>
          <p:cNvSpPr>
            <a:spLocks noGrp="1" noRot="1" noChangeAspect="1" noChangeArrowheads="1" noTextEdit="1"/>
          </p:cNvSpPr>
          <p:nvPr>
            <p:ph type="sldImg"/>
          </p:nvPr>
        </p:nvSpPr>
        <p:spPr>
          <a:ln/>
        </p:spPr>
      </p:sp>
      <p:sp>
        <p:nvSpPr>
          <p:cNvPr id="59392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7"/>
          <p:cNvSpPr>
            <a:spLocks noGrp="1" noChangeArrowheads="1"/>
          </p:cNvSpPr>
          <p:nvPr>
            <p:ph type="sldNum" sz="quarter" idx="5"/>
          </p:nvPr>
        </p:nvSpPr>
        <p:spPr>
          <a:noFill/>
        </p:spPr>
        <p:txBody>
          <a:bodyPr/>
          <a:lstStyle/>
          <a:p>
            <a:fld id="{32A0BC5D-9A0F-4517-9402-B21C7B51E18F}" type="slidenum">
              <a:rPr lang="en-US" smtClean="0"/>
              <a:pPr/>
              <a:t>3</a:t>
            </a:fld>
            <a:endParaRPr lang="en-US" smtClean="0"/>
          </a:p>
        </p:txBody>
      </p:sp>
      <p:sp>
        <p:nvSpPr>
          <p:cNvPr id="582659" name="Rectangle 2"/>
          <p:cNvSpPr>
            <a:spLocks noGrp="1" noRot="1" noChangeAspect="1" noChangeArrowheads="1" noTextEdit="1"/>
          </p:cNvSpPr>
          <p:nvPr>
            <p:ph type="sldImg"/>
          </p:nvPr>
        </p:nvSpPr>
        <p:spPr>
          <a:ln/>
        </p:spPr>
      </p:sp>
      <p:sp>
        <p:nvSpPr>
          <p:cNvPr id="58266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7"/>
          <p:cNvSpPr>
            <a:spLocks noGrp="1" noChangeArrowheads="1"/>
          </p:cNvSpPr>
          <p:nvPr>
            <p:ph type="sldNum" sz="quarter" idx="5"/>
          </p:nvPr>
        </p:nvSpPr>
        <p:spPr>
          <a:noFill/>
        </p:spPr>
        <p:txBody>
          <a:bodyPr/>
          <a:lstStyle/>
          <a:p>
            <a:fld id="{F4C58217-AD77-475F-B214-DB16E384F46E}" type="slidenum">
              <a:rPr lang="en-US" smtClean="0"/>
              <a:pPr/>
              <a:t>4</a:t>
            </a:fld>
            <a:endParaRPr lang="en-US" smtClean="0"/>
          </a:p>
        </p:txBody>
      </p:sp>
      <p:sp>
        <p:nvSpPr>
          <p:cNvPr id="583683" name="Rectangle 2"/>
          <p:cNvSpPr>
            <a:spLocks noGrp="1" noRot="1" noChangeAspect="1" noChangeArrowheads="1" noTextEdit="1"/>
          </p:cNvSpPr>
          <p:nvPr>
            <p:ph type="sldImg"/>
          </p:nvPr>
        </p:nvSpPr>
        <p:spPr>
          <a:ln/>
        </p:spPr>
      </p:sp>
      <p:sp>
        <p:nvSpPr>
          <p:cNvPr id="58368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7"/>
          <p:cNvSpPr>
            <a:spLocks noGrp="1" noChangeArrowheads="1"/>
          </p:cNvSpPr>
          <p:nvPr>
            <p:ph type="sldNum" sz="quarter" idx="5"/>
          </p:nvPr>
        </p:nvSpPr>
        <p:spPr>
          <a:noFill/>
        </p:spPr>
        <p:txBody>
          <a:bodyPr/>
          <a:lstStyle/>
          <a:p>
            <a:fld id="{5D5FAD26-47A5-4120-A330-90B65D7CC7FE}" type="slidenum">
              <a:rPr lang="en-US" smtClean="0"/>
              <a:pPr/>
              <a:t>5</a:t>
            </a:fld>
            <a:endParaRPr lang="en-US" smtClean="0"/>
          </a:p>
        </p:txBody>
      </p:sp>
      <p:sp>
        <p:nvSpPr>
          <p:cNvPr id="584707" name="Rectangle 2"/>
          <p:cNvSpPr>
            <a:spLocks noGrp="1" noRot="1" noChangeAspect="1" noChangeArrowheads="1" noTextEdit="1"/>
          </p:cNvSpPr>
          <p:nvPr>
            <p:ph type="sldImg"/>
          </p:nvPr>
        </p:nvSpPr>
        <p:spPr>
          <a:ln/>
        </p:spPr>
      </p:sp>
      <p:sp>
        <p:nvSpPr>
          <p:cNvPr id="58470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7"/>
          <p:cNvSpPr>
            <a:spLocks noGrp="1" noChangeArrowheads="1"/>
          </p:cNvSpPr>
          <p:nvPr>
            <p:ph type="sldNum" sz="quarter" idx="5"/>
          </p:nvPr>
        </p:nvSpPr>
        <p:spPr>
          <a:noFill/>
        </p:spPr>
        <p:txBody>
          <a:bodyPr/>
          <a:lstStyle/>
          <a:p>
            <a:fld id="{276F40C3-4AD5-436C-B448-DACD4BEA829C}" type="slidenum">
              <a:rPr lang="en-US" smtClean="0"/>
              <a:pPr/>
              <a:t>6</a:t>
            </a:fld>
            <a:endParaRPr lang="en-US" smtClean="0"/>
          </a:p>
        </p:txBody>
      </p:sp>
      <p:sp>
        <p:nvSpPr>
          <p:cNvPr id="585731" name="Rectangle 2"/>
          <p:cNvSpPr>
            <a:spLocks noGrp="1" noRot="1" noChangeAspect="1" noChangeArrowheads="1" noTextEdit="1"/>
          </p:cNvSpPr>
          <p:nvPr>
            <p:ph type="sldImg"/>
          </p:nvPr>
        </p:nvSpPr>
        <p:spPr>
          <a:ln/>
        </p:spPr>
      </p:sp>
      <p:sp>
        <p:nvSpPr>
          <p:cNvPr id="58573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7"/>
          <p:cNvSpPr>
            <a:spLocks noGrp="1" noChangeArrowheads="1"/>
          </p:cNvSpPr>
          <p:nvPr>
            <p:ph type="sldNum" sz="quarter" idx="5"/>
          </p:nvPr>
        </p:nvSpPr>
        <p:spPr>
          <a:noFill/>
        </p:spPr>
        <p:txBody>
          <a:bodyPr/>
          <a:lstStyle/>
          <a:p>
            <a:fld id="{C82497F6-827C-40E6-B868-46B97FA2E666}" type="slidenum">
              <a:rPr lang="en-US" smtClean="0"/>
              <a:pPr/>
              <a:t>7</a:t>
            </a:fld>
            <a:endParaRPr lang="en-US" smtClean="0"/>
          </a:p>
        </p:txBody>
      </p:sp>
      <p:sp>
        <p:nvSpPr>
          <p:cNvPr id="586755" name="Rectangle 2"/>
          <p:cNvSpPr>
            <a:spLocks noGrp="1" noRot="1" noChangeAspect="1" noChangeArrowheads="1" noTextEdit="1"/>
          </p:cNvSpPr>
          <p:nvPr>
            <p:ph type="sldImg"/>
          </p:nvPr>
        </p:nvSpPr>
        <p:spPr>
          <a:ln/>
        </p:spPr>
      </p:sp>
      <p:sp>
        <p:nvSpPr>
          <p:cNvPr id="58675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7"/>
          <p:cNvSpPr>
            <a:spLocks noGrp="1" noChangeArrowheads="1"/>
          </p:cNvSpPr>
          <p:nvPr>
            <p:ph type="sldNum" sz="quarter" idx="5"/>
          </p:nvPr>
        </p:nvSpPr>
        <p:spPr>
          <a:noFill/>
        </p:spPr>
        <p:txBody>
          <a:bodyPr/>
          <a:lstStyle/>
          <a:p>
            <a:fld id="{D0FF054C-2B65-4B47-BCE7-A94DE94535F9}" type="slidenum">
              <a:rPr lang="en-US" smtClean="0"/>
              <a:pPr/>
              <a:t>8</a:t>
            </a:fld>
            <a:endParaRPr lang="en-US" smtClean="0"/>
          </a:p>
        </p:txBody>
      </p:sp>
      <p:sp>
        <p:nvSpPr>
          <p:cNvPr id="587779" name="Rectangle 2"/>
          <p:cNvSpPr>
            <a:spLocks noGrp="1" noRot="1" noChangeAspect="1" noChangeArrowheads="1" noTextEdit="1"/>
          </p:cNvSpPr>
          <p:nvPr>
            <p:ph type="sldImg"/>
          </p:nvPr>
        </p:nvSpPr>
        <p:spPr>
          <a:ln/>
        </p:spPr>
      </p:sp>
      <p:sp>
        <p:nvSpPr>
          <p:cNvPr id="58778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7"/>
          <p:cNvSpPr>
            <a:spLocks noGrp="1" noChangeArrowheads="1"/>
          </p:cNvSpPr>
          <p:nvPr>
            <p:ph type="sldNum" sz="quarter" idx="5"/>
          </p:nvPr>
        </p:nvSpPr>
        <p:spPr>
          <a:noFill/>
        </p:spPr>
        <p:txBody>
          <a:bodyPr/>
          <a:lstStyle/>
          <a:p>
            <a:fld id="{AF42772E-E24C-4096-878A-A279D32E03EF}" type="slidenum">
              <a:rPr lang="en-US" smtClean="0"/>
              <a:pPr/>
              <a:t>9</a:t>
            </a:fld>
            <a:endParaRPr lang="en-US" smtClean="0"/>
          </a:p>
        </p:txBody>
      </p:sp>
      <p:sp>
        <p:nvSpPr>
          <p:cNvPr id="588803" name="Rectangle 2"/>
          <p:cNvSpPr>
            <a:spLocks noGrp="1" noRot="1" noChangeAspect="1" noChangeArrowheads="1" noTextEdit="1"/>
          </p:cNvSpPr>
          <p:nvPr>
            <p:ph type="sldImg"/>
          </p:nvPr>
        </p:nvSpPr>
        <p:spPr>
          <a:ln/>
        </p:spPr>
      </p:sp>
      <p:sp>
        <p:nvSpPr>
          <p:cNvPr id="58880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7"/>
          <p:cNvSpPr>
            <a:spLocks noGrp="1" noChangeArrowheads="1"/>
          </p:cNvSpPr>
          <p:nvPr>
            <p:ph type="sldNum" sz="quarter" idx="5"/>
          </p:nvPr>
        </p:nvSpPr>
        <p:spPr>
          <a:noFill/>
        </p:spPr>
        <p:txBody>
          <a:bodyPr/>
          <a:lstStyle/>
          <a:p>
            <a:fld id="{1DE2BBE3-60A8-4BE6-9CE1-4FBB6242F5EE}" type="slidenum">
              <a:rPr lang="en-US" smtClean="0"/>
              <a:pPr/>
              <a:t>10</a:t>
            </a:fld>
            <a:endParaRPr lang="en-US" smtClean="0"/>
          </a:p>
        </p:txBody>
      </p:sp>
      <p:sp>
        <p:nvSpPr>
          <p:cNvPr id="589827" name="Rectangle 2"/>
          <p:cNvSpPr>
            <a:spLocks noGrp="1" noRot="1" noChangeAspect="1" noChangeArrowheads="1" noTextEdit="1"/>
          </p:cNvSpPr>
          <p:nvPr>
            <p:ph type="sldImg"/>
          </p:nvPr>
        </p:nvSpPr>
        <p:spPr>
          <a:ln/>
        </p:spPr>
      </p:sp>
      <p:sp>
        <p:nvSpPr>
          <p:cNvPr id="58982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35E8DC9-A3C5-4013-8D55-E66A67535D2F}" type="datetimeFigureOut">
              <a:rPr lang="en-IN" smtClean="0"/>
              <a:pPr/>
              <a:t>24-10-2012</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052326F-E065-490C-8950-672C43E1BE3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5E8DC9-A3C5-4013-8D55-E66A67535D2F}" type="datetimeFigureOut">
              <a:rPr lang="en-IN" smtClean="0"/>
              <a:pPr/>
              <a:t>24-10-2012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52326F-E065-490C-8950-672C43E1BE3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5E8DC9-A3C5-4013-8D55-E66A67535D2F}" type="datetimeFigureOut">
              <a:rPr lang="en-IN" smtClean="0"/>
              <a:pPr/>
              <a:t>24-10-2012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52326F-E065-490C-8950-672C43E1BE3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35E8DC9-A3C5-4013-8D55-E66A67535D2F}" type="datetimeFigureOut">
              <a:rPr lang="en-IN" smtClean="0"/>
              <a:pPr/>
              <a:t>24-10-2012</a:t>
            </a:fld>
            <a:endParaRPr lang="en-IN"/>
          </a:p>
        </p:txBody>
      </p:sp>
      <p:sp>
        <p:nvSpPr>
          <p:cNvPr id="9" name="Slide Number Placeholder 8"/>
          <p:cNvSpPr>
            <a:spLocks noGrp="1"/>
          </p:cNvSpPr>
          <p:nvPr>
            <p:ph type="sldNum" sz="quarter" idx="15"/>
          </p:nvPr>
        </p:nvSpPr>
        <p:spPr/>
        <p:txBody>
          <a:bodyPr rtlCol="0"/>
          <a:lstStyle/>
          <a:p>
            <a:fld id="{E052326F-E065-490C-8950-672C43E1BE3E}"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35E8DC9-A3C5-4013-8D55-E66A67535D2F}" type="datetimeFigureOut">
              <a:rPr lang="en-IN" smtClean="0"/>
              <a:pPr/>
              <a:t>24-10-2012</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052326F-E065-490C-8950-672C43E1BE3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35E8DC9-A3C5-4013-8D55-E66A67535D2F}" type="datetimeFigureOut">
              <a:rPr lang="en-IN" smtClean="0"/>
              <a:pPr/>
              <a:t>24-10-2012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52326F-E065-490C-8950-672C43E1BE3E}"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35E8DC9-A3C5-4013-8D55-E66A67535D2F}" type="datetimeFigureOut">
              <a:rPr lang="en-IN" smtClean="0"/>
              <a:pPr/>
              <a:t>24-10-2012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52326F-E065-490C-8950-672C43E1BE3E}"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35E8DC9-A3C5-4013-8D55-E66A67535D2F}" type="datetimeFigureOut">
              <a:rPr lang="en-IN" smtClean="0"/>
              <a:pPr/>
              <a:t>24-10-2012</a:t>
            </a:fld>
            <a:endParaRPr lang="en-IN"/>
          </a:p>
        </p:txBody>
      </p:sp>
      <p:sp>
        <p:nvSpPr>
          <p:cNvPr id="7" name="Slide Number Placeholder 6"/>
          <p:cNvSpPr>
            <a:spLocks noGrp="1"/>
          </p:cNvSpPr>
          <p:nvPr>
            <p:ph type="sldNum" sz="quarter" idx="11"/>
          </p:nvPr>
        </p:nvSpPr>
        <p:spPr/>
        <p:txBody>
          <a:bodyPr rtlCol="0"/>
          <a:lstStyle/>
          <a:p>
            <a:fld id="{E052326F-E065-490C-8950-672C43E1BE3E}"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E8DC9-A3C5-4013-8D55-E66A67535D2F}" type="datetimeFigureOut">
              <a:rPr lang="en-IN" smtClean="0"/>
              <a:pPr/>
              <a:t>24-10-2012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52326F-E065-490C-8950-672C43E1BE3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35E8DC9-A3C5-4013-8D55-E66A67535D2F}" type="datetimeFigureOut">
              <a:rPr lang="en-IN" smtClean="0"/>
              <a:pPr/>
              <a:t>24-10-2012</a:t>
            </a:fld>
            <a:endParaRPr lang="en-IN"/>
          </a:p>
        </p:txBody>
      </p:sp>
      <p:sp>
        <p:nvSpPr>
          <p:cNvPr id="22" name="Slide Number Placeholder 21"/>
          <p:cNvSpPr>
            <a:spLocks noGrp="1"/>
          </p:cNvSpPr>
          <p:nvPr>
            <p:ph type="sldNum" sz="quarter" idx="15"/>
          </p:nvPr>
        </p:nvSpPr>
        <p:spPr/>
        <p:txBody>
          <a:bodyPr rtlCol="0"/>
          <a:lstStyle/>
          <a:p>
            <a:fld id="{E052326F-E065-490C-8950-672C43E1BE3E}"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35E8DC9-A3C5-4013-8D55-E66A67535D2F}" type="datetimeFigureOut">
              <a:rPr lang="en-IN" smtClean="0"/>
              <a:pPr/>
              <a:t>24-10-2012</a:t>
            </a:fld>
            <a:endParaRPr lang="en-IN"/>
          </a:p>
        </p:txBody>
      </p:sp>
      <p:sp>
        <p:nvSpPr>
          <p:cNvPr id="18" name="Slide Number Placeholder 17"/>
          <p:cNvSpPr>
            <a:spLocks noGrp="1"/>
          </p:cNvSpPr>
          <p:nvPr>
            <p:ph type="sldNum" sz="quarter" idx="11"/>
          </p:nvPr>
        </p:nvSpPr>
        <p:spPr/>
        <p:txBody>
          <a:bodyPr rtlCol="0"/>
          <a:lstStyle/>
          <a:p>
            <a:fld id="{E052326F-E065-490C-8950-672C43E1BE3E}"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35E8DC9-A3C5-4013-8D55-E66A67535D2F}" type="datetimeFigureOut">
              <a:rPr lang="en-IN" smtClean="0"/>
              <a:pPr/>
              <a:t>24-10-2012</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052326F-E065-490C-8950-672C43E1BE3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cplusplus.com/doc/language/tutorial/files.html"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Exceptions</a:t>
            </a:r>
            <a:endParaRPr lang="en-IN" dirty="0"/>
          </a:p>
        </p:txBody>
      </p:sp>
      <p:sp>
        <p:nvSpPr>
          <p:cNvPr id="3" name="Subtitle 2"/>
          <p:cNvSpPr>
            <a:spLocks noGrp="1"/>
          </p:cNvSpPr>
          <p:nvPr>
            <p:ph type="subTitle" idx="1"/>
          </p:nvPr>
        </p:nvSpPr>
        <p:spPr/>
        <p:txBody>
          <a:bodyPr/>
          <a:lstStyle/>
          <a:p>
            <a:r>
              <a:rPr lang="en-US" dirty="0" smtClean="0"/>
              <a:t>CDAC Mumbai</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fontAlgn="auto" hangingPunct="1">
              <a:spcAft>
                <a:spcPts val="0"/>
              </a:spcAft>
              <a:defRPr/>
            </a:pPr>
            <a:r>
              <a:rPr lang="en-US" sz="4000" smtClean="0">
                <a:solidFill>
                  <a:schemeClr val="tx1"/>
                </a:solidFill>
              </a:rPr>
              <a:t>Exceptions</a:t>
            </a:r>
            <a:endParaRPr lang="en-US" smtClean="0">
              <a:solidFill>
                <a:schemeClr val="tx1"/>
              </a:solidFill>
            </a:endParaRPr>
          </a:p>
        </p:txBody>
      </p:sp>
      <p:sp>
        <p:nvSpPr>
          <p:cNvPr id="288771" name="Rectangle 3"/>
          <p:cNvSpPr>
            <a:spLocks noGrp="1" noChangeArrowheads="1"/>
          </p:cNvSpPr>
          <p:nvPr>
            <p:ph sz="quarter" idx="1"/>
          </p:nvPr>
        </p:nvSpPr>
        <p:spPr/>
        <p:txBody>
          <a:bodyPr/>
          <a:lstStyle/>
          <a:p>
            <a:pPr eaLnBrk="1" hangingPunct="1">
              <a:buFontTx/>
              <a:buNone/>
            </a:pPr>
            <a:r>
              <a:rPr lang="en-US" dirty="0" smtClean="0"/>
              <a:t>	</a:t>
            </a:r>
            <a:r>
              <a:rPr lang="en-US" i="1" dirty="0" smtClean="0"/>
              <a:t>Output:</a:t>
            </a:r>
          </a:p>
          <a:p>
            <a:pPr lvl="1" eaLnBrk="1" hangingPunct="1">
              <a:buFontTx/>
              <a:buNone/>
            </a:pPr>
            <a:r>
              <a:rPr lang="en-US" i="1" dirty="0" smtClean="0"/>
              <a:t>		start</a:t>
            </a:r>
          </a:p>
          <a:p>
            <a:pPr lvl="1" eaLnBrk="1" hangingPunct="1">
              <a:buFontTx/>
              <a:buNone/>
            </a:pPr>
            <a:r>
              <a:rPr lang="en-US" i="1" dirty="0" smtClean="0"/>
              <a:t>		inside try block</a:t>
            </a:r>
          </a:p>
          <a:p>
            <a:pPr lvl="1" eaLnBrk="1" hangingPunct="1">
              <a:buFontTx/>
              <a:buNone/>
            </a:pPr>
            <a:r>
              <a:rPr lang="en-US" i="1" dirty="0" smtClean="0"/>
              <a:t>		Caught an exception -- value is: 100</a:t>
            </a:r>
          </a:p>
          <a:p>
            <a:pPr lvl="1" eaLnBrk="1" hangingPunct="1">
              <a:buFontTx/>
              <a:buNone/>
            </a:pPr>
            <a:r>
              <a:rPr lang="en-US" i="1" dirty="0" smtClean="0"/>
              <a:t>		End</a:t>
            </a:r>
          </a:p>
          <a:p>
            <a:pPr lvl="1" eaLnBrk="1" hangingPunct="1">
              <a:buFontTx/>
              <a:buNone/>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eaLnBrk="1" fontAlgn="auto" hangingPunct="1">
              <a:spcAft>
                <a:spcPts val="0"/>
              </a:spcAft>
              <a:defRPr/>
            </a:pPr>
            <a:r>
              <a:rPr lang="en-US" sz="4000" dirty="0" smtClean="0">
                <a:solidFill>
                  <a:schemeClr val="tx1"/>
                </a:solidFill>
              </a:rPr>
              <a:t>Catching all exceptions</a:t>
            </a:r>
            <a:endParaRPr lang="en-US" dirty="0" smtClean="0">
              <a:solidFill>
                <a:schemeClr val="tx1"/>
              </a:solidFill>
            </a:endParaRPr>
          </a:p>
        </p:txBody>
      </p:sp>
      <p:sp>
        <p:nvSpPr>
          <p:cNvPr id="289795" name="Rectangle 3"/>
          <p:cNvSpPr>
            <a:spLocks noGrp="1" noChangeArrowheads="1"/>
          </p:cNvSpPr>
          <p:nvPr>
            <p:ph sz="quarter" idx="1"/>
          </p:nvPr>
        </p:nvSpPr>
        <p:spPr/>
        <p:txBody>
          <a:bodyPr/>
          <a:lstStyle/>
          <a:p>
            <a:pPr lvl="2" eaLnBrk="1" hangingPunct="1">
              <a:buFontTx/>
              <a:buNone/>
            </a:pPr>
            <a:r>
              <a:rPr lang="en-US" dirty="0" smtClean="0"/>
              <a:t>//this example catches all exceptions.</a:t>
            </a:r>
          </a:p>
          <a:p>
            <a:pPr lvl="2" eaLnBrk="1" hangingPunct="1">
              <a:buFontTx/>
              <a:buNone/>
            </a:pPr>
            <a:r>
              <a:rPr lang="en-US" dirty="0" smtClean="0"/>
              <a:t>#include&lt;</a:t>
            </a:r>
            <a:r>
              <a:rPr lang="en-US" dirty="0" err="1" smtClean="0"/>
              <a:t>iostream</a:t>
            </a:r>
            <a:r>
              <a:rPr lang="en-US" dirty="0" smtClean="0"/>
              <a:t>&gt;</a:t>
            </a:r>
          </a:p>
          <a:p>
            <a:pPr lvl="2" eaLnBrk="1" hangingPunct="1">
              <a:buFontTx/>
              <a:buNone/>
            </a:pPr>
            <a:r>
              <a:rPr lang="en-US" dirty="0" smtClean="0"/>
              <a:t>void </a:t>
            </a:r>
            <a:r>
              <a:rPr lang="en-US" dirty="0" err="1" smtClean="0"/>
              <a:t>xhandler</a:t>
            </a:r>
            <a:r>
              <a:rPr lang="en-US" dirty="0" smtClean="0"/>
              <a:t>(</a:t>
            </a:r>
            <a:r>
              <a:rPr lang="en-US" dirty="0" err="1" smtClean="0"/>
              <a:t>int</a:t>
            </a:r>
            <a:r>
              <a:rPr lang="en-US" dirty="0" smtClean="0"/>
              <a:t> test)</a:t>
            </a:r>
          </a:p>
          <a:p>
            <a:pPr lvl="2" eaLnBrk="1" hangingPunct="1">
              <a:buFontTx/>
              <a:buNone/>
            </a:pPr>
            <a:r>
              <a:rPr lang="en-US" dirty="0" smtClean="0"/>
              <a:t>{  </a:t>
            </a:r>
          </a:p>
          <a:p>
            <a:pPr lvl="2" eaLnBrk="1" hangingPunct="1">
              <a:buFontTx/>
              <a:buNone/>
            </a:pPr>
            <a:r>
              <a:rPr lang="en-US" dirty="0" smtClean="0"/>
              <a:t>try {  </a:t>
            </a:r>
          </a:p>
          <a:p>
            <a:pPr lvl="2" eaLnBrk="1" hangingPunct="1">
              <a:buFontTx/>
              <a:buNone/>
            </a:pPr>
            <a:r>
              <a:rPr lang="en-US" dirty="0" smtClean="0"/>
              <a:t>	  if(test==0) throw test; 		//throw </a:t>
            </a:r>
            <a:r>
              <a:rPr lang="en-US" dirty="0" err="1" smtClean="0"/>
              <a:t>int</a:t>
            </a:r>
            <a:endParaRPr lang="en-US" dirty="0" smtClean="0"/>
          </a:p>
          <a:p>
            <a:pPr lvl="2" eaLnBrk="1" hangingPunct="1">
              <a:buFontTx/>
              <a:buNone/>
            </a:pPr>
            <a:r>
              <a:rPr lang="en-US" dirty="0" smtClean="0"/>
              <a:t>     if(test==1) throw ‘a’; 		//throw char</a:t>
            </a:r>
          </a:p>
          <a:p>
            <a:pPr lvl="2" eaLnBrk="1" hangingPunct="1">
              <a:buFontTx/>
              <a:buNone/>
            </a:pPr>
            <a:r>
              <a:rPr lang="en-US" dirty="0" smtClean="0"/>
              <a:t>     if(test==2) throw 123.23; 	// throw double</a:t>
            </a:r>
          </a:p>
          <a:p>
            <a:pPr lvl="2" eaLnBrk="1" hangingPunct="1">
              <a:buFontTx/>
              <a:buNone/>
            </a:pPr>
            <a:r>
              <a:rPr lang="en-US" dirty="0" smtClean="0"/>
              <a:t>	}</a:t>
            </a:r>
          </a:p>
          <a:p>
            <a:pPr lvl="2" eaLnBrk="1" hangingPunct="1">
              <a:buFontTx/>
              <a:buNone/>
            </a:pPr>
            <a:r>
              <a:rPr lang="en-US" dirty="0" smtClean="0"/>
              <a:t>catch(..){ 				//catch all exceptions</a:t>
            </a:r>
          </a:p>
          <a:p>
            <a:pPr lvl="2" eaLnBrk="1" hangingPunct="1">
              <a:buFontTx/>
              <a:buNone/>
            </a:pPr>
            <a:r>
              <a:rPr lang="en-US" dirty="0" smtClean="0"/>
              <a:t>   </a:t>
            </a:r>
            <a:r>
              <a:rPr lang="en-US" dirty="0" err="1" smtClean="0"/>
              <a:t>cout</a:t>
            </a:r>
            <a:r>
              <a:rPr lang="en-US" dirty="0" smtClean="0"/>
              <a:t>&lt;&lt;“caught one!\n”; }</a:t>
            </a:r>
          </a:p>
          <a:p>
            <a:pPr lvl="2" eaLnBrk="1" hangingPunct="1">
              <a:buFontTx/>
              <a:buNone/>
            </a:pPr>
            <a:r>
              <a:rPr lang="en-US"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eaLnBrk="1" fontAlgn="auto" hangingPunct="1">
              <a:spcAft>
                <a:spcPts val="0"/>
              </a:spcAft>
              <a:defRPr/>
            </a:pPr>
            <a:r>
              <a:rPr lang="en-US" sz="4000" dirty="0" smtClean="0">
                <a:solidFill>
                  <a:schemeClr val="tx1"/>
                </a:solidFill>
              </a:rPr>
              <a:t>Catching all exceptions</a:t>
            </a:r>
            <a:endParaRPr lang="en-US" dirty="0" smtClean="0">
              <a:solidFill>
                <a:schemeClr val="tx1"/>
              </a:solidFill>
            </a:endParaRPr>
          </a:p>
        </p:txBody>
      </p:sp>
      <p:sp>
        <p:nvSpPr>
          <p:cNvPr id="290819" name="Rectangle 3"/>
          <p:cNvSpPr>
            <a:spLocks noGrp="1" noChangeArrowheads="1"/>
          </p:cNvSpPr>
          <p:nvPr>
            <p:ph sz="quarter" idx="1"/>
          </p:nvPr>
        </p:nvSpPr>
        <p:spPr/>
        <p:txBody>
          <a:bodyPr>
            <a:normAutofit/>
          </a:bodyPr>
          <a:lstStyle/>
          <a:p>
            <a:pPr lvl="2" eaLnBrk="1" hangingPunct="1">
              <a:buFontTx/>
              <a:buNone/>
            </a:pPr>
            <a:r>
              <a:rPr lang="en-US" dirty="0" err="1" smtClean="0"/>
              <a:t>int</a:t>
            </a:r>
            <a:r>
              <a:rPr lang="en-US" dirty="0" smtClean="0"/>
              <a:t> main(void)</a:t>
            </a:r>
          </a:p>
          <a:p>
            <a:pPr lvl="2" eaLnBrk="1" hangingPunct="1">
              <a:buFontTx/>
              <a:buNone/>
            </a:pPr>
            <a:r>
              <a:rPr lang="en-US" dirty="0" smtClean="0"/>
              <a:t>{  </a:t>
            </a:r>
          </a:p>
          <a:p>
            <a:pPr lvl="2" eaLnBrk="1" hangingPunct="1">
              <a:buFontTx/>
              <a:buNone/>
            </a:pPr>
            <a:r>
              <a:rPr lang="en-US" dirty="0" smtClean="0"/>
              <a:t>	</a:t>
            </a:r>
            <a:r>
              <a:rPr lang="en-US" dirty="0" err="1" smtClean="0"/>
              <a:t>cout</a:t>
            </a:r>
            <a:r>
              <a:rPr lang="en-US" dirty="0" smtClean="0"/>
              <a:t>&lt;&lt;“Start\n”;</a:t>
            </a:r>
          </a:p>
          <a:p>
            <a:pPr lvl="2" eaLnBrk="1" hangingPunct="1">
              <a:buFontTx/>
              <a:buNone/>
            </a:pPr>
            <a:r>
              <a:rPr lang="en-US" dirty="0" smtClean="0"/>
              <a:t>  	</a:t>
            </a:r>
            <a:r>
              <a:rPr lang="en-US" dirty="0" err="1" smtClean="0"/>
              <a:t>xhandler</a:t>
            </a:r>
            <a:r>
              <a:rPr lang="en-US" dirty="0" smtClean="0"/>
              <a:t>(0);</a:t>
            </a:r>
          </a:p>
          <a:p>
            <a:pPr lvl="2" eaLnBrk="1" hangingPunct="1">
              <a:buFontTx/>
              <a:buNone/>
            </a:pPr>
            <a:r>
              <a:rPr lang="en-US" dirty="0" smtClean="0"/>
              <a:t>  	</a:t>
            </a:r>
            <a:r>
              <a:rPr lang="en-US" dirty="0" err="1" smtClean="0"/>
              <a:t>xhandler</a:t>
            </a:r>
            <a:r>
              <a:rPr lang="en-US" dirty="0" smtClean="0"/>
              <a:t>(1);</a:t>
            </a:r>
          </a:p>
          <a:p>
            <a:pPr lvl="2" eaLnBrk="1" hangingPunct="1">
              <a:buFontTx/>
              <a:buNone/>
            </a:pPr>
            <a:r>
              <a:rPr lang="en-US" dirty="0" smtClean="0"/>
              <a:t>  	</a:t>
            </a:r>
            <a:r>
              <a:rPr lang="en-US" dirty="0" err="1" smtClean="0"/>
              <a:t>xhandler</a:t>
            </a:r>
            <a:r>
              <a:rPr lang="en-US" dirty="0" smtClean="0"/>
              <a:t>(2);</a:t>
            </a:r>
          </a:p>
          <a:p>
            <a:pPr lvl="2" eaLnBrk="1" hangingPunct="1">
              <a:buFontTx/>
              <a:buNone/>
            </a:pPr>
            <a:r>
              <a:rPr lang="en-US" dirty="0" smtClean="0"/>
              <a:t>  	</a:t>
            </a:r>
            <a:r>
              <a:rPr lang="en-US" dirty="0" err="1" smtClean="0"/>
              <a:t>cout</a:t>
            </a:r>
            <a:r>
              <a:rPr lang="en-US" dirty="0" smtClean="0"/>
              <a:t>&lt;&lt;“End”;</a:t>
            </a:r>
          </a:p>
          <a:p>
            <a:pPr lvl="2" eaLnBrk="1" hangingPunct="1">
              <a:buFontTx/>
              <a:buNone/>
            </a:pPr>
            <a:r>
              <a:rPr lang="en-US" dirty="0" smtClean="0"/>
              <a:t>  	return 0; </a:t>
            </a:r>
          </a:p>
          <a:p>
            <a:pPr lvl="2" eaLnBrk="1" hangingPunct="1">
              <a:buFontTx/>
              <a:buNone/>
            </a:pPr>
            <a:r>
              <a:rPr lang="en-US" dirty="0" smtClean="0"/>
              <a:t>}</a:t>
            </a:r>
          </a:p>
          <a:p>
            <a:pPr lvl="2" eaLnBrk="1" hangingPunct="1">
              <a:buFontTx/>
              <a:buNone/>
            </a:pPr>
            <a:endParaRPr lang="en-US" dirty="0" smtClean="0"/>
          </a:p>
          <a:p>
            <a:pPr lvl="2" eaLnBrk="1" hangingPunct="1">
              <a:buFontTx/>
              <a:buNone/>
            </a:pPr>
            <a:r>
              <a:rPr lang="en-US" dirty="0" smtClean="0"/>
              <a:t>Output :     start</a:t>
            </a:r>
          </a:p>
          <a:p>
            <a:pPr lvl="2" eaLnBrk="1" hangingPunct="1">
              <a:buFontTx/>
              <a:buNone/>
            </a:pPr>
            <a:r>
              <a:rPr lang="en-US" dirty="0" smtClean="0"/>
              <a:t>                   caught one! </a:t>
            </a:r>
          </a:p>
          <a:p>
            <a:pPr lvl="2" eaLnBrk="1" hangingPunct="1">
              <a:buFontTx/>
              <a:buNone/>
            </a:pPr>
            <a:r>
              <a:rPr lang="en-US" dirty="0" smtClean="0"/>
              <a:t>                   caught one! </a:t>
            </a:r>
          </a:p>
          <a:p>
            <a:pPr lvl="2" eaLnBrk="1" hangingPunct="1">
              <a:buFontTx/>
              <a:buNone/>
            </a:pPr>
            <a:r>
              <a:rPr lang="en-US" dirty="0" smtClean="0"/>
              <a:t>                   caught one!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smtClean="0">
                <a:solidFill>
                  <a:schemeClr val="tx1"/>
                </a:solidFill>
              </a:rPr>
              <a:t>Applying exception handling</a:t>
            </a:r>
            <a:endParaRPr lang="en-US" smtClean="0">
              <a:solidFill>
                <a:schemeClr val="tx1"/>
              </a:solidFill>
            </a:endParaRPr>
          </a:p>
        </p:txBody>
      </p:sp>
      <p:sp>
        <p:nvSpPr>
          <p:cNvPr id="291843" name="Rectangle 3"/>
          <p:cNvSpPr>
            <a:spLocks noGrp="1" noChangeArrowheads="1"/>
          </p:cNvSpPr>
          <p:nvPr>
            <p:ph sz="quarter" idx="1"/>
          </p:nvPr>
        </p:nvSpPr>
        <p:spPr/>
        <p:txBody>
          <a:bodyPr/>
          <a:lstStyle/>
          <a:p>
            <a:pPr lvl="2" eaLnBrk="1" hangingPunct="1">
              <a:buFontTx/>
              <a:buNone/>
            </a:pPr>
            <a:r>
              <a:rPr lang="en-US" dirty="0" smtClean="0"/>
              <a:t>#include&lt;</a:t>
            </a:r>
            <a:r>
              <a:rPr lang="en-US" dirty="0" err="1" smtClean="0"/>
              <a:t>iostream.h</a:t>
            </a:r>
            <a:r>
              <a:rPr lang="en-US" dirty="0" smtClean="0"/>
              <a:t>&gt;</a:t>
            </a:r>
          </a:p>
          <a:p>
            <a:pPr lvl="2" eaLnBrk="1" hangingPunct="1">
              <a:buFontTx/>
              <a:buNone/>
            </a:pPr>
            <a:r>
              <a:rPr lang="en-US" dirty="0" smtClean="0"/>
              <a:t>void divide(double a, double b);</a:t>
            </a:r>
          </a:p>
          <a:p>
            <a:pPr lvl="2" eaLnBrk="1" hangingPunct="1">
              <a:buFontTx/>
              <a:buNone/>
            </a:pPr>
            <a:r>
              <a:rPr lang="en-US" dirty="0" err="1" smtClean="0"/>
              <a:t>int</a:t>
            </a:r>
            <a:r>
              <a:rPr lang="en-US" dirty="0" smtClean="0"/>
              <a:t> main()</a:t>
            </a:r>
          </a:p>
          <a:p>
            <a:pPr lvl="2" eaLnBrk="1" hangingPunct="1">
              <a:buFontTx/>
              <a:buNone/>
            </a:pPr>
            <a:r>
              <a:rPr lang="en-US" dirty="0" smtClean="0"/>
              <a:t>{</a:t>
            </a:r>
          </a:p>
          <a:p>
            <a:pPr lvl="2" eaLnBrk="1" hangingPunct="1">
              <a:buFontTx/>
              <a:buNone/>
            </a:pPr>
            <a:r>
              <a:rPr lang="en-US" dirty="0" smtClean="0"/>
              <a:t>      double </a:t>
            </a:r>
            <a:r>
              <a:rPr lang="en-US" dirty="0" err="1" smtClean="0"/>
              <a:t>i,j</a:t>
            </a:r>
            <a:r>
              <a:rPr lang="en-US" dirty="0" smtClean="0"/>
              <a:t>;</a:t>
            </a:r>
          </a:p>
          <a:p>
            <a:pPr lvl="2" eaLnBrk="1" hangingPunct="1">
              <a:buFontTx/>
              <a:buNone/>
            </a:pPr>
            <a:r>
              <a:rPr lang="en-US" dirty="0" smtClean="0"/>
              <a:t>   do {</a:t>
            </a:r>
          </a:p>
          <a:p>
            <a:pPr lvl="2" eaLnBrk="1" hangingPunct="1">
              <a:buFontTx/>
              <a:buNone/>
            </a:pPr>
            <a:r>
              <a:rPr lang="en-US" dirty="0" smtClean="0"/>
              <a:t>           	</a:t>
            </a:r>
            <a:r>
              <a:rPr lang="en-US" dirty="0" err="1" smtClean="0"/>
              <a:t>cout</a:t>
            </a:r>
            <a:r>
              <a:rPr lang="en-US" dirty="0" smtClean="0"/>
              <a:t>&lt;&lt;“enter numerator (0 to stop):”;</a:t>
            </a:r>
          </a:p>
          <a:p>
            <a:pPr lvl="2" eaLnBrk="1" hangingPunct="1">
              <a:buFontTx/>
              <a:buNone/>
            </a:pPr>
            <a:r>
              <a:rPr lang="en-US" dirty="0" smtClean="0"/>
              <a:t>           	</a:t>
            </a:r>
            <a:r>
              <a:rPr lang="en-US" dirty="0" err="1" smtClean="0"/>
              <a:t>cin</a:t>
            </a:r>
            <a:r>
              <a:rPr lang="en-US" dirty="0" smtClean="0"/>
              <a:t> &gt;&gt;</a:t>
            </a:r>
            <a:r>
              <a:rPr lang="en-US" dirty="0" err="1" smtClean="0"/>
              <a:t>i</a:t>
            </a:r>
            <a:r>
              <a:rPr lang="en-US" dirty="0" smtClean="0"/>
              <a:t>;</a:t>
            </a:r>
          </a:p>
          <a:p>
            <a:pPr lvl="2" eaLnBrk="1" hangingPunct="1">
              <a:buFontTx/>
              <a:buNone/>
            </a:pPr>
            <a:r>
              <a:rPr lang="en-US" dirty="0" smtClean="0"/>
              <a:t>		</a:t>
            </a:r>
            <a:r>
              <a:rPr lang="en-US" dirty="0" err="1" smtClean="0"/>
              <a:t>cout</a:t>
            </a:r>
            <a:r>
              <a:rPr lang="en-US" dirty="0" smtClean="0"/>
              <a:t> &lt;&lt;“enter denominator : “;</a:t>
            </a:r>
          </a:p>
          <a:p>
            <a:pPr lvl="2" eaLnBrk="1" hangingPunct="1">
              <a:buFontTx/>
              <a:buNone/>
            </a:pPr>
            <a:r>
              <a:rPr lang="en-US" dirty="0" smtClean="0"/>
              <a:t>		</a:t>
            </a:r>
            <a:r>
              <a:rPr lang="en-US" dirty="0" err="1" smtClean="0"/>
              <a:t>cin</a:t>
            </a:r>
            <a:r>
              <a:rPr lang="en-US" dirty="0" smtClean="0"/>
              <a:t> &gt;&gt; j;</a:t>
            </a:r>
          </a:p>
          <a:p>
            <a:pPr lvl="2" eaLnBrk="1" hangingPunct="1">
              <a:buFontTx/>
              <a:buNone/>
            </a:pPr>
            <a:r>
              <a:rPr lang="en-US" dirty="0" smtClean="0"/>
              <a:t>		divide(</a:t>
            </a:r>
            <a:r>
              <a:rPr lang="en-US" dirty="0" err="1" smtClean="0"/>
              <a:t>i</a:t>
            </a:r>
            <a:r>
              <a:rPr lang="en-US" dirty="0" smtClean="0"/>
              <a:t>, j); </a:t>
            </a:r>
          </a:p>
          <a:p>
            <a:pPr lvl="2" eaLnBrk="1" hangingPunct="1">
              <a:buFontTx/>
              <a:buNone/>
            </a:pPr>
            <a:r>
              <a:rPr lang="en-US" dirty="0" smtClean="0"/>
              <a:t>         } while (</a:t>
            </a:r>
            <a:r>
              <a:rPr lang="en-US" dirty="0" err="1" smtClean="0"/>
              <a:t>i</a:t>
            </a:r>
            <a:r>
              <a:rPr lang="en-US" dirty="0" smtClean="0"/>
              <a:t> != 0);</a:t>
            </a:r>
          </a:p>
          <a:p>
            <a:pPr lvl="2">
              <a:buNone/>
            </a:pPr>
            <a:r>
              <a:rPr lang="en-US" dirty="0" smtClean="0"/>
              <a:t>return 0;</a:t>
            </a:r>
          </a:p>
          <a:p>
            <a:pPr lvl="2">
              <a:buNone/>
            </a:pPr>
            <a:r>
              <a:rPr lang="en-US"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dirty="0" smtClean="0">
                <a:solidFill>
                  <a:schemeClr val="tx1"/>
                </a:solidFill>
              </a:rPr>
              <a:t>Applying exception handling</a:t>
            </a:r>
            <a:endParaRPr lang="en-US" dirty="0" smtClean="0">
              <a:solidFill>
                <a:schemeClr val="tx1"/>
              </a:solidFill>
            </a:endParaRPr>
          </a:p>
        </p:txBody>
      </p:sp>
      <p:sp>
        <p:nvSpPr>
          <p:cNvPr id="292867" name="Rectangle 3"/>
          <p:cNvSpPr>
            <a:spLocks noGrp="1" noChangeArrowheads="1"/>
          </p:cNvSpPr>
          <p:nvPr>
            <p:ph sz="quarter" idx="1"/>
          </p:nvPr>
        </p:nvSpPr>
        <p:spPr/>
        <p:txBody>
          <a:bodyPr/>
          <a:lstStyle/>
          <a:p>
            <a:pPr lvl="2" eaLnBrk="1" hangingPunct="1">
              <a:buFontTx/>
              <a:buNone/>
            </a:pPr>
            <a:endParaRPr lang="en-US" dirty="0" smtClean="0"/>
          </a:p>
          <a:p>
            <a:pPr lvl="2" eaLnBrk="1" hangingPunct="1">
              <a:buFontTx/>
              <a:buNone/>
            </a:pPr>
            <a:r>
              <a:rPr lang="en-US" dirty="0" smtClean="0"/>
              <a:t>void divide(double a, double b)</a:t>
            </a:r>
          </a:p>
          <a:p>
            <a:pPr lvl="2" eaLnBrk="1" hangingPunct="1">
              <a:buFontTx/>
              <a:buNone/>
            </a:pPr>
            <a:r>
              <a:rPr lang="en-US" dirty="0" smtClean="0"/>
              <a:t>{</a:t>
            </a:r>
          </a:p>
          <a:p>
            <a:pPr lvl="2" eaLnBrk="1" hangingPunct="1">
              <a:buFontTx/>
              <a:buNone/>
            </a:pPr>
            <a:r>
              <a:rPr lang="en-US" dirty="0" smtClean="0"/>
              <a:t>  try {  </a:t>
            </a:r>
          </a:p>
          <a:p>
            <a:pPr lvl="2" eaLnBrk="1" hangingPunct="1">
              <a:buFontTx/>
              <a:buNone/>
            </a:pPr>
            <a:r>
              <a:rPr lang="en-US" dirty="0" smtClean="0"/>
              <a:t>		if (!b) </a:t>
            </a:r>
          </a:p>
          <a:p>
            <a:pPr lvl="2" eaLnBrk="1" hangingPunct="1">
              <a:buFontTx/>
              <a:buNone/>
            </a:pPr>
            <a:r>
              <a:rPr lang="en-US" dirty="0" smtClean="0"/>
              <a:t>			throw b; 	//check for divide-by-zero</a:t>
            </a:r>
          </a:p>
          <a:p>
            <a:pPr lvl="2" eaLnBrk="1" hangingPunct="1">
              <a:buFontTx/>
              <a:buNone/>
            </a:pPr>
            <a:r>
              <a:rPr lang="en-US" dirty="0" smtClean="0"/>
              <a:t>  		</a:t>
            </a:r>
            <a:r>
              <a:rPr lang="en-US" dirty="0" err="1" smtClean="0"/>
              <a:t>cout</a:t>
            </a:r>
            <a:r>
              <a:rPr lang="en-US" dirty="0" smtClean="0"/>
              <a:t> &lt;&lt; “Result: “ &lt;&lt;a/b &lt;&lt; </a:t>
            </a:r>
            <a:r>
              <a:rPr lang="en-US" dirty="0" err="1" smtClean="0"/>
              <a:t>endl</a:t>
            </a:r>
            <a:r>
              <a:rPr lang="en-US" dirty="0" smtClean="0"/>
              <a:t>;</a:t>
            </a:r>
          </a:p>
          <a:p>
            <a:pPr lvl="2" eaLnBrk="1" hangingPunct="1">
              <a:buFontTx/>
              <a:buNone/>
            </a:pPr>
            <a:r>
              <a:rPr lang="en-US" dirty="0" smtClean="0"/>
              <a:t> 	     }</a:t>
            </a:r>
          </a:p>
          <a:p>
            <a:pPr lvl="2" eaLnBrk="1" hangingPunct="1">
              <a:buFontTx/>
              <a:buNone/>
            </a:pPr>
            <a:r>
              <a:rPr lang="en-US" dirty="0" smtClean="0"/>
              <a:t>catch(double b) {</a:t>
            </a:r>
          </a:p>
          <a:p>
            <a:pPr lvl="2" eaLnBrk="1" hangingPunct="1">
              <a:buFontTx/>
              <a:buNone/>
            </a:pPr>
            <a:r>
              <a:rPr lang="en-US" dirty="0" smtClean="0"/>
              <a:t>    	</a:t>
            </a:r>
            <a:r>
              <a:rPr lang="en-US" dirty="0" err="1" smtClean="0"/>
              <a:t>cout</a:t>
            </a:r>
            <a:r>
              <a:rPr lang="en-US" dirty="0" smtClean="0"/>
              <a:t> &lt;&lt;“can’t divide by zero. \n”;  </a:t>
            </a:r>
          </a:p>
          <a:p>
            <a:pPr lvl="2" eaLnBrk="1" hangingPunct="1">
              <a:buFontTx/>
              <a:buNone/>
            </a:pPr>
            <a:r>
              <a:rPr lang="en-US" dirty="0" smtClean="0"/>
              <a:t>	                        }</a:t>
            </a:r>
          </a:p>
          <a:p>
            <a:pPr lvl="2" eaLnBrk="1" hangingPunct="1">
              <a:buFontTx/>
              <a:buNone/>
            </a:pPr>
            <a:r>
              <a:rPr lang="en-US"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0" y="2895600"/>
            <a:ext cx="6390456" cy="2053590"/>
          </a:xfrm>
        </p:spPr>
        <p:txBody>
          <a:bodyPr>
            <a:normAutofit/>
          </a:bodyPr>
          <a:lstStyle/>
          <a:p>
            <a:r>
              <a:rPr lang="en-US" sz="3600" dirty="0" smtClean="0">
                <a:hlinkClick r:id="rId2"/>
              </a:rPr>
              <a:t>Input/output </a:t>
            </a:r>
            <a:r>
              <a:rPr lang="en-US" sz="3600" dirty="0" smtClean="0">
                <a:hlinkClick r:id="rId2"/>
              </a:rPr>
              <a:t>with </a:t>
            </a:r>
            <a:r>
              <a:rPr lang="en-US" sz="3600" dirty="0" smtClean="0">
                <a:hlinkClick r:id="rId2"/>
              </a:rPr>
              <a:t>files</a:t>
            </a:r>
            <a:endParaRPr lang="en-IN" sz="3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Classes For FILE Stream</a:t>
            </a:r>
            <a:endParaRPr lang="en-IN" dirty="0"/>
          </a:p>
        </p:txBody>
      </p:sp>
      <p:sp>
        <p:nvSpPr>
          <p:cNvPr id="296963" name="Rectangle 3"/>
          <p:cNvSpPr>
            <a:spLocks noGrp="1" noChangeArrowheads="1"/>
          </p:cNvSpPr>
          <p:nvPr>
            <p:ph sz="quarter" idx="1"/>
          </p:nvPr>
        </p:nvSpPr>
        <p:spPr>
          <a:xfrm>
            <a:off x="457200" y="1600200"/>
            <a:ext cx="7931224" cy="4873752"/>
          </a:xfrm>
        </p:spPr>
        <p:txBody>
          <a:bodyPr/>
          <a:lstStyle/>
          <a:p>
            <a:pPr algn="just" eaLnBrk="1" hangingPunct="1">
              <a:buNone/>
            </a:pPr>
            <a:r>
              <a:rPr lang="en-US" dirty="0" smtClean="0"/>
              <a:t>C++ provides the following classes to perform </a:t>
            </a:r>
            <a:r>
              <a:rPr lang="en-US" dirty="0" smtClean="0"/>
              <a:t>output</a:t>
            </a:r>
          </a:p>
          <a:p>
            <a:pPr algn="just" eaLnBrk="1" hangingPunct="1">
              <a:buNone/>
            </a:pPr>
            <a:r>
              <a:rPr lang="en-US" dirty="0" smtClean="0"/>
              <a:t>and </a:t>
            </a:r>
            <a:r>
              <a:rPr lang="en-US" dirty="0" smtClean="0"/>
              <a:t>input of characters to/from files: </a:t>
            </a:r>
          </a:p>
          <a:p>
            <a:pPr algn="just" eaLnBrk="1" hangingPunct="1">
              <a:buFont typeface="Wingdings" pitchFamily="2" charset="2"/>
              <a:buChar char="Ø"/>
            </a:pPr>
            <a:r>
              <a:rPr lang="en-US" b="1" dirty="0" err="1" smtClean="0"/>
              <a:t>ofstream</a:t>
            </a:r>
            <a:r>
              <a:rPr lang="en-US" b="1" dirty="0" smtClean="0"/>
              <a:t>:</a:t>
            </a:r>
            <a:r>
              <a:rPr lang="en-US" dirty="0" smtClean="0"/>
              <a:t> </a:t>
            </a:r>
            <a:endParaRPr lang="en-US" dirty="0" smtClean="0"/>
          </a:p>
          <a:p>
            <a:pPr algn="just" eaLnBrk="1" hangingPunct="1">
              <a:buNone/>
            </a:pPr>
            <a:r>
              <a:rPr lang="en-US" dirty="0" smtClean="0"/>
              <a:t>	</a:t>
            </a:r>
            <a:r>
              <a:rPr lang="en-US" dirty="0" smtClean="0"/>
              <a:t>	</a:t>
            </a:r>
            <a:r>
              <a:rPr lang="en-US" dirty="0" smtClean="0"/>
              <a:t>Stream </a:t>
            </a:r>
            <a:r>
              <a:rPr lang="en-US" dirty="0" smtClean="0"/>
              <a:t>class to write on files </a:t>
            </a:r>
            <a:endParaRPr lang="en-US" dirty="0" smtClean="0"/>
          </a:p>
          <a:p>
            <a:pPr algn="just" eaLnBrk="1" hangingPunct="1">
              <a:buFont typeface="Wingdings" pitchFamily="2" charset="2"/>
              <a:buChar char="Ø"/>
            </a:pPr>
            <a:endParaRPr lang="en-US" dirty="0" smtClean="0"/>
          </a:p>
          <a:p>
            <a:pPr algn="just" eaLnBrk="1" hangingPunct="1">
              <a:buFont typeface="Wingdings" pitchFamily="2" charset="2"/>
              <a:buChar char="Ø"/>
            </a:pPr>
            <a:r>
              <a:rPr lang="en-US" b="1" dirty="0" err="1" smtClean="0"/>
              <a:t>ifstream</a:t>
            </a:r>
            <a:r>
              <a:rPr lang="en-US" b="1" dirty="0" smtClean="0"/>
              <a:t>:</a:t>
            </a:r>
            <a:r>
              <a:rPr lang="en-US" dirty="0" smtClean="0"/>
              <a:t> </a:t>
            </a:r>
            <a:endParaRPr lang="en-US" dirty="0" smtClean="0"/>
          </a:p>
          <a:p>
            <a:pPr algn="just" eaLnBrk="1" hangingPunct="1">
              <a:buNone/>
            </a:pPr>
            <a:r>
              <a:rPr lang="en-US" dirty="0" smtClean="0"/>
              <a:t>		Stream </a:t>
            </a:r>
            <a:r>
              <a:rPr lang="en-US" dirty="0" smtClean="0"/>
              <a:t>class to read from files </a:t>
            </a:r>
            <a:endParaRPr lang="en-US" dirty="0" smtClean="0"/>
          </a:p>
          <a:p>
            <a:pPr algn="just" eaLnBrk="1" hangingPunct="1">
              <a:buFont typeface="Wingdings" pitchFamily="2" charset="2"/>
              <a:buChar char="Ø"/>
            </a:pPr>
            <a:endParaRPr lang="en-US" dirty="0" smtClean="0"/>
          </a:p>
          <a:p>
            <a:pPr algn="just" eaLnBrk="1" hangingPunct="1">
              <a:buFont typeface="Wingdings" pitchFamily="2" charset="2"/>
              <a:buChar char="Ø"/>
            </a:pPr>
            <a:r>
              <a:rPr lang="en-US" b="1" dirty="0" err="1" smtClean="0"/>
              <a:t>fstream</a:t>
            </a:r>
            <a:r>
              <a:rPr lang="en-US" b="1" dirty="0" smtClean="0"/>
              <a:t>:</a:t>
            </a:r>
            <a:r>
              <a:rPr lang="en-US" dirty="0" smtClean="0"/>
              <a:t> </a:t>
            </a:r>
            <a:endParaRPr lang="en-US" dirty="0" smtClean="0"/>
          </a:p>
          <a:p>
            <a:pPr algn="just" eaLnBrk="1" hangingPunct="1">
              <a:buNone/>
            </a:pPr>
            <a:r>
              <a:rPr lang="en-US" dirty="0" smtClean="0"/>
              <a:t>	</a:t>
            </a:r>
            <a:r>
              <a:rPr lang="en-US" dirty="0" smtClean="0"/>
              <a:t>	</a:t>
            </a:r>
            <a:r>
              <a:rPr lang="en-US" dirty="0" smtClean="0"/>
              <a:t>Stream </a:t>
            </a:r>
            <a:r>
              <a:rPr lang="en-US" dirty="0" smtClean="0"/>
              <a:t>class to both read </a:t>
            </a:r>
            <a:r>
              <a:rPr lang="en-US" dirty="0" smtClean="0"/>
              <a:t>&amp;</a:t>
            </a:r>
            <a:r>
              <a:rPr lang="en-US" dirty="0" smtClean="0"/>
              <a:t> write from/to files</a:t>
            </a:r>
            <a:r>
              <a:rPr lang="en-US" dirty="0" smtClean="0"/>
              <a:t>. </a:t>
            </a:r>
          </a:p>
          <a:p>
            <a:pPr algn="just" eaLnBrk="1" hangingPunct="1">
              <a:buFont typeface="Wingdings" pitchFamily="2" charset="2"/>
              <a:buChar char="Ø"/>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Classes For FILE </a:t>
            </a:r>
            <a:r>
              <a:rPr lang="en-US" dirty="0" smtClean="0"/>
              <a:t>Stream (Contd..)</a:t>
            </a:r>
            <a:endParaRPr lang="en-IN" dirty="0"/>
          </a:p>
        </p:txBody>
      </p:sp>
      <p:sp>
        <p:nvSpPr>
          <p:cNvPr id="297987" name="Rectangle 3"/>
          <p:cNvSpPr>
            <a:spLocks noGrp="1" noChangeArrowheads="1"/>
          </p:cNvSpPr>
          <p:nvPr>
            <p:ph sz="quarter" idx="1"/>
          </p:nvPr>
        </p:nvSpPr>
        <p:spPr/>
        <p:txBody>
          <a:bodyPr/>
          <a:lstStyle/>
          <a:p>
            <a:pPr algn="just" eaLnBrk="1" hangingPunct="1">
              <a:buFont typeface="Wingdings" pitchFamily="2" charset="2"/>
              <a:buChar char="Ø"/>
            </a:pPr>
            <a:r>
              <a:rPr lang="en-US" sz="2800" dirty="0" smtClean="0"/>
              <a:t>These classes are derived directly or indirectly from the classes </a:t>
            </a:r>
            <a:r>
              <a:rPr lang="en-US" sz="2800" dirty="0" err="1" smtClean="0"/>
              <a:t>istream</a:t>
            </a:r>
            <a:r>
              <a:rPr lang="en-US" sz="2800" dirty="0" smtClean="0"/>
              <a:t>, and </a:t>
            </a:r>
            <a:r>
              <a:rPr lang="en-US" sz="2800" dirty="0" err="1" smtClean="0"/>
              <a:t>ostream</a:t>
            </a:r>
            <a:r>
              <a:rPr lang="en-US" sz="2800" dirty="0" smtClean="0"/>
              <a:t>. </a:t>
            </a:r>
          </a:p>
          <a:p>
            <a:pPr algn="just" eaLnBrk="1" hangingPunct="1">
              <a:buFont typeface="Wingdings" pitchFamily="2" charset="2"/>
              <a:buChar char="Ø"/>
            </a:pPr>
            <a:r>
              <a:rPr lang="en-US" sz="2800" dirty="0" err="1" smtClean="0">
                <a:solidFill>
                  <a:srgbClr val="FF3300"/>
                </a:solidFill>
              </a:rPr>
              <a:t>cin</a:t>
            </a:r>
            <a:r>
              <a:rPr lang="en-US" sz="2800" dirty="0" smtClean="0"/>
              <a:t> is an </a:t>
            </a:r>
            <a:r>
              <a:rPr lang="en-US" sz="2800" dirty="0" smtClean="0">
                <a:solidFill>
                  <a:srgbClr val="FF3300"/>
                </a:solidFill>
              </a:rPr>
              <a:t>object of class </a:t>
            </a:r>
            <a:r>
              <a:rPr lang="en-US" sz="2800" dirty="0" err="1" smtClean="0">
                <a:solidFill>
                  <a:srgbClr val="FF3300"/>
                </a:solidFill>
              </a:rPr>
              <a:t>istream</a:t>
            </a:r>
            <a:r>
              <a:rPr lang="en-US" sz="2800" dirty="0" smtClean="0"/>
              <a:t> and </a:t>
            </a:r>
            <a:r>
              <a:rPr lang="en-US" sz="2800" dirty="0" err="1" smtClean="0">
                <a:solidFill>
                  <a:srgbClr val="FF3300"/>
                </a:solidFill>
              </a:rPr>
              <a:t>cout</a:t>
            </a:r>
            <a:r>
              <a:rPr lang="en-US" sz="2800" dirty="0" smtClean="0"/>
              <a:t> is an </a:t>
            </a:r>
            <a:r>
              <a:rPr lang="en-US" sz="2800" dirty="0" smtClean="0">
                <a:solidFill>
                  <a:srgbClr val="FF3300"/>
                </a:solidFill>
              </a:rPr>
              <a:t>object of class </a:t>
            </a:r>
            <a:r>
              <a:rPr lang="en-US" sz="2800" dirty="0" err="1" smtClean="0">
                <a:solidFill>
                  <a:srgbClr val="FF3300"/>
                </a:solidFill>
              </a:rPr>
              <a:t>ostream</a:t>
            </a:r>
            <a:r>
              <a:rPr lang="en-US" sz="2800" dirty="0" smtClean="0"/>
              <a:t>. </a:t>
            </a:r>
          </a:p>
          <a:p>
            <a:pPr algn="just" eaLnBrk="1" hangingPunct="1">
              <a:buFont typeface="Wingdings" pitchFamily="2" charset="2"/>
              <a:buChar char="Ø"/>
            </a:pPr>
            <a:r>
              <a:rPr lang="en-US" sz="2800" dirty="0" smtClean="0"/>
              <a:t>we can use our file streams the same way we are already used to use </a:t>
            </a:r>
            <a:r>
              <a:rPr lang="en-US" sz="2800" dirty="0" err="1" smtClean="0"/>
              <a:t>cin</a:t>
            </a:r>
            <a:r>
              <a:rPr lang="en-US" sz="2800" dirty="0" smtClean="0"/>
              <a:t> and </a:t>
            </a:r>
            <a:r>
              <a:rPr lang="en-US" sz="2800" dirty="0" err="1" smtClean="0"/>
              <a:t>cout</a:t>
            </a:r>
            <a:r>
              <a:rPr lang="en-US" sz="2800" dirty="0" smtClean="0"/>
              <a:t>, with the only difference that we have to associate these streams with physical files.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 Classes for file operation</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539552" y="1556792"/>
            <a:ext cx="7416824" cy="475252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3"/>
          <p:cNvSpPr>
            <a:spLocks noGrp="1" noChangeArrowheads="1"/>
          </p:cNvSpPr>
          <p:nvPr>
            <p:ph sz="quarter" idx="1"/>
          </p:nvPr>
        </p:nvSpPr>
        <p:spPr>
          <a:xfrm>
            <a:off x="457200" y="764704"/>
            <a:ext cx="7467600" cy="5709248"/>
          </a:xfrm>
        </p:spPr>
        <p:txBody>
          <a:bodyPr>
            <a:normAutofit/>
          </a:bodyPr>
          <a:lstStyle/>
          <a:p>
            <a:pPr eaLnBrk="1" hangingPunct="1">
              <a:lnSpc>
                <a:spcPct val="90000"/>
              </a:lnSpc>
              <a:buNone/>
            </a:pPr>
            <a:r>
              <a:rPr lang="en-US" dirty="0" smtClean="0"/>
              <a:t>// basic file operations</a:t>
            </a:r>
          </a:p>
          <a:p>
            <a:pPr eaLnBrk="1" hangingPunct="1">
              <a:lnSpc>
                <a:spcPct val="90000"/>
              </a:lnSpc>
              <a:buFontTx/>
              <a:buNone/>
            </a:pPr>
            <a:r>
              <a:rPr lang="en-US" dirty="0" smtClean="0"/>
              <a:t>  #include &lt;</a:t>
            </a:r>
            <a:r>
              <a:rPr lang="en-US" dirty="0" err="1" smtClean="0"/>
              <a:t>iostream</a:t>
            </a:r>
            <a:r>
              <a:rPr lang="en-US" dirty="0" smtClean="0"/>
              <a:t>&gt;</a:t>
            </a:r>
          </a:p>
          <a:p>
            <a:pPr eaLnBrk="1" hangingPunct="1">
              <a:lnSpc>
                <a:spcPct val="90000"/>
              </a:lnSpc>
              <a:buFontTx/>
              <a:buNone/>
            </a:pPr>
            <a:r>
              <a:rPr lang="en-US" dirty="0" smtClean="0"/>
              <a:t>  #include &lt;</a:t>
            </a:r>
            <a:r>
              <a:rPr lang="en-US" dirty="0" err="1" smtClean="0"/>
              <a:t>fstream</a:t>
            </a:r>
            <a:r>
              <a:rPr lang="en-US" dirty="0" smtClean="0"/>
              <a:t>&gt;</a:t>
            </a:r>
          </a:p>
          <a:p>
            <a:pPr eaLnBrk="1" hangingPunct="1">
              <a:lnSpc>
                <a:spcPct val="90000"/>
              </a:lnSpc>
              <a:buFontTx/>
              <a:buNone/>
            </a:pPr>
            <a:r>
              <a:rPr lang="en-US" dirty="0" smtClean="0"/>
              <a:t>  </a:t>
            </a:r>
            <a:r>
              <a:rPr lang="en-US" dirty="0" smtClean="0"/>
              <a:t>using </a:t>
            </a:r>
            <a:r>
              <a:rPr lang="en-US" dirty="0" smtClean="0"/>
              <a:t>namespace std;</a:t>
            </a:r>
          </a:p>
          <a:p>
            <a:pPr eaLnBrk="1" hangingPunct="1">
              <a:lnSpc>
                <a:spcPct val="90000"/>
              </a:lnSpc>
              <a:buFontTx/>
              <a:buNone/>
            </a:pPr>
            <a:r>
              <a:rPr lang="en-US" dirty="0" smtClean="0"/>
              <a:t>    </a:t>
            </a:r>
            <a:r>
              <a:rPr lang="en-US" dirty="0" err="1" smtClean="0"/>
              <a:t>int</a:t>
            </a:r>
            <a:r>
              <a:rPr lang="en-US" dirty="0" smtClean="0"/>
              <a:t> main ()</a:t>
            </a:r>
          </a:p>
          <a:p>
            <a:pPr eaLnBrk="1" hangingPunct="1">
              <a:lnSpc>
                <a:spcPct val="90000"/>
              </a:lnSpc>
              <a:buFontTx/>
              <a:buNone/>
            </a:pPr>
            <a:r>
              <a:rPr lang="en-US" dirty="0" smtClean="0"/>
              <a:t>    {</a:t>
            </a:r>
          </a:p>
          <a:p>
            <a:pPr eaLnBrk="1" hangingPunct="1">
              <a:lnSpc>
                <a:spcPct val="90000"/>
              </a:lnSpc>
              <a:buFontTx/>
              <a:buNone/>
            </a:pPr>
            <a:r>
              <a:rPr lang="en-US" dirty="0" smtClean="0"/>
              <a:t>        </a:t>
            </a:r>
            <a:r>
              <a:rPr lang="en-US" dirty="0" smtClean="0"/>
              <a:t>	</a:t>
            </a:r>
            <a:r>
              <a:rPr lang="en-US" dirty="0" err="1" smtClean="0"/>
              <a:t>ofstream</a:t>
            </a:r>
            <a:r>
              <a:rPr lang="en-US" dirty="0" smtClean="0"/>
              <a:t> </a:t>
            </a:r>
            <a:r>
              <a:rPr lang="en-US" dirty="0" err="1" smtClean="0"/>
              <a:t>myfile</a:t>
            </a:r>
            <a:r>
              <a:rPr lang="en-US" dirty="0" smtClean="0"/>
              <a:t>; </a:t>
            </a:r>
          </a:p>
          <a:p>
            <a:pPr eaLnBrk="1" hangingPunct="1">
              <a:lnSpc>
                <a:spcPct val="90000"/>
              </a:lnSpc>
              <a:buFontTx/>
              <a:buNone/>
            </a:pPr>
            <a:r>
              <a:rPr lang="en-US" dirty="0" smtClean="0"/>
              <a:t>        </a:t>
            </a:r>
            <a:r>
              <a:rPr lang="en-US" dirty="0" smtClean="0"/>
              <a:t>	</a:t>
            </a:r>
            <a:r>
              <a:rPr lang="en-US" dirty="0" err="1" smtClean="0"/>
              <a:t>myfile.open</a:t>
            </a:r>
            <a:r>
              <a:rPr lang="en-US" dirty="0" smtClean="0"/>
              <a:t> </a:t>
            </a:r>
            <a:r>
              <a:rPr lang="en-US" dirty="0" smtClean="0"/>
              <a:t>("example.txt");</a:t>
            </a:r>
          </a:p>
          <a:p>
            <a:pPr eaLnBrk="1" hangingPunct="1">
              <a:lnSpc>
                <a:spcPct val="90000"/>
              </a:lnSpc>
              <a:buFontTx/>
              <a:buNone/>
            </a:pPr>
            <a:r>
              <a:rPr lang="en-US" dirty="0" smtClean="0"/>
              <a:t>        </a:t>
            </a:r>
            <a:r>
              <a:rPr lang="en-US" dirty="0" smtClean="0"/>
              <a:t>	</a:t>
            </a:r>
            <a:r>
              <a:rPr lang="en-US" dirty="0" err="1" smtClean="0"/>
              <a:t>myfile</a:t>
            </a:r>
            <a:r>
              <a:rPr lang="en-US" dirty="0" smtClean="0"/>
              <a:t> </a:t>
            </a:r>
            <a:r>
              <a:rPr lang="en-US" dirty="0" smtClean="0"/>
              <a:t>&lt;&lt; "Writing this to a file.\n";       </a:t>
            </a:r>
            <a:r>
              <a:rPr lang="en-US" dirty="0" smtClean="0"/>
              <a:t>	</a:t>
            </a:r>
            <a:r>
              <a:rPr lang="en-US" dirty="0" err="1" smtClean="0"/>
              <a:t>myfile.close</a:t>
            </a:r>
            <a:r>
              <a:rPr lang="en-US" dirty="0" smtClean="0"/>
              <a:t>();</a:t>
            </a:r>
          </a:p>
          <a:p>
            <a:pPr eaLnBrk="1" hangingPunct="1">
              <a:lnSpc>
                <a:spcPct val="90000"/>
              </a:lnSpc>
              <a:buFontTx/>
              <a:buNone/>
            </a:pPr>
            <a:r>
              <a:rPr lang="en-US" dirty="0" smtClean="0"/>
              <a:t>   	    </a:t>
            </a:r>
            <a:r>
              <a:rPr lang="en-US" dirty="0" smtClean="0"/>
              <a:t>	return </a:t>
            </a:r>
            <a:r>
              <a:rPr lang="en-US" dirty="0" smtClean="0"/>
              <a:t>0;</a:t>
            </a:r>
          </a:p>
          <a:p>
            <a:pPr eaLnBrk="1" hangingPunct="1">
              <a:lnSpc>
                <a:spcPct val="90000"/>
              </a:lnSpc>
              <a:buFontTx/>
              <a:buNone/>
            </a:pPr>
            <a:r>
              <a:rPr lang="en-US" dirty="0" smtClean="0"/>
              <a:t> </a:t>
            </a:r>
            <a:r>
              <a:rPr lang="en-US" dirty="0" smtClean="0"/>
              <a:t>	} </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fontAlgn="auto" hangingPunct="1">
              <a:spcAft>
                <a:spcPts val="0"/>
              </a:spcAft>
              <a:defRPr/>
            </a:pPr>
            <a:r>
              <a:rPr lang="en-US" dirty="0" smtClean="0"/>
              <a:t>Exceptions</a:t>
            </a:r>
          </a:p>
        </p:txBody>
      </p:sp>
      <p:sp>
        <p:nvSpPr>
          <p:cNvPr id="280579" name="Rectangle 3"/>
          <p:cNvSpPr>
            <a:spLocks noGrp="1" noChangeArrowheads="1"/>
          </p:cNvSpPr>
          <p:nvPr>
            <p:ph sz="quarter" idx="1"/>
          </p:nvPr>
        </p:nvSpPr>
        <p:spPr>
          <a:xfrm>
            <a:off x="385192" y="1600200"/>
            <a:ext cx="7859216" cy="4873752"/>
          </a:xfrm>
        </p:spPr>
        <p:txBody>
          <a:bodyPr/>
          <a:lstStyle/>
          <a:p>
            <a:pPr algn="just" eaLnBrk="1" hangingPunct="1">
              <a:buFont typeface="Wingdings" pitchFamily="2" charset="2"/>
              <a:buChar char="Ø"/>
            </a:pPr>
            <a:r>
              <a:rPr lang="en-US" dirty="0" smtClean="0">
                <a:solidFill>
                  <a:srgbClr val="FF3300"/>
                </a:solidFill>
              </a:rPr>
              <a:t>Exceptions are errors that occur at run time</a:t>
            </a:r>
            <a:r>
              <a:rPr lang="en-US" dirty="0" smtClean="0"/>
              <a:t>.</a:t>
            </a:r>
          </a:p>
          <a:p>
            <a:pPr algn="just" eaLnBrk="1" hangingPunct="1">
              <a:buFont typeface="Wingdings" pitchFamily="2" charset="2"/>
              <a:buChar char="Ø"/>
            </a:pPr>
            <a:r>
              <a:rPr lang="en-US" dirty="0" smtClean="0"/>
              <a:t>Some reasons for the occurrence of exceptions are as following</a:t>
            </a:r>
          </a:p>
          <a:p>
            <a:pPr lvl="1" algn="just" eaLnBrk="1" hangingPunct="1">
              <a:buFont typeface="Wingdings" pitchFamily="2" charset="2"/>
              <a:buChar char="v"/>
            </a:pPr>
            <a:r>
              <a:rPr lang="en-US" dirty="0" smtClean="0"/>
              <a:t>Falling short of memory</a:t>
            </a:r>
          </a:p>
          <a:p>
            <a:pPr lvl="1" algn="just" eaLnBrk="1" hangingPunct="1">
              <a:buFont typeface="Wingdings" pitchFamily="2" charset="2"/>
              <a:buChar char="v"/>
            </a:pPr>
            <a:r>
              <a:rPr lang="en-US" dirty="0" smtClean="0"/>
              <a:t>Inability to open a file</a:t>
            </a:r>
          </a:p>
          <a:p>
            <a:pPr lvl="1" algn="just" eaLnBrk="1" hangingPunct="1">
              <a:buFont typeface="Wingdings" pitchFamily="2" charset="2"/>
              <a:buChar char="v"/>
            </a:pPr>
            <a:r>
              <a:rPr lang="en-US" dirty="0" smtClean="0"/>
              <a:t>Exceeding the bounds of an array</a:t>
            </a:r>
          </a:p>
          <a:p>
            <a:pPr lvl="1" algn="just" eaLnBrk="1" hangingPunct="1">
              <a:buFont typeface="Wingdings" pitchFamily="2" charset="2"/>
              <a:buChar char="v"/>
            </a:pPr>
            <a:r>
              <a:rPr lang="en-US" dirty="0" smtClean="0"/>
              <a:t>Attempting to initialize an object to an impossible value.</a:t>
            </a:r>
          </a:p>
          <a:p>
            <a:pPr lvl="1" algn="just" eaLnBrk="1" hangingPunct="1"/>
            <a:endParaRPr lang="en-US" sz="1600" b="1" i="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normAutofit/>
          </a:bodyPr>
          <a:lstStyle/>
          <a:p>
            <a:pPr eaLnBrk="1" fontAlgn="auto" hangingPunct="1">
              <a:spcAft>
                <a:spcPts val="0"/>
              </a:spcAft>
              <a:defRPr/>
            </a:pPr>
            <a:r>
              <a:rPr lang="en-US" sz="3200" b="1" dirty="0" smtClean="0"/>
              <a:t>Open a file</a:t>
            </a:r>
          </a:p>
        </p:txBody>
      </p:sp>
      <p:sp>
        <p:nvSpPr>
          <p:cNvPr id="300035" name="Rectangle 3"/>
          <p:cNvSpPr>
            <a:spLocks noGrp="1" noChangeArrowheads="1"/>
          </p:cNvSpPr>
          <p:nvPr>
            <p:ph sz="quarter" idx="1"/>
          </p:nvPr>
        </p:nvSpPr>
        <p:spPr>
          <a:xfrm>
            <a:off x="323528" y="1600200"/>
            <a:ext cx="7931224" cy="4873752"/>
          </a:xfrm>
        </p:spPr>
        <p:txBody>
          <a:bodyPr/>
          <a:lstStyle/>
          <a:p>
            <a:pPr algn="just" eaLnBrk="1" hangingPunct="1">
              <a:lnSpc>
                <a:spcPct val="90000"/>
              </a:lnSpc>
              <a:buFont typeface="Wingdings" pitchFamily="2" charset="2"/>
              <a:buChar char="Ø"/>
            </a:pPr>
            <a:r>
              <a:rPr lang="en-US" dirty="0" smtClean="0"/>
              <a:t>In order to open a file with a stream object we use its member function open(): </a:t>
            </a:r>
          </a:p>
          <a:p>
            <a:pPr eaLnBrk="1" hangingPunct="1">
              <a:lnSpc>
                <a:spcPct val="90000"/>
              </a:lnSpc>
              <a:buFontTx/>
              <a:buNone/>
            </a:pPr>
            <a:r>
              <a:rPr lang="en-US" dirty="0" smtClean="0"/>
              <a:t>   </a:t>
            </a:r>
            <a:endParaRPr lang="en-US" dirty="0" smtClean="0"/>
          </a:p>
          <a:p>
            <a:pPr eaLnBrk="1" hangingPunct="1">
              <a:lnSpc>
                <a:spcPct val="90000"/>
              </a:lnSpc>
              <a:buFontTx/>
              <a:buNone/>
            </a:pPr>
            <a:r>
              <a:rPr lang="en-US" dirty="0" smtClean="0">
                <a:solidFill>
                  <a:srgbClr val="FF3300"/>
                </a:solidFill>
              </a:rPr>
              <a:t>	</a:t>
            </a:r>
            <a:r>
              <a:rPr lang="en-US" dirty="0" smtClean="0">
                <a:solidFill>
                  <a:srgbClr val="FF3300"/>
                </a:solidFill>
              </a:rPr>
              <a:t>open </a:t>
            </a:r>
            <a:r>
              <a:rPr lang="en-US" dirty="0" smtClean="0">
                <a:solidFill>
                  <a:srgbClr val="FF3300"/>
                </a:solidFill>
              </a:rPr>
              <a:t>(filename, mode);</a:t>
            </a:r>
            <a:r>
              <a:rPr lang="en-US" dirty="0" smtClean="0"/>
              <a:t/>
            </a:r>
            <a:br>
              <a:rPr lang="en-US" dirty="0" smtClean="0"/>
            </a:br>
            <a:endParaRPr lang="en-US" dirty="0" smtClean="0"/>
          </a:p>
          <a:p>
            <a:pPr algn="just" eaLnBrk="1" hangingPunct="1">
              <a:lnSpc>
                <a:spcPct val="90000"/>
              </a:lnSpc>
              <a:buFontTx/>
              <a:buNone/>
            </a:pPr>
            <a:r>
              <a:rPr lang="en-US" dirty="0" smtClean="0"/>
              <a:t>   Where filename is a null-terminated character sequence of type const char * (the same type that string literals have) representing the name of the file to be opened, and mode is an optional parameter with a combination of the following flags: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5682" name="Group 2"/>
          <p:cNvGraphicFramePr>
            <a:graphicFrameLocks noGrp="1"/>
          </p:cNvGraphicFramePr>
          <p:nvPr/>
        </p:nvGraphicFramePr>
        <p:xfrm>
          <a:off x="395536" y="1549999"/>
          <a:ext cx="7920880" cy="4073332"/>
        </p:xfrm>
        <a:graphic>
          <a:graphicData uri="http://schemas.openxmlformats.org/drawingml/2006/table">
            <a:tbl>
              <a:tblPr/>
              <a:tblGrid>
                <a:gridCol w="2242750"/>
                <a:gridCol w="5678130"/>
              </a:tblGrid>
              <a:tr h="8391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bg1"/>
                          </a:solidFill>
                          <a:effectLst/>
                          <a:latin typeface="+mn-lt"/>
                        </a:rPr>
                        <a:t>ios</a:t>
                      </a:r>
                      <a:r>
                        <a:rPr kumimoji="0" lang="en-US" sz="2400" b="1" i="0" u="none" strike="noStrike" cap="none" normalizeH="0" baseline="0" dirty="0" smtClean="0">
                          <a:ln>
                            <a:noFill/>
                          </a:ln>
                          <a:solidFill>
                            <a:schemeClr val="bg1"/>
                          </a:solidFill>
                          <a:effectLst/>
                          <a:latin typeface="+mn-lt"/>
                        </a:rPr>
                        <a:t>::in</a:t>
                      </a:r>
                      <a:endParaRPr kumimoji="0" lang="en-US" sz="2400" b="0" i="0" u="none" strike="noStrike" cap="none" normalizeH="0" baseline="0" dirty="0" smtClean="0">
                        <a:ln>
                          <a:noFill/>
                        </a:ln>
                        <a:solidFill>
                          <a:schemeClr val="bg1"/>
                        </a:solidFill>
                        <a:effectLst/>
                        <a:latin typeface="+mn-lt"/>
                      </a:endParaRPr>
                    </a:p>
                  </a:txBody>
                  <a:tcPr anchor="ctr" horzOverflow="overflow">
                    <a:lnL cap="flat">
                      <a:noFill/>
                    </a:lnL>
                    <a:lnR>
                      <a:noFill/>
                    </a:lnR>
                    <a:lnT cap="flat">
                      <a:noFill/>
                    </a:lnT>
                    <a:lnB>
                      <a:noFill/>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mn-lt"/>
                        </a:rPr>
                        <a:t>Open for input operations.</a:t>
                      </a:r>
                      <a:endParaRPr kumimoji="0" lang="en-US" sz="2400" b="0" i="0" u="none" strike="noStrike" cap="none" normalizeH="0" baseline="0" dirty="0" smtClean="0">
                        <a:ln>
                          <a:noFill/>
                        </a:ln>
                        <a:solidFill>
                          <a:schemeClr val="bg1"/>
                        </a:solidFill>
                        <a:effectLst/>
                        <a:latin typeface="+mn-lt"/>
                      </a:endParaRPr>
                    </a:p>
                  </a:txBody>
                  <a:tcPr anchor="ctr" horzOverflow="overflow">
                    <a:lnL>
                      <a:noFill/>
                    </a:lnL>
                    <a:lnR cap="flat">
                      <a:noFill/>
                    </a:lnR>
                    <a:lnT cap="flat">
                      <a:noFill/>
                    </a:lnT>
                    <a:lnB>
                      <a:noFill/>
                    </a:lnB>
                    <a:lnTlToBr>
                      <a:noFill/>
                    </a:lnTlToBr>
                    <a:lnBlToTr>
                      <a:noFill/>
                    </a:lnBlToTr>
                    <a:solidFill>
                      <a:schemeClr val="accent1"/>
                    </a:solidFill>
                  </a:tcPr>
                </a:tc>
              </a:tr>
              <a:tr h="8405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bg1"/>
                          </a:solidFill>
                          <a:effectLst/>
                          <a:latin typeface="+mn-lt"/>
                        </a:rPr>
                        <a:t>ios</a:t>
                      </a:r>
                      <a:r>
                        <a:rPr kumimoji="0" lang="en-US" sz="2400" b="1" i="0" u="none" strike="noStrike" cap="none" normalizeH="0" baseline="0" dirty="0" smtClean="0">
                          <a:ln>
                            <a:noFill/>
                          </a:ln>
                          <a:solidFill>
                            <a:schemeClr val="bg1"/>
                          </a:solidFill>
                          <a:effectLst/>
                          <a:latin typeface="+mn-lt"/>
                        </a:rPr>
                        <a:t>::out</a:t>
                      </a:r>
                      <a:endParaRPr kumimoji="0" lang="en-US" sz="2400" b="0" i="0" u="none" strike="noStrike" cap="none" normalizeH="0" baseline="0" dirty="0" smtClean="0">
                        <a:ln>
                          <a:noFill/>
                        </a:ln>
                        <a:solidFill>
                          <a:schemeClr val="bg1"/>
                        </a:solidFill>
                        <a:effectLst/>
                        <a:latin typeface="+mn-lt"/>
                      </a:endParaRPr>
                    </a:p>
                  </a:txBody>
                  <a:tcPr anchor="ctr" horzOverflow="overflow">
                    <a:lnL cap="flat">
                      <a:noFill/>
                    </a:lnL>
                    <a:lnR>
                      <a:noFill/>
                    </a:lnR>
                    <a:lnT>
                      <a:noFill/>
                    </a:lnT>
                    <a:lnB>
                      <a:noFill/>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mn-lt"/>
                        </a:rPr>
                        <a:t>Open for output operations.</a:t>
                      </a:r>
                      <a:endParaRPr kumimoji="0" lang="en-US" sz="2400" b="0" i="0" u="none" strike="noStrike" cap="none" normalizeH="0" baseline="0" smtClean="0">
                        <a:ln>
                          <a:noFill/>
                        </a:ln>
                        <a:solidFill>
                          <a:schemeClr val="bg1"/>
                        </a:solidFill>
                        <a:effectLst/>
                        <a:latin typeface="+mn-lt"/>
                      </a:endParaRPr>
                    </a:p>
                  </a:txBody>
                  <a:tcPr anchor="ctr" horzOverflow="overflow">
                    <a:lnL>
                      <a:noFill/>
                    </a:lnL>
                    <a:lnR cap="flat">
                      <a:noFill/>
                    </a:lnR>
                    <a:lnT>
                      <a:noFill/>
                    </a:lnT>
                    <a:lnB>
                      <a:noFill/>
                    </a:lnB>
                    <a:lnTlToBr>
                      <a:noFill/>
                    </a:lnTlToBr>
                    <a:lnBlToTr>
                      <a:noFill/>
                    </a:lnBlToTr>
                    <a:solidFill>
                      <a:schemeClr val="accent1"/>
                    </a:solidFill>
                  </a:tcPr>
                </a:tc>
              </a:tr>
              <a:tr h="8391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bg1"/>
                          </a:solidFill>
                          <a:effectLst/>
                          <a:latin typeface="+mn-lt"/>
                        </a:rPr>
                        <a:t>ios</a:t>
                      </a:r>
                      <a:r>
                        <a:rPr kumimoji="0" lang="en-US" sz="2400" b="1" i="0" u="none" strike="noStrike" cap="none" normalizeH="0" baseline="0" dirty="0" smtClean="0">
                          <a:ln>
                            <a:noFill/>
                          </a:ln>
                          <a:solidFill>
                            <a:schemeClr val="bg1"/>
                          </a:solidFill>
                          <a:effectLst/>
                          <a:latin typeface="+mn-lt"/>
                        </a:rPr>
                        <a:t>::binary</a:t>
                      </a:r>
                      <a:endParaRPr kumimoji="0" lang="en-US" sz="2400" b="0" i="0" u="none" strike="noStrike" cap="none" normalizeH="0" baseline="0" dirty="0" smtClean="0">
                        <a:ln>
                          <a:noFill/>
                        </a:ln>
                        <a:solidFill>
                          <a:schemeClr val="bg1"/>
                        </a:solidFill>
                        <a:effectLst/>
                        <a:latin typeface="+mn-lt"/>
                      </a:endParaRPr>
                    </a:p>
                  </a:txBody>
                  <a:tcPr anchor="ctr" horzOverflow="overflow">
                    <a:lnL cap="flat">
                      <a:noFill/>
                    </a:lnL>
                    <a:lnR>
                      <a:noFill/>
                    </a:lnR>
                    <a:lnT>
                      <a:noFill/>
                    </a:lnT>
                    <a:lnB>
                      <a:noFill/>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mn-lt"/>
                        </a:rPr>
                        <a:t>Open in binary mode.</a:t>
                      </a:r>
                      <a:endParaRPr kumimoji="0" lang="en-US" sz="2400" b="0" i="0" u="none" strike="noStrike" cap="none" normalizeH="0" baseline="0" dirty="0" smtClean="0">
                        <a:ln>
                          <a:noFill/>
                        </a:ln>
                        <a:solidFill>
                          <a:schemeClr val="bg1"/>
                        </a:solidFill>
                        <a:effectLst/>
                        <a:latin typeface="+mn-lt"/>
                      </a:endParaRPr>
                    </a:p>
                  </a:txBody>
                  <a:tcPr anchor="ctr" horzOverflow="overflow">
                    <a:lnL>
                      <a:noFill/>
                    </a:lnL>
                    <a:lnR cap="flat">
                      <a:noFill/>
                    </a:lnR>
                    <a:lnT>
                      <a:noFill/>
                    </a:lnT>
                    <a:lnB>
                      <a:noFill/>
                    </a:lnB>
                    <a:lnTlToBr>
                      <a:noFill/>
                    </a:lnTlToBr>
                    <a:lnBlToTr>
                      <a:noFill/>
                    </a:lnBlToTr>
                    <a:solidFill>
                      <a:schemeClr val="accent1"/>
                    </a:solidFill>
                  </a:tcPr>
                </a:tc>
              </a:tr>
              <a:tr h="137637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bg1"/>
                          </a:solidFill>
                          <a:effectLst/>
                          <a:latin typeface="+mn-lt"/>
                        </a:rPr>
                        <a:t>ios</a:t>
                      </a:r>
                      <a:r>
                        <a:rPr kumimoji="0" lang="en-US" sz="2400" b="1" i="0" u="none" strike="noStrike" cap="none" normalizeH="0" baseline="0" dirty="0" smtClean="0">
                          <a:ln>
                            <a:noFill/>
                          </a:ln>
                          <a:solidFill>
                            <a:schemeClr val="bg1"/>
                          </a:solidFill>
                          <a:effectLst/>
                          <a:latin typeface="+mn-lt"/>
                        </a:rPr>
                        <a:t>::ate</a:t>
                      </a:r>
                      <a:endParaRPr kumimoji="0" lang="en-US" sz="2400" b="0" i="0" u="none" strike="noStrike" cap="none" normalizeH="0" baseline="0" dirty="0" smtClean="0">
                        <a:ln>
                          <a:noFill/>
                        </a:ln>
                        <a:solidFill>
                          <a:schemeClr val="bg1"/>
                        </a:solidFill>
                        <a:effectLst/>
                        <a:latin typeface="+mn-lt"/>
                      </a:endParaRPr>
                    </a:p>
                  </a:txBody>
                  <a:tcPr anchor="ctr" horzOverflow="overflow">
                    <a:lnL cap="flat">
                      <a:noFill/>
                    </a:lnL>
                    <a:lnR>
                      <a:noFill/>
                    </a:lnR>
                    <a:lnT>
                      <a:noFill/>
                    </a:lnT>
                    <a:lnB cap="flat">
                      <a:noFill/>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mn-lt"/>
                        </a:rPr>
                        <a:t>Set the initial position at the end </a:t>
                      </a:r>
                      <a:r>
                        <a:rPr kumimoji="0" lang="en-US" sz="2400" b="1" i="0" u="none" strike="noStrike" cap="none" normalizeH="0" baseline="0" dirty="0" smtClean="0">
                          <a:ln>
                            <a:noFill/>
                          </a:ln>
                          <a:solidFill>
                            <a:schemeClr val="bg1"/>
                          </a:solidFill>
                          <a:effectLst/>
                          <a:latin typeface="+mn-lt"/>
                        </a:rPr>
                        <a:t>of the file. If </a:t>
                      </a:r>
                      <a:r>
                        <a:rPr kumimoji="0" lang="en-US" sz="2400" b="1" i="0" u="none" strike="noStrike" cap="none" normalizeH="0" baseline="0" dirty="0" smtClean="0">
                          <a:ln>
                            <a:noFill/>
                          </a:ln>
                          <a:solidFill>
                            <a:schemeClr val="bg1"/>
                          </a:solidFill>
                          <a:effectLst/>
                          <a:latin typeface="+mn-lt"/>
                        </a:rPr>
                        <a:t>this flag is not set to any value, the initial position is the beginning of the file.</a:t>
                      </a:r>
                      <a:endParaRPr kumimoji="0" lang="en-US" sz="2400" b="0" i="0" u="none" strike="noStrike" cap="none" normalizeH="0" baseline="0" dirty="0" smtClean="0">
                        <a:ln>
                          <a:noFill/>
                        </a:ln>
                        <a:solidFill>
                          <a:schemeClr val="bg1"/>
                        </a:solidFill>
                        <a:effectLst/>
                        <a:latin typeface="+mn-lt"/>
                      </a:endParaRPr>
                    </a:p>
                  </a:txBody>
                  <a:tcPr anchor="ctr" horzOverflow="overflow">
                    <a:lnL>
                      <a:noFill/>
                    </a:lnL>
                    <a:lnR cap="flat">
                      <a:noFill/>
                    </a:lnR>
                    <a:lnT>
                      <a:noFill/>
                    </a:lnT>
                    <a:lnB cap="flat">
                      <a:noFill/>
                    </a:lnB>
                    <a:lnTlToBr>
                      <a:noFill/>
                    </a:lnTlToBr>
                    <a:lnBlToTr>
                      <a:noFill/>
                    </a:lnBlToTr>
                    <a:solidFill>
                      <a:schemeClr val="accent1"/>
                    </a:solidFill>
                  </a:tcPr>
                </a:tc>
              </a:tr>
            </a:tbl>
          </a:graphicData>
        </a:graphic>
      </p:graphicFrame>
      <p:sp>
        <p:nvSpPr>
          <p:cNvPr id="5" name="Title 4"/>
          <p:cNvSpPr>
            <a:spLocks noGrp="1"/>
          </p:cNvSpPr>
          <p:nvPr>
            <p:ph type="title"/>
          </p:nvPr>
        </p:nvSpPr>
        <p:spPr/>
        <p:txBody>
          <a:bodyPr/>
          <a:lstStyle/>
          <a:p>
            <a:r>
              <a:rPr lang="en-US" sz="3200" b="1" dirty="0" smtClean="0"/>
              <a:t>Open a </a:t>
            </a:r>
            <a:r>
              <a:rPr lang="en-US" sz="3200" b="1" dirty="0" smtClean="0"/>
              <a:t>file (contd..)</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6706" name="Group 2"/>
          <p:cNvGraphicFramePr>
            <a:graphicFrameLocks noGrp="1"/>
          </p:cNvGraphicFramePr>
          <p:nvPr/>
        </p:nvGraphicFramePr>
        <p:xfrm>
          <a:off x="533400" y="1628800"/>
          <a:ext cx="7278960" cy="4349276"/>
        </p:xfrm>
        <a:graphic>
          <a:graphicData uri="http://schemas.openxmlformats.org/drawingml/2006/table">
            <a:tbl>
              <a:tblPr/>
              <a:tblGrid>
                <a:gridCol w="1634235"/>
                <a:gridCol w="5644725"/>
              </a:tblGrid>
              <a:tr h="212423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bg1"/>
                          </a:solidFill>
                          <a:effectLst/>
                          <a:latin typeface="Arial" charset="0"/>
                        </a:rPr>
                        <a:t>ios</a:t>
                      </a:r>
                      <a:r>
                        <a:rPr kumimoji="0" lang="en-US" sz="2400" b="1" i="0" u="none" strike="noStrike" cap="none" normalizeH="0" baseline="0" dirty="0" smtClean="0">
                          <a:ln>
                            <a:noFill/>
                          </a:ln>
                          <a:solidFill>
                            <a:schemeClr val="bg1"/>
                          </a:solidFill>
                          <a:effectLst/>
                          <a:latin typeface="Arial" charset="0"/>
                        </a:rPr>
                        <a:t>::app</a:t>
                      </a:r>
                    </a:p>
                  </a:txBody>
                  <a:tcPr anchor="ctr" horzOverflow="overflow">
                    <a:lnL cap="flat">
                      <a:noFill/>
                    </a:lnL>
                    <a:lnR>
                      <a:noFill/>
                    </a:lnR>
                    <a:lnT cap="flat">
                      <a:noFill/>
                    </a:lnT>
                    <a:lnB>
                      <a:noFill/>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bg1"/>
                        </a:solidFill>
                        <a:effectLst/>
                        <a:latin typeface="Verdana"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Verdana" pitchFamily="34" charset="0"/>
                        </a:rPr>
                        <a:t>All output operations are performed at the end of the file, appending the content to the current content of the file. This flag can only be used in streams open for output-only operations.</a:t>
                      </a:r>
                      <a:endParaRPr kumimoji="0" lang="en-US" sz="2000" b="0" i="0" u="none" strike="noStrike" cap="none" normalizeH="0" baseline="0" dirty="0" smtClean="0">
                        <a:ln>
                          <a:noFill/>
                        </a:ln>
                        <a:solidFill>
                          <a:schemeClr val="bg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accent1"/>
                    </a:solidFill>
                  </a:tcPr>
                </a:tc>
              </a:tr>
              <a:tr h="212423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bg1"/>
                          </a:solidFill>
                          <a:effectLst/>
                          <a:latin typeface="Verdana" pitchFamily="34" charset="0"/>
                        </a:rPr>
                        <a:t>ios</a:t>
                      </a:r>
                      <a:r>
                        <a:rPr kumimoji="0" lang="en-US" sz="2000" b="1" i="0" u="none" strike="noStrike" cap="none" normalizeH="0" baseline="0" dirty="0" smtClean="0">
                          <a:ln>
                            <a:noFill/>
                          </a:ln>
                          <a:solidFill>
                            <a:schemeClr val="bg1"/>
                          </a:solidFill>
                          <a:effectLst/>
                          <a:latin typeface="Verdana" pitchFamily="34" charset="0"/>
                        </a:rPr>
                        <a:t>::</a:t>
                      </a:r>
                      <a:r>
                        <a:rPr kumimoji="0" lang="en-US" sz="2000" b="1" i="0" u="none" strike="noStrike" cap="none" normalizeH="0" baseline="0" dirty="0" err="1" smtClean="0">
                          <a:ln>
                            <a:noFill/>
                          </a:ln>
                          <a:solidFill>
                            <a:schemeClr val="bg1"/>
                          </a:solidFill>
                          <a:effectLst/>
                          <a:latin typeface="Verdana" pitchFamily="34" charset="0"/>
                        </a:rPr>
                        <a:t>trunc</a:t>
                      </a:r>
                      <a:endParaRPr kumimoji="0" lang="en-US" sz="2000" b="0" i="0" u="none" strike="noStrike" cap="none" normalizeH="0" baseline="0" dirty="0" smtClean="0">
                        <a:ln>
                          <a:noFill/>
                        </a:ln>
                        <a:solidFill>
                          <a:schemeClr val="bg1"/>
                        </a:solidFill>
                        <a:effectLst/>
                        <a:latin typeface="Arial" charset="0"/>
                      </a:endParaRPr>
                    </a:p>
                  </a:txBody>
                  <a:tcPr anchor="ctr" horzOverflow="overflow">
                    <a:lnL cap="flat">
                      <a:noFill/>
                    </a:lnL>
                    <a:lnR>
                      <a:noFill/>
                    </a:lnR>
                    <a:lnT>
                      <a:noFill/>
                    </a:lnT>
                    <a:lnB cap="flat">
                      <a:noFill/>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Verdana" pitchFamily="34" charset="0"/>
                        </a:rPr>
                        <a:t>If </a:t>
                      </a:r>
                      <a:r>
                        <a:rPr kumimoji="0" lang="en-US" sz="2000" b="1" i="0" u="none" strike="noStrike" cap="none" normalizeH="0" baseline="0" dirty="0" smtClean="0">
                          <a:ln>
                            <a:noFill/>
                          </a:ln>
                          <a:solidFill>
                            <a:schemeClr val="bg1"/>
                          </a:solidFill>
                          <a:effectLst/>
                          <a:latin typeface="Verdana" pitchFamily="34" charset="0"/>
                        </a:rPr>
                        <a:t>the file opened for output operations already existed before, its previous content is deleted and replaced by the new one.</a:t>
                      </a:r>
                      <a:endParaRPr kumimoji="0" lang="en-US" sz="2000" b="0" i="0" u="none" strike="noStrike" cap="none" normalizeH="0" baseline="0" dirty="0" smtClean="0">
                        <a:ln>
                          <a:noFill/>
                        </a:ln>
                        <a:solidFill>
                          <a:schemeClr val="bg1"/>
                        </a:solidFill>
                        <a:effectLst/>
                        <a:latin typeface="Arial" charset="0"/>
                      </a:endParaRPr>
                    </a:p>
                  </a:txBody>
                  <a:tcPr anchor="ctr" horzOverflow="overflow">
                    <a:lnL>
                      <a:noFill/>
                    </a:lnL>
                    <a:lnR cap="flat">
                      <a:noFill/>
                    </a:lnR>
                    <a:lnT>
                      <a:noFill/>
                    </a:lnT>
                    <a:lnB cap="flat">
                      <a:noFill/>
                    </a:lnB>
                    <a:lnTlToBr>
                      <a:noFill/>
                    </a:lnTlToBr>
                    <a:lnBlToTr>
                      <a:noFill/>
                    </a:lnBlToTr>
                    <a:solidFill>
                      <a:schemeClr val="accent1"/>
                    </a:solidFill>
                  </a:tcPr>
                </a:tc>
              </a:tr>
            </a:tbl>
          </a:graphicData>
        </a:graphic>
      </p:graphicFrame>
      <p:sp>
        <p:nvSpPr>
          <p:cNvPr id="3" name="Title 2"/>
          <p:cNvSpPr>
            <a:spLocks noGrp="1"/>
          </p:cNvSpPr>
          <p:nvPr>
            <p:ph type="title"/>
          </p:nvPr>
        </p:nvSpPr>
        <p:spPr/>
        <p:txBody>
          <a:bodyPr/>
          <a:lstStyle/>
          <a:p>
            <a:r>
              <a:rPr lang="en-US" sz="3200" b="1" dirty="0" smtClean="0"/>
              <a:t>Open a </a:t>
            </a:r>
            <a:r>
              <a:rPr lang="en-US" sz="3200" b="1" dirty="0" smtClean="0"/>
              <a:t>file (contd..)</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smtClean="0"/>
              <a:t>Open a </a:t>
            </a:r>
            <a:r>
              <a:rPr lang="en-US" sz="3200" b="1" dirty="0" smtClean="0"/>
              <a:t>file (contd..)</a:t>
            </a:r>
            <a:endParaRPr lang="en-IN" dirty="0"/>
          </a:p>
        </p:txBody>
      </p:sp>
      <p:sp>
        <p:nvSpPr>
          <p:cNvPr id="303107" name="Rectangle 3"/>
          <p:cNvSpPr>
            <a:spLocks noGrp="1" noChangeArrowheads="1"/>
          </p:cNvSpPr>
          <p:nvPr>
            <p:ph sz="quarter" idx="1"/>
          </p:nvPr>
        </p:nvSpPr>
        <p:spPr>
          <a:xfrm>
            <a:off x="457200" y="1600200"/>
            <a:ext cx="7571184" cy="4873752"/>
          </a:xfrm>
        </p:spPr>
        <p:txBody>
          <a:bodyPr/>
          <a:lstStyle/>
          <a:p>
            <a:pPr algn="just" eaLnBrk="1" hangingPunct="1">
              <a:buFont typeface="Wingdings" pitchFamily="2" charset="2"/>
              <a:buChar char="Ø"/>
            </a:pPr>
            <a:r>
              <a:rPr lang="en-US" dirty="0" smtClean="0"/>
              <a:t>All these flags can be combined using the bitwise operator OR (|). </a:t>
            </a:r>
          </a:p>
          <a:p>
            <a:pPr algn="just" eaLnBrk="1" hangingPunct="1">
              <a:buFont typeface="Wingdings" pitchFamily="2" charset="2"/>
              <a:buChar char="Ø"/>
            </a:pPr>
            <a:r>
              <a:rPr lang="en-US" dirty="0" smtClean="0"/>
              <a:t>For example, if we want to open the file example.bin in binary mode to add data we could do it by the following call to member function open</a:t>
            </a:r>
            <a:r>
              <a:rPr lang="en-US" dirty="0" smtClean="0"/>
              <a:t>( ): </a:t>
            </a:r>
            <a:endParaRPr lang="en-US" b="1" dirty="0" smtClean="0"/>
          </a:p>
          <a:p>
            <a:pPr lvl="1" algn="just">
              <a:buNone/>
            </a:pPr>
            <a:endParaRPr lang="en-US" sz="2000" b="1" dirty="0" smtClean="0">
              <a:solidFill>
                <a:srgbClr val="FF3300"/>
              </a:solidFill>
            </a:endParaRPr>
          </a:p>
          <a:p>
            <a:pPr lvl="1" algn="just">
              <a:buNone/>
            </a:pPr>
            <a:r>
              <a:rPr lang="en-US" sz="2000" b="1" dirty="0" err="1" smtClean="0">
                <a:solidFill>
                  <a:srgbClr val="FF3300"/>
                </a:solidFill>
              </a:rPr>
              <a:t>ofstream</a:t>
            </a:r>
            <a:r>
              <a:rPr lang="en-US" sz="2000" b="1" dirty="0" smtClean="0">
                <a:solidFill>
                  <a:srgbClr val="FF3300"/>
                </a:solidFill>
              </a:rPr>
              <a:t> </a:t>
            </a:r>
            <a:r>
              <a:rPr lang="en-US" sz="2000" b="1" dirty="0" err="1" smtClean="0">
                <a:solidFill>
                  <a:srgbClr val="FF3300"/>
                </a:solidFill>
              </a:rPr>
              <a:t>myfile</a:t>
            </a:r>
            <a:r>
              <a:rPr lang="en-US" sz="2000" b="1" dirty="0" smtClean="0">
                <a:solidFill>
                  <a:srgbClr val="FF3300"/>
                </a:solidFill>
              </a:rPr>
              <a:t>;</a:t>
            </a:r>
          </a:p>
          <a:p>
            <a:pPr lvl="1" algn="just">
              <a:buNone/>
            </a:pPr>
            <a:r>
              <a:rPr lang="en-US" sz="1800" b="1" dirty="0" err="1" smtClean="0">
                <a:solidFill>
                  <a:srgbClr val="FF3300"/>
                </a:solidFill>
              </a:rPr>
              <a:t>myfile.open</a:t>
            </a:r>
            <a:r>
              <a:rPr lang="en-US" sz="1800" b="1" dirty="0" smtClean="0">
                <a:solidFill>
                  <a:srgbClr val="FF3300"/>
                </a:solidFill>
              </a:rPr>
              <a:t>("</a:t>
            </a:r>
            <a:r>
              <a:rPr lang="en-US" sz="1800" b="1" dirty="0" smtClean="0">
                <a:solidFill>
                  <a:srgbClr val="FF3300"/>
                </a:solidFill>
              </a:rPr>
              <a:t>example.bin</a:t>
            </a:r>
            <a:r>
              <a:rPr lang="en-US" sz="1800" b="1" dirty="0" smtClean="0">
                <a:solidFill>
                  <a:srgbClr val="FF3300"/>
                </a:solidFill>
              </a:rPr>
              <a:t>", </a:t>
            </a:r>
            <a:r>
              <a:rPr lang="en-US" sz="1800" b="1" dirty="0" err="1" smtClean="0">
                <a:solidFill>
                  <a:srgbClr val="FF3300"/>
                </a:solidFill>
              </a:rPr>
              <a:t>ios</a:t>
            </a:r>
            <a:r>
              <a:rPr lang="en-US" sz="1800" b="1" dirty="0" smtClean="0">
                <a:solidFill>
                  <a:srgbClr val="FF3300"/>
                </a:solidFill>
              </a:rPr>
              <a:t>::</a:t>
            </a:r>
            <a:r>
              <a:rPr lang="en-US" sz="1800" b="1" dirty="0" smtClean="0">
                <a:solidFill>
                  <a:srgbClr val="FF3300"/>
                </a:solidFill>
              </a:rPr>
              <a:t>out | </a:t>
            </a:r>
            <a:r>
              <a:rPr lang="en-US" sz="1800" b="1" dirty="0" err="1" smtClean="0">
                <a:solidFill>
                  <a:srgbClr val="FF3300"/>
                </a:solidFill>
              </a:rPr>
              <a:t>ios</a:t>
            </a:r>
            <a:r>
              <a:rPr lang="en-US" sz="1800" b="1" dirty="0" smtClean="0">
                <a:solidFill>
                  <a:srgbClr val="FF3300"/>
                </a:solidFill>
              </a:rPr>
              <a:t>::</a:t>
            </a:r>
            <a:r>
              <a:rPr lang="en-US" sz="1800" b="1" dirty="0" smtClean="0">
                <a:solidFill>
                  <a:srgbClr val="FF3300"/>
                </a:solidFill>
              </a:rPr>
              <a:t>app | </a:t>
            </a:r>
            <a:r>
              <a:rPr lang="en-US" sz="1800" b="1" dirty="0" err="1" smtClean="0">
                <a:solidFill>
                  <a:srgbClr val="FF3300"/>
                </a:solidFill>
              </a:rPr>
              <a:t>ios</a:t>
            </a:r>
            <a:r>
              <a:rPr lang="en-US" sz="1800" b="1" dirty="0" smtClean="0">
                <a:solidFill>
                  <a:srgbClr val="FF3300"/>
                </a:solidFill>
              </a:rPr>
              <a:t>::binary);</a:t>
            </a:r>
            <a:r>
              <a:rPr lang="en-US" sz="1800" dirty="0" smtClean="0">
                <a:solidFill>
                  <a:srgbClr val="FF3300"/>
                </a:solidFill>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b="1" dirty="0" smtClean="0"/>
              <a:t>Open a file (contd..)</a:t>
            </a:r>
            <a:endParaRPr lang="en-IN" dirty="0"/>
          </a:p>
        </p:txBody>
      </p:sp>
      <p:sp>
        <p:nvSpPr>
          <p:cNvPr id="304131" name="Rectangle 3"/>
          <p:cNvSpPr>
            <a:spLocks noGrp="1" noChangeArrowheads="1"/>
          </p:cNvSpPr>
          <p:nvPr>
            <p:ph sz="quarter" idx="1"/>
          </p:nvPr>
        </p:nvSpPr>
        <p:spPr/>
        <p:txBody>
          <a:bodyPr/>
          <a:lstStyle/>
          <a:p>
            <a:pPr algn="just" eaLnBrk="1" hangingPunct="1">
              <a:buFont typeface="Wingdings" pitchFamily="2" charset="2"/>
              <a:buChar char="Ø"/>
            </a:pPr>
            <a:r>
              <a:rPr lang="en-US" dirty="0" smtClean="0"/>
              <a:t>Each one of the open() member functions of the classes </a:t>
            </a:r>
            <a:r>
              <a:rPr lang="en-US" dirty="0" err="1" smtClean="0"/>
              <a:t>ofstream</a:t>
            </a:r>
            <a:r>
              <a:rPr lang="en-US" dirty="0" smtClean="0"/>
              <a:t>, </a:t>
            </a:r>
            <a:r>
              <a:rPr lang="en-US" dirty="0" err="1" smtClean="0"/>
              <a:t>ifstream</a:t>
            </a:r>
            <a:r>
              <a:rPr lang="en-US" dirty="0" smtClean="0"/>
              <a:t> and </a:t>
            </a:r>
            <a:r>
              <a:rPr lang="en-US" dirty="0" err="1" smtClean="0"/>
              <a:t>fstream</a:t>
            </a:r>
            <a:r>
              <a:rPr lang="en-US" dirty="0" smtClean="0"/>
              <a:t> has a default mode that is used if the file is opened without a second argument: </a:t>
            </a:r>
            <a:endParaRPr lang="en-US" b="1" dirty="0" smtClean="0"/>
          </a:p>
        </p:txBody>
      </p:sp>
      <p:graphicFrame>
        <p:nvGraphicFramePr>
          <p:cNvPr id="4" name="Group 2"/>
          <p:cNvGraphicFramePr>
            <a:graphicFrameLocks noGrp="1"/>
          </p:cNvGraphicFramePr>
          <p:nvPr/>
        </p:nvGraphicFramePr>
        <p:xfrm>
          <a:off x="755576" y="3352775"/>
          <a:ext cx="7071320" cy="1876425"/>
        </p:xfrm>
        <a:graphic>
          <a:graphicData uri="http://schemas.openxmlformats.org/drawingml/2006/table">
            <a:tbl>
              <a:tblPr/>
              <a:tblGrid>
                <a:gridCol w="2241930"/>
                <a:gridCol w="4829390"/>
              </a:tblGrid>
              <a:tr h="504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Verdana" pitchFamily="34" charset="0"/>
                        </a:rPr>
                        <a:t>class</a:t>
                      </a:r>
                      <a:endParaRPr kumimoji="0" lang="en-US" sz="2400" b="0" i="0" u="none" strike="noStrike" cap="none" normalizeH="0" baseline="0" dirty="0" smtClean="0">
                        <a:ln>
                          <a:noFill/>
                        </a:ln>
                        <a:solidFill>
                          <a:schemeClr val="tx1"/>
                        </a:solidFill>
                        <a:effectLst/>
                        <a:latin typeface="Arial" charset="0"/>
                      </a:endParaRPr>
                    </a:p>
                  </a:txBody>
                  <a:tcPr anchor="ctr" horzOverflow="overflow">
                    <a:lnL cap="flat">
                      <a:noFill/>
                    </a:lnL>
                    <a:lnR>
                      <a:noFill/>
                    </a:lnR>
                    <a:lnT cap="fla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Verdana" pitchFamily="34" charset="0"/>
                        </a:rPr>
                        <a:t>default mode parameter</a:t>
                      </a:r>
                      <a:endParaRPr kumimoji="0" lang="en-US" sz="2400" b="0" i="0" u="none" strike="noStrike" cap="none" normalizeH="0" baseline="0" dirty="0" smtClean="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accent1"/>
                    </a:solidFill>
                  </a:tcPr>
                </a:tc>
              </a:tr>
              <a:tr h="257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bg1"/>
                          </a:solidFill>
                          <a:effectLst/>
                          <a:latin typeface="Verdana" pitchFamily="34" charset="0"/>
                        </a:rPr>
                        <a:t>ofstream</a:t>
                      </a:r>
                      <a:endParaRPr kumimoji="0" lang="en-US" sz="2400" b="0" i="0" u="none" strike="noStrike" cap="none" normalizeH="0" baseline="0" dirty="0" smtClean="0">
                        <a:ln>
                          <a:noFill/>
                        </a:ln>
                        <a:solidFill>
                          <a:schemeClr val="bg1"/>
                        </a:solidFill>
                        <a:effectLst/>
                        <a:latin typeface="Arial" charset="0"/>
                      </a:endParaRPr>
                    </a:p>
                  </a:txBody>
                  <a:tcPr anchor="ctr" horzOverflow="overflow">
                    <a:lnL cap="flat">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bg1"/>
                          </a:solidFill>
                          <a:effectLst/>
                          <a:latin typeface="Verdana" pitchFamily="34" charset="0"/>
                        </a:rPr>
                        <a:t>ios</a:t>
                      </a:r>
                      <a:r>
                        <a:rPr kumimoji="0" lang="en-US" sz="2400" b="1" i="0" u="none" strike="noStrike" cap="none" normalizeH="0" baseline="0" dirty="0" smtClean="0">
                          <a:ln>
                            <a:noFill/>
                          </a:ln>
                          <a:solidFill>
                            <a:schemeClr val="bg1"/>
                          </a:solidFill>
                          <a:effectLst/>
                          <a:latin typeface="Verdana" pitchFamily="34" charset="0"/>
                        </a:rPr>
                        <a:t>::out</a:t>
                      </a:r>
                      <a:endParaRPr kumimoji="0" lang="en-US" sz="2400" b="0" i="0" u="none" strike="noStrike" cap="none" normalizeH="0" baseline="0" dirty="0" smtClean="0">
                        <a:ln>
                          <a:noFill/>
                        </a:ln>
                        <a:solidFill>
                          <a:schemeClr val="bg1"/>
                        </a:solidFill>
                        <a:effectLst/>
                        <a:latin typeface="Arial" charset="0"/>
                      </a:endParaRPr>
                    </a:p>
                  </a:txBody>
                  <a:tcPr anchor="ctr" horzOverflow="overflow">
                    <a:lnL>
                      <a:noFill/>
                    </a:lnL>
                    <a:lnR cap="flat">
                      <a:noFill/>
                    </a:lnR>
                    <a:lnT>
                      <a:noFill/>
                    </a:lnT>
                    <a:lnB>
                      <a:noFill/>
                    </a:lnB>
                    <a:lnTlToBr>
                      <a:noFill/>
                    </a:lnTlToBr>
                    <a:lnBlToTr>
                      <a:noFill/>
                    </a:lnBlToTr>
                    <a:solidFill>
                      <a:schemeClr val="accent1"/>
                    </a:solidFill>
                  </a:tcPr>
                </a:tc>
              </a:tr>
              <a:tr h="255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bg1"/>
                          </a:solidFill>
                          <a:effectLst/>
                          <a:latin typeface="Verdana" pitchFamily="34" charset="0"/>
                        </a:rPr>
                        <a:t>ifstream</a:t>
                      </a:r>
                      <a:endParaRPr kumimoji="0" lang="en-US" sz="2400" b="0" i="0" u="none" strike="noStrike" cap="none" normalizeH="0" baseline="0" dirty="0" smtClean="0">
                        <a:ln>
                          <a:noFill/>
                        </a:ln>
                        <a:solidFill>
                          <a:schemeClr val="bg1"/>
                        </a:solidFill>
                        <a:effectLst/>
                        <a:latin typeface="Arial" charset="0"/>
                      </a:endParaRPr>
                    </a:p>
                  </a:txBody>
                  <a:tcPr anchor="ctr" horzOverflow="overflow">
                    <a:lnL cap="flat">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bg1"/>
                          </a:solidFill>
                          <a:effectLst/>
                          <a:latin typeface="Verdana" pitchFamily="34" charset="0"/>
                        </a:rPr>
                        <a:t>ios</a:t>
                      </a:r>
                      <a:r>
                        <a:rPr kumimoji="0" lang="en-US" sz="2400" b="1" i="0" u="none" strike="noStrike" cap="none" normalizeH="0" baseline="0" dirty="0" smtClean="0">
                          <a:ln>
                            <a:noFill/>
                          </a:ln>
                          <a:solidFill>
                            <a:schemeClr val="bg1"/>
                          </a:solidFill>
                          <a:effectLst/>
                          <a:latin typeface="Verdana" pitchFamily="34" charset="0"/>
                        </a:rPr>
                        <a:t>::in</a:t>
                      </a:r>
                      <a:endParaRPr kumimoji="0" lang="en-US" sz="2400" b="0" i="0" u="none" strike="noStrike" cap="none" normalizeH="0" baseline="0" dirty="0" smtClean="0">
                        <a:ln>
                          <a:noFill/>
                        </a:ln>
                        <a:solidFill>
                          <a:schemeClr val="bg1"/>
                        </a:solidFill>
                        <a:effectLst/>
                        <a:latin typeface="Arial" charset="0"/>
                      </a:endParaRPr>
                    </a:p>
                  </a:txBody>
                  <a:tcPr anchor="ctr" horzOverflow="overflow">
                    <a:lnL>
                      <a:noFill/>
                    </a:lnL>
                    <a:lnR cap="flat">
                      <a:noFill/>
                    </a:lnR>
                    <a:lnT>
                      <a:noFill/>
                    </a:lnT>
                    <a:lnB>
                      <a:noFill/>
                    </a:lnB>
                    <a:lnTlToBr>
                      <a:noFill/>
                    </a:lnTlToBr>
                    <a:lnBlToTr>
                      <a:noFill/>
                    </a:lnBlToTr>
                    <a:solidFill>
                      <a:schemeClr val="accent1"/>
                    </a:solidFill>
                  </a:tcPr>
                </a:tc>
              </a:tr>
              <a:tr h="257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bg1"/>
                          </a:solidFill>
                          <a:effectLst/>
                          <a:latin typeface="Verdana" pitchFamily="34" charset="0"/>
                        </a:rPr>
                        <a:t>fstream</a:t>
                      </a:r>
                      <a:endParaRPr kumimoji="0" lang="en-US" sz="2400" b="0" i="0" u="none" strike="noStrike" cap="none" normalizeH="0" baseline="0" dirty="0" smtClean="0">
                        <a:ln>
                          <a:noFill/>
                        </a:ln>
                        <a:solidFill>
                          <a:schemeClr val="bg1"/>
                        </a:solidFill>
                        <a:effectLst/>
                        <a:latin typeface="Arial" charset="0"/>
                      </a:endParaRPr>
                    </a:p>
                  </a:txBody>
                  <a:tcPr anchor="ctr" horzOverflow="overflow">
                    <a:lnL cap="flat">
                      <a:noFill/>
                    </a:lnL>
                    <a:lnR>
                      <a:noFill/>
                    </a:lnR>
                    <a:lnT>
                      <a:noFill/>
                    </a:lnT>
                    <a:lnB cap="flat">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bg1"/>
                          </a:solidFill>
                          <a:effectLst/>
                          <a:latin typeface="Verdana" pitchFamily="34" charset="0"/>
                        </a:rPr>
                        <a:t>ios</a:t>
                      </a:r>
                      <a:r>
                        <a:rPr kumimoji="0" lang="en-US" sz="2400" b="1" i="0" u="none" strike="noStrike" cap="none" normalizeH="0" baseline="0" dirty="0" smtClean="0">
                          <a:ln>
                            <a:noFill/>
                          </a:ln>
                          <a:solidFill>
                            <a:schemeClr val="bg1"/>
                          </a:solidFill>
                          <a:effectLst/>
                          <a:latin typeface="Verdana" pitchFamily="34" charset="0"/>
                        </a:rPr>
                        <a:t>::in | </a:t>
                      </a:r>
                      <a:r>
                        <a:rPr kumimoji="0" lang="en-US" sz="2400" b="1" i="0" u="none" strike="noStrike" cap="none" normalizeH="0" baseline="0" dirty="0" err="1" smtClean="0">
                          <a:ln>
                            <a:noFill/>
                          </a:ln>
                          <a:solidFill>
                            <a:schemeClr val="bg1"/>
                          </a:solidFill>
                          <a:effectLst/>
                          <a:latin typeface="Verdana" pitchFamily="34" charset="0"/>
                        </a:rPr>
                        <a:t>ios</a:t>
                      </a:r>
                      <a:r>
                        <a:rPr kumimoji="0" lang="en-US" sz="2400" b="1" i="0" u="none" strike="noStrike" cap="none" normalizeH="0" baseline="0" dirty="0" smtClean="0">
                          <a:ln>
                            <a:noFill/>
                          </a:ln>
                          <a:solidFill>
                            <a:schemeClr val="bg1"/>
                          </a:solidFill>
                          <a:effectLst/>
                          <a:latin typeface="Verdana" pitchFamily="34" charset="0"/>
                        </a:rPr>
                        <a:t>::out</a:t>
                      </a:r>
                      <a:endParaRPr kumimoji="0" lang="en-US" sz="2400" b="0" i="0" u="none" strike="noStrike" cap="none" normalizeH="0" baseline="0" dirty="0" smtClean="0">
                        <a:ln>
                          <a:noFill/>
                        </a:ln>
                        <a:solidFill>
                          <a:schemeClr val="bg1"/>
                        </a:solidFill>
                        <a:effectLst/>
                        <a:latin typeface="Arial" charset="0"/>
                      </a:endParaRPr>
                    </a:p>
                  </a:txBody>
                  <a:tcPr anchor="ctr" horzOverflow="overflow">
                    <a:lnL>
                      <a:noFill/>
                    </a:lnL>
                    <a:lnR cap="flat">
                      <a:noFill/>
                    </a:lnR>
                    <a:lnT>
                      <a:noFill/>
                    </a:lnT>
                    <a:lnB cap="flat">
                      <a:noFill/>
                    </a:lnB>
                    <a:lnTlToBr>
                      <a:noFill/>
                    </a:lnTlToBr>
                    <a:lnBlToTr>
                      <a:noFill/>
                    </a:lnBlToTr>
                    <a:solidFill>
                      <a:schemeClr val="accent1"/>
                    </a:solid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b="1" dirty="0" smtClean="0"/>
              <a:t>Open a file (contd..)</a:t>
            </a:r>
            <a:endParaRPr lang="en-IN" dirty="0"/>
          </a:p>
        </p:txBody>
      </p:sp>
      <p:sp>
        <p:nvSpPr>
          <p:cNvPr id="306179" name="Rectangle 3"/>
          <p:cNvSpPr>
            <a:spLocks noGrp="1" noChangeArrowheads="1"/>
          </p:cNvSpPr>
          <p:nvPr>
            <p:ph sz="quarter" idx="1"/>
          </p:nvPr>
        </p:nvSpPr>
        <p:spPr/>
        <p:txBody>
          <a:bodyPr/>
          <a:lstStyle/>
          <a:p>
            <a:pPr algn="just" eaLnBrk="1" hangingPunct="1">
              <a:buFont typeface="Wingdings" pitchFamily="2" charset="2"/>
              <a:buChar char="Ø"/>
            </a:pPr>
            <a:r>
              <a:rPr lang="en-US" dirty="0" smtClean="0"/>
              <a:t>To check if a file stream was successful opening a file, you can do it by calling to member </a:t>
            </a:r>
            <a:r>
              <a:rPr lang="en-US" dirty="0" err="1" smtClean="0"/>
              <a:t>is_open</a:t>
            </a:r>
            <a:r>
              <a:rPr lang="en-US" dirty="0" smtClean="0"/>
              <a:t>() with no arguments. This member function returns a </a:t>
            </a:r>
            <a:r>
              <a:rPr lang="en-US" dirty="0" err="1" smtClean="0"/>
              <a:t>bool</a:t>
            </a:r>
            <a:r>
              <a:rPr lang="en-US" dirty="0" smtClean="0"/>
              <a:t> value of true in the case that indeed the stream object is associated with an open file, or false otherwise: </a:t>
            </a:r>
            <a:endParaRPr lang="en-US" b="1" dirty="0" smtClean="0"/>
          </a:p>
          <a:p>
            <a:pPr eaLnBrk="1" hangingPunct="1">
              <a:buFontTx/>
              <a:buNone/>
            </a:pPr>
            <a:r>
              <a:rPr lang="en-US" b="1" dirty="0" smtClean="0"/>
              <a:t>  </a:t>
            </a:r>
            <a:r>
              <a:rPr lang="en-US" b="1" dirty="0" smtClean="0">
                <a:solidFill>
                  <a:srgbClr val="FF3300"/>
                </a:solidFill>
              </a:rPr>
              <a:t>if (</a:t>
            </a:r>
            <a:r>
              <a:rPr lang="en-US" b="1" dirty="0" err="1" smtClean="0">
                <a:solidFill>
                  <a:srgbClr val="FF3300"/>
                </a:solidFill>
              </a:rPr>
              <a:t>myfile.is_open</a:t>
            </a:r>
            <a:r>
              <a:rPr lang="en-US" b="1" dirty="0" smtClean="0">
                <a:solidFill>
                  <a:srgbClr val="FF3300"/>
                </a:solidFill>
              </a:rPr>
              <a:t>()) </a:t>
            </a:r>
            <a:endParaRPr lang="en-US" b="1" dirty="0" smtClean="0">
              <a:solidFill>
                <a:srgbClr val="FF3300"/>
              </a:solidFill>
            </a:endParaRPr>
          </a:p>
          <a:p>
            <a:pPr eaLnBrk="1" hangingPunct="1">
              <a:buFontTx/>
              <a:buNone/>
            </a:pPr>
            <a:r>
              <a:rPr lang="en-US" b="1" dirty="0" smtClean="0">
                <a:solidFill>
                  <a:srgbClr val="FF3300"/>
                </a:solidFill>
              </a:rPr>
              <a:t>	</a:t>
            </a:r>
            <a:r>
              <a:rPr lang="en-US" b="1" dirty="0" smtClean="0">
                <a:solidFill>
                  <a:srgbClr val="FF3300"/>
                </a:solidFill>
              </a:rPr>
              <a:t>{ </a:t>
            </a:r>
          </a:p>
          <a:p>
            <a:pPr eaLnBrk="1" hangingPunct="1">
              <a:buFontTx/>
              <a:buNone/>
            </a:pPr>
            <a:r>
              <a:rPr lang="en-US" b="1" dirty="0" smtClean="0">
                <a:solidFill>
                  <a:srgbClr val="FF3300"/>
                </a:solidFill>
              </a:rPr>
              <a:t>	</a:t>
            </a:r>
            <a:r>
              <a:rPr lang="en-US" b="1" dirty="0" smtClean="0">
                <a:solidFill>
                  <a:srgbClr val="FF3300"/>
                </a:solidFill>
              </a:rPr>
              <a:t>	</a:t>
            </a:r>
            <a:r>
              <a:rPr lang="en-US" b="1" dirty="0" smtClean="0">
                <a:solidFill>
                  <a:srgbClr val="FF3300"/>
                </a:solidFill>
              </a:rPr>
              <a:t>/* </a:t>
            </a:r>
            <a:r>
              <a:rPr lang="en-US" b="1" dirty="0" smtClean="0">
                <a:solidFill>
                  <a:srgbClr val="FF3300"/>
                </a:solidFill>
              </a:rPr>
              <a:t>ok, proceed with output */ </a:t>
            </a:r>
            <a:endParaRPr lang="en-US" b="1" dirty="0" smtClean="0">
              <a:solidFill>
                <a:srgbClr val="FF3300"/>
              </a:solidFill>
            </a:endParaRPr>
          </a:p>
          <a:p>
            <a:pPr eaLnBrk="1" hangingPunct="1">
              <a:buFontTx/>
              <a:buNone/>
            </a:pPr>
            <a:r>
              <a:rPr lang="en-US" b="1" dirty="0" smtClean="0">
                <a:solidFill>
                  <a:srgbClr val="FF3300"/>
                </a:solidFill>
              </a:rPr>
              <a:t>	</a:t>
            </a:r>
            <a:r>
              <a:rPr lang="en-US" b="1" dirty="0" smtClean="0">
                <a:solidFill>
                  <a:srgbClr val="FF3300"/>
                </a:solidFill>
              </a:rPr>
              <a:t>}</a:t>
            </a:r>
            <a:r>
              <a:rPr lang="en-US" dirty="0" smtClean="0">
                <a:solidFill>
                  <a:srgbClr val="FF3300"/>
                </a:solidFill>
              </a:rPr>
              <a:t> </a:t>
            </a:r>
            <a:endParaRPr lang="en-US" dirty="0" smtClean="0">
              <a:solidFill>
                <a:srgbClr val="FF33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normAutofit/>
          </a:bodyPr>
          <a:lstStyle/>
          <a:p>
            <a:pPr eaLnBrk="1" fontAlgn="auto" hangingPunct="1">
              <a:spcAft>
                <a:spcPts val="0"/>
              </a:spcAft>
              <a:defRPr/>
            </a:pPr>
            <a:r>
              <a:rPr lang="en-US" sz="3200" b="1" dirty="0" smtClean="0"/>
              <a:t>Closing a file</a:t>
            </a:r>
          </a:p>
        </p:txBody>
      </p:sp>
      <p:sp>
        <p:nvSpPr>
          <p:cNvPr id="307203" name="Rectangle 3"/>
          <p:cNvSpPr>
            <a:spLocks noGrp="1" noChangeArrowheads="1"/>
          </p:cNvSpPr>
          <p:nvPr>
            <p:ph sz="quarter" idx="1"/>
          </p:nvPr>
        </p:nvSpPr>
        <p:spPr/>
        <p:txBody>
          <a:bodyPr>
            <a:normAutofit lnSpcReduction="10000"/>
          </a:bodyPr>
          <a:lstStyle/>
          <a:p>
            <a:pPr algn="just" eaLnBrk="1" hangingPunct="1">
              <a:lnSpc>
                <a:spcPct val="90000"/>
              </a:lnSpc>
              <a:buFont typeface="Wingdings" pitchFamily="2" charset="2"/>
              <a:buChar char="Ø"/>
            </a:pPr>
            <a:r>
              <a:rPr lang="en-US" dirty="0" smtClean="0"/>
              <a:t>When we are finished with our input and output operations on a file we shall close it so that its resources become available again. In order to do that we have to call the stream's member function </a:t>
            </a:r>
            <a:r>
              <a:rPr lang="en-US" dirty="0" smtClean="0">
                <a:solidFill>
                  <a:srgbClr val="FF3300"/>
                </a:solidFill>
              </a:rPr>
              <a:t>close</a:t>
            </a:r>
            <a:r>
              <a:rPr lang="en-US" dirty="0" smtClean="0">
                <a:solidFill>
                  <a:srgbClr val="FF3300"/>
                </a:solidFill>
              </a:rPr>
              <a:t>( ).</a:t>
            </a:r>
          </a:p>
          <a:p>
            <a:pPr algn="just" eaLnBrk="1" hangingPunct="1">
              <a:lnSpc>
                <a:spcPct val="90000"/>
              </a:lnSpc>
              <a:buNone/>
            </a:pPr>
            <a:r>
              <a:rPr lang="en-US" dirty="0" smtClean="0"/>
              <a:t> </a:t>
            </a:r>
            <a:endParaRPr lang="en-US" dirty="0" smtClean="0"/>
          </a:p>
          <a:p>
            <a:pPr algn="just" eaLnBrk="1" hangingPunct="1">
              <a:lnSpc>
                <a:spcPct val="90000"/>
              </a:lnSpc>
              <a:buFont typeface="Wingdings" pitchFamily="2" charset="2"/>
              <a:buChar char="Ø"/>
            </a:pPr>
            <a:r>
              <a:rPr lang="en-US" dirty="0" smtClean="0"/>
              <a:t>This member function takes no parameters, and what it does is to flush the associated buffers and close the file: </a:t>
            </a:r>
            <a:r>
              <a:rPr lang="en-US" b="1" dirty="0" err="1" smtClean="0">
                <a:solidFill>
                  <a:srgbClr val="FF3300"/>
                </a:solidFill>
              </a:rPr>
              <a:t>myfile.close</a:t>
            </a:r>
            <a:r>
              <a:rPr lang="en-US" b="1" dirty="0" smtClean="0">
                <a:solidFill>
                  <a:srgbClr val="FF3300"/>
                </a:solidFill>
              </a:rPr>
              <a:t>();</a:t>
            </a:r>
            <a:r>
              <a:rPr lang="en-US" b="1" dirty="0" smtClean="0"/>
              <a:t> </a:t>
            </a:r>
            <a:endParaRPr lang="en-US" b="1" dirty="0" smtClean="0"/>
          </a:p>
          <a:p>
            <a:pPr algn="just" eaLnBrk="1" hangingPunct="1">
              <a:lnSpc>
                <a:spcPct val="90000"/>
              </a:lnSpc>
              <a:buFont typeface="Wingdings" pitchFamily="2" charset="2"/>
              <a:buChar char="Ø"/>
            </a:pPr>
            <a:endParaRPr lang="en-US" dirty="0" smtClean="0"/>
          </a:p>
          <a:p>
            <a:pPr algn="just" eaLnBrk="1" hangingPunct="1">
              <a:lnSpc>
                <a:spcPct val="90000"/>
              </a:lnSpc>
              <a:buFont typeface="Wingdings" pitchFamily="2" charset="2"/>
              <a:buChar char="Ø"/>
            </a:pPr>
            <a:r>
              <a:rPr lang="en-US" dirty="0" smtClean="0"/>
              <a:t>Once this member function is called, the stream object can be used to open another file, and the file is available again to be opened by other processes.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normAutofit/>
          </a:bodyPr>
          <a:lstStyle/>
          <a:p>
            <a:pPr eaLnBrk="1" fontAlgn="auto" hangingPunct="1">
              <a:spcAft>
                <a:spcPts val="0"/>
              </a:spcAft>
              <a:defRPr/>
            </a:pPr>
            <a:r>
              <a:rPr lang="en-US" sz="3200" b="1" dirty="0" smtClean="0"/>
              <a:t>Text </a:t>
            </a:r>
            <a:r>
              <a:rPr lang="en-US" sz="3200" b="1" dirty="0" smtClean="0"/>
              <a:t>files</a:t>
            </a:r>
            <a:endParaRPr lang="en-US" sz="3200" b="1" dirty="0" smtClean="0"/>
          </a:p>
        </p:txBody>
      </p:sp>
      <p:sp>
        <p:nvSpPr>
          <p:cNvPr id="308227" name="Rectangle 3"/>
          <p:cNvSpPr>
            <a:spLocks noGrp="1" noChangeArrowheads="1"/>
          </p:cNvSpPr>
          <p:nvPr>
            <p:ph sz="quarter" idx="1"/>
          </p:nvPr>
        </p:nvSpPr>
        <p:spPr/>
        <p:txBody>
          <a:bodyPr/>
          <a:lstStyle/>
          <a:p>
            <a:pPr algn="just" eaLnBrk="1" hangingPunct="1">
              <a:buFont typeface="Wingdings" pitchFamily="2" charset="2"/>
              <a:buChar char="Ø"/>
            </a:pPr>
            <a:r>
              <a:rPr lang="en-US" sz="2800" dirty="0" smtClean="0"/>
              <a:t>Text file streams are those where we </a:t>
            </a:r>
            <a:r>
              <a:rPr lang="en-US" sz="2800" dirty="0" smtClean="0">
                <a:solidFill>
                  <a:srgbClr val="FF3300"/>
                </a:solidFill>
              </a:rPr>
              <a:t>do not</a:t>
            </a:r>
            <a:r>
              <a:rPr lang="en-US" sz="2800" dirty="0" smtClean="0"/>
              <a:t> </a:t>
            </a:r>
            <a:r>
              <a:rPr lang="en-US" sz="2800" dirty="0" smtClean="0">
                <a:solidFill>
                  <a:srgbClr val="FF3300"/>
                </a:solidFill>
              </a:rPr>
              <a:t>include the </a:t>
            </a:r>
            <a:r>
              <a:rPr lang="en-US" sz="2800" dirty="0" err="1" smtClean="0">
                <a:solidFill>
                  <a:srgbClr val="FF3300"/>
                </a:solidFill>
              </a:rPr>
              <a:t>ios</a:t>
            </a:r>
            <a:r>
              <a:rPr lang="en-US" sz="2800" dirty="0" smtClean="0">
                <a:solidFill>
                  <a:srgbClr val="FF3300"/>
                </a:solidFill>
              </a:rPr>
              <a:t>::binary flag</a:t>
            </a:r>
            <a:r>
              <a:rPr lang="en-US" sz="2800" dirty="0" smtClean="0"/>
              <a:t> in their opening mode. These files are designed to store text and thus all values that we input or output from/to them can suffer some formatting transformations, which do not necessarily correspond to their literal binary value. </a:t>
            </a:r>
          </a:p>
          <a:p>
            <a:pPr algn="just" eaLnBrk="1" hangingPunct="1">
              <a:buFont typeface="Wingdings" pitchFamily="2" charset="2"/>
              <a:buChar char="Ø"/>
            </a:pPr>
            <a:r>
              <a:rPr lang="en-US" sz="2800" dirty="0" smtClean="0"/>
              <a:t>Data </a:t>
            </a:r>
            <a:r>
              <a:rPr lang="en-US" sz="2800" dirty="0" smtClean="0"/>
              <a:t>output operations on text files are performed in the same way we operated with </a:t>
            </a:r>
            <a:r>
              <a:rPr lang="en-US" sz="2800" dirty="0" err="1" smtClean="0"/>
              <a:t>cout</a:t>
            </a:r>
            <a:r>
              <a:rPr lang="en-US" sz="2800" dirty="0" smtClean="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eaLnBrk="1" fontAlgn="auto" hangingPunct="1">
              <a:spcAft>
                <a:spcPts val="0"/>
              </a:spcAft>
              <a:defRPr/>
            </a:pPr>
            <a:r>
              <a:rPr lang="en-US" dirty="0" smtClean="0"/>
              <a:t>// writing on a text file</a:t>
            </a:r>
          </a:p>
        </p:txBody>
      </p:sp>
      <p:sp>
        <p:nvSpPr>
          <p:cNvPr id="309251" name="Rectangle 3"/>
          <p:cNvSpPr>
            <a:spLocks noGrp="1" noChangeArrowheads="1"/>
          </p:cNvSpPr>
          <p:nvPr>
            <p:ph sz="quarter" idx="1"/>
          </p:nvPr>
        </p:nvSpPr>
        <p:spPr/>
        <p:txBody>
          <a:bodyPr>
            <a:normAutofit fontScale="85000" lnSpcReduction="20000"/>
          </a:bodyPr>
          <a:lstStyle/>
          <a:p>
            <a:pPr eaLnBrk="1" hangingPunct="1">
              <a:lnSpc>
                <a:spcPct val="80000"/>
              </a:lnSpc>
              <a:buNone/>
            </a:pPr>
            <a:r>
              <a:rPr lang="en-US" dirty="0" smtClean="0"/>
              <a:t>#</a:t>
            </a:r>
            <a:r>
              <a:rPr lang="en-US" dirty="0" smtClean="0"/>
              <a:t>include &lt;</a:t>
            </a:r>
            <a:r>
              <a:rPr lang="en-US" dirty="0" err="1" smtClean="0"/>
              <a:t>iostream</a:t>
            </a:r>
            <a:r>
              <a:rPr lang="en-US" dirty="0" smtClean="0"/>
              <a:t>&gt;</a:t>
            </a:r>
          </a:p>
          <a:p>
            <a:pPr eaLnBrk="1" hangingPunct="1">
              <a:lnSpc>
                <a:spcPct val="80000"/>
              </a:lnSpc>
              <a:buFontTx/>
              <a:buNone/>
            </a:pPr>
            <a:r>
              <a:rPr lang="en-US" dirty="0" smtClean="0"/>
              <a:t>#</a:t>
            </a:r>
            <a:r>
              <a:rPr lang="en-US" dirty="0" smtClean="0"/>
              <a:t>include &lt;</a:t>
            </a:r>
            <a:r>
              <a:rPr lang="en-US" dirty="0" err="1" smtClean="0"/>
              <a:t>fstream</a:t>
            </a:r>
            <a:r>
              <a:rPr lang="en-US" dirty="0" smtClean="0"/>
              <a:t>&gt;</a:t>
            </a:r>
          </a:p>
          <a:p>
            <a:pPr eaLnBrk="1" hangingPunct="1">
              <a:lnSpc>
                <a:spcPct val="80000"/>
              </a:lnSpc>
              <a:buFontTx/>
              <a:buNone/>
            </a:pPr>
            <a:r>
              <a:rPr lang="en-US" dirty="0" smtClean="0"/>
              <a:t> </a:t>
            </a:r>
            <a:r>
              <a:rPr lang="en-US" dirty="0" smtClean="0"/>
              <a:t> </a:t>
            </a:r>
            <a:r>
              <a:rPr lang="en-US" dirty="0" smtClean="0"/>
              <a:t>using namespace std;</a:t>
            </a:r>
          </a:p>
          <a:p>
            <a:pPr eaLnBrk="1" hangingPunct="1">
              <a:lnSpc>
                <a:spcPct val="80000"/>
              </a:lnSpc>
              <a:buFontTx/>
              <a:buNone/>
            </a:pPr>
            <a:r>
              <a:rPr lang="en-US" dirty="0" smtClean="0"/>
              <a:t> </a:t>
            </a:r>
            <a:endParaRPr lang="en-US" dirty="0" smtClean="0"/>
          </a:p>
          <a:p>
            <a:pPr eaLnBrk="1" hangingPunct="1">
              <a:lnSpc>
                <a:spcPct val="80000"/>
              </a:lnSpc>
              <a:buFontTx/>
              <a:buNone/>
            </a:pPr>
            <a:r>
              <a:rPr lang="en-US" dirty="0" err="1" smtClean="0"/>
              <a:t>int</a:t>
            </a:r>
            <a:r>
              <a:rPr lang="en-US" dirty="0" smtClean="0"/>
              <a:t> </a:t>
            </a:r>
            <a:r>
              <a:rPr lang="en-US" dirty="0" smtClean="0"/>
              <a:t>main </a:t>
            </a:r>
            <a:r>
              <a:rPr lang="en-US" dirty="0" smtClean="0"/>
              <a:t>( void )	</a:t>
            </a:r>
          </a:p>
          <a:p>
            <a:pPr eaLnBrk="1" hangingPunct="1">
              <a:lnSpc>
                <a:spcPct val="80000"/>
              </a:lnSpc>
              <a:buFontTx/>
              <a:buNone/>
            </a:pPr>
            <a:r>
              <a:rPr lang="en-US" dirty="0" smtClean="0"/>
              <a:t>  { </a:t>
            </a:r>
          </a:p>
          <a:p>
            <a:pPr eaLnBrk="1" hangingPunct="1">
              <a:lnSpc>
                <a:spcPct val="80000"/>
              </a:lnSpc>
              <a:buFontTx/>
              <a:buNone/>
            </a:pPr>
            <a:r>
              <a:rPr lang="en-US" dirty="0" smtClean="0"/>
              <a:t>	</a:t>
            </a:r>
            <a:r>
              <a:rPr lang="en-US" dirty="0" err="1" smtClean="0"/>
              <a:t>ofstream</a:t>
            </a:r>
            <a:r>
              <a:rPr lang="en-US" dirty="0" smtClean="0"/>
              <a:t> </a:t>
            </a:r>
            <a:r>
              <a:rPr lang="en-US" dirty="0" err="1" smtClean="0"/>
              <a:t>myfile</a:t>
            </a:r>
            <a:r>
              <a:rPr lang="en-US" dirty="0" smtClean="0"/>
              <a:t>;</a:t>
            </a:r>
          </a:p>
          <a:p>
            <a:pPr eaLnBrk="1" hangingPunct="1">
              <a:lnSpc>
                <a:spcPct val="80000"/>
              </a:lnSpc>
              <a:buFontTx/>
              <a:buNone/>
            </a:pPr>
            <a:r>
              <a:rPr lang="en-US" dirty="0" smtClean="0"/>
              <a:t>   </a:t>
            </a:r>
            <a:r>
              <a:rPr lang="en-US" dirty="0" err="1" smtClean="0"/>
              <a:t>myfile.open</a:t>
            </a:r>
            <a:r>
              <a:rPr lang="en-US" dirty="0" smtClean="0"/>
              <a:t> ("example.txt");</a:t>
            </a:r>
          </a:p>
          <a:p>
            <a:pPr eaLnBrk="1" hangingPunct="1">
              <a:lnSpc>
                <a:spcPct val="80000"/>
              </a:lnSpc>
              <a:buFontTx/>
              <a:buNone/>
            </a:pPr>
            <a:r>
              <a:rPr lang="en-US" dirty="0" smtClean="0"/>
              <a:t>    if (</a:t>
            </a:r>
            <a:r>
              <a:rPr lang="en-US" dirty="0" err="1" smtClean="0"/>
              <a:t>myfile.is_open</a:t>
            </a:r>
            <a:r>
              <a:rPr lang="en-US" dirty="0" smtClean="0"/>
              <a:t>())	</a:t>
            </a:r>
          </a:p>
          <a:p>
            <a:pPr eaLnBrk="1" hangingPunct="1">
              <a:lnSpc>
                <a:spcPct val="80000"/>
              </a:lnSpc>
              <a:buFontTx/>
              <a:buNone/>
            </a:pPr>
            <a:r>
              <a:rPr lang="en-US" dirty="0" smtClean="0"/>
              <a:t>	</a:t>
            </a:r>
            <a:r>
              <a:rPr lang="en-US" dirty="0" smtClean="0"/>
              <a:t>{ </a:t>
            </a:r>
          </a:p>
          <a:p>
            <a:pPr eaLnBrk="1" hangingPunct="1">
              <a:lnSpc>
                <a:spcPct val="80000"/>
              </a:lnSpc>
              <a:buFontTx/>
              <a:buNone/>
            </a:pPr>
            <a:r>
              <a:rPr lang="en-US" dirty="0" smtClean="0"/>
              <a:t>	 </a:t>
            </a:r>
            <a:r>
              <a:rPr lang="en-US" dirty="0" smtClean="0"/>
              <a:t> </a:t>
            </a:r>
            <a:r>
              <a:rPr lang="en-US" dirty="0" err="1" smtClean="0"/>
              <a:t>myfile</a:t>
            </a:r>
            <a:r>
              <a:rPr lang="en-US" dirty="0" smtClean="0"/>
              <a:t> </a:t>
            </a:r>
            <a:r>
              <a:rPr lang="en-US" dirty="0" smtClean="0"/>
              <a:t>&lt;&lt; "This is a line.\n";</a:t>
            </a:r>
          </a:p>
          <a:p>
            <a:pPr eaLnBrk="1" hangingPunct="1">
              <a:lnSpc>
                <a:spcPct val="80000"/>
              </a:lnSpc>
              <a:buFontTx/>
              <a:buNone/>
            </a:pPr>
            <a:r>
              <a:rPr lang="en-US" dirty="0" smtClean="0"/>
              <a:t>      </a:t>
            </a:r>
            <a:r>
              <a:rPr lang="en-US" dirty="0" err="1" smtClean="0"/>
              <a:t>myfile</a:t>
            </a:r>
            <a:r>
              <a:rPr lang="en-US" dirty="0" smtClean="0"/>
              <a:t> &lt;&lt; "This is another line.\n"; </a:t>
            </a:r>
            <a:r>
              <a:rPr lang="en-US" dirty="0" err="1" smtClean="0"/>
              <a:t>myfile.close</a:t>
            </a:r>
            <a:r>
              <a:rPr lang="en-US" dirty="0" smtClean="0"/>
              <a:t>(); </a:t>
            </a:r>
            <a:endParaRPr lang="en-US" dirty="0" smtClean="0"/>
          </a:p>
          <a:p>
            <a:pPr eaLnBrk="1" hangingPunct="1">
              <a:lnSpc>
                <a:spcPct val="80000"/>
              </a:lnSpc>
              <a:buFontTx/>
              <a:buNone/>
            </a:pPr>
            <a:r>
              <a:rPr lang="en-US" dirty="0" smtClean="0"/>
              <a:t>	</a:t>
            </a:r>
            <a:r>
              <a:rPr lang="en-US" dirty="0" smtClean="0"/>
              <a:t>}</a:t>
            </a:r>
            <a:endParaRPr lang="en-US" dirty="0" smtClean="0"/>
          </a:p>
          <a:p>
            <a:pPr eaLnBrk="1" hangingPunct="1">
              <a:lnSpc>
                <a:spcPct val="80000"/>
              </a:lnSpc>
              <a:buFontTx/>
              <a:buNone/>
            </a:pPr>
            <a:r>
              <a:rPr lang="en-US" dirty="0" smtClean="0"/>
              <a:t>    else</a:t>
            </a:r>
          </a:p>
          <a:p>
            <a:pPr eaLnBrk="1" hangingPunct="1">
              <a:lnSpc>
                <a:spcPct val="80000"/>
              </a:lnSpc>
              <a:buFontTx/>
              <a:buNone/>
            </a:pPr>
            <a:r>
              <a:rPr lang="en-US" dirty="0" smtClean="0"/>
              <a:t>      </a:t>
            </a:r>
            <a:r>
              <a:rPr lang="en-US" dirty="0" err="1" smtClean="0"/>
              <a:t>cout</a:t>
            </a:r>
            <a:r>
              <a:rPr lang="en-US" dirty="0" smtClean="0"/>
              <a:t> </a:t>
            </a:r>
            <a:r>
              <a:rPr lang="en-US" dirty="0" smtClean="0"/>
              <a:t>&lt;&lt; "Unable to open file";</a:t>
            </a:r>
          </a:p>
          <a:p>
            <a:pPr eaLnBrk="1" hangingPunct="1">
              <a:lnSpc>
                <a:spcPct val="80000"/>
              </a:lnSpc>
              <a:buFontTx/>
              <a:buNone/>
            </a:pPr>
            <a:r>
              <a:rPr lang="en-US" dirty="0" smtClean="0"/>
              <a:t>        </a:t>
            </a:r>
            <a:endParaRPr lang="en-US" dirty="0" smtClean="0"/>
          </a:p>
          <a:p>
            <a:pPr eaLnBrk="1" hangingPunct="1">
              <a:lnSpc>
                <a:spcPct val="80000"/>
              </a:lnSpc>
              <a:buFontTx/>
              <a:buNone/>
            </a:pPr>
            <a:r>
              <a:rPr lang="en-US" dirty="0" smtClean="0"/>
              <a:t>	</a:t>
            </a:r>
            <a:r>
              <a:rPr lang="en-US" dirty="0" smtClean="0"/>
              <a:t>return </a:t>
            </a:r>
            <a:r>
              <a:rPr lang="en-US" dirty="0" smtClean="0"/>
              <a:t>0; </a:t>
            </a:r>
          </a:p>
          <a:p>
            <a:pPr eaLnBrk="1" hangingPunct="1">
              <a:lnSpc>
                <a:spcPct val="80000"/>
              </a:lnSpc>
              <a:buFontTx/>
              <a:buNone/>
            </a:pPr>
            <a:r>
              <a:rPr lang="en-US" dirty="0" smtClean="0"/>
              <a:t>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eaLnBrk="1" fontAlgn="auto" hangingPunct="1">
              <a:spcAft>
                <a:spcPts val="0"/>
              </a:spcAft>
              <a:defRPr/>
            </a:pPr>
            <a:r>
              <a:rPr lang="en-US" smtClean="0"/>
              <a:t>// reading a text file</a:t>
            </a:r>
          </a:p>
        </p:txBody>
      </p:sp>
      <p:sp>
        <p:nvSpPr>
          <p:cNvPr id="310275" name="Rectangle 3"/>
          <p:cNvSpPr>
            <a:spLocks noGrp="1" noChangeArrowheads="1"/>
          </p:cNvSpPr>
          <p:nvPr>
            <p:ph sz="quarter" idx="1"/>
          </p:nvPr>
        </p:nvSpPr>
        <p:spPr/>
        <p:txBody>
          <a:bodyPr>
            <a:normAutofit fontScale="77500" lnSpcReduction="20000"/>
          </a:bodyPr>
          <a:lstStyle/>
          <a:p>
            <a:pPr eaLnBrk="1" hangingPunct="1">
              <a:lnSpc>
                <a:spcPct val="80000"/>
              </a:lnSpc>
              <a:buFontTx/>
              <a:buNone/>
            </a:pPr>
            <a:r>
              <a:rPr lang="en-US" sz="2000" dirty="0" smtClean="0"/>
              <a:t>#include &lt;</a:t>
            </a:r>
            <a:r>
              <a:rPr lang="en-US" sz="2000" dirty="0" err="1" smtClean="0"/>
              <a:t>iostream</a:t>
            </a:r>
            <a:r>
              <a:rPr lang="en-US" sz="2000" dirty="0" smtClean="0"/>
              <a:t>&gt; </a:t>
            </a:r>
          </a:p>
          <a:p>
            <a:pPr eaLnBrk="1" hangingPunct="1">
              <a:lnSpc>
                <a:spcPct val="80000"/>
              </a:lnSpc>
              <a:buFontTx/>
              <a:buNone/>
            </a:pPr>
            <a:r>
              <a:rPr lang="en-US" sz="2000" dirty="0" smtClean="0"/>
              <a:t>#include &lt;</a:t>
            </a:r>
            <a:r>
              <a:rPr lang="en-US" sz="2000" dirty="0" err="1" smtClean="0"/>
              <a:t>fstream</a:t>
            </a:r>
            <a:r>
              <a:rPr lang="en-US" sz="2000" dirty="0" smtClean="0"/>
              <a:t>&gt;</a:t>
            </a:r>
          </a:p>
          <a:p>
            <a:pPr eaLnBrk="1" hangingPunct="1">
              <a:lnSpc>
                <a:spcPct val="80000"/>
              </a:lnSpc>
              <a:buFontTx/>
              <a:buNone/>
            </a:pPr>
            <a:r>
              <a:rPr lang="en-US" sz="2000" dirty="0" smtClean="0"/>
              <a:t>#include &lt;string&gt;</a:t>
            </a:r>
          </a:p>
          <a:p>
            <a:pPr eaLnBrk="1" hangingPunct="1">
              <a:lnSpc>
                <a:spcPct val="80000"/>
              </a:lnSpc>
              <a:buFontTx/>
              <a:buNone/>
            </a:pPr>
            <a:r>
              <a:rPr lang="en-US" sz="2000" dirty="0" smtClean="0"/>
              <a:t> using namespace std</a:t>
            </a:r>
            <a:r>
              <a:rPr lang="en-US" sz="2000" dirty="0" smtClean="0"/>
              <a:t>;</a:t>
            </a:r>
          </a:p>
          <a:p>
            <a:pPr eaLnBrk="1" hangingPunct="1">
              <a:lnSpc>
                <a:spcPct val="80000"/>
              </a:lnSpc>
              <a:buFontTx/>
              <a:buNone/>
            </a:pPr>
            <a:endParaRPr lang="en-US" sz="2000" dirty="0" smtClean="0"/>
          </a:p>
          <a:p>
            <a:pPr eaLnBrk="1" hangingPunct="1">
              <a:lnSpc>
                <a:spcPct val="80000"/>
              </a:lnSpc>
              <a:buFontTx/>
              <a:buNone/>
            </a:pPr>
            <a:r>
              <a:rPr lang="en-US" sz="2000" dirty="0" smtClean="0"/>
              <a:t> </a:t>
            </a:r>
            <a:r>
              <a:rPr lang="en-US" sz="2000" dirty="0" err="1" smtClean="0"/>
              <a:t>int</a:t>
            </a:r>
            <a:r>
              <a:rPr lang="en-US" sz="2000" dirty="0" smtClean="0"/>
              <a:t> main </a:t>
            </a:r>
            <a:r>
              <a:rPr lang="en-US" sz="2000" dirty="0" smtClean="0"/>
              <a:t>(void)</a:t>
            </a:r>
            <a:endParaRPr lang="en-US" sz="2000" dirty="0" smtClean="0"/>
          </a:p>
          <a:p>
            <a:pPr eaLnBrk="1" hangingPunct="1">
              <a:lnSpc>
                <a:spcPct val="80000"/>
              </a:lnSpc>
              <a:buFontTx/>
              <a:buNone/>
            </a:pPr>
            <a:r>
              <a:rPr lang="en-US" sz="2000" dirty="0" smtClean="0"/>
              <a:t> {</a:t>
            </a:r>
          </a:p>
          <a:p>
            <a:pPr eaLnBrk="1" hangingPunct="1">
              <a:lnSpc>
                <a:spcPct val="80000"/>
              </a:lnSpc>
              <a:buFontTx/>
              <a:buNone/>
            </a:pPr>
            <a:r>
              <a:rPr lang="en-US" sz="2000" dirty="0" smtClean="0"/>
              <a:t>   string line;</a:t>
            </a:r>
          </a:p>
          <a:p>
            <a:pPr eaLnBrk="1" hangingPunct="1">
              <a:lnSpc>
                <a:spcPct val="80000"/>
              </a:lnSpc>
              <a:buFontTx/>
              <a:buNone/>
            </a:pPr>
            <a:r>
              <a:rPr lang="en-US" sz="2000" dirty="0" smtClean="0"/>
              <a:t>   </a:t>
            </a:r>
            <a:r>
              <a:rPr lang="en-US" sz="2000" dirty="0" err="1" smtClean="0"/>
              <a:t>ifstream</a:t>
            </a:r>
            <a:r>
              <a:rPr lang="en-US" sz="2000" dirty="0" smtClean="0"/>
              <a:t> </a:t>
            </a:r>
            <a:r>
              <a:rPr lang="en-US" sz="2000" dirty="0" err="1" smtClean="0"/>
              <a:t>myfile</a:t>
            </a:r>
            <a:r>
              <a:rPr lang="en-US" sz="2000" dirty="0" smtClean="0"/>
              <a:t>;</a:t>
            </a:r>
          </a:p>
          <a:p>
            <a:pPr eaLnBrk="1" hangingPunct="1">
              <a:lnSpc>
                <a:spcPct val="80000"/>
              </a:lnSpc>
              <a:buFontTx/>
              <a:buNone/>
            </a:pPr>
            <a:r>
              <a:rPr lang="en-US" sz="2000" dirty="0" smtClean="0"/>
              <a:t>   </a:t>
            </a:r>
            <a:r>
              <a:rPr lang="en-US" sz="2000" dirty="0" err="1" smtClean="0"/>
              <a:t>myfile.open</a:t>
            </a:r>
            <a:r>
              <a:rPr lang="en-US" sz="2000" dirty="0" smtClean="0"/>
              <a:t>("example.txt");</a:t>
            </a:r>
          </a:p>
          <a:p>
            <a:pPr eaLnBrk="1" hangingPunct="1">
              <a:lnSpc>
                <a:spcPct val="80000"/>
              </a:lnSpc>
              <a:buFontTx/>
              <a:buNone/>
            </a:pPr>
            <a:r>
              <a:rPr lang="en-US" sz="2000" dirty="0" smtClean="0"/>
              <a:t>   if (</a:t>
            </a:r>
            <a:r>
              <a:rPr lang="en-US" sz="2000" dirty="0" err="1" smtClean="0"/>
              <a:t>myfile.is_open</a:t>
            </a:r>
            <a:r>
              <a:rPr lang="en-US" sz="2000" dirty="0" smtClean="0"/>
              <a:t>( )) 	{ </a:t>
            </a:r>
            <a:endParaRPr lang="en-US" sz="2000" dirty="0" smtClean="0"/>
          </a:p>
          <a:p>
            <a:pPr eaLnBrk="1" hangingPunct="1">
              <a:lnSpc>
                <a:spcPct val="80000"/>
              </a:lnSpc>
              <a:buFontTx/>
              <a:buNone/>
            </a:pPr>
            <a:r>
              <a:rPr lang="en-US" sz="2000" dirty="0" smtClean="0"/>
              <a:t>        while (! myfile.eof() )</a:t>
            </a:r>
          </a:p>
          <a:p>
            <a:pPr eaLnBrk="1" hangingPunct="1">
              <a:lnSpc>
                <a:spcPct val="80000"/>
              </a:lnSpc>
              <a:buFontTx/>
              <a:buNone/>
            </a:pPr>
            <a:r>
              <a:rPr lang="en-US" sz="2000" dirty="0" smtClean="0"/>
              <a:t>        { </a:t>
            </a:r>
            <a:r>
              <a:rPr lang="en-US" sz="2000" dirty="0" smtClean="0"/>
              <a:t>      </a:t>
            </a:r>
            <a:r>
              <a:rPr lang="en-US" sz="2000" dirty="0" err="1" smtClean="0"/>
              <a:t>getline</a:t>
            </a:r>
            <a:r>
              <a:rPr lang="en-US" sz="2000" dirty="0" smtClean="0"/>
              <a:t> </a:t>
            </a:r>
            <a:r>
              <a:rPr lang="en-US" sz="2000" dirty="0" smtClean="0"/>
              <a:t>(myfile,line);</a:t>
            </a:r>
          </a:p>
          <a:p>
            <a:pPr eaLnBrk="1" hangingPunct="1">
              <a:lnSpc>
                <a:spcPct val="80000"/>
              </a:lnSpc>
              <a:buFontTx/>
              <a:buNone/>
            </a:pPr>
            <a:r>
              <a:rPr lang="en-US" sz="2000" dirty="0" smtClean="0"/>
              <a:t>                </a:t>
            </a:r>
            <a:r>
              <a:rPr lang="en-US" sz="2000" dirty="0" err="1" smtClean="0"/>
              <a:t>cout</a:t>
            </a:r>
            <a:r>
              <a:rPr lang="en-US" sz="2000" dirty="0" smtClean="0"/>
              <a:t> &lt;&lt; line &lt;&lt; </a:t>
            </a:r>
            <a:r>
              <a:rPr lang="en-US" sz="2000" dirty="0" err="1" smtClean="0"/>
              <a:t>endl</a:t>
            </a:r>
            <a:r>
              <a:rPr lang="en-US" sz="2000" dirty="0" smtClean="0"/>
              <a:t>;	} </a:t>
            </a:r>
          </a:p>
          <a:p>
            <a:pPr eaLnBrk="1" hangingPunct="1">
              <a:lnSpc>
                <a:spcPct val="80000"/>
              </a:lnSpc>
              <a:buFontTx/>
              <a:buNone/>
            </a:pPr>
            <a:r>
              <a:rPr lang="en-US" sz="2000" dirty="0" smtClean="0"/>
              <a:t>	</a:t>
            </a:r>
            <a:r>
              <a:rPr lang="en-US" sz="2000" dirty="0" smtClean="0"/>
              <a:t>	</a:t>
            </a:r>
            <a:r>
              <a:rPr lang="en-US" sz="2000" dirty="0" err="1" smtClean="0"/>
              <a:t>myfile.close</a:t>
            </a:r>
            <a:r>
              <a:rPr lang="en-US" sz="2000" dirty="0" smtClean="0"/>
              <a:t>();</a:t>
            </a:r>
          </a:p>
          <a:p>
            <a:pPr eaLnBrk="1" hangingPunct="1">
              <a:lnSpc>
                <a:spcPct val="80000"/>
              </a:lnSpc>
              <a:buFontTx/>
              <a:buNone/>
            </a:pPr>
            <a:r>
              <a:rPr lang="en-US" sz="2000" dirty="0" smtClean="0"/>
              <a:t>   </a:t>
            </a:r>
            <a:r>
              <a:rPr lang="en-US" sz="2000" dirty="0" smtClean="0"/>
              <a:t>}</a:t>
            </a:r>
          </a:p>
          <a:p>
            <a:pPr>
              <a:lnSpc>
                <a:spcPct val="80000"/>
              </a:lnSpc>
              <a:buNone/>
            </a:pPr>
            <a:r>
              <a:rPr lang="en-US" sz="2000" dirty="0" smtClean="0"/>
              <a:t>else</a:t>
            </a:r>
          </a:p>
          <a:p>
            <a:pPr>
              <a:lnSpc>
                <a:spcPct val="80000"/>
              </a:lnSpc>
              <a:buNone/>
            </a:pPr>
            <a:r>
              <a:rPr lang="en-US" sz="2000" dirty="0" smtClean="0"/>
              <a:t>    </a:t>
            </a:r>
            <a:r>
              <a:rPr lang="en-US" sz="2000" dirty="0" smtClean="0"/>
              <a:t>		</a:t>
            </a:r>
            <a:r>
              <a:rPr lang="en-US" sz="2000" dirty="0" err="1" smtClean="0"/>
              <a:t>cout</a:t>
            </a:r>
            <a:r>
              <a:rPr lang="en-US" sz="2000" dirty="0" smtClean="0"/>
              <a:t> </a:t>
            </a:r>
            <a:r>
              <a:rPr lang="en-US" sz="2000" dirty="0" smtClean="0"/>
              <a:t>&lt;&lt; "Unable to open file";</a:t>
            </a:r>
          </a:p>
          <a:p>
            <a:pPr>
              <a:lnSpc>
                <a:spcPct val="80000"/>
              </a:lnSpc>
              <a:buNone/>
            </a:pPr>
            <a:endParaRPr lang="en-US" sz="2000" dirty="0" smtClean="0"/>
          </a:p>
          <a:p>
            <a:pPr>
              <a:lnSpc>
                <a:spcPct val="80000"/>
              </a:lnSpc>
              <a:buNone/>
            </a:pPr>
            <a:r>
              <a:rPr lang="en-US" sz="2000" dirty="0" smtClean="0"/>
              <a:t>    return 0;</a:t>
            </a:r>
          </a:p>
          <a:p>
            <a:pPr>
              <a:lnSpc>
                <a:spcPct val="80000"/>
              </a:lnSpc>
              <a:buNone/>
            </a:pPr>
            <a:r>
              <a:rPr lang="en-US" sz="2000" dirty="0" smtClean="0"/>
              <a:t> } </a:t>
            </a:r>
            <a:endParaRPr lang="en-US" sz="2000" dirty="0" smtClean="0"/>
          </a:p>
          <a:p>
            <a:pPr>
              <a:lnSpc>
                <a:spcPct val="80000"/>
              </a:lnSpc>
              <a:buNone/>
            </a:pPr>
            <a:endParaRPr lang="en-US" sz="2000" dirty="0" smtClean="0"/>
          </a:p>
          <a:p>
            <a:pPr eaLnBrk="1" hangingPunct="1">
              <a:lnSpc>
                <a:spcPct val="80000"/>
              </a:lnSpc>
              <a:buFontTx/>
              <a:buNone/>
            </a:pPr>
            <a:endParaRPr lang="en-US"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pPr eaLnBrk="1" fontAlgn="auto" hangingPunct="1">
              <a:spcAft>
                <a:spcPts val="0"/>
              </a:spcAft>
              <a:defRPr/>
            </a:pPr>
            <a:r>
              <a:rPr lang="en-US" dirty="0" smtClean="0"/>
              <a:t>Exceptions</a:t>
            </a:r>
          </a:p>
        </p:txBody>
      </p:sp>
      <p:sp>
        <p:nvSpPr>
          <p:cNvPr id="281603" name="Rectangle 3"/>
          <p:cNvSpPr>
            <a:spLocks noGrp="1" noChangeArrowheads="1"/>
          </p:cNvSpPr>
          <p:nvPr>
            <p:ph sz="quarter" idx="1"/>
          </p:nvPr>
        </p:nvSpPr>
        <p:spPr/>
        <p:txBody>
          <a:bodyPr/>
          <a:lstStyle/>
          <a:p>
            <a:pPr algn="just" eaLnBrk="1" hangingPunct="1">
              <a:buFont typeface="Wingdings" pitchFamily="2" charset="2"/>
              <a:buChar char="Ø"/>
            </a:pPr>
            <a:r>
              <a:rPr lang="en-US" dirty="0" smtClean="0"/>
              <a:t>C++ provides a systematic, object-oriented approach to handle run-time errors generated by C++ classes.</a:t>
            </a:r>
          </a:p>
          <a:p>
            <a:pPr algn="just" eaLnBrk="1" hangingPunct="1">
              <a:buFont typeface="Wingdings" pitchFamily="2" charset="2"/>
              <a:buChar char="Ø"/>
            </a:pPr>
            <a:endParaRPr lang="en-US" dirty="0" smtClean="0"/>
          </a:p>
          <a:p>
            <a:pPr algn="just" eaLnBrk="1" hangingPunct="1">
              <a:buFont typeface="Wingdings" pitchFamily="2" charset="2"/>
              <a:buChar char="Ø"/>
            </a:pPr>
            <a:r>
              <a:rPr lang="en-US" dirty="0" smtClean="0"/>
              <a:t>The exception mechanism of C++ uses three keywords:</a:t>
            </a:r>
          </a:p>
          <a:p>
            <a:pPr lvl="1" algn="just" eaLnBrk="1" hangingPunct="1">
              <a:buFont typeface="Wingdings" pitchFamily="2" charset="2"/>
              <a:buChar char="v"/>
            </a:pPr>
            <a:r>
              <a:rPr lang="en-US" dirty="0" smtClean="0"/>
              <a:t>throw</a:t>
            </a:r>
          </a:p>
          <a:p>
            <a:pPr lvl="1" algn="just" eaLnBrk="1" hangingPunct="1">
              <a:buFont typeface="Wingdings" pitchFamily="2" charset="2"/>
              <a:buChar char="v"/>
            </a:pPr>
            <a:r>
              <a:rPr lang="en-US" dirty="0" smtClean="0"/>
              <a:t>catch</a:t>
            </a:r>
          </a:p>
          <a:p>
            <a:pPr lvl="1" algn="just" eaLnBrk="1" hangingPunct="1">
              <a:buFont typeface="Wingdings" pitchFamily="2" charset="2"/>
              <a:buChar char="v"/>
            </a:pPr>
            <a:r>
              <a:rPr lang="en-US" dirty="0" smtClean="0"/>
              <a:t>try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normAutofit/>
          </a:bodyPr>
          <a:lstStyle/>
          <a:p>
            <a:pPr eaLnBrk="1" fontAlgn="auto" hangingPunct="1">
              <a:spcAft>
                <a:spcPts val="0"/>
              </a:spcAft>
              <a:defRPr/>
            </a:pPr>
            <a:r>
              <a:rPr lang="en-US" sz="3200" b="1" dirty="0" smtClean="0"/>
              <a:t>Checking state </a:t>
            </a:r>
            <a:r>
              <a:rPr lang="en-US" sz="3200" b="1" dirty="0" smtClean="0"/>
              <a:t>flags</a:t>
            </a:r>
            <a:endParaRPr lang="en-US" sz="3200" b="1" dirty="0" smtClean="0"/>
          </a:p>
        </p:txBody>
      </p:sp>
      <p:sp>
        <p:nvSpPr>
          <p:cNvPr id="311299" name="Rectangle 3"/>
          <p:cNvSpPr>
            <a:spLocks noGrp="1" noChangeArrowheads="1"/>
          </p:cNvSpPr>
          <p:nvPr>
            <p:ph sz="quarter" idx="1"/>
          </p:nvPr>
        </p:nvSpPr>
        <p:spPr/>
        <p:txBody>
          <a:bodyPr>
            <a:normAutofit lnSpcReduction="10000"/>
          </a:bodyPr>
          <a:lstStyle/>
          <a:p>
            <a:pPr algn="just" eaLnBrk="1" hangingPunct="1">
              <a:lnSpc>
                <a:spcPct val="80000"/>
              </a:lnSpc>
              <a:buFont typeface="Wingdings" pitchFamily="2" charset="2"/>
              <a:buChar char="Ø"/>
            </a:pPr>
            <a:r>
              <a:rPr lang="en-US" sz="2000" b="1" dirty="0" smtClean="0"/>
              <a:t>bad() </a:t>
            </a:r>
          </a:p>
          <a:p>
            <a:pPr lvl="1" algn="just" eaLnBrk="1" hangingPunct="1">
              <a:lnSpc>
                <a:spcPct val="80000"/>
              </a:lnSpc>
              <a:buFont typeface="Wingdings" pitchFamily="2" charset="2"/>
              <a:buChar char="v"/>
            </a:pPr>
            <a:r>
              <a:rPr lang="en-US" sz="1800" dirty="0" smtClean="0"/>
              <a:t>Returns true if a reading or writing operation fails. For example in the case that we try to write to a file that is not open for writing or if the device where we try to write has no space left. </a:t>
            </a:r>
          </a:p>
          <a:p>
            <a:pPr algn="just" eaLnBrk="1" hangingPunct="1">
              <a:lnSpc>
                <a:spcPct val="80000"/>
              </a:lnSpc>
              <a:buFont typeface="Wingdings" pitchFamily="2" charset="2"/>
              <a:buChar char="Ø"/>
            </a:pPr>
            <a:r>
              <a:rPr lang="en-US" sz="2000" b="1" dirty="0" smtClean="0"/>
              <a:t>fail() </a:t>
            </a:r>
          </a:p>
          <a:p>
            <a:pPr lvl="1" algn="just" eaLnBrk="1" hangingPunct="1">
              <a:lnSpc>
                <a:spcPct val="80000"/>
              </a:lnSpc>
              <a:buFont typeface="Wingdings" pitchFamily="2" charset="2"/>
              <a:buChar char="v"/>
            </a:pPr>
            <a:r>
              <a:rPr lang="en-US" sz="1800" dirty="0" smtClean="0"/>
              <a:t>Returns true in the same cases as bad(), but also in the case that a format error happens, like when an alphabetical character is extracted when we are trying to read an integer number. </a:t>
            </a:r>
          </a:p>
          <a:p>
            <a:pPr algn="just" eaLnBrk="1" hangingPunct="1">
              <a:lnSpc>
                <a:spcPct val="80000"/>
              </a:lnSpc>
              <a:buFont typeface="Wingdings" pitchFamily="2" charset="2"/>
              <a:buChar char="Ø"/>
            </a:pPr>
            <a:r>
              <a:rPr lang="en-US" sz="2000" b="1" dirty="0" err="1" smtClean="0"/>
              <a:t>eof</a:t>
            </a:r>
            <a:r>
              <a:rPr lang="en-US" sz="2000" b="1" dirty="0" smtClean="0"/>
              <a:t>() </a:t>
            </a:r>
          </a:p>
          <a:p>
            <a:pPr lvl="1" algn="just" eaLnBrk="1" hangingPunct="1">
              <a:lnSpc>
                <a:spcPct val="80000"/>
              </a:lnSpc>
              <a:buFont typeface="Wingdings" pitchFamily="2" charset="2"/>
              <a:buChar char="v"/>
            </a:pPr>
            <a:r>
              <a:rPr lang="en-US" sz="1800" dirty="0" smtClean="0"/>
              <a:t>Returns true if a file open for reading has reached the end. </a:t>
            </a:r>
          </a:p>
          <a:p>
            <a:pPr algn="just" eaLnBrk="1" hangingPunct="1">
              <a:lnSpc>
                <a:spcPct val="80000"/>
              </a:lnSpc>
              <a:buFont typeface="Wingdings" pitchFamily="2" charset="2"/>
              <a:buChar char="Ø"/>
            </a:pPr>
            <a:r>
              <a:rPr lang="en-US" sz="2000" b="1" dirty="0" smtClean="0"/>
              <a:t>good() </a:t>
            </a:r>
          </a:p>
          <a:p>
            <a:pPr lvl="1" algn="just" eaLnBrk="1" hangingPunct="1">
              <a:lnSpc>
                <a:spcPct val="80000"/>
              </a:lnSpc>
              <a:buFont typeface="Wingdings" pitchFamily="2" charset="2"/>
              <a:buChar char="v"/>
            </a:pPr>
            <a:r>
              <a:rPr lang="en-US" sz="1800" dirty="0" smtClean="0"/>
              <a:t>It is the most generic state flag: it returns false in the same cases in which calling any of the previous functions would return true. </a:t>
            </a:r>
          </a:p>
          <a:p>
            <a:pPr algn="just" eaLnBrk="1" hangingPunct="1">
              <a:lnSpc>
                <a:spcPct val="80000"/>
              </a:lnSpc>
              <a:buFont typeface="Wingdings" pitchFamily="2" charset="2"/>
              <a:buChar char="Ø"/>
            </a:pPr>
            <a:r>
              <a:rPr lang="en-US" sz="2000" b="1" dirty="0" smtClean="0"/>
              <a:t>clear()</a:t>
            </a:r>
          </a:p>
          <a:p>
            <a:pPr lvl="1" algn="just">
              <a:lnSpc>
                <a:spcPct val="80000"/>
              </a:lnSpc>
              <a:buFont typeface="Wingdings" pitchFamily="2" charset="2"/>
              <a:buChar char="v"/>
            </a:pPr>
            <a:r>
              <a:rPr lang="en-US" sz="1800" dirty="0" smtClean="0"/>
              <a:t>reset </a:t>
            </a:r>
            <a:r>
              <a:rPr lang="en-US" sz="1800" dirty="0" smtClean="0"/>
              <a:t>the state flags checked by any of these member functions  we have just seen we can use the member function which takes no parameters.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b="1" dirty="0" smtClean="0"/>
              <a:t>get </a:t>
            </a:r>
            <a:r>
              <a:rPr lang="en-US" sz="4000" b="1" dirty="0" smtClean="0"/>
              <a:t>and put stream pointers</a:t>
            </a:r>
          </a:p>
        </p:txBody>
      </p:sp>
      <p:sp>
        <p:nvSpPr>
          <p:cNvPr id="312323" name="Rectangle 3"/>
          <p:cNvSpPr>
            <a:spLocks noGrp="1" noChangeArrowheads="1"/>
          </p:cNvSpPr>
          <p:nvPr>
            <p:ph sz="quarter" idx="1"/>
          </p:nvPr>
        </p:nvSpPr>
        <p:spPr/>
        <p:txBody>
          <a:bodyPr>
            <a:normAutofit fontScale="92500"/>
          </a:bodyPr>
          <a:lstStyle/>
          <a:p>
            <a:pPr algn="just" eaLnBrk="1" hangingPunct="1">
              <a:lnSpc>
                <a:spcPct val="80000"/>
              </a:lnSpc>
              <a:buFont typeface="Wingdings" pitchFamily="2" charset="2"/>
              <a:buChar char="Ø"/>
            </a:pPr>
            <a:r>
              <a:rPr lang="en-US" sz="2800" dirty="0" smtClean="0"/>
              <a:t>All </a:t>
            </a:r>
            <a:r>
              <a:rPr lang="en-US" sz="2800" dirty="0" smtClean="0"/>
              <a:t>i/o streams objects have, at least, one internal stream pointer: </a:t>
            </a:r>
            <a:r>
              <a:rPr lang="en-US" sz="2800" dirty="0" err="1" smtClean="0"/>
              <a:t>ifstream</a:t>
            </a:r>
            <a:r>
              <a:rPr lang="en-US" sz="2800" dirty="0" smtClean="0"/>
              <a:t>, like </a:t>
            </a:r>
            <a:r>
              <a:rPr lang="en-US" sz="2800" dirty="0" err="1" smtClean="0"/>
              <a:t>istream</a:t>
            </a:r>
            <a:r>
              <a:rPr lang="en-US" sz="2800" dirty="0" smtClean="0"/>
              <a:t>, has a pointer known as the </a:t>
            </a:r>
            <a:r>
              <a:rPr lang="en-US" sz="2800" i="1" dirty="0" smtClean="0"/>
              <a:t>get pointer</a:t>
            </a:r>
            <a:r>
              <a:rPr lang="en-US" sz="2800" dirty="0" smtClean="0"/>
              <a:t> that points to the element to be read in the next input operation</a:t>
            </a:r>
            <a:r>
              <a:rPr lang="en-US" sz="2800" dirty="0" smtClean="0"/>
              <a:t>.</a:t>
            </a:r>
          </a:p>
          <a:p>
            <a:pPr algn="just" eaLnBrk="1" hangingPunct="1">
              <a:lnSpc>
                <a:spcPct val="80000"/>
              </a:lnSpc>
              <a:buNone/>
            </a:pPr>
            <a:r>
              <a:rPr lang="en-US" sz="2800" dirty="0" smtClean="0"/>
              <a:t> </a:t>
            </a:r>
            <a:endParaRPr lang="en-US" sz="2800" dirty="0" smtClean="0"/>
          </a:p>
          <a:p>
            <a:pPr algn="just" eaLnBrk="1" hangingPunct="1">
              <a:lnSpc>
                <a:spcPct val="80000"/>
              </a:lnSpc>
              <a:buFont typeface="Wingdings" pitchFamily="2" charset="2"/>
              <a:buChar char="Ø"/>
            </a:pPr>
            <a:r>
              <a:rPr lang="en-US" sz="2800" dirty="0" err="1" smtClean="0"/>
              <a:t>ofstream</a:t>
            </a:r>
            <a:r>
              <a:rPr lang="en-US" sz="2800" dirty="0" smtClean="0"/>
              <a:t>, like </a:t>
            </a:r>
            <a:r>
              <a:rPr lang="en-US" sz="2800" dirty="0" err="1" smtClean="0"/>
              <a:t>ostream</a:t>
            </a:r>
            <a:r>
              <a:rPr lang="en-US" sz="2800" dirty="0" smtClean="0"/>
              <a:t>, has a pointer known as the </a:t>
            </a:r>
            <a:r>
              <a:rPr lang="en-US" sz="2800" i="1" dirty="0" smtClean="0"/>
              <a:t>put pointer</a:t>
            </a:r>
            <a:r>
              <a:rPr lang="en-US" sz="2800" dirty="0" smtClean="0"/>
              <a:t> that points to the location where the next element has to be written. </a:t>
            </a:r>
            <a:endParaRPr lang="en-US" sz="2800" dirty="0" smtClean="0"/>
          </a:p>
          <a:p>
            <a:pPr algn="just" eaLnBrk="1" hangingPunct="1">
              <a:lnSpc>
                <a:spcPct val="80000"/>
              </a:lnSpc>
              <a:buFont typeface="Wingdings" pitchFamily="2" charset="2"/>
              <a:buChar char="Ø"/>
            </a:pPr>
            <a:endParaRPr lang="en-US" sz="2800" dirty="0" smtClean="0"/>
          </a:p>
          <a:p>
            <a:pPr algn="just" eaLnBrk="1" hangingPunct="1">
              <a:lnSpc>
                <a:spcPct val="80000"/>
              </a:lnSpc>
              <a:buFont typeface="Wingdings" pitchFamily="2" charset="2"/>
              <a:buChar char="Ø"/>
            </a:pPr>
            <a:r>
              <a:rPr lang="en-US" sz="2800" dirty="0" smtClean="0"/>
              <a:t>Finally, </a:t>
            </a:r>
            <a:r>
              <a:rPr lang="en-US" sz="2800" dirty="0" err="1" smtClean="0"/>
              <a:t>fstream</a:t>
            </a:r>
            <a:r>
              <a:rPr lang="en-US" sz="2800" dirty="0" smtClean="0"/>
              <a:t>, inherits both, the get and the put pointers, from </a:t>
            </a:r>
            <a:r>
              <a:rPr lang="en-US" sz="2800" dirty="0" err="1" smtClean="0"/>
              <a:t>iostream</a:t>
            </a:r>
            <a:r>
              <a:rPr lang="en-US" sz="2800" dirty="0" smtClean="0"/>
              <a:t> (which is itself derived from both </a:t>
            </a:r>
            <a:r>
              <a:rPr lang="en-US" sz="2800" dirty="0" err="1" smtClean="0"/>
              <a:t>istream</a:t>
            </a:r>
            <a:r>
              <a:rPr lang="en-US" sz="2800" dirty="0" smtClean="0"/>
              <a:t> and </a:t>
            </a:r>
            <a:r>
              <a:rPr lang="en-US" sz="2800" dirty="0" err="1" smtClean="0"/>
              <a:t>ostream</a:t>
            </a:r>
            <a:r>
              <a:rPr lang="en-US" sz="2800" dirty="0" smtClean="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smtClean="0"/>
              <a:t>get and put stream </a:t>
            </a:r>
            <a:r>
              <a:rPr lang="en-US" sz="3200" b="1" dirty="0" smtClean="0"/>
              <a:t>pointers (contd..)</a:t>
            </a:r>
            <a:endParaRPr lang="en-IN" dirty="0"/>
          </a:p>
        </p:txBody>
      </p:sp>
      <p:sp>
        <p:nvSpPr>
          <p:cNvPr id="313347" name="Rectangle 3"/>
          <p:cNvSpPr>
            <a:spLocks noGrp="1" noChangeArrowheads="1"/>
          </p:cNvSpPr>
          <p:nvPr>
            <p:ph sz="quarter" idx="1"/>
          </p:nvPr>
        </p:nvSpPr>
        <p:spPr/>
        <p:txBody>
          <a:bodyPr/>
          <a:lstStyle/>
          <a:p>
            <a:pPr algn="just" eaLnBrk="1" hangingPunct="1">
              <a:lnSpc>
                <a:spcPct val="90000"/>
              </a:lnSpc>
              <a:buFont typeface="Wingdings" pitchFamily="2" charset="2"/>
              <a:buChar char="Ø"/>
            </a:pPr>
            <a:r>
              <a:rPr lang="en-US" sz="2800" dirty="0" smtClean="0"/>
              <a:t>These internal stream pointers that point to the reading or writing locations within a stream can be manipulated using the following member functions: </a:t>
            </a:r>
            <a:endParaRPr lang="en-US" sz="2800" b="1" dirty="0" smtClean="0"/>
          </a:p>
          <a:p>
            <a:pPr algn="just" eaLnBrk="1" hangingPunct="1">
              <a:lnSpc>
                <a:spcPct val="90000"/>
              </a:lnSpc>
              <a:buNone/>
            </a:pPr>
            <a:r>
              <a:rPr lang="en-US" sz="2800" b="1" dirty="0" smtClean="0"/>
              <a:t>		</a:t>
            </a:r>
            <a:r>
              <a:rPr lang="en-US" sz="2800" b="1" dirty="0" err="1" smtClean="0"/>
              <a:t>tellg</a:t>
            </a:r>
            <a:r>
              <a:rPr lang="en-US" sz="2800" b="1" dirty="0" smtClean="0"/>
              <a:t>() and </a:t>
            </a:r>
            <a:r>
              <a:rPr lang="en-US" sz="2800" b="1" dirty="0" err="1" smtClean="0"/>
              <a:t>tellp</a:t>
            </a:r>
            <a:r>
              <a:rPr lang="en-US" sz="2800" b="1" dirty="0" smtClean="0"/>
              <a:t>()</a:t>
            </a:r>
          </a:p>
          <a:p>
            <a:pPr algn="just" eaLnBrk="1" hangingPunct="1">
              <a:lnSpc>
                <a:spcPct val="90000"/>
              </a:lnSpc>
              <a:buFont typeface="Wingdings" pitchFamily="2" charset="2"/>
              <a:buChar char="Ø"/>
            </a:pPr>
            <a:r>
              <a:rPr lang="en-US" sz="2800" dirty="0" smtClean="0"/>
              <a:t>These </a:t>
            </a:r>
            <a:r>
              <a:rPr lang="en-US" sz="2800" dirty="0" smtClean="0"/>
              <a:t>two member functions have no parameters and return a value of the member type pos_type, which is an integer data type representing the current position of the get stream pointer (in the case of </a:t>
            </a:r>
            <a:r>
              <a:rPr lang="en-US" sz="2800" dirty="0" err="1" smtClean="0"/>
              <a:t>tellg</a:t>
            </a:r>
            <a:r>
              <a:rPr lang="en-US" sz="2800" dirty="0" smtClean="0"/>
              <a:t>) or the put stream pointer (in the case of </a:t>
            </a:r>
            <a:r>
              <a:rPr lang="en-US" sz="2800" dirty="0" err="1" smtClean="0"/>
              <a:t>tellp</a:t>
            </a:r>
            <a:r>
              <a:rPr lang="en-US" sz="2800" dirty="0" smtClean="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smtClean="0"/>
              <a:t>get and put stream </a:t>
            </a:r>
            <a:r>
              <a:rPr lang="en-US" sz="3200" b="1" dirty="0" smtClean="0"/>
              <a:t>pointers (contd..)</a:t>
            </a:r>
            <a:endParaRPr lang="en-IN" dirty="0"/>
          </a:p>
        </p:txBody>
      </p:sp>
      <p:sp>
        <p:nvSpPr>
          <p:cNvPr id="314371" name="Rectangle 3"/>
          <p:cNvSpPr>
            <a:spLocks noGrp="1" noChangeArrowheads="1"/>
          </p:cNvSpPr>
          <p:nvPr>
            <p:ph sz="quarter" idx="1"/>
          </p:nvPr>
        </p:nvSpPr>
        <p:spPr/>
        <p:txBody>
          <a:bodyPr/>
          <a:lstStyle/>
          <a:p>
            <a:pPr eaLnBrk="1" hangingPunct="1">
              <a:lnSpc>
                <a:spcPct val="80000"/>
              </a:lnSpc>
              <a:buFont typeface="Wingdings" pitchFamily="2" charset="2"/>
              <a:buChar char="Ø"/>
            </a:pPr>
            <a:r>
              <a:rPr lang="en-US" sz="2000" b="1" dirty="0" err="1" smtClean="0"/>
              <a:t>seekg</a:t>
            </a:r>
            <a:r>
              <a:rPr lang="en-US" sz="2000" b="1" dirty="0" smtClean="0"/>
              <a:t>() and </a:t>
            </a:r>
            <a:r>
              <a:rPr lang="en-US" sz="2000" b="1" dirty="0" err="1" smtClean="0"/>
              <a:t>seekp</a:t>
            </a:r>
            <a:r>
              <a:rPr lang="en-US" sz="2000" b="1" dirty="0" smtClean="0"/>
              <a:t>()</a:t>
            </a:r>
          </a:p>
          <a:p>
            <a:pPr algn="just" eaLnBrk="1" hangingPunct="1">
              <a:lnSpc>
                <a:spcPct val="80000"/>
              </a:lnSpc>
              <a:buFontTx/>
              <a:buNone/>
            </a:pPr>
            <a:r>
              <a:rPr lang="en-US" sz="2000" dirty="0" smtClean="0"/>
              <a:t>These </a:t>
            </a:r>
            <a:r>
              <a:rPr lang="en-US" sz="2000" dirty="0" smtClean="0"/>
              <a:t>functions allow us to change the position of the get </a:t>
            </a:r>
            <a:r>
              <a:rPr lang="en-US" sz="2000" dirty="0" smtClean="0"/>
              <a:t>and</a:t>
            </a:r>
          </a:p>
          <a:p>
            <a:pPr algn="just" eaLnBrk="1" hangingPunct="1">
              <a:lnSpc>
                <a:spcPct val="80000"/>
              </a:lnSpc>
              <a:buFontTx/>
              <a:buNone/>
            </a:pPr>
            <a:r>
              <a:rPr lang="en-US" sz="2000" dirty="0" smtClean="0"/>
              <a:t>put </a:t>
            </a:r>
            <a:r>
              <a:rPr lang="en-US" sz="2000" dirty="0" smtClean="0"/>
              <a:t>stream pointers. Both functions are overloaded with </a:t>
            </a:r>
            <a:r>
              <a:rPr lang="en-US" sz="2000" dirty="0" smtClean="0"/>
              <a:t>two</a:t>
            </a:r>
          </a:p>
          <a:p>
            <a:pPr algn="just" eaLnBrk="1" hangingPunct="1">
              <a:lnSpc>
                <a:spcPct val="80000"/>
              </a:lnSpc>
              <a:buFontTx/>
              <a:buNone/>
            </a:pPr>
            <a:r>
              <a:rPr lang="en-US" sz="2000" dirty="0" smtClean="0"/>
              <a:t>different </a:t>
            </a:r>
            <a:r>
              <a:rPr lang="en-US" sz="2000" dirty="0" smtClean="0"/>
              <a:t>prototypes. </a:t>
            </a:r>
            <a:endParaRPr lang="en-US" sz="2000" dirty="0" smtClean="0"/>
          </a:p>
          <a:p>
            <a:pPr algn="just" eaLnBrk="1" hangingPunct="1">
              <a:lnSpc>
                <a:spcPct val="80000"/>
              </a:lnSpc>
              <a:buFontTx/>
              <a:buNone/>
            </a:pPr>
            <a:endParaRPr lang="en-US" sz="2000" dirty="0" smtClean="0"/>
          </a:p>
          <a:p>
            <a:pPr eaLnBrk="1" hangingPunct="1">
              <a:lnSpc>
                <a:spcPct val="80000"/>
              </a:lnSpc>
              <a:buFontTx/>
              <a:buNone/>
            </a:pPr>
            <a:r>
              <a:rPr lang="en-US" sz="2000" dirty="0" smtClean="0"/>
              <a:t>The </a:t>
            </a:r>
            <a:r>
              <a:rPr lang="en-US" sz="2000" dirty="0" smtClean="0"/>
              <a:t>first prototype is: </a:t>
            </a:r>
          </a:p>
          <a:p>
            <a:pPr eaLnBrk="1" hangingPunct="1">
              <a:lnSpc>
                <a:spcPct val="80000"/>
              </a:lnSpc>
              <a:buFontTx/>
              <a:buNone/>
            </a:pPr>
            <a:r>
              <a:rPr lang="en-US" sz="2000" dirty="0" smtClean="0"/>
              <a:t>     </a:t>
            </a:r>
            <a:r>
              <a:rPr lang="en-US" sz="2000" dirty="0" smtClean="0"/>
              <a:t>	</a:t>
            </a:r>
            <a:r>
              <a:rPr lang="en-US" sz="2000" dirty="0" err="1" smtClean="0">
                <a:solidFill>
                  <a:srgbClr val="FF3300"/>
                </a:solidFill>
              </a:rPr>
              <a:t>seekg</a:t>
            </a:r>
            <a:r>
              <a:rPr lang="en-US" sz="2000" dirty="0" smtClean="0">
                <a:solidFill>
                  <a:srgbClr val="FF3300"/>
                </a:solidFill>
              </a:rPr>
              <a:t> </a:t>
            </a:r>
            <a:r>
              <a:rPr lang="en-US" sz="2000" dirty="0" smtClean="0">
                <a:solidFill>
                  <a:srgbClr val="FF3300"/>
                </a:solidFill>
              </a:rPr>
              <a:t>( position );</a:t>
            </a:r>
            <a:br>
              <a:rPr lang="en-US" sz="2000" dirty="0" smtClean="0">
                <a:solidFill>
                  <a:srgbClr val="FF3300"/>
                </a:solidFill>
              </a:rPr>
            </a:br>
            <a:r>
              <a:rPr lang="en-US" sz="2000" dirty="0" smtClean="0">
                <a:solidFill>
                  <a:srgbClr val="FF3300"/>
                </a:solidFill>
              </a:rPr>
              <a:t>	</a:t>
            </a:r>
            <a:r>
              <a:rPr lang="en-US" sz="2000" dirty="0" err="1" smtClean="0">
                <a:solidFill>
                  <a:srgbClr val="FF3300"/>
                </a:solidFill>
              </a:rPr>
              <a:t>seekp</a:t>
            </a:r>
            <a:r>
              <a:rPr lang="en-US" sz="2000" dirty="0" smtClean="0">
                <a:solidFill>
                  <a:srgbClr val="FF3300"/>
                </a:solidFill>
              </a:rPr>
              <a:t> </a:t>
            </a:r>
            <a:r>
              <a:rPr lang="en-US" sz="2000" dirty="0" smtClean="0">
                <a:solidFill>
                  <a:srgbClr val="FF3300"/>
                </a:solidFill>
              </a:rPr>
              <a:t>( position );</a:t>
            </a:r>
            <a:br>
              <a:rPr lang="en-US" sz="2000" dirty="0" smtClean="0">
                <a:solidFill>
                  <a:srgbClr val="FF3300"/>
                </a:solidFill>
              </a:rPr>
            </a:br>
            <a:endParaRPr lang="en-US" sz="2000" dirty="0" smtClean="0">
              <a:solidFill>
                <a:srgbClr val="FF3300"/>
              </a:solidFill>
            </a:endParaRPr>
          </a:p>
          <a:p>
            <a:pPr algn="just" eaLnBrk="1" hangingPunct="1">
              <a:lnSpc>
                <a:spcPct val="80000"/>
              </a:lnSpc>
              <a:buFont typeface="Wingdings" pitchFamily="2" charset="2"/>
              <a:buChar char="Ø"/>
            </a:pPr>
            <a:r>
              <a:rPr lang="en-US" sz="2000" dirty="0" smtClean="0"/>
              <a:t>Using this prototype the stream pointer is changed to the absolute position </a:t>
            </a:r>
            <a:r>
              <a:rPr lang="en-US" sz="2000" dirty="0" err="1" smtClean="0"/>
              <a:t>position</a:t>
            </a:r>
            <a:r>
              <a:rPr lang="en-US" sz="2000" dirty="0" smtClean="0"/>
              <a:t> (counting from the beginning of the file). The type for this parameter is the same as the one returned by functions </a:t>
            </a:r>
            <a:r>
              <a:rPr lang="en-US" sz="2000" dirty="0" err="1" smtClean="0"/>
              <a:t>tellg</a:t>
            </a:r>
            <a:r>
              <a:rPr lang="en-US" sz="2000" dirty="0" smtClean="0"/>
              <a:t> and </a:t>
            </a:r>
            <a:r>
              <a:rPr lang="en-US" sz="2000" dirty="0" err="1" smtClean="0"/>
              <a:t>tellp</a:t>
            </a:r>
            <a:r>
              <a:rPr lang="en-US" sz="2000" dirty="0" smtClean="0"/>
              <a:t>: the member type pos_type, which is an integer value.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3"/>
          <p:cNvSpPr>
            <a:spLocks noGrp="1" noChangeArrowheads="1"/>
          </p:cNvSpPr>
          <p:nvPr>
            <p:ph sz="quarter" idx="1"/>
          </p:nvPr>
        </p:nvSpPr>
        <p:spPr>
          <a:xfrm>
            <a:off x="457200" y="908720"/>
            <a:ext cx="7467600" cy="5565105"/>
          </a:xfrm>
        </p:spPr>
        <p:txBody>
          <a:bodyPr>
            <a:normAutofit/>
          </a:bodyPr>
          <a:lstStyle/>
          <a:p>
            <a:pPr algn="just">
              <a:lnSpc>
                <a:spcPct val="80000"/>
              </a:lnSpc>
              <a:buFont typeface="Wingdings" pitchFamily="2" charset="2"/>
              <a:buChar char="Ø"/>
            </a:pPr>
            <a:r>
              <a:rPr lang="en-US" dirty="0" smtClean="0"/>
              <a:t>The other prototype for these functions is: </a:t>
            </a:r>
          </a:p>
          <a:p>
            <a:pPr>
              <a:lnSpc>
                <a:spcPct val="80000"/>
              </a:lnSpc>
              <a:buNone/>
            </a:pPr>
            <a:r>
              <a:rPr lang="en-US" dirty="0" smtClean="0"/>
              <a:t>	</a:t>
            </a:r>
            <a:r>
              <a:rPr lang="en-US" dirty="0" err="1" smtClean="0">
                <a:solidFill>
                  <a:srgbClr val="FF3300"/>
                </a:solidFill>
              </a:rPr>
              <a:t>seekg</a:t>
            </a:r>
            <a:r>
              <a:rPr lang="en-US" dirty="0" smtClean="0">
                <a:solidFill>
                  <a:srgbClr val="FF3300"/>
                </a:solidFill>
              </a:rPr>
              <a:t> </a:t>
            </a:r>
            <a:r>
              <a:rPr lang="en-US" dirty="0" smtClean="0">
                <a:solidFill>
                  <a:srgbClr val="FF3300"/>
                </a:solidFill>
              </a:rPr>
              <a:t>( offset, direction );</a:t>
            </a:r>
            <a:br>
              <a:rPr lang="en-US" dirty="0" smtClean="0">
                <a:solidFill>
                  <a:srgbClr val="FF3300"/>
                </a:solidFill>
              </a:rPr>
            </a:br>
            <a:r>
              <a:rPr lang="en-US" dirty="0" err="1" smtClean="0">
                <a:solidFill>
                  <a:srgbClr val="FF3300"/>
                </a:solidFill>
              </a:rPr>
              <a:t>seekp</a:t>
            </a:r>
            <a:r>
              <a:rPr lang="en-US" dirty="0" smtClean="0">
                <a:solidFill>
                  <a:srgbClr val="FF3300"/>
                </a:solidFill>
              </a:rPr>
              <a:t> ( offset, direction );</a:t>
            </a:r>
            <a:br>
              <a:rPr lang="en-US" dirty="0" smtClean="0">
                <a:solidFill>
                  <a:srgbClr val="FF3300"/>
                </a:solidFill>
              </a:rPr>
            </a:br>
            <a:endParaRPr lang="en-US" dirty="0" smtClean="0"/>
          </a:p>
          <a:p>
            <a:pPr algn="just" eaLnBrk="1" hangingPunct="1">
              <a:lnSpc>
                <a:spcPct val="90000"/>
              </a:lnSpc>
              <a:buFont typeface="Wingdings" pitchFamily="2" charset="2"/>
              <a:buChar char="Ø"/>
            </a:pPr>
            <a:r>
              <a:rPr lang="en-US" dirty="0" smtClean="0"/>
              <a:t>Using this prototype, the position of the get or put pointer is set to an offset value relative to some specific point determined by the parameter direction. offset is of the member type </a:t>
            </a:r>
            <a:r>
              <a:rPr lang="en-US" dirty="0" err="1" smtClean="0"/>
              <a:t>off_type</a:t>
            </a:r>
            <a:r>
              <a:rPr lang="en-US" dirty="0" smtClean="0"/>
              <a:t>, which is also an integer type. And direction is of type </a:t>
            </a:r>
            <a:r>
              <a:rPr lang="en-US" dirty="0" err="1" smtClean="0"/>
              <a:t>seekdir</a:t>
            </a:r>
            <a:r>
              <a:rPr lang="en-US" dirty="0" smtClean="0"/>
              <a:t>, which is an enumerated type (</a:t>
            </a:r>
            <a:r>
              <a:rPr lang="en-US" dirty="0" err="1" smtClean="0"/>
              <a:t>enum</a:t>
            </a:r>
            <a:r>
              <a:rPr lang="en-US" dirty="0" smtClean="0"/>
              <a:t>) that determines the point from where offset is counted from, and that can take any of the following values: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42" name="Group 2"/>
          <p:cNvGraphicFramePr>
            <a:graphicFrameLocks noGrp="1"/>
          </p:cNvGraphicFramePr>
          <p:nvPr/>
        </p:nvGraphicFramePr>
        <p:xfrm>
          <a:off x="611560" y="1052736"/>
          <a:ext cx="7416824" cy="3600399"/>
        </p:xfrm>
        <a:graphic>
          <a:graphicData uri="http://schemas.openxmlformats.org/drawingml/2006/table">
            <a:tbl>
              <a:tblPr/>
              <a:tblGrid>
                <a:gridCol w="1496974"/>
                <a:gridCol w="5919850"/>
              </a:tblGrid>
              <a:tr h="12001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bg1"/>
                          </a:solidFill>
                          <a:effectLst/>
                          <a:latin typeface="Verdana" pitchFamily="34" charset="0"/>
                        </a:rPr>
                        <a:t>ios</a:t>
                      </a:r>
                      <a:r>
                        <a:rPr kumimoji="0" lang="en-US" sz="2000" b="1" i="0" u="none" strike="noStrike" cap="none" normalizeH="0" baseline="0" dirty="0" smtClean="0">
                          <a:ln>
                            <a:noFill/>
                          </a:ln>
                          <a:solidFill>
                            <a:schemeClr val="bg1"/>
                          </a:solidFill>
                          <a:effectLst/>
                          <a:latin typeface="Verdana" pitchFamily="34" charset="0"/>
                        </a:rPr>
                        <a:t>::beg</a:t>
                      </a:r>
                      <a:endParaRPr kumimoji="0" lang="en-US" sz="2000" b="0" i="0" u="none" strike="noStrike" cap="none" normalizeH="0" baseline="0" dirty="0" smtClean="0">
                        <a:ln>
                          <a:noFill/>
                        </a:ln>
                        <a:solidFill>
                          <a:schemeClr val="bg1"/>
                        </a:solidFill>
                        <a:effectLst/>
                        <a:latin typeface="Arial" charset="0"/>
                      </a:endParaRPr>
                    </a:p>
                  </a:txBody>
                  <a:tcPr anchor="ctr" horzOverflow="overflow">
                    <a:lnL cap="flat">
                      <a:noFill/>
                    </a:lnL>
                    <a:lnR>
                      <a:noFill/>
                    </a:lnR>
                    <a:lnT cap="fla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Verdana" pitchFamily="34" charset="0"/>
                        </a:rPr>
                        <a:t>offset counted from the beginning of the stream</a:t>
                      </a:r>
                      <a:endParaRPr kumimoji="0" lang="en-US" sz="2000" b="0" i="0" u="none" strike="noStrike" cap="none" normalizeH="0" baseline="0" dirty="0" smtClean="0">
                        <a:ln>
                          <a:noFill/>
                        </a:ln>
                        <a:solidFill>
                          <a:schemeClr val="bg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accent1"/>
                    </a:solidFill>
                  </a:tcPr>
                </a:tc>
              </a:tr>
              <a:tr h="12001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Verdana" pitchFamily="34" charset="0"/>
                        </a:rPr>
                        <a:t>ios::cur</a:t>
                      </a:r>
                      <a:endParaRPr kumimoji="0" lang="en-US" sz="2000" b="0" i="0" u="none" strike="noStrike" cap="none" normalizeH="0" baseline="0" smtClean="0">
                        <a:ln>
                          <a:noFill/>
                        </a:ln>
                        <a:solidFill>
                          <a:schemeClr val="bg1"/>
                        </a:solidFill>
                        <a:effectLst/>
                        <a:latin typeface="Arial" charset="0"/>
                      </a:endParaRPr>
                    </a:p>
                  </a:txBody>
                  <a:tcPr anchor="ctr" horzOverflow="overflow">
                    <a:lnL cap="flat">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Verdana" pitchFamily="34" charset="0"/>
                        </a:rPr>
                        <a:t>offset counted from the current position of the stream pointer</a:t>
                      </a:r>
                      <a:endParaRPr kumimoji="0" lang="en-US" sz="2000" b="0" i="0" u="none" strike="noStrike" cap="none" normalizeH="0" baseline="0" dirty="0" smtClean="0">
                        <a:ln>
                          <a:noFill/>
                        </a:ln>
                        <a:solidFill>
                          <a:schemeClr val="bg1"/>
                        </a:solidFill>
                        <a:effectLst/>
                        <a:latin typeface="Arial" charset="0"/>
                      </a:endParaRPr>
                    </a:p>
                  </a:txBody>
                  <a:tcPr anchor="ctr" horzOverflow="overflow">
                    <a:lnL>
                      <a:noFill/>
                    </a:lnL>
                    <a:lnR cap="flat">
                      <a:noFill/>
                    </a:lnR>
                    <a:lnT>
                      <a:noFill/>
                    </a:lnT>
                    <a:lnB>
                      <a:noFill/>
                    </a:lnB>
                    <a:lnTlToBr>
                      <a:noFill/>
                    </a:lnTlToBr>
                    <a:lnBlToTr>
                      <a:noFill/>
                    </a:lnBlToTr>
                    <a:solidFill>
                      <a:schemeClr val="accent1"/>
                    </a:solidFill>
                  </a:tcPr>
                </a:tc>
              </a:tr>
              <a:tr h="12001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Verdana" pitchFamily="34" charset="0"/>
                        </a:rPr>
                        <a:t>ios::end</a:t>
                      </a:r>
                      <a:endParaRPr kumimoji="0" lang="en-US" sz="2000" b="0" i="0" u="none" strike="noStrike" cap="none" normalizeH="0" baseline="0" smtClean="0">
                        <a:ln>
                          <a:noFill/>
                        </a:ln>
                        <a:solidFill>
                          <a:schemeClr val="bg1"/>
                        </a:solidFill>
                        <a:effectLst/>
                        <a:latin typeface="Arial" charset="0"/>
                      </a:endParaRPr>
                    </a:p>
                  </a:txBody>
                  <a:tcPr anchor="ctr" horzOverflow="overflow">
                    <a:lnL cap="flat">
                      <a:noFill/>
                    </a:lnL>
                    <a:lnR>
                      <a:noFill/>
                    </a:lnR>
                    <a:lnT>
                      <a:noFill/>
                    </a:lnT>
                    <a:lnB cap="flat">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Verdana" pitchFamily="34" charset="0"/>
                        </a:rPr>
                        <a:t>offset counted from the end of the stream</a:t>
                      </a:r>
                      <a:endParaRPr kumimoji="0" lang="en-US" sz="2000" b="0" i="0" u="none" strike="noStrike" cap="none" normalizeH="0" baseline="0" dirty="0" smtClean="0">
                        <a:ln>
                          <a:noFill/>
                        </a:ln>
                        <a:solidFill>
                          <a:schemeClr val="bg1"/>
                        </a:solidFill>
                        <a:effectLst/>
                        <a:latin typeface="Arial" charset="0"/>
                      </a:endParaRPr>
                    </a:p>
                  </a:txBody>
                  <a:tcPr anchor="ctr" horzOverflow="overflow">
                    <a:lnL>
                      <a:noFill/>
                    </a:lnL>
                    <a:lnR cap="flat">
                      <a:noFill/>
                    </a:lnR>
                    <a:lnT>
                      <a:noFill/>
                    </a:lnT>
                    <a:lnB cap="flat">
                      <a:noFill/>
                    </a:lnB>
                    <a:lnTlToBr>
                      <a:noFill/>
                    </a:lnTlToBr>
                    <a:lnBlToTr>
                      <a:noFill/>
                    </a:lnBlToTr>
                    <a:solidFill>
                      <a:schemeClr val="accent1"/>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eaLnBrk="1" fontAlgn="auto" hangingPunct="1">
              <a:spcAft>
                <a:spcPts val="0"/>
              </a:spcAft>
              <a:defRPr/>
            </a:pPr>
            <a:r>
              <a:rPr lang="en-US" smtClean="0"/>
              <a:t>// obtaining file size</a:t>
            </a:r>
          </a:p>
        </p:txBody>
      </p:sp>
      <p:sp>
        <p:nvSpPr>
          <p:cNvPr id="317443" name="Rectangle 3"/>
          <p:cNvSpPr>
            <a:spLocks noGrp="1" noChangeArrowheads="1"/>
          </p:cNvSpPr>
          <p:nvPr>
            <p:ph sz="quarter" idx="1"/>
          </p:nvPr>
        </p:nvSpPr>
        <p:spPr/>
        <p:txBody>
          <a:bodyPr>
            <a:normAutofit lnSpcReduction="10000"/>
          </a:bodyPr>
          <a:lstStyle/>
          <a:p>
            <a:pPr eaLnBrk="1" hangingPunct="1">
              <a:lnSpc>
                <a:spcPct val="80000"/>
              </a:lnSpc>
              <a:buNone/>
            </a:pPr>
            <a:r>
              <a:rPr lang="en-US" dirty="0" smtClean="0"/>
              <a:t>#include &lt;</a:t>
            </a:r>
            <a:r>
              <a:rPr lang="en-US" dirty="0" err="1" smtClean="0"/>
              <a:t>iostream</a:t>
            </a:r>
            <a:r>
              <a:rPr lang="en-US" dirty="0" smtClean="0"/>
              <a:t>&gt;</a:t>
            </a:r>
          </a:p>
          <a:p>
            <a:pPr eaLnBrk="1" hangingPunct="1">
              <a:lnSpc>
                <a:spcPct val="80000"/>
              </a:lnSpc>
              <a:buFontTx/>
              <a:buNone/>
            </a:pPr>
            <a:r>
              <a:rPr lang="en-US" dirty="0" smtClean="0"/>
              <a:t>#</a:t>
            </a:r>
            <a:r>
              <a:rPr lang="en-US" dirty="0" smtClean="0"/>
              <a:t>include &lt;</a:t>
            </a:r>
            <a:r>
              <a:rPr lang="en-US" dirty="0" err="1" smtClean="0"/>
              <a:t>fstream</a:t>
            </a:r>
            <a:r>
              <a:rPr lang="en-US" dirty="0" smtClean="0"/>
              <a:t>&gt; </a:t>
            </a:r>
          </a:p>
          <a:p>
            <a:pPr eaLnBrk="1" hangingPunct="1">
              <a:lnSpc>
                <a:spcPct val="80000"/>
              </a:lnSpc>
              <a:buFontTx/>
              <a:buNone/>
            </a:pPr>
            <a:r>
              <a:rPr lang="en-US" dirty="0" smtClean="0"/>
              <a:t>   using namespace std;</a:t>
            </a:r>
          </a:p>
          <a:p>
            <a:pPr eaLnBrk="1" hangingPunct="1">
              <a:lnSpc>
                <a:spcPct val="80000"/>
              </a:lnSpc>
              <a:buFontTx/>
              <a:buNone/>
            </a:pPr>
            <a:r>
              <a:rPr lang="en-US" dirty="0" smtClean="0"/>
              <a:t>   </a:t>
            </a:r>
            <a:r>
              <a:rPr lang="en-US" dirty="0" err="1" smtClean="0"/>
              <a:t>int</a:t>
            </a:r>
            <a:r>
              <a:rPr lang="en-US" dirty="0" smtClean="0"/>
              <a:t> main ()</a:t>
            </a:r>
          </a:p>
          <a:p>
            <a:pPr eaLnBrk="1" hangingPunct="1">
              <a:lnSpc>
                <a:spcPct val="80000"/>
              </a:lnSpc>
              <a:buFontTx/>
              <a:buNone/>
            </a:pPr>
            <a:r>
              <a:rPr lang="en-US" dirty="0" smtClean="0"/>
              <a:t>   {</a:t>
            </a:r>
          </a:p>
          <a:p>
            <a:pPr eaLnBrk="1" hangingPunct="1">
              <a:lnSpc>
                <a:spcPct val="80000"/>
              </a:lnSpc>
              <a:buFontTx/>
              <a:buNone/>
            </a:pPr>
            <a:r>
              <a:rPr lang="en-US" dirty="0" smtClean="0"/>
              <a:t>    long </a:t>
            </a:r>
            <a:r>
              <a:rPr lang="en-US" dirty="0" err="1" smtClean="0"/>
              <a:t>begin,end</a:t>
            </a:r>
            <a:r>
              <a:rPr lang="en-US" dirty="0" smtClean="0"/>
              <a:t>;</a:t>
            </a:r>
          </a:p>
          <a:p>
            <a:pPr eaLnBrk="1" hangingPunct="1">
              <a:lnSpc>
                <a:spcPct val="80000"/>
              </a:lnSpc>
              <a:buFontTx/>
              <a:buNone/>
            </a:pPr>
            <a:r>
              <a:rPr lang="en-US" dirty="0" smtClean="0"/>
              <a:t>    </a:t>
            </a:r>
            <a:r>
              <a:rPr lang="en-US" dirty="0" err="1" smtClean="0"/>
              <a:t>ifstream</a:t>
            </a:r>
            <a:r>
              <a:rPr lang="en-US" dirty="0" smtClean="0"/>
              <a:t> </a:t>
            </a:r>
            <a:r>
              <a:rPr lang="en-US" dirty="0" err="1" smtClean="0"/>
              <a:t>myfile</a:t>
            </a:r>
            <a:r>
              <a:rPr lang="en-US" dirty="0" smtClean="0"/>
              <a:t> ("example.txt");</a:t>
            </a:r>
          </a:p>
          <a:p>
            <a:pPr eaLnBrk="1" hangingPunct="1">
              <a:lnSpc>
                <a:spcPct val="80000"/>
              </a:lnSpc>
              <a:buFontTx/>
              <a:buNone/>
            </a:pPr>
            <a:r>
              <a:rPr lang="en-US" dirty="0" smtClean="0"/>
              <a:t>    </a:t>
            </a:r>
            <a:r>
              <a:rPr lang="en-US" dirty="0" smtClean="0"/>
              <a:t>begin </a:t>
            </a:r>
            <a:r>
              <a:rPr lang="en-US" dirty="0" smtClean="0"/>
              <a:t>= </a:t>
            </a:r>
            <a:r>
              <a:rPr lang="en-US" dirty="0" err="1" smtClean="0"/>
              <a:t>myfile.tellg</a:t>
            </a:r>
            <a:r>
              <a:rPr lang="en-US" dirty="0" smtClean="0"/>
              <a:t>();</a:t>
            </a:r>
          </a:p>
          <a:p>
            <a:pPr eaLnBrk="1" hangingPunct="1">
              <a:lnSpc>
                <a:spcPct val="80000"/>
              </a:lnSpc>
              <a:buFontTx/>
              <a:buNone/>
            </a:pPr>
            <a:r>
              <a:rPr lang="en-US" dirty="0" smtClean="0"/>
              <a:t>    </a:t>
            </a:r>
            <a:r>
              <a:rPr lang="en-US" dirty="0" err="1" smtClean="0"/>
              <a:t>myfile.seekg</a:t>
            </a:r>
            <a:r>
              <a:rPr lang="en-US" dirty="0" smtClean="0"/>
              <a:t> </a:t>
            </a:r>
            <a:r>
              <a:rPr lang="en-US" dirty="0" smtClean="0"/>
              <a:t>(0, </a:t>
            </a:r>
            <a:r>
              <a:rPr lang="en-US" dirty="0" err="1" smtClean="0"/>
              <a:t>ios</a:t>
            </a:r>
            <a:r>
              <a:rPr lang="en-US" dirty="0" smtClean="0"/>
              <a:t>::end);</a:t>
            </a:r>
          </a:p>
          <a:p>
            <a:pPr eaLnBrk="1" hangingPunct="1">
              <a:lnSpc>
                <a:spcPct val="80000"/>
              </a:lnSpc>
              <a:buFontTx/>
              <a:buNone/>
            </a:pPr>
            <a:r>
              <a:rPr lang="en-US" dirty="0" smtClean="0"/>
              <a:t>    </a:t>
            </a:r>
            <a:r>
              <a:rPr lang="en-US" dirty="0" smtClean="0"/>
              <a:t>end </a:t>
            </a:r>
            <a:r>
              <a:rPr lang="en-US" dirty="0" smtClean="0"/>
              <a:t>= </a:t>
            </a:r>
            <a:r>
              <a:rPr lang="en-US" dirty="0" err="1" smtClean="0"/>
              <a:t>myfile.tellg</a:t>
            </a:r>
            <a:r>
              <a:rPr lang="en-US" dirty="0" smtClean="0"/>
              <a:t>();</a:t>
            </a:r>
          </a:p>
          <a:p>
            <a:pPr eaLnBrk="1" hangingPunct="1">
              <a:lnSpc>
                <a:spcPct val="80000"/>
              </a:lnSpc>
              <a:buFontTx/>
              <a:buNone/>
            </a:pPr>
            <a:r>
              <a:rPr lang="en-US" dirty="0" smtClean="0"/>
              <a:t>    </a:t>
            </a:r>
            <a:r>
              <a:rPr lang="en-US" dirty="0" err="1" smtClean="0"/>
              <a:t>myfile.close</a:t>
            </a:r>
            <a:r>
              <a:rPr lang="en-US" dirty="0" smtClean="0"/>
              <a:t>();</a:t>
            </a:r>
          </a:p>
          <a:p>
            <a:pPr eaLnBrk="1" hangingPunct="1">
              <a:lnSpc>
                <a:spcPct val="80000"/>
              </a:lnSpc>
              <a:buFontTx/>
              <a:buNone/>
            </a:pPr>
            <a:r>
              <a:rPr lang="en-US" dirty="0" smtClean="0"/>
              <a:t>    </a:t>
            </a:r>
            <a:r>
              <a:rPr lang="en-US" dirty="0" err="1" smtClean="0"/>
              <a:t>cout</a:t>
            </a:r>
            <a:r>
              <a:rPr lang="en-US" dirty="0" smtClean="0"/>
              <a:t> </a:t>
            </a:r>
            <a:r>
              <a:rPr lang="en-US" dirty="0" smtClean="0"/>
              <a:t>&lt;&lt; "size is: " &lt;&lt; (end-begin) &lt;&lt; " bytes.\n"; return 0; </a:t>
            </a:r>
          </a:p>
          <a:p>
            <a:pPr eaLnBrk="1" hangingPunct="1">
              <a:lnSpc>
                <a:spcPct val="80000"/>
              </a:lnSpc>
              <a:buFontTx/>
              <a:buNone/>
            </a:pPr>
            <a:r>
              <a:rPr lang="en-US" dirty="0" smtClean="0"/>
              <a:t>   }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normAutofit/>
          </a:bodyPr>
          <a:lstStyle/>
          <a:p>
            <a:pPr eaLnBrk="1" fontAlgn="auto" hangingPunct="1">
              <a:spcAft>
                <a:spcPts val="0"/>
              </a:spcAft>
              <a:defRPr/>
            </a:pPr>
            <a:r>
              <a:rPr lang="en-US" sz="3200" b="1" dirty="0" smtClean="0"/>
              <a:t>Binary files</a:t>
            </a:r>
          </a:p>
        </p:txBody>
      </p:sp>
      <p:sp>
        <p:nvSpPr>
          <p:cNvPr id="318467" name="Rectangle 3"/>
          <p:cNvSpPr>
            <a:spLocks noGrp="1" noChangeArrowheads="1"/>
          </p:cNvSpPr>
          <p:nvPr>
            <p:ph sz="quarter" idx="1"/>
          </p:nvPr>
        </p:nvSpPr>
        <p:spPr/>
        <p:txBody>
          <a:bodyPr>
            <a:normAutofit fontScale="92500" lnSpcReduction="10000"/>
          </a:bodyPr>
          <a:lstStyle/>
          <a:p>
            <a:pPr algn="just" eaLnBrk="1" hangingPunct="1">
              <a:lnSpc>
                <a:spcPct val="80000"/>
              </a:lnSpc>
              <a:buFont typeface="Wingdings" pitchFamily="2" charset="2"/>
              <a:buChar char="Ø"/>
            </a:pPr>
            <a:r>
              <a:rPr lang="en-US" sz="2800" dirty="0" smtClean="0"/>
              <a:t>In binary files, to input and output data with the extraction and insertion operators (&lt;&lt; and &gt;&gt;) and functions like </a:t>
            </a:r>
            <a:r>
              <a:rPr lang="en-US" sz="2800" dirty="0" err="1" smtClean="0"/>
              <a:t>getline</a:t>
            </a:r>
            <a:r>
              <a:rPr lang="en-US" sz="2800" dirty="0" smtClean="0"/>
              <a:t> is not efficient, since we do not need to format any data, and data may not use the separation codes used by text files to separate elements (like space, newline, etc...).</a:t>
            </a:r>
          </a:p>
          <a:p>
            <a:pPr algn="just" eaLnBrk="1" hangingPunct="1">
              <a:lnSpc>
                <a:spcPct val="80000"/>
              </a:lnSpc>
              <a:buFont typeface="Wingdings" pitchFamily="2" charset="2"/>
              <a:buChar char="Ø"/>
            </a:pPr>
            <a:r>
              <a:rPr lang="en-US" sz="2800" dirty="0" smtClean="0"/>
              <a:t> File streams include two member functions specifically designed to input and output binary data sequentially: write and read. </a:t>
            </a:r>
            <a:endParaRPr lang="en-US" sz="2800" dirty="0" smtClean="0"/>
          </a:p>
          <a:p>
            <a:pPr algn="just" eaLnBrk="1" hangingPunct="1">
              <a:lnSpc>
                <a:spcPct val="80000"/>
              </a:lnSpc>
              <a:buFont typeface="Wingdings" pitchFamily="2" charset="2"/>
              <a:buChar char="Ø"/>
            </a:pPr>
            <a:r>
              <a:rPr lang="en-US" sz="2800" dirty="0" smtClean="0"/>
              <a:t>The </a:t>
            </a:r>
            <a:r>
              <a:rPr lang="en-US" sz="2800" dirty="0" smtClean="0"/>
              <a:t>first one (write) is a member function of </a:t>
            </a:r>
            <a:r>
              <a:rPr lang="en-US" sz="2800" dirty="0" err="1" smtClean="0"/>
              <a:t>ostream</a:t>
            </a:r>
            <a:r>
              <a:rPr lang="en-US" sz="2800" dirty="0" smtClean="0"/>
              <a:t> inherited by </a:t>
            </a:r>
            <a:r>
              <a:rPr lang="en-US" sz="2800" dirty="0" err="1" smtClean="0"/>
              <a:t>ofstream</a:t>
            </a:r>
            <a:r>
              <a:rPr lang="en-US" sz="2800" dirty="0" smtClean="0"/>
              <a:t>. </a:t>
            </a:r>
            <a:endParaRPr lang="en-US" sz="2800" dirty="0" smtClean="0"/>
          </a:p>
          <a:p>
            <a:pPr algn="just" eaLnBrk="1" hangingPunct="1">
              <a:lnSpc>
                <a:spcPct val="80000"/>
              </a:lnSpc>
              <a:buFont typeface="Wingdings" pitchFamily="2" charset="2"/>
              <a:buChar char="Ø"/>
            </a:pPr>
            <a:r>
              <a:rPr lang="en-US" sz="2800" dirty="0" smtClean="0"/>
              <a:t>And </a:t>
            </a:r>
            <a:r>
              <a:rPr lang="en-US" sz="2800" dirty="0" smtClean="0"/>
              <a:t>read is a member function of </a:t>
            </a:r>
            <a:r>
              <a:rPr lang="en-US" sz="2800" dirty="0" err="1" smtClean="0"/>
              <a:t>istream</a:t>
            </a:r>
            <a:r>
              <a:rPr lang="en-US" sz="2800" dirty="0" smtClean="0"/>
              <a:t> that is inherited by </a:t>
            </a:r>
            <a:r>
              <a:rPr lang="en-US" sz="2800" dirty="0" err="1" smtClean="0"/>
              <a:t>ifstream</a:t>
            </a:r>
            <a:r>
              <a:rPr lang="en-US" sz="2800" dirty="0" smtClean="0"/>
              <a:t>. </a:t>
            </a:r>
            <a:endParaRPr lang="en-US" sz="2800" dirty="0" smtClean="0"/>
          </a:p>
          <a:p>
            <a:pPr algn="just" eaLnBrk="1" hangingPunct="1">
              <a:lnSpc>
                <a:spcPct val="80000"/>
              </a:lnSpc>
              <a:buFont typeface="Wingdings" pitchFamily="2" charset="2"/>
              <a:buChar char="Ø"/>
            </a:pPr>
            <a:r>
              <a:rPr lang="en-US" sz="2800" dirty="0" smtClean="0"/>
              <a:t>Objects </a:t>
            </a:r>
            <a:r>
              <a:rPr lang="en-US" sz="2800" dirty="0" smtClean="0"/>
              <a:t>of class </a:t>
            </a:r>
            <a:r>
              <a:rPr lang="en-US" sz="2800" dirty="0" err="1" smtClean="0"/>
              <a:t>fstream</a:t>
            </a:r>
            <a:r>
              <a:rPr lang="en-US" sz="2800" dirty="0" smtClean="0"/>
              <a:t> have both members.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1" name="Rectangle 3"/>
          <p:cNvSpPr>
            <a:spLocks noGrp="1" noChangeArrowheads="1"/>
          </p:cNvSpPr>
          <p:nvPr>
            <p:ph sz="quarter" idx="1"/>
          </p:nvPr>
        </p:nvSpPr>
        <p:spPr>
          <a:xfrm>
            <a:off x="457200" y="620688"/>
            <a:ext cx="8003232" cy="5853137"/>
          </a:xfrm>
        </p:spPr>
        <p:txBody>
          <a:bodyPr/>
          <a:lstStyle/>
          <a:p>
            <a:pPr eaLnBrk="1" hangingPunct="1">
              <a:lnSpc>
                <a:spcPct val="80000"/>
              </a:lnSpc>
              <a:buFont typeface="Wingdings" pitchFamily="2" charset="2"/>
              <a:buChar char="Ø"/>
            </a:pPr>
            <a:r>
              <a:rPr lang="en-US" sz="2800" dirty="0" smtClean="0"/>
              <a:t>Their prototypes are: </a:t>
            </a:r>
          </a:p>
          <a:p>
            <a:pPr eaLnBrk="1" hangingPunct="1">
              <a:lnSpc>
                <a:spcPct val="80000"/>
              </a:lnSpc>
              <a:buFontTx/>
              <a:buNone/>
            </a:pPr>
            <a:r>
              <a:rPr lang="en-US" sz="2800" dirty="0" smtClean="0"/>
              <a:t>    </a:t>
            </a:r>
            <a:r>
              <a:rPr lang="en-US" sz="2800" dirty="0" smtClean="0"/>
              <a:t>	</a:t>
            </a:r>
            <a:r>
              <a:rPr lang="en-US" sz="2800" dirty="0" smtClean="0">
                <a:solidFill>
                  <a:srgbClr val="FF3300"/>
                </a:solidFill>
              </a:rPr>
              <a:t>write </a:t>
            </a:r>
            <a:r>
              <a:rPr lang="en-US" sz="2800" dirty="0" smtClean="0">
                <a:solidFill>
                  <a:srgbClr val="FF3300"/>
                </a:solidFill>
              </a:rPr>
              <a:t>( </a:t>
            </a:r>
            <a:r>
              <a:rPr lang="en-US" sz="2800" dirty="0" err="1" smtClean="0">
                <a:solidFill>
                  <a:srgbClr val="FF3300"/>
                </a:solidFill>
              </a:rPr>
              <a:t>memory_block</a:t>
            </a:r>
            <a:r>
              <a:rPr lang="en-US" sz="2800" dirty="0" smtClean="0">
                <a:solidFill>
                  <a:srgbClr val="FF3300"/>
                </a:solidFill>
              </a:rPr>
              <a:t>, size );</a:t>
            </a:r>
            <a:br>
              <a:rPr lang="en-US" sz="2800" dirty="0" smtClean="0">
                <a:solidFill>
                  <a:srgbClr val="FF3300"/>
                </a:solidFill>
              </a:rPr>
            </a:br>
            <a:r>
              <a:rPr lang="en-US" sz="2800" dirty="0" smtClean="0">
                <a:solidFill>
                  <a:srgbClr val="FF3300"/>
                </a:solidFill>
              </a:rPr>
              <a:t>	read </a:t>
            </a:r>
            <a:r>
              <a:rPr lang="en-US" sz="2800" dirty="0" smtClean="0">
                <a:solidFill>
                  <a:srgbClr val="FF3300"/>
                </a:solidFill>
              </a:rPr>
              <a:t>( </a:t>
            </a:r>
            <a:r>
              <a:rPr lang="en-US" sz="2800" dirty="0" err="1" smtClean="0">
                <a:solidFill>
                  <a:srgbClr val="FF3300"/>
                </a:solidFill>
              </a:rPr>
              <a:t>memory_block</a:t>
            </a:r>
            <a:r>
              <a:rPr lang="en-US" sz="2800" dirty="0" smtClean="0">
                <a:solidFill>
                  <a:srgbClr val="FF3300"/>
                </a:solidFill>
              </a:rPr>
              <a:t>, size );</a:t>
            </a:r>
            <a:br>
              <a:rPr lang="en-US" sz="2800" dirty="0" smtClean="0">
                <a:solidFill>
                  <a:srgbClr val="FF3300"/>
                </a:solidFill>
              </a:rPr>
            </a:br>
            <a:endParaRPr lang="en-US" sz="2800" dirty="0" smtClean="0">
              <a:solidFill>
                <a:srgbClr val="FF3300"/>
              </a:solidFill>
            </a:endParaRPr>
          </a:p>
          <a:p>
            <a:pPr algn="just" eaLnBrk="1" hangingPunct="1">
              <a:lnSpc>
                <a:spcPct val="80000"/>
              </a:lnSpc>
              <a:buFont typeface="Wingdings" pitchFamily="2" charset="2"/>
              <a:buChar char="Ø"/>
            </a:pPr>
            <a:r>
              <a:rPr lang="en-US" sz="2800" dirty="0" smtClean="0"/>
              <a:t>Where </a:t>
            </a:r>
            <a:r>
              <a:rPr lang="en-US" sz="2800" dirty="0" err="1" smtClean="0"/>
              <a:t>memory_block</a:t>
            </a:r>
            <a:r>
              <a:rPr lang="en-US" sz="2800" dirty="0" smtClean="0"/>
              <a:t> is of type "pointer to char" (char*), and represents the address of an array of bytes where the read data elements are stored or from where the data elements to be written are taken. The size parameter is an integer value that specifies the number of characters to be read or written from/to the memory block</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457200" y="274638"/>
            <a:ext cx="7715200" cy="1143000"/>
          </a:xfrm>
        </p:spPr>
        <p:txBody>
          <a:bodyPr>
            <a:normAutofit fontScale="90000"/>
          </a:bodyPr>
          <a:lstStyle/>
          <a:p>
            <a:pPr eaLnBrk="1" fontAlgn="auto" hangingPunct="1">
              <a:spcAft>
                <a:spcPts val="0"/>
              </a:spcAft>
              <a:defRPr/>
            </a:pPr>
            <a:r>
              <a:rPr lang="en-US" sz="4000" dirty="0" smtClean="0"/>
              <a:t>// </a:t>
            </a:r>
            <a:r>
              <a:rPr lang="en-US" sz="4000" dirty="0" smtClean="0"/>
              <a:t>reading a complete binary file</a:t>
            </a:r>
          </a:p>
        </p:txBody>
      </p:sp>
      <p:sp>
        <p:nvSpPr>
          <p:cNvPr id="320515" name="Rectangle 3"/>
          <p:cNvSpPr>
            <a:spLocks noGrp="1" noChangeArrowheads="1"/>
          </p:cNvSpPr>
          <p:nvPr>
            <p:ph sz="quarter" idx="1"/>
          </p:nvPr>
        </p:nvSpPr>
        <p:spPr/>
        <p:txBody>
          <a:bodyPr>
            <a:normAutofit fontScale="55000" lnSpcReduction="20000"/>
          </a:bodyPr>
          <a:lstStyle/>
          <a:p>
            <a:pPr eaLnBrk="1" hangingPunct="1">
              <a:lnSpc>
                <a:spcPct val="90000"/>
              </a:lnSpc>
              <a:buFontTx/>
              <a:buNone/>
            </a:pPr>
            <a:r>
              <a:rPr lang="en-US" sz="2800" dirty="0" smtClean="0"/>
              <a:t>#include &lt;</a:t>
            </a:r>
            <a:r>
              <a:rPr lang="en-US" sz="2800" dirty="0" err="1" smtClean="0"/>
              <a:t>iostream</a:t>
            </a:r>
            <a:r>
              <a:rPr lang="en-US" sz="2800" dirty="0" smtClean="0"/>
              <a:t>&gt;</a:t>
            </a:r>
          </a:p>
          <a:p>
            <a:pPr eaLnBrk="1" hangingPunct="1">
              <a:lnSpc>
                <a:spcPct val="90000"/>
              </a:lnSpc>
              <a:buFontTx/>
              <a:buNone/>
            </a:pPr>
            <a:r>
              <a:rPr lang="en-US" sz="2800" dirty="0" smtClean="0"/>
              <a:t>#include &lt;</a:t>
            </a:r>
            <a:r>
              <a:rPr lang="en-US" sz="2800" dirty="0" err="1" smtClean="0"/>
              <a:t>fstream</a:t>
            </a:r>
            <a:r>
              <a:rPr lang="en-US" sz="2800" dirty="0" smtClean="0"/>
              <a:t>&gt; </a:t>
            </a:r>
          </a:p>
          <a:p>
            <a:pPr eaLnBrk="1" hangingPunct="1">
              <a:lnSpc>
                <a:spcPct val="90000"/>
              </a:lnSpc>
              <a:buFontTx/>
              <a:buNone/>
            </a:pPr>
            <a:r>
              <a:rPr lang="en-US" sz="2800" dirty="0" smtClean="0"/>
              <a:t>using namespace std;</a:t>
            </a:r>
          </a:p>
          <a:p>
            <a:pPr eaLnBrk="1" hangingPunct="1">
              <a:lnSpc>
                <a:spcPct val="90000"/>
              </a:lnSpc>
              <a:buFontTx/>
              <a:buNone/>
            </a:pPr>
            <a:r>
              <a:rPr lang="en-US" sz="2800" dirty="0" err="1" smtClean="0"/>
              <a:t>ifstream</a:t>
            </a:r>
            <a:r>
              <a:rPr lang="en-US" sz="2800" dirty="0" smtClean="0"/>
              <a:t>::pos_type size;</a:t>
            </a:r>
          </a:p>
          <a:p>
            <a:pPr eaLnBrk="1" hangingPunct="1">
              <a:lnSpc>
                <a:spcPct val="90000"/>
              </a:lnSpc>
              <a:buFontTx/>
              <a:buNone/>
            </a:pPr>
            <a:r>
              <a:rPr lang="en-US" sz="2800" dirty="0" smtClean="0"/>
              <a:t> char * </a:t>
            </a:r>
            <a:r>
              <a:rPr lang="en-US" sz="2800" dirty="0" err="1" smtClean="0"/>
              <a:t>memblock</a:t>
            </a:r>
            <a:r>
              <a:rPr lang="en-US" sz="2800" dirty="0" smtClean="0"/>
              <a:t>;</a:t>
            </a:r>
          </a:p>
          <a:p>
            <a:pPr eaLnBrk="1" hangingPunct="1">
              <a:lnSpc>
                <a:spcPct val="90000"/>
              </a:lnSpc>
              <a:buFontTx/>
              <a:buNone/>
            </a:pPr>
            <a:r>
              <a:rPr lang="en-US" sz="2800" dirty="0" smtClean="0"/>
              <a:t> </a:t>
            </a:r>
            <a:r>
              <a:rPr lang="en-US" sz="2800" dirty="0" err="1" smtClean="0"/>
              <a:t>int</a:t>
            </a:r>
            <a:r>
              <a:rPr lang="en-US" sz="2800" dirty="0" smtClean="0"/>
              <a:t> main ()</a:t>
            </a:r>
          </a:p>
          <a:p>
            <a:pPr eaLnBrk="1" hangingPunct="1">
              <a:lnSpc>
                <a:spcPct val="90000"/>
              </a:lnSpc>
              <a:buFontTx/>
              <a:buNone/>
            </a:pPr>
            <a:r>
              <a:rPr lang="en-US" sz="2800" dirty="0" smtClean="0"/>
              <a:t> { </a:t>
            </a:r>
          </a:p>
          <a:p>
            <a:pPr eaLnBrk="1" hangingPunct="1">
              <a:lnSpc>
                <a:spcPct val="90000"/>
              </a:lnSpc>
              <a:buFontTx/>
              <a:buNone/>
            </a:pPr>
            <a:r>
              <a:rPr lang="en-US" sz="2800" dirty="0" smtClean="0"/>
              <a:t>    </a:t>
            </a:r>
            <a:r>
              <a:rPr lang="en-US" sz="2800" dirty="0" err="1" smtClean="0"/>
              <a:t>ifstream</a:t>
            </a:r>
            <a:r>
              <a:rPr lang="en-US" sz="2800" dirty="0" smtClean="0"/>
              <a:t> file ("example.txt", </a:t>
            </a:r>
            <a:r>
              <a:rPr lang="en-US" sz="2800" dirty="0" err="1" smtClean="0"/>
              <a:t>ios</a:t>
            </a:r>
            <a:r>
              <a:rPr lang="en-US" sz="2800" dirty="0" smtClean="0"/>
              <a:t>::</a:t>
            </a:r>
            <a:r>
              <a:rPr lang="en-US" sz="2800" dirty="0" err="1" smtClean="0"/>
              <a:t>in|ios</a:t>
            </a:r>
            <a:r>
              <a:rPr lang="en-US" sz="2800" dirty="0" smtClean="0"/>
              <a:t>::</a:t>
            </a:r>
            <a:r>
              <a:rPr lang="en-US" sz="2800" dirty="0" err="1" smtClean="0"/>
              <a:t>binary|ios</a:t>
            </a:r>
            <a:r>
              <a:rPr lang="en-US" sz="2800" dirty="0" smtClean="0"/>
              <a:t>::ate); </a:t>
            </a:r>
            <a:endParaRPr lang="en-US" sz="2800" dirty="0" smtClean="0"/>
          </a:p>
          <a:p>
            <a:pPr>
              <a:lnSpc>
                <a:spcPct val="80000"/>
              </a:lnSpc>
              <a:buNone/>
            </a:pPr>
            <a:r>
              <a:rPr lang="en-US" sz="2800" dirty="0" smtClean="0"/>
              <a:t> i</a:t>
            </a:r>
            <a:r>
              <a:rPr lang="en-US" sz="2800" b="1" dirty="0" smtClean="0"/>
              <a:t>f (</a:t>
            </a:r>
            <a:r>
              <a:rPr lang="en-US" sz="2800" b="1" dirty="0" err="1" smtClean="0"/>
              <a:t>file.is_open</a:t>
            </a:r>
            <a:r>
              <a:rPr lang="en-US" sz="2800" b="1" dirty="0" smtClean="0"/>
              <a:t>()) </a:t>
            </a:r>
            <a:r>
              <a:rPr lang="en-US" sz="2800" b="1" dirty="0" smtClean="0"/>
              <a:t>	{</a:t>
            </a:r>
            <a:endParaRPr lang="en-US" sz="2800" b="1" dirty="0" smtClean="0"/>
          </a:p>
          <a:p>
            <a:pPr>
              <a:lnSpc>
                <a:spcPct val="80000"/>
              </a:lnSpc>
              <a:buNone/>
            </a:pPr>
            <a:r>
              <a:rPr lang="en-US" sz="2800" b="1" dirty="0" smtClean="0"/>
              <a:t>        size = </a:t>
            </a:r>
            <a:r>
              <a:rPr lang="en-US" sz="2800" b="1" dirty="0" err="1" smtClean="0"/>
              <a:t>file.tellg</a:t>
            </a:r>
            <a:r>
              <a:rPr lang="en-US" sz="2800" b="1" dirty="0" smtClean="0"/>
              <a:t>();</a:t>
            </a:r>
          </a:p>
          <a:p>
            <a:pPr>
              <a:lnSpc>
                <a:spcPct val="80000"/>
              </a:lnSpc>
              <a:buNone/>
            </a:pPr>
            <a:r>
              <a:rPr lang="en-US" sz="2800" b="1" dirty="0" smtClean="0"/>
              <a:t>       </a:t>
            </a:r>
            <a:r>
              <a:rPr lang="en-US" sz="2800" b="1" dirty="0" err="1" smtClean="0"/>
              <a:t>memblock</a:t>
            </a:r>
            <a:r>
              <a:rPr lang="en-US" sz="2800" b="1" dirty="0" smtClean="0"/>
              <a:t> = new char [size];</a:t>
            </a:r>
          </a:p>
          <a:p>
            <a:pPr>
              <a:lnSpc>
                <a:spcPct val="80000"/>
              </a:lnSpc>
              <a:buNone/>
            </a:pPr>
            <a:r>
              <a:rPr lang="en-US" sz="2800" b="1" dirty="0" smtClean="0"/>
              <a:t>       </a:t>
            </a:r>
            <a:r>
              <a:rPr lang="en-US" sz="2800" b="1" dirty="0" err="1" smtClean="0"/>
              <a:t>file.seekg</a:t>
            </a:r>
            <a:r>
              <a:rPr lang="en-US" sz="2800" b="1" dirty="0" smtClean="0"/>
              <a:t> (0, </a:t>
            </a:r>
            <a:r>
              <a:rPr lang="en-US" sz="2800" b="1" dirty="0" err="1" smtClean="0"/>
              <a:t>ios</a:t>
            </a:r>
            <a:r>
              <a:rPr lang="en-US" sz="2800" b="1" dirty="0" smtClean="0"/>
              <a:t>::beg);</a:t>
            </a:r>
          </a:p>
          <a:p>
            <a:pPr>
              <a:lnSpc>
                <a:spcPct val="80000"/>
              </a:lnSpc>
              <a:buNone/>
            </a:pPr>
            <a:r>
              <a:rPr lang="en-US" sz="2800" b="1" dirty="0" smtClean="0"/>
              <a:t>       </a:t>
            </a:r>
            <a:r>
              <a:rPr lang="en-US" sz="2800" b="1" dirty="0" err="1" smtClean="0"/>
              <a:t>file.read</a:t>
            </a:r>
            <a:r>
              <a:rPr lang="en-US" sz="2800" b="1" dirty="0" smtClean="0"/>
              <a:t> (</a:t>
            </a:r>
            <a:r>
              <a:rPr lang="en-US" sz="2800" b="1" dirty="0" err="1" smtClean="0"/>
              <a:t>memblock</a:t>
            </a:r>
            <a:r>
              <a:rPr lang="en-US" sz="2800" b="1" dirty="0" smtClean="0"/>
              <a:t>, size);</a:t>
            </a:r>
          </a:p>
          <a:p>
            <a:pPr>
              <a:lnSpc>
                <a:spcPct val="80000"/>
              </a:lnSpc>
              <a:buNone/>
            </a:pPr>
            <a:r>
              <a:rPr lang="en-US" sz="2800" b="1" dirty="0" smtClean="0"/>
              <a:t>       </a:t>
            </a:r>
            <a:r>
              <a:rPr lang="en-US" sz="2800" b="1" dirty="0" err="1" smtClean="0"/>
              <a:t>file.close</a:t>
            </a:r>
            <a:r>
              <a:rPr lang="en-US" sz="2800" b="1" dirty="0" smtClean="0"/>
              <a:t>(); </a:t>
            </a:r>
          </a:p>
          <a:p>
            <a:pPr>
              <a:lnSpc>
                <a:spcPct val="80000"/>
              </a:lnSpc>
              <a:buNone/>
            </a:pPr>
            <a:r>
              <a:rPr lang="en-US" sz="2800" b="1" dirty="0" smtClean="0"/>
              <a:t>       </a:t>
            </a:r>
            <a:r>
              <a:rPr lang="en-US" sz="2800" b="1" dirty="0" err="1" smtClean="0"/>
              <a:t>cout</a:t>
            </a:r>
            <a:r>
              <a:rPr lang="en-US" sz="2800" b="1" dirty="0" smtClean="0"/>
              <a:t> &lt;&lt; "the complete file content is in memory"; </a:t>
            </a:r>
          </a:p>
          <a:p>
            <a:pPr>
              <a:lnSpc>
                <a:spcPct val="80000"/>
              </a:lnSpc>
              <a:buNone/>
            </a:pPr>
            <a:r>
              <a:rPr lang="en-US" sz="2800" b="1" dirty="0" smtClean="0"/>
              <a:t>       delete(</a:t>
            </a:r>
            <a:r>
              <a:rPr lang="en-US" sz="2800" b="1" dirty="0" err="1" smtClean="0"/>
              <a:t>memblock</a:t>
            </a:r>
            <a:r>
              <a:rPr lang="en-US" sz="2800" b="1" dirty="0" smtClean="0"/>
              <a:t>);	}</a:t>
            </a:r>
            <a:endParaRPr lang="en-US" sz="2800" b="1" dirty="0" smtClean="0"/>
          </a:p>
          <a:p>
            <a:pPr>
              <a:lnSpc>
                <a:spcPct val="80000"/>
              </a:lnSpc>
              <a:buNone/>
            </a:pPr>
            <a:r>
              <a:rPr lang="en-US" sz="2800" b="1" dirty="0" smtClean="0"/>
              <a:t>     else </a:t>
            </a:r>
          </a:p>
          <a:p>
            <a:pPr>
              <a:lnSpc>
                <a:spcPct val="80000"/>
              </a:lnSpc>
              <a:buNone/>
            </a:pPr>
            <a:r>
              <a:rPr lang="en-US" sz="2800" b="1" dirty="0" smtClean="0"/>
              <a:t>          </a:t>
            </a:r>
            <a:r>
              <a:rPr lang="en-US" sz="2800" b="1" dirty="0" err="1" smtClean="0"/>
              <a:t>cout</a:t>
            </a:r>
            <a:r>
              <a:rPr lang="en-US" sz="2800" b="1" dirty="0" smtClean="0"/>
              <a:t> &lt;&lt; "Unable to open file";</a:t>
            </a:r>
          </a:p>
          <a:p>
            <a:pPr>
              <a:lnSpc>
                <a:spcPct val="80000"/>
              </a:lnSpc>
              <a:buNone/>
            </a:pPr>
            <a:r>
              <a:rPr lang="en-US" sz="2800" b="1" dirty="0" smtClean="0"/>
              <a:t>          return 0; </a:t>
            </a:r>
          </a:p>
          <a:p>
            <a:pPr>
              <a:lnSpc>
                <a:spcPct val="80000"/>
              </a:lnSpc>
              <a:buNone/>
            </a:pPr>
            <a:r>
              <a:rPr lang="en-US" sz="2800" b="1" dirty="0" smtClean="0"/>
              <a:t>} </a:t>
            </a:r>
            <a:endParaRPr lang="en-US" sz="2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457200" y="116632"/>
            <a:ext cx="7467600" cy="1143000"/>
          </a:xfrm>
        </p:spPr>
        <p:txBody>
          <a:bodyPr>
            <a:normAutofit fontScale="90000"/>
          </a:bodyPr>
          <a:lstStyle/>
          <a:p>
            <a:pPr eaLnBrk="1" fontAlgn="auto" hangingPunct="1">
              <a:spcAft>
                <a:spcPts val="0"/>
              </a:spcAft>
              <a:defRPr/>
            </a:pPr>
            <a:r>
              <a:rPr lang="en-US" sz="3600" dirty="0" smtClean="0"/>
              <a:t>Exceptions handling mechanism</a:t>
            </a:r>
            <a:endParaRPr lang="en-US" dirty="0" smtClean="0"/>
          </a:p>
        </p:txBody>
      </p:sp>
      <p:sp>
        <p:nvSpPr>
          <p:cNvPr id="282628" name="Rectangle 4"/>
          <p:cNvSpPr>
            <a:spLocks noChangeArrowheads="1"/>
          </p:cNvSpPr>
          <p:nvPr/>
        </p:nvSpPr>
        <p:spPr bwMode="auto">
          <a:xfrm>
            <a:off x="3131096" y="1590099"/>
            <a:ext cx="2819400" cy="400110"/>
          </a:xfrm>
          <a:prstGeom prst="rect">
            <a:avLst/>
          </a:prstGeom>
          <a:solidFill>
            <a:schemeClr val="bg2"/>
          </a:solidFill>
          <a:ln w="9525">
            <a:solidFill>
              <a:schemeClr val="tx1"/>
            </a:solidFill>
            <a:miter lim="800000"/>
            <a:headEnd/>
            <a:tailEnd/>
          </a:ln>
        </p:spPr>
        <p:txBody>
          <a:bodyPr anchor="ctr">
            <a:spAutoFit/>
          </a:bodyPr>
          <a:lstStyle/>
          <a:p>
            <a:pPr algn="ctr"/>
            <a:r>
              <a:rPr lang="en-US" sz="2000" b="1" dirty="0">
                <a:solidFill>
                  <a:srgbClr val="FF0000"/>
                </a:solidFill>
              </a:rPr>
              <a:t>T</a:t>
            </a:r>
            <a:r>
              <a:rPr lang="en-US" sz="2000" b="1" dirty="0" smtClean="0">
                <a:solidFill>
                  <a:srgbClr val="FF0000"/>
                </a:solidFill>
              </a:rPr>
              <a:t>hrow </a:t>
            </a:r>
            <a:r>
              <a:rPr lang="en-US" sz="2000" b="1" dirty="0">
                <a:solidFill>
                  <a:srgbClr val="FF0000"/>
                </a:solidFill>
              </a:rPr>
              <a:t>block</a:t>
            </a:r>
          </a:p>
        </p:txBody>
      </p:sp>
      <p:sp>
        <p:nvSpPr>
          <p:cNvPr id="282629" name="Rectangle 5"/>
          <p:cNvSpPr>
            <a:spLocks noChangeArrowheads="1"/>
          </p:cNvSpPr>
          <p:nvPr/>
        </p:nvSpPr>
        <p:spPr bwMode="auto">
          <a:xfrm>
            <a:off x="3131096" y="1988840"/>
            <a:ext cx="2819400" cy="707886"/>
          </a:xfrm>
          <a:prstGeom prst="rect">
            <a:avLst/>
          </a:prstGeom>
          <a:solidFill>
            <a:schemeClr val="bg2"/>
          </a:solidFill>
          <a:ln w="9525">
            <a:solidFill>
              <a:schemeClr val="tx1"/>
            </a:solidFill>
            <a:miter lim="800000"/>
            <a:headEnd/>
            <a:tailEnd/>
          </a:ln>
        </p:spPr>
        <p:txBody>
          <a:bodyPr anchor="ctr">
            <a:spAutoFit/>
          </a:bodyPr>
          <a:lstStyle/>
          <a:p>
            <a:pPr algn="ctr"/>
            <a:r>
              <a:rPr lang="en-US" sz="2000" b="1" dirty="0">
                <a:solidFill>
                  <a:srgbClr val="FF0000"/>
                </a:solidFill>
              </a:rPr>
              <a:t>Function that</a:t>
            </a:r>
          </a:p>
          <a:p>
            <a:pPr algn="ctr"/>
            <a:r>
              <a:rPr lang="en-US" sz="2000" b="1" dirty="0">
                <a:solidFill>
                  <a:srgbClr val="FF0000"/>
                </a:solidFill>
              </a:rPr>
              <a:t>causes exception</a:t>
            </a:r>
          </a:p>
        </p:txBody>
      </p:sp>
      <p:sp>
        <p:nvSpPr>
          <p:cNvPr id="282630" name="Rectangle 6"/>
          <p:cNvSpPr>
            <a:spLocks noChangeArrowheads="1"/>
          </p:cNvSpPr>
          <p:nvPr/>
        </p:nvSpPr>
        <p:spPr bwMode="auto">
          <a:xfrm>
            <a:off x="3207296" y="3717032"/>
            <a:ext cx="2819400" cy="1015663"/>
          </a:xfrm>
          <a:prstGeom prst="rect">
            <a:avLst/>
          </a:prstGeom>
          <a:solidFill>
            <a:schemeClr val="bg2"/>
          </a:solidFill>
          <a:ln w="9525">
            <a:solidFill>
              <a:schemeClr val="tx1"/>
            </a:solidFill>
            <a:miter lim="800000"/>
            <a:headEnd/>
            <a:tailEnd/>
          </a:ln>
        </p:spPr>
        <p:txBody>
          <a:bodyPr anchor="ctr">
            <a:spAutoFit/>
          </a:bodyPr>
          <a:lstStyle/>
          <a:p>
            <a:pPr algn="ctr"/>
            <a:r>
              <a:rPr lang="en-US" sz="2000" b="1" dirty="0">
                <a:solidFill>
                  <a:srgbClr val="FF0000"/>
                </a:solidFill>
              </a:rPr>
              <a:t>Invoke a   </a:t>
            </a:r>
            <a:r>
              <a:rPr lang="en-US" sz="2000" b="1" dirty="0" smtClean="0">
                <a:solidFill>
                  <a:srgbClr val="FF0000"/>
                </a:solidFill>
              </a:rPr>
              <a:t>Function that</a:t>
            </a:r>
            <a:endParaRPr lang="en-US" sz="2000" b="1" dirty="0">
              <a:solidFill>
                <a:srgbClr val="FF0000"/>
              </a:solidFill>
            </a:endParaRPr>
          </a:p>
          <a:p>
            <a:pPr algn="ctr"/>
            <a:r>
              <a:rPr lang="en-US" sz="2000" b="1" dirty="0">
                <a:solidFill>
                  <a:srgbClr val="FF0000"/>
                </a:solidFill>
              </a:rPr>
              <a:t>causes exception</a:t>
            </a:r>
          </a:p>
        </p:txBody>
      </p:sp>
      <p:sp>
        <p:nvSpPr>
          <p:cNvPr id="282631" name="Rectangle 7"/>
          <p:cNvSpPr>
            <a:spLocks noChangeArrowheads="1"/>
          </p:cNvSpPr>
          <p:nvPr/>
        </p:nvSpPr>
        <p:spPr bwMode="auto">
          <a:xfrm>
            <a:off x="3207296" y="3337936"/>
            <a:ext cx="2819400" cy="400110"/>
          </a:xfrm>
          <a:prstGeom prst="rect">
            <a:avLst/>
          </a:prstGeom>
          <a:solidFill>
            <a:schemeClr val="bg2"/>
          </a:solidFill>
          <a:ln w="9525">
            <a:solidFill>
              <a:schemeClr val="tx1"/>
            </a:solidFill>
            <a:miter lim="800000"/>
            <a:headEnd/>
            <a:tailEnd/>
          </a:ln>
        </p:spPr>
        <p:txBody>
          <a:bodyPr anchor="ctr">
            <a:spAutoFit/>
          </a:bodyPr>
          <a:lstStyle/>
          <a:p>
            <a:pPr algn="ctr"/>
            <a:r>
              <a:rPr lang="en-US" sz="2000" b="1" dirty="0">
                <a:solidFill>
                  <a:srgbClr val="FF0000"/>
                </a:solidFill>
              </a:rPr>
              <a:t>T</a:t>
            </a:r>
            <a:r>
              <a:rPr lang="en-US" sz="2000" b="1" dirty="0" smtClean="0">
                <a:solidFill>
                  <a:srgbClr val="FF0000"/>
                </a:solidFill>
              </a:rPr>
              <a:t>ry </a:t>
            </a:r>
            <a:r>
              <a:rPr lang="en-US" sz="2000" b="1" dirty="0">
                <a:solidFill>
                  <a:srgbClr val="FF0000"/>
                </a:solidFill>
              </a:rPr>
              <a:t>block</a:t>
            </a:r>
          </a:p>
        </p:txBody>
      </p:sp>
      <p:sp>
        <p:nvSpPr>
          <p:cNvPr id="282632" name="Rectangle 8"/>
          <p:cNvSpPr>
            <a:spLocks noChangeArrowheads="1"/>
          </p:cNvSpPr>
          <p:nvPr/>
        </p:nvSpPr>
        <p:spPr bwMode="auto">
          <a:xfrm>
            <a:off x="3207296" y="5242936"/>
            <a:ext cx="2819400" cy="400110"/>
          </a:xfrm>
          <a:prstGeom prst="rect">
            <a:avLst/>
          </a:prstGeom>
          <a:solidFill>
            <a:schemeClr val="bg2"/>
          </a:solidFill>
          <a:ln w="9525">
            <a:solidFill>
              <a:schemeClr val="tx1"/>
            </a:solidFill>
            <a:miter lim="800000"/>
            <a:headEnd/>
            <a:tailEnd/>
          </a:ln>
        </p:spPr>
        <p:txBody>
          <a:bodyPr anchor="ctr">
            <a:spAutoFit/>
          </a:bodyPr>
          <a:lstStyle/>
          <a:p>
            <a:pPr algn="ctr"/>
            <a:r>
              <a:rPr lang="en-US" sz="2000" b="1" dirty="0" smtClean="0">
                <a:solidFill>
                  <a:srgbClr val="FF0000"/>
                </a:solidFill>
              </a:rPr>
              <a:t>Catch </a:t>
            </a:r>
            <a:r>
              <a:rPr lang="en-US" sz="2000" b="1" dirty="0">
                <a:solidFill>
                  <a:srgbClr val="FF0000"/>
                </a:solidFill>
              </a:rPr>
              <a:t>block</a:t>
            </a:r>
          </a:p>
        </p:txBody>
      </p:sp>
      <p:sp>
        <p:nvSpPr>
          <p:cNvPr id="282633" name="Rectangle 9"/>
          <p:cNvSpPr>
            <a:spLocks noChangeArrowheads="1"/>
          </p:cNvSpPr>
          <p:nvPr/>
        </p:nvSpPr>
        <p:spPr bwMode="auto">
          <a:xfrm>
            <a:off x="3207296" y="5661248"/>
            <a:ext cx="2819400" cy="400110"/>
          </a:xfrm>
          <a:prstGeom prst="rect">
            <a:avLst/>
          </a:prstGeom>
          <a:solidFill>
            <a:schemeClr val="bg2"/>
          </a:solidFill>
          <a:ln w="9525">
            <a:solidFill>
              <a:schemeClr val="tx1"/>
            </a:solidFill>
            <a:miter lim="800000"/>
            <a:headEnd/>
            <a:tailEnd/>
          </a:ln>
        </p:spPr>
        <p:txBody>
          <a:bodyPr anchor="ctr">
            <a:spAutoFit/>
          </a:bodyPr>
          <a:lstStyle/>
          <a:p>
            <a:pPr algn="ctr"/>
            <a:r>
              <a:rPr lang="en-US" sz="2000" b="1" dirty="0">
                <a:solidFill>
                  <a:srgbClr val="FFFF66"/>
                </a:solidFill>
              </a:rPr>
              <a:t>   </a:t>
            </a:r>
            <a:r>
              <a:rPr lang="en-US" sz="2000" b="1" dirty="0">
                <a:solidFill>
                  <a:srgbClr val="FF0000"/>
                </a:solidFill>
              </a:rPr>
              <a:t> catch 1</a:t>
            </a:r>
          </a:p>
        </p:txBody>
      </p:sp>
      <p:sp>
        <p:nvSpPr>
          <p:cNvPr id="282634" name="Rectangle 10"/>
          <p:cNvSpPr>
            <a:spLocks noChangeArrowheads="1"/>
          </p:cNvSpPr>
          <p:nvPr/>
        </p:nvSpPr>
        <p:spPr bwMode="auto">
          <a:xfrm>
            <a:off x="3207296" y="6063492"/>
            <a:ext cx="2819400" cy="400110"/>
          </a:xfrm>
          <a:prstGeom prst="rect">
            <a:avLst/>
          </a:prstGeom>
          <a:solidFill>
            <a:schemeClr val="bg2"/>
          </a:solidFill>
          <a:ln w="9525">
            <a:solidFill>
              <a:schemeClr val="tx1"/>
            </a:solidFill>
            <a:miter lim="800000"/>
            <a:headEnd/>
            <a:tailEnd/>
          </a:ln>
        </p:spPr>
        <p:txBody>
          <a:bodyPr anchor="ctr">
            <a:spAutoFit/>
          </a:bodyPr>
          <a:lstStyle/>
          <a:p>
            <a:pPr algn="ctr"/>
            <a:r>
              <a:rPr lang="en-US" sz="2000" b="1" dirty="0">
                <a:solidFill>
                  <a:srgbClr val="FFFF66"/>
                </a:solidFill>
              </a:rPr>
              <a:t>  </a:t>
            </a:r>
            <a:r>
              <a:rPr lang="en-US" sz="2000" b="1" dirty="0">
                <a:solidFill>
                  <a:srgbClr val="FF0000"/>
                </a:solidFill>
              </a:rPr>
              <a:t>  catch 2</a:t>
            </a:r>
          </a:p>
        </p:txBody>
      </p:sp>
      <p:sp>
        <p:nvSpPr>
          <p:cNvPr id="282635" name="Line 11"/>
          <p:cNvSpPr>
            <a:spLocks noChangeShapeType="1"/>
          </p:cNvSpPr>
          <p:nvPr/>
        </p:nvSpPr>
        <p:spPr bwMode="auto">
          <a:xfrm>
            <a:off x="6026696" y="4228554"/>
            <a:ext cx="762000" cy="0"/>
          </a:xfrm>
          <a:prstGeom prst="line">
            <a:avLst/>
          </a:prstGeom>
          <a:noFill/>
          <a:ln w="9525">
            <a:solidFill>
              <a:schemeClr val="tx1"/>
            </a:solidFill>
            <a:round/>
            <a:headEnd/>
            <a:tailEnd/>
          </a:ln>
        </p:spPr>
        <p:txBody>
          <a:bodyPr anchor="ctr">
            <a:spAutoFit/>
          </a:bodyPr>
          <a:lstStyle/>
          <a:p>
            <a:endParaRPr lang="en-IN"/>
          </a:p>
        </p:txBody>
      </p:sp>
      <p:sp>
        <p:nvSpPr>
          <p:cNvPr id="282636" name="Line 12"/>
          <p:cNvSpPr>
            <a:spLocks noChangeShapeType="1"/>
          </p:cNvSpPr>
          <p:nvPr/>
        </p:nvSpPr>
        <p:spPr bwMode="auto">
          <a:xfrm flipV="1">
            <a:off x="6788696" y="2247354"/>
            <a:ext cx="0" cy="1981200"/>
          </a:xfrm>
          <a:prstGeom prst="line">
            <a:avLst/>
          </a:prstGeom>
          <a:noFill/>
          <a:ln w="9525">
            <a:solidFill>
              <a:schemeClr val="tx1"/>
            </a:solidFill>
            <a:round/>
            <a:headEnd/>
            <a:tailEnd/>
          </a:ln>
        </p:spPr>
        <p:txBody>
          <a:bodyPr wrap="none" anchor="ctr">
            <a:spAutoFit/>
          </a:bodyPr>
          <a:lstStyle/>
          <a:p>
            <a:endParaRPr lang="en-IN"/>
          </a:p>
        </p:txBody>
      </p:sp>
      <p:sp>
        <p:nvSpPr>
          <p:cNvPr id="282637" name="Line 13"/>
          <p:cNvSpPr>
            <a:spLocks noChangeShapeType="1"/>
          </p:cNvSpPr>
          <p:nvPr/>
        </p:nvSpPr>
        <p:spPr bwMode="auto">
          <a:xfrm flipH="1">
            <a:off x="5950496" y="2247354"/>
            <a:ext cx="838200" cy="0"/>
          </a:xfrm>
          <a:prstGeom prst="line">
            <a:avLst/>
          </a:prstGeom>
          <a:noFill/>
          <a:ln w="9525">
            <a:solidFill>
              <a:schemeClr val="tx1"/>
            </a:solidFill>
            <a:round/>
            <a:headEnd/>
            <a:tailEnd type="triangle" w="med" len="med"/>
          </a:ln>
        </p:spPr>
        <p:txBody>
          <a:bodyPr wrap="none" anchor="ctr">
            <a:spAutoFit/>
          </a:bodyPr>
          <a:lstStyle/>
          <a:p>
            <a:endParaRPr lang="en-IN"/>
          </a:p>
        </p:txBody>
      </p:sp>
      <p:sp>
        <p:nvSpPr>
          <p:cNvPr id="282638" name="Line 14"/>
          <p:cNvSpPr>
            <a:spLocks noChangeShapeType="1"/>
          </p:cNvSpPr>
          <p:nvPr/>
        </p:nvSpPr>
        <p:spPr bwMode="auto">
          <a:xfrm flipH="1">
            <a:off x="1835696" y="2247354"/>
            <a:ext cx="1295400" cy="0"/>
          </a:xfrm>
          <a:prstGeom prst="line">
            <a:avLst/>
          </a:prstGeom>
          <a:noFill/>
          <a:ln w="9525">
            <a:solidFill>
              <a:schemeClr val="tx1"/>
            </a:solidFill>
            <a:round/>
            <a:headEnd/>
            <a:tailEnd/>
          </a:ln>
        </p:spPr>
        <p:txBody>
          <a:bodyPr wrap="none" anchor="ctr">
            <a:spAutoFit/>
          </a:bodyPr>
          <a:lstStyle/>
          <a:p>
            <a:endParaRPr lang="en-IN"/>
          </a:p>
        </p:txBody>
      </p:sp>
      <p:sp>
        <p:nvSpPr>
          <p:cNvPr id="282639" name="Line 15"/>
          <p:cNvSpPr>
            <a:spLocks noChangeShapeType="1"/>
          </p:cNvSpPr>
          <p:nvPr/>
        </p:nvSpPr>
        <p:spPr bwMode="auto">
          <a:xfrm>
            <a:off x="1835696" y="2247354"/>
            <a:ext cx="0" cy="3629918"/>
          </a:xfrm>
          <a:prstGeom prst="line">
            <a:avLst/>
          </a:prstGeom>
          <a:noFill/>
          <a:ln w="9525">
            <a:solidFill>
              <a:schemeClr val="tx1"/>
            </a:solidFill>
            <a:round/>
            <a:headEnd/>
            <a:tailEnd/>
          </a:ln>
        </p:spPr>
        <p:txBody>
          <a:bodyPr wrap="square" anchor="ctr">
            <a:spAutoFit/>
          </a:bodyPr>
          <a:lstStyle/>
          <a:p>
            <a:endParaRPr lang="en-IN"/>
          </a:p>
        </p:txBody>
      </p:sp>
      <p:sp>
        <p:nvSpPr>
          <p:cNvPr id="282640" name="Line 16"/>
          <p:cNvSpPr>
            <a:spLocks noChangeShapeType="1"/>
          </p:cNvSpPr>
          <p:nvPr/>
        </p:nvSpPr>
        <p:spPr bwMode="auto">
          <a:xfrm>
            <a:off x="1835696" y="5877272"/>
            <a:ext cx="1371600" cy="0"/>
          </a:xfrm>
          <a:prstGeom prst="line">
            <a:avLst/>
          </a:prstGeom>
          <a:noFill/>
          <a:ln w="9525">
            <a:solidFill>
              <a:schemeClr val="tx1"/>
            </a:solidFill>
            <a:round/>
            <a:headEnd/>
            <a:tailEnd type="triangle" w="med" len="med"/>
          </a:ln>
        </p:spPr>
        <p:txBody>
          <a:bodyPr wrap="none" anchor="ctr">
            <a:spAutoFit/>
          </a:bodyPr>
          <a:lstStyle/>
          <a:p>
            <a:endParaRPr lang="en-IN"/>
          </a:p>
        </p:txBody>
      </p:sp>
      <p:sp>
        <p:nvSpPr>
          <p:cNvPr id="282641" name="Rectangle 17"/>
          <p:cNvSpPr>
            <a:spLocks noChangeArrowheads="1"/>
          </p:cNvSpPr>
          <p:nvPr/>
        </p:nvSpPr>
        <p:spPr bwMode="auto">
          <a:xfrm>
            <a:off x="6804248" y="2971800"/>
            <a:ext cx="1149350" cy="457200"/>
          </a:xfrm>
          <a:prstGeom prst="rect">
            <a:avLst/>
          </a:prstGeom>
          <a:noFill/>
          <a:ln w="9525">
            <a:noFill/>
            <a:miter lim="800000"/>
            <a:headEnd/>
            <a:tailEnd/>
          </a:ln>
        </p:spPr>
        <p:txBody>
          <a:bodyPr wrap="none" anchor="ctr">
            <a:spAutoFit/>
          </a:bodyPr>
          <a:lstStyle/>
          <a:p>
            <a:pPr algn="ctr"/>
            <a:r>
              <a:rPr lang="en-US" sz="2400" b="1" dirty="0"/>
              <a:t>invoke</a:t>
            </a:r>
            <a:endParaRPr lang="en-US" sz="2400" b="1" dirty="0">
              <a:solidFill>
                <a:srgbClr val="FFFF66"/>
              </a:solidFill>
            </a:endParaRPr>
          </a:p>
        </p:txBody>
      </p:sp>
      <p:sp>
        <p:nvSpPr>
          <p:cNvPr id="282642" name="Rectangle 18"/>
          <p:cNvSpPr>
            <a:spLocks noChangeArrowheads="1"/>
          </p:cNvSpPr>
          <p:nvPr/>
        </p:nvSpPr>
        <p:spPr bwMode="auto">
          <a:xfrm>
            <a:off x="6084168" y="5414987"/>
            <a:ext cx="1724025" cy="822325"/>
          </a:xfrm>
          <a:prstGeom prst="rect">
            <a:avLst/>
          </a:prstGeom>
          <a:noFill/>
          <a:ln w="9525">
            <a:noFill/>
            <a:miter lim="800000"/>
            <a:headEnd/>
            <a:tailEnd/>
          </a:ln>
        </p:spPr>
        <p:txBody>
          <a:bodyPr wrap="none" anchor="ctr">
            <a:spAutoFit/>
          </a:bodyPr>
          <a:lstStyle/>
          <a:p>
            <a:pPr algn="ctr"/>
            <a:r>
              <a:rPr lang="en-US" sz="2400" b="1" dirty="0"/>
              <a:t>Exception </a:t>
            </a:r>
          </a:p>
          <a:p>
            <a:pPr algn="ctr"/>
            <a:r>
              <a:rPr lang="en-US" sz="2400" b="1" dirty="0"/>
              <a:t>handlers</a:t>
            </a:r>
          </a:p>
        </p:txBody>
      </p:sp>
      <p:sp>
        <p:nvSpPr>
          <p:cNvPr id="282643" name="Rectangle 19"/>
          <p:cNvSpPr>
            <a:spLocks noChangeArrowheads="1"/>
          </p:cNvSpPr>
          <p:nvPr/>
        </p:nvSpPr>
        <p:spPr bwMode="auto">
          <a:xfrm>
            <a:off x="666726" y="4038600"/>
            <a:ext cx="1096962" cy="457200"/>
          </a:xfrm>
          <a:prstGeom prst="rect">
            <a:avLst/>
          </a:prstGeom>
          <a:noFill/>
          <a:ln w="9525">
            <a:noFill/>
            <a:miter lim="800000"/>
            <a:headEnd/>
            <a:tailEnd/>
          </a:ln>
        </p:spPr>
        <p:txBody>
          <a:bodyPr wrap="none" anchor="ctr">
            <a:spAutoFit/>
          </a:bodyPr>
          <a:lstStyle/>
          <a:p>
            <a:pPr algn="ctr"/>
            <a:r>
              <a:rPr lang="en-US" sz="2400" b="1" dirty="0"/>
              <a:t>Throw</a:t>
            </a:r>
            <a:endParaRPr lang="en-US" sz="2400" b="1" dirty="0">
              <a:solidFill>
                <a:srgbClr val="FFFF66"/>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sz="quarter" idx="1"/>
          </p:nvPr>
        </p:nvSpPr>
        <p:spPr>
          <a:xfrm>
            <a:off x="457200" y="620688"/>
            <a:ext cx="8075240" cy="5853137"/>
          </a:xfrm>
        </p:spPr>
        <p:txBody>
          <a:bodyPr/>
          <a:lstStyle/>
          <a:p>
            <a:pPr algn="just" eaLnBrk="1" hangingPunct="1">
              <a:lnSpc>
                <a:spcPct val="90000"/>
              </a:lnSpc>
              <a:buNone/>
            </a:pPr>
            <a:r>
              <a:rPr lang="en-US" sz="2800" dirty="0" smtClean="0"/>
              <a:t>	In </a:t>
            </a:r>
            <a:r>
              <a:rPr lang="en-US" sz="2800" dirty="0" smtClean="0"/>
              <a:t>this example the entire file is read and stored in a memory block. Let's examine how this is done: </a:t>
            </a:r>
            <a:endParaRPr lang="en-US" sz="2800" dirty="0" smtClean="0"/>
          </a:p>
          <a:p>
            <a:pPr algn="just" eaLnBrk="1" hangingPunct="1">
              <a:lnSpc>
                <a:spcPct val="90000"/>
              </a:lnSpc>
              <a:buNone/>
            </a:pPr>
            <a:endParaRPr lang="en-US" sz="2800" dirty="0" smtClean="0"/>
          </a:p>
          <a:p>
            <a:pPr algn="just" eaLnBrk="1" hangingPunct="1">
              <a:lnSpc>
                <a:spcPct val="90000"/>
              </a:lnSpc>
              <a:buFont typeface="Wingdings" pitchFamily="2" charset="2"/>
              <a:buChar char="Ø"/>
            </a:pPr>
            <a:r>
              <a:rPr lang="en-US" sz="2800" dirty="0" smtClean="0"/>
              <a:t>First, the file is open with the </a:t>
            </a:r>
            <a:r>
              <a:rPr lang="en-US" sz="2800" dirty="0" err="1" smtClean="0"/>
              <a:t>ios</a:t>
            </a:r>
            <a:r>
              <a:rPr lang="en-US" sz="2800" dirty="0" smtClean="0"/>
              <a:t>::ate flag, which means that the get pointer will be positioned at the end of the file. This way, when we call to member </a:t>
            </a:r>
            <a:r>
              <a:rPr lang="en-US" sz="2800" dirty="0" err="1" smtClean="0"/>
              <a:t>tellg</a:t>
            </a:r>
            <a:r>
              <a:rPr lang="en-US" sz="2800" dirty="0" smtClean="0"/>
              <a:t>(), we will directly obtain the size of the file. Notice the type we have used to declare variable size: </a:t>
            </a:r>
            <a:endParaRPr lang="en-US" sz="2800" b="1" dirty="0" smtClean="0"/>
          </a:p>
          <a:p>
            <a:pPr algn="just" eaLnBrk="1" hangingPunct="1">
              <a:lnSpc>
                <a:spcPct val="90000"/>
              </a:lnSpc>
              <a:buNone/>
            </a:pPr>
            <a:r>
              <a:rPr lang="en-US" sz="2800" b="1" dirty="0" smtClean="0"/>
              <a:t>			</a:t>
            </a:r>
            <a:r>
              <a:rPr lang="en-US" sz="2800" b="1" dirty="0" err="1" smtClean="0">
                <a:solidFill>
                  <a:schemeClr val="accent1">
                    <a:lumMod val="75000"/>
                  </a:schemeClr>
                </a:solidFill>
              </a:rPr>
              <a:t>ifstream</a:t>
            </a:r>
            <a:r>
              <a:rPr lang="en-US" sz="2800" b="1" dirty="0" smtClean="0">
                <a:solidFill>
                  <a:schemeClr val="accent1">
                    <a:lumMod val="75000"/>
                  </a:schemeClr>
                </a:solidFill>
              </a:rPr>
              <a:t>::pos_type size;</a:t>
            </a:r>
            <a:r>
              <a:rPr lang="en-US" sz="2800" dirty="0" smtClean="0">
                <a:solidFill>
                  <a:schemeClr val="accent1">
                    <a:lumMod val="75000"/>
                  </a:schemeClr>
                </a:solidFill>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sz="quarter" idx="1"/>
          </p:nvPr>
        </p:nvSpPr>
        <p:spPr>
          <a:xfrm>
            <a:off x="457200" y="620688"/>
            <a:ext cx="7467600" cy="5853137"/>
          </a:xfrm>
        </p:spPr>
        <p:txBody>
          <a:bodyPr/>
          <a:lstStyle/>
          <a:p>
            <a:pPr algn="just" eaLnBrk="1" hangingPunct="1">
              <a:buFont typeface="Wingdings" pitchFamily="2" charset="2"/>
              <a:buChar char="Ø"/>
            </a:pPr>
            <a:r>
              <a:rPr lang="en-US" sz="2800" dirty="0" err="1" smtClean="0"/>
              <a:t>ifstream</a:t>
            </a:r>
            <a:r>
              <a:rPr lang="en-US" sz="2800" dirty="0" smtClean="0"/>
              <a:t>::pos_type is a specific type used for buffer and file positioning and is the type returned by </a:t>
            </a:r>
            <a:r>
              <a:rPr lang="en-US" sz="2800" dirty="0" err="1" smtClean="0"/>
              <a:t>file.tellg</a:t>
            </a:r>
            <a:r>
              <a:rPr lang="en-US" sz="2800" dirty="0" smtClean="0"/>
              <a:t>(). This type is defined as an integer type, therefore we can conduct on it the same operations we conduct on any other integer value, and can safely be converted to another integer type large enough to contain the size of the file. For a file with a size under 2GB we could use </a:t>
            </a:r>
            <a:r>
              <a:rPr lang="en-US" sz="2800" dirty="0" err="1" smtClean="0"/>
              <a:t>int</a:t>
            </a:r>
            <a:r>
              <a:rPr lang="en-US" sz="2800" dirty="0" smtClean="0"/>
              <a:t>: </a:t>
            </a:r>
            <a:endParaRPr lang="en-US" sz="2800" b="1" dirty="0" smtClean="0"/>
          </a:p>
          <a:p>
            <a:pPr eaLnBrk="1" hangingPunct="1">
              <a:buNone/>
            </a:pPr>
            <a:r>
              <a:rPr lang="en-US" sz="2800" b="1" dirty="0" smtClean="0"/>
              <a:t>		</a:t>
            </a:r>
            <a:r>
              <a:rPr lang="en-US" sz="2800" b="1" dirty="0" err="1" smtClean="0">
                <a:solidFill>
                  <a:schemeClr val="accent1">
                    <a:lumMod val="75000"/>
                  </a:schemeClr>
                </a:solidFill>
              </a:rPr>
              <a:t>int</a:t>
            </a:r>
            <a:r>
              <a:rPr lang="en-US" sz="2800" b="1" dirty="0" smtClean="0">
                <a:solidFill>
                  <a:schemeClr val="accent1">
                    <a:lumMod val="75000"/>
                  </a:schemeClr>
                </a:solidFill>
              </a:rPr>
              <a:t> </a:t>
            </a:r>
            <a:r>
              <a:rPr lang="en-US" sz="2800" b="1" dirty="0" smtClean="0">
                <a:solidFill>
                  <a:schemeClr val="accent1">
                    <a:lumMod val="75000"/>
                  </a:schemeClr>
                </a:solidFill>
              </a:rPr>
              <a:t>size; size = (</a:t>
            </a:r>
            <a:r>
              <a:rPr lang="en-US" sz="2800" b="1" dirty="0" err="1" smtClean="0">
                <a:solidFill>
                  <a:schemeClr val="accent1">
                    <a:lumMod val="75000"/>
                  </a:schemeClr>
                </a:solidFill>
              </a:rPr>
              <a:t>int</a:t>
            </a:r>
            <a:r>
              <a:rPr lang="en-US" sz="2800" b="1" dirty="0" smtClean="0">
                <a:solidFill>
                  <a:schemeClr val="accent1">
                    <a:lumMod val="75000"/>
                  </a:schemeClr>
                </a:solidFill>
              </a:rPr>
              <a:t>) </a:t>
            </a:r>
            <a:r>
              <a:rPr lang="en-US" sz="2800" b="1" dirty="0" err="1" smtClean="0">
                <a:solidFill>
                  <a:schemeClr val="accent1">
                    <a:lumMod val="75000"/>
                  </a:schemeClr>
                </a:solidFill>
              </a:rPr>
              <a:t>file.tellg</a:t>
            </a:r>
            <a:r>
              <a:rPr lang="en-US" sz="2800" b="1" dirty="0" smtClean="0">
                <a:solidFill>
                  <a:schemeClr val="accent1">
                    <a:lumMod val="75000"/>
                  </a:schemeClr>
                </a:solidFill>
              </a:rPr>
              <a:t>();</a:t>
            </a:r>
            <a:r>
              <a:rPr lang="en-US" sz="2800" dirty="0" smtClean="0">
                <a:solidFill>
                  <a:schemeClr val="accent1">
                    <a:lumMod val="75000"/>
                  </a:schemeClr>
                </a:solidFill>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sz="quarter" idx="1"/>
          </p:nvPr>
        </p:nvSpPr>
        <p:spPr>
          <a:xfrm>
            <a:off x="457200" y="692696"/>
            <a:ext cx="8229600" cy="5936704"/>
          </a:xfrm>
        </p:spPr>
        <p:txBody>
          <a:bodyPr>
            <a:normAutofit/>
          </a:bodyPr>
          <a:lstStyle/>
          <a:p>
            <a:pPr eaLnBrk="1" hangingPunct="1">
              <a:lnSpc>
                <a:spcPct val="80000"/>
              </a:lnSpc>
              <a:buFont typeface="Wingdings" pitchFamily="2" charset="2"/>
              <a:buChar char="Ø"/>
            </a:pPr>
            <a:r>
              <a:rPr lang="en-US" dirty="0" smtClean="0"/>
              <a:t>Once we have obtained the size of the file, we request the allocation of a memory block large enough to hold the entire file: </a:t>
            </a:r>
            <a:endParaRPr lang="en-US" b="1" dirty="0" smtClean="0"/>
          </a:p>
          <a:p>
            <a:pPr eaLnBrk="1" hangingPunct="1">
              <a:lnSpc>
                <a:spcPct val="80000"/>
              </a:lnSpc>
              <a:buFontTx/>
              <a:buNone/>
            </a:pPr>
            <a:r>
              <a:rPr lang="en-US" b="1" dirty="0" smtClean="0"/>
              <a:t>           </a:t>
            </a:r>
            <a:r>
              <a:rPr lang="en-US" b="1" dirty="0" err="1" smtClean="0">
                <a:solidFill>
                  <a:srgbClr val="FF3300"/>
                </a:solidFill>
              </a:rPr>
              <a:t>memblock</a:t>
            </a:r>
            <a:r>
              <a:rPr lang="en-US" b="1" dirty="0" smtClean="0">
                <a:solidFill>
                  <a:srgbClr val="FF3300"/>
                </a:solidFill>
              </a:rPr>
              <a:t> = new char[size];</a:t>
            </a:r>
            <a:r>
              <a:rPr lang="en-US" b="1" dirty="0" smtClean="0"/>
              <a:t> </a:t>
            </a:r>
          </a:p>
          <a:p>
            <a:pPr eaLnBrk="1" hangingPunct="1">
              <a:lnSpc>
                <a:spcPct val="80000"/>
              </a:lnSpc>
              <a:buFontTx/>
              <a:buNone/>
            </a:pPr>
            <a:r>
              <a:rPr lang="en-US" dirty="0" smtClean="0"/>
              <a:t>   </a:t>
            </a:r>
            <a:endParaRPr lang="en-US" dirty="0" smtClean="0"/>
          </a:p>
          <a:p>
            <a:pPr eaLnBrk="1" hangingPunct="1">
              <a:lnSpc>
                <a:spcPct val="80000"/>
              </a:lnSpc>
              <a:buFontTx/>
              <a:buNone/>
            </a:pPr>
            <a:r>
              <a:rPr lang="en-US" dirty="0" smtClean="0"/>
              <a:t>	</a:t>
            </a:r>
            <a:r>
              <a:rPr lang="en-US" dirty="0" smtClean="0"/>
              <a:t>Right </a:t>
            </a:r>
            <a:r>
              <a:rPr lang="en-US" dirty="0" smtClean="0"/>
              <a:t>after that, we proceed to set the get pointer at the beginning of the file (remember that we opened the file with this pointer at the end), then read the entire file, and finally close it: </a:t>
            </a:r>
            <a:endParaRPr lang="en-US" b="1" dirty="0" smtClean="0"/>
          </a:p>
          <a:p>
            <a:pPr eaLnBrk="1" hangingPunct="1">
              <a:lnSpc>
                <a:spcPct val="80000"/>
              </a:lnSpc>
              <a:buFontTx/>
              <a:buNone/>
            </a:pPr>
            <a:r>
              <a:rPr lang="en-US" b="1" dirty="0" smtClean="0"/>
              <a:t>          </a:t>
            </a:r>
            <a:r>
              <a:rPr lang="en-US" b="1" dirty="0" err="1" smtClean="0">
                <a:solidFill>
                  <a:srgbClr val="FF3300"/>
                </a:solidFill>
              </a:rPr>
              <a:t>file.seekg</a:t>
            </a:r>
            <a:r>
              <a:rPr lang="en-US" b="1" dirty="0" smtClean="0">
                <a:solidFill>
                  <a:srgbClr val="FF3300"/>
                </a:solidFill>
              </a:rPr>
              <a:t> (0, </a:t>
            </a:r>
            <a:r>
              <a:rPr lang="en-US" b="1" dirty="0" err="1" smtClean="0">
                <a:solidFill>
                  <a:srgbClr val="FF3300"/>
                </a:solidFill>
              </a:rPr>
              <a:t>ios</a:t>
            </a:r>
            <a:r>
              <a:rPr lang="en-US" b="1" dirty="0" smtClean="0">
                <a:solidFill>
                  <a:srgbClr val="FF3300"/>
                </a:solidFill>
              </a:rPr>
              <a:t>::beg); </a:t>
            </a:r>
          </a:p>
          <a:p>
            <a:pPr eaLnBrk="1" hangingPunct="1">
              <a:lnSpc>
                <a:spcPct val="80000"/>
              </a:lnSpc>
              <a:buFontTx/>
              <a:buNone/>
            </a:pPr>
            <a:r>
              <a:rPr lang="en-US" b="1" dirty="0" smtClean="0">
                <a:solidFill>
                  <a:srgbClr val="FF3300"/>
                </a:solidFill>
              </a:rPr>
              <a:t>          </a:t>
            </a:r>
            <a:r>
              <a:rPr lang="en-US" b="1" dirty="0" err="1" smtClean="0">
                <a:solidFill>
                  <a:srgbClr val="FF3300"/>
                </a:solidFill>
              </a:rPr>
              <a:t>file.read</a:t>
            </a:r>
            <a:r>
              <a:rPr lang="en-US" b="1" dirty="0" smtClean="0">
                <a:solidFill>
                  <a:srgbClr val="FF3300"/>
                </a:solidFill>
              </a:rPr>
              <a:t> (</a:t>
            </a:r>
            <a:r>
              <a:rPr lang="en-US" b="1" dirty="0" err="1" smtClean="0">
                <a:solidFill>
                  <a:srgbClr val="FF3300"/>
                </a:solidFill>
              </a:rPr>
              <a:t>memblock</a:t>
            </a:r>
            <a:r>
              <a:rPr lang="en-US" b="1" dirty="0" smtClean="0">
                <a:solidFill>
                  <a:srgbClr val="FF3300"/>
                </a:solidFill>
              </a:rPr>
              <a:t>, size);</a:t>
            </a:r>
          </a:p>
          <a:p>
            <a:pPr eaLnBrk="1" hangingPunct="1">
              <a:lnSpc>
                <a:spcPct val="80000"/>
              </a:lnSpc>
              <a:buFontTx/>
              <a:buNone/>
            </a:pPr>
            <a:r>
              <a:rPr lang="en-US" b="1" dirty="0" smtClean="0">
                <a:solidFill>
                  <a:srgbClr val="FF3300"/>
                </a:solidFill>
              </a:rPr>
              <a:t>          </a:t>
            </a:r>
            <a:r>
              <a:rPr lang="en-US" b="1" dirty="0" err="1" smtClean="0">
                <a:solidFill>
                  <a:srgbClr val="FF3300"/>
                </a:solidFill>
              </a:rPr>
              <a:t>file.close</a:t>
            </a:r>
            <a:r>
              <a:rPr lang="en-US" b="1" dirty="0" smtClean="0">
                <a:solidFill>
                  <a:srgbClr val="FF3300"/>
                </a:solidFill>
              </a:rPr>
              <a:t>(); </a:t>
            </a:r>
          </a:p>
          <a:p>
            <a:pPr eaLnBrk="1" hangingPunct="1">
              <a:lnSpc>
                <a:spcPct val="80000"/>
              </a:lnSpc>
              <a:buFontTx/>
              <a:buNone/>
            </a:pPr>
            <a:r>
              <a:rPr lang="en-US" dirty="0" smtClean="0"/>
              <a:t>    </a:t>
            </a:r>
            <a:r>
              <a:rPr lang="en-US" dirty="0" smtClean="0"/>
              <a:t>At </a:t>
            </a:r>
            <a:r>
              <a:rPr lang="en-US" dirty="0" smtClean="0"/>
              <a:t>this point we could operate with the data obtained from the file. Our program simply announces that the content of the file is in memory and then terminates.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eaLnBrk="1" fontAlgn="auto" hangingPunct="1">
              <a:spcAft>
                <a:spcPts val="0"/>
              </a:spcAft>
              <a:defRPr/>
            </a:pPr>
            <a:r>
              <a:rPr lang="en-US" dirty="0" smtClean="0"/>
              <a:t>Using exceptions</a:t>
            </a:r>
          </a:p>
        </p:txBody>
      </p:sp>
      <p:sp>
        <p:nvSpPr>
          <p:cNvPr id="283651" name="Rectangle 3"/>
          <p:cNvSpPr>
            <a:spLocks noGrp="1" noChangeArrowheads="1"/>
          </p:cNvSpPr>
          <p:nvPr>
            <p:ph sz="quarter" idx="1"/>
          </p:nvPr>
        </p:nvSpPr>
        <p:spPr/>
        <p:txBody>
          <a:bodyPr/>
          <a:lstStyle/>
          <a:p>
            <a:pPr algn="just" eaLnBrk="1" hangingPunct="1">
              <a:buFont typeface="Wingdings" pitchFamily="2" charset="2"/>
              <a:buChar char="Ø"/>
            </a:pPr>
            <a:r>
              <a:rPr lang="en-US" dirty="0" smtClean="0"/>
              <a:t>Program statements that to be monitor for exception are contained in a try block.</a:t>
            </a:r>
          </a:p>
          <a:p>
            <a:pPr algn="just" eaLnBrk="1" hangingPunct="1">
              <a:buFont typeface="Wingdings" pitchFamily="2" charset="2"/>
              <a:buChar char="Ø"/>
            </a:pPr>
            <a:endParaRPr lang="en-US" dirty="0" smtClean="0"/>
          </a:p>
          <a:p>
            <a:pPr algn="just" eaLnBrk="1" hangingPunct="1">
              <a:buFont typeface="Wingdings" pitchFamily="2" charset="2"/>
              <a:buChar char="Ø"/>
            </a:pPr>
            <a:r>
              <a:rPr lang="en-US" dirty="0" smtClean="0"/>
              <a:t>If an exception (i.e., an error) occurs within the try block, it is thrown(using throw).</a:t>
            </a:r>
          </a:p>
          <a:p>
            <a:pPr algn="just" eaLnBrk="1" hangingPunct="1">
              <a:buFont typeface="Wingdings" pitchFamily="2" charset="2"/>
              <a:buChar char="Ø"/>
            </a:pPr>
            <a:endParaRPr lang="en-US" dirty="0" smtClean="0"/>
          </a:p>
          <a:p>
            <a:pPr algn="just" eaLnBrk="1" hangingPunct="1">
              <a:buFont typeface="Wingdings" pitchFamily="2" charset="2"/>
              <a:buChar char="Ø"/>
            </a:pPr>
            <a:r>
              <a:rPr lang="en-US" dirty="0" smtClean="0"/>
              <a:t>The exception is caught, using catch, and processed.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fontAlgn="auto" hangingPunct="1">
              <a:spcAft>
                <a:spcPts val="0"/>
              </a:spcAft>
              <a:defRPr/>
            </a:pPr>
            <a:r>
              <a:rPr lang="en-US" dirty="0" smtClean="0"/>
              <a:t>Using exceptions</a:t>
            </a:r>
          </a:p>
        </p:txBody>
      </p:sp>
      <p:sp>
        <p:nvSpPr>
          <p:cNvPr id="284675" name="Rectangle 3"/>
          <p:cNvSpPr>
            <a:spLocks noGrp="1" noChangeArrowheads="1"/>
          </p:cNvSpPr>
          <p:nvPr>
            <p:ph sz="quarter" idx="1"/>
          </p:nvPr>
        </p:nvSpPr>
        <p:spPr/>
        <p:txBody>
          <a:bodyPr/>
          <a:lstStyle/>
          <a:p>
            <a:pPr eaLnBrk="1" hangingPunct="1">
              <a:buFont typeface="Wingdings" pitchFamily="2" charset="2"/>
              <a:buChar char="Ø"/>
            </a:pPr>
            <a:r>
              <a:rPr lang="en-US" i="1" dirty="0" smtClean="0"/>
              <a:t>The general form of try and catch  is :</a:t>
            </a:r>
          </a:p>
          <a:p>
            <a:pPr eaLnBrk="1" hangingPunct="1">
              <a:buFontTx/>
              <a:buNone/>
            </a:pPr>
            <a:endParaRPr lang="en-US" i="1" dirty="0" smtClean="0"/>
          </a:p>
        </p:txBody>
      </p:sp>
      <p:sp>
        <p:nvSpPr>
          <p:cNvPr id="429060" name="Rectangle 4"/>
          <p:cNvSpPr>
            <a:spLocks noChangeArrowheads="1"/>
          </p:cNvSpPr>
          <p:nvPr/>
        </p:nvSpPr>
        <p:spPr bwMode="auto">
          <a:xfrm>
            <a:off x="755576" y="2060848"/>
            <a:ext cx="6457950" cy="4154984"/>
          </a:xfrm>
          <a:prstGeom prst="rect">
            <a:avLst/>
          </a:prstGeom>
          <a:gradFill rotWithShape="0">
            <a:gsLst>
              <a:gs pos="0">
                <a:schemeClr val="bg2"/>
              </a:gs>
              <a:gs pos="100000">
                <a:schemeClr val="bg2">
                  <a:gamma/>
                  <a:shade val="46275"/>
                  <a:invGamma/>
                </a:schemeClr>
              </a:gs>
            </a:gsLst>
            <a:lin ang="5400000" scaled="1"/>
          </a:gradFill>
          <a:ln w="9525">
            <a:noFill/>
            <a:miter lim="800000"/>
            <a:headEnd/>
            <a:tailEnd/>
          </a:ln>
          <a:effectLst/>
        </p:spPr>
        <p:txBody>
          <a:bodyPr wrap="square" anchor="ctr">
            <a:spAutoFit/>
          </a:bodyPr>
          <a:lstStyle/>
          <a:p>
            <a:pPr>
              <a:defRPr/>
            </a:pPr>
            <a:r>
              <a:rPr lang="en-US" sz="2400" b="1" dirty="0">
                <a:solidFill>
                  <a:srgbClr val="FF0000"/>
                </a:solidFill>
              </a:rPr>
              <a:t>try {</a:t>
            </a:r>
          </a:p>
          <a:p>
            <a:pPr>
              <a:defRPr/>
            </a:pPr>
            <a:r>
              <a:rPr lang="en-US" sz="2400" b="1" dirty="0" smtClean="0">
                <a:solidFill>
                  <a:srgbClr val="FF0000"/>
                </a:solidFill>
              </a:rPr>
              <a:t>	//</a:t>
            </a:r>
            <a:r>
              <a:rPr lang="en-US" sz="2400" b="1" dirty="0">
                <a:solidFill>
                  <a:srgbClr val="FF0000"/>
                </a:solidFill>
              </a:rPr>
              <a:t>try </a:t>
            </a:r>
            <a:r>
              <a:rPr lang="en-US" sz="2400" b="1" dirty="0" smtClean="0">
                <a:solidFill>
                  <a:srgbClr val="FF0000"/>
                </a:solidFill>
              </a:rPr>
              <a:t>block		}</a:t>
            </a:r>
            <a:endParaRPr lang="en-US" sz="2400" b="1" dirty="0">
              <a:solidFill>
                <a:srgbClr val="FF0000"/>
              </a:solidFill>
            </a:endParaRPr>
          </a:p>
          <a:p>
            <a:pPr>
              <a:defRPr/>
            </a:pPr>
            <a:r>
              <a:rPr lang="en-US" sz="2400" b="1" dirty="0">
                <a:solidFill>
                  <a:srgbClr val="FF0000"/>
                </a:solidFill>
              </a:rPr>
              <a:t>catch(type1 </a:t>
            </a:r>
            <a:r>
              <a:rPr lang="en-US" sz="2400" b="1" dirty="0" err="1">
                <a:solidFill>
                  <a:srgbClr val="FF0000"/>
                </a:solidFill>
              </a:rPr>
              <a:t>arg</a:t>
            </a:r>
            <a:r>
              <a:rPr lang="en-US" sz="2400" b="1" dirty="0">
                <a:solidFill>
                  <a:srgbClr val="FF0000"/>
                </a:solidFill>
              </a:rPr>
              <a:t>) {</a:t>
            </a:r>
          </a:p>
          <a:p>
            <a:pPr>
              <a:defRPr/>
            </a:pPr>
            <a:r>
              <a:rPr lang="en-US" sz="2400" b="1" dirty="0" smtClean="0">
                <a:solidFill>
                  <a:srgbClr val="FF0000"/>
                </a:solidFill>
              </a:rPr>
              <a:t>	//</a:t>
            </a:r>
            <a:r>
              <a:rPr lang="en-US" sz="2400" b="1" dirty="0">
                <a:solidFill>
                  <a:srgbClr val="FF0000"/>
                </a:solidFill>
              </a:rPr>
              <a:t>catch </a:t>
            </a:r>
            <a:r>
              <a:rPr lang="en-US" sz="2400" b="1" dirty="0" smtClean="0">
                <a:solidFill>
                  <a:srgbClr val="FF0000"/>
                </a:solidFill>
              </a:rPr>
              <a:t>block	}</a:t>
            </a:r>
            <a:endParaRPr lang="en-US" sz="2400" b="1" dirty="0">
              <a:solidFill>
                <a:srgbClr val="FF0000"/>
              </a:solidFill>
            </a:endParaRPr>
          </a:p>
          <a:p>
            <a:pPr>
              <a:defRPr/>
            </a:pPr>
            <a:r>
              <a:rPr lang="en-US" sz="2400" b="1" dirty="0">
                <a:solidFill>
                  <a:srgbClr val="FF0000"/>
                </a:solidFill>
              </a:rPr>
              <a:t>catch(type2 </a:t>
            </a:r>
            <a:r>
              <a:rPr lang="en-US" sz="2400" b="1" dirty="0" err="1">
                <a:solidFill>
                  <a:srgbClr val="FF0000"/>
                </a:solidFill>
              </a:rPr>
              <a:t>arg</a:t>
            </a:r>
            <a:r>
              <a:rPr lang="en-US" sz="2400" b="1" dirty="0">
                <a:solidFill>
                  <a:srgbClr val="FF0000"/>
                </a:solidFill>
              </a:rPr>
              <a:t>) {</a:t>
            </a:r>
          </a:p>
          <a:p>
            <a:pPr>
              <a:defRPr/>
            </a:pPr>
            <a:r>
              <a:rPr lang="en-US" sz="2400" b="1" dirty="0" smtClean="0">
                <a:solidFill>
                  <a:srgbClr val="FF0000"/>
                </a:solidFill>
              </a:rPr>
              <a:t>	//</a:t>
            </a:r>
            <a:r>
              <a:rPr lang="en-US" sz="2400" b="1" dirty="0">
                <a:solidFill>
                  <a:srgbClr val="FF0000"/>
                </a:solidFill>
              </a:rPr>
              <a:t>catch </a:t>
            </a:r>
            <a:r>
              <a:rPr lang="en-US" sz="2400" b="1" dirty="0" smtClean="0">
                <a:solidFill>
                  <a:srgbClr val="FF0000"/>
                </a:solidFill>
              </a:rPr>
              <a:t>block	}</a:t>
            </a:r>
            <a:endParaRPr lang="en-US" sz="2400" b="1" dirty="0">
              <a:solidFill>
                <a:srgbClr val="FF0000"/>
              </a:solidFill>
            </a:endParaRPr>
          </a:p>
          <a:p>
            <a:pPr>
              <a:defRPr/>
            </a:pPr>
            <a:r>
              <a:rPr lang="en-US" sz="2400" b="1" dirty="0">
                <a:solidFill>
                  <a:srgbClr val="FF0000"/>
                </a:solidFill>
              </a:rPr>
              <a:t>catch(type3 </a:t>
            </a:r>
            <a:r>
              <a:rPr lang="en-US" sz="2400" b="1" dirty="0" err="1">
                <a:solidFill>
                  <a:srgbClr val="FF0000"/>
                </a:solidFill>
              </a:rPr>
              <a:t>arg</a:t>
            </a:r>
            <a:r>
              <a:rPr lang="en-US" sz="2400" b="1" dirty="0">
                <a:solidFill>
                  <a:srgbClr val="FF0000"/>
                </a:solidFill>
              </a:rPr>
              <a:t>) {</a:t>
            </a:r>
          </a:p>
          <a:p>
            <a:pPr>
              <a:defRPr/>
            </a:pPr>
            <a:r>
              <a:rPr lang="en-US" sz="2400" b="1" dirty="0" smtClean="0">
                <a:solidFill>
                  <a:srgbClr val="FF0000"/>
                </a:solidFill>
              </a:rPr>
              <a:t>	//</a:t>
            </a:r>
            <a:r>
              <a:rPr lang="en-US" sz="2400" b="1" dirty="0">
                <a:solidFill>
                  <a:srgbClr val="FF0000"/>
                </a:solidFill>
              </a:rPr>
              <a:t>catch </a:t>
            </a:r>
            <a:r>
              <a:rPr lang="en-US" sz="2400" b="1" dirty="0" smtClean="0">
                <a:solidFill>
                  <a:srgbClr val="FF0000"/>
                </a:solidFill>
              </a:rPr>
              <a:t>block	}</a:t>
            </a:r>
            <a:endParaRPr lang="en-US" sz="2400" b="1" dirty="0">
              <a:solidFill>
                <a:srgbClr val="FF0000"/>
              </a:solidFill>
            </a:endParaRPr>
          </a:p>
          <a:p>
            <a:pPr>
              <a:defRPr/>
            </a:pPr>
            <a:r>
              <a:rPr lang="en-US" sz="2400" b="1" dirty="0">
                <a:solidFill>
                  <a:srgbClr val="FF0000"/>
                </a:solidFill>
              </a:rPr>
              <a:t>……………..</a:t>
            </a:r>
          </a:p>
          <a:p>
            <a:pPr>
              <a:defRPr/>
            </a:pPr>
            <a:r>
              <a:rPr lang="en-US" sz="2400" b="1" dirty="0">
                <a:solidFill>
                  <a:srgbClr val="FF0000"/>
                </a:solidFill>
              </a:rPr>
              <a:t>catch (</a:t>
            </a:r>
            <a:r>
              <a:rPr lang="en-US" sz="2400" b="1" dirty="0" err="1">
                <a:solidFill>
                  <a:srgbClr val="FF0000"/>
                </a:solidFill>
              </a:rPr>
              <a:t>typeN</a:t>
            </a:r>
            <a:r>
              <a:rPr lang="en-US" sz="2400" b="1" dirty="0">
                <a:solidFill>
                  <a:srgbClr val="FF0000"/>
                </a:solidFill>
              </a:rPr>
              <a:t> </a:t>
            </a:r>
            <a:r>
              <a:rPr lang="en-US" sz="2400" b="1" dirty="0" err="1">
                <a:solidFill>
                  <a:srgbClr val="FF0000"/>
                </a:solidFill>
              </a:rPr>
              <a:t>arg</a:t>
            </a:r>
            <a:r>
              <a:rPr lang="en-US" sz="2400" b="1" dirty="0">
                <a:solidFill>
                  <a:srgbClr val="FF0000"/>
                </a:solidFill>
              </a:rPr>
              <a:t>) {</a:t>
            </a:r>
          </a:p>
          <a:p>
            <a:pPr>
              <a:defRPr/>
            </a:pPr>
            <a:r>
              <a:rPr lang="en-US" sz="2400" b="1" dirty="0" smtClean="0">
                <a:solidFill>
                  <a:srgbClr val="FF0000"/>
                </a:solidFill>
              </a:rPr>
              <a:t>	//</a:t>
            </a:r>
            <a:r>
              <a:rPr lang="en-US" sz="2400" b="1" dirty="0">
                <a:solidFill>
                  <a:srgbClr val="FF0000"/>
                </a:solidFill>
              </a:rPr>
              <a:t>catch </a:t>
            </a:r>
            <a:r>
              <a:rPr lang="en-US" sz="2400" b="1" dirty="0" smtClean="0">
                <a:solidFill>
                  <a:srgbClr val="FF0000"/>
                </a:solidFill>
              </a:rPr>
              <a:t>block	}</a:t>
            </a:r>
            <a:endParaRPr lang="en-US" sz="2400" b="1"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eaLnBrk="1" fontAlgn="auto" hangingPunct="1">
              <a:spcAft>
                <a:spcPts val="0"/>
              </a:spcAft>
              <a:defRPr/>
            </a:pPr>
            <a:r>
              <a:rPr lang="en-US" dirty="0" smtClean="0"/>
              <a:t>Catching exceptions</a:t>
            </a:r>
          </a:p>
        </p:txBody>
      </p:sp>
      <p:sp>
        <p:nvSpPr>
          <p:cNvPr id="285699" name="Rectangle 3"/>
          <p:cNvSpPr>
            <a:spLocks noGrp="1" noChangeArrowheads="1"/>
          </p:cNvSpPr>
          <p:nvPr>
            <p:ph sz="quarter" idx="1"/>
          </p:nvPr>
        </p:nvSpPr>
        <p:spPr/>
        <p:txBody>
          <a:bodyPr/>
          <a:lstStyle/>
          <a:p>
            <a:pPr algn="just" eaLnBrk="1" hangingPunct="1">
              <a:buFont typeface="Wingdings" pitchFamily="2" charset="2"/>
              <a:buChar char="Ø"/>
            </a:pPr>
            <a:r>
              <a:rPr lang="en-US" i="1" dirty="0" smtClean="0"/>
              <a:t>When exception is thrown, it is caught by its corresponding catch statement, which processes the exception.</a:t>
            </a:r>
          </a:p>
          <a:p>
            <a:pPr algn="just" eaLnBrk="1" hangingPunct="1">
              <a:buFont typeface="Wingdings" pitchFamily="2" charset="2"/>
              <a:buChar char="Ø"/>
            </a:pPr>
            <a:endParaRPr lang="en-US" i="1" dirty="0" smtClean="0"/>
          </a:p>
          <a:p>
            <a:pPr algn="just" eaLnBrk="1" hangingPunct="1">
              <a:buFont typeface="Wingdings" pitchFamily="2" charset="2"/>
              <a:buChar char="Ø"/>
            </a:pPr>
            <a:r>
              <a:rPr lang="en-US" i="1" dirty="0" smtClean="0"/>
              <a:t>There can be more than one catch statement associated with a try.  Which catch statement is determined by the type of exception.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fontAlgn="auto" hangingPunct="1">
              <a:spcAft>
                <a:spcPts val="0"/>
              </a:spcAft>
              <a:defRPr/>
            </a:pPr>
            <a:r>
              <a:rPr lang="en-US" sz="4000" smtClean="0">
                <a:solidFill>
                  <a:schemeClr val="tx1"/>
                </a:solidFill>
              </a:rPr>
              <a:t>Throw exception </a:t>
            </a:r>
            <a:endParaRPr lang="en-US" smtClean="0">
              <a:solidFill>
                <a:schemeClr val="tx1"/>
              </a:solidFill>
            </a:endParaRPr>
          </a:p>
        </p:txBody>
      </p:sp>
      <p:sp>
        <p:nvSpPr>
          <p:cNvPr id="286723" name="Rectangle 3"/>
          <p:cNvSpPr>
            <a:spLocks noGrp="1" noChangeArrowheads="1"/>
          </p:cNvSpPr>
          <p:nvPr>
            <p:ph sz="quarter" idx="1"/>
          </p:nvPr>
        </p:nvSpPr>
        <p:spPr/>
        <p:txBody>
          <a:bodyPr/>
          <a:lstStyle/>
          <a:p>
            <a:pPr eaLnBrk="1" hangingPunct="1">
              <a:buFont typeface="Wingdings" pitchFamily="2" charset="2"/>
              <a:buChar char="Ø"/>
            </a:pPr>
            <a:r>
              <a:rPr lang="en-US" dirty="0" smtClean="0"/>
              <a:t>The general form of throw statement is</a:t>
            </a:r>
          </a:p>
          <a:p>
            <a:pPr eaLnBrk="1" hangingPunct="1"/>
            <a:endParaRPr lang="en-US" dirty="0" smtClean="0"/>
          </a:p>
          <a:p>
            <a:pPr eaLnBrk="1" hangingPunct="1"/>
            <a:endParaRPr lang="en-US" dirty="0" smtClean="0"/>
          </a:p>
          <a:p>
            <a:pPr lvl="1" algn="just" eaLnBrk="1" hangingPunct="1">
              <a:buFont typeface="Wingdings" pitchFamily="2" charset="2"/>
              <a:buChar char="v"/>
            </a:pPr>
            <a:r>
              <a:rPr lang="en-US" dirty="0" smtClean="0"/>
              <a:t>Throw generates the exception specified by exception.</a:t>
            </a:r>
          </a:p>
          <a:p>
            <a:pPr lvl="1" algn="just" eaLnBrk="1" hangingPunct="1">
              <a:buFont typeface="Wingdings" pitchFamily="2" charset="2"/>
              <a:buChar char="v"/>
            </a:pPr>
            <a:r>
              <a:rPr lang="en-US" dirty="0" smtClean="0"/>
              <a:t>If this exception is to be caught, then throw must be executed either from within a try block itself, or from any function called from within the  try block(directly or indirectly)</a:t>
            </a:r>
          </a:p>
        </p:txBody>
      </p:sp>
      <p:sp>
        <p:nvSpPr>
          <p:cNvPr id="286724" name="Rectangle 4"/>
          <p:cNvSpPr>
            <a:spLocks noChangeArrowheads="1"/>
          </p:cNvSpPr>
          <p:nvPr/>
        </p:nvSpPr>
        <p:spPr bwMode="auto">
          <a:xfrm>
            <a:off x="2971800" y="2098730"/>
            <a:ext cx="3059113" cy="830997"/>
          </a:xfrm>
          <a:prstGeom prst="rect">
            <a:avLst/>
          </a:prstGeom>
          <a:gradFill rotWithShape="0">
            <a:gsLst>
              <a:gs pos="0">
                <a:srgbClr val="FFFF00"/>
              </a:gs>
              <a:gs pos="100000">
                <a:srgbClr val="767600"/>
              </a:gs>
            </a:gsLst>
            <a:lin ang="5400000" scaled="1"/>
          </a:gradFill>
          <a:ln w="9525">
            <a:noFill/>
            <a:miter lim="800000"/>
            <a:headEnd/>
            <a:tailEnd/>
          </a:ln>
        </p:spPr>
        <p:txBody>
          <a:bodyPr wrap="square" anchor="ctr">
            <a:spAutoFit/>
          </a:bodyPr>
          <a:lstStyle/>
          <a:p>
            <a:pPr marL="228600" lvl="2"/>
            <a:r>
              <a:rPr lang="en-US" sz="2400" b="1" dirty="0"/>
              <a:t>Throw exception;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fontAlgn="auto" hangingPunct="1">
              <a:spcAft>
                <a:spcPts val="0"/>
              </a:spcAft>
              <a:defRPr/>
            </a:pPr>
            <a:r>
              <a:rPr lang="en-US" sz="4000" smtClean="0">
                <a:solidFill>
                  <a:schemeClr val="tx1"/>
                </a:solidFill>
              </a:rPr>
              <a:t>Exceptions</a:t>
            </a:r>
            <a:endParaRPr lang="en-US" smtClean="0">
              <a:solidFill>
                <a:schemeClr val="tx1"/>
              </a:solidFill>
            </a:endParaRPr>
          </a:p>
        </p:txBody>
      </p:sp>
      <p:sp>
        <p:nvSpPr>
          <p:cNvPr id="287747" name="Rectangle 3"/>
          <p:cNvSpPr>
            <a:spLocks noGrp="1" noChangeArrowheads="1"/>
          </p:cNvSpPr>
          <p:nvPr>
            <p:ph sz="quarter" idx="1"/>
          </p:nvPr>
        </p:nvSpPr>
        <p:spPr/>
        <p:txBody>
          <a:bodyPr>
            <a:normAutofit fontScale="85000" lnSpcReduction="20000"/>
          </a:bodyPr>
          <a:lstStyle/>
          <a:p>
            <a:pPr eaLnBrk="1" hangingPunct="1">
              <a:buNone/>
            </a:pPr>
            <a:r>
              <a:rPr lang="en-US" dirty="0" err="1" smtClean="0"/>
              <a:t>Eg</a:t>
            </a:r>
            <a:r>
              <a:rPr lang="en-US" dirty="0" smtClean="0"/>
              <a:t>.,   	     #include&lt;</a:t>
            </a:r>
            <a:r>
              <a:rPr lang="en-US" dirty="0" err="1" smtClean="0"/>
              <a:t>iostream</a:t>
            </a:r>
            <a:r>
              <a:rPr lang="en-US" dirty="0" smtClean="0"/>
              <a:t>&gt;</a:t>
            </a:r>
          </a:p>
          <a:p>
            <a:pPr eaLnBrk="1" hangingPunct="1">
              <a:buFontTx/>
              <a:buNone/>
            </a:pPr>
            <a:r>
              <a:rPr lang="en-US" dirty="0" smtClean="0"/>
              <a:t>		      </a:t>
            </a:r>
            <a:r>
              <a:rPr lang="en-US" dirty="0" err="1" smtClean="0"/>
              <a:t>int</a:t>
            </a:r>
            <a:r>
              <a:rPr lang="en-US" dirty="0" smtClean="0"/>
              <a:t> main()</a:t>
            </a:r>
          </a:p>
          <a:p>
            <a:pPr eaLnBrk="1" hangingPunct="1">
              <a:buFontTx/>
              <a:buNone/>
            </a:pPr>
            <a:r>
              <a:rPr lang="en-US" dirty="0" smtClean="0"/>
              <a:t>		      {  	</a:t>
            </a:r>
            <a:r>
              <a:rPr lang="en-US" dirty="0" err="1" smtClean="0"/>
              <a:t>cout</a:t>
            </a:r>
            <a:r>
              <a:rPr lang="en-US" dirty="0" smtClean="0"/>
              <a:t> &lt;&lt;“start\n”;</a:t>
            </a:r>
          </a:p>
          <a:p>
            <a:pPr eaLnBrk="1" hangingPunct="1">
              <a:buFontTx/>
              <a:buNone/>
            </a:pPr>
            <a:r>
              <a:rPr lang="en-US" dirty="0" smtClean="0"/>
              <a:t>                try 	{ 	//start a try block</a:t>
            </a:r>
          </a:p>
          <a:p>
            <a:pPr eaLnBrk="1" hangingPunct="1">
              <a:buFontTx/>
              <a:buNone/>
            </a:pPr>
            <a:r>
              <a:rPr lang="en-US" dirty="0" smtClean="0"/>
              <a:t>			</a:t>
            </a:r>
            <a:r>
              <a:rPr lang="en-US" dirty="0" err="1" smtClean="0"/>
              <a:t>cout</a:t>
            </a:r>
            <a:r>
              <a:rPr lang="en-US" dirty="0" smtClean="0"/>
              <a:t>&lt;&lt;“inside try block\n”;</a:t>
            </a:r>
          </a:p>
          <a:p>
            <a:pPr eaLnBrk="1" hangingPunct="1">
              <a:buFontTx/>
              <a:buNone/>
            </a:pPr>
            <a:r>
              <a:rPr lang="en-US" dirty="0" smtClean="0"/>
              <a:t>                      	throw 100 //throw an error</a:t>
            </a:r>
          </a:p>
          <a:p>
            <a:pPr eaLnBrk="1" hangingPunct="1">
              <a:buFontTx/>
              <a:buNone/>
            </a:pPr>
            <a:r>
              <a:rPr lang="en-US" dirty="0" smtClean="0"/>
              <a:t>                      	</a:t>
            </a:r>
            <a:r>
              <a:rPr lang="en-US" dirty="0" err="1" smtClean="0"/>
              <a:t>cout</a:t>
            </a:r>
            <a:r>
              <a:rPr lang="en-US" dirty="0" smtClean="0"/>
              <a:t>&lt;&lt;“this will not execute”; </a:t>
            </a:r>
          </a:p>
          <a:p>
            <a:pPr eaLnBrk="1" hangingPunct="1">
              <a:buFontTx/>
              <a:buNone/>
            </a:pPr>
            <a:r>
              <a:rPr lang="en-US" dirty="0" smtClean="0"/>
              <a:t>		             }</a:t>
            </a:r>
          </a:p>
          <a:p>
            <a:pPr eaLnBrk="1" hangingPunct="1">
              <a:buFontTx/>
              <a:buNone/>
            </a:pPr>
            <a:r>
              <a:rPr lang="en-US" dirty="0" smtClean="0"/>
              <a:t>     catch(</a:t>
            </a:r>
            <a:r>
              <a:rPr lang="en-US" dirty="0" err="1" smtClean="0"/>
              <a:t>int</a:t>
            </a:r>
            <a:r>
              <a:rPr lang="en-US" dirty="0" smtClean="0"/>
              <a:t> I) { 	//catch an error</a:t>
            </a:r>
          </a:p>
          <a:p>
            <a:pPr eaLnBrk="1" hangingPunct="1">
              <a:buFontTx/>
              <a:buNone/>
            </a:pPr>
            <a:r>
              <a:rPr lang="en-US" dirty="0" smtClean="0"/>
              <a:t>			</a:t>
            </a:r>
            <a:r>
              <a:rPr lang="en-US" dirty="0" err="1" smtClean="0"/>
              <a:t>cout</a:t>
            </a:r>
            <a:r>
              <a:rPr lang="en-US" dirty="0" smtClean="0"/>
              <a:t>&lt;&lt;“caught an exception -- value is: “;</a:t>
            </a:r>
          </a:p>
          <a:p>
            <a:pPr eaLnBrk="1" hangingPunct="1">
              <a:buFontTx/>
              <a:buNone/>
            </a:pPr>
            <a:r>
              <a:rPr lang="en-US" dirty="0" smtClean="0"/>
              <a:t>			</a:t>
            </a:r>
            <a:r>
              <a:rPr lang="en-US" dirty="0" err="1" smtClean="0"/>
              <a:t>cout</a:t>
            </a:r>
            <a:r>
              <a:rPr lang="en-US" dirty="0" smtClean="0"/>
              <a:t>&lt;&lt;I&lt;&lt;“\n”;</a:t>
            </a:r>
          </a:p>
          <a:p>
            <a:pPr eaLnBrk="1" hangingPunct="1">
              <a:buFontTx/>
              <a:buNone/>
            </a:pPr>
            <a:r>
              <a:rPr lang="en-US" dirty="0" smtClean="0"/>
              <a:t>		        	}</a:t>
            </a:r>
          </a:p>
          <a:p>
            <a:pPr>
              <a:buNone/>
            </a:pPr>
            <a:r>
              <a:rPr lang="en-US" dirty="0" smtClean="0"/>
              <a:t>			</a:t>
            </a:r>
            <a:r>
              <a:rPr lang="en-US" dirty="0" err="1" smtClean="0"/>
              <a:t>cout</a:t>
            </a:r>
            <a:r>
              <a:rPr lang="en-US" dirty="0" smtClean="0"/>
              <a:t>&lt;&lt;“End”;</a:t>
            </a:r>
          </a:p>
          <a:p>
            <a:pPr>
              <a:buNone/>
            </a:pPr>
            <a:r>
              <a:rPr lang="en-US" dirty="0" smtClean="0"/>
              <a:t>  			return 0;</a:t>
            </a:r>
          </a:p>
          <a:p>
            <a:pPr>
              <a:buNone/>
            </a:pPr>
            <a:r>
              <a:rPr lang="en-US" dirty="0" smtClean="0"/>
              <a:t>		        }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348</TotalTime>
  <Words>1834</Words>
  <Application>Microsoft Office PowerPoint</Application>
  <PresentationFormat>On-screen Show (4:3)</PresentationFormat>
  <Paragraphs>368</Paragraphs>
  <Slides>42</Slides>
  <Notes>13</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Oriel</vt:lpstr>
      <vt:lpstr>Exceptions</vt:lpstr>
      <vt:lpstr>Exceptions</vt:lpstr>
      <vt:lpstr>Exceptions</vt:lpstr>
      <vt:lpstr>Exceptions handling mechanism</vt:lpstr>
      <vt:lpstr>Using exceptions</vt:lpstr>
      <vt:lpstr>Using exceptions</vt:lpstr>
      <vt:lpstr>Catching exceptions</vt:lpstr>
      <vt:lpstr>Throw exception </vt:lpstr>
      <vt:lpstr>Exceptions</vt:lpstr>
      <vt:lpstr>Exceptions</vt:lpstr>
      <vt:lpstr>Catching all exceptions</vt:lpstr>
      <vt:lpstr>Catching all exceptions</vt:lpstr>
      <vt:lpstr>Applying exception handling</vt:lpstr>
      <vt:lpstr>Applying exception handling</vt:lpstr>
      <vt:lpstr>Input/output with files</vt:lpstr>
      <vt:lpstr>Classes For FILE Stream</vt:lpstr>
      <vt:lpstr>Classes For FILE Stream (Contd..)</vt:lpstr>
      <vt:lpstr>Stream Classes for file operation</vt:lpstr>
      <vt:lpstr>Slide 19</vt:lpstr>
      <vt:lpstr>Open a file</vt:lpstr>
      <vt:lpstr>Open a file (contd..)</vt:lpstr>
      <vt:lpstr>Open a file (contd..)</vt:lpstr>
      <vt:lpstr>Open a file (contd..)</vt:lpstr>
      <vt:lpstr>Open a file (contd..)</vt:lpstr>
      <vt:lpstr>Open a file (contd..)</vt:lpstr>
      <vt:lpstr>Closing a file</vt:lpstr>
      <vt:lpstr>Text files</vt:lpstr>
      <vt:lpstr>// writing on a text file</vt:lpstr>
      <vt:lpstr>// reading a text file</vt:lpstr>
      <vt:lpstr>Checking state flags</vt:lpstr>
      <vt:lpstr>get and put stream pointers</vt:lpstr>
      <vt:lpstr>get and put stream pointers (contd..)</vt:lpstr>
      <vt:lpstr>get and put stream pointers (contd..)</vt:lpstr>
      <vt:lpstr>Slide 34</vt:lpstr>
      <vt:lpstr>Slide 35</vt:lpstr>
      <vt:lpstr>// obtaining file size</vt:lpstr>
      <vt:lpstr>Binary files</vt:lpstr>
      <vt:lpstr>Slide 38</vt:lpstr>
      <vt:lpstr>// reading a complete binary file</vt:lpstr>
      <vt:lpstr>Slide 40</vt:lpstr>
      <vt:lpstr>Slide 41</vt:lpstr>
      <vt:lpstr>Slide 42</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Bhavik</dc:creator>
  <cp:lastModifiedBy>Bhavik</cp:lastModifiedBy>
  <cp:revision>55</cp:revision>
  <dcterms:created xsi:type="dcterms:W3CDTF">2012-07-02T16:33:55Z</dcterms:created>
  <dcterms:modified xsi:type="dcterms:W3CDTF">2012-10-24T16:31:42Z</dcterms:modified>
</cp:coreProperties>
</file>