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94" r:id="rId5"/>
    <p:sldId id="260" r:id="rId6"/>
    <p:sldId id="291" r:id="rId7"/>
    <p:sldId id="273" r:id="rId8"/>
    <p:sldId id="270" r:id="rId9"/>
    <p:sldId id="262" r:id="rId10"/>
    <p:sldId id="274" r:id="rId11"/>
    <p:sldId id="276" r:id="rId12"/>
    <p:sldId id="275" r:id="rId13"/>
    <p:sldId id="277" r:id="rId14"/>
    <p:sldId id="279" r:id="rId15"/>
    <p:sldId id="280" r:id="rId16"/>
    <p:sldId id="263" r:id="rId17"/>
    <p:sldId id="284" r:id="rId18"/>
    <p:sldId id="285" r:id="rId19"/>
    <p:sldId id="282" r:id="rId20"/>
    <p:sldId id="286" r:id="rId21"/>
    <p:sldId id="264" r:id="rId22"/>
    <p:sldId id="281" r:id="rId23"/>
    <p:sldId id="288" r:id="rId24"/>
    <p:sldId id="289" r:id="rId25"/>
    <p:sldId id="290"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96" autoAdjust="0"/>
  </p:normalViewPr>
  <p:slideViewPr>
    <p:cSldViewPr>
      <p:cViewPr varScale="1">
        <p:scale>
          <a:sx n="60" d="100"/>
          <a:sy n="60" d="100"/>
        </p:scale>
        <p:origin x="-16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321DD-1B4B-4DBE-AA0A-FE4C0F463A81}" type="datetimeFigureOut">
              <a:rPr lang="en-IN" smtClean="0"/>
              <a:pPr/>
              <a:t>15-10-2012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549FFA-1271-4D05-873F-48695DD4B1A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p:spPr>
        <p:txBody>
          <a:bodyPr/>
          <a:lstStyle/>
          <a:p>
            <a:fld id="{F82B72E0-E407-498B-B2CF-5464E5BF4E72}" type="slidenum">
              <a:rPr lang="en-US" smtClean="0"/>
              <a:pPr/>
              <a:t>6</a:t>
            </a:fld>
            <a:endParaRPr lang="en-US" smtClean="0"/>
          </a:p>
        </p:txBody>
      </p:sp>
      <p:sp>
        <p:nvSpPr>
          <p:cNvPr id="385027" name="Rectangle 2"/>
          <p:cNvSpPr>
            <a:spLocks noGrp="1" noRot="1" noChangeAspect="1" noChangeArrowheads="1" noTextEdit="1"/>
          </p:cNvSpPr>
          <p:nvPr>
            <p:ph type="sldImg"/>
          </p:nvPr>
        </p:nvSpPr>
        <p:spPr>
          <a:ln/>
        </p:spPr>
      </p:sp>
      <p:sp>
        <p:nvSpPr>
          <p:cNvPr id="38502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p>
            <a:fld id="{F71FB811-AAC2-419C-8C6C-F8403C1D9356}" type="slidenum">
              <a:rPr lang="en-US" smtClean="0"/>
              <a:pPr/>
              <a:t>12</a:t>
            </a:fld>
            <a:endParaRPr lang="en-US" smtClean="0"/>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p>
            <a:fld id="{2BCB0E8D-13D2-4B62-BBE0-FE28B1461BF7}" type="slidenum">
              <a:rPr lang="en-US" smtClean="0"/>
              <a:pPr/>
              <a:t>14</a:t>
            </a:fld>
            <a:endParaRPr lang="en-US" smtClean="0"/>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A5EBBE86-9F06-4B65-83D1-45EC905B1288}" type="slidenum">
              <a:rPr lang="en-US" smtClean="0"/>
              <a:pPr/>
              <a:t>17</a:t>
            </a:fld>
            <a:endParaRPr lang="en-US" smtClean="0"/>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t> data and the function are private by default in the class declaration, </a:t>
            </a:r>
            <a:r>
              <a:rPr lang="en-US" dirty="0" err="1" smtClean="0"/>
              <a:t>ie</a:t>
            </a:r>
            <a:r>
              <a:rPr lang="en-US" dirty="0" smtClean="0"/>
              <a:t> the data is not visible to outside world, </a:t>
            </a:r>
            <a:r>
              <a:rPr lang="en-US" dirty="0" err="1" smtClean="0"/>
              <a:t>ie</a:t>
            </a:r>
            <a:r>
              <a:rPr lang="en-US" dirty="0" smtClean="0"/>
              <a:t>. </a:t>
            </a:r>
            <a:r>
              <a:rPr lang="en-US" dirty="0" err="1" smtClean="0"/>
              <a:t>updation</a:t>
            </a:r>
            <a:r>
              <a:rPr lang="en-US" dirty="0" smtClean="0"/>
              <a:t> to the data can't be done .</a:t>
            </a:r>
          </a:p>
          <a:p>
            <a:pPr eaLnBrk="1" hangingPunct="1"/>
            <a:endParaRPr lang="en-US" dirty="0" smtClean="0"/>
          </a:p>
          <a:p>
            <a:pPr eaLnBrk="1" hangingPunct="1"/>
            <a:r>
              <a:rPr lang="en-US" dirty="0" smtClean="0"/>
              <a:t>class-name : user-defined data type.</a:t>
            </a:r>
          </a:p>
          <a:p>
            <a:pPr eaLnBrk="1" hangingPunct="1"/>
            <a:endParaRPr lang="en-US" dirty="0" smtClean="0"/>
          </a:p>
          <a:p>
            <a:pPr eaLnBrk="1" hangingPunct="1"/>
            <a:r>
              <a:rPr lang="en-US" dirty="0" smtClean="0"/>
              <a:t>whereas object-list is the instance of the class-name. </a:t>
            </a:r>
            <a:r>
              <a:rPr lang="en-US" dirty="0" err="1" smtClean="0"/>
              <a:t>ie</a:t>
            </a:r>
            <a:r>
              <a:rPr lang="en-US" dirty="0" smtClean="0"/>
              <a:t> memory is allocated.</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3ADB4F56-C7FA-4471-8ABC-735C196804A7}" type="slidenum">
              <a:rPr lang="en-US" smtClean="0"/>
              <a:pPr/>
              <a:t>18</a:t>
            </a:fld>
            <a:endParaRPr lang="en-US" smtClean="0"/>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p>
            <a:fld id="{81E550FD-E0D9-4BE8-95BD-309B75865A49}" type="slidenum">
              <a:rPr lang="en-US" smtClean="0"/>
              <a:pPr/>
              <a:t>23</a:t>
            </a:fld>
            <a:endParaRPr lang="en-US" smtClean="0"/>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p>
            <a:fld id="{A78DDE4C-A69E-4055-8E7A-C37179FB1EA7}" type="slidenum">
              <a:rPr lang="en-US" smtClean="0"/>
              <a:pPr/>
              <a:t>24</a:t>
            </a:fld>
            <a:endParaRPr lang="en-US" smtClean="0"/>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t>polymorphism is said to be "  one interface, multiple methods " </a:t>
            </a:r>
          </a:p>
          <a:p>
            <a:pPr eaLnBrk="1" hangingPunct="1"/>
            <a:endParaRPr lang="en-US" dirty="0" smtClean="0"/>
          </a:p>
          <a:p>
            <a:pPr eaLnBrk="1" hangingPunct="1"/>
            <a:r>
              <a:rPr lang="en-US" dirty="0" smtClean="0"/>
              <a:t>for </a:t>
            </a:r>
            <a:r>
              <a:rPr lang="en-US" dirty="0" err="1" smtClean="0"/>
              <a:t>eg</a:t>
            </a:r>
            <a:r>
              <a:rPr lang="en-US" dirty="0" smtClean="0"/>
              <a:t> : operator overloading  &amp; function overloading .</a:t>
            </a:r>
          </a:p>
          <a:p>
            <a:pPr eaLnBrk="1" hangingPunct="1"/>
            <a:endParaRPr lang="en-US" dirty="0" smtClean="0"/>
          </a:p>
          <a:p>
            <a:pPr eaLnBrk="1" hangingPunct="1"/>
            <a:r>
              <a:rPr lang="en-US" dirty="0" smtClean="0"/>
              <a:t>The same operator can be used at different situation.</a:t>
            </a:r>
          </a:p>
          <a:p>
            <a:pPr eaLnBrk="1" hangingPunct="1"/>
            <a:endParaRPr lang="en-US" dirty="0" smtClean="0"/>
          </a:p>
          <a:p>
            <a:pPr eaLnBrk="1" hangingPunct="1"/>
            <a:r>
              <a:rPr lang="en-US" dirty="0" smtClean="0"/>
              <a:t>a * b; //  *   </a:t>
            </a:r>
            <a:r>
              <a:rPr lang="en-US" dirty="0" err="1" smtClean="0"/>
              <a:t>muliply</a:t>
            </a:r>
            <a:r>
              <a:rPr lang="en-US" dirty="0" smtClean="0"/>
              <a:t> operator</a:t>
            </a:r>
          </a:p>
          <a:p>
            <a:pPr eaLnBrk="1" hangingPunct="1"/>
            <a:r>
              <a:rPr lang="en-US" dirty="0" err="1" smtClean="0"/>
              <a:t>int</a:t>
            </a:r>
            <a:r>
              <a:rPr lang="en-US" dirty="0" smtClean="0"/>
              <a:t> *p  // *  pointer operator</a:t>
            </a:r>
          </a:p>
          <a:p>
            <a:pPr eaLnBrk="1" hangingPunct="1"/>
            <a:endParaRPr lang="en-US" dirty="0" smtClean="0"/>
          </a:p>
          <a:p>
            <a:pPr eaLnBrk="1" hangingPunct="1"/>
            <a:r>
              <a:rPr lang="en-US" dirty="0" err="1" smtClean="0"/>
              <a:t>cout</a:t>
            </a:r>
            <a:r>
              <a:rPr lang="en-US" dirty="0" smtClean="0"/>
              <a:t> &lt;&lt; x; //  &lt;&lt;   insertion operator</a:t>
            </a:r>
          </a:p>
          <a:p>
            <a:pPr eaLnBrk="1" hangingPunct="1"/>
            <a:r>
              <a:rPr lang="en-US" dirty="0" smtClean="0"/>
              <a:t>z = x &lt;&lt; 3;  // &lt;&lt; the x is left shifted by three bit and stored in z.</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p>
            <a:fld id="{2C3FA41F-2AE6-4464-BA5B-764C83D67850}" type="slidenum">
              <a:rPr lang="en-US" smtClean="0"/>
              <a:pPr/>
              <a:t>25</a:t>
            </a:fld>
            <a:endParaRPr lang="en-US" smtClean="0"/>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C33264CB-CEAF-4E83-BEB8-6257667A6F3A}" type="slidenum">
              <a:rPr lang="en-US" smtClean="0"/>
              <a:pPr/>
              <a:t>26</a:t>
            </a:fld>
            <a:endParaRPr lang="en-US"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xfrm>
            <a:off x="914400" y="4495800"/>
            <a:ext cx="5029200" cy="4114800"/>
          </a:xfrm>
          <a:solidFill>
            <a:srgbClr val="66CCFF"/>
          </a:solidFill>
          <a:ln/>
        </p:spPr>
        <p:txBody>
          <a:bodyPr/>
          <a:lstStyle/>
          <a:p>
            <a:pPr eaLnBrk="1" hangingPunct="1"/>
            <a:r>
              <a:rPr lang="en-US" sz="1600" dirty="0" smtClean="0"/>
              <a:t>1. Once the class is </a:t>
            </a:r>
            <a:r>
              <a:rPr lang="en-US" sz="1600" dirty="0" err="1" smtClean="0"/>
              <a:t>is</a:t>
            </a:r>
            <a:r>
              <a:rPr lang="en-US" sz="1600" dirty="0" smtClean="0"/>
              <a:t> established,  if we want</a:t>
            </a:r>
            <a:r>
              <a:rPr lang="en-US" sz="1600" baseline="0" dirty="0" smtClean="0"/>
              <a:t> </a:t>
            </a:r>
            <a:r>
              <a:rPr lang="en-US" sz="1600" dirty="0" smtClean="0"/>
              <a:t>the same class with few more features, then we can define a new class which can derive the features of the old class. </a:t>
            </a:r>
          </a:p>
          <a:p>
            <a:pPr eaLnBrk="1" hangingPunct="1"/>
            <a:endParaRPr lang="en-US" sz="1600" dirty="0" smtClean="0"/>
          </a:p>
          <a:p>
            <a:pPr eaLnBrk="1" hangingPunct="1"/>
            <a:r>
              <a:rPr lang="en-US" sz="1600" dirty="0" smtClean="0"/>
              <a:t>2.  The goal of the class creator is to build a class that exposes only what’s necessary to the client programmer and keeps everything else hidden., the client programmer can’t use it, which means that the class creator can change the hidden portion at will without worrying about the impact to anyone else. The hidden portion usually  represents the tender insides of an object that could easily be corrupted by a careless or uninformed client programmer, so hiding the implementation reduces program bugs.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10/15/2012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10/15/2012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10/15/2012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10/15/2012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10/15/2012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10/15/2012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10/15/2012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2.research.att.com/~b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a:t>
            </a:r>
            <a:endParaRPr lang="en-IN" dirty="0"/>
          </a:p>
        </p:txBody>
      </p:sp>
      <p:sp>
        <p:nvSpPr>
          <p:cNvPr id="3" name="Subtitle 2"/>
          <p:cNvSpPr>
            <a:spLocks noGrp="1"/>
          </p:cNvSpPr>
          <p:nvPr>
            <p:ph type="subTitle" idx="1"/>
          </p:nvPr>
        </p:nvSpPr>
        <p:spPr/>
        <p:txBody>
          <a:bodyPr/>
          <a:lstStyle/>
          <a:p>
            <a:r>
              <a:rPr lang="en-US" dirty="0" smtClean="0"/>
              <a:t>CDAC Mumbai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92162"/>
          </a:xfrm>
        </p:spPr>
        <p:txBody>
          <a:bodyPr/>
          <a:lstStyle/>
          <a:p>
            <a:r>
              <a:rPr lang="en-US" dirty="0" smtClean="0"/>
              <a:t>Objects</a:t>
            </a:r>
            <a:endParaRPr lang="en-IN" dirty="0"/>
          </a:p>
        </p:txBody>
      </p:sp>
      <p:sp>
        <p:nvSpPr>
          <p:cNvPr id="3" name="Content Placeholder 2"/>
          <p:cNvSpPr>
            <a:spLocks noGrp="1"/>
          </p:cNvSpPr>
          <p:nvPr>
            <p:ph sz="quarter" idx="1"/>
          </p:nvPr>
        </p:nvSpPr>
        <p:spPr>
          <a:xfrm>
            <a:off x="457200" y="914400"/>
            <a:ext cx="7696200" cy="5559552"/>
          </a:xfrm>
        </p:spPr>
        <p:txBody>
          <a:bodyPr>
            <a:normAutofit fontScale="92500"/>
          </a:bodyPr>
          <a:lstStyle/>
          <a:p>
            <a:pPr algn="just">
              <a:buFont typeface="Wingdings" pitchFamily="2" charset="2"/>
              <a:buChar char="Ø"/>
            </a:pPr>
            <a:r>
              <a:rPr lang="en-US" dirty="0" smtClean="0"/>
              <a:t>Objects are the basic run time entities in an object oriented system. </a:t>
            </a:r>
          </a:p>
          <a:p>
            <a:pPr algn="just">
              <a:lnSpc>
                <a:spcPct val="90000"/>
              </a:lnSpc>
              <a:buFont typeface="Wingdings" pitchFamily="2" charset="2"/>
              <a:buChar char="Ø"/>
            </a:pPr>
            <a:r>
              <a:rPr lang="en-US" dirty="0" smtClean="0"/>
              <a:t>Objects are of two types: Real world objects and logical (software) objects</a:t>
            </a:r>
          </a:p>
          <a:p>
            <a:pPr algn="just">
              <a:lnSpc>
                <a:spcPct val="90000"/>
              </a:lnSpc>
              <a:buFont typeface="Wingdings" pitchFamily="2" charset="2"/>
              <a:buChar char="Ø"/>
            </a:pPr>
            <a:r>
              <a:rPr lang="en-US" dirty="0" smtClean="0"/>
              <a:t>It may represent a person, a place, a bank account, or user defined data such as vectors , time and lists.</a:t>
            </a:r>
            <a:endParaRPr lang="en-US" dirty="0" smtClean="0">
              <a:solidFill>
                <a:srgbClr val="FF3300"/>
              </a:solidFill>
            </a:endParaRPr>
          </a:p>
          <a:p>
            <a:pPr algn="just">
              <a:lnSpc>
                <a:spcPct val="90000"/>
              </a:lnSpc>
              <a:buFont typeface="Wingdings" pitchFamily="2" charset="2"/>
              <a:buChar char="Ø"/>
            </a:pPr>
            <a:r>
              <a:rPr lang="en-US" dirty="0" smtClean="0">
                <a:solidFill>
                  <a:srgbClr val="FF3300"/>
                </a:solidFill>
              </a:rPr>
              <a:t>Real world Objects share two characteristics  : State and behavior</a:t>
            </a:r>
          </a:p>
          <a:p>
            <a:pPr algn="just">
              <a:lnSpc>
                <a:spcPct val="90000"/>
              </a:lnSpc>
              <a:buFont typeface="Wingdings" pitchFamily="2" charset="2"/>
              <a:buChar char="Ø"/>
            </a:pPr>
            <a:r>
              <a:rPr lang="en-US" dirty="0" smtClean="0"/>
              <a:t>Software objects are modeled after real world in that they too have state and behavior</a:t>
            </a:r>
          </a:p>
          <a:p>
            <a:pPr algn="just">
              <a:lnSpc>
                <a:spcPct val="90000"/>
              </a:lnSpc>
              <a:buFont typeface="Wingdings" pitchFamily="2" charset="2"/>
              <a:buChar char="Ø"/>
            </a:pPr>
            <a:r>
              <a:rPr lang="en-US" dirty="0" smtClean="0"/>
              <a:t>It maintains its state in one or more variables(data)</a:t>
            </a:r>
          </a:p>
          <a:p>
            <a:pPr algn="just">
              <a:buFont typeface="Wingdings" pitchFamily="2" charset="2"/>
              <a:buChar char="Ø"/>
            </a:pPr>
            <a:r>
              <a:rPr lang="en-US" dirty="0" smtClean="0"/>
              <a:t>A software objects implements its behavior with methods.</a:t>
            </a:r>
          </a:p>
          <a:p>
            <a:pPr algn="just">
              <a:buFont typeface="Wingdings" pitchFamily="2" charset="2"/>
              <a:buChar char="Ø"/>
            </a:pPr>
            <a:r>
              <a:rPr lang="en-US" dirty="0" smtClean="0"/>
              <a:t>A method is a function (subroutine) associated with an object.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Objects</a:t>
            </a:r>
            <a:endParaRPr lang="en-IN" dirty="0"/>
          </a:p>
        </p:txBody>
      </p:sp>
      <p:sp>
        <p:nvSpPr>
          <p:cNvPr id="3" name="Content Placeholder 2"/>
          <p:cNvSpPr>
            <a:spLocks noGrp="1"/>
          </p:cNvSpPr>
          <p:nvPr>
            <p:ph sz="quarter" idx="1"/>
          </p:nvPr>
        </p:nvSpPr>
        <p:spPr>
          <a:xfrm>
            <a:off x="457200" y="1143000"/>
            <a:ext cx="7467600" cy="5254752"/>
          </a:xfrm>
        </p:spPr>
        <p:txBody>
          <a:bodyPr/>
          <a:lstStyle/>
          <a:p>
            <a:pPr>
              <a:buFont typeface="Wingdings" pitchFamily="2" charset="2"/>
              <a:buChar char="Ø"/>
            </a:pPr>
            <a:r>
              <a:rPr lang="en-US" dirty="0" smtClean="0"/>
              <a:t>Thus, Each object contain data and code to manipulate the data .</a:t>
            </a:r>
          </a:p>
          <a:p>
            <a:pPr>
              <a:buFont typeface="Wingdings" pitchFamily="2" charset="2"/>
              <a:buChar char="Ø"/>
            </a:pPr>
            <a:r>
              <a:rPr lang="en-US" dirty="0" smtClean="0"/>
              <a:t>Object can be interacted without  knowing the details of  data or code.</a:t>
            </a:r>
          </a:p>
          <a:p>
            <a:pPr>
              <a:buFont typeface="Wingdings" pitchFamily="2" charset="2"/>
              <a:buChar char="Ø"/>
            </a:pPr>
            <a:r>
              <a:rPr lang="en-US" dirty="0" smtClean="0"/>
              <a:t>It is sufficient to know the type of message accepted and the type of response returned by the objects.</a:t>
            </a:r>
          </a:p>
          <a:p>
            <a:pPr>
              <a:buFont typeface="Wingdings" pitchFamily="2" charset="2"/>
              <a:buChar char="Ø"/>
            </a:pPr>
            <a:r>
              <a:rPr lang="en-US" dirty="0" smtClean="0"/>
              <a:t>Objects may communicate with each other through functions.</a:t>
            </a:r>
          </a:p>
          <a:p>
            <a:pPr>
              <a:buFont typeface="Wingdings" pitchFamily="2" charset="2"/>
              <a:buChar char="Ø"/>
            </a:pPr>
            <a:r>
              <a:rPr lang="en-US" dirty="0" smtClean="0"/>
              <a:t>Object are instances/variables of type class</a:t>
            </a:r>
          </a:p>
          <a:p>
            <a:pPr>
              <a:buFont typeface="Wingdings" pitchFamily="2" charset="2"/>
              <a:buChar char="Ø"/>
            </a:pPr>
            <a:endParaRPr lang="en-US" dirty="0" smtClean="0"/>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7467600" cy="792162"/>
          </a:xfrm>
        </p:spPr>
        <p:txBody>
          <a:bodyPr/>
          <a:lstStyle/>
          <a:p>
            <a:pPr fontAlgn="auto">
              <a:spcAft>
                <a:spcPts val="0"/>
              </a:spcAft>
              <a:defRPr/>
            </a:pPr>
            <a:r>
              <a:rPr lang="en-US" dirty="0" smtClean="0"/>
              <a:t>Definition of an object</a:t>
            </a:r>
          </a:p>
        </p:txBody>
      </p:sp>
      <p:sp>
        <p:nvSpPr>
          <p:cNvPr id="18435" name="Rectangle 3"/>
          <p:cNvSpPr>
            <a:spLocks noGrp="1" noChangeArrowheads="1"/>
          </p:cNvSpPr>
          <p:nvPr>
            <p:ph sz="quarter" idx="1"/>
          </p:nvPr>
        </p:nvSpPr>
        <p:spPr>
          <a:xfrm>
            <a:off x="228600" y="1219200"/>
            <a:ext cx="8610600" cy="5029200"/>
          </a:xfrm>
        </p:spPr>
        <p:txBody>
          <a:bodyPr/>
          <a:lstStyle/>
          <a:p>
            <a:r>
              <a:rPr lang="en-US" dirty="0" smtClean="0"/>
              <a:t>An object is a software bundle of variable and related methods</a:t>
            </a:r>
          </a:p>
        </p:txBody>
      </p:sp>
      <p:sp>
        <p:nvSpPr>
          <p:cNvPr id="18436" name="Rectangle 4"/>
          <p:cNvSpPr>
            <a:spLocks noChangeArrowheads="1"/>
          </p:cNvSpPr>
          <p:nvPr/>
        </p:nvSpPr>
        <p:spPr bwMode="auto">
          <a:xfrm>
            <a:off x="304800" y="5638800"/>
            <a:ext cx="3657600" cy="366713"/>
          </a:xfrm>
          <a:prstGeom prst="rect">
            <a:avLst/>
          </a:prstGeom>
          <a:noFill/>
          <a:ln w="9525">
            <a:noFill/>
            <a:miter lim="800000"/>
            <a:headEnd/>
            <a:tailEnd/>
          </a:ln>
        </p:spPr>
        <p:txBody>
          <a:bodyPr anchor="ctr">
            <a:spAutoFit/>
          </a:bodyPr>
          <a:lstStyle/>
          <a:p>
            <a:pPr algn="ctr" eaLnBrk="1" hangingPunct="1"/>
            <a:r>
              <a:rPr lang="en-US" dirty="0"/>
              <a:t>   </a:t>
            </a:r>
            <a:r>
              <a:rPr lang="en-US" dirty="0">
                <a:cs typeface="Arial" charset="0"/>
              </a:rPr>
              <a:t>A software object.</a:t>
            </a:r>
            <a:endParaRPr lang="en-US" dirty="0"/>
          </a:p>
        </p:txBody>
      </p:sp>
      <p:pic>
        <p:nvPicPr>
          <p:cNvPr id="18437" name="Picture 5" descr="A circle with an inner circle filled with items, surrounded by gray wedges representing methods that allow access to the inner circle."/>
          <p:cNvPicPr>
            <a:picLocks noChangeAspect="1" noChangeArrowheads="1"/>
          </p:cNvPicPr>
          <p:nvPr/>
        </p:nvPicPr>
        <p:blipFill>
          <a:blip r:embed="rId3" cstate="print"/>
          <a:srcRect/>
          <a:stretch>
            <a:fillRect/>
          </a:stretch>
        </p:blipFill>
        <p:spPr bwMode="auto">
          <a:xfrm>
            <a:off x="228600" y="2057400"/>
            <a:ext cx="4267200" cy="3429000"/>
          </a:xfrm>
          <a:prstGeom prst="rect">
            <a:avLst/>
          </a:prstGeom>
          <a:noFill/>
          <a:ln w="9525">
            <a:noFill/>
            <a:miter lim="800000"/>
            <a:headEnd/>
            <a:tailEnd/>
          </a:ln>
        </p:spPr>
      </p:pic>
      <p:pic>
        <p:nvPicPr>
          <p:cNvPr id="18438" name="Picture 6" descr="A picture of an object, with bibycle methods and instance variables."/>
          <p:cNvPicPr>
            <a:picLocks noChangeAspect="1" noChangeArrowheads="1"/>
          </p:cNvPicPr>
          <p:nvPr/>
        </p:nvPicPr>
        <p:blipFill>
          <a:blip r:embed="rId4" cstate="print"/>
          <a:srcRect/>
          <a:stretch>
            <a:fillRect/>
          </a:stretch>
        </p:blipFill>
        <p:spPr bwMode="auto">
          <a:xfrm>
            <a:off x="4648200" y="2133600"/>
            <a:ext cx="3962400" cy="3429000"/>
          </a:xfrm>
          <a:prstGeom prst="rect">
            <a:avLst/>
          </a:prstGeom>
          <a:noFill/>
          <a:ln w="9525">
            <a:noFill/>
            <a:miter lim="800000"/>
            <a:headEnd/>
            <a:tailEnd/>
          </a:ln>
        </p:spPr>
      </p:pic>
      <p:sp>
        <p:nvSpPr>
          <p:cNvPr id="18439" name="Rectangle 7"/>
          <p:cNvSpPr>
            <a:spLocks noChangeArrowheads="1"/>
          </p:cNvSpPr>
          <p:nvPr/>
        </p:nvSpPr>
        <p:spPr bwMode="auto">
          <a:xfrm>
            <a:off x="3956050" y="5638800"/>
            <a:ext cx="4197350" cy="366713"/>
          </a:xfrm>
          <a:prstGeom prst="rect">
            <a:avLst/>
          </a:prstGeom>
          <a:noFill/>
          <a:ln w="9525">
            <a:noFill/>
            <a:miter lim="800000"/>
            <a:headEnd/>
            <a:tailEnd/>
          </a:ln>
        </p:spPr>
        <p:txBody>
          <a:bodyPr wrap="none" anchor="ctr">
            <a:spAutoFit/>
          </a:bodyPr>
          <a:lstStyle/>
          <a:p>
            <a:pPr eaLnBrk="1" hangingPunct="1"/>
            <a:r>
              <a:rPr lang="en-US"/>
              <a:t>A bicycle modeled as a software object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Classes</a:t>
            </a:r>
            <a:endParaRPr lang="en-IN" dirty="0"/>
          </a:p>
        </p:txBody>
      </p:sp>
      <p:sp>
        <p:nvSpPr>
          <p:cNvPr id="3" name="Content Placeholder 2"/>
          <p:cNvSpPr>
            <a:spLocks noGrp="1"/>
          </p:cNvSpPr>
          <p:nvPr>
            <p:ph sz="quarter" idx="1"/>
          </p:nvPr>
        </p:nvSpPr>
        <p:spPr>
          <a:xfrm>
            <a:off x="304800" y="990600"/>
            <a:ext cx="8153400" cy="5483352"/>
          </a:xfrm>
        </p:spPr>
        <p:txBody>
          <a:bodyPr>
            <a:normAutofit/>
          </a:bodyPr>
          <a:lstStyle/>
          <a:p>
            <a:pPr algn="just">
              <a:lnSpc>
                <a:spcPct val="90000"/>
              </a:lnSpc>
              <a:buFont typeface="Wingdings" pitchFamily="2" charset="2"/>
              <a:buChar char="Ø"/>
            </a:pPr>
            <a:r>
              <a:rPr lang="en-US" dirty="0" smtClean="0"/>
              <a:t>Objects are variables of type class</a:t>
            </a:r>
          </a:p>
          <a:p>
            <a:pPr algn="just">
              <a:lnSpc>
                <a:spcPct val="90000"/>
              </a:lnSpc>
              <a:buFont typeface="Wingdings" pitchFamily="2" charset="2"/>
              <a:buChar char="Ø"/>
            </a:pPr>
            <a:r>
              <a:rPr lang="en-US" dirty="0" smtClean="0"/>
              <a:t>In Real world, we have many objects of the same kind, e.g. bicycles, monitors, cars, pens, keyboards ,etc.</a:t>
            </a:r>
          </a:p>
          <a:p>
            <a:pPr algn="just">
              <a:lnSpc>
                <a:spcPct val="90000"/>
              </a:lnSpc>
              <a:buFont typeface="Wingdings" pitchFamily="2" charset="2"/>
              <a:buChar char="Ø"/>
            </a:pPr>
            <a:r>
              <a:rPr lang="en-US" dirty="0" smtClean="0"/>
              <a:t>Hence your bicycle is an </a:t>
            </a:r>
            <a:r>
              <a:rPr lang="en-US" dirty="0" smtClean="0">
                <a:solidFill>
                  <a:srgbClr val="FF3300"/>
                </a:solidFill>
              </a:rPr>
              <a:t>Instance/Variable</a:t>
            </a:r>
            <a:r>
              <a:rPr lang="en-US" dirty="0" smtClean="0"/>
              <a:t> of the class of objects known as bicycles.</a:t>
            </a:r>
          </a:p>
          <a:p>
            <a:pPr algn="just">
              <a:lnSpc>
                <a:spcPct val="90000"/>
              </a:lnSpc>
              <a:buFont typeface="Wingdings" pitchFamily="2" charset="2"/>
              <a:buChar char="Ø"/>
            </a:pPr>
            <a:r>
              <a:rPr lang="en-US" dirty="0" smtClean="0"/>
              <a:t>Objects have some state and behavior. However, each object’s state is independent of and can be different from other objects of that class bicycles.</a:t>
            </a:r>
          </a:p>
          <a:p>
            <a:pPr algn="just">
              <a:lnSpc>
                <a:spcPct val="90000"/>
              </a:lnSpc>
              <a:buFont typeface="Wingdings" pitchFamily="2" charset="2"/>
              <a:buChar char="Ø"/>
            </a:pPr>
            <a:r>
              <a:rPr lang="en-US" dirty="0" smtClean="0"/>
              <a:t>A class is thus collection of objects of similar type</a:t>
            </a:r>
          </a:p>
          <a:p>
            <a:pPr algn="just">
              <a:buFont typeface="Wingdings" pitchFamily="2" charset="2"/>
              <a:buChar char="Ø"/>
            </a:pPr>
            <a:r>
              <a:rPr lang="en-US" dirty="0" smtClean="0"/>
              <a:t>When an instance of a class is created, the system allocates enough memory for that object and all its instance variables.</a:t>
            </a:r>
          </a:p>
          <a:p>
            <a:pPr algn="just">
              <a:buFont typeface="Wingdings" pitchFamily="2" charset="2"/>
              <a:buChar char="Ø"/>
            </a:pPr>
            <a:r>
              <a:rPr lang="en-US" dirty="0" smtClean="0"/>
              <a:t>Each instance gets its own copy of all variables define in the class, as the figure below shows.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7467600" cy="792162"/>
          </a:xfrm>
        </p:spPr>
        <p:txBody>
          <a:bodyPr/>
          <a:lstStyle/>
          <a:p>
            <a:pPr fontAlgn="auto">
              <a:spcAft>
                <a:spcPts val="0"/>
              </a:spcAft>
              <a:defRPr/>
            </a:pPr>
            <a:r>
              <a:rPr lang="en-US" dirty="0" smtClean="0"/>
              <a:t>A visual representation of a class</a:t>
            </a:r>
          </a:p>
        </p:txBody>
      </p:sp>
      <p:pic>
        <p:nvPicPr>
          <p:cNvPr id="24580" name="Picture 4" descr="A visual representation of a class."/>
          <p:cNvPicPr>
            <a:picLocks noChangeAspect="1" noChangeArrowheads="1"/>
          </p:cNvPicPr>
          <p:nvPr/>
        </p:nvPicPr>
        <p:blipFill>
          <a:blip r:embed="rId3" cstate="print"/>
          <a:srcRect/>
          <a:stretch>
            <a:fillRect/>
          </a:stretch>
        </p:blipFill>
        <p:spPr bwMode="auto">
          <a:xfrm>
            <a:off x="228600" y="1828800"/>
            <a:ext cx="4572000" cy="2971800"/>
          </a:xfrm>
          <a:prstGeom prst="rect">
            <a:avLst/>
          </a:prstGeom>
          <a:noFill/>
          <a:ln w="9525">
            <a:noFill/>
            <a:miter lim="800000"/>
            <a:headEnd/>
            <a:tailEnd/>
          </a:ln>
        </p:spPr>
      </p:pic>
      <p:pic>
        <p:nvPicPr>
          <p:cNvPr id="5" name="Picture 4" descr="The bicycle class."/>
          <p:cNvPicPr>
            <a:picLocks noChangeAspect="1" noChangeArrowheads="1"/>
          </p:cNvPicPr>
          <p:nvPr/>
        </p:nvPicPr>
        <p:blipFill>
          <a:blip r:embed="rId4" cstate="print"/>
          <a:srcRect/>
          <a:stretch>
            <a:fillRect/>
          </a:stretch>
        </p:blipFill>
        <p:spPr bwMode="auto">
          <a:xfrm>
            <a:off x="4876800" y="1828800"/>
            <a:ext cx="3429000" cy="3124200"/>
          </a:xfrm>
          <a:prstGeom prst="rect">
            <a:avLst/>
          </a:prstGeom>
          <a:noFill/>
          <a:ln w="9525">
            <a:noFill/>
            <a:miter lim="800000"/>
            <a:headEnd/>
            <a:tailEnd/>
          </a:ln>
        </p:spPr>
      </p:pic>
      <p:sp>
        <p:nvSpPr>
          <p:cNvPr id="6" name="Rectangle 5"/>
          <p:cNvSpPr/>
          <p:nvPr/>
        </p:nvSpPr>
        <p:spPr>
          <a:xfrm>
            <a:off x="4800600" y="12954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Bicycle Class</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yBike and YourBike are two different instances of the Bike class."/>
          <p:cNvPicPr>
            <a:picLocks noGrp="1" noChangeAspect="1" noChangeArrowheads="1"/>
          </p:cNvPicPr>
          <p:nvPr>
            <p:ph sz="quarter" idx="1"/>
          </p:nvPr>
        </p:nvPicPr>
        <p:blipFill>
          <a:blip r:embed="rId2" cstate="print"/>
          <a:srcRect/>
          <a:stretch>
            <a:fillRect/>
          </a:stretch>
        </p:blipFill>
        <p:spPr bwMode="auto">
          <a:xfrm>
            <a:off x="1752601" y="1524001"/>
            <a:ext cx="5638800" cy="454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295400" y="152400"/>
            <a:ext cx="65532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304800"/>
            <a:ext cx="8077200" cy="838200"/>
          </a:xfrm>
        </p:spPr>
        <p:txBody>
          <a:bodyPr>
            <a:normAutofit fontScale="90000"/>
          </a:bodyPr>
          <a:lstStyle/>
          <a:p>
            <a:pPr fontAlgn="auto">
              <a:spcAft>
                <a:spcPts val="0"/>
              </a:spcAft>
              <a:defRPr/>
            </a:pPr>
            <a:r>
              <a:rPr lang="en-US" dirty="0" smtClean="0">
                <a:solidFill>
                  <a:schemeClr val="tx1"/>
                </a:solidFill>
              </a:rPr>
              <a:t/>
            </a:r>
            <a:br>
              <a:rPr lang="en-US" dirty="0" smtClean="0">
                <a:solidFill>
                  <a:schemeClr val="tx1"/>
                </a:solidFill>
              </a:rPr>
            </a:br>
            <a:r>
              <a:rPr lang="en-US" dirty="0" smtClean="0">
                <a:solidFill>
                  <a:schemeClr val="tx1"/>
                </a:solidFill>
              </a:rPr>
              <a:t>Classes</a:t>
            </a:r>
          </a:p>
        </p:txBody>
      </p:sp>
      <p:sp>
        <p:nvSpPr>
          <p:cNvPr id="33795" name="Rectangle 3"/>
          <p:cNvSpPr>
            <a:spLocks noGrp="1" noChangeArrowheads="1"/>
          </p:cNvSpPr>
          <p:nvPr>
            <p:ph sz="quarter" idx="1"/>
          </p:nvPr>
        </p:nvSpPr>
        <p:spPr>
          <a:xfrm>
            <a:off x="457200" y="1371600"/>
            <a:ext cx="8382000" cy="4876800"/>
          </a:xfrm>
        </p:spPr>
        <p:txBody>
          <a:bodyPr/>
          <a:lstStyle/>
          <a:p>
            <a:pPr>
              <a:buFont typeface="Wingdings" pitchFamily="2" charset="2"/>
              <a:buChar char="Ø"/>
            </a:pPr>
            <a:r>
              <a:rPr lang="en-US" sz="2800" b="1" dirty="0" smtClean="0"/>
              <a:t> </a:t>
            </a:r>
            <a:r>
              <a:rPr lang="en-US" sz="2800" dirty="0" smtClean="0"/>
              <a:t>General form of class declaration that does not inherit any class.</a:t>
            </a:r>
          </a:p>
          <a:p>
            <a:pPr>
              <a:buFontTx/>
              <a:buNone/>
            </a:pPr>
            <a:r>
              <a:rPr lang="en-US" dirty="0" smtClean="0"/>
              <a:t>		Class class-name {</a:t>
            </a:r>
          </a:p>
          <a:p>
            <a:pPr>
              <a:buFontTx/>
              <a:buNone/>
            </a:pPr>
            <a:r>
              <a:rPr lang="en-US" dirty="0" smtClean="0"/>
              <a:t>    			private data and functions</a:t>
            </a:r>
          </a:p>
          <a:p>
            <a:pPr>
              <a:buFontTx/>
              <a:buNone/>
            </a:pPr>
            <a:r>
              <a:rPr lang="en-US" dirty="0" smtClean="0"/>
              <a:t>			access-</a:t>
            </a:r>
            <a:r>
              <a:rPr lang="en-US" dirty="0" err="1" smtClean="0"/>
              <a:t>specifier</a:t>
            </a:r>
            <a:r>
              <a:rPr lang="en-US" dirty="0" smtClean="0"/>
              <a:t> :</a:t>
            </a:r>
          </a:p>
          <a:p>
            <a:pPr>
              <a:buFontTx/>
              <a:buNone/>
            </a:pPr>
            <a:r>
              <a:rPr lang="en-US" dirty="0" smtClean="0"/>
              <a:t>    				 data and functions</a:t>
            </a:r>
          </a:p>
          <a:p>
            <a:pPr>
              <a:buFontTx/>
              <a:buNone/>
            </a:pPr>
            <a:r>
              <a:rPr lang="en-US" dirty="0" smtClean="0"/>
              <a:t>			//…</a:t>
            </a:r>
          </a:p>
          <a:p>
            <a:pPr>
              <a:buFontTx/>
              <a:buNone/>
            </a:pPr>
            <a:r>
              <a:rPr lang="en-US" dirty="0" smtClean="0"/>
              <a:t>			access-</a:t>
            </a:r>
            <a:r>
              <a:rPr lang="en-US" dirty="0" err="1" smtClean="0"/>
              <a:t>specifier</a:t>
            </a:r>
            <a:r>
              <a:rPr lang="en-US" dirty="0" smtClean="0"/>
              <a:t> :</a:t>
            </a:r>
          </a:p>
          <a:p>
            <a:pPr>
              <a:buFontTx/>
              <a:buNone/>
            </a:pPr>
            <a:r>
              <a:rPr lang="en-US" dirty="0" smtClean="0"/>
              <a:t>    				data and functions</a:t>
            </a:r>
          </a:p>
          <a:p>
            <a:pPr>
              <a:buFontTx/>
              <a:buNone/>
            </a:pPr>
            <a:r>
              <a:rPr lang="en-US" dirty="0" smtClean="0"/>
              <a:t>			} object-list;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077200" cy="1143000"/>
          </a:xfrm>
        </p:spPr>
        <p:txBody>
          <a:bodyPr>
            <a:normAutofit fontScale="90000"/>
          </a:bodyPr>
          <a:lstStyle/>
          <a:p>
            <a:pPr fontAlgn="auto">
              <a:spcAft>
                <a:spcPts val="0"/>
              </a:spcAft>
              <a:defRPr/>
            </a:pPr>
            <a:r>
              <a:rPr lang="en-US" dirty="0" smtClean="0">
                <a:solidFill>
                  <a:schemeClr val="tx1"/>
                </a:solidFill>
              </a:rPr>
              <a:t/>
            </a:r>
            <a:br>
              <a:rPr lang="en-US" dirty="0" smtClean="0">
                <a:solidFill>
                  <a:schemeClr val="tx1"/>
                </a:solidFill>
              </a:rPr>
            </a:br>
            <a:r>
              <a:rPr lang="en-US" dirty="0" smtClean="0">
                <a:solidFill>
                  <a:schemeClr val="tx1"/>
                </a:solidFill>
              </a:rPr>
              <a:t>Classes</a:t>
            </a:r>
            <a:br>
              <a:rPr lang="en-US" dirty="0" smtClean="0">
                <a:solidFill>
                  <a:schemeClr val="tx1"/>
                </a:solidFill>
              </a:rPr>
            </a:br>
            <a:endParaRPr lang="en-US" dirty="0" smtClean="0">
              <a:solidFill>
                <a:schemeClr val="tx1"/>
              </a:solidFill>
            </a:endParaRPr>
          </a:p>
        </p:txBody>
      </p:sp>
      <p:sp>
        <p:nvSpPr>
          <p:cNvPr id="34819" name="Rectangle 3"/>
          <p:cNvSpPr>
            <a:spLocks noGrp="1" noChangeArrowheads="1"/>
          </p:cNvSpPr>
          <p:nvPr>
            <p:ph sz="quarter" idx="1"/>
          </p:nvPr>
        </p:nvSpPr>
        <p:spPr>
          <a:xfrm>
            <a:off x="304800" y="990600"/>
            <a:ext cx="8458200" cy="5410200"/>
          </a:xfrm>
        </p:spPr>
        <p:txBody>
          <a:bodyPr>
            <a:normAutofit fontScale="92500" lnSpcReduction="20000"/>
          </a:bodyPr>
          <a:lstStyle/>
          <a:p>
            <a:pPr algn="just">
              <a:buFont typeface="Wingdings" pitchFamily="2" charset="2"/>
              <a:buChar char="Ø"/>
            </a:pPr>
            <a:r>
              <a:rPr lang="en-US" sz="2800" dirty="0" smtClean="0"/>
              <a:t>The object-list is optional.  If present, it declares object of the class.</a:t>
            </a:r>
          </a:p>
          <a:p>
            <a:pPr algn="just">
              <a:buFont typeface="Wingdings" pitchFamily="2" charset="2"/>
              <a:buChar char="Ø"/>
            </a:pPr>
            <a:r>
              <a:rPr lang="en-US" sz="2800" dirty="0" smtClean="0"/>
              <a:t>The access-</a:t>
            </a:r>
            <a:r>
              <a:rPr lang="en-US" sz="2800" dirty="0" err="1" smtClean="0"/>
              <a:t>specifier</a:t>
            </a:r>
            <a:r>
              <a:rPr lang="en-US" sz="2800" dirty="0" smtClean="0"/>
              <a:t> is one of these three C++ keywords:</a:t>
            </a:r>
          </a:p>
          <a:p>
            <a:pPr algn="just">
              <a:buNone/>
            </a:pPr>
            <a:r>
              <a:rPr lang="en-US" sz="2800" dirty="0" smtClean="0"/>
              <a:t>		</a:t>
            </a:r>
            <a:r>
              <a:rPr lang="en-US" dirty="0" smtClean="0"/>
              <a:t>1.  Public</a:t>
            </a:r>
          </a:p>
          <a:p>
            <a:pPr algn="just">
              <a:buNone/>
            </a:pPr>
            <a:r>
              <a:rPr lang="en-US" dirty="0" smtClean="0"/>
              <a:t> 		2.  Private </a:t>
            </a:r>
          </a:p>
          <a:p>
            <a:pPr algn="just">
              <a:buNone/>
            </a:pPr>
            <a:r>
              <a:rPr lang="en-US" dirty="0" smtClean="0"/>
              <a:t>		3.  Protected</a:t>
            </a:r>
          </a:p>
          <a:p>
            <a:pPr algn="just">
              <a:buFont typeface="Wingdings" pitchFamily="2" charset="2"/>
              <a:buChar char="Ø"/>
            </a:pPr>
            <a:r>
              <a:rPr lang="en-US" sz="2800" dirty="0" smtClean="0"/>
              <a:t>By default, functions and data declared within a class are private to that class and can be accessed only by other members of that class.</a:t>
            </a:r>
          </a:p>
          <a:p>
            <a:pPr algn="just">
              <a:buFont typeface="Wingdings" pitchFamily="2" charset="2"/>
              <a:buChar char="Ø"/>
            </a:pPr>
            <a:r>
              <a:rPr lang="en-US" sz="2800" dirty="0" smtClean="0"/>
              <a:t>The public access </a:t>
            </a:r>
            <a:r>
              <a:rPr lang="en-US" sz="2800" dirty="0" err="1" smtClean="0"/>
              <a:t>specifier</a:t>
            </a:r>
            <a:r>
              <a:rPr lang="en-US" sz="2800" dirty="0" smtClean="0"/>
              <a:t> allows functions or data to be accessible to other parts of your program.</a:t>
            </a:r>
          </a:p>
          <a:p>
            <a:pPr algn="just">
              <a:buFont typeface="Wingdings" pitchFamily="2" charset="2"/>
              <a:buChar char="Ø"/>
            </a:pPr>
            <a:r>
              <a:rPr lang="en-US" sz="2800" dirty="0" smtClean="0"/>
              <a:t>The protected access </a:t>
            </a:r>
            <a:r>
              <a:rPr lang="en-US" sz="2800" dirty="0" err="1" smtClean="0"/>
              <a:t>specifier</a:t>
            </a:r>
            <a:r>
              <a:rPr lang="en-US" sz="2800" dirty="0" smtClean="0"/>
              <a:t> is needed only when inheritance is involved.</a:t>
            </a:r>
          </a:p>
          <a:p>
            <a:pPr algn="just">
              <a:buFont typeface="Wingdings" pitchFamily="2" charset="2"/>
              <a:buChar char="Ø"/>
            </a:pPr>
            <a:endParaRPr lang="en-US" sz="28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solidFill>
                  <a:schemeClr val="tx1"/>
                </a:solidFill>
              </a:rPr>
              <a:t>Data Encapsulation</a:t>
            </a:r>
            <a:endParaRPr lang="en-IN" dirty="0"/>
          </a:p>
        </p:txBody>
      </p:sp>
      <p:sp>
        <p:nvSpPr>
          <p:cNvPr id="3" name="Content Placeholder 2"/>
          <p:cNvSpPr>
            <a:spLocks noGrp="1"/>
          </p:cNvSpPr>
          <p:nvPr>
            <p:ph sz="quarter" idx="1"/>
          </p:nvPr>
        </p:nvSpPr>
        <p:spPr>
          <a:xfrm>
            <a:off x="457200" y="1219200"/>
            <a:ext cx="7467600" cy="5254752"/>
          </a:xfrm>
        </p:spPr>
        <p:txBody>
          <a:bodyPr>
            <a:normAutofit/>
          </a:bodyPr>
          <a:lstStyle/>
          <a:p>
            <a:pPr algn="just">
              <a:buFont typeface="Wingdings" pitchFamily="2" charset="2"/>
              <a:buChar char="Ø"/>
            </a:pPr>
            <a:r>
              <a:rPr lang="en-US" dirty="0" smtClean="0"/>
              <a:t>The Wrapping up of data and functions into a single unit is called </a:t>
            </a:r>
            <a:r>
              <a:rPr lang="en-US" b="1" dirty="0" smtClean="0"/>
              <a:t>Encapsulation. </a:t>
            </a:r>
          </a:p>
          <a:p>
            <a:pPr algn="just">
              <a:buFont typeface="Wingdings" pitchFamily="2" charset="2"/>
              <a:buChar char="Ø"/>
            </a:pPr>
            <a:r>
              <a:rPr lang="en-US" dirty="0" smtClean="0"/>
              <a:t>The data is accessible only to the functions which are wrapped in the class, and not to the external world. </a:t>
            </a:r>
          </a:p>
          <a:p>
            <a:pPr algn="just">
              <a:lnSpc>
                <a:spcPct val="90000"/>
              </a:lnSpc>
              <a:buFont typeface="Wingdings" pitchFamily="2" charset="2"/>
              <a:buChar char="Ø"/>
            </a:pPr>
            <a:r>
              <a:rPr lang="en-US" dirty="0" smtClean="0"/>
              <a:t>These functions provide the interface between the object’s data and the program.</a:t>
            </a:r>
          </a:p>
          <a:p>
            <a:pPr algn="just">
              <a:lnSpc>
                <a:spcPct val="90000"/>
              </a:lnSpc>
              <a:buFont typeface="Wingdings" pitchFamily="2" charset="2"/>
              <a:buChar char="Ø"/>
            </a:pPr>
            <a:r>
              <a:rPr lang="en-US" dirty="0" smtClean="0"/>
              <a:t>The insulation of data from direct access by the program is called data hiding.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7467600" cy="5407152"/>
          </a:xfrm>
        </p:spPr>
        <p:txBody>
          <a:bodyPr>
            <a:noAutofit/>
          </a:bodyPr>
          <a:lstStyle/>
          <a:p>
            <a:pPr>
              <a:buFont typeface="Wingdings" pitchFamily="2" charset="2"/>
              <a:buChar char="Ø"/>
            </a:pPr>
            <a:r>
              <a:rPr lang="en-IN" sz="2800" dirty="0" smtClean="0"/>
              <a:t> The purpose in learning C++ is not simply to learn a new syntax for doing things the way you used to, but to learn new and better ways of building systems.</a:t>
            </a:r>
          </a:p>
          <a:p>
            <a:pPr>
              <a:buFont typeface="Wingdings" pitchFamily="2" charset="2"/>
              <a:buChar char="Ø"/>
            </a:pPr>
            <a:r>
              <a:rPr lang="en-IN" sz="2800" dirty="0" smtClean="0"/>
              <a:t> This has to be done gradually because acquiring any significant new skill takes time and requires practice</a:t>
            </a:r>
            <a:r>
              <a:rPr lang="en-IN" sz="2800" dirty="0" smtClean="0"/>
              <a:t>.</a:t>
            </a:r>
          </a:p>
          <a:p>
            <a:pPr>
              <a:buNone/>
            </a:pPr>
            <a:endParaRPr lang="en-I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15962"/>
          </a:xfrm>
        </p:spPr>
        <p:txBody>
          <a:bodyPr/>
          <a:lstStyle/>
          <a:p>
            <a:r>
              <a:rPr lang="en-US" dirty="0" smtClean="0"/>
              <a:t>Benefits of Encapsulation</a:t>
            </a:r>
            <a:endParaRPr lang="en-IN" dirty="0"/>
          </a:p>
        </p:txBody>
      </p:sp>
      <p:sp>
        <p:nvSpPr>
          <p:cNvPr id="3" name="Content Placeholder 2"/>
          <p:cNvSpPr>
            <a:spLocks noGrp="1"/>
          </p:cNvSpPr>
          <p:nvPr>
            <p:ph sz="quarter" idx="1"/>
          </p:nvPr>
        </p:nvSpPr>
        <p:spPr>
          <a:xfrm>
            <a:off x="457200" y="838200"/>
            <a:ext cx="7848600" cy="5254752"/>
          </a:xfrm>
        </p:spPr>
        <p:txBody>
          <a:bodyPr>
            <a:normAutofit fontScale="92500" lnSpcReduction="10000"/>
          </a:bodyPr>
          <a:lstStyle/>
          <a:p>
            <a:pPr algn="just">
              <a:buFont typeface="Wingdings" pitchFamily="2" charset="2"/>
              <a:buChar char="Ø"/>
            </a:pPr>
            <a:r>
              <a:rPr lang="en-US" dirty="0" smtClean="0"/>
              <a:t>Encapsulating related variable and methods into a neat software bundle is a simple but yet powerful idea which allows </a:t>
            </a:r>
          </a:p>
          <a:p>
            <a:pPr algn="just">
              <a:buFontTx/>
              <a:buNone/>
            </a:pPr>
            <a:r>
              <a:rPr lang="en-US" dirty="0" smtClean="0"/>
              <a:t> a) </a:t>
            </a:r>
            <a:r>
              <a:rPr lang="en-US" dirty="0" smtClean="0">
                <a:solidFill>
                  <a:srgbClr val="FF3300"/>
                </a:solidFill>
              </a:rPr>
              <a:t>Modularity:</a:t>
            </a:r>
            <a:r>
              <a:rPr lang="en-US" dirty="0" smtClean="0"/>
              <a:t>  The source for an object can be written and maintained independently of the source code for other objects. Also, an object can be easily passed around the system.</a:t>
            </a:r>
          </a:p>
          <a:p>
            <a:pPr algn="just">
              <a:buFontTx/>
              <a:buNone/>
            </a:pPr>
            <a:r>
              <a:rPr lang="en-US" dirty="0" smtClean="0"/>
              <a:t>   </a:t>
            </a:r>
            <a:r>
              <a:rPr lang="en-US" dirty="0" err="1" smtClean="0">
                <a:solidFill>
                  <a:srgbClr val="FF3300"/>
                </a:solidFill>
              </a:rPr>
              <a:t>E.g</a:t>
            </a:r>
            <a:r>
              <a:rPr lang="en-US" dirty="0" smtClean="0">
                <a:solidFill>
                  <a:srgbClr val="FF3300"/>
                </a:solidFill>
              </a:rPr>
              <a:t> You can give your bicycle to someone else, and it will still work.</a:t>
            </a:r>
          </a:p>
          <a:p>
            <a:pPr algn="just">
              <a:buFontTx/>
              <a:buNone/>
            </a:pPr>
            <a:r>
              <a:rPr lang="en-US" dirty="0" smtClean="0"/>
              <a:t> b) </a:t>
            </a:r>
            <a:r>
              <a:rPr lang="en-US" dirty="0" smtClean="0">
                <a:solidFill>
                  <a:srgbClr val="FF3300"/>
                </a:solidFill>
              </a:rPr>
              <a:t>Information-hiding:</a:t>
            </a:r>
            <a:r>
              <a:rPr lang="en-US" dirty="0" smtClean="0"/>
              <a:t>  An object has a public interface that other objects can use to communicate with. The object can maintain private information and methods that can be changed at any time without affecting other objects that depend on it.</a:t>
            </a:r>
          </a:p>
          <a:p>
            <a:pPr algn="just">
              <a:buFontTx/>
              <a:buNone/>
            </a:pPr>
            <a:r>
              <a:rPr lang="en-US" dirty="0" smtClean="0"/>
              <a:t>   </a:t>
            </a:r>
            <a:r>
              <a:rPr lang="en-US" dirty="0" err="1" smtClean="0">
                <a:solidFill>
                  <a:srgbClr val="FF3300"/>
                </a:solidFill>
              </a:rPr>
              <a:t>E.g</a:t>
            </a:r>
            <a:r>
              <a:rPr lang="en-US" dirty="0" smtClean="0">
                <a:solidFill>
                  <a:srgbClr val="FF3300"/>
                </a:solidFill>
              </a:rPr>
              <a:t> You don’t need to understand a bike’s gear mechanism to use it.</a:t>
            </a:r>
          </a:p>
          <a:p>
            <a:pPr algn="just">
              <a:buFontTx/>
              <a:buNone/>
            </a:pPr>
            <a:endParaRPr lang="en-US" dirty="0" smtClean="0">
              <a:solidFill>
                <a:srgbClr val="FF3300"/>
              </a:solidFill>
            </a:endParaRPr>
          </a:p>
          <a:p>
            <a:pPr algn="just"/>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IN" b="1" dirty="0" smtClean="0"/>
              <a:t>Data Abstraction</a:t>
            </a:r>
            <a:endParaRPr lang="en-IN" dirty="0"/>
          </a:p>
        </p:txBody>
      </p:sp>
      <p:sp>
        <p:nvSpPr>
          <p:cNvPr id="3" name="Content Placeholder 2"/>
          <p:cNvSpPr>
            <a:spLocks noGrp="1"/>
          </p:cNvSpPr>
          <p:nvPr>
            <p:ph sz="quarter" idx="1"/>
          </p:nvPr>
        </p:nvSpPr>
        <p:spPr>
          <a:xfrm>
            <a:off x="457200" y="1295400"/>
            <a:ext cx="7467600" cy="5178552"/>
          </a:xfrm>
        </p:spPr>
        <p:txBody>
          <a:bodyPr>
            <a:normAutofit/>
          </a:bodyPr>
          <a:lstStyle/>
          <a:p>
            <a:pPr algn="just">
              <a:buFont typeface="Wingdings" pitchFamily="2" charset="2"/>
              <a:buChar char="Ø"/>
            </a:pPr>
            <a:r>
              <a:rPr lang="en-US" dirty="0" smtClean="0"/>
              <a:t>Abstraction refers to the act of representing essential features without including the background details</a:t>
            </a:r>
          </a:p>
          <a:p>
            <a:pPr algn="just">
              <a:buFont typeface="Wingdings" pitchFamily="2" charset="2"/>
              <a:buChar char="Ø"/>
            </a:pPr>
            <a:endParaRPr lang="en-US" dirty="0" smtClean="0"/>
          </a:p>
          <a:p>
            <a:pPr>
              <a:buFont typeface="Wingdings" pitchFamily="2" charset="2"/>
              <a:buChar char="Ø"/>
            </a:pPr>
            <a:r>
              <a:rPr lang="en-US" dirty="0" smtClean="0"/>
              <a:t>Classes use the concept of abstraction and are defined as a list of abstract attributes , and the function to operate on these attributes. </a:t>
            </a:r>
          </a:p>
          <a:p>
            <a:pPr>
              <a:buFont typeface="Wingdings" pitchFamily="2" charset="2"/>
              <a:buChar char="Ø"/>
            </a:pPr>
            <a:endParaRPr lang="en-US" dirty="0" smtClean="0"/>
          </a:p>
          <a:p>
            <a:pPr>
              <a:buFont typeface="Wingdings" pitchFamily="2" charset="2"/>
              <a:buChar char="Ø"/>
            </a:pPr>
            <a:r>
              <a:rPr lang="en-US" dirty="0" smtClean="0"/>
              <a:t>The classes use the concept of data abstraction, hence they are known as Abstract data types(ADT).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smtClean="0"/>
              <a:t>Inheritance</a:t>
            </a:r>
            <a:endParaRPr lang="en-IN" dirty="0"/>
          </a:p>
        </p:txBody>
      </p:sp>
      <p:sp>
        <p:nvSpPr>
          <p:cNvPr id="3" name="Content Placeholder 2"/>
          <p:cNvSpPr>
            <a:spLocks noGrp="1"/>
          </p:cNvSpPr>
          <p:nvPr>
            <p:ph sz="quarter" idx="1"/>
          </p:nvPr>
        </p:nvSpPr>
        <p:spPr>
          <a:xfrm>
            <a:off x="457200" y="1447800"/>
            <a:ext cx="7467600" cy="5026152"/>
          </a:xfrm>
        </p:spPr>
        <p:txBody>
          <a:bodyPr/>
          <a:lstStyle/>
          <a:p>
            <a:pPr>
              <a:buFont typeface="Wingdings" pitchFamily="2" charset="2"/>
              <a:buChar char="Ø"/>
            </a:pPr>
            <a:r>
              <a:rPr lang="en-US" dirty="0" smtClean="0"/>
              <a:t>Inheritance is the process by which objects of one class can acquire the properties of objects of another class.  </a:t>
            </a:r>
          </a:p>
          <a:p>
            <a:pPr>
              <a:buFont typeface="Wingdings" pitchFamily="2" charset="2"/>
              <a:buChar char="Ø"/>
            </a:pPr>
            <a:endParaRPr lang="en-US" dirty="0" smtClean="0"/>
          </a:p>
          <a:p>
            <a:pPr>
              <a:buFont typeface="Wingdings" pitchFamily="2" charset="2"/>
              <a:buChar char="Ø"/>
            </a:pPr>
            <a:r>
              <a:rPr lang="en-US" dirty="0" smtClean="0"/>
              <a:t>New classes can be built from the old one.  The new class referred to as </a:t>
            </a:r>
            <a:r>
              <a:rPr lang="en-US" i="1" dirty="0" smtClean="0"/>
              <a:t>derived class / inherited / sub / child class</a:t>
            </a:r>
            <a:r>
              <a:rPr lang="en-US" dirty="0" smtClean="0"/>
              <a:t>, can inherit the data structure and functions of the original class called as </a:t>
            </a:r>
            <a:r>
              <a:rPr lang="en-US" i="1" dirty="0" smtClean="0"/>
              <a:t>base class </a:t>
            </a:r>
            <a:r>
              <a:rPr lang="en-US" dirty="0" smtClean="0"/>
              <a:t>/ super class / parent class.</a:t>
            </a:r>
          </a:p>
          <a:p>
            <a:pPr>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228600"/>
            <a:ext cx="8305800" cy="1143000"/>
          </a:xfrm>
        </p:spPr>
        <p:txBody>
          <a:bodyPr/>
          <a:lstStyle/>
          <a:p>
            <a:pPr fontAlgn="auto">
              <a:spcAft>
                <a:spcPts val="0"/>
              </a:spcAft>
              <a:defRPr/>
            </a:pPr>
            <a:r>
              <a:rPr lang="en-US" dirty="0" smtClean="0"/>
              <a:t>Inheritance</a:t>
            </a:r>
          </a:p>
        </p:txBody>
      </p:sp>
      <p:sp>
        <p:nvSpPr>
          <p:cNvPr id="44035" name="Rectangle 3"/>
          <p:cNvSpPr>
            <a:spLocks noGrp="1" noChangeArrowheads="1"/>
          </p:cNvSpPr>
          <p:nvPr>
            <p:ph sz="quarter" idx="1"/>
          </p:nvPr>
        </p:nvSpPr>
        <p:spPr>
          <a:xfrm>
            <a:off x="457200" y="1752600"/>
            <a:ext cx="8382000" cy="4648200"/>
          </a:xfrm>
        </p:spPr>
        <p:txBody>
          <a:bodyPr/>
          <a:lstStyle/>
          <a:p>
            <a:pPr>
              <a:buFont typeface="Wingdings" pitchFamily="2" charset="2"/>
              <a:buChar char="Ø"/>
            </a:pPr>
            <a:r>
              <a:rPr lang="en-US" sz="2600" dirty="0" smtClean="0"/>
              <a:t>The concept of inheritance provides the idea of reusability.</a:t>
            </a:r>
          </a:p>
          <a:p>
            <a:pPr>
              <a:buFont typeface="Wingdings" pitchFamily="2" charset="2"/>
              <a:buChar char="Ø"/>
            </a:pPr>
            <a:r>
              <a:rPr lang="en-US" sz="2600" dirty="0" smtClean="0"/>
              <a:t>Additional features can be added to an existing class without modifying it.  This is done by deriving a new class (derived class)  from the existing one (base class).</a:t>
            </a:r>
          </a:p>
        </p:txBody>
      </p:sp>
      <p:sp>
        <p:nvSpPr>
          <p:cNvPr id="44036" name="Rectangle 4"/>
          <p:cNvSpPr>
            <a:spLocks noChangeArrowheads="1"/>
          </p:cNvSpPr>
          <p:nvPr/>
        </p:nvSpPr>
        <p:spPr bwMode="auto">
          <a:xfrm>
            <a:off x="3352800" y="4267200"/>
            <a:ext cx="1981200" cy="609600"/>
          </a:xfrm>
          <a:prstGeom prst="rect">
            <a:avLst/>
          </a:prstGeom>
          <a:solidFill>
            <a:srgbClr val="000099"/>
          </a:solidFill>
          <a:ln w="28575">
            <a:solidFill>
              <a:schemeClr val="tx1"/>
            </a:solidFill>
            <a:miter lim="800000"/>
            <a:headEnd/>
            <a:tailEnd/>
          </a:ln>
        </p:spPr>
        <p:txBody>
          <a:bodyPr wrap="none" anchor="ctr"/>
          <a:lstStyle/>
          <a:p>
            <a:pPr algn="ctr"/>
            <a:r>
              <a:rPr lang="en-US" sz="3600" b="1" i="1" dirty="0">
                <a:solidFill>
                  <a:schemeClr val="bg1"/>
                </a:solidFill>
              </a:rPr>
              <a:t>Base</a:t>
            </a:r>
            <a:endParaRPr lang="en-US" sz="3600" b="1" i="1" dirty="0">
              <a:solidFill>
                <a:srgbClr val="000099"/>
              </a:solidFill>
            </a:endParaRPr>
          </a:p>
        </p:txBody>
      </p:sp>
      <p:sp>
        <p:nvSpPr>
          <p:cNvPr id="44037" name="Rectangle 5"/>
          <p:cNvSpPr>
            <a:spLocks noChangeArrowheads="1"/>
          </p:cNvSpPr>
          <p:nvPr/>
        </p:nvSpPr>
        <p:spPr bwMode="auto">
          <a:xfrm>
            <a:off x="3276600" y="5486400"/>
            <a:ext cx="2057400" cy="609600"/>
          </a:xfrm>
          <a:prstGeom prst="rect">
            <a:avLst/>
          </a:prstGeom>
          <a:solidFill>
            <a:srgbClr val="000099"/>
          </a:solidFill>
          <a:ln w="28575">
            <a:solidFill>
              <a:schemeClr val="tx1"/>
            </a:solidFill>
            <a:miter lim="800000"/>
            <a:headEnd/>
            <a:tailEnd/>
          </a:ln>
        </p:spPr>
        <p:txBody>
          <a:bodyPr wrap="none" anchor="ctr"/>
          <a:lstStyle/>
          <a:p>
            <a:pPr algn="ctr"/>
            <a:r>
              <a:rPr lang="en-US" sz="3600" b="1" i="1">
                <a:solidFill>
                  <a:schemeClr val="bg1"/>
                </a:solidFill>
              </a:rPr>
              <a:t>Derived</a:t>
            </a:r>
            <a:endParaRPr lang="en-US" sz="3600" b="1" i="1">
              <a:solidFill>
                <a:srgbClr val="800000"/>
              </a:solidFill>
            </a:endParaRPr>
          </a:p>
        </p:txBody>
      </p:sp>
      <p:sp>
        <p:nvSpPr>
          <p:cNvPr id="44038" name="Line 6"/>
          <p:cNvSpPr>
            <a:spLocks noChangeShapeType="1"/>
          </p:cNvSpPr>
          <p:nvPr/>
        </p:nvSpPr>
        <p:spPr bwMode="auto">
          <a:xfrm flipV="1">
            <a:off x="4267200" y="4876800"/>
            <a:ext cx="0" cy="609600"/>
          </a:xfrm>
          <a:prstGeom prst="line">
            <a:avLst/>
          </a:prstGeom>
          <a:noFill/>
          <a:ln w="28575">
            <a:solidFill>
              <a:schemeClr val="tx1"/>
            </a:solidFill>
            <a:round/>
            <a:headEnd/>
            <a:tailEnd type="triangle" w="med" len="med"/>
          </a:ln>
        </p:spPr>
        <p:txBody>
          <a:bodyPr wrap="none" anchor="ctr"/>
          <a:lstStyle/>
          <a:p>
            <a:endParaRPr lang="en-I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152400"/>
            <a:ext cx="8382000" cy="914400"/>
          </a:xfrm>
        </p:spPr>
        <p:txBody>
          <a:bodyPr/>
          <a:lstStyle/>
          <a:p>
            <a:pPr fontAlgn="auto">
              <a:spcAft>
                <a:spcPts val="0"/>
              </a:spcAft>
              <a:defRPr/>
            </a:pPr>
            <a:r>
              <a:rPr lang="en-US" dirty="0" smtClean="0"/>
              <a:t>Polymorphism</a:t>
            </a:r>
          </a:p>
        </p:txBody>
      </p:sp>
      <p:sp>
        <p:nvSpPr>
          <p:cNvPr id="45059" name="Rectangle 3"/>
          <p:cNvSpPr>
            <a:spLocks noGrp="1" noChangeArrowheads="1"/>
          </p:cNvSpPr>
          <p:nvPr>
            <p:ph sz="quarter" idx="1"/>
          </p:nvPr>
        </p:nvSpPr>
        <p:spPr>
          <a:xfrm>
            <a:off x="228600" y="1219200"/>
            <a:ext cx="8382000" cy="5029200"/>
          </a:xfrm>
        </p:spPr>
        <p:txBody>
          <a:bodyPr>
            <a:normAutofit lnSpcReduction="10000"/>
          </a:bodyPr>
          <a:lstStyle/>
          <a:p>
            <a:pPr algn="just">
              <a:buFont typeface="Wingdings" pitchFamily="2" charset="2"/>
              <a:buChar char="Ø"/>
            </a:pPr>
            <a:r>
              <a:rPr lang="en-US" sz="2800" dirty="0" smtClean="0"/>
              <a:t>Polymorphism means the ability to take more than one form.  </a:t>
            </a:r>
          </a:p>
          <a:p>
            <a:pPr algn="just">
              <a:buFont typeface="Wingdings" pitchFamily="2" charset="2"/>
              <a:buChar char="Ø"/>
            </a:pPr>
            <a:r>
              <a:rPr lang="en-US" sz="2800" dirty="0" smtClean="0"/>
              <a:t>Operator Overloading and Function Overloading</a:t>
            </a:r>
          </a:p>
          <a:p>
            <a:pPr algn="just">
              <a:buFont typeface="Wingdings" pitchFamily="2" charset="2"/>
              <a:buChar char="Ø"/>
            </a:pPr>
            <a:r>
              <a:rPr lang="en-US" sz="2800" dirty="0" err="1" smtClean="0"/>
              <a:t>eg</a:t>
            </a:r>
            <a:r>
              <a:rPr lang="en-US" sz="2800" dirty="0" smtClean="0"/>
              <a:t>., Operation may exhibit different </a:t>
            </a:r>
            <a:r>
              <a:rPr lang="en-US" sz="2800" dirty="0" err="1" smtClean="0"/>
              <a:t>behaviour</a:t>
            </a:r>
            <a:r>
              <a:rPr lang="en-US" sz="2800" dirty="0" smtClean="0"/>
              <a:t> in different instances. </a:t>
            </a:r>
          </a:p>
          <a:p>
            <a:pPr algn="just">
              <a:buFontTx/>
              <a:buNone/>
            </a:pPr>
            <a:endParaRPr lang="en-US" sz="1000" dirty="0" smtClean="0"/>
          </a:p>
          <a:p>
            <a:pPr algn="just">
              <a:buFontTx/>
              <a:buNone/>
            </a:pPr>
            <a:r>
              <a:rPr lang="en-US" sz="2800" dirty="0" smtClean="0"/>
              <a:t>	Consider the operation of addition, and two data types </a:t>
            </a:r>
            <a:r>
              <a:rPr lang="en-US" sz="2800" dirty="0" err="1" smtClean="0"/>
              <a:t>int</a:t>
            </a:r>
            <a:r>
              <a:rPr lang="en-US" sz="2800" dirty="0" smtClean="0"/>
              <a:t> and string. </a:t>
            </a:r>
          </a:p>
          <a:p>
            <a:pPr algn="just">
              <a:buFontTx/>
              <a:buNone/>
            </a:pPr>
            <a:r>
              <a:rPr lang="en-US" sz="2800" b="1" dirty="0" smtClean="0"/>
              <a:t>  </a:t>
            </a:r>
            <a:r>
              <a:rPr lang="en-US" dirty="0" smtClean="0"/>
              <a:t>1. For two numbers, the operation will generate a sum.</a:t>
            </a:r>
          </a:p>
          <a:p>
            <a:pPr algn="just">
              <a:buFontTx/>
              <a:buNone/>
            </a:pPr>
            <a:r>
              <a:rPr lang="en-US" dirty="0" smtClean="0"/>
              <a:t>  2.  If the operands are strings, then the operation would   </a:t>
            </a:r>
          </a:p>
          <a:p>
            <a:pPr algn="just">
              <a:buFontTx/>
              <a:buNone/>
            </a:pPr>
            <a:r>
              <a:rPr lang="en-US" dirty="0" smtClean="0"/>
              <a:t>       be third string by concatenation.</a:t>
            </a:r>
            <a:endParaRPr lang="en-US" sz="2800"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400" y="304800"/>
            <a:ext cx="8001000" cy="914400"/>
          </a:xfrm>
        </p:spPr>
        <p:txBody>
          <a:bodyPr/>
          <a:lstStyle/>
          <a:p>
            <a:pPr fontAlgn="auto">
              <a:spcAft>
                <a:spcPts val="0"/>
              </a:spcAft>
              <a:defRPr/>
            </a:pPr>
            <a:r>
              <a:rPr lang="en-US" dirty="0" smtClean="0">
                <a:solidFill>
                  <a:schemeClr val="tx1"/>
                </a:solidFill>
              </a:rPr>
              <a:t>Polymorphism</a:t>
            </a:r>
          </a:p>
        </p:txBody>
      </p:sp>
      <p:sp>
        <p:nvSpPr>
          <p:cNvPr id="46084" name="Rectangle 4"/>
          <p:cNvSpPr>
            <a:spLocks noChangeArrowheads="1"/>
          </p:cNvSpPr>
          <p:nvPr/>
        </p:nvSpPr>
        <p:spPr bwMode="auto">
          <a:xfrm>
            <a:off x="2819400" y="1524000"/>
            <a:ext cx="1828800" cy="533400"/>
          </a:xfrm>
          <a:prstGeom prst="rect">
            <a:avLst/>
          </a:prstGeom>
          <a:solidFill>
            <a:schemeClr val="bg2"/>
          </a:solidFill>
          <a:ln w="25400">
            <a:solidFill>
              <a:schemeClr val="tx1"/>
            </a:solidFill>
            <a:miter lim="800000"/>
            <a:headEnd/>
            <a:tailEnd/>
          </a:ln>
        </p:spPr>
        <p:txBody>
          <a:bodyPr wrap="none" anchor="ctr"/>
          <a:lstStyle/>
          <a:p>
            <a:pPr algn="ctr">
              <a:buClr>
                <a:schemeClr val="tx1"/>
              </a:buClr>
            </a:pPr>
            <a:r>
              <a:rPr lang="en-US" sz="3600" b="1" i="1"/>
              <a:t>Shape</a:t>
            </a:r>
          </a:p>
        </p:txBody>
      </p:sp>
      <p:sp>
        <p:nvSpPr>
          <p:cNvPr id="46085" name="Rectangle 5"/>
          <p:cNvSpPr>
            <a:spLocks noChangeArrowheads="1"/>
          </p:cNvSpPr>
          <p:nvPr/>
        </p:nvSpPr>
        <p:spPr bwMode="auto">
          <a:xfrm>
            <a:off x="2819400" y="1981200"/>
            <a:ext cx="1828800" cy="838200"/>
          </a:xfrm>
          <a:prstGeom prst="rect">
            <a:avLst/>
          </a:prstGeom>
          <a:solidFill>
            <a:schemeClr val="bg2"/>
          </a:solidFill>
          <a:ln w="9525">
            <a:noFill/>
            <a:miter lim="800000"/>
            <a:headEnd/>
            <a:tailEnd/>
          </a:ln>
        </p:spPr>
        <p:txBody>
          <a:bodyPr wrap="none" anchor="ctr"/>
          <a:lstStyle/>
          <a:p>
            <a:pPr algn="ctr"/>
            <a:r>
              <a:rPr lang="en-US" sz="2800" b="1" i="1"/>
              <a:t>Draw()</a:t>
            </a:r>
            <a:endParaRPr lang="en-US" sz="3600" b="1" i="1"/>
          </a:p>
        </p:txBody>
      </p:sp>
      <p:sp>
        <p:nvSpPr>
          <p:cNvPr id="46086" name="Rectangle 6"/>
          <p:cNvSpPr>
            <a:spLocks noChangeArrowheads="1"/>
          </p:cNvSpPr>
          <p:nvPr/>
        </p:nvSpPr>
        <p:spPr bwMode="auto">
          <a:xfrm>
            <a:off x="2819400" y="2057400"/>
            <a:ext cx="1828800" cy="762000"/>
          </a:xfrm>
          <a:prstGeom prst="rect">
            <a:avLst/>
          </a:prstGeom>
          <a:noFill/>
          <a:ln w="25400">
            <a:solidFill>
              <a:schemeClr val="tx1"/>
            </a:solidFill>
            <a:miter lim="800000"/>
            <a:headEnd/>
            <a:tailEnd/>
          </a:ln>
        </p:spPr>
        <p:txBody>
          <a:bodyPr wrap="none" anchor="ctr"/>
          <a:lstStyle/>
          <a:p>
            <a:pPr algn="ctr"/>
            <a:endParaRPr lang="en-US" sz="3600" b="1" i="1"/>
          </a:p>
        </p:txBody>
      </p:sp>
      <p:sp>
        <p:nvSpPr>
          <p:cNvPr id="46087" name="Rectangle 7"/>
          <p:cNvSpPr>
            <a:spLocks noChangeArrowheads="1"/>
          </p:cNvSpPr>
          <p:nvPr/>
        </p:nvSpPr>
        <p:spPr bwMode="auto">
          <a:xfrm>
            <a:off x="457200" y="4267200"/>
            <a:ext cx="2286000" cy="838200"/>
          </a:xfrm>
          <a:prstGeom prst="rect">
            <a:avLst/>
          </a:prstGeom>
          <a:solidFill>
            <a:schemeClr val="bg2"/>
          </a:solidFill>
          <a:ln w="25400">
            <a:solidFill>
              <a:schemeClr val="tx1"/>
            </a:solidFill>
            <a:miter lim="800000"/>
            <a:headEnd/>
            <a:tailEnd/>
          </a:ln>
        </p:spPr>
        <p:txBody>
          <a:bodyPr wrap="none" anchor="ctr"/>
          <a:lstStyle/>
          <a:p>
            <a:pPr algn="ctr"/>
            <a:r>
              <a:rPr lang="en-US" sz="2800" b="1" i="1" dirty="0"/>
              <a:t>Draw(circle)</a:t>
            </a:r>
            <a:endParaRPr lang="en-US" sz="3600" b="1" i="1" dirty="0"/>
          </a:p>
        </p:txBody>
      </p:sp>
      <p:sp>
        <p:nvSpPr>
          <p:cNvPr id="46088" name="Rectangle 8"/>
          <p:cNvSpPr>
            <a:spLocks noChangeArrowheads="1"/>
          </p:cNvSpPr>
          <p:nvPr/>
        </p:nvSpPr>
        <p:spPr bwMode="auto">
          <a:xfrm>
            <a:off x="457200" y="3505200"/>
            <a:ext cx="2286000" cy="762000"/>
          </a:xfrm>
          <a:prstGeom prst="rect">
            <a:avLst/>
          </a:prstGeom>
          <a:solidFill>
            <a:schemeClr val="bg2"/>
          </a:solidFill>
          <a:ln w="25400">
            <a:solidFill>
              <a:schemeClr val="tx1"/>
            </a:solidFill>
            <a:miter lim="800000"/>
            <a:headEnd/>
            <a:tailEnd/>
          </a:ln>
        </p:spPr>
        <p:txBody>
          <a:bodyPr wrap="none" anchor="ctr"/>
          <a:lstStyle/>
          <a:p>
            <a:pPr algn="ctr"/>
            <a:r>
              <a:rPr lang="en-US" sz="2800" b="1" i="1"/>
              <a:t>Circle</a:t>
            </a:r>
          </a:p>
          <a:p>
            <a:pPr algn="ctr"/>
            <a:r>
              <a:rPr lang="en-US" sz="2800" b="1" i="1"/>
              <a:t>Object</a:t>
            </a:r>
          </a:p>
        </p:txBody>
      </p:sp>
      <p:sp>
        <p:nvSpPr>
          <p:cNvPr id="46089" name="Rectangle 9"/>
          <p:cNvSpPr>
            <a:spLocks noChangeArrowheads="1"/>
          </p:cNvSpPr>
          <p:nvPr/>
        </p:nvSpPr>
        <p:spPr bwMode="auto">
          <a:xfrm>
            <a:off x="3200400" y="3505200"/>
            <a:ext cx="2209800" cy="762000"/>
          </a:xfrm>
          <a:prstGeom prst="rect">
            <a:avLst/>
          </a:prstGeom>
          <a:solidFill>
            <a:schemeClr val="bg2"/>
          </a:solidFill>
          <a:ln w="25400">
            <a:solidFill>
              <a:schemeClr val="tx1"/>
            </a:solidFill>
            <a:miter lim="800000"/>
            <a:headEnd/>
            <a:tailEnd/>
          </a:ln>
        </p:spPr>
        <p:txBody>
          <a:bodyPr wrap="none" anchor="ctr"/>
          <a:lstStyle/>
          <a:p>
            <a:pPr algn="ctr"/>
            <a:r>
              <a:rPr lang="en-US" sz="2800" b="1" i="1"/>
              <a:t>Box</a:t>
            </a:r>
          </a:p>
          <a:p>
            <a:pPr algn="ctr"/>
            <a:r>
              <a:rPr lang="en-US" sz="2800" b="1" i="1"/>
              <a:t>Object</a:t>
            </a:r>
          </a:p>
        </p:txBody>
      </p:sp>
      <p:sp>
        <p:nvSpPr>
          <p:cNvPr id="46090" name="Rectangle 10"/>
          <p:cNvSpPr>
            <a:spLocks noChangeArrowheads="1"/>
          </p:cNvSpPr>
          <p:nvPr/>
        </p:nvSpPr>
        <p:spPr bwMode="auto">
          <a:xfrm>
            <a:off x="5867400" y="3505200"/>
            <a:ext cx="2286000" cy="762000"/>
          </a:xfrm>
          <a:prstGeom prst="rect">
            <a:avLst/>
          </a:prstGeom>
          <a:solidFill>
            <a:schemeClr val="bg2"/>
          </a:solidFill>
          <a:ln w="25400">
            <a:solidFill>
              <a:schemeClr val="tx1"/>
            </a:solidFill>
            <a:miter lim="800000"/>
            <a:headEnd/>
            <a:tailEnd/>
          </a:ln>
        </p:spPr>
        <p:txBody>
          <a:bodyPr wrap="none" anchor="ctr"/>
          <a:lstStyle/>
          <a:p>
            <a:pPr algn="ctr"/>
            <a:r>
              <a:rPr lang="en-US" sz="2800" b="1" i="1"/>
              <a:t>Triangle</a:t>
            </a:r>
          </a:p>
          <a:p>
            <a:pPr algn="ctr"/>
            <a:r>
              <a:rPr lang="en-US" sz="2800" b="1" i="1"/>
              <a:t>Object</a:t>
            </a:r>
          </a:p>
        </p:txBody>
      </p:sp>
      <p:sp>
        <p:nvSpPr>
          <p:cNvPr id="46091" name="Rectangle 11"/>
          <p:cNvSpPr>
            <a:spLocks noChangeArrowheads="1"/>
          </p:cNvSpPr>
          <p:nvPr/>
        </p:nvSpPr>
        <p:spPr bwMode="auto">
          <a:xfrm>
            <a:off x="3200400" y="4267200"/>
            <a:ext cx="2209800" cy="838200"/>
          </a:xfrm>
          <a:prstGeom prst="rect">
            <a:avLst/>
          </a:prstGeom>
          <a:solidFill>
            <a:schemeClr val="bg2"/>
          </a:solidFill>
          <a:ln w="25400">
            <a:solidFill>
              <a:schemeClr val="tx1"/>
            </a:solidFill>
            <a:miter lim="800000"/>
            <a:headEnd/>
            <a:tailEnd/>
          </a:ln>
        </p:spPr>
        <p:txBody>
          <a:bodyPr wrap="none" anchor="ctr"/>
          <a:lstStyle/>
          <a:p>
            <a:pPr algn="ctr"/>
            <a:r>
              <a:rPr lang="en-US" sz="2800" b="1" i="1"/>
              <a:t>Draw(Box)</a:t>
            </a:r>
            <a:endParaRPr lang="en-US" sz="3600" b="1" i="1"/>
          </a:p>
        </p:txBody>
      </p:sp>
      <p:sp>
        <p:nvSpPr>
          <p:cNvPr id="46092" name="Rectangle 12"/>
          <p:cNvSpPr>
            <a:spLocks noChangeArrowheads="1"/>
          </p:cNvSpPr>
          <p:nvPr/>
        </p:nvSpPr>
        <p:spPr bwMode="auto">
          <a:xfrm>
            <a:off x="5867400" y="4267200"/>
            <a:ext cx="2286000" cy="838200"/>
          </a:xfrm>
          <a:prstGeom prst="rect">
            <a:avLst/>
          </a:prstGeom>
          <a:solidFill>
            <a:schemeClr val="bg2"/>
          </a:solidFill>
          <a:ln w="25400">
            <a:solidFill>
              <a:schemeClr val="tx1"/>
            </a:solidFill>
            <a:miter lim="800000"/>
            <a:headEnd/>
            <a:tailEnd/>
          </a:ln>
        </p:spPr>
        <p:txBody>
          <a:bodyPr wrap="none" anchor="ctr"/>
          <a:lstStyle/>
          <a:p>
            <a:pPr algn="ctr"/>
            <a:r>
              <a:rPr lang="en-US" sz="2800" b="1" i="1"/>
              <a:t>Draw(triangle</a:t>
            </a:r>
            <a:endParaRPr lang="en-US" sz="3600" b="1" i="1"/>
          </a:p>
        </p:txBody>
      </p:sp>
      <p:sp>
        <p:nvSpPr>
          <p:cNvPr id="46093" name="Line 13"/>
          <p:cNvSpPr>
            <a:spLocks noChangeShapeType="1"/>
          </p:cNvSpPr>
          <p:nvPr/>
        </p:nvSpPr>
        <p:spPr bwMode="auto">
          <a:xfrm flipH="1">
            <a:off x="1676400" y="2819400"/>
            <a:ext cx="1143000" cy="685800"/>
          </a:xfrm>
          <a:prstGeom prst="line">
            <a:avLst/>
          </a:prstGeom>
          <a:noFill/>
          <a:ln w="25400">
            <a:solidFill>
              <a:schemeClr val="tx1"/>
            </a:solidFill>
            <a:round/>
            <a:headEnd/>
            <a:tailEnd type="triangle" w="med" len="med"/>
          </a:ln>
        </p:spPr>
        <p:txBody>
          <a:bodyPr wrap="none" anchor="ctr"/>
          <a:lstStyle/>
          <a:p>
            <a:endParaRPr lang="en-IN"/>
          </a:p>
        </p:txBody>
      </p:sp>
      <p:sp>
        <p:nvSpPr>
          <p:cNvPr id="46094" name="Line 14"/>
          <p:cNvSpPr>
            <a:spLocks noChangeShapeType="1"/>
          </p:cNvSpPr>
          <p:nvPr/>
        </p:nvSpPr>
        <p:spPr bwMode="auto">
          <a:xfrm>
            <a:off x="4038600" y="2819400"/>
            <a:ext cx="0" cy="685800"/>
          </a:xfrm>
          <a:prstGeom prst="line">
            <a:avLst/>
          </a:prstGeom>
          <a:noFill/>
          <a:ln w="25400">
            <a:solidFill>
              <a:schemeClr val="tx1"/>
            </a:solidFill>
            <a:round/>
            <a:headEnd/>
            <a:tailEnd type="triangle" w="med" len="med"/>
          </a:ln>
        </p:spPr>
        <p:txBody>
          <a:bodyPr wrap="none" anchor="ctr"/>
          <a:lstStyle/>
          <a:p>
            <a:endParaRPr lang="en-IN"/>
          </a:p>
        </p:txBody>
      </p:sp>
      <p:sp>
        <p:nvSpPr>
          <p:cNvPr id="46095" name="Line 15"/>
          <p:cNvSpPr>
            <a:spLocks noChangeShapeType="1"/>
          </p:cNvSpPr>
          <p:nvPr/>
        </p:nvSpPr>
        <p:spPr bwMode="auto">
          <a:xfrm>
            <a:off x="4648200" y="2819400"/>
            <a:ext cx="2209800" cy="685800"/>
          </a:xfrm>
          <a:prstGeom prst="line">
            <a:avLst/>
          </a:prstGeom>
          <a:noFill/>
          <a:ln w="25400">
            <a:solidFill>
              <a:schemeClr val="tx1"/>
            </a:solidFill>
            <a:round/>
            <a:headEnd/>
            <a:tailEnd type="triangle" w="med" len="me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381000"/>
            <a:ext cx="8839200" cy="762000"/>
          </a:xfrm>
        </p:spPr>
        <p:txBody>
          <a:bodyPr>
            <a:normAutofit/>
          </a:bodyPr>
          <a:lstStyle/>
          <a:p>
            <a:pPr fontAlgn="auto">
              <a:spcAft>
                <a:spcPts val="0"/>
              </a:spcAft>
              <a:defRPr/>
            </a:pPr>
            <a:r>
              <a:rPr lang="en-US" sz="4000" dirty="0" smtClean="0"/>
              <a:t>Advantages of C++</a:t>
            </a:r>
            <a:endParaRPr lang="en-US" dirty="0" smtClean="0"/>
          </a:p>
        </p:txBody>
      </p:sp>
      <p:sp>
        <p:nvSpPr>
          <p:cNvPr id="63491" name="Rectangle 3"/>
          <p:cNvSpPr>
            <a:spLocks noGrp="1" noChangeArrowheads="1"/>
          </p:cNvSpPr>
          <p:nvPr>
            <p:ph sz="quarter" idx="1"/>
          </p:nvPr>
        </p:nvSpPr>
        <p:spPr>
          <a:xfrm>
            <a:off x="228600" y="1295400"/>
            <a:ext cx="8382000" cy="5029200"/>
          </a:xfrm>
        </p:spPr>
        <p:txBody>
          <a:bodyPr/>
          <a:lstStyle/>
          <a:p>
            <a:pPr>
              <a:buFont typeface="Wingdings" pitchFamily="2" charset="2"/>
              <a:buChar char="Ø"/>
            </a:pPr>
            <a:r>
              <a:rPr lang="en-US" sz="2800" dirty="0" smtClean="0"/>
              <a:t>New programs would be developed in less time because old code can be reused. </a:t>
            </a:r>
          </a:p>
          <a:p>
            <a:pPr>
              <a:buFont typeface="Wingdings" pitchFamily="2" charset="2"/>
              <a:buChar char="Ø"/>
            </a:pPr>
            <a:r>
              <a:rPr lang="en-US" sz="2800" dirty="0" smtClean="0"/>
              <a:t>Creating and using new data types would be easier than in C. </a:t>
            </a:r>
          </a:p>
          <a:p>
            <a:pPr>
              <a:buFont typeface="Wingdings" pitchFamily="2" charset="2"/>
              <a:buChar char="Ø"/>
            </a:pPr>
            <a:r>
              <a:rPr lang="en-US" sz="2800" dirty="0" smtClean="0"/>
              <a:t>The memory management under C++ would be easier and more transparent. </a:t>
            </a:r>
          </a:p>
          <a:p>
            <a:pPr>
              <a:buFont typeface="Wingdings" pitchFamily="2" charset="2"/>
              <a:buChar char="Ø"/>
            </a:pPr>
            <a:r>
              <a:rPr lang="en-US" sz="2800" dirty="0" smtClean="0"/>
              <a:t>Programs would be less bug-prone, as C++ uses a stricter syntax and type checking. </a:t>
            </a:r>
          </a:p>
          <a:p>
            <a:pPr>
              <a:buFont typeface="Wingdings" pitchFamily="2" charset="2"/>
              <a:buChar char="Ø"/>
            </a:pPr>
            <a:r>
              <a:rPr lang="en-US" dirty="0" smtClean="0"/>
              <a:t>“</a:t>
            </a:r>
            <a:r>
              <a:rPr lang="en-US" sz="2800" dirty="0" smtClean="0"/>
              <a:t>Data hiding”, implementation is easy in C++.</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2"/>
          </a:xfrm>
        </p:spPr>
        <p:txBody>
          <a:bodyPr/>
          <a:lstStyle/>
          <a:p>
            <a:r>
              <a:rPr lang="en-IN" b="1" dirty="0" smtClean="0"/>
              <a:t>Philosophical Note</a:t>
            </a:r>
            <a:endParaRPr lang="en-IN" dirty="0"/>
          </a:p>
        </p:txBody>
      </p:sp>
      <p:sp>
        <p:nvSpPr>
          <p:cNvPr id="3" name="Content Placeholder 2"/>
          <p:cNvSpPr>
            <a:spLocks noGrp="1"/>
          </p:cNvSpPr>
          <p:nvPr>
            <p:ph sz="quarter" idx="1"/>
          </p:nvPr>
        </p:nvSpPr>
        <p:spPr>
          <a:xfrm>
            <a:off x="304800" y="914400"/>
            <a:ext cx="8382000" cy="5562600"/>
          </a:xfrm>
        </p:spPr>
        <p:txBody>
          <a:bodyPr>
            <a:noAutofit/>
          </a:bodyPr>
          <a:lstStyle/>
          <a:p>
            <a:pPr algn="just">
              <a:spcBef>
                <a:spcPts val="0"/>
              </a:spcBef>
              <a:spcAft>
                <a:spcPts val="600"/>
              </a:spcAft>
              <a:buFont typeface="Wingdings" pitchFamily="2" charset="2"/>
              <a:buChar char="Ø"/>
            </a:pPr>
            <a:r>
              <a:rPr lang="en-IN" sz="2400" dirty="0" smtClean="0"/>
              <a:t>A programming language serves two related purposes: it provides a vehicle for the programmer to specify actions to be executed, and it provides a set of concepts for the programmer to use when thinking about what can be done. The first purpose ideally requires a language that is ‘‘close to the machine’’ so that all important aspects of a machine are handled simply and efficiently in a way that is reasonably obvious to the programmer. The C language was primarily designed with this in mind. The second purpose ideally requires a language that is ‘‘close to the problem to be solved’’ so that the concepts of a solution can be expressed directly and concisely. The facilities added to C to create C++ were primarily designed with this in mind.</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IN" dirty="0"/>
          </a:p>
        </p:txBody>
      </p:sp>
      <p:sp>
        <p:nvSpPr>
          <p:cNvPr id="3" name="Content Placeholder 2"/>
          <p:cNvSpPr>
            <a:spLocks noGrp="1"/>
          </p:cNvSpPr>
          <p:nvPr>
            <p:ph sz="quarter" idx="1"/>
          </p:nvPr>
        </p:nvSpPr>
        <p:spPr/>
        <p:txBody>
          <a:bodyPr/>
          <a:lstStyle/>
          <a:p>
            <a:r>
              <a:rPr lang="en-US" dirty="0" smtClean="0"/>
              <a:t>Inspired from a language SIMULA 67 used for Simulation, </a:t>
            </a:r>
            <a:r>
              <a:rPr lang="en-IN" dirty="0" smtClean="0"/>
              <a:t>regarded as the first language to support the object-oriented programming paradigm. </a:t>
            </a:r>
            <a:endParaRPr lang="en-IN" dirty="0" smtClean="0"/>
          </a:p>
          <a:p>
            <a:r>
              <a:rPr lang="en-IN" dirty="0" smtClean="0"/>
              <a:t>The </a:t>
            </a:r>
            <a:r>
              <a:rPr lang="en-IN" dirty="0" smtClean="0"/>
              <a:t>goal was to add object-oriented programming into the C language, which was and still is a language well-respected for its portability without sacrificing speed or low-level </a:t>
            </a:r>
            <a:r>
              <a:rPr lang="en-IN" dirty="0" smtClean="0"/>
              <a:t>functionality</a:t>
            </a:r>
          </a:p>
          <a:p>
            <a:r>
              <a:rPr lang="en-US" dirty="0" smtClean="0">
                <a:hlinkClick r:id="rId2"/>
              </a:rPr>
              <a:t>C++ also Known as C with Classes designed by </a:t>
            </a:r>
            <a:r>
              <a:rPr lang="en-IN" dirty="0" err="1" smtClean="0">
                <a:hlinkClick r:id="rId2"/>
              </a:rPr>
              <a:t>Bjarne</a:t>
            </a:r>
            <a:r>
              <a:rPr lang="en-IN" dirty="0" smtClean="0">
                <a:hlinkClick r:id="rId2"/>
              </a:rPr>
              <a:t> </a:t>
            </a:r>
            <a:r>
              <a:rPr lang="en-IN" dirty="0" err="1" smtClean="0">
                <a:hlinkClick r:id="rId2"/>
              </a:rPr>
              <a:t>Stroustrup</a:t>
            </a:r>
            <a:r>
              <a:rPr lang="en-IN" dirty="0" smtClean="0"/>
              <a:t> in 1987</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685800"/>
          </a:xfrm>
        </p:spPr>
        <p:txBody>
          <a:bodyPr>
            <a:normAutofit fontScale="90000"/>
          </a:bodyPr>
          <a:lstStyle/>
          <a:p>
            <a:r>
              <a:rPr lang="en-IN" b="1" dirty="0" smtClean="0"/>
              <a:t>Procedure-ORIENTED-PROGRAMMING(POP)</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609600" y="1143000"/>
            <a:ext cx="8077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152400"/>
            <a:ext cx="8991600" cy="838200"/>
          </a:xfrm>
        </p:spPr>
        <p:txBody>
          <a:bodyPr>
            <a:normAutofit fontScale="90000"/>
          </a:bodyPr>
          <a:lstStyle/>
          <a:p>
            <a:pPr fontAlgn="auto">
              <a:spcAft>
                <a:spcPts val="0"/>
              </a:spcAft>
              <a:defRPr/>
            </a:pPr>
            <a:r>
              <a:rPr lang="en-US" sz="4000" dirty="0" smtClean="0"/>
              <a:t>Object Oriented Programming (OOP)</a:t>
            </a:r>
            <a:endParaRPr lang="en-US" dirty="0" smtClean="0"/>
          </a:p>
        </p:txBody>
      </p:sp>
      <p:sp>
        <p:nvSpPr>
          <p:cNvPr id="62467" name="Rectangle 3"/>
          <p:cNvSpPr>
            <a:spLocks noGrp="1" noChangeArrowheads="1"/>
          </p:cNvSpPr>
          <p:nvPr>
            <p:ph sz="quarter" idx="1"/>
          </p:nvPr>
        </p:nvSpPr>
        <p:spPr>
          <a:xfrm>
            <a:off x="609600" y="1295400"/>
            <a:ext cx="7924800" cy="5181600"/>
          </a:xfrm>
        </p:spPr>
        <p:txBody>
          <a:bodyPr/>
          <a:lstStyle/>
          <a:p>
            <a:pPr>
              <a:buFontTx/>
              <a:buNone/>
            </a:pPr>
            <a:r>
              <a:rPr lang="en-US" b="1" dirty="0" smtClean="0"/>
              <a:t>     </a:t>
            </a:r>
            <a:r>
              <a:rPr lang="en-US" dirty="0" smtClean="0"/>
              <a:t>Object A</a:t>
            </a:r>
            <a:r>
              <a:rPr lang="en-US" b="1" dirty="0" smtClean="0"/>
              <a:t>				           </a:t>
            </a:r>
            <a:r>
              <a:rPr lang="en-US" dirty="0" smtClean="0"/>
              <a:t>Object B</a:t>
            </a:r>
          </a:p>
          <a:p>
            <a:pPr>
              <a:buFontTx/>
              <a:buNone/>
            </a:pPr>
            <a:endParaRPr lang="en-US" b="1" dirty="0" smtClean="0"/>
          </a:p>
          <a:p>
            <a:pPr>
              <a:buFontTx/>
              <a:buNone/>
            </a:pPr>
            <a:endParaRPr lang="en-US" b="1" dirty="0" smtClean="0"/>
          </a:p>
          <a:p>
            <a:pPr>
              <a:buFontTx/>
              <a:buNone/>
            </a:pPr>
            <a:r>
              <a:rPr lang="en-US" b="1" dirty="0" smtClean="0"/>
              <a:t>                         </a:t>
            </a:r>
          </a:p>
          <a:p>
            <a:pPr>
              <a:buFontTx/>
              <a:buNone/>
            </a:pPr>
            <a:r>
              <a:rPr lang="en-US" b="1" dirty="0" smtClean="0"/>
              <a:t>                            </a:t>
            </a:r>
          </a:p>
          <a:p>
            <a:pPr>
              <a:buFontTx/>
              <a:buNone/>
            </a:pPr>
            <a:r>
              <a:rPr lang="en-US" dirty="0" smtClean="0"/>
              <a:t>                           </a:t>
            </a:r>
          </a:p>
          <a:p>
            <a:pPr>
              <a:buFontTx/>
              <a:buNone/>
            </a:pPr>
            <a:r>
              <a:rPr lang="en-US" dirty="0" smtClean="0"/>
              <a:t>				Object C</a:t>
            </a:r>
            <a:r>
              <a:rPr lang="en-US" b="1" dirty="0" smtClean="0"/>
              <a:t>	</a:t>
            </a:r>
          </a:p>
          <a:p>
            <a:pPr>
              <a:buFontTx/>
              <a:buNone/>
            </a:pPr>
            <a:endParaRPr lang="en-US" b="1" dirty="0" smtClean="0"/>
          </a:p>
          <a:p>
            <a:pPr>
              <a:buFontTx/>
              <a:buNone/>
            </a:pPr>
            <a:r>
              <a:rPr lang="en-US" b="1" dirty="0" smtClean="0"/>
              <a:t>				  </a:t>
            </a:r>
          </a:p>
          <a:p>
            <a:pPr>
              <a:buFontTx/>
              <a:buNone/>
            </a:pPr>
            <a:r>
              <a:rPr lang="en-US" b="1" dirty="0" smtClean="0"/>
              <a:t>                             </a:t>
            </a:r>
          </a:p>
        </p:txBody>
      </p:sp>
      <p:sp>
        <p:nvSpPr>
          <p:cNvPr id="591876" name="Rectangle 4"/>
          <p:cNvSpPr>
            <a:spLocks noChangeArrowheads="1"/>
          </p:cNvSpPr>
          <p:nvPr/>
        </p:nvSpPr>
        <p:spPr bwMode="auto">
          <a:xfrm>
            <a:off x="5341938" y="2209800"/>
            <a:ext cx="2201862" cy="1600200"/>
          </a:xfrm>
          <a:prstGeom prst="rect">
            <a:avLst/>
          </a:prstGeom>
          <a:noFill/>
          <a:ln w="9525">
            <a:noFill/>
            <a:miter lim="800000"/>
            <a:headEnd/>
            <a:tailEnd/>
          </a:ln>
          <a:effectLst>
            <a:outerShdw dist="107763" dir="13500000" algn="ctr" rotWithShape="0">
              <a:schemeClr val="bg2"/>
            </a:outerShdw>
          </a:effectLst>
        </p:spPr>
        <p:txBody>
          <a:bodyPr wrap="none" anchor="ctr"/>
          <a:lstStyle/>
          <a:p>
            <a:pPr>
              <a:defRPr/>
            </a:pPr>
            <a:endParaRPr lang="en-IN"/>
          </a:p>
        </p:txBody>
      </p:sp>
      <p:sp>
        <p:nvSpPr>
          <p:cNvPr id="62469" name="Rectangle 5"/>
          <p:cNvSpPr>
            <a:spLocks noChangeArrowheads="1"/>
          </p:cNvSpPr>
          <p:nvPr/>
        </p:nvSpPr>
        <p:spPr bwMode="auto">
          <a:xfrm>
            <a:off x="5867400" y="1905000"/>
            <a:ext cx="2209800" cy="1905000"/>
          </a:xfrm>
          <a:prstGeom prst="rect">
            <a:avLst/>
          </a:prstGeom>
          <a:solidFill>
            <a:schemeClr val="accent1"/>
          </a:solidFill>
          <a:ln w="22225">
            <a:solidFill>
              <a:schemeClr val="bg1"/>
            </a:solidFill>
            <a:miter lim="800000"/>
            <a:headEnd/>
            <a:tailEnd/>
          </a:ln>
        </p:spPr>
        <p:txBody>
          <a:bodyPr wrap="none" anchor="ctr"/>
          <a:lstStyle/>
          <a:p>
            <a:endParaRPr lang="en-IN"/>
          </a:p>
        </p:txBody>
      </p:sp>
      <p:sp>
        <p:nvSpPr>
          <p:cNvPr id="62470" name="Rectangle 6"/>
          <p:cNvSpPr>
            <a:spLocks noChangeArrowheads="1"/>
          </p:cNvSpPr>
          <p:nvPr/>
        </p:nvSpPr>
        <p:spPr bwMode="auto">
          <a:xfrm>
            <a:off x="6278563" y="2133600"/>
            <a:ext cx="1036637" cy="381000"/>
          </a:xfrm>
          <a:prstGeom prst="rect">
            <a:avLst/>
          </a:prstGeom>
          <a:noFill/>
          <a:ln w="9525">
            <a:solidFill>
              <a:srgbClr val="FFFFFF"/>
            </a:solidFill>
            <a:miter lim="800000"/>
            <a:headEnd/>
            <a:tailEnd/>
          </a:ln>
        </p:spPr>
        <p:txBody>
          <a:bodyPr wrap="none" anchor="ctr"/>
          <a:lstStyle/>
          <a:p>
            <a:pPr algn="ctr"/>
            <a:r>
              <a:rPr lang="en-US" sz="2800" b="1" i="1">
                <a:solidFill>
                  <a:schemeClr val="bg1"/>
                </a:solidFill>
              </a:rPr>
              <a:t>Data</a:t>
            </a:r>
            <a:endParaRPr lang="en-US" sz="3600" b="1" i="1"/>
          </a:p>
        </p:txBody>
      </p:sp>
      <p:sp>
        <p:nvSpPr>
          <p:cNvPr id="62471" name="Rectangle 7"/>
          <p:cNvSpPr>
            <a:spLocks noChangeArrowheads="1"/>
          </p:cNvSpPr>
          <p:nvPr/>
        </p:nvSpPr>
        <p:spPr bwMode="auto">
          <a:xfrm>
            <a:off x="3200400" y="4648200"/>
            <a:ext cx="2209800" cy="1752600"/>
          </a:xfrm>
          <a:prstGeom prst="rect">
            <a:avLst/>
          </a:prstGeom>
          <a:solidFill>
            <a:schemeClr val="accent1"/>
          </a:solidFill>
          <a:ln w="22225">
            <a:solidFill>
              <a:schemeClr val="tx1"/>
            </a:solidFill>
            <a:miter lim="800000"/>
            <a:headEnd/>
            <a:tailEnd/>
          </a:ln>
        </p:spPr>
        <p:txBody>
          <a:bodyPr wrap="none" anchor="ctr"/>
          <a:lstStyle/>
          <a:p>
            <a:endParaRPr lang="en-IN"/>
          </a:p>
        </p:txBody>
      </p:sp>
      <p:sp>
        <p:nvSpPr>
          <p:cNvPr id="62472" name="Rectangle 8"/>
          <p:cNvSpPr>
            <a:spLocks noChangeArrowheads="1"/>
          </p:cNvSpPr>
          <p:nvPr/>
        </p:nvSpPr>
        <p:spPr bwMode="auto">
          <a:xfrm>
            <a:off x="3459163" y="5791200"/>
            <a:ext cx="1036637" cy="381000"/>
          </a:xfrm>
          <a:prstGeom prst="rect">
            <a:avLst/>
          </a:prstGeom>
          <a:noFill/>
          <a:ln w="9525">
            <a:solidFill>
              <a:srgbClr val="FFFFFF"/>
            </a:solidFill>
            <a:miter lim="800000"/>
            <a:headEnd/>
            <a:tailEnd/>
          </a:ln>
        </p:spPr>
        <p:txBody>
          <a:bodyPr wrap="none" anchor="ctr"/>
          <a:lstStyle/>
          <a:p>
            <a:pPr algn="ctr"/>
            <a:r>
              <a:rPr lang="en-US" sz="2800" b="1" i="1" dirty="0">
                <a:solidFill>
                  <a:schemeClr val="bg1"/>
                </a:solidFill>
              </a:rPr>
              <a:t>Data</a:t>
            </a:r>
            <a:endParaRPr lang="en-US" sz="3600" b="1" i="1" dirty="0"/>
          </a:p>
        </p:txBody>
      </p:sp>
      <p:sp>
        <p:nvSpPr>
          <p:cNvPr id="62473" name="Rectangle 9"/>
          <p:cNvSpPr>
            <a:spLocks noChangeArrowheads="1"/>
          </p:cNvSpPr>
          <p:nvPr/>
        </p:nvSpPr>
        <p:spPr bwMode="auto">
          <a:xfrm>
            <a:off x="6019800" y="2895600"/>
            <a:ext cx="1981199" cy="609600"/>
          </a:xfrm>
          <a:prstGeom prst="rect">
            <a:avLst/>
          </a:prstGeom>
          <a:noFill/>
          <a:ln w="9525">
            <a:solidFill>
              <a:srgbClr val="FFFFFF"/>
            </a:solidFill>
            <a:miter lim="800000"/>
            <a:headEnd/>
            <a:tailEnd/>
          </a:ln>
        </p:spPr>
        <p:txBody>
          <a:bodyPr wrap="none" anchor="ctr"/>
          <a:lstStyle/>
          <a:p>
            <a:pPr algn="ctr"/>
            <a:r>
              <a:rPr lang="en-US" sz="2800" b="1" i="1" dirty="0">
                <a:solidFill>
                  <a:schemeClr val="bg1"/>
                </a:solidFill>
              </a:rPr>
              <a:t>Functions</a:t>
            </a:r>
            <a:endParaRPr lang="en-US" sz="3600" b="1" i="1" dirty="0"/>
          </a:p>
        </p:txBody>
      </p:sp>
      <p:sp>
        <p:nvSpPr>
          <p:cNvPr id="62474" name="Rectangle 10"/>
          <p:cNvSpPr>
            <a:spLocks noChangeArrowheads="1"/>
          </p:cNvSpPr>
          <p:nvPr/>
        </p:nvSpPr>
        <p:spPr bwMode="auto">
          <a:xfrm>
            <a:off x="3352799" y="4800600"/>
            <a:ext cx="1905001" cy="533400"/>
          </a:xfrm>
          <a:prstGeom prst="rect">
            <a:avLst/>
          </a:prstGeom>
          <a:noFill/>
          <a:ln w="9525">
            <a:solidFill>
              <a:srgbClr val="FFFFFF"/>
            </a:solidFill>
            <a:miter lim="800000"/>
            <a:headEnd/>
            <a:tailEnd/>
          </a:ln>
        </p:spPr>
        <p:txBody>
          <a:bodyPr wrap="none" anchor="ctr"/>
          <a:lstStyle/>
          <a:p>
            <a:pPr algn="ctr"/>
            <a:r>
              <a:rPr lang="en-US" sz="2800" b="1" i="1" dirty="0">
                <a:solidFill>
                  <a:schemeClr val="bg1"/>
                </a:solidFill>
              </a:rPr>
              <a:t>Functions</a:t>
            </a:r>
            <a:endParaRPr lang="en-US" sz="3600" b="1" i="1" dirty="0"/>
          </a:p>
        </p:txBody>
      </p:sp>
      <p:sp>
        <p:nvSpPr>
          <p:cNvPr id="62475" name="Line 11"/>
          <p:cNvSpPr>
            <a:spLocks noChangeShapeType="1"/>
          </p:cNvSpPr>
          <p:nvPr/>
        </p:nvSpPr>
        <p:spPr bwMode="auto">
          <a:xfrm>
            <a:off x="6629400" y="2514600"/>
            <a:ext cx="0" cy="381000"/>
          </a:xfrm>
          <a:prstGeom prst="line">
            <a:avLst/>
          </a:prstGeom>
          <a:noFill/>
          <a:ln w="9525">
            <a:solidFill>
              <a:schemeClr val="tx1"/>
            </a:solidFill>
            <a:round/>
            <a:headEnd/>
            <a:tailEnd type="triangle" w="med" len="med"/>
          </a:ln>
        </p:spPr>
        <p:txBody>
          <a:bodyPr wrap="none" anchor="ctr"/>
          <a:lstStyle/>
          <a:p>
            <a:endParaRPr lang="en-IN"/>
          </a:p>
        </p:txBody>
      </p:sp>
      <p:sp>
        <p:nvSpPr>
          <p:cNvPr id="62476" name="Line 12"/>
          <p:cNvSpPr>
            <a:spLocks noChangeShapeType="1"/>
          </p:cNvSpPr>
          <p:nvPr/>
        </p:nvSpPr>
        <p:spPr bwMode="auto">
          <a:xfrm flipV="1">
            <a:off x="3810000" y="5334000"/>
            <a:ext cx="0" cy="457200"/>
          </a:xfrm>
          <a:prstGeom prst="line">
            <a:avLst/>
          </a:prstGeom>
          <a:noFill/>
          <a:ln w="9525">
            <a:solidFill>
              <a:schemeClr val="tx1"/>
            </a:solidFill>
            <a:round/>
            <a:headEnd/>
            <a:tailEnd type="triangle" w="med" len="med"/>
          </a:ln>
        </p:spPr>
        <p:txBody>
          <a:bodyPr wrap="none" anchor="ctr"/>
          <a:lstStyle/>
          <a:p>
            <a:endParaRPr lang="en-IN"/>
          </a:p>
        </p:txBody>
      </p:sp>
      <p:sp>
        <p:nvSpPr>
          <p:cNvPr id="62477" name="Rectangle 13"/>
          <p:cNvSpPr>
            <a:spLocks noChangeArrowheads="1"/>
          </p:cNvSpPr>
          <p:nvPr/>
        </p:nvSpPr>
        <p:spPr bwMode="auto">
          <a:xfrm>
            <a:off x="788988" y="1905000"/>
            <a:ext cx="2182812" cy="1905000"/>
          </a:xfrm>
          <a:prstGeom prst="rect">
            <a:avLst/>
          </a:prstGeom>
          <a:solidFill>
            <a:schemeClr val="accent1"/>
          </a:solidFill>
          <a:ln w="22225">
            <a:solidFill>
              <a:schemeClr val="bg1"/>
            </a:solidFill>
            <a:miter lim="800000"/>
            <a:headEnd/>
            <a:tailEnd/>
          </a:ln>
        </p:spPr>
        <p:txBody>
          <a:bodyPr wrap="none" anchor="ctr"/>
          <a:lstStyle/>
          <a:p>
            <a:endParaRPr lang="en-IN"/>
          </a:p>
        </p:txBody>
      </p:sp>
      <p:sp>
        <p:nvSpPr>
          <p:cNvPr id="62478" name="Rectangle 14"/>
          <p:cNvSpPr>
            <a:spLocks noChangeArrowheads="1"/>
          </p:cNvSpPr>
          <p:nvPr/>
        </p:nvSpPr>
        <p:spPr bwMode="auto">
          <a:xfrm>
            <a:off x="1096963" y="2286000"/>
            <a:ext cx="1036637" cy="381000"/>
          </a:xfrm>
          <a:prstGeom prst="rect">
            <a:avLst/>
          </a:prstGeom>
          <a:noFill/>
          <a:ln w="9525">
            <a:solidFill>
              <a:srgbClr val="FFFFFF"/>
            </a:solidFill>
            <a:miter lim="800000"/>
            <a:headEnd/>
            <a:tailEnd/>
          </a:ln>
        </p:spPr>
        <p:txBody>
          <a:bodyPr wrap="none" anchor="ctr"/>
          <a:lstStyle/>
          <a:p>
            <a:pPr algn="ctr"/>
            <a:r>
              <a:rPr lang="en-US" sz="2800" b="1" i="1" dirty="0">
                <a:solidFill>
                  <a:schemeClr val="bg1"/>
                </a:solidFill>
              </a:rPr>
              <a:t>Data</a:t>
            </a:r>
            <a:endParaRPr lang="en-US" sz="3600" b="1" i="1" dirty="0"/>
          </a:p>
        </p:txBody>
      </p:sp>
      <p:sp>
        <p:nvSpPr>
          <p:cNvPr id="62479" name="Rectangle 15"/>
          <p:cNvSpPr>
            <a:spLocks noChangeArrowheads="1"/>
          </p:cNvSpPr>
          <p:nvPr/>
        </p:nvSpPr>
        <p:spPr bwMode="auto">
          <a:xfrm>
            <a:off x="914400" y="3048000"/>
            <a:ext cx="1905001" cy="609600"/>
          </a:xfrm>
          <a:prstGeom prst="rect">
            <a:avLst/>
          </a:prstGeom>
          <a:noFill/>
          <a:ln w="9525">
            <a:solidFill>
              <a:srgbClr val="FFFFFF"/>
            </a:solidFill>
            <a:miter lim="800000"/>
            <a:headEnd/>
            <a:tailEnd/>
          </a:ln>
        </p:spPr>
        <p:txBody>
          <a:bodyPr wrap="none" anchor="ctr"/>
          <a:lstStyle/>
          <a:p>
            <a:pPr algn="ctr"/>
            <a:r>
              <a:rPr lang="en-US" sz="2800" b="1" i="1" dirty="0">
                <a:solidFill>
                  <a:schemeClr val="bg1"/>
                </a:solidFill>
              </a:rPr>
              <a:t>Functions</a:t>
            </a:r>
            <a:endParaRPr lang="en-US" sz="3600" b="1" i="1" dirty="0"/>
          </a:p>
        </p:txBody>
      </p:sp>
      <p:sp>
        <p:nvSpPr>
          <p:cNvPr id="591888" name="Line 16"/>
          <p:cNvSpPr>
            <a:spLocks noChangeShapeType="1"/>
          </p:cNvSpPr>
          <p:nvPr/>
        </p:nvSpPr>
        <p:spPr bwMode="auto">
          <a:xfrm flipH="1">
            <a:off x="4370388" y="3505200"/>
            <a:ext cx="1878012" cy="1219200"/>
          </a:xfrm>
          <a:prstGeom prst="line">
            <a:avLst/>
          </a:prstGeom>
          <a:noFill/>
          <a:ln w="9525">
            <a:noFill/>
            <a:round/>
            <a:headEnd type="triangle" w="med" len="med"/>
            <a:tailEnd type="triangle" w="med" len="med"/>
          </a:ln>
          <a:effectLst>
            <a:outerShdw dist="107763" dir="13500000" algn="ctr" rotWithShape="0">
              <a:schemeClr val="bg2"/>
            </a:outerShdw>
          </a:effectLst>
        </p:spPr>
        <p:txBody>
          <a:bodyPr wrap="none" anchor="ctr"/>
          <a:lstStyle/>
          <a:p>
            <a:pPr>
              <a:defRPr/>
            </a:pPr>
            <a:endParaRPr lang="en-IN"/>
          </a:p>
        </p:txBody>
      </p:sp>
      <p:sp>
        <p:nvSpPr>
          <p:cNvPr id="62481" name="Line 17"/>
          <p:cNvSpPr>
            <a:spLocks noChangeShapeType="1"/>
          </p:cNvSpPr>
          <p:nvPr/>
        </p:nvSpPr>
        <p:spPr bwMode="auto">
          <a:xfrm flipV="1">
            <a:off x="4835525" y="3505200"/>
            <a:ext cx="1489075" cy="1143000"/>
          </a:xfrm>
          <a:prstGeom prst="line">
            <a:avLst/>
          </a:prstGeom>
          <a:noFill/>
          <a:ln w="34925">
            <a:solidFill>
              <a:schemeClr val="tx1"/>
            </a:solidFill>
            <a:round/>
            <a:headEnd type="triangle" w="med" len="med"/>
            <a:tailEnd type="triangle" w="med" len="med"/>
          </a:ln>
        </p:spPr>
        <p:txBody>
          <a:bodyPr wrap="none" anchor="ctr"/>
          <a:lstStyle/>
          <a:p>
            <a:endParaRPr lang="en-IN"/>
          </a:p>
        </p:txBody>
      </p:sp>
      <p:sp>
        <p:nvSpPr>
          <p:cNvPr id="62482" name="Line 18"/>
          <p:cNvSpPr>
            <a:spLocks noChangeShapeType="1"/>
          </p:cNvSpPr>
          <p:nvPr/>
        </p:nvSpPr>
        <p:spPr bwMode="auto">
          <a:xfrm>
            <a:off x="1447800" y="2667000"/>
            <a:ext cx="0" cy="381000"/>
          </a:xfrm>
          <a:prstGeom prst="line">
            <a:avLst/>
          </a:prstGeom>
          <a:noFill/>
          <a:ln w="9525">
            <a:solidFill>
              <a:schemeClr val="tx1"/>
            </a:solidFill>
            <a:round/>
            <a:headEnd/>
            <a:tailEnd type="triangle" w="med" len="med"/>
          </a:ln>
        </p:spPr>
        <p:txBody>
          <a:bodyPr wrap="none" anchor="ctr"/>
          <a:lstStyle/>
          <a:p>
            <a:endParaRPr lang="en-IN"/>
          </a:p>
        </p:txBody>
      </p:sp>
      <p:sp>
        <p:nvSpPr>
          <p:cNvPr id="62483" name="Line 19"/>
          <p:cNvSpPr>
            <a:spLocks noChangeShapeType="1"/>
          </p:cNvSpPr>
          <p:nvPr/>
        </p:nvSpPr>
        <p:spPr bwMode="auto">
          <a:xfrm>
            <a:off x="2362200" y="3657600"/>
            <a:ext cx="1295400" cy="990600"/>
          </a:xfrm>
          <a:prstGeom prst="line">
            <a:avLst/>
          </a:prstGeom>
          <a:noFill/>
          <a:ln w="34925">
            <a:solidFill>
              <a:schemeClr val="tx1"/>
            </a:solidFill>
            <a:round/>
            <a:headEnd type="triangle" w="med" len="med"/>
            <a:tailEnd type="triangle" w="med" len="med"/>
          </a:ln>
        </p:spPr>
        <p:txBody>
          <a:bodyPr wrap="none" anchor="ctr"/>
          <a:lstStyle/>
          <a:p>
            <a:endParaRPr lang="en-IN"/>
          </a:p>
        </p:txBody>
      </p:sp>
      <p:sp>
        <p:nvSpPr>
          <p:cNvPr id="62484" name="Line 20"/>
          <p:cNvSpPr>
            <a:spLocks noChangeShapeType="1"/>
          </p:cNvSpPr>
          <p:nvPr/>
        </p:nvSpPr>
        <p:spPr bwMode="auto">
          <a:xfrm flipV="1">
            <a:off x="3017838" y="3352800"/>
            <a:ext cx="2849562" cy="1588"/>
          </a:xfrm>
          <a:prstGeom prst="line">
            <a:avLst/>
          </a:prstGeom>
          <a:noFill/>
          <a:ln w="34925">
            <a:solidFill>
              <a:schemeClr val="tx1"/>
            </a:solidFill>
            <a:round/>
            <a:headEnd type="triangle" w="med" len="med"/>
            <a:tailEnd type="triangle" w="med" len="me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74750"/>
          </a:xfrm>
        </p:spPr>
        <p:txBody>
          <a:bodyPr>
            <a:normAutofit fontScale="90000"/>
          </a:bodyPr>
          <a:lstStyle/>
          <a:p>
            <a:pPr algn="ctr"/>
            <a:r>
              <a:rPr lang="en-US" dirty="0" smtClean="0"/>
              <a:t>Procedure oriented programming </a:t>
            </a:r>
            <a:br>
              <a:rPr lang="en-US" dirty="0" smtClean="0"/>
            </a:br>
            <a:r>
              <a:rPr lang="en-US" dirty="0" smtClean="0"/>
              <a:t>Vs </a:t>
            </a:r>
            <a:br>
              <a:rPr lang="en-US" dirty="0" smtClean="0"/>
            </a:br>
            <a:r>
              <a:rPr lang="en-US" dirty="0" smtClean="0"/>
              <a:t>Object oriented programming</a:t>
            </a:r>
            <a:endParaRPr lang="en-IN" dirty="0"/>
          </a:p>
        </p:txBody>
      </p:sp>
      <p:sp>
        <p:nvSpPr>
          <p:cNvPr id="3" name="Content Placeholder 2"/>
          <p:cNvSpPr>
            <a:spLocks noGrp="1"/>
          </p:cNvSpPr>
          <p:nvPr>
            <p:ph sz="quarter" idx="2"/>
          </p:nvPr>
        </p:nvSpPr>
        <p:spPr>
          <a:xfrm>
            <a:off x="228600" y="2362200"/>
            <a:ext cx="3886200" cy="3886200"/>
          </a:xfrm>
        </p:spPr>
        <p:txBody>
          <a:bodyPr>
            <a:normAutofit/>
          </a:bodyPr>
          <a:lstStyle/>
          <a:p>
            <a:pPr>
              <a:buFont typeface="Wingdings" pitchFamily="2" charset="2"/>
              <a:buChar char="Ø"/>
            </a:pPr>
            <a:r>
              <a:rPr lang="en-US" sz="2000" dirty="0" smtClean="0"/>
              <a:t>Emphasis is on Procedure</a:t>
            </a:r>
          </a:p>
          <a:p>
            <a:pPr>
              <a:buFont typeface="Wingdings" pitchFamily="2" charset="2"/>
              <a:buChar char="Ø"/>
            </a:pPr>
            <a:r>
              <a:rPr lang="en-US" sz="2000" dirty="0" smtClean="0"/>
              <a:t>Programs are divided into functions</a:t>
            </a:r>
          </a:p>
          <a:p>
            <a:pPr>
              <a:buFont typeface="Wingdings" pitchFamily="2" charset="2"/>
              <a:buChar char="Ø"/>
            </a:pPr>
            <a:r>
              <a:rPr lang="en-US" sz="2000" dirty="0" smtClean="0"/>
              <a:t>Most of the functions share global data</a:t>
            </a:r>
          </a:p>
          <a:p>
            <a:pPr>
              <a:buFont typeface="Wingdings" pitchFamily="2" charset="2"/>
              <a:buChar char="Ø"/>
            </a:pPr>
            <a:endParaRPr lang="en-US" sz="2000" dirty="0" smtClean="0"/>
          </a:p>
          <a:p>
            <a:pPr>
              <a:buFont typeface="Wingdings" pitchFamily="2" charset="2"/>
              <a:buChar char="Ø"/>
            </a:pPr>
            <a:r>
              <a:rPr lang="en-US" sz="2000" dirty="0" smtClean="0"/>
              <a:t>Data move openly around the system from function to function</a:t>
            </a:r>
          </a:p>
          <a:p>
            <a:pPr>
              <a:buFont typeface="Wingdings" pitchFamily="2" charset="2"/>
              <a:buChar char="Ø"/>
            </a:pPr>
            <a:r>
              <a:rPr lang="en-US" sz="2000" dirty="0" smtClean="0"/>
              <a:t>Employs top down approach</a:t>
            </a:r>
            <a:endParaRPr lang="en-IN" sz="2000" dirty="0"/>
          </a:p>
        </p:txBody>
      </p:sp>
      <p:sp>
        <p:nvSpPr>
          <p:cNvPr id="4" name="Content Placeholder 3"/>
          <p:cNvSpPr>
            <a:spLocks noGrp="1"/>
          </p:cNvSpPr>
          <p:nvPr>
            <p:ph sz="quarter" idx="4"/>
          </p:nvPr>
        </p:nvSpPr>
        <p:spPr>
          <a:xfrm>
            <a:off x="4371974" y="2362200"/>
            <a:ext cx="4010025" cy="3886200"/>
          </a:xfrm>
        </p:spPr>
        <p:txBody>
          <a:bodyPr>
            <a:normAutofit fontScale="85000" lnSpcReduction="10000"/>
          </a:bodyPr>
          <a:lstStyle/>
          <a:p>
            <a:pPr>
              <a:buFont typeface="Wingdings" pitchFamily="2" charset="2"/>
              <a:buChar char="Ø"/>
            </a:pPr>
            <a:r>
              <a:rPr lang="en-US" dirty="0" smtClean="0"/>
              <a:t>Emphasis is on data</a:t>
            </a:r>
          </a:p>
          <a:p>
            <a:pPr>
              <a:buFont typeface="Wingdings" pitchFamily="2" charset="2"/>
              <a:buChar char="Ø"/>
            </a:pPr>
            <a:r>
              <a:rPr lang="en-US" dirty="0" smtClean="0"/>
              <a:t>Programs are divided into objects</a:t>
            </a:r>
          </a:p>
          <a:p>
            <a:pPr>
              <a:buFont typeface="Wingdings" pitchFamily="2" charset="2"/>
              <a:buChar char="Ø"/>
            </a:pPr>
            <a:r>
              <a:rPr lang="en-US" dirty="0" smtClean="0"/>
              <a:t>Functions that operate on the data of an object are tied together in the data structure </a:t>
            </a:r>
          </a:p>
          <a:p>
            <a:pPr>
              <a:buFont typeface="Wingdings" pitchFamily="2" charset="2"/>
              <a:buChar char="Ø"/>
            </a:pPr>
            <a:endParaRPr lang="en-US" dirty="0" smtClean="0"/>
          </a:p>
          <a:p>
            <a:pPr>
              <a:buFont typeface="Wingdings" pitchFamily="2" charset="2"/>
              <a:buChar char="Ø"/>
            </a:pPr>
            <a:r>
              <a:rPr lang="en-US" dirty="0" smtClean="0"/>
              <a:t>Data is hidden and cannot be accessed by external functions.</a:t>
            </a:r>
          </a:p>
          <a:p>
            <a:pPr>
              <a:buFont typeface="Wingdings" pitchFamily="2" charset="2"/>
              <a:buChar char="Ø"/>
            </a:pPr>
            <a:r>
              <a:rPr lang="en-US" dirty="0" smtClean="0"/>
              <a:t>Employs bottom up approach</a:t>
            </a:r>
          </a:p>
          <a:p>
            <a:pPr>
              <a:buFont typeface="Wingdings" pitchFamily="2" charset="2"/>
              <a:buChar char="Ø"/>
            </a:pPr>
            <a:endParaRPr lang="en-IN" dirty="0"/>
          </a:p>
        </p:txBody>
      </p:sp>
      <p:sp>
        <p:nvSpPr>
          <p:cNvPr id="5" name="Text Placeholder 4"/>
          <p:cNvSpPr>
            <a:spLocks noGrp="1"/>
          </p:cNvSpPr>
          <p:nvPr>
            <p:ph type="body" sz="quarter" idx="1"/>
          </p:nvPr>
        </p:nvSpPr>
        <p:spPr/>
        <p:txBody>
          <a:bodyPr/>
          <a:lstStyle/>
          <a:p>
            <a:r>
              <a:rPr lang="en-US" dirty="0" smtClean="0"/>
              <a:t>POP</a:t>
            </a:r>
            <a:endParaRPr lang="en-IN" dirty="0"/>
          </a:p>
        </p:txBody>
      </p:sp>
      <p:sp>
        <p:nvSpPr>
          <p:cNvPr id="6" name="Text Placeholder 5"/>
          <p:cNvSpPr>
            <a:spLocks noGrp="1"/>
          </p:cNvSpPr>
          <p:nvPr>
            <p:ph type="body" sz="quarter" idx="3"/>
          </p:nvPr>
        </p:nvSpPr>
        <p:spPr/>
        <p:txBody>
          <a:bodyPr/>
          <a:lstStyle/>
          <a:p>
            <a:r>
              <a:rPr lang="en-US" dirty="0" smtClean="0"/>
              <a:t>OOP</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a:bodyPr>
          <a:lstStyle/>
          <a:p>
            <a:pPr>
              <a:buFont typeface="Wingdings" pitchFamily="2" charset="2"/>
              <a:buChar char="Ø"/>
            </a:pPr>
            <a:r>
              <a:rPr lang="en-IN" dirty="0" smtClean="0"/>
              <a:t>C++ supports the concepts of object-oriented programming (or OOP for short), which are:</a:t>
            </a:r>
          </a:p>
          <a:p>
            <a:pPr lvl="1" algn="just">
              <a:buFont typeface="Wingdings" pitchFamily="2" charset="2"/>
              <a:buChar char="v"/>
            </a:pPr>
            <a:r>
              <a:rPr lang="en-IN" sz="2400" b="1" i="1" dirty="0" smtClean="0"/>
              <a:t>data abstraction</a:t>
            </a:r>
            <a:r>
              <a:rPr lang="en-IN" sz="2400" i="1" dirty="0" smtClean="0"/>
              <a:t>, that is, the creation of classes to describe objects</a:t>
            </a:r>
          </a:p>
          <a:p>
            <a:pPr lvl="1" algn="just">
              <a:buFont typeface="Wingdings" pitchFamily="2" charset="2"/>
              <a:buChar char="v"/>
            </a:pPr>
            <a:r>
              <a:rPr lang="en-IN" sz="2400" b="1" i="1" dirty="0" smtClean="0"/>
              <a:t>data encapsulation</a:t>
            </a:r>
            <a:r>
              <a:rPr lang="en-IN" sz="2400" i="1" dirty="0" smtClean="0"/>
              <a:t> for controlled access to object data</a:t>
            </a:r>
          </a:p>
          <a:p>
            <a:pPr lvl="1" algn="just">
              <a:buFont typeface="Wingdings" pitchFamily="2" charset="2"/>
              <a:buChar char="v"/>
            </a:pPr>
            <a:r>
              <a:rPr lang="en-IN" sz="2400" b="1" i="1" dirty="0" smtClean="0"/>
              <a:t>inheritance</a:t>
            </a:r>
            <a:r>
              <a:rPr lang="en-IN" sz="2400" i="1" dirty="0" smtClean="0"/>
              <a:t> by creating derived classes (including multiple derived classes)</a:t>
            </a:r>
          </a:p>
          <a:p>
            <a:pPr lvl="1" algn="just">
              <a:buFont typeface="Wingdings" pitchFamily="2" charset="2"/>
              <a:buChar char="v"/>
            </a:pPr>
            <a:r>
              <a:rPr lang="en-IN" sz="2400" b="1" i="1" dirty="0" smtClean="0"/>
              <a:t>polymorphism</a:t>
            </a:r>
            <a:r>
              <a:rPr lang="en-IN" sz="2400" i="1" dirty="0" smtClean="0"/>
              <a:t> (Greek for multiform), that is, the implementation of instructions </a:t>
            </a:r>
            <a:r>
              <a:rPr lang="en-IN" sz="2400" dirty="0" smtClean="0"/>
              <a:t>that can have varying effects during program execution.</a:t>
            </a:r>
          </a:p>
          <a:p>
            <a:pPr lvl="1" algn="just">
              <a:buFont typeface="Wingdings" pitchFamily="2" charset="2"/>
              <a:buChar char="v"/>
            </a:pPr>
            <a:r>
              <a:rPr lang="en-US" sz="2400" b="1" i="1" dirty="0" smtClean="0"/>
              <a:t>reusability</a:t>
            </a:r>
            <a:r>
              <a:rPr lang="en-US" sz="2400" i="1" dirty="0" smtClean="0"/>
              <a:t> </a:t>
            </a:r>
            <a:r>
              <a:rPr lang="en-US" sz="2400" dirty="0" err="1" smtClean="0"/>
              <a:t>i.e</a:t>
            </a:r>
            <a:r>
              <a:rPr lang="en-US" sz="2400" dirty="0" smtClean="0"/>
              <a:t> Once a class has been written, completed and tested, it can be distributed to other programmers for use in their own programs.</a:t>
            </a:r>
            <a:endParaRPr lang="en-IN" sz="24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cstate="print"/>
          <a:srcRect/>
          <a:stretch>
            <a:fillRect/>
          </a:stretch>
        </p:blipFill>
        <p:spPr bwMode="auto">
          <a:xfrm>
            <a:off x="1371600" y="152400"/>
            <a:ext cx="62484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351</TotalTime>
  <Words>1584</Words>
  <Application>Microsoft Office PowerPoint</Application>
  <PresentationFormat>On-screen Show (4:3)</PresentationFormat>
  <Paragraphs>180</Paragraphs>
  <Slides>26</Slides>
  <Notes>9</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Introduction to C++</vt:lpstr>
      <vt:lpstr>Slide 2</vt:lpstr>
      <vt:lpstr>Philosophical Note</vt:lpstr>
      <vt:lpstr>History</vt:lpstr>
      <vt:lpstr>Procedure-ORIENTED-PROGRAMMING(POP)</vt:lpstr>
      <vt:lpstr>Object Oriented Programming (OOP)</vt:lpstr>
      <vt:lpstr>Procedure oriented programming  Vs  Object oriented programming</vt:lpstr>
      <vt:lpstr>Slide 8</vt:lpstr>
      <vt:lpstr>Slide 9</vt:lpstr>
      <vt:lpstr>Objects</vt:lpstr>
      <vt:lpstr>Objects</vt:lpstr>
      <vt:lpstr>Definition of an object</vt:lpstr>
      <vt:lpstr>Classes</vt:lpstr>
      <vt:lpstr>A visual representation of a class</vt:lpstr>
      <vt:lpstr>Slide 15</vt:lpstr>
      <vt:lpstr>Slide 16</vt:lpstr>
      <vt:lpstr> Classes</vt:lpstr>
      <vt:lpstr> Classes </vt:lpstr>
      <vt:lpstr>Data Encapsulation</vt:lpstr>
      <vt:lpstr>Benefits of Encapsulation</vt:lpstr>
      <vt:lpstr>Data Abstraction</vt:lpstr>
      <vt:lpstr>Inheritance</vt:lpstr>
      <vt:lpstr>Inheritance</vt:lpstr>
      <vt:lpstr>Polymorphism</vt:lpstr>
      <vt:lpstr>Polymorphism</vt:lpstr>
      <vt:lpstr>Advantages of 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Bhavik</dc:creator>
  <cp:lastModifiedBy>Bhavik</cp:lastModifiedBy>
  <cp:revision>110</cp:revision>
  <dcterms:created xsi:type="dcterms:W3CDTF">2006-08-16T00:00:00Z</dcterms:created>
  <dcterms:modified xsi:type="dcterms:W3CDTF">2012-10-15T17:03:09Z</dcterms:modified>
</cp:coreProperties>
</file>