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73" r:id="rId4"/>
    <p:sldId id="274" r:id="rId5"/>
    <p:sldId id="275" r:id="rId6"/>
    <p:sldId id="277" r:id="rId7"/>
    <p:sldId id="278" r:id="rId8"/>
    <p:sldId id="279" r:id="rId9"/>
    <p:sldId id="280" r:id="rId10"/>
    <p:sldId id="281" r:id="rId11"/>
    <p:sldId id="258" r:id="rId12"/>
    <p:sldId id="259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69" r:id="rId25"/>
    <p:sldId id="270" r:id="rId26"/>
    <p:sldId id="261" r:id="rId27"/>
    <p:sldId id="262" r:id="rId28"/>
    <p:sldId id="267" r:id="rId29"/>
    <p:sldId id="264" r:id="rId30"/>
    <p:sldId id="271" r:id="rId31"/>
    <p:sldId id="265" r:id="rId32"/>
    <p:sldId id="272" r:id="rId33"/>
    <p:sldId id="293" r:id="rId34"/>
    <p:sldId id="294" r:id="rId35"/>
    <p:sldId id="295" r:id="rId36"/>
    <p:sldId id="29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68F0C-1871-45DC-A970-FE764AAD740B}" type="datetimeFigureOut">
              <a:rPr lang="en-IN" smtClean="0"/>
              <a:pPr/>
              <a:t>17-09-2012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CBFDC-89B2-43E2-AF23-4DC61756835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CBFDC-89B2-43E2-AF23-4DC617568358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C:\Users\Bhavik\Desktop\C%20and%20Data%20Structures%20-%20P.S.%20Deshpande.chm::/7267/images/fig21-1_0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743200"/>
            <a:ext cx="6172200" cy="2275362"/>
          </a:xfrm>
        </p:spPr>
        <p:txBody>
          <a:bodyPr>
            <a:normAutofit/>
          </a:bodyPr>
          <a:lstStyle/>
          <a:p>
            <a:r>
              <a:rPr lang="en-US" dirty="0" smtClean="0"/>
              <a:t>Non-Linear Data Structures</a:t>
            </a:r>
            <a:br>
              <a:rPr lang="en-US" dirty="0" smtClean="0"/>
            </a:br>
            <a:r>
              <a:rPr lang="en-US" dirty="0" smtClean="0"/>
              <a:t>Trees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400" dirty="0" smtClean="0"/>
              <a:t>CDAC Mumbai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Basic Tree Concepts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height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 tree is the level of the leaf in the longest path from the root plus 1.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definition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height of any empty tree is -1.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subtree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any connected structure below the root. The first node in the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subtree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known is the root of the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subtree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r>
              <a:rPr lang="en-US" dirty="0" smtClean="0"/>
              <a:t>Trees Anatomy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609600"/>
            <a:ext cx="50196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09600" y="3200400"/>
            <a:ext cx="7848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Every Tree starts at the root.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 S and T are children of R.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S is the parent of X.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 root is on Level 0.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In a Tree, there is exactly one path from R to any other node.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 descendants of S are X, Y, and Z.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 ancestors of node Y are X, S, and R.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If level of the root is denoted by level 1, then the maximum level number of the tree is known as its height or depth.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 degree of a tree is the maximum of its node’s degrees. The   </a:t>
            </a:r>
          </a:p>
          <a:p>
            <a:pPr algn="just"/>
            <a:r>
              <a:rPr lang="en-US" dirty="0" smtClean="0"/>
              <a:t>   degree of tree in above fig is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Binary Trees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57200" y="1219201"/>
            <a:ext cx="8229600" cy="403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 tree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tree in which no node can have more than two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subtrees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the maximum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outdegree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a node is two.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other words, a node can have zero, one, or two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subtrees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These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subtrees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designated as the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left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subtree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the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right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subtree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5363" y="1066800"/>
            <a:ext cx="715327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409575"/>
            <a:ext cx="739140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52400" y="381000"/>
            <a:ext cx="1371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 </a:t>
            </a:r>
            <a:r>
              <a:rPr lang="en-US" dirty="0">
                <a:solidFill>
                  <a:srgbClr val="660066"/>
                </a:solidFill>
              </a:rPr>
              <a:t>null tree</a:t>
            </a:r>
            <a:r>
              <a:rPr lang="en-US" dirty="0"/>
              <a:t> is a tree with no nodes</a:t>
            </a:r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1219200" y="762000"/>
            <a:ext cx="609600" cy="485775"/>
          </a:xfrm>
          <a:prstGeom prst="rightArrow">
            <a:avLst>
              <a:gd name="adj1" fmla="val 50000"/>
              <a:gd name="adj2" fmla="val 313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Some Properties of Binary Trees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1600200"/>
            <a:ext cx="8686800" cy="2286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height of binary trees can be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mathematically predicted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 that we need to store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nodes in a binary tree, the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maximum height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</a:t>
            </a:r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505200" y="4267200"/>
          <a:ext cx="2386013" cy="876300"/>
        </p:xfrm>
        <a:graphic>
          <a:graphicData uri="http://schemas.openxmlformats.org/presentationml/2006/ole">
            <p:oleObj spid="_x0000_s32770" name="Equation" r:id="rId3" imgW="622080" imgH="228600" progId="">
              <p:embed/>
            </p:oleObj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28600" y="5341203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A tree with a maximum height is rare. It occurs when all  of the nodes in the entire tree have only one successor.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44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Some Properties of Binary Trees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7848600" cy="2286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minimum height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a binary tree is determined as follows:</a:t>
            </a:r>
          </a:p>
        </p:txBody>
      </p:sp>
      <p:graphicFrame>
        <p:nvGraphicFramePr>
          <p:cNvPr id="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819400" y="3124200"/>
          <a:ext cx="3856038" cy="838200"/>
        </p:xfrm>
        <a:graphic>
          <a:graphicData uri="http://schemas.openxmlformats.org/presentationml/2006/ole">
            <p:oleObj spid="_x0000_s33794" name="Equation" r:id="rId3" imgW="1168200" imgH="253800" progId="">
              <p:embed/>
            </p:oleObj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81000" y="4840069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For instance, if there are three nodes to be stored in the binary tree (</a:t>
            </a:r>
            <a:r>
              <a:rPr lang="en-US" sz="2400" i="1" dirty="0"/>
              <a:t>N</a:t>
            </a:r>
            <a:r>
              <a:rPr lang="en-US" sz="2400" dirty="0"/>
              <a:t>=3) then </a:t>
            </a:r>
            <a:r>
              <a:rPr lang="en-US" sz="2400" i="1" dirty="0" err="1"/>
              <a:t>H</a:t>
            </a:r>
            <a:r>
              <a:rPr lang="en-US" sz="2400" baseline="-25000" dirty="0" err="1"/>
              <a:t>min</a:t>
            </a:r>
            <a:r>
              <a:rPr lang="en-US" sz="2400" dirty="0"/>
              <a:t>=2.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Some Properties of Binary Trees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7848600" cy="2286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 a height of the binary tree,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the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minimum number of nodes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tree is given as follows:</a:t>
            </a:r>
          </a:p>
        </p:txBody>
      </p:sp>
      <p:graphicFrame>
        <p:nvGraphicFramePr>
          <p:cNvPr id="1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429000" y="3200400"/>
          <a:ext cx="1981200" cy="742950"/>
        </p:xfrm>
        <a:graphic>
          <a:graphicData uri="http://schemas.openxmlformats.org/presentationml/2006/ole">
            <p:oleObj spid="_x0000_s34819" name="Equation" r:id="rId3" imgW="609480" imgH="228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Some Properties of Binary Trees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7848600" cy="2286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formula for the maximum number of nodes is derived from the fact that each node can have only two descendents. Given a height of the binary tree, </a:t>
            </a: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the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maximum number of nodes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tree is given as follows:</a:t>
            </a:r>
          </a:p>
        </p:txBody>
      </p:sp>
      <p:graphicFrame>
        <p:nvGraphicFramePr>
          <p:cNvPr id="13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895600" y="4343400"/>
          <a:ext cx="2667000" cy="768350"/>
        </p:xfrm>
        <a:graphic>
          <a:graphicData uri="http://schemas.openxmlformats.org/presentationml/2006/ole">
            <p:oleObj spid="_x0000_s35843" name="Equation" r:id="rId3" imgW="838080" imgH="241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Some Properties of Binary Trees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7848600" cy="3505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children of any node in a tree can be accessed by following only one branch path, the one that leads to the desired node.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nodes at level 1, which are children of the root, can be accessed by following only one branch; the nodes of level 2 of a tree can be accessed by following only two branches from the root, etc.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balance factor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binary tree is the difference in height between its left and right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subtrees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graphicFrame>
        <p:nvGraphicFramePr>
          <p:cNvPr id="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429000" y="5181600"/>
          <a:ext cx="2667000" cy="739775"/>
        </p:xfrm>
        <a:graphic>
          <a:graphicData uri="http://schemas.openxmlformats.org/presentationml/2006/ole">
            <p:oleObj spid="_x0000_s36866" name="Equation" r:id="rId3" imgW="825480" imgH="228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772400" cy="540715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• 	In computing we build trees often because they are useful data structures in evaluating expressions, in sorting, in searching, as well as other areas of computing.  </a:t>
            </a:r>
          </a:p>
          <a:p>
            <a:pPr algn="just">
              <a:buNone/>
            </a:pPr>
            <a:r>
              <a:rPr lang="en-US" dirty="0" smtClean="0"/>
              <a:t>	Tree data structures are used to represent hierarchical relationships such as parent-child relationships and boss-worker relationships. There are many different types of trees including:  binary trees, AVL trees, B-trees, and general trees.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However:</a:t>
            </a:r>
          </a:p>
          <a:p>
            <a:pPr algn="just"/>
            <a:r>
              <a:rPr lang="en-US" dirty="0" smtClean="0"/>
              <a:t>We can use arrays and linked structures to represent trees, as we will see later.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175" y="409575"/>
            <a:ext cx="7105650" cy="603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0" y="762000"/>
            <a:ext cx="1905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tx2"/>
                </a:solidFill>
              </a:rPr>
              <a:t>Balance of the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00" y="8382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= 0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9906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= 0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9906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= 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324600" y="9906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= -1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819400" y="32004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= 0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0" y="31242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= 1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590800" y="50292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= -2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705600" y="49530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= 2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Some Properties of Binary Trees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7848600" cy="3505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balanced binary tree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(definition of Russian mathematicians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Adelson-Velskii and Landis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the height of its subtrees differs by no more than one (its balance factor is -1, 0, or 1), and its subtrees are also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balanced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smtClean="0"/>
              <a:t>Complete and nearly complete binary trees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complete tree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has the maximum number of entries for its height. The maximum number is reached when the last level is full.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tree is considered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nearly complete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if it has the minimum height for its nodes and all nodes in the last level are found on the left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33400"/>
            <a:ext cx="762000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Expression Trees: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3048000"/>
          </a:xfrm>
        </p:spPr>
        <p:txBody>
          <a:bodyPr/>
          <a:lstStyle/>
          <a:p>
            <a:r>
              <a:rPr lang="en-US" dirty="0" smtClean="0"/>
              <a:t>A Binary Tree used to represent algebraic expressions formed with binary operators.</a:t>
            </a:r>
          </a:p>
          <a:p>
            <a:r>
              <a:rPr lang="en-US" dirty="0" smtClean="0"/>
              <a:t>Example: </a:t>
            </a:r>
          </a:p>
          <a:p>
            <a:pPr lvl="4">
              <a:buNone/>
            </a:pPr>
            <a:r>
              <a:rPr lang="en-US" dirty="0" smtClean="0"/>
              <a:t>(b2-4ac)/2a </a:t>
            </a:r>
          </a:p>
          <a:p>
            <a:pPr lvl="4">
              <a:buNone/>
            </a:pPr>
            <a:r>
              <a:rPr lang="en-US" dirty="0" smtClean="0"/>
              <a:t>(b^2-4*a*c)/(2*a)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2438400"/>
            <a:ext cx="3733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09600" y="4953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Note:</a:t>
            </a:r>
          </a:p>
          <a:p>
            <a:r>
              <a:rPr lang="en-US" dirty="0" smtClean="0"/>
              <a:t>1. All operands are in leafs.</a:t>
            </a:r>
          </a:p>
          <a:p>
            <a:r>
              <a:rPr lang="en-US" dirty="0" smtClean="0"/>
              <a:t>2. All operations are in internal nodes.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2438399"/>
          </a:xfrm>
        </p:spPr>
        <p:txBody>
          <a:bodyPr/>
          <a:lstStyle/>
          <a:p>
            <a:r>
              <a:rPr lang="en-US" sz="2400" dirty="0" smtClean="0"/>
              <a:t>Stores keys in the nodes in a way so that searching, insertion and deletion can be done efficiently.</a:t>
            </a:r>
            <a:endParaRPr lang="en-US" dirty="0" smtClean="0"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dirty="0" smtClean="0">
                <a:cs typeface="Times New Roman" pitchFamily="18" charset="0"/>
              </a:rPr>
              <a:t>Binary</a:t>
            </a:r>
            <a:r>
              <a:rPr lang="en-US" dirty="0" smtClean="0">
                <a:solidFill>
                  <a:srgbClr val="00FF00"/>
                </a:solidFill>
                <a:cs typeface="Times New Roman" pitchFamily="18" charset="0"/>
              </a:rPr>
              <a:t> search</a:t>
            </a:r>
            <a:r>
              <a:rPr lang="en-US" dirty="0" smtClean="0">
                <a:cs typeface="Times New Roman" pitchFamily="18" charset="0"/>
              </a:rPr>
              <a:t> tree property</a:t>
            </a:r>
          </a:p>
          <a:p>
            <a:pPr lvl="1"/>
            <a:r>
              <a:rPr lang="en-US" sz="2000" dirty="0" smtClean="0">
                <a:cs typeface="Times New Roman" pitchFamily="18" charset="0"/>
              </a:rPr>
              <a:t>For every node X, all the keys in its left </a:t>
            </a:r>
            <a:r>
              <a:rPr lang="en-US" sz="2000" dirty="0" err="1" smtClean="0">
                <a:cs typeface="Times New Roman" pitchFamily="18" charset="0"/>
              </a:rPr>
              <a:t>subtree</a:t>
            </a:r>
            <a:r>
              <a:rPr lang="en-US" sz="2000" dirty="0" smtClean="0">
                <a:cs typeface="Times New Roman" pitchFamily="18" charset="0"/>
              </a:rPr>
              <a:t> are smaller than the key value in X, and all the keys in its right </a:t>
            </a:r>
            <a:r>
              <a:rPr lang="en-US" sz="2000" dirty="0" err="1" smtClean="0">
                <a:cs typeface="Times New Roman" pitchFamily="18" charset="0"/>
              </a:rPr>
              <a:t>subtree</a:t>
            </a:r>
            <a:r>
              <a:rPr lang="en-US" sz="2000" dirty="0" smtClean="0">
                <a:cs typeface="Times New Roman" pitchFamily="18" charset="0"/>
              </a:rPr>
              <a:t> are larger than the key value in X</a:t>
            </a:r>
            <a:endParaRPr lang="en-US" sz="2000" dirty="0">
              <a:cs typeface="Times New Roman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581400"/>
            <a:ext cx="29622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Sequential Binary Trees Representation (array-based)</a:t>
            </a:r>
            <a:endParaRPr lang="en-US" sz="36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676400"/>
            <a:ext cx="36766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362200"/>
            <a:ext cx="23241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295400" y="22098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Lets call the above array, Array A:</a:t>
            </a:r>
          </a:p>
          <a:p>
            <a:r>
              <a:rPr lang="en-US" dirty="0" smtClean="0"/>
              <a:t>1. The Root is A[1]</a:t>
            </a:r>
          </a:p>
          <a:p>
            <a:r>
              <a:rPr lang="en-US" dirty="0" smtClean="0"/>
              <a:t>2. Left Child of A[</a:t>
            </a:r>
            <a:r>
              <a:rPr lang="en-US" dirty="0" err="1" smtClean="0"/>
              <a:t>i</a:t>
            </a:r>
            <a:r>
              <a:rPr lang="en-US" dirty="0" smtClean="0"/>
              <a:t>] is at A[2i]</a:t>
            </a:r>
          </a:p>
          <a:p>
            <a:r>
              <a:rPr lang="en-US" dirty="0" smtClean="0"/>
              <a:t>3. Right Child of A[</a:t>
            </a:r>
            <a:r>
              <a:rPr lang="en-US" dirty="0" err="1" smtClean="0"/>
              <a:t>i</a:t>
            </a:r>
            <a:r>
              <a:rPr lang="en-US" dirty="0" smtClean="0"/>
              <a:t>] is at A[2i+1]</a:t>
            </a:r>
          </a:p>
          <a:p>
            <a:r>
              <a:rPr lang="en-US" dirty="0" smtClean="0"/>
              <a:t>4. The Parent of A[</a:t>
            </a:r>
            <a:r>
              <a:rPr lang="en-US" dirty="0" err="1" smtClean="0"/>
              <a:t>i</a:t>
            </a:r>
            <a:r>
              <a:rPr lang="en-US" dirty="0" smtClean="0"/>
              <a:t>] is A[</a:t>
            </a:r>
            <a:r>
              <a:rPr lang="en-US" dirty="0" err="1" smtClean="0"/>
              <a:t>i</a:t>
            </a:r>
            <a:r>
              <a:rPr lang="en-US" dirty="0" smtClean="0"/>
              <a:t>/2]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38862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Example: Node ‘B’ at A[4]:</a:t>
            </a:r>
          </a:p>
          <a:p>
            <a:endParaRPr lang="en-US" dirty="0" smtClean="0"/>
          </a:p>
          <a:p>
            <a:r>
              <a:rPr lang="en-US" dirty="0" smtClean="0"/>
              <a:t>Parent of B: A[4/2] = A[2] has ‘D’</a:t>
            </a:r>
          </a:p>
          <a:p>
            <a:r>
              <a:rPr lang="en-US" dirty="0" smtClean="0"/>
              <a:t>LC of B : A[2*4] = A[8] has ‘A’</a:t>
            </a:r>
          </a:p>
          <a:p>
            <a:r>
              <a:rPr lang="en-US" dirty="0" smtClean="0"/>
              <a:t>RC of B : A[2*4+1] = A[9] has ‘C’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5410200"/>
            <a:ext cx="670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So, we can represent a Binary Tree in an Array, but we have to determine where each item should be located in the array as shown above.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Binary Trees Representation (Linked-based)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238625"/>
            <a:ext cx="29908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4267200"/>
            <a:ext cx="18002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219200" y="1524000"/>
            <a:ext cx="6934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TreeNode is a structure contains: item and two references (LC and RC)</a:t>
            </a:r>
          </a:p>
          <a:p>
            <a:endParaRPr lang="en-US" dirty="0" smtClean="0"/>
          </a:p>
          <a:p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treenode</a:t>
            </a:r>
            <a:endParaRPr lang="en-US" dirty="0" smtClean="0"/>
          </a:p>
          <a:p>
            <a:r>
              <a:rPr lang="en-US" dirty="0" smtClean="0"/>
              <a:t>		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treenode</a:t>
            </a:r>
            <a:r>
              <a:rPr lang="en-US" dirty="0" smtClean="0"/>
              <a:t> *LC;</a:t>
            </a:r>
          </a:p>
          <a:p>
            <a:r>
              <a:rPr lang="en-US" dirty="0" smtClean="0"/>
              <a:t>	char item;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treenode</a:t>
            </a:r>
            <a:r>
              <a:rPr lang="en-US" dirty="0" smtClean="0"/>
              <a:t> *RC;</a:t>
            </a:r>
          </a:p>
          <a:p>
            <a:r>
              <a:rPr lang="en-US" dirty="0" smtClean="0"/>
              <a:t>		}tree;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operations on Binary and 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Binary trees / Binary search trees</a:t>
            </a:r>
          </a:p>
          <a:p>
            <a:pPr>
              <a:buNone/>
            </a:pPr>
            <a:r>
              <a:rPr lang="en-US" dirty="0" smtClean="0"/>
              <a:t>1. Traversal</a:t>
            </a:r>
          </a:p>
          <a:p>
            <a:pPr>
              <a:buNone/>
            </a:pPr>
            <a:r>
              <a:rPr lang="en-US" dirty="0" smtClean="0"/>
              <a:t>2. Determining Height</a:t>
            </a:r>
          </a:p>
          <a:p>
            <a:pPr>
              <a:buNone/>
            </a:pPr>
            <a:r>
              <a:rPr lang="en-US" dirty="0" smtClean="0"/>
              <a:t>3. Determining the number of nodes</a:t>
            </a:r>
          </a:p>
          <a:p>
            <a:pPr>
              <a:buNone/>
            </a:pPr>
            <a:r>
              <a:rPr lang="en-US" dirty="0" smtClean="0"/>
              <a:t>4. determine the number of internal and external nodes</a:t>
            </a:r>
          </a:p>
          <a:p>
            <a:pPr>
              <a:buNone/>
            </a:pPr>
            <a:r>
              <a:rPr lang="en-US" dirty="0" smtClean="0"/>
              <a:t>5. Determine its mirror image</a:t>
            </a:r>
          </a:p>
          <a:p>
            <a:pPr>
              <a:buNone/>
            </a:pPr>
            <a:r>
              <a:rPr lang="en-US" dirty="0" smtClean="0"/>
              <a:t>Binary Search trees </a:t>
            </a:r>
          </a:p>
          <a:p>
            <a:pPr marL="514350" indent="-514350">
              <a:buAutoNum type="arabicPeriod"/>
            </a:pPr>
            <a:r>
              <a:rPr lang="en-US" dirty="0" smtClean="0"/>
              <a:t>Insert a new node</a:t>
            </a:r>
          </a:p>
          <a:p>
            <a:pPr marL="514350" indent="-514350">
              <a:buAutoNum type="arabicPeriod"/>
            </a:pPr>
            <a:r>
              <a:rPr lang="en-US" dirty="0" smtClean="0"/>
              <a:t>Search a node</a:t>
            </a:r>
          </a:p>
          <a:p>
            <a:pPr marL="514350" indent="-514350">
              <a:buAutoNum type="arabicPeriod"/>
            </a:pPr>
            <a:r>
              <a:rPr lang="en-US" dirty="0" smtClean="0"/>
              <a:t>Find the smallest node</a:t>
            </a:r>
          </a:p>
          <a:p>
            <a:pPr marL="514350" indent="-514350">
              <a:buAutoNum type="arabicPeriod"/>
            </a:pPr>
            <a:r>
              <a:rPr lang="en-US" dirty="0" smtClean="0"/>
              <a:t>Find the largest node</a:t>
            </a:r>
          </a:p>
          <a:p>
            <a:pPr marL="514350" indent="-514350">
              <a:buAutoNum type="arabicPeriod"/>
            </a:pPr>
            <a:r>
              <a:rPr lang="en-US" dirty="0" smtClean="0"/>
              <a:t>Delete a node</a:t>
            </a:r>
          </a:p>
          <a:p>
            <a:pPr marL="514350" indent="-514350">
              <a:buAutoNum type="arabicPeriod"/>
            </a:pPr>
            <a:r>
              <a:rPr lang="en-US" dirty="0" smtClean="0"/>
              <a:t>Remove tree from memory.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Traversing Binary(Search) Trees: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Three ways to Traverse Binary (Search)Trees:</a:t>
            </a:r>
          </a:p>
          <a:p>
            <a:pPr>
              <a:buNone/>
            </a:pPr>
            <a:r>
              <a:rPr lang="en-US" dirty="0" smtClean="0"/>
              <a:t>1. Preorder:</a:t>
            </a:r>
          </a:p>
          <a:p>
            <a:pPr>
              <a:buNone/>
            </a:pPr>
            <a:r>
              <a:rPr lang="en-US" dirty="0" smtClean="0"/>
              <a:t>	- Visit Root</a:t>
            </a:r>
          </a:p>
          <a:p>
            <a:pPr>
              <a:buNone/>
            </a:pPr>
            <a:r>
              <a:rPr lang="en-US" dirty="0" smtClean="0"/>
              <a:t>	- Traverse Left </a:t>
            </a:r>
            <a:r>
              <a:rPr lang="en-US" dirty="0" err="1" smtClean="0"/>
              <a:t>subtree</a:t>
            </a:r>
            <a:r>
              <a:rPr lang="en-US" dirty="0" smtClean="0"/>
              <a:t> in preorder</a:t>
            </a:r>
          </a:p>
          <a:p>
            <a:pPr>
              <a:buNone/>
            </a:pPr>
            <a:r>
              <a:rPr lang="en-US" dirty="0" smtClean="0"/>
              <a:t>	- Traverse right </a:t>
            </a:r>
            <a:r>
              <a:rPr lang="en-US" dirty="0" err="1" smtClean="0"/>
              <a:t>subtree</a:t>
            </a:r>
            <a:r>
              <a:rPr lang="en-US" dirty="0" smtClean="0"/>
              <a:t> in preorder.</a:t>
            </a:r>
          </a:p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/>
              <a:t>Inorder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- Traverse Left </a:t>
            </a:r>
            <a:r>
              <a:rPr lang="en-US" dirty="0" err="1" smtClean="0"/>
              <a:t>subtree</a:t>
            </a:r>
            <a:r>
              <a:rPr lang="en-US" dirty="0" smtClean="0"/>
              <a:t> in </a:t>
            </a:r>
            <a:r>
              <a:rPr lang="en-US" dirty="0" err="1" smtClean="0"/>
              <a:t>inorder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- Visit Root</a:t>
            </a:r>
          </a:p>
          <a:p>
            <a:pPr>
              <a:buNone/>
            </a:pPr>
            <a:r>
              <a:rPr lang="en-US" dirty="0" smtClean="0"/>
              <a:t>	- Traverse right </a:t>
            </a:r>
            <a:r>
              <a:rPr lang="en-US" dirty="0" err="1" smtClean="0"/>
              <a:t>subtree</a:t>
            </a:r>
            <a:r>
              <a:rPr lang="en-US" dirty="0" smtClean="0"/>
              <a:t> in </a:t>
            </a:r>
            <a:r>
              <a:rPr lang="en-US" dirty="0" err="1" smtClean="0"/>
              <a:t>inorder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3. </a:t>
            </a:r>
            <a:r>
              <a:rPr lang="en-US" dirty="0" err="1" smtClean="0"/>
              <a:t>Postorder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- Traverse Left </a:t>
            </a:r>
            <a:r>
              <a:rPr lang="en-US" dirty="0" err="1" smtClean="0"/>
              <a:t>subtree</a:t>
            </a:r>
            <a:r>
              <a:rPr lang="en-US" dirty="0" smtClean="0"/>
              <a:t> in </a:t>
            </a:r>
            <a:r>
              <a:rPr lang="en-US" dirty="0" err="1" smtClean="0"/>
              <a:t>Postorder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- Traverse right </a:t>
            </a:r>
            <a:r>
              <a:rPr lang="en-US" dirty="0" err="1" smtClean="0"/>
              <a:t>subtree</a:t>
            </a:r>
            <a:r>
              <a:rPr lang="en-US" dirty="0" smtClean="0"/>
              <a:t> in </a:t>
            </a:r>
            <a:r>
              <a:rPr lang="en-US" dirty="0" err="1" smtClean="0"/>
              <a:t>Postorder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- Visit Root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2286000"/>
            <a:ext cx="333375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r>
              <a:rPr lang="en-US" dirty="0" smtClean="0"/>
              <a:t>Definition of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305800" cy="4724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 tree is a set of one or more nodes T such that,</a:t>
            </a:r>
          </a:p>
          <a:p>
            <a:pPr lvl="1" algn="just"/>
            <a:r>
              <a:rPr lang="en-US" sz="2400" dirty="0" smtClean="0"/>
              <a:t>There is specifically designated node called root.</a:t>
            </a:r>
            <a:endParaRPr lang="en-IN" sz="2400" dirty="0" smtClean="0"/>
          </a:p>
          <a:p>
            <a:pPr lvl="1" algn="just"/>
            <a:r>
              <a:rPr lang="en-US" sz="2400" dirty="0" smtClean="0"/>
              <a:t>The remaining nodes are partitioned into n disjointed set of nodes T1,T2,T3,…..</a:t>
            </a:r>
            <a:r>
              <a:rPr lang="en-US" sz="2400" dirty="0" err="1" smtClean="0"/>
              <a:t>Tn</a:t>
            </a:r>
            <a:r>
              <a:rPr lang="en-US" sz="2400" dirty="0" smtClean="0"/>
              <a:t> ,  Each of which is a tree.</a:t>
            </a:r>
          </a:p>
          <a:p>
            <a:pPr lvl="1" algn="ctr">
              <a:buNone/>
            </a:pPr>
            <a:r>
              <a:rPr lang="en-US" sz="2400" u="sng" dirty="0" smtClean="0"/>
              <a:t>Or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hlink"/>
                </a:solidFill>
              </a:rPr>
              <a:t>tree</a:t>
            </a:r>
            <a:r>
              <a:rPr lang="en-US" dirty="0" smtClean="0"/>
              <a:t> consists of finite set of elements, called </a:t>
            </a:r>
            <a:r>
              <a:rPr lang="en-US" dirty="0" smtClean="0">
                <a:solidFill>
                  <a:srgbClr val="660066"/>
                </a:solidFill>
              </a:rPr>
              <a:t>nodes</a:t>
            </a:r>
            <a:r>
              <a:rPr lang="en-US" dirty="0" smtClean="0"/>
              <a:t>, and a finite set of directed lines called </a:t>
            </a:r>
            <a:r>
              <a:rPr lang="en-US" dirty="0" smtClean="0">
                <a:solidFill>
                  <a:srgbClr val="660066"/>
                </a:solidFill>
              </a:rPr>
              <a:t>branches</a:t>
            </a:r>
            <a:r>
              <a:rPr lang="en-US" dirty="0" smtClean="0"/>
              <a:t>, that connect the nodes.</a:t>
            </a:r>
          </a:p>
          <a:p>
            <a:r>
              <a:rPr lang="en-US" dirty="0" smtClean="0"/>
              <a:t>The number of branches associated with a node is the </a:t>
            </a:r>
            <a:r>
              <a:rPr lang="en-US" dirty="0" smtClean="0">
                <a:solidFill>
                  <a:srgbClr val="660066"/>
                </a:solidFill>
              </a:rPr>
              <a:t>degree</a:t>
            </a:r>
            <a:r>
              <a:rPr lang="en-US" dirty="0" smtClean="0"/>
              <a:t> of the node.</a:t>
            </a:r>
            <a:endParaRPr lang="en-US" sz="2400" dirty="0" smtClean="0"/>
          </a:p>
          <a:p>
            <a:pPr lvl="1" algn="just"/>
            <a:endParaRPr lang="en-US" sz="2400" dirty="0" smtClean="0"/>
          </a:p>
        </p:txBody>
      </p:sp>
      <p:sp>
        <p:nvSpPr>
          <p:cNvPr id="1026" name="AutoShape 2" descr="Click To expand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-693738"/>
            <a:ext cx="3333750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mk:@MSITStore:C:\Users\Bhavik\Desktop\C%20and%20Data%20Structures%20-%20P.S.%20Deshpande.chm::/7267/images/fig21-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mk:@MSITStore:C:\Users\Bhavik\Desktop\C%20and%20Data%20Structures%20-%20P.S.%20Deshpande.chm::/7267/images/fig21-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2" name="AutoShape 8" descr="mk:@MSITStore:C:\Users\Bhavik\Desktop\C%20and%20Data%20Structures%20-%20P.S.%20Deshpande.chm::/7267/images/fig21-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4" name="AutoShape 10" descr="mk:@MSITStore:C:\Users\Bhavik\Desktop\C%20and%20Data%20Structures%20-%20P.S.%20Deshpande.chm::/7267/images/fig21-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6" name="AutoShape 12" descr="mk:@MSITStore:C:\Users\Bhavik\Desktop\C%20and%20Data%20Structures%20-%20P.S.%20Deshpande.chm::/7267/images/fig21-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8" name="AutoShape 14" descr="mk:@MSITStore:C:\Users\Bhavik\Desktop\C%20and%20Data%20Structures%20-%20P.S.%20Deshpande.chm::/7267/images/fig21-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0" name="AutoShape 16" descr="mk:@MSITStore:C:\Users\Bhavik\Desktop\C%20and%20Data%20Structures%20-%20P.S.%20Deshpande.chm::/7267/images/fig21-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2" name="AutoShape 18" descr="mk:@MSITStore:C:\Users\Bhavik\Desktop\C%20and%20Data%20Structures%20-%20P.S.%20Deshpande.chm::/7267/images/fig21-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4" name="AutoShape 20" descr="mk:@MSITStore:C:\Users\Bhavik\Desktop\C%20and%20Data%20Structures%20-%20P.S.%20Deshpande.chm::/7267/images/fig21-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6" name="AutoShape 22" descr="mk:@MSITStore:C:\Users\Bhavik\Desktop\C%20and%20Data%20Structures%20-%20P.S.%20Deshpande.chm::/7267/images/fig21-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8" name="AutoShape 24" descr="mk:@MSITStore:C:\Users\Bhavik\Desktop\C%20and%20Data%20Structures%20-%20P.S.%20Deshpande.chm::/7267/images/fig21-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50" name="AutoShape 26" descr="mk:@MSITStore:C:\Users\Bhavik\Desktop\C%20and%20Data%20Structures%20-%20P.S.%20Deshpande.chm::/7267/images/fig21-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52" name="AutoShape 28" descr="mk:@MSITStore:C:\Users\Bhavik\Desktop\C%20and%20Data%20Structures%20-%20P.S.%20Deshpande.chm::/7267/images/fig21-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54" name="AutoShape 30" descr="mk:@MSITStore:C:\Users\Bhavik\Desktop\C%20and%20Data%20Structures%20-%20P.S.%20Deshpande.chm::/7267/images/fig21-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56" name="AutoShape 32" descr="mk:@MSITStore:C:\Users\Bhavik\Desktop\C%20and%20Data%20Structures%20-%20P.S.%20Deshpande.chm::/7267/images/fig21-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58" name="AutoShape 34" descr="mk:@MSITStore:C:\Users\Bhavik\Desktop\C%20and%20Data%20Structures%20-%20P.S.%20Deshpande.chm::/7267/images/fig21-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60" name="AutoShape 36" descr="mk:@MSITStore:C:\Users\Bhavik\Desktop\C%20and%20Data%20Structures%20-%20P.S.%20Deshpande.chm::/7267/images/fig21-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62" name="AutoShape 38" descr="mk:@MSITStore:C:\Users\Bhavik\Desktop\C%20and%20Data%20Structures%20-%20P.S.%20Deshpande.chm::/7267/images/fig21-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64" name="AutoShape 40" descr="mk:@MSITStore:C:\Users\Bhavik\Desktop\C%20and%20Data%20Structures%20-%20P.S.%20Deshpande.chm::/7267/images/fig21-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66" name="AutoShape 42" descr="mk:@MSITStore:C:\Users\Bhavik\Desktop\C%20and%20Data%20Structures%20-%20P.S.%20Deshpande.chm::/7267/images/fig21-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68" name="AutoShape 44" descr="mk:@MSITStore:C:\Users\Bhavik\Desktop\C%20and%20Data%20Structures%20-%20P.S.%20Deshpande.chm::/7267/images/fig21-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70" name="AutoShape 46" descr="mk:@MSITStore:C:\Users\Bhavik\Desktop\C%20and%20Data%20Structures%20-%20P.S.%20Deshpande.chm::/7267/images/fig21-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72" name="AutoShape 48" descr="mk:@MSITStore:C:\Users\Bhavik\Desktop\C%20and%20Data%20Structures%20-%20P.S.%20Deshpande.chm::/7267/images/fig21-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74" name="AutoShape 50" descr="mk:@MSITStore:C:\Users\Bhavik\Desktop\C%20and%20Data%20Structures%20-%20P.S.%20Deshpande.chm::/7267/images/fig21-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76" name="AutoShape 52" descr="mk:@MSITStore:C:\Users\Bhavik\Desktop\C%20and%20Data%20Structures%20-%20P.S.%20Deshpande.chm::/7267/images/fig21-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78" name="AutoShape 54" descr="mk:@MSITStore:C:\Users\Bhavik\Desktop\C%20and%20Data%20Structures%20-%20P.S.%20Deshpande.chm::/7267/images/fig21-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80" name="AutoShape 56" descr="mk:@MSITStore:C:\Users\Bhavik\Desktop\C%20and%20Data%20Structures%20-%20P.S.%20Deshpande.chm::/7267/images/fig21-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82" name="AutoShape 58" descr="mk:@MSITStore:C:\Users\Bhavik\Desktop\C%20and%20Data%20Structures%20-%20P.S.%20Deshpande.chm::/7267/images/fig21-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84" name="AutoShape 60" descr="mk:@MSITStore:C:\Users\Bhavik\Desktop\C%20and%20Data%20Structures%20-%20P.S.%20Deshpande.chm::/7267/images/fig21-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86" name="AutoShape 62" descr="mk:@MSITStore:C:\Users\Bhavik\Desktop\C%20and%20Data%20Structures%20-%20P.S.%20Deshpande.chm::/7267/images/fig21-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88" name="AutoShape 64" descr="mk:@MSITStore:C:\Users\Bhavik\Desktop\C%20and%20Data%20Structures%20-%20P.S.%20Deshpande.chm::/7267/images/fig21-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90" name="AutoShape 66" descr="mk:@MSITStore:C:\Users\Bhavik\Desktop\C%20and%20Data%20Structures%20-%20P.S.%20Deshpande.chm::/7267/images/fig21-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92" name="AutoShape 68" descr="mk:@MSITStore:C:\Users\Bhavik\Desktop\C%20and%20Data%20Structures%20-%20P.S.%20Deshpande.chm::/7267/images/fig21-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94" name="AutoShape 70" descr="mk:@MSITStore:C:\Users\Bhavik\Desktop\C%20and%20Data%20Structures%20-%20P.S.%20Deshpande.chm::/7267/images/fig21-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96" name="AutoShape 72" descr="mk:@MSITStore:C:\Users\Bhavik\Desktop\C%20and%20Data%20Structures%20-%20P.S.%20Deshpande.chm::/7267/images/fig21-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98" name="AutoShape 74" descr="mk:@MSITStore:C:\Users\Bhavik\Desktop\C%20and%20Data%20Structures%20-%20P.S.%20Deshpande.chm::/7267/images/fig21-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00" name="AutoShape 76" descr="mk:@MSITStore:C:\Users\Bhavik\Desktop\C%20and%20Data%20Structures%20-%20P.S.%20Deshpande.chm::/7267/images/fig21-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dirty="0" smtClean="0"/>
              <a:t>Preorder traversal:</a:t>
            </a: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preordertraversal</a:t>
            </a:r>
            <a:r>
              <a:rPr lang="en-US" dirty="0" smtClean="0"/>
              <a:t>(</a:t>
            </a:r>
            <a:r>
              <a:rPr lang="en-US" dirty="0" err="1" smtClean="0"/>
              <a:t>mytree</a:t>
            </a:r>
            <a:r>
              <a:rPr lang="en-US" dirty="0" smtClean="0"/>
              <a:t> *tree)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 lvl="2">
              <a:buNone/>
            </a:pPr>
            <a:r>
              <a:rPr lang="en-US" dirty="0" smtClean="0"/>
              <a:t>If(tree != NULL)</a:t>
            </a:r>
          </a:p>
          <a:p>
            <a:pPr lvl="2">
              <a:buNone/>
            </a:pPr>
            <a:r>
              <a:rPr lang="en-US" dirty="0" smtClean="0"/>
              <a:t>{</a:t>
            </a:r>
          </a:p>
          <a:p>
            <a:pPr lvl="2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(“%</a:t>
            </a:r>
            <a:r>
              <a:rPr lang="en-US" dirty="0" err="1" smtClean="0"/>
              <a:t>d”,tree</a:t>
            </a:r>
            <a:r>
              <a:rPr lang="en-US" dirty="0" smtClean="0"/>
              <a:t>-&gt;item);</a:t>
            </a:r>
          </a:p>
          <a:p>
            <a:pPr lvl="2">
              <a:buNone/>
            </a:pPr>
            <a:r>
              <a:rPr lang="en-US" dirty="0" err="1" smtClean="0"/>
              <a:t>Preordertraversal</a:t>
            </a:r>
            <a:r>
              <a:rPr lang="en-US" dirty="0" smtClean="0"/>
              <a:t>(tree-&gt;left);</a:t>
            </a:r>
          </a:p>
          <a:p>
            <a:pPr lvl="2">
              <a:buNone/>
            </a:pPr>
            <a:r>
              <a:rPr lang="en-US" dirty="0" err="1" smtClean="0"/>
              <a:t>Preordertraversal</a:t>
            </a:r>
            <a:r>
              <a:rPr lang="en-US" dirty="0" smtClean="0"/>
              <a:t>(tree-&gt;right);</a:t>
            </a:r>
          </a:p>
          <a:p>
            <a:pPr lvl="2"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Inorder</a:t>
            </a:r>
            <a:r>
              <a:rPr lang="en-US" dirty="0" smtClean="0"/>
              <a:t> traversal:</a:t>
            </a:r>
          </a:p>
          <a:p>
            <a:pPr>
              <a:buNone/>
            </a:pPr>
            <a:r>
              <a:rPr lang="en-US" dirty="0" smtClean="0"/>
              <a:t>Similarly for </a:t>
            </a:r>
            <a:r>
              <a:rPr lang="en-US" dirty="0" err="1" smtClean="0"/>
              <a:t>inorder</a:t>
            </a:r>
            <a:r>
              <a:rPr lang="en-US" dirty="0" smtClean="0"/>
              <a:t> and </a:t>
            </a:r>
            <a:r>
              <a:rPr lang="en-US" dirty="0" err="1" smtClean="0"/>
              <a:t>postorder</a:t>
            </a:r>
            <a:r>
              <a:rPr lang="en-US" dirty="0" smtClean="0"/>
              <a:t> traversal.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findMin</a:t>
            </a:r>
            <a:r>
              <a:rPr lang="en-US" dirty="0" smtClean="0"/>
              <a:t>/ </a:t>
            </a:r>
            <a:r>
              <a:rPr lang="en-US" dirty="0" err="1" smtClean="0"/>
              <a:t>findMax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Return the node containing the smallest element in the tree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Start at the root and go left as long as there is a left child. The stopping point is the smallest element.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err="1" smtClean="0"/>
              <a:t>mytree</a:t>
            </a:r>
            <a:r>
              <a:rPr lang="en-US" dirty="0" smtClean="0"/>
              <a:t> </a:t>
            </a:r>
            <a:r>
              <a:rPr lang="en-US" dirty="0" err="1" smtClean="0"/>
              <a:t>findmin</a:t>
            </a:r>
            <a:r>
              <a:rPr lang="en-US" dirty="0" smtClean="0"/>
              <a:t>(</a:t>
            </a:r>
            <a:r>
              <a:rPr lang="en-US" dirty="0" err="1" smtClean="0"/>
              <a:t>mytree</a:t>
            </a:r>
            <a:r>
              <a:rPr lang="en-US" dirty="0" smtClean="0"/>
              <a:t> *tree)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If(tree == NULL)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return NULL;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If(tree-&gt;left == NULL)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return tree;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Return </a:t>
            </a:r>
            <a:r>
              <a:rPr lang="en-US" dirty="0" err="1" smtClean="0"/>
              <a:t>findmin</a:t>
            </a:r>
            <a:r>
              <a:rPr lang="en-US" dirty="0" smtClean="0"/>
              <a:t>(tree-</a:t>
            </a:r>
            <a:r>
              <a:rPr lang="en-US" dirty="0" smtClean="0"/>
              <a:t>&gt;left);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}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Similarly for </a:t>
            </a:r>
            <a:r>
              <a:rPr lang="en-US" dirty="0" err="1" smtClean="0"/>
              <a:t>findMax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Time complexity = O(height of the tree)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Proceed down the tree as you would with a find</a:t>
            </a:r>
          </a:p>
          <a:p>
            <a:r>
              <a:rPr lang="en-US" dirty="0" smtClean="0"/>
              <a:t>If X is found, do nothing (or update something)</a:t>
            </a:r>
          </a:p>
          <a:p>
            <a:r>
              <a:rPr lang="en-US" dirty="0" smtClean="0"/>
              <a:t>Otherwise, insert X at the last spot on the path traversed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Time complexity = O(height of the tree)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209800"/>
            <a:ext cx="3886200" cy="3392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Insert</a:t>
            </a:r>
            <a:endParaRPr/>
          </a:p>
        </p:txBody>
      </p:sp>
      <p:sp>
        <p:nvSpPr>
          <p:cNvPr id="5" name="CustomShape 2"/>
          <p:cNvSpPr/>
          <p:nvPr/>
        </p:nvSpPr>
        <p:spPr>
          <a:xfrm>
            <a:off x="228600" y="1143000"/>
            <a:ext cx="8686080" cy="50292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400" dirty="0"/>
              <a:t>void </a:t>
            </a:r>
            <a:r>
              <a:rPr lang="en-IN" sz="2400" dirty="0" err="1"/>
              <a:t>insertelement</a:t>
            </a:r>
            <a:r>
              <a:rPr lang="en-IN" sz="2400" dirty="0"/>
              <a:t>(</a:t>
            </a:r>
            <a:r>
              <a:rPr lang="en-IN" sz="2400" dirty="0" err="1"/>
              <a:t>mytree</a:t>
            </a:r>
            <a:r>
              <a:rPr lang="en-IN" sz="2400" dirty="0"/>
              <a:t> **tree, </a:t>
            </a:r>
            <a:r>
              <a:rPr lang="en-IN" sz="2400" dirty="0" err="1"/>
              <a:t>int</a:t>
            </a:r>
            <a:r>
              <a:rPr lang="en-IN" sz="2400" dirty="0"/>
              <a:t> element)</a:t>
            </a:r>
            <a:endParaRPr sz="2400" dirty="0"/>
          </a:p>
          <a:p>
            <a:r>
              <a:rPr lang="en-IN" sz="2400" dirty="0"/>
              <a:t>{</a:t>
            </a:r>
            <a:endParaRPr sz="2400" dirty="0"/>
          </a:p>
          <a:p>
            <a:r>
              <a:rPr lang="en-IN" sz="2400" dirty="0"/>
              <a:t>If(*tree == NULL)</a:t>
            </a:r>
            <a:endParaRPr sz="2400" dirty="0"/>
          </a:p>
          <a:p>
            <a:r>
              <a:rPr lang="en-IN" sz="2400" dirty="0"/>
              <a:t>{</a:t>
            </a:r>
            <a:endParaRPr sz="2400" dirty="0"/>
          </a:p>
          <a:p>
            <a:r>
              <a:rPr lang="en-IN" sz="2400" dirty="0"/>
              <a:t>*tree = (</a:t>
            </a:r>
            <a:r>
              <a:rPr lang="en-IN" sz="2400" dirty="0" err="1"/>
              <a:t>mytree</a:t>
            </a:r>
            <a:r>
              <a:rPr lang="en-IN" sz="2400" dirty="0"/>
              <a:t>*)</a:t>
            </a:r>
            <a:r>
              <a:rPr lang="en-IN" sz="2400" dirty="0" err="1"/>
              <a:t>malloc</a:t>
            </a:r>
            <a:r>
              <a:rPr lang="en-IN" sz="2400" dirty="0"/>
              <a:t>(</a:t>
            </a:r>
            <a:r>
              <a:rPr lang="en-IN" sz="2400" dirty="0" err="1"/>
              <a:t>sizeof</a:t>
            </a:r>
            <a:r>
              <a:rPr lang="en-IN" sz="2400" dirty="0"/>
              <a:t>(</a:t>
            </a:r>
            <a:r>
              <a:rPr lang="en-IN" sz="2400" dirty="0" err="1"/>
              <a:t>mytree</a:t>
            </a:r>
            <a:r>
              <a:rPr lang="en-IN" sz="2400" dirty="0"/>
              <a:t>));</a:t>
            </a:r>
            <a:endParaRPr sz="2400" dirty="0"/>
          </a:p>
          <a:p>
            <a:r>
              <a:rPr lang="en-IN" sz="2400" dirty="0"/>
              <a:t>(*tree)-&gt;item = element;</a:t>
            </a:r>
            <a:endParaRPr sz="2400" dirty="0"/>
          </a:p>
          <a:p>
            <a:r>
              <a:rPr lang="en-IN" sz="2400" dirty="0"/>
              <a:t>(*tree)-&gt;left = (*tree)-&gt;right = NULL;</a:t>
            </a:r>
            <a:endParaRPr sz="2400" dirty="0"/>
          </a:p>
          <a:p>
            <a:r>
              <a:rPr lang="en-IN" sz="2400" dirty="0"/>
              <a:t>}</a:t>
            </a:r>
            <a:endParaRPr sz="2400" dirty="0"/>
          </a:p>
          <a:p>
            <a:r>
              <a:rPr lang="en-IN" sz="2400" dirty="0"/>
              <a:t>else if(element &lt; (*tree)-&gt;item)</a:t>
            </a:r>
            <a:endParaRPr sz="2400" dirty="0"/>
          </a:p>
          <a:p>
            <a:r>
              <a:rPr lang="en-IN" sz="2400" dirty="0" err="1"/>
              <a:t>Insertelement</a:t>
            </a:r>
            <a:r>
              <a:rPr lang="en-IN" sz="2400" dirty="0"/>
              <a:t>(&amp;((*tree)-&gt;left),element);</a:t>
            </a:r>
            <a:endParaRPr sz="2400" dirty="0"/>
          </a:p>
          <a:p>
            <a:r>
              <a:rPr lang="en-IN" sz="2400" dirty="0"/>
              <a:t>else</a:t>
            </a:r>
            <a:endParaRPr sz="2400" dirty="0"/>
          </a:p>
          <a:p>
            <a:r>
              <a:rPr lang="en-IN" sz="2400" dirty="0" err="1"/>
              <a:t>Insertelement</a:t>
            </a:r>
            <a:r>
              <a:rPr lang="en-IN" sz="2400" dirty="0"/>
              <a:t>(&amp;((*tree)-&gt;right),element);</a:t>
            </a:r>
            <a:endParaRPr sz="2400" dirty="0"/>
          </a:p>
          <a:p>
            <a:r>
              <a:rPr lang="en-IN" sz="2400" dirty="0"/>
              <a:t>}</a:t>
            </a:r>
            <a:endParaRPr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7200" y="274680"/>
            <a:ext cx="7466760" cy="792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 dirty="0">
                <a:solidFill>
                  <a:srgbClr val="575F6D"/>
                </a:solidFill>
                <a:latin typeface="Century Schoolbook"/>
              </a:rPr>
              <a:t>Delete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457200" y="1219200"/>
            <a:ext cx="7466760" cy="22098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400" dirty="0"/>
              <a:t>When we delete a node, we need to consider how we take care of the children of the deleted node.</a:t>
            </a:r>
            <a:endParaRPr sz="2400" dirty="0"/>
          </a:p>
          <a:p>
            <a:r>
              <a:rPr lang="en-IN" sz="2400" dirty="0"/>
              <a:t>This has to be done such that the property of the </a:t>
            </a:r>
            <a:r>
              <a:rPr lang="en-IN" sz="2400" dirty="0">
                <a:solidFill>
                  <a:srgbClr val="00FF00"/>
                </a:solidFill>
              </a:rPr>
              <a:t>search tree is maintained.</a:t>
            </a:r>
            <a:endParaRPr sz="2400" dirty="0"/>
          </a:p>
          <a:p>
            <a:endParaRPr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7200" y="274680"/>
            <a:ext cx="7466760" cy="792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 dirty="0">
                <a:solidFill>
                  <a:srgbClr val="575F6D"/>
                </a:solidFill>
                <a:latin typeface="Century Schoolbook"/>
              </a:rPr>
              <a:t>Delete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457200" y="990600"/>
            <a:ext cx="8228880" cy="47538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400" dirty="0"/>
              <a:t>Three cases:</a:t>
            </a:r>
            <a:endParaRPr dirty="0"/>
          </a:p>
          <a:p>
            <a:r>
              <a:rPr lang="en-IN" sz="2400" dirty="0"/>
              <a:t>(1) the node is a leaf</a:t>
            </a:r>
            <a:endParaRPr dirty="0"/>
          </a:p>
          <a:p>
            <a:r>
              <a:rPr lang="en-IN" sz="2000" dirty="0"/>
              <a:t>Delete it immediately</a:t>
            </a:r>
            <a:endParaRPr dirty="0"/>
          </a:p>
          <a:p>
            <a:r>
              <a:rPr lang="en-IN" sz="2400" dirty="0"/>
              <a:t>(2) the node has one child</a:t>
            </a:r>
            <a:endParaRPr dirty="0"/>
          </a:p>
          <a:p>
            <a:r>
              <a:rPr lang="en-IN" sz="2000" dirty="0"/>
              <a:t>Adjust a pointer from the parent to bypass that node</a:t>
            </a:r>
            <a:endParaRPr dirty="0"/>
          </a:p>
          <a:p>
            <a:endParaRPr dirty="0"/>
          </a:p>
        </p:txBody>
      </p:sp>
      <p:pic>
        <p:nvPicPr>
          <p:cNvPr id="6" name="Picture 4"/>
          <p:cNvPicPr/>
          <p:nvPr/>
        </p:nvPicPr>
        <p:blipFill>
          <a:blip r:embed="rId2" cstate="print">
            <a:lum bright="-20000" contrast="80000"/>
          </a:blip>
          <a:stretch>
            <a:fillRect/>
          </a:stretch>
        </p:blipFill>
        <p:spPr>
          <a:xfrm>
            <a:off x="685800" y="2819400"/>
            <a:ext cx="7238160" cy="3099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Delete</a:t>
            </a:r>
            <a:endParaRPr/>
          </a:p>
        </p:txBody>
      </p:sp>
      <p:sp>
        <p:nvSpPr>
          <p:cNvPr id="5" name="CustomShape 2"/>
          <p:cNvSpPr/>
          <p:nvPr/>
        </p:nvSpPr>
        <p:spPr>
          <a:xfrm>
            <a:off x="467544" y="838200"/>
            <a:ext cx="830520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2400" dirty="0"/>
              <a:t>(3) the node has 2 children</a:t>
            </a:r>
            <a:endParaRPr sz="2400" dirty="0"/>
          </a:p>
          <a:p>
            <a:pPr>
              <a:lnSpc>
                <a:spcPct val="90000"/>
              </a:lnSpc>
            </a:pPr>
            <a:r>
              <a:rPr lang="en-IN" sz="2400" dirty="0"/>
              <a:t>replace the key of that node with the minimum element at the right </a:t>
            </a:r>
            <a:r>
              <a:rPr lang="en-IN" sz="2400" dirty="0" err="1"/>
              <a:t>subtree</a:t>
            </a:r>
            <a:r>
              <a:rPr lang="en-IN" sz="2400" dirty="0"/>
              <a:t> </a:t>
            </a:r>
            <a:endParaRPr sz="2400" dirty="0"/>
          </a:p>
          <a:p>
            <a:pPr>
              <a:lnSpc>
                <a:spcPct val="90000"/>
              </a:lnSpc>
            </a:pPr>
            <a:r>
              <a:rPr lang="en-IN" sz="2400" dirty="0"/>
              <a:t>delete the minimum element </a:t>
            </a:r>
            <a:r>
              <a:rPr lang="en-IN" sz="2400" dirty="0" smtClean="0"/>
              <a:t>, If it Has </a:t>
            </a:r>
            <a:r>
              <a:rPr lang="en-IN" sz="2400" dirty="0"/>
              <a:t>either no child or only right child because if it has a left child, that left child would be smaller and would have been chosen. So invoke case 1 or 2.</a:t>
            </a:r>
            <a:endParaRPr sz="2400" dirty="0"/>
          </a:p>
          <a:p>
            <a:endParaRPr sz="2400" dirty="0"/>
          </a:p>
        </p:txBody>
      </p:sp>
      <p:pic>
        <p:nvPicPr>
          <p:cNvPr id="6" name="Picture 4"/>
          <p:cNvPicPr/>
          <p:nvPr/>
        </p:nvPicPr>
        <p:blipFill>
          <a:blip r:embed="rId2" cstate="print">
            <a:lum bright="-20000" contrast="40000"/>
          </a:blip>
          <a:stretch>
            <a:fillRect/>
          </a:stretch>
        </p:blipFill>
        <p:spPr>
          <a:xfrm>
            <a:off x="914400" y="3124200"/>
            <a:ext cx="640008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895792"/>
            <a:ext cx="6477000" cy="37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Basic Tree Concepts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219201"/>
            <a:ext cx="8229600" cy="5029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the branch is directed toward the node, it is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indegree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branch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the branch is directed away from the node, it is an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outdegree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branch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sum of the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indegree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outdegree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branches is the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degree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 node.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 tree is not empty, the first node is called the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root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Basic Tree Concepts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indegree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 root is, by definition, zero.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the exception of the root, all of the nodes in a tree must have an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indegree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exactly one; that is, they may have only one predecessor.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nodes in the tree can have zero, one, or more branches leaving them; that is, they may have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outdegree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zero, one, or more.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Basic Tree Concepts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any node with an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outdegree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zero, that is, a node with no successors.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node that is not a root or a leaf is known as an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node is a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parent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if it has successor nodes; that is, if it has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outdegree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greater than zero.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node with a predecessor is called a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child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1389"/>
            <a:ext cx="8229600" cy="769211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Basic Tree Concepts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or more nodes with the same parents are called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siblings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ancestor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any node in the path from the root to the node.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descendant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any node in the path below the parent node; that is, all nodes in the paths from a given node to a leaf are descendants of that 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1389"/>
            <a:ext cx="8229600" cy="693011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Basic Tree Concepts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1355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sequence of nodes in which each node is adjacent to the next node.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a node is its distance from the root. The root is at level 0, its children are at level 1, etc.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340</TotalTime>
  <Words>1803</Words>
  <Application>Microsoft Office PowerPoint</Application>
  <PresentationFormat>On-screen Show (4:3)</PresentationFormat>
  <Paragraphs>216</Paragraphs>
  <Slides>36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Oriel</vt:lpstr>
      <vt:lpstr>Equation</vt:lpstr>
      <vt:lpstr>Non-Linear Data Structures Trees   CDAC Mumbai</vt:lpstr>
      <vt:lpstr>Trees</vt:lpstr>
      <vt:lpstr>Definition of Tree</vt:lpstr>
      <vt:lpstr>Slide 4</vt:lpstr>
      <vt:lpstr>Slide 5</vt:lpstr>
      <vt:lpstr>Basic Tree Concepts</vt:lpstr>
      <vt:lpstr>Basic Tree Concepts</vt:lpstr>
      <vt:lpstr>Basic Tree Concepts</vt:lpstr>
      <vt:lpstr>Basic Tree Concepts</vt:lpstr>
      <vt:lpstr>Basic Tree Concepts</vt:lpstr>
      <vt:lpstr>Trees Anatomy</vt:lpstr>
      <vt:lpstr>Binary Trees</vt:lpstr>
      <vt:lpstr>Slide 13</vt:lpstr>
      <vt:lpstr>Slide 14</vt:lpstr>
      <vt:lpstr>Some Properties of Binary Trees</vt:lpstr>
      <vt:lpstr>Some Properties of Binary Trees</vt:lpstr>
      <vt:lpstr>Some Properties of Binary Trees</vt:lpstr>
      <vt:lpstr>Some Properties of Binary Trees</vt:lpstr>
      <vt:lpstr>Some Properties of Binary Trees</vt:lpstr>
      <vt:lpstr>Slide 20</vt:lpstr>
      <vt:lpstr>Some Properties of Binary Trees</vt:lpstr>
      <vt:lpstr>Complete and nearly complete binary trees</vt:lpstr>
      <vt:lpstr>Slide 23</vt:lpstr>
      <vt:lpstr>Expression Trees:</vt:lpstr>
      <vt:lpstr>Binary Search trees</vt:lpstr>
      <vt:lpstr>Sequential Binary Trees Representation (array-based)</vt:lpstr>
      <vt:lpstr>Linked Binary Trees Representation (Linked-based)</vt:lpstr>
      <vt:lpstr>Common operations on Binary and Binary search trees</vt:lpstr>
      <vt:lpstr>Traversing Binary(Search) Trees:</vt:lpstr>
      <vt:lpstr>Slide 30</vt:lpstr>
      <vt:lpstr>findMin/ findMax</vt:lpstr>
      <vt:lpstr>Insert</vt:lpstr>
      <vt:lpstr>Slide 33</vt:lpstr>
      <vt:lpstr>Slide 34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Non-Linear Data Structures Trees</dc:title>
  <dc:creator>Bhavik</dc:creator>
  <cp:lastModifiedBy>Bhavik</cp:lastModifiedBy>
  <cp:revision>94</cp:revision>
  <dcterms:created xsi:type="dcterms:W3CDTF">2006-08-16T00:00:00Z</dcterms:created>
  <dcterms:modified xsi:type="dcterms:W3CDTF">2012-09-17T03:10:39Z</dcterms:modified>
</cp:coreProperties>
</file>