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49" autoAdjust="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B48F2-BAC3-4ACD-AEB3-1489FC3347EA}" type="datetimeFigureOut">
              <a:rPr lang="en-IN" smtClean="0"/>
              <a:t>07-12-2012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FAA42-6EE5-4676-88C1-F2009C0E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7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2AE-DC7A-405C-B69A-10EC53E80C97}" type="datetime1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C354-2797-46E9-90DF-7D623D3841BB}" type="datetime1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FED-EB2B-4505-9B4F-07866DE15F10}" type="datetime1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21E5-B210-4595-AE34-38A4D7994A40}" type="datetime1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7B75-7694-4E0F-8F06-899724DC478A}" type="datetime1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69AF-77D0-4C57-8F0D-F45B21CB8CB3}" type="datetime1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DAE3-5344-4B9B-8A26-9EA7F7E5D0EE}" type="datetime1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EA53-69D8-410D-A2EA-545233E0F828}" type="datetime1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F85-1563-49A7-86AD-7720B9F40CE7}" type="datetime1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12F-58DC-4D5B-9797-7D0B5C6D5583}" type="datetime1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9C87-314E-4139-A793-93790B05C955}" type="datetime1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9EE7-66F9-479D-B80B-E6885A0C2E74}" type="datetime1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797300" y="596900"/>
            <a:ext cx="13081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8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159000" y="1282700"/>
            <a:ext cx="4597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8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Communication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241800" y="1955800"/>
            <a:ext cx="431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8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&amp;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17800" y="2641600"/>
            <a:ext cx="3314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8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Networking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FFE-7545-4BB9-8957-DD57041CB2AE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9900" y="419100"/>
            <a:ext cx="76454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25400" algn="l"/>
                <a:tab pos="330200" algn="l"/>
                <a:tab pos="1803400" algn="l"/>
              </a:tabLst>
            </a:pPr>
            <a:r>
              <a:rPr lang="en-US" altLang="zh-CN" dirty="0" smtClean="0"/>
              <a:t>	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Connecting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users: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Directly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25400" algn="l"/>
                <a:tab pos="330200" algn="l"/>
                <a:tab pos="1803400" algn="l"/>
              </a:tabLst>
            </a:pP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Bus</a:t>
            </a: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broadcast,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collisions,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media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access</a:t>
            </a:r>
          </a:p>
          <a:p>
            <a:pPr>
              <a:lnSpc>
                <a:spcPts val="3500"/>
              </a:lnSpc>
              <a:tabLst>
                <a:tab pos="25400" algn="l"/>
                <a:tab pos="330200" algn="l"/>
                <a:tab pos="1803400" algn="l"/>
              </a:tabLst>
            </a:pPr>
            <a:r>
              <a:rPr lang="en-US" altLang="zh-CN" dirty="0" smtClean="0"/>
              <a:t>		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  <a:p>
            <a:pPr>
              <a:lnSpc>
                <a:spcPts val="4400"/>
              </a:lnSpc>
              <a:tabLst>
                <a:tab pos="25400" algn="l"/>
                <a:tab pos="330200" algn="l"/>
                <a:tab pos="1803400" algn="l"/>
              </a:tabLst>
            </a:pP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Full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mesh</a:t>
            </a: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vs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simplicity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5400" algn="l"/>
                <a:tab pos="330200" algn="l"/>
                <a:tab pos="1803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...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337300" y="4940300"/>
            <a:ext cx="1206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Full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mesh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298700" y="4635500"/>
            <a:ext cx="469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Bus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23268" y="5039712"/>
            <a:ext cx="6796732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endParaRPr lang="en-US" altLang="zh-CN" sz="2100" dirty="0" smtClean="0">
              <a:solidFill>
                <a:srgbClr val="3333CC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3500"/>
              </a:lnSpc>
              <a:tabLst/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alone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consume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1185-1410-4401-A3AA-5F56A01EEFBA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43100" y="863600"/>
            <a:ext cx="524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List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Problems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(so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far)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2095500"/>
            <a:ext cx="1397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44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44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44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44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04900" y="2133600"/>
            <a:ext cx="3530600" cy="321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27000" algn="l"/>
              </a:tabLst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Topologies</a:t>
            </a:r>
          </a:p>
          <a:p>
            <a:pPr>
              <a:lnSpc>
                <a:spcPts val="4400"/>
              </a:lnSpc>
              <a:tabLst>
                <a:tab pos="127000" algn="l"/>
              </a:tabLst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Framing</a:t>
            </a:r>
          </a:p>
          <a:p>
            <a:pPr>
              <a:lnSpc>
                <a:spcPts val="4400"/>
              </a:lnSpc>
              <a:tabLst>
                <a:tab pos="127000" algn="l"/>
              </a:tabLst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  <a:p>
            <a:pPr>
              <a:lnSpc>
                <a:spcPts val="4400"/>
              </a:lnSpc>
              <a:tabLst>
                <a:tab pos="127000" algn="l"/>
              </a:tabLst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  <a:p>
            <a:pPr>
              <a:lnSpc>
                <a:spcPts val="4400"/>
              </a:lnSpc>
              <a:tabLst>
                <a:tab pos="127000" algn="l"/>
              </a:tabLst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access</a:t>
            </a:r>
          </a:p>
          <a:p>
            <a:pPr>
              <a:lnSpc>
                <a:spcPts val="39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share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wire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4371-B847-49B3-9201-8F587C6BE589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14400" y="406400"/>
            <a:ext cx="7175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build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Scalable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Networks?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562100"/>
            <a:ext cx="7556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Scaling: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allows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increase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76300" y="2032000"/>
            <a:ext cx="6451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key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parameter.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Eg: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increase…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03300" y="2552700"/>
            <a:ext cx="4635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Inefficiency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limits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scaling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3543300"/>
            <a:ext cx="7480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Direct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connectivity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inefficient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hence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6300" y="4013200"/>
            <a:ext cx="2616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scale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4533900"/>
            <a:ext cx="6121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Mesh: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inefficient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terms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#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5016500"/>
            <a:ext cx="7099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Bus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architecture: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expensive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cheap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82700" y="5435600"/>
            <a:ext cx="5207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links.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Inefficient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bandwidth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use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D057-4DD9-42FC-905C-1EB6EFEB9F99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52600" y="228600"/>
            <a:ext cx="5549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Filtering,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forwarding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990600"/>
            <a:ext cx="7188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Filtering</a:t>
            </a:r>
            <a:r>
              <a:rPr lang="en-US" altLang="zh-CN" sz="3200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choose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subset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elements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00100" y="1422400"/>
            <a:ext cx="1803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set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1905000"/>
            <a:ext cx="6667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Filtering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key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efficiency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scaling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9900" y="2870200"/>
            <a:ext cx="7823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Forwarding</a:t>
            </a:r>
            <a:r>
              <a:rPr lang="en-US" altLang="zh-CN" sz="3200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actually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sending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packets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00100" y="3289300"/>
            <a:ext cx="5207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filtered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subset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link/node(s)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3771900"/>
            <a:ext cx="6591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link/node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efficient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9900" y="4737100"/>
            <a:ext cx="7670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Solution: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Build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filter/forward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00100" y="5181600"/>
            <a:ext cx="6858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indirectly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“switches”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&amp;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“routers”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C8B6-7FF2-444C-B039-B8415E4CFD0C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0800000">
            <a:off x="4394200" y="5041900"/>
            <a:ext cx="190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0" y="381000"/>
            <a:ext cx="7353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users: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Indirectly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46100" y="1104900"/>
            <a:ext cx="7962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Star: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One-hop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path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any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node,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reliability,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1574800"/>
            <a:ext cx="3429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forwarding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133600"/>
            <a:ext cx="6210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“Switch”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filter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forward!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2679700"/>
            <a:ext cx="7594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Switch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may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forward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pkts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parallel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for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82700" y="3098800"/>
            <a:ext cx="3200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additional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efficiency!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184900" y="5003800"/>
            <a:ext cx="546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Star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560-13FB-4DD7-B938-ABF45035E720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700" y="533400"/>
            <a:ext cx="8001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users: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Indirectly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244600"/>
            <a:ext cx="8115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Ring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Reliability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failure,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near-minimal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00100" y="1727200"/>
            <a:ext cx="812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2273300"/>
            <a:ext cx="7353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“forwarding”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“filtering”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279900" y="5613400"/>
            <a:ext cx="622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B416-8E49-4D3F-A0B6-F39AF08B4C46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0800000">
            <a:off x="2336800" y="2413000"/>
            <a:ext cx="190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565900" y="3670300"/>
            <a:ext cx="825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Ring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841500" y="3746500"/>
            <a:ext cx="736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127500" y="5626100"/>
            <a:ext cx="825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Tree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787400"/>
            <a:ext cx="7226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Topologies: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Indirect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Connectivity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4D72-6572-4710-BE4A-7A41A751628A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81100" y="266700"/>
            <a:ext cx="67564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2247900" algn="l"/>
              </a:tabLst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Inter-Networks: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Networks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4400"/>
              </a:lnSpc>
              <a:tabLst>
                <a:tab pos="2247900" algn="l"/>
              </a:tabLst>
            </a:pPr>
            <a:r>
              <a:rPr lang="en-US" altLang="zh-CN" dirty="0" smtClean="0"/>
              <a:t>	</a:t>
            </a:r>
            <a:r>
              <a:rPr lang="en-US" altLang="zh-CN" sz="40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Networks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457700" y="2946400"/>
            <a:ext cx="190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=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448300" y="3098800"/>
            <a:ext cx="1892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Internet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219700" y="1651000"/>
            <a:ext cx="355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46900" y="1663700"/>
            <a:ext cx="355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46700" y="4711700"/>
            <a:ext cx="355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023100" y="4711700"/>
            <a:ext cx="355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62000" y="5689600"/>
            <a:ext cx="8051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goal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design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black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box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right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4551-7FD2-48CA-8045-10F6EE8FB2B7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81100" y="177800"/>
            <a:ext cx="6769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Inter-Networks: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Networks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29000" y="736600"/>
            <a:ext cx="2273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Networks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69900" y="1485900"/>
            <a:ext cx="7810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Internetworking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involves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fundamental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00100" y="1955800"/>
            <a:ext cx="6223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problems: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heterogeneity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scale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9900" y="2489200"/>
            <a:ext cx="1930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Concepts: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2959100"/>
            <a:ext cx="6959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Translation,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overlays,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resolution,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06500" y="3314700"/>
            <a:ext cx="5219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fragmentation: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handle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heterogeneity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3721100"/>
            <a:ext cx="6985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Hierarchical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addressing,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routing,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naming,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26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allocation,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congestion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control: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handle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scaling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F376-E482-4621-97FB-1C32CE6EA4F8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90700" y="863600"/>
            <a:ext cx="5549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Additions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Problem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List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828800"/>
            <a:ext cx="2959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Fragmentation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74700" y="2349500"/>
            <a:ext cx="3860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Switching,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bridging,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04900" y="2781300"/>
            <a:ext cx="1244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3302000"/>
            <a:ext cx="3949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Naming,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addressing</a:t>
            </a:r>
          </a:p>
          <a:p>
            <a:pPr>
              <a:lnSpc>
                <a:spcPts val="41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Congestion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control,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04900" y="4229100"/>
            <a:ext cx="3479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traffic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management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4737100"/>
            <a:ext cx="2070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Reliability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957A-D201-4AEB-A6C8-23E3873BFF75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54100" y="3263900"/>
            <a:ext cx="2667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FF9966"/>
                </a:solidFill>
                <a:latin typeface="Symbol" pitchFamily="18" charset="0"/>
                <a:cs typeface="Symbol" pitchFamily="18" charset="0"/>
              </a:rPr>
              <a:t>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FF9966"/>
                </a:solidFill>
                <a:latin typeface="Symbol" pitchFamily="18" charset="0"/>
                <a:cs typeface="Symbol" pitchFamily="18" charset="0"/>
              </a:rPr>
              <a:t>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FF9966"/>
                </a:solidFill>
                <a:latin typeface="Symbol" pitchFamily="18" charset="0"/>
                <a:cs typeface="Symbol" pitchFamily="18" charset="0"/>
              </a:rPr>
              <a:t>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FF9966"/>
                </a:solidFill>
                <a:latin typeface="Symbol" pitchFamily="18" charset="0"/>
                <a:cs typeface="Symbol" pitchFamily="18" charset="0"/>
              </a:rPr>
              <a:t>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FF9966"/>
                </a:solidFill>
                <a:latin typeface="Symbol" pitchFamily="18" charset="0"/>
                <a:cs typeface="Symbol" pitchFamily="18" charset="0"/>
              </a:rPr>
              <a:t>➲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85900" y="3213100"/>
            <a:ext cx="48895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Networks,connectivity......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Topologies....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Multiplexing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Reference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Models....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327400" y="431800"/>
            <a:ext cx="3048912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                <a:tab pos="850900" algn="l"/>
              </a:tabLst>
            </a:pPr>
            <a:r>
              <a:rPr lang="en-US" altLang="zh-CN" sz="4400" b="1" i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Overview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9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i="1" dirty="0">
                <a:solidFill>
                  <a:srgbClr val="00AE00"/>
                </a:solidFill>
                <a:latin typeface="Tahoma" pitchFamily="18" charset="0"/>
                <a:cs typeface="Tahoma" pitchFamily="18" charset="0"/>
              </a:rPr>
              <a:t>O</a:t>
            </a:r>
            <a:r>
              <a:rPr lang="en-US" altLang="zh-CN" sz="3600" b="1" i="1" dirty="0" smtClean="0">
                <a:solidFill>
                  <a:srgbClr val="00AE00"/>
                </a:solidFill>
                <a:latin typeface="Tahoma" pitchFamily="18" charset="0"/>
                <a:cs typeface="Tahoma" pitchFamily="18" charset="0"/>
              </a:rPr>
              <a:t>verview</a:t>
            </a:r>
            <a:endParaRPr lang="en-US" altLang="zh-CN" sz="4800" b="1" i="1" dirty="0" smtClean="0">
              <a:solidFill>
                <a:srgbClr val="00AE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381-1B1C-4B8C-9F02-60910E148F65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19100"/>
            <a:ext cx="73025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design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?</a:t>
            </a:r>
          </a:p>
          <a:p>
            <a:pPr>
              <a:lnSpc>
                <a:spcPts val="4600"/>
              </a:lnSpc>
              <a:tabLst>
                <a:tab pos="736600" algn="l"/>
              </a:tabLst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goal: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Design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Inter-network…</a:t>
            </a:r>
          </a:p>
          <a:p>
            <a:pPr>
              <a:lnSpc>
                <a:spcPts val="4000"/>
              </a:lnSpc>
              <a:tabLst>
                <a:tab pos="736600" algn="l"/>
              </a:tabLst>
            </a:pP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Resources: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03300" y="2133600"/>
            <a:ext cx="1905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384300" y="2159000"/>
            <a:ext cx="20193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Space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Time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Computation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Money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Labor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4775200"/>
            <a:ext cx="72644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30200" algn="l"/>
              </a:tabLst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Design: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trade-off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cheaper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resources</a:t>
            </a:r>
          </a:p>
          <a:p>
            <a:pPr>
              <a:lnSpc>
                <a:spcPts val="32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against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expensive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ones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meet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goals.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6570-2A27-40DF-9CFA-3653024DB2F0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381000"/>
            <a:ext cx="7048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Building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blocks: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Multiplexing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028700"/>
            <a:ext cx="4279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Multiplexing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sharing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27100" y="1574800"/>
            <a:ext cx="5588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Trades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space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money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2070100"/>
            <a:ext cx="7467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Cost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waiting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time,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buffer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space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loss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Gain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Money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Overall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costs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less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FB3-AAD1-4A33-84B6-B84ACC7F1F9D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16100" y="381000"/>
            <a:ext cx="5499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Statistical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Multiplexing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3700" y="1447800"/>
            <a:ext cx="7302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Reduce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resource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requirements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exploiting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23900" y="1828800"/>
            <a:ext cx="5575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statistical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knowledge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system.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50900" y="2273300"/>
            <a:ext cx="7467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Eg: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average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&lt;=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&lt;=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peak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&lt;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average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rate,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system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30300" y="3263900"/>
            <a:ext cx="308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becomes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unstable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!!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3721100"/>
            <a:ext cx="68199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design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ensure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stability!!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stable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multiplexed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system: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08100" y="4775200"/>
            <a:ext cx="4902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Gain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peak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rate/service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rate.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08100" y="5232400"/>
            <a:ext cx="6438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Cost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buffering,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queuing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delays,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losses.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EAF-4D5F-48A6-A3BD-FDCD3273B3C0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3700" y="304800"/>
            <a:ext cx="7899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Stability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Multiplexed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System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977900"/>
            <a:ext cx="7175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Average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Input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&gt;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Average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Output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Rate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565400" y="1371600"/>
            <a:ext cx="3810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unstable!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11200" y="3949700"/>
            <a:ext cx="4203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ensure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stability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79500" y="4381500"/>
            <a:ext cx="72771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Reserve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enough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capacity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that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demand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reserved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capacity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Dynamically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overload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adapt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either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demand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capacity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resolve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overload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5D8E-5C62-4A33-805C-D4A0B7722638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3600" y="203200"/>
            <a:ext cx="7772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What’s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performance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tradeoff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98500" y="2933700"/>
            <a:ext cx="3048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R=link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bandwidth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28700" y="3302000"/>
            <a:ext cx="800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(bps)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8500" y="3733800"/>
            <a:ext cx="2857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L=packet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length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4114800"/>
            <a:ext cx="787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(bits)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4533900"/>
            <a:ext cx="3175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a=average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packet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28700" y="4914900"/>
            <a:ext cx="1676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arrival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rate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5473700"/>
            <a:ext cx="4051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Traffic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intensity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La/R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98500" y="1104900"/>
            <a:ext cx="7708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situation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where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you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cannot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something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1524000"/>
            <a:ext cx="1981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nothing!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98500" y="1905000"/>
            <a:ext cx="5803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Also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known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zero-sum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game.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A3EF-CABF-4E15-BE93-AB4E1FE77120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25500" y="381000"/>
            <a:ext cx="7772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What’s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performance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tradeoff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460500"/>
            <a:ext cx="39370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30200" algn="l"/>
              </a:tabLst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La/R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~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0: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average</a:t>
            </a:r>
          </a:p>
          <a:p>
            <a:pPr>
              <a:lnSpc>
                <a:spcPts val="32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queuing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delay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small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46100" y="2870200"/>
            <a:ext cx="3416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La/R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-&gt;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1: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delays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3302000"/>
            <a:ext cx="2463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become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large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4343400"/>
            <a:ext cx="48641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30200" algn="l"/>
              </a:tabLst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La/R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&gt;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1: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average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delay</a:t>
            </a:r>
          </a:p>
          <a:p>
            <a:pPr>
              <a:lnSpc>
                <a:spcPts val="32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infinite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degrades</a:t>
            </a:r>
          </a:p>
          <a:p>
            <a:pPr>
              <a:lnSpc>
                <a:spcPts val="32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unboundedly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=&gt;</a:t>
            </a:r>
          </a:p>
          <a:p>
            <a:pPr>
              <a:lnSpc>
                <a:spcPts val="32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instability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)!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EB75-624F-427F-8AE6-7A07AC02022A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330200"/>
            <a:ext cx="7556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Example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Design: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Circuit-Switching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295400"/>
            <a:ext cx="3619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Divide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bandwidth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1676400"/>
            <a:ext cx="1930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“pieces”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4700" y="2108200"/>
            <a:ext cx="3225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Reserve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pieces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2501900"/>
            <a:ext cx="37211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successive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tie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together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form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circuit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”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3619500"/>
            <a:ext cx="3200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Map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traffic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4000500"/>
            <a:ext cx="2590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reserved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circuits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4432300"/>
            <a:ext cx="3479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Resources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wasted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if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54100" y="4800600"/>
            <a:ext cx="3060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unused: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expensive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5422900"/>
            <a:ext cx="7200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Mapping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“headers”.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Everything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inferred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timing.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98500" y="889000"/>
            <a:ext cx="6870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Circuit-switching</a:t>
            </a:r>
            <a:r>
              <a:rPr lang="en-US" altLang="zh-CN" sz="2800" b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form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multiplexing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DB8A-2A98-4801-A1C0-17BF28B2E7F7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3700" y="1714500"/>
            <a:ext cx="45974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79400" algn="l"/>
                <a:tab pos="457200" algn="l"/>
                <a:tab pos="6858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Chop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links!)</a:t>
            </a:r>
          </a:p>
          <a:p>
            <a:pPr>
              <a:lnSpc>
                <a:spcPts val="2800"/>
              </a:lnSpc>
              <a:tabLst>
                <a:tab pos="2794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packets”</a:t>
            </a:r>
          </a:p>
          <a:p>
            <a:pPr>
              <a:lnSpc>
                <a:spcPts val="3200"/>
              </a:lnSpc>
              <a:tabLst>
                <a:tab pos="2794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Packets: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meta-data</a:t>
            </a:r>
          </a:p>
          <a:p>
            <a:pPr>
              <a:lnSpc>
                <a:spcPts val="2400"/>
              </a:lnSpc>
              <a:tabLst>
                <a:tab pos="2794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(header)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79400" algn="l"/>
                <a:tab pos="457200" algn="l"/>
                <a:tab pos="6858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“Switch”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packets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at</a:t>
            </a:r>
          </a:p>
          <a:p>
            <a:pPr>
              <a:lnSpc>
                <a:spcPts val="2800"/>
              </a:lnSpc>
              <a:tabLst>
                <a:tab pos="2794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intermediate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nodes</a:t>
            </a:r>
          </a:p>
          <a:p>
            <a:pPr>
              <a:lnSpc>
                <a:spcPts val="3200"/>
              </a:lnSpc>
              <a:tabLst>
                <a:tab pos="2794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Store-and-forward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if</a:t>
            </a:r>
          </a:p>
          <a:p>
            <a:pPr>
              <a:lnSpc>
                <a:spcPts val="2400"/>
              </a:lnSpc>
              <a:tabLst>
                <a:tab pos="2794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bandwidth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immediately</a:t>
            </a:r>
          </a:p>
          <a:p>
            <a:pPr>
              <a:lnSpc>
                <a:spcPts val="2400"/>
              </a:lnSpc>
              <a:tabLst>
                <a:tab pos="2794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available.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308600" y="2235200"/>
            <a:ext cx="36195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4300" algn="l"/>
                <a:tab pos="203200" algn="l"/>
                <a:tab pos="1346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Bandwidth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division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into</a:t>
            </a:r>
          </a:p>
          <a:p>
            <a:pPr>
              <a:lnSpc>
                <a:spcPts val="3100"/>
              </a:lnSpc>
              <a:tabLst>
                <a:tab pos="114300" algn="l"/>
                <a:tab pos="203200" algn="l"/>
                <a:tab pos="13462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“pieces”</a:t>
            </a:r>
          </a:p>
          <a:p>
            <a:pPr>
              <a:lnSpc>
                <a:spcPts val="3800"/>
              </a:lnSpc>
              <a:tabLst>
                <a:tab pos="114300" algn="l"/>
                <a:tab pos="203200" algn="l"/>
                <a:tab pos="13462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Dedicated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allocation</a:t>
            </a:r>
          </a:p>
          <a:p>
            <a:pPr>
              <a:lnSpc>
                <a:spcPts val="3800"/>
              </a:lnSpc>
              <a:tabLst>
                <a:tab pos="114300" algn="l"/>
                <a:tab pos="203200" algn="l"/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Resource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reservation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93700" y="330200"/>
            <a:ext cx="8420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76200" algn="l"/>
              </a:tabLst>
            </a:pP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Example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Design: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Packet-Switching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Packet-switching: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Another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form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multiplexing: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163F-2193-4284-896A-A6A36A9462D1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92400" y="406400"/>
            <a:ext cx="3746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Switching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85800" y="1447800"/>
            <a:ext cx="228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52500" y="2463800"/>
            <a:ext cx="228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67500" y="1320800"/>
            <a:ext cx="215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52600" y="1079500"/>
            <a:ext cx="1244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Mbs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057900" y="2895600"/>
            <a:ext cx="1028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45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Mbs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86100" y="1104900"/>
            <a:ext cx="3302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7112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statistical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multiplexing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1.5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Mbs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28800" y="2844800"/>
            <a:ext cx="23368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queue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packets</a:t>
            </a:r>
          </a:p>
          <a:p>
            <a:pPr>
              <a:lnSpc>
                <a:spcPts val="2200"/>
              </a:lnSpc>
              <a:tabLst>
                <a:tab pos="76200" algn="l"/>
                <a:tab pos="9398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waiting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output</a:t>
            </a:r>
          </a:p>
          <a:p>
            <a:pPr>
              <a:lnSpc>
                <a:spcPts val="2200"/>
              </a:lnSpc>
              <a:tabLst>
                <a:tab pos="76200" algn="l"/>
                <a:tab pos="939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22300" y="4483100"/>
            <a:ext cx="228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3333CC"/>
                </a:solidFill>
                <a:latin typeface="Symbol" pitchFamily="18" charset="0"/>
                <a:cs typeface="Symbol" pitchFamily="18" charset="0"/>
              </a:rPr>
              <a:t>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52500" y="4064000"/>
            <a:ext cx="6320641" cy="828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279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</a:t>
            </a:r>
          </a:p>
          <a:p>
            <a:pPr>
              <a:lnSpc>
                <a:spcPts val="2800"/>
              </a:lnSpc>
              <a:tabLst>
                <a:tab pos="27940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Cost: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self-descriptive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per-packet,</a:t>
            </a:r>
            <a:endParaRPr lang="en-US" altLang="zh-CN" sz="2400" b="1" dirty="0" smtClean="0">
              <a:solidFill>
                <a:srgbClr val="FFFFFF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22300" y="4876800"/>
            <a:ext cx="7631897" cy="14568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buffering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delays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applications.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3333CC"/>
                </a:solidFill>
                <a:latin typeface="Symbol" pitchFamily="18" charset="0"/>
                <a:cs typeface="Symbol" pitchFamily="18" charset="0"/>
              </a:rPr>
              <a:t>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dynamically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detect/adapt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overload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stability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CE61-29C5-4385-98B6-3B371C90C01B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0" y="863600"/>
            <a:ext cx="7340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Summary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Design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Ideas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866900"/>
            <a:ext cx="2476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Multiplexing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74700" y="2438400"/>
            <a:ext cx="43307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Statistical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Multiplexing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Stability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04900" y="3454400"/>
            <a:ext cx="3975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performance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tradeoffs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4000500"/>
            <a:ext cx="33655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Circuit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switching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switching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24D-9FF4-4EF0-A1C4-7E527570B82A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87400" y="482600"/>
            <a:ext cx="7480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Information,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Computers,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Networks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968500"/>
            <a:ext cx="8051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Information: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anything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represented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00100" y="2438400"/>
            <a:ext cx="622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bits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2959100"/>
            <a:ext cx="6096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Form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represented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bits)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vs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3441700"/>
            <a:ext cx="6985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Substance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(cannot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represented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bits)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9900" y="3949700"/>
            <a:ext cx="2298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Properties: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4483100"/>
            <a:ext cx="3200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Infinitely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replicable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4991100"/>
            <a:ext cx="66294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Computers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manipulate</a:t>
            </a:r>
            <a:r>
              <a:rPr lang="en-US" altLang="zh-CN" sz="2800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information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Networks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create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800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information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F83-3861-421D-8D44-D618B2155F48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571500"/>
            <a:ext cx="75946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574800" algn="l"/>
              </a:tabLst>
            </a:pPr>
            <a:r>
              <a:rPr lang="en-US" altLang="zh-CN" dirty="0" smtClean="0"/>
              <a:t>	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What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5748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software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organized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  <a:p>
            <a:pPr>
              <a:lnSpc>
                <a:spcPts val="3500"/>
              </a:lnSpc>
              <a:tabLst>
                <a:tab pos="15748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Eg: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Human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84300" y="3111500"/>
            <a:ext cx="9398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14300" algn="l"/>
                <a:tab pos="127000" algn="l"/>
                <a:tab pos="393700" algn="l"/>
                <a:tab pos="4064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Hi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14300" algn="l"/>
                <a:tab pos="127000" algn="l"/>
                <a:tab pos="3937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Hi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" algn="l"/>
                <a:tab pos="127000" algn="l"/>
                <a:tab pos="393700" algn="l"/>
                <a:tab pos="4064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Got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114300" algn="l"/>
                <a:tab pos="127000" algn="l"/>
                <a:tab pos="3937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time?</a:t>
            </a:r>
          </a:p>
          <a:p>
            <a:pPr>
              <a:lnSpc>
                <a:spcPts val="3200"/>
              </a:lnSpc>
              <a:tabLst>
                <a:tab pos="114300" algn="l"/>
                <a:tab pos="127000" algn="l"/>
                <a:tab pos="3937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2:00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156200" y="3276600"/>
            <a:ext cx="30861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88900" algn="l"/>
                <a:tab pos="5842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  <a:p>
            <a:pPr>
              <a:lnSpc>
                <a:spcPts val="2400"/>
              </a:lnSpc>
              <a:tabLst>
                <a:tab pos="889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req.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88900" algn="l"/>
                <a:tab pos="5842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  <a:p>
            <a:pPr>
              <a:lnSpc>
                <a:spcPts val="2400"/>
              </a:lnSpc>
              <a:tabLst>
                <a:tab pos="88900" algn="l"/>
                <a:tab pos="5842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reply.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http://www.rpi.edu/index.htm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8900" algn="l"/>
                <a:tab pos="584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&lt;file&gt;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33800" y="5651500"/>
            <a:ext cx="68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time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5C86-B9B8-4872-A9F9-5CC4F5580381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8200" y="482600"/>
            <a:ext cx="7454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Analogy: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Organization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air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travel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1765300"/>
            <a:ext cx="21590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ticket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(purchase)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baggage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(check)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gates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(load)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runway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takeoff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143500" y="1752600"/>
            <a:ext cx="21463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ticket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(complain)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baggage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(claim)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gates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(unload)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runway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landing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31900" y="4610100"/>
            <a:ext cx="59436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  <a:tab pos="20574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30200" algn="l"/>
                <a:tab pos="2057400" algn="l"/>
              </a:tabLst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series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functions</a:t>
            </a:r>
          </a:p>
          <a:p>
            <a:pPr>
              <a:lnSpc>
                <a:spcPts val="3200"/>
              </a:lnSpc>
              <a:tabLst>
                <a:tab pos="3302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performed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different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locations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C801-A358-4D71-A1E7-DF594CCA56F8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139700"/>
            <a:ext cx="78613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441700" algn="l"/>
              </a:tabLst>
            </a:pP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Organization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air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travel: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different</a:t>
            </a:r>
          </a:p>
          <a:p>
            <a:pPr>
              <a:lnSpc>
                <a:spcPts val="4000"/>
              </a:lnSpc>
              <a:tabLst>
                <a:tab pos="3441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view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1409700"/>
            <a:ext cx="21590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ticket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(purchase)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baggage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(check)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gates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(load)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371600" y="3276600"/>
            <a:ext cx="20193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runway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takeoff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143500" y="1397000"/>
            <a:ext cx="21463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ticket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(complain)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baggage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(claim)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gates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(unload)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143500" y="3263900"/>
            <a:ext cx="20193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runway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landing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4305300"/>
            <a:ext cx="75311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  <a:tab pos="2514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457200" algn="l"/>
                <a:tab pos="2514600" algn="l"/>
              </a:tabLst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Layers</a:t>
            </a:r>
            <a:r>
              <a:rPr lang="en-US" altLang="zh-CN" sz="32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implements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service</a:t>
            </a:r>
          </a:p>
          <a:p>
            <a:pPr>
              <a:lnSpc>
                <a:spcPts val="3500"/>
              </a:lnSpc>
              <a:tabLst>
                <a:tab pos="457200" algn="l"/>
                <a:tab pos="2514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via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own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internal-layer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actions</a:t>
            </a:r>
          </a:p>
          <a:p>
            <a:pPr>
              <a:lnSpc>
                <a:spcPts val="3500"/>
              </a:lnSpc>
              <a:tabLst>
                <a:tab pos="457200" algn="l"/>
                <a:tab pos="2514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relying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services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provided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below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912100" y="3302000"/>
            <a:ext cx="114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9A57-002E-421E-8E3A-A28849346B1F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12900" y="711200"/>
            <a:ext cx="5892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air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travel: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services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22400" y="1676400"/>
            <a:ext cx="563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Counter-to-counter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delivery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person+bags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22400" y="2298700"/>
            <a:ext cx="530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baggage-claim-to-baggage-claim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delivery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933700"/>
            <a:ext cx="5575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people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transfer: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loading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gate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arrival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gate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22400" y="3556000"/>
            <a:ext cx="4533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runway-to-runway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delivery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plane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51000" y="4343400"/>
            <a:ext cx="3975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destination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30300" y="5245100"/>
            <a:ext cx="6883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Similarly,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organize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bunch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layers!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CBEF-668B-4AE4-BF02-C1EF006DC395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12700" y="3136900"/>
            <a:ext cx="1765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Departing</a:t>
            </a:r>
          </a:p>
        </p:txBody>
      </p:sp>
      <p:sp>
        <p:nvSpPr>
          <p:cNvPr id="3" name="TextBox 1"/>
          <p:cNvSpPr txBox="1"/>
          <p:nvPr/>
        </p:nvSpPr>
        <p:spPr>
          <a:xfrm rot="16200000">
            <a:off x="749300" y="3416300"/>
            <a:ext cx="1181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airport</a:t>
            </a:r>
          </a:p>
        </p:txBody>
      </p:sp>
      <p:sp>
        <p:nvSpPr>
          <p:cNvPr id="4" name="TextBox 1"/>
          <p:cNvSpPr txBox="1"/>
          <p:nvPr/>
        </p:nvSpPr>
        <p:spPr>
          <a:xfrm rot="16200000">
            <a:off x="7035800" y="3149600"/>
            <a:ext cx="1358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arriving</a:t>
            </a:r>
          </a:p>
        </p:txBody>
      </p:sp>
      <p:sp>
        <p:nvSpPr>
          <p:cNvPr id="5" name="TextBox 1"/>
          <p:cNvSpPr txBox="1"/>
          <p:nvPr/>
        </p:nvSpPr>
        <p:spPr>
          <a:xfrm rot="16200000">
            <a:off x="7569200" y="3238500"/>
            <a:ext cx="1181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airport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09600" y="292100"/>
            <a:ext cx="7912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Distributed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implementation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71600" y="1460500"/>
            <a:ext cx="21590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ticket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(purchase)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baggage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(check)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gates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(load)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runway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takeoff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43500" y="1447800"/>
            <a:ext cx="21463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ticket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(complain)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baggage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(claim)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gates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(unload)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runway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landing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03600" y="5867400"/>
            <a:ext cx="1816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095500" y="4584700"/>
            <a:ext cx="425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intermediate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traffic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sites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222500" y="5156200"/>
            <a:ext cx="1816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46600" y="5181600"/>
            <a:ext cx="1816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airplane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E81-2D7C-4459-8727-BD1D46B937ED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57200"/>
            <a:ext cx="79121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 smtClean="0"/>
              <a:t>			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Implementations</a:t>
            </a:r>
          </a:p>
          <a:p>
            <a:pPr>
              <a:lnSpc>
                <a:spcPts val="40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building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blocks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architecture</a:t>
            </a:r>
          </a:p>
          <a:p>
            <a:pPr>
              <a:lnSpc>
                <a:spcPts val="38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object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different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interfaces</a:t>
            </a:r>
          </a:p>
          <a:p>
            <a:pPr>
              <a:lnSpc>
                <a:spcPts val="38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interface</a:t>
            </a: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defines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operations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this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38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peer-to-peer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interface</a:t>
            </a: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defines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exchanged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peer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48000" y="4914900"/>
            <a:ext cx="18542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41300" algn="l"/>
              </a:tabLst>
            </a:pPr>
            <a:r>
              <a:rPr lang="en-US" altLang="zh-CN" sz="2000" i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i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peer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080000" y="4546600"/>
            <a:ext cx="4318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76200" algn="l"/>
              </a:tabLst>
            </a:pPr>
            <a:r>
              <a:rPr lang="en-US" altLang="zh-CN" sz="2400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1389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i+1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1389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i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63800" y="4521200"/>
            <a:ext cx="4318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63500" algn="l"/>
              </a:tabLst>
            </a:pPr>
            <a:r>
              <a:rPr lang="en-US" altLang="zh-CN" sz="2400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1389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i+1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1389" b="1" dirty="0" smtClean="0">
                <a:solidFill>
                  <a:srgbClr val="B2B2B2"/>
                </a:solidFill>
                <a:latin typeface="Tahoma" pitchFamily="18" charset="0"/>
                <a:cs typeface="Tahoma" pitchFamily="18" charset="0"/>
              </a:rPr>
              <a:t>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4A27-E668-45E1-86B6-DAB3B2678FAF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3600" y="469900"/>
            <a:ext cx="7404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Reference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Models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819900" y="2806700"/>
            <a:ext cx="15113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Session</a:t>
            </a:r>
          </a:p>
          <a:p>
            <a:pPr>
              <a:lnSpc>
                <a:spcPts val="4100"/>
              </a:lnSpc>
              <a:tabLst>
                <a:tab pos="1270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908800" y="3860800"/>
            <a:ext cx="13208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4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Datalink</a:t>
            </a:r>
          </a:p>
          <a:p>
            <a:pPr>
              <a:lnSpc>
                <a:spcPts val="4100"/>
              </a:lnSpc>
              <a:tabLst>
                <a:tab pos="254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3048000"/>
            <a:ext cx="1511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47700" y="3860800"/>
            <a:ext cx="19558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30200" algn="l"/>
                <a:tab pos="3683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Internetwork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302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3100"/>
              </a:lnSpc>
              <a:tabLst>
                <a:tab pos="3302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63900" y="3048000"/>
            <a:ext cx="698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TCP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838700" y="3048000"/>
            <a:ext cx="736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UDP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768600" y="3860800"/>
            <a:ext cx="31877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77800" algn="l"/>
                <a:tab pos="13970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13970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EtherPacket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Point-to-</a:t>
            </a:r>
          </a:p>
          <a:p>
            <a:pPr>
              <a:lnSpc>
                <a:spcPts val="3100"/>
              </a:lnSpc>
              <a:tabLst>
                <a:tab pos="177800" algn="l"/>
                <a:tab pos="13970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Radio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Point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2600" y="1231900"/>
            <a:ext cx="20701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2794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TCP/IP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Model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553200" y="1244600"/>
            <a:ext cx="21844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25400" algn="l"/>
                <a:tab pos="1524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OSI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Ref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Model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Presentation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895600" y="1231900"/>
            <a:ext cx="30226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TCP/IP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5334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FTP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Telnet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HTTP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7500" y="5486400"/>
            <a:ext cx="8572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“Top-down”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approach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means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learn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learn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about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lower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73D-77DC-4D7A-B54E-7D693922E279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9900" y="330200"/>
            <a:ext cx="67564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302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stack</a:t>
            </a:r>
          </a:p>
          <a:p>
            <a:pPr>
              <a:lnSpc>
                <a:spcPts val="3600"/>
              </a:lnSpc>
              <a:tabLst>
                <a:tab pos="330200" algn="l"/>
                <a:tab pos="1282700" algn="l"/>
              </a:tabLst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supporting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800"/>
              </a:lnSpc>
              <a:tabLst>
                <a:tab pos="3302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841500"/>
            <a:ext cx="5499100" cy="400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ftp,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smtp,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</a:p>
          <a:p>
            <a:pPr>
              <a:lnSpc>
                <a:spcPts val="3500"/>
              </a:lnSpc>
              <a:tabLst>
                <a:tab pos="330200" algn="l"/>
                <a:tab pos="457200" algn="l"/>
              </a:tabLst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transport: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host-host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</a:p>
          <a:p>
            <a:pPr>
              <a:lnSpc>
                <a:spcPts val="3500"/>
              </a:lnSpc>
              <a:tabLst>
                <a:tab pos="330200" algn="l"/>
                <a:tab pos="457200" algn="l"/>
              </a:tabLst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network: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datagrams</a:t>
            </a:r>
          </a:p>
          <a:p>
            <a:pPr>
              <a:lnSpc>
                <a:spcPts val="2800"/>
              </a:lnSpc>
              <a:tabLst>
                <a:tab pos="3302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destination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  <a:p>
            <a:pPr>
              <a:lnSpc>
                <a:spcPts val="3500"/>
              </a:lnSpc>
              <a:tabLst>
                <a:tab pos="330200" algn="l"/>
                <a:tab pos="457200" algn="l"/>
              </a:tabLst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</a:p>
          <a:p>
            <a:pPr>
              <a:lnSpc>
                <a:spcPts val="2800"/>
              </a:lnSpc>
              <a:tabLst>
                <a:tab pos="3302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neighboring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elements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ppp,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  <a:p>
            <a:pPr>
              <a:lnSpc>
                <a:spcPts val="3500"/>
              </a:lnSpc>
              <a:tabLst>
                <a:tab pos="330200" algn="l"/>
                <a:tab pos="457200" algn="l"/>
              </a:tabLst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physical: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wire”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629400" y="2120900"/>
            <a:ext cx="1676400" cy="336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39700" algn="l"/>
                <a:tab pos="215900" algn="l"/>
                <a:tab pos="571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39700" algn="l"/>
                <a:tab pos="2159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39700" algn="l"/>
                <a:tab pos="2159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39700" algn="l"/>
                <a:tab pos="2159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39700" algn="l"/>
                <a:tab pos="2159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4BD-2294-4597-BE31-2853806E5560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57300" y="495300"/>
            <a:ext cx="6350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Layering: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logical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communication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03600" y="1219200"/>
            <a:ext cx="1257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2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42900" y="1422400"/>
            <a:ext cx="190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E.g.: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2900" y="1917700"/>
            <a:ext cx="2501900" cy="402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</a:p>
          <a:p>
            <a:pPr>
              <a:lnSpc>
                <a:spcPts val="24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</a:t>
            </a:r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addressing,</a:t>
            </a:r>
          </a:p>
          <a:p>
            <a:pPr>
              <a:lnSpc>
                <a:spcPts val="24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</a:t>
            </a:r>
          </a:p>
          <a:p>
            <a:pPr>
              <a:lnSpc>
                <a:spcPts val="24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form</a:t>
            </a:r>
          </a:p>
          <a:p>
            <a:pPr>
              <a:lnSpc>
                <a:spcPts val="24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“datagram”</a:t>
            </a:r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datagram</a:t>
            </a:r>
          </a:p>
          <a:p>
            <a:pPr>
              <a:lnSpc>
                <a:spcPts val="24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peer</a:t>
            </a:r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wait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peer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4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receipt</a:t>
            </a:r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analogy: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post</a:t>
            </a:r>
          </a:p>
          <a:p>
            <a:pPr>
              <a:lnSpc>
                <a:spcPts val="24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office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27400" y="1866900"/>
            <a:ext cx="13208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01600" algn="l"/>
                <a:tab pos="152400" algn="l"/>
                <a:tab pos="165100" algn="l"/>
                <a:tab pos="241300" algn="l"/>
                <a:tab pos="4191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900"/>
              </a:lnSpc>
              <a:tabLst>
                <a:tab pos="101600" algn="l"/>
                <a:tab pos="152400" algn="l"/>
                <a:tab pos="165100" algn="l"/>
                <a:tab pos="241300" algn="l"/>
                <a:tab pos="419100" algn="l"/>
                <a:tab pos="508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200"/>
              </a:lnSpc>
              <a:tabLst>
                <a:tab pos="101600" algn="l"/>
                <a:tab pos="152400" algn="l"/>
                <a:tab pos="165100" algn="l"/>
                <a:tab pos="241300" algn="l"/>
                <a:tab pos="419100" algn="l"/>
                <a:tab pos="508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2200"/>
              </a:lnSpc>
              <a:tabLst>
                <a:tab pos="101600" algn="l"/>
                <a:tab pos="152400" algn="l"/>
                <a:tab pos="165100" algn="l"/>
                <a:tab pos="241300" algn="l"/>
                <a:tab pos="419100" algn="l"/>
                <a:tab pos="508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01600" algn="l"/>
                <a:tab pos="152400" algn="l"/>
                <a:tab pos="165100" algn="l"/>
                <a:tab pos="241300" algn="l"/>
                <a:tab pos="419100" algn="l"/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2200"/>
              </a:lnSpc>
              <a:tabLst>
                <a:tab pos="101600" algn="l"/>
                <a:tab pos="152400" algn="l"/>
                <a:tab pos="165100" algn="l"/>
                <a:tab pos="241300" algn="l"/>
                <a:tab pos="4191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2200"/>
              </a:lnSpc>
              <a:tabLst>
                <a:tab pos="101600" algn="l"/>
                <a:tab pos="152400" algn="l"/>
                <a:tab pos="165100" algn="l"/>
                <a:tab pos="241300" algn="l"/>
                <a:tab pos="4191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200"/>
              </a:lnSpc>
              <a:tabLst>
                <a:tab pos="101600" algn="l"/>
                <a:tab pos="152400" algn="l"/>
                <a:tab pos="165100" algn="l"/>
                <a:tab pos="241300" algn="l"/>
                <a:tab pos="419100" algn="l"/>
                <a:tab pos="5080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2200"/>
              </a:lnSpc>
              <a:tabLst>
                <a:tab pos="101600" algn="l"/>
                <a:tab pos="152400" algn="l"/>
                <a:tab pos="165100" algn="l"/>
                <a:tab pos="241300" algn="l"/>
                <a:tab pos="4191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97500" y="3022600"/>
            <a:ext cx="33528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30200" algn="l"/>
                <a:tab pos="355600" algn="l"/>
                <a:tab pos="431800" algn="l"/>
                <a:tab pos="495300" algn="l"/>
                <a:tab pos="762000" algn="l"/>
                <a:tab pos="1562100" algn="l"/>
                <a:tab pos="2654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200"/>
              </a:lnSpc>
              <a:tabLst>
                <a:tab pos="330200" algn="l"/>
                <a:tab pos="355600" algn="l"/>
                <a:tab pos="431800" algn="l"/>
                <a:tab pos="495300" algn="l"/>
                <a:tab pos="762000" algn="l"/>
                <a:tab pos="1562100" algn="l"/>
                <a:tab pos="26543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2200"/>
              </a:lnSpc>
              <a:tabLst>
                <a:tab pos="330200" algn="l"/>
                <a:tab pos="355600" algn="l"/>
                <a:tab pos="431800" algn="l"/>
                <a:tab pos="495300" algn="l"/>
                <a:tab pos="762000" algn="l"/>
                <a:tab pos="1562100" algn="l"/>
                <a:tab pos="26543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30200" algn="l"/>
                <a:tab pos="355600" algn="l"/>
                <a:tab pos="431800" algn="l"/>
                <a:tab pos="495300" algn="l"/>
                <a:tab pos="762000" algn="l"/>
                <a:tab pos="1562100" algn="l"/>
                <a:tab pos="2654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400"/>
              </a:lnSpc>
              <a:tabLst>
                <a:tab pos="330200" algn="l"/>
                <a:tab pos="355600" algn="l"/>
                <a:tab pos="431800" algn="l"/>
                <a:tab pos="495300" algn="l"/>
                <a:tab pos="762000" algn="l"/>
                <a:tab pos="1562100" algn="l"/>
                <a:tab pos="265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2400"/>
              </a:lnSpc>
              <a:tabLst>
                <a:tab pos="330200" algn="l"/>
                <a:tab pos="355600" algn="l"/>
                <a:tab pos="431800" algn="l"/>
                <a:tab pos="495300" algn="l"/>
                <a:tab pos="762000" algn="l"/>
                <a:tab pos="1562100" algn="l"/>
                <a:tab pos="2654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900"/>
              </a:lnSpc>
              <a:tabLst>
                <a:tab pos="330200" algn="l"/>
                <a:tab pos="355600" algn="l"/>
                <a:tab pos="431800" algn="l"/>
                <a:tab pos="495300" algn="l"/>
                <a:tab pos="762000" algn="l"/>
                <a:tab pos="1562100" algn="l"/>
                <a:tab pos="2654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200"/>
              </a:lnSpc>
              <a:tabLst>
                <a:tab pos="330200" algn="l"/>
                <a:tab pos="355600" algn="l"/>
                <a:tab pos="431800" algn="l"/>
                <a:tab pos="495300" algn="l"/>
                <a:tab pos="762000" algn="l"/>
                <a:tab pos="1562100" algn="l"/>
                <a:tab pos="26543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2200"/>
              </a:lnSpc>
              <a:tabLst>
                <a:tab pos="330200" algn="l"/>
                <a:tab pos="355600" algn="l"/>
                <a:tab pos="431800" algn="l"/>
                <a:tab pos="495300" algn="l"/>
                <a:tab pos="762000" algn="l"/>
                <a:tab pos="1562100" algn="l"/>
                <a:tab pos="2654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3DBE-C1DE-48E7-8250-5CC3727423DD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485640" y="4479290"/>
          <a:ext cx="1267458" cy="1828800"/>
        </p:xfrm>
        <a:graphic>
          <a:graphicData uri="http://schemas.openxmlformats.org/drawingml/2006/table">
            <a:tbl>
              <a:tblPr/>
              <a:tblGrid>
                <a:gridCol w="322579"/>
                <a:gridCol w="425450"/>
                <a:gridCol w="519429"/>
              </a:tblGrid>
              <a:tr h="31750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application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10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physical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2068829" y="3215639"/>
          <a:ext cx="1266190" cy="2103120"/>
        </p:xfrm>
        <a:graphic>
          <a:graphicData uri="http://schemas.openxmlformats.org/drawingml/2006/table">
            <a:tbl>
              <a:tblPr/>
              <a:tblGrid>
                <a:gridCol w="287020"/>
                <a:gridCol w="979170"/>
              </a:tblGrid>
              <a:tr h="3175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application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019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transport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link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physical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68720" y="4474209"/>
          <a:ext cx="1266189" cy="1828800"/>
        </p:xfrm>
        <a:graphic>
          <a:graphicData uri="http://schemas.openxmlformats.org/drawingml/2006/table">
            <a:tbl>
              <a:tblPr/>
              <a:tblGrid>
                <a:gridCol w="825499"/>
                <a:gridCol w="440690"/>
              </a:tblGrid>
              <a:tr h="3175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67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link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physical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3700" y="571500"/>
            <a:ext cx="6692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i="1" dirty="0" smtClean="0">
                <a:solidFill>
                  <a:srgbClr val="FF9966"/>
                </a:solidFill>
                <a:latin typeface="Tahoma" pitchFamily="18" charset="0"/>
                <a:cs typeface="Tahoma" pitchFamily="18" charset="0"/>
              </a:rPr>
              <a:t>Layering: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9966"/>
                </a:solidFill>
                <a:latin typeface="Tahoma" pitchFamily="18" charset="0"/>
                <a:cs typeface="Tahoma" pitchFamily="18" charset="0"/>
              </a:rPr>
              <a:t>communication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33600" y="1549400"/>
            <a:ext cx="1257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u="sng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235200" y="1828800"/>
            <a:ext cx="1054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298700" y="2108200"/>
            <a:ext cx="92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65400" y="2400300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298700" y="2692400"/>
            <a:ext cx="40767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149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  <a:p>
            <a:pPr>
              <a:lnSpc>
                <a:spcPts val="2500"/>
              </a:lnSpc>
              <a:tabLst>
                <a:tab pos="314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715000" y="3289300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48300" y="3568700"/>
            <a:ext cx="92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756400" y="42672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data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05100" y="13462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data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B615-77E4-4BFF-906D-7FF97566B495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3647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29000" y="685800"/>
            <a:ext cx="2273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Networks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2019300"/>
            <a:ext cx="4559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Potential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networking: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231900" y="2578100"/>
            <a:ext cx="6692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move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everywhere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cheaply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with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511300" y="2997200"/>
            <a:ext cx="5638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desired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performance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characteristics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11300" y="3467100"/>
            <a:ext cx="6870700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Break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space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barrier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information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7120" y="3948656"/>
            <a:ext cx="6285760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provides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connectivity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047-9F2C-4699-B02F-E0411B0C3597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381000"/>
            <a:ext cx="72898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302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                <a:tab pos="330200" algn="l"/>
                <a:tab pos="457200" algn="l"/>
              </a:tabLst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takes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above</a:t>
            </a:r>
          </a:p>
          <a:p>
            <a:pPr>
              <a:lnSpc>
                <a:spcPts val="4000"/>
              </a:lnSpc>
              <a:tabLst>
                <a:tab pos="330200" algn="l"/>
                <a:tab pos="457200" algn="l"/>
              </a:tabLst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information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create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new</a:t>
            </a:r>
          </a:p>
          <a:p>
            <a:pPr>
              <a:lnSpc>
                <a:spcPts val="3200"/>
              </a:lnSpc>
              <a:tabLst>
                <a:tab pos="3302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unit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(“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encapsulation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”)</a:t>
            </a:r>
          </a:p>
          <a:p>
            <a:pPr>
              <a:lnSpc>
                <a:spcPts val="4000"/>
              </a:lnSpc>
              <a:tabLst>
                <a:tab pos="330200" algn="l"/>
                <a:tab pos="457200" algn="l"/>
              </a:tabLst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passes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new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unit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below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879600" y="3848100"/>
            <a:ext cx="16764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39700" algn="l"/>
                <a:tab pos="228600" algn="l"/>
                <a:tab pos="571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2900"/>
              </a:lnSpc>
              <a:tabLst>
                <a:tab pos="139700" algn="l"/>
                <a:tab pos="2286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2900"/>
              </a:lnSpc>
              <a:tabLst>
                <a:tab pos="139700" algn="l"/>
                <a:tab pos="2286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900"/>
              </a:lnSpc>
              <a:tabLst>
                <a:tab pos="139700" algn="l"/>
                <a:tab pos="2286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95500" y="5308600"/>
            <a:ext cx="124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254500" y="3822700"/>
            <a:ext cx="16764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39700" algn="l"/>
                <a:tab pos="228600" algn="l"/>
                <a:tab pos="571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2900"/>
              </a:lnSpc>
              <a:tabLst>
                <a:tab pos="139700" algn="l"/>
                <a:tab pos="2286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2900"/>
              </a:lnSpc>
              <a:tabLst>
                <a:tab pos="139700" algn="l"/>
                <a:tab pos="2286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900"/>
              </a:lnSpc>
              <a:tabLst>
                <a:tab pos="139700" algn="l"/>
                <a:tab pos="2286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470400" y="5295900"/>
            <a:ext cx="124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260600" y="3175000"/>
            <a:ext cx="1016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source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292600" y="3225800"/>
            <a:ext cx="1701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destination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4000" y="3822700"/>
            <a:ext cx="13843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  <a:tab pos="6350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3400"/>
              </a:lnSpc>
              <a:tabLst>
                <a:tab pos="330200" algn="l"/>
                <a:tab pos="6350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3000"/>
              </a:lnSpc>
              <a:tabLst>
                <a:tab pos="330200" algn="l"/>
                <a:tab pos="6350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2900"/>
              </a:lnSpc>
              <a:tabLst>
                <a:tab pos="330200" algn="l"/>
                <a:tab pos="635000" algn="l"/>
                <a:tab pos="1143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289800" y="3771900"/>
            <a:ext cx="2286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134100" y="4178300"/>
            <a:ext cx="9271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</a:p>
          <a:p>
            <a:pPr>
              <a:lnSpc>
                <a:spcPts val="3000"/>
              </a:lnSpc>
              <a:tabLst>
                <a:tab pos="3302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</a:p>
          <a:p>
            <a:pPr>
              <a:lnSpc>
                <a:spcPts val="2900"/>
              </a:lnSpc>
              <a:tabLst>
                <a:tab pos="330200" algn="l"/>
                <a:tab pos="635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97800" y="3771900"/>
            <a:ext cx="12700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50800" algn="l"/>
                <a:tab pos="1778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message</a:t>
            </a:r>
          </a:p>
          <a:p>
            <a:pPr>
              <a:lnSpc>
                <a:spcPts val="3100"/>
              </a:lnSpc>
              <a:tabLst>
                <a:tab pos="50800" algn="l"/>
                <a:tab pos="1778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  <a:p>
            <a:pPr>
              <a:lnSpc>
                <a:spcPts val="3200"/>
              </a:lnSpc>
              <a:tabLst>
                <a:tab pos="508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datagram</a:t>
            </a:r>
          </a:p>
          <a:p>
            <a:pPr>
              <a:lnSpc>
                <a:spcPts val="3200"/>
              </a:lnSpc>
              <a:tabLst>
                <a:tab pos="508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frame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4EC-8B62-449B-BE5C-D61FCD0DDBCB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16300" y="685800"/>
            <a:ext cx="2311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Summary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98500" y="38481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14400" y="3810000"/>
            <a:ext cx="7226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Networks,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connectivity,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topologies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8500" y="4381500"/>
            <a:ext cx="62738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Idea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about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6FCE-411A-4D42-A935-081E343955DE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60700" y="2413000"/>
            <a:ext cx="2997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600"/>
              </a:lnSpc>
              <a:tabLst/>
            </a:pPr>
            <a:r>
              <a:rPr lang="en-US" altLang="zh-CN" sz="6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Thank</a:t>
            </a:r>
            <a:r>
              <a:rPr lang="en-US" altLang="zh-CN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9015-2E78-44E1-B122-6D4D3849A73E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87500" y="685800"/>
            <a:ext cx="5943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What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40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Connectivity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”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2019300"/>
            <a:ext cx="7289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Direct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indirect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every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other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04900" y="2489200"/>
            <a:ext cx="3543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4700" y="3619500"/>
            <a:ext cx="75311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30200" algn="l"/>
              </a:tabLst>
            </a:pP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Connectivity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magic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needed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3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communicate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you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have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direct</a:t>
            </a:r>
          </a:p>
          <a:p>
            <a:pPr>
              <a:lnSpc>
                <a:spcPts val="3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pt-pt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31900" y="5016500"/>
            <a:ext cx="6934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Tradeoff: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Performance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characteristics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worse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than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11300" y="5372100"/>
            <a:ext cx="2324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true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link!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C604-7F2E-48E7-A784-1FE591652784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33700" y="609600"/>
            <a:ext cx="3175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Connectivity.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409700"/>
            <a:ext cx="3098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Building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Blocks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27100" y="1955800"/>
            <a:ext cx="5105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coax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cable,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optical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fiber..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2438400"/>
            <a:ext cx="6413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nodes: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general-purpose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workstations...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9900" y="3416300"/>
            <a:ext cx="3746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Direct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connectivity: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3962400"/>
            <a:ext cx="2349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point-to-point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4927600"/>
            <a:ext cx="2717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access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BB3C-3937-4C47-B989-7BF4CCCE3434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08300" y="685800"/>
            <a:ext cx="3314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Connectivity..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2171700"/>
            <a:ext cx="4000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Indirect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Connectivity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231900" y="2679700"/>
            <a:ext cx="3175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switched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networks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01800" y="3581400"/>
            <a:ext cx="1866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switches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31900" y="4457700"/>
            <a:ext cx="2514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inter-networks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27200" y="5372100"/>
            <a:ext cx="161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routers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4CA-5BC3-4728-AE1A-EECF9E6D1DC3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17800" y="457200"/>
            <a:ext cx="3683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Connectivity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3700" y="1066800"/>
            <a:ext cx="1828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Internet: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50900" y="1562100"/>
            <a:ext cx="1917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Best-effort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2032000"/>
            <a:ext cx="2603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(no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performance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30300" y="2387600"/>
            <a:ext cx="1892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guarantees)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2819400"/>
            <a:ext cx="3022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Packet-by-packet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3700" y="3784600"/>
            <a:ext cx="3949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pt-pt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0900" y="4330700"/>
            <a:ext cx="31623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Always-connected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Fixed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bandwidth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Fixed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delay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Zero-jitter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A771-9A47-48B1-8595-52D8C4DAD7CE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19200" y="381000"/>
            <a:ext cx="6527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Point-to-Point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Connectivity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828800"/>
            <a:ext cx="80010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coding,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modulation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etc</a:t>
            </a:r>
          </a:p>
          <a:p>
            <a:pPr>
              <a:lnSpc>
                <a:spcPts val="3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needed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the:</a:t>
            </a:r>
          </a:p>
          <a:p>
            <a:pPr>
              <a:lnSpc>
                <a:spcPts val="3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shared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apps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framing,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medium</a:t>
            </a:r>
          </a:p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control,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multiplexing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)</a:t>
            </a:r>
          </a:p>
          <a:p>
            <a:pPr>
              <a:lnSpc>
                <a:spcPts val="3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unreliable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reliability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)</a:t>
            </a:r>
          </a:p>
          <a:p>
            <a:pPr>
              <a:lnSpc>
                <a:spcPts val="3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sporadically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traffic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flood</a:t>
            </a:r>
          </a:p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receivers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)</a:t>
            </a:r>
          </a:p>
          <a:p>
            <a:pPr>
              <a:lnSpc>
                <a:spcPts val="3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need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concepts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like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addressing,</a:t>
            </a:r>
          </a:p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names,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routers,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hubs,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forwarding,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filtering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…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352800" y="1358900"/>
            <a:ext cx="21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245100" y="1358900"/>
            <a:ext cx="190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BB6C-5FDC-4EE5-9298-1793575C79BB}" type="datetime1">
              <a:rPr lang="en-US" smtClean="0"/>
              <a:t>12/7/2012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1199</Words>
  <Application>Microsoft Office PowerPoint</Application>
  <PresentationFormat>On-screen Show (4:3)</PresentationFormat>
  <Paragraphs>668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ynk</cp:lastModifiedBy>
  <cp:revision>12</cp:revision>
  <dcterms:created xsi:type="dcterms:W3CDTF">2006-08-16T00:00:00Z</dcterms:created>
  <dcterms:modified xsi:type="dcterms:W3CDTF">2012-12-07T19:53:34Z</dcterms:modified>
</cp:coreProperties>
</file>