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	<Relationship Id="rId32" Type="http://schemas.openxmlformats.org/officeDocument/2006/relationships/slide" Target="slides/slide27.xml" />
	<Relationship Id="rId33" Type="http://schemas.openxmlformats.org/officeDocument/2006/relationships/slide" Target="slides/slide28.xml" />
	<Relationship Id="rId34" Type="http://schemas.openxmlformats.org/officeDocument/2006/relationships/slide" Target="slides/slide29.xml" />
	<Relationship Id="rId35" Type="http://schemas.openxmlformats.org/officeDocument/2006/relationships/slide" Target="slides/slide30.xml" />
	<Relationship Id="rId36" Type="http://schemas.openxmlformats.org/officeDocument/2006/relationships/slide" Target="slides/slide31.xml" />
	<Relationship Id="rId37" Type="http://schemas.openxmlformats.org/officeDocument/2006/relationships/slide" Target="slides/slide32.xml" />
	<Relationship Id="rId38" Type="http://schemas.openxmlformats.org/officeDocument/2006/relationships/slide" Target="slides/slide33.xml" />
	<Relationship Id="rId39" Type="http://schemas.openxmlformats.org/officeDocument/2006/relationships/slide" Target="slides/slide34.xml" />
	<Relationship Id="rId40" Type="http://schemas.openxmlformats.org/officeDocument/2006/relationships/slide" Target="slides/slide35.xml" />
	<Relationship Id="rId41" Type="http://schemas.openxmlformats.org/officeDocument/2006/relationships/slide" Target="slides/slide36.xml" />
	<Relationship Id="rId42" Type="http://schemas.openxmlformats.org/officeDocument/2006/relationships/slide" Target="slides/slide37.xml" />
	<Relationship Id="rId43" Type="http://schemas.openxmlformats.org/officeDocument/2006/relationships/slide" Target="slides/slide38.xml" />
	<Relationship Id="rId44" Type="http://schemas.openxmlformats.org/officeDocument/2006/relationships/slide" Target="slides/slide39.xml" />
	<Relationship Id="rId45" Type="http://schemas.openxmlformats.org/officeDocument/2006/relationships/slide" Target="slides/slide40.xml" />
	<Relationship Id="rId46" Type="http://schemas.openxmlformats.org/officeDocument/2006/relationships/slide" Target="slides/slide41.xml" />
	<Relationship Id="rId47" Type="http://schemas.openxmlformats.org/officeDocument/2006/relationships/slide" Target="slides/slide42.xml" />
	<Relationship Id="rId48" Type="http://schemas.openxmlformats.org/officeDocument/2006/relationships/slide" Target="slides/slide43.xml" />
	<Relationship Id="rId49" Type="http://schemas.openxmlformats.org/officeDocument/2006/relationships/slide" Target="slides/slide44.xml" />
	<Relationship Id="rId50" Type="http://schemas.openxmlformats.org/officeDocument/2006/relationships/slide" Target="slides/slide45.xml" />
	<Relationship Id="rId51" Type="http://schemas.openxmlformats.org/officeDocument/2006/relationships/slide" Target="slides/slide46.xml" />
	<Relationship Id="rId52" Type="http://schemas.openxmlformats.org/officeDocument/2006/relationships/slide" Target="slides/slide47.xml" />
	<Relationship Id="rId53" Type="http://schemas.openxmlformats.org/officeDocument/2006/relationships/slide" Target="slides/slide48.xml" />
	<Relationship Id="rId54" Type="http://schemas.openxmlformats.org/officeDocument/2006/relationships/slide" Target="slides/slide49.xml" />
	<Relationship Id="rId55" Type="http://schemas.openxmlformats.org/officeDocument/2006/relationships/slide" Target="slides/slide50.xml" />
	<Relationship Id="rId56" Type="http://schemas.openxmlformats.org/officeDocument/2006/relationships/slide" Target="slides/slide51.xml" />
	<Relationship Id="rId57" Type="http://schemas.openxmlformats.org/officeDocument/2006/relationships/slide" Target="slides/slide52.xml" />
	<Relationship Id="rId58" Type="http://schemas.openxmlformats.org/officeDocument/2006/relationships/slide" Target="slides/slide53.xml" />
	<Relationship Id="rId59" Type="http://schemas.openxmlformats.org/officeDocument/2006/relationships/slide" Target="slides/slide54.xml" />
	<Relationship Id="rId60" Type="http://schemas.openxmlformats.org/officeDocument/2006/relationships/slide" Target="slides/slide55.xml" />
	<Relationship Id="rId61" Type="http://schemas.openxmlformats.org/officeDocument/2006/relationships/slide" Target="slides/slide56.xml" />
	<Relationship Id="rId62" Type="http://schemas.openxmlformats.org/officeDocument/2006/relationships/slide" Target="slides/slide57.xml" />
	<Relationship Id="rId63" Type="http://schemas.openxmlformats.org/officeDocument/2006/relationships/slide" Target="slides/slide58.xml" />
	<Relationship Id="rId64" Type="http://schemas.openxmlformats.org/officeDocument/2006/relationships/slide" Target="slides/slide59.xml" />
	<Relationship Id="rId65" Type="http://schemas.openxmlformats.org/officeDocument/2006/relationships/slide" Target="slides/slide60.xml" />
	<Relationship Id="rId66" Type="http://schemas.openxmlformats.org/officeDocument/2006/relationships/slide" Target="slides/slide61.xml" />
	<Relationship Id="rId67" Type="http://schemas.openxmlformats.org/officeDocument/2006/relationships/slide" Target="slides/slide62.xml" />
	<Relationship Id="rId68" Type="http://schemas.openxmlformats.org/officeDocument/2006/relationships/slide" Target="slides/slide63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_rels/slide2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3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</Relationships>
</file>

<file path=ppt/slides/_rels/slide3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3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</Relationships>
</file>

<file path=ppt/slides/_rels/slide3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3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3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_rels/slide3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3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3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3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4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4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4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</Relationships>
</file>

<file path=ppt/slides/_rels/slide4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</Relationships>
</file>

<file path=ppt/slides/_rels/slide4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4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4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4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</Relationships>
</file>

<file path=ppt/slides/_rels/slide4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4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5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5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</Relationships>
</file>

<file path=ppt/slides/_rels/slide5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.jpeg" />
</Relationships>
</file>

<file path=ppt/slides/_rels/slide5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</Relationships>
</file>

<file path=ppt/slides/_rels/slide5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	<Relationship Id="rId3" Type="http://schemas.openxmlformats.org/officeDocument/2006/relationships/image" Target="../media/image22.jpeg" />
</Relationships>
</file>

<file path=ppt/slides/_rels/slide5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5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5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5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.jpeg" />
</Relationships>
</file>

<file path=ppt/slides/_rels/slide5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6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6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6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6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2628900" y="2324100"/>
            <a:ext cx="3860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Transport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Layer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00400" y="5943600"/>
            <a:ext cx="2527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ff950e"/>
                </a:solidFill>
                <a:latin typeface="Tahoma" pitchFamily="18" charset="0"/>
                <a:cs typeface="Tahoma" pitchFamily="18" charset="0"/>
              </a:rPr>
              <a:t>Pranita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950e"/>
                </a:solidFill>
                <a:latin typeface="Tahoma" pitchFamily="18" charset="0"/>
                <a:cs typeface="Tahoma" pitchFamily="18" charset="0"/>
              </a:rPr>
              <a:t>S.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950e"/>
                </a:solidFill>
                <a:latin typeface="Tahoma" pitchFamily="18" charset="0"/>
                <a:cs typeface="Tahoma" pitchFamily="18" charset="0"/>
              </a:rPr>
              <a:t>Acharekar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76600" y="1809750"/>
            <a:ext cx="3324859" cy="3200400"/>
          </a:xfrm>
          <a:custGeom>
            <a:avLst/>
            <a:gdLst>
              <a:gd name="connsiteX0" fmla="*/ 1662429 w 3324859"/>
              <a:gd name="connsiteY0" fmla="*/ 3200400 h 3200400"/>
              <a:gd name="connsiteX1" fmla="*/ 0 w 3324859"/>
              <a:gd name="connsiteY1" fmla="*/ 3200400 h 3200400"/>
              <a:gd name="connsiteX2" fmla="*/ 0 w 3324859"/>
              <a:gd name="connsiteY2" fmla="*/ 0 h 3200400"/>
              <a:gd name="connsiteX3" fmla="*/ 3324859 w 3324859"/>
              <a:gd name="connsiteY3" fmla="*/ 0 h 3200400"/>
              <a:gd name="connsiteX4" fmla="*/ 3324859 w 3324859"/>
              <a:gd name="connsiteY4" fmla="*/ 3200400 h 3200400"/>
              <a:gd name="connsiteX5" fmla="*/ 1662429 w 3324859"/>
              <a:gd name="connsiteY5" fmla="*/ 3200400 h 3200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324859" h="3200400">
                <a:moveTo>
                  <a:pt x="1662429" y="3200400"/>
                </a:moveTo>
                <a:lnTo>
                  <a:pt x="0" y="3200400"/>
                </a:lnTo>
                <a:lnTo>
                  <a:pt x="0" y="0"/>
                </a:lnTo>
                <a:lnTo>
                  <a:pt x="3324859" y="0"/>
                </a:lnTo>
                <a:lnTo>
                  <a:pt x="3324859" y="3200400"/>
                </a:lnTo>
                <a:lnTo>
                  <a:pt x="1662429" y="320040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21120" y="1638300"/>
            <a:ext cx="74929" cy="76200"/>
          </a:xfrm>
          <a:custGeom>
            <a:avLst/>
            <a:gdLst>
              <a:gd name="connsiteX0" fmla="*/ 74929 w 74929"/>
              <a:gd name="connsiteY0" fmla="*/ 38100 h 76200"/>
              <a:gd name="connsiteX1" fmla="*/ 0 w 74929"/>
              <a:gd name="connsiteY1" fmla="*/ 76200 h 76200"/>
              <a:gd name="connsiteX2" fmla="*/ 0 w 74929"/>
              <a:gd name="connsiteY2" fmla="*/ 0 h 76200"/>
              <a:gd name="connsiteX3" fmla="*/ 74929 w 74929"/>
              <a:gd name="connsiteY3" fmla="*/ 381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4929" h="76200">
                <a:moveTo>
                  <a:pt x="74929" y="38100"/>
                </a:moveTo>
                <a:lnTo>
                  <a:pt x="0" y="76200"/>
                </a:lnTo>
                <a:lnTo>
                  <a:pt x="0" y="0"/>
                </a:lnTo>
                <a:lnTo>
                  <a:pt x="74929" y="381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95900" y="1662429"/>
            <a:ext cx="1139190" cy="22860"/>
          </a:xfrm>
          <a:custGeom>
            <a:avLst/>
            <a:gdLst>
              <a:gd name="connsiteX0" fmla="*/ 0 w 1139190"/>
              <a:gd name="connsiteY0" fmla="*/ 11429 h 22860"/>
              <a:gd name="connsiteX1" fmla="*/ 1139190 w 1139190"/>
              <a:gd name="connsiteY1" fmla="*/ 11429 h 22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39190" h="22860">
                <a:moveTo>
                  <a:pt x="0" y="11429"/>
                </a:moveTo>
                <a:lnTo>
                  <a:pt x="1139190" y="11429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81350" y="1639570"/>
            <a:ext cx="76200" cy="74929"/>
          </a:xfrm>
          <a:custGeom>
            <a:avLst/>
            <a:gdLst>
              <a:gd name="connsiteX0" fmla="*/ 0 w 76200"/>
              <a:gd name="connsiteY0" fmla="*/ 36829 h 74929"/>
              <a:gd name="connsiteX1" fmla="*/ 76200 w 76200"/>
              <a:gd name="connsiteY1" fmla="*/ 0 h 74929"/>
              <a:gd name="connsiteX2" fmla="*/ 74929 w 76200"/>
              <a:gd name="connsiteY2" fmla="*/ 74929 h 74929"/>
              <a:gd name="connsiteX3" fmla="*/ 0 w 76200"/>
              <a:gd name="connsiteY3" fmla="*/ 36829 h 74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6200" h="74929">
                <a:moveTo>
                  <a:pt x="0" y="36829"/>
                </a:moveTo>
                <a:lnTo>
                  <a:pt x="76200" y="0"/>
                </a:lnTo>
                <a:lnTo>
                  <a:pt x="74929" y="74929"/>
                </a:lnTo>
                <a:lnTo>
                  <a:pt x="0" y="3682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42310" y="1667510"/>
            <a:ext cx="1076960" cy="29210"/>
          </a:xfrm>
          <a:custGeom>
            <a:avLst/>
            <a:gdLst>
              <a:gd name="connsiteX0" fmla="*/ 0 w 1076960"/>
              <a:gd name="connsiteY0" fmla="*/ 14605 h 29210"/>
              <a:gd name="connsiteX1" fmla="*/ 1076960 w 1076960"/>
              <a:gd name="connsiteY1" fmla="*/ 14605 h 292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76960" h="29210">
                <a:moveTo>
                  <a:pt x="0" y="14605"/>
                </a:moveTo>
                <a:lnTo>
                  <a:pt x="1076960" y="14605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13379" y="2343150"/>
            <a:ext cx="657860" cy="149860"/>
          </a:xfrm>
          <a:custGeom>
            <a:avLst/>
            <a:gdLst>
              <a:gd name="connsiteX0" fmla="*/ 2540 w 657860"/>
              <a:gd name="connsiteY0" fmla="*/ 0 h 149860"/>
              <a:gd name="connsiteX1" fmla="*/ 657860 w 657860"/>
              <a:gd name="connsiteY1" fmla="*/ 130810 h 149860"/>
              <a:gd name="connsiteX2" fmla="*/ 654050 w 657860"/>
              <a:gd name="connsiteY2" fmla="*/ 149860 h 149860"/>
              <a:gd name="connsiteX3" fmla="*/ 0 w 657860"/>
              <a:gd name="connsiteY3" fmla="*/ 19050 h 149860"/>
              <a:gd name="connsiteX4" fmla="*/ 2540 w 657860"/>
              <a:gd name="connsiteY4" fmla="*/ 0 h 149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7860" h="149860">
                <a:moveTo>
                  <a:pt x="2540" y="0"/>
                </a:moveTo>
                <a:lnTo>
                  <a:pt x="657860" y="130810"/>
                </a:lnTo>
                <a:lnTo>
                  <a:pt x="654050" y="149860"/>
                </a:lnTo>
                <a:lnTo>
                  <a:pt x="0" y="19050"/>
                </a:lnTo>
                <a:lnTo>
                  <a:pt x="254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3200400" y="1905000"/>
          <a:ext cx="3324859" cy="3200400"/>
        </p:xfrm>
        <a:graphic>
          <a:graphicData uri="http://schemas.openxmlformats.org/drawingml/2006/table">
            <a:tbl>
              <a:tblPr/>
              <a:tblGrid>
                <a:gridCol w="1638300"/>
                <a:gridCol w="1686559"/>
              </a:tblGrid>
              <a:tr h="3949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source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port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#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dest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port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#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length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checksum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5379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Application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data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(message)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3086100" y="533400"/>
            <a:ext cx="28829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UDP:</a:t>
            </a: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more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0" y="1536700"/>
            <a:ext cx="723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32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95700" y="5397500"/>
            <a:ext cx="2514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UDP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segment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format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24000" y="2095500"/>
            <a:ext cx="14097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Length,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</a:p>
          <a:p>
            <a:pPr>
              <a:lnSpc>
                <a:spcPts val="2100"/>
              </a:lnSpc>
              <a:tabLst>
                <a:tab pos="3175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bytes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UDP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2641600"/>
            <a:ext cx="10160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segment,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including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84400" y="3187700"/>
            <a:ext cx="736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header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762000" y="317500"/>
            <a:ext cx="7442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Error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Detection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Correction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82700"/>
            <a:ext cx="4991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Single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bit-errors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Burst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Errors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1638300"/>
            <a:ext cx="4076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110101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Symbol" pitchFamily="18" charset="0"/>
                <a:cs typeface="Symbol" pitchFamily="18" charset="0"/>
              </a:rPr>
              <a:t>→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100101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100001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108200"/>
            <a:ext cx="72009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n-bit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codeword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check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bits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Hamming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Distance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#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different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bits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2921000"/>
            <a:ext cx="11811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1010101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b="1" u="sng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1001010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3619500"/>
            <a:ext cx="4851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0011111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Symbol" pitchFamily="18" charset="0"/>
                <a:cs typeface="Symbol" pitchFamily="18" charset="0"/>
              </a:rPr>
              <a:t>⇒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Hamming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distance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114800"/>
            <a:ext cx="78232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Distance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minimum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Hamming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distance</a:t>
            </a:r>
          </a:p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between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words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written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code</a:t>
            </a:r>
          </a:p>
          <a:p>
            <a:pPr>
              <a:lnSpc>
                <a:spcPts val="34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u="sng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detect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d-bit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errors,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distance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d+1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required</a:t>
            </a:r>
          </a:p>
          <a:p>
            <a:pPr>
              <a:lnSpc>
                <a:spcPts val="34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u="sng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correct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d-bit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errors,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distance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2d+1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required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806700" y="393700"/>
            <a:ext cx="3352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Parity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Checks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2159000"/>
            <a:ext cx="20447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200" b="1" u="sng" dirty="0" smtClean="0">
                <a:solidFill>
                  <a:srgbClr val="a50021"/>
                </a:solidFill>
                <a:latin typeface="Tahoma" pitchFamily="18" charset="0"/>
                <a:cs typeface="Tahoma" pitchFamily="18" charset="0"/>
              </a:rPr>
              <a:t>Odd Parity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1270000"/>
            <a:ext cx="2311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10111010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1676400"/>
            <a:ext cx="2590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6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7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8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4724400"/>
            <a:ext cx="2209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200" b="1" u="sng" dirty="0" smtClean="0">
                <a:solidFill>
                  <a:srgbClr val="a50021"/>
                </a:solidFill>
                <a:latin typeface="Tahoma" pitchFamily="18" charset="0"/>
                <a:cs typeface="Tahoma" pitchFamily="18" charset="0"/>
              </a:rPr>
              <a:t>Even Parity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5626100"/>
            <a:ext cx="2514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6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7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89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79600" y="3048000"/>
            <a:ext cx="5499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6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7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89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6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7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89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41500" y="4127500"/>
            <a:ext cx="5321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6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7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89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6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7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89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06700" y="4432300"/>
            <a:ext cx="4114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3-bit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error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2-bit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error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10200" y="3365500"/>
            <a:ext cx="1447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1-bit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error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2717800"/>
            <a:ext cx="5511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10111010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00111010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16100" y="3784600"/>
            <a:ext cx="5448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00010010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00011010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5308600"/>
            <a:ext cx="2616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10111011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" y="5905500"/>
            <a:ext cx="7531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u="sng" dirty="0" smtClean="0">
                <a:solidFill>
                  <a:srgbClr val="3333cc"/>
                </a:solidFill>
                <a:latin typeface="Tahoma" pitchFamily="18" charset="0"/>
                <a:cs typeface="Tahoma" pitchFamily="18" charset="0"/>
              </a:rPr>
              <a:t>Parity is a distance 2 code =&gt; can detect 1-bit errors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2717800" y="482600"/>
            <a:ext cx="3683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UDP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checksum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1193800"/>
            <a:ext cx="6997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u="sng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Goal: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detect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“errors”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(e.g.,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flipped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bits)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1574800"/>
            <a:ext cx="3492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transmitted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segment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2044700"/>
            <a:ext cx="1320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u="sng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Sender: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2501900"/>
            <a:ext cx="7531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treat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segment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contents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sequence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16-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2895600"/>
            <a:ext cx="1917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integers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352800"/>
            <a:ext cx="75184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checksum: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addition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(1’s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complement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sum)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3759200"/>
            <a:ext cx="3467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segment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contents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4216400"/>
            <a:ext cx="6794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puts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checksum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value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UDP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4610100"/>
            <a:ext cx="2565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checksum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field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5092700"/>
            <a:ext cx="62103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3302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reality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header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fields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are</a:t>
            </a:r>
          </a:p>
          <a:p>
            <a:pPr>
              <a:lnSpc>
                <a:spcPts val="30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included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UDP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segment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</a:p>
          <a:p>
            <a:pPr>
              <a:lnSpc>
                <a:spcPts val="30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checksumming.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2679700" y="711200"/>
            <a:ext cx="3683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UDP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checksum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1422400"/>
            <a:ext cx="1828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200" b="1" u="sng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Receiver: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1943100"/>
            <a:ext cx="71882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compute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checksum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segment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check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computed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checksum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equals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819400"/>
            <a:ext cx="36957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27000" algn="l"/>
              </a:tabLst>
            </a:pP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checksum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field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value:</a:t>
            </a:r>
          </a:p>
          <a:p>
            <a:pPr>
              <a:lnSpc>
                <a:spcPts val="37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error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detected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3721100"/>
            <a:ext cx="4318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YES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error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detected.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4216400"/>
            <a:ext cx="57150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But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maybe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errors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nonetheless?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More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chap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5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stronger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error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41500" y="5067300"/>
            <a:ext cx="3149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detection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methods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482600"/>
            <a:ext cx="5994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UDP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Checksum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1397000"/>
            <a:ext cx="4470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Consider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16-bit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words: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1854200"/>
            <a:ext cx="27051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0110011001100110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0101010101010101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0000111100001111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022600"/>
            <a:ext cx="7531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(1’s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complement)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sum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first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16-bit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words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3441700"/>
            <a:ext cx="2705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1011101110111011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835400"/>
            <a:ext cx="7061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third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word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above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sum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gives: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4254500"/>
            <a:ext cx="2705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1100101011001010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4686300"/>
            <a:ext cx="73533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complement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sum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=&gt;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invert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0’s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1’s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0011010100110101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checksum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field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)</a:t>
            </a:r>
          </a:p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errors,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sum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16-bit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words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(incl.</a:t>
            </a:r>
          </a:p>
          <a:p>
            <a:pPr>
              <a:lnSpc>
                <a:spcPts val="2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Checksum)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I.e.,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1111111111111111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3962400" y="2692400"/>
            <a:ext cx="12065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							</a:tabLst>
            </a:pPr>
            <a:r>
              <a:rPr lang="en-US" altLang="zh-CN" sz="4800" b="1" i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2628900" y="330200"/>
            <a:ext cx="3581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TCP: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Overview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1168400"/>
            <a:ext cx="31369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3200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Point-to-point: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1739900"/>
            <a:ext cx="44704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sender,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2247900"/>
            <a:ext cx="6197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3200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Reliable,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in-order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byte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stream: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2781300"/>
            <a:ext cx="4699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“message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boundaries”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3251200"/>
            <a:ext cx="6743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chops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segments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3657600"/>
            <a:ext cx="3886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transmission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internally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4114800"/>
            <a:ext cx="65659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3200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Pipelined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(window)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flow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control: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4648200"/>
            <a:ext cx="65532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Window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size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decided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5041900"/>
            <a:ext cx="1358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5511800"/>
            <a:ext cx="47498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3200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b="1" i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Send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&amp;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receive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buffers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781300" y="406400"/>
            <a:ext cx="3581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TCP: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Overview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2870200"/>
            <a:ext cx="520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88900" algn="l"/>
              </a:tabLst>
            </a:pPr>
            <a:r>
              <a:rPr lang="en-US" altLang="zh-CN" sz="15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socket</a:t>
            </a:r>
          </a:p>
          <a:p>
            <a:pPr>
              <a:lnSpc>
                <a:spcPts val="18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door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62900" y="2933700"/>
            <a:ext cx="520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88900" algn="l"/>
              </a:tabLst>
            </a:pPr>
            <a:r>
              <a:rPr lang="en-US" altLang="zh-CN" sz="15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socket</a:t>
            </a:r>
          </a:p>
          <a:p>
            <a:pPr>
              <a:lnSpc>
                <a:spcPts val="18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door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16400" y="3835400"/>
            <a:ext cx="635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36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segm</a:t>
            </a:r>
            <a:r>
              <a:rPr lang="en-US" altLang="zh-CN" sz="136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6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2527300"/>
            <a:ext cx="838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lic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io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2781300"/>
            <a:ext cx="9398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762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it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TCP</a:t>
            </a:r>
          </a:p>
          <a:p>
            <a:pPr>
              <a:lnSpc>
                <a:spcPts val="1800"/>
              </a:lnSpc>
              <a:tabLst>
                <a:tab pos="76200" algn="l"/>
                <a:tab pos="2794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ffe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86500" y="2540000"/>
            <a:ext cx="838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lic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io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59500" y="2806700"/>
            <a:ext cx="11176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397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39700" algn="l"/>
                <a:tab pos="381000" algn="l"/>
              </a:tabLst>
            </a:pPr>
            <a:r>
              <a:rPr lang="en-US" altLang="zh-CN" dirty="0" smtClean="0"/>
              <a:t>		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TC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</a:t>
            </a:r>
          </a:p>
          <a:p>
            <a:pPr>
              <a:lnSpc>
                <a:spcPts val="1800"/>
              </a:lnSpc>
              <a:tabLst>
                <a:tab pos="139700" algn="l"/>
                <a:tab pos="381000" algn="l"/>
              </a:tabLst>
            </a:pP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iv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</a:t>
            </a:r>
            <a:r>
              <a:rPr lang="en-US" altLang="zh-CN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2806700" y="330200"/>
            <a:ext cx="3581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TCP: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Overview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1244600"/>
            <a:ext cx="3568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3200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Full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duplex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data: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1790700"/>
            <a:ext cx="75692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bi-directional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flow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MSS: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maximum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segment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size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2730500"/>
            <a:ext cx="44450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3200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Connection-oriented: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3289300"/>
            <a:ext cx="72009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2794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handshaking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(exchange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control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msgs)</a:t>
            </a:r>
          </a:p>
          <a:p>
            <a:pPr>
              <a:lnSpc>
                <a:spcPts val="30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init’s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sender,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state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before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</a:t>
            </a:r>
          </a:p>
          <a:p>
            <a:pPr>
              <a:lnSpc>
                <a:spcPts val="30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exchange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4508500"/>
            <a:ext cx="57150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3200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Flow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&amp;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Congestion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Control: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5041900"/>
            <a:ext cx="7277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overwhelm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5435600"/>
            <a:ext cx="1358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50900" y="3263900"/>
            <a:ext cx="1016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276600"/>
            <a:ext cx="51943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services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Multiplexing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demultiplexing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Connectionless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transport: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UDP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Principles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reliable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transfer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Connection-oriented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transport: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0" y="1219200"/>
            <a:ext cx="1739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600" b="1" i="1" dirty="0" smtClean="0">
                <a:solidFill>
                  <a:srgbClr val="ff6633"/>
                </a:solidFill>
                <a:latin typeface="Tahoma" pitchFamily="18" charset="0"/>
                <a:cs typeface="Tahoma" pitchFamily="18" charset="0"/>
              </a:rPr>
              <a:t>Overview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8279" y="1323339"/>
            <a:ext cx="3950970" cy="4824730"/>
          </a:xfrm>
          <a:custGeom>
            <a:avLst/>
            <a:gdLst>
              <a:gd name="connsiteX0" fmla="*/ 1974850 w 3950970"/>
              <a:gd name="connsiteY0" fmla="*/ 4824730 h 4824730"/>
              <a:gd name="connsiteX1" fmla="*/ 0 w 3950970"/>
              <a:gd name="connsiteY1" fmla="*/ 4824730 h 4824730"/>
              <a:gd name="connsiteX2" fmla="*/ 0 w 3950970"/>
              <a:gd name="connsiteY2" fmla="*/ 0 h 4824730"/>
              <a:gd name="connsiteX3" fmla="*/ 3950970 w 3950970"/>
              <a:gd name="connsiteY3" fmla="*/ 0 h 4824730"/>
              <a:gd name="connsiteX4" fmla="*/ 3950970 w 3950970"/>
              <a:gd name="connsiteY4" fmla="*/ 4824730 h 4824730"/>
              <a:gd name="connsiteX5" fmla="*/ 1974850 w 3950970"/>
              <a:gd name="connsiteY5" fmla="*/ 4824730 h 48247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950970" h="4824730">
                <a:moveTo>
                  <a:pt x="1974850" y="4824730"/>
                </a:moveTo>
                <a:lnTo>
                  <a:pt x="0" y="4824730"/>
                </a:lnTo>
                <a:lnTo>
                  <a:pt x="0" y="0"/>
                </a:lnTo>
                <a:lnTo>
                  <a:pt x="3950970" y="0"/>
                </a:lnTo>
                <a:lnTo>
                  <a:pt x="3950970" y="4824730"/>
                </a:lnTo>
                <a:lnTo>
                  <a:pt x="1974850" y="4824730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99859" y="1122680"/>
            <a:ext cx="74930" cy="74930"/>
          </a:xfrm>
          <a:custGeom>
            <a:avLst/>
            <a:gdLst>
              <a:gd name="connsiteX0" fmla="*/ 74930 w 74930"/>
              <a:gd name="connsiteY0" fmla="*/ 38100 h 74930"/>
              <a:gd name="connsiteX1" fmla="*/ 0 w 74930"/>
              <a:gd name="connsiteY1" fmla="*/ 74930 h 74930"/>
              <a:gd name="connsiteX2" fmla="*/ 0 w 74930"/>
              <a:gd name="connsiteY2" fmla="*/ 0 h 74930"/>
              <a:gd name="connsiteX3" fmla="*/ 74930 w 74930"/>
              <a:gd name="connsiteY3" fmla="*/ 38100 h 749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4930" h="74930">
                <a:moveTo>
                  <a:pt x="74930" y="38100"/>
                </a:moveTo>
                <a:lnTo>
                  <a:pt x="0" y="74930"/>
                </a:lnTo>
                <a:lnTo>
                  <a:pt x="0" y="0"/>
                </a:lnTo>
                <a:lnTo>
                  <a:pt x="74930" y="381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48579" y="1146810"/>
            <a:ext cx="1366520" cy="22859"/>
          </a:xfrm>
          <a:custGeom>
            <a:avLst/>
            <a:gdLst>
              <a:gd name="connsiteX0" fmla="*/ 0 w 1366520"/>
              <a:gd name="connsiteY0" fmla="*/ 11429 h 22859"/>
              <a:gd name="connsiteX1" fmla="*/ 1366520 w 1366520"/>
              <a:gd name="connsiteY1" fmla="*/ 11429 h 22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66520" h="22859">
                <a:moveTo>
                  <a:pt x="0" y="11429"/>
                </a:moveTo>
                <a:lnTo>
                  <a:pt x="1366520" y="114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35250" y="1130300"/>
            <a:ext cx="74929" cy="76200"/>
          </a:xfrm>
          <a:custGeom>
            <a:avLst/>
            <a:gdLst>
              <a:gd name="connsiteX0" fmla="*/ 0 w 74929"/>
              <a:gd name="connsiteY0" fmla="*/ 38100 h 76200"/>
              <a:gd name="connsiteX1" fmla="*/ 74929 w 74929"/>
              <a:gd name="connsiteY1" fmla="*/ 0 h 76200"/>
              <a:gd name="connsiteX2" fmla="*/ 74929 w 74929"/>
              <a:gd name="connsiteY2" fmla="*/ 76200 h 76200"/>
              <a:gd name="connsiteX3" fmla="*/ 0 w 74929"/>
              <a:gd name="connsiteY3" fmla="*/ 381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4929" h="76200">
                <a:moveTo>
                  <a:pt x="0" y="38100"/>
                </a:moveTo>
                <a:lnTo>
                  <a:pt x="74929" y="0"/>
                </a:lnTo>
                <a:lnTo>
                  <a:pt x="74929" y="76200"/>
                </a:lnTo>
                <a:lnTo>
                  <a:pt x="0" y="381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94939" y="1156969"/>
            <a:ext cx="1291589" cy="20319"/>
          </a:xfrm>
          <a:custGeom>
            <a:avLst/>
            <a:gdLst>
              <a:gd name="connsiteX0" fmla="*/ 0 w 1291589"/>
              <a:gd name="connsiteY0" fmla="*/ 10159 h 20319"/>
              <a:gd name="connsiteX1" fmla="*/ 1291589 w 1291589"/>
              <a:gd name="connsiteY1" fmla="*/ 10159 h 203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1589" h="20319">
                <a:moveTo>
                  <a:pt x="0" y="10159"/>
                </a:moveTo>
                <a:lnTo>
                  <a:pt x="1291589" y="1015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12975" y="1602105"/>
            <a:ext cx="1515108" cy="980438"/>
          </a:xfrm>
          <a:custGeom>
            <a:avLst/>
            <a:gdLst>
              <a:gd name="connsiteX0" fmla="*/ 9524 w 1515108"/>
              <a:gd name="connsiteY0" fmla="*/ 9524 h 980438"/>
              <a:gd name="connsiteX1" fmla="*/ 1505584 w 1515108"/>
              <a:gd name="connsiteY1" fmla="*/ 970914 h 9804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15108" h="980438">
                <a:moveTo>
                  <a:pt x="9524" y="9524"/>
                </a:moveTo>
                <a:lnTo>
                  <a:pt x="1505584" y="970914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83765" y="2277745"/>
            <a:ext cx="1667508" cy="372108"/>
          </a:xfrm>
          <a:custGeom>
            <a:avLst/>
            <a:gdLst>
              <a:gd name="connsiteX0" fmla="*/ 9524 w 1667508"/>
              <a:gd name="connsiteY0" fmla="*/ 9524 h 372108"/>
              <a:gd name="connsiteX1" fmla="*/ 1657984 w 1667508"/>
              <a:gd name="connsiteY1" fmla="*/ 362584 h 3721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67508" h="372108">
                <a:moveTo>
                  <a:pt x="9524" y="9524"/>
                </a:moveTo>
                <a:lnTo>
                  <a:pt x="1657984" y="362584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93925" y="2625725"/>
            <a:ext cx="1856738" cy="485138"/>
          </a:xfrm>
          <a:custGeom>
            <a:avLst/>
            <a:gdLst>
              <a:gd name="connsiteX0" fmla="*/ 9524 w 1856738"/>
              <a:gd name="connsiteY0" fmla="*/ 475614 h 485138"/>
              <a:gd name="connsiteX1" fmla="*/ 1847214 w 1856738"/>
              <a:gd name="connsiteY1" fmla="*/ 9524 h 4851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56738" h="485138">
                <a:moveTo>
                  <a:pt x="9524" y="475614"/>
                </a:moveTo>
                <a:lnTo>
                  <a:pt x="1847214" y="9524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32025" y="2906395"/>
            <a:ext cx="2332988" cy="725168"/>
          </a:xfrm>
          <a:custGeom>
            <a:avLst/>
            <a:gdLst>
              <a:gd name="connsiteX0" fmla="*/ 9524 w 2332988"/>
              <a:gd name="connsiteY0" fmla="*/ 715644 h 725168"/>
              <a:gd name="connsiteX1" fmla="*/ 1990724 w 2332988"/>
              <a:gd name="connsiteY1" fmla="*/ 9524 h 725168"/>
              <a:gd name="connsiteX2" fmla="*/ 2323464 w 2332988"/>
              <a:gd name="connsiteY2" fmla="*/ 19684 h 7251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332988" h="725168">
                <a:moveTo>
                  <a:pt x="9524" y="715644"/>
                </a:moveTo>
                <a:lnTo>
                  <a:pt x="1990724" y="9524"/>
                </a:lnTo>
                <a:lnTo>
                  <a:pt x="2323464" y="19684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08835" y="3225165"/>
            <a:ext cx="2123438" cy="2010408"/>
          </a:xfrm>
          <a:custGeom>
            <a:avLst/>
            <a:gdLst>
              <a:gd name="connsiteX0" fmla="*/ 9524 w 2123438"/>
              <a:gd name="connsiteY0" fmla="*/ 2000884 h 2010408"/>
              <a:gd name="connsiteX1" fmla="*/ 2113914 w 2123438"/>
              <a:gd name="connsiteY1" fmla="*/ 9524 h 20104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23438" h="2010408">
                <a:moveTo>
                  <a:pt x="9524" y="2000884"/>
                </a:moveTo>
                <a:lnTo>
                  <a:pt x="2113914" y="9524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22085" y="2816225"/>
            <a:ext cx="838198" cy="495298"/>
          </a:xfrm>
          <a:custGeom>
            <a:avLst/>
            <a:gdLst>
              <a:gd name="connsiteX0" fmla="*/ 828674 w 838198"/>
              <a:gd name="connsiteY0" fmla="*/ 485774 h 495298"/>
              <a:gd name="connsiteX1" fmla="*/ 9524 w 838198"/>
              <a:gd name="connsiteY1" fmla="*/ 9524 h 495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8198" h="495298">
                <a:moveTo>
                  <a:pt x="828674" y="485774"/>
                </a:moveTo>
                <a:lnTo>
                  <a:pt x="9524" y="9524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56045" y="1525905"/>
            <a:ext cx="581658" cy="904238"/>
          </a:xfrm>
          <a:custGeom>
            <a:avLst/>
            <a:gdLst>
              <a:gd name="connsiteX0" fmla="*/ 572134 w 581658"/>
              <a:gd name="connsiteY0" fmla="*/ 9524 h 904238"/>
              <a:gd name="connsiteX1" fmla="*/ 9524 w 581658"/>
              <a:gd name="connsiteY1" fmla="*/ 894714 h 9042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1658" h="904238">
                <a:moveTo>
                  <a:pt x="572134" y="9524"/>
                </a:moveTo>
                <a:lnTo>
                  <a:pt x="9524" y="894714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17945" y="1515745"/>
            <a:ext cx="600708" cy="543558"/>
          </a:xfrm>
          <a:custGeom>
            <a:avLst/>
            <a:gdLst>
              <a:gd name="connsiteX0" fmla="*/ 591184 w 600708"/>
              <a:gd name="connsiteY0" fmla="*/ 9524 h 543558"/>
              <a:gd name="connsiteX1" fmla="*/ 9524 w 600708"/>
              <a:gd name="connsiteY1" fmla="*/ 534034 h 5435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00708" h="543558">
                <a:moveTo>
                  <a:pt x="591184" y="9524"/>
                </a:moveTo>
                <a:lnTo>
                  <a:pt x="9524" y="534034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661920" y="1440180"/>
          <a:ext cx="3952239" cy="4805679"/>
        </p:xfrm>
        <a:graphic>
          <a:graphicData uri="http://schemas.openxmlformats.org/drawingml/2006/table">
            <a:tbl>
              <a:tblPr/>
              <a:tblGrid>
                <a:gridCol w="476250"/>
                <a:gridCol w="505459"/>
                <a:gridCol w="208280"/>
                <a:gridCol w="208280"/>
                <a:gridCol w="208280"/>
                <a:gridCol w="208280"/>
                <a:gridCol w="208280"/>
                <a:gridCol w="208280"/>
                <a:gridCol w="2009139"/>
              </a:tblGrid>
              <a:tr h="374649">
                <a:tc gridSpan="8"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source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port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#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dest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port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#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460">
                <a:tc gridSpan="9"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sequence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number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270">
                <a:tc gridSpan="9"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acknowledgement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number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head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len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not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used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U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A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P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R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S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F</a:t>
                      </a:r>
                      <a:endParaRPr lang="zh-CN" altLang="en-US" sz="16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rcvr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window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size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90">
                <a:tc gridSpan="8"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checksum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ptr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urgent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data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2609">
                <a:tc gridSpan="9"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Options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(variable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length)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22829">
                <a:tc gridSpan="9"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application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data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(variable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length)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1778000" y="342900"/>
            <a:ext cx="55753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2425700" algn="l"/>
              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segment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structure</a:t>
            </a:r>
          </a:p>
          <a:p>
            <a:pPr>
              <a:lnSpc>
                <a:spcPts val="2700"/>
              </a:lnSpc>
              <a:tabLst>
                <a:tab pos="2425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32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73900" y="1473200"/>
            <a:ext cx="1701800" cy="228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048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counting</a:t>
            </a:r>
          </a:p>
          <a:p>
            <a:pPr>
              <a:lnSpc>
                <a:spcPts val="2100"/>
              </a:lnSpc>
              <a:tabLst>
                <a:tab pos="3048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bytes</a:t>
            </a:r>
          </a:p>
          <a:p>
            <a:pPr>
              <a:lnSpc>
                <a:spcPts val="2100"/>
              </a:lnSpc>
              <a:tabLst>
                <a:tab pos="3048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</a:t>
            </a:r>
          </a:p>
          <a:p>
            <a:pPr>
              <a:lnSpc>
                <a:spcPts val="2100"/>
              </a:lnSpc>
              <a:tabLst>
                <a:tab pos="3048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(not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segments!)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#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bytes</a:t>
            </a:r>
          </a:p>
          <a:p>
            <a:pPr>
              <a:lnSpc>
                <a:spcPts val="21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rcvr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willing</a:t>
            </a:r>
          </a:p>
          <a:p>
            <a:pPr>
              <a:lnSpc>
                <a:spcPts val="21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accept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" y="1447800"/>
            <a:ext cx="2209800" cy="433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0800" algn="l"/>
                <a:tab pos="215900" algn="l"/>
                <a:tab pos="266700" algn="l"/>
                <a:tab pos="304800" algn="l"/>
                <a:tab pos="520700" algn="l"/>
                <a:tab pos="800100" algn="l"/>
                <a:tab pos="812800" algn="l"/>
                <a:tab pos="863600" algn="l"/>
                <a:tab pos="927100" algn="l"/>
                <a:tab pos="1193800" algn="l"/>
                <a:tab pos="1587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URG: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urgent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</a:t>
            </a:r>
          </a:p>
          <a:p>
            <a:pPr>
              <a:lnSpc>
                <a:spcPts val="2100"/>
              </a:lnSpc>
              <a:tabLst>
                <a:tab pos="50800" algn="l"/>
                <a:tab pos="215900" algn="l"/>
                <a:tab pos="266700" algn="l"/>
                <a:tab pos="304800" algn="l"/>
                <a:tab pos="520700" algn="l"/>
                <a:tab pos="800100" algn="l"/>
                <a:tab pos="812800" algn="l"/>
                <a:tab pos="863600" algn="l"/>
                <a:tab pos="927100" algn="l"/>
                <a:tab pos="1193800" algn="l"/>
                <a:tab pos="15875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(generally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  <a:tab pos="215900" algn="l"/>
                <a:tab pos="266700" algn="l"/>
                <a:tab pos="304800" algn="l"/>
                <a:tab pos="520700" algn="l"/>
                <a:tab pos="800100" algn="l"/>
                <a:tab pos="812800" algn="l"/>
                <a:tab pos="863600" algn="l"/>
                <a:tab pos="927100" algn="l"/>
                <a:tab pos="1193800" algn="l"/>
                <a:tab pos="15875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ACK: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#</a:t>
            </a:r>
          </a:p>
          <a:p>
            <a:pPr>
              <a:lnSpc>
                <a:spcPts val="2100"/>
              </a:lnSpc>
              <a:tabLst>
                <a:tab pos="50800" algn="l"/>
                <a:tab pos="215900" algn="l"/>
                <a:tab pos="266700" algn="l"/>
                <a:tab pos="304800" algn="l"/>
                <a:tab pos="520700" algn="l"/>
                <a:tab pos="800100" algn="l"/>
                <a:tab pos="812800" algn="l"/>
                <a:tab pos="863600" algn="l"/>
                <a:tab pos="927100" algn="l"/>
                <a:tab pos="1193800" algn="l"/>
                <a:tab pos="1587500" algn="l"/>
              </a:tabLst>
            </a:pPr>
            <a:r>
              <a:rPr lang="en-US" altLang="zh-CN" dirty="0" smtClean="0"/>
              <a:t>										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valid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0800" algn="l"/>
                <a:tab pos="215900" algn="l"/>
                <a:tab pos="266700" algn="l"/>
                <a:tab pos="304800" algn="l"/>
                <a:tab pos="520700" algn="l"/>
                <a:tab pos="800100" algn="l"/>
                <a:tab pos="812800" algn="l"/>
                <a:tab pos="863600" algn="l"/>
                <a:tab pos="927100" algn="l"/>
                <a:tab pos="1193800" algn="l"/>
                <a:tab pos="15875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PSH: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push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now</a:t>
            </a:r>
          </a:p>
          <a:p>
            <a:pPr>
              <a:lnSpc>
                <a:spcPts val="2100"/>
              </a:lnSpc>
              <a:tabLst>
                <a:tab pos="50800" algn="l"/>
                <a:tab pos="215900" algn="l"/>
                <a:tab pos="266700" algn="l"/>
                <a:tab pos="304800" algn="l"/>
                <a:tab pos="520700" algn="l"/>
                <a:tab pos="800100" algn="l"/>
                <a:tab pos="812800" algn="l"/>
                <a:tab pos="863600" algn="l"/>
                <a:tab pos="927100" algn="l"/>
                <a:tab pos="1193800" algn="l"/>
                <a:tab pos="1587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(generally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0800" algn="l"/>
                <a:tab pos="215900" algn="l"/>
                <a:tab pos="266700" algn="l"/>
                <a:tab pos="304800" algn="l"/>
                <a:tab pos="520700" algn="l"/>
                <a:tab pos="800100" algn="l"/>
                <a:tab pos="812800" algn="l"/>
                <a:tab pos="863600" algn="l"/>
                <a:tab pos="927100" algn="l"/>
                <a:tab pos="1193800" algn="l"/>
                <a:tab pos="15875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RST,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SYN,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FIN:</a:t>
            </a:r>
          </a:p>
          <a:p>
            <a:pPr>
              <a:lnSpc>
                <a:spcPts val="2100"/>
              </a:lnSpc>
              <a:tabLst>
                <a:tab pos="50800" algn="l"/>
                <a:tab pos="215900" algn="l"/>
                <a:tab pos="266700" algn="l"/>
                <a:tab pos="304800" algn="l"/>
                <a:tab pos="520700" algn="l"/>
                <a:tab pos="800100" algn="l"/>
                <a:tab pos="812800" algn="l"/>
                <a:tab pos="863600" algn="l"/>
                <a:tab pos="927100" algn="l"/>
                <a:tab pos="1193800" algn="l"/>
                <a:tab pos="1587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estab</a:t>
            </a:r>
          </a:p>
          <a:p>
            <a:pPr>
              <a:lnSpc>
                <a:spcPts val="2100"/>
              </a:lnSpc>
              <a:tabLst>
                <a:tab pos="50800" algn="l"/>
                <a:tab pos="215900" algn="l"/>
                <a:tab pos="266700" algn="l"/>
                <a:tab pos="304800" algn="l"/>
                <a:tab pos="520700" algn="l"/>
                <a:tab pos="800100" algn="l"/>
                <a:tab pos="812800" algn="l"/>
                <a:tab pos="863600" algn="l"/>
                <a:tab pos="927100" algn="l"/>
                <a:tab pos="1193800" algn="l"/>
                <a:tab pos="15875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(setup,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teardown</a:t>
            </a:r>
          </a:p>
          <a:p>
            <a:pPr>
              <a:lnSpc>
                <a:spcPts val="2100"/>
              </a:lnSpc>
              <a:tabLst>
                <a:tab pos="50800" algn="l"/>
                <a:tab pos="215900" algn="l"/>
                <a:tab pos="266700" algn="l"/>
                <a:tab pos="304800" algn="l"/>
                <a:tab pos="520700" algn="l"/>
                <a:tab pos="800100" algn="l"/>
                <a:tab pos="812800" algn="l"/>
                <a:tab pos="863600" algn="l"/>
                <a:tab pos="927100" algn="l"/>
                <a:tab pos="1193800" algn="l"/>
                <a:tab pos="15875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commands)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  <a:tab pos="215900" algn="l"/>
                <a:tab pos="266700" algn="l"/>
                <a:tab pos="304800" algn="l"/>
                <a:tab pos="520700" algn="l"/>
                <a:tab pos="800100" algn="l"/>
                <a:tab pos="812800" algn="l"/>
                <a:tab pos="863600" algn="l"/>
                <a:tab pos="927100" algn="l"/>
                <a:tab pos="1193800" algn="l"/>
                <a:tab pos="1587500" algn="l"/>
              </a:tabLst>
            </a:pPr>
            <a:r>
              <a:rPr lang="en-US" altLang="zh-CN" dirty="0" smtClean="0"/>
              <a:t>									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Internet</a:t>
            </a:r>
          </a:p>
          <a:p>
            <a:pPr>
              <a:lnSpc>
                <a:spcPts val="2100"/>
              </a:lnSpc>
              <a:tabLst>
                <a:tab pos="50800" algn="l"/>
                <a:tab pos="215900" algn="l"/>
                <a:tab pos="266700" algn="l"/>
                <a:tab pos="304800" algn="l"/>
                <a:tab pos="520700" algn="l"/>
                <a:tab pos="800100" algn="l"/>
                <a:tab pos="812800" algn="l"/>
                <a:tab pos="863600" algn="l"/>
                <a:tab pos="927100" algn="l"/>
                <a:tab pos="1193800" algn="l"/>
                <a:tab pos="1587500" algn="l"/>
              </a:tabLst>
            </a:pPr>
            <a:r>
              <a:rPr lang="en-US" altLang="zh-CN" dirty="0" smtClean="0"/>
              <a:t>								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checksum</a:t>
            </a:r>
          </a:p>
          <a:p>
            <a:pPr>
              <a:lnSpc>
                <a:spcPts val="2100"/>
              </a:lnSpc>
              <a:tabLst>
                <a:tab pos="50800" algn="l"/>
                <a:tab pos="215900" algn="l"/>
                <a:tab pos="266700" algn="l"/>
                <a:tab pos="304800" algn="l"/>
                <a:tab pos="520700" algn="l"/>
                <a:tab pos="800100" algn="l"/>
                <a:tab pos="812800" algn="l"/>
                <a:tab pos="863600" algn="l"/>
                <a:tab pos="927100" algn="l"/>
                <a:tab pos="1193800" algn="l"/>
                <a:tab pos="15875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UDP)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314700" y="1816100"/>
            <a:ext cx="495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399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399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</a:t>
            </a:r>
            <a:r>
              <a:rPr lang="en-US" altLang="zh-CN" sz="1399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q</a:t>
            </a:r>
            <a:r>
              <a:rPr lang="en-US" altLang="zh-CN" sz="1399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=4</a:t>
            </a:r>
            <a:r>
              <a:rPr lang="en-US" altLang="zh-CN" sz="1399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16400" y="3086100"/>
            <a:ext cx="431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399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CK=4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11500" y="1295400"/>
            <a:ext cx="749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Host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92700" y="1282700"/>
            <a:ext cx="749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Host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24300" y="1943100"/>
            <a:ext cx="457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,</a:t>
            </a:r>
            <a:r>
              <a:rPr lang="en-US" altLang="zh-CN" sz="13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81500" y="2044700"/>
            <a:ext cx="584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7</a:t>
            </a: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9,</a:t>
            </a:r>
            <a:r>
              <a:rPr lang="en-US" altLang="zh-CN" sz="13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</a:t>
            </a: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65700" y="2171700"/>
            <a:ext cx="508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</a:t>
            </a: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a=</a:t>
            </a:r>
            <a:r>
              <a:rPr lang="en-US" altLang="zh-CN" sz="13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‘C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73700" y="2273300"/>
            <a:ext cx="38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03600" y="3352800"/>
            <a:ext cx="203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06800" y="3213100"/>
            <a:ext cx="596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q=</a:t>
            </a: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7</a:t>
            </a: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9,</a:t>
            </a:r>
            <a:r>
              <a:rPr lang="en-US" altLang="zh-CN" sz="13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9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48200" y="3009900"/>
            <a:ext cx="381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399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3</a:t>
            </a: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,</a:t>
            </a:r>
            <a:r>
              <a:rPr lang="en-US" altLang="zh-CN" sz="13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41900" y="2895600"/>
            <a:ext cx="381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ta</a:t>
            </a:r>
            <a:r>
              <a:rPr lang="en-US" altLang="zh-CN" sz="13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13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16300" y="4216400"/>
            <a:ext cx="596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399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399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</a:t>
            </a:r>
            <a:r>
              <a:rPr lang="en-US" altLang="zh-CN" sz="1399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q</a:t>
            </a:r>
            <a:r>
              <a:rPr lang="en-US" altLang="zh-CN" sz="1399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=4</a:t>
            </a:r>
            <a:r>
              <a:rPr lang="en-US" altLang="zh-CN" sz="1399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25900" y="4343400"/>
            <a:ext cx="457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,</a:t>
            </a:r>
            <a:r>
              <a:rPr lang="en-US" altLang="zh-CN" sz="139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83100" y="4432300"/>
            <a:ext cx="292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8</a:t>
            </a: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24100" y="1778000"/>
            <a:ext cx="5588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" algn="l"/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User</a:t>
            </a:r>
          </a:p>
          <a:p>
            <a:pPr>
              <a:lnSpc>
                <a:spcPts val="1900"/>
              </a:lnSpc>
              <a:tabLst>
                <a:tab pos="50800" algn="l"/>
                <a:tab pos="152400" algn="l"/>
              </a:tabLst>
            </a:pP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types</a:t>
            </a:r>
          </a:p>
          <a:p>
            <a:pPr>
              <a:lnSpc>
                <a:spcPts val="1900"/>
              </a:lnSpc>
              <a:tabLst>
                <a:tab pos="50800" algn="l"/>
                <a:tab pos="1524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‘C’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08200" y="3886200"/>
            <a:ext cx="1016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host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ACKs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08200" y="4140200"/>
            <a:ext cx="9906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143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receipt</a:t>
            </a:r>
          </a:p>
          <a:p>
            <a:pPr>
              <a:lnSpc>
                <a:spcPts val="1900"/>
              </a:lnSpc>
              <a:tabLst>
                <a:tab pos="114300" algn="l"/>
                <a:tab pos="368300" algn="l"/>
              </a:tabLst>
            </a:pP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echoed</a:t>
            </a:r>
          </a:p>
          <a:p>
            <a:pPr>
              <a:lnSpc>
                <a:spcPts val="1900"/>
              </a:lnSpc>
              <a:tabLst>
                <a:tab pos="1143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‘C’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03900" y="2425700"/>
            <a:ext cx="1016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host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ACKs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22900" y="2679700"/>
            <a:ext cx="14351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064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receipt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</a:p>
          <a:p>
            <a:pPr>
              <a:lnSpc>
                <a:spcPts val="1900"/>
              </a:lnSpc>
              <a:tabLst>
                <a:tab pos="406400" algn="l"/>
                <a:tab pos="482600" algn="l"/>
              </a:tabLst>
            </a:pPr>
            <a:r>
              <a:rPr lang="en-US" altLang="zh-CN" sz="139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C’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‘C’,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echoes</a:t>
            </a:r>
          </a:p>
          <a:p>
            <a:pPr>
              <a:lnSpc>
                <a:spcPts val="1900"/>
              </a:lnSpc>
              <a:tabLst>
                <a:tab pos="4064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back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‘C’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87700" y="5562600"/>
            <a:ext cx="3378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400" u="sng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simple telnet scenario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54000"/>
            <a:ext cx="6400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Seq.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#’s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ACKs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(II)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90600" y="254000"/>
            <a:ext cx="7061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Temporal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Redundancy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Model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1117600"/>
            <a:ext cx="1079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Packets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1219200"/>
            <a:ext cx="28829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Sequence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Numbers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CRC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Checksum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46300" y="2590800"/>
            <a:ext cx="2006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Status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Reports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2438400"/>
            <a:ext cx="10414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ACKs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NAKs,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51100" y="3213100"/>
            <a:ext cx="5054600" cy="196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667000" algn="l"/>
                <a:tab pos="27305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SACKs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667000" algn="l"/>
                <a:tab pos="2730500" algn="l"/>
              </a:tabLst>
            </a:pPr>
            <a:r>
              <a:rPr lang="en-US" altLang="zh-CN" sz="2400" dirty="0" smtClean="0">
                <a:solidFill>
                  <a:srgbClr val="f40ad3"/>
                </a:solidFill>
                <a:latin typeface="Tahoma" pitchFamily="18" charset="0"/>
                <a:cs typeface="Tahoma" pitchFamily="18" charset="0"/>
              </a:rPr>
              <a:t>Retransmissions</a:t>
            </a:r>
          </a:p>
          <a:p>
            <a:pPr>
              <a:lnSpc>
                <a:spcPts val="3000"/>
              </a:lnSpc>
              <a:tabLst>
                <a:tab pos="2667000" algn="l"/>
                <a:tab pos="2730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40ad3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40ad3"/>
                </a:solidFill>
                <a:latin typeface="Tahoma" pitchFamily="18" charset="0"/>
                <a:cs typeface="Tahoma" pitchFamily="18" charset="0"/>
              </a:rPr>
              <a:t>Packets</a:t>
            </a:r>
          </a:p>
          <a:p>
            <a:pPr>
              <a:lnSpc>
                <a:spcPts val="2800"/>
              </a:lnSpc>
              <a:tabLst>
                <a:tab pos="2667000" algn="l"/>
                <a:tab pos="2730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40ad3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40ad3"/>
                </a:solidFill>
                <a:latin typeface="Tahoma" pitchFamily="18" charset="0"/>
                <a:cs typeface="Tahoma" pitchFamily="18" charset="0"/>
              </a:rPr>
              <a:t>FEC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40ad3"/>
                </a:solidFill>
                <a:latin typeface="Tahoma" pitchFamily="18" charset="0"/>
                <a:cs typeface="Tahoma" pitchFamily="18" charset="0"/>
              </a:rPr>
              <a:t>information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" y="2133600"/>
            <a:ext cx="109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cacaca"/>
                </a:solidFill>
                <a:latin typeface="Tahoma" pitchFamily="18" charset="0"/>
                <a:cs typeface="Tahoma" pitchFamily="18" charset="0"/>
              </a:rPr>
              <a:t>Timeout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4239" y="1220469"/>
            <a:ext cx="3058160" cy="1428750"/>
          </a:xfrm>
          <a:custGeom>
            <a:avLst/>
            <a:gdLst>
              <a:gd name="connsiteX0" fmla="*/ 1529080 w 3058160"/>
              <a:gd name="connsiteY0" fmla="*/ 1428750 h 1428750"/>
              <a:gd name="connsiteX1" fmla="*/ 0 w 3058160"/>
              <a:gd name="connsiteY1" fmla="*/ 1428750 h 1428750"/>
              <a:gd name="connsiteX2" fmla="*/ 0 w 3058160"/>
              <a:gd name="connsiteY2" fmla="*/ 0 h 1428750"/>
              <a:gd name="connsiteX3" fmla="*/ 3058160 w 3058160"/>
              <a:gd name="connsiteY3" fmla="*/ 0 h 1428750"/>
              <a:gd name="connsiteX4" fmla="*/ 3058160 w 3058160"/>
              <a:gd name="connsiteY4" fmla="*/ 1428750 h 1428750"/>
              <a:gd name="connsiteX5" fmla="*/ 1529080 w 3058160"/>
              <a:gd name="connsiteY5" fmla="*/ 1428750 h 1428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058160" h="1428750">
                <a:moveTo>
                  <a:pt x="1529080" y="1428750"/>
                </a:moveTo>
                <a:lnTo>
                  <a:pt x="0" y="1428750"/>
                </a:lnTo>
                <a:lnTo>
                  <a:pt x="0" y="0"/>
                </a:lnTo>
                <a:lnTo>
                  <a:pt x="3058160" y="0"/>
                </a:lnTo>
                <a:lnTo>
                  <a:pt x="3058160" y="1428750"/>
                </a:lnTo>
                <a:lnTo>
                  <a:pt x="1529080" y="14287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90043" y="1206273"/>
            <a:ext cx="3086553" cy="1457143"/>
          </a:xfrm>
          <a:custGeom>
            <a:avLst/>
            <a:gdLst>
              <a:gd name="connsiteX0" fmla="*/ 1543276 w 3086553"/>
              <a:gd name="connsiteY0" fmla="*/ 1442946 h 1457143"/>
              <a:gd name="connsiteX1" fmla="*/ 14196 w 3086553"/>
              <a:gd name="connsiteY1" fmla="*/ 1442946 h 1457143"/>
              <a:gd name="connsiteX2" fmla="*/ 14196 w 3086553"/>
              <a:gd name="connsiteY2" fmla="*/ 14196 h 1457143"/>
              <a:gd name="connsiteX3" fmla="*/ 3072356 w 3086553"/>
              <a:gd name="connsiteY3" fmla="*/ 14196 h 1457143"/>
              <a:gd name="connsiteX4" fmla="*/ 3072356 w 3086553"/>
              <a:gd name="connsiteY4" fmla="*/ 1442946 h 1457143"/>
              <a:gd name="connsiteX5" fmla="*/ 1543276 w 3086553"/>
              <a:gd name="connsiteY5" fmla="*/ 1442946 h 14571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086553" h="1457143">
                <a:moveTo>
                  <a:pt x="1543276" y="1442946"/>
                </a:moveTo>
                <a:lnTo>
                  <a:pt x="14196" y="1442946"/>
                </a:lnTo>
                <a:lnTo>
                  <a:pt x="14196" y="14196"/>
                </a:lnTo>
                <a:lnTo>
                  <a:pt x="3072356" y="14196"/>
                </a:lnTo>
                <a:lnTo>
                  <a:pt x="3072356" y="1442946"/>
                </a:lnTo>
                <a:lnTo>
                  <a:pt x="1543276" y="144294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28700" y="1029969"/>
            <a:ext cx="1799589" cy="353060"/>
          </a:xfrm>
          <a:custGeom>
            <a:avLst/>
            <a:gdLst>
              <a:gd name="connsiteX0" fmla="*/ 900429 w 1799589"/>
              <a:gd name="connsiteY0" fmla="*/ 353060 h 353060"/>
              <a:gd name="connsiteX1" fmla="*/ 0 w 1799589"/>
              <a:gd name="connsiteY1" fmla="*/ 353060 h 353060"/>
              <a:gd name="connsiteX2" fmla="*/ 0 w 1799589"/>
              <a:gd name="connsiteY2" fmla="*/ 0 h 353060"/>
              <a:gd name="connsiteX3" fmla="*/ 1799589 w 1799589"/>
              <a:gd name="connsiteY3" fmla="*/ 0 h 353060"/>
              <a:gd name="connsiteX4" fmla="*/ 1799589 w 1799589"/>
              <a:gd name="connsiteY4" fmla="*/ 353060 h 353060"/>
              <a:gd name="connsiteX5" fmla="*/ 900429 w 1799589"/>
              <a:gd name="connsiteY5" fmla="*/ 353060 h 353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799589" h="353060">
                <a:moveTo>
                  <a:pt x="900429" y="353060"/>
                </a:moveTo>
                <a:lnTo>
                  <a:pt x="0" y="353060"/>
                </a:lnTo>
                <a:lnTo>
                  <a:pt x="0" y="0"/>
                </a:lnTo>
                <a:lnTo>
                  <a:pt x="1799589" y="0"/>
                </a:lnTo>
                <a:lnTo>
                  <a:pt x="1799589" y="353060"/>
                </a:lnTo>
                <a:lnTo>
                  <a:pt x="900429" y="35306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0031" y="3854451"/>
            <a:ext cx="4876797" cy="1828797"/>
          </a:xfrm>
          <a:custGeom>
            <a:avLst/>
            <a:gdLst>
              <a:gd name="connsiteX0" fmla="*/ 2438398 w 4876797"/>
              <a:gd name="connsiteY0" fmla="*/ 1809748 h 1828797"/>
              <a:gd name="connsiteX1" fmla="*/ 19048 w 4876797"/>
              <a:gd name="connsiteY1" fmla="*/ 1809748 h 1828797"/>
              <a:gd name="connsiteX2" fmla="*/ 19048 w 4876797"/>
              <a:gd name="connsiteY2" fmla="*/ 19048 h 1828797"/>
              <a:gd name="connsiteX3" fmla="*/ 4857748 w 4876797"/>
              <a:gd name="connsiteY3" fmla="*/ 19048 h 1828797"/>
              <a:gd name="connsiteX4" fmla="*/ 4857748 w 4876797"/>
              <a:gd name="connsiteY4" fmla="*/ 1809748 h 1828797"/>
              <a:gd name="connsiteX5" fmla="*/ 2438398 w 4876797"/>
              <a:gd name="connsiteY5" fmla="*/ 1809748 h 1828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876797" h="1828797">
                <a:moveTo>
                  <a:pt x="2438398" y="1809748"/>
                </a:moveTo>
                <a:lnTo>
                  <a:pt x="19048" y="1809748"/>
                </a:lnTo>
                <a:lnTo>
                  <a:pt x="19048" y="19048"/>
                </a:lnTo>
                <a:lnTo>
                  <a:pt x="4857748" y="19048"/>
                </a:lnTo>
                <a:lnTo>
                  <a:pt x="4857748" y="1809748"/>
                </a:lnTo>
                <a:lnTo>
                  <a:pt x="2438398" y="180974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3886200"/>
            <a:ext cx="4826000" cy="1765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476500" y="254000"/>
            <a:ext cx="4254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Flow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Control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08600" y="1219200"/>
            <a:ext cx="3111500" cy="454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sz="28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receiver: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explicitly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informs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</a:p>
          <a:p>
            <a:pPr>
              <a:lnSpc>
                <a:spcPts val="26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buffer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space</a:t>
            </a:r>
          </a:p>
          <a:p>
            <a:pPr>
              <a:lnSpc>
                <a:spcPts val="31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RcvWindow</a:t>
            </a:r>
          </a:p>
          <a:p>
            <a:pPr>
              <a:lnSpc>
                <a:spcPts val="26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field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segment</a:t>
            </a:r>
          </a:p>
          <a:p>
            <a:pPr>
              <a:lnSpc>
                <a:spcPts val="36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sz="28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sender: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keeps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amount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transmitted,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unACKed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less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than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recently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received</a:t>
            </a:r>
          </a:p>
          <a:p>
            <a:pPr>
              <a:lnSpc>
                <a:spcPts val="25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RcvWindow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" y="1231900"/>
            <a:ext cx="3873500" cy="502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0" algn="l"/>
                <a:tab pos="889000" algn="l"/>
                <a:tab pos="977900" algn="l"/>
                <a:tab pos="1028700" algn="l"/>
                <a:tab pos="1219200" algn="l"/>
                <a:tab pos="1841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flow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control</a:t>
            </a:r>
          </a:p>
          <a:p>
            <a:pPr>
              <a:lnSpc>
                <a:spcPts val="2500"/>
              </a:lnSpc>
              <a:tabLst>
                <a:tab pos="762000" algn="l"/>
                <a:tab pos="889000" algn="l"/>
                <a:tab pos="977900" algn="l"/>
                <a:tab pos="1028700" algn="l"/>
                <a:tab pos="1219200" algn="l"/>
                <a:tab pos="18415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sender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won’t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overrun</a:t>
            </a:r>
          </a:p>
          <a:p>
            <a:pPr>
              <a:lnSpc>
                <a:spcPts val="2400"/>
              </a:lnSpc>
              <a:tabLst>
                <a:tab pos="762000" algn="l"/>
                <a:tab pos="889000" algn="l"/>
                <a:tab pos="977900" algn="l"/>
                <a:tab pos="1028700" algn="l"/>
                <a:tab pos="1219200" algn="l"/>
                <a:tab pos="1841500" algn="l"/>
              </a:tabLst>
            </a:pPr>
            <a:r>
              <a:rPr lang="en-US" altLang="zh-CN" dirty="0" smtClean="0"/>
              <a:t>				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receiver’s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buffers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by</a:t>
            </a:r>
          </a:p>
          <a:p>
            <a:pPr>
              <a:lnSpc>
                <a:spcPts val="2400"/>
              </a:lnSpc>
              <a:tabLst>
                <a:tab pos="762000" algn="l"/>
                <a:tab pos="889000" algn="l"/>
                <a:tab pos="977900" algn="l"/>
                <a:tab pos="1028700" algn="l"/>
                <a:tab pos="1219200" algn="l"/>
                <a:tab pos="18415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transmitting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too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much,</a:t>
            </a:r>
          </a:p>
          <a:p>
            <a:pPr>
              <a:lnSpc>
                <a:spcPts val="2400"/>
              </a:lnSpc>
              <a:tabLst>
                <a:tab pos="762000" algn="l"/>
                <a:tab pos="889000" algn="l"/>
                <a:tab pos="977900" algn="l"/>
                <a:tab pos="1028700" algn="l"/>
                <a:tab pos="1219200" algn="l"/>
                <a:tab pos="1841500" algn="l"/>
              </a:tabLst>
            </a:pPr>
            <a:r>
              <a:rPr lang="en-US" altLang="zh-CN" dirty="0" smtClean="0"/>
              <a:t>						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too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fast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762000" algn="l"/>
                <a:tab pos="889000" algn="l"/>
                <a:tab pos="977900" algn="l"/>
                <a:tab pos="1028700" algn="l"/>
                <a:tab pos="1219200" algn="l"/>
                <a:tab pos="1841500" algn="l"/>
              </a:tabLst>
            </a:pPr>
            <a:r>
              <a:rPr lang="en-US" altLang="zh-CN" sz="1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RcvBuffer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size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Receive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Buffer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0" algn="l"/>
                <a:tab pos="889000" algn="l"/>
                <a:tab pos="977900" algn="l"/>
                <a:tab pos="1028700" algn="l"/>
                <a:tab pos="1219200" algn="l"/>
                <a:tab pos="1841500" algn="l"/>
              </a:tabLst>
            </a:pPr>
            <a:r>
              <a:rPr lang="en-US" altLang="zh-CN" sz="1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RcvWindow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amount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spare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room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Buffer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0" algn="l"/>
                <a:tab pos="889000" algn="l"/>
                <a:tab pos="977900" algn="l"/>
                <a:tab pos="1028700" algn="l"/>
                <a:tab pos="1219200" algn="l"/>
                <a:tab pos="18415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receiver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buffering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406400"/>
            <a:ext cx="7912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Management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" y="1270000"/>
            <a:ext cx="6438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u="sng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Recall: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sender,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establish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651000"/>
            <a:ext cx="7734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before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exchanging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segments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" y="2578100"/>
            <a:ext cx="4305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initialize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variables: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3035300"/>
            <a:ext cx="1308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seq.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#s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3441700"/>
            <a:ext cx="6489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buffers,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control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info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(e.g.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RcvWindow)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" y="3860800"/>
            <a:ext cx="47752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800" b="1" i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initiator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4394200"/>
            <a:ext cx="772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clientSocket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Socket("hostname","port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4775200"/>
            <a:ext cx="1460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number");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" y="5181600"/>
            <a:ext cx="4838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server: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contacted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5702300"/>
            <a:ext cx="7696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connectionSocket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welcomeSocket.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accept();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609600" y="406400"/>
            <a:ext cx="7912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Management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1155700"/>
            <a:ext cx="4368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200" b="1" u="sng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Three way handshake: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1866900"/>
            <a:ext cx="7391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u="sng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Step 1: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system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SYN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2362200"/>
            <a:ext cx="4356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control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segment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2806700"/>
            <a:ext cx="38354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specifies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initial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seq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#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479800"/>
            <a:ext cx="7226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u="sng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Step 2: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system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SYN,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3975100"/>
            <a:ext cx="6413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replies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SYNACK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control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segment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4533900"/>
            <a:ext cx="36068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ACKs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SYN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allocates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buffers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5461000"/>
            <a:ext cx="6896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specifies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server-&gt;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initial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seq.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#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4984" y="2914014"/>
            <a:ext cx="118110" cy="38100"/>
          </a:xfrm>
          <a:custGeom>
            <a:avLst/>
            <a:gdLst>
              <a:gd name="connsiteX0" fmla="*/ 9525 w 118110"/>
              <a:gd name="connsiteY0" fmla="*/ 9525 h 38100"/>
              <a:gd name="connsiteX1" fmla="*/ 108585 w 11811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8110" h="38100">
                <a:moveTo>
                  <a:pt x="9525" y="9525"/>
                </a:moveTo>
                <a:lnTo>
                  <a:pt x="108585" y="9525"/>
                </a:lnTo>
              </a:path>
            </a:pathLst>
          </a:custGeom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17284" y="4338954"/>
            <a:ext cx="149859" cy="48259"/>
          </a:xfrm>
          <a:custGeom>
            <a:avLst/>
            <a:gdLst>
              <a:gd name="connsiteX0" fmla="*/ 12065 w 149859"/>
              <a:gd name="connsiteY0" fmla="*/ 12065 h 48259"/>
              <a:gd name="connsiteX1" fmla="*/ 137795 w 149859"/>
              <a:gd name="connsiteY1" fmla="*/ 12065 h 482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9859" h="48259">
                <a:moveTo>
                  <a:pt x="12065" y="12065"/>
                </a:moveTo>
                <a:lnTo>
                  <a:pt x="137795" y="12065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1778000"/>
            <a:ext cx="4762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u="sng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Closing a connection: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2578100"/>
            <a:ext cx="7035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closes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clientSocket.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close();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3365500"/>
            <a:ext cx="65659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u="sng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Step 1: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system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000500"/>
            <a:ext cx="5029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control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segment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4724400"/>
            <a:ext cx="7061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u="sng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Step 2: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FIN,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replies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5257800"/>
            <a:ext cx="6108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ACK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Closes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sends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FIN.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9600" y="406400"/>
            <a:ext cx="7912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Management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5400000">
            <a:off x="2374900" y="4876800"/>
            <a:ext cx="1117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timed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wait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05200" y="1816100"/>
            <a:ext cx="520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client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78400" y="1828800"/>
            <a:ext cx="596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06900" y="2565400"/>
            <a:ext cx="393700" cy="223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01600" algn="l"/>
                <a:tab pos="114300" algn="l"/>
              </a:tabLst>
            </a:pPr>
            <a:r>
              <a:rPr lang="en-US" altLang="zh-CN" dirty="0" smtClean="0"/>
              <a:t>		</a:t>
            </a:r>
            <a:r>
              <a:rPr lang="en-US" altLang="zh-CN" sz="1399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</a:t>
            </a:r>
            <a:r>
              <a:rPr lang="en-US" altLang="zh-CN" sz="1399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01600" algn="l"/>
                <a:tab pos="114300" algn="l"/>
              </a:tabLst>
            </a:pPr>
            <a:r>
              <a:rPr lang="en-US" altLang="zh-CN" sz="1399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ACK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01600" algn="l"/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399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01600" algn="l"/>
                <a:tab pos="114300" algn="l"/>
              </a:tabLst>
            </a:pPr>
            <a:r>
              <a:rPr lang="en-US" altLang="zh-CN" sz="1399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1399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</a:t>
            </a:r>
            <a:r>
              <a:rPr lang="en-US" altLang="zh-CN" sz="1399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80100" y="3429000"/>
            <a:ext cx="584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close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1828800"/>
            <a:ext cx="1270000" cy="435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55600" algn="l"/>
                <a:tab pos="685800" algn="l"/>
              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Fddfdf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556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close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556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closed</a:t>
            </a:r>
          </a:p>
          <a:p>
            <a:pPr>
              <a:lnSpc>
                <a:spcPts val="1100"/>
              </a:lnSpc>
              <a:tabLst>
                <a:tab pos="355600" algn="l"/>
                <a:tab pos="685800" algn="l"/>
              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9600" y="406400"/>
            <a:ext cx="7912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Management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556000"/>
            <a:ext cx="5308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u="sng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Step 4: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ACK.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73800" y="3644900"/>
            <a:ext cx="1943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4127500"/>
            <a:ext cx="72771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closed.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330200" algn="l"/>
              </a:tabLst>
            </a:pPr>
            <a:r>
              <a:rPr lang="en-US" altLang="zh-CN" sz="3600" b="1" u="sng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Note: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small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modification,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handle</a:t>
            </a:r>
          </a:p>
          <a:p>
            <a:pPr>
              <a:lnSpc>
                <a:spcPts val="30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simultaneous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FINs.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9600" y="482600"/>
            <a:ext cx="8051800" cy="285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65100" algn="l"/>
                <a:tab pos="622300" algn="l"/>
                <a:tab pos="901700" algn="l"/>
              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Management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900"/>
              </a:lnSpc>
              <a:tabLst>
                <a:tab pos="165100" algn="l"/>
                <a:tab pos="6223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u="sng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Step 3: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FIN,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replies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ACK.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                <a:tab pos="165100" algn="l"/>
                <a:tab pos="6223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Enters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“timed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wait”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respond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</a:t>
            </a:r>
          </a:p>
          <a:p>
            <a:pPr>
              <a:lnSpc>
                <a:spcPts val="3000"/>
              </a:lnSpc>
              <a:tabLst>
                <a:tab pos="165100" algn="l"/>
                <a:tab pos="622300" algn="l"/>
                <a:tab pos="901700" algn="l"/>
              </a:tabLst>
            </a:pPr>
            <a:r>
              <a:rPr lang="en-US" altLang="zh-CN" dirty="0" smtClean="0"/>
              <a:t>		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6301" y="1638301"/>
            <a:ext cx="7467597" cy="4048757"/>
          </a:xfrm>
          <a:custGeom>
            <a:avLst/>
            <a:gdLst>
              <a:gd name="connsiteX0" fmla="*/ 3733798 w 7467597"/>
              <a:gd name="connsiteY0" fmla="*/ 4029708 h 4048757"/>
              <a:gd name="connsiteX1" fmla="*/ 19048 w 7467597"/>
              <a:gd name="connsiteY1" fmla="*/ 4029708 h 4048757"/>
              <a:gd name="connsiteX2" fmla="*/ 19048 w 7467597"/>
              <a:gd name="connsiteY2" fmla="*/ 19048 h 4048757"/>
              <a:gd name="connsiteX3" fmla="*/ 7448548 w 7467597"/>
              <a:gd name="connsiteY3" fmla="*/ 19048 h 4048757"/>
              <a:gd name="connsiteX4" fmla="*/ 7448548 w 7467597"/>
              <a:gd name="connsiteY4" fmla="*/ 4029708 h 4048757"/>
              <a:gd name="connsiteX5" fmla="*/ 3733798 w 7467597"/>
              <a:gd name="connsiteY5" fmla="*/ 4029708 h 40487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467597" h="4048757">
                <a:moveTo>
                  <a:pt x="3733798" y="4029708"/>
                </a:moveTo>
                <a:lnTo>
                  <a:pt x="19048" y="4029708"/>
                </a:lnTo>
                <a:lnTo>
                  <a:pt x="19048" y="19048"/>
                </a:lnTo>
                <a:lnTo>
                  <a:pt x="7448548" y="19048"/>
                </a:lnTo>
                <a:lnTo>
                  <a:pt x="7448548" y="4029708"/>
                </a:lnTo>
                <a:lnTo>
                  <a:pt x="3733798" y="402970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1663700"/>
            <a:ext cx="7416800" cy="4000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679700" y="5803900"/>
            <a:ext cx="3238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u="sng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lifecycle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9600" y="406400"/>
            <a:ext cx="7912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Management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482600"/>
            <a:ext cx="55753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Transport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services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40100" y="1092200"/>
            <a:ext cx="2311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protocols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1854200"/>
            <a:ext cx="75438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3302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Provide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logical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communication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between</a:t>
            </a:r>
          </a:p>
          <a:p>
            <a:pPr>
              <a:lnSpc>
                <a:spcPts val="33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application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running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different</a:t>
            </a:r>
          </a:p>
          <a:p>
            <a:pPr>
              <a:lnSpc>
                <a:spcPts val="33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hosts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187700"/>
            <a:ext cx="6616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Transport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vs.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services: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3683000"/>
            <a:ext cx="62103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layer: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transfer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between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4064000"/>
            <a:ext cx="1206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systems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4495800"/>
            <a:ext cx="5753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transport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cc99"/>
                </a:solidFill>
                <a:latin typeface="Tahoma" pitchFamily="18" charset="0"/>
                <a:cs typeface="Tahoma" pitchFamily="18" charset="0"/>
              </a:rPr>
              <a:t>layer: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transfer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between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4876800"/>
            <a:ext cx="1498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5295900"/>
            <a:ext cx="6642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Relies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enhances,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services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81101" y="1562101"/>
            <a:ext cx="6934197" cy="4151627"/>
          </a:xfrm>
          <a:custGeom>
            <a:avLst/>
            <a:gdLst>
              <a:gd name="connsiteX0" fmla="*/ 3467098 w 6934197"/>
              <a:gd name="connsiteY0" fmla="*/ 4132578 h 4151627"/>
              <a:gd name="connsiteX1" fmla="*/ 19048 w 6934197"/>
              <a:gd name="connsiteY1" fmla="*/ 4132578 h 4151627"/>
              <a:gd name="connsiteX2" fmla="*/ 19048 w 6934197"/>
              <a:gd name="connsiteY2" fmla="*/ 19048 h 4151627"/>
              <a:gd name="connsiteX3" fmla="*/ 6915148 w 6934197"/>
              <a:gd name="connsiteY3" fmla="*/ 19048 h 4151627"/>
              <a:gd name="connsiteX4" fmla="*/ 6915148 w 6934197"/>
              <a:gd name="connsiteY4" fmla="*/ 4132578 h 4151627"/>
              <a:gd name="connsiteX5" fmla="*/ 3467098 w 6934197"/>
              <a:gd name="connsiteY5" fmla="*/ 4132578 h 41516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34197" h="4151627">
                <a:moveTo>
                  <a:pt x="3467098" y="4132578"/>
                </a:moveTo>
                <a:lnTo>
                  <a:pt x="19048" y="4132578"/>
                </a:lnTo>
                <a:lnTo>
                  <a:pt x="19048" y="19048"/>
                </a:lnTo>
                <a:lnTo>
                  <a:pt x="6915148" y="19048"/>
                </a:lnTo>
                <a:lnTo>
                  <a:pt x="6915148" y="4132578"/>
                </a:lnTo>
                <a:lnTo>
                  <a:pt x="3467098" y="413257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500" y="1587500"/>
            <a:ext cx="6883400" cy="4102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832100" y="5727700"/>
            <a:ext cx="3378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u="sng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lifecycle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9600" y="406400"/>
            <a:ext cx="7912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Management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65115" y="3220085"/>
            <a:ext cx="1386839" cy="38100"/>
          </a:xfrm>
          <a:custGeom>
            <a:avLst/>
            <a:gdLst>
              <a:gd name="connsiteX0" fmla="*/ 9525 w 1386839"/>
              <a:gd name="connsiteY0" fmla="*/ 9525 h 38100"/>
              <a:gd name="connsiteX1" fmla="*/ 1377315 w 1386839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86839" h="38100">
                <a:moveTo>
                  <a:pt x="9525" y="9525"/>
                </a:moveTo>
                <a:lnTo>
                  <a:pt x="1377315" y="9525"/>
                </a:lnTo>
              </a:path>
            </a:pathLst>
          </a:custGeom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685800" y="406400"/>
            <a:ext cx="7912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Principles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Congestion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Control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" y="1320800"/>
            <a:ext cx="2654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Congestion: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" y="1943100"/>
            <a:ext cx="75819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330200" algn="l"/>
              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informally: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“too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many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sources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too</a:t>
            </a:r>
          </a:p>
          <a:p>
            <a:pPr>
              <a:lnSpc>
                <a:spcPts val="33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much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fast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u="sng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handle”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" y="2882900"/>
            <a:ext cx="81534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different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flow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control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ccccff"/>
                </a:solidFill>
                <a:latin typeface="Tahoma" pitchFamily="18" charset="0"/>
                <a:cs typeface="Tahoma" pitchFamily="18" charset="0"/>
              </a:rPr>
              <a:t>receiver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overload)!</a:t>
            </a:r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manifestations: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3911600"/>
            <a:ext cx="69723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lost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packets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(buffer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overflow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routers)</a:t>
            </a:r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long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delays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(queuing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router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buffers)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" y="4927600"/>
            <a:ext cx="3314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top-10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problem!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41401" y="2840991"/>
            <a:ext cx="6376666" cy="2237737"/>
          </a:xfrm>
          <a:custGeom>
            <a:avLst/>
            <a:gdLst>
              <a:gd name="connsiteX0" fmla="*/ 3188968 w 6376666"/>
              <a:gd name="connsiteY0" fmla="*/ 2218688 h 2237737"/>
              <a:gd name="connsiteX1" fmla="*/ 19048 w 6376666"/>
              <a:gd name="connsiteY1" fmla="*/ 2218688 h 2237737"/>
              <a:gd name="connsiteX2" fmla="*/ 19048 w 6376666"/>
              <a:gd name="connsiteY2" fmla="*/ 19048 h 2237737"/>
              <a:gd name="connsiteX3" fmla="*/ 6357618 w 6376666"/>
              <a:gd name="connsiteY3" fmla="*/ 19048 h 2237737"/>
              <a:gd name="connsiteX4" fmla="*/ 6357618 w 6376666"/>
              <a:gd name="connsiteY4" fmla="*/ 2218688 h 2237737"/>
              <a:gd name="connsiteX5" fmla="*/ 3188968 w 6376666"/>
              <a:gd name="connsiteY5" fmla="*/ 2218688 h 22377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376666" h="2237737">
                <a:moveTo>
                  <a:pt x="3188968" y="2218688"/>
                </a:moveTo>
                <a:lnTo>
                  <a:pt x="19048" y="2218688"/>
                </a:lnTo>
                <a:lnTo>
                  <a:pt x="19048" y="19048"/>
                </a:lnTo>
                <a:lnTo>
                  <a:pt x="6357618" y="19048"/>
                </a:lnTo>
                <a:lnTo>
                  <a:pt x="6357618" y="2218688"/>
                </a:lnTo>
                <a:lnTo>
                  <a:pt x="3188968" y="221868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70200"/>
            <a:ext cx="6324600" cy="218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17600" y="114300"/>
            <a:ext cx="6896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Causes/costs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congestion: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14700" y="723900"/>
            <a:ext cx="2501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scenario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0200" y="1549400"/>
            <a:ext cx="42418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senders,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receivers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router,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infinite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buffers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retransmission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5245100"/>
            <a:ext cx="4279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large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delays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congested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5702300"/>
            <a:ext cx="68580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maximum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achievable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throughput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(rate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which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delivered)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&lt;=&gt;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bandwidth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capacity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2184400" y="114300"/>
            <a:ext cx="4762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more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option.....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32200" y="647700"/>
            <a:ext cx="1854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“SCTP”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" y="1587500"/>
            <a:ext cx="7594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6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Stream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Control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Transmission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(SCTP)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044700"/>
            <a:ext cx="50038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6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Multi-streaming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/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multihoming</a:t>
            </a:r>
          </a:p>
          <a:p>
            <a:pPr>
              <a:lnSpc>
                <a:spcPts val="3500"/>
              </a:lnSpc>
              <a:tabLst>
							</a:tabLst>
            </a:pPr>
            <a:r>
              <a:rPr lang="en-US" altLang="zh-CN" sz="26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Ensures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reliable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transmission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946400"/>
            <a:ext cx="58547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6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in-sequence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transport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messages</a:t>
            </a:r>
          </a:p>
          <a:p>
            <a:pPr>
              <a:lnSpc>
                <a:spcPts val="3500"/>
              </a:lnSpc>
              <a:tabLst>
							</a:tabLst>
            </a:pPr>
            <a:r>
              <a:rPr lang="en-US" altLang="zh-CN" sz="26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Provides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congestion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control.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" y="3835400"/>
            <a:ext cx="7391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6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SCTP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packets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have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simpler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basic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structure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0" y="4203700"/>
            <a:ext cx="66421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6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than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UDP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packets.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Consists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two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6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basic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sections: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4965700"/>
            <a:ext cx="7048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1.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common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header</a:t>
            </a:r>
            <a:r>
              <a:rPr lang="en-US" altLang="zh-CN" sz="22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which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occupies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first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5270500"/>
            <a:ext cx="1295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bytes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5651500"/>
            <a:ext cx="6705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2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2.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chunks</a:t>
            </a:r>
            <a:r>
              <a:rPr lang="en-US" altLang="zh-CN" sz="22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which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occupy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remaining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5956300"/>
            <a:ext cx="2832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portion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packet.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3390900" y="444500"/>
            <a:ext cx="2336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SCTP.......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" y="1587500"/>
            <a:ext cx="2336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Multihoming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070100"/>
            <a:ext cx="7099300" cy="194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own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public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address</a:t>
            </a:r>
          </a:p>
          <a:p>
            <a:pPr>
              <a:lnSpc>
                <a:spcPts val="25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range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(Autonomous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system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(Internet))</a:t>
            </a:r>
          </a:p>
          <a:p>
            <a:pPr>
              <a:lnSpc>
                <a:spcPts val="25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number.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more)</a:t>
            </a:r>
          </a:p>
          <a:p>
            <a:pPr>
              <a:lnSpc>
                <a:spcPts val="25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separate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ISPs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established.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routing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over</a:t>
            </a:r>
          </a:p>
          <a:p>
            <a:pPr>
              <a:lnSpc>
                <a:spcPts val="25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normally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controlled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</a:p>
          <a:p>
            <a:pPr>
              <a:lnSpc>
                <a:spcPts val="25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BGP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enabled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router.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4064000"/>
            <a:ext cx="72898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sz="24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case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outgoing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</a:p>
          <a:p>
            <a:pPr>
              <a:lnSpc>
                <a:spcPts val="25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multihomed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fails,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outgoing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traffic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will</a:t>
            </a:r>
          </a:p>
          <a:p>
            <a:pPr>
              <a:lnSpc>
                <a:spcPts val="25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automatically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routed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via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remaining</a:t>
            </a:r>
          </a:p>
          <a:p>
            <a:pPr>
              <a:lnSpc>
                <a:spcPts val="25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links.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importantly,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networks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</a:t>
            </a:r>
          </a:p>
          <a:p>
            <a:pPr>
              <a:lnSpc>
                <a:spcPts val="25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notified.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" y="5753100"/>
            <a:ext cx="73152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30200" algn="l"/>
              </a:tabLst>
            </a:pP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i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Autonomous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System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(AS)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collection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connected</a:t>
            </a:r>
          </a:p>
          <a:p>
            <a:pPr>
              <a:lnSpc>
                <a:spcPts val="20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Internet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(IP)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routing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prefixes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under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control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of</a:t>
            </a:r>
          </a:p>
          <a:p>
            <a:pPr>
              <a:lnSpc>
                <a:spcPts val="20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more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operators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presents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common,</a:t>
            </a:r>
          </a:p>
          <a:p>
            <a:pPr>
              <a:lnSpc>
                <a:spcPts val="20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clearly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defined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routing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policy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Internet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870200" y="228600"/>
            <a:ext cx="3378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Comparison...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1714500"/>
            <a:ext cx="20066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14300" algn="l"/>
                <a:tab pos="152400" algn="l"/>
                <a:tab pos="6350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Feature</a:t>
            </a:r>
          </a:p>
          <a:p>
            <a:pPr>
              <a:lnSpc>
                <a:spcPts val="2600"/>
              </a:lnSpc>
              <a:tabLst>
                <a:tab pos="114300" algn="l"/>
                <a:tab pos="152400" algn="l"/>
                <a:tab pos="635000" algn="l"/>
              </a:tabLst>
            </a:pP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oriented</a:t>
            </a:r>
          </a:p>
          <a:p>
            <a:pPr>
              <a:lnSpc>
                <a:spcPts val="2600"/>
              </a:lnSpc>
              <a:tabLst>
                <a:tab pos="114300" algn="l"/>
                <a:tab pos="152400" algn="l"/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Reliable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2600"/>
              </a:lnSpc>
              <a:tabLst>
                <a:tab pos="114300" algn="l"/>
                <a:tab pos="152400" algn="l"/>
                <a:tab pos="635000" algn="l"/>
              </a:tabLst>
            </a:pP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Unreliable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2600"/>
              </a:lnSpc>
              <a:tabLst>
                <a:tab pos="114300" algn="l"/>
                <a:tab pos="152400" algn="l"/>
                <a:tab pos="635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Preserve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message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3289300"/>
            <a:ext cx="952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boundary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73500" y="1714500"/>
            <a:ext cx="4572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63500" algn="l"/>
                <a:tab pos="101600" algn="l"/>
              </a:tabLst>
            </a:pP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UDP</a:t>
            </a:r>
          </a:p>
          <a:p>
            <a:pPr>
              <a:lnSpc>
                <a:spcPts val="2600"/>
              </a:lnSpc>
              <a:tabLst>
                <a:tab pos="63500" algn="l"/>
                <a:tab pos="101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No</a:t>
            </a:r>
          </a:p>
          <a:p>
            <a:pPr>
              <a:lnSpc>
                <a:spcPts val="2600"/>
              </a:lnSpc>
              <a:tabLst>
                <a:tab pos="63500" algn="l"/>
                <a:tab pos="101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No</a:t>
            </a:r>
          </a:p>
          <a:p>
            <a:pPr>
              <a:lnSpc>
                <a:spcPts val="2600"/>
              </a:lnSpc>
              <a:tabLst>
                <a:tab pos="635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Yes</a:t>
            </a:r>
          </a:p>
          <a:p>
            <a:pPr>
              <a:lnSpc>
                <a:spcPts val="2600"/>
              </a:lnSpc>
              <a:tabLst>
                <a:tab pos="635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Yes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0" y="1714500"/>
            <a:ext cx="4445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50800" algn="l"/>
                <a:tab pos="88900" algn="l"/>
              </a:tabLst>
            </a:pP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TCP</a:t>
            </a:r>
          </a:p>
          <a:p>
            <a:pPr>
              <a:lnSpc>
                <a:spcPts val="2600"/>
              </a:lnSpc>
              <a:tabLst>
                <a:tab pos="508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Yes</a:t>
            </a:r>
          </a:p>
          <a:p>
            <a:pPr>
              <a:lnSpc>
                <a:spcPts val="2600"/>
              </a:lnSpc>
              <a:tabLst>
                <a:tab pos="508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Yes</a:t>
            </a:r>
          </a:p>
          <a:p>
            <a:pPr>
              <a:lnSpc>
                <a:spcPts val="2600"/>
              </a:lnSpc>
              <a:tabLst>
                <a:tab pos="508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No</a:t>
            </a:r>
          </a:p>
          <a:p>
            <a:pPr>
              <a:lnSpc>
                <a:spcPts val="2600"/>
              </a:lnSpc>
              <a:tabLst>
                <a:tab pos="508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50100" y="1714500"/>
            <a:ext cx="5715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14300" algn="l"/>
              </a:tabLst>
            </a:pP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SCTP</a:t>
            </a:r>
          </a:p>
          <a:p>
            <a:pPr>
              <a:lnSpc>
                <a:spcPts val="26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Yes</a:t>
            </a:r>
          </a:p>
          <a:p>
            <a:pPr>
              <a:lnSpc>
                <a:spcPts val="26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Yes</a:t>
            </a:r>
          </a:p>
          <a:p>
            <a:pPr>
              <a:lnSpc>
                <a:spcPts val="26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Yes</a:t>
            </a:r>
          </a:p>
          <a:p>
            <a:pPr>
              <a:lnSpc>
                <a:spcPts val="26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Yes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41400" y="3683000"/>
            <a:ext cx="2095500" cy="194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50800" algn="l"/>
                <a:tab pos="88900" algn="l"/>
                <a:tab pos="203200" algn="l"/>
                <a:tab pos="215900" algn="l"/>
                <a:tab pos="304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Ordered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delivery</a:t>
            </a:r>
          </a:p>
          <a:p>
            <a:pPr>
              <a:lnSpc>
                <a:spcPts val="2600"/>
              </a:lnSpc>
              <a:tabLst>
                <a:tab pos="50800" algn="l"/>
                <a:tab pos="88900" algn="l"/>
                <a:tab pos="203200" algn="l"/>
                <a:tab pos="215900" algn="l"/>
                <a:tab pos="3048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checksum</a:t>
            </a:r>
          </a:p>
          <a:p>
            <a:pPr>
              <a:lnSpc>
                <a:spcPts val="2600"/>
              </a:lnSpc>
              <a:tabLst>
                <a:tab pos="50800" algn="l"/>
                <a:tab pos="88900" algn="l"/>
                <a:tab pos="203200" algn="l"/>
                <a:tab pos="215900" algn="l"/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Checksum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size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(bits)</a:t>
            </a:r>
          </a:p>
          <a:p>
            <a:pPr>
              <a:lnSpc>
                <a:spcPts val="2600"/>
              </a:lnSpc>
              <a:tabLst>
                <a:tab pos="50800" algn="l"/>
                <a:tab pos="88900" algn="l"/>
                <a:tab pos="203200" algn="l"/>
                <a:tab pos="215900" algn="l"/>
                <a:tab pos="304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Congestion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Control</a:t>
            </a:r>
          </a:p>
          <a:p>
            <a:pPr>
              <a:lnSpc>
                <a:spcPts val="2600"/>
              </a:lnSpc>
              <a:tabLst>
                <a:tab pos="50800" algn="l"/>
                <a:tab pos="88900" algn="l"/>
                <a:tab pos="203200" algn="l"/>
                <a:tab pos="215900" algn="l"/>
                <a:tab pos="3048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Multiple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streams</a:t>
            </a:r>
          </a:p>
          <a:p>
            <a:pPr>
              <a:lnSpc>
                <a:spcPts val="2600"/>
              </a:lnSpc>
              <a:tabLst>
                <a:tab pos="50800" algn="l"/>
                <a:tab pos="88900" algn="l"/>
                <a:tab pos="203200" algn="l"/>
                <a:tab pos="215900" algn="l"/>
                <a:tab pos="304800" algn="l"/>
              </a:tabLst>
            </a:pP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Multihoming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support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11600" y="3683000"/>
            <a:ext cx="381000" cy="194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5400" algn="l"/>
                <a:tab pos="63500" algn="l"/>
                <a:tab pos="88900" algn="l"/>
              </a:tabLst>
            </a:pP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Yes</a:t>
            </a:r>
          </a:p>
          <a:p>
            <a:pPr>
              <a:lnSpc>
                <a:spcPts val="2600"/>
              </a:lnSpc>
              <a:tabLst>
                <a:tab pos="25400" algn="l"/>
                <a:tab pos="635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Yes</a:t>
            </a:r>
          </a:p>
          <a:p>
            <a:pPr>
              <a:lnSpc>
                <a:spcPts val="2600"/>
              </a:lnSpc>
              <a:tabLst>
                <a:tab pos="25400" algn="l"/>
                <a:tab pos="63500" algn="l"/>
                <a:tab pos="88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16</a:t>
            </a:r>
          </a:p>
          <a:p>
            <a:pPr>
              <a:lnSpc>
                <a:spcPts val="2600"/>
              </a:lnSpc>
              <a:tabLst>
                <a:tab pos="25400" algn="l"/>
                <a:tab pos="635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No</a:t>
            </a:r>
          </a:p>
          <a:p>
            <a:pPr>
              <a:lnSpc>
                <a:spcPts val="2600"/>
              </a:lnSpc>
              <a:tabLst>
                <a:tab pos="25400" algn="l"/>
                <a:tab pos="635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No</a:t>
            </a:r>
          </a:p>
          <a:p>
            <a:pPr>
              <a:lnSpc>
                <a:spcPts val="2600"/>
              </a:lnSpc>
              <a:tabLst>
                <a:tab pos="25400" algn="l"/>
                <a:tab pos="635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11800" y="3683000"/>
            <a:ext cx="355600" cy="194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38100" algn="l"/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No</a:t>
            </a:r>
          </a:p>
          <a:p>
            <a:pPr>
              <a:lnSpc>
                <a:spcPts val="2600"/>
              </a:lnSpc>
              <a:tabLst>
                <a:tab pos="38100" algn="l"/>
                <a:tab pos="63500" algn="l"/>
              </a:tabLst>
            </a:pP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Yes</a:t>
            </a:r>
          </a:p>
          <a:p>
            <a:pPr>
              <a:lnSpc>
                <a:spcPts val="2600"/>
              </a:lnSpc>
              <a:tabLst>
                <a:tab pos="38100" algn="l"/>
                <a:tab pos="63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16</a:t>
            </a:r>
          </a:p>
          <a:p>
            <a:pPr>
              <a:lnSpc>
                <a:spcPts val="2600"/>
              </a:lnSpc>
              <a:tabLst>
                <a:tab pos="38100" algn="l"/>
                <a:tab pos="63500" algn="l"/>
              </a:tabLst>
            </a:pP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Yes</a:t>
            </a:r>
          </a:p>
          <a:p>
            <a:pPr>
              <a:lnSpc>
                <a:spcPts val="2600"/>
              </a:lnSpc>
              <a:tabLst>
                <a:tab pos="38100" algn="l"/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No</a:t>
            </a:r>
          </a:p>
          <a:p>
            <a:pPr>
              <a:lnSpc>
                <a:spcPts val="2600"/>
              </a:lnSpc>
              <a:tabLst>
                <a:tab pos="38100" algn="l"/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No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64400" y="3683000"/>
            <a:ext cx="355600" cy="194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63500" algn="l"/>
              </a:tabLst>
            </a:pP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Yes</a:t>
            </a:r>
          </a:p>
          <a:p>
            <a:pPr>
              <a:lnSpc>
                <a:spcPts val="2600"/>
              </a:lnSpc>
              <a:tabLst>
                <a:tab pos="63500" algn="l"/>
              </a:tabLst>
            </a:pP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Yes</a:t>
            </a:r>
          </a:p>
          <a:p>
            <a:pPr>
              <a:lnSpc>
                <a:spcPts val="26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32</a:t>
            </a:r>
          </a:p>
          <a:p>
            <a:pPr>
              <a:lnSpc>
                <a:spcPts val="2600"/>
              </a:lnSpc>
              <a:tabLst>
                <a:tab pos="63500" algn="l"/>
              </a:tabLst>
            </a:pP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Yes</a:t>
            </a:r>
          </a:p>
          <a:p>
            <a:pPr>
              <a:lnSpc>
                <a:spcPts val="2600"/>
              </a:lnSpc>
              <a:tabLst>
                <a:tab pos="63500" algn="l"/>
              </a:tabLst>
            </a:pP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Yes</a:t>
            </a:r>
          </a:p>
          <a:p>
            <a:pPr>
              <a:lnSpc>
                <a:spcPts val="2600"/>
              </a:lnSpc>
              <a:tabLst>
                <a:tab pos="63500" algn="l"/>
              </a:tabLst>
            </a:pPr>
            <a:r>
              <a:rPr lang="en-US" altLang="zh-CN" sz="18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Yes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3568700" y="330200"/>
            <a:ext cx="2311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1473200"/>
            <a:ext cx="76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7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1435100"/>
            <a:ext cx="7188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Principles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behind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transport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services: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2044700"/>
            <a:ext cx="6794500" cy="339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7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multiplexing/demultiplexing</a:t>
            </a:r>
          </a:p>
          <a:p>
            <a:pPr>
              <a:lnSpc>
                <a:spcPts val="40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7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reliable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transfer</a:t>
            </a:r>
          </a:p>
          <a:p>
            <a:pPr>
              <a:lnSpc>
                <a:spcPts val="40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7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flow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control</a:t>
            </a:r>
          </a:p>
          <a:p>
            <a:pPr>
              <a:lnSpc>
                <a:spcPts val="40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7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congestion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control</a:t>
            </a:r>
          </a:p>
          <a:p>
            <a:pPr>
              <a:lnSpc>
                <a:spcPts val="4000"/>
              </a:lnSpc>
              <a:tabLst>
                <a:tab pos="215900" algn="l"/>
              </a:tabLst>
            </a:pPr>
            <a:r>
              <a:rPr lang="en-US" altLang="zh-CN" sz="187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Instantiation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implementation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</a:p>
          <a:p>
            <a:pPr>
              <a:lnSpc>
                <a:spcPts val="3300"/>
              </a:lnSpc>
              <a:tabLst>
                <a:tab pos="2159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Internet</a:t>
            </a:r>
          </a:p>
          <a:p>
            <a:pPr>
              <a:lnSpc>
                <a:spcPts val="40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7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UDP,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TCP,SCTP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2006600" y="2540000"/>
            <a:ext cx="5105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Programming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93079" y="3310890"/>
            <a:ext cx="2293620" cy="1050289"/>
          </a:xfrm>
          <a:custGeom>
            <a:avLst/>
            <a:gdLst>
              <a:gd name="connsiteX0" fmla="*/ 7620 w 2293620"/>
              <a:gd name="connsiteY0" fmla="*/ 6350 h 1050289"/>
              <a:gd name="connsiteX1" fmla="*/ 6350 w 2293620"/>
              <a:gd name="connsiteY1" fmla="*/ 8889 h 1050289"/>
              <a:gd name="connsiteX2" fmla="*/ 6350 w 2293620"/>
              <a:gd name="connsiteY2" fmla="*/ 1042669 h 1050289"/>
              <a:gd name="connsiteX3" fmla="*/ 7620 w 2293620"/>
              <a:gd name="connsiteY3" fmla="*/ 1043939 h 1050289"/>
              <a:gd name="connsiteX4" fmla="*/ 2286000 w 2293620"/>
              <a:gd name="connsiteY4" fmla="*/ 1043939 h 1050289"/>
              <a:gd name="connsiteX5" fmla="*/ 2287270 w 2293620"/>
              <a:gd name="connsiteY5" fmla="*/ 1042669 h 1050289"/>
              <a:gd name="connsiteX6" fmla="*/ 2287270 w 2293620"/>
              <a:gd name="connsiteY6" fmla="*/ 8889 h 1050289"/>
              <a:gd name="connsiteX7" fmla="*/ 2286000 w 2293620"/>
              <a:gd name="connsiteY7" fmla="*/ 6350 h 1050289"/>
              <a:gd name="connsiteX8" fmla="*/ 7620 w 2293620"/>
              <a:gd name="connsiteY8" fmla="*/ 6350 h 10502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293620" h="1050289">
                <a:moveTo>
                  <a:pt x="7620" y="6350"/>
                </a:moveTo>
                <a:cubicBezTo>
                  <a:pt x="6350" y="6350"/>
                  <a:pt x="6350" y="7619"/>
                  <a:pt x="6350" y="8889"/>
                </a:cubicBezTo>
                <a:lnTo>
                  <a:pt x="6350" y="1042669"/>
                </a:lnTo>
                <a:cubicBezTo>
                  <a:pt x="6350" y="1042669"/>
                  <a:pt x="6350" y="1043939"/>
                  <a:pt x="7620" y="1043939"/>
                </a:cubicBezTo>
                <a:lnTo>
                  <a:pt x="2286000" y="1043939"/>
                </a:lnTo>
                <a:cubicBezTo>
                  <a:pt x="2286000" y="1043939"/>
                  <a:pt x="2287270" y="1042669"/>
                  <a:pt x="2287270" y="1042669"/>
                </a:cubicBezTo>
                <a:lnTo>
                  <a:pt x="2287270" y="8889"/>
                </a:lnTo>
                <a:cubicBezTo>
                  <a:pt x="2287270" y="7619"/>
                  <a:pt x="2286000" y="6350"/>
                  <a:pt x="2286000" y="6350"/>
                </a:cubicBezTo>
                <a:lnTo>
                  <a:pt x="762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689" y="4763770"/>
            <a:ext cx="2294890" cy="1049020"/>
          </a:xfrm>
          <a:custGeom>
            <a:avLst/>
            <a:gdLst>
              <a:gd name="connsiteX0" fmla="*/ 7620 w 2294890"/>
              <a:gd name="connsiteY0" fmla="*/ 6350 h 1049020"/>
              <a:gd name="connsiteX1" fmla="*/ 6350 w 2294890"/>
              <a:gd name="connsiteY1" fmla="*/ 7620 h 1049020"/>
              <a:gd name="connsiteX2" fmla="*/ 6350 w 2294890"/>
              <a:gd name="connsiteY2" fmla="*/ 1041400 h 1049020"/>
              <a:gd name="connsiteX3" fmla="*/ 7620 w 2294890"/>
              <a:gd name="connsiteY3" fmla="*/ 1042670 h 1049020"/>
              <a:gd name="connsiteX4" fmla="*/ 2287270 w 2294890"/>
              <a:gd name="connsiteY4" fmla="*/ 1042670 h 1049020"/>
              <a:gd name="connsiteX5" fmla="*/ 2288539 w 2294890"/>
              <a:gd name="connsiteY5" fmla="*/ 1041400 h 1049020"/>
              <a:gd name="connsiteX6" fmla="*/ 2288539 w 2294890"/>
              <a:gd name="connsiteY6" fmla="*/ 7620 h 1049020"/>
              <a:gd name="connsiteX7" fmla="*/ 2287270 w 2294890"/>
              <a:gd name="connsiteY7" fmla="*/ 6350 h 1049020"/>
              <a:gd name="connsiteX8" fmla="*/ 7620 w 2294890"/>
              <a:gd name="connsiteY8" fmla="*/ 6350 h 1049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294890" h="1049020">
                <a:moveTo>
                  <a:pt x="7620" y="6350"/>
                </a:moveTo>
                <a:cubicBezTo>
                  <a:pt x="7620" y="6350"/>
                  <a:pt x="6350" y="6350"/>
                  <a:pt x="6350" y="7620"/>
                </a:cubicBezTo>
                <a:lnTo>
                  <a:pt x="6350" y="1041400"/>
                </a:lnTo>
                <a:cubicBezTo>
                  <a:pt x="6350" y="1041400"/>
                  <a:pt x="7620" y="1042670"/>
                  <a:pt x="7620" y="1042670"/>
                </a:cubicBezTo>
                <a:lnTo>
                  <a:pt x="2287270" y="1042670"/>
                </a:lnTo>
                <a:cubicBezTo>
                  <a:pt x="2288539" y="1042670"/>
                  <a:pt x="2288539" y="1041400"/>
                  <a:pt x="2288539" y="1041400"/>
                </a:cubicBezTo>
                <a:lnTo>
                  <a:pt x="2288539" y="7620"/>
                </a:lnTo>
                <a:cubicBezTo>
                  <a:pt x="2288539" y="6350"/>
                  <a:pt x="2288539" y="6350"/>
                  <a:pt x="2287270" y="6350"/>
                </a:cubicBezTo>
                <a:lnTo>
                  <a:pt x="762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689" y="3310890"/>
            <a:ext cx="2294890" cy="1050289"/>
          </a:xfrm>
          <a:custGeom>
            <a:avLst/>
            <a:gdLst>
              <a:gd name="connsiteX0" fmla="*/ 7620 w 2294890"/>
              <a:gd name="connsiteY0" fmla="*/ 6350 h 1050289"/>
              <a:gd name="connsiteX1" fmla="*/ 6350 w 2294890"/>
              <a:gd name="connsiteY1" fmla="*/ 8889 h 1050289"/>
              <a:gd name="connsiteX2" fmla="*/ 6350 w 2294890"/>
              <a:gd name="connsiteY2" fmla="*/ 1042669 h 1050289"/>
              <a:gd name="connsiteX3" fmla="*/ 7620 w 2294890"/>
              <a:gd name="connsiteY3" fmla="*/ 1043939 h 1050289"/>
              <a:gd name="connsiteX4" fmla="*/ 2287270 w 2294890"/>
              <a:gd name="connsiteY4" fmla="*/ 1043939 h 1050289"/>
              <a:gd name="connsiteX5" fmla="*/ 2288539 w 2294890"/>
              <a:gd name="connsiteY5" fmla="*/ 1042669 h 1050289"/>
              <a:gd name="connsiteX6" fmla="*/ 2288539 w 2294890"/>
              <a:gd name="connsiteY6" fmla="*/ 8889 h 1050289"/>
              <a:gd name="connsiteX7" fmla="*/ 2287270 w 2294890"/>
              <a:gd name="connsiteY7" fmla="*/ 6350 h 1050289"/>
              <a:gd name="connsiteX8" fmla="*/ 7620 w 2294890"/>
              <a:gd name="connsiteY8" fmla="*/ 6350 h 10502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294890" h="1050289">
                <a:moveTo>
                  <a:pt x="7620" y="6350"/>
                </a:moveTo>
                <a:cubicBezTo>
                  <a:pt x="7620" y="6350"/>
                  <a:pt x="6350" y="7619"/>
                  <a:pt x="6350" y="8889"/>
                </a:cubicBezTo>
                <a:lnTo>
                  <a:pt x="6350" y="1042669"/>
                </a:lnTo>
                <a:cubicBezTo>
                  <a:pt x="6350" y="1042669"/>
                  <a:pt x="7620" y="1043939"/>
                  <a:pt x="7620" y="1043939"/>
                </a:cubicBezTo>
                <a:lnTo>
                  <a:pt x="2287270" y="1043939"/>
                </a:lnTo>
                <a:cubicBezTo>
                  <a:pt x="2288539" y="1043939"/>
                  <a:pt x="2288539" y="1042669"/>
                  <a:pt x="2288539" y="1042669"/>
                </a:cubicBezTo>
                <a:lnTo>
                  <a:pt x="2288539" y="8889"/>
                </a:lnTo>
                <a:cubicBezTo>
                  <a:pt x="2288539" y="7619"/>
                  <a:pt x="2288539" y="6350"/>
                  <a:pt x="2287270" y="6350"/>
                </a:cubicBezTo>
                <a:lnTo>
                  <a:pt x="762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1689" y="1859279"/>
            <a:ext cx="2294890" cy="1050290"/>
          </a:xfrm>
          <a:custGeom>
            <a:avLst/>
            <a:gdLst>
              <a:gd name="connsiteX0" fmla="*/ 7620 w 2294890"/>
              <a:gd name="connsiteY0" fmla="*/ 6350 h 1050290"/>
              <a:gd name="connsiteX1" fmla="*/ 6350 w 2294890"/>
              <a:gd name="connsiteY1" fmla="*/ 8890 h 1050290"/>
              <a:gd name="connsiteX2" fmla="*/ 6350 w 2294890"/>
              <a:gd name="connsiteY2" fmla="*/ 1042670 h 1050290"/>
              <a:gd name="connsiteX3" fmla="*/ 7620 w 2294890"/>
              <a:gd name="connsiteY3" fmla="*/ 1043940 h 1050290"/>
              <a:gd name="connsiteX4" fmla="*/ 2287270 w 2294890"/>
              <a:gd name="connsiteY4" fmla="*/ 1043940 h 1050290"/>
              <a:gd name="connsiteX5" fmla="*/ 2288539 w 2294890"/>
              <a:gd name="connsiteY5" fmla="*/ 1042670 h 1050290"/>
              <a:gd name="connsiteX6" fmla="*/ 2288539 w 2294890"/>
              <a:gd name="connsiteY6" fmla="*/ 8890 h 1050290"/>
              <a:gd name="connsiteX7" fmla="*/ 2287270 w 2294890"/>
              <a:gd name="connsiteY7" fmla="*/ 6350 h 1050290"/>
              <a:gd name="connsiteX8" fmla="*/ 7620 w 2294890"/>
              <a:gd name="connsiteY8" fmla="*/ 6350 h 1050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294890" h="1050290">
                <a:moveTo>
                  <a:pt x="7620" y="6350"/>
                </a:moveTo>
                <a:cubicBezTo>
                  <a:pt x="7620" y="6350"/>
                  <a:pt x="6350" y="7620"/>
                  <a:pt x="6350" y="8890"/>
                </a:cubicBezTo>
                <a:lnTo>
                  <a:pt x="6350" y="1042670"/>
                </a:lnTo>
                <a:cubicBezTo>
                  <a:pt x="6350" y="1042670"/>
                  <a:pt x="7620" y="1043940"/>
                  <a:pt x="7620" y="1043940"/>
                </a:cubicBezTo>
                <a:lnTo>
                  <a:pt x="2287270" y="1043940"/>
                </a:lnTo>
                <a:cubicBezTo>
                  <a:pt x="2288539" y="1043940"/>
                  <a:pt x="2288539" y="1042670"/>
                  <a:pt x="2288539" y="1042670"/>
                </a:cubicBezTo>
                <a:lnTo>
                  <a:pt x="2288539" y="8890"/>
                </a:lnTo>
                <a:cubicBezTo>
                  <a:pt x="2288539" y="7620"/>
                  <a:pt x="2288539" y="6350"/>
                  <a:pt x="2287270" y="6350"/>
                </a:cubicBezTo>
                <a:lnTo>
                  <a:pt x="762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10229" y="2272029"/>
            <a:ext cx="123190" cy="101600"/>
          </a:xfrm>
          <a:custGeom>
            <a:avLst/>
            <a:gdLst>
              <a:gd name="connsiteX0" fmla="*/ 0 w 123190"/>
              <a:gd name="connsiteY0" fmla="*/ 8890 h 101600"/>
              <a:gd name="connsiteX1" fmla="*/ 123190 w 123190"/>
              <a:gd name="connsiteY1" fmla="*/ 0 h 101600"/>
              <a:gd name="connsiteX2" fmla="*/ 81280 w 123190"/>
              <a:gd name="connsiteY2" fmla="*/ 101600 h 101600"/>
              <a:gd name="connsiteX3" fmla="*/ 0 w 123190"/>
              <a:gd name="connsiteY3" fmla="*/ 8890 h 10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3190" h="101600">
                <a:moveTo>
                  <a:pt x="0" y="8890"/>
                </a:moveTo>
                <a:lnTo>
                  <a:pt x="123190" y="0"/>
                </a:lnTo>
                <a:lnTo>
                  <a:pt x="81280" y="101600"/>
                </a:lnTo>
                <a:lnTo>
                  <a:pt x="0" y="88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76240" y="3224529"/>
            <a:ext cx="121920" cy="101600"/>
          </a:xfrm>
          <a:custGeom>
            <a:avLst/>
            <a:gdLst>
              <a:gd name="connsiteX0" fmla="*/ 121919 w 121920"/>
              <a:gd name="connsiteY0" fmla="*/ 92710 h 101600"/>
              <a:gd name="connsiteX1" fmla="*/ 0 w 121920"/>
              <a:gd name="connsiteY1" fmla="*/ 101600 h 101600"/>
              <a:gd name="connsiteX2" fmla="*/ 41909 w 121920"/>
              <a:gd name="connsiteY2" fmla="*/ 0 h 101600"/>
              <a:gd name="connsiteX3" fmla="*/ 121919 w 121920"/>
              <a:gd name="connsiteY3" fmla="*/ 92710 h 10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1920" h="101600">
                <a:moveTo>
                  <a:pt x="121919" y="92710"/>
                </a:moveTo>
                <a:lnTo>
                  <a:pt x="0" y="101600"/>
                </a:lnTo>
                <a:lnTo>
                  <a:pt x="41909" y="0"/>
                </a:lnTo>
                <a:lnTo>
                  <a:pt x="121919" y="9271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85160" y="2297429"/>
            <a:ext cx="2339339" cy="1003300"/>
          </a:xfrm>
          <a:custGeom>
            <a:avLst/>
            <a:gdLst>
              <a:gd name="connsiteX0" fmla="*/ 13969 w 2339339"/>
              <a:gd name="connsiteY0" fmla="*/ 0 h 1003300"/>
              <a:gd name="connsiteX1" fmla="*/ 2339339 w 2339339"/>
              <a:gd name="connsiteY1" fmla="*/ 969010 h 1003300"/>
              <a:gd name="connsiteX2" fmla="*/ 2325369 w 2339339"/>
              <a:gd name="connsiteY2" fmla="*/ 1003300 h 1003300"/>
              <a:gd name="connsiteX3" fmla="*/ 0 w 2339339"/>
              <a:gd name="connsiteY3" fmla="*/ 34290 h 1003300"/>
              <a:gd name="connsiteX4" fmla="*/ 13969 w 2339339"/>
              <a:gd name="connsiteY4" fmla="*/ 0 h 1003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39339" h="1003300">
                <a:moveTo>
                  <a:pt x="13969" y="0"/>
                </a:moveTo>
                <a:lnTo>
                  <a:pt x="2339339" y="969010"/>
                </a:lnTo>
                <a:lnTo>
                  <a:pt x="2325369" y="1003300"/>
                </a:lnTo>
                <a:lnTo>
                  <a:pt x="0" y="34290"/>
                </a:lnTo>
                <a:lnTo>
                  <a:pt x="13969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10229" y="3883659"/>
            <a:ext cx="115570" cy="109220"/>
          </a:xfrm>
          <a:custGeom>
            <a:avLst/>
            <a:gdLst>
              <a:gd name="connsiteX0" fmla="*/ 0 w 115570"/>
              <a:gd name="connsiteY0" fmla="*/ 64770 h 109220"/>
              <a:gd name="connsiteX1" fmla="*/ 105410 w 115570"/>
              <a:gd name="connsiteY1" fmla="*/ 0 h 109220"/>
              <a:gd name="connsiteX2" fmla="*/ 115570 w 115570"/>
              <a:gd name="connsiteY2" fmla="*/ 109220 h 109220"/>
              <a:gd name="connsiteX3" fmla="*/ 0 w 115570"/>
              <a:gd name="connsiteY3" fmla="*/ 64770 h 1092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5570" h="109220">
                <a:moveTo>
                  <a:pt x="0" y="64770"/>
                </a:moveTo>
                <a:lnTo>
                  <a:pt x="105410" y="0"/>
                </a:lnTo>
                <a:lnTo>
                  <a:pt x="115570" y="109220"/>
                </a:lnTo>
                <a:lnTo>
                  <a:pt x="0" y="6477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3859" y="3677920"/>
            <a:ext cx="114300" cy="110490"/>
          </a:xfrm>
          <a:custGeom>
            <a:avLst/>
            <a:gdLst>
              <a:gd name="connsiteX0" fmla="*/ 114300 w 114300"/>
              <a:gd name="connsiteY0" fmla="*/ 45720 h 110490"/>
              <a:gd name="connsiteX1" fmla="*/ 10160 w 114300"/>
              <a:gd name="connsiteY1" fmla="*/ 110489 h 110490"/>
              <a:gd name="connsiteX2" fmla="*/ 0 w 114300"/>
              <a:gd name="connsiteY2" fmla="*/ 0 h 110490"/>
              <a:gd name="connsiteX3" fmla="*/ 114300 w 114300"/>
              <a:gd name="connsiteY3" fmla="*/ 45720 h 1104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4300" h="110490">
                <a:moveTo>
                  <a:pt x="114300" y="45720"/>
                </a:moveTo>
                <a:lnTo>
                  <a:pt x="10160" y="110489"/>
                </a:lnTo>
                <a:lnTo>
                  <a:pt x="0" y="0"/>
                </a:lnTo>
                <a:lnTo>
                  <a:pt x="114300" y="4572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96589" y="3713479"/>
            <a:ext cx="2316479" cy="245109"/>
          </a:xfrm>
          <a:custGeom>
            <a:avLst/>
            <a:gdLst>
              <a:gd name="connsiteX0" fmla="*/ 0 w 2316479"/>
              <a:gd name="connsiteY0" fmla="*/ 208279 h 245109"/>
              <a:gd name="connsiteX1" fmla="*/ 2312669 w 2316479"/>
              <a:gd name="connsiteY1" fmla="*/ 0 h 245109"/>
              <a:gd name="connsiteX2" fmla="*/ 2316480 w 2316479"/>
              <a:gd name="connsiteY2" fmla="*/ 36829 h 245109"/>
              <a:gd name="connsiteX3" fmla="*/ 2539 w 2316479"/>
              <a:gd name="connsiteY3" fmla="*/ 245110 h 245109"/>
              <a:gd name="connsiteX4" fmla="*/ 0 w 2316479"/>
              <a:gd name="connsiteY4" fmla="*/ 208279 h 2451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16479" h="245109">
                <a:moveTo>
                  <a:pt x="0" y="208279"/>
                </a:moveTo>
                <a:lnTo>
                  <a:pt x="2312669" y="0"/>
                </a:lnTo>
                <a:lnTo>
                  <a:pt x="2316480" y="36829"/>
                </a:lnTo>
                <a:lnTo>
                  <a:pt x="2539" y="245110"/>
                </a:lnTo>
                <a:lnTo>
                  <a:pt x="0" y="208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10229" y="5306059"/>
            <a:ext cx="123189" cy="101600"/>
          </a:xfrm>
          <a:custGeom>
            <a:avLst/>
            <a:gdLst>
              <a:gd name="connsiteX0" fmla="*/ 0 w 123189"/>
              <a:gd name="connsiteY0" fmla="*/ 93980 h 101600"/>
              <a:gd name="connsiteX1" fmla="*/ 80010 w 123189"/>
              <a:gd name="connsiteY1" fmla="*/ 0 h 101600"/>
              <a:gd name="connsiteX2" fmla="*/ 123190 w 123189"/>
              <a:gd name="connsiteY2" fmla="*/ 101600 h 101600"/>
              <a:gd name="connsiteX3" fmla="*/ 0 w 123189"/>
              <a:gd name="connsiteY3" fmla="*/ 93980 h 10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3189" h="101600">
                <a:moveTo>
                  <a:pt x="0" y="93980"/>
                </a:moveTo>
                <a:lnTo>
                  <a:pt x="80010" y="0"/>
                </a:lnTo>
                <a:lnTo>
                  <a:pt x="123190" y="101600"/>
                </a:lnTo>
                <a:lnTo>
                  <a:pt x="0" y="939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76240" y="4339590"/>
            <a:ext cx="121920" cy="101600"/>
          </a:xfrm>
          <a:custGeom>
            <a:avLst/>
            <a:gdLst>
              <a:gd name="connsiteX0" fmla="*/ 121919 w 121920"/>
              <a:gd name="connsiteY0" fmla="*/ 7619 h 101600"/>
              <a:gd name="connsiteX1" fmla="*/ 43179 w 121920"/>
              <a:gd name="connsiteY1" fmla="*/ 101600 h 101600"/>
              <a:gd name="connsiteX2" fmla="*/ 0 w 121920"/>
              <a:gd name="connsiteY2" fmla="*/ 0 h 101600"/>
              <a:gd name="connsiteX3" fmla="*/ 121919 w 121920"/>
              <a:gd name="connsiteY3" fmla="*/ 7619 h 10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21920" h="101600">
                <a:moveTo>
                  <a:pt x="121919" y="7619"/>
                </a:moveTo>
                <a:lnTo>
                  <a:pt x="43179" y="101600"/>
                </a:lnTo>
                <a:lnTo>
                  <a:pt x="0" y="0"/>
                </a:lnTo>
                <a:lnTo>
                  <a:pt x="121919" y="761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85160" y="4363720"/>
            <a:ext cx="2339339" cy="1018540"/>
          </a:xfrm>
          <a:custGeom>
            <a:avLst/>
            <a:gdLst>
              <a:gd name="connsiteX0" fmla="*/ 0 w 2339339"/>
              <a:gd name="connsiteY0" fmla="*/ 984250 h 1018540"/>
              <a:gd name="connsiteX1" fmla="*/ 2325369 w 2339339"/>
              <a:gd name="connsiteY1" fmla="*/ 0 h 1018540"/>
              <a:gd name="connsiteX2" fmla="*/ 2339339 w 2339339"/>
              <a:gd name="connsiteY2" fmla="*/ 34289 h 1018540"/>
              <a:gd name="connsiteX3" fmla="*/ 13969 w 2339339"/>
              <a:gd name="connsiteY3" fmla="*/ 1018539 h 1018540"/>
              <a:gd name="connsiteX4" fmla="*/ 0 w 2339339"/>
              <a:gd name="connsiteY4" fmla="*/ 984250 h 1018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39339" h="1018540">
                <a:moveTo>
                  <a:pt x="0" y="984250"/>
                </a:moveTo>
                <a:lnTo>
                  <a:pt x="2325369" y="0"/>
                </a:lnTo>
                <a:lnTo>
                  <a:pt x="2339339" y="34289"/>
                </a:lnTo>
                <a:lnTo>
                  <a:pt x="13969" y="1018539"/>
                </a:lnTo>
                <a:lnTo>
                  <a:pt x="0" y="98425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20950" y="2517139"/>
            <a:ext cx="288289" cy="137160"/>
          </a:xfrm>
          <a:custGeom>
            <a:avLst/>
            <a:gdLst>
              <a:gd name="connsiteX0" fmla="*/ 288289 w 288289"/>
              <a:gd name="connsiteY0" fmla="*/ 33020 h 137160"/>
              <a:gd name="connsiteX1" fmla="*/ 256539 w 288289"/>
              <a:gd name="connsiteY1" fmla="*/ 137160 h 137160"/>
              <a:gd name="connsiteX2" fmla="*/ 0 w 288289"/>
              <a:gd name="connsiteY2" fmla="*/ 0 h 137160"/>
              <a:gd name="connsiteX3" fmla="*/ 288289 w 288289"/>
              <a:gd name="connsiteY3" fmla="*/ 33020 h 1371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88289" h="137160">
                <a:moveTo>
                  <a:pt x="288289" y="33020"/>
                </a:moveTo>
                <a:lnTo>
                  <a:pt x="256539" y="137160"/>
                </a:lnTo>
                <a:lnTo>
                  <a:pt x="0" y="0"/>
                </a:lnTo>
                <a:lnTo>
                  <a:pt x="288289" y="33020"/>
                </a:lnTo>
              </a:path>
            </a:pathLst>
          </a:custGeom>
          <a:solidFill>
            <a:srgbClr val="808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49950" y="3501390"/>
            <a:ext cx="170179" cy="104140"/>
          </a:xfrm>
          <a:custGeom>
            <a:avLst/>
            <a:gdLst>
              <a:gd name="connsiteX0" fmla="*/ 170179 w 170179"/>
              <a:gd name="connsiteY0" fmla="*/ 99059 h 104140"/>
              <a:gd name="connsiteX1" fmla="*/ 0 w 170179"/>
              <a:gd name="connsiteY1" fmla="*/ 104139 h 104140"/>
              <a:gd name="connsiteX2" fmla="*/ 30479 w 170179"/>
              <a:gd name="connsiteY2" fmla="*/ 0 h 104140"/>
              <a:gd name="connsiteX3" fmla="*/ 170179 w 170179"/>
              <a:gd name="connsiteY3" fmla="*/ 99059 h 1041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0179" h="104140">
                <a:moveTo>
                  <a:pt x="170179" y="99059"/>
                </a:moveTo>
                <a:lnTo>
                  <a:pt x="0" y="104139"/>
                </a:lnTo>
                <a:lnTo>
                  <a:pt x="30479" y="0"/>
                </a:lnTo>
                <a:lnTo>
                  <a:pt x="170179" y="99059"/>
                </a:lnTo>
              </a:path>
            </a:pathLst>
          </a:custGeom>
          <a:solidFill>
            <a:srgbClr val="808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33039" y="2579370"/>
            <a:ext cx="3268979" cy="989330"/>
          </a:xfrm>
          <a:custGeom>
            <a:avLst/>
            <a:gdLst>
              <a:gd name="connsiteX0" fmla="*/ 6350 w 3268979"/>
              <a:gd name="connsiteY0" fmla="*/ 6350 h 989330"/>
              <a:gd name="connsiteX1" fmla="*/ 3262630 w 3268979"/>
              <a:gd name="connsiteY1" fmla="*/ 982979 h 9893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68979" h="989330">
                <a:moveTo>
                  <a:pt x="6350" y="6350"/>
                </a:moveTo>
                <a:lnTo>
                  <a:pt x="3262630" y="982979"/>
                </a:lnTo>
              </a:path>
            </a:pathLst>
          </a:custGeom>
          <a:ln w="12700">
            <a:solidFill>
              <a:srgbClr val="808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00020" y="3906520"/>
            <a:ext cx="285750" cy="107950"/>
          </a:xfrm>
          <a:custGeom>
            <a:avLst/>
            <a:gdLst>
              <a:gd name="connsiteX0" fmla="*/ 285750 w 285750"/>
              <a:gd name="connsiteY0" fmla="*/ 0 h 107950"/>
              <a:gd name="connsiteX1" fmla="*/ 285750 w 285750"/>
              <a:gd name="connsiteY1" fmla="*/ 107950 h 107950"/>
              <a:gd name="connsiteX2" fmla="*/ 0 w 285750"/>
              <a:gd name="connsiteY2" fmla="*/ 50800 h 107950"/>
              <a:gd name="connsiteX3" fmla="*/ 285750 w 285750"/>
              <a:gd name="connsiteY3" fmla="*/ 0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85750" h="107950">
                <a:moveTo>
                  <a:pt x="285750" y="0"/>
                </a:moveTo>
                <a:lnTo>
                  <a:pt x="285750" y="107950"/>
                </a:lnTo>
                <a:lnTo>
                  <a:pt x="0" y="50800"/>
                </a:lnTo>
                <a:lnTo>
                  <a:pt x="285750" y="0"/>
                </a:lnTo>
              </a:path>
            </a:pathLst>
          </a:custGeom>
          <a:solidFill>
            <a:srgbClr val="808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78500" y="3906520"/>
            <a:ext cx="161290" cy="107950"/>
          </a:xfrm>
          <a:custGeom>
            <a:avLst/>
            <a:gdLst>
              <a:gd name="connsiteX0" fmla="*/ 161290 w 161290"/>
              <a:gd name="connsiteY0" fmla="*/ 53339 h 107950"/>
              <a:gd name="connsiteX1" fmla="*/ 0 w 161290"/>
              <a:gd name="connsiteY1" fmla="*/ 107950 h 107950"/>
              <a:gd name="connsiteX2" fmla="*/ 0 w 161290"/>
              <a:gd name="connsiteY2" fmla="*/ 0 h 107950"/>
              <a:gd name="connsiteX3" fmla="*/ 161290 w 161290"/>
              <a:gd name="connsiteY3" fmla="*/ 53339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107950">
                <a:moveTo>
                  <a:pt x="161290" y="53339"/>
                </a:moveTo>
                <a:lnTo>
                  <a:pt x="0" y="107950"/>
                </a:lnTo>
                <a:lnTo>
                  <a:pt x="0" y="0"/>
                </a:lnTo>
                <a:lnTo>
                  <a:pt x="161290" y="53339"/>
                </a:lnTo>
              </a:path>
            </a:pathLst>
          </a:custGeom>
          <a:solidFill>
            <a:srgbClr val="808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22270" y="3953509"/>
            <a:ext cx="2894329" cy="13970"/>
          </a:xfrm>
          <a:custGeom>
            <a:avLst/>
            <a:gdLst>
              <a:gd name="connsiteX0" fmla="*/ 6350 w 2894329"/>
              <a:gd name="connsiteY0" fmla="*/ 6350 h 13970"/>
              <a:gd name="connsiteX1" fmla="*/ 2887979 w 2894329"/>
              <a:gd name="connsiteY1" fmla="*/ 6350 h 13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94329" h="13970">
                <a:moveTo>
                  <a:pt x="6350" y="6350"/>
                </a:moveTo>
                <a:lnTo>
                  <a:pt x="2887979" y="6350"/>
                </a:lnTo>
              </a:path>
            </a:pathLst>
          </a:custGeom>
          <a:ln w="12700">
            <a:solidFill>
              <a:srgbClr val="808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98750" y="5095240"/>
            <a:ext cx="290830" cy="121920"/>
          </a:xfrm>
          <a:custGeom>
            <a:avLst/>
            <a:gdLst>
              <a:gd name="connsiteX0" fmla="*/ 264160 w 290830"/>
              <a:gd name="connsiteY0" fmla="*/ 0 h 121920"/>
              <a:gd name="connsiteX1" fmla="*/ 290829 w 290830"/>
              <a:gd name="connsiteY1" fmla="*/ 104139 h 121920"/>
              <a:gd name="connsiteX2" fmla="*/ 0 w 290830"/>
              <a:gd name="connsiteY2" fmla="*/ 121919 h 121920"/>
              <a:gd name="connsiteX3" fmla="*/ 264160 w 290830"/>
              <a:gd name="connsiteY3" fmla="*/ 0 h 121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90830" h="121920">
                <a:moveTo>
                  <a:pt x="264160" y="0"/>
                </a:moveTo>
                <a:lnTo>
                  <a:pt x="290829" y="104139"/>
                </a:lnTo>
                <a:lnTo>
                  <a:pt x="0" y="121919"/>
                </a:lnTo>
                <a:lnTo>
                  <a:pt x="264160" y="0"/>
                </a:lnTo>
              </a:path>
            </a:pathLst>
          </a:custGeom>
          <a:solidFill>
            <a:srgbClr val="808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49950" y="4309109"/>
            <a:ext cx="170179" cy="104140"/>
          </a:xfrm>
          <a:custGeom>
            <a:avLst/>
            <a:gdLst>
              <a:gd name="connsiteX0" fmla="*/ 170179 w 170179"/>
              <a:gd name="connsiteY0" fmla="*/ 11430 h 104140"/>
              <a:gd name="connsiteX1" fmla="*/ 26670 w 170179"/>
              <a:gd name="connsiteY1" fmla="*/ 104140 h 104140"/>
              <a:gd name="connsiteX2" fmla="*/ 0 w 170179"/>
              <a:gd name="connsiteY2" fmla="*/ 0 h 104140"/>
              <a:gd name="connsiteX3" fmla="*/ 170179 w 170179"/>
              <a:gd name="connsiteY3" fmla="*/ 11430 h 1041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0179" h="104140">
                <a:moveTo>
                  <a:pt x="170179" y="11430"/>
                </a:moveTo>
                <a:lnTo>
                  <a:pt x="26670" y="104140"/>
                </a:lnTo>
                <a:lnTo>
                  <a:pt x="0" y="0"/>
                </a:lnTo>
                <a:lnTo>
                  <a:pt x="170179" y="11430"/>
                </a:lnTo>
              </a:path>
            </a:pathLst>
          </a:custGeom>
          <a:solidFill>
            <a:srgbClr val="808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14650" y="4347209"/>
            <a:ext cx="3086100" cy="820419"/>
          </a:xfrm>
          <a:custGeom>
            <a:avLst/>
            <a:gdLst>
              <a:gd name="connsiteX0" fmla="*/ 6350 w 3086100"/>
              <a:gd name="connsiteY0" fmla="*/ 814070 h 820419"/>
              <a:gd name="connsiteX1" fmla="*/ 3079750 w 3086100"/>
              <a:gd name="connsiteY1" fmla="*/ 6350 h 8204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86100" h="820419">
                <a:moveTo>
                  <a:pt x="6350" y="814070"/>
                </a:moveTo>
                <a:lnTo>
                  <a:pt x="3079750" y="6350"/>
                </a:lnTo>
              </a:path>
            </a:pathLst>
          </a:custGeom>
          <a:ln w="12700">
            <a:solidFill>
              <a:srgbClr val="808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80388" y="1871598"/>
            <a:ext cx="1692401" cy="972312"/>
          </a:xfrm>
          <a:custGeom>
            <a:avLst/>
            <a:gdLst>
              <a:gd name="connsiteX0" fmla="*/ 846200 w 1692401"/>
              <a:gd name="connsiteY0" fmla="*/ 35941 h 972312"/>
              <a:gd name="connsiteX1" fmla="*/ 1656461 w 1692401"/>
              <a:gd name="connsiteY1" fmla="*/ 486791 h 972312"/>
              <a:gd name="connsiteX2" fmla="*/ 846200 w 1692401"/>
              <a:gd name="connsiteY2" fmla="*/ 936371 h 972312"/>
              <a:gd name="connsiteX3" fmla="*/ 35941 w 1692401"/>
              <a:gd name="connsiteY3" fmla="*/ 486791 h 972312"/>
              <a:gd name="connsiteX4" fmla="*/ 846200 w 1692401"/>
              <a:gd name="connsiteY4" fmla="*/ 35941 h 972312"/>
              <a:gd name="connsiteX5" fmla="*/ 846200 w 1692401"/>
              <a:gd name="connsiteY5" fmla="*/ 35941 h 9723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692401" h="972312">
                <a:moveTo>
                  <a:pt x="846200" y="35941"/>
                </a:moveTo>
                <a:lnTo>
                  <a:pt x="1656461" y="486791"/>
                </a:lnTo>
                <a:lnTo>
                  <a:pt x="846200" y="936371"/>
                </a:lnTo>
                <a:lnTo>
                  <a:pt x="35941" y="486791"/>
                </a:lnTo>
                <a:lnTo>
                  <a:pt x="846200" y="35941"/>
                </a:lnTo>
                <a:lnTo>
                  <a:pt x="846200" y="35941"/>
                </a:lnTo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e6e6e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15948" y="3348609"/>
            <a:ext cx="1692402" cy="971041"/>
          </a:xfrm>
          <a:custGeom>
            <a:avLst/>
            <a:gdLst>
              <a:gd name="connsiteX0" fmla="*/ 846201 w 1692402"/>
              <a:gd name="connsiteY0" fmla="*/ 35940 h 971041"/>
              <a:gd name="connsiteX1" fmla="*/ 1656461 w 1692402"/>
              <a:gd name="connsiteY1" fmla="*/ 485520 h 971041"/>
              <a:gd name="connsiteX2" fmla="*/ 846201 w 1692402"/>
              <a:gd name="connsiteY2" fmla="*/ 935100 h 971041"/>
              <a:gd name="connsiteX3" fmla="*/ 35941 w 1692402"/>
              <a:gd name="connsiteY3" fmla="*/ 485520 h 971041"/>
              <a:gd name="connsiteX4" fmla="*/ 846201 w 1692402"/>
              <a:gd name="connsiteY4" fmla="*/ 35940 h 971041"/>
              <a:gd name="connsiteX5" fmla="*/ 846201 w 1692402"/>
              <a:gd name="connsiteY5" fmla="*/ 35940 h 9710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692402" h="971041">
                <a:moveTo>
                  <a:pt x="846201" y="35940"/>
                </a:moveTo>
                <a:lnTo>
                  <a:pt x="1656461" y="485520"/>
                </a:lnTo>
                <a:lnTo>
                  <a:pt x="846201" y="935100"/>
                </a:lnTo>
                <a:lnTo>
                  <a:pt x="35941" y="485520"/>
                </a:lnTo>
                <a:lnTo>
                  <a:pt x="846201" y="35940"/>
                </a:lnTo>
                <a:lnTo>
                  <a:pt x="846201" y="35940"/>
                </a:lnTo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e6e6e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15948" y="4787519"/>
            <a:ext cx="1692402" cy="972311"/>
          </a:xfrm>
          <a:custGeom>
            <a:avLst/>
            <a:gdLst>
              <a:gd name="connsiteX0" fmla="*/ 846201 w 1692402"/>
              <a:gd name="connsiteY0" fmla="*/ 35940 h 972311"/>
              <a:gd name="connsiteX1" fmla="*/ 1656461 w 1692402"/>
              <a:gd name="connsiteY1" fmla="*/ 486790 h 972311"/>
              <a:gd name="connsiteX2" fmla="*/ 846201 w 1692402"/>
              <a:gd name="connsiteY2" fmla="*/ 936371 h 972311"/>
              <a:gd name="connsiteX3" fmla="*/ 35941 w 1692402"/>
              <a:gd name="connsiteY3" fmla="*/ 486790 h 972311"/>
              <a:gd name="connsiteX4" fmla="*/ 846201 w 1692402"/>
              <a:gd name="connsiteY4" fmla="*/ 35940 h 972311"/>
              <a:gd name="connsiteX5" fmla="*/ 846201 w 1692402"/>
              <a:gd name="connsiteY5" fmla="*/ 35940 h 9723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692402" h="972311">
                <a:moveTo>
                  <a:pt x="846201" y="35940"/>
                </a:moveTo>
                <a:lnTo>
                  <a:pt x="1656461" y="486790"/>
                </a:lnTo>
                <a:lnTo>
                  <a:pt x="846201" y="936371"/>
                </a:lnTo>
                <a:lnTo>
                  <a:pt x="35941" y="486790"/>
                </a:lnTo>
                <a:lnTo>
                  <a:pt x="846201" y="35940"/>
                </a:lnTo>
                <a:lnTo>
                  <a:pt x="846201" y="35940"/>
                </a:lnTo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e6e6e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68289" y="3384169"/>
            <a:ext cx="1692402" cy="972312"/>
          </a:xfrm>
          <a:custGeom>
            <a:avLst/>
            <a:gdLst>
              <a:gd name="connsiteX0" fmla="*/ 846201 w 1692402"/>
              <a:gd name="connsiteY0" fmla="*/ 35940 h 972312"/>
              <a:gd name="connsiteX1" fmla="*/ 1656460 w 1692402"/>
              <a:gd name="connsiteY1" fmla="*/ 485521 h 972312"/>
              <a:gd name="connsiteX2" fmla="*/ 846201 w 1692402"/>
              <a:gd name="connsiteY2" fmla="*/ 936371 h 972312"/>
              <a:gd name="connsiteX3" fmla="*/ 35940 w 1692402"/>
              <a:gd name="connsiteY3" fmla="*/ 485521 h 972312"/>
              <a:gd name="connsiteX4" fmla="*/ 846201 w 1692402"/>
              <a:gd name="connsiteY4" fmla="*/ 35940 h 972312"/>
              <a:gd name="connsiteX5" fmla="*/ 846201 w 1692402"/>
              <a:gd name="connsiteY5" fmla="*/ 35940 h 9723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692402" h="972312">
                <a:moveTo>
                  <a:pt x="846201" y="35940"/>
                </a:moveTo>
                <a:lnTo>
                  <a:pt x="1656460" y="485521"/>
                </a:lnTo>
                <a:lnTo>
                  <a:pt x="846201" y="936371"/>
                </a:lnTo>
                <a:lnTo>
                  <a:pt x="35940" y="485521"/>
                </a:lnTo>
                <a:lnTo>
                  <a:pt x="846201" y="35940"/>
                </a:lnTo>
                <a:lnTo>
                  <a:pt x="846201" y="35940"/>
                </a:lnTo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e6e6e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6375400" y="3695700"/>
            <a:ext cx="711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17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24000" y="3746500"/>
            <a:ext cx="8763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17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1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7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17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1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7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4800" y="609600"/>
            <a:ext cx="8026400" cy="199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1219200" algn="l"/>
              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Applications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-Inferences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217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1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79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92100" y="546100"/>
            <a:ext cx="7886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&amp;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Communications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52600" y="1727200"/>
            <a:ext cx="6604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76200" algn="l"/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Web</a:t>
            </a:r>
          </a:p>
          <a:p>
            <a:pPr>
              <a:lnSpc>
                <a:spcPts val="2100"/>
              </a:lnSpc>
              <a:tabLst>
                <a:tab pos="76200" algn="l"/>
                <a:tab pos="114300" algn="l"/>
              </a:tabLst>
            </a:pP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Client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76200" algn="l"/>
                <a:tab pos="114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TCP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3797300"/>
            <a:ext cx="9779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397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IP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39700" algn="l"/>
                <a:tab pos="368300" algn="l"/>
              </a:tabLst>
            </a:pP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Ethernet</a:t>
            </a:r>
          </a:p>
          <a:p>
            <a:pPr>
              <a:lnSpc>
                <a:spcPts val="2100"/>
              </a:lnSpc>
              <a:tabLst>
                <a:tab pos="1397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Driver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0" y="3797300"/>
            <a:ext cx="9779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397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IP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39700" algn="l"/>
                <a:tab pos="393700" algn="l"/>
              </a:tabLst>
            </a:pP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Ethernet</a:t>
            </a:r>
          </a:p>
          <a:p>
            <a:pPr>
              <a:lnSpc>
                <a:spcPts val="2100"/>
              </a:lnSpc>
              <a:tabLst>
                <a:tab pos="1397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Driver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99300" y="1727200"/>
            <a:ext cx="7366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27000" algn="l"/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Web</a:t>
            </a:r>
          </a:p>
          <a:p>
            <a:pPr>
              <a:lnSpc>
                <a:spcPts val="2100"/>
              </a:lnSpc>
              <a:tabLst>
                <a:tab pos="127000" algn="l"/>
                <a:tab pos="165100" algn="l"/>
              </a:tabLst>
            </a:pP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Server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27000" algn="l"/>
                <a:tab pos="165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TCP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59200" y="1676400"/>
            <a:ext cx="19050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4699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Application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11600" y="3683000"/>
            <a:ext cx="16002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794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78200" y="5308600"/>
            <a:ext cx="28067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1049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Actual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Flow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between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&amp;</a:t>
            </a:r>
          </a:p>
          <a:p>
            <a:pPr>
              <a:lnSpc>
                <a:spcPts val="2100"/>
              </a:lnSpc>
              <a:tabLst>
                <a:tab pos="1104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" y="5448300"/>
            <a:ext cx="977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2100" y="1701800"/>
            <a:ext cx="8636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778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Process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" y="3302000"/>
            <a:ext cx="723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Within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" y="3581400"/>
            <a:ext cx="723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Kernel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406400"/>
            <a:ext cx="6172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Transport-layer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protocols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1117600"/>
            <a:ext cx="5270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2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Internet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transport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services: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1625600"/>
            <a:ext cx="7073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Reliable,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in-order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unicast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delivery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(TCP)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2108200"/>
            <a:ext cx="22860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congestion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flow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control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3035300"/>
            <a:ext cx="3213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setup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3505200"/>
            <a:ext cx="6464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Unreliable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(“best-effort”),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unordered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911600"/>
            <a:ext cx="5765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unicast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multicast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delivery: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UDP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4368800"/>
            <a:ext cx="4165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Services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available: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4838700"/>
            <a:ext cx="1752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real-time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5334000"/>
            <a:ext cx="40513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bandwidth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guarantees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reliable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multicast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0219" y="1907539"/>
            <a:ext cx="1869440" cy="415289"/>
          </a:xfrm>
          <a:custGeom>
            <a:avLst/>
            <a:gdLst>
              <a:gd name="connsiteX0" fmla="*/ 934719 w 1869440"/>
              <a:gd name="connsiteY0" fmla="*/ 415289 h 415289"/>
              <a:gd name="connsiteX1" fmla="*/ 0 w 1869440"/>
              <a:gd name="connsiteY1" fmla="*/ 415289 h 415289"/>
              <a:gd name="connsiteX2" fmla="*/ 0 w 1869440"/>
              <a:gd name="connsiteY2" fmla="*/ 0 h 415289"/>
              <a:gd name="connsiteX3" fmla="*/ 1869440 w 1869440"/>
              <a:gd name="connsiteY3" fmla="*/ 0 h 415289"/>
              <a:gd name="connsiteX4" fmla="*/ 1869440 w 1869440"/>
              <a:gd name="connsiteY4" fmla="*/ 415289 h 415289"/>
              <a:gd name="connsiteX5" fmla="*/ 934719 w 1869440"/>
              <a:gd name="connsiteY5" fmla="*/ 415289 h 4152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9440" h="415289">
                <a:moveTo>
                  <a:pt x="934719" y="415289"/>
                </a:moveTo>
                <a:lnTo>
                  <a:pt x="0" y="415289"/>
                </a:lnTo>
                <a:lnTo>
                  <a:pt x="0" y="0"/>
                </a:lnTo>
                <a:lnTo>
                  <a:pt x="1869440" y="0"/>
                </a:lnTo>
                <a:lnTo>
                  <a:pt x="1869440" y="415289"/>
                </a:lnTo>
                <a:lnTo>
                  <a:pt x="934719" y="41528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869" y="1901189"/>
            <a:ext cx="1882140" cy="427989"/>
          </a:xfrm>
          <a:custGeom>
            <a:avLst/>
            <a:gdLst>
              <a:gd name="connsiteX0" fmla="*/ 941069 w 1882140"/>
              <a:gd name="connsiteY0" fmla="*/ 421639 h 427989"/>
              <a:gd name="connsiteX1" fmla="*/ 6350 w 1882140"/>
              <a:gd name="connsiteY1" fmla="*/ 421639 h 427989"/>
              <a:gd name="connsiteX2" fmla="*/ 6350 w 1882140"/>
              <a:gd name="connsiteY2" fmla="*/ 6350 h 427989"/>
              <a:gd name="connsiteX3" fmla="*/ 1875790 w 1882140"/>
              <a:gd name="connsiteY3" fmla="*/ 6350 h 427989"/>
              <a:gd name="connsiteX4" fmla="*/ 1875790 w 1882140"/>
              <a:gd name="connsiteY4" fmla="*/ 421639 h 427989"/>
              <a:gd name="connsiteX5" fmla="*/ 941069 w 1882140"/>
              <a:gd name="connsiteY5" fmla="*/ 421639 h 4279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82140" h="427989">
                <a:moveTo>
                  <a:pt x="941069" y="421639"/>
                </a:moveTo>
                <a:lnTo>
                  <a:pt x="6350" y="421639"/>
                </a:lnTo>
                <a:lnTo>
                  <a:pt x="6350" y="6350"/>
                </a:lnTo>
                <a:lnTo>
                  <a:pt x="1875790" y="6350"/>
                </a:lnTo>
                <a:lnTo>
                  <a:pt x="1875790" y="421639"/>
                </a:lnTo>
                <a:lnTo>
                  <a:pt x="941069" y="42163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4030" y="2322829"/>
            <a:ext cx="1865629" cy="414020"/>
          </a:xfrm>
          <a:custGeom>
            <a:avLst/>
            <a:gdLst>
              <a:gd name="connsiteX0" fmla="*/ 932180 w 1865629"/>
              <a:gd name="connsiteY0" fmla="*/ 414020 h 414020"/>
              <a:gd name="connsiteX1" fmla="*/ 0 w 1865629"/>
              <a:gd name="connsiteY1" fmla="*/ 414020 h 414020"/>
              <a:gd name="connsiteX2" fmla="*/ 0 w 1865629"/>
              <a:gd name="connsiteY2" fmla="*/ 0 h 414020"/>
              <a:gd name="connsiteX3" fmla="*/ 1865630 w 1865629"/>
              <a:gd name="connsiteY3" fmla="*/ 0 h 414020"/>
              <a:gd name="connsiteX4" fmla="*/ 1865630 w 1865629"/>
              <a:gd name="connsiteY4" fmla="*/ 414020 h 414020"/>
              <a:gd name="connsiteX5" fmla="*/ 932180 w 1865629"/>
              <a:gd name="connsiteY5" fmla="*/ 414020 h 414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629" h="414020">
                <a:moveTo>
                  <a:pt x="932180" y="414020"/>
                </a:moveTo>
                <a:lnTo>
                  <a:pt x="0" y="414020"/>
                </a:lnTo>
                <a:lnTo>
                  <a:pt x="0" y="0"/>
                </a:lnTo>
                <a:lnTo>
                  <a:pt x="1865630" y="0"/>
                </a:lnTo>
                <a:lnTo>
                  <a:pt x="1865630" y="414020"/>
                </a:lnTo>
                <a:lnTo>
                  <a:pt x="932180" y="41402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7680" y="2316479"/>
            <a:ext cx="1878329" cy="426720"/>
          </a:xfrm>
          <a:custGeom>
            <a:avLst/>
            <a:gdLst>
              <a:gd name="connsiteX0" fmla="*/ 938530 w 1878329"/>
              <a:gd name="connsiteY0" fmla="*/ 420370 h 426720"/>
              <a:gd name="connsiteX1" fmla="*/ 6350 w 1878329"/>
              <a:gd name="connsiteY1" fmla="*/ 420370 h 426720"/>
              <a:gd name="connsiteX2" fmla="*/ 6350 w 1878329"/>
              <a:gd name="connsiteY2" fmla="*/ 6350 h 426720"/>
              <a:gd name="connsiteX3" fmla="*/ 1871980 w 1878329"/>
              <a:gd name="connsiteY3" fmla="*/ 6350 h 426720"/>
              <a:gd name="connsiteX4" fmla="*/ 1871980 w 1878329"/>
              <a:gd name="connsiteY4" fmla="*/ 420370 h 426720"/>
              <a:gd name="connsiteX5" fmla="*/ 938530 w 1878329"/>
              <a:gd name="connsiteY5" fmla="*/ 420370 h 4267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78329" h="426720">
                <a:moveTo>
                  <a:pt x="938530" y="420370"/>
                </a:moveTo>
                <a:lnTo>
                  <a:pt x="6350" y="420370"/>
                </a:lnTo>
                <a:lnTo>
                  <a:pt x="6350" y="6350"/>
                </a:lnTo>
                <a:lnTo>
                  <a:pt x="1871980" y="6350"/>
                </a:lnTo>
                <a:lnTo>
                  <a:pt x="1871980" y="420370"/>
                </a:lnTo>
                <a:lnTo>
                  <a:pt x="938530" y="42037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4030" y="2736850"/>
            <a:ext cx="1865629" cy="415289"/>
          </a:xfrm>
          <a:custGeom>
            <a:avLst/>
            <a:gdLst>
              <a:gd name="connsiteX0" fmla="*/ 932180 w 1865629"/>
              <a:gd name="connsiteY0" fmla="*/ 415289 h 415289"/>
              <a:gd name="connsiteX1" fmla="*/ 0 w 1865629"/>
              <a:gd name="connsiteY1" fmla="*/ 415289 h 415289"/>
              <a:gd name="connsiteX2" fmla="*/ 0 w 1865629"/>
              <a:gd name="connsiteY2" fmla="*/ 0 h 415289"/>
              <a:gd name="connsiteX3" fmla="*/ 1865630 w 1865629"/>
              <a:gd name="connsiteY3" fmla="*/ 0 h 415289"/>
              <a:gd name="connsiteX4" fmla="*/ 1865630 w 1865629"/>
              <a:gd name="connsiteY4" fmla="*/ 415289 h 415289"/>
              <a:gd name="connsiteX5" fmla="*/ 932180 w 1865629"/>
              <a:gd name="connsiteY5" fmla="*/ 415289 h 4152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629" h="415289">
                <a:moveTo>
                  <a:pt x="932180" y="415289"/>
                </a:moveTo>
                <a:lnTo>
                  <a:pt x="0" y="415289"/>
                </a:lnTo>
                <a:lnTo>
                  <a:pt x="0" y="0"/>
                </a:lnTo>
                <a:lnTo>
                  <a:pt x="1865630" y="0"/>
                </a:lnTo>
                <a:lnTo>
                  <a:pt x="1865630" y="415289"/>
                </a:lnTo>
                <a:lnTo>
                  <a:pt x="932180" y="41528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7680" y="2730500"/>
            <a:ext cx="1878329" cy="427989"/>
          </a:xfrm>
          <a:custGeom>
            <a:avLst/>
            <a:gdLst>
              <a:gd name="connsiteX0" fmla="*/ 938530 w 1878329"/>
              <a:gd name="connsiteY0" fmla="*/ 421639 h 427989"/>
              <a:gd name="connsiteX1" fmla="*/ 6350 w 1878329"/>
              <a:gd name="connsiteY1" fmla="*/ 421639 h 427989"/>
              <a:gd name="connsiteX2" fmla="*/ 6350 w 1878329"/>
              <a:gd name="connsiteY2" fmla="*/ 6350 h 427989"/>
              <a:gd name="connsiteX3" fmla="*/ 1871980 w 1878329"/>
              <a:gd name="connsiteY3" fmla="*/ 6350 h 427989"/>
              <a:gd name="connsiteX4" fmla="*/ 1871980 w 1878329"/>
              <a:gd name="connsiteY4" fmla="*/ 421639 h 427989"/>
              <a:gd name="connsiteX5" fmla="*/ 938530 w 1878329"/>
              <a:gd name="connsiteY5" fmla="*/ 421639 h 4279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78329" h="427989">
                <a:moveTo>
                  <a:pt x="938530" y="421639"/>
                </a:moveTo>
                <a:lnTo>
                  <a:pt x="6350" y="421639"/>
                </a:lnTo>
                <a:lnTo>
                  <a:pt x="6350" y="6350"/>
                </a:lnTo>
                <a:lnTo>
                  <a:pt x="1871980" y="6350"/>
                </a:lnTo>
                <a:lnTo>
                  <a:pt x="1871980" y="421639"/>
                </a:lnTo>
                <a:lnTo>
                  <a:pt x="938530" y="42163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4030" y="3220720"/>
            <a:ext cx="1865629" cy="415290"/>
          </a:xfrm>
          <a:custGeom>
            <a:avLst/>
            <a:gdLst>
              <a:gd name="connsiteX0" fmla="*/ 932180 w 1865629"/>
              <a:gd name="connsiteY0" fmla="*/ 415289 h 415290"/>
              <a:gd name="connsiteX1" fmla="*/ 0 w 1865629"/>
              <a:gd name="connsiteY1" fmla="*/ 415289 h 415290"/>
              <a:gd name="connsiteX2" fmla="*/ 0 w 1865629"/>
              <a:gd name="connsiteY2" fmla="*/ 0 h 415290"/>
              <a:gd name="connsiteX3" fmla="*/ 1865630 w 1865629"/>
              <a:gd name="connsiteY3" fmla="*/ 0 h 415290"/>
              <a:gd name="connsiteX4" fmla="*/ 1865630 w 1865629"/>
              <a:gd name="connsiteY4" fmla="*/ 415289 h 415290"/>
              <a:gd name="connsiteX5" fmla="*/ 932180 w 1865629"/>
              <a:gd name="connsiteY5" fmla="*/ 415289 h 415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629" h="415290">
                <a:moveTo>
                  <a:pt x="932180" y="415289"/>
                </a:moveTo>
                <a:lnTo>
                  <a:pt x="0" y="415289"/>
                </a:lnTo>
                <a:lnTo>
                  <a:pt x="0" y="0"/>
                </a:lnTo>
                <a:lnTo>
                  <a:pt x="1865630" y="0"/>
                </a:lnTo>
                <a:lnTo>
                  <a:pt x="1865630" y="415289"/>
                </a:lnTo>
                <a:lnTo>
                  <a:pt x="932180" y="41528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7680" y="3214370"/>
            <a:ext cx="1878329" cy="427990"/>
          </a:xfrm>
          <a:custGeom>
            <a:avLst/>
            <a:gdLst>
              <a:gd name="connsiteX0" fmla="*/ 938530 w 1878329"/>
              <a:gd name="connsiteY0" fmla="*/ 421639 h 427990"/>
              <a:gd name="connsiteX1" fmla="*/ 6350 w 1878329"/>
              <a:gd name="connsiteY1" fmla="*/ 421639 h 427990"/>
              <a:gd name="connsiteX2" fmla="*/ 6350 w 1878329"/>
              <a:gd name="connsiteY2" fmla="*/ 6350 h 427990"/>
              <a:gd name="connsiteX3" fmla="*/ 1871980 w 1878329"/>
              <a:gd name="connsiteY3" fmla="*/ 6350 h 427990"/>
              <a:gd name="connsiteX4" fmla="*/ 1871980 w 1878329"/>
              <a:gd name="connsiteY4" fmla="*/ 421639 h 427990"/>
              <a:gd name="connsiteX5" fmla="*/ 938530 w 1878329"/>
              <a:gd name="connsiteY5" fmla="*/ 421639 h 4279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78329" h="427990">
                <a:moveTo>
                  <a:pt x="938530" y="421639"/>
                </a:moveTo>
                <a:lnTo>
                  <a:pt x="6350" y="421639"/>
                </a:lnTo>
                <a:lnTo>
                  <a:pt x="6350" y="6350"/>
                </a:lnTo>
                <a:lnTo>
                  <a:pt x="1871980" y="6350"/>
                </a:lnTo>
                <a:lnTo>
                  <a:pt x="1871980" y="421639"/>
                </a:lnTo>
                <a:lnTo>
                  <a:pt x="938530" y="42163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4030" y="3636009"/>
            <a:ext cx="1865629" cy="415290"/>
          </a:xfrm>
          <a:custGeom>
            <a:avLst/>
            <a:gdLst>
              <a:gd name="connsiteX0" fmla="*/ 932180 w 1865629"/>
              <a:gd name="connsiteY0" fmla="*/ 415290 h 415290"/>
              <a:gd name="connsiteX1" fmla="*/ 0 w 1865629"/>
              <a:gd name="connsiteY1" fmla="*/ 415290 h 415290"/>
              <a:gd name="connsiteX2" fmla="*/ 0 w 1865629"/>
              <a:gd name="connsiteY2" fmla="*/ 0 h 415290"/>
              <a:gd name="connsiteX3" fmla="*/ 1865630 w 1865629"/>
              <a:gd name="connsiteY3" fmla="*/ 0 h 415290"/>
              <a:gd name="connsiteX4" fmla="*/ 1865630 w 1865629"/>
              <a:gd name="connsiteY4" fmla="*/ 415290 h 415290"/>
              <a:gd name="connsiteX5" fmla="*/ 932180 w 1865629"/>
              <a:gd name="connsiteY5" fmla="*/ 415290 h 415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629" h="415290">
                <a:moveTo>
                  <a:pt x="932180" y="415290"/>
                </a:moveTo>
                <a:lnTo>
                  <a:pt x="0" y="415290"/>
                </a:lnTo>
                <a:lnTo>
                  <a:pt x="0" y="0"/>
                </a:lnTo>
                <a:lnTo>
                  <a:pt x="1865630" y="0"/>
                </a:lnTo>
                <a:lnTo>
                  <a:pt x="1865630" y="415290"/>
                </a:lnTo>
                <a:lnTo>
                  <a:pt x="932180" y="41529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7680" y="3629659"/>
            <a:ext cx="1878329" cy="427990"/>
          </a:xfrm>
          <a:custGeom>
            <a:avLst/>
            <a:gdLst>
              <a:gd name="connsiteX0" fmla="*/ 938530 w 1878329"/>
              <a:gd name="connsiteY0" fmla="*/ 421640 h 427990"/>
              <a:gd name="connsiteX1" fmla="*/ 6350 w 1878329"/>
              <a:gd name="connsiteY1" fmla="*/ 421640 h 427990"/>
              <a:gd name="connsiteX2" fmla="*/ 6350 w 1878329"/>
              <a:gd name="connsiteY2" fmla="*/ 6350 h 427990"/>
              <a:gd name="connsiteX3" fmla="*/ 1871980 w 1878329"/>
              <a:gd name="connsiteY3" fmla="*/ 6350 h 427990"/>
              <a:gd name="connsiteX4" fmla="*/ 1871980 w 1878329"/>
              <a:gd name="connsiteY4" fmla="*/ 421640 h 427990"/>
              <a:gd name="connsiteX5" fmla="*/ 938530 w 1878329"/>
              <a:gd name="connsiteY5" fmla="*/ 421640 h 4279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78329" h="427990">
                <a:moveTo>
                  <a:pt x="938530" y="421640"/>
                </a:moveTo>
                <a:lnTo>
                  <a:pt x="6350" y="421640"/>
                </a:lnTo>
                <a:lnTo>
                  <a:pt x="6350" y="6350"/>
                </a:lnTo>
                <a:lnTo>
                  <a:pt x="1871980" y="6350"/>
                </a:lnTo>
                <a:lnTo>
                  <a:pt x="1871980" y="421640"/>
                </a:lnTo>
                <a:lnTo>
                  <a:pt x="938530" y="42164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4030" y="4050029"/>
            <a:ext cx="1865629" cy="415290"/>
          </a:xfrm>
          <a:custGeom>
            <a:avLst/>
            <a:gdLst>
              <a:gd name="connsiteX0" fmla="*/ 932180 w 1865629"/>
              <a:gd name="connsiteY0" fmla="*/ 415290 h 415290"/>
              <a:gd name="connsiteX1" fmla="*/ 0 w 1865629"/>
              <a:gd name="connsiteY1" fmla="*/ 415290 h 415290"/>
              <a:gd name="connsiteX2" fmla="*/ 0 w 1865629"/>
              <a:gd name="connsiteY2" fmla="*/ 0 h 415290"/>
              <a:gd name="connsiteX3" fmla="*/ 1865630 w 1865629"/>
              <a:gd name="connsiteY3" fmla="*/ 0 h 415290"/>
              <a:gd name="connsiteX4" fmla="*/ 1865630 w 1865629"/>
              <a:gd name="connsiteY4" fmla="*/ 415290 h 415290"/>
              <a:gd name="connsiteX5" fmla="*/ 932180 w 1865629"/>
              <a:gd name="connsiteY5" fmla="*/ 415290 h 415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629" h="415290">
                <a:moveTo>
                  <a:pt x="932180" y="415290"/>
                </a:moveTo>
                <a:lnTo>
                  <a:pt x="0" y="415290"/>
                </a:lnTo>
                <a:lnTo>
                  <a:pt x="0" y="0"/>
                </a:lnTo>
                <a:lnTo>
                  <a:pt x="1865630" y="0"/>
                </a:lnTo>
                <a:lnTo>
                  <a:pt x="1865630" y="415290"/>
                </a:lnTo>
                <a:lnTo>
                  <a:pt x="932180" y="41529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7680" y="4043679"/>
            <a:ext cx="1878329" cy="427990"/>
          </a:xfrm>
          <a:custGeom>
            <a:avLst/>
            <a:gdLst>
              <a:gd name="connsiteX0" fmla="*/ 938530 w 1878329"/>
              <a:gd name="connsiteY0" fmla="*/ 421640 h 427990"/>
              <a:gd name="connsiteX1" fmla="*/ 6350 w 1878329"/>
              <a:gd name="connsiteY1" fmla="*/ 421640 h 427990"/>
              <a:gd name="connsiteX2" fmla="*/ 6350 w 1878329"/>
              <a:gd name="connsiteY2" fmla="*/ 6350 h 427990"/>
              <a:gd name="connsiteX3" fmla="*/ 1871980 w 1878329"/>
              <a:gd name="connsiteY3" fmla="*/ 6350 h 427990"/>
              <a:gd name="connsiteX4" fmla="*/ 1871980 w 1878329"/>
              <a:gd name="connsiteY4" fmla="*/ 421640 h 427990"/>
              <a:gd name="connsiteX5" fmla="*/ 938530 w 1878329"/>
              <a:gd name="connsiteY5" fmla="*/ 421640 h 4279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78329" h="427990">
                <a:moveTo>
                  <a:pt x="938530" y="421640"/>
                </a:moveTo>
                <a:lnTo>
                  <a:pt x="6350" y="421640"/>
                </a:lnTo>
                <a:lnTo>
                  <a:pt x="6350" y="6350"/>
                </a:lnTo>
                <a:lnTo>
                  <a:pt x="1871980" y="6350"/>
                </a:lnTo>
                <a:lnTo>
                  <a:pt x="1871980" y="421640"/>
                </a:lnTo>
                <a:lnTo>
                  <a:pt x="938530" y="42164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4030" y="4465320"/>
            <a:ext cx="1865629" cy="415290"/>
          </a:xfrm>
          <a:custGeom>
            <a:avLst/>
            <a:gdLst>
              <a:gd name="connsiteX0" fmla="*/ 932180 w 1865629"/>
              <a:gd name="connsiteY0" fmla="*/ 415289 h 415290"/>
              <a:gd name="connsiteX1" fmla="*/ 0 w 1865629"/>
              <a:gd name="connsiteY1" fmla="*/ 415289 h 415290"/>
              <a:gd name="connsiteX2" fmla="*/ 0 w 1865629"/>
              <a:gd name="connsiteY2" fmla="*/ 0 h 415290"/>
              <a:gd name="connsiteX3" fmla="*/ 1865630 w 1865629"/>
              <a:gd name="connsiteY3" fmla="*/ 0 h 415290"/>
              <a:gd name="connsiteX4" fmla="*/ 1865630 w 1865629"/>
              <a:gd name="connsiteY4" fmla="*/ 415289 h 415290"/>
              <a:gd name="connsiteX5" fmla="*/ 932180 w 1865629"/>
              <a:gd name="connsiteY5" fmla="*/ 415289 h 415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629" h="415290">
                <a:moveTo>
                  <a:pt x="932180" y="415289"/>
                </a:moveTo>
                <a:lnTo>
                  <a:pt x="0" y="415289"/>
                </a:lnTo>
                <a:lnTo>
                  <a:pt x="0" y="0"/>
                </a:lnTo>
                <a:lnTo>
                  <a:pt x="1865630" y="0"/>
                </a:lnTo>
                <a:lnTo>
                  <a:pt x="1865630" y="415289"/>
                </a:lnTo>
                <a:lnTo>
                  <a:pt x="932180" y="41528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7680" y="4458970"/>
            <a:ext cx="1878329" cy="427990"/>
          </a:xfrm>
          <a:custGeom>
            <a:avLst/>
            <a:gdLst>
              <a:gd name="connsiteX0" fmla="*/ 938530 w 1878329"/>
              <a:gd name="connsiteY0" fmla="*/ 421639 h 427990"/>
              <a:gd name="connsiteX1" fmla="*/ 6350 w 1878329"/>
              <a:gd name="connsiteY1" fmla="*/ 421639 h 427990"/>
              <a:gd name="connsiteX2" fmla="*/ 6350 w 1878329"/>
              <a:gd name="connsiteY2" fmla="*/ 6350 h 427990"/>
              <a:gd name="connsiteX3" fmla="*/ 1871980 w 1878329"/>
              <a:gd name="connsiteY3" fmla="*/ 6350 h 427990"/>
              <a:gd name="connsiteX4" fmla="*/ 1871980 w 1878329"/>
              <a:gd name="connsiteY4" fmla="*/ 421639 h 427990"/>
              <a:gd name="connsiteX5" fmla="*/ 938530 w 1878329"/>
              <a:gd name="connsiteY5" fmla="*/ 421639 h 4279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78329" h="427990">
                <a:moveTo>
                  <a:pt x="938530" y="421639"/>
                </a:moveTo>
                <a:lnTo>
                  <a:pt x="6350" y="421639"/>
                </a:lnTo>
                <a:lnTo>
                  <a:pt x="6350" y="6350"/>
                </a:lnTo>
                <a:lnTo>
                  <a:pt x="1871980" y="6350"/>
                </a:lnTo>
                <a:lnTo>
                  <a:pt x="1871980" y="421639"/>
                </a:lnTo>
                <a:lnTo>
                  <a:pt x="938530" y="42163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58820" y="4051300"/>
            <a:ext cx="1865629" cy="814070"/>
          </a:xfrm>
          <a:custGeom>
            <a:avLst/>
            <a:gdLst>
              <a:gd name="connsiteX0" fmla="*/ 932179 w 1865629"/>
              <a:gd name="connsiteY0" fmla="*/ 814070 h 814070"/>
              <a:gd name="connsiteX1" fmla="*/ 0 w 1865629"/>
              <a:gd name="connsiteY1" fmla="*/ 814070 h 814070"/>
              <a:gd name="connsiteX2" fmla="*/ 0 w 1865629"/>
              <a:gd name="connsiteY2" fmla="*/ 0 h 814070"/>
              <a:gd name="connsiteX3" fmla="*/ 1865629 w 1865629"/>
              <a:gd name="connsiteY3" fmla="*/ 0 h 814070"/>
              <a:gd name="connsiteX4" fmla="*/ 1865629 w 1865629"/>
              <a:gd name="connsiteY4" fmla="*/ 814070 h 814070"/>
              <a:gd name="connsiteX5" fmla="*/ 932179 w 1865629"/>
              <a:gd name="connsiteY5" fmla="*/ 814070 h 8140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629" h="814070">
                <a:moveTo>
                  <a:pt x="932179" y="814070"/>
                </a:moveTo>
                <a:lnTo>
                  <a:pt x="0" y="814070"/>
                </a:lnTo>
                <a:lnTo>
                  <a:pt x="0" y="0"/>
                </a:lnTo>
                <a:lnTo>
                  <a:pt x="1865629" y="0"/>
                </a:lnTo>
                <a:lnTo>
                  <a:pt x="1865629" y="814070"/>
                </a:lnTo>
                <a:lnTo>
                  <a:pt x="932179" y="81407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52470" y="4044950"/>
            <a:ext cx="1878329" cy="826770"/>
          </a:xfrm>
          <a:custGeom>
            <a:avLst/>
            <a:gdLst>
              <a:gd name="connsiteX0" fmla="*/ 938529 w 1878329"/>
              <a:gd name="connsiteY0" fmla="*/ 820420 h 826770"/>
              <a:gd name="connsiteX1" fmla="*/ 6350 w 1878329"/>
              <a:gd name="connsiteY1" fmla="*/ 820420 h 826770"/>
              <a:gd name="connsiteX2" fmla="*/ 6350 w 1878329"/>
              <a:gd name="connsiteY2" fmla="*/ 6350 h 826770"/>
              <a:gd name="connsiteX3" fmla="*/ 1871979 w 1878329"/>
              <a:gd name="connsiteY3" fmla="*/ 6350 h 826770"/>
              <a:gd name="connsiteX4" fmla="*/ 1871979 w 1878329"/>
              <a:gd name="connsiteY4" fmla="*/ 820420 h 826770"/>
              <a:gd name="connsiteX5" fmla="*/ 938529 w 1878329"/>
              <a:gd name="connsiteY5" fmla="*/ 820420 h 8267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78329" h="826770">
                <a:moveTo>
                  <a:pt x="938529" y="820420"/>
                </a:moveTo>
                <a:lnTo>
                  <a:pt x="6350" y="820420"/>
                </a:lnTo>
                <a:lnTo>
                  <a:pt x="6350" y="6350"/>
                </a:lnTo>
                <a:lnTo>
                  <a:pt x="1871979" y="6350"/>
                </a:lnTo>
                <a:lnTo>
                  <a:pt x="1871979" y="820420"/>
                </a:lnTo>
                <a:lnTo>
                  <a:pt x="938529" y="8204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58820" y="3636009"/>
            <a:ext cx="1865629" cy="415290"/>
          </a:xfrm>
          <a:custGeom>
            <a:avLst/>
            <a:gdLst>
              <a:gd name="connsiteX0" fmla="*/ 932179 w 1865629"/>
              <a:gd name="connsiteY0" fmla="*/ 415290 h 415290"/>
              <a:gd name="connsiteX1" fmla="*/ 0 w 1865629"/>
              <a:gd name="connsiteY1" fmla="*/ 415290 h 415290"/>
              <a:gd name="connsiteX2" fmla="*/ 0 w 1865629"/>
              <a:gd name="connsiteY2" fmla="*/ 0 h 415290"/>
              <a:gd name="connsiteX3" fmla="*/ 1865629 w 1865629"/>
              <a:gd name="connsiteY3" fmla="*/ 0 h 415290"/>
              <a:gd name="connsiteX4" fmla="*/ 1865629 w 1865629"/>
              <a:gd name="connsiteY4" fmla="*/ 415290 h 415290"/>
              <a:gd name="connsiteX5" fmla="*/ 932179 w 1865629"/>
              <a:gd name="connsiteY5" fmla="*/ 415290 h 415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629" h="415290">
                <a:moveTo>
                  <a:pt x="932179" y="415290"/>
                </a:moveTo>
                <a:lnTo>
                  <a:pt x="0" y="415290"/>
                </a:lnTo>
                <a:lnTo>
                  <a:pt x="0" y="0"/>
                </a:lnTo>
                <a:lnTo>
                  <a:pt x="1865629" y="0"/>
                </a:lnTo>
                <a:lnTo>
                  <a:pt x="1865629" y="415290"/>
                </a:lnTo>
                <a:lnTo>
                  <a:pt x="932179" y="41529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52470" y="3629659"/>
            <a:ext cx="1878329" cy="427990"/>
          </a:xfrm>
          <a:custGeom>
            <a:avLst/>
            <a:gdLst>
              <a:gd name="connsiteX0" fmla="*/ 938529 w 1878329"/>
              <a:gd name="connsiteY0" fmla="*/ 421640 h 427990"/>
              <a:gd name="connsiteX1" fmla="*/ 6350 w 1878329"/>
              <a:gd name="connsiteY1" fmla="*/ 421640 h 427990"/>
              <a:gd name="connsiteX2" fmla="*/ 6350 w 1878329"/>
              <a:gd name="connsiteY2" fmla="*/ 6350 h 427990"/>
              <a:gd name="connsiteX3" fmla="*/ 1871979 w 1878329"/>
              <a:gd name="connsiteY3" fmla="*/ 6350 h 427990"/>
              <a:gd name="connsiteX4" fmla="*/ 1871979 w 1878329"/>
              <a:gd name="connsiteY4" fmla="*/ 421640 h 427990"/>
              <a:gd name="connsiteX5" fmla="*/ 938529 w 1878329"/>
              <a:gd name="connsiteY5" fmla="*/ 421640 h 4279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78329" h="427990">
                <a:moveTo>
                  <a:pt x="938529" y="421640"/>
                </a:moveTo>
                <a:lnTo>
                  <a:pt x="6350" y="421640"/>
                </a:lnTo>
                <a:lnTo>
                  <a:pt x="6350" y="6350"/>
                </a:lnTo>
                <a:lnTo>
                  <a:pt x="1871979" y="6350"/>
                </a:lnTo>
                <a:lnTo>
                  <a:pt x="1871979" y="421640"/>
                </a:lnTo>
                <a:lnTo>
                  <a:pt x="938529" y="42164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58820" y="3220720"/>
            <a:ext cx="622300" cy="415290"/>
          </a:xfrm>
          <a:custGeom>
            <a:avLst/>
            <a:gdLst>
              <a:gd name="connsiteX0" fmla="*/ 311150 w 622300"/>
              <a:gd name="connsiteY0" fmla="*/ 415289 h 415290"/>
              <a:gd name="connsiteX1" fmla="*/ 0 w 622300"/>
              <a:gd name="connsiteY1" fmla="*/ 415289 h 415290"/>
              <a:gd name="connsiteX2" fmla="*/ 0 w 622300"/>
              <a:gd name="connsiteY2" fmla="*/ 0 h 415290"/>
              <a:gd name="connsiteX3" fmla="*/ 622300 w 622300"/>
              <a:gd name="connsiteY3" fmla="*/ 0 h 415290"/>
              <a:gd name="connsiteX4" fmla="*/ 622300 w 622300"/>
              <a:gd name="connsiteY4" fmla="*/ 415289 h 415290"/>
              <a:gd name="connsiteX5" fmla="*/ 311150 w 622300"/>
              <a:gd name="connsiteY5" fmla="*/ 415289 h 415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22300" h="415290">
                <a:moveTo>
                  <a:pt x="311150" y="415289"/>
                </a:moveTo>
                <a:lnTo>
                  <a:pt x="0" y="415289"/>
                </a:lnTo>
                <a:lnTo>
                  <a:pt x="0" y="0"/>
                </a:lnTo>
                <a:lnTo>
                  <a:pt x="622300" y="0"/>
                </a:lnTo>
                <a:lnTo>
                  <a:pt x="622300" y="415289"/>
                </a:lnTo>
                <a:lnTo>
                  <a:pt x="311150" y="41528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52470" y="3214370"/>
            <a:ext cx="635000" cy="427990"/>
          </a:xfrm>
          <a:custGeom>
            <a:avLst/>
            <a:gdLst>
              <a:gd name="connsiteX0" fmla="*/ 317500 w 635000"/>
              <a:gd name="connsiteY0" fmla="*/ 421639 h 427990"/>
              <a:gd name="connsiteX1" fmla="*/ 6350 w 635000"/>
              <a:gd name="connsiteY1" fmla="*/ 421639 h 427990"/>
              <a:gd name="connsiteX2" fmla="*/ 6350 w 635000"/>
              <a:gd name="connsiteY2" fmla="*/ 6350 h 427990"/>
              <a:gd name="connsiteX3" fmla="*/ 628650 w 635000"/>
              <a:gd name="connsiteY3" fmla="*/ 6350 h 427990"/>
              <a:gd name="connsiteX4" fmla="*/ 628650 w 635000"/>
              <a:gd name="connsiteY4" fmla="*/ 421639 h 427990"/>
              <a:gd name="connsiteX5" fmla="*/ 317500 w 635000"/>
              <a:gd name="connsiteY5" fmla="*/ 421639 h 4279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35000" h="427990">
                <a:moveTo>
                  <a:pt x="317500" y="421639"/>
                </a:moveTo>
                <a:lnTo>
                  <a:pt x="6350" y="421639"/>
                </a:lnTo>
                <a:lnTo>
                  <a:pt x="6350" y="6350"/>
                </a:lnTo>
                <a:lnTo>
                  <a:pt x="628650" y="6350"/>
                </a:lnTo>
                <a:lnTo>
                  <a:pt x="628650" y="421639"/>
                </a:lnTo>
                <a:lnTo>
                  <a:pt x="317500" y="42163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02150" y="3220720"/>
            <a:ext cx="622300" cy="415290"/>
          </a:xfrm>
          <a:custGeom>
            <a:avLst/>
            <a:gdLst>
              <a:gd name="connsiteX0" fmla="*/ 311150 w 622300"/>
              <a:gd name="connsiteY0" fmla="*/ 415289 h 415290"/>
              <a:gd name="connsiteX1" fmla="*/ 0 w 622300"/>
              <a:gd name="connsiteY1" fmla="*/ 415289 h 415290"/>
              <a:gd name="connsiteX2" fmla="*/ 0 w 622300"/>
              <a:gd name="connsiteY2" fmla="*/ 0 h 415290"/>
              <a:gd name="connsiteX3" fmla="*/ 622300 w 622300"/>
              <a:gd name="connsiteY3" fmla="*/ 0 h 415290"/>
              <a:gd name="connsiteX4" fmla="*/ 622300 w 622300"/>
              <a:gd name="connsiteY4" fmla="*/ 415289 h 415290"/>
              <a:gd name="connsiteX5" fmla="*/ 311150 w 622300"/>
              <a:gd name="connsiteY5" fmla="*/ 415289 h 415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22300" h="415290">
                <a:moveTo>
                  <a:pt x="311150" y="415289"/>
                </a:moveTo>
                <a:lnTo>
                  <a:pt x="0" y="415289"/>
                </a:lnTo>
                <a:lnTo>
                  <a:pt x="0" y="0"/>
                </a:lnTo>
                <a:lnTo>
                  <a:pt x="622300" y="0"/>
                </a:lnTo>
                <a:lnTo>
                  <a:pt x="622300" y="415289"/>
                </a:lnTo>
                <a:lnTo>
                  <a:pt x="311150" y="41528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5800" y="3214370"/>
            <a:ext cx="635000" cy="427990"/>
          </a:xfrm>
          <a:custGeom>
            <a:avLst/>
            <a:gdLst>
              <a:gd name="connsiteX0" fmla="*/ 317500 w 635000"/>
              <a:gd name="connsiteY0" fmla="*/ 421639 h 427990"/>
              <a:gd name="connsiteX1" fmla="*/ 6350 w 635000"/>
              <a:gd name="connsiteY1" fmla="*/ 421639 h 427990"/>
              <a:gd name="connsiteX2" fmla="*/ 6350 w 635000"/>
              <a:gd name="connsiteY2" fmla="*/ 6350 h 427990"/>
              <a:gd name="connsiteX3" fmla="*/ 628650 w 635000"/>
              <a:gd name="connsiteY3" fmla="*/ 6350 h 427990"/>
              <a:gd name="connsiteX4" fmla="*/ 628650 w 635000"/>
              <a:gd name="connsiteY4" fmla="*/ 421639 h 427990"/>
              <a:gd name="connsiteX5" fmla="*/ 317500 w 635000"/>
              <a:gd name="connsiteY5" fmla="*/ 421639 h 4279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35000" h="427990">
                <a:moveTo>
                  <a:pt x="317500" y="421639"/>
                </a:moveTo>
                <a:lnTo>
                  <a:pt x="6350" y="421639"/>
                </a:lnTo>
                <a:lnTo>
                  <a:pt x="6350" y="6350"/>
                </a:lnTo>
                <a:lnTo>
                  <a:pt x="628650" y="6350"/>
                </a:lnTo>
                <a:lnTo>
                  <a:pt x="628650" y="421639"/>
                </a:lnTo>
                <a:lnTo>
                  <a:pt x="317500" y="42163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1120" y="3220720"/>
            <a:ext cx="622300" cy="415290"/>
          </a:xfrm>
          <a:custGeom>
            <a:avLst/>
            <a:gdLst>
              <a:gd name="connsiteX0" fmla="*/ 311150 w 622300"/>
              <a:gd name="connsiteY0" fmla="*/ 415289 h 415290"/>
              <a:gd name="connsiteX1" fmla="*/ 0 w 622300"/>
              <a:gd name="connsiteY1" fmla="*/ 415289 h 415290"/>
              <a:gd name="connsiteX2" fmla="*/ 0 w 622300"/>
              <a:gd name="connsiteY2" fmla="*/ 0 h 415290"/>
              <a:gd name="connsiteX3" fmla="*/ 622300 w 622300"/>
              <a:gd name="connsiteY3" fmla="*/ 0 h 415290"/>
              <a:gd name="connsiteX4" fmla="*/ 622300 w 622300"/>
              <a:gd name="connsiteY4" fmla="*/ 415289 h 415290"/>
              <a:gd name="connsiteX5" fmla="*/ 311150 w 622300"/>
              <a:gd name="connsiteY5" fmla="*/ 415289 h 415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22300" h="415290">
                <a:moveTo>
                  <a:pt x="311150" y="415289"/>
                </a:moveTo>
                <a:lnTo>
                  <a:pt x="0" y="415289"/>
                </a:lnTo>
                <a:lnTo>
                  <a:pt x="0" y="0"/>
                </a:lnTo>
                <a:lnTo>
                  <a:pt x="622300" y="0"/>
                </a:lnTo>
                <a:lnTo>
                  <a:pt x="622300" y="415289"/>
                </a:lnTo>
                <a:lnTo>
                  <a:pt x="311150" y="41528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4770" y="3214370"/>
            <a:ext cx="635000" cy="427990"/>
          </a:xfrm>
          <a:custGeom>
            <a:avLst/>
            <a:gdLst>
              <a:gd name="connsiteX0" fmla="*/ 317500 w 635000"/>
              <a:gd name="connsiteY0" fmla="*/ 421639 h 427990"/>
              <a:gd name="connsiteX1" fmla="*/ 6350 w 635000"/>
              <a:gd name="connsiteY1" fmla="*/ 421639 h 427990"/>
              <a:gd name="connsiteX2" fmla="*/ 6350 w 635000"/>
              <a:gd name="connsiteY2" fmla="*/ 6350 h 427990"/>
              <a:gd name="connsiteX3" fmla="*/ 628650 w 635000"/>
              <a:gd name="connsiteY3" fmla="*/ 6350 h 427990"/>
              <a:gd name="connsiteX4" fmla="*/ 628650 w 635000"/>
              <a:gd name="connsiteY4" fmla="*/ 421639 h 427990"/>
              <a:gd name="connsiteX5" fmla="*/ 317500 w 635000"/>
              <a:gd name="connsiteY5" fmla="*/ 421639 h 4279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35000" h="427990">
                <a:moveTo>
                  <a:pt x="317500" y="421639"/>
                </a:moveTo>
                <a:lnTo>
                  <a:pt x="6350" y="421639"/>
                </a:lnTo>
                <a:lnTo>
                  <a:pt x="6350" y="6350"/>
                </a:lnTo>
                <a:lnTo>
                  <a:pt x="628650" y="6350"/>
                </a:lnTo>
                <a:lnTo>
                  <a:pt x="628650" y="421639"/>
                </a:lnTo>
                <a:lnTo>
                  <a:pt x="317500" y="42163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58820" y="1907539"/>
            <a:ext cx="1865629" cy="1230630"/>
          </a:xfrm>
          <a:custGeom>
            <a:avLst/>
            <a:gdLst>
              <a:gd name="connsiteX0" fmla="*/ 932179 w 1865629"/>
              <a:gd name="connsiteY0" fmla="*/ 1230630 h 1230630"/>
              <a:gd name="connsiteX1" fmla="*/ 0 w 1865629"/>
              <a:gd name="connsiteY1" fmla="*/ 1230630 h 1230630"/>
              <a:gd name="connsiteX2" fmla="*/ 0 w 1865629"/>
              <a:gd name="connsiteY2" fmla="*/ 0 h 1230630"/>
              <a:gd name="connsiteX3" fmla="*/ 1865629 w 1865629"/>
              <a:gd name="connsiteY3" fmla="*/ 0 h 1230630"/>
              <a:gd name="connsiteX4" fmla="*/ 1865629 w 1865629"/>
              <a:gd name="connsiteY4" fmla="*/ 1230630 h 1230630"/>
              <a:gd name="connsiteX5" fmla="*/ 932179 w 1865629"/>
              <a:gd name="connsiteY5" fmla="*/ 1230630 h 12306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629" h="1230630">
                <a:moveTo>
                  <a:pt x="932179" y="1230630"/>
                </a:moveTo>
                <a:lnTo>
                  <a:pt x="0" y="1230630"/>
                </a:lnTo>
                <a:lnTo>
                  <a:pt x="0" y="0"/>
                </a:lnTo>
                <a:lnTo>
                  <a:pt x="1865629" y="0"/>
                </a:lnTo>
                <a:lnTo>
                  <a:pt x="1865629" y="1230630"/>
                </a:lnTo>
                <a:lnTo>
                  <a:pt x="932179" y="123063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52470" y="1901189"/>
            <a:ext cx="1878329" cy="1243330"/>
          </a:xfrm>
          <a:custGeom>
            <a:avLst/>
            <a:gdLst>
              <a:gd name="connsiteX0" fmla="*/ 938529 w 1878329"/>
              <a:gd name="connsiteY0" fmla="*/ 1236980 h 1243330"/>
              <a:gd name="connsiteX1" fmla="*/ 6350 w 1878329"/>
              <a:gd name="connsiteY1" fmla="*/ 1236980 h 1243330"/>
              <a:gd name="connsiteX2" fmla="*/ 6350 w 1878329"/>
              <a:gd name="connsiteY2" fmla="*/ 6350 h 1243330"/>
              <a:gd name="connsiteX3" fmla="*/ 1871979 w 1878329"/>
              <a:gd name="connsiteY3" fmla="*/ 6350 h 1243330"/>
              <a:gd name="connsiteX4" fmla="*/ 1871979 w 1878329"/>
              <a:gd name="connsiteY4" fmla="*/ 1236980 h 1243330"/>
              <a:gd name="connsiteX5" fmla="*/ 938529 w 1878329"/>
              <a:gd name="connsiteY5" fmla="*/ 1236980 h 12433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78329" h="1243330">
                <a:moveTo>
                  <a:pt x="938529" y="1236980"/>
                </a:moveTo>
                <a:lnTo>
                  <a:pt x="6350" y="1236980"/>
                </a:lnTo>
                <a:lnTo>
                  <a:pt x="6350" y="6350"/>
                </a:lnTo>
                <a:lnTo>
                  <a:pt x="1871979" y="6350"/>
                </a:lnTo>
                <a:lnTo>
                  <a:pt x="1871979" y="1236980"/>
                </a:lnTo>
                <a:lnTo>
                  <a:pt x="938529" y="123698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78907" y="3160397"/>
            <a:ext cx="1924046" cy="95246"/>
          </a:xfrm>
          <a:custGeom>
            <a:avLst/>
            <a:gdLst>
              <a:gd name="connsiteX0" fmla="*/ 28573 w 1924046"/>
              <a:gd name="connsiteY0" fmla="*/ 66673 h 95246"/>
              <a:gd name="connsiteX1" fmla="*/ 1895473 w 1924046"/>
              <a:gd name="connsiteY1" fmla="*/ 28573 h 952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24046" h="95246">
                <a:moveTo>
                  <a:pt x="28573" y="66673"/>
                </a:moveTo>
                <a:lnTo>
                  <a:pt x="1895473" y="28573"/>
                </a:lnTo>
              </a:path>
            </a:pathLst>
          </a:custGeom>
          <a:ln w="508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64181" y="3162301"/>
            <a:ext cx="2526027" cy="76194"/>
          </a:xfrm>
          <a:custGeom>
            <a:avLst/>
            <a:gdLst>
              <a:gd name="connsiteX0" fmla="*/ 19048 w 2526027"/>
              <a:gd name="connsiteY0" fmla="*/ 19048 h 76194"/>
              <a:gd name="connsiteX1" fmla="*/ 2506978 w 2526027"/>
              <a:gd name="connsiteY1" fmla="*/ 20318 h 76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26027" h="76194">
                <a:moveTo>
                  <a:pt x="19048" y="19048"/>
                </a:moveTo>
                <a:lnTo>
                  <a:pt x="2506978" y="20318"/>
                </a:lnTo>
              </a:path>
            </a:pathLst>
          </a:custGeom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8121" y="3176271"/>
            <a:ext cx="2527297" cy="76194"/>
          </a:xfrm>
          <a:custGeom>
            <a:avLst/>
            <a:gdLst>
              <a:gd name="connsiteX0" fmla="*/ 19048 w 2527297"/>
              <a:gd name="connsiteY0" fmla="*/ 19048 h 76194"/>
              <a:gd name="connsiteX1" fmla="*/ 2508248 w 2527297"/>
              <a:gd name="connsiteY1" fmla="*/ 20318 h 76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27297" h="76194">
                <a:moveTo>
                  <a:pt x="19048" y="19048"/>
                </a:moveTo>
                <a:lnTo>
                  <a:pt x="2508248" y="20318"/>
                </a:lnTo>
              </a:path>
            </a:pathLst>
          </a:custGeom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6730" y="2461260"/>
            <a:ext cx="85090" cy="85089"/>
          </a:xfrm>
          <a:custGeom>
            <a:avLst/>
            <a:gdLst>
              <a:gd name="connsiteX0" fmla="*/ 43179 w 85090"/>
              <a:gd name="connsiteY0" fmla="*/ 0 h 85089"/>
              <a:gd name="connsiteX1" fmla="*/ 85089 w 85090"/>
              <a:gd name="connsiteY1" fmla="*/ 85089 h 85089"/>
              <a:gd name="connsiteX2" fmla="*/ 0 w 85090"/>
              <a:gd name="connsiteY2" fmla="*/ 85089 h 85089"/>
              <a:gd name="connsiteX3" fmla="*/ 43179 w 85090"/>
              <a:gd name="connsiteY3" fmla="*/ 0 h 850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090" h="85089">
                <a:moveTo>
                  <a:pt x="43179" y="0"/>
                </a:moveTo>
                <a:lnTo>
                  <a:pt x="85089" y="85089"/>
                </a:lnTo>
                <a:lnTo>
                  <a:pt x="0" y="85089"/>
                </a:lnTo>
                <a:lnTo>
                  <a:pt x="43179" y="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8000" y="3827779"/>
            <a:ext cx="85090" cy="85090"/>
          </a:xfrm>
          <a:custGeom>
            <a:avLst/>
            <a:gdLst>
              <a:gd name="connsiteX0" fmla="*/ 43180 w 85090"/>
              <a:gd name="connsiteY0" fmla="*/ 85090 h 85090"/>
              <a:gd name="connsiteX1" fmla="*/ 0 w 85090"/>
              <a:gd name="connsiteY1" fmla="*/ 0 h 85090"/>
              <a:gd name="connsiteX2" fmla="*/ 85090 w 85090"/>
              <a:gd name="connsiteY2" fmla="*/ 0 h 85090"/>
              <a:gd name="connsiteX3" fmla="*/ 43180 w 85090"/>
              <a:gd name="connsiteY3" fmla="*/ 85090 h 85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090" h="85090">
                <a:moveTo>
                  <a:pt x="43180" y="85090"/>
                </a:moveTo>
                <a:lnTo>
                  <a:pt x="0" y="0"/>
                </a:lnTo>
                <a:lnTo>
                  <a:pt x="85090" y="0"/>
                </a:lnTo>
                <a:lnTo>
                  <a:pt x="43180" y="8509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85940" y="2528570"/>
            <a:ext cx="29209" cy="1315720"/>
          </a:xfrm>
          <a:custGeom>
            <a:avLst/>
            <a:gdLst>
              <a:gd name="connsiteX0" fmla="*/ 14604 w 29209"/>
              <a:gd name="connsiteY0" fmla="*/ 0 h 1315720"/>
              <a:gd name="connsiteX1" fmla="*/ 14604 w 29209"/>
              <a:gd name="connsiteY1" fmla="*/ 1315720 h 13157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209" h="1315720">
                <a:moveTo>
                  <a:pt x="14604" y="0"/>
                </a:moveTo>
                <a:lnTo>
                  <a:pt x="14604" y="1315720"/>
                </a:lnTo>
              </a:path>
            </a:pathLst>
          </a:custGeom>
          <a:ln w="254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40319" y="1700529"/>
            <a:ext cx="85090" cy="85090"/>
          </a:xfrm>
          <a:custGeom>
            <a:avLst/>
            <a:gdLst>
              <a:gd name="connsiteX0" fmla="*/ 41910 w 85090"/>
              <a:gd name="connsiteY0" fmla="*/ 0 h 85090"/>
              <a:gd name="connsiteX1" fmla="*/ 85090 w 85090"/>
              <a:gd name="connsiteY1" fmla="*/ 85090 h 85090"/>
              <a:gd name="connsiteX2" fmla="*/ 0 w 85090"/>
              <a:gd name="connsiteY2" fmla="*/ 85090 h 85090"/>
              <a:gd name="connsiteX3" fmla="*/ 41910 w 85090"/>
              <a:gd name="connsiteY3" fmla="*/ 0 h 85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090" h="85090">
                <a:moveTo>
                  <a:pt x="41910" y="0"/>
                </a:moveTo>
                <a:lnTo>
                  <a:pt x="85090" y="85090"/>
                </a:lnTo>
                <a:lnTo>
                  <a:pt x="0" y="85090"/>
                </a:lnTo>
                <a:lnTo>
                  <a:pt x="41910" y="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41590" y="4657090"/>
            <a:ext cx="85090" cy="85090"/>
          </a:xfrm>
          <a:custGeom>
            <a:avLst/>
            <a:gdLst>
              <a:gd name="connsiteX0" fmla="*/ 43179 w 85090"/>
              <a:gd name="connsiteY0" fmla="*/ 85089 h 85090"/>
              <a:gd name="connsiteX1" fmla="*/ 0 w 85090"/>
              <a:gd name="connsiteY1" fmla="*/ 0 h 85090"/>
              <a:gd name="connsiteX2" fmla="*/ 85090 w 85090"/>
              <a:gd name="connsiteY2" fmla="*/ 0 h 85090"/>
              <a:gd name="connsiteX3" fmla="*/ 43179 w 85090"/>
              <a:gd name="connsiteY3" fmla="*/ 85089 h 85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5090" h="85090">
                <a:moveTo>
                  <a:pt x="43179" y="85089"/>
                </a:moveTo>
                <a:lnTo>
                  <a:pt x="0" y="0"/>
                </a:lnTo>
                <a:lnTo>
                  <a:pt x="85090" y="0"/>
                </a:lnTo>
                <a:lnTo>
                  <a:pt x="43179" y="85089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68259" y="1769110"/>
            <a:ext cx="30480" cy="2904489"/>
          </a:xfrm>
          <a:custGeom>
            <a:avLst/>
            <a:gdLst>
              <a:gd name="connsiteX0" fmla="*/ 15240 w 30480"/>
              <a:gd name="connsiteY0" fmla="*/ 0 h 2904489"/>
              <a:gd name="connsiteX1" fmla="*/ 15240 w 30480"/>
              <a:gd name="connsiteY1" fmla="*/ 2904489 h 2904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480" h="2904489">
                <a:moveTo>
                  <a:pt x="15240" y="0"/>
                </a:moveTo>
                <a:lnTo>
                  <a:pt x="15240" y="2904489"/>
                </a:lnTo>
              </a:path>
            </a:pathLst>
          </a:custGeom>
          <a:ln w="254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64809" y="3215639"/>
            <a:ext cx="72390" cy="83820"/>
          </a:xfrm>
          <a:custGeom>
            <a:avLst/>
            <a:gdLst>
              <a:gd name="connsiteX0" fmla="*/ 0 w 72390"/>
              <a:gd name="connsiteY0" fmla="*/ 0 h 83820"/>
              <a:gd name="connsiteX1" fmla="*/ 72390 w 72390"/>
              <a:gd name="connsiteY1" fmla="*/ 44450 h 83820"/>
              <a:gd name="connsiteX2" fmla="*/ 7620 w 72390"/>
              <a:gd name="connsiteY2" fmla="*/ 83819 h 83820"/>
              <a:gd name="connsiteX3" fmla="*/ 0 w 72390"/>
              <a:gd name="connsiteY3" fmla="*/ 0 h 838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2390" h="83820">
                <a:moveTo>
                  <a:pt x="0" y="0"/>
                </a:moveTo>
                <a:lnTo>
                  <a:pt x="72390" y="44450"/>
                </a:lnTo>
                <a:lnTo>
                  <a:pt x="7620" y="83819"/>
                </a:lnTo>
                <a:lnTo>
                  <a:pt x="0" y="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2750" y="3263900"/>
            <a:ext cx="195579" cy="311150"/>
          </a:xfrm>
          <a:custGeom>
            <a:avLst/>
            <a:gdLst>
              <a:gd name="connsiteX0" fmla="*/ 187959 w 195579"/>
              <a:gd name="connsiteY0" fmla="*/ 311150 h 311150"/>
              <a:gd name="connsiteX1" fmla="*/ 0 w 195579"/>
              <a:gd name="connsiteY1" fmla="*/ 5079 h 311150"/>
              <a:gd name="connsiteX2" fmla="*/ 7620 w 195579"/>
              <a:gd name="connsiteY2" fmla="*/ 0 h 311150"/>
              <a:gd name="connsiteX3" fmla="*/ 195579 w 195579"/>
              <a:gd name="connsiteY3" fmla="*/ 306070 h 311150"/>
              <a:gd name="connsiteX4" fmla="*/ 187959 w 195579"/>
              <a:gd name="connsiteY4" fmla="*/ 311150 h 311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5579" h="311150">
                <a:moveTo>
                  <a:pt x="187959" y="311150"/>
                </a:moveTo>
                <a:lnTo>
                  <a:pt x="0" y="5079"/>
                </a:lnTo>
                <a:lnTo>
                  <a:pt x="7620" y="0"/>
                </a:lnTo>
                <a:lnTo>
                  <a:pt x="195579" y="306070"/>
                </a:lnTo>
                <a:lnTo>
                  <a:pt x="187959" y="31115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2032000"/>
            <a:ext cx="14351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762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  <a:tab pos="292100" algn="l"/>
              </a:tabLst>
            </a:pP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Presentation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Session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" y="3352800"/>
            <a:ext cx="11049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76200" algn="l"/>
                <a:tab pos="88900" algn="l"/>
              </a:tabLst>
            </a:pP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Datalink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76600" y="3352800"/>
            <a:ext cx="18034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3500" algn="l"/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SCTP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UDP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635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IPv4,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IPv6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3500" algn="l"/>
                <a:tab pos="355600" algn="l"/>
              </a:tabLst>
            </a:pP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Device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Driver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&amp;</a:t>
            </a:r>
          </a:p>
          <a:p>
            <a:pPr>
              <a:lnSpc>
                <a:spcPts val="2100"/>
              </a:lnSpc>
              <a:tabLst>
                <a:tab pos="635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Hardware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43300" y="2400300"/>
            <a:ext cx="1270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5a5c6c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53200" y="3937000"/>
            <a:ext cx="21209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175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Kernel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Communication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78700" y="4978400"/>
            <a:ext cx="787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Details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0" y="2184400"/>
            <a:ext cx="8763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User</a:t>
            </a:r>
          </a:p>
          <a:p>
            <a:pPr>
              <a:lnSpc>
                <a:spcPts val="2100"/>
              </a:lnSpc>
              <a:tabLst>
                <a:tab pos="1778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process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" y="584200"/>
            <a:ext cx="79248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6654800" algn="l"/>
                <a:tab pos="6908800" algn="l"/>
              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OSI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vs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TCP/IP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6654800" algn="l"/>
                <a:tab pos="6908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2100"/>
              </a:lnSpc>
              <a:tabLst>
                <a:tab pos="6654800" algn="l"/>
                <a:tab pos="6908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details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59400" y="3568700"/>
            <a:ext cx="762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Socket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622300"/>
            <a:ext cx="7048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Problem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Statement???????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1752600"/>
            <a:ext cx="254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" y="1828800"/>
            <a:ext cx="5715000" cy="322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2006600" algn="l"/>
              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How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does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reach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my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3000"/>
              </a:lnSpc>
              <a:tabLst>
                <a:tab pos="2006600" algn="l"/>
              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correctly??????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2006600" algn="l"/>
              </a:tabLst>
            </a:pPr>
            <a:r>
              <a:rPr lang="en-US" altLang="zh-CN" dirty="0" smtClean="0"/>
              <a:t>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Solution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-Sockets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65100"/>
            <a:ext cx="4889500" cy="6692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95400" y="2082800"/>
            <a:ext cx="660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Steps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2400300"/>
            <a:ext cx="431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27100" y="2717800"/>
            <a:ext cx="137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Commands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2400" y="139700"/>
            <a:ext cx="6134100" cy="671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84200" y="1905000"/>
            <a:ext cx="1384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Conceptual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2209800"/>
            <a:ext cx="1651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illustration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2527300"/>
            <a:ext cx="1854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steps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needed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2844800"/>
            <a:ext cx="965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obtain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1300" y="3162300"/>
            <a:ext cx="2082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connected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socket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419100" y="368300"/>
            <a:ext cx="5867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Structures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" y="1270000"/>
            <a:ext cx="254000" cy="243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1270000"/>
            <a:ext cx="8547100" cy="289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Most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functions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require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pointer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structure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argument.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Each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supported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suite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defines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its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own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address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structure.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names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these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structures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begin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sockaddr_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end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unique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suffix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each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suite.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0" y="254000"/>
            <a:ext cx="7137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internet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IPv4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address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0" y="787400"/>
            <a:ext cx="1981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structure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" y="1384300"/>
            <a:ext cx="1866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struct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in_addr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2108200"/>
            <a:ext cx="236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in_addr_t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s_addr;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24300" y="2108200"/>
            <a:ext cx="3149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/*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32-bit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IPv4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2527300"/>
            <a:ext cx="49276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562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/*network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ordered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*/</a:t>
            </a:r>
          </a:p>
          <a:p>
            <a:pPr>
              <a:lnSpc>
                <a:spcPts val="2900"/>
              </a:lnSpc>
              <a:tabLst>
                <a:tab pos="1562100" algn="l"/>
              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};</a:t>
            </a:r>
          </a:p>
          <a:p>
            <a:pPr>
              <a:lnSpc>
                <a:spcPts val="2900"/>
              </a:lnSpc>
              <a:tabLst>
                <a:tab pos="1562100" algn="l"/>
              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struct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sockaddr_in</a:t>
            </a:r>
          </a:p>
          <a:p>
            <a:pPr>
              <a:lnSpc>
                <a:spcPts val="2900"/>
              </a:lnSpc>
              <a:tabLst>
                <a:tab pos="1562100" algn="l"/>
              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3975100"/>
            <a:ext cx="2019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uint8_t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sin_len;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3975100"/>
            <a:ext cx="363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/*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length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structure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(16)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4343400"/>
            <a:ext cx="5067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sa_family_t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sin_family;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/*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AF_INET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4724400"/>
            <a:ext cx="2476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in_port_t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sin_port;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92600" y="4724400"/>
            <a:ext cx="38989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/*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16-bit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UDP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port</a:t>
            </a:r>
          </a:p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/*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ordered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5384800"/>
            <a:ext cx="3200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struct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in_addr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sin_addr;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49800" y="5384800"/>
            <a:ext cx="3149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/*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32-bit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IPv4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5753100"/>
            <a:ext cx="3454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/*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ordered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6121400"/>
            <a:ext cx="2197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sin_zero[8];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6121400"/>
            <a:ext cx="1549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/*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unused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" y="6527800"/>
            <a:ext cx="215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};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711200"/>
            <a:ext cx="7264400" cy="302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88900" algn="l"/>
                <a:tab pos="444500" algn="l"/>
                <a:tab pos="1435100" algn="l"/>
              </a:tabLst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Generic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structure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88900" algn="l"/>
                <a:tab pos="444500" algn="l"/>
                <a:tab pos="1435100" algn="l"/>
              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struct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sockaddr</a:t>
            </a:r>
          </a:p>
          <a:p>
            <a:pPr>
              <a:lnSpc>
                <a:spcPts val="3800"/>
              </a:lnSpc>
              <a:tabLst>
                <a:tab pos="88900" algn="l"/>
                <a:tab pos="444500" algn="l"/>
                <a:tab pos="1435100" algn="l"/>
              </a:tabLst>
            </a:pPr>
            <a:r>
              <a:rPr lang="en-US" altLang="zh-CN" dirty="0" smtClean="0"/>
              <a:t>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{</a:t>
            </a:r>
          </a:p>
          <a:p>
            <a:pPr>
              <a:lnSpc>
                <a:spcPts val="3800"/>
              </a:lnSpc>
              <a:tabLst>
                <a:tab pos="88900" algn="l"/>
                <a:tab pos="444500" algn="l"/>
                <a:tab pos="1435100" algn="l"/>
              </a:tabLst>
            </a:pPr>
            <a:r>
              <a:rPr lang="en-US" altLang="zh-CN" dirty="0" smtClean="0"/>
              <a:t>	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uint8_t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sa_len;</a:t>
            </a:r>
          </a:p>
          <a:p>
            <a:pPr>
              <a:lnSpc>
                <a:spcPts val="3800"/>
              </a:lnSpc>
              <a:tabLst>
                <a:tab pos="88900" algn="l"/>
                <a:tab pos="444500" algn="l"/>
                <a:tab pos="1435100" algn="l"/>
              </a:tabLst>
            </a:pPr>
            <a:r>
              <a:rPr lang="en-US" altLang="zh-CN" dirty="0" smtClean="0"/>
              <a:t>	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sa_family_t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sa_family;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/*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family:</a:t>
            </a:r>
          </a:p>
          <a:p>
            <a:pPr>
              <a:lnSpc>
                <a:spcPts val="3000"/>
              </a:lnSpc>
              <a:tabLst>
                <a:tab pos="88900" algn="l"/>
                <a:tab pos="444500" algn="l"/>
                <a:tab pos="1435100" algn="l"/>
              </a:tabLst>
            </a:pPr>
            <a:r>
              <a:rPr lang="en-US" altLang="zh-CN" dirty="0" smtClean="0"/>
              <a:t>		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AF_xxx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value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38600" y="3771900"/>
            <a:ext cx="2971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/*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protocol-specific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3784600"/>
            <a:ext cx="27178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812800" algn="l"/>
              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char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sa_data[14];</a:t>
            </a:r>
          </a:p>
          <a:p>
            <a:pPr>
              <a:lnSpc>
                <a:spcPts val="3000"/>
              </a:lnSpc>
              <a:tabLst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648200"/>
            <a:ext cx="2286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};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1346200"/>
            <a:ext cx="8521700" cy="478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92100" y="571500"/>
            <a:ext cx="5346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Byte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Ordering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Functions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622300"/>
            <a:ext cx="5346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Byte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Ordering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Functions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1511300"/>
            <a:ext cx="2540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1485900"/>
            <a:ext cx="62738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#include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&lt;netinet/in.h&gt;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uint16_t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htons(uint16_t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host16bitvalue);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2959100"/>
            <a:ext cx="71120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495300" algn="l"/>
              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uint32_t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htonl(uint32_t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host32bitvalue)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;</a:t>
            </a:r>
          </a:p>
          <a:p>
            <a:pPr>
              <a:lnSpc>
                <a:spcPts val="3700"/>
              </a:lnSpc>
              <a:tabLst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600" dirty="0" smtClean="0">
                <a:solidFill>
                  <a:srgbClr val="6fa9b7"/>
                </a:solidFill>
                <a:latin typeface="Symbol" pitchFamily="18" charset="0"/>
                <a:cs typeface="Symbol" pitchFamily="18" charset="0"/>
              </a:rPr>
              <a:t>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Both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return: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value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byte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order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4419600"/>
            <a:ext cx="254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4394200"/>
            <a:ext cx="61595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uint16_t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ntohs(uint16_t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net16bitvalue)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4914900"/>
            <a:ext cx="65405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495300" algn="l"/>
              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uint32_t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ntohl(uint32_t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net32bitvalue)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;</a:t>
            </a:r>
          </a:p>
          <a:p>
            <a:pPr>
              <a:lnSpc>
                <a:spcPts val="3800"/>
              </a:lnSpc>
              <a:tabLst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600" dirty="0" smtClean="0">
                <a:solidFill>
                  <a:srgbClr val="6fa9b7"/>
                </a:solidFill>
                <a:latin typeface="Symbol" pitchFamily="18" charset="0"/>
                <a:cs typeface="Symbol" pitchFamily="18" charset="0"/>
              </a:rPr>
              <a:t>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Both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return: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value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host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byte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order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596900"/>
            <a:ext cx="6934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Byte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Manipulation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Functions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1651000"/>
            <a:ext cx="2222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28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  <a:r>
              <a:rPr lang="en-US" altLang="zh-CN" sz="3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#include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65400" y="1651000"/>
            <a:ext cx="2451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&lt;strings.h&gt;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2971800"/>
            <a:ext cx="2286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20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920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920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2984500"/>
            <a:ext cx="8331200" cy="207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27000" algn="l"/>
              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void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bzero(void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*dest,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size_t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nbytes);</a:t>
            </a:r>
          </a:p>
          <a:p>
            <a:pPr>
              <a:lnSpc>
                <a:spcPts val="3600"/>
              </a:lnSpc>
              <a:tabLst>
                <a:tab pos="127000" algn="l"/>
              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void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bcopy(const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void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*src,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void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*dest,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size_t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nbytes);</a:t>
            </a:r>
          </a:p>
          <a:p>
            <a:pPr>
              <a:lnSpc>
                <a:spcPts val="3600"/>
              </a:lnSpc>
              <a:tabLst>
                <a:tab pos="127000" algn="l"/>
              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bcmp(const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void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*ptr1,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void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*ptr2,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size_t</a:t>
            </a:r>
          </a:p>
          <a:p>
            <a:pPr>
              <a:lnSpc>
                <a:spcPts val="2700"/>
              </a:lnSpc>
              <a:tabLst>
                <a:tab pos="127000" algn="l"/>
              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nbytes);</a:t>
            </a:r>
          </a:p>
          <a:p>
            <a:pPr>
              <a:lnSpc>
                <a:spcPts val="35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6fa9b7"/>
                </a:solidFill>
                <a:latin typeface="Symbol" pitchFamily="18" charset="0"/>
                <a:cs typeface="Symbol" pitchFamily="18" charset="0"/>
              </a:rPr>
              <a:t>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Returns: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equal,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nonzero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unequal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298700" y="4102100"/>
            <a:ext cx="279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P1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4318000"/>
            <a:ext cx="711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header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47900" y="4864100"/>
            <a:ext cx="927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4800" y="4800600"/>
            <a:ext cx="876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segment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45400" y="4114800"/>
            <a:ext cx="279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P2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635000"/>
            <a:ext cx="69596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Multiplexing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/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demultiplexing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10400" y="4318000"/>
            <a:ext cx="9779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76200" algn="l"/>
                <a:tab pos="127000" algn="l"/>
                <a:tab pos="2286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76200" algn="l"/>
                <a:tab pos="127000" algn="l"/>
                <a:tab pos="228600" algn="l"/>
              </a:tabLst>
            </a:pPr>
            <a:r>
              <a:rPr lang="en-US" altLang="zh-CN" sz="1400" u="sng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1600"/>
              </a:lnSpc>
              <a:tabLst>
                <a:tab pos="76200" algn="l"/>
                <a:tab pos="1270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1600"/>
              </a:lnSpc>
              <a:tabLst>
                <a:tab pos="76200" algn="l"/>
                <a:tab pos="1270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14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1574800"/>
            <a:ext cx="35433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  <a:tab pos="457200" algn="l"/>
              </a:tabLst>
            </a:pP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Recall: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segment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unit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</a:t>
            </a:r>
          </a:p>
          <a:p>
            <a:pPr>
              <a:lnSpc>
                <a:spcPts val="24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exchanged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between</a:t>
            </a:r>
          </a:p>
          <a:p>
            <a:pPr>
              <a:lnSpc>
                <a:spcPts val="24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transport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entities</a:t>
            </a:r>
          </a:p>
          <a:p>
            <a:pPr>
              <a:lnSpc>
                <a:spcPts val="29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aka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TPDU: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24400" y="1689100"/>
            <a:ext cx="33655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Demultiplexing: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delivering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received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segments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correct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app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processes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56100" y="3124200"/>
            <a:ext cx="11303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5400" algn="l"/>
                <a:tab pos="114300" algn="l"/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receiver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  <a:tab pos="114300" algn="l"/>
                <a:tab pos="1651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5400" algn="l"/>
                <a:tab pos="114300" algn="l"/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1600" u="sng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1900"/>
              </a:lnSpc>
              <a:tabLst>
                <a:tab pos="25400" algn="l"/>
                <a:tab pos="114300" algn="l"/>
                <a:tab pos="1651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1900"/>
              </a:lnSpc>
              <a:tabLst>
                <a:tab pos="25400" algn="l"/>
                <a:tab pos="114300" algn="l"/>
                <a:tab pos="1651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97300" y="3314700"/>
            <a:ext cx="279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P3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89600" y="3390900"/>
            <a:ext cx="279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P4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2908300"/>
            <a:ext cx="2794000" cy="252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584200" algn="l"/>
                <a:tab pos="647700" algn="l"/>
                <a:tab pos="660400" algn="l"/>
                <a:tab pos="876300" algn="l"/>
                <a:tab pos="1574800" algn="l"/>
                <a:tab pos="18415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unit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84200" algn="l"/>
                <a:tab pos="647700" algn="l"/>
                <a:tab pos="660400" algn="l"/>
                <a:tab pos="876300" algn="l"/>
                <a:tab pos="1574800" algn="l"/>
                <a:tab pos="18415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application-layer</a:t>
            </a:r>
          </a:p>
          <a:p>
            <a:pPr>
              <a:lnSpc>
                <a:spcPts val="1900"/>
              </a:lnSpc>
              <a:tabLst>
                <a:tab pos="584200" algn="l"/>
                <a:tab pos="647700" algn="l"/>
                <a:tab pos="660400" algn="l"/>
                <a:tab pos="876300" algn="l"/>
                <a:tab pos="1574800" algn="l"/>
                <a:tab pos="18415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data</a:t>
            </a:r>
          </a:p>
          <a:p>
            <a:pPr>
              <a:lnSpc>
                <a:spcPts val="2600"/>
              </a:lnSpc>
              <a:tabLst>
                <a:tab pos="584200" algn="l"/>
                <a:tab pos="647700" algn="l"/>
                <a:tab pos="660400" algn="l"/>
                <a:tab pos="876300" algn="l"/>
                <a:tab pos="1574800" algn="l"/>
                <a:tab pos="1841500" algn="l"/>
              </a:tabLst>
            </a:pPr>
            <a:r>
              <a:rPr lang="en-US" altLang="zh-CN" sz="16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segment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584200" algn="l"/>
                <a:tab pos="647700" algn="l"/>
                <a:tab pos="660400" algn="l"/>
                <a:tab pos="876300" algn="l"/>
                <a:tab pos="1574800" algn="l"/>
                <a:tab pos="1841500" algn="l"/>
              </a:tabLst>
            </a:pPr>
            <a:r>
              <a:rPr lang="en-US" altLang="zh-CN" dirty="0" smtClean="0"/>
              <a:t>						</a:t>
            </a:r>
            <a:r>
              <a:rPr lang="en-US" altLang="zh-CN" sz="12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  <a:p>
            <a:pPr>
              <a:lnSpc>
                <a:spcPts val="1800"/>
              </a:lnSpc>
              <a:tabLst>
                <a:tab pos="584200" algn="l"/>
                <a:tab pos="647700" algn="l"/>
                <a:tab pos="660400" algn="l"/>
                <a:tab pos="876300" algn="l"/>
                <a:tab pos="1574800" algn="l"/>
                <a:tab pos="1841500" algn="l"/>
              </a:tabLst>
            </a:pPr>
            <a:r>
              <a:rPr lang="en-US" altLang="zh-CN" dirty="0" smtClean="0"/>
              <a:t>					</a:t>
            </a:r>
            <a:r>
              <a:rPr lang="en-US" altLang="zh-CN" sz="1600" u="sng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  <a:p>
            <a:pPr>
              <a:lnSpc>
                <a:spcPts val="1800"/>
              </a:lnSpc>
              <a:tabLst>
                <a:tab pos="584200" algn="l"/>
                <a:tab pos="647700" algn="l"/>
                <a:tab pos="660400" algn="l"/>
                <a:tab pos="876300" algn="l"/>
                <a:tab pos="1574800" algn="l"/>
                <a:tab pos="18415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  <a:p>
            <a:pPr>
              <a:lnSpc>
                <a:spcPts val="1900"/>
              </a:lnSpc>
              <a:tabLst>
                <a:tab pos="584200" algn="l"/>
                <a:tab pos="647700" algn="l"/>
                <a:tab pos="660400" algn="l"/>
                <a:tab pos="876300" algn="l"/>
                <a:tab pos="1574800" algn="l"/>
                <a:tab pos="18415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Hn</a:t>
            </a:r>
            <a:r>
              <a:rPr lang="en-US" altLang="zh-CN" sz="12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segment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419100" y="342900"/>
            <a:ext cx="5969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Type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Manipulations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1498600"/>
            <a:ext cx="254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1485900"/>
            <a:ext cx="34925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#include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&lt;arpa/inet.h&gt;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2095500"/>
            <a:ext cx="8699500" cy="356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368300" algn="l"/>
                <a:tab pos="495300" algn="l"/>
                <a:tab pos="812800" algn="l"/>
              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inet_aton(const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char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*strptr,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struct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in_addr</a:t>
            </a:r>
          </a:p>
          <a:p>
            <a:pPr>
              <a:lnSpc>
                <a:spcPts val="3000"/>
              </a:lnSpc>
              <a:tabLst>
                <a:tab pos="368300" algn="l"/>
                <a:tab pos="4953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*addrptr);</a:t>
            </a:r>
          </a:p>
          <a:p>
            <a:pPr>
              <a:lnSpc>
                <a:spcPts val="3800"/>
              </a:lnSpc>
              <a:tabLst>
                <a:tab pos="368300" algn="l"/>
                <a:tab pos="4953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2600" dirty="0" smtClean="0">
                <a:solidFill>
                  <a:srgbClr val="6fa9b7"/>
                </a:solidFill>
                <a:latin typeface="Symbol" pitchFamily="18" charset="0"/>
                <a:cs typeface="Symbol" pitchFamily="18" charset="0"/>
              </a:rPr>
              <a:t>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Returns: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1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string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was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valid,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0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error</a:t>
            </a:r>
          </a:p>
          <a:p>
            <a:pPr>
              <a:lnSpc>
                <a:spcPts val="3900"/>
              </a:lnSpc>
              <a:tabLst>
                <a:tab pos="368300" algn="l"/>
                <a:tab pos="495300" algn="l"/>
                <a:tab pos="812800" algn="l"/>
              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in_addr_t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inet_addr(const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char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*strptr);</a:t>
            </a:r>
          </a:p>
          <a:p>
            <a:pPr>
              <a:lnSpc>
                <a:spcPts val="3700"/>
              </a:lnSpc>
              <a:tabLst>
                <a:tab pos="368300" algn="l"/>
                <a:tab pos="4953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2600" dirty="0" smtClean="0">
                <a:solidFill>
                  <a:srgbClr val="6fa9b7"/>
                </a:solidFill>
                <a:latin typeface="Symbol" pitchFamily="18" charset="0"/>
                <a:cs typeface="Symbol" pitchFamily="18" charset="0"/>
              </a:rPr>
              <a:t>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Returns: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32-bit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binary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byte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ordered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IPv4</a:t>
            </a:r>
          </a:p>
          <a:p>
            <a:pPr>
              <a:lnSpc>
                <a:spcPts val="3000"/>
              </a:lnSpc>
              <a:tabLst>
                <a:tab pos="368300" algn="l"/>
                <a:tab pos="495300" algn="l"/>
                <a:tab pos="812800" algn="l"/>
              </a:tabLst>
            </a:pPr>
            <a:r>
              <a:rPr lang="en-US" altLang="zh-CN" dirty="0" smtClean="0"/>
              <a:t>		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address;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INADDR_NONE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error</a:t>
            </a:r>
          </a:p>
          <a:p>
            <a:pPr>
              <a:lnSpc>
                <a:spcPts val="3900"/>
              </a:lnSpc>
              <a:tabLst>
                <a:tab pos="368300" algn="l"/>
                <a:tab pos="495300" algn="l"/>
                <a:tab pos="812800" algn="l"/>
              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char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*inet_ntoa(struct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in_addr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inaddr);</a:t>
            </a:r>
          </a:p>
          <a:p>
            <a:pPr>
              <a:lnSpc>
                <a:spcPts val="3700"/>
              </a:lnSpc>
              <a:tabLst>
                <a:tab pos="368300" algn="l"/>
                <a:tab pos="4953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2600" dirty="0" smtClean="0">
                <a:solidFill>
                  <a:srgbClr val="6fa9b7"/>
                </a:solidFill>
                <a:latin typeface="Symbol" pitchFamily="18" charset="0"/>
                <a:cs typeface="Symbol" pitchFamily="18" charset="0"/>
              </a:rPr>
              <a:t>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Returns: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pointer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dotted-decimal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string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00" y="1270000"/>
            <a:ext cx="8585200" cy="4864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93700" y="546100"/>
            <a:ext cx="5969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Type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Manipulations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152400"/>
            <a:ext cx="6515100" cy="670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1447800"/>
            <a:ext cx="190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" y="2146300"/>
            <a:ext cx="2667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064000"/>
            <a:ext cx="2286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5346700"/>
            <a:ext cx="190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3898900"/>
            <a:ext cx="6667500" cy="2235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92100" y="546100"/>
            <a:ext cx="3886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i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Function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2100" y="1638300"/>
            <a:ext cx="1955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24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  <a:r>
              <a:rPr lang="en-US" altLang="zh-CN" sz="31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#include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74900" y="1638300"/>
            <a:ext cx="28067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1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&lt;sys/socket.h&gt;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2100" y="2273300"/>
            <a:ext cx="78867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368300" algn="l"/>
                <a:tab pos="508000" algn="l"/>
                <a:tab pos="812800" algn="l"/>
                <a:tab pos="863600" algn="l"/>
              </a:tabLst>
            </a:pPr>
            <a:r>
              <a:rPr lang="en-US" altLang="zh-CN" sz="24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  <a:r>
              <a:rPr lang="en-US" altLang="zh-CN" sz="31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</a:t>
            </a:r>
            <a:r>
              <a:rPr lang="en-US" altLang="zh-CN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(int</a:t>
            </a:r>
            <a:r>
              <a:rPr lang="en-US" altLang="zh-CN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family,</a:t>
            </a:r>
            <a:r>
              <a:rPr lang="en-US" altLang="zh-CN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</a:t>
            </a:r>
            <a:r>
              <a:rPr lang="en-US" altLang="zh-CN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type,</a:t>
            </a:r>
            <a:r>
              <a:rPr lang="en-US" altLang="zh-CN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</a:t>
            </a:r>
          </a:p>
          <a:p>
            <a:pPr>
              <a:lnSpc>
                <a:spcPts val="3600"/>
              </a:lnSpc>
              <a:tabLst>
                <a:tab pos="368300" algn="l"/>
                <a:tab pos="508000" algn="l"/>
                <a:tab pos="812800" algn="l"/>
                <a:tab pos="863600" algn="l"/>
              </a:tabLst>
            </a:pPr>
            <a:r>
              <a:rPr lang="en-US" altLang="zh-CN" dirty="0" smtClean="0"/>
              <a:t>	</a:t>
            </a:r>
            <a:r>
              <a:rPr lang="en-US" altLang="zh-CN" sz="31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protocol);</a:t>
            </a:r>
          </a:p>
          <a:p>
            <a:pPr>
              <a:lnSpc>
                <a:spcPts val="3600"/>
              </a:lnSpc>
              <a:tabLst>
                <a:tab pos="368300" algn="l"/>
                <a:tab pos="508000" algn="l"/>
                <a:tab pos="812800" algn="l"/>
                <a:tab pos="863600" algn="l"/>
              </a:tabLst>
            </a:pPr>
            <a:r>
              <a:rPr lang="en-US" altLang="zh-CN" dirty="0" smtClean="0"/>
              <a:t>		</a:t>
            </a:r>
            <a:r>
              <a:rPr lang="en-US" altLang="zh-CN" sz="2600" dirty="0" smtClean="0">
                <a:solidFill>
                  <a:srgbClr val="6fa9b7"/>
                </a:solidFill>
                <a:latin typeface="Symbol" pitchFamily="18" charset="0"/>
                <a:cs typeface="Symbol" pitchFamily="18" charset="0"/>
              </a:rPr>
              <a:t>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Returns: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non-negative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descriptor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OK,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-1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</a:p>
          <a:p>
            <a:pPr>
              <a:lnSpc>
                <a:spcPts val="3000"/>
              </a:lnSpc>
              <a:tabLst>
                <a:tab pos="368300" algn="l"/>
                <a:tab pos="508000" algn="l"/>
                <a:tab pos="812800" algn="l"/>
                <a:tab pos="863600" algn="l"/>
              </a:tabLst>
            </a:pPr>
            <a:r>
              <a:rPr lang="en-US" altLang="zh-CN" dirty="0" smtClean="0"/>
              <a:t>			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error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68300" algn="l"/>
                <a:tab pos="508000" algn="l"/>
                <a:tab pos="812800" algn="l"/>
                <a:tab pos="863600" algn="l"/>
              </a:tabLst>
            </a:pPr>
            <a:r>
              <a:rPr lang="en-US" altLang="zh-CN" dirty="0" smtClean="0"/>
              <a:t>				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family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6600" y="1206500"/>
            <a:ext cx="4927600" cy="1752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0700" y="3835400"/>
            <a:ext cx="5422900" cy="1612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92100" y="546100"/>
            <a:ext cx="3886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i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Function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67100" y="2959100"/>
            <a:ext cx="2324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field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socket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3225800"/>
            <a:ext cx="927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function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76600" y="5499100"/>
            <a:ext cx="2705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field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socket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5778500"/>
            <a:ext cx="927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function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406400"/>
            <a:ext cx="4076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i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connect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function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1409700"/>
            <a:ext cx="279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3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1384300"/>
            <a:ext cx="4089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#include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&lt;sys/socket.h&gt;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1981200"/>
            <a:ext cx="86995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63500" algn="l"/>
                <a:tab pos="368300" algn="l"/>
                <a:tab pos="495300" algn="l"/>
              </a:tabLst>
            </a:pPr>
            <a:r>
              <a:rPr lang="en-US" altLang="zh-CN" sz="223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connect(int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sockfd,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struct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sockaddr</a:t>
            </a:r>
          </a:p>
          <a:p>
            <a:pPr>
              <a:lnSpc>
                <a:spcPts val="3200"/>
              </a:lnSpc>
              <a:tabLst>
                <a:tab pos="63500" algn="l"/>
                <a:tab pos="3683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*servaddr,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socklen_t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addrlen);</a:t>
            </a:r>
          </a:p>
          <a:p>
            <a:pPr>
              <a:lnSpc>
                <a:spcPts val="4500"/>
              </a:lnSpc>
              <a:tabLst>
                <a:tab pos="63500" algn="l"/>
                <a:tab pos="368300" algn="l"/>
                <a:tab pos="495300" algn="l"/>
              </a:tabLst>
            </a:pPr>
            <a:r>
              <a:rPr lang="en-US" altLang="zh-CN" dirty="0" smtClean="0"/>
              <a:t>			</a:t>
            </a:r>
            <a:r>
              <a:rPr lang="en-US" altLang="zh-CN" sz="3200" dirty="0" smtClean="0">
                <a:solidFill>
                  <a:srgbClr val="6fa9b7"/>
                </a:solidFill>
                <a:latin typeface="Symbol" pitchFamily="18" charset="0"/>
                <a:cs typeface="Symbol" pitchFamily="18" charset="0"/>
              </a:rPr>
              <a:t>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Returns: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0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OK,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-1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error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600"/>
              </a:lnSpc>
              <a:tabLst>
                <a:tab pos="63500" algn="l"/>
                <a:tab pos="3683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3726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bind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function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4305300"/>
            <a:ext cx="1727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  <a:r>
              <a:rPr lang="en-US" altLang="zh-CN" sz="26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#include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4305300"/>
            <a:ext cx="2590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6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&lt;sys/socket.h&gt;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4800600"/>
            <a:ext cx="685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  <a:r>
              <a:rPr lang="en-US" altLang="zh-CN" sz="26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4800600"/>
            <a:ext cx="7112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6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bind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(int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sockfd,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const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struct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sockaddr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5219700"/>
            <a:ext cx="52197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457200" algn="l"/>
              </a:tabLst>
            </a:pPr>
            <a:r>
              <a:rPr lang="en-US" altLang="zh-CN" sz="26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*myaddr,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socklen_t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addrlen);</a:t>
            </a:r>
          </a:p>
          <a:p>
            <a:pPr>
              <a:lnSpc>
                <a:spcPts val="3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600" dirty="0" smtClean="0">
                <a:solidFill>
                  <a:srgbClr val="6fa9b7"/>
                </a:solidFill>
                <a:latin typeface="Symbol" pitchFamily="18" charset="0"/>
                <a:cs typeface="Symbol" pitchFamily="18" charset="0"/>
              </a:rPr>
              <a:t>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Returns: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0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OK,-1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error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279400" y="342900"/>
            <a:ext cx="3467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i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listen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function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" y="914400"/>
            <a:ext cx="254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914400"/>
            <a:ext cx="85471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listen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function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called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only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and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performs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two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actions: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" y="1841500"/>
            <a:ext cx="8928100" cy="472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368300" algn="l"/>
                <a:tab pos="5080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2600" dirty="0" smtClean="0">
                <a:solidFill>
                  <a:srgbClr val="6fa9b7"/>
                </a:solidFill>
                <a:latin typeface="Symbol" pitchFamily="18" charset="0"/>
                <a:cs typeface="Symbol" pitchFamily="18" charset="0"/>
              </a:rPr>
              <a:t>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When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created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function,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it</a:t>
            </a:r>
          </a:p>
          <a:p>
            <a:pPr>
              <a:lnSpc>
                <a:spcPts val="2700"/>
              </a:lnSpc>
              <a:tabLst>
                <a:tab pos="368300" algn="l"/>
                <a:tab pos="508000" algn="l"/>
                <a:tab pos="812800" algn="l"/>
              </a:tabLst>
            </a:pPr>
            <a:r>
              <a:rPr lang="en-US" altLang="zh-CN" dirty="0" smtClean="0"/>
              <a:t>		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assumed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active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socket,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is,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</a:p>
          <a:p>
            <a:pPr>
              <a:lnSpc>
                <a:spcPts val="2700"/>
              </a:lnSpc>
              <a:tabLst>
                <a:tab pos="368300" algn="l"/>
                <a:tab pos="508000" algn="l"/>
                <a:tab pos="812800" algn="l"/>
              </a:tabLst>
            </a:pPr>
            <a:r>
              <a:rPr lang="en-US" altLang="zh-CN" dirty="0" smtClean="0"/>
              <a:t>		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will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issue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connect.</a:t>
            </a:r>
          </a:p>
          <a:p>
            <a:pPr>
              <a:lnSpc>
                <a:spcPts val="3400"/>
              </a:lnSpc>
              <a:tabLst>
                <a:tab pos="368300" algn="l"/>
                <a:tab pos="508000" algn="l"/>
                <a:tab pos="812800" algn="l"/>
              </a:tabLst>
            </a:pPr>
            <a:r>
              <a:rPr lang="en-US" altLang="zh-CN" dirty="0" smtClean="0"/>
              <a:t>		</a:t>
            </a:r>
            <a:r>
              <a:rPr lang="en-US" altLang="zh-CN" sz="2600" dirty="0" smtClean="0">
                <a:solidFill>
                  <a:srgbClr val="6fa9b7"/>
                </a:solidFill>
                <a:latin typeface="Symbol" pitchFamily="18" charset="0"/>
                <a:cs typeface="Symbol" pitchFamily="18" charset="0"/>
              </a:rPr>
              <a:t>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listen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function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converts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unconnected</a:t>
            </a:r>
          </a:p>
          <a:p>
            <a:pPr>
              <a:lnSpc>
                <a:spcPts val="2700"/>
              </a:lnSpc>
              <a:tabLst>
                <a:tab pos="368300" algn="l"/>
                <a:tab pos="508000" algn="l"/>
                <a:tab pos="812800" algn="l"/>
              </a:tabLst>
            </a:pPr>
            <a:r>
              <a:rPr lang="en-US" altLang="zh-CN" dirty="0" smtClean="0"/>
              <a:t>		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into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passive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socket,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indicating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</a:p>
          <a:p>
            <a:pPr>
              <a:lnSpc>
                <a:spcPts val="2700"/>
              </a:lnSpc>
              <a:tabLst>
                <a:tab pos="368300" algn="l"/>
                <a:tab pos="508000" algn="l"/>
                <a:tab pos="812800" algn="l"/>
              </a:tabLst>
            </a:pPr>
            <a:r>
              <a:rPr lang="en-US" altLang="zh-CN" dirty="0" smtClean="0"/>
              <a:t>		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kernel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should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accept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incoming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</a:p>
          <a:p>
            <a:pPr>
              <a:lnSpc>
                <a:spcPts val="2700"/>
              </a:lnSpc>
              <a:tabLst>
                <a:tab pos="368300" algn="l"/>
                <a:tab pos="508000" algn="l"/>
                <a:tab pos="812800" algn="l"/>
              </a:tabLst>
            </a:pPr>
            <a:r>
              <a:rPr lang="en-US" altLang="zh-CN" dirty="0" smtClean="0"/>
              <a:t>		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requests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directed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this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socket.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terms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</a:p>
          <a:p>
            <a:pPr>
              <a:lnSpc>
                <a:spcPts val="2700"/>
              </a:lnSpc>
              <a:tabLst>
                <a:tab pos="368300" algn="l"/>
                <a:tab pos="508000" algn="l"/>
                <a:tab pos="812800" algn="l"/>
              </a:tabLst>
            </a:pPr>
            <a:r>
              <a:rPr lang="en-US" altLang="zh-CN" dirty="0" smtClean="0"/>
              <a:t>		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state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transition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diagram,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call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listen</a:t>
            </a:r>
          </a:p>
          <a:p>
            <a:pPr>
              <a:lnSpc>
                <a:spcPts val="2700"/>
              </a:lnSpc>
              <a:tabLst>
                <a:tab pos="368300" algn="l"/>
                <a:tab pos="508000" algn="l"/>
                <a:tab pos="812800" algn="l"/>
              </a:tabLst>
            </a:pPr>
            <a:r>
              <a:rPr lang="en-US" altLang="zh-CN" dirty="0" smtClean="0"/>
              <a:t>		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moves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CLOSED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state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</a:p>
          <a:p>
            <a:pPr>
              <a:lnSpc>
                <a:spcPts val="2700"/>
              </a:lnSpc>
              <a:tabLst>
                <a:tab pos="368300" algn="l"/>
                <a:tab pos="508000" algn="l"/>
                <a:tab pos="812800" algn="l"/>
              </a:tabLst>
            </a:pPr>
            <a:r>
              <a:rPr lang="en-US" altLang="zh-CN" dirty="0" smtClean="0"/>
              <a:t>		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LISTEN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state.</a:t>
            </a:r>
          </a:p>
          <a:p>
            <a:pPr>
              <a:lnSpc>
                <a:spcPts val="3500"/>
              </a:lnSpc>
              <a:tabLst>
                <a:tab pos="368300" algn="l"/>
                <a:tab pos="508000" algn="l"/>
                <a:tab pos="812800" algn="l"/>
              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second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argument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this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function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specifies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</a:p>
          <a:p>
            <a:pPr>
              <a:lnSpc>
                <a:spcPts val="2700"/>
              </a:lnSpc>
              <a:tabLst>
                <a:tab pos="368300" algn="l"/>
                <a:tab pos="5080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maximum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number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kernel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should</a:t>
            </a:r>
          </a:p>
          <a:p>
            <a:pPr>
              <a:lnSpc>
                <a:spcPts val="2700"/>
              </a:lnSpc>
              <a:tabLst>
                <a:tab pos="368300" algn="l"/>
                <a:tab pos="508000" algn="l"/>
                <a:tab pos="812800" algn="l"/>
              </a:tabLst>
            </a:pPr>
            <a:r>
              <a:rPr lang="en-US" altLang="zh-CN" dirty="0" smtClean="0"/>
              <a:t>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queue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this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393700" y="546100"/>
            <a:ext cx="3467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i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listen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function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" y="1689100"/>
            <a:ext cx="2222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28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  <a:r>
              <a:rPr lang="en-US" altLang="zh-CN" sz="3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#include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43200" y="1689100"/>
            <a:ext cx="3276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&lt;sys/socket.h&gt;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" y="2362200"/>
            <a:ext cx="78994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508000" algn="l"/>
              </a:tabLst>
            </a:pPr>
            <a:r>
              <a:rPr lang="en-US" altLang="zh-CN" sz="28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  <a:r>
              <a:rPr lang="en-US" altLang="zh-CN" sz="3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#int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listen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(int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sockfd,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backlog);</a:t>
            </a:r>
          </a:p>
          <a:p>
            <a:pPr>
              <a:lnSpc>
                <a:spcPts val="4400"/>
              </a:lnSpc>
              <a:tabLst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3200" dirty="0" smtClean="0">
                <a:solidFill>
                  <a:srgbClr val="6fa9b7"/>
                </a:solidFill>
                <a:latin typeface="Symbol" pitchFamily="18" charset="0"/>
                <a:cs typeface="Symbol" pitchFamily="18" charset="0"/>
              </a:rPr>
              <a:t>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Returns: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0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OK,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-1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error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23900"/>
            <a:ext cx="9144000" cy="3136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79400" y="88900"/>
            <a:ext cx="3467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i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listen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function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" y="4000500"/>
            <a:ext cx="215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760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" y="4064000"/>
            <a:ext cx="8343900" cy="236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27000" algn="l"/>
                <a:tab pos="431800" algn="l"/>
              </a:tabLst>
            </a:pPr>
            <a:r>
              <a:rPr lang="en-US" altLang="zh-CN" sz="2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understand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backlog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argument,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must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realize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</a:p>
          <a:p>
            <a:pPr>
              <a:lnSpc>
                <a:spcPts val="2000"/>
              </a:lnSpc>
              <a:tabLst>
                <a:tab pos="127000" algn="l"/>
                <a:tab pos="431800" algn="l"/>
              </a:tabLst>
            </a:pPr>
            <a:r>
              <a:rPr lang="en-US" altLang="zh-CN" sz="2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given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listening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kernel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maintains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two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queues:</a:t>
            </a:r>
          </a:p>
          <a:p>
            <a:pPr>
              <a:lnSpc>
                <a:spcPts val="2300"/>
              </a:lnSpc>
              <a:tabLst>
                <a:tab pos="127000" algn="l"/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6fa9b7"/>
                </a:solidFill>
                <a:latin typeface="Symbol" pitchFamily="18" charset="0"/>
                <a:cs typeface="Symbol" pitchFamily="18" charset="0"/>
              </a:rPr>
              <a:t>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incomplete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queue,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which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contains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entry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</a:p>
          <a:p>
            <a:pPr>
              <a:lnSpc>
                <a:spcPts val="1800"/>
              </a:lnSpc>
              <a:tabLst>
                <a:tab pos="127000" algn="l"/>
                <a:tab pos="4318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each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SYN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has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arrived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which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</a:p>
          <a:p>
            <a:pPr>
              <a:lnSpc>
                <a:spcPts val="1800"/>
              </a:lnSpc>
              <a:tabLst>
                <a:tab pos="127000" algn="l"/>
                <a:tab pos="4318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awaiting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completion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three-way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handshake.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These</a:t>
            </a:r>
          </a:p>
          <a:p>
            <a:pPr>
              <a:lnSpc>
                <a:spcPts val="1800"/>
              </a:lnSpc>
              <a:tabLst>
                <a:tab pos="127000" algn="l"/>
                <a:tab pos="4318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SYN_RCVD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state</a:t>
            </a:r>
          </a:p>
          <a:p>
            <a:pPr>
              <a:lnSpc>
                <a:spcPts val="2300"/>
              </a:lnSpc>
              <a:tabLst>
                <a:tab pos="127000" algn="l"/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6fa9b7"/>
                </a:solidFill>
                <a:latin typeface="Symbol" pitchFamily="18" charset="0"/>
                <a:cs typeface="Symbol" pitchFamily="18" charset="0"/>
              </a:rPr>
              <a:t>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completed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queue,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which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contains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entry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each</a:t>
            </a:r>
          </a:p>
          <a:p>
            <a:pPr>
              <a:lnSpc>
                <a:spcPts val="1800"/>
              </a:lnSpc>
              <a:tabLst>
                <a:tab pos="127000" algn="l"/>
                <a:tab pos="4318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whom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three-way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handshake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has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completed.</a:t>
            </a:r>
          </a:p>
          <a:p>
            <a:pPr>
              <a:lnSpc>
                <a:spcPts val="1800"/>
              </a:lnSpc>
              <a:tabLst>
                <a:tab pos="127000" algn="l"/>
                <a:tab pos="4318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These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ESTABLISHED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state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1400" y="584200"/>
            <a:ext cx="7277100" cy="6273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0" y="88900"/>
            <a:ext cx="7162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State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Transition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42890" y="2188210"/>
            <a:ext cx="3324859" cy="3200399"/>
          </a:xfrm>
          <a:custGeom>
            <a:avLst/>
            <a:gdLst>
              <a:gd name="connsiteX0" fmla="*/ 1662429 w 3324859"/>
              <a:gd name="connsiteY0" fmla="*/ 3200399 h 3200399"/>
              <a:gd name="connsiteX1" fmla="*/ 0 w 3324859"/>
              <a:gd name="connsiteY1" fmla="*/ 3200399 h 3200399"/>
              <a:gd name="connsiteX2" fmla="*/ 0 w 3324859"/>
              <a:gd name="connsiteY2" fmla="*/ 0 h 3200399"/>
              <a:gd name="connsiteX3" fmla="*/ 3324859 w 3324859"/>
              <a:gd name="connsiteY3" fmla="*/ 0 h 3200399"/>
              <a:gd name="connsiteX4" fmla="*/ 3324859 w 3324859"/>
              <a:gd name="connsiteY4" fmla="*/ 3200399 h 3200399"/>
              <a:gd name="connsiteX5" fmla="*/ 1662429 w 3324859"/>
              <a:gd name="connsiteY5" fmla="*/ 3200399 h 3200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324859" h="3200399">
                <a:moveTo>
                  <a:pt x="1662429" y="3200399"/>
                </a:moveTo>
                <a:lnTo>
                  <a:pt x="0" y="3200399"/>
                </a:lnTo>
                <a:lnTo>
                  <a:pt x="0" y="0"/>
                </a:lnTo>
                <a:lnTo>
                  <a:pt x="3324859" y="0"/>
                </a:lnTo>
                <a:lnTo>
                  <a:pt x="3324859" y="3200399"/>
                </a:lnTo>
                <a:lnTo>
                  <a:pt x="1662429" y="3200399"/>
                </a:lnTo>
              </a:path>
            </a:pathLst>
          </a:custGeom>
          <a:solidFill>
            <a:srgbClr val="333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0551" y="1644651"/>
            <a:ext cx="3647437" cy="1456687"/>
          </a:xfrm>
          <a:custGeom>
            <a:avLst/>
            <a:gdLst>
              <a:gd name="connsiteX0" fmla="*/ 1823718 w 3647437"/>
              <a:gd name="connsiteY0" fmla="*/ 1437638 h 1456687"/>
              <a:gd name="connsiteX1" fmla="*/ 19048 w 3647437"/>
              <a:gd name="connsiteY1" fmla="*/ 1437638 h 1456687"/>
              <a:gd name="connsiteX2" fmla="*/ 19048 w 3647437"/>
              <a:gd name="connsiteY2" fmla="*/ 19048 h 1456687"/>
              <a:gd name="connsiteX3" fmla="*/ 3628388 w 3647437"/>
              <a:gd name="connsiteY3" fmla="*/ 19048 h 1456687"/>
              <a:gd name="connsiteX4" fmla="*/ 3628388 w 3647437"/>
              <a:gd name="connsiteY4" fmla="*/ 1437638 h 1456687"/>
              <a:gd name="connsiteX5" fmla="*/ 1823718 w 3647437"/>
              <a:gd name="connsiteY5" fmla="*/ 1437638 h 14566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647437" h="1456687">
                <a:moveTo>
                  <a:pt x="1823718" y="1437638"/>
                </a:moveTo>
                <a:lnTo>
                  <a:pt x="19048" y="1437638"/>
                </a:lnTo>
                <a:lnTo>
                  <a:pt x="19048" y="19048"/>
                </a:lnTo>
                <a:lnTo>
                  <a:pt x="3628388" y="19048"/>
                </a:lnTo>
                <a:lnTo>
                  <a:pt x="3628388" y="1437638"/>
                </a:lnTo>
                <a:lnTo>
                  <a:pt x="1823718" y="143763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87409" y="2015489"/>
            <a:ext cx="74930" cy="76200"/>
          </a:xfrm>
          <a:custGeom>
            <a:avLst/>
            <a:gdLst>
              <a:gd name="connsiteX0" fmla="*/ 74930 w 74930"/>
              <a:gd name="connsiteY0" fmla="*/ 38100 h 76200"/>
              <a:gd name="connsiteX1" fmla="*/ 0 w 74930"/>
              <a:gd name="connsiteY1" fmla="*/ 76200 h 76200"/>
              <a:gd name="connsiteX2" fmla="*/ 0 w 74930"/>
              <a:gd name="connsiteY2" fmla="*/ 0 h 76200"/>
              <a:gd name="connsiteX3" fmla="*/ 74930 w 74930"/>
              <a:gd name="connsiteY3" fmla="*/ 381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4930" h="76200">
                <a:moveTo>
                  <a:pt x="74930" y="38100"/>
                </a:moveTo>
                <a:lnTo>
                  <a:pt x="0" y="76200"/>
                </a:lnTo>
                <a:lnTo>
                  <a:pt x="0" y="0"/>
                </a:lnTo>
                <a:lnTo>
                  <a:pt x="74930" y="381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62190" y="2039620"/>
            <a:ext cx="1140459" cy="24129"/>
          </a:xfrm>
          <a:custGeom>
            <a:avLst/>
            <a:gdLst>
              <a:gd name="connsiteX0" fmla="*/ 0 w 1140459"/>
              <a:gd name="connsiteY0" fmla="*/ 12064 h 24129"/>
              <a:gd name="connsiteX1" fmla="*/ 1140459 w 1140459"/>
              <a:gd name="connsiteY1" fmla="*/ 12064 h 241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0459" h="24129">
                <a:moveTo>
                  <a:pt x="0" y="12064"/>
                </a:moveTo>
                <a:lnTo>
                  <a:pt x="1140459" y="12064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51450" y="2023110"/>
            <a:ext cx="74929" cy="74929"/>
          </a:xfrm>
          <a:custGeom>
            <a:avLst/>
            <a:gdLst>
              <a:gd name="connsiteX0" fmla="*/ 0 w 74929"/>
              <a:gd name="connsiteY0" fmla="*/ 38100 h 74929"/>
              <a:gd name="connsiteX1" fmla="*/ 74929 w 74929"/>
              <a:gd name="connsiteY1" fmla="*/ 0 h 74929"/>
              <a:gd name="connsiteX2" fmla="*/ 74929 w 74929"/>
              <a:gd name="connsiteY2" fmla="*/ 74929 h 74929"/>
              <a:gd name="connsiteX3" fmla="*/ 0 w 74929"/>
              <a:gd name="connsiteY3" fmla="*/ 38100 h 74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4929" h="74929">
                <a:moveTo>
                  <a:pt x="0" y="38100"/>
                </a:moveTo>
                <a:lnTo>
                  <a:pt x="74929" y="0"/>
                </a:lnTo>
                <a:lnTo>
                  <a:pt x="74929" y="74929"/>
                </a:lnTo>
                <a:lnTo>
                  <a:pt x="0" y="381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12409" y="2049779"/>
            <a:ext cx="1070610" cy="20320"/>
          </a:xfrm>
          <a:custGeom>
            <a:avLst/>
            <a:gdLst>
              <a:gd name="connsiteX0" fmla="*/ 0 w 1070610"/>
              <a:gd name="connsiteY0" fmla="*/ 10160 h 20320"/>
              <a:gd name="connsiteX1" fmla="*/ 1070610 w 1070610"/>
              <a:gd name="connsiteY1" fmla="*/ 10160 h 203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70610" h="20320">
                <a:moveTo>
                  <a:pt x="0" y="10160"/>
                </a:moveTo>
                <a:lnTo>
                  <a:pt x="1070610" y="1016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2950" y="1353819"/>
            <a:ext cx="1590039" cy="334009"/>
          </a:xfrm>
          <a:custGeom>
            <a:avLst/>
            <a:gdLst>
              <a:gd name="connsiteX0" fmla="*/ 795019 w 1590039"/>
              <a:gd name="connsiteY0" fmla="*/ 334009 h 334009"/>
              <a:gd name="connsiteX1" fmla="*/ 0 w 1590039"/>
              <a:gd name="connsiteY1" fmla="*/ 334009 h 334009"/>
              <a:gd name="connsiteX2" fmla="*/ 0 w 1590039"/>
              <a:gd name="connsiteY2" fmla="*/ 0 h 334009"/>
              <a:gd name="connsiteX3" fmla="*/ 1590039 w 1590039"/>
              <a:gd name="connsiteY3" fmla="*/ 0 h 334009"/>
              <a:gd name="connsiteX4" fmla="*/ 1590039 w 1590039"/>
              <a:gd name="connsiteY4" fmla="*/ 334009 h 334009"/>
              <a:gd name="connsiteX5" fmla="*/ 795019 w 1590039"/>
              <a:gd name="connsiteY5" fmla="*/ 334009 h 334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590039" h="334009">
                <a:moveTo>
                  <a:pt x="795019" y="334009"/>
                </a:moveTo>
                <a:lnTo>
                  <a:pt x="0" y="334009"/>
                </a:lnTo>
                <a:lnTo>
                  <a:pt x="0" y="0"/>
                </a:lnTo>
                <a:lnTo>
                  <a:pt x="1590039" y="0"/>
                </a:lnTo>
                <a:lnTo>
                  <a:pt x="1590039" y="334009"/>
                </a:lnTo>
                <a:lnTo>
                  <a:pt x="795019" y="334009"/>
                </a:lnTo>
              </a:path>
            </a:pathLst>
          </a:custGeom>
          <a:solidFill>
            <a:srgbClr val="cc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7069" y="1316989"/>
            <a:ext cx="1751329" cy="400050"/>
          </a:xfrm>
          <a:custGeom>
            <a:avLst/>
            <a:gdLst>
              <a:gd name="connsiteX0" fmla="*/ 0 w 1751329"/>
              <a:gd name="connsiteY0" fmla="*/ 0 h 400050"/>
              <a:gd name="connsiteX1" fmla="*/ 1751330 w 1751329"/>
              <a:gd name="connsiteY1" fmla="*/ 0 h 400050"/>
              <a:gd name="connsiteX2" fmla="*/ 1751330 w 1751329"/>
              <a:gd name="connsiteY2" fmla="*/ 400050 h 400050"/>
              <a:gd name="connsiteX3" fmla="*/ 0 w 1751329"/>
              <a:gd name="connsiteY3" fmla="*/ 400050 h 400050"/>
              <a:gd name="connsiteX4" fmla="*/ 0 w 1751329"/>
              <a:gd name="connsiteY4" fmla="*/ 0 h 400050"/>
              <a:gd name="connsiteX5" fmla="*/ 0 w 1751329"/>
              <a:gd name="connsiteY5" fmla="*/ 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751329" h="400050">
                <a:moveTo>
                  <a:pt x="0" y="0"/>
                </a:moveTo>
                <a:lnTo>
                  <a:pt x="1751330" y="0"/>
                </a:lnTo>
                <a:lnTo>
                  <a:pt x="1751330" y="400050"/>
                </a:lnTo>
                <a:lnTo>
                  <a:pt x="0" y="40005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cc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5266690" y="2282189"/>
          <a:ext cx="3324859" cy="3200400"/>
        </p:xfrm>
        <a:graphic>
          <a:graphicData uri="http://schemas.openxmlformats.org/drawingml/2006/table">
            <a:tbl>
              <a:tblPr/>
              <a:tblGrid>
                <a:gridCol w="1638300"/>
                <a:gridCol w="1686559"/>
              </a:tblGrid>
              <a:tr h="40005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ahoma" pitchFamily="18" charset="0"/>
                          <a:cs typeface="Tahoma" pitchFamily="18" charset="0"/>
                        </a:rPr>
                        <a:t>source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ahoma" pitchFamily="18" charset="0"/>
                          <a:cs typeface="Tahoma" pitchFamily="18" charset="0"/>
                        </a:rPr>
                        <a:t>port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ahoma" pitchFamily="18" charset="0"/>
                          <a:cs typeface="Tahoma" pitchFamily="18" charset="0"/>
                        </a:rPr>
                        <a:t>#</a:t>
                      </a:r>
                      <a:endParaRPr lang="zh-CN" altLang="en-US" sz="1800" b="1" dirty="0" smtClean="0">
                        <a:solidFill>
                          <a:srgbClr val="ff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ahoma" pitchFamily="18" charset="0"/>
                          <a:cs typeface="Tahoma" pitchFamily="18" charset="0"/>
                        </a:rPr>
                        <a:t>dest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ahoma" pitchFamily="18" charset="0"/>
                          <a:cs typeface="Tahoma" pitchFamily="18" charset="0"/>
                        </a:rPr>
                        <a:t>port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ahoma" pitchFamily="18" charset="0"/>
                          <a:cs typeface="Tahoma" pitchFamily="18" charset="0"/>
                        </a:rPr>
                        <a:t>#</a:t>
                      </a:r>
                      <a:endParaRPr lang="zh-CN" altLang="en-US" sz="1800" b="1" dirty="0" smtClean="0">
                        <a:solidFill>
                          <a:srgbClr val="ff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06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other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header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fields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975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application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data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  <a:p>
                      <a:pPr algn="l"/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(message)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647700" y="1930400"/>
            <a:ext cx="3505200" cy="421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76200" algn="l"/>
                <a:tab pos="139700" algn="l"/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gathering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multiple</a:t>
            </a:r>
          </a:p>
          <a:p>
            <a:pPr>
              <a:lnSpc>
                <a:spcPts val="2400"/>
              </a:lnSpc>
              <a:tabLst>
                <a:tab pos="76200" algn="l"/>
                <a:tab pos="139700" algn="l"/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app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processes,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enveloping</a:t>
            </a:r>
          </a:p>
          <a:p>
            <a:pPr>
              <a:lnSpc>
                <a:spcPts val="2400"/>
              </a:lnSpc>
              <a:tabLst>
                <a:tab pos="76200" algn="l"/>
                <a:tab pos="139700" algn="l"/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header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(later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used</a:t>
            </a:r>
          </a:p>
          <a:p>
            <a:pPr>
              <a:lnSpc>
                <a:spcPts val="2400"/>
              </a:lnSpc>
              <a:tabLst>
                <a:tab pos="76200" algn="l"/>
                <a:tab pos="139700" algn="l"/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demultiplexing)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76200" algn="l"/>
                <a:tab pos="139700" algn="l"/>
                <a:tab pos="342900" algn="l"/>
                <a:tab pos="457200" algn="l"/>
                <a:tab pos="736600" algn="l"/>
              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multiplexing/demultiplexing:</a:t>
            </a:r>
          </a:p>
          <a:p>
            <a:pPr>
              <a:lnSpc>
                <a:spcPts val="2600"/>
              </a:lnSpc>
              <a:tabLst>
                <a:tab pos="76200" algn="l"/>
                <a:tab pos="139700" algn="l"/>
                <a:tab pos="342900" algn="l"/>
                <a:tab pos="457200" algn="l"/>
                <a:tab pos="736600" algn="l"/>
              </a:tabLst>
            </a:pP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based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sender,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receiver</a:t>
            </a:r>
          </a:p>
          <a:p>
            <a:pPr>
              <a:lnSpc>
                <a:spcPts val="2100"/>
              </a:lnSpc>
              <a:tabLst>
                <a:tab pos="76200" algn="l"/>
                <a:tab pos="139700" algn="l"/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port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numbers,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IP</a:t>
            </a:r>
          </a:p>
          <a:p>
            <a:pPr>
              <a:lnSpc>
                <a:spcPts val="2100"/>
              </a:lnSpc>
              <a:tabLst>
                <a:tab pos="76200" algn="l"/>
                <a:tab pos="139700" algn="l"/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addresses</a:t>
            </a:r>
          </a:p>
          <a:p>
            <a:pPr>
              <a:lnSpc>
                <a:spcPts val="2600"/>
              </a:lnSpc>
              <a:tabLst>
                <a:tab pos="76200" algn="l"/>
                <a:tab pos="139700" algn="l"/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			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source,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dest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port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#s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</a:p>
          <a:p>
            <a:pPr>
              <a:lnSpc>
                <a:spcPts val="2100"/>
              </a:lnSpc>
              <a:tabLst>
                <a:tab pos="76200" algn="l"/>
                <a:tab pos="139700" algn="l"/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each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segment</a:t>
            </a:r>
          </a:p>
          <a:p>
            <a:pPr>
              <a:lnSpc>
                <a:spcPts val="2600"/>
              </a:lnSpc>
              <a:tabLst>
                <a:tab pos="76200" algn="l"/>
                <a:tab pos="139700" algn="l"/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			</a:t>
            </a:r>
            <a:r>
              <a:rPr lang="en-US" altLang="zh-CN" sz="2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recall: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well-known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port</a:t>
            </a:r>
          </a:p>
          <a:p>
            <a:pPr>
              <a:lnSpc>
                <a:spcPts val="2100"/>
              </a:lnSpc>
              <a:tabLst>
                <a:tab pos="76200" algn="l"/>
                <a:tab pos="139700" algn="l"/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numbers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specific</a:t>
            </a:r>
          </a:p>
          <a:p>
            <a:pPr>
              <a:lnSpc>
                <a:spcPts val="2100"/>
              </a:lnSpc>
              <a:tabLst>
                <a:tab pos="76200" algn="l"/>
                <a:tab pos="139700" algn="l"/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applications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73700" y="2057400"/>
            <a:ext cx="3086100" cy="412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041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32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041400" algn="l"/>
              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TCP/UDP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segment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format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533400"/>
            <a:ext cx="72771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Multiplexing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/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demultiplexing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04800" algn="l"/>
              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Multiplexing: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342900"/>
            <a:ext cx="3746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i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accept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function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0" y="1130300"/>
            <a:ext cx="254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" y="1104900"/>
            <a:ext cx="8547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Accept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called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return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next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" y="1524000"/>
            <a:ext cx="85471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completed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front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completed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queue.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completed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queue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empty,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put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sleep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0" y="3429000"/>
            <a:ext cx="254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" y="3416300"/>
            <a:ext cx="3797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#include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&lt;sys/socket.h&gt;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0" y="3911600"/>
            <a:ext cx="8928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int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accept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(int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sockfd,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struct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sockaddr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*cliaddr,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" y="4318000"/>
            <a:ext cx="85471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635000" algn="l"/>
                <a:tab pos="876300" algn="l"/>
              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socklen_t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*addrlen);</a:t>
            </a:r>
          </a:p>
          <a:p>
            <a:pPr>
              <a:lnSpc>
                <a:spcPts val="3600"/>
              </a:lnSpc>
              <a:tabLst>
                <a:tab pos="635000" algn="l"/>
                <a:tab pos="876300" algn="l"/>
              </a:tabLst>
            </a:pPr>
            <a:r>
              <a:rPr lang="en-US" altLang="zh-CN" dirty="0" smtClean="0"/>
              <a:t>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Returns: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non-negative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descriptor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OK,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-1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</a:t>
            </a:r>
          </a:p>
          <a:p>
            <a:pPr>
              <a:lnSpc>
                <a:spcPts val="3000"/>
              </a:lnSpc>
              <a:tabLst>
                <a:tab pos="635000" algn="l"/>
                <a:tab pos="876300" algn="l"/>
              </a:tabLst>
            </a:pPr>
            <a:r>
              <a:rPr lang="en-US" altLang="zh-CN" dirty="0" smtClean="0"/>
              <a:t>	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error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0" y="901700"/>
            <a:ext cx="254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393700"/>
            <a:ext cx="8572500" cy="196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i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accept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function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accept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successful,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its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return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value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brand-new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descriptor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automatically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created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kernel.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This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new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descriptor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refers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TCP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0" y="2400300"/>
            <a:ext cx="89281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368300" algn="l"/>
              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When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discussing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accept,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call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first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argument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27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accept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listening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socket,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call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return</a:t>
            </a:r>
          </a:p>
          <a:p>
            <a:pPr>
              <a:lnSpc>
                <a:spcPts val="27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value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accept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connected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0" y="3581400"/>
            <a:ext cx="8928100" cy="210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368300" algn="l"/>
              </a:tabLst>
            </a:pPr>
            <a:r>
              <a:rPr lang="en-US" altLang="zh-CN" sz="2079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given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normally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creates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only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listening</a:t>
            </a:r>
          </a:p>
          <a:p>
            <a:pPr>
              <a:lnSpc>
                <a:spcPts val="27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socket,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which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exists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lifetime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server.</a:t>
            </a:r>
          </a:p>
          <a:p>
            <a:pPr>
              <a:lnSpc>
                <a:spcPts val="27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kernel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creates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connected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each</a:t>
            </a:r>
          </a:p>
          <a:p>
            <a:pPr>
              <a:lnSpc>
                <a:spcPts val="27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accepted.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When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</a:p>
          <a:p>
            <a:pPr>
              <a:lnSpc>
                <a:spcPts val="27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finished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serving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given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client,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connected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</a:p>
          <a:p>
            <a:pPr>
              <a:lnSpc>
                <a:spcPts val="27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closed.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266700"/>
            <a:ext cx="4737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Concurrent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Servers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1536700"/>
            <a:ext cx="228600" cy="308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20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920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920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20" dirty="0" smtClean="0">
                <a:solidFill>
                  <a:srgbClr val="a3c145"/>
                </a:solidFill>
                <a:latin typeface="Tahoma" pitchFamily="18" charset="0"/>
                <a:cs typeface="Tahoma" pitchFamily="18" charset="0"/>
              </a:rPr>
              <a:t>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1574800"/>
            <a:ext cx="8407400" cy="494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discussed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iterative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server.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something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simple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daytime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fine.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request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take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longer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service,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we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want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tie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single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we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want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handle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multiple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time.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simplest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write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concurrent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under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Unix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child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handle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established,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accept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returns,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calls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fork,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child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services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connfd,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parent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process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waits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another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listenfd,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listening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socket).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parent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closes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socket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since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child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handles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client.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3213100" y="2590800"/>
            <a:ext cx="27051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0"/>
              </a:lnSpc>
              <a:tabLst>
							</a:tabLst>
            </a:pPr>
            <a:r>
              <a:rPr lang="en-US" altLang="zh-CN" sz="5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Thank</a:t>
            </a:r>
            <a:r>
              <a:rPr lang="en-US" altLang="zh-CN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4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" y="419100"/>
            <a:ext cx="68453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2273300" algn="l"/>
              </a:tabLst>
            </a:pP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Multiplexing/demultiplexing:</a:t>
            </a:r>
          </a:p>
          <a:p>
            <a:pPr>
              <a:lnSpc>
                <a:spcPts val="4100"/>
              </a:lnSpc>
              <a:tabLst>
                <a:tab pos="2273300" algn="l"/>
              </a:tabLst>
            </a:pPr>
            <a:r>
              <a:rPr lang="en-US" altLang="zh-CN" dirty="0" smtClean="0"/>
              <a:t>	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examples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727200"/>
            <a:ext cx="787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host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14700" y="1714500"/>
            <a:ext cx="1003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1511300"/>
            <a:ext cx="1346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381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source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port: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x</a:t>
            </a:r>
          </a:p>
          <a:p>
            <a:pPr>
              <a:lnSpc>
                <a:spcPts val="19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dest.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port: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0" y="2590800"/>
            <a:ext cx="1397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0" b="1" u="sng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source port:23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5500" y="2921000"/>
            <a:ext cx="3225800" cy="289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647700" algn="l"/>
                <a:tab pos="939800" algn="l"/>
                <a:tab pos="11176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dest.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port: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647700" algn="l"/>
                <a:tab pos="939800" algn="l"/>
                <a:tab pos="1117600" algn="l"/>
              </a:tabLst>
            </a:pP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port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use: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simple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telnet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app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647700" algn="l"/>
                <a:tab pos="939800" algn="l"/>
                <a:tab pos="11176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Web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client</a:t>
            </a:r>
          </a:p>
          <a:p>
            <a:pPr>
              <a:lnSpc>
                <a:spcPts val="2400"/>
              </a:lnSpc>
              <a:tabLst>
                <a:tab pos="647700" algn="l"/>
                <a:tab pos="939800" algn="l"/>
                <a:tab pos="11176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host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27800" y="1524000"/>
            <a:ext cx="12700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41300" algn="l"/>
              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Web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client</a:t>
            </a:r>
          </a:p>
          <a:p>
            <a:pPr>
              <a:lnSpc>
                <a:spcPts val="24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host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40600" y="3060700"/>
            <a:ext cx="1346200" cy="247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38100" algn="l"/>
                <a:tab pos="63500" algn="l"/>
                <a:tab pos="177800" algn="l"/>
                <a:tab pos="1905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Source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IP: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</a:t>
            </a:r>
          </a:p>
          <a:p>
            <a:pPr>
              <a:lnSpc>
                <a:spcPts val="1900"/>
              </a:lnSpc>
              <a:tabLst>
                <a:tab pos="38100" algn="l"/>
                <a:tab pos="63500" algn="l"/>
                <a:tab pos="177800" algn="l"/>
                <a:tab pos="190500" algn="l"/>
                <a:tab pos="419100" algn="l"/>
              </a:tabLst>
            </a:pPr>
            <a:r>
              <a:rPr lang="en-US" altLang="zh-CN" dirty="0" smtClean="0"/>
              <a:t>				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Dest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IP: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</a:t>
            </a:r>
          </a:p>
          <a:p>
            <a:pPr>
              <a:lnSpc>
                <a:spcPts val="1900"/>
              </a:lnSpc>
              <a:tabLst>
                <a:tab pos="38100" algn="l"/>
                <a:tab pos="63500" algn="l"/>
                <a:tab pos="177800" algn="l"/>
                <a:tab pos="190500" algn="l"/>
                <a:tab pos="4191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source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port: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x</a:t>
            </a:r>
          </a:p>
          <a:p>
            <a:pPr>
              <a:lnSpc>
                <a:spcPts val="1900"/>
              </a:lnSpc>
              <a:tabLst>
                <a:tab pos="38100" algn="l"/>
                <a:tab pos="63500" algn="l"/>
                <a:tab pos="177800" algn="l"/>
                <a:tab pos="1905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dest.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port: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80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  <a:tab pos="63500" algn="l"/>
                <a:tab pos="177800" algn="l"/>
                <a:tab pos="190500" algn="l"/>
                <a:tab pos="4191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Web</a:t>
            </a:r>
          </a:p>
          <a:p>
            <a:pPr>
              <a:lnSpc>
                <a:spcPts val="2400"/>
              </a:lnSpc>
              <a:tabLst>
                <a:tab pos="38100" algn="l"/>
                <a:tab pos="63500" algn="l"/>
                <a:tab pos="177800" algn="l"/>
                <a:tab pos="190500" algn="l"/>
                <a:tab pos="419100" algn="l"/>
              </a:tabLst>
            </a:pPr>
            <a:r>
              <a:rPr lang="en-US" altLang="zh-CN" dirty="0" smtClean="0"/>
              <a:t>			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server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38800" y="2997200"/>
            <a:ext cx="13462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38100" algn="l"/>
                <a:tab pos="635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Source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IP: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</a:t>
            </a:r>
          </a:p>
          <a:p>
            <a:pPr>
              <a:lnSpc>
                <a:spcPts val="1900"/>
              </a:lnSpc>
              <a:tabLst>
                <a:tab pos="38100" algn="l"/>
                <a:tab pos="63500" algn="l"/>
                <a:tab pos="1905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Dest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IP: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</a:t>
            </a:r>
          </a:p>
          <a:p>
            <a:pPr>
              <a:lnSpc>
                <a:spcPts val="1900"/>
              </a:lnSpc>
              <a:tabLst>
                <a:tab pos="38100" algn="l"/>
                <a:tab pos="63500" algn="l"/>
                <a:tab pos="1905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source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port: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y</a:t>
            </a:r>
          </a:p>
          <a:p>
            <a:pPr>
              <a:lnSpc>
                <a:spcPts val="1900"/>
              </a:lnSpc>
              <a:tabLst>
                <a:tab pos="38100" algn="l"/>
                <a:tab pos="635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dest.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port: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80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08700" y="5740400"/>
            <a:ext cx="2527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port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use: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Web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server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89400" y="4724400"/>
            <a:ext cx="13462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50800" algn="l"/>
                <a:tab pos="76200" algn="l"/>
                <a:tab pos="2032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Source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IP: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</a:t>
            </a:r>
          </a:p>
          <a:p>
            <a:pPr>
              <a:lnSpc>
                <a:spcPts val="1900"/>
              </a:lnSpc>
              <a:tabLst>
                <a:tab pos="50800" algn="l"/>
                <a:tab pos="76200" algn="l"/>
                <a:tab pos="2032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Dest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IP: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</a:t>
            </a:r>
          </a:p>
          <a:p>
            <a:pPr>
              <a:lnSpc>
                <a:spcPts val="1900"/>
              </a:lnSpc>
              <a:tabLst>
                <a:tab pos="50800" algn="l"/>
                <a:tab pos="76200" algn="l"/>
                <a:tab pos="2032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source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port: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x</a:t>
            </a:r>
          </a:p>
          <a:p>
            <a:pPr>
              <a:lnSpc>
                <a:spcPts val="1900"/>
              </a:lnSpc>
              <a:tabLst>
                <a:tab pos="50800" algn="l"/>
                <a:tab pos="76200" algn="l"/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dest.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port: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80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4025900" y="2641600"/>
            <a:ext cx="1066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i="1" dirty="0" smtClean="0">
                <a:solidFill>
                  <a:srgbClr val="cccccc"/>
                </a:solidFill>
                <a:latin typeface="Tahoma" pitchFamily="18" charset="0"/>
                <a:cs typeface="Tahoma" pitchFamily="18" charset="0"/>
              </a:rPr>
              <a:t>UDP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444500"/>
            <a:ext cx="73914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203200" algn="l"/>
                <a:tab pos="2603500" algn="l"/>
              </a:tabLst>
            </a:pPr>
            <a:r>
              <a:rPr lang="en-US" altLang="zh-CN" dirty="0" smtClean="0"/>
              <a:t>	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UDP: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User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Datagram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  <a:p>
            <a:pPr>
              <a:lnSpc>
                <a:spcPts val="4800"/>
              </a:lnSpc>
              <a:tabLst>
                <a:tab pos="203200" algn="l"/>
                <a:tab pos="2603500" algn="l"/>
              </a:tabLst>
            </a:pPr>
            <a:r>
              <a:rPr lang="en-US" altLang="zh-CN" dirty="0" smtClean="0"/>
              <a:t>		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[RFC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768]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03200" algn="l"/>
                <a:tab pos="2603500" algn="l"/>
              </a:tabLst>
            </a:pPr>
            <a:r>
              <a:rPr lang="en-US" altLang="zh-CN" sz="18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Why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there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ccecff"/>
                </a:solidFill>
                <a:latin typeface="Tahoma" pitchFamily="18" charset="0"/>
                <a:cs typeface="Tahoma" pitchFamily="18" charset="0"/>
              </a:rPr>
              <a:t>UDP?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2336800"/>
            <a:ext cx="76200" cy="407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2362200"/>
            <a:ext cx="6743700" cy="441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27000" algn="l"/>
              </a:tabLst>
            </a:pP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establishment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(which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delay)</a:t>
            </a:r>
          </a:p>
          <a:p>
            <a:pPr>
              <a:lnSpc>
                <a:spcPts val="2700"/>
              </a:lnSpc>
              <a:tabLst>
                <a:tab pos="127000" algn="l"/>
              </a:tabLst>
            </a:pP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simple: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connection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sender,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receiver</a:t>
            </a:r>
          </a:p>
          <a:p>
            <a:pPr>
              <a:lnSpc>
                <a:spcPts val="2700"/>
              </a:lnSpc>
              <a:tabLst>
                <a:tab pos="127000" algn="l"/>
              </a:tabLst>
            </a:pP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small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segment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header</a:t>
            </a:r>
          </a:p>
          <a:p>
            <a:pPr>
              <a:lnSpc>
                <a:spcPts val="2700"/>
              </a:lnSpc>
              <a:tabLst>
                <a:tab pos="127000" algn="l"/>
              </a:tabLst>
            </a:pP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congestion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control: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UDP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blast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away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fast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desired.</a:t>
            </a:r>
          </a:p>
          <a:p>
            <a:pPr>
              <a:lnSpc>
                <a:spcPts val="26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May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good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idea,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though!</a:t>
            </a:r>
          </a:p>
          <a:p>
            <a:pPr>
              <a:lnSpc>
                <a:spcPts val="2700"/>
              </a:lnSpc>
              <a:tabLst>
                <a:tab pos="127000" algn="l"/>
              </a:tabLst>
            </a:pP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Often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used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streaming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multimedia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applications</a:t>
            </a:r>
          </a:p>
          <a:p>
            <a:pPr>
              <a:lnSpc>
                <a:spcPts val="27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loss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tolerant</a:t>
            </a:r>
          </a:p>
          <a:p>
            <a:pPr>
              <a:lnSpc>
                <a:spcPts val="27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sensitive</a:t>
            </a:r>
          </a:p>
          <a:p>
            <a:pPr>
              <a:lnSpc>
                <a:spcPts val="2800"/>
              </a:lnSpc>
              <a:tabLst>
                <a:tab pos="127000" algn="l"/>
              </a:tabLst>
            </a:pP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Other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UDP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uses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(why?):</a:t>
            </a:r>
          </a:p>
          <a:p>
            <a:pPr>
              <a:lnSpc>
                <a:spcPts val="27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DNS</a:t>
            </a:r>
          </a:p>
          <a:p>
            <a:pPr>
              <a:lnSpc>
                <a:spcPts val="27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SNMP</a:t>
            </a:r>
          </a:p>
          <a:p>
            <a:pPr>
              <a:lnSpc>
                <a:spcPts val="2700"/>
              </a:lnSpc>
              <a:tabLst>
                <a:tab pos="127000" algn="l"/>
              </a:tabLst>
            </a:pP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Reliable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transfer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over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UDP: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add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reliability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application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layer</a:t>
            </a:r>
          </a:p>
          <a:p>
            <a:pPr>
              <a:lnSpc>
                <a:spcPts val="27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00"/>
                </a:solidFill>
                <a:latin typeface="Tahoma" pitchFamily="18" charset="0"/>
                <a:cs typeface="Tahoma" pitchFamily="18" charset="0"/>
              </a:rPr>
              <a:t>application-specific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error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eaeaea"/>
                </a:solidFill>
                <a:latin typeface="Tahoma" pitchFamily="18" charset="0"/>
                <a:cs typeface="Tahoma" pitchFamily="18" charset="0"/>
              </a:rPr>
              <a:t>recovery!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