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98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009900" y="2514600"/>
            <a:ext cx="5186292" cy="7258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300"/>
              </a:lnSpc>
              <a:tabLst/>
            </a:pPr>
            <a:r>
              <a:rPr lang="en-US" altLang="zh-CN" sz="4600" dirty="0" smtClean="0">
                <a:solidFill>
                  <a:srgbClr val="FFFFFF"/>
                </a:solidFill>
                <a:latin typeface="Segoe UI" pitchFamily="18" charset="0"/>
                <a:cs typeface="Segoe UI" pitchFamily="18" charset="0"/>
              </a:rPr>
              <a:t>Linux</a:t>
            </a:r>
            <a:r>
              <a:rPr lang="en-US" altLang="zh-CN" sz="4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600" smtClean="0">
                <a:solidFill>
                  <a:srgbClr val="FFFFFF"/>
                </a:solidFill>
                <a:latin typeface="Segoe UI" pitchFamily="18" charset="0"/>
                <a:cs typeface="Segoe UI" pitchFamily="18" charset="0"/>
              </a:rPr>
              <a:t>Device</a:t>
            </a:r>
            <a:r>
              <a:rPr lang="en-US" altLang="zh-CN" sz="46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600" smtClean="0">
                <a:solidFill>
                  <a:srgbClr val="FFFFFF"/>
                </a:solidFill>
                <a:latin typeface="Segoe UI" pitchFamily="18" charset="0"/>
                <a:cs typeface="Segoe UI" pitchFamily="18" charset="0"/>
              </a:rPr>
              <a:t>Drivers</a:t>
            </a:r>
            <a:endParaRPr lang="en-US" altLang="zh-CN" sz="4600" dirty="0" smtClean="0">
              <a:solidFill>
                <a:srgbClr val="FFFFFF"/>
              </a:solidFill>
              <a:latin typeface="Segoe UI" pitchFamily="18" charset="0"/>
              <a:cs typeface="Segoe UI" pitchFamily="18" charset="0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4102100" y="3136900"/>
            <a:ext cx="35306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800" dirty="0" smtClean="0">
                <a:solidFill>
                  <a:srgbClr val="FFFFCC"/>
                </a:solidFill>
                <a:latin typeface="Segoe UI" pitchFamily="18" charset="0"/>
                <a:cs typeface="Segoe UI" pitchFamily="18" charset="0"/>
              </a:rPr>
              <a:t>(Character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FFFFCC"/>
                </a:solidFill>
                <a:latin typeface="Segoe UI" pitchFamily="18" charset="0"/>
                <a:cs typeface="Segoe UI" pitchFamily="18" charset="0"/>
              </a:rPr>
              <a:t>Devices)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5600"/>
            <a:ext cx="9144000" cy="14097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394700" y="64897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0000CC"/>
                </a:solidFill>
                <a:latin typeface="Segoe UI" pitchFamily="18" charset="0"/>
                <a:cs typeface="Segoe UI" pitchFamily="18" charset="0"/>
              </a:rPr>
              <a:t>10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58800" y="609600"/>
            <a:ext cx="41910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/>
            </a:pP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Minor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number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46100" y="2006600"/>
            <a:ext cx="203200" cy="162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1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1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89000" y="1981200"/>
            <a:ext cx="7620000" cy="262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Every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time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kernel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calls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device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driver,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tells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driver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which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device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being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acted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upon.</a:t>
            </a:r>
          </a:p>
          <a:p>
            <a:pPr>
              <a:lnSpc>
                <a:spcPts val="40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major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and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minor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numbers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are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paired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single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data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type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that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driver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uses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identify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particular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device.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03300" y="4622800"/>
            <a:ext cx="4826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1920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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It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587500" y="4622800"/>
            <a:ext cx="56642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resides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field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i_rdev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inode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282700" y="4991100"/>
            <a:ext cx="14605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structure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5600"/>
            <a:ext cx="9144000" cy="14097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394700" y="64897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0000CC"/>
                </a:solidFill>
                <a:latin typeface="Segoe UI" pitchFamily="18" charset="0"/>
                <a:cs typeface="Segoe UI" pitchFamily="18" charset="0"/>
              </a:rPr>
              <a:t>11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58800" y="609600"/>
            <a:ext cx="16256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/>
            </a:pP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dev_t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46100" y="1968500"/>
            <a:ext cx="2286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4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89000" y="1917700"/>
            <a:ext cx="72263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Historically,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Unix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declared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dev_t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to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463800"/>
            <a:ext cx="7556500" cy="213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hold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device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numbers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.</a:t>
            </a:r>
          </a:p>
          <a:p>
            <a:pPr>
              <a:lnSpc>
                <a:spcPts val="46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used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to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be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16-bit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integer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value.</a:t>
            </a:r>
          </a:p>
          <a:p>
            <a:pPr>
              <a:lnSpc>
                <a:spcPts val="46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Nowadays,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more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than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256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minor</a:t>
            </a:r>
          </a:p>
          <a:p>
            <a:pPr>
              <a:lnSpc>
                <a:spcPts val="3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numbers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are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needed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times,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003300" y="4635500"/>
            <a:ext cx="19685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239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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Changing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086100" y="4635500"/>
            <a:ext cx="28067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dev_t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is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difficult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5600"/>
            <a:ext cx="9144000" cy="14097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394700" y="64897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0000CC"/>
                </a:solidFill>
                <a:latin typeface="Segoe UI" pitchFamily="18" charset="0"/>
                <a:cs typeface="Segoe UI" pitchFamily="18" charset="0"/>
              </a:rPr>
              <a:t>12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58800" y="609600"/>
            <a:ext cx="19812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/>
            </a:pP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kdev_t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46100" y="1968500"/>
            <a:ext cx="2286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4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89000" y="1930400"/>
            <a:ext cx="7099300" cy="952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Within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Linux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kernel,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different</a:t>
            </a:r>
          </a:p>
          <a:p>
            <a:pPr>
              <a:lnSpc>
                <a:spcPts val="3800"/>
              </a:lnSpc>
              <a:tabLst/>
            </a:pP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type,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kdev_t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,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used.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5600"/>
            <a:ext cx="9144000" cy="14097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394700" y="64897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0000CC"/>
                </a:solidFill>
                <a:latin typeface="Segoe UI" pitchFamily="18" charset="0"/>
                <a:cs typeface="Segoe UI" pitchFamily="18" charset="0"/>
              </a:rPr>
              <a:t>13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58800" y="609600"/>
            <a:ext cx="43688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/>
            </a:pP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kdev_t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macros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46100" y="1917700"/>
            <a:ext cx="203200" cy="134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1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/>
            </a:pPr>
            <a:r>
              <a:rPr lang="en-US" altLang="zh-CN" sz="21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89000" y="1866900"/>
            <a:ext cx="6438900" cy="149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                <a:tab pos="114300" algn="l"/>
                <a:tab pos="393700" algn="l"/>
              </a:tabLst>
            </a:pPr>
            <a:r>
              <a:rPr lang="en-US" altLang="zh-CN" sz="28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MAJOR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(kdev_t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dev);</a:t>
            </a:r>
          </a:p>
          <a:p>
            <a:pPr>
              <a:lnSpc>
                <a:spcPts val="2800"/>
              </a:lnSpc>
              <a:tabLst>
                <a:tab pos="114300" algn="l"/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1920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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Extract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major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number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from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kdev_t</a:t>
            </a:r>
          </a:p>
          <a:p>
            <a:pPr>
              <a:lnSpc>
                <a:spcPts val="2300"/>
              </a:lnSpc>
              <a:tabLst>
                <a:tab pos="114300" algn="l"/>
                <a:tab pos="3937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structure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.</a:t>
            </a:r>
          </a:p>
          <a:p>
            <a:pPr>
              <a:lnSpc>
                <a:spcPts val="3400"/>
              </a:lnSpc>
              <a:tabLst>
                <a:tab pos="114300" algn="l"/>
                <a:tab pos="393700" algn="l"/>
              </a:tabLst>
            </a:pPr>
            <a:r>
              <a:rPr lang="en-US" altLang="zh-CN" sz="28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MINOR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(kdev_t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dev);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03300" y="3340100"/>
            <a:ext cx="13589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1920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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Extract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451100" y="3340100"/>
            <a:ext cx="28067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minor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number.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46100" y="3797300"/>
            <a:ext cx="203200" cy="134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1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/>
            </a:pPr>
            <a:r>
              <a:rPr lang="en-US" altLang="zh-CN" sz="21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889000" y="3746500"/>
            <a:ext cx="6896100" cy="149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                <a:tab pos="114300" algn="l"/>
                <a:tab pos="393700" algn="l"/>
              </a:tabLst>
            </a:pPr>
            <a:r>
              <a:rPr lang="en-US" altLang="zh-CN" sz="28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MKDEV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(int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ma,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int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mi);</a:t>
            </a:r>
          </a:p>
          <a:p>
            <a:pPr>
              <a:lnSpc>
                <a:spcPts val="2800"/>
              </a:lnSpc>
              <a:tabLst>
                <a:tab pos="114300" algn="l"/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1920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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Create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kdev_t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built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from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major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minor</a:t>
            </a:r>
          </a:p>
          <a:p>
            <a:pPr>
              <a:lnSpc>
                <a:spcPts val="2300"/>
              </a:lnSpc>
              <a:tabLst>
                <a:tab pos="114300" algn="l"/>
                <a:tab pos="3937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numbers.</a:t>
            </a:r>
          </a:p>
          <a:p>
            <a:pPr>
              <a:lnSpc>
                <a:spcPts val="3400"/>
              </a:lnSpc>
              <a:tabLst>
                <a:tab pos="114300" algn="l"/>
                <a:tab pos="393700" algn="l"/>
              </a:tabLst>
            </a:pPr>
            <a:r>
              <a:rPr lang="en-US" altLang="zh-CN" sz="28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kdev_t_to_nr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(kdev_t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dev);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003300" y="5232400"/>
            <a:ext cx="17399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1920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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Convert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a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2844800" y="5232400"/>
            <a:ext cx="52070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kdev_t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type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number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(a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dev_t).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546100" y="5651500"/>
            <a:ext cx="2032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1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889000" y="5600700"/>
            <a:ext cx="33274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8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to_kdev_t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(int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dev);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003300" y="6019800"/>
            <a:ext cx="17399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1920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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Convert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a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2844800" y="6019800"/>
            <a:ext cx="27305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number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kdev_t.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394700" y="64897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0000CC"/>
                </a:solidFill>
                <a:latin typeface="Segoe UI" pitchFamily="18" charset="0"/>
                <a:cs typeface="Segoe UI" pitchFamily="18" charset="0"/>
              </a:rPr>
              <a:t>14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558800" y="609600"/>
            <a:ext cx="26924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/>
            </a:pPr>
            <a:r>
              <a:rPr lang="en-US" altLang="zh-CN" sz="4800" dirty="0" smtClean="0">
                <a:solidFill>
                  <a:srgbClr val="FFCC00"/>
                </a:solidFill>
                <a:latin typeface="Segoe UI" pitchFamily="18" charset="0"/>
                <a:cs typeface="Segoe UI" pitchFamily="18" charset="0"/>
              </a:rPr>
              <a:t>Contents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422400" y="2209800"/>
            <a:ext cx="203200" cy="2146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100" dirty="0" smtClean="0">
                <a:solidFill>
                  <a:srgbClr val="FFCC00"/>
                </a:solidFill>
                <a:latin typeface="Symbol" pitchFamily="18" charset="0"/>
                <a:cs typeface="Symbol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100" dirty="0" smtClean="0">
                <a:solidFill>
                  <a:srgbClr val="FFCC00"/>
                </a:solidFill>
                <a:latin typeface="Symbol" pitchFamily="18" charset="0"/>
                <a:cs typeface="Symbol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100" dirty="0" smtClean="0">
                <a:solidFill>
                  <a:srgbClr val="FFCC00"/>
                </a:solidFill>
                <a:latin typeface="Symbol" pitchFamily="18" charset="0"/>
                <a:cs typeface="Symbol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100" dirty="0" smtClean="0">
                <a:solidFill>
                  <a:srgbClr val="FFCC00"/>
                </a:solidFill>
                <a:latin typeface="Symbol" pitchFamily="18" charset="0"/>
                <a:cs typeface="Symbol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100" dirty="0" smtClean="0">
                <a:solidFill>
                  <a:srgbClr val="FFCC00"/>
                </a:solidFill>
                <a:latin typeface="Symbol" pitchFamily="18" charset="0"/>
                <a:cs typeface="Symbol" pitchFamily="18" charset="0"/>
              </a:rPr>
              <a:t>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765300" y="2159000"/>
            <a:ext cx="4368800" cy="2298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Major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and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Minor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number</a:t>
            </a:r>
          </a:p>
          <a:p>
            <a:pPr>
              <a:lnSpc>
                <a:spcPts val="3700"/>
              </a:lnSpc>
              <a:tabLst/>
            </a:pPr>
            <a:r>
              <a:rPr lang="en-US" altLang="zh-CN" sz="2800" dirty="0" smtClean="0">
                <a:solidFill>
                  <a:srgbClr val="FFFFCC"/>
                </a:solidFill>
                <a:latin typeface="Segoe UI" pitchFamily="18" charset="0"/>
                <a:cs typeface="Segoe UI" pitchFamily="18" charset="0"/>
              </a:rPr>
              <a:t>Important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FFFFCC"/>
                </a:solidFill>
                <a:latin typeface="Segoe UI" pitchFamily="18" charset="0"/>
                <a:cs typeface="Segoe UI" pitchFamily="18" charset="0"/>
              </a:rPr>
              <a:t>Structures</a:t>
            </a:r>
          </a:p>
          <a:p>
            <a:pPr>
              <a:lnSpc>
                <a:spcPts val="37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Open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and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Release</a:t>
            </a:r>
          </a:p>
          <a:p>
            <a:pPr>
              <a:lnSpc>
                <a:spcPts val="37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Read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and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Write</a:t>
            </a:r>
          </a:p>
          <a:p>
            <a:pPr>
              <a:lnSpc>
                <a:spcPts val="37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Device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Filesystem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5600"/>
            <a:ext cx="9144000" cy="14097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394700" y="64897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0000CC"/>
                </a:solidFill>
                <a:latin typeface="Segoe UI" pitchFamily="18" charset="0"/>
                <a:cs typeface="Segoe UI" pitchFamily="18" charset="0"/>
              </a:rPr>
              <a:t>15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82600" y="609600"/>
            <a:ext cx="73025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/>
            </a:pP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file_operations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structure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46100" y="1968500"/>
            <a:ext cx="2286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4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89000" y="1917700"/>
            <a:ext cx="76835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An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open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device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identified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internally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514600"/>
            <a:ext cx="7467600" cy="3695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by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file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structure.</a:t>
            </a:r>
          </a:p>
          <a:p>
            <a:pPr>
              <a:lnSpc>
                <a:spcPts val="46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kernel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uses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file_operations</a:t>
            </a:r>
          </a:p>
          <a:p>
            <a:pPr>
              <a:lnSpc>
                <a:spcPts val="3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structure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to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access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driver’s</a:t>
            </a:r>
          </a:p>
          <a:p>
            <a:pPr>
              <a:lnSpc>
                <a:spcPts val="3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functions.</a:t>
            </a:r>
          </a:p>
          <a:p>
            <a:pPr>
              <a:lnSpc>
                <a:spcPts val="46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structure,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defined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in</a:t>
            </a:r>
          </a:p>
          <a:p>
            <a:pPr>
              <a:lnSpc>
                <a:spcPts val="3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&lt;linux/fs.h&gt;.</a:t>
            </a:r>
          </a:p>
          <a:p>
            <a:pPr>
              <a:lnSpc>
                <a:spcPts val="46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an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array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of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function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pointers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5600"/>
            <a:ext cx="9144000" cy="14097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394700" y="64897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0000CC"/>
                </a:solidFill>
                <a:latin typeface="Segoe UI" pitchFamily="18" charset="0"/>
                <a:cs typeface="Segoe UI" pitchFamily="18" charset="0"/>
              </a:rPr>
              <a:t>16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82600" y="787400"/>
            <a:ext cx="8204200" cy="608115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500"/>
              </a:lnSpc>
              <a:tabLst>
                <a:tab pos="63500" algn="l"/>
                <a:tab pos="368300" algn="l"/>
              </a:tabLst>
            </a:pP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file_operations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structure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63500" algn="l"/>
                <a:tab pos="368300" algn="l"/>
              </a:tabLst>
            </a:pPr>
            <a:r>
              <a:rPr lang="en-US" altLang="zh-CN" sz="2800" dirty="0" smtClean="0"/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struct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file_operations</a:t>
            </a:r>
          </a:p>
          <a:p>
            <a:pPr>
              <a:lnSpc>
                <a:spcPts val="1900"/>
              </a:lnSpc>
              <a:tabLst>
                <a:tab pos="63500" algn="l"/>
                <a:tab pos="368300" algn="l"/>
              </a:tabLst>
            </a:pPr>
            <a:r>
              <a:rPr lang="en-US" altLang="zh-CN" sz="2400" dirty="0" smtClean="0"/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{</a:t>
            </a:r>
          </a:p>
          <a:p>
            <a:pPr>
              <a:lnSpc>
                <a:spcPct val="150000"/>
              </a:lnSpc>
              <a:tabLst>
                <a:tab pos="63500" algn="l"/>
                <a:tab pos="368300" algn="l"/>
              </a:tabLst>
            </a:pPr>
            <a:r>
              <a:rPr lang="en-US" altLang="zh-CN" sz="2400" dirty="0" smtClean="0"/>
              <a:t>		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loff_t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(*</a:t>
            </a:r>
            <a:r>
              <a:rPr lang="en-US" altLang="zh-CN" sz="20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llseek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)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(struct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file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*,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loff_t,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int)</a:t>
            </a:r>
          </a:p>
          <a:p>
            <a:pPr>
              <a:lnSpc>
                <a:spcPct val="150000"/>
              </a:lnSpc>
              <a:tabLst>
                <a:tab pos="63500" algn="l"/>
                <a:tab pos="368300" algn="l"/>
              </a:tabLst>
            </a:pPr>
            <a:r>
              <a:rPr lang="en-US" altLang="zh-CN" sz="2400" dirty="0" smtClean="0"/>
              <a:t>		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ssize_t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(*</a:t>
            </a:r>
            <a:r>
              <a:rPr lang="en-US" altLang="zh-CN" sz="20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read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)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(struct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file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*,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char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*,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size_t,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loff_t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*)</a:t>
            </a:r>
          </a:p>
          <a:p>
            <a:pPr>
              <a:lnSpc>
                <a:spcPct val="150000"/>
              </a:lnSpc>
              <a:tabLst>
                <a:tab pos="63500" algn="l"/>
                <a:tab pos="368300" algn="l"/>
              </a:tabLst>
            </a:pPr>
            <a:r>
              <a:rPr lang="en-US" altLang="zh-CN" sz="2400" dirty="0" smtClean="0"/>
              <a:t>		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ssize_t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(*</a:t>
            </a:r>
            <a:r>
              <a:rPr lang="en-US" altLang="zh-CN" sz="20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write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)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(struct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file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*,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const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char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*,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size_t,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loff_t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*);</a:t>
            </a:r>
          </a:p>
          <a:p>
            <a:pPr>
              <a:lnSpc>
                <a:spcPct val="150000"/>
              </a:lnSpc>
              <a:tabLst>
                <a:tab pos="63500" algn="l"/>
                <a:tab pos="368300" algn="l"/>
              </a:tabLst>
            </a:pPr>
            <a:r>
              <a:rPr lang="en-US" altLang="zh-CN" sz="2400" dirty="0" smtClean="0"/>
              <a:t>		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int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(*</a:t>
            </a:r>
            <a:r>
              <a:rPr lang="en-US" altLang="zh-CN" sz="20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readdir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)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(struct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file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*,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void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*,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filldir_t);</a:t>
            </a:r>
          </a:p>
          <a:p>
            <a:pPr>
              <a:lnSpc>
                <a:spcPct val="150000"/>
              </a:lnSpc>
              <a:tabLst>
                <a:tab pos="63500" algn="l"/>
                <a:tab pos="368300" algn="l"/>
              </a:tabLst>
            </a:pPr>
            <a:r>
              <a:rPr lang="en-US" altLang="zh-CN" sz="2400" dirty="0" smtClean="0"/>
              <a:t>		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unsigned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int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(*</a:t>
            </a:r>
            <a:r>
              <a:rPr lang="en-US" altLang="zh-CN" sz="20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poll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)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(struct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file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*,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struct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poll_table_struct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*);</a:t>
            </a:r>
          </a:p>
          <a:p>
            <a:pPr>
              <a:lnSpc>
                <a:spcPct val="150000"/>
              </a:lnSpc>
              <a:tabLst>
                <a:tab pos="63500" algn="l"/>
                <a:tab pos="368300" algn="l"/>
              </a:tabLst>
            </a:pPr>
            <a:r>
              <a:rPr lang="en-US" altLang="zh-CN" sz="2400" dirty="0" smtClean="0"/>
              <a:t>		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int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(*</a:t>
            </a:r>
            <a:r>
              <a:rPr lang="en-US" altLang="zh-CN" sz="20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open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)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(struct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inode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*,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struct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file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*);</a:t>
            </a:r>
          </a:p>
          <a:p>
            <a:pPr>
              <a:lnSpc>
                <a:spcPct val="150000"/>
              </a:lnSpc>
              <a:tabLst>
                <a:tab pos="63500" algn="l"/>
                <a:tab pos="368300" algn="l"/>
              </a:tabLst>
            </a:pPr>
            <a:r>
              <a:rPr lang="en-US" altLang="zh-CN" sz="2400" dirty="0" smtClean="0"/>
              <a:t>		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int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(*</a:t>
            </a:r>
            <a:r>
              <a:rPr lang="en-US" altLang="zh-CN" sz="20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release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)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(struct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inode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*,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struct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file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*);</a:t>
            </a:r>
          </a:p>
          <a:p>
            <a:pPr>
              <a:lnSpc>
                <a:spcPct val="150000"/>
              </a:lnSpc>
              <a:tabLst>
                <a:tab pos="63500" algn="l"/>
                <a:tab pos="368300" algn="l"/>
              </a:tabLst>
            </a:pPr>
            <a:r>
              <a:rPr lang="en-US" altLang="zh-CN" sz="2400" dirty="0" smtClean="0"/>
              <a:t>		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int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(*</a:t>
            </a:r>
            <a:r>
              <a:rPr lang="en-US" altLang="zh-CN" sz="20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flush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)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(struct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file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*);</a:t>
            </a:r>
            <a:r>
              <a:rPr lang="en-US" altLang="zh-CN" sz="1600" dirty="0" smtClean="0"/>
              <a:t>		</a:t>
            </a:r>
            <a:endParaRPr lang="en-US" altLang="zh-CN" sz="1400" dirty="0" smtClean="0">
              <a:solidFill>
                <a:srgbClr val="000000"/>
              </a:solidFill>
              <a:latin typeface="Segoe UI" pitchFamily="18" charset="0"/>
              <a:cs typeface="Segoe UI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5600"/>
            <a:ext cx="9144000" cy="14097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394700" y="64897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0000CC"/>
                </a:solidFill>
                <a:latin typeface="Segoe UI" pitchFamily="18" charset="0"/>
                <a:cs typeface="Segoe UI" pitchFamily="18" charset="0"/>
              </a:rPr>
              <a:t>16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82600" y="787400"/>
            <a:ext cx="7608558" cy="507318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>
                <a:tab pos="63500" algn="l"/>
                <a:tab pos="368300" algn="l"/>
              </a:tabLst>
            </a:pP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file_operations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structure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  <a:tabLst>
                <a:tab pos="63500" algn="l"/>
                <a:tab pos="368300" algn="l"/>
              </a:tabLst>
            </a:pPr>
            <a:r>
              <a:rPr lang="en-US" altLang="zh-CN" sz="2000" dirty="0" smtClean="0"/>
              <a:t>		</a:t>
            </a:r>
            <a:r>
              <a:rPr lang="en-US" altLang="zh-CN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int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(*</a:t>
            </a:r>
            <a:r>
              <a:rPr lang="en-US" altLang="zh-CN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ioctl</a:t>
            </a:r>
            <a:r>
              <a:rPr lang="en-US" altLang="zh-CN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)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(struct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inode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*,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struct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file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*,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unsigned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int,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unsigned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long);</a:t>
            </a:r>
          </a:p>
          <a:p>
            <a:pPr>
              <a:lnSpc>
                <a:spcPct val="150000"/>
              </a:lnSpc>
              <a:tabLst>
                <a:tab pos="63500" algn="l"/>
                <a:tab pos="368300" algn="l"/>
              </a:tabLst>
            </a:pPr>
            <a:r>
              <a:rPr lang="en-US" altLang="zh-CN" sz="2000" dirty="0" smtClean="0"/>
              <a:t>		</a:t>
            </a:r>
            <a:r>
              <a:rPr lang="en-US" altLang="zh-CN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int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(*</a:t>
            </a:r>
            <a:r>
              <a:rPr lang="en-US" altLang="zh-CN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mmap</a:t>
            </a:r>
            <a:r>
              <a:rPr lang="en-US" altLang="zh-CN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)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(struct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file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*,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struct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vm_area_struct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*);</a:t>
            </a:r>
          </a:p>
          <a:p>
            <a:pPr>
              <a:lnSpc>
                <a:spcPct val="150000"/>
              </a:lnSpc>
              <a:tabLst>
                <a:tab pos="63500" algn="l"/>
                <a:tab pos="368300" algn="l"/>
              </a:tabLst>
            </a:pPr>
            <a:r>
              <a:rPr lang="en-US" altLang="zh-CN" sz="2000" dirty="0" smtClean="0"/>
              <a:t>		</a:t>
            </a:r>
            <a:r>
              <a:rPr lang="en-US" altLang="zh-CN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int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(*</a:t>
            </a:r>
            <a:r>
              <a:rPr lang="en-US" altLang="zh-CN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fsync</a:t>
            </a:r>
            <a:r>
              <a:rPr lang="en-US" altLang="zh-CN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)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(struct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inode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*,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struct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dentry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*,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int);</a:t>
            </a:r>
          </a:p>
          <a:p>
            <a:pPr>
              <a:lnSpc>
                <a:spcPct val="150000"/>
              </a:lnSpc>
              <a:tabLst>
                <a:tab pos="63500" algn="l"/>
                <a:tab pos="368300" algn="l"/>
              </a:tabLst>
            </a:pPr>
            <a:r>
              <a:rPr lang="en-US" altLang="zh-CN" sz="2000" dirty="0" smtClean="0"/>
              <a:t>		</a:t>
            </a:r>
            <a:r>
              <a:rPr lang="en-US" altLang="zh-CN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int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(*</a:t>
            </a:r>
            <a:r>
              <a:rPr lang="en-US" altLang="zh-CN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fasync</a:t>
            </a:r>
            <a:r>
              <a:rPr lang="en-US" altLang="zh-CN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)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(int,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struct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file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*,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int);</a:t>
            </a:r>
          </a:p>
          <a:p>
            <a:pPr>
              <a:lnSpc>
                <a:spcPct val="150000"/>
              </a:lnSpc>
              <a:tabLst>
                <a:tab pos="63500" algn="l"/>
                <a:tab pos="368300" algn="l"/>
              </a:tabLst>
            </a:pPr>
            <a:r>
              <a:rPr lang="en-US" altLang="zh-CN" sz="2000" dirty="0" smtClean="0"/>
              <a:t>		</a:t>
            </a:r>
            <a:r>
              <a:rPr lang="en-US" altLang="zh-CN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int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(*</a:t>
            </a:r>
            <a:r>
              <a:rPr lang="en-US" altLang="zh-CN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lock</a:t>
            </a:r>
            <a:r>
              <a:rPr lang="en-US" altLang="zh-CN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)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(struct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file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*,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int,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struct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file_lock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*);</a:t>
            </a:r>
          </a:p>
          <a:p>
            <a:pPr>
              <a:lnSpc>
                <a:spcPct val="150000"/>
              </a:lnSpc>
              <a:tabLst>
                <a:tab pos="63500" algn="l"/>
                <a:tab pos="368300" algn="l"/>
              </a:tabLst>
            </a:pPr>
            <a:r>
              <a:rPr lang="en-US" altLang="zh-CN" sz="2000" dirty="0" smtClean="0"/>
              <a:t>		</a:t>
            </a:r>
            <a:r>
              <a:rPr lang="en-US" altLang="zh-CN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ssize_t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(*</a:t>
            </a:r>
            <a:r>
              <a:rPr lang="en-US" altLang="zh-CN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readv</a:t>
            </a:r>
            <a:r>
              <a:rPr lang="en-US" altLang="zh-CN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)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(struct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file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*,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const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struct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iovec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*,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unsigned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long,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loff_t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*);</a:t>
            </a:r>
          </a:p>
          <a:p>
            <a:pPr>
              <a:lnSpc>
                <a:spcPct val="150000"/>
              </a:lnSpc>
              <a:tabLst>
                <a:tab pos="63500" algn="l"/>
                <a:tab pos="368300" algn="l"/>
              </a:tabLst>
            </a:pPr>
            <a:r>
              <a:rPr lang="en-US" altLang="zh-CN" sz="2000" dirty="0" smtClean="0"/>
              <a:t>		</a:t>
            </a:r>
            <a:r>
              <a:rPr lang="en-US" altLang="zh-CN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ssize_t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(*</a:t>
            </a:r>
            <a:r>
              <a:rPr lang="en-US" altLang="zh-CN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writev</a:t>
            </a:r>
            <a:r>
              <a:rPr lang="en-US" altLang="zh-CN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)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(struct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file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*,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const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struct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iovec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*,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unsigned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long,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loff_t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*);</a:t>
            </a:r>
          </a:p>
          <a:p>
            <a:pPr>
              <a:lnSpc>
                <a:spcPct val="150000"/>
              </a:lnSpc>
              <a:tabLst>
                <a:tab pos="63500" algn="l"/>
                <a:tab pos="368300" algn="l"/>
              </a:tabLst>
            </a:pPr>
            <a:r>
              <a:rPr lang="en-US" altLang="zh-CN" sz="2000" dirty="0" smtClean="0"/>
              <a:t>		</a:t>
            </a:r>
            <a:r>
              <a:rPr lang="en-US" altLang="zh-CN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struct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module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*</a:t>
            </a:r>
            <a:r>
              <a:rPr lang="en-US" altLang="zh-CN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owner</a:t>
            </a:r>
            <a:r>
              <a:rPr lang="en-US" altLang="zh-CN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;</a:t>
            </a:r>
            <a:endParaRPr lang="en-US" altLang="zh-CN" sz="1600" dirty="0" smtClean="0">
              <a:solidFill>
                <a:srgbClr val="000000"/>
              </a:solidFill>
              <a:latin typeface="Segoe UI" pitchFamily="18" charset="0"/>
              <a:cs typeface="Segoe UI" pitchFamily="18" charset="0"/>
            </a:endParaRPr>
          </a:p>
          <a:p>
            <a:pPr>
              <a:lnSpc>
                <a:spcPts val="1900"/>
              </a:lnSpc>
              <a:tabLst>
                <a:tab pos="63500" algn="l"/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1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};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5600"/>
            <a:ext cx="9144000" cy="14097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394700" y="64897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0000CC"/>
                </a:solidFill>
                <a:latin typeface="Segoe UI" pitchFamily="18" charset="0"/>
                <a:cs typeface="Segoe UI" pitchFamily="18" charset="0"/>
              </a:rPr>
              <a:t>17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30200" y="609600"/>
            <a:ext cx="73279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/>
            </a:pP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file_operations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functions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46100" y="1968500"/>
            <a:ext cx="2286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4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89000" y="1917700"/>
            <a:ext cx="11684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llseek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03300" y="2489200"/>
            <a:ext cx="5207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239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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It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638300" y="2489200"/>
            <a:ext cx="52324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is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used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change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current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46100" y="3505200"/>
            <a:ext cx="2286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4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889000" y="2933700"/>
            <a:ext cx="5270500" cy="1003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read/write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position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in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a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file.</a:t>
            </a:r>
          </a:p>
          <a:p>
            <a:pPr>
              <a:lnSpc>
                <a:spcPts val="4600"/>
              </a:lnSpc>
              <a:tabLst>
                <a:tab pos="393700" algn="l"/>
              </a:tabLst>
            </a:pP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read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003300" y="4013200"/>
            <a:ext cx="11684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239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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Used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2286000" y="4013200"/>
            <a:ext cx="58039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retrieve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data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from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device.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546100" y="4610100"/>
            <a:ext cx="2286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4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889000" y="4546600"/>
            <a:ext cx="10160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write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003300" y="5118100"/>
            <a:ext cx="13589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239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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Sends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2476500" y="5118100"/>
            <a:ext cx="33528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data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device.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5600"/>
            <a:ext cx="9144000" cy="14097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394700" y="64897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0000CC"/>
                </a:solidFill>
                <a:latin typeface="Segoe UI" pitchFamily="18" charset="0"/>
                <a:cs typeface="Segoe UI" pitchFamily="18" charset="0"/>
              </a:rPr>
              <a:t>18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30200" y="609600"/>
            <a:ext cx="73279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/>
            </a:pP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file_operations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functions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46100" y="1955800"/>
            <a:ext cx="203200" cy="273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1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/>
            </a:pPr>
            <a:r>
              <a:rPr lang="en-US" altLang="zh-CN" sz="21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/>
            </a:pPr>
            <a:r>
              <a:rPr lang="en-US" altLang="zh-CN" sz="21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89000" y="1943100"/>
            <a:ext cx="7353300" cy="3835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                <a:tab pos="114300" algn="l"/>
                <a:tab pos="393700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readdir</a:t>
            </a:r>
          </a:p>
          <a:p>
            <a:pPr>
              <a:lnSpc>
                <a:spcPts val="2800"/>
              </a:lnSpc>
              <a:tabLst>
                <a:tab pos="114300" algn="l"/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1920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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field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should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be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NULL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device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files;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is</a:t>
            </a:r>
          </a:p>
          <a:p>
            <a:pPr>
              <a:lnSpc>
                <a:spcPts val="2300"/>
              </a:lnSpc>
              <a:tabLst>
                <a:tab pos="114300" algn="l"/>
                <a:tab pos="3937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used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reading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directories,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only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useful</a:t>
            </a:r>
          </a:p>
          <a:p>
            <a:pPr>
              <a:lnSpc>
                <a:spcPts val="2300"/>
              </a:lnSpc>
              <a:tabLst>
                <a:tab pos="114300" algn="l"/>
                <a:tab pos="3937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filesystems.</a:t>
            </a:r>
          </a:p>
          <a:p>
            <a:pPr>
              <a:lnSpc>
                <a:spcPts val="3400"/>
              </a:lnSpc>
              <a:tabLst>
                <a:tab pos="114300" algn="l"/>
                <a:tab pos="393700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poll</a:t>
            </a:r>
          </a:p>
          <a:p>
            <a:pPr>
              <a:lnSpc>
                <a:spcPts val="2800"/>
              </a:lnSpc>
              <a:tabLst>
                <a:tab pos="114300" algn="l"/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1920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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Used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inquire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if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device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readable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or</a:t>
            </a:r>
          </a:p>
          <a:p>
            <a:pPr>
              <a:lnSpc>
                <a:spcPts val="2300"/>
              </a:lnSpc>
              <a:tabLst>
                <a:tab pos="114300" algn="l"/>
                <a:tab pos="3937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writable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some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special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state.</a:t>
            </a:r>
          </a:p>
          <a:p>
            <a:pPr>
              <a:lnSpc>
                <a:spcPts val="3300"/>
              </a:lnSpc>
              <a:tabLst>
                <a:tab pos="114300" algn="l"/>
                <a:tab pos="393700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ioctl</a:t>
            </a:r>
          </a:p>
          <a:p>
            <a:pPr>
              <a:lnSpc>
                <a:spcPts val="2800"/>
              </a:lnSpc>
              <a:tabLst>
                <a:tab pos="114300" algn="l"/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1920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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offers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way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issue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device-specific</a:t>
            </a:r>
          </a:p>
          <a:p>
            <a:pPr>
              <a:lnSpc>
                <a:spcPts val="2300"/>
              </a:lnSpc>
              <a:tabLst>
                <a:tab pos="114300" algn="l"/>
                <a:tab pos="3937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commands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(like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formatting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track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floppy</a:t>
            </a:r>
          </a:p>
          <a:p>
            <a:pPr>
              <a:lnSpc>
                <a:spcPts val="2300"/>
              </a:lnSpc>
              <a:tabLst>
                <a:tab pos="114300" algn="l"/>
                <a:tab pos="3937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disk,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which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neither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reading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nor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writing).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496300" y="6489700"/>
            <a:ext cx="88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0000CC"/>
                </a:solidFill>
                <a:latin typeface="Segoe UI" pitchFamily="18" charset="0"/>
                <a:cs typeface="Segoe UI" pitchFamily="18" charset="0"/>
              </a:rPr>
              <a:t>2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558800" y="609600"/>
            <a:ext cx="26924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/>
            </a:pPr>
            <a:r>
              <a:rPr lang="en-US" altLang="zh-CN" sz="4800" dirty="0" smtClean="0">
                <a:solidFill>
                  <a:srgbClr val="FFCC00"/>
                </a:solidFill>
                <a:latin typeface="Segoe UI" pitchFamily="18" charset="0"/>
                <a:cs typeface="Segoe UI" pitchFamily="18" charset="0"/>
              </a:rPr>
              <a:t>Contents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422400" y="2209800"/>
            <a:ext cx="203200" cy="2146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100" dirty="0" smtClean="0">
                <a:solidFill>
                  <a:srgbClr val="FFCC00"/>
                </a:solidFill>
                <a:latin typeface="Symbol" pitchFamily="18" charset="0"/>
                <a:cs typeface="Symbol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100" dirty="0" smtClean="0">
                <a:solidFill>
                  <a:srgbClr val="FFCC00"/>
                </a:solidFill>
                <a:latin typeface="Symbol" pitchFamily="18" charset="0"/>
                <a:cs typeface="Symbol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100" dirty="0" smtClean="0">
                <a:solidFill>
                  <a:srgbClr val="FFCC00"/>
                </a:solidFill>
                <a:latin typeface="Symbol" pitchFamily="18" charset="0"/>
                <a:cs typeface="Symbol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100" dirty="0" smtClean="0">
                <a:solidFill>
                  <a:srgbClr val="FFCC00"/>
                </a:solidFill>
                <a:latin typeface="Symbol" pitchFamily="18" charset="0"/>
                <a:cs typeface="Symbol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100" dirty="0" smtClean="0">
                <a:solidFill>
                  <a:srgbClr val="FFCC00"/>
                </a:solidFill>
                <a:latin typeface="Symbol" pitchFamily="18" charset="0"/>
                <a:cs typeface="Symbol" pitchFamily="18" charset="0"/>
              </a:rPr>
              <a:t>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765300" y="2159000"/>
            <a:ext cx="4368800" cy="2298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800" dirty="0" smtClean="0">
                <a:solidFill>
                  <a:srgbClr val="FFFFCC"/>
                </a:solidFill>
                <a:latin typeface="Segoe UI" pitchFamily="18" charset="0"/>
                <a:cs typeface="Segoe UI" pitchFamily="18" charset="0"/>
              </a:rPr>
              <a:t>Major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FFFFCC"/>
                </a:solidFill>
                <a:latin typeface="Segoe UI" pitchFamily="18" charset="0"/>
                <a:cs typeface="Segoe UI" pitchFamily="18" charset="0"/>
              </a:rPr>
              <a:t>and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FFFFCC"/>
                </a:solidFill>
                <a:latin typeface="Segoe UI" pitchFamily="18" charset="0"/>
                <a:cs typeface="Segoe UI" pitchFamily="18" charset="0"/>
              </a:rPr>
              <a:t>Minor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FFFFCC"/>
                </a:solidFill>
                <a:latin typeface="Segoe UI" pitchFamily="18" charset="0"/>
                <a:cs typeface="Segoe UI" pitchFamily="18" charset="0"/>
              </a:rPr>
              <a:t>number</a:t>
            </a:r>
          </a:p>
          <a:p>
            <a:pPr>
              <a:lnSpc>
                <a:spcPts val="37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Important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Structures</a:t>
            </a:r>
          </a:p>
          <a:p>
            <a:pPr>
              <a:lnSpc>
                <a:spcPts val="37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Open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and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Release</a:t>
            </a:r>
          </a:p>
          <a:p>
            <a:pPr>
              <a:lnSpc>
                <a:spcPts val="37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Read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and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Write</a:t>
            </a:r>
          </a:p>
          <a:p>
            <a:pPr>
              <a:lnSpc>
                <a:spcPts val="37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Device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Filesystem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5600"/>
            <a:ext cx="9144000" cy="14097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394700" y="64897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0000CC"/>
                </a:solidFill>
                <a:latin typeface="Segoe UI" pitchFamily="18" charset="0"/>
                <a:cs typeface="Segoe UI" pitchFamily="18" charset="0"/>
              </a:rPr>
              <a:t>19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30200" y="609600"/>
            <a:ext cx="73279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/>
            </a:pP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file_operations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functions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46100" y="1955800"/>
            <a:ext cx="2032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1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89000" y="1905000"/>
            <a:ext cx="11303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mmap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03300" y="2413000"/>
            <a:ext cx="4826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1920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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It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587500" y="2413000"/>
            <a:ext cx="58293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used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request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mapping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device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46100" y="3276600"/>
            <a:ext cx="2032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1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889000" y="2794000"/>
            <a:ext cx="6159500" cy="86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memory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process’s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address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space.</a:t>
            </a:r>
          </a:p>
          <a:p>
            <a:pPr>
              <a:lnSpc>
                <a:spcPts val="4000"/>
              </a:lnSpc>
              <a:tabLst>
                <a:tab pos="393700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open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003300" y="3733800"/>
            <a:ext cx="8890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1920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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This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993900" y="3733800"/>
            <a:ext cx="63119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always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first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operation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performed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on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546100" y="4610100"/>
            <a:ext cx="2032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1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889000" y="4114800"/>
            <a:ext cx="2616200" cy="86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device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file.</a:t>
            </a:r>
          </a:p>
          <a:p>
            <a:pPr>
              <a:lnSpc>
                <a:spcPts val="4000"/>
              </a:lnSpc>
              <a:tabLst>
                <a:tab pos="393700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release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003300" y="5054600"/>
            <a:ext cx="8890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1920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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This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993900" y="5054600"/>
            <a:ext cx="65405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operation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invoked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when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file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structure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282700" y="5422900"/>
            <a:ext cx="26543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being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released.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5600"/>
            <a:ext cx="9144000" cy="14097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394700" y="64897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0000CC"/>
                </a:solidFill>
                <a:latin typeface="Segoe UI" pitchFamily="18" charset="0"/>
                <a:cs typeface="Segoe UI" pitchFamily="18" charset="0"/>
              </a:rPr>
              <a:t>20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30200" y="609600"/>
            <a:ext cx="73279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/>
            </a:pP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file_operations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functions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46100" y="1955800"/>
            <a:ext cx="2032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1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89000" y="1905000"/>
            <a:ext cx="8509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flush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03300" y="2413000"/>
            <a:ext cx="8382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1920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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930400" y="2413000"/>
            <a:ext cx="62738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flush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operation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invoked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when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process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46100" y="3276600"/>
            <a:ext cx="2032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1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889000" y="2794000"/>
            <a:ext cx="7353300" cy="86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closes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its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copy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file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descriptor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fora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device.</a:t>
            </a:r>
          </a:p>
          <a:p>
            <a:pPr>
              <a:lnSpc>
                <a:spcPts val="4000"/>
              </a:lnSpc>
              <a:tabLst>
                <a:tab pos="393700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fsync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003300" y="3733800"/>
            <a:ext cx="11430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1920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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When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2247900" y="3733800"/>
            <a:ext cx="54356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user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calls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flush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any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pending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data.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546100" y="4241800"/>
            <a:ext cx="2032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1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889000" y="4191000"/>
            <a:ext cx="11557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fasync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003300" y="4686300"/>
            <a:ext cx="8890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1920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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This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993900" y="4686300"/>
            <a:ext cx="62357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operation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used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notify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device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a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282700" y="5054600"/>
            <a:ext cx="39370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change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its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FASYNC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flag.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5600"/>
            <a:ext cx="9144000" cy="14097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394700" y="64897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0000CC"/>
                </a:solidFill>
                <a:latin typeface="Segoe UI" pitchFamily="18" charset="0"/>
                <a:cs typeface="Segoe UI" pitchFamily="18" charset="0"/>
              </a:rPr>
              <a:t>21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30200" y="609600"/>
            <a:ext cx="73279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/>
            </a:pP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file_operations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functions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46100" y="1955800"/>
            <a:ext cx="2032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1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89000" y="1905000"/>
            <a:ext cx="7112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lock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03300" y="2413000"/>
            <a:ext cx="4826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1920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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It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587500" y="2413000"/>
            <a:ext cx="49530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used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implement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file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locking.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46100" y="2921000"/>
            <a:ext cx="2032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1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889000" y="2870200"/>
            <a:ext cx="30099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readv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and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writev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003300" y="3365500"/>
            <a:ext cx="11811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1920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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These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2273300" y="3365500"/>
            <a:ext cx="56261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system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calls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allow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do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read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or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546100" y="4965700"/>
            <a:ext cx="2032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1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889000" y="3771900"/>
            <a:ext cx="7708900" cy="160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write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operation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involving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multiple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memory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areas</a:t>
            </a:r>
          </a:p>
          <a:p>
            <a:pPr>
              <a:lnSpc>
                <a:spcPts val="2800"/>
              </a:lnSpc>
              <a:tabLst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without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forcing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extra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copy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operations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</a:t>
            </a:r>
          </a:p>
          <a:p>
            <a:pPr>
              <a:lnSpc>
                <a:spcPts val="2800"/>
              </a:lnSpc>
              <a:tabLst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data.</a:t>
            </a:r>
          </a:p>
          <a:p>
            <a:pPr>
              <a:lnSpc>
                <a:spcPts val="4000"/>
              </a:lnSpc>
              <a:tabLst>
                <a:tab pos="393700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owner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003300" y="5422900"/>
            <a:ext cx="4826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1920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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It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587500" y="5422900"/>
            <a:ext cx="64135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pointer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themodule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“owns”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this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282700" y="5778500"/>
            <a:ext cx="14605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structure.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5600"/>
            <a:ext cx="9144000" cy="14097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394700" y="64897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0000CC"/>
                </a:solidFill>
                <a:latin typeface="Segoe UI" pitchFamily="18" charset="0"/>
                <a:cs typeface="Segoe UI" pitchFamily="18" charset="0"/>
              </a:rPr>
              <a:t>22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46100" y="749300"/>
            <a:ext cx="7264400" cy="4978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>
                <a:tab pos="647700" algn="l"/>
              </a:tabLst>
            </a:pP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file_operations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sample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100"/>
              </a:lnSpc>
              <a:tabLst>
                <a:tab pos="647700" algn="l"/>
              </a:tabLst>
            </a:pP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struct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file_operations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scull_fops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=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{</a:t>
            </a:r>
          </a:p>
          <a:p>
            <a:pPr>
              <a:lnSpc>
                <a:spcPts val="4200"/>
              </a:lnSpc>
              <a:tabLst>
                <a:tab pos="647700" algn="l"/>
              </a:tabLst>
            </a:pPr>
            <a:r>
              <a:rPr lang="en-US" altLang="zh-CN" dirty="0" smtClean="0"/>
              <a:t>	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read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: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scull_read,</a:t>
            </a:r>
          </a:p>
          <a:p>
            <a:pPr>
              <a:lnSpc>
                <a:spcPts val="4200"/>
              </a:lnSpc>
              <a:tabLst>
                <a:tab pos="647700" algn="l"/>
              </a:tabLst>
            </a:pPr>
            <a:r>
              <a:rPr lang="en-US" altLang="zh-CN" dirty="0" smtClean="0"/>
              <a:t>	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write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: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scull_write,</a:t>
            </a:r>
          </a:p>
          <a:p>
            <a:pPr>
              <a:lnSpc>
                <a:spcPts val="4200"/>
              </a:lnSpc>
              <a:tabLst>
                <a:tab pos="647700" algn="l"/>
              </a:tabLst>
            </a:pPr>
            <a:r>
              <a:rPr lang="en-US" altLang="zh-CN" dirty="0" smtClean="0"/>
              <a:t>	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open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: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scull_open,</a:t>
            </a:r>
          </a:p>
          <a:p>
            <a:pPr>
              <a:lnSpc>
                <a:spcPts val="4200"/>
              </a:lnSpc>
              <a:tabLst>
                <a:tab pos="647700" algn="l"/>
              </a:tabLst>
            </a:pPr>
            <a:r>
              <a:rPr lang="en-US" altLang="zh-CN" dirty="0" smtClean="0"/>
              <a:t>	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release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: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scull_release,</a:t>
            </a:r>
          </a:p>
          <a:p>
            <a:pPr>
              <a:lnSpc>
                <a:spcPts val="4200"/>
              </a:lnSpc>
              <a:tabLst>
                <a:tab pos="647700" algn="l"/>
              </a:tabLst>
            </a:pPr>
            <a:r>
              <a:rPr lang="en-US" altLang="zh-CN" dirty="0" smtClean="0"/>
              <a:t>	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owner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: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THIS_MODULE</a:t>
            </a:r>
          </a:p>
          <a:p>
            <a:pPr>
              <a:lnSpc>
                <a:spcPts val="4200"/>
              </a:lnSpc>
              <a:tabLst>
                <a:tab pos="647700" algn="l"/>
              </a:tabLst>
            </a:pP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};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5600"/>
            <a:ext cx="9144000" cy="14097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394700" y="64897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0000CC"/>
                </a:solidFill>
                <a:latin typeface="Segoe UI" pitchFamily="18" charset="0"/>
                <a:cs typeface="Segoe UI" pitchFamily="18" charset="0"/>
              </a:rPr>
              <a:t>23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58800" y="609600"/>
            <a:ext cx="38227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/>
            </a:pP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file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structure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46100" y="1968500"/>
            <a:ext cx="2286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4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89000" y="1917700"/>
            <a:ext cx="75819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file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structure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represents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an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open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489200"/>
            <a:ext cx="7366000" cy="311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file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.</a:t>
            </a:r>
          </a:p>
          <a:p>
            <a:pPr>
              <a:lnSpc>
                <a:spcPts val="46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created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by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kernel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on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open</a:t>
            </a:r>
          </a:p>
          <a:p>
            <a:pPr>
              <a:lnSpc>
                <a:spcPts val="3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and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passed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to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any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function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that</a:t>
            </a:r>
          </a:p>
          <a:p>
            <a:pPr>
              <a:lnSpc>
                <a:spcPts val="3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operates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on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file,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until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last</a:t>
            </a:r>
          </a:p>
          <a:p>
            <a:pPr>
              <a:lnSpc>
                <a:spcPts val="3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close.</a:t>
            </a:r>
          </a:p>
          <a:p>
            <a:pPr>
              <a:lnSpc>
                <a:spcPts val="46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defined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in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&lt;linux/fs.h&gt;.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5600"/>
            <a:ext cx="9144000" cy="14097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394700" y="64897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0000CC"/>
                </a:solidFill>
                <a:latin typeface="Segoe UI" pitchFamily="18" charset="0"/>
                <a:cs typeface="Segoe UI" pitchFamily="18" charset="0"/>
              </a:rPr>
              <a:t>24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58800" y="609600"/>
            <a:ext cx="38227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/>
            </a:pP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file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structure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46100" y="1968500"/>
            <a:ext cx="2286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4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89000" y="1917700"/>
            <a:ext cx="71628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An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open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file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is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different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from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a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disk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438400"/>
            <a:ext cx="7366000" cy="154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file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,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represented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by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struct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inode.</a:t>
            </a:r>
          </a:p>
          <a:p>
            <a:pPr>
              <a:lnSpc>
                <a:spcPts val="46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struct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file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has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nothing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to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do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with</a:t>
            </a:r>
          </a:p>
          <a:p>
            <a:pPr>
              <a:lnSpc>
                <a:spcPts val="3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FILE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of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user-space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programs.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003300" y="4051300"/>
            <a:ext cx="5207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239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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A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638300" y="4051300"/>
            <a:ext cx="61087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FILE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is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defined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in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C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library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and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003300" y="4508500"/>
            <a:ext cx="6832600" cy="134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never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appears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in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kernel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code.</a:t>
            </a:r>
          </a:p>
          <a:p>
            <a:pPr>
              <a:lnSpc>
                <a:spcPts val="4000"/>
              </a:lnSpc>
              <a:tabLst>
                <a:tab pos="279400" algn="l"/>
              </a:tabLst>
            </a:pPr>
            <a:r>
              <a:rPr lang="en-US" altLang="zh-CN" sz="2239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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A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struct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file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is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a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kernel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structure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that</a:t>
            </a:r>
          </a:p>
          <a:p>
            <a:pPr>
              <a:lnSpc>
                <a:spcPts val="3300"/>
              </a:lnSpc>
              <a:tabLst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never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appears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in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user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programs.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5600"/>
            <a:ext cx="9144000" cy="14097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394700" y="64897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0000CC"/>
                </a:solidFill>
                <a:latin typeface="Segoe UI" pitchFamily="18" charset="0"/>
                <a:cs typeface="Segoe UI" pitchFamily="18" charset="0"/>
              </a:rPr>
              <a:t>25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46100" y="749300"/>
            <a:ext cx="4076700" cy="474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>
                <a:tab pos="558800" algn="l"/>
              </a:tabLst>
            </a:pP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file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structure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558800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struct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file</a:t>
            </a:r>
          </a:p>
          <a:p>
            <a:pPr>
              <a:lnSpc>
                <a:spcPts val="3300"/>
              </a:lnSpc>
              <a:tabLst>
                <a:tab pos="558800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{</a:t>
            </a:r>
          </a:p>
          <a:p>
            <a:pPr>
              <a:lnSpc>
                <a:spcPts val="3000"/>
              </a:lnSpc>
              <a:tabLst>
                <a:tab pos="55880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mode_t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f_mode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;</a:t>
            </a:r>
          </a:p>
          <a:p>
            <a:pPr>
              <a:lnSpc>
                <a:spcPts val="3100"/>
              </a:lnSpc>
              <a:tabLst>
                <a:tab pos="55880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loff_t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f_pos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;</a:t>
            </a:r>
          </a:p>
          <a:p>
            <a:pPr>
              <a:lnSpc>
                <a:spcPts val="3100"/>
              </a:lnSpc>
              <a:tabLst>
                <a:tab pos="55880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unsigned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int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f_flags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;</a:t>
            </a:r>
          </a:p>
          <a:p>
            <a:pPr>
              <a:lnSpc>
                <a:spcPts val="2500"/>
              </a:lnSpc>
              <a:tabLst>
                <a:tab pos="55880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struct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file_operations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*</a:t>
            </a:r>
            <a:r>
              <a:rPr lang="en-US" altLang="zh-CN" sz="20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f_op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;</a:t>
            </a:r>
          </a:p>
          <a:p>
            <a:pPr>
              <a:lnSpc>
                <a:spcPts val="2400"/>
              </a:lnSpc>
              <a:tabLst>
                <a:tab pos="55880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void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*</a:t>
            </a:r>
            <a:r>
              <a:rPr lang="en-US" altLang="zh-CN" sz="20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private_data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;</a:t>
            </a:r>
          </a:p>
          <a:p>
            <a:pPr>
              <a:lnSpc>
                <a:spcPts val="3400"/>
              </a:lnSpc>
              <a:tabLst>
                <a:tab pos="558800" algn="l"/>
              </a:tabLst>
            </a:pPr>
            <a:r>
              <a:rPr lang="en-US" altLang="zh-CN" dirty="0" smtClean="0"/>
              <a:t>	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…</a:t>
            </a:r>
          </a:p>
          <a:p>
            <a:pPr>
              <a:lnSpc>
                <a:spcPts val="3300"/>
              </a:lnSpc>
              <a:tabLst>
                <a:tab pos="558800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};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5600"/>
            <a:ext cx="9144000" cy="14097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58800" y="609600"/>
            <a:ext cx="56134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/>
            </a:pP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file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structure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fields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46100" y="1968500"/>
            <a:ext cx="228600" cy="168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4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/>
            </a:pPr>
            <a:r>
              <a:rPr lang="en-US" altLang="zh-CN" sz="24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889000" y="1917700"/>
            <a:ext cx="7594600" cy="186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114300" algn="l"/>
                <a:tab pos="393700" algn="l"/>
              </a:tabLst>
            </a:pP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mode_t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f_mode</a:t>
            </a:r>
          </a:p>
          <a:p>
            <a:pPr>
              <a:lnSpc>
                <a:spcPts val="3600"/>
              </a:lnSpc>
              <a:tabLst>
                <a:tab pos="114300" algn="l"/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2239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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file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mode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identifies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file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as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either</a:t>
            </a:r>
          </a:p>
          <a:p>
            <a:pPr>
              <a:lnSpc>
                <a:spcPts val="3000"/>
              </a:lnSpc>
              <a:tabLst>
                <a:tab pos="114300" algn="l"/>
                <a:tab pos="393700" algn="l"/>
              </a:tabLst>
            </a:pPr>
            <a:r>
              <a:rPr lang="en-US" altLang="zh-CN" dirty="0" smtClean="0"/>
              <a:t>		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readable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or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writable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(or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both).</a:t>
            </a:r>
          </a:p>
          <a:p>
            <a:pPr>
              <a:lnSpc>
                <a:spcPts val="4200"/>
              </a:lnSpc>
              <a:tabLst>
                <a:tab pos="114300" algn="l"/>
                <a:tab pos="393700" algn="l"/>
              </a:tabLst>
            </a:pP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loff_t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f_pos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003300" y="3784600"/>
            <a:ext cx="9398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239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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057400" y="3784600"/>
            <a:ext cx="62103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current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reading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or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writing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position.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46100" y="4330700"/>
            <a:ext cx="2286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4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889000" y="4343400"/>
            <a:ext cx="7696200" cy="2400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114300" algn="l"/>
                <a:tab pos="393700" algn="l"/>
                <a:tab pos="7505700" algn="l"/>
              </a:tabLst>
            </a:pP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unsigned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int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f_flags</a:t>
            </a:r>
          </a:p>
          <a:p>
            <a:pPr>
              <a:lnSpc>
                <a:spcPts val="3700"/>
              </a:lnSpc>
              <a:tabLst>
                <a:tab pos="114300" algn="l"/>
                <a:tab pos="393700" algn="l"/>
                <a:tab pos="7505700" algn="l"/>
              </a:tabLst>
            </a:pPr>
            <a:r>
              <a:rPr lang="en-US" altLang="zh-CN" dirty="0" smtClean="0"/>
              <a:t>	</a:t>
            </a:r>
            <a:r>
              <a:rPr lang="en-US" altLang="zh-CN" sz="2239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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These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are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file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flags,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such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as</a:t>
            </a:r>
          </a:p>
          <a:p>
            <a:pPr>
              <a:lnSpc>
                <a:spcPts val="3000"/>
              </a:lnSpc>
              <a:tabLst>
                <a:tab pos="114300" algn="l"/>
                <a:tab pos="393700" algn="l"/>
                <a:tab pos="7505700" algn="l"/>
              </a:tabLst>
            </a:pPr>
            <a:r>
              <a:rPr lang="en-US" altLang="zh-CN" dirty="0" smtClean="0"/>
              <a:t>		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O_RDONLY,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O_NONBLOCK,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and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O_SYNC.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114300" algn="l"/>
                <a:tab pos="393700" algn="l"/>
                <a:tab pos="7505700" algn="l"/>
              </a:tabLst>
            </a:pPr>
            <a:r>
              <a:rPr lang="en-US" altLang="zh-CN" dirty="0" smtClean="0"/>
              <a:t>			</a:t>
            </a:r>
            <a:r>
              <a:rPr lang="en-US" altLang="zh-CN" sz="1200" dirty="0" smtClean="0">
                <a:solidFill>
                  <a:srgbClr val="0000CC"/>
                </a:solidFill>
                <a:latin typeface="Segoe UI" pitchFamily="18" charset="0"/>
                <a:cs typeface="Segoe UI" pitchFamily="18" charset="0"/>
              </a:rPr>
              <a:t>26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5600"/>
            <a:ext cx="9144000" cy="14097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394700" y="64897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0000CC"/>
                </a:solidFill>
                <a:latin typeface="Segoe UI" pitchFamily="18" charset="0"/>
                <a:cs typeface="Segoe UI" pitchFamily="18" charset="0"/>
              </a:rPr>
              <a:t>27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58800" y="609600"/>
            <a:ext cx="56134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/>
            </a:pP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file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structure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fields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46100" y="1968500"/>
            <a:ext cx="2286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4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89000" y="1917700"/>
            <a:ext cx="54737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struct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file_operations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*f_op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03300" y="2489200"/>
            <a:ext cx="9398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239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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057400" y="2489200"/>
            <a:ext cx="62230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operations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associated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with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file.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46100" y="3073400"/>
            <a:ext cx="2286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4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889000" y="3022600"/>
            <a:ext cx="37465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void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*private_data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003300" y="3594100"/>
            <a:ext cx="9398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239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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2057400" y="3594100"/>
            <a:ext cx="61341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driver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can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use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this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field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point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to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282700" y="4013200"/>
            <a:ext cx="26416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allocated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data.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394700" y="64897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0000CC"/>
                </a:solidFill>
                <a:latin typeface="Segoe UI" pitchFamily="18" charset="0"/>
                <a:cs typeface="Segoe UI" pitchFamily="18" charset="0"/>
              </a:rPr>
              <a:t>28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558800" y="609600"/>
            <a:ext cx="26924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/>
            </a:pPr>
            <a:r>
              <a:rPr lang="en-US" altLang="zh-CN" sz="4800" dirty="0" smtClean="0">
                <a:solidFill>
                  <a:srgbClr val="FFCC00"/>
                </a:solidFill>
                <a:latin typeface="Segoe UI" pitchFamily="18" charset="0"/>
                <a:cs typeface="Segoe UI" pitchFamily="18" charset="0"/>
              </a:rPr>
              <a:t>Contents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422400" y="2209800"/>
            <a:ext cx="203200" cy="2146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100" dirty="0" smtClean="0">
                <a:solidFill>
                  <a:srgbClr val="FFCC00"/>
                </a:solidFill>
                <a:latin typeface="Symbol" pitchFamily="18" charset="0"/>
                <a:cs typeface="Symbol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100" dirty="0" smtClean="0">
                <a:solidFill>
                  <a:srgbClr val="FFCC00"/>
                </a:solidFill>
                <a:latin typeface="Symbol" pitchFamily="18" charset="0"/>
                <a:cs typeface="Symbol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100" dirty="0" smtClean="0">
                <a:solidFill>
                  <a:srgbClr val="FFCC00"/>
                </a:solidFill>
                <a:latin typeface="Symbol" pitchFamily="18" charset="0"/>
                <a:cs typeface="Symbol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100" dirty="0" smtClean="0">
                <a:solidFill>
                  <a:srgbClr val="FFCC00"/>
                </a:solidFill>
                <a:latin typeface="Symbol" pitchFamily="18" charset="0"/>
                <a:cs typeface="Symbol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100" dirty="0" smtClean="0">
                <a:solidFill>
                  <a:srgbClr val="FFCC00"/>
                </a:solidFill>
                <a:latin typeface="Symbol" pitchFamily="18" charset="0"/>
                <a:cs typeface="Symbol" pitchFamily="18" charset="0"/>
              </a:rPr>
              <a:t>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765300" y="2159000"/>
            <a:ext cx="4368800" cy="2298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Major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and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Minor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number</a:t>
            </a:r>
          </a:p>
          <a:p>
            <a:pPr>
              <a:lnSpc>
                <a:spcPts val="37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Important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Structures</a:t>
            </a:r>
          </a:p>
          <a:p>
            <a:pPr>
              <a:lnSpc>
                <a:spcPts val="3700"/>
              </a:lnSpc>
              <a:tabLst/>
            </a:pPr>
            <a:r>
              <a:rPr lang="en-US" altLang="zh-CN" sz="2800" dirty="0" smtClean="0">
                <a:solidFill>
                  <a:srgbClr val="FFFFCC"/>
                </a:solidFill>
                <a:latin typeface="Segoe UI" pitchFamily="18" charset="0"/>
                <a:cs typeface="Segoe UI" pitchFamily="18" charset="0"/>
              </a:rPr>
              <a:t>Open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FFFFCC"/>
                </a:solidFill>
                <a:latin typeface="Segoe UI" pitchFamily="18" charset="0"/>
                <a:cs typeface="Segoe UI" pitchFamily="18" charset="0"/>
              </a:rPr>
              <a:t>and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FFFFCC"/>
                </a:solidFill>
                <a:latin typeface="Segoe UI" pitchFamily="18" charset="0"/>
                <a:cs typeface="Segoe UI" pitchFamily="18" charset="0"/>
              </a:rPr>
              <a:t>Release</a:t>
            </a:r>
          </a:p>
          <a:p>
            <a:pPr>
              <a:lnSpc>
                <a:spcPts val="37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Read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and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Write</a:t>
            </a:r>
          </a:p>
          <a:p>
            <a:pPr>
              <a:lnSpc>
                <a:spcPts val="37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Device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Filesystem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5600"/>
            <a:ext cx="9144000" cy="14097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496300" y="6489700"/>
            <a:ext cx="88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0000CC"/>
                </a:solidFill>
                <a:latin typeface="Segoe UI" pitchFamily="18" charset="0"/>
                <a:cs typeface="Segoe UI" pitchFamily="18" charset="0"/>
              </a:rPr>
              <a:t>3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58800" y="609600"/>
            <a:ext cx="76581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/>
            </a:pP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Major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and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Minor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numbers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58800" y="1854200"/>
            <a:ext cx="165100" cy="1244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8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/>
            </a:pPr>
            <a:r>
              <a:rPr lang="en-US" altLang="zh-CN" sz="18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/>
            </a:pPr>
            <a:r>
              <a:rPr lang="en-US" altLang="zh-CN" sz="18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901700" y="1816100"/>
            <a:ext cx="7162800" cy="166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Special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files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under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/dev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“</a:t>
            </a:r>
            <a:r>
              <a:rPr lang="en-US" altLang="zh-CN" sz="24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c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”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char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&amp;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“</a:t>
            </a:r>
            <a:r>
              <a:rPr lang="en-US" altLang="zh-CN" sz="24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b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”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for</a:t>
            </a:r>
          </a:p>
          <a:p>
            <a:pPr>
              <a:lnSpc>
                <a:spcPts val="22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block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4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Major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number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identifies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driver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use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open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time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4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Minor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number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used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only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by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driver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control</a:t>
            </a:r>
          </a:p>
          <a:p>
            <a:pPr>
              <a:lnSpc>
                <a:spcPts val="22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several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devices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58800" y="3835400"/>
            <a:ext cx="1714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crw-rw-rw-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1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root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514600" y="3835400"/>
            <a:ext cx="393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root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302000" y="3835400"/>
            <a:ext cx="203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600" b="1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1,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721100" y="3835400"/>
            <a:ext cx="139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600" b="1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3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4279900" y="3835400"/>
            <a:ext cx="1244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Feb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23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1999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045200" y="3835400"/>
            <a:ext cx="355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6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null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558800" y="4089400"/>
            <a:ext cx="850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crw-------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663700" y="4089400"/>
            <a:ext cx="584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1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root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2514600" y="4089400"/>
            <a:ext cx="393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root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3302000" y="4089400"/>
            <a:ext cx="342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600" b="1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10,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3721100" y="4089400"/>
            <a:ext cx="139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600" b="1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1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4279900" y="4089400"/>
            <a:ext cx="1244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Feb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23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1999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6045200" y="4089400"/>
            <a:ext cx="596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6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psaux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558800" y="4343400"/>
            <a:ext cx="850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crw-------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1663700" y="4343400"/>
            <a:ext cx="1092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1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rubini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tty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3302000" y="4343400"/>
            <a:ext cx="203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600" b="1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4,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3721100" y="4343400"/>
            <a:ext cx="139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600" b="1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1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4279900" y="4343400"/>
            <a:ext cx="1333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Aug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16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22:22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6045200" y="4343400"/>
            <a:ext cx="393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6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tty1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558800" y="4610100"/>
            <a:ext cx="25654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crw-rw-rw-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1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root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dialout</a:t>
            </a:r>
          </a:p>
          <a:p>
            <a:pPr>
              <a:lnSpc>
                <a:spcPts val="2000"/>
              </a:lnSpc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crw-rw-rw-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1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root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dialout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3302000" y="4610100"/>
            <a:ext cx="2032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600" b="1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4,</a:t>
            </a:r>
          </a:p>
          <a:p>
            <a:pPr>
              <a:lnSpc>
                <a:spcPts val="2000"/>
              </a:lnSpc>
              <a:tabLst/>
            </a:pPr>
            <a:r>
              <a:rPr lang="en-US" altLang="zh-CN" sz="1600" b="1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4,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3721100" y="4610100"/>
            <a:ext cx="2794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600" b="1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64</a:t>
            </a:r>
          </a:p>
          <a:p>
            <a:pPr>
              <a:lnSpc>
                <a:spcPts val="2000"/>
              </a:lnSpc>
              <a:tabLst/>
            </a:pPr>
            <a:r>
              <a:rPr lang="en-US" altLang="zh-CN" sz="1600" b="1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65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4279900" y="4610100"/>
            <a:ext cx="13335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Jun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30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11:19</a:t>
            </a:r>
          </a:p>
          <a:p>
            <a:pPr>
              <a:lnSpc>
                <a:spcPts val="2000"/>
              </a:lnSpc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Aug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16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00:00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6045200" y="4610100"/>
            <a:ext cx="5207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6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ttyS0</a:t>
            </a:r>
          </a:p>
          <a:p>
            <a:pPr>
              <a:lnSpc>
                <a:spcPts val="2000"/>
              </a:lnSpc>
              <a:tabLst/>
            </a:pPr>
            <a:r>
              <a:rPr lang="en-US" altLang="zh-CN" sz="16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ttyS1</a:t>
            </a:r>
          </a:p>
        </p:txBody>
      </p:sp>
      <p:sp>
        <p:nvSpPr>
          <p:cNvPr id="1024" name="TextBox 1"/>
          <p:cNvSpPr txBox="1"/>
          <p:nvPr/>
        </p:nvSpPr>
        <p:spPr>
          <a:xfrm>
            <a:off x="558800" y="5130800"/>
            <a:ext cx="8509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crw-------</a:t>
            </a:r>
          </a:p>
          <a:p>
            <a:pPr>
              <a:lnSpc>
                <a:spcPts val="2000"/>
              </a:lnSpc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crw-------</a:t>
            </a:r>
          </a:p>
        </p:txBody>
      </p:sp>
      <p:sp>
        <p:nvSpPr>
          <p:cNvPr id="1025" name="TextBox 1"/>
          <p:cNvSpPr txBox="1"/>
          <p:nvPr/>
        </p:nvSpPr>
        <p:spPr>
          <a:xfrm>
            <a:off x="1663700" y="5130800"/>
            <a:ext cx="11049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1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root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sys</a:t>
            </a:r>
          </a:p>
          <a:p>
            <a:pPr>
              <a:lnSpc>
                <a:spcPts val="2000"/>
              </a:lnSpc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1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root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sys</a:t>
            </a:r>
          </a:p>
        </p:txBody>
      </p:sp>
      <p:sp>
        <p:nvSpPr>
          <p:cNvPr id="1026" name="TextBox 1"/>
          <p:cNvSpPr txBox="1"/>
          <p:nvPr/>
        </p:nvSpPr>
        <p:spPr>
          <a:xfrm>
            <a:off x="3302000" y="5130800"/>
            <a:ext cx="2032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600" b="1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7,</a:t>
            </a:r>
          </a:p>
          <a:p>
            <a:pPr>
              <a:lnSpc>
                <a:spcPts val="2000"/>
              </a:lnSpc>
              <a:tabLst/>
            </a:pPr>
            <a:r>
              <a:rPr lang="en-US" altLang="zh-CN" sz="1600" b="1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7,</a:t>
            </a:r>
          </a:p>
        </p:txBody>
      </p:sp>
      <p:sp>
        <p:nvSpPr>
          <p:cNvPr id="1028" name="TextBox 1"/>
          <p:cNvSpPr txBox="1"/>
          <p:nvPr/>
        </p:nvSpPr>
        <p:spPr>
          <a:xfrm>
            <a:off x="3721100" y="5130800"/>
            <a:ext cx="4064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600" b="1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1</a:t>
            </a:r>
          </a:p>
          <a:p>
            <a:pPr>
              <a:lnSpc>
                <a:spcPts val="2000"/>
              </a:lnSpc>
              <a:tabLst/>
            </a:pPr>
            <a:r>
              <a:rPr lang="en-US" altLang="zh-CN" sz="1600" b="1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129</a:t>
            </a:r>
          </a:p>
        </p:txBody>
      </p:sp>
      <p:sp>
        <p:nvSpPr>
          <p:cNvPr id="1029" name="TextBox 1"/>
          <p:cNvSpPr txBox="1"/>
          <p:nvPr/>
        </p:nvSpPr>
        <p:spPr>
          <a:xfrm>
            <a:off x="4279900" y="5130800"/>
            <a:ext cx="12446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Feb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23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1999</a:t>
            </a:r>
          </a:p>
          <a:p>
            <a:pPr>
              <a:lnSpc>
                <a:spcPts val="2000"/>
              </a:lnSpc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Feb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23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1999</a:t>
            </a:r>
          </a:p>
        </p:txBody>
      </p:sp>
      <p:sp>
        <p:nvSpPr>
          <p:cNvPr id="1030" name="TextBox 1"/>
          <p:cNvSpPr txBox="1"/>
          <p:nvPr/>
        </p:nvSpPr>
        <p:spPr>
          <a:xfrm>
            <a:off x="6045200" y="5130800"/>
            <a:ext cx="5715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6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vcs1</a:t>
            </a:r>
          </a:p>
          <a:p>
            <a:pPr>
              <a:lnSpc>
                <a:spcPts val="2000"/>
              </a:lnSpc>
              <a:tabLst/>
            </a:pPr>
            <a:r>
              <a:rPr lang="en-US" altLang="zh-CN" sz="16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vcsa1</a:t>
            </a:r>
          </a:p>
        </p:txBody>
      </p:sp>
      <p:sp>
        <p:nvSpPr>
          <p:cNvPr id="1031" name="TextBox 1"/>
          <p:cNvSpPr txBox="1"/>
          <p:nvPr/>
        </p:nvSpPr>
        <p:spPr>
          <a:xfrm>
            <a:off x="558800" y="5638800"/>
            <a:ext cx="2286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crw-rw-rw-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1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root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root</a:t>
            </a:r>
          </a:p>
        </p:txBody>
      </p:sp>
      <p:sp>
        <p:nvSpPr>
          <p:cNvPr id="1032" name="TextBox 1"/>
          <p:cNvSpPr txBox="1"/>
          <p:nvPr/>
        </p:nvSpPr>
        <p:spPr>
          <a:xfrm>
            <a:off x="3302000" y="5638800"/>
            <a:ext cx="203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600" b="1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1,</a:t>
            </a:r>
          </a:p>
        </p:txBody>
      </p:sp>
      <p:sp>
        <p:nvSpPr>
          <p:cNvPr id="1033" name="TextBox 1"/>
          <p:cNvSpPr txBox="1"/>
          <p:nvPr/>
        </p:nvSpPr>
        <p:spPr>
          <a:xfrm>
            <a:off x="3721100" y="5638800"/>
            <a:ext cx="139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600" b="1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5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4279900" y="5638800"/>
            <a:ext cx="1244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Feb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23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1999</a:t>
            </a:r>
          </a:p>
        </p:txBody>
      </p:sp>
      <p:sp>
        <p:nvSpPr>
          <p:cNvPr id="1035" name="TextBox 1"/>
          <p:cNvSpPr txBox="1"/>
          <p:nvPr/>
        </p:nvSpPr>
        <p:spPr>
          <a:xfrm>
            <a:off x="6045200" y="5638800"/>
            <a:ext cx="4191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6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zero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5600"/>
            <a:ext cx="9144000" cy="14097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58800" y="609600"/>
            <a:ext cx="52832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/>
            </a:pP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open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method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46100" y="1917700"/>
            <a:ext cx="2286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4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889000" y="1866900"/>
            <a:ext cx="56388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Increment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usage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count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2540000"/>
            <a:ext cx="8039100" cy="426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342900" algn="l"/>
                <a:tab pos="7848600" algn="l"/>
              </a:tabLst>
            </a:pPr>
            <a:r>
              <a:rPr lang="en-US" altLang="zh-CN" sz="24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Check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for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device-specific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errors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.</a:t>
            </a:r>
          </a:p>
          <a:p>
            <a:pPr>
              <a:lnSpc>
                <a:spcPts val="4200"/>
              </a:lnSpc>
              <a:tabLst>
                <a:tab pos="342900" algn="l"/>
                <a:tab pos="7848600" algn="l"/>
              </a:tabLst>
            </a:pPr>
            <a:r>
              <a:rPr lang="en-US" altLang="zh-CN" sz="24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Initialize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device,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if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being</a:t>
            </a:r>
          </a:p>
          <a:p>
            <a:pPr>
              <a:lnSpc>
                <a:spcPts val="3400"/>
              </a:lnSpc>
              <a:tabLst>
                <a:tab pos="342900" algn="l"/>
                <a:tab pos="7848600" algn="l"/>
              </a:tabLst>
            </a:pPr>
            <a:r>
              <a:rPr lang="en-US" altLang="zh-CN" dirty="0" smtClean="0"/>
              <a:t>	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opened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for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first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time.</a:t>
            </a:r>
          </a:p>
          <a:p>
            <a:pPr>
              <a:lnSpc>
                <a:spcPts val="4200"/>
              </a:lnSpc>
              <a:tabLst>
                <a:tab pos="342900" algn="l"/>
                <a:tab pos="7848600" algn="l"/>
              </a:tabLst>
            </a:pPr>
            <a:r>
              <a:rPr lang="en-US" altLang="zh-CN" sz="24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Identify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minor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number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and</a:t>
            </a:r>
          </a:p>
          <a:p>
            <a:pPr>
              <a:lnSpc>
                <a:spcPts val="3400"/>
              </a:lnSpc>
              <a:tabLst>
                <a:tab pos="342900" algn="l"/>
                <a:tab pos="7848600" algn="l"/>
              </a:tabLst>
            </a:pPr>
            <a:r>
              <a:rPr lang="en-US" altLang="zh-CN" dirty="0" smtClean="0"/>
              <a:t>	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update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f_op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pointer.</a:t>
            </a:r>
          </a:p>
          <a:p>
            <a:pPr>
              <a:lnSpc>
                <a:spcPts val="4200"/>
              </a:lnSpc>
              <a:tabLst>
                <a:tab pos="342900" algn="l"/>
                <a:tab pos="7848600" algn="l"/>
              </a:tabLst>
            </a:pPr>
            <a:r>
              <a:rPr lang="en-US" altLang="zh-CN" sz="24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Allocate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and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fill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any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data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structure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to</a:t>
            </a:r>
          </a:p>
          <a:p>
            <a:pPr>
              <a:lnSpc>
                <a:spcPts val="3400"/>
              </a:lnSpc>
              <a:tabLst>
                <a:tab pos="342900" algn="l"/>
                <a:tab pos="7848600" algn="l"/>
              </a:tabLst>
            </a:pPr>
            <a:r>
              <a:rPr lang="en-US" altLang="zh-CN" dirty="0" smtClean="0"/>
              <a:t>	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be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put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in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filp-&gt;private_data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342900" algn="l"/>
                <a:tab pos="78486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dirty="0" smtClean="0">
                <a:solidFill>
                  <a:srgbClr val="0000CC"/>
                </a:solidFill>
                <a:latin typeface="Segoe UI" pitchFamily="18" charset="0"/>
                <a:cs typeface="Segoe UI" pitchFamily="18" charset="0"/>
              </a:rPr>
              <a:t>29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5600"/>
            <a:ext cx="9144000" cy="14097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394700" y="64897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0000CC"/>
                </a:solidFill>
                <a:latin typeface="Segoe UI" pitchFamily="18" charset="0"/>
                <a:cs typeface="Segoe UI" pitchFamily="18" charset="0"/>
              </a:rPr>
              <a:t>30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58800" y="609600"/>
            <a:ext cx="52832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/>
            </a:pP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open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method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46100" y="1968500"/>
            <a:ext cx="2286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4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89000" y="1930400"/>
            <a:ext cx="7162800" cy="952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int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open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(struct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inode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*inode,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struct</a:t>
            </a:r>
          </a:p>
          <a:p>
            <a:pPr>
              <a:lnSpc>
                <a:spcPts val="3800"/>
              </a:lnSpc>
              <a:tabLst/>
            </a:pP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file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*file);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5600"/>
            <a:ext cx="9144000" cy="14097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394700" y="64897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0000CC"/>
                </a:solidFill>
                <a:latin typeface="Segoe UI" pitchFamily="18" charset="0"/>
                <a:cs typeface="Segoe UI" pitchFamily="18" charset="0"/>
              </a:rPr>
              <a:t>31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58800" y="609600"/>
            <a:ext cx="59944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/>
            </a:pP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release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method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46100" y="1968500"/>
            <a:ext cx="2286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4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89000" y="1917700"/>
            <a:ext cx="61849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Deallocate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anything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that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open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438400"/>
            <a:ext cx="7556500" cy="163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allocated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in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filp-&gt;private_data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.</a:t>
            </a:r>
          </a:p>
          <a:p>
            <a:pPr>
              <a:lnSpc>
                <a:spcPts val="46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Shut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down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device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on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last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close.</a:t>
            </a:r>
          </a:p>
          <a:p>
            <a:pPr>
              <a:lnSpc>
                <a:spcPts val="46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Decrement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usage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count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5600"/>
            <a:ext cx="9144000" cy="14097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394700" y="64897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0000CC"/>
                </a:solidFill>
                <a:latin typeface="Segoe UI" pitchFamily="18" charset="0"/>
                <a:cs typeface="Segoe UI" pitchFamily="18" charset="0"/>
              </a:rPr>
              <a:t>32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58800" y="609600"/>
            <a:ext cx="59944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/>
            </a:pP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release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method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46100" y="1968500"/>
            <a:ext cx="2286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4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89000" y="1930400"/>
            <a:ext cx="7645400" cy="952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int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release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(struct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inode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*inode,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struct</a:t>
            </a:r>
          </a:p>
          <a:p>
            <a:pPr>
              <a:lnSpc>
                <a:spcPts val="3800"/>
              </a:lnSpc>
              <a:tabLst/>
            </a:pP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file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*filp);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394700" y="64897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0000CC"/>
                </a:solidFill>
                <a:latin typeface="Segoe UI" pitchFamily="18" charset="0"/>
                <a:cs typeface="Segoe UI" pitchFamily="18" charset="0"/>
              </a:rPr>
              <a:t>33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558800" y="609600"/>
            <a:ext cx="26924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/>
            </a:pPr>
            <a:r>
              <a:rPr lang="en-US" altLang="zh-CN" sz="4800" dirty="0" smtClean="0">
                <a:solidFill>
                  <a:srgbClr val="FFCC00"/>
                </a:solidFill>
                <a:latin typeface="Segoe UI" pitchFamily="18" charset="0"/>
                <a:cs typeface="Segoe UI" pitchFamily="18" charset="0"/>
              </a:rPr>
              <a:t>Contents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422400" y="2209800"/>
            <a:ext cx="203200" cy="2146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100" dirty="0" smtClean="0">
                <a:solidFill>
                  <a:srgbClr val="FFCC00"/>
                </a:solidFill>
                <a:latin typeface="Symbol" pitchFamily="18" charset="0"/>
                <a:cs typeface="Symbol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100" dirty="0" smtClean="0">
                <a:solidFill>
                  <a:srgbClr val="FFCC00"/>
                </a:solidFill>
                <a:latin typeface="Symbol" pitchFamily="18" charset="0"/>
                <a:cs typeface="Symbol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100" dirty="0" smtClean="0">
                <a:solidFill>
                  <a:srgbClr val="FFCC00"/>
                </a:solidFill>
                <a:latin typeface="Symbol" pitchFamily="18" charset="0"/>
                <a:cs typeface="Symbol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100" dirty="0" smtClean="0">
                <a:solidFill>
                  <a:srgbClr val="FFCC00"/>
                </a:solidFill>
                <a:latin typeface="Symbol" pitchFamily="18" charset="0"/>
                <a:cs typeface="Symbol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100" dirty="0" smtClean="0">
                <a:solidFill>
                  <a:srgbClr val="FFCC00"/>
                </a:solidFill>
                <a:latin typeface="Symbol" pitchFamily="18" charset="0"/>
                <a:cs typeface="Symbol" pitchFamily="18" charset="0"/>
              </a:rPr>
              <a:t>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765300" y="2159000"/>
            <a:ext cx="4368800" cy="2298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Major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and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Minor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number</a:t>
            </a:r>
          </a:p>
          <a:p>
            <a:pPr>
              <a:lnSpc>
                <a:spcPts val="37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Important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Structures</a:t>
            </a:r>
          </a:p>
          <a:p>
            <a:pPr>
              <a:lnSpc>
                <a:spcPts val="37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Open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and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Release</a:t>
            </a:r>
          </a:p>
          <a:p>
            <a:pPr>
              <a:lnSpc>
                <a:spcPts val="3700"/>
              </a:lnSpc>
              <a:tabLst/>
            </a:pPr>
            <a:r>
              <a:rPr lang="en-US" altLang="zh-CN" sz="2800" dirty="0" smtClean="0">
                <a:solidFill>
                  <a:srgbClr val="FFFFCC"/>
                </a:solidFill>
                <a:latin typeface="Segoe UI" pitchFamily="18" charset="0"/>
                <a:cs typeface="Segoe UI" pitchFamily="18" charset="0"/>
              </a:rPr>
              <a:t>Read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FFFFCC"/>
                </a:solidFill>
                <a:latin typeface="Segoe UI" pitchFamily="18" charset="0"/>
                <a:cs typeface="Segoe UI" pitchFamily="18" charset="0"/>
              </a:rPr>
              <a:t>and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FFFFCC"/>
                </a:solidFill>
                <a:latin typeface="Segoe UI" pitchFamily="18" charset="0"/>
                <a:cs typeface="Segoe UI" pitchFamily="18" charset="0"/>
              </a:rPr>
              <a:t>Write</a:t>
            </a:r>
          </a:p>
          <a:p>
            <a:pPr>
              <a:lnSpc>
                <a:spcPts val="37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Device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Filesystem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5600"/>
            <a:ext cx="9144000" cy="14097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394700" y="64897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0000CC"/>
                </a:solidFill>
                <a:latin typeface="Segoe UI" pitchFamily="18" charset="0"/>
                <a:cs typeface="Segoe UI" pitchFamily="18" charset="0"/>
              </a:rPr>
              <a:t>34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58800" y="609600"/>
            <a:ext cx="46355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/>
            </a:pP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Read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and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Write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46100" y="1968500"/>
            <a:ext cx="2286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4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89000" y="1943100"/>
            <a:ext cx="7518400" cy="144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read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and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write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methods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perform</a:t>
            </a:r>
          </a:p>
          <a:p>
            <a:pPr>
              <a:lnSpc>
                <a:spcPts val="3800"/>
              </a:lnSpc>
              <a:tabLst/>
            </a:pP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similar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task,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that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is,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copying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data</a:t>
            </a:r>
          </a:p>
          <a:p>
            <a:pPr>
              <a:lnSpc>
                <a:spcPts val="3800"/>
              </a:lnSpc>
              <a:tabLst/>
            </a:pP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from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and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to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application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code.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5600"/>
            <a:ext cx="9144000" cy="14097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394700" y="64897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0000CC"/>
                </a:solidFill>
                <a:latin typeface="Segoe UI" pitchFamily="18" charset="0"/>
                <a:cs typeface="Segoe UI" pitchFamily="18" charset="0"/>
              </a:rPr>
              <a:t>35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58800" y="609600"/>
            <a:ext cx="46355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/>
            </a:pP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Read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and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Write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46100" y="2057400"/>
            <a:ext cx="203200" cy="308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1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/>
            </a:pPr>
            <a:r>
              <a:rPr lang="en-US" altLang="zh-CN" sz="21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/>
            </a:pPr>
            <a:r>
              <a:rPr lang="en-US" altLang="zh-CN" sz="21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/>
            </a:pPr>
            <a:r>
              <a:rPr lang="en-US" altLang="zh-CN" sz="21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89000" y="2032000"/>
            <a:ext cx="7200900" cy="408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ssize_t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read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(struct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file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*filp,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char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*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buff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,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size_t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count,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loff_t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*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offp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);</a:t>
            </a:r>
          </a:p>
          <a:p>
            <a:pPr>
              <a:lnSpc>
                <a:spcPts val="40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ssize_t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write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(struct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file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*filp,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const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char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*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buff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size_t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count,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loff_t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*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offp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);</a:t>
            </a:r>
          </a:p>
          <a:p>
            <a:pPr>
              <a:lnSpc>
                <a:spcPts val="40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buff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argument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points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user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buffer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holding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data.</a:t>
            </a:r>
          </a:p>
          <a:p>
            <a:pPr>
              <a:lnSpc>
                <a:spcPts val="4000"/>
              </a:lnSpc>
              <a:tabLst/>
            </a:pPr>
            <a:r>
              <a:rPr lang="en-US" altLang="zh-CN" sz="28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offp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pointer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“long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offset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type”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object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that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indicates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file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position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the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user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accessing.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5600"/>
            <a:ext cx="9144000" cy="14097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0" y="2908300"/>
            <a:ext cx="5727700" cy="34163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394700" y="64897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0000CC"/>
                </a:solidFill>
                <a:latin typeface="Segoe UI" pitchFamily="18" charset="0"/>
                <a:cs typeface="Segoe UI" pitchFamily="18" charset="0"/>
              </a:rPr>
              <a:t>36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30200" y="635000"/>
            <a:ext cx="7620000" cy="64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/>
            </a:pPr>
            <a:r>
              <a:rPr lang="en-US" altLang="zh-CN" sz="4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Kernel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space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to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User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space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1968500"/>
            <a:ext cx="2286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4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889000" y="1943100"/>
            <a:ext cx="7556500" cy="144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unsigned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long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copy_to_user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(void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*to,</a:t>
            </a:r>
          </a:p>
          <a:p>
            <a:pPr>
              <a:lnSpc>
                <a:spcPts val="3800"/>
              </a:lnSpc>
              <a:tabLst/>
            </a:pP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const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void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*from,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unsigned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long</a:t>
            </a:r>
          </a:p>
          <a:p>
            <a:pPr>
              <a:lnSpc>
                <a:spcPts val="3800"/>
              </a:lnSpc>
              <a:tabLst/>
            </a:pP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count);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5600"/>
            <a:ext cx="9144000" cy="14097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394700" y="64897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0000CC"/>
                </a:solidFill>
                <a:latin typeface="Segoe UI" pitchFamily="18" charset="0"/>
                <a:cs typeface="Segoe UI" pitchFamily="18" charset="0"/>
              </a:rPr>
              <a:t>37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30200" y="635000"/>
            <a:ext cx="7620000" cy="64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/>
            </a:pPr>
            <a:r>
              <a:rPr lang="en-US" altLang="zh-CN" sz="4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User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space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to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Kernel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space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46100" y="1968500"/>
            <a:ext cx="2286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4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89000" y="1943100"/>
            <a:ext cx="7366000" cy="144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unsigned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long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copy_from_user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(void</a:t>
            </a:r>
          </a:p>
          <a:p>
            <a:pPr>
              <a:lnSpc>
                <a:spcPts val="3800"/>
              </a:lnSpc>
              <a:tabLst/>
            </a:pP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*to,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const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void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*from,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unsigned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long</a:t>
            </a:r>
          </a:p>
          <a:p>
            <a:pPr>
              <a:lnSpc>
                <a:spcPts val="3800"/>
              </a:lnSpc>
              <a:tabLst/>
            </a:pP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count);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394700" y="64897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0000CC"/>
                </a:solidFill>
                <a:latin typeface="Segoe UI" pitchFamily="18" charset="0"/>
                <a:cs typeface="Segoe UI" pitchFamily="18" charset="0"/>
              </a:rPr>
              <a:t>38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558800" y="609600"/>
            <a:ext cx="26924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/>
            </a:pPr>
            <a:r>
              <a:rPr lang="en-US" altLang="zh-CN" sz="4800" dirty="0" smtClean="0">
                <a:solidFill>
                  <a:srgbClr val="FFCC00"/>
                </a:solidFill>
                <a:latin typeface="Segoe UI" pitchFamily="18" charset="0"/>
                <a:cs typeface="Segoe UI" pitchFamily="18" charset="0"/>
              </a:rPr>
              <a:t>Contents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422400" y="2209800"/>
            <a:ext cx="203200" cy="2146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100" dirty="0" smtClean="0">
                <a:solidFill>
                  <a:srgbClr val="FFCC00"/>
                </a:solidFill>
                <a:latin typeface="Symbol" pitchFamily="18" charset="0"/>
                <a:cs typeface="Symbol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100" dirty="0" smtClean="0">
                <a:solidFill>
                  <a:srgbClr val="FFCC00"/>
                </a:solidFill>
                <a:latin typeface="Symbol" pitchFamily="18" charset="0"/>
                <a:cs typeface="Symbol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100" dirty="0" smtClean="0">
                <a:solidFill>
                  <a:srgbClr val="FFCC00"/>
                </a:solidFill>
                <a:latin typeface="Symbol" pitchFamily="18" charset="0"/>
                <a:cs typeface="Symbol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100" dirty="0" smtClean="0">
                <a:solidFill>
                  <a:srgbClr val="FFCC00"/>
                </a:solidFill>
                <a:latin typeface="Symbol" pitchFamily="18" charset="0"/>
                <a:cs typeface="Symbol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100" dirty="0" smtClean="0">
                <a:solidFill>
                  <a:srgbClr val="FFCC00"/>
                </a:solidFill>
                <a:latin typeface="Symbol" pitchFamily="18" charset="0"/>
                <a:cs typeface="Symbol" pitchFamily="18" charset="0"/>
              </a:rPr>
              <a:t>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765300" y="2159000"/>
            <a:ext cx="4368800" cy="2298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Major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and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Minor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number</a:t>
            </a:r>
          </a:p>
          <a:p>
            <a:pPr>
              <a:lnSpc>
                <a:spcPts val="37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Important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Structures</a:t>
            </a:r>
          </a:p>
          <a:p>
            <a:pPr>
              <a:lnSpc>
                <a:spcPts val="37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Open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and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Release</a:t>
            </a:r>
          </a:p>
          <a:p>
            <a:pPr>
              <a:lnSpc>
                <a:spcPts val="37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Read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and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Write</a:t>
            </a:r>
          </a:p>
          <a:p>
            <a:pPr>
              <a:lnSpc>
                <a:spcPts val="3700"/>
              </a:lnSpc>
              <a:tabLst/>
            </a:pPr>
            <a:r>
              <a:rPr lang="en-US" altLang="zh-CN" sz="2800" dirty="0" smtClean="0">
                <a:solidFill>
                  <a:srgbClr val="FFFFCC"/>
                </a:solidFill>
                <a:latin typeface="Segoe UI" pitchFamily="18" charset="0"/>
                <a:cs typeface="Segoe UI" pitchFamily="18" charset="0"/>
              </a:rPr>
              <a:t>Device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FFFFCC"/>
                </a:solidFill>
                <a:latin typeface="Segoe UI" pitchFamily="18" charset="0"/>
                <a:cs typeface="Segoe UI" pitchFamily="18" charset="0"/>
              </a:rPr>
              <a:t>Filesystem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5600"/>
            <a:ext cx="9144000" cy="14097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496300" y="6489700"/>
            <a:ext cx="88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0000CC"/>
                </a:solidFill>
                <a:latin typeface="Segoe UI" pitchFamily="18" charset="0"/>
                <a:cs typeface="Segoe UI" pitchFamily="18" charset="0"/>
              </a:rPr>
              <a:t>4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58800" y="609600"/>
            <a:ext cx="64135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/>
            </a:pP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Register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a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new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driver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46100" y="1968500"/>
            <a:ext cx="2286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4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89000" y="1917700"/>
            <a:ext cx="66421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int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register_chrdev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(</a:t>
            </a:r>
            <a:r>
              <a:rPr lang="en-US" altLang="zh-CN" sz="32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unsigned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int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889000" y="2400300"/>
            <a:ext cx="12954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32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major,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6985000" y="2400300"/>
            <a:ext cx="10922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32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const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889000" y="2908300"/>
            <a:ext cx="6934200" cy="1003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32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char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*name,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struct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file_operations</a:t>
            </a:r>
          </a:p>
          <a:p>
            <a:pPr>
              <a:lnSpc>
                <a:spcPts val="4200"/>
              </a:lnSpc>
              <a:tabLst/>
            </a:pPr>
            <a:r>
              <a:rPr lang="en-US" altLang="zh-CN" sz="32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*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fops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);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003300" y="4013200"/>
            <a:ext cx="10922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239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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Tells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2209800" y="4013200"/>
            <a:ext cx="60833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kernel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remember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major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003300" y="4483100"/>
            <a:ext cx="6934200" cy="177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number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and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name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of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device</a:t>
            </a:r>
          </a:p>
          <a:p>
            <a:pPr>
              <a:lnSpc>
                <a:spcPts val="3300"/>
              </a:lnSpc>
              <a:tabLst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driver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associated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with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it.</a:t>
            </a:r>
          </a:p>
          <a:p>
            <a:pPr>
              <a:lnSpc>
                <a:spcPts val="4000"/>
              </a:lnSpc>
              <a:tabLst>
                <a:tab pos="279400" algn="l"/>
              </a:tabLst>
            </a:pPr>
            <a:r>
              <a:rPr lang="en-US" altLang="zh-CN" sz="2239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</a:t>
            </a:r>
            <a:r>
              <a:rPr lang="en-US" altLang="zh-CN" sz="28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fops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point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a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global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structure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which</a:t>
            </a:r>
          </a:p>
          <a:p>
            <a:pPr>
              <a:lnSpc>
                <a:spcPts val="3300"/>
              </a:lnSpc>
              <a:tabLst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kernel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finds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5600"/>
            <a:ext cx="9144000" cy="14097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394700" y="64897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0000CC"/>
                </a:solidFill>
                <a:latin typeface="Segoe UI" pitchFamily="18" charset="0"/>
                <a:cs typeface="Segoe UI" pitchFamily="18" charset="0"/>
              </a:rPr>
              <a:t>39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" y="609600"/>
            <a:ext cx="53086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/>
            </a:pP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Device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filesystem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46100" y="1968500"/>
            <a:ext cx="2286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4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89000" y="1917700"/>
            <a:ext cx="50165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Version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2.4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of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kernel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03300" y="2489200"/>
            <a:ext cx="21971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239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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introduced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314700" y="2489200"/>
            <a:ext cx="51054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new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(optional)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feature,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the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46100" y="3505200"/>
            <a:ext cx="2286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4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889000" y="2971800"/>
            <a:ext cx="6121400" cy="196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device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file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system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or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devfs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.</a:t>
            </a:r>
          </a:p>
          <a:p>
            <a:pPr>
              <a:lnSpc>
                <a:spcPts val="4600"/>
              </a:lnSpc>
              <a:tabLst>
                <a:tab pos="393700" algn="l"/>
              </a:tabLst>
            </a:pP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If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this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file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system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used,</a:t>
            </a:r>
          </a:p>
          <a:p>
            <a:pPr>
              <a:lnSpc>
                <a:spcPts val="3800"/>
              </a:lnSpc>
              <a:tabLst>
                <a:tab pos="393700" algn="l"/>
              </a:tabLst>
            </a:pP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management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of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device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files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is</a:t>
            </a:r>
          </a:p>
          <a:p>
            <a:pPr>
              <a:lnSpc>
                <a:spcPts val="3800"/>
              </a:lnSpc>
              <a:tabLst>
                <a:tab pos="393700" algn="l"/>
              </a:tabLst>
            </a:pP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simplified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and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quite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different;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5600"/>
            <a:ext cx="9144000" cy="14097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394700" y="64897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0000CC"/>
                </a:solidFill>
                <a:latin typeface="Segoe UI" pitchFamily="18" charset="0"/>
                <a:cs typeface="Segoe UI" pitchFamily="18" charset="0"/>
              </a:rPr>
              <a:t>40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" y="609600"/>
            <a:ext cx="58166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/>
            </a:pP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Advantage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of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devfs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46100" y="1968500"/>
            <a:ext cx="2286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4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89000" y="1917700"/>
            <a:ext cx="62738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Device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entry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points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in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/dev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are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476500"/>
            <a:ext cx="7696200" cy="2514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created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at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device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initialization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and</a:t>
            </a:r>
          </a:p>
          <a:p>
            <a:pPr>
              <a:lnSpc>
                <a:spcPts val="3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removed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at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device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removal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.</a:t>
            </a:r>
          </a:p>
          <a:p>
            <a:pPr>
              <a:lnSpc>
                <a:spcPts val="46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There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no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need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to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allocate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a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major</a:t>
            </a:r>
          </a:p>
          <a:p>
            <a:pPr>
              <a:lnSpc>
                <a:spcPts val="3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number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for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device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driver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and</a:t>
            </a:r>
          </a:p>
          <a:p>
            <a:pPr>
              <a:lnSpc>
                <a:spcPts val="3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deal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with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minor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numbers.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5600"/>
            <a:ext cx="9144000" cy="14097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57200" y="609600"/>
            <a:ext cx="46482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/>
            </a:pP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Devfs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functions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46100" y="2082800"/>
            <a:ext cx="203200" cy="384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1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1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/>
            </a:pPr>
            <a:r>
              <a:rPr lang="en-US" altLang="zh-CN" sz="21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889000" y="2057400"/>
            <a:ext cx="7696200" cy="4762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                <a:tab pos="7505700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devfs_handle_t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devfs_mk_dir</a:t>
            </a:r>
          </a:p>
          <a:p>
            <a:pPr>
              <a:lnSpc>
                <a:spcPts val="3300"/>
              </a:lnSpc>
              <a:tabLst>
                <a:tab pos="7505700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(devfs_handle_t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dir,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const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char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*name,</a:t>
            </a:r>
          </a:p>
          <a:p>
            <a:pPr>
              <a:lnSpc>
                <a:spcPts val="3300"/>
              </a:lnSpc>
              <a:tabLst>
                <a:tab pos="7505700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void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*info);</a:t>
            </a:r>
          </a:p>
          <a:p>
            <a:pPr>
              <a:lnSpc>
                <a:spcPts val="4000"/>
              </a:lnSpc>
              <a:tabLst>
                <a:tab pos="7505700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devfs_handle_t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devfs_register</a:t>
            </a:r>
          </a:p>
          <a:p>
            <a:pPr>
              <a:lnSpc>
                <a:spcPts val="3300"/>
              </a:lnSpc>
              <a:tabLst>
                <a:tab pos="7505700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(devfs_handle_t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dir,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const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char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*name,</a:t>
            </a:r>
          </a:p>
          <a:p>
            <a:pPr>
              <a:lnSpc>
                <a:spcPts val="3300"/>
              </a:lnSpc>
              <a:tabLst>
                <a:tab pos="7505700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unsigned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int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flags,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unsigned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int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major,</a:t>
            </a:r>
          </a:p>
          <a:p>
            <a:pPr>
              <a:lnSpc>
                <a:spcPts val="3300"/>
              </a:lnSpc>
              <a:tabLst>
                <a:tab pos="7505700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unsigned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int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minor,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umode_t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mode,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void</a:t>
            </a:r>
          </a:p>
          <a:p>
            <a:pPr>
              <a:lnSpc>
                <a:spcPts val="3300"/>
              </a:lnSpc>
              <a:tabLst>
                <a:tab pos="7505700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*ops,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void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*info);</a:t>
            </a:r>
          </a:p>
          <a:p>
            <a:pPr>
              <a:lnSpc>
                <a:spcPts val="4000"/>
              </a:lnSpc>
              <a:tabLst>
                <a:tab pos="7505700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void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devfs_unregister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(devfs_handle_t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de);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75057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CC"/>
                </a:solidFill>
                <a:latin typeface="Segoe UI" pitchFamily="18" charset="0"/>
                <a:cs typeface="Segoe UI" pitchFamily="18" charset="0"/>
              </a:rPr>
              <a:t>41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5600"/>
            <a:ext cx="9144000" cy="14097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394700" y="64897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0000CC"/>
                </a:solidFill>
                <a:latin typeface="Segoe UI" pitchFamily="18" charset="0"/>
                <a:cs typeface="Segoe UI" pitchFamily="18" charset="0"/>
              </a:rPr>
              <a:t>42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397000" y="3098800"/>
            <a:ext cx="3616696" cy="118404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200"/>
              </a:lnSpc>
              <a:tabLst/>
            </a:pPr>
            <a:r>
              <a:rPr lang="en-US" altLang="zh-CN" sz="5400" b="1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Thank You!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5600"/>
            <a:ext cx="9144000" cy="14097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496300" y="6489700"/>
            <a:ext cx="88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0000CC"/>
                </a:solidFill>
                <a:latin typeface="Segoe UI" pitchFamily="18" charset="0"/>
                <a:cs typeface="Segoe UI" pitchFamily="18" charset="0"/>
              </a:rPr>
              <a:t>5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58800" y="609600"/>
            <a:ext cx="58293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/>
            </a:pP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Create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device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node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46100" y="1968500"/>
            <a:ext cx="2286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4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89000" y="1917700"/>
            <a:ext cx="67945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mknod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/dev/name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c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major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minor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03300" y="2489200"/>
            <a:ext cx="9398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239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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057400" y="2489200"/>
            <a:ext cx="46228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name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should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be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same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003300" y="2997200"/>
            <a:ext cx="61595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239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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Now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users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can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access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device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5600"/>
            <a:ext cx="9144000" cy="14097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496300" y="6489700"/>
            <a:ext cx="88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0000CC"/>
                </a:solidFill>
                <a:latin typeface="Segoe UI" pitchFamily="18" charset="0"/>
                <a:cs typeface="Segoe UI" pitchFamily="18" charset="0"/>
              </a:rPr>
              <a:t>6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58800" y="609600"/>
            <a:ext cx="70739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/>
            </a:pP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Dynamic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major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number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46100" y="1968500"/>
            <a:ext cx="2286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4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89000" y="1930400"/>
            <a:ext cx="6604000" cy="952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register_chrdev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(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major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,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“name”,</a:t>
            </a:r>
          </a:p>
          <a:p>
            <a:pPr>
              <a:lnSpc>
                <a:spcPts val="3800"/>
              </a:lnSpc>
              <a:tabLst/>
            </a:pP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*fops)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03300" y="2971800"/>
            <a:ext cx="12446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239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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when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362200" y="2971800"/>
            <a:ext cx="62230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8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major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=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0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it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returns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a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dynamically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46100" y="3987800"/>
            <a:ext cx="2286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4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889000" y="3416300"/>
            <a:ext cx="4660900" cy="1003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allocated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major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number</a:t>
            </a:r>
          </a:p>
          <a:p>
            <a:pPr>
              <a:lnSpc>
                <a:spcPts val="4600"/>
              </a:lnSpc>
              <a:tabLst>
                <a:tab pos="393700" algn="l"/>
              </a:tabLst>
            </a:pP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Disadvantage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003300" y="4508500"/>
            <a:ext cx="9398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239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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You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2057400" y="4508500"/>
            <a:ext cx="52832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can’t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create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device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nodes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282700" y="4965700"/>
            <a:ext cx="69723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because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major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number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assigned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to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your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module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can’t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be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guaranteed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to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always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be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same.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2062481" y="3841751"/>
            <a:ext cx="7045958" cy="406397"/>
          </a:xfrm>
          <a:custGeom>
            <a:avLst/>
            <a:gdLst>
              <a:gd name="connsiteX0" fmla="*/ 3522978 w 7045958"/>
              <a:gd name="connsiteY0" fmla="*/ 387348 h 406397"/>
              <a:gd name="connsiteX1" fmla="*/ 19048 w 7045958"/>
              <a:gd name="connsiteY1" fmla="*/ 387348 h 406397"/>
              <a:gd name="connsiteX2" fmla="*/ 19048 w 7045958"/>
              <a:gd name="connsiteY2" fmla="*/ 19048 h 406397"/>
              <a:gd name="connsiteX3" fmla="*/ 7026908 w 7045958"/>
              <a:gd name="connsiteY3" fmla="*/ 19048 h 406397"/>
              <a:gd name="connsiteX4" fmla="*/ 7026908 w 7045958"/>
              <a:gd name="connsiteY4" fmla="*/ 387348 h 406397"/>
              <a:gd name="connsiteX5" fmla="*/ 3522978 w 7045958"/>
              <a:gd name="connsiteY5" fmla="*/ 387348 h 406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7045958" h="406397">
                <a:moveTo>
                  <a:pt x="3522978" y="387348"/>
                </a:moveTo>
                <a:lnTo>
                  <a:pt x="19048" y="387348"/>
                </a:lnTo>
                <a:lnTo>
                  <a:pt x="19048" y="19048"/>
                </a:lnTo>
                <a:lnTo>
                  <a:pt x="7026908" y="19048"/>
                </a:lnTo>
                <a:lnTo>
                  <a:pt x="7026908" y="387348"/>
                </a:lnTo>
                <a:lnTo>
                  <a:pt x="3522978" y="387348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6633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5600"/>
            <a:ext cx="9144000" cy="14097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496300" y="6489700"/>
            <a:ext cx="88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0000CC"/>
                </a:solidFill>
                <a:latin typeface="Segoe UI" pitchFamily="18" charset="0"/>
                <a:cs typeface="Segoe UI" pitchFamily="18" charset="0"/>
              </a:rPr>
              <a:t>7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58800" y="609600"/>
            <a:ext cx="70739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/>
            </a:pP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Dynamic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major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number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1968500"/>
            <a:ext cx="2286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4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889000" y="1968500"/>
            <a:ext cx="3594100" cy="198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88900" algn="l"/>
                <a:tab pos="266700" algn="l"/>
              </a:tabLst>
            </a:pP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Use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/proc/devices</a:t>
            </a:r>
          </a:p>
          <a:p>
            <a:pPr>
              <a:lnSpc>
                <a:spcPts val="1800"/>
              </a:lnSpc>
              <a:tabLst>
                <a:tab pos="88900" algn="l"/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1400" b="1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Character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devices:</a:t>
            </a:r>
          </a:p>
          <a:p>
            <a:pPr>
              <a:lnSpc>
                <a:spcPts val="1600"/>
              </a:lnSpc>
              <a:tabLst>
                <a:tab pos="88900" algn="l"/>
                <a:tab pos="266700" algn="l"/>
              </a:tabLst>
            </a:pPr>
            <a:r>
              <a:rPr lang="en-US" altLang="zh-CN" dirty="0" smtClean="0"/>
              <a:t>		</a:t>
            </a:r>
            <a:r>
              <a:rPr lang="en-US" altLang="zh-CN" sz="1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1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mem</a:t>
            </a:r>
          </a:p>
          <a:p>
            <a:pPr>
              <a:lnSpc>
                <a:spcPts val="1600"/>
              </a:lnSpc>
              <a:tabLst>
                <a:tab pos="88900" algn="l"/>
                <a:tab pos="266700" algn="l"/>
              </a:tabLst>
            </a:pPr>
            <a:r>
              <a:rPr lang="en-US" altLang="zh-CN" dirty="0" smtClean="0"/>
              <a:t>		</a:t>
            </a:r>
            <a:r>
              <a:rPr lang="en-US" altLang="zh-CN" sz="1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2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pty</a:t>
            </a:r>
          </a:p>
          <a:p>
            <a:pPr>
              <a:lnSpc>
                <a:spcPts val="1600"/>
              </a:lnSpc>
              <a:tabLst>
                <a:tab pos="88900" algn="l"/>
                <a:tab pos="266700" algn="l"/>
              </a:tabLst>
            </a:pPr>
            <a:r>
              <a:rPr lang="en-US" altLang="zh-CN" dirty="0" smtClean="0"/>
              <a:t>		</a:t>
            </a:r>
            <a:r>
              <a:rPr lang="en-US" altLang="zh-CN" sz="1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3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ttyp</a:t>
            </a:r>
          </a:p>
          <a:p>
            <a:pPr>
              <a:lnSpc>
                <a:spcPts val="1600"/>
              </a:lnSpc>
              <a:tabLst>
                <a:tab pos="88900" algn="l"/>
                <a:tab pos="266700" algn="l"/>
              </a:tabLst>
            </a:pPr>
            <a:r>
              <a:rPr lang="en-US" altLang="zh-CN" dirty="0" smtClean="0"/>
              <a:t>		</a:t>
            </a:r>
            <a:r>
              <a:rPr lang="en-US" altLang="zh-CN" sz="1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4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ttyS</a:t>
            </a:r>
          </a:p>
          <a:p>
            <a:pPr>
              <a:lnSpc>
                <a:spcPts val="1600"/>
              </a:lnSpc>
              <a:tabLst>
                <a:tab pos="88900" algn="l"/>
                <a:tab pos="266700" algn="l"/>
              </a:tabLst>
            </a:pPr>
            <a:r>
              <a:rPr lang="en-US" altLang="zh-CN" dirty="0" smtClean="0"/>
              <a:t>		</a:t>
            </a:r>
            <a:r>
              <a:rPr lang="en-US" altLang="zh-CN" sz="1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6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lp</a:t>
            </a:r>
          </a:p>
          <a:p>
            <a:pPr>
              <a:lnSpc>
                <a:spcPts val="1600"/>
              </a:lnSpc>
              <a:tabLst>
                <a:tab pos="88900" algn="l"/>
                <a:tab pos="266700" algn="l"/>
              </a:tabLst>
            </a:pPr>
            <a:r>
              <a:rPr lang="en-US" altLang="zh-CN" dirty="0" smtClean="0"/>
              <a:t>		</a:t>
            </a:r>
            <a:r>
              <a:rPr lang="en-US" altLang="zh-CN" sz="1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7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vcs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155700" y="3911600"/>
            <a:ext cx="7366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10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misc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13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input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977900" y="4381500"/>
            <a:ext cx="1422400" cy="190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1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14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sound</a:t>
            </a:r>
          </a:p>
          <a:p>
            <a:pPr>
              <a:lnSpc>
                <a:spcPts val="16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1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21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sg</a:t>
            </a:r>
          </a:p>
          <a:p>
            <a:pPr>
              <a:lnSpc>
                <a:spcPts val="16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1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180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usb</a:t>
            </a:r>
          </a:p>
          <a:p>
            <a:pPr>
              <a:lnSpc>
                <a:spcPts val="1600"/>
              </a:lnSpc>
              <a:tabLst>
                <a:tab pos="177800" algn="l"/>
              </a:tabLst>
            </a:pPr>
            <a:r>
              <a:rPr lang="en-US" altLang="zh-CN" sz="1400" b="1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Block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devices:</a:t>
            </a:r>
          </a:p>
          <a:p>
            <a:pPr>
              <a:lnSpc>
                <a:spcPts val="16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1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2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fd</a:t>
            </a:r>
          </a:p>
          <a:p>
            <a:pPr>
              <a:lnSpc>
                <a:spcPts val="16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1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8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sd</a:t>
            </a:r>
          </a:p>
          <a:p>
            <a:pPr>
              <a:lnSpc>
                <a:spcPts val="16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1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11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sr</a:t>
            </a:r>
          </a:p>
          <a:p>
            <a:pPr>
              <a:lnSpc>
                <a:spcPts val="16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1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65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sd</a:t>
            </a:r>
          </a:p>
          <a:p>
            <a:pPr>
              <a:lnSpc>
                <a:spcPts val="16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1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66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sd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2171700" y="3924300"/>
            <a:ext cx="13589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major=‘</a:t>
            </a:r>
            <a:r>
              <a:rPr lang="en-US" altLang="zh-CN" sz="18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awk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3594100" y="3924300"/>
            <a:ext cx="53975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"\\$2==\"$module\"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{print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\\$1}"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/proc/devices‘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5600"/>
            <a:ext cx="9144000" cy="14097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496300" y="6489700"/>
            <a:ext cx="88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0000CC"/>
                </a:solidFill>
                <a:latin typeface="Segoe UI" pitchFamily="18" charset="0"/>
                <a:cs typeface="Segoe UI" pitchFamily="18" charset="0"/>
              </a:rPr>
              <a:t>8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46100" y="762000"/>
            <a:ext cx="7874000" cy="511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>
                <a:tab pos="342900" algn="l"/>
                <a:tab pos="368300" algn="l"/>
                <a:tab pos="558800" algn="l"/>
              </a:tabLst>
            </a:pP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Dynamic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major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number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342900" algn="l"/>
                <a:tab pos="368300" algn="l"/>
                <a:tab pos="5588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result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register_chrdev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(major,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“scull”,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&amp;scull_fops);</a:t>
            </a:r>
          </a:p>
          <a:p>
            <a:pPr>
              <a:lnSpc>
                <a:spcPts val="3400"/>
              </a:lnSpc>
              <a:tabLst>
                <a:tab pos="342900" algn="l"/>
                <a:tab pos="368300" algn="l"/>
                <a:tab pos="5588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(result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&lt;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0)</a:t>
            </a:r>
          </a:p>
          <a:p>
            <a:pPr>
              <a:lnSpc>
                <a:spcPts val="3400"/>
              </a:lnSpc>
              <a:tabLst>
                <a:tab pos="342900" algn="l"/>
                <a:tab pos="368300" algn="l"/>
                <a:tab pos="5588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{</a:t>
            </a:r>
          </a:p>
          <a:p>
            <a:pPr>
              <a:lnSpc>
                <a:spcPts val="3400"/>
              </a:lnSpc>
              <a:tabLst>
                <a:tab pos="342900" algn="l"/>
                <a:tab pos="368300" algn="l"/>
                <a:tab pos="5588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printk(w_level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“scull: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cannot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get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major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%d\n”</a:t>
            </a:r>
          </a:p>
          <a:p>
            <a:pPr>
              <a:lnSpc>
                <a:spcPts val="2800"/>
              </a:lnSpc>
              <a:tabLst>
                <a:tab pos="342900" algn="l"/>
                <a:tab pos="368300" algn="l"/>
                <a:tab pos="558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major);</a:t>
            </a:r>
          </a:p>
          <a:p>
            <a:pPr>
              <a:lnSpc>
                <a:spcPts val="3400"/>
              </a:lnSpc>
              <a:tabLst>
                <a:tab pos="342900" algn="l"/>
                <a:tab pos="368300" algn="l"/>
                <a:tab pos="558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return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result;</a:t>
            </a:r>
          </a:p>
          <a:p>
            <a:pPr>
              <a:lnSpc>
                <a:spcPts val="3400"/>
              </a:lnSpc>
              <a:tabLst>
                <a:tab pos="342900" algn="l"/>
                <a:tab pos="368300" algn="l"/>
                <a:tab pos="5588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}</a:t>
            </a:r>
          </a:p>
          <a:p>
            <a:pPr>
              <a:lnSpc>
                <a:spcPts val="3400"/>
              </a:lnSpc>
              <a:tabLst>
                <a:tab pos="342900" algn="l"/>
                <a:tab pos="368300" algn="l"/>
                <a:tab pos="558800" algn="l"/>
              </a:tabLst>
            </a:pPr>
            <a:r>
              <a:rPr lang="en-US" altLang="zh-CN" sz="24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if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(major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==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0)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//dynamic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major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allocation</a:t>
            </a:r>
          </a:p>
          <a:p>
            <a:pPr>
              <a:lnSpc>
                <a:spcPts val="3400"/>
              </a:lnSpc>
              <a:tabLst>
                <a:tab pos="342900" algn="l"/>
                <a:tab pos="368300" algn="l"/>
                <a:tab pos="5588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major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result;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5600"/>
            <a:ext cx="9144000" cy="14097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496300" y="6489700"/>
            <a:ext cx="88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0000CC"/>
                </a:solidFill>
                <a:latin typeface="Segoe UI" pitchFamily="18" charset="0"/>
                <a:cs typeface="Segoe UI" pitchFamily="18" charset="0"/>
              </a:rPr>
              <a:t>9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58800" y="609600"/>
            <a:ext cx="49530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/>
            </a:pP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Remove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a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driver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46100" y="1968500"/>
            <a:ext cx="2286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4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89000" y="1930400"/>
            <a:ext cx="7023100" cy="952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int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unregister_chrdev</a:t>
            </a:r>
            <a:r>
              <a:rPr lang="en-US" altLang="zh-CN" sz="32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(unsigned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int</a:t>
            </a:r>
          </a:p>
          <a:p>
            <a:pPr>
              <a:lnSpc>
                <a:spcPts val="3800"/>
              </a:lnSpc>
              <a:tabLst/>
            </a:pPr>
            <a:r>
              <a:rPr lang="en-US" altLang="zh-CN" sz="32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major,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const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char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*name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</TotalTime>
  <Words>1140</Words>
  <Application>Microsoft Office PowerPoint</Application>
  <PresentationFormat>On-screen Show (4:3)</PresentationFormat>
  <Paragraphs>662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ganesh</cp:lastModifiedBy>
  <cp:revision>8</cp:revision>
  <dcterms:created xsi:type="dcterms:W3CDTF">2006-08-16T00:00:00Z</dcterms:created>
  <dcterms:modified xsi:type="dcterms:W3CDTF">2014-11-05T02:04:22Z</dcterms:modified>
</cp:coreProperties>
</file>