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diagrams/drawing1.xml" ContentType="application/vnd.ms-office.drawingml.diagramDrawing+xml"/>
  <Override PartName="/ppt/diagrams/data1.xml" ContentType="application/vnd.openxmlformats-officedocument.drawingml.diagramData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diagrams/_rels/drawing1.xml.rels" ContentType="application/vnd.openxmlformats-package.relationships+xml"/>
  <Override PartName="/ppt/diagrams/_rels/data1.xml.rels" ContentType="application/vnd.openxmlformats-package.relationships+xml"/>
  <Override PartName="/ppt/diagrams/drawing2.xml" ContentType="application/vnd.ms-office.drawingml.diagramDrawing+xml"/>
  <Override PartName="/ppt/diagrams/data2.xml" ContentType="application/vnd.openxmlformats-officedocument.drawingml.diagramData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4.png" ContentType="image/png"/>
  <Override PartName="/ppt/media/image24.jpeg" ContentType="image/jpeg"/>
  <Override PartName="/ppt/media/image12.png" ContentType="image/png"/>
  <Override PartName="/ppt/media/OOXDiagramDrawingRels2_9.png" ContentType="image/png"/>
  <Override PartName="/ppt/media/image10.png" ContentType="image/png"/>
  <Override PartName="/ppt/media/OOXDiagramDrawingRels2_7.png" ContentType="image/png"/>
  <Override PartName="/ppt/media/image9.png" ContentType="image/png"/>
  <Override PartName="/ppt/media/image7.png" ContentType="image/png"/>
  <Override PartName="/ppt/media/image5.png" ContentType="image/png"/>
  <Override PartName="/ppt/media/image15.png" ContentType="image/png"/>
  <Override PartName="/ppt/media/OOXDiagramDataRels1_2.png" ContentType="image/png"/>
  <Override PartName="/ppt/media/image13.png" ContentType="image/png"/>
  <Override PartName="/ppt/media/OOXDiagramDataRels1_0.png" ContentType="image/png"/>
  <Override PartName="/ppt/media/OOXDiagramDrawingRels2_1.svg" ContentType="image/svg"/>
  <Override PartName="/ppt/media/OOXDiagramDrawingRels1_5.svg" ContentType="image/svg"/>
  <Override PartName="/ppt/media/OOXDiagramDrawingRels2_0.png" ContentType="image/png"/>
  <Override PartName="/ppt/media/OOXDiagramDrawingRels1_4.png" ContentType="image/png"/>
  <Override PartName="/ppt/media/image8.png" ContentType="image/png"/>
  <Override PartName="/ppt/media/OOXDiagramDataRels2_9.png" ContentType="image/png"/>
  <Override PartName="/ppt/media/image42.png" ContentType="image/png"/>
  <Override PartName="/ppt/media/OOXDiagramDataRels2_8.svg" ContentType="image/svg"/>
  <Override PartName="/ppt/media/image6.png" ContentType="image/png"/>
  <Override PartName="/ppt/media/OOXDiagramDataRels2_7.png" ContentType="image/png"/>
  <Override PartName="/ppt/media/image40.png" ContentType="image/png"/>
  <Override PartName="/ppt/media/OOXDiagramDrawingRels1_0.png" ContentType="image/png"/>
  <Override PartName="/ppt/media/image11.png" ContentType="image/png"/>
  <Override PartName="/ppt/media/OOXDiagramDrawingRels2_5.png" ContentType="image/png"/>
  <Override PartName="/ppt/media/OOXDiagramDataRels2_3.png" ContentType="image/png"/>
  <Override PartName="/ppt/media/image2.png" ContentType="image/png"/>
  <Override PartName="/ppt/media/OOXDiagramDataRels2_4.svg" ContentType="image/svg"/>
  <Override PartName="/ppt/media/image1.jpeg" ContentType="image/jpeg"/>
  <Override PartName="/ppt/media/image21.png" ContentType="image/png"/>
  <Override PartName="/ppt/media/image25.png" ContentType="image/png"/>
  <Override PartName="/ppt/media/image27.png" ContentType="image/png"/>
  <Override PartName="/ppt/media/image30.png" ContentType="image/png"/>
  <Override PartName="/ppt/media/OOXDiagramDrawingRels1_3.svg" ContentType="image/svg"/>
  <Override PartName="/ppt/media/OOXDiagramDrawingRels2_4.svg" ContentType="image/svg"/>
  <Override PartName="/ppt/media/image31.png" ContentType="image/png"/>
  <Override PartName="/ppt/media/image32.png" ContentType="image/png"/>
  <Override PartName="/ppt/media/OOXDiagramDrawingRels2_6.svg" ContentType="image/svg"/>
  <Override PartName="/ppt/media/image18.png" ContentType="image/png"/>
  <Override PartName="/ppt/media/image33.png" ContentType="image/png"/>
  <Override PartName="/ppt/media/image28.png" ContentType="image/png"/>
  <Override PartName="/ppt/media/image43.png" ContentType="image/png"/>
  <Override PartName="/ppt/media/image44.png" ContentType="image/png"/>
  <Override PartName="/ppt/media/image38.png" ContentType="image/png"/>
  <Override PartName="/ppt/media/image3.png" ContentType="image/png"/>
  <Override PartName="/ppt/media/image22.jpeg" ContentType="image/jpeg"/>
  <Override PartName="/ppt/media/OOXDiagramDataRels1_3.svg" ContentType="image/svg"/>
  <Override PartName="/ppt/media/image41.png" ContentType="image/png"/>
  <Override PartName="/ppt/media/image35.png" ContentType="image/png"/>
  <Override PartName="/ppt/media/image46.png" ContentType="image/png"/>
  <Override PartName="/ppt/media/image45.png" ContentType="image/png"/>
  <Override PartName="/ppt/media/image39.png" ContentType="image/png"/>
  <Override PartName="/ppt/media/OOXDiagramDataRels2_5.png" ContentType="image/png"/>
  <Override PartName="/ppt/media/image23.jpeg" ContentType="image/jpeg"/>
  <Override PartName="/ppt/media/image36.png" ContentType="image/png"/>
  <Override PartName="/ppt/media/image19.png" ContentType="image/png"/>
  <Override PartName="/ppt/media/image37.jpeg" ContentType="image/jpeg"/>
  <Override PartName="/ppt/media/image34.png" ContentType="image/png"/>
  <Override PartName="/ppt/media/image16.png" ContentType="image/png"/>
  <Override PartName="/ppt/media/OOXDiagramDataRels2_2.svg" ContentType="image/svg"/>
  <Override PartName="/ppt/media/OOXDiagramDataRels1_1.svg" ContentType="image/svg"/>
  <Override PartName="/ppt/media/image29.png" ContentType="image/png"/>
  <Override PartName="/ppt/media/OOXDiagramDrawingRels1_2.png" ContentType="image/png"/>
  <Override PartName="/ppt/media/OOXDiagramDrawingRels2_3.png" ContentType="image/png"/>
  <Override PartName="/ppt/media/OOXDiagramDataRels2_1.svg" ContentType="image/svg"/>
  <Override PartName="/ppt/media/OOXDiagramDataRels1_5.svg" ContentType="image/svg"/>
  <Override PartName="/ppt/media/image4.png" ContentType="image/png"/>
  <Override PartName="/ppt/media/OOXDiagramDataRels2_6.svg" ContentType="image/svg"/>
  <Override PartName="/ppt/media/OOXDiagramDrawingRels2_8.svg" ContentType="image/svg"/>
  <Override PartName="/ppt/media/image26.png" ContentType="image/png"/>
  <Override PartName="/ppt/media/OOXDiagramDrawingRels1_1.svg" ContentType="image/svg"/>
  <Override PartName="/ppt/media/OOXDiagramDrawingRels2_2.svg" ContentType="image/svg"/>
  <Override PartName="/ppt/media/image20.png" ContentType="image/png"/>
  <Override PartName="/ppt/media/OOXDiagramDataRels1_4.png" ContentType="image/png"/>
  <Override PartName="/ppt/media/OOXDiagramDataRels2_0.png" ContentType="image/png"/>
  <Override PartName="/ppt/media/image17.png" ContentType="image/png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60.xml" ContentType="application/vnd.openxmlformats-officedocument.presentationml.slide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5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54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9.xml.rels" ContentType="application/vnd.openxmlformats-package.relationships+xml"/>
  <Override PartName="/ppt/slides/_rels/slide57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17.xml.rels" ContentType="application/vnd.openxmlformats-package.relationships+xml"/>
  <Override PartName="/ppt/slides/_rels/slide60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52.xml.rels" ContentType="application/vnd.openxmlformats-package.relationships+xml"/>
  <Override PartName="/ppt/slides/_rels/slide59.xml.rels" ContentType="application/vnd.openxmlformats-package.relationships+xml"/>
  <Override PartName="/ppt/slides/_rels/slide30.xml.rels" ContentType="application/vnd.openxmlformats-package.relationships+xml"/>
  <Override PartName="/ppt/slides/_rels/slide62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3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56.xml.rels" ContentType="application/vnd.openxmlformats-package.relationships+xml"/>
  <Override PartName="/ppt/slides/_rels/slide8.xml.rels" ContentType="application/vnd.openxmlformats-package.relationships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14.xml" ContentType="application/vnd.openxmlformats-officedocument.presentationml.slide+xml"/>
  <Override PartName="/ppt/slides/slide48.xml" ContentType="application/vnd.openxmlformats-officedocument.presentationml.slide+xml"/>
  <Override PartName="/ppt/slides/slide59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29.xml" ContentType="application/vnd.openxmlformats-officedocument.presentationml.slide+xml"/>
  <Override PartName="/ppt/slides/slide58.xml" ContentType="application/vnd.openxmlformats-officedocument.presentationml.slide+xml"/>
  <Override PartName="/ppt/slides/slide12.xml" ContentType="application/vnd.openxmlformats-officedocument.presentationml.slide+xml"/>
  <Override PartName="/ppt/slides/slide61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49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56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55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<Relationship Id="rId5" Type="http://schemas.openxmlformats.org/officeDocument/2006/relationships/image" Target="../media/OOXDiagramDataRels1_4.png"/><Relationship Id="rId6" Type="http://schemas.openxmlformats.org/officeDocument/2006/relationships/image" Target="../media/OOXDiagramDataRels1_5.sv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10" Type="http://schemas.openxmlformats.org/officeDocument/2006/relationships/image" Target="../media/OOXDiagramDataRels2_1.svg"/><Relationship Id="rId2" Type="http://schemas.openxmlformats.org/officeDocument/2006/relationships/image" Target="../media/OOXDiagramDataRels2_2.svg"/><Relationship Id="rId3" Type="http://schemas.openxmlformats.org/officeDocument/2006/relationships/image" Target="../media/OOXDiagramDataRels2_3.png"/><Relationship Id="rId4" Type="http://schemas.openxmlformats.org/officeDocument/2006/relationships/image" Target="../media/OOXDiagramDataRels2_4.svg"/><Relationship Id="rId5" Type="http://schemas.openxmlformats.org/officeDocument/2006/relationships/image" Target="../media/OOXDiagramDataRels2_5.png"/><Relationship Id="rId6" Type="http://schemas.openxmlformats.org/officeDocument/2006/relationships/image" Target="../media/OOXDiagramDataRels2_6.svg"/><Relationship Id="rId7" Type="http://schemas.openxmlformats.org/officeDocument/2006/relationships/image" Target="../media/OOXDiagramDataRels2_7.png"/><Relationship Id="rId8" Type="http://schemas.openxmlformats.org/officeDocument/2006/relationships/image" Target="../media/OOXDiagramDataRels2_8.svg"/><Relationship Id="rId9" Type="http://schemas.openxmlformats.org/officeDocument/2006/relationships/image" Target="../media/OOXDiagramDataRels2_9.pn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<Relationship Id="rId5" Type="http://schemas.openxmlformats.org/officeDocument/2006/relationships/image" Target="../media/OOXDiagramDrawingRels1_4.png"/><Relationship Id="rId6" Type="http://schemas.openxmlformats.org/officeDocument/2006/relationships/image" Target="../media/OOXDiagramDrawingRels1_5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10" Type="http://schemas.openxmlformats.org/officeDocument/2006/relationships/image" Target="../media/OOXDiagramDrawingRels2_1.svg"/><Relationship Id="rId2" Type="http://schemas.openxmlformats.org/officeDocument/2006/relationships/image" Target="../media/OOXDiagramDrawingRels2_2.svg"/><Relationship Id="rId3" Type="http://schemas.openxmlformats.org/officeDocument/2006/relationships/image" Target="../media/OOXDiagramDrawingRels2_3.png"/><Relationship Id="rId4" Type="http://schemas.openxmlformats.org/officeDocument/2006/relationships/image" Target="../media/OOXDiagramDrawingRels2_4.svg"/><Relationship Id="rId5" Type="http://schemas.openxmlformats.org/officeDocument/2006/relationships/image" Target="../media/OOXDiagramDrawingRels2_5.png"/><Relationship Id="rId6" Type="http://schemas.openxmlformats.org/officeDocument/2006/relationships/image" Target="../media/OOXDiagramDrawingRels2_6.svg"/><Relationship Id="rId7" Type="http://schemas.openxmlformats.org/officeDocument/2006/relationships/image" Target="../media/OOXDiagramDrawingRels2_7.png"/><Relationship Id="rId8" Type="http://schemas.openxmlformats.org/officeDocument/2006/relationships/image" Target="../media/OOXDiagramDrawingRels2_8.svg"/><Relationship Id="rId9" Type="http://schemas.openxmlformats.org/officeDocument/2006/relationships/image" Target="../media/OOXDiagramDrawingRels2_9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76A79-4CD6-4EF6-8D49-D0513A5A7A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A9E4EC6-5872-4330-8A7A-2FED6C81912B}">
      <dgm:prSet/>
      <dgm:spPr/>
      <dgm:t>
        <a:bodyPr/>
        <a:lstStyle/>
        <a:p>
          <a:r>
            <a:rPr lang="en-US"/>
            <a:t>Sequence Classification</a:t>
          </a:r>
        </a:p>
      </dgm:t>
    </dgm:pt>
    <dgm:pt modelId="{FBDA61FC-ECE9-446C-B8A6-169910053CDD}" type="parTrans" cxnId="{E73C50F4-5F99-4047-B2A9-E0C7076AF83F}">
      <dgm:prSet/>
      <dgm:spPr/>
      <dgm:t>
        <a:bodyPr/>
        <a:lstStyle/>
        <a:p>
          <a:endParaRPr lang="en-US"/>
        </a:p>
      </dgm:t>
    </dgm:pt>
    <dgm:pt modelId="{5100B42E-914C-4DED-A150-607BADE90A68}" type="sibTrans" cxnId="{E73C50F4-5F99-4047-B2A9-E0C7076AF83F}">
      <dgm:prSet/>
      <dgm:spPr/>
      <dgm:t>
        <a:bodyPr/>
        <a:lstStyle/>
        <a:p>
          <a:endParaRPr lang="en-US"/>
        </a:p>
      </dgm:t>
    </dgm:pt>
    <dgm:pt modelId="{84CD0BF6-496E-48B7-AA6A-64F833D4B344}">
      <dgm:prSet/>
      <dgm:spPr/>
      <dgm:t>
        <a:bodyPr/>
        <a:lstStyle/>
        <a:p>
          <a:r>
            <a:rPr lang="en-US"/>
            <a:t>Sequence to Sequence</a:t>
          </a:r>
        </a:p>
      </dgm:t>
    </dgm:pt>
    <dgm:pt modelId="{FC249350-00BC-4F54-84C4-76C973F0AA4B}" type="parTrans" cxnId="{1D28EE3A-E1AB-4AE7-B4F4-1B9154D99E30}">
      <dgm:prSet/>
      <dgm:spPr/>
      <dgm:t>
        <a:bodyPr/>
        <a:lstStyle/>
        <a:p>
          <a:endParaRPr lang="en-US"/>
        </a:p>
      </dgm:t>
    </dgm:pt>
    <dgm:pt modelId="{1E9E4B0A-E097-4042-AED8-2EB85C306652}" type="sibTrans" cxnId="{1D28EE3A-E1AB-4AE7-B4F4-1B9154D99E30}">
      <dgm:prSet/>
      <dgm:spPr/>
      <dgm:t>
        <a:bodyPr/>
        <a:lstStyle/>
        <a:p>
          <a:endParaRPr lang="en-US"/>
        </a:p>
      </dgm:t>
    </dgm:pt>
    <dgm:pt modelId="{DAF70512-D0E9-4470-B274-801D626CCF9B}">
      <dgm:prSet/>
      <dgm:spPr/>
      <dgm:t>
        <a:bodyPr/>
        <a:lstStyle/>
        <a:p>
          <a:r>
            <a:rPr lang="en-US"/>
            <a:t>Others</a:t>
          </a:r>
        </a:p>
      </dgm:t>
    </dgm:pt>
    <dgm:pt modelId="{B1B63D9B-9694-44D7-A871-B5335AE08001}" type="parTrans" cxnId="{B36E39BE-4CCC-46A5-9E16-67F8EDA1F194}">
      <dgm:prSet/>
      <dgm:spPr/>
      <dgm:t>
        <a:bodyPr/>
        <a:lstStyle/>
        <a:p>
          <a:endParaRPr lang="en-US"/>
        </a:p>
      </dgm:t>
    </dgm:pt>
    <dgm:pt modelId="{FBBD2425-DFB0-48F5-8FF7-17DED9C443B5}" type="sibTrans" cxnId="{B36E39BE-4CCC-46A5-9E16-67F8EDA1F194}">
      <dgm:prSet/>
      <dgm:spPr/>
      <dgm:t>
        <a:bodyPr/>
        <a:lstStyle/>
        <a:p>
          <a:endParaRPr lang="en-US"/>
        </a:p>
      </dgm:t>
    </dgm:pt>
    <dgm:pt modelId="{4B3CBEA5-A4CF-49B1-9025-1271612B9897}" type="pres">
      <dgm:prSet presAssocID="{FB676A79-4CD6-4EF6-8D49-D0513A5A7AC9}" presName="root" presStyleCnt="0">
        <dgm:presLayoutVars>
          <dgm:dir/>
          <dgm:resizeHandles val="exact"/>
        </dgm:presLayoutVars>
      </dgm:prSet>
      <dgm:spPr/>
    </dgm:pt>
    <dgm:pt modelId="{162D888F-115F-4C38-A91A-76E40BE75DD5}" type="pres">
      <dgm:prSet presAssocID="{6A9E4EC6-5872-4330-8A7A-2FED6C81912B}" presName="compNode" presStyleCnt="0"/>
      <dgm:spPr/>
    </dgm:pt>
    <dgm:pt modelId="{3AD82F1E-9DCD-491E-A6B1-F9F313B048B3}" type="pres">
      <dgm:prSet presAssocID="{6A9E4EC6-5872-4330-8A7A-2FED6C81912B}" presName="bgRect" presStyleLbl="bgShp" presStyleIdx="0" presStyleCnt="3"/>
      <dgm:spPr/>
    </dgm:pt>
    <dgm:pt modelId="{1CA38DE5-E57A-49CB-8D5C-A24B7BAD410C}" type="pres">
      <dgm:prSet presAssocID="{6A9E4EC6-5872-4330-8A7A-2FED6C8191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A149E75-288C-4E33-937B-C5B6D48A593A}" type="pres">
      <dgm:prSet presAssocID="{6A9E4EC6-5872-4330-8A7A-2FED6C81912B}" presName="spaceRect" presStyleCnt="0"/>
      <dgm:spPr/>
    </dgm:pt>
    <dgm:pt modelId="{F07F9E0A-B10D-47F3-93BE-6D5B07080EB7}" type="pres">
      <dgm:prSet presAssocID="{6A9E4EC6-5872-4330-8A7A-2FED6C81912B}" presName="parTx" presStyleLbl="revTx" presStyleIdx="0" presStyleCnt="3">
        <dgm:presLayoutVars>
          <dgm:chMax val="0"/>
          <dgm:chPref val="0"/>
        </dgm:presLayoutVars>
      </dgm:prSet>
      <dgm:spPr/>
    </dgm:pt>
    <dgm:pt modelId="{CBDFC540-13B5-4CC3-9709-D5FD7E2D4706}" type="pres">
      <dgm:prSet presAssocID="{5100B42E-914C-4DED-A150-607BADE90A68}" presName="sibTrans" presStyleCnt="0"/>
      <dgm:spPr/>
    </dgm:pt>
    <dgm:pt modelId="{6E8CA7C2-D6D9-4063-87A5-40678BA86A78}" type="pres">
      <dgm:prSet presAssocID="{84CD0BF6-496E-48B7-AA6A-64F833D4B344}" presName="compNode" presStyleCnt="0"/>
      <dgm:spPr/>
    </dgm:pt>
    <dgm:pt modelId="{F2BC8D35-9442-4CBE-B730-A19AC3DAB884}" type="pres">
      <dgm:prSet presAssocID="{84CD0BF6-496E-48B7-AA6A-64F833D4B344}" presName="bgRect" presStyleLbl="bgShp" presStyleIdx="1" presStyleCnt="3"/>
      <dgm:spPr/>
    </dgm:pt>
    <dgm:pt modelId="{F31A5075-9F6F-40D3-994F-54B7BCB9C519}" type="pres">
      <dgm:prSet presAssocID="{84CD0BF6-496E-48B7-AA6A-64F833D4B3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F4F1AAC-83C5-4092-A5B1-0B775274D0D9}" type="pres">
      <dgm:prSet presAssocID="{84CD0BF6-496E-48B7-AA6A-64F833D4B344}" presName="spaceRect" presStyleCnt="0"/>
      <dgm:spPr/>
    </dgm:pt>
    <dgm:pt modelId="{F5944C79-DF77-4C1B-9CD1-F5D46AEE165F}" type="pres">
      <dgm:prSet presAssocID="{84CD0BF6-496E-48B7-AA6A-64F833D4B344}" presName="parTx" presStyleLbl="revTx" presStyleIdx="1" presStyleCnt="3">
        <dgm:presLayoutVars>
          <dgm:chMax val="0"/>
          <dgm:chPref val="0"/>
        </dgm:presLayoutVars>
      </dgm:prSet>
      <dgm:spPr/>
    </dgm:pt>
    <dgm:pt modelId="{95CAD53C-9944-4D2B-9E5D-FB3B7B6C3D69}" type="pres">
      <dgm:prSet presAssocID="{1E9E4B0A-E097-4042-AED8-2EB85C306652}" presName="sibTrans" presStyleCnt="0"/>
      <dgm:spPr/>
    </dgm:pt>
    <dgm:pt modelId="{0899852F-98A6-4ACB-9FBF-3218EFB34BFB}" type="pres">
      <dgm:prSet presAssocID="{DAF70512-D0E9-4470-B274-801D626CCF9B}" presName="compNode" presStyleCnt="0"/>
      <dgm:spPr/>
    </dgm:pt>
    <dgm:pt modelId="{EA6890F4-7459-46C9-AEB0-6108D1810B79}" type="pres">
      <dgm:prSet presAssocID="{DAF70512-D0E9-4470-B274-801D626CCF9B}" presName="bgRect" presStyleLbl="bgShp" presStyleIdx="2" presStyleCnt="3" custLinFactNeighborX="0" custLinFactNeighborY="440"/>
      <dgm:spPr/>
    </dgm:pt>
    <dgm:pt modelId="{48840D5C-0479-48D6-A179-E098D475A2FC}" type="pres">
      <dgm:prSet presAssocID="{DAF70512-D0E9-4470-B274-801D626CCF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1D8F2234-36A3-4022-A3FB-7E0FCC70920A}" type="pres">
      <dgm:prSet presAssocID="{DAF70512-D0E9-4470-B274-801D626CCF9B}" presName="spaceRect" presStyleCnt="0"/>
      <dgm:spPr/>
    </dgm:pt>
    <dgm:pt modelId="{63BF3956-C048-4A45-BC4C-912259CCACE2}" type="pres">
      <dgm:prSet presAssocID="{DAF70512-D0E9-4470-B274-801D626CCF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28EE3A-E1AB-4AE7-B4F4-1B9154D99E30}" srcId="{FB676A79-4CD6-4EF6-8D49-D0513A5A7AC9}" destId="{84CD0BF6-496E-48B7-AA6A-64F833D4B344}" srcOrd="1" destOrd="0" parTransId="{FC249350-00BC-4F54-84C4-76C973F0AA4B}" sibTransId="{1E9E4B0A-E097-4042-AED8-2EB85C306652}"/>
    <dgm:cxn modelId="{E5AD5A7E-2D56-4543-8863-C88BBF4E33B0}" type="presOf" srcId="{6A9E4EC6-5872-4330-8A7A-2FED6C81912B}" destId="{F07F9E0A-B10D-47F3-93BE-6D5B07080EB7}" srcOrd="0" destOrd="0" presId="urn:microsoft.com/office/officeart/2018/2/layout/IconVerticalSolidList"/>
    <dgm:cxn modelId="{AE80B396-AD31-4B05-BD2C-24A73D2C8DC6}" type="presOf" srcId="{84CD0BF6-496E-48B7-AA6A-64F833D4B344}" destId="{F5944C79-DF77-4C1B-9CD1-F5D46AEE165F}" srcOrd="0" destOrd="0" presId="urn:microsoft.com/office/officeart/2018/2/layout/IconVerticalSolidList"/>
    <dgm:cxn modelId="{35B3BDA0-F974-4E84-B574-BE79B9A40AAE}" type="presOf" srcId="{FB676A79-4CD6-4EF6-8D49-D0513A5A7AC9}" destId="{4B3CBEA5-A4CF-49B1-9025-1271612B9897}" srcOrd="0" destOrd="0" presId="urn:microsoft.com/office/officeart/2018/2/layout/IconVerticalSolidList"/>
    <dgm:cxn modelId="{B36E39BE-4CCC-46A5-9E16-67F8EDA1F194}" srcId="{FB676A79-4CD6-4EF6-8D49-D0513A5A7AC9}" destId="{DAF70512-D0E9-4470-B274-801D626CCF9B}" srcOrd="2" destOrd="0" parTransId="{B1B63D9B-9694-44D7-A871-B5335AE08001}" sibTransId="{FBBD2425-DFB0-48F5-8FF7-17DED9C443B5}"/>
    <dgm:cxn modelId="{95E442ED-7A5A-4A74-B991-810F48F6D5CC}" type="presOf" srcId="{DAF70512-D0E9-4470-B274-801D626CCF9B}" destId="{63BF3956-C048-4A45-BC4C-912259CCACE2}" srcOrd="0" destOrd="0" presId="urn:microsoft.com/office/officeart/2018/2/layout/IconVerticalSolidList"/>
    <dgm:cxn modelId="{E73C50F4-5F99-4047-B2A9-E0C7076AF83F}" srcId="{FB676A79-4CD6-4EF6-8D49-D0513A5A7AC9}" destId="{6A9E4EC6-5872-4330-8A7A-2FED6C81912B}" srcOrd="0" destOrd="0" parTransId="{FBDA61FC-ECE9-446C-B8A6-169910053CDD}" sibTransId="{5100B42E-914C-4DED-A150-607BADE90A68}"/>
    <dgm:cxn modelId="{ED724FFE-C316-4870-85BE-C9553F822E17}" type="presParOf" srcId="{4B3CBEA5-A4CF-49B1-9025-1271612B9897}" destId="{162D888F-115F-4C38-A91A-76E40BE75DD5}" srcOrd="0" destOrd="0" presId="urn:microsoft.com/office/officeart/2018/2/layout/IconVerticalSolidList"/>
    <dgm:cxn modelId="{F00AB0F8-5F66-4DC4-A888-D26424B27AE2}" type="presParOf" srcId="{162D888F-115F-4C38-A91A-76E40BE75DD5}" destId="{3AD82F1E-9DCD-491E-A6B1-F9F313B048B3}" srcOrd="0" destOrd="0" presId="urn:microsoft.com/office/officeart/2018/2/layout/IconVerticalSolidList"/>
    <dgm:cxn modelId="{5177A731-7C0F-42B9-87C5-CA4CD01C71B2}" type="presParOf" srcId="{162D888F-115F-4C38-A91A-76E40BE75DD5}" destId="{1CA38DE5-E57A-49CB-8D5C-A24B7BAD410C}" srcOrd="1" destOrd="0" presId="urn:microsoft.com/office/officeart/2018/2/layout/IconVerticalSolidList"/>
    <dgm:cxn modelId="{122FBD4C-E1A5-4EBF-9BEB-F49E08817F81}" type="presParOf" srcId="{162D888F-115F-4C38-A91A-76E40BE75DD5}" destId="{DA149E75-288C-4E33-937B-C5B6D48A593A}" srcOrd="2" destOrd="0" presId="urn:microsoft.com/office/officeart/2018/2/layout/IconVerticalSolidList"/>
    <dgm:cxn modelId="{8F86D6E2-15A2-408A-9308-4026E7371BBF}" type="presParOf" srcId="{162D888F-115F-4C38-A91A-76E40BE75DD5}" destId="{F07F9E0A-B10D-47F3-93BE-6D5B07080EB7}" srcOrd="3" destOrd="0" presId="urn:microsoft.com/office/officeart/2018/2/layout/IconVerticalSolidList"/>
    <dgm:cxn modelId="{05BD3847-41A9-4743-AB6C-15F7E29C92A3}" type="presParOf" srcId="{4B3CBEA5-A4CF-49B1-9025-1271612B9897}" destId="{CBDFC540-13B5-4CC3-9709-D5FD7E2D4706}" srcOrd="1" destOrd="0" presId="urn:microsoft.com/office/officeart/2018/2/layout/IconVerticalSolidList"/>
    <dgm:cxn modelId="{838DF440-CC92-47A5-830E-22825CA117BC}" type="presParOf" srcId="{4B3CBEA5-A4CF-49B1-9025-1271612B9897}" destId="{6E8CA7C2-D6D9-4063-87A5-40678BA86A78}" srcOrd="2" destOrd="0" presId="urn:microsoft.com/office/officeart/2018/2/layout/IconVerticalSolidList"/>
    <dgm:cxn modelId="{7AF89F12-1F51-41DD-B489-510430F1AD08}" type="presParOf" srcId="{6E8CA7C2-D6D9-4063-87A5-40678BA86A78}" destId="{F2BC8D35-9442-4CBE-B730-A19AC3DAB884}" srcOrd="0" destOrd="0" presId="urn:microsoft.com/office/officeart/2018/2/layout/IconVerticalSolidList"/>
    <dgm:cxn modelId="{2B0EEE49-3DC7-44D3-A0F5-642D57FB4BFB}" type="presParOf" srcId="{6E8CA7C2-D6D9-4063-87A5-40678BA86A78}" destId="{F31A5075-9F6F-40D3-994F-54B7BCB9C519}" srcOrd="1" destOrd="0" presId="urn:microsoft.com/office/officeart/2018/2/layout/IconVerticalSolidList"/>
    <dgm:cxn modelId="{4CB256CB-401D-4CBA-9346-BCE0B4D7B6EC}" type="presParOf" srcId="{6E8CA7C2-D6D9-4063-87A5-40678BA86A78}" destId="{0F4F1AAC-83C5-4092-A5B1-0B775274D0D9}" srcOrd="2" destOrd="0" presId="urn:microsoft.com/office/officeart/2018/2/layout/IconVerticalSolidList"/>
    <dgm:cxn modelId="{899A7781-38C9-45CA-B579-27B8BA73B806}" type="presParOf" srcId="{6E8CA7C2-D6D9-4063-87A5-40678BA86A78}" destId="{F5944C79-DF77-4C1B-9CD1-F5D46AEE165F}" srcOrd="3" destOrd="0" presId="urn:microsoft.com/office/officeart/2018/2/layout/IconVerticalSolidList"/>
    <dgm:cxn modelId="{E75C0ECB-B6CB-44AD-84F0-ACD16F1C40FD}" type="presParOf" srcId="{4B3CBEA5-A4CF-49B1-9025-1271612B9897}" destId="{95CAD53C-9944-4D2B-9E5D-FB3B7B6C3D69}" srcOrd="3" destOrd="0" presId="urn:microsoft.com/office/officeart/2018/2/layout/IconVerticalSolidList"/>
    <dgm:cxn modelId="{231624AF-6556-482C-B9EB-97EBD2580F12}" type="presParOf" srcId="{4B3CBEA5-A4CF-49B1-9025-1271612B9897}" destId="{0899852F-98A6-4ACB-9FBF-3218EFB34BFB}" srcOrd="4" destOrd="0" presId="urn:microsoft.com/office/officeart/2018/2/layout/IconVerticalSolidList"/>
    <dgm:cxn modelId="{46A533E9-5751-4D9B-B83D-ABAEE396167E}" type="presParOf" srcId="{0899852F-98A6-4ACB-9FBF-3218EFB34BFB}" destId="{EA6890F4-7459-46C9-AEB0-6108D1810B79}" srcOrd="0" destOrd="0" presId="urn:microsoft.com/office/officeart/2018/2/layout/IconVerticalSolidList"/>
    <dgm:cxn modelId="{9D311718-DFE2-4F55-ACB8-8DF79659EEA6}" type="presParOf" srcId="{0899852F-98A6-4ACB-9FBF-3218EFB34BFB}" destId="{48840D5C-0479-48D6-A179-E098D475A2FC}" srcOrd="1" destOrd="0" presId="urn:microsoft.com/office/officeart/2018/2/layout/IconVerticalSolidList"/>
    <dgm:cxn modelId="{DE534BFC-5A94-480C-AB61-A339EBD7DDBF}" type="presParOf" srcId="{0899852F-98A6-4ACB-9FBF-3218EFB34BFB}" destId="{1D8F2234-36A3-4022-A3FB-7E0FCC70920A}" srcOrd="2" destOrd="0" presId="urn:microsoft.com/office/officeart/2018/2/layout/IconVerticalSolidList"/>
    <dgm:cxn modelId="{6E844290-50BC-48E8-BD44-2C0DB180CA52}" type="presParOf" srcId="{0899852F-98A6-4ACB-9FBF-3218EFB34BFB}" destId="{63BF3956-C048-4A45-BC4C-912259CCAC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EDF4C-CB2A-4876-8AA4-8AFAC41944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224F5C-6D7E-48C5-B0BA-B67D9A7CB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IMDB review dataset</a:t>
          </a:r>
        </a:p>
      </dgm:t>
    </dgm:pt>
    <dgm:pt modelId="{59A961B7-7833-4C7B-A85D-6A778B3DD617}" type="parTrans" cxnId="{653A9E0A-3C0F-4753-BAC9-FE87103B63AD}">
      <dgm:prSet/>
      <dgm:spPr/>
      <dgm:t>
        <a:bodyPr/>
        <a:lstStyle/>
        <a:p>
          <a:endParaRPr lang="en-US"/>
        </a:p>
      </dgm:t>
    </dgm:pt>
    <dgm:pt modelId="{048B57F2-BD77-43E7-A5ED-C423D5F08038}" type="sibTrans" cxnId="{653A9E0A-3C0F-4753-BAC9-FE87103B63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B28C64-B8BF-4375-83D4-B50FBAF0A4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Ubuntu dialog corpora</a:t>
          </a:r>
        </a:p>
      </dgm:t>
    </dgm:pt>
    <dgm:pt modelId="{02F6E99A-CE0C-4A68-BC24-C3F65187A29D}" type="parTrans" cxnId="{CE7758A0-26A2-454B-8761-2E8200F70C40}">
      <dgm:prSet/>
      <dgm:spPr/>
      <dgm:t>
        <a:bodyPr/>
        <a:lstStyle/>
        <a:p>
          <a:endParaRPr lang="en-US"/>
        </a:p>
      </dgm:t>
    </dgm:pt>
    <dgm:pt modelId="{ED7AA2CF-D3F1-4D3A-934F-741DD659BFE0}" type="sibTrans" cxnId="{CE7758A0-26A2-454B-8761-2E8200F70C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4FCC1B-FD92-4F6B-87AA-854DB589E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Translation dataset</a:t>
          </a:r>
        </a:p>
      </dgm:t>
    </dgm:pt>
    <dgm:pt modelId="{627BFBE7-FE71-43DB-8CAE-AB6285D8F10E}" type="parTrans" cxnId="{EAAB26E4-E32D-4A75-A77D-3C0E81918261}">
      <dgm:prSet/>
      <dgm:spPr/>
      <dgm:t>
        <a:bodyPr/>
        <a:lstStyle/>
        <a:p>
          <a:endParaRPr lang="en-US"/>
        </a:p>
      </dgm:t>
    </dgm:pt>
    <dgm:pt modelId="{856270ED-ECEB-404A-994B-E38E7C83FD1D}" type="sibTrans" cxnId="{EAAB26E4-E32D-4A75-A77D-3C0E819182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4C2644-2B90-4932-9163-96B45C8B3B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Other datasets</a:t>
          </a:r>
        </a:p>
      </dgm:t>
    </dgm:pt>
    <dgm:pt modelId="{6F91FE40-C960-4900-8E96-02FB882DE6D1}" type="parTrans" cxnId="{4917B5A5-65B1-443D-BDBC-58264602A493}">
      <dgm:prSet/>
      <dgm:spPr/>
      <dgm:t>
        <a:bodyPr/>
        <a:lstStyle/>
        <a:p>
          <a:endParaRPr lang="en-US"/>
        </a:p>
      </dgm:t>
    </dgm:pt>
    <dgm:pt modelId="{AF6F21A5-48C3-4612-AF34-A69F9B413794}" type="sibTrans" cxnId="{4917B5A5-65B1-443D-BDBC-58264602A4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17E855-2B25-49FA-97CE-98027DEC20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u="none" dirty="0">
              <a:solidFill>
                <a:schemeClr val="bg1"/>
              </a:solidFill>
            </a:rPr>
            <a:t>Kaggle challenge: Toxic comment classification (Wikipedia comment dataset)</a:t>
          </a:r>
        </a:p>
      </dgm:t>
    </dgm:pt>
    <dgm:pt modelId="{FA85CFD4-6F43-4AB2-AEB2-E18F9A88833D}" type="parTrans" cxnId="{4D97807B-7280-4C27-8C61-34CC6614D2EB}">
      <dgm:prSet/>
      <dgm:spPr/>
      <dgm:t>
        <a:bodyPr/>
        <a:lstStyle/>
        <a:p>
          <a:endParaRPr lang="en-US"/>
        </a:p>
      </dgm:t>
    </dgm:pt>
    <dgm:pt modelId="{4B37A6D2-F411-4C71-9DAA-DD3B174CF045}" type="sibTrans" cxnId="{4D97807B-7280-4C27-8C61-34CC6614D2EB}">
      <dgm:prSet/>
      <dgm:spPr/>
      <dgm:t>
        <a:bodyPr/>
        <a:lstStyle/>
        <a:p>
          <a:endParaRPr lang="en-US"/>
        </a:p>
      </dgm:t>
    </dgm:pt>
    <dgm:pt modelId="{22898CD6-017D-4C8C-BC7A-E0233834D3A7}" type="pres">
      <dgm:prSet presAssocID="{127EDF4C-CB2A-4876-8AA4-8AFAC419445A}" presName="root" presStyleCnt="0">
        <dgm:presLayoutVars>
          <dgm:dir/>
          <dgm:resizeHandles val="exact"/>
        </dgm:presLayoutVars>
      </dgm:prSet>
      <dgm:spPr/>
    </dgm:pt>
    <dgm:pt modelId="{B8C8F10E-3CE5-49DD-A511-655139E20836}" type="pres">
      <dgm:prSet presAssocID="{69224F5C-6D7E-48C5-B0BA-B67D9A7CBEF2}" presName="compNode" presStyleCnt="0"/>
      <dgm:spPr/>
    </dgm:pt>
    <dgm:pt modelId="{90305CE2-79FF-4E98-9BC6-1A4F2669EBA2}" type="pres">
      <dgm:prSet presAssocID="{69224F5C-6D7E-48C5-B0BA-B67D9A7CBEF2}" presName="bgRect" presStyleLbl="bgShp" presStyleIdx="0" presStyleCnt="5"/>
      <dgm:spPr/>
    </dgm:pt>
    <dgm:pt modelId="{A344AA3E-CF25-4AB5-9B6C-090D33972574}" type="pres">
      <dgm:prSet presAssocID="{69224F5C-6D7E-48C5-B0BA-B67D9A7CBE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cles"/>
        </a:ext>
      </dgm:extLst>
    </dgm:pt>
    <dgm:pt modelId="{8F69002B-3C53-435F-85A8-C26CACB26239}" type="pres">
      <dgm:prSet presAssocID="{69224F5C-6D7E-48C5-B0BA-B67D9A7CBEF2}" presName="spaceRect" presStyleCnt="0"/>
      <dgm:spPr/>
    </dgm:pt>
    <dgm:pt modelId="{FA1AD339-5BE0-4E37-A272-8F510C5B13E2}" type="pres">
      <dgm:prSet presAssocID="{69224F5C-6D7E-48C5-B0BA-B67D9A7CBEF2}" presName="parTx" presStyleLbl="revTx" presStyleIdx="0" presStyleCnt="5">
        <dgm:presLayoutVars>
          <dgm:chMax val="0"/>
          <dgm:chPref val="0"/>
        </dgm:presLayoutVars>
      </dgm:prSet>
      <dgm:spPr/>
    </dgm:pt>
    <dgm:pt modelId="{0A6CD6F5-8FBA-4EE1-A2FA-9DE4A6E4B715}" type="pres">
      <dgm:prSet presAssocID="{048B57F2-BD77-43E7-A5ED-C423D5F08038}" presName="sibTrans" presStyleCnt="0"/>
      <dgm:spPr/>
    </dgm:pt>
    <dgm:pt modelId="{D9E15908-1DD5-4C8B-A7FA-B1F77A0C365F}" type="pres">
      <dgm:prSet presAssocID="{07B28C64-B8BF-4375-83D4-B50FBAF0A498}" presName="compNode" presStyleCnt="0"/>
      <dgm:spPr/>
    </dgm:pt>
    <dgm:pt modelId="{B46BBDBA-7D36-4EF6-9D4E-7A6F8223A8E4}" type="pres">
      <dgm:prSet presAssocID="{07B28C64-B8BF-4375-83D4-B50FBAF0A498}" presName="bgRect" presStyleLbl="bgShp" presStyleIdx="1" presStyleCnt="5"/>
      <dgm:spPr/>
    </dgm:pt>
    <dgm:pt modelId="{BFEF7359-0E3D-49AA-A4A0-0207BABD672C}" type="pres">
      <dgm:prSet presAssocID="{07B28C64-B8BF-4375-83D4-B50FBAF0A4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Pointer"/>
        </a:ext>
      </dgm:extLst>
    </dgm:pt>
    <dgm:pt modelId="{3D07C34D-95F3-4FCA-BE40-B3999C21B268}" type="pres">
      <dgm:prSet presAssocID="{07B28C64-B8BF-4375-83D4-B50FBAF0A498}" presName="spaceRect" presStyleCnt="0"/>
      <dgm:spPr/>
    </dgm:pt>
    <dgm:pt modelId="{6EF28A27-82DB-4EE8-BCAD-C60780CC87CA}" type="pres">
      <dgm:prSet presAssocID="{07B28C64-B8BF-4375-83D4-B50FBAF0A498}" presName="parTx" presStyleLbl="revTx" presStyleIdx="1" presStyleCnt="5">
        <dgm:presLayoutVars>
          <dgm:chMax val="0"/>
          <dgm:chPref val="0"/>
        </dgm:presLayoutVars>
      </dgm:prSet>
      <dgm:spPr/>
    </dgm:pt>
    <dgm:pt modelId="{61E4F167-A170-47DD-86AC-546997305F0A}" type="pres">
      <dgm:prSet presAssocID="{ED7AA2CF-D3F1-4D3A-934F-741DD659BFE0}" presName="sibTrans" presStyleCnt="0"/>
      <dgm:spPr/>
    </dgm:pt>
    <dgm:pt modelId="{7D0D0491-CEE0-419C-B8F7-185BFD005724}" type="pres">
      <dgm:prSet presAssocID="{614FCC1B-FD92-4F6B-87AA-854DB589E5A0}" presName="compNode" presStyleCnt="0"/>
      <dgm:spPr/>
    </dgm:pt>
    <dgm:pt modelId="{C69B03BC-8DED-4405-8C44-0F7ACB6306E0}" type="pres">
      <dgm:prSet presAssocID="{614FCC1B-FD92-4F6B-87AA-854DB589E5A0}" presName="bgRect" presStyleLbl="bgShp" presStyleIdx="2" presStyleCnt="5"/>
      <dgm:spPr/>
    </dgm:pt>
    <dgm:pt modelId="{3E160E6D-8985-4C33-A92B-2BB811070F1A}" type="pres">
      <dgm:prSet presAssocID="{614FCC1B-FD92-4F6B-87AA-854DB589E5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late"/>
        </a:ext>
      </dgm:extLst>
    </dgm:pt>
    <dgm:pt modelId="{37871647-F941-47BE-A219-59780CE8CAD2}" type="pres">
      <dgm:prSet presAssocID="{614FCC1B-FD92-4F6B-87AA-854DB589E5A0}" presName="spaceRect" presStyleCnt="0"/>
      <dgm:spPr/>
    </dgm:pt>
    <dgm:pt modelId="{CF002857-627C-45E4-8A6F-4F00E772095F}" type="pres">
      <dgm:prSet presAssocID="{614FCC1B-FD92-4F6B-87AA-854DB589E5A0}" presName="parTx" presStyleLbl="revTx" presStyleIdx="2" presStyleCnt="5">
        <dgm:presLayoutVars>
          <dgm:chMax val="0"/>
          <dgm:chPref val="0"/>
        </dgm:presLayoutVars>
      </dgm:prSet>
      <dgm:spPr/>
    </dgm:pt>
    <dgm:pt modelId="{11DA2E16-DF89-44CA-A63E-DEB2003FDB17}" type="pres">
      <dgm:prSet presAssocID="{856270ED-ECEB-404A-994B-E38E7C83FD1D}" presName="sibTrans" presStyleCnt="0"/>
      <dgm:spPr/>
    </dgm:pt>
    <dgm:pt modelId="{CB038BFF-F983-4613-8DDB-00E17EE50D91}" type="pres">
      <dgm:prSet presAssocID="{B04C2644-2B90-4932-9163-96B45C8B3B6C}" presName="compNode" presStyleCnt="0"/>
      <dgm:spPr/>
    </dgm:pt>
    <dgm:pt modelId="{55856553-2A31-4362-9B71-550184724F0D}" type="pres">
      <dgm:prSet presAssocID="{B04C2644-2B90-4932-9163-96B45C8B3B6C}" presName="bgRect" presStyleLbl="bgShp" presStyleIdx="3" presStyleCnt="5"/>
      <dgm:spPr/>
    </dgm:pt>
    <dgm:pt modelId="{3297151A-9817-405E-8F76-5404F4ACF3CD}" type="pres">
      <dgm:prSet presAssocID="{B04C2644-2B90-4932-9163-96B45C8B3B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C3BAB78E-D389-4845-86CE-43DD32CC96AF}" type="pres">
      <dgm:prSet presAssocID="{B04C2644-2B90-4932-9163-96B45C8B3B6C}" presName="spaceRect" presStyleCnt="0"/>
      <dgm:spPr/>
    </dgm:pt>
    <dgm:pt modelId="{676A162A-8CAF-44E2-AF56-80F9F360BE98}" type="pres">
      <dgm:prSet presAssocID="{B04C2644-2B90-4932-9163-96B45C8B3B6C}" presName="parTx" presStyleLbl="revTx" presStyleIdx="3" presStyleCnt="5">
        <dgm:presLayoutVars>
          <dgm:chMax val="0"/>
          <dgm:chPref val="0"/>
        </dgm:presLayoutVars>
      </dgm:prSet>
      <dgm:spPr/>
    </dgm:pt>
    <dgm:pt modelId="{16B2C30D-4B7B-4DFE-8334-FE3A135FB6C4}" type="pres">
      <dgm:prSet presAssocID="{AF6F21A5-48C3-4612-AF34-A69F9B413794}" presName="sibTrans" presStyleCnt="0"/>
      <dgm:spPr/>
    </dgm:pt>
    <dgm:pt modelId="{490330E5-DDE2-4B33-945B-B249EE69D8F7}" type="pres">
      <dgm:prSet presAssocID="{BD17E855-2B25-49FA-97CE-98027DEC20C6}" presName="compNode" presStyleCnt="0"/>
      <dgm:spPr/>
    </dgm:pt>
    <dgm:pt modelId="{955C17EE-3D01-45C6-945A-B43D5A860622}" type="pres">
      <dgm:prSet presAssocID="{BD17E855-2B25-49FA-97CE-98027DEC20C6}" presName="bgRect" presStyleLbl="bgShp" presStyleIdx="4" presStyleCnt="5"/>
      <dgm:spPr/>
    </dgm:pt>
    <dgm:pt modelId="{BEAF2FFE-20FF-4C38-8F62-EC728A6E3EEB}" type="pres">
      <dgm:prSet presAssocID="{BD17E855-2B25-49FA-97CE-98027DEC20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B96BAE66-94A4-4B4D-99C3-125076ABFF6D}" type="pres">
      <dgm:prSet presAssocID="{BD17E855-2B25-49FA-97CE-98027DEC20C6}" presName="spaceRect" presStyleCnt="0"/>
      <dgm:spPr/>
    </dgm:pt>
    <dgm:pt modelId="{EE52A930-8F8E-4320-B81A-6923723B1D0F}" type="pres">
      <dgm:prSet presAssocID="{BD17E855-2B25-49FA-97CE-98027DEC20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3A9E0A-3C0F-4753-BAC9-FE87103B63AD}" srcId="{127EDF4C-CB2A-4876-8AA4-8AFAC419445A}" destId="{69224F5C-6D7E-48C5-B0BA-B67D9A7CBEF2}" srcOrd="0" destOrd="0" parTransId="{59A961B7-7833-4C7B-A85D-6A778B3DD617}" sibTransId="{048B57F2-BD77-43E7-A5ED-C423D5F08038}"/>
    <dgm:cxn modelId="{2004B00E-5838-4677-AB7A-AE01C12E4139}" type="presOf" srcId="{B04C2644-2B90-4932-9163-96B45C8B3B6C}" destId="{676A162A-8CAF-44E2-AF56-80F9F360BE98}" srcOrd="0" destOrd="0" presId="urn:microsoft.com/office/officeart/2018/2/layout/IconVerticalSolidList"/>
    <dgm:cxn modelId="{EF19B514-5C5B-4B88-8BBC-F78CF0FBA539}" type="presOf" srcId="{BD17E855-2B25-49FA-97CE-98027DEC20C6}" destId="{EE52A930-8F8E-4320-B81A-6923723B1D0F}" srcOrd="0" destOrd="0" presId="urn:microsoft.com/office/officeart/2018/2/layout/IconVerticalSolidList"/>
    <dgm:cxn modelId="{49C2CB4A-EE7A-44F0-972F-339D23DFFBCE}" type="presOf" srcId="{614FCC1B-FD92-4F6B-87AA-854DB589E5A0}" destId="{CF002857-627C-45E4-8A6F-4F00E772095F}" srcOrd="0" destOrd="0" presId="urn:microsoft.com/office/officeart/2018/2/layout/IconVerticalSolidList"/>
    <dgm:cxn modelId="{4D97807B-7280-4C27-8C61-34CC6614D2EB}" srcId="{127EDF4C-CB2A-4876-8AA4-8AFAC419445A}" destId="{BD17E855-2B25-49FA-97CE-98027DEC20C6}" srcOrd="4" destOrd="0" parTransId="{FA85CFD4-6F43-4AB2-AEB2-E18F9A88833D}" sibTransId="{4B37A6D2-F411-4C71-9DAA-DD3B174CF045}"/>
    <dgm:cxn modelId="{CE7758A0-26A2-454B-8761-2E8200F70C40}" srcId="{127EDF4C-CB2A-4876-8AA4-8AFAC419445A}" destId="{07B28C64-B8BF-4375-83D4-B50FBAF0A498}" srcOrd="1" destOrd="0" parTransId="{02F6E99A-CE0C-4A68-BC24-C3F65187A29D}" sibTransId="{ED7AA2CF-D3F1-4D3A-934F-741DD659BFE0}"/>
    <dgm:cxn modelId="{4917B5A5-65B1-443D-BDBC-58264602A493}" srcId="{127EDF4C-CB2A-4876-8AA4-8AFAC419445A}" destId="{B04C2644-2B90-4932-9163-96B45C8B3B6C}" srcOrd="3" destOrd="0" parTransId="{6F91FE40-C960-4900-8E96-02FB882DE6D1}" sibTransId="{AF6F21A5-48C3-4612-AF34-A69F9B413794}"/>
    <dgm:cxn modelId="{D0E191C2-3EC7-486A-AD7F-A5FFEF9285F0}" type="presOf" srcId="{07B28C64-B8BF-4375-83D4-B50FBAF0A498}" destId="{6EF28A27-82DB-4EE8-BCAD-C60780CC87CA}" srcOrd="0" destOrd="0" presId="urn:microsoft.com/office/officeart/2018/2/layout/IconVerticalSolidList"/>
    <dgm:cxn modelId="{EAAB26E4-E32D-4A75-A77D-3C0E81918261}" srcId="{127EDF4C-CB2A-4876-8AA4-8AFAC419445A}" destId="{614FCC1B-FD92-4F6B-87AA-854DB589E5A0}" srcOrd="2" destOrd="0" parTransId="{627BFBE7-FE71-43DB-8CAE-AB6285D8F10E}" sibTransId="{856270ED-ECEB-404A-994B-E38E7C83FD1D}"/>
    <dgm:cxn modelId="{510F34F0-3586-47AF-A50F-38A36B97DF0F}" type="presOf" srcId="{69224F5C-6D7E-48C5-B0BA-B67D9A7CBEF2}" destId="{FA1AD339-5BE0-4E37-A272-8F510C5B13E2}" srcOrd="0" destOrd="0" presId="urn:microsoft.com/office/officeart/2018/2/layout/IconVerticalSolidList"/>
    <dgm:cxn modelId="{30D89FFB-5A53-4DB9-876A-58D956A001A9}" type="presOf" srcId="{127EDF4C-CB2A-4876-8AA4-8AFAC419445A}" destId="{22898CD6-017D-4C8C-BC7A-E0233834D3A7}" srcOrd="0" destOrd="0" presId="urn:microsoft.com/office/officeart/2018/2/layout/IconVerticalSolidList"/>
    <dgm:cxn modelId="{703EEE82-F629-479E-AFEA-50B7C6D57DC9}" type="presParOf" srcId="{22898CD6-017D-4C8C-BC7A-E0233834D3A7}" destId="{B8C8F10E-3CE5-49DD-A511-655139E20836}" srcOrd="0" destOrd="0" presId="urn:microsoft.com/office/officeart/2018/2/layout/IconVerticalSolidList"/>
    <dgm:cxn modelId="{4B1FDF0F-D805-4185-AF97-D090ACA19149}" type="presParOf" srcId="{B8C8F10E-3CE5-49DD-A511-655139E20836}" destId="{90305CE2-79FF-4E98-9BC6-1A4F2669EBA2}" srcOrd="0" destOrd="0" presId="urn:microsoft.com/office/officeart/2018/2/layout/IconVerticalSolidList"/>
    <dgm:cxn modelId="{ADFFC9FE-BAA7-431D-AAD2-93750992E1B5}" type="presParOf" srcId="{B8C8F10E-3CE5-49DD-A511-655139E20836}" destId="{A344AA3E-CF25-4AB5-9B6C-090D33972574}" srcOrd="1" destOrd="0" presId="urn:microsoft.com/office/officeart/2018/2/layout/IconVerticalSolidList"/>
    <dgm:cxn modelId="{0D44DCB0-B9BF-4C9C-9F69-4CC57B330FFD}" type="presParOf" srcId="{B8C8F10E-3CE5-49DD-A511-655139E20836}" destId="{8F69002B-3C53-435F-85A8-C26CACB26239}" srcOrd="2" destOrd="0" presId="urn:microsoft.com/office/officeart/2018/2/layout/IconVerticalSolidList"/>
    <dgm:cxn modelId="{562791C7-C1BE-4548-9C2D-3C4040192CF4}" type="presParOf" srcId="{B8C8F10E-3CE5-49DD-A511-655139E20836}" destId="{FA1AD339-5BE0-4E37-A272-8F510C5B13E2}" srcOrd="3" destOrd="0" presId="urn:microsoft.com/office/officeart/2018/2/layout/IconVerticalSolidList"/>
    <dgm:cxn modelId="{3CA2F403-8AFA-4E41-AD87-B2C5C7EFEB17}" type="presParOf" srcId="{22898CD6-017D-4C8C-BC7A-E0233834D3A7}" destId="{0A6CD6F5-8FBA-4EE1-A2FA-9DE4A6E4B715}" srcOrd="1" destOrd="0" presId="urn:microsoft.com/office/officeart/2018/2/layout/IconVerticalSolidList"/>
    <dgm:cxn modelId="{1005A7B5-940C-4461-8986-B9EFEA2A12CF}" type="presParOf" srcId="{22898CD6-017D-4C8C-BC7A-E0233834D3A7}" destId="{D9E15908-1DD5-4C8B-A7FA-B1F77A0C365F}" srcOrd="2" destOrd="0" presId="urn:microsoft.com/office/officeart/2018/2/layout/IconVerticalSolidList"/>
    <dgm:cxn modelId="{0D7D96F7-6901-4209-B7F5-76DF80739D44}" type="presParOf" srcId="{D9E15908-1DD5-4C8B-A7FA-B1F77A0C365F}" destId="{B46BBDBA-7D36-4EF6-9D4E-7A6F8223A8E4}" srcOrd="0" destOrd="0" presId="urn:microsoft.com/office/officeart/2018/2/layout/IconVerticalSolidList"/>
    <dgm:cxn modelId="{B9190F96-2B34-4867-B02F-525BBCEA7266}" type="presParOf" srcId="{D9E15908-1DD5-4C8B-A7FA-B1F77A0C365F}" destId="{BFEF7359-0E3D-49AA-A4A0-0207BABD672C}" srcOrd="1" destOrd="0" presId="urn:microsoft.com/office/officeart/2018/2/layout/IconVerticalSolidList"/>
    <dgm:cxn modelId="{4C568776-8B08-4819-ADA0-F2E96A602422}" type="presParOf" srcId="{D9E15908-1DD5-4C8B-A7FA-B1F77A0C365F}" destId="{3D07C34D-95F3-4FCA-BE40-B3999C21B268}" srcOrd="2" destOrd="0" presId="urn:microsoft.com/office/officeart/2018/2/layout/IconVerticalSolidList"/>
    <dgm:cxn modelId="{8754ED53-B8E4-4332-A1C3-82A967DFE2D2}" type="presParOf" srcId="{D9E15908-1DD5-4C8B-A7FA-B1F77A0C365F}" destId="{6EF28A27-82DB-4EE8-BCAD-C60780CC87CA}" srcOrd="3" destOrd="0" presId="urn:microsoft.com/office/officeart/2018/2/layout/IconVerticalSolidList"/>
    <dgm:cxn modelId="{36494679-4848-4CCB-AC11-D8A8FDC3DB63}" type="presParOf" srcId="{22898CD6-017D-4C8C-BC7A-E0233834D3A7}" destId="{61E4F167-A170-47DD-86AC-546997305F0A}" srcOrd="3" destOrd="0" presId="urn:microsoft.com/office/officeart/2018/2/layout/IconVerticalSolidList"/>
    <dgm:cxn modelId="{1A951578-F4BB-48D7-952F-C812D0C00C09}" type="presParOf" srcId="{22898CD6-017D-4C8C-BC7A-E0233834D3A7}" destId="{7D0D0491-CEE0-419C-B8F7-185BFD005724}" srcOrd="4" destOrd="0" presId="urn:microsoft.com/office/officeart/2018/2/layout/IconVerticalSolidList"/>
    <dgm:cxn modelId="{845DE08B-3C84-425D-82B4-DC24E9E400B7}" type="presParOf" srcId="{7D0D0491-CEE0-419C-B8F7-185BFD005724}" destId="{C69B03BC-8DED-4405-8C44-0F7ACB6306E0}" srcOrd="0" destOrd="0" presId="urn:microsoft.com/office/officeart/2018/2/layout/IconVerticalSolidList"/>
    <dgm:cxn modelId="{7C2079D2-AFAF-48CA-B652-9E4E432D6C6C}" type="presParOf" srcId="{7D0D0491-CEE0-419C-B8F7-185BFD005724}" destId="{3E160E6D-8985-4C33-A92B-2BB811070F1A}" srcOrd="1" destOrd="0" presId="urn:microsoft.com/office/officeart/2018/2/layout/IconVerticalSolidList"/>
    <dgm:cxn modelId="{7A789AFD-09F0-4E15-ACA5-7F55E8F9F40D}" type="presParOf" srcId="{7D0D0491-CEE0-419C-B8F7-185BFD005724}" destId="{37871647-F941-47BE-A219-59780CE8CAD2}" srcOrd="2" destOrd="0" presId="urn:microsoft.com/office/officeart/2018/2/layout/IconVerticalSolidList"/>
    <dgm:cxn modelId="{AC4CD6DD-26A3-4F80-B8E2-EB7B819E3242}" type="presParOf" srcId="{7D0D0491-CEE0-419C-B8F7-185BFD005724}" destId="{CF002857-627C-45E4-8A6F-4F00E772095F}" srcOrd="3" destOrd="0" presId="urn:microsoft.com/office/officeart/2018/2/layout/IconVerticalSolidList"/>
    <dgm:cxn modelId="{CB65F90C-1C7A-47E9-BD6A-7F7EC3866E8F}" type="presParOf" srcId="{22898CD6-017D-4C8C-BC7A-E0233834D3A7}" destId="{11DA2E16-DF89-44CA-A63E-DEB2003FDB17}" srcOrd="5" destOrd="0" presId="urn:microsoft.com/office/officeart/2018/2/layout/IconVerticalSolidList"/>
    <dgm:cxn modelId="{0407CAE3-1D4B-4177-A570-141240D8EF02}" type="presParOf" srcId="{22898CD6-017D-4C8C-BC7A-E0233834D3A7}" destId="{CB038BFF-F983-4613-8DDB-00E17EE50D91}" srcOrd="6" destOrd="0" presId="urn:microsoft.com/office/officeart/2018/2/layout/IconVerticalSolidList"/>
    <dgm:cxn modelId="{729FBE08-C489-41D1-AECF-6AE33D16AE74}" type="presParOf" srcId="{CB038BFF-F983-4613-8DDB-00E17EE50D91}" destId="{55856553-2A31-4362-9B71-550184724F0D}" srcOrd="0" destOrd="0" presId="urn:microsoft.com/office/officeart/2018/2/layout/IconVerticalSolidList"/>
    <dgm:cxn modelId="{C23B9B40-6A3A-4AD1-B7A8-0B96EA976763}" type="presParOf" srcId="{CB038BFF-F983-4613-8DDB-00E17EE50D91}" destId="{3297151A-9817-405E-8F76-5404F4ACF3CD}" srcOrd="1" destOrd="0" presId="urn:microsoft.com/office/officeart/2018/2/layout/IconVerticalSolidList"/>
    <dgm:cxn modelId="{2ACD34BE-8828-49F8-AA9F-1B5CFF498BFD}" type="presParOf" srcId="{CB038BFF-F983-4613-8DDB-00E17EE50D91}" destId="{C3BAB78E-D389-4845-86CE-43DD32CC96AF}" srcOrd="2" destOrd="0" presId="urn:microsoft.com/office/officeart/2018/2/layout/IconVerticalSolidList"/>
    <dgm:cxn modelId="{D4C2136D-BDAD-4414-8CC7-9005ECB2645E}" type="presParOf" srcId="{CB038BFF-F983-4613-8DDB-00E17EE50D91}" destId="{676A162A-8CAF-44E2-AF56-80F9F360BE98}" srcOrd="3" destOrd="0" presId="urn:microsoft.com/office/officeart/2018/2/layout/IconVerticalSolidList"/>
    <dgm:cxn modelId="{97083643-3335-4CE6-AAA7-6858DC49C7E3}" type="presParOf" srcId="{22898CD6-017D-4C8C-BC7A-E0233834D3A7}" destId="{16B2C30D-4B7B-4DFE-8334-FE3A135FB6C4}" srcOrd="7" destOrd="0" presId="urn:microsoft.com/office/officeart/2018/2/layout/IconVerticalSolidList"/>
    <dgm:cxn modelId="{0E71B995-D45B-45F4-B743-C6766C0703AE}" type="presParOf" srcId="{22898CD6-017D-4C8C-BC7A-E0233834D3A7}" destId="{490330E5-DDE2-4B33-945B-B249EE69D8F7}" srcOrd="8" destOrd="0" presId="urn:microsoft.com/office/officeart/2018/2/layout/IconVerticalSolidList"/>
    <dgm:cxn modelId="{74A41B0D-3BC1-4ECF-9B14-13C02BACD8AF}" type="presParOf" srcId="{490330E5-DDE2-4B33-945B-B249EE69D8F7}" destId="{955C17EE-3D01-45C6-945A-B43D5A860622}" srcOrd="0" destOrd="0" presId="urn:microsoft.com/office/officeart/2018/2/layout/IconVerticalSolidList"/>
    <dgm:cxn modelId="{94AD21EA-A650-4337-AC64-8B023406134C}" type="presParOf" srcId="{490330E5-DDE2-4B33-945B-B249EE69D8F7}" destId="{BEAF2FFE-20FF-4C38-8F62-EC728A6E3EEB}" srcOrd="1" destOrd="0" presId="urn:microsoft.com/office/officeart/2018/2/layout/IconVerticalSolidList"/>
    <dgm:cxn modelId="{B9691822-1DD3-451F-994E-EA426AE30C75}" type="presParOf" srcId="{490330E5-DDE2-4B33-945B-B249EE69D8F7}" destId="{B96BAE66-94A4-4B4D-99C3-125076ABFF6D}" srcOrd="2" destOrd="0" presId="urn:microsoft.com/office/officeart/2018/2/layout/IconVerticalSolidList"/>
    <dgm:cxn modelId="{2D1613F6-314E-476C-9C83-AD71E0405FD8}" type="presParOf" srcId="{490330E5-DDE2-4B33-945B-B249EE69D8F7}" destId="{EE52A930-8F8E-4320-B81A-6923723B1D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82F1E-9DCD-491E-A6B1-F9F313B048B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38DE5-E57A-49CB-8D5C-A24B7BAD410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F9E0A-B10D-47F3-93BE-6D5B07080EB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Sequence Classification</a:t>
          </a:r>
        </a:p>
      </dsp:txBody>
      <dsp:txXfrm>
        <a:off x="1941716" y="718"/>
        <a:ext cx="4571887" cy="1681139"/>
      </dsp:txXfrm>
    </dsp:sp>
    <dsp:sp modelId="{F2BC8D35-9442-4CBE-B730-A19AC3DAB88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A5075-9F6F-40D3-994F-54B7BCB9C51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44C79-DF77-4C1B-9CD1-F5D46AEE165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Sequence to Sequence</a:t>
          </a:r>
        </a:p>
      </dsp:txBody>
      <dsp:txXfrm>
        <a:off x="1941716" y="2102143"/>
        <a:ext cx="4571887" cy="1681139"/>
      </dsp:txXfrm>
    </dsp:sp>
    <dsp:sp modelId="{EA6890F4-7459-46C9-AEB0-6108D1810B79}">
      <dsp:nvSpPr>
        <dsp:cNvPr id="0" name=""/>
        <dsp:cNvSpPr/>
      </dsp:nvSpPr>
      <dsp:spPr>
        <a:xfrm>
          <a:off x="0" y="4204286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40D5C-0479-48D6-A179-E098D475A2F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3956-C048-4A45-BC4C-912259CCACE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Others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05CE2-79FF-4E98-9BC6-1A4F2669EBA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4AA3E-CF25-4AB5-9B6C-090D3397257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AD339-5BE0-4E37-A272-8F510C5B13E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IMDB review dataset</a:t>
          </a:r>
        </a:p>
      </dsp:txBody>
      <dsp:txXfrm>
        <a:off x="1131174" y="4597"/>
        <a:ext cx="5382429" cy="979371"/>
      </dsp:txXfrm>
    </dsp:sp>
    <dsp:sp modelId="{B46BBDBA-7D36-4EF6-9D4E-7A6F8223A8E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F7359-0E3D-49AA-A4A0-0207BABD672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28A27-82DB-4EE8-BCAD-C60780CC87CA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Ubuntu dialog corpora</a:t>
          </a:r>
        </a:p>
      </dsp:txBody>
      <dsp:txXfrm>
        <a:off x="1131174" y="1228812"/>
        <a:ext cx="5382429" cy="979371"/>
      </dsp:txXfrm>
    </dsp:sp>
    <dsp:sp modelId="{C69B03BC-8DED-4405-8C44-0F7ACB6306E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60E6D-8985-4C33-A92B-2BB811070F1A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02857-627C-45E4-8A6F-4F00E772095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Translation dataset</a:t>
          </a:r>
        </a:p>
      </dsp:txBody>
      <dsp:txXfrm>
        <a:off x="1131174" y="2453027"/>
        <a:ext cx="5382429" cy="979371"/>
      </dsp:txXfrm>
    </dsp:sp>
    <dsp:sp modelId="{55856553-2A31-4362-9B71-550184724F0D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151A-9817-405E-8F76-5404F4ACF3C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162A-8CAF-44E2-AF56-80F9F360BE9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Other datasets</a:t>
          </a:r>
        </a:p>
      </dsp:txBody>
      <dsp:txXfrm>
        <a:off x="1131174" y="3677241"/>
        <a:ext cx="5382429" cy="979371"/>
      </dsp:txXfrm>
    </dsp:sp>
    <dsp:sp modelId="{955C17EE-3D01-45C6-945A-B43D5A8606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F2FFE-20FF-4C38-8F62-EC728A6E3EEB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2A930-8F8E-4320-B81A-6923723B1D0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>
              <a:solidFill>
                <a:schemeClr val="bg1"/>
              </a:solidFill>
            </a:rPr>
            <a:t>Kaggle challenge: Toxic comment classification (Wikipedia comment dataset)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A59496B-29D5-47D1-BC77-6FCCA01174C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We will explore the Kaggle challenge dataset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3503B6B-EBC4-463E-AA64-1F245693E2F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Official jupyter provides multiple docker images for data science. Will use one of those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0D13901-5F84-43F9-B5C9-A472C64A4AE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Official jupyter provides multiple docker images for data science. Will use one of those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CF72DB-08E0-4B8F-B3F8-E1D2B304542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Algorithms needs numerical tensor (multi dimensional vectors) to work on.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Tokenization: split using e.g. punctuation marks = Seq of words is most common. e.g. 2-gram = 2 words is a single element of sequence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Interpret word/element in sequence as pixel from an image in Image processing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3A7AF5F-48E7-4121-89E5-20112EB7FD9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Official jupyter provides multiple docker images for data science. Will use one of those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8FDD44-6130-4165-BCF5-FE7A08FE2B8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 token which is represented as an integer is transformed into a vector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So the sequence of integer becomes a seq of vector which can be processed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Total no. of dimension =  no. of unique tokens in vocabulary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Sparse Matrix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2D8D9DF-0907-4CE6-AB91-9F0F250944E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CF1B60A-617E-4F2B-BAEA-0910ACB094B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FFA8021-8762-4CC4-82A4-E5A24DA7AF7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One can learn from the training data also or use pre trained ones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Some training data does not have enough data to learn word embeding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There are many pretrained word embeddings.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99D2F4-9649-4CA4-9BC9-B86F4578D76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For our use case we will learn the embedding layer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4516E51-F450-483F-9976-6A6056D1A5A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72CBB69-D150-4866-A8BC-F1B94264E17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9D19657-703A-4E73-A863-D2A56111760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40B983-435A-4A85-9625-C872ACC4B24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92189D-2C0C-42FD-823F-AD18AFDF809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Accuracy is decreasing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8EFEA36-C3B2-4268-B250-E5C28971D1B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Deep Learning – Basics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Slide no: 21-29 from REF: https://www.slideshare.net/LuMa921/deep-learning-a-visual-introduction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EDD37BE-FDEE-4C83-A7C0-FD3090FE36C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08E1697-58F3-4DB8-A177-79F1E00D007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Look into examples in next slides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1DC54ED-9B4F-4C8A-888C-10EF38578AF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0995358-C097-4484-93DB-32C904275C3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A2FB21D-6D35-4C8A-9286-64714F3E3F7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5A842A0-FC9B-4F7B-AF88-642DC19C97B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5CF1F2A-AC07-42B0-97D6-8685A4E26C8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1081E02-51F1-4EBE-A3C8-C6A5499E34A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Master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B9E5A51-7819-4205-9A7D-92F3645744E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AC6C70-9586-41BB-9201-A97443FAE70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kaggle.com/c/jigsaw-toxic-comment-classification-challenge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code.google.com/archive/p/word2vec" TargetMode="External"/><Relationship Id="rId2" Type="http://schemas.openxmlformats.org/officeDocument/2006/relationships/hyperlink" Target="https://nlp.stanford.edu/projects/glove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2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c7c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247040" y="-360"/>
            <a:ext cx="9468360" cy="6858000"/>
          </a:xfrm>
          <a:custGeom>
            <a:avLst/>
            <a:gdLst/>
            <a:ahLst/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0" y="-360"/>
            <a:ext cx="9324720" cy="6858000"/>
          </a:xfrm>
          <a:custGeom>
            <a:avLst/>
            <a:gdLst/>
            <a:ahLst/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Shape 4"/>
          <p:cNvSpPr txBox="1"/>
          <p:nvPr/>
        </p:nvSpPr>
        <p:spPr>
          <a:xfrm>
            <a:off x="804600" y="2600280"/>
            <a:ext cx="6405480" cy="327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Introduction to Deep Learning for Natural Language Processing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804600" y="1300320"/>
            <a:ext cx="4167000" cy="1155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TextShape 4"/>
          <p:cNvSpPr txBox="1"/>
          <p:nvPr/>
        </p:nvSpPr>
        <p:spPr>
          <a:xfrm>
            <a:off x="833040" y="36504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Other Use cases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838080" y="2022480"/>
            <a:ext cx="10515240" cy="4154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Sequence generator: name, story etc.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Image captioning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Part of speech (PoS) tagging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Name entity recognition (NER): names, places, brands etc.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Shape 2"/>
          <p:cNvSpPr txBox="1"/>
          <p:nvPr/>
        </p:nvSpPr>
        <p:spPr>
          <a:xfrm>
            <a:off x="862920" y="1011960"/>
            <a:ext cx="3415680" cy="479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Datasets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743140861"/>
              </p:ext>
            </p:extLst>
          </p:nvPr>
        </p:nvGraphicFramePr>
        <p:xfrm>
          <a:off x="5194440" y="470880"/>
          <a:ext cx="651312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8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https://github.com/ravikg/deep-learning-nlp-kaggle-toxic-comment/blob/master/notebooks/DATASET.md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TextShape 4"/>
          <p:cNvSpPr txBox="1"/>
          <p:nvPr/>
        </p:nvSpPr>
        <p:spPr>
          <a:xfrm>
            <a:off x="833040" y="44820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Toxic comment classification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5"/>
          <p:cNvSpPr txBox="1"/>
          <p:nvPr/>
        </p:nvSpPr>
        <p:spPr>
          <a:xfrm>
            <a:off x="838080" y="2191680"/>
            <a:ext cx="4935600" cy="398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Kaggle challenge: </a:t>
            </a: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https://www.kaggle.com/c/jigsaw-toxic-comment-classification-challenge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Identify and classify toxic online comments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Multi class classification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3" descr=""/>
          <p:cNvPicPr/>
          <p:nvPr/>
        </p:nvPicPr>
        <p:blipFill>
          <a:blip r:embed="rId2"/>
          <a:stretch/>
        </p:blipFill>
        <p:spPr>
          <a:xfrm>
            <a:off x="6417720" y="3006000"/>
            <a:ext cx="4935600" cy="23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TextShape 4"/>
          <p:cNvSpPr txBox="1"/>
          <p:nvPr/>
        </p:nvSpPr>
        <p:spPr>
          <a:xfrm>
            <a:off x="833040" y="44820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Toxic comment classification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5"/>
          <p:cNvSpPr txBox="1"/>
          <p:nvPr/>
        </p:nvSpPr>
        <p:spPr>
          <a:xfrm>
            <a:off x="838080" y="2191680"/>
            <a:ext cx="4935600" cy="398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Simplified to 2 class problem for the workshop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7" name="Picture 4" descr=""/>
          <p:cNvPicPr/>
          <p:nvPr/>
        </p:nvPicPr>
        <p:blipFill>
          <a:blip r:embed="rId1"/>
          <a:stretch/>
        </p:blipFill>
        <p:spPr>
          <a:xfrm>
            <a:off x="6417720" y="2642040"/>
            <a:ext cx="4935600" cy="308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System Setup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2010960"/>
            <a:ext cx="5096520" cy="416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docker-compose up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6256800" y="2010960"/>
            <a:ext cx="5096520" cy="416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Python 3.6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pip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Virtualenv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Libraries: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Keras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Tensorflow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Jupyter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matplotlib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7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https://github.com/ravikg/deep-learning-nlp-kaggle-toxic-comment/blob/master/notebooks/SETUP.md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NLP Stages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5"/>
          <p:cNvSpPr txBox="1"/>
          <p:nvPr/>
        </p:nvSpPr>
        <p:spPr>
          <a:xfrm>
            <a:off x="838080" y="2010960"/>
            <a:ext cx="5096520" cy="416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Text representation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Tokenization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Word embedding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Batching &amp; Padding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TextShape 4"/>
          <p:cNvSpPr txBox="1"/>
          <p:nvPr/>
        </p:nvSpPr>
        <p:spPr>
          <a:xfrm>
            <a:off x="833040" y="44820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Text(Sequence) Representation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5"/>
          <p:cNvSpPr txBox="1"/>
          <p:nvPr/>
        </p:nvSpPr>
        <p:spPr>
          <a:xfrm>
            <a:off x="838080" y="2191680"/>
            <a:ext cx="5649480" cy="3984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All algorithm needs numerical tensor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Generating numerical tensor in following steps: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Tokenization: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Sequence of characters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ffffff"/>
                </a:solidFill>
                <a:latin typeface="Calibri"/>
              </a:rPr>
              <a:t>Sequence of words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Sequence of n-grams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Vector representation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One Hot Encoding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Word Embedding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Other representation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Bag of words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5" name="Graphic 9" descr="Code"/>
          <p:cNvPicPr/>
          <p:nvPr/>
        </p:nvPicPr>
        <p:blipFill>
          <a:blip r:embed="rId1"/>
          <a:stretch/>
        </p:blipFill>
        <p:spPr>
          <a:xfrm>
            <a:off x="6893280" y="2191680"/>
            <a:ext cx="3984840" cy="398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5"/>
          <p:cNvSpPr txBox="1"/>
          <p:nvPr/>
        </p:nvSpPr>
        <p:spPr>
          <a:xfrm>
            <a:off x="838080" y="2010960"/>
            <a:ext cx="5096520" cy="416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Sample text: This is a car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Seq of char: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Tokens: {t, h, i, s, a, c, r}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Seq of words: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Tokens: {this, is, a, car}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Seq of n-grams: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Tokens(bi-gram): {this is, is a, a car}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We will use words as our token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Shape 4"/>
          <p:cNvSpPr txBox="1"/>
          <p:nvPr/>
        </p:nvSpPr>
        <p:spPr>
          <a:xfrm>
            <a:off x="833040" y="44820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Content Placeholder 6" descr=""/>
          <p:cNvPicPr/>
          <p:nvPr/>
        </p:nvPicPr>
        <p:blipFill>
          <a:blip r:embed="rId1"/>
          <a:stretch/>
        </p:blipFill>
        <p:spPr>
          <a:xfrm>
            <a:off x="2082240" y="1773720"/>
            <a:ext cx="7621560" cy="435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TextShape 4"/>
          <p:cNvSpPr txBox="1"/>
          <p:nvPr/>
        </p:nvSpPr>
        <p:spPr>
          <a:xfrm>
            <a:off x="833040" y="44820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Bag of words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5"/>
          <p:cNvSpPr txBox="1"/>
          <p:nvPr/>
        </p:nvSpPr>
        <p:spPr>
          <a:xfrm>
            <a:off x="838080" y="2191680"/>
            <a:ext cx="4935600" cy="398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Collect of index for the tokens present in a text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Binary vector with 0, 1 entries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Order of tokens is lost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1" name="Picture 3" descr=""/>
          <p:cNvPicPr/>
          <p:nvPr/>
        </p:nvPicPr>
        <p:blipFill>
          <a:blip r:embed="rId1"/>
          <a:stretch/>
        </p:blipFill>
        <p:spPr>
          <a:xfrm>
            <a:off x="3951000" y="3493800"/>
            <a:ext cx="7402320" cy="207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Shape 4"/>
          <p:cNvSpPr txBox="1"/>
          <p:nvPr/>
        </p:nvSpPr>
        <p:spPr>
          <a:xfrm>
            <a:off x="833040" y="44820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Natural Language Processing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5"/>
          <p:cNvSpPr txBox="1"/>
          <p:nvPr/>
        </p:nvSpPr>
        <p:spPr>
          <a:xfrm>
            <a:off x="838080" y="2191680"/>
            <a:ext cx="4935600" cy="398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NLP is the ability to automatically receive, understand, and operate on human language in the raw written or spoken form.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Content Placeholder 4" descr=""/>
          <p:cNvPicPr/>
          <p:nvPr/>
        </p:nvPicPr>
        <p:blipFill>
          <a:blip r:embed="rId1"/>
          <a:srcRect l="0" t="5163" r="0" b="3907"/>
          <a:stretch/>
        </p:blipFill>
        <p:spPr>
          <a:xfrm>
            <a:off x="6968160" y="2191680"/>
            <a:ext cx="3834720" cy="3984840"/>
          </a:xfrm>
          <a:prstGeom prst="rect">
            <a:avLst/>
          </a:prstGeom>
          <a:ln>
            <a:noFill/>
          </a:ln>
        </p:spPr>
      </p:pic>
      <p:sp>
        <p:nvSpPr>
          <p:cNvPr id="141" name="TextShape 6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Ref: https://clevertap.com/blog/natural-language-processing/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96720" y="280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TextShape 2"/>
          <p:cNvSpPr txBox="1"/>
          <p:nvPr/>
        </p:nvSpPr>
        <p:spPr>
          <a:xfrm>
            <a:off x="546480" y="43344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One hot encoding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Line 3"/>
          <p:cNvSpPr/>
          <p:nvPr/>
        </p:nvSpPr>
        <p:spPr>
          <a:xfrm>
            <a:off x="2229840" y="15220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Content Placeholder 7" descr=""/>
          <p:cNvPicPr/>
          <p:nvPr/>
        </p:nvPicPr>
        <p:blipFill>
          <a:blip r:embed="rId1"/>
          <a:stretch/>
        </p:blipFill>
        <p:spPr>
          <a:xfrm>
            <a:off x="331560" y="2836440"/>
            <a:ext cx="5455440" cy="3177720"/>
          </a:xfrm>
          <a:prstGeom prst="rect">
            <a:avLst/>
          </a:prstGeom>
          <a:ln>
            <a:noFill/>
          </a:ln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6" name="Line 4"/>
          <p:cNvSpPr/>
          <p:nvPr/>
        </p:nvSpPr>
        <p:spPr>
          <a:xfrm>
            <a:off x="6116040" y="2596680"/>
            <a:ext cx="0" cy="3657600"/>
          </a:xfrm>
          <a:prstGeom prst="line">
            <a:avLst/>
          </a:prstGeom>
          <a:ln w="10152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7" name="Picture 12" descr=""/>
          <p:cNvPicPr/>
          <p:nvPr/>
        </p:nvPicPr>
        <p:blipFill>
          <a:blip r:embed="rId2"/>
          <a:stretch/>
        </p:blipFill>
        <p:spPr>
          <a:xfrm>
            <a:off x="6445080" y="2925720"/>
            <a:ext cx="5455440" cy="2999520"/>
          </a:xfrm>
          <a:prstGeom prst="rect">
            <a:avLst/>
          </a:prstGeom>
          <a:ln cap="rnd" w="190440">
            <a:solidFill>
              <a:srgbClr val="ffffff"/>
            </a:solidFill>
            <a:round/>
          </a:ln>
          <a:effectLst>
            <a:outerShdw algn="tl" blurRad="5000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8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https://app.pluralsight.com/guides/getting-started-tensorflow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96720" y="280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TextShape 2"/>
          <p:cNvSpPr txBox="1"/>
          <p:nvPr/>
        </p:nvSpPr>
        <p:spPr>
          <a:xfrm>
            <a:off x="546480" y="43344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Word Embeddings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Line 3"/>
          <p:cNvSpPr/>
          <p:nvPr/>
        </p:nvSpPr>
        <p:spPr>
          <a:xfrm>
            <a:off x="2229840" y="15220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2" name="Picture 8" descr=""/>
          <p:cNvPicPr/>
          <p:nvPr/>
        </p:nvPicPr>
        <p:blipFill>
          <a:blip r:embed="rId1"/>
          <a:stretch/>
        </p:blipFill>
        <p:spPr>
          <a:xfrm>
            <a:off x="331560" y="2522880"/>
            <a:ext cx="5455440" cy="3805200"/>
          </a:xfrm>
          <a:prstGeom prst="rect">
            <a:avLst/>
          </a:prstGeom>
          <a:ln>
            <a:noFill/>
          </a:ln>
        </p:spPr>
      </p:pic>
      <p:sp>
        <p:nvSpPr>
          <p:cNvPr id="243" name="Line 4"/>
          <p:cNvSpPr/>
          <p:nvPr/>
        </p:nvSpPr>
        <p:spPr>
          <a:xfrm>
            <a:off x="6116040" y="2596680"/>
            <a:ext cx="0" cy="3657600"/>
          </a:xfrm>
          <a:prstGeom prst="line">
            <a:avLst/>
          </a:prstGeom>
          <a:ln w="10152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4" name="Content Placeholder 4" descr=""/>
          <p:cNvPicPr/>
          <p:nvPr/>
        </p:nvPicPr>
        <p:blipFill>
          <a:blip r:embed="rId2"/>
          <a:stretch/>
        </p:blipFill>
        <p:spPr>
          <a:xfrm>
            <a:off x="6445080" y="3470760"/>
            <a:ext cx="5455440" cy="1909080"/>
          </a:xfrm>
          <a:prstGeom prst="rect">
            <a:avLst/>
          </a:prstGeom>
          <a:ln>
            <a:noFill/>
          </a:ln>
        </p:spPr>
      </p:pic>
      <p:sp>
        <p:nvSpPr>
          <p:cNvPr id="245" name="TextShape 5"/>
          <p:cNvSpPr txBox="1"/>
          <p:nvPr/>
        </p:nvSpPr>
        <p:spPr>
          <a:xfrm>
            <a:off x="7115760" y="6406200"/>
            <a:ext cx="4114440" cy="347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900" spc="-1" strike="noStrike">
                <a:solidFill>
                  <a:srgbClr val="898989"/>
                </a:solidFill>
                <a:latin typeface="Calibri"/>
              </a:rPr>
              <a:t>https://towardsdatascience.com/deep-learning-4-embedding-layers-f9a02d55ac12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1002240" y="6510600"/>
            <a:ext cx="411444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900" spc="-1" strike="noStrike">
                <a:solidFill>
                  <a:srgbClr val="898989"/>
                </a:solidFill>
                <a:latin typeface="Calibri"/>
              </a:rPr>
              <a:t>https://skymind.ai/wiki/word2vec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TextShape 4"/>
          <p:cNvSpPr txBox="1"/>
          <p:nvPr/>
        </p:nvSpPr>
        <p:spPr>
          <a:xfrm>
            <a:off x="833040" y="44820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Word Embeddings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Shape 5"/>
          <p:cNvSpPr txBox="1"/>
          <p:nvPr/>
        </p:nvSpPr>
        <p:spPr>
          <a:xfrm>
            <a:off x="838080" y="2191680"/>
            <a:ext cx="4935600" cy="3984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One hot encoding: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High dimensional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Sparse matrix, mostly made of zero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Does not capture relations between words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Independent of data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Word embedding: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Low dimensional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Learn from data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Vector with floating values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Learns relationship between words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2" name="Picture 3" descr=""/>
          <p:cNvPicPr/>
          <p:nvPr/>
        </p:nvPicPr>
        <p:blipFill>
          <a:blip r:embed="rId1"/>
          <a:stretch/>
        </p:blipFill>
        <p:spPr>
          <a:xfrm>
            <a:off x="6743160" y="2191680"/>
            <a:ext cx="4284720" cy="3984840"/>
          </a:xfrm>
          <a:prstGeom prst="rect">
            <a:avLst/>
          </a:prstGeom>
          <a:ln>
            <a:noFill/>
          </a:ln>
        </p:spPr>
      </p:pic>
      <p:sp>
        <p:nvSpPr>
          <p:cNvPr id="253" name="TextShape 6"/>
          <p:cNvSpPr txBox="1"/>
          <p:nvPr/>
        </p:nvSpPr>
        <p:spPr>
          <a:xfrm>
            <a:off x="6828480" y="63349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Deep Learning with Python by Francois Chollet, Book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96720" y="280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TextShape 2"/>
          <p:cNvSpPr txBox="1"/>
          <p:nvPr/>
        </p:nvSpPr>
        <p:spPr>
          <a:xfrm>
            <a:off x="546480" y="43344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Embedding Layer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Line 3"/>
          <p:cNvSpPr/>
          <p:nvPr/>
        </p:nvSpPr>
        <p:spPr>
          <a:xfrm>
            <a:off x="2229840" y="15220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Picture 4" descr=""/>
          <p:cNvPicPr/>
          <p:nvPr/>
        </p:nvPicPr>
        <p:blipFill>
          <a:blip r:embed="rId1"/>
          <a:srcRect l="0" t="8496" r="0" b="0"/>
          <a:stretch/>
        </p:blipFill>
        <p:spPr>
          <a:xfrm>
            <a:off x="331560" y="2809440"/>
            <a:ext cx="5455440" cy="3232080"/>
          </a:xfrm>
          <a:prstGeom prst="rect">
            <a:avLst/>
          </a:prstGeom>
          <a:ln>
            <a:noFill/>
          </a:ln>
        </p:spPr>
      </p:pic>
      <p:sp>
        <p:nvSpPr>
          <p:cNvPr id="258" name="Line 4"/>
          <p:cNvSpPr/>
          <p:nvPr/>
        </p:nvSpPr>
        <p:spPr>
          <a:xfrm>
            <a:off x="6116040" y="2596680"/>
            <a:ext cx="0" cy="3657600"/>
          </a:xfrm>
          <a:prstGeom prst="line">
            <a:avLst/>
          </a:prstGeom>
          <a:ln w="10152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Picture 8" descr=""/>
          <p:cNvPicPr/>
          <p:nvPr/>
        </p:nvPicPr>
        <p:blipFill>
          <a:blip r:embed="rId2"/>
          <a:stretch/>
        </p:blipFill>
        <p:spPr>
          <a:xfrm>
            <a:off x="6445080" y="3142080"/>
            <a:ext cx="5455440" cy="256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TextShape 4"/>
          <p:cNvSpPr txBox="1"/>
          <p:nvPr/>
        </p:nvSpPr>
        <p:spPr>
          <a:xfrm>
            <a:off x="833040" y="44820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Pre trained word embeddings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5"/>
          <p:cNvSpPr txBox="1"/>
          <p:nvPr/>
        </p:nvSpPr>
        <p:spPr>
          <a:xfrm>
            <a:off x="838080" y="2191680"/>
            <a:ext cx="10515240" cy="398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Word2Vec: which captures specific semantic structure</a:t>
            </a:r>
            <a:br/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https://code.google.com/archive/p/word2vec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GloVe: which captures co-occurrence statistics for millions of English tokens from Wikipedia and Common Crawl data.</a:t>
            </a:r>
            <a:br/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https://nlp.stanford.edu/projects/glove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4000"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Load pre trained word embedding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Line 3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8" name="Content Placeholder 3" descr=""/>
          <p:cNvPicPr/>
          <p:nvPr/>
        </p:nvPicPr>
        <p:blipFill>
          <a:blip r:embed="rId1"/>
          <a:stretch/>
        </p:blipFill>
        <p:spPr>
          <a:xfrm>
            <a:off x="2217240" y="2509920"/>
            <a:ext cx="7702560" cy="3997440"/>
          </a:xfrm>
          <a:prstGeom prst="rect">
            <a:avLst/>
          </a:prstGeom>
          <a:ln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4772880" y="6578640"/>
            <a:ext cx="2363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Step 1: Load the map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3" descr=""/>
          <p:cNvPicPr/>
          <p:nvPr/>
        </p:nvPicPr>
        <p:blipFill>
          <a:blip r:embed="rId1"/>
          <a:stretch/>
        </p:blipFill>
        <p:spPr>
          <a:xfrm>
            <a:off x="842760" y="2509920"/>
            <a:ext cx="10451160" cy="3997440"/>
          </a:xfrm>
          <a:prstGeom prst="rect">
            <a:avLst/>
          </a:prstGeom>
          <a:ln>
            <a:noFill/>
          </a:ln>
        </p:spPr>
      </p:pic>
      <p:sp>
        <p:nvSpPr>
          <p:cNvPr id="271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4000"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Load pre trained word embedding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1720800" y="648972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Step 2: Generate the Embedding layer weights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TextShape 4"/>
          <p:cNvSpPr txBox="1"/>
          <p:nvPr/>
        </p:nvSpPr>
        <p:spPr>
          <a:xfrm>
            <a:off x="833040" y="44820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Preprocessing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5"/>
          <p:cNvSpPr txBox="1"/>
          <p:nvPr/>
        </p:nvSpPr>
        <p:spPr>
          <a:xfrm>
            <a:off x="838080" y="2191680"/>
            <a:ext cx="4935600" cy="398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Convert multi-class to 2-class label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0" name="Content Placeholder 3" descr=""/>
          <p:cNvPicPr/>
          <p:nvPr/>
        </p:nvPicPr>
        <p:blipFill>
          <a:blip r:embed="rId1"/>
          <a:stretch/>
        </p:blipFill>
        <p:spPr>
          <a:xfrm>
            <a:off x="3375720" y="3881520"/>
            <a:ext cx="8410680" cy="240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Preprocessing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5a10fe"/>
                </a:solidFill>
                <a:latin typeface="Calibri"/>
              </a:rPr>
              <a:t>Tokenization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5" name="Picture 7" descr=""/>
          <p:cNvPicPr/>
          <p:nvPr/>
        </p:nvPicPr>
        <p:blipFill>
          <a:blip r:embed="rId1"/>
          <a:stretch/>
        </p:blipFill>
        <p:spPr>
          <a:xfrm>
            <a:off x="320040" y="2856240"/>
            <a:ext cx="11496600" cy="330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Preprocessing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818fe"/>
                </a:solidFill>
                <a:latin typeface="Calibri"/>
              </a:rPr>
              <a:t>Batch and Padding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0" name="Content Placeholder 9" descr=""/>
          <p:cNvPicPr/>
          <p:nvPr/>
        </p:nvPicPr>
        <p:blipFill>
          <a:blip r:embed="rId1"/>
          <a:stretch/>
        </p:blipFill>
        <p:spPr>
          <a:xfrm>
            <a:off x="320040" y="3172320"/>
            <a:ext cx="11496600" cy="267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Shape 4"/>
          <p:cNvSpPr txBox="1"/>
          <p:nvPr/>
        </p:nvSpPr>
        <p:spPr>
          <a:xfrm>
            <a:off x="833040" y="44820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Natural Language Processing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838080" y="2191680"/>
            <a:ext cx="4935600" cy="398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NLP  is one of the most well-known applications of AI.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Georgetown experiment (1954):  when a group of scientists was able to program a computer to translate 60 sentences from Russian into English.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6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https://peltarion.com/blog/data-science/a-year-in-review-nlp-in-2019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577840" y="1861200"/>
            <a:ext cx="6253560" cy="399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Padding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Line 3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Content Placeholder 4" descr=""/>
          <p:cNvPicPr/>
          <p:nvPr/>
        </p:nvPicPr>
        <p:blipFill>
          <a:blip r:embed="rId1"/>
          <a:stretch/>
        </p:blipFill>
        <p:spPr>
          <a:xfrm>
            <a:off x="1446840" y="2509920"/>
            <a:ext cx="9242640" cy="3997440"/>
          </a:xfrm>
          <a:prstGeom prst="rect">
            <a:avLst/>
          </a:prstGeom>
          <a:ln>
            <a:noFill/>
          </a:ln>
        </p:spPr>
      </p:pic>
      <p:sp>
        <p:nvSpPr>
          <p:cNvPr id="295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https://stackoverflow.com/a/56211056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96720" y="280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TextShape 2"/>
          <p:cNvSpPr txBox="1"/>
          <p:nvPr/>
        </p:nvSpPr>
        <p:spPr>
          <a:xfrm>
            <a:off x="546480" y="43344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Batch &amp; </a:t>
            </a: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Padding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Line 3"/>
          <p:cNvSpPr/>
          <p:nvPr/>
        </p:nvSpPr>
        <p:spPr>
          <a:xfrm>
            <a:off x="2229840" y="15220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9" name="Content Placeholder 4" descr=""/>
          <p:cNvPicPr/>
          <p:nvPr/>
        </p:nvPicPr>
        <p:blipFill>
          <a:blip r:embed="rId1"/>
          <a:stretch/>
        </p:blipFill>
        <p:spPr>
          <a:xfrm>
            <a:off x="331560" y="2898000"/>
            <a:ext cx="5455440" cy="3054960"/>
          </a:xfrm>
          <a:prstGeom prst="rect">
            <a:avLst/>
          </a:prstGeom>
          <a:ln>
            <a:noFill/>
          </a:ln>
        </p:spPr>
      </p:pic>
      <p:sp>
        <p:nvSpPr>
          <p:cNvPr id="300" name="Line 4"/>
          <p:cNvSpPr/>
          <p:nvPr/>
        </p:nvSpPr>
        <p:spPr>
          <a:xfrm>
            <a:off x="6116040" y="2596680"/>
            <a:ext cx="0" cy="3657600"/>
          </a:xfrm>
          <a:prstGeom prst="line">
            <a:avLst/>
          </a:prstGeom>
          <a:ln w="10152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Content Placeholder 9" descr=""/>
          <p:cNvPicPr/>
          <p:nvPr/>
        </p:nvPicPr>
        <p:blipFill>
          <a:blip r:embed="rId2"/>
          <a:stretch/>
        </p:blipFill>
        <p:spPr>
          <a:xfrm>
            <a:off x="6445080" y="2925360"/>
            <a:ext cx="5455440" cy="3000240"/>
          </a:xfrm>
          <a:prstGeom prst="rect">
            <a:avLst/>
          </a:prstGeom>
          <a:ln>
            <a:noFill/>
          </a:ln>
        </p:spPr>
      </p:pic>
      <p:sp>
        <p:nvSpPr>
          <p:cNvPr id="302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https://www.altoros.com/blog/the-magic-behind-google-translate-sequence-to-sequence-models-and-tensorflow/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913000" y="0"/>
            <a:ext cx="6278400" cy="685764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TextShape 2"/>
          <p:cNvSpPr txBox="1"/>
          <p:nvPr/>
        </p:nvSpPr>
        <p:spPr>
          <a:xfrm>
            <a:off x="655200" y="365040"/>
            <a:ext cx="9012600" cy="1622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</a:rPr>
              <a:t>Models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763560" y="231660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sq"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TextShape 4"/>
          <p:cNvSpPr txBox="1"/>
          <p:nvPr/>
        </p:nvSpPr>
        <p:spPr>
          <a:xfrm>
            <a:off x="655200" y="2644560"/>
            <a:ext cx="9012600" cy="332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Embedding =&gt; Class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Embedding =&gt; Simple RNN =&gt; Class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Embedding =&gt; RNN =&gt; … =&gt; RNN =&gt; Class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Embedding =&gt; Bi-RNN(Bi-directional RNN)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913000" y="0"/>
            <a:ext cx="6278400" cy="685764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TextShape 2"/>
          <p:cNvSpPr txBox="1"/>
          <p:nvPr/>
        </p:nvSpPr>
        <p:spPr>
          <a:xfrm>
            <a:off x="655200" y="365040"/>
            <a:ext cx="9012600" cy="1622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Model 1 : Embedding =&gt; Class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63560" y="231660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sq"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TextShape 4"/>
          <p:cNvSpPr txBox="1"/>
          <p:nvPr/>
        </p:nvSpPr>
        <p:spPr>
          <a:xfrm>
            <a:off x="655200" y="2644560"/>
            <a:ext cx="9012600" cy="332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Model 1 is made of 4 layers: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0 is input layer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1 is Embedding layer (Hidden Layer)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2 is Flatten Layer (Flattens the embedding layer)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3 is Dense Layer (output layer)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Go to jupyter notebook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4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Model 1 : Embedding =&gt; Class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7020fe"/>
                </a:solidFill>
                <a:latin typeface="Calibri"/>
              </a:rPr>
              <a:t>Various Parameters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5" name="Content Placeholder 3" descr=""/>
          <p:cNvPicPr/>
          <p:nvPr/>
        </p:nvPicPr>
        <p:blipFill>
          <a:blip r:embed="rId1"/>
          <a:srcRect l="7136" t="0" r="0" b="63666"/>
          <a:stretch/>
        </p:blipFill>
        <p:spPr>
          <a:xfrm>
            <a:off x="320040" y="2642400"/>
            <a:ext cx="11496600" cy="373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4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Model 1 : Embedding =&gt; Class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7020fe"/>
                </a:solidFill>
                <a:latin typeface="Calibri"/>
              </a:rPr>
              <a:t>Adding layers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0" name="Content Placeholder 3" descr=""/>
          <p:cNvPicPr/>
          <p:nvPr/>
        </p:nvPicPr>
        <p:blipFill>
          <a:blip r:embed="rId1"/>
          <a:srcRect l="7262" t="36329" r="0" b="13720"/>
          <a:stretch/>
        </p:blipFill>
        <p:spPr>
          <a:xfrm>
            <a:off x="1597320" y="2509920"/>
            <a:ext cx="8942040" cy="399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TextShape 2"/>
          <p:cNvSpPr txBox="1"/>
          <p:nvPr/>
        </p:nvSpPr>
        <p:spPr>
          <a:xfrm>
            <a:off x="643320" y="623520"/>
            <a:ext cx="3363480" cy="160668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Model 1 : 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Embedding =&gt;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For the diagram, following configs are used(1/4th of the ones used in code):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seq_max_len = 5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embedding_dim = 2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flatten layer = 5x2 = 10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desnse output layer = 1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4" name="Picture 3" descr=""/>
          <p:cNvPicPr/>
          <p:nvPr/>
        </p:nvPicPr>
        <p:blipFill>
          <a:blip r:embed="rId1"/>
          <a:stretch/>
        </p:blipFill>
        <p:spPr>
          <a:xfrm>
            <a:off x="5297760" y="1379520"/>
            <a:ext cx="6250320" cy="393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4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Model 1 : Embedding =&gt; Class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8800"/>
                </a:solidFill>
                <a:latin typeface="Calibri"/>
              </a:rPr>
              <a:t>Model Summary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9" name="Picture 2" descr=""/>
          <p:cNvPicPr/>
          <p:nvPr/>
        </p:nvPicPr>
        <p:blipFill>
          <a:blip r:embed="rId1"/>
          <a:stretch/>
        </p:blipFill>
        <p:spPr>
          <a:xfrm>
            <a:off x="2096280" y="2509920"/>
            <a:ext cx="7944480" cy="399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4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Model 1 : Embedding =&gt; Class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56b"/>
                </a:solidFill>
                <a:latin typeface="Calibri"/>
              </a:rPr>
              <a:t>Model Training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4" name="Picture 4" descr=""/>
          <p:cNvPicPr/>
          <p:nvPr/>
        </p:nvPicPr>
        <p:blipFill>
          <a:blip r:embed="rId1"/>
          <a:stretch/>
        </p:blipFill>
        <p:spPr>
          <a:xfrm>
            <a:off x="2224440" y="2509920"/>
            <a:ext cx="7687440" cy="399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4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Model 1 : Embedding =&gt; Class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5117"/>
                </a:solidFill>
                <a:latin typeface="Calibri"/>
              </a:rPr>
              <a:t>Model Evaluation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9" name="Picture 2" descr=""/>
          <p:cNvPicPr/>
          <p:nvPr/>
        </p:nvPicPr>
        <p:blipFill>
          <a:blip r:embed="rId1"/>
          <a:stretch/>
        </p:blipFill>
        <p:spPr>
          <a:xfrm>
            <a:off x="320040" y="3094200"/>
            <a:ext cx="11496600" cy="28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Shape 4"/>
          <p:cNvSpPr txBox="1"/>
          <p:nvPr/>
        </p:nvSpPr>
        <p:spPr>
          <a:xfrm>
            <a:off x="833040" y="44820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Natural Language Processing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838080" y="2191680"/>
            <a:ext cx="4935600" cy="398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An artificial intelligence predicts the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future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https://worldin.economist.com/article/17521/edition2020artificial-intelligence-predicts-future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088160" y="2616840"/>
            <a:ext cx="7524720" cy="323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Excercise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913000" y="0"/>
            <a:ext cx="6278400" cy="685764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TextShape 2"/>
          <p:cNvSpPr txBox="1"/>
          <p:nvPr/>
        </p:nvSpPr>
        <p:spPr>
          <a:xfrm>
            <a:off x="655200" y="365040"/>
            <a:ext cx="9012600" cy="1622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Model 2 : Embedding =&gt; RNN =&gt; Class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763560" y="231660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sq"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TextShape 4"/>
          <p:cNvSpPr txBox="1"/>
          <p:nvPr/>
        </p:nvSpPr>
        <p:spPr>
          <a:xfrm>
            <a:off x="655200" y="2644560"/>
            <a:ext cx="9012600" cy="332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Model 2 is made of 4 layers: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0 is input layer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1 is Embedding layer (Hidden Layer)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2 is RNN Layer (return last output)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3 is Dense Layer (output layer)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Go to jupyter notebook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TextShape 4"/>
          <p:cNvSpPr txBox="1"/>
          <p:nvPr/>
        </p:nvSpPr>
        <p:spPr>
          <a:xfrm>
            <a:off x="833040" y="44820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RNN : Recurrent Neural Network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TextShape 5"/>
          <p:cNvSpPr txBox="1"/>
          <p:nvPr/>
        </p:nvSpPr>
        <p:spPr>
          <a:xfrm>
            <a:off x="838080" y="2191680"/>
            <a:ext cx="4935600" cy="398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RNN is a neural network with following properties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Processes each element (word) of a sequence (sentence) one by one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And output of intermediate element is fed back together with the next element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The state of RNN is reset between two independent sequence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1" name="Picture 5" descr=""/>
          <p:cNvPicPr/>
          <p:nvPr/>
        </p:nvPicPr>
        <p:blipFill>
          <a:blip r:embed="rId1"/>
          <a:stretch/>
        </p:blipFill>
        <p:spPr>
          <a:xfrm>
            <a:off x="6432120" y="2191680"/>
            <a:ext cx="4907160" cy="3984840"/>
          </a:xfrm>
          <a:prstGeom prst="rect">
            <a:avLst/>
          </a:prstGeom>
          <a:ln>
            <a:noFill/>
          </a:ln>
        </p:spPr>
      </p:pic>
      <p:sp>
        <p:nvSpPr>
          <p:cNvPr id="352" name="TextShape 6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6000"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Deep Learning with Python by Francois Chollet, Book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Unrolled RNN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Line 3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6" name="Content Placeholder 4" descr=""/>
          <p:cNvPicPr/>
          <p:nvPr/>
        </p:nvPicPr>
        <p:blipFill>
          <a:blip r:embed="rId1"/>
          <a:stretch/>
        </p:blipFill>
        <p:spPr>
          <a:xfrm>
            <a:off x="320040" y="2999880"/>
            <a:ext cx="11496600" cy="3017520"/>
          </a:xfrm>
          <a:prstGeom prst="rect">
            <a:avLst/>
          </a:prstGeom>
          <a:ln>
            <a:noFill/>
          </a:ln>
        </p:spPr>
      </p:pic>
      <p:sp>
        <p:nvSpPr>
          <p:cNvPr id="357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http://colah.github.io/posts/2015-08-Understanding-LSTMs/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4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Model 2 : Embedding =&gt; RNN =&gt; Class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c922ff"/>
                </a:solidFill>
                <a:latin typeface="Calibri"/>
              </a:rPr>
              <a:t>Model Definition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2" name="Picture 3" descr=""/>
          <p:cNvPicPr/>
          <p:nvPr/>
        </p:nvPicPr>
        <p:blipFill>
          <a:blip r:embed="rId1"/>
          <a:stretch/>
        </p:blipFill>
        <p:spPr>
          <a:xfrm>
            <a:off x="571680" y="2509920"/>
            <a:ext cx="10993320" cy="399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4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Model 2 : Embedding =&gt; RNN =&gt; Class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9200"/>
                </a:solidFill>
                <a:latin typeface="Calibri"/>
              </a:rPr>
              <a:t>Model Summary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Picture 2" descr=""/>
          <p:cNvPicPr/>
          <p:nvPr/>
        </p:nvPicPr>
        <p:blipFill>
          <a:blip r:embed="rId1"/>
          <a:stretch/>
        </p:blipFill>
        <p:spPr>
          <a:xfrm>
            <a:off x="2313000" y="2509920"/>
            <a:ext cx="7510320" cy="399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4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Model 2 : Embedding =&gt; RNN =&gt; Class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7febff"/>
                </a:solidFill>
                <a:latin typeface="Calibri"/>
              </a:rPr>
              <a:t>Model Training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2" name="Picture 3" descr=""/>
          <p:cNvPicPr/>
          <p:nvPr/>
        </p:nvPicPr>
        <p:blipFill>
          <a:blip r:embed="rId1"/>
          <a:stretch/>
        </p:blipFill>
        <p:spPr>
          <a:xfrm>
            <a:off x="2622240" y="2509920"/>
            <a:ext cx="6892200" cy="399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4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Model 2 : Embedding =&gt; RNN =&gt; Class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9604"/>
                </a:solidFill>
                <a:latin typeface="Calibri"/>
              </a:rPr>
              <a:t>Model Evaluation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6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7" name="Picture 2" descr=""/>
          <p:cNvPicPr/>
          <p:nvPr/>
        </p:nvPicPr>
        <p:blipFill>
          <a:blip r:embed="rId1"/>
          <a:stretch/>
        </p:blipFill>
        <p:spPr>
          <a:xfrm>
            <a:off x="320040" y="3015720"/>
            <a:ext cx="11496600" cy="298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Excercise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5913000" y="0"/>
            <a:ext cx="6278400" cy="685764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TextShape 2"/>
          <p:cNvSpPr txBox="1"/>
          <p:nvPr/>
        </p:nvSpPr>
        <p:spPr>
          <a:xfrm>
            <a:off x="655200" y="365040"/>
            <a:ext cx="9012600" cy="1622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800" spc="-1" strike="noStrike">
                <a:solidFill>
                  <a:srgbClr val="ffffff"/>
                </a:solidFill>
                <a:latin typeface="Calibri Light"/>
              </a:rPr>
              <a:t>Model 2Ext : Embedding =&gt; (RNN)^n =&gt; Class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763560" y="231660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sq"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TextShape 4"/>
          <p:cNvSpPr txBox="1"/>
          <p:nvPr/>
        </p:nvSpPr>
        <p:spPr>
          <a:xfrm>
            <a:off x="655200" y="2644560"/>
            <a:ext cx="9012600" cy="3326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Model 2Ext is made of 6 layers: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0 is input layer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1 is Embedding layer (Hidden Layer)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2 is RNN Layer (return full sequence)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3 is RNN Layer (return full sequence)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4 is RNN Layer (return last output)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5 is Dense Layer (output layer)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Go to jupyter notebook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Deep Learning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Line 3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" name="Content Placeholder 4" descr=""/>
          <p:cNvPicPr/>
          <p:nvPr/>
        </p:nvPicPr>
        <p:blipFill>
          <a:blip r:embed="rId1"/>
          <a:stretch/>
        </p:blipFill>
        <p:spPr>
          <a:xfrm>
            <a:off x="320040" y="2993400"/>
            <a:ext cx="11496600" cy="303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5913000" y="0"/>
            <a:ext cx="6278400" cy="685764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TextShape 2"/>
          <p:cNvSpPr txBox="1"/>
          <p:nvPr/>
        </p:nvSpPr>
        <p:spPr>
          <a:xfrm>
            <a:off x="655200" y="365040"/>
            <a:ext cx="9012600" cy="1622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800" spc="-1" strike="noStrike">
                <a:solidFill>
                  <a:srgbClr val="ffffff"/>
                </a:solidFill>
                <a:latin typeface="Calibri Light"/>
              </a:rPr>
              <a:t>Model 2Ext : Embedding =&gt; (RNN)^n =&gt; Class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763560" y="231660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sq"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7" name="Content Placeholder 4" descr=""/>
          <p:cNvPicPr/>
          <p:nvPr/>
        </p:nvPicPr>
        <p:blipFill>
          <a:blip r:embed="rId1"/>
          <a:stretch/>
        </p:blipFill>
        <p:spPr>
          <a:xfrm>
            <a:off x="655560" y="2898000"/>
            <a:ext cx="9011880" cy="2820600"/>
          </a:xfrm>
          <a:prstGeom prst="rect">
            <a:avLst/>
          </a:prstGeom>
          <a:ln>
            <a:noFill/>
          </a:ln>
        </p:spPr>
      </p:pic>
      <p:sp>
        <p:nvSpPr>
          <p:cNvPr id="388" name="CustomShape 4"/>
          <p:cNvSpPr/>
          <p:nvPr/>
        </p:nvSpPr>
        <p:spPr>
          <a:xfrm flipH="1">
            <a:off x="2277000" y="6430320"/>
            <a:ext cx="5194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Layer 2 &amp; 3: many to many; Layer 4: many to one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5000"/>
          </a:bodyPr>
          <a:p>
            <a:pPr algn="ctr">
              <a:lnSpc>
                <a:spcPct val="90000"/>
              </a:lnSpc>
            </a:pPr>
            <a:r>
              <a:rPr b="1" lang="en-US" sz="4600" spc="-1" strike="noStrike">
                <a:solidFill>
                  <a:srgbClr val="ffffff"/>
                </a:solidFill>
                <a:latin typeface="Calibri Light"/>
              </a:rPr>
              <a:t>Model 2Ext : Embedding =&gt; (RNN)^n =&gt; Class</a:t>
            </a:r>
            <a:endParaRPr b="0" lang="en-US" sz="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c922ff"/>
                </a:solidFill>
                <a:latin typeface="Calibri"/>
              </a:rPr>
              <a:t>Model Definition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2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3" name="Picture 4" descr=""/>
          <p:cNvPicPr/>
          <p:nvPr/>
        </p:nvPicPr>
        <p:blipFill>
          <a:blip r:embed="rId1"/>
          <a:stretch/>
        </p:blipFill>
        <p:spPr>
          <a:xfrm>
            <a:off x="320040" y="2777760"/>
            <a:ext cx="11496600" cy="346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5000"/>
          </a:bodyPr>
          <a:p>
            <a:pPr algn="ctr">
              <a:lnSpc>
                <a:spcPct val="90000"/>
              </a:lnSpc>
            </a:pPr>
            <a:r>
              <a:rPr b="1" lang="en-US" sz="4600" spc="-1" strike="noStrike">
                <a:solidFill>
                  <a:srgbClr val="ffffff"/>
                </a:solidFill>
                <a:latin typeface="Calibri Light"/>
              </a:rPr>
              <a:t>Model 2Ext : Embedding =&gt; (RNN)^n =&gt; Class</a:t>
            </a:r>
            <a:endParaRPr b="0" lang="en-US" sz="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9200"/>
                </a:solidFill>
                <a:latin typeface="Calibri"/>
              </a:rPr>
              <a:t>Model Summary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8" name="Picture 3" descr=""/>
          <p:cNvPicPr/>
          <p:nvPr/>
        </p:nvPicPr>
        <p:blipFill>
          <a:blip r:embed="rId1"/>
          <a:stretch/>
        </p:blipFill>
        <p:spPr>
          <a:xfrm>
            <a:off x="2954520" y="2509920"/>
            <a:ext cx="6227640" cy="399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5000"/>
          </a:bodyPr>
          <a:p>
            <a:pPr algn="ctr">
              <a:lnSpc>
                <a:spcPct val="90000"/>
              </a:lnSpc>
            </a:pPr>
            <a:r>
              <a:rPr b="1" lang="en-US" sz="4600" spc="-1" strike="noStrike">
                <a:solidFill>
                  <a:srgbClr val="ffffff"/>
                </a:solidFill>
                <a:latin typeface="Calibri Light"/>
              </a:rPr>
              <a:t>Model 2Ext : Embedding =&gt; (RNN)^n =&gt; Class</a:t>
            </a:r>
            <a:endParaRPr b="0" lang="en-US" sz="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c76d"/>
                </a:solidFill>
                <a:latin typeface="Calibri"/>
              </a:rPr>
              <a:t>Model Training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2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3" name="Picture 2" descr=""/>
          <p:cNvPicPr/>
          <p:nvPr/>
        </p:nvPicPr>
        <p:blipFill>
          <a:blip r:embed="rId1"/>
          <a:stretch/>
        </p:blipFill>
        <p:spPr>
          <a:xfrm>
            <a:off x="1193400" y="2509920"/>
            <a:ext cx="9749880" cy="399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5000"/>
          </a:bodyPr>
          <a:p>
            <a:pPr algn="ctr">
              <a:lnSpc>
                <a:spcPct val="90000"/>
              </a:lnSpc>
            </a:pPr>
            <a:r>
              <a:rPr b="1" lang="en-US" sz="4600" spc="-1" strike="noStrike">
                <a:solidFill>
                  <a:srgbClr val="ffffff"/>
                </a:solidFill>
                <a:latin typeface="Calibri Light"/>
              </a:rPr>
              <a:t>Model 2Ext : Embedding =&gt; (RNN)^n =&gt; Class</a:t>
            </a:r>
            <a:endParaRPr b="0" lang="en-US" sz="4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9600"/>
                </a:solidFill>
                <a:latin typeface="Calibri"/>
              </a:rPr>
              <a:t>Model Evaluation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7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8" name="Picture 2" descr=""/>
          <p:cNvPicPr/>
          <p:nvPr/>
        </p:nvPicPr>
        <p:blipFill>
          <a:blip r:embed="rId1"/>
          <a:stretch/>
        </p:blipFill>
        <p:spPr>
          <a:xfrm>
            <a:off x="320040" y="3044520"/>
            <a:ext cx="11496600" cy="292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Excercise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5913000" y="0"/>
            <a:ext cx="6278400" cy="685764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TextShape 2"/>
          <p:cNvSpPr txBox="1"/>
          <p:nvPr/>
        </p:nvSpPr>
        <p:spPr>
          <a:xfrm>
            <a:off x="655200" y="365040"/>
            <a:ext cx="10592280" cy="1622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800" spc="-1" strike="noStrike">
                <a:solidFill>
                  <a:srgbClr val="ffffff"/>
                </a:solidFill>
                <a:latin typeface="Calibri Light"/>
              </a:rPr>
              <a:t>Model 3 : Embedding =&gt; Bidirectional RNN =&gt; Class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763560" y="231660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sq"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TextShape 4"/>
          <p:cNvSpPr txBox="1"/>
          <p:nvPr/>
        </p:nvSpPr>
        <p:spPr>
          <a:xfrm>
            <a:off x="655200" y="2644560"/>
            <a:ext cx="9012600" cy="332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Model 2 is made of 4 layers and uses a new type of layer: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0 is input layer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1 is Embedding layer (Hidden Layer)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2 is Bidirectional RNN Layer (return last output)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Layer 3 is Dense Layer (output layer)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Go to jupyter notebook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4000"/>
          </a:bodyPr>
          <a:p>
            <a:pPr algn="ctr">
              <a:lnSpc>
                <a:spcPct val="90000"/>
              </a:lnSpc>
            </a:pPr>
            <a:r>
              <a:rPr b="1" lang="en-US" sz="4200" spc="-1" strike="noStrike">
                <a:solidFill>
                  <a:srgbClr val="ffffff"/>
                </a:solidFill>
                <a:latin typeface="Calibri Light"/>
              </a:rPr>
              <a:t>Model 3 : Embedding =&gt; Bidirectional RNN =&gt; Class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7" name="Line 3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8" name="Content Placeholder 8" descr=""/>
          <p:cNvPicPr/>
          <p:nvPr/>
        </p:nvPicPr>
        <p:blipFill>
          <a:blip r:embed="rId1"/>
          <a:stretch/>
        </p:blipFill>
        <p:spPr>
          <a:xfrm>
            <a:off x="1792800" y="2509920"/>
            <a:ext cx="8550720" cy="3997440"/>
          </a:xfrm>
          <a:prstGeom prst="rect">
            <a:avLst/>
          </a:prstGeom>
          <a:ln>
            <a:noFill/>
          </a:ln>
        </p:spPr>
      </p:pic>
      <p:sp>
        <p:nvSpPr>
          <p:cNvPr id="419" name="TextShape 4"/>
          <p:cNvSpPr txBox="1"/>
          <p:nvPr/>
        </p:nvSpPr>
        <p:spPr>
          <a:xfrm>
            <a:off x="4038480" y="6522480"/>
            <a:ext cx="4114440" cy="347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</a:rPr>
              <a:t>https://www.wandb.com/classes/intro/class-9-notes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4000"/>
          </a:bodyPr>
          <a:p>
            <a:pPr algn="ctr">
              <a:lnSpc>
                <a:spcPct val="90000"/>
              </a:lnSpc>
            </a:pPr>
            <a:r>
              <a:rPr b="1" lang="en-US" sz="4200" spc="-1" strike="noStrike">
                <a:solidFill>
                  <a:srgbClr val="ffffff"/>
                </a:solidFill>
                <a:latin typeface="Calibri Light"/>
              </a:rPr>
              <a:t>Model 3 : Embedding =&gt; Bidirectional RNN =&gt; Class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2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cb42fc"/>
                </a:solidFill>
                <a:latin typeface="Calibri"/>
              </a:rPr>
              <a:t>Model Definition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4" name="Picture 2" descr=""/>
          <p:cNvPicPr/>
          <p:nvPr/>
        </p:nvPicPr>
        <p:blipFill>
          <a:blip r:embed="rId1"/>
          <a:stretch/>
        </p:blipFill>
        <p:spPr>
          <a:xfrm>
            <a:off x="1473480" y="2509920"/>
            <a:ext cx="9189720" cy="399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4000"/>
          </a:bodyPr>
          <a:p>
            <a:pPr algn="ctr">
              <a:lnSpc>
                <a:spcPct val="90000"/>
              </a:lnSpc>
            </a:pPr>
            <a:r>
              <a:rPr b="1" lang="en-US" sz="4200" spc="-1" strike="noStrike">
                <a:solidFill>
                  <a:srgbClr val="ffffff"/>
                </a:solidFill>
                <a:latin typeface="Calibri Light"/>
              </a:rPr>
              <a:t>Model 3 : Embedding =&gt; Bidirectional RNN =&gt; Class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8a00"/>
                </a:solidFill>
                <a:latin typeface="Calibri"/>
              </a:rPr>
              <a:t>Model Summary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8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9" name="Picture 2" descr=""/>
          <p:cNvPicPr/>
          <p:nvPr/>
        </p:nvPicPr>
        <p:blipFill>
          <a:blip r:embed="rId1"/>
          <a:stretch/>
        </p:blipFill>
        <p:spPr>
          <a:xfrm>
            <a:off x="2262240" y="2509920"/>
            <a:ext cx="7612200" cy="399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Shape 4"/>
          <p:cNvSpPr txBox="1"/>
          <p:nvPr/>
        </p:nvSpPr>
        <p:spPr>
          <a:xfrm>
            <a:off x="833040" y="36504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Quick review – Deep Learning Topics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5"/>
          <p:cNvSpPr txBox="1"/>
          <p:nvPr/>
        </p:nvSpPr>
        <p:spPr>
          <a:xfrm>
            <a:off x="838080" y="2022480"/>
            <a:ext cx="10515240" cy="4154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Neurons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Input layer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Hidden layer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Output layer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Values from one layer to other layer are being transferred through function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Connection between layer - weights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Weights are learned during training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Training through back propagation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REF: https://www.slideshare.net/LuMa921/deep-learning-a-visual-introduction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For more in-depth – join next workshop by Vincent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4000"/>
          </a:bodyPr>
          <a:p>
            <a:pPr algn="ctr">
              <a:lnSpc>
                <a:spcPct val="90000"/>
              </a:lnSpc>
            </a:pPr>
            <a:r>
              <a:rPr b="1" lang="en-US" sz="4200" spc="-1" strike="noStrike">
                <a:solidFill>
                  <a:srgbClr val="ffffff"/>
                </a:solidFill>
                <a:latin typeface="Calibri Light"/>
              </a:rPr>
              <a:t>Model 3 : Embedding =&gt; Bidirectional RNN =&gt; Class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df975"/>
                </a:solidFill>
                <a:latin typeface="Calibri"/>
              </a:rPr>
              <a:t>Model Training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3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4" name="Picture 3" descr=""/>
          <p:cNvPicPr/>
          <p:nvPr/>
        </p:nvPicPr>
        <p:blipFill>
          <a:blip r:embed="rId1"/>
          <a:stretch/>
        </p:blipFill>
        <p:spPr>
          <a:xfrm>
            <a:off x="2499120" y="2509920"/>
            <a:ext cx="7138440" cy="399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78000" y="343440"/>
            <a:ext cx="11438280" cy="1843920"/>
          </a:xfrm>
          <a:prstGeom prst="rect">
            <a:avLst/>
          </a:prstGeom>
          <a:solidFill>
            <a:srgbClr val="404040"/>
          </a:solidFill>
          <a:ln cap="sq" w="12708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TextShape 2"/>
          <p:cNvSpPr txBox="1"/>
          <p:nvPr/>
        </p:nvSpPr>
        <p:spPr>
          <a:xfrm>
            <a:off x="525960" y="46656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4000"/>
          </a:bodyPr>
          <a:p>
            <a:pPr algn="ctr">
              <a:lnSpc>
                <a:spcPct val="90000"/>
              </a:lnSpc>
            </a:pPr>
            <a:r>
              <a:rPr b="1" lang="en-US" sz="4200" spc="-1" strike="noStrike">
                <a:solidFill>
                  <a:srgbClr val="ffffff"/>
                </a:solidFill>
                <a:latin typeface="Calibri Light"/>
              </a:rPr>
              <a:t>Model 3 : Embedding =&gt; Bidirectional RNN =&gt; Class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7" name="TextShape 3"/>
          <p:cNvSpPr txBox="1"/>
          <p:nvPr/>
        </p:nvSpPr>
        <p:spPr>
          <a:xfrm>
            <a:off x="1523880" y="1525680"/>
            <a:ext cx="9143640" cy="41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df975"/>
                </a:solidFill>
                <a:latin typeface="Calibri"/>
              </a:rPr>
              <a:t>Model Evaluation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8" name="Line 4"/>
          <p:cNvSpPr/>
          <p:nvPr/>
        </p:nvSpPr>
        <p:spPr>
          <a:xfrm>
            <a:off x="2209680" y="1448280"/>
            <a:ext cx="7772400" cy="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9" name="Picture 6" descr=""/>
          <p:cNvPicPr/>
          <p:nvPr/>
        </p:nvPicPr>
        <p:blipFill>
          <a:blip r:embed="rId1"/>
          <a:stretch/>
        </p:blipFill>
        <p:spPr>
          <a:xfrm>
            <a:off x="2486160" y="2953440"/>
            <a:ext cx="7061760" cy="145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Excercise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TextShape 2"/>
          <p:cNvSpPr txBox="1"/>
          <p:nvPr/>
        </p:nvSpPr>
        <p:spPr>
          <a:xfrm>
            <a:off x="862920" y="1011960"/>
            <a:ext cx="3415680" cy="479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Use Cases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677531704"/>
              </p:ext>
            </p:extLst>
          </p:nvPr>
        </p:nvGraphicFramePr>
        <p:xfrm>
          <a:off x="5194440" y="470880"/>
          <a:ext cx="651312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6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https://github.com/ravikg/deep-learning-nlp-kaggle-toxic-comment/blob/master/notebooks/USECASES.md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TextShape 4"/>
          <p:cNvSpPr txBox="1"/>
          <p:nvPr/>
        </p:nvSpPr>
        <p:spPr>
          <a:xfrm>
            <a:off x="833040" y="36504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Sequence Classification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838080" y="2022480"/>
            <a:ext cx="10515240" cy="4154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Given a sequence classify: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Language detection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Sentiment analysis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Topics detection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Keyword classification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SPAM detection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Movie reviews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TextShape 4"/>
          <p:cNvSpPr txBox="1"/>
          <p:nvPr/>
        </p:nvSpPr>
        <p:spPr>
          <a:xfrm>
            <a:off x="833040" y="365040"/>
            <a:ext cx="10520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Sequence to sequence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838080" y="2022480"/>
            <a:ext cx="10515240" cy="4154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Given a sequence generate another sequence: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Machine translation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Smart replies (in e-mails, messages)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Auto response (chat-bots, personal ai agents)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Question-answering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Application>LibreOffice/6.3.3.2$Linux_X86_64 LibreOffice_project/30$Build-2</Application>
  <Words>1492</Words>
  <Paragraphs>272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2019-12-30T16:15:00Z</dcterms:created>
  <dc:creator>Gupta, R. (Ravi)</dc:creator>
  <dc:description/>
  <dc:language>en-US</dc:language>
  <cp:lastModifiedBy/>
  <dcterms:modified xsi:type="dcterms:W3CDTF">2020-01-10T12:39:14Z</dcterms:modified>
  <cp:revision>11</cp:revision>
  <dc:subject/>
  <dc:title>Introduction to Deep Learning for Natural Language Processing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60</vt:i4>
  </property>
</Properties>
</file>