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2" r:id="rId18"/>
    <p:sldId id="278" r:id="rId19"/>
    <p:sldId id="273" r:id="rId20"/>
    <p:sldId id="279" r:id="rId21"/>
    <p:sldId id="274" r:id="rId22"/>
    <p:sldId id="275" r:id="rId23"/>
    <p:sldId id="289" r:id="rId24"/>
    <p:sldId id="290" r:id="rId25"/>
    <p:sldId id="292" r:id="rId26"/>
    <p:sldId id="287" r:id="rId27"/>
    <p:sldId id="288" r:id="rId28"/>
    <p:sldId id="276" r:id="rId29"/>
    <p:sldId id="283" r:id="rId30"/>
    <p:sldId id="285" r:id="rId31"/>
    <p:sldId id="286" r:id="rId32"/>
    <p:sldId id="293" r:id="rId33"/>
    <p:sldId id="294" r:id="rId34"/>
    <p:sldId id="295" r:id="rId35"/>
    <p:sldId id="284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546" autoAdjust="0"/>
  </p:normalViewPr>
  <p:slideViewPr>
    <p:cSldViewPr snapToGrid="0">
      <p:cViewPr varScale="1">
        <p:scale>
          <a:sx n="97" d="100"/>
          <a:sy n="97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76A79-4CD6-4EF6-8D49-D0513A5A7A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A9E4EC6-5872-4330-8A7A-2FED6C81912B}">
      <dgm:prSet/>
      <dgm:spPr/>
      <dgm:t>
        <a:bodyPr/>
        <a:lstStyle/>
        <a:p>
          <a:r>
            <a:rPr lang="en-US"/>
            <a:t>Sequence Classification</a:t>
          </a:r>
        </a:p>
      </dgm:t>
    </dgm:pt>
    <dgm:pt modelId="{FBDA61FC-ECE9-446C-B8A6-169910053CDD}" type="parTrans" cxnId="{E73C50F4-5F99-4047-B2A9-E0C7076AF83F}">
      <dgm:prSet/>
      <dgm:spPr/>
      <dgm:t>
        <a:bodyPr/>
        <a:lstStyle/>
        <a:p>
          <a:endParaRPr lang="en-US"/>
        </a:p>
      </dgm:t>
    </dgm:pt>
    <dgm:pt modelId="{5100B42E-914C-4DED-A150-607BADE90A68}" type="sibTrans" cxnId="{E73C50F4-5F99-4047-B2A9-E0C7076AF83F}">
      <dgm:prSet/>
      <dgm:spPr/>
      <dgm:t>
        <a:bodyPr/>
        <a:lstStyle/>
        <a:p>
          <a:endParaRPr lang="en-US"/>
        </a:p>
      </dgm:t>
    </dgm:pt>
    <dgm:pt modelId="{84CD0BF6-496E-48B7-AA6A-64F833D4B344}">
      <dgm:prSet/>
      <dgm:spPr/>
      <dgm:t>
        <a:bodyPr/>
        <a:lstStyle/>
        <a:p>
          <a:r>
            <a:rPr lang="en-US"/>
            <a:t>Sequence to Sequence</a:t>
          </a:r>
        </a:p>
      </dgm:t>
    </dgm:pt>
    <dgm:pt modelId="{FC249350-00BC-4F54-84C4-76C973F0AA4B}" type="parTrans" cxnId="{1D28EE3A-E1AB-4AE7-B4F4-1B9154D99E30}">
      <dgm:prSet/>
      <dgm:spPr/>
      <dgm:t>
        <a:bodyPr/>
        <a:lstStyle/>
        <a:p>
          <a:endParaRPr lang="en-US"/>
        </a:p>
      </dgm:t>
    </dgm:pt>
    <dgm:pt modelId="{1E9E4B0A-E097-4042-AED8-2EB85C306652}" type="sibTrans" cxnId="{1D28EE3A-E1AB-4AE7-B4F4-1B9154D99E30}">
      <dgm:prSet/>
      <dgm:spPr/>
      <dgm:t>
        <a:bodyPr/>
        <a:lstStyle/>
        <a:p>
          <a:endParaRPr lang="en-US"/>
        </a:p>
      </dgm:t>
    </dgm:pt>
    <dgm:pt modelId="{DAF70512-D0E9-4470-B274-801D626CCF9B}">
      <dgm:prSet/>
      <dgm:spPr/>
      <dgm:t>
        <a:bodyPr/>
        <a:lstStyle/>
        <a:p>
          <a:r>
            <a:rPr lang="en-US"/>
            <a:t>Others</a:t>
          </a:r>
        </a:p>
      </dgm:t>
    </dgm:pt>
    <dgm:pt modelId="{B1B63D9B-9694-44D7-A871-B5335AE08001}" type="parTrans" cxnId="{B36E39BE-4CCC-46A5-9E16-67F8EDA1F194}">
      <dgm:prSet/>
      <dgm:spPr/>
      <dgm:t>
        <a:bodyPr/>
        <a:lstStyle/>
        <a:p>
          <a:endParaRPr lang="en-US"/>
        </a:p>
      </dgm:t>
    </dgm:pt>
    <dgm:pt modelId="{FBBD2425-DFB0-48F5-8FF7-17DED9C443B5}" type="sibTrans" cxnId="{B36E39BE-4CCC-46A5-9E16-67F8EDA1F194}">
      <dgm:prSet/>
      <dgm:spPr/>
      <dgm:t>
        <a:bodyPr/>
        <a:lstStyle/>
        <a:p>
          <a:endParaRPr lang="en-US"/>
        </a:p>
      </dgm:t>
    </dgm:pt>
    <dgm:pt modelId="{4B3CBEA5-A4CF-49B1-9025-1271612B9897}" type="pres">
      <dgm:prSet presAssocID="{FB676A79-4CD6-4EF6-8D49-D0513A5A7AC9}" presName="root" presStyleCnt="0">
        <dgm:presLayoutVars>
          <dgm:dir/>
          <dgm:resizeHandles val="exact"/>
        </dgm:presLayoutVars>
      </dgm:prSet>
      <dgm:spPr/>
    </dgm:pt>
    <dgm:pt modelId="{162D888F-115F-4C38-A91A-76E40BE75DD5}" type="pres">
      <dgm:prSet presAssocID="{6A9E4EC6-5872-4330-8A7A-2FED6C81912B}" presName="compNode" presStyleCnt="0"/>
      <dgm:spPr/>
    </dgm:pt>
    <dgm:pt modelId="{3AD82F1E-9DCD-491E-A6B1-F9F313B048B3}" type="pres">
      <dgm:prSet presAssocID="{6A9E4EC6-5872-4330-8A7A-2FED6C81912B}" presName="bgRect" presStyleLbl="bgShp" presStyleIdx="0" presStyleCnt="3"/>
      <dgm:spPr/>
    </dgm:pt>
    <dgm:pt modelId="{1CA38DE5-E57A-49CB-8D5C-A24B7BAD410C}" type="pres">
      <dgm:prSet presAssocID="{6A9E4EC6-5872-4330-8A7A-2FED6C8191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A149E75-288C-4E33-937B-C5B6D48A593A}" type="pres">
      <dgm:prSet presAssocID="{6A9E4EC6-5872-4330-8A7A-2FED6C81912B}" presName="spaceRect" presStyleCnt="0"/>
      <dgm:spPr/>
    </dgm:pt>
    <dgm:pt modelId="{F07F9E0A-B10D-47F3-93BE-6D5B07080EB7}" type="pres">
      <dgm:prSet presAssocID="{6A9E4EC6-5872-4330-8A7A-2FED6C81912B}" presName="parTx" presStyleLbl="revTx" presStyleIdx="0" presStyleCnt="3">
        <dgm:presLayoutVars>
          <dgm:chMax val="0"/>
          <dgm:chPref val="0"/>
        </dgm:presLayoutVars>
      </dgm:prSet>
      <dgm:spPr/>
    </dgm:pt>
    <dgm:pt modelId="{CBDFC540-13B5-4CC3-9709-D5FD7E2D4706}" type="pres">
      <dgm:prSet presAssocID="{5100B42E-914C-4DED-A150-607BADE90A68}" presName="sibTrans" presStyleCnt="0"/>
      <dgm:spPr/>
    </dgm:pt>
    <dgm:pt modelId="{6E8CA7C2-D6D9-4063-87A5-40678BA86A78}" type="pres">
      <dgm:prSet presAssocID="{84CD0BF6-496E-48B7-AA6A-64F833D4B344}" presName="compNode" presStyleCnt="0"/>
      <dgm:spPr/>
    </dgm:pt>
    <dgm:pt modelId="{F2BC8D35-9442-4CBE-B730-A19AC3DAB884}" type="pres">
      <dgm:prSet presAssocID="{84CD0BF6-496E-48B7-AA6A-64F833D4B344}" presName="bgRect" presStyleLbl="bgShp" presStyleIdx="1" presStyleCnt="3"/>
      <dgm:spPr/>
    </dgm:pt>
    <dgm:pt modelId="{F31A5075-9F6F-40D3-994F-54B7BCB9C519}" type="pres">
      <dgm:prSet presAssocID="{84CD0BF6-496E-48B7-AA6A-64F833D4B3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0F4F1AAC-83C5-4092-A5B1-0B775274D0D9}" type="pres">
      <dgm:prSet presAssocID="{84CD0BF6-496E-48B7-AA6A-64F833D4B344}" presName="spaceRect" presStyleCnt="0"/>
      <dgm:spPr/>
    </dgm:pt>
    <dgm:pt modelId="{F5944C79-DF77-4C1B-9CD1-F5D46AEE165F}" type="pres">
      <dgm:prSet presAssocID="{84CD0BF6-496E-48B7-AA6A-64F833D4B344}" presName="parTx" presStyleLbl="revTx" presStyleIdx="1" presStyleCnt="3">
        <dgm:presLayoutVars>
          <dgm:chMax val="0"/>
          <dgm:chPref val="0"/>
        </dgm:presLayoutVars>
      </dgm:prSet>
      <dgm:spPr/>
    </dgm:pt>
    <dgm:pt modelId="{95CAD53C-9944-4D2B-9E5D-FB3B7B6C3D69}" type="pres">
      <dgm:prSet presAssocID="{1E9E4B0A-E097-4042-AED8-2EB85C306652}" presName="sibTrans" presStyleCnt="0"/>
      <dgm:spPr/>
    </dgm:pt>
    <dgm:pt modelId="{0899852F-98A6-4ACB-9FBF-3218EFB34BFB}" type="pres">
      <dgm:prSet presAssocID="{DAF70512-D0E9-4470-B274-801D626CCF9B}" presName="compNode" presStyleCnt="0"/>
      <dgm:spPr/>
    </dgm:pt>
    <dgm:pt modelId="{EA6890F4-7459-46C9-AEB0-6108D1810B79}" type="pres">
      <dgm:prSet presAssocID="{DAF70512-D0E9-4470-B274-801D626CCF9B}" presName="bgRect" presStyleLbl="bgShp" presStyleIdx="2" presStyleCnt="3" custLinFactNeighborX="0" custLinFactNeighborY="440"/>
      <dgm:spPr/>
    </dgm:pt>
    <dgm:pt modelId="{48840D5C-0479-48D6-A179-E098D475A2FC}" type="pres">
      <dgm:prSet presAssocID="{DAF70512-D0E9-4470-B274-801D626CCF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1D8F2234-36A3-4022-A3FB-7E0FCC70920A}" type="pres">
      <dgm:prSet presAssocID="{DAF70512-D0E9-4470-B274-801D626CCF9B}" presName="spaceRect" presStyleCnt="0"/>
      <dgm:spPr/>
    </dgm:pt>
    <dgm:pt modelId="{63BF3956-C048-4A45-BC4C-912259CCACE2}" type="pres">
      <dgm:prSet presAssocID="{DAF70512-D0E9-4470-B274-801D626CCF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28EE3A-E1AB-4AE7-B4F4-1B9154D99E30}" srcId="{FB676A79-4CD6-4EF6-8D49-D0513A5A7AC9}" destId="{84CD0BF6-496E-48B7-AA6A-64F833D4B344}" srcOrd="1" destOrd="0" parTransId="{FC249350-00BC-4F54-84C4-76C973F0AA4B}" sibTransId="{1E9E4B0A-E097-4042-AED8-2EB85C306652}"/>
    <dgm:cxn modelId="{E5AD5A7E-2D56-4543-8863-C88BBF4E33B0}" type="presOf" srcId="{6A9E4EC6-5872-4330-8A7A-2FED6C81912B}" destId="{F07F9E0A-B10D-47F3-93BE-6D5B07080EB7}" srcOrd="0" destOrd="0" presId="urn:microsoft.com/office/officeart/2018/2/layout/IconVerticalSolidList"/>
    <dgm:cxn modelId="{AE80B396-AD31-4B05-BD2C-24A73D2C8DC6}" type="presOf" srcId="{84CD0BF6-496E-48B7-AA6A-64F833D4B344}" destId="{F5944C79-DF77-4C1B-9CD1-F5D46AEE165F}" srcOrd="0" destOrd="0" presId="urn:microsoft.com/office/officeart/2018/2/layout/IconVerticalSolidList"/>
    <dgm:cxn modelId="{35B3BDA0-F974-4E84-B574-BE79B9A40AAE}" type="presOf" srcId="{FB676A79-4CD6-4EF6-8D49-D0513A5A7AC9}" destId="{4B3CBEA5-A4CF-49B1-9025-1271612B9897}" srcOrd="0" destOrd="0" presId="urn:microsoft.com/office/officeart/2018/2/layout/IconVerticalSolidList"/>
    <dgm:cxn modelId="{B36E39BE-4CCC-46A5-9E16-67F8EDA1F194}" srcId="{FB676A79-4CD6-4EF6-8D49-D0513A5A7AC9}" destId="{DAF70512-D0E9-4470-B274-801D626CCF9B}" srcOrd="2" destOrd="0" parTransId="{B1B63D9B-9694-44D7-A871-B5335AE08001}" sibTransId="{FBBD2425-DFB0-48F5-8FF7-17DED9C443B5}"/>
    <dgm:cxn modelId="{95E442ED-7A5A-4A74-B991-810F48F6D5CC}" type="presOf" srcId="{DAF70512-D0E9-4470-B274-801D626CCF9B}" destId="{63BF3956-C048-4A45-BC4C-912259CCACE2}" srcOrd="0" destOrd="0" presId="urn:microsoft.com/office/officeart/2018/2/layout/IconVerticalSolidList"/>
    <dgm:cxn modelId="{E73C50F4-5F99-4047-B2A9-E0C7076AF83F}" srcId="{FB676A79-4CD6-4EF6-8D49-D0513A5A7AC9}" destId="{6A9E4EC6-5872-4330-8A7A-2FED6C81912B}" srcOrd="0" destOrd="0" parTransId="{FBDA61FC-ECE9-446C-B8A6-169910053CDD}" sibTransId="{5100B42E-914C-4DED-A150-607BADE90A68}"/>
    <dgm:cxn modelId="{ED724FFE-C316-4870-85BE-C9553F822E17}" type="presParOf" srcId="{4B3CBEA5-A4CF-49B1-9025-1271612B9897}" destId="{162D888F-115F-4C38-A91A-76E40BE75DD5}" srcOrd="0" destOrd="0" presId="urn:microsoft.com/office/officeart/2018/2/layout/IconVerticalSolidList"/>
    <dgm:cxn modelId="{F00AB0F8-5F66-4DC4-A888-D26424B27AE2}" type="presParOf" srcId="{162D888F-115F-4C38-A91A-76E40BE75DD5}" destId="{3AD82F1E-9DCD-491E-A6B1-F9F313B048B3}" srcOrd="0" destOrd="0" presId="urn:microsoft.com/office/officeart/2018/2/layout/IconVerticalSolidList"/>
    <dgm:cxn modelId="{5177A731-7C0F-42B9-87C5-CA4CD01C71B2}" type="presParOf" srcId="{162D888F-115F-4C38-A91A-76E40BE75DD5}" destId="{1CA38DE5-E57A-49CB-8D5C-A24B7BAD410C}" srcOrd="1" destOrd="0" presId="urn:microsoft.com/office/officeart/2018/2/layout/IconVerticalSolidList"/>
    <dgm:cxn modelId="{122FBD4C-E1A5-4EBF-9BEB-F49E08817F81}" type="presParOf" srcId="{162D888F-115F-4C38-A91A-76E40BE75DD5}" destId="{DA149E75-288C-4E33-937B-C5B6D48A593A}" srcOrd="2" destOrd="0" presId="urn:microsoft.com/office/officeart/2018/2/layout/IconVerticalSolidList"/>
    <dgm:cxn modelId="{8F86D6E2-15A2-408A-9308-4026E7371BBF}" type="presParOf" srcId="{162D888F-115F-4C38-A91A-76E40BE75DD5}" destId="{F07F9E0A-B10D-47F3-93BE-6D5B07080EB7}" srcOrd="3" destOrd="0" presId="urn:microsoft.com/office/officeart/2018/2/layout/IconVerticalSolidList"/>
    <dgm:cxn modelId="{05BD3847-41A9-4743-AB6C-15F7E29C92A3}" type="presParOf" srcId="{4B3CBEA5-A4CF-49B1-9025-1271612B9897}" destId="{CBDFC540-13B5-4CC3-9709-D5FD7E2D4706}" srcOrd="1" destOrd="0" presId="urn:microsoft.com/office/officeart/2018/2/layout/IconVerticalSolidList"/>
    <dgm:cxn modelId="{838DF440-CC92-47A5-830E-22825CA117BC}" type="presParOf" srcId="{4B3CBEA5-A4CF-49B1-9025-1271612B9897}" destId="{6E8CA7C2-D6D9-4063-87A5-40678BA86A78}" srcOrd="2" destOrd="0" presId="urn:microsoft.com/office/officeart/2018/2/layout/IconVerticalSolidList"/>
    <dgm:cxn modelId="{7AF89F12-1F51-41DD-B489-510430F1AD08}" type="presParOf" srcId="{6E8CA7C2-D6D9-4063-87A5-40678BA86A78}" destId="{F2BC8D35-9442-4CBE-B730-A19AC3DAB884}" srcOrd="0" destOrd="0" presId="urn:microsoft.com/office/officeart/2018/2/layout/IconVerticalSolidList"/>
    <dgm:cxn modelId="{2B0EEE49-3DC7-44D3-A0F5-642D57FB4BFB}" type="presParOf" srcId="{6E8CA7C2-D6D9-4063-87A5-40678BA86A78}" destId="{F31A5075-9F6F-40D3-994F-54B7BCB9C519}" srcOrd="1" destOrd="0" presId="urn:microsoft.com/office/officeart/2018/2/layout/IconVerticalSolidList"/>
    <dgm:cxn modelId="{4CB256CB-401D-4CBA-9346-BCE0B4D7B6EC}" type="presParOf" srcId="{6E8CA7C2-D6D9-4063-87A5-40678BA86A78}" destId="{0F4F1AAC-83C5-4092-A5B1-0B775274D0D9}" srcOrd="2" destOrd="0" presId="urn:microsoft.com/office/officeart/2018/2/layout/IconVerticalSolidList"/>
    <dgm:cxn modelId="{899A7781-38C9-45CA-B579-27B8BA73B806}" type="presParOf" srcId="{6E8CA7C2-D6D9-4063-87A5-40678BA86A78}" destId="{F5944C79-DF77-4C1B-9CD1-F5D46AEE165F}" srcOrd="3" destOrd="0" presId="urn:microsoft.com/office/officeart/2018/2/layout/IconVerticalSolidList"/>
    <dgm:cxn modelId="{E75C0ECB-B6CB-44AD-84F0-ACD16F1C40FD}" type="presParOf" srcId="{4B3CBEA5-A4CF-49B1-9025-1271612B9897}" destId="{95CAD53C-9944-4D2B-9E5D-FB3B7B6C3D69}" srcOrd="3" destOrd="0" presId="urn:microsoft.com/office/officeart/2018/2/layout/IconVerticalSolidList"/>
    <dgm:cxn modelId="{231624AF-6556-482C-B9EB-97EBD2580F12}" type="presParOf" srcId="{4B3CBEA5-A4CF-49B1-9025-1271612B9897}" destId="{0899852F-98A6-4ACB-9FBF-3218EFB34BFB}" srcOrd="4" destOrd="0" presId="urn:microsoft.com/office/officeart/2018/2/layout/IconVerticalSolidList"/>
    <dgm:cxn modelId="{46A533E9-5751-4D9B-B83D-ABAEE396167E}" type="presParOf" srcId="{0899852F-98A6-4ACB-9FBF-3218EFB34BFB}" destId="{EA6890F4-7459-46C9-AEB0-6108D1810B79}" srcOrd="0" destOrd="0" presId="urn:microsoft.com/office/officeart/2018/2/layout/IconVerticalSolidList"/>
    <dgm:cxn modelId="{9D311718-DFE2-4F55-ACB8-8DF79659EEA6}" type="presParOf" srcId="{0899852F-98A6-4ACB-9FBF-3218EFB34BFB}" destId="{48840D5C-0479-48D6-A179-E098D475A2FC}" srcOrd="1" destOrd="0" presId="urn:microsoft.com/office/officeart/2018/2/layout/IconVerticalSolidList"/>
    <dgm:cxn modelId="{DE534BFC-5A94-480C-AB61-A339EBD7DDBF}" type="presParOf" srcId="{0899852F-98A6-4ACB-9FBF-3218EFB34BFB}" destId="{1D8F2234-36A3-4022-A3FB-7E0FCC70920A}" srcOrd="2" destOrd="0" presId="urn:microsoft.com/office/officeart/2018/2/layout/IconVerticalSolidList"/>
    <dgm:cxn modelId="{6E844290-50BC-48E8-BD44-2C0DB180CA52}" type="presParOf" srcId="{0899852F-98A6-4ACB-9FBF-3218EFB34BFB}" destId="{63BF3956-C048-4A45-BC4C-912259CCAC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7EDF4C-CB2A-4876-8AA4-8AFAC41944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9224F5C-6D7E-48C5-B0BA-B67D9A7CBE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IMDB review dataset</a:t>
          </a:r>
        </a:p>
      </dgm:t>
    </dgm:pt>
    <dgm:pt modelId="{59A961B7-7833-4C7B-A85D-6A778B3DD617}" type="parTrans" cxnId="{653A9E0A-3C0F-4753-BAC9-FE87103B63AD}">
      <dgm:prSet/>
      <dgm:spPr/>
      <dgm:t>
        <a:bodyPr/>
        <a:lstStyle/>
        <a:p>
          <a:endParaRPr lang="en-US"/>
        </a:p>
      </dgm:t>
    </dgm:pt>
    <dgm:pt modelId="{048B57F2-BD77-43E7-A5ED-C423D5F08038}" type="sibTrans" cxnId="{653A9E0A-3C0F-4753-BAC9-FE87103B63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B28C64-B8BF-4375-83D4-B50FBAF0A4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Ubuntu dialog corpora</a:t>
          </a:r>
        </a:p>
      </dgm:t>
    </dgm:pt>
    <dgm:pt modelId="{02F6E99A-CE0C-4A68-BC24-C3F65187A29D}" type="parTrans" cxnId="{CE7758A0-26A2-454B-8761-2E8200F70C40}">
      <dgm:prSet/>
      <dgm:spPr/>
      <dgm:t>
        <a:bodyPr/>
        <a:lstStyle/>
        <a:p>
          <a:endParaRPr lang="en-US"/>
        </a:p>
      </dgm:t>
    </dgm:pt>
    <dgm:pt modelId="{ED7AA2CF-D3F1-4D3A-934F-741DD659BFE0}" type="sibTrans" cxnId="{CE7758A0-26A2-454B-8761-2E8200F70C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4FCC1B-FD92-4F6B-87AA-854DB589E5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Translation dataset</a:t>
          </a:r>
        </a:p>
      </dgm:t>
    </dgm:pt>
    <dgm:pt modelId="{627BFBE7-FE71-43DB-8CAE-AB6285D8F10E}" type="parTrans" cxnId="{EAAB26E4-E32D-4A75-A77D-3C0E81918261}">
      <dgm:prSet/>
      <dgm:spPr/>
      <dgm:t>
        <a:bodyPr/>
        <a:lstStyle/>
        <a:p>
          <a:endParaRPr lang="en-US"/>
        </a:p>
      </dgm:t>
    </dgm:pt>
    <dgm:pt modelId="{856270ED-ECEB-404A-994B-E38E7C83FD1D}" type="sibTrans" cxnId="{EAAB26E4-E32D-4A75-A77D-3C0E819182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4C2644-2B90-4932-9163-96B45C8B3B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Other datasets</a:t>
          </a:r>
        </a:p>
      </dgm:t>
    </dgm:pt>
    <dgm:pt modelId="{6F91FE40-C960-4900-8E96-02FB882DE6D1}" type="parTrans" cxnId="{4917B5A5-65B1-443D-BDBC-58264602A493}">
      <dgm:prSet/>
      <dgm:spPr/>
      <dgm:t>
        <a:bodyPr/>
        <a:lstStyle/>
        <a:p>
          <a:endParaRPr lang="en-US"/>
        </a:p>
      </dgm:t>
    </dgm:pt>
    <dgm:pt modelId="{AF6F21A5-48C3-4612-AF34-A69F9B413794}" type="sibTrans" cxnId="{4917B5A5-65B1-443D-BDBC-58264602A4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17E855-2B25-49FA-97CE-98027DEC20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u="none" dirty="0">
              <a:solidFill>
                <a:schemeClr val="bg1"/>
              </a:solidFill>
            </a:rPr>
            <a:t>Kaggle challenge: Toxic comment classification (Wikipedia comment dataset)</a:t>
          </a:r>
        </a:p>
      </dgm:t>
    </dgm:pt>
    <dgm:pt modelId="{FA85CFD4-6F43-4AB2-AEB2-E18F9A88833D}" type="parTrans" cxnId="{4D97807B-7280-4C27-8C61-34CC6614D2EB}">
      <dgm:prSet/>
      <dgm:spPr/>
      <dgm:t>
        <a:bodyPr/>
        <a:lstStyle/>
        <a:p>
          <a:endParaRPr lang="en-US"/>
        </a:p>
      </dgm:t>
    </dgm:pt>
    <dgm:pt modelId="{4B37A6D2-F411-4C71-9DAA-DD3B174CF045}" type="sibTrans" cxnId="{4D97807B-7280-4C27-8C61-34CC6614D2EB}">
      <dgm:prSet/>
      <dgm:spPr/>
      <dgm:t>
        <a:bodyPr/>
        <a:lstStyle/>
        <a:p>
          <a:endParaRPr lang="en-US"/>
        </a:p>
      </dgm:t>
    </dgm:pt>
    <dgm:pt modelId="{22898CD6-017D-4C8C-BC7A-E0233834D3A7}" type="pres">
      <dgm:prSet presAssocID="{127EDF4C-CB2A-4876-8AA4-8AFAC419445A}" presName="root" presStyleCnt="0">
        <dgm:presLayoutVars>
          <dgm:dir/>
          <dgm:resizeHandles val="exact"/>
        </dgm:presLayoutVars>
      </dgm:prSet>
      <dgm:spPr/>
    </dgm:pt>
    <dgm:pt modelId="{B8C8F10E-3CE5-49DD-A511-655139E20836}" type="pres">
      <dgm:prSet presAssocID="{69224F5C-6D7E-48C5-B0BA-B67D9A7CBEF2}" presName="compNode" presStyleCnt="0"/>
      <dgm:spPr/>
    </dgm:pt>
    <dgm:pt modelId="{90305CE2-79FF-4E98-9BC6-1A4F2669EBA2}" type="pres">
      <dgm:prSet presAssocID="{69224F5C-6D7E-48C5-B0BA-B67D9A7CBEF2}" presName="bgRect" presStyleLbl="bgShp" presStyleIdx="0" presStyleCnt="5"/>
      <dgm:spPr/>
    </dgm:pt>
    <dgm:pt modelId="{A344AA3E-CF25-4AB5-9B6C-090D33972574}" type="pres">
      <dgm:prSet presAssocID="{69224F5C-6D7E-48C5-B0BA-B67D9A7CBEF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cles"/>
        </a:ext>
      </dgm:extLst>
    </dgm:pt>
    <dgm:pt modelId="{8F69002B-3C53-435F-85A8-C26CACB26239}" type="pres">
      <dgm:prSet presAssocID="{69224F5C-6D7E-48C5-B0BA-B67D9A7CBEF2}" presName="spaceRect" presStyleCnt="0"/>
      <dgm:spPr/>
    </dgm:pt>
    <dgm:pt modelId="{FA1AD339-5BE0-4E37-A272-8F510C5B13E2}" type="pres">
      <dgm:prSet presAssocID="{69224F5C-6D7E-48C5-B0BA-B67D9A7CBEF2}" presName="parTx" presStyleLbl="revTx" presStyleIdx="0" presStyleCnt="5">
        <dgm:presLayoutVars>
          <dgm:chMax val="0"/>
          <dgm:chPref val="0"/>
        </dgm:presLayoutVars>
      </dgm:prSet>
      <dgm:spPr/>
    </dgm:pt>
    <dgm:pt modelId="{0A6CD6F5-8FBA-4EE1-A2FA-9DE4A6E4B715}" type="pres">
      <dgm:prSet presAssocID="{048B57F2-BD77-43E7-A5ED-C423D5F08038}" presName="sibTrans" presStyleCnt="0"/>
      <dgm:spPr/>
    </dgm:pt>
    <dgm:pt modelId="{D9E15908-1DD5-4C8B-A7FA-B1F77A0C365F}" type="pres">
      <dgm:prSet presAssocID="{07B28C64-B8BF-4375-83D4-B50FBAF0A498}" presName="compNode" presStyleCnt="0"/>
      <dgm:spPr/>
    </dgm:pt>
    <dgm:pt modelId="{B46BBDBA-7D36-4EF6-9D4E-7A6F8223A8E4}" type="pres">
      <dgm:prSet presAssocID="{07B28C64-B8BF-4375-83D4-B50FBAF0A498}" presName="bgRect" presStyleLbl="bgShp" presStyleIdx="1" presStyleCnt="5"/>
      <dgm:spPr/>
    </dgm:pt>
    <dgm:pt modelId="{BFEF7359-0E3D-49AA-A4A0-0207BABD672C}" type="pres">
      <dgm:prSet presAssocID="{07B28C64-B8BF-4375-83D4-B50FBAF0A49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ch Pointer"/>
        </a:ext>
      </dgm:extLst>
    </dgm:pt>
    <dgm:pt modelId="{3D07C34D-95F3-4FCA-BE40-B3999C21B268}" type="pres">
      <dgm:prSet presAssocID="{07B28C64-B8BF-4375-83D4-B50FBAF0A498}" presName="spaceRect" presStyleCnt="0"/>
      <dgm:spPr/>
    </dgm:pt>
    <dgm:pt modelId="{6EF28A27-82DB-4EE8-BCAD-C60780CC87CA}" type="pres">
      <dgm:prSet presAssocID="{07B28C64-B8BF-4375-83D4-B50FBAF0A498}" presName="parTx" presStyleLbl="revTx" presStyleIdx="1" presStyleCnt="5">
        <dgm:presLayoutVars>
          <dgm:chMax val="0"/>
          <dgm:chPref val="0"/>
        </dgm:presLayoutVars>
      </dgm:prSet>
      <dgm:spPr/>
    </dgm:pt>
    <dgm:pt modelId="{61E4F167-A170-47DD-86AC-546997305F0A}" type="pres">
      <dgm:prSet presAssocID="{ED7AA2CF-D3F1-4D3A-934F-741DD659BFE0}" presName="sibTrans" presStyleCnt="0"/>
      <dgm:spPr/>
    </dgm:pt>
    <dgm:pt modelId="{7D0D0491-CEE0-419C-B8F7-185BFD005724}" type="pres">
      <dgm:prSet presAssocID="{614FCC1B-FD92-4F6B-87AA-854DB589E5A0}" presName="compNode" presStyleCnt="0"/>
      <dgm:spPr/>
    </dgm:pt>
    <dgm:pt modelId="{C69B03BC-8DED-4405-8C44-0F7ACB6306E0}" type="pres">
      <dgm:prSet presAssocID="{614FCC1B-FD92-4F6B-87AA-854DB589E5A0}" presName="bgRect" presStyleLbl="bgShp" presStyleIdx="2" presStyleCnt="5"/>
      <dgm:spPr/>
    </dgm:pt>
    <dgm:pt modelId="{3E160E6D-8985-4C33-A92B-2BB811070F1A}" type="pres">
      <dgm:prSet presAssocID="{614FCC1B-FD92-4F6B-87AA-854DB589E5A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late"/>
        </a:ext>
      </dgm:extLst>
    </dgm:pt>
    <dgm:pt modelId="{37871647-F941-47BE-A219-59780CE8CAD2}" type="pres">
      <dgm:prSet presAssocID="{614FCC1B-FD92-4F6B-87AA-854DB589E5A0}" presName="spaceRect" presStyleCnt="0"/>
      <dgm:spPr/>
    </dgm:pt>
    <dgm:pt modelId="{CF002857-627C-45E4-8A6F-4F00E772095F}" type="pres">
      <dgm:prSet presAssocID="{614FCC1B-FD92-4F6B-87AA-854DB589E5A0}" presName="parTx" presStyleLbl="revTx" presStyleIdx="2" presStyleCnt="5">
        <dgm:presLayoutVars>
          <dgm:chMax val="0"/>
          <dgm:chPref val="0"/>
        </dgm:presLayoutVars>
      </dgm:prSet>
      <dgm:spPr/>
    </dgm:pt>
    <dgm:pt modelId="{11DA2E16-DF89-44CA-A63E-DEB2003FDB17}" type="pres">
      <dgm:prSet presAssocID="{856270ED-ECEB-404A-994B-E38E7C83FD1D}" presName="sibTrans" presStyleCnt="0"/>
      <dgm:spPr/>
    </dgm:pt>
    <dgm:pt modelId="{CB038BFF-F983-4613-8DDB-00E17EE50D91}" type="pres">
      <dgm:prSet presAssocID="{B04C2644-2B90-4932-9163-96B45C8B3B6C}" presName="compNode" presStyleCnt="0"/>
      <dgm:spPr/>
    </dgm:pt>
    <dgm:pt modelId="{55856553-2A31-4362-9B71-550184724F0D}" type="pres">
      <dgm:prSet presAssocID="{B04C2644-2B90-4932-9163-96B45C8B3B6C}" presName="bgRect" presStyleLbl="bgShp" presStyleIdx="3" presStyleCnt="5"/>
      <dgm:spPr/>
    </dgm:pt>
    <dgm:pt modelId="{3297151A-9817-405E-8F76-5404F4ACF3CD}" type="pres">
      <dgm:prSet presAssocID="{B04C2644-2B90-4932-9163-96B45C8B3B6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C3BAB78E-D389-4845-86CE-43DD32CC96AF}" type="pres">
      <dgm:prSet presAssocID="{B04C2644-2B90-4932-9163-96B45C8B3B6C}" presName="spaceRect" presStyleCnt="0"/>
      <dgm:spPr/>
    </dgm:pt>
    <dgm:pt modelId="{676A162A-8CAF-44E2-AF56-80F9F360BE98}" type="pres">
      <dgm:prSet presAssocID="{B04C2644-2B90-4932-9163-96B45C8B3B6C}" presName="parTx" presStyleLbl="revTx" presStyleIdx="3" presStyleCnt="5">
        <dgm:presLayoutVars>
          <dgm:chMax val="0"/>
          <dgm:chPref val="0"/>
        </dgm:presLayoutVars>
      </dgm:prSet>
      <dgm:spPr/>
    </dgm:pt>
    <dgm:pt modelId="{16B2C30D-4B7B-4DFE-8334-FE3A135FB6C4}" type="pres">
      <dgm:prSet presAssocID="{AF6F21A5-48C3-4612-AF34-A69F9B413794}" presName="sibTrans" presStyleCnt="0"/>
      <dgm:spPr/>
    </dgm:pt>
    <dgm:pt modelId="{490330E5-DDE2-4B33-945B-B249EE69D8F7}" type="pres">
      <dgm:prSet presAssocID="{BD17E855-2B25-49FA-97CE-98027DEC20C6}" presName="compNode" presStyleCnt="0"/>
      <dgm:spPr/>
    </dgm:pt>
    <dgm:pt modelId="{955C17EE-3D01-45C6-945A-B43D5A860622}" type="pres">
      <dgm:prSet presAssocID="{BD17E855-2B25-49FA-97CE-98027DEC20C6}" presName="bgRect" presStyleLbl="bgShp" presStyleIdx="4" presStyleCnt="5"/>
      <dgm:spPr/>
    </dgm:pt>
    <dgm:pt modelId="{BEAF2FFE-20FF-4C38-8F62-EC728A6E3EEB}" type="pres">
      <dgm:prSet presAssocID="{BD17E855-2B25-49FA-97CE-98027DEC20C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B96BAE66-94A4-4B4D-99C3-125076ABFF6D}" type="pres">
      <dgm:prSet presAssocID="{BD17E855-2B25-49FA-97CE-98027DEC20C6}" presName="spaceRect" presStyleCnt="0"/>
      <dgm:spPr/>
    </dgm:pt>
    <dgm:pt modelId="{EE52A930-8F8E-4320-B81A-6923723B1D0F}" type="pres">
      <dgm:prSet presAssocID="{BD17E855-2B25-49FA-97CE-98027DEC20C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53A9E0A-3C0F-4753-BAC9-FE87103B63AD}" srcId="{127EDF4C-CB2A-4876-8AA4-8AFAC419445A}" destId="{69224F5C-6D7E-48C5-B0BA-B67D9A7CBEF2}" srcOrd="0" destOrd="0" parTransId="{59A961B7-7833-4C7B-A85D-6A778B3DD617}" sibTransId="{048B57F2-BD77-43E7-A5ED-C423D5F08038}"/>
    <dgm:cxn modelId="{2004B00E-5838-4677-AB7A-AE01C12E4139}" type="presOf" srcId="{B04C2644-2B90-4932-9163-96B45C8B3B6C}" destId="{676A162A-8CAF-44E2-AF56-80F9F360BE98}" srcOrd="0" destOrd="0" presId="urn:microsoft.com/office/officeart/2018/2/layout/IconVerticalSolidList"/>
    <dgm:cxn modelId="{EF19B514-5C5B-4B88-8BBC-F78CF0FBA539}" type="presOf" srcId="{BD17E855-2B25-49FA-97CE-98027DEC20C6}" destId="{EE52A930-8F8E-4320-B81A-6923723B1D0F}" srcOrd="0" destOrd="0" presId="urn:microsoft.com/office/officeart/2018/2/layout/IconVerticalSolidList"/>
    <dgm:cxn modelId="{49C2CB4A-EE7A-44F0-972F-339D23DFFBCE}" type="presOf" srcId="{614FCC1B-FD92-4F6B-87AA-854DB589E5A0}" destId="{CF002857-627C-45E4-8A6F-4F00E772095F}" srcOrd="0" destOrd="0" presId="urn:microsoft.com/office/officeart/2018/2/layout/IconVerticalSolidList"/>
    <dgm:cxn modelId="{4D97807B-7280-4C27-8C61-34CC6614D2EB}" srcId="{127EDF4C-CB2A-4876-8AA4-8AFAC419445A}" destId="{BD17E855-2B25-49FA-97CE-98027DEC20C6}" srcOrd="4" destOrd="0" parTransId="{FA85CFD4-6F43-4AB2-AEB2-E18F9A88833D}" sibTransId="{4B37A6D2-F411-4C71-9DAA-DD3B174CF045}"/>
    <dgm:cxn modelId="{CE7758A0-26A2-454B-8761-2E8200F70C40}" srcId="{127EDF4C-CB2A-4876-8AA4-8AFAC419445A}" destId="{07B28C64-B8BF-4375-83D4-B50FBAF0A498}" srcOrd="1" destOrd="0" parTransId="{02F6E99A-CE0C-4A68-BC24-C3F65187A29D}" sibTransId="{ED7AA2CF-D3F1-4D3A-934F-741DD659BFE0}"/>
    <dgm:cxn modelId="{4917B5A5-65B1-443D-BDBC-58264602A493}" srcId="{127EDF4C-CB2A-4876-8AA4-8AFAC419445A}" destId="{B04C2644-2B90-4932-9163-96B45C8B3B6C}" srcOrd="3" destOrd="0" parTransId="{6F91FE40-C960-4900-8E96-02FB882DE6D1}" sibTransId="{AF6F21A5-48C3-4612-AF34-A69F9B413794}"/>
    <dgm:cxn modelId="{D0E191C2-3EC7-486A-AD7F-A5FFEF9285F0}" type="presOf" srcId="{07B28C64-B8BF-4375-83D4-B50FBAF0A498}" destId="{6EF28A27-82DB-4EE8-BCAD-C60780CC87CA}" srcOrd="0" destOrd="0" presId="urn:microsoft.com/office/officeart/2018/2/layout/IconVerticalSolidList"/>
    <dgm:cxn modelId="{EAAB26E4-E32D-4A75-A77D-3C0E81918261}" srcId="{127EDF4C-CB2A-4876-8AA4-8AFAC419445A}" destId="{614FCC1B-FD92-4F6B-87AA-854DB589E5A0}" srcOrd="2" destOrd="0" parTransId="{627BFBE7-FE71-43DB-8CAE-AB6285D8F10E}" sibTransId="{856270ED-ECEB-404A-994B-E38E7C83FD1D}"/>
    <dgm:cxn modelId="{510F34F0-3586-47AF-A50F-38A36B97DF0F}" type="presOf" srcId="{69224F5C-6D7E-48C5-B0BA-B67D9A7CBEF2}" destId="{FA1AD339-5BE0-4E37-A272-8F510C5B13E2}" srcOrd="0" destOrd="0" presId="urn:microsoft.com/office/officeart/2018/2/layout/IconVerticalSolidList"/>
    <dgm:cxn modelId="{30D89FFB-5A53-4DB9-876A-58D956A001A9}" type="presOf" srcId="{127EDF4C-CB2A-4876-8AA4-8AFAC419445A}" destId="{22898CD6-017D-4C8C-BC7A-E0233834D3A7}" srcOrd="0" destOrd="0" presId="urn:microsoft.com/office/officeart/2018/2/layout/IconVerticalSolidList"/>
    <dgm:cxn modelId="{703EEE82-F629-479E-AFEA-50B7C6D57DC9}" type="presParOf" srcId="{22898CD6-017D-4C8C-BC7A-E0233834D3A7}" destId="{B8C8F10E-3CE5-49DD-A511-655139E20836}" srcOrd="0" destOrd="0" presId="urn:microsoft.com/office/officeart/2018/2/layout/IconVerticalSolidList"/>
    <dgm:cxn modelId="{4B1FDF0F-D805-4185-AF97-D090ACA19149}" type="presParOf" srcId="{B8C8F10E-3CE5-49DD-A511-655139E20836}" destId="{90305CE2-79FF-4E98-9BC6-1A4F2669EBA2}" srcOrd="0" destOrd="0" presId="urn:microsoft.com/office/officeart/2018/2/layout/IconVerticalSolidList"/>
    <dgm:cxn modelId="{ADFFC9FE-BAA7-431D-AAD2-93750992E1B5}" type="presParOf" srcId="{B8C8F10E-3CE5-49DD-A511-655139E20836}" destId="{A344AA3E-CF25-4AB5-9B6C-090D33972574}" srcOrd="1" destOrd="0" presId="urn:microsoft.com/office/officeart/2018/2/layout/IconVerticalSolidList"/>
    <dgm:cxn modelId="{0D44DCB0-B9BF-4C9C-9F69-4CC57B330FFD}" type="presParOf" srcId="{B8C8F10E-3CE5-49DD-A511-655139E20836}" destId="{8F69002B-3C53-435F-85A8-C26CACB26239}" srcOrd="2" destOrd="0" presId="urn:microsoft.com/office/officeart/2018/2/layout/IconVerticalSolidList"/>
    <dgm:cxn modelId="{562791C7-C1BE-4548-9C2D-3C4040192CF4}" type="presParOf" srcId="{B8C8F10E-3CE5-49DD-A511-655139E20836}" destId="{FA1AD339-5BE0-4E37-A272-8F510C5B13E2}" srcOrd="3" destOrd="0" presId="urn:microsoft.com/office/officeart/2018/2/layout/IconVerticalSolidList"/>
    <dgm:cxn modelId="{3CA2F403-8AFA-4E41-AD87-B2C5C7EFEB17}" type="presParOf" srcId="{22898CD6-017D-4C8C-BC7A-E0233834D3A7}" destId="{0A6CD6F5-8FBA-4EE1-A2FA-9DE4A6E4B715}" srcOrd="1" destOrd="0" presId="urn:microsoft.com/office/officeart/2018/2/layout/IconVerticalSolidList"/>
    <dgm:cxn modelId="{1005A7B5-940C-4461-8986-B9EFEA2A12CF}" type="presParOf" srcId="{22898CD6-017D-4C8C-BC7A-E0233834D3A7}" destId="{D9E15908-1DD5-4C8B-A7FA-B1F77A0C365F}" srcOrd="2" destOrd="0" presId="urn:microsoft.com/office/officeart/2018/2/layout/IconVerticalSolidList"/>
    <dgm:cxn modelId="{0D7D96F7-6901-4209-B7F5-76DF80739D44}" type="presParOf" srcId="{D9E15908-1DD5-4C8B-A7FA-B1F77A0C365F}" destId="{B46BBDBA-7D36-4EF6-9D4E-7A6F8223A8E4}" srcOrd="0" destOrd="0" presId="urn:microsoft.com/office/officeart/2018/2/layout/IconVerticalSolidList"/>
    <dgm:cxn modelId="{B9190F96-2B34-4867-B02F-525BBCEA7266}" type="presParOf" srcId="{D9E15908-1DD5-4C8B-A7FA-B1F77A0C365F}" destId="{BFEF7359-0E3D-49AA-A4A0-0207BABD672C}" srcOrd="1" destOrd="0" presId="urn:microsoft.com/office/officeart/2018/2/layout/IconVerticalSolidList"/>
    <dgm:cxn modelId="{4C568776-8B08-4819-ADA0-F2E96A602422}" type="presParOf" srcId="{D9E15908-1DD5-4C8B-A7FA-B1F77A0C365F}" destId="{3D07C34D-95F3-4FCA-BE40-B3999C21B268}" srcOrd="2" destOrd="0" presId="urn:microsoft.com/office/officeart/2018/2/layout/IconVerticalSolidList"/>
    <dgm:cxn modelId="{8754ED53-B8E4-4332-A1C3-82A967DFE2D2}" type="presParOf" srcId="{D9E15908-1DD5-4C8B-A7FA-B1F77A0C365F}" destId="{6EF28A27-82DB-4EE8-BCAD-C60780CC87CA}" srcOrd="3" destOrd="0" presId="urn:microsoft.com/office/officeart/2018/2/layout/IconVerticalSolidList"/>
    <dgm:cxn modelId="{36494679-4848-4CCB-AC11-D8A8FDC3DB63}" type="presParOf" srcId="{22898CD6-017D-4C8C-BC7A-E0233834D3A7}" destId="{61E4F167-A170-47DD-86AC-546997305F0A}" srcOrd="3" destOrd="0" presId="urn:microsoft.com/office/officeart/2018/2/layout/IconVerticalSolidList"/>
    <dgm:cxn modelId="{1A951578-F4BB-48D7-952F-C812D0C00C09}" type="presParOf" srcId="{22898CD6-017D-4C8C-BC7A-E0233834D3A7}" destId="{7D0D0491-CEE0-419C-B8F7-185BFD005724}" srcOrd="4" destOrd="0" presId="urn:microsoft.com/office/officeart/2018/2/layout/IconVerticalSolidList"/>
    <dgm:cxn modelId="{845DE08B-3C84-425D-82B4-DC24E9E400B7}" type="presParOf" srcId="{7D0D0491-CEE0-419C-B8F7-185BFD005724}" destId="{C69B03BC-8DED-4405-8C44-0F7ACB6306E0}" srcOrd="0" destOrd="0" presId="urn:microsoft.com/office/officeart/2018/2/layout/IconVerticalSolidList"/>
    <dgm:cxn modelId="{7C2079D2-AFAF-48CA-B652-9E4E432D6C6C}" type="presParOf" srcId="{7D0D0491-CEE0-419C-B8F7-185BFD005724}" destId="{3E160E6D-8985-4C33-A92B-2BB811070F1A}" srcOrd="1" destOrd="0" presId="urn:microsoft.com/office/officeart/2018/2/layout/IconVerticalSolidList"/>
    <dgm:cxn modelId="{7A789AFD-09F0-4E15-ACA5-7F55E8F9F40D}" type="presParOf" srcId="{7D0D0491-CEE0-419C-B8F7-185BFD005724}" destId="{37871647-F941-47BE-A219-59780CE8CAD2}" srcOrd="2" destOrd="0" presId="urn:microsoft.com/office/officeart/2018/2/layout/IconVerticalSolidList"/>
    <dgm:cxn modelId="{AC4CD6DD-26A3-4F80-B8E2-EB7B819E3242}" type="presParOf" srcId="{7D0D0491-CEE0-419C-B8F7-185BFD005724}" destId="{CF002857-627C-45E4-8A6F-4F00E772095F}" srcOrd="3" destOrd="0" presId="urn:microsoft.com/office/officeart/2018/2/layout/IconVerticalSolidList"/>
    <dgm:cxn modelId="{CB65F90C-1C7A-47E9-BD6A-7F7EC3866E8F}" type="presParOf" srcId="{22898CD6-017D-4C8C-BC7A-E0233834D3A7}" destId="{11DA2E16-DF89-44CA-A63E-DEB2003FDB17}" srcOrd="5" destOrd="0" presId="urn:microsoft.com/office/officeart/2018/2/layout/IconVerticalSolidList"/>
    <dgm:cxn modelId="{0407CAE3-1D4B-4177-A570-141240D8EF02}" type="presParOf" srcId="{22898CD6-017D-4C8C-BC7A-E0233834D3A7}" destId="{CB038BFF-F983-4613-8DDB-00E17EE50D91}" srcOrd="6" destOrd="0" presId="urn:microsoft.com/office/officeart/2018/2/layout/IconVerticalSolidList"/>
    <dgm:cxn modelId="{729FBE08-C489-41D1-AECF-6AE33D16AE74}" type="presParOf" srcId="{CB038BFF-F983-4613-8DDB-00E17EE50D91}" destId="{55856553-2A31-4362-9B71-550184724F0D}" srcOrd="0" destOrd="0" presId="urn:microsoft.com/office/officeart/2018/2/layout/IconVerticalSolidList"/>
    <dgm:cxn modelId="{C23B9B40-6A3A-4AD1-B7A8-0B96EA976763}" type="presParOf" srcId="{CB038BFF-F983-4613-8DDB-00E17EE50D91}" destId="{3297151A-9817-405E-8F76-5404F4ACF3CD}" srcOrd="1" destOrd="0" presId="urn:microsoft.com/office/officeart/2018/2/layout/IconVerticalSolidList"/>
    <dgm:cxn modelId="{2ACD34BE-8828-49F8-AA9F-1B5CFF498BFD}" type="presParOf" srcId="{CB038BFF-F983-4613-8DDB-00E17EE50D91}" destId="{C3BAB78E-D389-4845-86CE-43DD32CC96AF}" srcOrd="2" destOrd="0" presId="urn:microsoft.com/office/officeart/2018/2/layout/IconVerticalSolidList"/>
    <dgm:cxn modelId="{D4C2136D-BDAD-4414-8CC7-9005ECB2645E}" type="presParOf" srcId="{CB038BFF-F983-4613-8DDB-00E17EE50D91}" destId="{676A162A-8CAF-44E2-AF56-80F9F360BE98}" srcOrd="3" destOrd="0" presId="urn:microsoft.com/office/officeart/2018/2/layout/IconVerticalSolidList"/>
    <dgm:cxn modelId="{97083643-3335-4CE6-AAA7-6858DC49C7E3}" type="presParOf" srcId="{22898CD6-017D-4C8C-BC7A-E0233834D3A7}" destId="{16B2C30D-4B7B-4DFE-8334-FE3A135FB6C4}" srcOrd="7" destOrd="0" presId="urn:microsoft.com/office/officeart/2018/2/layout/IconVerticalSolidList"/>
    <dgm:cxn modelId="{0E71B995-D45B-45F4-B743-C6766C0703AE}" type="presParOf" srcId="{22898CD6-017D-4C8C-BC7A-E0233834D3A7}" destId="{490330E5-DDE2-4B33-945B-B249EE69D8F7}" srcOrd="8" destOrd="0" presId="urn:microsoft.com/office/officeart/2018/2/layout/IconVerticalSolidList"/>
    <dgm:cxn modelId="{74A41B0D-3BC1-4ECF-9B14-13C02BACD8AF}" type="presParOf" srcId="{490330E5-DDE2-4B33-945B-B249EE69D8F7}" destId="{955C17EE-3D01-45C6-945A-B43D5A860622}" srcOrd="0" destOrd="0" presId="urn:microsoft.com/office/officeart/2018/2/layout/IconVerticalSolidList"/>
    <dgm:cxn modelId="{94AD21EA-A650-4337-AC64-8B023406134C}" type="presParOf" srcId="{490330E5-DDE2-4B33-945B-B249EE69D8F7}" destId="{BEAF2FFE-20FF-4C38-8F62-EC728A6E3EEB}" srcOrd="1" destOrd="0" presId="urn:microsoft.com/office/officeart/2018/2/layout/IconVerticalSolidList"/>
    <dgm:cxn modelId="{B9691822-1DD3-451F-994E-EA426AE30C75}" type="presParOf" srcId="{490330E5-DDE2-4B33-945B-B249EE69D8F7}" destId="{B96BAE66-94A4-4B4D-99C3-125076ABFF6D}" srcOrd="2" destOrd="0" presId="urn:microsoft.com/office/officeart/2018/2/layout/IconVerticalSolidList"/>
    <dgm:cxn modelId="{2D1613F6-314E-476C-9C83-AD71E0405FD8}" type="presParOf" srcId="{490330E5-DDE2-4B33-945B-B249EE69D8F7}" destId="{EE52A930-8F8E-4320-B81A-6923723B1D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82F1E-9DCD-491E-A6B1-F9F313B048B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38DE5-E57A-49CB-8D5C-A24B7BAD410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F9E0A-B10D-47F3-93BE-6D5B07080EB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Sequence Classification</a:t>
          </a:r>
        </a:p>
      </dsp:txBody>
      <dsp:txXfrm>
        <a:off x="1941716" y="718"/>
        <a:ext cx="4571887" cy="1681139"/>
      </dsp:txXfrm>
    </dsp:sp>
    <dsp:sp modelId="{F2BC8D35-9442-4CBE-B730-A19AC3DAB88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A5075-9F6F-40D3-994F-54B7BCB9C51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44C79-DF77-4C1B-9CD1-F5D46AEE165F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Sequence to Sequence</a:t>
          </a:r>
        </a:p>
      </dsp:txBody>
      <dsp:txXfrm>
        <a:off x="1941716" y="2102143"/>
        <a:ext cx="4571887" cy="1681139"/>
      </dsp:txXfrm>
    </dsp:sp>
    <dsp:sp modelId="{EA6890F4-7459-46C9-AEB0-6108D1810B79}">
      <dsp:nvSpPr>
        <dsp:cNvPr id="0" name=""/>
        <dsp:cNvSpPr/>
      </dsp:nvSpPr>
      <dsp:spPr>
        <a:xfrm>
          <a:off x="0" y="4204286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40D5C-0479-48D6-A179-E098D475A2F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3956-C048-4A45-BC4C-912259CCACE2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Others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05CE2-79FF-4E98-9BC6-1A4F2669EBA2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4AA3E-CF25-4AB5-9B6C-090D33972574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AD339-5BE0-4E37-A272-8F510C5B13E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IMDB review dataset</a:t>
          </a:r>
        </a:p>
      </dsp:txBody>
      <dsp:txXfrm>
        <a:off x="1131174" y="4597"/>
        <a:ext cx="5382429" cy="979371"/>
      </dsp:txXfrm>
    </dsp:sp>
    <dsp:sp modelId="{B46BBDBA-7D36-4EF6-9D4E-7A6F8223A8E4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F7359-0E3D-49AA-A4A0-0207BABD672C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28A27-82DB-4EE8-BCAD-C60780CC87CA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Ubuntu dialog corpora</a:t>
          </a:r>
        </a:p>
      </dsp:txBody>
      <dsp:txXfrm>
        <a:off x="1131174" y="1228812"/>
        <a:ext cx="5382429" cy="979371"/>
      </dsp:txXfrm>
    </dsp:sp>
    <dsp:sp modelId="{C69B03BC-8DED-4405-8C44-0F7ACB6306E0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60E6D-8985-4C33-A92B-2BB811070F1A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02857-627C-45E4-8A6F-4F00E772095F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Translation dataset</a:t>
          </a:r>
        </a:p>
      </dsp:txBody>
      <dsp:txXfrm>
        <a:off x="1131174" y="2453027"/>
        <a:ext cx="5382429" cy="979371"/>
      </dsp:txXfrm>
    </dsp:sp>
    <dsp:sp modelId="{55856553-2A31-4362-9B71-550184724F0D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151A-9817-405E-8F76-5404F4ACF3CD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A162A-8CAF-44E2-AF56-80F9F360BE98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Other datasets</a:t>
          </a:r>
        </a:p>
      </dsp:txBody>
      <dsp:txXfrm>
        <a:off x="1131174" y="3677241"/>
        <a:ext cx="5382429" cy="979371"/>
      </dsp:txXfrm>
    </dsp:sp>
    <dsp:sp modelId="{955C17EE-3D01-45C6-945A-B43D5A860622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F2FFE-20FF-4C38-8F62-EC728A6E3EEB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2A930-8F8E-4320-B81A-6923723B1D0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u="none" kern="1200" dirty="0">
              <a:solidFill>
                <a:schemeClr val="bg1"/>
              </a:solidFill>
            </a:rPr>
            <a:t>Kaggle challenge: Toxic comment classification (Wikipedia comment dataset)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FE100-1994-4EAD-B271-F62DA0EFDC5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3768-572F-4C56-ABF0-410632502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2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Official </a:t>
            </a:r>
            <a:r>
              <a:rPr lang="en-US" dirty="0" err="1"/>
              <a:t>jupyter</a:t>
            </a:r>
            <a:r>
              <a:rPr lang="en-US" dirty="0"/>
              <a:t> provides multiple docker images for data science. Will use one of those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79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17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8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Accuracy</a:t>
            </a:r>
            <a:r>
              <a:rPr lang="nl-NL" dirty="0"/>
              <a:t> is </a:t>
            </a:r>
            <a:r>
              <a:rPr lang="nl-NL" dirty="0" err="1"/>
              <a:t>decreasing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Algorithms needs numerical tensor(multi dimensional vectors) to work on.</a:t>
            </a:r>
          </a:p>
          <a:p>
            <a:r>
              <a:rPr lang="en-US" dirty="0"/>
              <a:t>Tokenization: split using e.g. punctuation marks = Seq of words is most common. e.g. 2-gram = 2 words is a single element of sequence</a:t>
            </a:r>
          </a:p>
          <a:p>
            <a:r>
              <a:rPr lang="en-US" dirty="0"/>
              <a:t>Interpret word/element in sequence as pixel from an image in Image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1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Official </a:t>
            </a:r>
            <a:r>
              <a:rPr lang="en-US" dirty="0" err="1"/>
              <a:t>jupyter</a:t>
            </a:r>
            <a:r>
              <a:rPr lang="en-US" dirty="0"/>
              <a:t> provides multiple docker images for data science. Will use one of those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90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token which is represented as an integer is transformed into a vector</a:t>
            </a:r>
          </a:p>
          <a:p>
            <a:r>
              <a:rPr lang="en-US" dirty="0"/>
              <a:t>So the sequence of integer becomes a seq of vector which can be processed</a:t>
            </a:r>
          </a:p>
          <a:p>
            <a:r>
              <a:rPr lang="en-US" dirty="0"/>
              <a:t>Total no. of dimension =  no. of unique tokens in vocabulary</a:t>
            </a:r>
          </a:p>
          <a:p>
            <a:r>
              <a:rPr lang="en-US" dirty="0"/>
              <a:t>Sparse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2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0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training data </a:t>
            </a:r>
            <a:r>
              <a:rPr lang="nl-NL" dirty="0" err="1"/>
              <a:t>also</a:t>
            </a:r>
            <a:r>
              <a:rPr lang="nl-NL" dirty="0"/>
              <a:t> or </a:t>
            </a:r>
            <a:r>
              <a:rPr lang="nl-NL" dirty="0" err="1"/>
              <a:t>use</a:t>
            </a:r>
            <a:r>
              <a:rPr lang="nl-NL" dirty="0"/>
              <a:t> pre </a:t>
            </a:r>
            <a:r>
              <a:rPr lang="nl-NL" dirty="0" err="1"/>
              <a:t>trained</a:t>
            </a:r>
            <a:r>
              <a:rPr lang="nl-NL" dirty="0"/>
              <a:t> </a:t>
            </a:r>
            <a:r>
              <a:rPr lang="nl-NL" dirty="0" err="1"/>
              <a:t>ones</a:t>
            </a:r>
            <a:endParaRPr lang="nl-NL" dirty="0"/>
          </a:p>
          <a:p>
            <a:r>
              <a:rPr lang="nl-NL" dirty="0" err="1"/>
              <a:t>Some</a:t>
            </a:r>
            <a:r>
              <a:rPr lang="nl-NL" dirty="0"/>
              <a:t> training data does </a:t>
            </a:r>
            <a:r>
              <a:rPr lang="nl-NL" dirty="0" err="1"/>
              <a:t>not</a:t>
            </a:r>
            <a:r>
              <a:rPr lang="nl-NL" dirty="0"/>
              <a:t> have </a:t>
            </a:r>
            <a:r>
              <a:rPr lang="nl-NL" dirty="0" err="1"/>
              <a:t>enough</a:t>
            </a:r>
            <a:r>
              <a:rPr lang="nl-NL" dirty="0"/>
              <a:t> data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 word </a:t>
            </a:r>
            <a:r>
              <a:rPr lang="nl-NL" dirty="0" err="1"/>
              <a:t>embeding</a:t>
            </a:r>
            <a:endParaRPr lang="nl-NL" dirty="0"/>
          </a:p>
          <a:p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pretrained</a:t>
            </a:r>
            <a:r>
              <a:rPr lang="nl-NL" dirty="0"/>
              <a:t> word </a:t>
            </a:r>
            <a:r>
              <a:rPr lang="nl-NL" dirty="0" err="1"/>
              <a:t>embeddings</a:t>
            </a:r>
            <a:r>
              <a:rPr lang="nl-N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40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use case we will learn the embedding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7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23768-572F-4C56-ABF0-4106325022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2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73E6-AB7F-4FD7-8D84-5BF66931F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29293-4E7E-4456-BDC8-6E511A849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F1BF3-461A-42F2-8AD0-FE591C01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5F1B1-00F3-4A0E-88A7-19D5D6F5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712D9-3570-4989-B9CD-A7A66481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CAE8-0821-44CD-AD55-D9063377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8F90F-0071-4228-90C7-34F017A60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AC1B9-A9E1-4356-BAF8-33859A0A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187C9-31C0-4ED9-9AA8-E6E3CFFE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5BDBA-2AF4-4D35-AC4F-EA644109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00317-7261-42FF-96E3-ABD7D1929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C2E6D-5DF2-449B-8D04-F0177C14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58B0F-9F17-4C1E-B3EF-106C1403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790A-E479-4E89-9217-0029BDFA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82A9-4B1E-435C-94A6-E19679F0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1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4BAB-5A33-40C1-873E-99A50C3D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6372-A5D3-42B4-A3F6-3A1471878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BAE1-96C1-48C2-9F5F-03E3FD6C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2FAC-0A09-4B0C-9C5D-27B6F75F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C2630-0C59-4296-833E-D048693A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EA44-11D3-447F-89F6-0D140A02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BC1F-88BF-4C74-A14C-D0E182468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7B40-D89E-4725-B1BC-7B714E44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992B9-2265-495F-8008-7D9A8E5B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3BEB-A140-4E60-AD22-34F05913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0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6967-0F6B-479D-8A9B-539F3A89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0661-FE8D-4455-BAF3-7DF54E7A3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56F05-8131-41D2-BC13-9E61CB773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12EBB-C4C6-48A2-90EC-0481A30C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E1050-B6E4-4E56-9D7F-878AC353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4ACD3-AA80-4B82-8A34-CED0DE62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7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74D1-2DDE-49D4-B8F7-EECD71AD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9396F-D65F-462E-9E13-8F8BF9F8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AD989-D597-43D3-8979-87369D7C4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AFA00-A932-49BA-BB19-F1920F84A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5764F-4936-45A2-B14E-8692D8AF0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A6525-62D9-4F57-B48D-B22C9E0D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F7376-1512-4BA1-ADEC-538D6EF1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FC934-8CD8-4911-B5B6-EF7880FA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078A-A448-4A5D-B25A-72472B5F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12938-D3E6-4FAC-984B-71F87BB2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9DCE0-96C9-40AB-BDC4-AC94557E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5E607-0205-429C-9810-D7DDC72F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4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99F04-299A-43E0-B3A2-93759B40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1154C-4A18-4C6C-8855-4598B7B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32EBA-8F2D-4C69-A06D-DC854D28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2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B284-C981-43D6-8279-EFE53654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E204-2046-49BE-9142-68A39AC5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EB37F-8A28-4091-A0E5-45CE50C79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12EAD-C4EB-4FCC-A41B-EDC7DE61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C557B-EFFB-4041-88D1-761ED52D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D4315-0FBD-48F2-9DBD-D215B996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9708-7535-4A32-8FB2-D0FB5F8E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6D841-A2B1-4AF4-B493-33D4D267D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D5FE2-D8D6-4AFA-9DA6-F98469B98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67C79-3BF2-4E59-9EC0-F0636A59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5DA-DAAF-479C-A6C0-678919CF576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1B919-BF7F-47CF-9707-2B2963CB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59B6F-ABAE-4042-90EE-3C97ECF0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7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A5966-1E3E-432A-AE4B-45A6D721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30732-EA9C-49C2-908D-F538758C3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AECFB-7048-48E4-A7C7-DDE05CB24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5C5DA-DAAF-479C-A6C0-678919CF576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711F0-F32E-403D-819E-CFC0DD2EA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CF9ED-8E2D-4D4A-B7E3-F8F404406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F3FBC-3F6A-46E8-9414-91B3594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5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rchive/p/word2ve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projects/glov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kaggle.com/c/jigsaw-toxic-comment-classification-challen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040D8-2458-471B-B318-8614A3B13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Introduction to Deep Learning for 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CA0EB-3886-44B0-9357-B0F8B4A8E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10593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F23AF-CE61-4628-8642-05A29A44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Toxic comment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427-3D74-46B9-B589-6540F1FB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Simplified to 2 class problem for the workshop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BDBDF-18B1-49C3-A92A-1F8BF048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2641895"/>
            <a:ext cx="4935970" cy="30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88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D1479-0BAE-410E-B3AA-7C9AF0EB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System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DE57-925F-42AE-A3FE-DF6E2A87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000"/>
              <a:t>Python 3.6</a:t>
            </a:r>
          </a:p>
          <a:p>
            <a:r>
              <a:rPr lang="en-US" sz="2000"/>
              <a:t>pip</a:t>
            </a:r>
          </a:p>
          <a:p>
            <a:r>
              <a:rPr lang="en-US" sz="2000"/>
              <a:t>Virtualenv</a:t>
            </a:r>
          </a:p>
          <a:p>
            <a:r>
              <a:rPr lang="en-US" sz="2000"/>
              <a:t>Libraries:</a:t>
            </a:r>
          </a:p>
          <a:p>
            <a:pPr lvl="1"/>
            <a:r>
              <a:rPr lang="en-US" sz="2000"/>
              <a:t>Keras</a:t>
            </a:r>
          </a:p>
          <a:p>
            <a:pPr lvl="1"/>
            <a:r>
              <a:rPr lang="en-US" sz="2000"/>
              <a:t>Tensorflow</a:t>
            </a:r>
          </a:p>
          <a:p>
            <a:pPr lvl="1"/>
            <a:r>
              <a:rPr lang="en-US" sz="2000"/>
              <a:t>Jupyter</a:t>
            </a:r>
          </a:p>
          <a:p>
            <a:pPr lvl="1"/>
            <a:r>
              <a:rPr lang="en-US" sz="2000"/>
              <a:t>matplotlib</a:t>
            </a:r>
          </a:p>
          <a:p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34F17-D486-4AF5-A18C-44EEF0ECA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r>
              <a:rPr lang="en-US" sz="2000"/>
              <a:t>docker-compose up</a:t>
            </a:r>
          </a:p>
          <a:p>
            <a:endParaRPr lang="en-US" sz="20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6A526-E1E8-47E2-8613-4768866B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tx1">
                    <a:alpha val="80000"/>
                  </a:schemeClr>
                </a:solidFill>
              </a:rPr>
              <a:t>https://github.com/ravikg/deep-learning-nlp-kaggle-toxic-comment/blob/master/notebooks/SETUP.md</a:t>
            </a:r>
          </a:p>
        </p:txBody>
      </p:sp>
    </p:spTree>
    <p:extLst>
      <p:ext uri="{BB962C8B-B14F-4D97-AF65-F5344CB8AC3E}">
        <p14:creationId xmlns:p14="http://schemas.microsoft.com/office/powerpoint/2010/main" val="1362192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22C9B0-0B1C-4DF4-9F2C-CDE16C21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Text(Sequence) Representation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ECAFB-0500-4FD8-8D8F-DB8C616A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91807"/>
            <a:ext cx="5649695" cy="398515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All algorithm needs numerical tensor</a:t>
            </a:r>
          </a:p>
          <a:p>
            <a:endParaRPr lang="en-US" sz="2000" dirty="0"/>
          </a:p>
          <a:p>
            <a:r>
              <a:rPr lang="en-US" sz="2000" dirty="0"/>
              <a:t>Generating numerical tensor in following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Tokenization:</a:t>
            </a:r>
          </a:p>
          <a:p>
            <a:pPr lvl="2"/>
            <a:r>
              <a:rPr lang="en-US" dirty="0"/>
              <a:t>Sequence of characters</a:t>
            </a:r>
          </a:p>
          <a:p>
            <a:pPr lvl="2"/>
            <a:r>
              <a:rPr lang="en-US" b="1" dirty="0"/>
              <a:t>Sequence of words</a:t>
            </a:r>
          </a:p>
          <a:p>
            <a:pPr lvl="2"/>
            <a:r>
              <a:rPr lang="en-US" dirty="0"/>
              <a:t>Sequence of n-grams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Vector representation</a:t>
            </a:r>
          </a:p>
          <a:p>
            <a:pPr lvl="2"/>
            <a:r>
              <a:rPr lang="en-US" dirty="0"/>
              <a:t>One Hot Encoding</a:t>
            </a:r>
          </a:p>
          <a:p>
            <a:pPr lvl="2"/>
            <a:r>
              <a:rPr lang="en-US" b="1" dirty="0"/>
              <a:t>Word Embedding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200" dirty="0"/>
              <a:t>Other representation</a:t>
            </a:r>
          </a:p>
          <a:p>
            <a:pPr lvl="1"/>
            <a:r>
              <a:rPr lang="en-US" sz="2200" dirty="0"/>
              <a:t>Bag of words</a:t>
            </a:r>
          </a:p>
        </p:txBody>
      </p:sp>
      <p:pic>
        <p:nvPicPr>
          <p:cNvPr id="10" name="Graphic 9" descr="Code">
            <a:extLst>
              <a:ext uri="{FF2B5EF4-FFF2-40B4-BE49-F238E27FC236}">
                <a16:creationId xmlns:a16="http://schemas.microsoft.com/office/drawing/2014/main" id="{6350B118-4056-4789-AB6A-B47114025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3141" y="2191807"/>
            <a:ext cx="3985156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25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D1479-0BAE-410E-B3AA-7C9AF0EB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DE57-925F-42AE-A3FE-DF6E2A87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000" dirty="0"/>
              <a:t>Sample text: This is a car</a:t>
            </a:r>
          </a:p>
          <a:p>
            <a:r>
              <a:rPr lang="en-US" sz="2000" dirty="0"/>
              <a:t>Seq of char:</a:t>
            </a:r>
          </a:p>
          <a:p>
            <a:pPr lvl="1"/>
            <a:r>
              <a:rPr lang="en-US" sz="1600" dirty="0"/>
              <a:t>Tokens: {t, h, i, s, a, c, r}</a:t>
            </a:r>
          </a:p>
          <a:p>
            <a:r>
              <a:rPr lang="en-US" sz="2000" dirty="0"/>
              <a:t>Seq of words:</a:t>
            </a:r>
          </a:p>
          <a:p>
            <a:pPr lvl="1"/>
            <a:r>
              <a:rPr lang="en-US" sz="1600" dirty="0"/>
              <a:t>Tokens: {this, is, a, car}</a:t>
            </a:r>
          </a:p>
          <a:p>
            <a:r>
              <a:rPr lang="en-US" sz="2000" dirty="0"/>
              <a:t>Seq of n-grams:</a:t>
            </a:r>
          </a:p>
          <a:p>
            <a:pPr lvl="1"/>
            <a:r>
              <a:rPr lang="en-US" sz="1600" dirty="0"/>
              <a:t>Tokens(bi-gram): {this is, is a, a car}</a:t>
            </a:r>
          </a:p>
          <a:p>
            <a:endParaRPr lang="en-US" sz="2000" dirty="0"/>
          </a:p>
          <a:p>
            <a:r>
              <a:rPr lang="en-US" sz="2000" dirty="0"/>
              <a:t>We will use words as our token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9497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EBCB7-17F1-4FFE-99EB-6C99AC6A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Tokenization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6D222C-CD08-4645-80B5-A39F6EE78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30" y="1773816"/>
            <a:ext cx="7622094" cy="435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0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F0922-823E-4C36-9A1B-AFEA63E2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One hot encoding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3A076B-325F-422D-89B7-C381ECDCE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836601"/>
            <a:ext cx="5455917" cy="3178071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F6BFE53-A747-4A81-AFEC-6681BBA0A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2925684"/>
            <a:ext cx="5455917" cy="29999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9619C-C8C8-413C-BD55-270C558E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https://app.pluralsight.com/guides/getting-started-tensorflow</a:t>
            </a:r>
          </a:p>
        </p:txBody>
      </p:sp>
    </p:spTree>
    <p:extLst>
      <p:ext uri="{BB962C8B-B14F-4D97-AF65-F5344CB8AC3E}">
        <p14:creationId xmlns:p14="http://schemas.microsoft.com/office/powerpoint/2010/main" val="3295177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2D429-F66D-400C-8F22-B3291745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Bag of 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B826-E84A-47CE-92E4-B3A32832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/>
              <a:t>Collect of index for the tokens present in a text</a:t>
            </a:r>
          </a:p>
          <a:p>
            <a:r>
              <a:rPr lang="en-US" sz="2000"/>
              <a:t>Binary vector with 0, 1 entries</a:t>
            </a:r>
          </a:p>
          <a:p>
            <a:r>
              <a:rPr lang="en-US" sz="2000"/>
              <a:t>Order of tokens is lost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F605E-994C-4817-9C3D-3A646676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089" y="3493860"/>
            <a:ext cx="7402615" cy="207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5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64C8A-4757-4982-863A-1C1A64D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1D7A-380B-415A-A7B3-219C3A53D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1900"/>
              <a:t>One hot encoding:</a:t>
            </a:r>
          </a:p>
          <a:p>
            <a:pPr lvl="1"/>
            <a:r>
              <a:rPr lang="en-US" sz="1900"/>
              <a:t>High dimensional</a:t>
            </a:r>
          </a:p>
          <a:p>
            <a:pPr lvl="1"/>
            <a:r>
              <a:rPr lang="en-US" sz="1900"/>
              <a:t>Sparse matrix, mostly made of zero</a:t>
            </a:r>
          </a:p>
          <a:p>
            <a:pPr lvl="1"/>
            <a:r>
              <a:rPr lang="en-US" sz="1900"/>
              <a:t>Does not capture relations between words</a:t>
            </a:r>
          </a:p>
          <a:p>
            <a:pPr lvl="1"/>
            <a:r>
              <a:rPr lang="en-US" sz="1900"/>
              <a:t>Independent of data</a:t>
            </a:r>
          </a:p>
          <a:p>
            <a:pPr marL="457200" lvl="1" indent="0">
              <a:buNone/>
            </a:pPr>
            <a:endParaRPr lang="en-US" sz="1900"/>
          </a:p>
          <a:p>
            <a:r>
              <a:rPr lang="en-US" sz="1900"/>
              <a:t>Word embedding:</a:t>
            </a:r>
          </a:p>
          <a:p>
            <a:pPr lvl="1"/>
            <a:r>
              <a:rPr lang="en-US" sz="1900"/>
              <a:t>Low dimensional</a:t>
            </a:r>
          </a:p>
          <a:p>
            <a:pPr lvl="1"/>
            <a:r>
              <a:rPr lang="en-US" sz="1900"/>
              <a:t>Learn from data</a:t>
            </a:r>
          </a:p>
          <a:p>
            <a:pPr lvl="1"/>
            <a:r>
              <a:rPr lang="en-US" sz="1900"/>
              <a:t>Vector with floating values</a:t>
            </a:r>
          </a:p>
          <a:p>
            <a:pPr lvl="1"/>
            <a:r>
              <a:rPr lang="en-US" sz="1900"/>
              <a:t>Learns relationship between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ECB2D-6792-4893-B01B-5074E44D0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162" y="2191807"/>
            <a:ext cx="4285113" cy="398515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A8052-D8AD-4E61-827E-39B28478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28318" y="6334919"/>
            <a:ext cx="4114800" cy="365125"/>
          </a:xfrm>
        </p:spPr>
        <p:txBody>
          <a:bodyPr/>
          <a:lstStyle/>
          <a:p>
            <a:r>
              <a:rPr lang="en-US" dirty="0"/>
              <a:t>Deep Learning with Python by Francois </a:t>
            </a:r>
            <a:r>
              <a:rPr lang="en-US" dirty="0" err="1"/>
              <a:t>Chollet</a:t>
            </a:r>
            <a:r>
              <a:rPr lang="en-US" dirty="0"/>
              <a:t>, Book</a:t>
            </a:r>
          </a:p>
        </p:txBody>
      </p:sp>
    </p:spTree>
    <p:extLst>
      <p:ext uri="{BB962C8B-B14F-4D97-AF65-F5344CB8AC3E}">
        <p14:creationId xmlns:p14="http://schemas.microsoft.com/office/powerpoint/2010/main" val="515929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89CA9-0C38-414E-8ED4-EC9985E7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Word Embeddings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356481E-B3F9-4EA2-B9ED-84820853F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522885"/>
            <a:ext cx="5455917" cy="380550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3DB7B-0819-4197-9F62-4FF55140A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470851"/>
            <a:ext cx="5455917" cy="190957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EA199-B341-4D0A-8CE7-AD85DFBF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15631" y="6406364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https://towardsdatascience.com/deep-learning-4-embedding-layers-f9a02d55ac12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D64A86A-AD91-43C3-BAC6-0863283652AA}"/>
              </a:ext>
            </a:extLst>
          </p:cNvPr>
          <p:cNvSpPr txBox="1">
            <a:spLocks/>
          </p:cNvSpPr>
          <p:nvPr/>
        </p:nvSpPr>
        <p:spPr>
          <a:xfrm>
            <a:off x="1002125" y="6510528"/>
            <a:ext cx="4114800" cy="347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solidFill>
                  <a:srgbClr val="898989"/>
                </a:solidFill>
              </a:rPr>
              <a:t>https://skymind.ai/wiki/word2vec</a:t>
            </a:r>
          </a:p>
        </p:txBody>
      </p:sp>
    </p:spTree>
    <p:extLst>
      <p:ext uri="{BB962C8B-B14F-4D97-AF65-F5344CB8AC3E}">
        <p14:creationId xmlns:p14="http://schemas.microsoft.com/office/powerpoint/2010/main" val="2084194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65BF5-F304-4024-AAE1-7205BC2D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Embedding Layer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3D71972-BED3-42D7-B30B-AE0B0A358D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/>
          <a:stretch/>
        </p:blipFill>
        <p:spPr>
          <a:xfrm>
            <a:off x="331567" y="2809406"/>
            <a:ext cx="5455917" cy="323246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75E257B-02AD-4434-9D78-587C11CB5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3142093"/>
            <a:ext cx="5455917" cy="25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5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E6F60-F734-4120-8DA9-871E7CA4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F59E8943-C707-45E2-8DC7-553CD9BD2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NLP is the ability to automatically receive, understand, and operate on human language in the raw written or spoken form.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41AF6-6776-4F6F-B63F-A7166FE00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4" r="-1" b="3908"/>
          <a:stretch/>
        </p:blipFill>
        <p:spPr>
          <a:xfrm>
            <a:off x="6968243" y="2191807"/>
            <a:ext cx="3834952" cy="398515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0656D-FCA0-4EE1-9539-B4784B63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Ref: https://clevertap.com/blog/natural-language-processing/</a:t>
            </a:r>
          </a:p>
        </p:txBody>
      </p:sp>
    </p:spTree>
    <p:extLst>
      <p:ext uri="{BB962C8B-B14F-4D97-AF65-F5344CB8AC3E}">
        <p14:creationId xmlns:p14="http://schemas.microsoft.com/office/powerpoint/2010/main" val="3799628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2D429-F66D-400C-8F22-B3291745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Pre trained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B826-E84A-47CE-92E4-B3A32832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10515504" cy="3985155"/>
          </a:xfrm>
        </p:spPr>
        <p:txBody>
          <a:bodyPr>
            <a:normAutofit/>
          </a:bodyPr>
          <a:lstStyle/>
          <a:p>
            <a:r>
              <a:rPr lang="en-US" sz="2000" dirty="0"/>
              <a:t>Word2Vec: which captures specific semantic structure</a:t>
            </a:r>
            <a:br>
              <a:rPr lang="en-US" sz="2000" dirty="0"/>
            </a:br>
            <a:r>
              <a:rPr lang="en-US" sz="2000" u="sng" dirty="0">
                <a:hlinkClick r:id="rId3"/>
              </a:rPr>
              <a:t>https://code.google.com/archive/p/word2vec</a:t>
            </a:r>
            <a:endParaRPr lang="en-US" sz="2000" u="sng" dirty="0"/>
          </a:p>
          <a:p>
            <a:endParaRPr lang="en-US" sz="2000" dirty="0"/>
          </a:p>
          <a:p>
            <a:r>
              <a:rPr lang="en-US" sz="2000" dirty="0" err="1"/>
              <a:t>GloVe</a:t>
            </a:r>
            <a:r>
              <a:rPr lang="en-US" sz="2000" dirty="0"/>
              <a:t>: which captures co-occurrence statistics for millions of English tokens from Wikipedia and Common Crawl data.</a:t>
            </a:r>
            <a:br>
              <a:rPr lang="en-US" sz="2000" dirty="0"/>
            </a:br>
            <a:r>
              <a:rPr lang="en-US" sz="2000" u="sng" dirty="0">
                <a:hlinkClick r:id="rId4"/>
              </a:rPr>
              <a:t>https://nlp.stanford.edu/projects/glove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2994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46F4D-E55C-4346-BA17-FA8F3F0D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 pre trained word embedding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7246C9-58CA-47FB-94B9-D2EF73F85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069" y="2509911"/>
            <a:ext cx="7702763" cy="39976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C87E87-EB1B-4341-9E35-9EA18D7674FE}"/>
              </a:ext>
            </a:extLst>
          </p:cNvPr>
          <p:cNvSpPr/>
          <p:nvPr/>
        </p:nvSpPr>
        <p:spPr>
          <a:xfrm>
            <a:off x="4980299" y="6578514"/>
            <a:ext cx="19489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Step 1: Load the map</a:t>
            </a:r>
          </a:p>
        </p:txBody>
      </p:sp>
    </p:spTree>
    <p:extLst>
      <p:ext uri="{BB962C8B-B14F-4D97-AF65-F5344CB8AC3E}">
        <p14:creationId xmlns:p14="http://schemas.microsoft.com/office/powerpoint/2010/main" val="4133488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5A62BC-9976-49B0-94F5-0757990FC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79" y="2509911"/>
            <a:ext cx="10451342" cy="39976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F74B3-744C-4491-94BD-E0134E25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 pre trained word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60D0-3BE7-4307-A8EE-110E78B09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646" y="6489742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Step 2: Generate the Embedding layer weights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3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2D429-F66D-400C-8F22-B3291745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B826-E84A-47CE-92E4-B3A32832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nl-NL" sz="2000" dirty="0" err="1"/>
              <a:t>Convert</a:t>
            </a:r>
            <a:r>
              <a:rPr lang="nl-NL" sz="2000" dirty="0"/>
              <a:t> </a:t>
            </a:r>
            <a:r>
              <a:rPr lang="nl-NL" sz="2000" dirty="0" err="1"/>
              <a:t>multi</a:t>
            </a:r>
            <a:r>
              <a:rPr lang="nl-NL" sz="2000" dirty="0"/>
              <a:t>-class </a:t>
            </a:r>
            <a:r>
              <a:rPr lang="nl-NL" sz="2000" dirty="0" err="1"/>
              <a:t>to</a:t>
            </a:r>
            <a:r>
              <a:rPr lang="nl-NL" sz="2000" dirty="0"/>
              <a:t> 2-class label</a:t>
            </a:r>
          </a:p>
          <a:p>
            <a:endParaRPr lang="en-US" sz="2000" dirty="0"/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6D19C720-7A10-43DF-8E69-978129784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54" y="3881695"/>
            <a:ext cx="8411200" cy="240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48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2D429-F66D-400C-8F22-B3291745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B826-E84A-47CE-92E4-B3A32832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5A10FE"/>
                </a:solidFill>
                <a:latin typeface="+mn-lt"/>
                <a:ea typeface="+mn-ea"/>
                <a:cs typeface="+mn-cs"/>
              </a:rPr>
              <a:t>Tokenization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25EF954-6F2E-4427-9AB6-8C5981FED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56061"/>
            <a:ext cx="11496821" cy="33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84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2D429-F66D-400C-8F22-B3291745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B826-E84A-47CE-92E4-B3A32832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0818FE"/>
                </a:solidFill>
                <a:latin typeface="+mn-lt"/>
                <a:ea typeface="+mn-ea"/>
                <a:cs typeface="+mn-cs"/>
              </a:rPr>
              <a:t>Batch and Padding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FA265BD6-0C19-4D21-8549-FE71A7946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172224"/>
            <a:ext cx="11496821" cy="267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18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73591-AE04-4C8C-9D95-E940E3FC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Padding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7DF4F0-704C-46DE-9417-41A0220FF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05" y="2509911"/>
            <a:ext cx="9243091" cy="399763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B0C33-DA6F-42A8-A2EF-336253F7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https://stackoverflow.com/a/56211056</a:t>
            </a:r>
          </a:p>
        </p:txBody>
      </p:sp>
    </p:spTree>
    <p:extLst>
      <p:ext uri="{BB962C8B-B14F-4D97-AF65-F5344CB8AC3E}">
        <p14:creationId xmlns:p14="http://schemas.microsoft.com/office/powerpoint/2010/main" val="58106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4C1FF-F778-4337-A1BD-6B751578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Batch &amp; Padding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907A72-C833-4128-B538-329ECAA02E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897980"/>
            <a:ext cx="5455917" cy="305531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8D1F429-D797-4B74-BA90-67F7CEA604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925259"/>
            <a:ext cx="5455917" cy="300075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CAC0C3B-64B1-4411-ACB4-980E90A3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https://www.altoros.com/blog/the-magic-behind-google-translate-sequence-to-sequence-models-and-tensorflow/</a:t>
            </a:r>
          </a:p>
        </p:txBody>
      </p:sp>
    </p:spTree>
    <p:extLst>
      <p:ext uri="{BB962C8B-B14F-4D97-AF65-F5344CB8AC3E}">
        <p14:creationId xmlns:p14="http://schemas.microsoft.com/office/powerpoint/2010/main" val="3133316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17AC4-3739-4C14-B1ED-25DA2AAC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nl-NL" sz="4000"/>
              <a:t>Models</a:t>
            </a:r>
            <a:endParaRPr lang="en-US" sz="40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3524E-964B-4008-B8A4-BF2BA8628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nl-NL" sz="2000"/>
              <a:t>Embedding =&gt; Class</a:t>
            </a:r>
          </a:p>
          <a:p>
            <a:r>
              <a:rPr lang="nl-NL" sz="2000"/>
              <a:t>Embedding =&gt; Simple RNN =&gt; Class</a:t>
            </a:r>
          </a:p>
          <a:p>
            <a:r>
              <a:rPr lang="nl-NL" sz="2000"/>
              <a:t>Embedding =&gt; RNN =&gt; … =&gt; RNN =&gt; Class</a:t>
            </a:r>
          </a:p>
          <a:p>
            <a:r>
              <a:rPr lang="nl-NL" sz="2000"/>
              <a:t>Embedding =&gt; Bi-RNN(Bi-directional RNN)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7500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1E7-B57B-482B-BACE-6A137621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Model 1 : Embedding =&gt; Class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CE11-C32D-47A0-8871-80DAF214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Model 1 is made of 4 layers:</a:t>
            </a:r>
          </a:p>
          <a:p>
            <a:pPr lvl="1"/>
            <a:r>
              <a:rPr lang="en-US" sz="2000"/>
              <a:t>Layer 0 is input layer</a:t>
            </a:r>
          </a:p>
          <a:p>
            <a:pPr lvl="1"/>
            <a:r>
              <a:rPr lang="en-US" sz="2000"/>
              <a:t>Layer 1 is Embedding layer (Hidden Layer)</a:t>
            </a:r>
          </a:p>
          <a:p>
            <a:pPr lvl="1"/>
            <a:r>
              <a:rPr lang="en-US" sz="2000"/>
              <a:t>Layer 2 is Flatten Layer (Flattens the embedding layer)</a:t>
            </a:r>
          </a:p>
          <a:p>
            <a:pPr lvl="1"/>
            <a:r>
              <a:rPr lang="en-US" sz="2000"/>
              <a:t>Layer 3 is Dense Layer (output layer)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r>
              <a:rPr lang="en-US" sz="2000"/>
              <a:t>Go to jupyter notebook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4794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A64EF-F67E-403F-AF19-7A3A9E96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Deep Learning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064547-76D3-498B-AF20-A2F7B8238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993306"/>
            <a:ext cx="11496821" cy="303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52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1</a:t>
            </a:r>
            <a:r>
              <a:rPr lang="en-US" sz="5400" b="1" dirty="0">
                <a:solidFill>
                  <a:srgbClr val="FFFFFF"/>
                </a:solidFill>
              </a:rPr>
              <a:t> 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Embedding </a:t>
            </a:r>
            <a:r>
              <a:rPr lang="en-US" sz="5400" b="1" dirty="0">
                <a:solidFill>
                  <a:srgbClr val="FFFFFF"/>
                </a:solidFill>
              </a:rPr>
              <a:t>=&gt; 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0FFA690-F051-41EA-A920-6FE88D5F2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7020FE"/>
                </a:solidFill>
                <a:latin typeface="+mn-lt"/>
                <a:ea typeface="+mn-ea"/>
                <a:cs typeface="+mn-cs"/>
              </a:rPr>
              <a:t>Various Parameters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BA516D-1CFD-4AE2-AA38-2147BD317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37" b="63673"/>
          <a:stretch/>
        </p:blipFill>
        <p:spPr>
          <a:xfrm>
            <a:off x="320040" y="2642297"/>
            <a:ext cx="11496821" cy="37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1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1 : Embedding </a:t>
            </a:r>
            <a:r>
              <a:rPr lang="en-US" sz="5400" b="1" dirty="0">
                <a:solidFill>
                  <a:srgbClr val="FFFFFF"/>
                </a:solidFill>
              </a:rPr>
              <a:t>=&gt; 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7020FE"/>
                </a:solidFill>
                <a:latin typeface="+mn-lt"/>
                <a:ea typeface="+mn-ea"/>
                <a:cs typeface="+mn-cs"/>
              </a:rPr>
              <a:t>Adding layers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BA516D-1CFD-4AE2-AA38-2147BD317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4" t="36331" b="13721"/>
          <a:stretch/>
        </p:blipFill>
        <p:spPr>
          <a:xfrm>
            <a:off x="1597235" y="2509911"/>
            <a:ext cx="894243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4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1 : Embedding </a:t>
            </a:r>
            <a:r>
              <a:rPr lang="en-US" sz="5400" b="1" dirty="0">
                <a:solidFill>
                  <a:srgbClr val="FFFFFF"/>
                </a:solidFill>
              </a:rPr>
              <a:t>=&gt;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8800"/>
                </a:solidFill>
                <a:latin typeface="+mn-lt"/>
                <a:ea typeface="+mn-ea"/>
                <a:cs typeface="+mn-cs"/>
              </a:rPr>
              <a:t>Model Summary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4563CEA-83CE-485C-BD9D-FF7019DBC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15" y="2509911"/>
            <a:ext cx="794467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1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1 : Embedding </a:t>
            </a:r>
            <a:r>
              <a:rPr lang="en-US" sz="5400" b="1" dirty="0">
                <a:solidFill>
                  <a:srgbClr val="FFFFFF"/>
                </a:solidFill>
              </a:rPr>
              <a:t>=&gt;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56B"/>
                </a:solidFill>
                <a:latin typeface="+mn-lt"/>
                <a:ea typeface="+mn-ea"/>
                <a:cs typeface="+mn-cs"/>
              </a:rPr>
              <a:t>Model Training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48AD168-A711-4E54-8D9C-27B9197E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69" y="2509911"/>
            <a:ext cx="768776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7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1 : Embedding </a:t>
            </a:r>
            <a:r>
              <a:rPr lang="en-US" sz="5400" b="1" dirty="0">
                <a:solidFill>
                  <a:srgbClr val="FFFFFF"/>
                </a:solidFill>
              </a:rPr>
              <a:t>=&gt;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5117"/>
                </a:solidFill>
                <a:latin typeface="+mn-lt"/>
                <a:ea typeface="+mn-ea"/>
                <a:cs typeface="+mn-cs"/>
              </a:rPr>
              <a:t>Model Evaluation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7612560-7D7F-408C-985B-095A4EFD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094199"/>
            <a:ext cx="11496821" cy="282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60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1E7-B57B-482B-BACE-6A137621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 dirty="0"/>
              <a:t>Model 1 : </a:t>
            </a:r>
            <a:br>
              <a:rPr lang="en-US" sz="2800" b="1" dirty="0"/>
            </a:br>
            <a:r>
              <a:rPr lang="en-US" sz="2800" b="1" dirty="0"/>
              <a:t>Embedding =&gt; Class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CE11-C32D-47A0-8871-80DAF214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700" dirty="0"/>
              <a:t>For the diagram, following configs are used(1/4th of the ones used in code):</a:t>
            </a:r>
          </a:p>
          <a:p>
            <a:pPr lvl="1"/>
            <a:r>
              <a:rPr lang="en-US" sz="1300" dirty="0"/>
              <a:t>    </a:t>
            </a:r>
            <a:r>
              <a:rPr lang="en-US" sz="1300" dirty="0" err="1"/>
              <a:t>seq_max_len</a:t>
            </a:r>
            <a:r>
              <a:rPr lang="en-US" sz="1300" dirty="0"/>
              <a:t> = 5</a:t>
            </a:r>
          </a:p>
          <a:p>
            <a:pPr lvl="1"/>
            <a:r>
              <a:rPr lang="en-US" sz="1300" dirty="0"/>
              <a:t>    </a:t>
            </a:r>
            <a:r>
              <a:rPr lang="en-US" sz="1300" dirty="0" err="1"/>
              <a:t>embedding_dim</a:t>
            </a:r>
            <a:r>
              <a:rPr lang="en-US" sz="1300" dirty="0"/>
              <a:t> = 2</a:t>
            </a:r>
          </a:p>
          <a:p>
            <a:pPr lvl="1"/>
            <a:r>
              <a:rPr lang="en-US" sz="1300" dirty="0"/>
              <a:t>    flatten layer = 5x2 = 10</a:t>
            </a:r>
          </a:p>
          <a:p>
            <a:pPr lvl="1"/>
            <a:r>
              <a:rPr lang="en-US" sz="1300" dirty="0"/>
              <a:t>    </a:t>
            </a:r>
            <a:r>
              <a:rPr lang="en-US" sz="1300" dirty="0" err="1"/>
              <a:t>desnse</a:t>
            </a:r>
            <a:r>
              <a:rPr lang="en-US" sz="1300" dirty="0"/>
              <a:t> output layer = 1</a:t>
            </a:r>
          </a:p>
          <a:p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9F38A-96A5-4BBA-A00F-02EEA3C0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79574"/>
            <a:ext cx="6250769" cy="393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7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1E7-B57B-482B-BACE-6A137621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Model 2 : Embedding =&gt; RNN =&gt; Class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CE11-C32D-47A0-8871-80DAF214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Model 2 is made of 4 layers:</a:t>
            </a:r>
          </a:p>
          <a:p>
            <a:pPr lvl="1"/>
            <a:r>
              <a:rPr lang="en-US" sz="2000" dirty="0"/>
              <a:t>Layer 0 is input layer</a:t>
            </a:r>
          </a:p>
          <a:p>
            <a:pPr lvl="1"/>
            <a:r>
              <a:rPr lang="en-US" sz="2000" dirty="0"/>
              <a:t>Layer 1 is Embedding layer (Hidden Layer)</a:t>
            </a:r>
          </a:p>
          <a:p>
            <a:pPr lvl="1"/>
            <a:r>
              <a:rPr lang="en-US" sz="2000" dirty="0"/>
              <a:t>Layer 2 is RNN Layer (return last output)</a:t>
            </a:r>
          </a:p>
          <a:p>
            <a:pPr lvl="1"/>
            <a:r>
              <a:rPr lang="en-US" sz="2000" dirty="0"/>
              <a:t>Layer 3 is Dense Layer (output layer)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Go to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277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64C8A-4757-4982-863A-1C1A64D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nl-NL" dirty="0"/>
              <a:t>RNN : </a:t>
            </a:r>
            <a:r>
              <a:rPr lang="nl-NL" dirty="0" err="1"/>
              <a:t>Recurrent</a:t>
            </a:r>
            <a:r>
              <a:rPr lang="nl-NL" dirty="0"/>
              <a:t> </a:t>
            </a:r>
            <a:r>
              <a:rPr lang="nl-NL" dirty="0" err="1"/>
              <a:t>Neural</a:t>
            </a:r>
            <a:r>
              <a:rPr lang="nl-NL" dirty="0"/>
              <a:t>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1D7A-380B-415A-A7B3-219C3A53D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/>
              <a:t>RNN is a neural network with following properties</a:t>
            </a:r>
          </a:p>
          <a:p>
            <a:pPr lvl="1"/>
            <a:r>
              <a:rPr lang="en-US" sz="2000"/>
              <a:t>Processes each element (word) of a sequence (sentence) one by one</a:t>
            </a:r>
          </a:p>
          <a:p>
            <a:pPr lvl="1"/>
            <a:r>
              <a:rPr lang="en-US" sz="2000"/>
              <a:t>And output of intermediate element is fed back together with the next element</a:t>
            </a:r>
          </a:p>
          <a:p>
            <a:pPr lvl="1"/>
            <a:r>
              <a:rPr lang="en-US" sz="2000"/>
              <a:t>The state of RNN is reset between two independent sequence</a:t>
            </a:r>
          </a:p>
          <a:p>
            <a:pPr lvl="1"/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97732-EE84-4585-9BEE-7409E44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77" y="2191807"/>
            <a:ext cx="4907484" cy="398515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A8052-D8AD-4E61-827E-39B28478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Deep Learning with Python by Francois Chollet, Book</a:t>
            </a:r>
          </a:p>
        </p:txBody>
      </p:sp>
    </p:spTree>
    <p:extLst>
      <p:ext uri="{BB962C8B-B14F-4D97-AF65-F5344CB8AC3E}">
        <p14:creationId xmlns:p14="http://schemas.microsoft.com/office/powerpoint/2010/main" val="65534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F55D6-8414-48B1-A809-03C66BBB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Unrolled RNN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6116A-CF2B-4619-A6DF-3284BCBF4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999772"/>
            <a:ext cx="11496821" cy="301791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DD56E-1E71-4296-AC7E-33466FA0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4059883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Embedding =&gt; RNN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=&gt;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C922FF"/>
                </a:solidFill>
                <a:latin typeface="+mn-lt"/>
                <a:ea typeface="+mn-ea"/>
                <a:cs typeface="+mn-cs"/>
              </a:rPr>
              <a:t>Model Definition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761BD64-8B8D-4AE2-8F32-4950857C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00" y="2509911"/>
            <a:ext cx="1099350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4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AA8A7C-D7F4-437F-919A-3CC0D544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9CBDBE4-28EB-45B0-B77D-55370DD505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7541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83E38D-F7B0-4E87-A3E9-4B669293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https://github.com/ravikg/deep-learning-nlp-kaggle-toxic-comment/blob/master/notebooks/USECASES.md</a:t>
            </a:r>
          </a:p>
        </p:txBody>
      </p:sp>
    </p:spTree>
    <p:extLst>
      <p:ext uri="{BB962C8B-B14F-4D97-AF65-F5344CB8AC3E}">
        <p14:creationId xmlns:p14="http://schemas.microsoft.com/office/powerpoint/2010/main" val="3730317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Embedding =&gt; RNN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=&gt;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9200"/>
                </a:solidFill>
                <a:latin typeface="+mn-lt"/>
                <a:ea typeface="+mn-ea"/>
                <a:cs typeface="+mn-cs"/>
              </a:rPr>
              <a:t>Model Summary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2C0B350-83CE-4CCC-A89D-38EB7199C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095" y="2509911"/>
            <a:ext cx="75107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66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Embedding =&gt; RNN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=&gt;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7FEBFF"/>
                </a:solidFill>
                <a:latin typeface="+mn-lt"/>
                <a:ea typeface="+mn-ea"/>
                <a:cs typeface="+mn-cs"/>
              </a:rPr>
              <a:t>Model Training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A6C9F34-0124-4ACA-875E-E87692FB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211" y="2509911"/>
            <a:ext cx="689247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11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Embedding =&gt; RNN </a:t>
            </a: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=&gt;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9604"/>
                </a:solidFill>
                <a:latin typeface="+mn-lt"/>
                <a:ea typeface="+mn-ea"/>
                <a:cs typeface="+mn-cs"/>
              </a:rPr>
              <a:t>Model Evaluation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B51BAB9-D621-4825-A4AE-039299CDA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015768"/>
            <a:ext cx="11496821" cy="29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0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1E7-B57B-482B-BACE-6A137621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3800" b="1" dirty="0"/>
              <a:t>Model 2Ext : Embedding =&gt; (RNN)^n =&gt; Class</a:t>
            </a:r>
            <a:endParaRPr lang="en-US" sz="3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CE11-C32D-47A0-8871-80DAF214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Model 2Ext is made of 6 layers:</a:t>
            </a:r>
          </a:p>
          <a:p>
            <a:pPr lvl="1"/>
            <a:r>
              <a:rPr lang="en-US" sz="2000" dirty="0"/>
              <a:t>Layer 0 is input layer</a:t>
            </a:r>
          </a:p>
          <a:p>
            <a:pPr lvl="1"/>
            <a:r>
              <a:rPr lang="en-US" sz="2000" dirty="0"/>
              <a:t>Layer 1 is Embedding layer (Hidden Layer)</a:t>
            </a:r>
          </a:p>
          <a:p>
            <a:pPr lvl="1"/>
            <a:r>
              <a:rPr lang="en-US" sz="2000" dirty="0"/>
              <a:t>Layer 2 is RNN Layer (return full sequence)</a:t>
            </a:r>
          </a:p>
          <a:p>
            <a:pPr lvl="1"/>
            <a:r>
              <a:rPr lang="en-US" sz="2000" dirty="0"/>
              <a:t>Layer 3 is RNN Layer (return full sequence)</a:t>
            </a:r>
          </a:p>
          <a:p>
            <a:pPr lvl="1"/>
            <a:r>
              <a:rPr lang="en-US" sz="2000" dirty="0"/>
              <a:t>Layer 4 is RNN Layer (return last output)</a:t>
            </a:r>
          </a:p>
          <a:p>
            <a:pPr lvl="1"/>
            <a:r>
              <a:rPr lang="en-US" sz="2000" dirty="0"/>
              <a:t>Layer 5 is Dense Layer (output layer)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Go to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0721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1E7-B57B-482B-BACE-6A137621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3800" b="1" dirty="0"/>
              <a:t>Model 2Ext : Embedding =&gt; (RNN)^n =&gt; Class</a:t>
            </a:r>
            <a:endParaRPr lang="en-US" sz="3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5E012-90F3-4125-862A-9F6EBAF31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2897982"/>
            <a:ext cx="9012237" cy="28209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15073-677D-41EB-86FA-CEAA14FEB028}"/>
              </a:ext>
            </a:extLst>
          </p:cNvPr>
          <p:cNvSpPr txBox="1"/>
          <p:nvPr/>
        </p:nvSpPr>
        <p:spPr>
          <a:xfrm flipH="1">
            <a:off x="2277642" y="6430297"/>
            <a:ext cx="519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Layer</a:t>
            </a:r>
            <a:r>
              <a:rPr lang="nl-NL" dirty="0"/>
              <a:t> 2 &amp; 3: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; </a:t>
            </a:r>
            <a:r>
              <a:rPr lang="nl-NL" dirty="0" err="1"/>
              <a:t>Layer</a:t>
            </a:r>
            <a:r>
              <a:rPr lang="nl-NL" dirty="0"/>
              <a:t> 4: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67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2Ext : Embedding =&gt; (RNN)^n =&gt; Class</a:t>
            </a:r>
            <a:endParaRPr lang="en-US" sz="4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C922FF"/>
                </a:solidFill>
                <a:latin typeface="+mn-lt"/>
                <a:ea typeface="+mn-ea"/>
                <a:cs typeface="+mn-cs"/>
              </a:rPr>
              <a:t>Model Definition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AFD6BE-9EDB-48E2-A7E9-E6E748CE2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77674"/>
            <a:ext cx="11496821" cy="34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0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2Ext : Embedding =&gt; (RNN)^n =&gt; Class</a:t>
            </a:r>
            <a:endParaRPr lang="en-US" sz="4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9200"/>
                </a:solidFill>
                <a:latin typeface="+mn-lt"/>
                <a:ea typeface="+mn-ea"/>
                <a:cs typeface="+mn-cs"/>
              </a:rPr>
              <a:t>Model Summary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2D3EC3E-CEEA-4CEC-AA76-900F48BC6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388" y="2509911"/>
            <a:ext cx="622812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61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2Ext : Embedding =&gt; (RNN)^n =&gt; Class</a:t>
            </a:r>
            <a:endParaRPr lang="en-US" sz="4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C76D"/>
                </a:solidFill>
                <a:latin typeface="+mn-lt"/>
                <a:ea typeface="+mn-ea"/>
                <a:cs typeface="+mn-cs"/>
              </a:rPr>
              <a:t>Model Training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347E182-C532-4DF1-9296-546547C1A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83" y="2509911"/>
            <a:ext cx="975033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97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2Ext : Embedding =&gt; (RNN)^n =&gt; Class</a:t>
            </a:r>
            <a:endParaRPr lang="en-US" sz="4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9600"/>
                </a:solidFill>
                <a:latin typeface="+mn-lt"/>
                <a:ea typeface="+mn-ea"/>
                <a:cs typeface="+mn-cs"/>
              </a:rPr>
              <a:t>Model Evaluation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B19000-87A2-46FC-8312-30BC5E1D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044512"/>
            <a:ext cx="11496821" cy="292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887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1E7-B57B-482B-BACE-6A137621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365125"/>
            <a:ext cx="10592783" cy="1623312"/>
          </a:xfrm>
        </p:spPr>
        <p:txBody>
          <a:bodyPr anchor="b">
            <a:normAutofit/>
          </a:bodyPr>
          <a:lstStyle/>
          <a:p>
            <a:r>
              <a:rPr lang="en-US" sz="3800" b="1" dirty="0"/>
              <a:t>Model 3 : Embedding =&gt; Bidirectional RNN =&gt; Class</a:t>
            </a:r>
            <a:endParaRPr lang="en-US" sz="3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CE11-C32D-47A0-8871-80DAF214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Model 2 is made of 4 layers and uses a new type of layer:</a:t>
            </a:r>
          </a:p>
          <a:p>
            <a:pPr lvl="1"/>
            <a:r>
              <a:rPr lang="en-US" sz="2000" dirty="0"/>
              <a:t>Layer 0 is input layer</a:t>
            </a:r>
          </a:p>
          <a:p>
            <a:pPr lvl="1"/>
            <a:r>
              <a:rPr lang="en-US" sz="2000" dirty="0"/>
              <a:t>Layer 1 is Embedding layer (Hidden Layer)</a:t>
            </a:r>
          </a:p>
          <a:p>
            <a:pPr lvl="1"/>
            <a:r>
              <a:rPr lang="en-US" sz="2000" dirty="0"/>
              <a:t>Layer 2 is Bidirectional RNN Layer (return last output)</a:t>
            </a:r>
          </a:p>
          <a:p>
            <a:pPr lvl="1"/>
            <a:r>
              <a:rPr lang="en-US" sz="2000" dirty="0"/>
              <a:t>Layer 3 is Dense Layer (output layer)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Go to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2641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8FD48-7268-4940-B86B-586BC9F4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Sequence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6912-50E0-4589-B7D7-19AC36D70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Given a sequence classify: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Language detection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Sentiment analysis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Topics detection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Keyword classification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SPAM detection</a:t>
            </a:r>
          </a:p>
          <a:p>
            <a:pPr>
              <a:buFontTx/>
              <a:buChar char="-"/>
            </a:pPr>
            <a:r>
              <a:rPr lang="en-US" sz="2000">
                <a:solidFill>
                  <a:srgbClr val="FFFFFF"/>
                </a:solidFill>
              </a:rPr>
              <a:t>Movie reviews</a:t>
            </a:r>
          </a:p>
        </p:txBody>
      </p:sp>
    </p:spTree>
    <p:extLst>
      <p:ext uri="{BB962C8B-B14F-4D97-AF65-F5344CB8AC3E}">
        <p14:creationId xmlns:p14="http://schemas.microsoft.com/office/powerpoint/2010/main" val="144884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1E7-B57B-482B-BACE-6A137621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3 : Embedding =&gt; Bidirectional RNN =&gt; Class</a:t>
            </a:r>
            <a:endParaRPr lang="en-US" sz="4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7739BD-6CEA-4629-A6FA-6E6BBE019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03" y="2509911"/>
            <a:ext cx="8551095" cy="3997637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75F1A2D-5E04-4A7A-A7EF-BEB3EC60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https://www.wandb.com/classes/intro/class-9-notes</a:t>
            </a:r>
          </a:p>
        </p:txBody>
      </p:sp>
    </p:spTree>
    <p:extLst>
      <p:ext uri="{BB962C8B-B14F-4D97-AF65-F5344CB8AC3E}">
        <p14:creationId xmlns:p14="http://schemas.microsoft.com/office/powerpoint/2010/main" val="273020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3 : Embedding =&gt; Bidirectional RNN =&gt; Class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CB42FC"/>
                </a:solidFill>
                <a:latin typeface="+mn-lt"/>
                <a:ea typeface="+mn-ea"/>
                <a:cs typeface="+mn-cs"/>
              </a:rPr>
              <a:t>Model Definition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F7B9AE7-F637-45FF-8CA4-BC3EC62F2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64" y="2509911"/>
            <a:ext cx="918997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25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3 : Embedding =&gt; Bidirectional RNN =&gt; Class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8A00"/>
                </a:solidFill>
                <a:latin typeface="+mn-lt"/>
                <a:ea typeface="+mn-ea"/>
                <a:cs typeface="+mn-cs"/>
              </a:rPr>
              <a:t>Model Summary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0D1C90E-AA90-476E-B114-6A5CDD69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20" y="2509911"/>
            <a:ext cx="761266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162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3 : Embedding =&gt; Bidirectional RNN =&gt; Class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DF975"/>
                </a:solidFill>
                <a:latin typeface="+mn-lt"/>
                <a:ea typeface="+mn-ea"/>
                <a:cs typeface="+mn-cs"/>
              </a:rPr>
              <a:t>Model Training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5C455A-B056-41AD-BF82-33DC66183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132" y="2509911"/>
            <a:ext cx="7138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167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E91-D1ED-41DD-87EA-67227C8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3 : Embedding =&gt; Bidirectional RNN =&gt; Class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5FBD7-2F1E-497C-85B0-F79BE5F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DF975"/>
                </a:solidFill>
                <a:latin typeface="+mn-lt"/>
                <a:ea typeface="+mn-ea"/>
                <a:cs typeface="+mn-cs"/>
              </a:rPr>
              <a:t>Model Evaluation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1E1C2F4-0CC4-4F15-BE09-AEC72CF1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02" y="2953364"/>
            <a:ext cx="7062043" cy="145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6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E7287-9058-4D8F-BDE6-49A4FCD0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Sequence to sequence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7BDE-3628-4E21-A558-74D3C284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Given a sequence generate another sequence: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Machine translation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Smart replies (in e-mails, messages)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Auto response (chat-bots, personal ai agents)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Question-answering</a:t>
            </a:r>
          </a:p>
        </p:txBody>
      </p:sp>
    </p:spTree>
    <p:extLst>
      <p:ext uri="{BB962C8B-B14F-4D97-AF65-F5344CB8AC3E}">
        <p14:creationId xmlns:p14="http://schemas.microsoft.com/office/powerpoint/2010/main" val="4141286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D39F9-74F3-4AED-96FC-5B596E74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Other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DC59-2B12-437A-89AA-29B79B428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Sequence generator: name, story etc.</a:t>
            </a:r>
          </a:p>
          <a:p>
            <a:r>
              <a:rPr lang="en-US" sz="2000">
                <a:solidFill>
                  <a:srgbClr val="FFFFFF"/>
                </a:solidFill>
              </a:rPr>
              <a:t>Image captioning</a:t>
            </a:r>
          </a:p>
          <a:p>
            <a:r>
              <a:rPr lang="en-US" sz="2000">
                <a:solidFill>
                  <a:srgbClr val="FFFFFF"/>
                </a:solidFill>
              </a:rPr>
              <a:t>Part of speech (PoS) tagging</a:t>
            </a:r>
          </a:p>
          <a:p>
            <a:r>
              <a:rPr lang="en-US" sz="2000">
                <a:solidFill>
                  <a:srgbClr val="FFFFFF"/>
                </a:solidFill>
              </a:rPr>
              <a:t>Name entity recognition (NER): names, places, brands etc.</a:t>
            </a:r>
          </a:p>
        </p:txBody>
      </p:sp>
    </p:spTree>
    <p:extLst>
      <p:ext uri="{BB962C8B-B14F-4D97-AF65-F5344CB8AC3E}">
        <p14:creationId xmlns:p14="http://schemas.microsoft.com/office/powerpoint/2010/main" val="3341407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B5475-2440-4657-9649-DCD2803C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810D15-282F-4B89-8D02-5CBB3EE23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3768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1AEB4-0CC4-4288-A08A-8DDAD2BA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https://github.com/ravikg/deep-learning-nlp-kaggle-toxic-comment/blob/master/notebooks/DATASET.md</a:t>
            </a:r>
          </a:p>
        </p:txBody>
      </p:sp>
    </p:spTree>
    <p:extLst>
      <p:ext uri="{BB962C8B-B14F-4D97-AF65-F5344CB8AC3E}">
        <p14:creationId xmlns:p14="http://schemas.microsoft.com/office/powerpoint/2010/main" val="296759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3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F23AF-CE61-4628-8642-05A29A44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Toxic comment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427-3D74-46B9-B589-6540F1FB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Kaggle challenge: </a:t>
            </a:r>
            <a:r>
              <a:rPr lang="en-US" sz="2000" dirty="0">
                <a:hlinkClick r:id="rId2"/>
              </a:rPr>
              <a:t>https://www.kaggle.com/c/jigsaw-toxic-comment-classification-challenge</a:t>
            </a:r>
            <a:endParaRPr lang="en-US" sz="2000" dirty="0"/>
          </a:p>
          <a:p>
            <a:r>
              <a:rPr lang="en-US" sz="2000" dirty="0"/>
              <a:t>Identify and classify toxic online comments</a:t>
            </a:r>
          </a:p>
          <a:p>
            <a:r>
              <a:rPr lang="en-US" sz="2000" dirty="0"/>
              <a:t>Multi class classification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7065B-4C37-4CFF-A517-B7031A73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4" y="3005922"/>
            <a:ext cx="4935970" cy="23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7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1360</Words>
  <Application>Microsoft Office PowerPoint</Application>
  <PresentationFormat>Widescreen</PresentationFormat>
  <Paragraphs>240</Paragraphs>
  <Slides>54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Introduction to Deep Learning for Natural Language Processing</vt:lpstr>
      <vt:lpstr>Natural Language Processing</vt:lpstr>
      <vt:lpstr>Deep Learning</vt:lpstr>
      <vt:lpstr>Use Cases</vt:lpstr>
      <vt:lpstr>Sequence Classification</vt:lpstr>
      <vt:lpstr>Sequence to sequence </vt:lpstr>
      <vt:lpstr>Other Use cases</vt:lpstr>
      <vt:lpstr>Datasets</vt:lpstr>
      <vt:lpstr>Toxic comment classification</vt:lpstr>
      <vt:lpstr>Toxic comment classification</vt:lpstr>
      <vt:lpstr>System Setup</vt:lpstr>
      <vt:lpstr>Text(Sequence) Representation</vt:lpstr>
      <vt:lpstr>Tokenization</vt:lpstr>
      <vt:lpstr>Tokenization</vt:lpstr>
      <vt:lpstr>One hot encoding</vt:lpstr>
      <vt:lpstr>Bag of words</vt:lpstr>
      <vt:lpstr>Word Embeddings</vt:lpstr>
      <vt:lpstr>Word Embeddings</vt:lpstr>
      <vt:lpstr>Embedding Layer</vt:lpstr>
      <vt:lpstr>Pre trained word embeddings</vt:lpstr>
      <vt:lpstr>Load pre trained word embedding</vt:lpstr>
      <vt:lpstr>Load pre trained word embedding</vt:lpstr>
      <vt:lpstr>Preprocessing</vt:lpstr>
      <vt:lpstr>Preprocessing</vt:lpstr>
      <vt:lpstr>Preprocessing</vt:lpstr>
      <vt:lpstr>Padding</vt:lpstr>
      <vt:lpstr>Batch &amp; Padding</vt:lpstr>
      <vt:lpstr>Models</vt:lpstr>
      <vt:lpstr>Model 1 : Embedding =&gt; Class</vt:lpstr>
      <vt:lpstr>Model 1 : Embedding =&gt; Class</vt:lpstr>
      <vt:lpstr>Model 1 : Embedding =&gt; Class</vt:lpstr>
      <vt:lpstr>Model 1 : Embedding =&gt; Class</vt:lpstr>
      <vt:lpstr>Model 1 : Embedding =&gt; Class</vt:lpstr>
      <vt:lpstr>Model 1 : Embedding =&gt; Class</vt:lpstr>
      <vt:lpstr>Model 1 :  Embedding =&gt; Class</vt:lpstr>
      <vt:lpstr>Model 2 : Embedding =&gt; RNN =&gt; Class</vt:lpstr>
      <vt:lpstr>RNN : Recurrent Neural Network</vt:lpstr>
      <vt:lpstr>Unrolled RNN</vt:lpstr>
      <vt:lpstr>Model 2 : Embedding =&gt; RNN =&gt; Class</vt:lpstr>
      <vt:lpstr>Model 2 : Embedding =&gt; RNN =&gt; Class</vt:lpstr>
      <vt:lpstr>Model 2 : Embedding =&gt; RNN =&gt; Class</vt:lpstr>
      <vt:lpstr>Model 2 : Embedding =&gt; RNN =&gt; Class</vt:lpstr>
      <vt:lpstr>Model 2Ext : Embedding =&gt; (RNN)^n =&gt; Class</vt:lpstr>
      <vt:lpstr>Model 2Ext : Embedding =&gt; (RNN)^n =&gt; Class</vt:lpstr>
      <vt:lpstr>Model 2Ext : Embedding =&gt; (RNN)^n =&gt; Class</vt:lpstr>
      <vt:lpstr>Model 2Ext : Embedding =&gt; (RNN)^n =&gt; Class</vt:lpstr>
      <vt:lpstr>Model 2Ext : Embedding =&gt; (RNN)^n =&gt; Class</vt:lpstr>
      <vt:lpstr>Model 2Ext : Embedding =&gt; (RNN)^n =&gt; Class</vt:lpstr>
      <vt:lpstr>Model 3 : Embedding =&gt; Bidirectional RNN =&gt; Class</vt:lpstr>
      <vt:lpstr>Model 3 : Embedding =&gt; Bidirectional RNN =&gt; Class</vt:lpstr>
      <vt:lpstr>Model 3 : Embedding =&gt; Bidirectional RNN =&gt; Class</vt:lpstr>
      <vt:lpstr>Model 3 : Embedding =&gt; Bidirectional RNN =&gt; Class</vt:lpstr>
      <vt:lpstr>Model 3 : Embedding =&gt; Bidirectional RNN =&gt; Class</vt:lpstr>
      <vt:lpstr>Model 3 : Embedding =&gt; Bidirectional RNN =&gt;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 for Natural Language Processing</dc:title>
  <dc:creator>Gupta, R. (Ravi)</dc:creator>
  <cp:lastModifiedBy>Gupta, R. (Ravi)</cp:lastModifiedBy>
  <cp:revision>2</cp:revision>
  <dcterms:created xsi:type="dcterms:W3CDTF">2019-12-06T10:24:38Z</dcterms:created>
  <dcterms:modified xsi:type="dcterms:W3CDTF">2019-12-06T10:29:11Z</dcterms:modified>
</cp:coreProperties>
</file>