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3" r:id="rId7"/>
    <p:sldId id="264"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3" d="100"/>
          <a:sy n="73" d="100"/>
        </p:scale>
        <p:origin x="61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368" y="693300"/>
            <a:ext cx="7819815" cy="1646302"/>
          </a:xfrm>
        </p:spPr>
        <p:txBody>
          <a:bodyPr/>
          <a:lstStyle/>
          <a:p>
            <a:r>
              <a:rPr lang="en-US" dirty="0" smtClean="0"/>
              <a:t>Manual and Load Testing</a:t>
            </a:r>
            <a:endParaRPr lang="en-IN" dirty="0"/>
          </a:p>
        </p:txBody>
      </p:sp>
    </p:spTree>
    <p:extLst>
      <p:ext uri="{BB962C8B-B14F-4D97-AF65-F5344CB8AC3E}">
        <p14:creationId xmlns:p14="http://schemas.microsoft.com/office/powerpoint/2010/main" val="1957664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7645" y="496388"/>
            <a:ext cx="9183189" cy="4794069"/>
          </a:xfrm>
        </p:spPr>
        <p:txBody>
          <a:bodyPr/>
          <a:lstStyle/>
          <a:p>
            <a:pPr algn="l"/>
            <a:r>
              <a:rPr lang="en-IN" sz="2800" i="1" dirty="0"/>
              <a:t> </a:t>
            </a:r>
            <a:r>
              <a:rPr lang="en-IN" sz="2800" i="1" dirty="0" smtClean="0"/>
              <a:t>                        What </a:t>
            </a:r>
            <a:r>
              <a:rPr lang="en-IN" sz="2800" i="1" dirty="0"/>
              <a:t>is load </a:t>
            </a:r>
            <a:r>
              <a:rPr lang="en-IN" sz="2800" i="1" dirty="0" smtClean="0"/>
              <a:t>Testing</a:t>
            </a:r>
            <a:br>
              <a:rPr lang="en-IN" sz="2800" i="1" dirty="0" smtClean="0"/>
            </a:br>
            <a:r>
              <a:rPr lang="en-IN" sz="2800" i="1" dirty="0"/>
              <a:t/>
            </a:r>
            <a:br>
              <a:rPr lang="en-IN" sz="2800" i="1" dirty="0"/>
            </a:br>
            <a:r>
              <a:rPr lang="en-IN" sz="2800" dirty="0"/>
              <a:t/>
            </a:r>
            <a:br>
              <a:rPr lang="en-IN" sz="2800" dirty="0"/>
            </a:br>
            <a:r>
              <a:rPr lang="en-IN" sz="2800" i="1" dirty="0"/>
              <a:t>Load Testing is a subset of Performance Testing, where we test the system’s response under varying load conditions by simulating multiple users accessing the application concurrently. This testing usually measures the speed and capacity of the application.</a:t>
            </a:r>
            <a:endParaRPr lang="en-IN" sz="2800" dirty="0"/>
          </a:p>
        </p:txBody>
      </p:sp>
    </p:spTree>
    <p:extLst>
      <p:ext uri="{BB962C8B-B14F-4D97-AF65-F5344CB8AC3E}">
        <p14:creationId xmlns:p14="http://schemas.microsoft.com/office/powerpoint/2010/main" val="2067010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956" y="2325189"/>
            <a:ext cx="9823269" cy="4532811"/>
          </a:xfrm>
        </p:spPr>
        <p:txBody>
          <a:bodyPr/>
          <a:lstStyle/>
          <a:p>
            <a:pPr algn="l"/>
            <a:r>
              <a:rPr lang="en-IN" sz="2000" i="1" dirty="0"/>
              <a:t> </a:t>
            </a:r>
            <a:r>
              <a:rPr lang="en-IN" sz="2000" i="1" dirty="0" smtClean="0"/>
              <a:t>                                            </a:t>
            </a:r>
            <a:br>
              <a:rPr lang="en-IN" sz="2000" i="1" dirty="0" smtClean="0"/>
            </a:br>
            <a:r>
              <a:rPr lang="en-IN" sz="2000" i="1" dirty="0"/>
              <a:t/>
            </a:r>
            <a:br>
              <a:rPr lang="en-IN" sz="2000" i="1" dirty="0"/>
            </a:br>
            <a:r>
              <a:rPr lang="en-IN" sz="2000" i="1" dirty="0" smtClean="0"/>
              <a:t>                                               </a:t>
            </a:r>
            <a:br>
              <a:rPr lang="en-IN" sz="2000" i="1" dirty="0" smtClean="0"/>
            </a:br>
            <a:r>
              <a:rPr lang="en-IN" sz="2000" i="1" dirty="0"/>
              <a:t/>
            </a:r>
            <a:br>
              <a:rPr lang="en-IN" sz="2000" i="1" dirty="0"/>
            </a:br>
            <a:r>
              <a:rPr lang="en-IN" sz="2000" i="1" dirty="0" smtClean="0"/>
              <a:t/>
            </a:r>
            <a:br>
              <a:rPr lang="en-IN" sz="2000" i="1" dirty="0" smtClean="0"/>
            </a:br>
            <a:r>
              <a:rPr lang="en-IN" sz="2000" i="1" dirty="0"/>
              <a:t/>
            </a:r>
            <a:br>
              <a:rPr lang="en-IN" sz="2000" i="1" dirty="0"/>
            </a:br>
            <a:r>
              <a:rPr lang="en-IN" sz="2000" i="1" dirty="0" smtClean="0"/>
              <a:t/>
            </a:r>
            <a:br>
              <a:rPr lang="en-IN" sz="2000" i="1" dirty="0" smtClean="0"/>
            </a:br>
            <a:r>
              <a:rPr lang="en-IN" sz="2000" i="1" dirty="0"/>
              <a:t> </a:t>
            </a:r>
            <a:r>
              <a:rPr lang="en-IN" sz="2000" i="1" dirty="0" smtClean="0"/>
              <a:t>    </a:t>
            </a:r>
            <a:br>
              <a:rPr lang="en-IN" sz="2000" i="1" dirty="0" smtClean="0"/>
            </a:br>
            <a:r>
              <a:rPr lang="en-IN" sz="2000" i="1" dirty="0"/>
              <a:t> </a:t>
            </a:r>
            <a:r>
              <a:rPr lang="en-IN" sz="2000" i="1" dirty="0" smtClean="0"/>
              <a:t>                                                                                                                                                </a:t>
            </a:r>
            <a:br>
              <a:rPr lang="en-IN" sz="2000" i="1" dirty="0" smtClean="0"/>
            </a:br>
            <a:r>
              <a:rPr lang="en-IN" sz="2000" i="1" dirty="0"/>
              <a:t> </a:t>
            </a:r>
            <a:r>
              <a:rPr lang="en-IN" sz="2000" i="1" dirty="0" smtClean="0"/>
              <a:t>                                            Goals </a:t>
            </a:r>
            <a:r>
              <a:rPr lang="en-IN" sz="2000" i="1" dirty="0"/>
              <a:t>of Load Testing</a:t>
            </a:r>
            <a:r>
              <a:rPr lang="en-IN" sz="2000" i="1" dirty="0" smtClean="0"/>
              <a:t>:</a:t>
            </a:r>
            <a:br>
              <a:rPr lang="en-IN" sz="2000" i="1" dirty="0" smtClean="0"/>
            </a:br>
            <a:r>
              <a:rPr lang="en-IN" sz="2000" i="1" dirty="0"/>
              <a:t/>
            </a:r>
            <a:br>
              <a:rPr lang="en-IN" sz="2000" i="1" dirty="0"/>
            </a:br>
            <a:r>
              <a:rPr lang="en-IN" sz="2000" i="1" dirty="0"/>
              <a:t/>
            </a:r>
            <a:br>
              <a:rPr lang="en-IN" sz="2000" i="1" dirty="0"/>
            </a:br>
            <a:r>
              <a:rPr lang="en-IN" sz="2000" dirty="0">
                <a:latin typeface="Trebuchet MS (Headings)"/>
              </a:rPr>
              <a:t/>
            </a:r>
            <a:br>
              <a:rPr lang="en-IN" sz="2000" dirty="0">
                <a:latin typeface="Trebuchet MS (Headings)"/>
              </a:rPr>
            </a:br>
            <a:r>
              <a:rPr lang="en-IN" sz="2000" i="1" dirty="0"/>
              <a:t>a) Load </a:t>
            </a:r>
            <a:r>
              <a:rPr lang="en-IN" sz="2000" i="1" dirty="0"/>
              <a:t>testing identifies the following problems before moving the </a:t>
            </a:r>
            <a:r>
              <a:rPr lang="en-IN" sz="2000" i="1" dirty="0"/>
              <a:t>  </a:t>
            </a:r>
            <a:br>
              <a:rPr lang="en-IN" sz="2000" i="1" dirty="0"/>
            </a:br>
            <a:r>
              <a:rPr lang="en-IN" sz="2000" i="1" dirty="0"/>
              <a:t> </a:t>
            </a:r>
            <a:r>
              <a:rPr lang="en-IN" sz="2000" i="1" dirty="0"/>
              <a:t>   application </a:t>
            </a:r>
            <a:r>
              <a:rPr lang="en-IN" sz="2000" i="1" dirty="0"/>
              <a:t>to market or Production:</a:t>
            </a:r>
            <a:br>
              <a:rPr lang="en-IN" sz="2000" i="1" dirty="0"/>
            </a:br>
            <a:r>
              <a:rPr lang="en-IN" sz="2000" i="1" dirty="0"/>
              <a:t>b) Response </a:t>
            </a:r>
            <a:r>
              <a:rPr lang="en-IN" sz="2000" i="1" dirty="0"/>
              <a:t>time for each transaction</a:t>
            </a:r>
            <a:br>
              <a:rPr lang="en-IN" sz="2000" i="1" dirty="0"/>
            </a:br>
            <a:r>
              <a:rPr lang="en-IN" sz="2000" i="1" dirty="0"/>
              <a:t>c) Performance </a:t>
            </a:r>
            <a:r>
              <a:rPr lang="en-IN" sz="2000" i="1" dirty="0"/>
              <a:t>of System components under various loads</a:t>
            </a:r>
            <a:br>
              <a:rPr lang="en-IN" sz="2000" i="1" dirty="0"/>
            </a:br>
            <a:r>
              <a:rPr lang="en-IN" sz="2000" i="1" dirty="0"/>
              <a:t>d) Performance </a:t>
            </a:r>
            <a:r>
              <a:rPr lang="en-IN" sz="2000" i="1" dirty="0"/>
              <a:t>of Database components under different loads</a:t>
            </a:r>
            <a:br>
              <a:rPr lang="en-IN" sz="2000" i="1" dirty="0"/>
            </a:br>
            <a:r>
              <a:rPr lang="en-IN" sz="2000" i="1" dirty="0"/>
              <a:t>e) Network </a:t>
            </a:r>
            <a:r>
              <a:rPr lang="en-IN" sz="2000" i="1" dirty="0"/>
              <a:t>delay between the client and the server</a:t>
            </a:r>
            <a:br>
              <a:rPr lang="en-IN" sz="2000" i="1" dirty="0"/>
            </a:br>
            <a:r>
              <a:rPr lang="en-IN" sz="2000" i="1" dirty="0"/>
              <a:t>f) Software </a:t>
            </a:r>
            <a:r>
              <a:rPr lang="en-IN" sz="2000" i="1" dirty="0"/>
              <a:t>design issues</a:t>
            </a:r>
            <a:br>
              <a:rPr lang="en-IN" sz="2000" i="1" dirty="0"/>
            </a:br>
            <a:r>
              <a:rPr lang="en-IN" sz="2000" i="1" dirty="0"/>
              <a:t>g) Server </a:t>
            </a:r>
            <a:r>
              <a:rPr lang="en-IN" sz="2000" i="1" dirty="0"/>
              <a:t>configuration issues like a Web server, application server, database </a:t>
            </a:r>
            <a:r>
              <a:rPr lang="en-IN" sz="2000" i="1" dirty="0"/>
              <a:t>  </a:t>
            </a:r>
            <a:br>
              <a:rPr lang="en-IN" sz="2000" i="1" dirty="0"/>
            </a:br>
            <a:r>
              <a:rPr lang="en-IN" sz="2000" i="1" dirty="0"/>
              <a:t> </a:t>
            </a:r>
            <a:r>
              <a:rPr lang="en-IN" sz="2000" i="1" dirty="0"/>
              <a:t>   server </a:t>
            </a:r>
            <a:r>
              <a:rPr lang="en-IN" sz="2000" i="1" dirty="0"/>
              <a:t>etc.</a:t>
            </a:r>
            <a:br>
              <a:rPr lang="en-IN" sz="2000" i="1" dirty="0"/>
            </a:br>
            <a:r>
              <a:rPr lang="en-IN" sz="2000" i="1" dirty="0"/>
              <a:t>h) Hardware </a:t>
            </a:r>
            <a:r>
              <a:rPr lang="en-IN" sz="2000" i="1" dirty="0"/>
              <a:t>limitation issues like CPU maximization, memory limitations, network </a:t>
            </a:r>
            <a:r>
              <a:rPr lang="en-IN" sz="2000" i="1" dirty="0"/>
              <a:t> </a:t>
            </a:r>
            <a:br>
              <a:rPr lang="en-IN" sz="2000" i="1" dirty="0"/>
            </a:br>
            <a:r>
              <a:rPr lang="en-IN" sz="2000" i="1" dirty="0"/>
              <a:t> </a:t>
            </a:r>
            <a:r>
              <a:rPr lang="en-IN" sz="2000" i="1" dirty="0"/>
              <a:t>   bottleneck</a:t>
            </a:r>
            <a:r>
              <a:rPr lang="en-IN" sz="2000" i="1" dirty="0"/>
              <a:t>, etc</a:t>
            </a:r>
            <a:r>
              <a:rPr lang="en-IN" sz="2000" i="1" dirty="0" smtClean="0"/>
              <a:t>.</a:t>
            </a:r>
            <a:br>
              <a:rPr lang="en-IN" sz="2000" i="1" dirty="0" smtClean="0"/>
            </a:br>
            <a:r>
              <a:rPr lang="en-IN" sz="2000" i="1" dirty="0"/>
              <a:t/>
            </a:r>
            <a:br>
              <a:rPr lang="en-IN" sz="2000" i="1" dirty="0"/>
            </a:br>
            <a:r>
              <a:rPr lang="en-IN" sz="2000" i="1" dirty="0" smtClean="0"/>
              <a:t/>
            </a:r>
            <a:br>
              <a:rPr lang="en-IN" sz="2000" i="1" dirty="0" smtClean="0"/>
            </a:br>
            <a:r>
              <a:rPr lang="en-IN" sz="2200" i="1" dirty="0"/>
              <a:t>Load testing will determine whether the system needs to be fine-tuned or modification of hardware and software is required to improve performance.</a:t>
            </a:r>
            <a:r>
              <a:rPr lang="en-IN" sz="2200" dirty="0"/>
              <a:t/>
            </a:r>
            <a:br>
              <a:rPr lang="en-IN" sz="2200" dirty="0"/>
            </a:br>
            <a:endParaRPr lang="en-IN" sz="2200" i="1" dirty="0"/>
          </a:p>
        </p:txBody>
      </p:sp>
    </p:spTree>
    <p:extLst>
      <p:ext uri="{BB962C8B-B14F-4D97-AF65-F5344CB8AC3E}">
        <p14:creationId xmlns:p14="http://schemas.microsoft.com/office/powerpoint/2010/main" val="1079061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7018" y="1489166"/>
            <a:ext cx="9823269" cy="4676501"/>
          </a:xfrm>
        </p:spPr>
        <p:txBody>
          <a:bodyPr/>
          <a:lstStyle/>
          <a:p>
            <a:pPr algn="l"/>
            <a:r>
              <a:rPr lang="en-IN" sz="2000" i="1" dirty="0"/>
              <a:t> </a:t>
            </a:r>
            <a:r>
              <a:rPr lang="en-IN" sz="2000" i="1" dirty="0" smtClean="0"/>
              <a:t>                                            </a:t>
            </a:r>
            <a:br>
              <a:rPr lang="en-IN" sz="2000" i="1" dirty="0" smtClean="0"/>
            </a:br>
            <a:r>
              <a:rPr lang="en-IN" sz="2000" i="1" dirty="0"/>
              <a:t/>
            </a:r>
            <a:br>
              <a:rPr lang="en-IN" sz="2000" i="1" dirty="0"/>
            </a:br>
            <a:r>
              <a:rPr lang="en-IN" sz="2000" i="1" dirty="0" smtClean="0"/>
              <a:t>                                               </a:t>
            </a:r>
            <a:br>
              <a:rPr lang="en-IN" sz="2000" i="1" dirty="0" smtClean="0"/>
            </a:br>
            <a:r>
              <a:rPr lang="en-IN" sz="2000" i="1" dirty="0"/>
              <a:t/>
            </a:r>
            <a:br>
              <a:rPr lang="en-IN" sz="2000" i="1" dirty="0"/>
            </a:br>
            <a:r>
              <a:rPr lang="en-IN" sz="2000" i="1" dirty="0" smtClean="0"/>
              <a:t/>
            </a:r>
            <a:br>
              <a:rPr lang="en-IN" sz="2000" i="1" dirty="0" smtClean="0"/>
            </a:br>
            <a:r>
              <a:rPr lang="en-IN" sz="2000" i="1" dirty="0"/>
              <a:t/>
            </a:r>
            <a:br>
              <a:rPr lang="en-IN" sz="2000" i="1" dirty="0"/>
            </a:br>
            <a:r>
              <a:rPr lang="en-IN" sz="2000" i="1" dirty="0" smtClean="0"/>
              <a:t/>
            </a:r>
            <a:br>
              <a:rPr lang="en-IN" sz="2000" i="1" dirty="0" smtClean="0"/>
            </a:br>
            <a:r>
              <a:rPr lang="en-IN" sz="2000" i="1" dirty="0"/>
              <a:t> </a:t>
            </a:r>
            <a:r>
              <a:rPr lang="en-IN" sz="2000" i="1" dirty="0" smtClean="0"/>
              <a:t>    </a:t>
            </a:r>
            <a:br>
              <a:rPr lang="en-IN" sz="2000" i="1" dirty="0" smtClean="0"/>
            </a:br>
            <a:r>
              <a:rPr lang="en-IN" sz="2000" i="1" dirty="0"/>
              <a:t> </a:t>
            </a:r>
            <a:r>
              <a:rPr lang="en-IN" sz="2000" i="1" dirty="0" smtClean="0"/>
              <a:t>                                                                                                                                                </a:t>
            </a:r>
            <a:br>
              <a:rPr lang="en-IN" sz="2000" i="1" dirty="0" smtClean="0"/>
            </a:br>
            <a:r>
              <a:rPr lang="en-IN" sz="2000" i="1" dirty="0"/>
              <a:t> </a:t>
            </a:r>
            <a:r>
              <a:rPr lang="en-IN" sz="2000" i="1" dirty="0" smtClean="0"/>
              <a:t>                 </a:t>
            </a:r>
            <a:r>
              <a:rPr lang="en-IN" sz="2000" b="1" dirty="0" smtClean="0"/>
              <a:t>Load </a:t>
            </a:r>
            <a:r>
              <a:rPr lang="en-IN" sz="2000" b="1" dirty="0"/>
              <a:t>Testing based on the following calculations</a:t>
            </a:r>
            <a:r>
              <a:rPr lang="en-IN" sz="2000" b="1" dirty="0" smtClean="0"/>
              <a:t>:</a:t>
            </a:r>
            <a:br>
              <a:rPr lang="en-IN" sz="2000" b="1" dirty="0" smtClean="0"/>
            </a:br>
            <a:r>
              <a:rPr lang="en-IN" sz="2000" b="1" dirty="0"/>
              <a:t/>
            </a:r>
            <a:br>
              <a:rPr lang="en-IN" sz="2000" b="1" dirty="0"/>
            </a:br>
            <a:r>
              <a:rPr lang="en-IN" sz="2000" b="1" dirty="0" smtClean="0"/>
              <a:t/>
            </a:r>
            <a:br>
              <a:rPr lang="en-IN" sz="2000" b="1" dirty="0" smtClean="0"/>
            </a:br>
            <a:r>
              <a:rPr lang="en-IN" sz="2000" b="1" dirty="0"/>
              <a:t/>
            </a:r>
            <a:br>
              <a:rPr lang="en-IN" sz="2000" b="1" dirty="0"/>
            </a:br>
            <a:r>
              <a:rPr lang="en-IN" sz="2000" dirty="0"/>
              <a:t/>
            </a:r>
            <a:br>
              <a:rPr lang="en-IN" sz="2000" dirty="0"/>
            </a:br>
            <a:r>
              <a:rPr lang="en-IN" sz="2000" dirty="0" smtClean="0"/>
              <a:t>1) </a:t>
            </a:r>
            <a:r>
              <a:rPr lang="en-IN" sz="2000" i="1" dirty="0" smtClean="0"/>
              <a:t>Transactions </a:t>
            </a:r>
            <a:r>
              <a:rPr lang="en-IN" sz="2000" i="1" dirty="0"/>
              <a:t>per hour = Number of users*Transactions made by a single user in one hour.</a:t>
            </a:r>
            <a:r>
              <a:rPr lang="en-IN" sz="2000" dirty="0"/>
              <a:t/>
            </a:r>
            <a:br>
              <a:rPr lang="en-IN" sz="2000" dirty="0"/>
            </a:br>
            <a:r>
              <a:rPr lang="en-IN" sz="2000" dirty="0" smtClean="0"/>
              <a:t>2) </a:t>
            </a:r>
            <a:r>
              <a:rPr lang="en-IN" sz="2000" i="1" dirty="0" smtClean="0"/>
              <a:t>The </a:t>
            </a:r>
            <a:r>
              <a:rPr lang="en-IN" sz="2000" i="1" dirty="0"/>
              <a:t>number of users </a:t>
            </a:r>
            <a:r>
              <a:rPr lang="en-IN" sz="2000" dirty="0"/>
              <a:t/>
            </a:r>
            <a:br>
              <a:rPr lang="en-IN" sz="2000" dirty="0"/>
            </a:br>
            <a:r>
              <a:rPr lang="en-IN" sz="2000" dirty="0" smtClean="0"/>
              <a:t>3) </a:t>
            </a:r>
            <a:r>
              <a:rPr lang="en-IN" sz="2000" i="1" dirty="0" smtClean="0"/>
              <a:t>The </a:t>
            </a:r>
            <a:r>
              <a:rPr lang="en-IN" sz="2000" i="1" dirty="0"/>
              <a:t>total number of transaction in the Browse scenario </a:t>
            </a:r>
            <a:r>
              <a:rPr lang="en-IN" sz="2000" dirty="0"/>
              <a:t/>
            </a:r>
            <a:br>
              <a:rPr lang="en-IN" sz="2000" dirty="0"/>
            </a:br>
            <a:r>
              <a:rPr lang="en-IN" sz="2000" dirty="0" smtClean="0"/>
              <a:t>4) </a:t>
            </a:r>
            <a:r>
              <a:rPr lang="en-IN" sz="2000" i="1" dirty="0" smtClean="0"/>
              <a:t>Response </a:t>
            </a:r>
            <a:r>
              <a:rPr lang="en-IN" sz="2000" i="1" dirty="0"/>
              <a:t>Time for each transaction </a:t>
            </a:r>
            <a:r>
              <a:rPr lang="en-IN" sz="2000" dirty="0"/>
              <a:t/>
            </a:r>
            <a:br>
              <a:rPr lang="en-IN" sz="2000" dirty="0"/>
            </a:br>
            <a:r>
              <a:rPr lang="en-IN" sz="2000" dirty="0" smtClean="0"/>
              <a:t>5) </a:t>
            </a:r>
            <a:r>
              <a:rPr lang="en-IN" sz="2000" i="1" dirty="0" smtClean="0"/>
              <a:t>The </a:t>
            </a:r>
            <a:r>
              <a:rPr lang="en-IN" sz="2000" i="1" dirty="0"/>
              <a:t>response time of the Login page shouldn’t be more than 5 sec even during </a:t>
            </a:r>
            <a:r>
              <a:rPr lang="en-IN" sz="2000" i="1" dirty="0" smtClean="0"/>
              <a:t/>
            </a:r>
            <a:br>
              <a:rPr lang="en-IN" sz="2000" i="1" dirty="0" smtClean="0"/>
            </a:br>
            <a:r>
              <a:rPr lang="en-IN" sz="2000" i="1" dirty="0"/>
              <a:t> </a:t>
            </a:r>
            <a:r>
              <a:rPr lang="en-IN" sz="2000" i="1" dirty="0" smtClean="0"/>
              <a:t>   the </a:t>
            </a:r>
            <a:r>
              <a:rPr lang="en-IN" sz="2000" i="1" dirty="0"/>
              <a:t>max load conditions.</a:t>
            </a:r>
            <a:r>
              <a:rPr lang="en-IN" sz="2000" dirty="0"/>
              <a:t/>
            </a:r>
            <a:br>
              <a:rPr lang="en-IN" sz="2000" dirty="0"/>
            </a:br>
            <a:r>
              <a:rPr lang="en-IN" sz="2000" dirty="0" smtClean="0"/>
              <a:t>6) </a:t>
            </a:r>
            <a:r>
              <a:rPr lang="en-IN" sz="2000" i="1" dirty="0" smtClean="0"/>
              <a:t>CPU </a:t>
            </a:r>
            <a:r>
              <a:rPr lang="en-IN" sz="2000" i="1" dirty="0"/>
              <a:t>utilization should not be more than 80%.</a:t>
            </a:r>
            <a:r>
              <a:rPr lang="en-IN" sz="2000" dirty="0"/>
              <a:t/>
            </a:r>
            <a:br>
              <a:rPr lang="en-IN" sz="2000" dirty="0"/>
            </a:br>
            <a:r>
              <a:rPr lang="en-IN" sz="2000" dirty="0" smtClean="0"/>
              <a:t>7) </a:t>
            </a:r>
            <a:r>
              <a:rPr lang="en-IN" sz="2000" i="1" dirty="0" smtClean="0"/>
              <a:t>The </a:t>
            </a:r>
            <a:r>
              <a:rPr lang="en-IN" sz="2000" i="1" dirty="0"/>
              <a:t>throughput of the system</a:t>
            </a:r>
            <a:r>
              <a:rPr lang="en-IN" sz="2000" dirty="0"/>
              <a:t/>
            </a:r>
            <a:br>
              <a:rPr lang="en-IN" sz="2000" dirty="0"/>
            </a:br>
            <a:r>
              <a:rPr lang="en-IN" sz="2000" dirty="0" smtClean="0"/>
              <a:t>8) </a:t>
            </a:r>
            <a:r>
              <a:rPr lang="en-IN" sz="2000" i="1" dirty="0" smtClean="0"/>
              <a:t>Number </a:t>
            </a:r>
            <a:r>
              <a:rPr lang="en-IN" sz="2000" i="1" dirty="0"/>
              <a:t>application thread</a:t>
            </a:r>
            <a:r>
              <a:rPr lang="en-IN" sz="2000" dirty="0"/>
              <a:t/>
            </a:r>
            <a:br>
              <a:rPr lang="en-IN" sz="2000" dirty="0"/>
            </a:br>
            <a:r>
              <a:rPr lang="en-IN" sz="2000" dirty="0" smtClean="0"/>
              <a:t>9) </a:t>
            </a:r>
            <a:r>
              <a:rPr lang="en-IN" sz="2000" i="1" dirty="0" smtClean="0"/>
              <a:t>Number </a:t>
            </a:r>
            <a:r>
              <a:rPr lang="en-IN" sz="2000" i="1" dirty="0"/>
              <a:t>of database pool size</a:t>
            </a:r>
            <a:r>
              <a:rPr lang="en-IN" sz="2000" dirty="0"/>
              <a:t/>
            </a:r>
            <a:br>
              <a:rPr lang="en-IN" sz="2000" dirty="0"/>
            </a:br>
            <a:r>
              <a:rPr lang="en-IN" sz="2000" dirty="0" smtClean="0"/>
              <a:t>10) </a:t>
            </a:r>
            <a:r>
              <a:rPr lang="en-IN" sz="2000" i="1" dirty="0" smtClean="0"/>
              <a:t>Apache </a:t>
            </a:r>
            <a:r>
              <a:rPr lang="en-IN" sz="2000" i="1" dirty="0"/>
              <a:t>memory define </a:t>
            </a:r>
            <a:r>
              <a:rPr lang="en-IN" sz="2000" dirty="0"/>
              <a:t/>
            </a:r>
            <a:br>
              <a:rPr lang="en-IN" sz="2000" dirty="0"/>
            </a:br>
            <a:r>
              <a:rPr lang="en-IN" sz="2000" dirty="0"/>
              <a:t/>
            </a:r>
            <a:br>
              <a:rPr lang="en-IN" sz="2000" dirty="0"/>
            </a:br>
            <a:endParaRPr lang="en-IN" sz="2000" i="1" dirty="0"/>
          </a:p>
        </p:txBody>
      </p:sp>
    </p:spTree>
    <p:extLst>
      <p:ext uri="{BB962C8B-B14F-4D97-AF65-F5344CB8AC3E}">
        <p14:creationId xmlns:p14="http://schemas.microsoft.com/office/powerpoint/2010/main" val="1557337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162594" y="953589"/>
            <a:ext cx="8451669" cy="4611188"/>
          </a:xfrm>
          <a:prstGeom prst="rect">
            <a:avLst/>
          </a:prstGeom>
        </p:spPr>
      </p:pic>
    </p:spTree>
    <p:extLst>
      <p:ext uri="{BB962C8B-B14F-4D97-AF65-F5344CB8AC3E}">
        <p14:creationId xmlns:p14="http://schemas.microsoft.com/office/powerpoint/2010/main" val="1280812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3646" y="287383"/>
            <a:ext cx="5839097" cy="510802"/>
          </a:xfrm>
        </p:spPr>
        <p:txBody>
          <a:bodyPr/>
          <a:lstStyle/>
          <a:p>
            <a:r>
              <a:rPr lang="en-US" sz="3200" dirty="0" smtClean="0"/>
              <a:t>Basic Application Architecture</a:t>
            </a:r>
            <a:endParaRPr lang="en-IN" sz="3200" dirty="0"/>
          </a:p>
        </p:txBody>
      </p:sp>
      <p:pic>
        <p:nvPicPr>
          <p:cNvPr id="3" name="Picture 2"/>
          <p:cNvPicPr/>
          <p:nvPr/>
        </p:nvPicPr>
        <p:blipFill>
          <a:blip r:embed="rId2"/>
          <a:stretch>
            <a:fillRect/>
          </a:stretch>
        </p:blipFill>
        <p:spPr>
          <a:xfrm>
            <a:off x="3043646" y="1228498"/>
            <a:ext cx="5731510" cy="4636135"/>
          </a:xfrm>
          <a:prstGeom prst="rect">
            <a:avLst/>
          </a:prstGeom>
        </p:spPr>
      </p:pic>
    </p:spTree>
    <p:extLst>
      <p:ext uri="{BB962C8B-B14F-4D97-AF65-F5344CB8AC3E}">
        <p14:creationId xmlns:p14="http://schemas.microsoft.com/office/powerpoint/2010/main" val="4134792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48594" y="0"/>
            <a:ext cx="4232366" cy="367111"/>
          </a:xfrm>
        </p:spPr>
        <p:txBody>
          <a:bodyPr/>
          <a:lstStyle/>
          <a:p>
            <a:r>
              <a:rPr lang="en-US" sz="2400" dirty="0" smtClean="0"/>
              <a:t>Shell Script for Load Testing</a:t>
            </a:r>
            <a:endParaRPr lang="en-IN" sz="2400" dirty="0"/>
          </a:p>
        </p:txBody>
      </p:sp>
      <p:sp>
        <p:nvSpPr>
          <p:cNvPr id="3" name="Rectangle 2"/>
          <p:cNvSpPr/>
          <p:nvPr/>
        </p:nvSpPr>
        <p:spPr>
          <a:xfrm>
            <a:off x="822960" y="-143017"/>
            <a:ext cx="9692639" cy="7725192"/>
          </a:xfrm>
          <a:prstGeom prst="rect">
            <a:avLst/>
          </a:prstGeom>
        </p:spPr>
        <p:txBody>
          <a:bodyPr wrap="square">
            <a:spAutoFit/>
          </a:bodyPr>
          <a:lstStyle/>
          <a:p>
            <a:endParaRPr lang="en-US" sz="1000" dirty="0" smtClean="0"/>
          </a:p>
          <a:p>
            <a:endParaRPr lang="en-US" sz="1000" dirty="0"/>
          </a:p>
          <a:p>
            <a:endParaRPr lang="en-IN" sz="1000" dirty="0"/>
          </a:p>
          <a:p>
            <a:endParaRPr lang="en-IN" sz="1600" dirty="0" smtClean="0"/>
          </a:p>
          <a:p>
            <a:r>
              <a:rPr lang="en-IN" sz="1600" dirty="0" smtClean="0"/>
              <a:t>echo </a:t>
            </a:r>
            <a:r>
              <a:rPr lang="en-IN" sz="1600" dirty="0"/>
              <a:t>'#########################################' </a:t>
            </a:r>
            <a:r>
              <a:rPr lang="en-IN" sz="1600" dirty="0" smtClean="0"/>
              <a:t>&gt; </a:t>
            </a:r>
            <a:r>
              <a:rPr lang="en-IN" sz="1600" dirty="0"/>
              <a:t>scriptstatus.txt</a:t>
            </a:r>
          </a:p>
          <a:p>
            <a:r>
              <a:rPr lang="en-IN" sz="1600" dirty="0"/>
              <a:t>echo </a:t>
            </a:r>
            <a:r>
              <a:rPr lang="en-IN" sz="1600" dirty="0" smtClean="0"/>
              <a:t>“Load </a:t>
            </a:r>
            <a:r>
              <a:rPr lang="en-IN" sz="1600" dirty="0"/>
              <a:t>started @`date '+%d-%m-%Y %H:%M:S'`" &gt;&gt; scriptstatus.txt</a:t>
            </a:r>
          </a:p>
          <a:p>
            <a:r>
              <a:rPr lang="en-IN" sz="1600" dirty="0" err="1"/>
              <a:t>dt</a:t>
            </a:r>
            <a:r>
              <a:rPr lang="en-IN" sz="1600" dirty="0"/>
              <a:t>=`date '+</a:t>
            </a:r>
            <a:r>
              <a:rPr lang="en-IN" sz="1600" dirty="0" err="1"/>
              <a:t>Y%m%d%H%M%S</a:t>
            </a:r>
            <a:r>
              <a:rPr lang="en-IN" sz="1600" dirty="0"/>
              <a:t>'`</a:t>
            </a:r>
          </a:p>
          <a:p>
            <a:r>
              <a:rPr lang="en-IN" sz="1600" dirty="0" smtClean="0"/>
              <a:t>file=</a:t>
            </a:r>
            <a:r>
              <a:rPr lang="en-IN" sz="1600" dirty="0" err="1" smtClean="0"/>
              <a:t>customer_info_input</a:t>
            </a:r>
            <a:r>
              <a:rPr lang="en-IN" sz="1600" dirty="0" smtClean="0"/>
              <a:t> file.txt</a:t>
            </a:r>
          </a:p>
          <a:p>
            <a:r>
              <a:rPr lang="en-IN" sz="1600" dirty="0" smtClean="0"/>
              <a:t>file2=customer_info_output</a:t>
            </a:r>
            <a:r>
              <a:rPr lang="en-IN" sz="1600" dirty="0"/>
              <a:t>_$</a:t>
            </a:r>
            <a:r>
              <a:rPr lang="en-IN" sz="1600" dirty="0" smtClean="0"/>
              <a:t>dt.txt</a:t>
            </a:r>
            <a:endParaRPr lang="en-IN" sz="1600" dirty="0"/>
          </a:p>
          <a:p>
            <a:endParaRPr lang="en-IN" sz="1600" dirty="0" smtClean="0"/>
          </a:p>
          <a:p>
            <a:r>
              <a:rPr lang="en-IN" sz="1600" dirty="0" smtClean="0"/>
              <a:t>for </a:t>
            </a:r>
            <a:r>
              <a:rPr lang="en-IN" sz="1600" dirty="0" err="1"/>
              <a:t>i</a:t>
            </a:r>
            <a:r>
              <a:rPr lang="en-IN" sz="1600" dirty="0"/>
              <a:t> in  `cat  $</a:t>
            </a:r>
            <a:r>
              <a:rPr lang="en-IN" sz="1600" dirty="0" smtClean="0"/>
              <a:t>file`</a:t>
            </a:r>
            <a:endParaRPr lang="en-IN" sz="1600" dirty="0"/>
          </a:p>
          <a:p>
            <a:r>
              <a:rPr lang="en-IN" sz="1600" dirty="0"/>
              <a:t>do</a:t>
            </a:r>
          </a:p>
          <a:p>
            <a:r>
              <a:rPr lang="en-IN" sz="1600" dirty="0"/>
              <a:t>####### </a:t>
            </a:r>
            <a:r>
              <a:rPr lang="en-IN" sz="1600" dirty="0" smtClean="0"/>
              <a:t>posting </a:t>
            </a:r>
            <a:r>
              <a:rPr lang="en-IN" sz="1600" dirty="0"/>
              <a:t>xml for generating </a:t>
            </a:r>
            <a:r>
              <a:rPr lang="en-IN" sz="1600" dirty="0" err="1"/>
              <a:t>ssh</a:t>
            </a:r>
            <a:r>
              <a:rPr lang="en-IN" sz="1600" dirty="0"/>
              <a:t> key for secure connection</a:t>
            </a:r>
          </a:p>
          <a:p>
            <a:r>
              <a:rPr lang="en-IN" sz="1600" dirty="0"/>
              <a:t>curl -k -s -user </a:t>
            </a:r>
            <a:r>
              <a:rPr lang="en-IN" sz="1600" dirty="0" err="1"/>
              <a:t>usr</a:t>
            </a:r>
            <a:r>
              <a:rPr lang="en-IN" sz="1600" dirty="0"/>
              <a:t>/</a:t>
            </a:r>
            <a:r>
              <a:rPr lang="en-IN" sz="1600" dirty="0" err="1"/>
              <a:t>pswd</a:t>
            </a:r>
            <a:r>
              <a:rPr lang="en-IN" sz="1600" dirty="0"/>
              <a:t> -header "Content-Type: text/</a:t>
            </a:r>
            <a:r>
              <a:rPr lang="en-IN" sz="1600" dirty="0" err="1"/>
              <a:t>xml;charset</a:t>
            </a:r>
            <a:r>
              <a:rPr lang="en-IN" sz="1600" dirty="0"/>
              <a:t>=UTF-8"--header "</a:t>
            </a:r>
            <a:r>
              <a:rPr lang="en-IN" sz="1600" dirty="0" err="1"/>
              <a:t>SOAPAction:POST</a:t>
            </a:r>
            <a:r>
              <a:rPr lang="en-IN" sz="1600" dirty="0"/>
              <a:t>"--data @sshkey.xml -X POST https:/127.0.0.1:port &gt; </a:t>
            </a:r>
            <a:r>
              <a:rPr lang="en-IN" sz="1600" dirty="0" err="1"/>
              <a:t>sshkey.output</a:t>
            </a:r>
            <a:endParaRPr lang="en-IN" sz="1600" dirty="0"/>
          </a:p>
          <a:p>
            <a:r>
              <a:rPr lang="en-IN" sz="1600" dirty="0" err="1"/>
              <a:t>sshkey</a:t>
            </a:r>
            <a:r>
              <a:rPr lang="en-IN" sz="1600" dirty="0"/>
              <a:t>=`less </a:t>
            </a:r>
            <a:r>
              <a:rPr lang="en-IN" sz="1600" dirty="0" err="1"/>
              <a:t>sshkey.output</a:t>
            </a:r>
            <a:r>
              <a:rPr lang="en-IN" sz="1600" dirty="0"/>
              <a:t> | </a:t>
            </a:r>
            <a:r>
              <a:rPr lang="en-IN" sz="1600" dirty="0" err="1"/>
              <a:t>awk</a:t>
            </a:r>
            <a:r>
              <a:rPr lang="en-IN" sz="1600" dirty="0"/>
              <a:t> -F '' '{print $1}'</a:t>
            </a:r>
          </a:p>
          <a:p>
            <a:r>
              <a:rPr lang="en-IN" sz="1600" dirty="0"/>
              <a:t>#######placing </a:t>
            </a:r>
            <a:r>
              <a:rPr lang="en-IN" sz="1600" dirty="0" err="1"/>
              <a:t>sshkey</a:t>
            </a:r>
            <a:r>
              <a:rPr lang="en-IN" sz="1600" dirty="0"/>
              <a:t> in main xml while calling </a:t>
            </a:r>
            <a:r>
              <a:rPr lang="en-IN" sz="1600" dirty="0" err="1"/>
              <a:t>api</a:t>
            </a:r>
            <a:endParaRPr lang="en-IN" sz="1600" dirty="0"/>
          </a:p>
          <a:p>
            <a:r>
              <a:rPr lang="en-IN" sz="1600" dirty="0"/>
              <a:t>echo "&lt;?xml version envelope&gt;$</a:t>
            </a:r>
            <a:r>
              <a:rPr lang="en-IN" sz="1600" dirty="0" err="1"/>
              <a:t>sshkey</a:t>
            </a:r>
            <a:r>
              <a:rPr lang="en-IN" sz="1600" dirty="0"/>
              <a:t>&lt;/</a:t>
            </a:r>
            <a:r>
              <a:rPr lang="en-IN" sz="1600" dirty="0" err="1"/>
              <a:t>soapenv:Envelope</a:t>
            </a:r>
            <a:r>
              <a:rPr lang="en-IN" sz="1600" dirty="0"/>
              <a:t>&gt;" &gt; mainapi.xml</a:t>
            </a:r>
          </a:p>
          <a:p>
            <a:r>
              <a:rPr lang="en-IN" sz="1600" dirty="0"/>
              <a:t>###### Putting load in main API</a:t>
            </a:r>
          </a:p>
          <a:p>
            <a:r>
              <a:rPr lang="en-IN" sz="1600" dirty="0"/>
              <a:t>curl -k -s -user </a:t>
            </a:r>
            <a:r>
              <a:rPr lang="en-IN" sz="1600" dirty="0" err="1"/>
              <a:t>usr</a:t>
            </a:r>
            <a:r>
              <a:rPr lang="en-IN" sz="1600" dirty="0"/>
              <a:t>/</a:t>
            </a:r>
            <a:r>
              <a:rPr lang="en-IN" sz="1600" dirty="0" err="1"/>
              <a:t>pswd</a:t>
            </a:r>
            <a:r>
              <a:rPr lang="en-IN" sz="1600" dirty="0"/>
              <a:t> -header "Content-Type: text/</a:t>
            </a:r>
            <a:r>
              <a:rPr lang="en-IN" sz="1600" dirty="0" err="1"/>
              <a:t>xml;charset</a:t>
            </a:r>
            <a:r>
              <a:rPr lang="en-IN" sz="1600" dirty="0"/>
              <a:t>=UTF-8"--header "</a:t>
            </a:r>
            <a:r>
              <a:rPr lang="en-IN" sz="1600" dirty="0" err="1"/>
              <a:t>SOAPAction:POST</a:t>
            </a:r>
            <a:r>
              <a:rPr lang="en-IN" sz="1600" dirty="0"/>
              <a:t>"--data @ mainapi.xml -X POST https:/127.0.0.1:port &gt; </a:t>
            </a:r>
            <a:r>
              <a:rPr lang="en-IN" sz="1600" dirty="0" err="1"/>
              <a:t>mainapi.output</a:t>
            </a:r>
            <a:endParaRPr lang="en-IN" sz="1600" dirty="0"/>
          </a:p>
          <a:p>
            <a:r>
              <a:rPr lang="en-IN" sz="1600" dirty="0"/>
              <a:t>##### </a:t>
            </a:r>
            <a:r>
              <a:rPr lang="en-IN" sz="1600" dirty="0" err="1"/>
              <a:t>Grep</a:t>
            </a:r>
            <a:r>
              <a:rPr lang="en-IN" sz="1600" dirty="0"/>
              <a:t> status of each </a:t>
            </a:r>
            <a:r>
              <a:rPr lang="en-IN" sz="1600" dirty="0" err="1"/>
              <a:t>api</a:t>
            </a:r>
            <a:r>
              <a:rPr lang="en-IN" sz="1600" dirty="0"/>
              <a:t> response</a:t>
            </a:r>
          </a:p>
          <a:p>
            <a:r>
              <a:rPr lang="en-IN" sz="1600" dirty="0" err="1"/>
              <a:t>sts</a:t>
            </a:r>
            <a:r>
              <a:rPr lang="en-IN" sz="1600" dirty="0"/>
              <a:t>='less </a:t>
            </a:r>
            <a:r>
              <a:rPr lang="en-IN" sz="1600" dirty="0" err="1"/>
              <a:t>mainapi.output</a:t>
            </a:r>
            <a:r>
              <a:rPr lang="en-IN" sz="1600" dirty="0"/>
              <a:t> | </a:t>
            </a:r>
            <a:r>
              <a:rPr lang="en-IN" sz="1600" dirty="0" err="1"/>
              <a:t>awk</a:t>
            </a:r>
            <a:r>
              <a:rPr lang="en-IN" sz="1600" dirty="0"/>
              <a:t> -F ' ' '{print $1}'</a:t>
            </a:r>
          </a:p>
          <a:p>
            <a:r>
              <a:rPr lang="en-IN" sz="1600" dirty="0"/>
              <a:t>########putting status in txt file</a:t>
            </a:r>
          </a:p>
          <a:p>
            <a:r>
              <a:rPr lang="en-IN" sz="1600" dirty="0"/>
              <a:t>echo "$</a:t>
            </a:r>
            <a:r>
              <a:rPr lang="en-IN" sz="1600" dirty="0" err="1"/>
              <a:t>i</a:t>
            </a:r>
            <a:r>
              <a:rPr lang="en-IN" sz="1600" dirty="0"/>
              <a:t>","$</a:t>
            </a:r>
            <a:r>
              <a:rPr lang="en-IN" sz="1600" dirty="0" err="1"/>
              <a:t>sts</a:t>
            </a:r>
            <a:r>
              <a:rPr lang="en-IN" sz="1600" dirty="0"/>
              <a:t>" &gt;&gt; $</a:t>
            </a:r>
            <a:r>
              <a:rPr lang="en-IN" sz="1600" dirty="0" smtClean="0"/>
              <a:t>file2</a:t>
            </a:r>
            <a:endParaRPr lang="en-IN" sz="1600" dirty="0"/>
          </a:p>
          <a:p>
            <a:endParaRPr lang="en-IN" sz="1600" dirty="0"/>
          </a:p>
          <a:p>
            <a:r>
              <a:rPr lang="en-IN" sz="1600" dirty="0" smtClean="0"/>
              <a:t>Done</a:t>
            </a:r>
            <a:endParaRPr lang="en-IN" sz="1600" dirty="0"/>
          </a:p>
          <a:p>
            <a:r>
              <a:rPr lang="en-IN" sz="1600" dirty="0"/>
              <a:t>echo </a:t>
            </a:r>
            <a:r>
              <a:rPr lang="en-IN" sz="1600" dirty="0" smtClean="0"/>
              <a:t>“Load </a:t>
            </a:r>
            <a:r>
              <a:rPr lang="en-IN" sz="1600" dirty="0"/>
              <a:t>Ended @`date '+%d-%m-%Y %H:%M:S'`" &gt;&gt; scriptstatus.txt</a:t>
            </a:r>
          </a:p>
          <a:p>
            <a:r>
              <a:rPr lang="en-IN" sz="1600" dirty="0"/>
              <a:t>echo '#########################################' .&gt; scriptstatus.txt</a:t>
            </a:r>
          </a:p>
          <a:p>
            <a:endParaRPr lang="en-IN" sz="1000" dirty="0"/>
          </a:p>
          <a:p>
            <a:endParaRPr lang="en-IN" sz="1000" dirty="0"/>
          </a:p>
          <a:p>
            <a:endParaRPr lang="en-IN" sz="1000" dirty="0"/>
          </a:p>
          <a:p>
            <a:r>
              <a:rPr lang="en-IN" sz="1000" dirty="0"/>
              <a:t> </a:t>
            </a:r>
          </a:p>
          <a:p>
            <a:endParaRPr lang="en-IN" sz="1000" dirty="0"/>
          </a:p>
        </p:txBody>
      </p:sp>
    </p:spTree>
    <p:extLst>
      <p:ext uri="{BB962C8B-B14F-4D97-AF65-F5344CB8AC3E}">
        <p14:creationId xmlns:p14="http://schemas.microsoft.com/office/powerpoint/2010/main" val="3223682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4900748" y="2638697"/>
            <a:ext cx="2390503" cy="576116"/>
          </a:xfrm>
        </p:spPr>
        <p:txBody>
          <a:bodyPr/>
          <a:lstStyle/>
          <a:p>
            <a:r>
              <a:rPr lang="en-US" sz="3600" dirty="0" smtClean="0"/>
              <a:t>Thank you</a:t>
            </a:r>
            <a:endParaRPr lang="en-IN" sz="3600" dirty="0"/>
          </a:p>
        </p:txBody>
      </p:sp>
    </p:spTree>
    <p:extLst>
      <p:ext uri="{BB962C8B-B14F-4D97-AF65-F5344CB8AC3E}">
        <p14:creationId xmlns:p14="http://schemas.microsoft.com/office/powerpoint/2010/main" val="3154189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TotalTime>
  <Words>237</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Trebuchet MS</vt:lpstr>
      <vt:lpstr>Trebuchet MS (Headings)</vt:lpstr>
      <vt:lpstr>Wingdings 3</vt:lpstr>
      <vt:lpstr>Facet</vt:lpstr>
      <vt:lpstr>Manual and Load Testing</vt:lpstr>
      <vt:lpstr>                         What is load Testing   Load Testing is a subset of Performance Testing, where we test the system’s response under varying load conditions by simulating multiple users accessing the application concurrently. This testing usually measures the speed and capacity of the application.</vt:lpstr>
      <vt:lpstr>                                                                                                                                                                                                                                                                                                        Goals of Load Testing:    a) Load testing identifies the following problems before moving the        application to market or Production: b) Response time for each transaction c) Performance of System components under various loads d) Performance of Database components under different loads e) Network delay between the client and the server f) Software design issues g) Server configuration issues like a Web server, application server, database        server etc. h) Hardware limitation issues like CPU maximization, memory limitations, network       bottleneck, etc.   Load testing will determine whether the system needs to be fine-tuned or modification of hardware and software is required to improve performance. </vt:lpstr>
      <vt:lpstr>                                                                                                                                                                                                                                                                             Load Testing based on the following calculations:     1) Transactions per hour = Number of users*Transactions made by a single user in one hour. 2) The number of users  3) The total number of transaction in the Browse scenario  4) Response Time for each transaction  5) The response time of the Login page shouldn’t be more than 5 sec even during      the max load conditions. 6) CPU utilization should not be more than 80%. 7) The throughput of the system 8) Number application thread 9) Number of database pool size 10) Apache memory define   </vt:lpstr>
      <vt:lpstr>PowerPoint Presentation</vt:lpstr>
      <vt:lpstr>Basic Application Architecture</vt:lpstr>
      <vt:lpstr>Shell Script for Load Testing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and Load Testing</dc:title>
  <dc:creator>Ravi Khurana</dc:creator>
  <cp:lastModifiedBy>Ravi Khurana</cp:lastModifiedBy>
  <cp:revision>5</cp:revision>
  <dcterms:created xsi:type="dcterms:W3CDTF">2020-12-30T11:38:00Z</dcterms:created>
  <dcterms:modified xsi:type="dcterms:W3CDTF">2020-12-30T12:16:42Z</dcterms:modified>
</cp:coreProperties>
</file>