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6" r:id="rId8"/>
    <p:sldId id="267" r:id="rId9"/>
    <p:sldId id="268"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CC7E-2276-960C-6D9B-F33151E653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938BFF-8563-6FA7-F9FE-2720B87DE4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2A47F3-F2B8-2EC4-2BF9-D773B157D3A0}"/>
              </a:ext>
            </a:extLst>
          </p:cNvPr>
          <p:cNvSpPr>
            <a:spLocks noGrp="1"/>
          </p:cNvSpPr>
          <p:nvPr>
            <p:ph type="dt" sz="half" idx="10"/>
          </p:nvPr>
        </p:nvSpPr>
        <p:spPr/>
        <p:txBody>
          <a:bodyPr/>
          <a:lstStyle/>
          <a:p>
            <a:fld id="{73C18A27-3DA3-473C-B732-40043E62D15C}" type="datetimeFigureOut">
              <a:rPr lang="en-IN" smtClean="0"/>
              <a:t>16-02-2024</a:t>
            </a:fld>
            <a:endParaRPr lang="en-IN"/>
          </a:p>
        </p:txBody>
      </p:sp>
      <p:sp>
        <p:nvSpPr>
          <p:cNvPr id="5" name="Footer Placeholder 4">
            <a:extLst>
              <a:ext uri="{FF2B5EF4-FFF2-40B4-BE49-F238E27FC236}">
                <a16:creationId xmlns:a16="http://schemas.microsoft.com/office/drawing/2014/main" id="{51B408C6-FB74-A48A-0332-CC8C32B2A0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F5987C-2556-308D-6D18-C12F953A1E31}"/>
              </a:ext>
            </a:extLst>
          </p:cNvPr>
          <p:cNvSpPr>
            <a:spLocks noGrp="1"/>
          </p:cNvSpPr>
          <p:nvPr>
            <p:ph type="sldNum" sz="quarter" idx="12"/>
          </p:nvPr>
        </p:nvSpPr>
        <p:spPr/>
        <p:txBody>
          <a:bodyPr/>
          <a:lstStyle/>
          <a:p>
            <a:fld id="{78E7AC04-CB5F-461E-BB1B-FCF409B33241}" type="slidenum">
              <a:rPr lang="en-IN" smtClean="0"/>
              <a:t>‹#›</a:t>
            </a:fld>
            <a:endParaRPr lang="en-IN"/>
          </a:p>
        </p:txBody>
      </p:sp>
    </p:spTree>
    <p:extLst>
      <p:ext uri="{BB962C8B-B14F-4D97-AF65-F5344CB8AC3E}">
        <p14:creationId xmlns:p14="http://schemas.microsoft.com/office/powerpoint/2010/main" val="67916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3CF7-A00A-4449-A06F-21645771B1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7B0F69-FF2B-3D86-F62F-C2A38C95B5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86C0EF-7570-45C5-E807-5988C0CD84D6}"/>
              </a:ext>
            </a:extLst>
          </p:cNvPr>
          <p:cNvSpPr>
            <a:spLocks noGrp="1"/>
          </p:cNvSpPr>
          <p:nvPr>
            <p:ph type="dt" sz="half" idx="10"/>
          </p:nvPr>
        </p:nvSpPr>
        <p:spPr/>
        <p:txBody>
          <a:bodyPr/>
          <a:lstStyle/>
          <a:p>
            <a:fld id="{73C18A27-3DA3-473C-B732-40043E62D15C}" type="datetimeFigureOut">
              <a:rPr lang="en-IN" smtClean="0"/>
              <a:t>16-02-2024</a:t>
            </a:fld>
            <a:endParaRPr lang="en-IN"/>
          </a:p>
        </p:txBody>
      </p:sp>
      <p:sp>
        <p:nvSpPr>
          <p:cNvPr id="5" name="Footer Placeholder 4">
            <a:extLst>
              <a:ext uri="{FF2B5EF4-FFF2-40B4-BE49-F238E27FC236}">
                <a16:creationId xmlns:a16="http://schemas.microsoft.com/office/drawing/2014/main" id="{B1F8BA30-47D3-01FB-F47B-4EE2C142CD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E259DB-E62C-4B82-34A5-BD04E445D3D3}"/>
              </a:ext>
            </a:extLst>
          </p:cNvPr>
          <p:cNvSpPr>
            <a:spLocks noGrp="1"/>
          </p:cNvSpPr>
          <p:nvPr>
            <p:ph type="sldNum" sz="quarter" idx="12"/>
          </p:nvPr>
        </p:nvSpPr>
        <p:spPr/>
        <p:txBody>
          <a:bodyPr/>
          <a:lstStyle/>
          <a:p>
            <a:fld id="{78E7AC04-CB5F-461E-BB1B-FCF409B33241}" type="slidenum">
              <a:rPr lang="en-IN" smtClean="0"/>
              <a:t>‹#›</a:t>
            </a:fld>
            <a:endParaRPr lang="en-IN"/>
          </a:p>
        </p:txBody>
      </p:sp>
    </p:spTree>
    <p:extLst>
      <p:ext uri="{BB962C8B-B14F-4D97-AF65-F5344CB8AC3E}">
        <p14:creationId xmlns:p14="http://schemas.microsoft.com/office/powerpoint/2010/main" val="73763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5BEC71-33DF-25DB-5B57-0DD7771692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076396-AB26-AA8A-4AC1-A9E39CA788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2C2837-DF67-DA8C-1A32-D42E6B5CF747}"/>
              </a:ext>
            </a:extLst>
          </p:cNvPr>
          <p:cNvSpPr>
            <a:spLocks noGrp="1"/>
          </p:cNvSpPr>
          <p:nvPr>
            <p:ph type="dt" sz="half" idx="10"/>
          </p:nvPr>
        </p:nvSpPr>
        <p:spPr/>
        <p:txBody>
          <a:bodyPr/>
          <a:lstStyle/>
          <a:p>
            <a:fld id="{73C18A27-3DA3-473C-B732-40043E62D15C}" type="datetimeFigureOut">
              <a:rPr lang="en-IN" smtClean="0"/>
              <a:t>16-02-2024</a:t>
            </a:fld>
            <a:endParaRPr lang="en-IN"/>
          </a:p>
        </p:txBody>
      </p:sp>
      <p:sp>
        <p:nvSpPr>
          <p:cNvPr id="5" name="Footer Placeholder 4">
            <a:extLst>
              <a:ext uri="{FF2B5EF4-FFF2-40B4-BE49-F238E27FC236}">
                <a16:creationId xmlns:a16="http://schemas.microsoft.com/office/drawing/2014/main" id="{D407FD44-A208-C7D5-CCEE-23E27E2082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4772C4-F1A3-0550-83BC-5C25DB43FA5B}"/>
              </a:ext>
            </a:extLst>
          </p:cNvPr>
          <p:cNvSpPr>
            <a:spLocks noGrp="1"/>
          </p:cNvSpPr>
          <p:nvPr>
            <p:ph type="sldNum" sz="quarter" idx="12"/>
          </p:nvPr>
        </p:nvSpPr>
        <p:spPr/>
        <p:txBody>
          <a:bodyPr/>
          <a:lstStyle/>
          <a:p>
            <a:fld id="{78E7AC04-CB5F-461E-BB1B-FCF409B33241}" type="slidenum">
              <a:rPr lang="en-IN" smtClean="0"/>
              <a:t>‹#›</a:t>
            </a:fld>
            <a:endParaRPr lang="en-IN"/>
          </a:p>
        </p:txBody>
      </p:sp>
    </p:spTree>
    <p:extLst>
      <p:ext uri="{BB962C8B-B14F-4D97-AF65-F5344CB8AC3E}">
        <p14:creationId xmlns:p14="http://schemas.microsoft.com/office/powerpoint/2010/main" val="19135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EB4BA-6540-4B95-3580-EBA7F7C5D6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58846D-FDC0-F7A2-99CD-E079966EE3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DEF284-F932-D2FE-1212-D4223AB4B450}"/>
              </a:ext>
            </a:extLst>
          </p:cNvPr>
          <p:cNvSpPr>
            <a:spLocks noGrp="1"/>
          </p:cNvSpPr>
          <p:nvPr>
            <p:ph type="dt" sz="half" idx="10"/>
          </p:nvPr>
        </p:nvSpPr>
        <p:spPr/>
        <p:txBody>
          <a:bodyPr/>
          <a:lstStyle/>
          <a:p>
            <a:fld id="{73C18A27-3DA3-473C-B732-40043E62D15C}" type="datetimeFigureOut">
              <a:rPr lang="en-IN" smtClean="0"/>
              <a:t>16-02-2024</a:t>
            </a:fld>
            <a:endParaRPr lang="en-IN"/>
          </a:p>
        </p:txBody>
      </p:sp>
      <p:sp>
        <p:nvSpPr>
          <p:cNvPr id="5" name="Footer Placeholder 4">
            <a:extLst>
              <a:ext uri="{FF2B5EF4-FFF2-40B4-BE49-F238E27FC236}">
                <a16:creationId xmlns:a16="http://schemas.microsoft.com/office/drawing/2014/main" id="{4C0202BB-842C-9AE5-6BF9-69C5BC79C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976A93-4BE2-403C-5AA7-11C3C64EE73E}"/>
              </a:ext>
            </a:extLst>
          </p:cNvPr>
          <p:cNvSpPr>
            <a:spLocks noGrp="1"/>
          </p:cNvSpPr>
          <p:nvPr>
            <p:ph type="sldNum" sz="quarter" idx="12"/>
          </p:nvPr>
        </p:nvSpPr>
        <p:spPr/>
        <p:txBody>
          <a:bodyPr/>
          <a:lstStyle/>
          <a:p>
            <a:fld id="{78E7AC04-CB5F-461E-BB1B-FCF409B33241}" type="slidenum">
              <a:rPr lang="en-IN" smtClean="0"/>
              <a:t>‹#›</a:t>
            </a:fld>
            <a:endParaRPr lang="en-IN"/>
          </a:p>
        </p:txBody>
      </p:sp>
    </p:spTree>
    <p:extLst>
      <p:ext uri="{BB962C8B-B14F-4D97-AF65-F5344CB8AC3E}">
        <p14:creationId xmlns:p14="http://schemas.microsoft.com/office/powerpoint/2010/main" val="3341304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9CA2-97BA-A497-3A9C-4E3A264E11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42581E-45E1-A616-8A76-7B202E6840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03134F-7BE3-CA64-E76A-48ECA297BE3B}"/>
              </a:ext>
            </a:extLst>
          </p:cNvPr>
          <p:cNvSpPr>
            <a:spLocks noGrp="1"/>
          </p:cNvSpPr>
          <p:nvPr>
            <p:ph type="dt" sz="half" idx="10"/>
          </p:nvPr>
        </p:nvSpPr>
        <p:spPr/>
        <p:txBody>
          <a:bodyPr/>
          <a:lstStyle/>
          <a:p>
            <a:fld id="{73C18A27-3DA3-473C-B732-40043E62D15C}" type="datetimeFigureOut">
              <a:rPr lang="en-IN" smtClean="0"/>
              <a:t>16-02-2024</a:t>
            </a:fld>
            <a:endParaRPr lang="en-IN"/>
          </a:p>
        </p:txBody>
      </p:sp>
      <p:sp>
        <p:nvSpPr>
          <p:cNvPr id="5" name="Footer Placeholder 4">
            <a:extLst>
              <a:ext uri="{FF2B5EF4-FFF2-40B4-BE49-F238E27FC236}">
                <a16:creationId xmlns:a16="http://schemas.microsoft.com/office/drawing/2014/main" id="{C8E8C23E-F7BE-7560-4067-0C7664DF12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F2747B-17DC-1472-5D73-737A710DC231}"/>
              </a:ext>
            </a:extLst>
          </p:cNvPr>
          <p:cNvSpPr>
            <a:spLocks noGrp="1"/>
          </p:cNvSpPr>
          <p:nvPr>
            <p:ph type="sldNum" sz="quarter" idx="12"/>
          </p:nvPr>
        </p:nvSpPr>
        <p:spPr/>
        <p:txBody>
          <a:bodyPr/>
          <a:lstStyle/>
          <a:p>
            <a:fld id="{78E7AC04-CB5F-461E-BB1B-FCF409B33241}" type="slidenum">
              <a:rPr lang="en-IN" smtClean="0"/>
              <a:t>‹#›</a:t>
            </a:fld>
            <a:endParaRPr lang="en-IN"/>
          </a:p>
        </p:txBody>
      </p:sp>
    </p:spTree>
    <p:extLst>
      <p:ext uri="{BB962C8B-B14F-4D97-AF65-F5344CB8AC3E}">
        <p14:creationId xmlns:p14="http://schemas.microsoft.com/office/powerpoint/2010/main" val="203092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97201-662F-FC82-0D41-53B04D21D1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D1D037-AC1B-CB04-D95C-1E142774A1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5EFCBE-97C8-EFD6-A34B-3993571D3E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7927EB-EA24-DC84-64F1-FD59405EDC65}"/>
              </a:ext>
            </a:extLst>
          </p:cNvPr>
          <p:cNvSpPr>
            <a:spLocks noGrp="1"/>
          </p:cNvSpPr>
          <p:nvPr>
            <p:ph type="dt" sz="half" idx="10"/>
          </p:nvPr>
        </p:nvSpPr>
        <p:spPr/>
        <p:txBody>
          <a:bodyPr/>
          <a:lstStyle/>
          <a:p>
            <a:fld id="{73C18A27-3DA3-473C-B732-40043E62D15C}" type="datetimeFigureOut">
              <a:rPr lang="en-IN" smtClean="0"/>
              <a:t>16-02-2024</a:t>
            </a:fld>
            <a:endParaRPr lang="en-IN"/>
          </a:p>
        </p:txBody>
      </p:sp>
      <p:sp>
        <p:nvSpPr>
          <p:cNvPr id="6" name="Footer Placeholder 5">
            <a:extLst>
              <a:ext uri="{FF2B5EF4-FFF2-40B4-BE49-F238E27FC236}">
                <a16:creationId xmlns:a16="http://schemas.microsoft.com/office/drawing/2014/main" id="{ABDD1D2C-73EC-945F-1650-9E73398FAC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4144B4-C59A-7CC3-B08A-5EBF69BA6D21}"/>
              </a:ext>
            </a:extLst>
          </p:cNvPr>
          <p:cNvSpPr>
            <a:spLocks noGrp="1"/>
          </p:cNvSpPr>
          <p:nvPr>
            <p:ph type="sldNum" sz="quarter" idx="12"/>
          </p:nvPr>
        </p:nvSpPr>
        <p:spPr/>
        <p:txBody>
          <a:bodyPr/>
          <a:lstStyle/>
          <a:p>
            <a:fld id="{78E7AC04-CB5F-461E-BB1B-FCF409B33241}" type="slidenum">
              <a:rPr lang="en-IN" smtClean="0"/>
              <a:t>‹#›</a:t>
            </a:fld>
            <a:endParaRPr lang="en-IN"/>
          </a:p>
        </p:txBody>
      </p:sp>
    </p:spTree>
    <p:extLst>
      <p:ext uri="{BB962C8B-B14F-4D97-AF65-F5344CB8AC3E}">
        <p14:creationId xmlns:p14="http://schemas.microsoft.com/office/powerpoint/2010/main" val="3076576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6493-181D-975A-759A-2C7424BB90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F478C0-6220-8689-B69B-32DE774D32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B07965-D53C-D628-69D0-35C6B9F489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0D53C6-5678-1A6C-59A9-E2B788F8CE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38AA2B-0AAE-2F5C-56A7-DAD70BF354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3D7D0C-E31E-8D61-26FC-13498AD6D487}"/>
              </a:ext>
            </a:extLst>
          </p:cNvPr>
          <p:cNvSpPr>
            <a:spLocks noGrp="1"/>
          </p:cNvSpPr>
          <p:nvPr>
            <p:ph type="dt" sz="half" idx="10"/>
          </p:nvPr>
        </p:nvSpPr>
        <p:spPr/>
        <p:txBody>
          <a:bodyPr/>
          <a:lstStyle/>
          <a:p>
            <a:fld id="{73C18A27-3DA3-473C-B732-40043E62D15C}" type="datetimeFigureOut">
              <a:rPr lang="en-IN" smtClean="0"/>
              <a:t>16-02-2024</a:t>
            </a:fld>
            <a:endParaRPr lang="en-IN"/>
          </a:p>
        </p:txBody>
      </p:sp>
      <p:sp>
        <p:nvSpPr>
          <p:cNvPr id="8" name="Footer Placeholder 7">
            <a:extLst>
              <a:ext uri="{FF2B5EF4-FFF2-40B4-BE49-F238E27FC236}">
                <a16:creationId xmlns:a16="http://schemas.microsoft.com/office/drawing/2014/main" id="{954270A7-0BA8-C420-1FA3-8E49FDBC1D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6871CF-0607-5254-BB62-E7ED507740D1}"/>
              </a:ext>
            </a:extLst>
          </p:cNvPr>
          <p:cNvSpPr>
            <a:spLocks noGrp="1"/>
          </p:cNvSpPr>
          <p:nvPr>
            <p:ph type="sldNum" sz="quarter" idx="12"/>
          </p:nvPr>
        </p:nvSpPr>
        <p:spPr/>
        <p:txBody>
          <a:bodyPr/>
          <a:lstStyle/>
          <a:p>
            <a:fld id="{78E7AC04-CB5F-461E-BB1B-FCF409B33241}" type="slidenum">
              <a:rPr lang="en-IN" smtClean="0"/>
              <a:t>‹#›</a:t>
            </a:fld>
            <a:endParaRPr lang="en-IN"/>
          </a:p>
        </p:txBody>
      </p:sp>
    </p:spTree>
    <p:extLst>
      <p:ext uri="{BB962C8B-B14F-4D97-AF65-F5344CB8AC3E}">
        <p14:creationId xmlns:p14="http://schemas.microsoft.com/office/powerpoint/2010/main" val="188431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64642-1D17-0FB5-F47C-6525D5C493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6CD3A6-7DD0-3EA4-ECDE-9BBDE1F3EBC1}"/>
              </a:ext>
            </a:extLst>
          </p:cNvPr>
          <p:cNvSpPr>
            <a:spLocks noGrp="1"/>
          </p:cNvSpPr>
          <p:nvPr>
            <p:ph type="dt" sz="half" idx="10"/>
          </p:nvPr>
        </p:nvSpPr>
        <p:spPr/>
        <p:txBody>
          <a:bodyPr/>
          <a:lstStyle/>
          <a:p>
            <a:fld id="{73C18A27-3DA3-473C-B732-40043E62D15C}" type="datetimeFigureOut">
              <a:rPr lang="en-IN" smtClean="0"/>
              <a:t>16-02-2024</a:t>
            </a:fld>
            <a:endParaRPr lang="en-IN"/>
          </a:p>
        </p:txBody>
      </p:sp>
      <p:sp>
        <p:nvSpPr>
          <p:cNvPr id="4" name="Footer Placeholder 3">
            <a:extLst>
              <a:ext uri="{FF2B5EF4-FFF2-40B4-BE49-F238E27FC236}">
                <a16:creationId xmlns:a16="http://schemas.microsoft.com/office/drawing/2014/main" id="{10B45F80-3EEC-572B-74E5-A46F535335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1AEC8D-B5C7-56C4-730E-D9AFE5DE502D}"/>
              </a:ext>
            </a:extLst>
          </p:cNvPr>
          <p:cNvSpPr>
            <a:spLocks noGrp="1"/>
          </p:cNvSpPr>
          <p:nvPr>
            <p:ph type="sldNum" sz="quarter" idx="12"/>
          </p:nvPr>
        </p:nvSpPr>
        <p:spPr/>
        <p:txBody>
          <a:bodyPr/>
          <a:lstStyle/>
          <a:p>
            <a:fld id="{78E7AC04-CB5F-461E-BB1B-FCF409B33241}" type="slidenum">
              <a:rPr lang="en-IN" smtClean="0"/>
              <a:t>‹#›</a:t>
            </a:fld>
            <a:endParaRPr lang="en-IN"/>
          </a:p>
        </p:txBody>
      </p:sp>
    </p:spTree>
    <p:extLst>
      <p:ext uri="{BB962C8B-B14F-4D97-AF65-F5344CB8AC3E}">
        <p14:creationId xmlns:p14="http://schemas.microsoft.com/office/powerpoint/2010/main" val="64375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6FE3BA-646C-55B1-78A2-3C1EEFA78A81}"/>
              </a:ext>
            </a:extLst>
          </p:cNvPr>
          <p:cNvSpPr>
            <a:spLocks noGrp="1"/>
          </p:cNvSpPr>
          <p:nvPr>
            <p:ph type="dt" sz="half" idx="10"/>
          </p:nvPr>
        </p:nvSpPr>
        <p:spPr/>
        <p:txBody>
          <a:bodyPr/>
          <a:lstStyle/>
          <a:p>
            <a:fld id="{73C18A27-3DA3-473C-B732-40043E62D15C}" type="datetimeFigureOut">
              <a:rPr lang="en-IN" smtClean="0"/>
              <a:t>16-02-2024</a:t>
            </a:fld>
            <a:endParaRPr lang="en-IN"/>
          </a:p>
        </p:txBody>
      </p:sp>
      <p:sp>
        <p:nvSpPr>
          <p:cNvPr id="3" name="Footer Placeholder 2">
            <a:extLst>
              <a:ext uri="{FF2B5EF4-FFF2-40B4-BE49-F238E27FC236}">
                <a16:creationId xmlns:a16="http://schemas.microsoft.com/office/drawing/2014/main" id="{0908B26B-BBC6-2017-1F93-C880860EC4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7DCB34-9492-4602-8A72-C29B5EA15463}"/>
              </a:ext>
            </a:extLst>
          </p:cNvPr>
          <p:cNvSpPr>
            <a:spLocks noGrp="1"/>
          </p:cNvSpPr>
          <p:nvPr>
            <p:ph type="sldNum" sz="quarter" idx="12"/>
          </p:nvPr>
        </p:nvSpPr>
        <p:spPr/>
        <p:txBody>
          <a:bodyPr/>
          <a:lstStyle/>
          <a:p>
            <a:fld id="{78E7AC04-CB5F-461E-BB1B-FCF409B33241}" type="slidenum">
              <a:rPr lang="en-IN" smtClean="0"/>
              <a:t>‹#›</a:t>
            </a:fld>
            <a:endParaRPr lang="en-IN"/>
          </a:p>
        </p:txBody>
      </p:sp>
    </p:spTree>
    <p:extLst>
      <p:ext uri="{BB962C8B-B14F-4D97-AF65-F5344CB8AC3E}">
        <p14:creationId xmlns:p14="http://schemas.microsoft.com/office/powerpoint/2010/main" val="167489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293E-10AE-FA40-9C8E-73A6D4EAE3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C83E4C-C116-7180-42AE-2622E6F1CE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0DB694-014E-3F0B-C4AA-347AB0106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FFA36F-DCB0-1198-E80D-A93F5EAC9F04}"/>
              </a:ext>
            </a:extLst>
          </p:cNvPr>
          <p:cNvSpPr>
            <a:spLocks noGrp="1"/>
          </p:cNvSpPr>
          <p:nvPr>
            <p:ph type="dt" sz="half" idx="10"/>
          </p:nvPr>
        </p:nvSpPr>
        <p:spPr/>
        <p:txBody>
          <a:bodyPr/>
          <a:lstStyle/>
          <a:p>
            <a:fld id="{73C18A27-3DA3-473C-B732-40043E62D15C}" type="datetimeFigureOut">
              <a:rPr lang="en-IN" smtClean="0"/>
              <a:t>16-02-2024</a:t>
            </a:fld>
            <a:endParaRPr lang="en-IN"/>
          </a:p>
        </p:txBody>
      </p:sp>
      <p:sp>
        <p:nvSpPr>
          <p:cNvPr id="6" name="Footer Placeholder 5">
            <a:extLst>
              <a:ext uri="{FF2B5EF4-FFF2-40B4-BE49-F238E27FC236}">
                <a16:creationId xmlns:a16="http://schemas.microsoft.com/office/drawing/2014/main" id="{C462FCD4-366D-6E8A-321C-63D6B676D9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7E6FC0-D156-F3E1-30DD-7F101A527667}"/>
              </a:ext>
            </a:extLst>
          </p:cNvPr>
          <p:cNvSpPr>
            <a:spLocks noGrp="1"/>
          </p:cNvSpPr>
          <p:nvPr>
            <p:ph type="sldNum" sz="quarter" idx="12"/>
          </p:nvPr>
        </p:nvSpPr>
        <p:spPr/>
        <p:txBody>
          <a:bodyPr/>
          <a:lstStyle/>
          <a:p>
            <a:fld id="{78E7AC04-CB5F-461E-BB1B-FCF409B33241}" type="slidenum">
              <a:rPr lang="en-IN" smtClean="0"/>
              <a:t>‹#›</a:t>
            </a:fld>
            <a:endParaRPr lang="en-IN"/>
          </a:p>
        </p:txBody>
      </p:sp>
    </p:spTree>
    <p:extLst>
      <p:ext uri="{BB962C8B-B14F-4D97-AF65-F5344CB8AC3E}">
        <p14:creationId xmlns:p14="http://schemas.microsoft.com/office/powerpoint/2010/main" val="31991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105E-1A1F-2944-454B-5CBE76B54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CC0BA9-C1D7-9847-6262-59520AD066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2D961C-5963-AC42-6AC3-642BB7B27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64E65-4D85-F985-2E08-FA64291A86B9}"/>
              </a:ext>
            </a:extLst>
          </p:cNvPr>
          <p:cNvSpPr>
            <a:spLocks noGrp="1"/>
          </p:cNvSpPr>
          <p:nvPr>
            <p:ph type="dt" sz="half" idx="10"/>
          </p:nvPr>
        </p:nvSpPr>
        <p:spPr/>
        <p:txBody>
          <a:bodyPr/>
          <a:lstStyle/>
          <a:p>
            <a:fld id="{73C18A27-3DA3-473C-B732-40043E62D15C}" type="datetimeFigureOut">
              <a:rPr lang="en-IN" smtClean="0"/>
              <a:t>16-02-2024</a:t>
            </a:fld>
            <a:endParaRPr lang="en-IN"/>
          </a:p>
        </p:txBody>
      </p:sp>
      <p:sp>
        <p:nvSpPr>
          <p:cNvPr id="6" name="Footer Placeholder 5">
            <a:extLst>
              <a:ext uri="{FF2B5EF4-FFF2-40B4-BE49-F238E27FC236}">
                <a16:creationId xmlns:a16="http://schemas.microsoft.com/office/drawing/2014/main" id="{4895FAB0-D57B-9199-C3E7-DEB4405FF7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8CEE4A-E65D-C43C-23F5-C41F21B9BF0E}"/>
              </a:ext>
            </a:extLst>
          </p:cNvPr>
          <p:cNvSpPr>
            <a:spLocks noGrp="1"/>
          </p:cNvSpPr>
          <p:nvPr>
            <p:ph type="sldNum" sz="quarter" idx="12"/>
          </p:nvPr>
        </p:nvSpPr>
        <p:spPr/>
        <p:txBody>
          <a:bodyPr/>
          <a:lstStyle/>
          <a:p>
            <a:fld id="{78E7AC04-CB5F-461E-BB1B-FCF409B33241}" type="slidenum">
              <a:rPr lang="en-IN" smtClean="0"/>
              <a:t>‹#›</a:t>
            </a:fld>
            <a:endParaRPr lang="en-IN"/>
          </a:p>
        </p:txBody>
      </p:sp>
    </p:spTree>
    <p:extLst>
      <p:ext uri="{BB962C8B-B14F-4D97-AF65-F5344CB8AC3E}">
        <p14:creationId xmlns:p14="http://schemas.microsoft.com/office/powerpoint/2010/main" val="3982774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ADA6E5-A913-6970-6080-9D8421E5C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F22778-A7A4-DE70-8499-9A10E13049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5C4B07-575C-EA94-8863-131E9D1B5B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18A27-3DA3-473C-B732-40043E62D15C}" type="datetimeFigureOut">
              <a:rPr lang="en-IN" smtClean="0"/>
              <a:t>16-02-2024</a:t>
            </a:fld>
            <a:endParaRPr lang="en-IN"/>
          </a:p>
        </p:txBody>
      </p:sp>
      <p:sp>
        <p:nvSpPr>
          <p:cNvPr id="5" name="Footer Placeholder 4">
            <a:extLst>
              <a:ext uri="{FF2B5EF4-FFF2-40B4-BE49-F238E27FC236}">
                <a16:creationId xmlns:a16="http://schemas.microsoft.com/office/drawing/2014/main" id="{EF4E29FF-0687-EB90-6A27-A21D9EC147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0BED32-080D-5ADD-31C3-15A2EC3735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E7AC04-CB5F-461E-BB1B-FCF409B33241}" type="slidenum">
              <a:rPr lang="en-IN" smtClean="0"/>
              <a:t>‹#›</a:t>
            </a:fld>
            <a:endParaRPr lang="en-IN"/>
          </a:p>
        </p:txBody>
      </p:sp>
    </p:spTree>
    <p:extLst>
      <p:ext uri="{BB962C8B-B14F-4D97-AF65-F5344CB8AC3E}">
        <p14:creationId xmlns:p14="http://schemas.microsoft.com/office/powerpoint/2010/main" val="3373504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3B86-56FF-F03A-8DA1-0288EB1B9770}"/>
              </a:ext>
            </a:extLst>
          </p:cNvPr>
          <p:cNvSpPr>
            <a:spLocks noGrp="1"/>
          </p:cNvSpPr>
          <p:nvPr>
            <p:ph type="ctrTitle"/>
          </p:nvPr>
        </p:nvSpPr>
        <p:spPr/>
        <p:txBody>
          <a:bodyPr/>
          <a:lstStyle/>
          <a:p>
            <a:r>
              <a:rPr lang="en-US" sz="6000" dirty="0"/>
              <a:t>Understanding Javascript Event-Loop</a:t>
            </a:r>
            <a:endParaRPr lang="en-IN" dirty="0"/>
          </a:p>
        </p:txBody>
      </p:sp>
      <p:sp>
        <p:nvSpPr>
          <p:cNvPr id="3" name="Subtitle 2">
            <a:extLst>
              <a:ext uri="{FF2B5EF4-FFF2-40B4-BE49-F238E27FC236}">
                <a16:creationId xmlns:a16="http://schemas.microsoft.com/office/drawing/2014/main" id="{1E82356C-27F7-C920-C35D-10EFA0CEA976}"/>
              </a:ext>
            </a:extLst>
          </p:cNvPr>
          <p:cNvSpPr>
            <a:spLocks noGrp="1"/>
          </p:cNvSpPr>
          <p:nvPr>
            <p:ph type="subTitle" idx="1"/>
          </p:nvPr>
        </p:nvSpPr>
        <p:spPr/>
        <p:txBody>
          <a:bodyPr/>
          <a:lstStyle/>
          <a:p>
            <a:r>
              <a:rPr lang="en-IN" dirty="0"/>
              <a:t>Ravikiran Yadava</a:t>
            </a:r>
          </a:p>
        </p:txBody>
      </p:sp>
    </p:spTree>
    <p:extLst>
      <p:ext uri="{BB962C8B-B14F-4D97-AF65-F5344CB8AC3E}">
        <p14:creationId xmlns:p14="http://schemas.microsoft.com/office/powerpoint/2010/main" val="313491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6F9C-0E76-2162-95CF-06963D3E824A}"/>
              </a:ext>
            </a:extLst>
          </p:cNvPr>
          <p:cNvSpPr>
            <a:spLocks noGrp="1"/>
          </p:cNvSpPr>
          <p:nvPr>
            <p:ph type="title"/>
          </p:nvPr>
        </p:nvSpPr>
        <p:spPr/>
        <p:txBody>
          <a:bodyPr/>
          <a:lstStyle/>
          <a:p>
            <a:r>
              <a:rPr lang="en-IN" dirty="0"/>
              <a:t>Event Loop</a:t>
            </a:r>
          </a:p>
        </p:txBody>
      </p:sp>
      <p:pic>
        <p:nvPicPr>
          <p:cNvPr id="4098" name="Picture 2" descr="Event Loop in JavaScript">
            <a:extLst>
              <a:ext uri="{FF2B5EF4-FFF2-40B4-BE49-F238E27FC236}">
                <a16:creationId xmlns:a16="http://schemas.microsoft.com/office/drawing/2014/main" id="{B5B92F6D-384B-DA16-4F93-5C5CBFE000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2667" y="1825625"/>
            <a:ext cx="932868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84C349-09EA-E89D-CE07-8739516B7869}"/>
              </a:ext>
            </a:extLst>
          </p:cNvPr>
          <p:cNvSpPr txBox="1"/>
          <p:nvPr/>
        </p:nvSpPr>
        <p:spPr>
          <a:xfrm>
            <a:off x="3708400" y="6123543"/>
            <a:ext cx="2737865" cy="369332"/>
          </a:xfrm>
          <a:prstGeom prst="rect">
            <a:avLst/>
          </a:prstGeom>
          <a:noFill/>
        </p:spPr>
        <p:txBody>
          <a:bodyPr wrap="none" rtlCol="0">
            <a:spAutoFit/>
          </a:bodyPr>
          <a:lstStyle/>
          <a:p>
            <a:r>
              <a:rPr lang="en-IN" dirty="0"/>
              <a:t>Fig 1: Javascript Event Loop</a:t>
            </a:r>
          </a:p>
        </p:txBody>
      </p:sp>
      <p:sp>
        <p:nvSpPr>
          <p:cNvPr id="5" name="TextBox 4">
            <a:extLst>
              <a:ext uri="{FF2B5EF4-FFF2-40B4-BE49-F238E27FC236}">
                <a16:creationId xmlns:a16="http://schemas.microsoft.com/office/drawing/2014/main" id="{5410C95A-5BE9-D717-1752-4BED35EF86D6}"/>
              </a:ext>
            </a:extLst>
          </p:cNvPr>
          <p:cNvSpPr txBox="1"/>
          <p:nvPr/>
        </p:nvSpPr>
        <p:spPr>
          <a:xfrm>
            <a:off x="6305731" y="6198436"/>
            <a:ext cx="3756156" cy="253916"/>
          </a:xfrm>
          <a:prstGeom prst="rect">
            <a:avLst/>
          </a:prstGeom>
          <a:noFill/>
        </p:spPr>
        <p:txBody>
          <a:bodyPr wrap="none" rtlCol="0">
            <a:spAutoFit/>
          </a:bodyPr>
          <a:lstStyle/>
          <a:p>
            <a:r>
              <a:rPr lang="en-IN" sz="1050" dirty="0"/>
              <a:t>Ref: https://www.rapidops.com/blog/event-loop-with-javascript/</a:t>
            </a:r>
          </a:p>
        </p:txBody>
      </p:sp>
    </p:spTree>
    <p:extLst>
      <p:ext uri="{BB962C8B-B14F-4D97-AF65-F5344CB8AC3E}">
        <p14:creationId xmlns:p14="http://schemas.microsoft.com/office/powerpoint/2010/main" val="3683321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DCCBC-86F0-DE9D-6501-F2D1E4744D2D}"/>
              </a:ext>
            </a:extLst>
          </p:cNvPr>
          <p:cNvSpPr>
            <a:spLocks noGrp="1"/>
          </p:cNvSpPr>
          <p:nvPr>
            <p:ph type="title"/>
          </p:nvPr>
        </p:nvSpPr>
        <p:spPr/>
        <p:txBody>
          <a:bodyPr/>
          <a:lstStyle/>
          <a:p>
            <a:r>
              <a:rPr lang="en-IN" b="1" i="0" dirty="0">
                <a:effectLst/>
                <a:latin typeface="Söhne"/>
              </a:rPr>
              <a:t>Best Practices and Pitfalls </a:t>
            </a:r>
            <a:br>
              <a:rPr lang="en-IN" b="1" i="0" dirty="0">
                <a:solidFill>
                  <a:srgbClr val="ECECEC"/>
                </a:solidFill>
                <a:effectLst/>
                <a:latin typeface="Söhne"/>
              </a:rPr>
            </a:br>
            <a:endParaRPr lang="en-IN" dirty="0"/>
          </a:p>
        </p:txBody>
      </p:sp>
      <p:sp>
        <p:nvSpPr>
          <p:cNvPr id="3" name="Content Placeholder 2">
            <a:extLst>
              <a:ext uri="{FF2B5EF4-FFF2-40B4-BE49-F238E27FC236}">
                <a16:creationId xmlns:a16="http://schemas.microsoft.com/office/drawing/2014/main" id="{17FD4792-00C9-2B23-087A-A7853D02FEFA}"/>
              </a:ext>
            </a:extLst>
          </p:cNvPr>
          <p:cNvSpPr>
            <a:spLocks noGrp="1"/>
          </p:cNvSpPr>
          <p:nvPr>
            <p:ph idx="1"/>
          </p:nvPr>
        </p:nvSpPr>
        <p:spPr/>
        <p:txBody>
          <a:bodyPr/>
          <a:lstStyle/>
          <a:p>
            <a:pPr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Best Practices</a:t>
            </a:r>
            <a:r>
              <a:rPr lang="en-US" b="0" i="0" dirty="0">
                <a:effectLst/>
                <a:latin typeface="Arial" panose="020B0604020202020204" pitchFamily="34" charset="0"/>
                <a:cs typeface="Arial" panose="020B0604020202020204" pitchFamily="34" charset="0"/>
              </a:rPr>
              <a:t>: Discuss best practices for writing efficient asynchronous JavaScript code.</a:t>
            </a:r>
          </a:p>
          <a:p>
            <a:pPr algn="l">
              <a:buFont typeface="Arial" panose="020B0604020202020204" pitchFamily="34" charset="0"/>
              <a:buChar char="•"/>
            </a:pPr>
            <a:r>
              <a:rPr lang="en-US" b="1" i="0" dirty="0">
                <a:effectLst/>
                <a:latin typeface="Arial" panose="020B0604020202020204" pitchFamily="34" charset="0"/>
                <a:cs typeface="Arial" panose="020B0604020202020204" pitchFamily="34" charset="0"/>
              </a:rPr>
              <a:t>Common Pitfalls</a:t>
            </a:r>
            <a:r>
              <a:rPr lang="en-US" b="0" i="0" dirty="0">
                <a:effectLst/>
                <a:latin typeface="Arial" panose="020B0604020202020204" pitchFamily="34" charset="0"/>
                <a:cs typeface="Arial" panose="020B0604020202020204" pitchFamily="34" charset="0"/>
              </a:rPr>
              <a:t>: Highlight common mistakes and pitfalls developers may encounter when dealing with the event loop.</a:t>
            </a:r>
          </a:p>
          <a:p>
            <a:endParaRPr lang="en-IN" dirty="0"/>
          </a:p>
        </p:txBody>
      </p:sp>
    </p:spTree>
    <p:extLst>
      <p:ext uri="{BB962C8B-B14F-4D97-AF65-F5344CB8AC3E}">
        <p14:creationId xmlns:p14="http://schemas.microsoft.com/office/powerpoint/2010/main" val="2225637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BA16-AA34-197F-7EB2-F8B105540862}"/>
              </a:ext>
            </a:extLst>
          </p:cNvPr>
          <p:cNvSpPr>
            <a:spLocks noGrp="1"/>
          </p:cNvSpPr>
          <p:nvPr>
            <p:ph type="title"/>
          </p:nvPr>
        </p:nvSpPr>
        <p:spPr/>
        <p:txBody>
          <a:bodyPr/>
          <a:lstStyle/>
          <a:p>
            <a:r>
              <a:rPr lang="en-IN" dirty="0"/>
              <a:t>Questions and Answers</a:t>
            </a:r>
          </a:p>
        </p:txBody>
      </p:sp>
      <p:sp>
        <p:nvSpPr>
          <p:cNvPr id="3" name="Content Placeholder 2">
            <a:extLst>
              <a:ext uri="{FF2B5EF4-FFF2-40B4-BE49-F238E27FC236}">
                <a16:creationId xmlns:a16="http://schemas.microsoft.com/office/drawing/2014/main" id="{9129F3D5-8148-14EF-1F59-7EBBF29738F9}"/>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109476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F54B-FD64-D1D9-5F3A-C10180389425}"/>
              </a:ext>
            </a:extLst>
          </p:cNvPr>
          <p:cNvSpPr>
            <a:spLocks noGrp="1"/>
          </p:cNvSpPr>
          <p:nvPr>
            <p:ph type="title"/>
          </p:nvPr>
        </p:nvSpPr>
        <p:spPr/>
        <p:txBody>
          <a:bodyPr/>
          <a:lstStyle/>
          <a:p>
            <a:pPr algn="ctr"/>
            <a:r>
              <a:rPr lang="en-IN" dirty="0"/>
              <a:t>Thank You</a:t>
            </a:r>
          </a:p>
        </p:txBody>
      </p:sp>
    </p:spTree>
    <p:extLst>
      <p:ext uri="{BB962C8B-B14F-4D97-AF65-F5344CB8AC3E}">
        <p14:creationId xmlns:p14="http://schemas.microsoft.com/office/powerpoint/2010/main" val="870260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6504C-392B-6A23-2E28-B11F18CEC2D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89CA026-DE94-95C4-3E30-A0AF7AC8AA22}"/>
              </a:ext>
            </a:extLst>
          </p:cNvPr>
          <p:cNvSpPr>
            <a:spLocks noGrp="1"/>
          </p:cNvSpPr>
          <p:nvPr>
            <p:ph type="subTitle" idx="1"/>
          </p:nvPr>
        </p:nvSpPr>
        <p:spPr>
          <a:xfrm>
            <a:off x="1524000" y="745067"/>
            <a:ext cx="9144000" cy="4512733"/>
          </a:xfrm>
        </p:spPr>
        <p:txBody>
          <a:bodyPr/>
          <a:lstStyle/>
          <a:p>
            <a:pPr marL="457200" indent="-457200" algn="l">
              <a:buFont typeface="+mj-lt"/>
              <a:buAutoNum type="arabicPeriod"/>
            </a:pPr>
            <a:r>
              <a:rPr lang="en-US" i="0" dirty="0">
                <a:effectLst/>
                <a:latin typeface="Arial" panose="020B0604020202020204" pitchFamily="34" charset="0"/>
                <a:cs typeface="Arial" panose="020B0604020202020204" pitchFamily="34" charset="0"/>
              </a:rPr>
              <a:t>Topics</a:t>
            </a:r>
            <a:r>
              <a:rPr lang="en-US" b="1" i="0" dirty="0">
                <a:effectLst/>
                <a:latin typeface="Arial" panose="020B0604020202020204" pitchFamily="34" charset="0"/>
                <a:cs typeface="Arial" panose="020B0604020202020204" pitchFamily="34" charset="0"/>
              </a:rPr>
              <a:t> </a:t>
            </a:r>
            <a:r>
              <a:rPr lang="en-US" i="0" dirty="0">
                <a:effectLst/>
                <a:latin typeface="Arial" panose="020B0604020202020204" pitchFamily="34" charset="0"/>
                <a:cs typeface="Arial" panose="020B0604020202020204" pitchFamily="34" charset="0"/>
              </a:rPr>
              <a:t>Covered in this session:</a:t>
            </a:r>
          </a:p>
          <a:p>
            <a:pPr marL="1257300" lvl="2" indent="-342900" algn="l">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Key features of Javascript</a:t>
            </a:r>
          </a:p>
          <a:p>
            <a:pPr marL="1257300" lvl="2" indent="-342900" algn="l">
              <a:lnSpc>
                <a:spcPct val="150000"/>
              </a:lnSpc>
              <a:buFont typeface="Arial" panose="020B0604020202020204" pitchFamily="34" charset="0"/>
              <a:buChar char="•"/>
            </a:pPr>
            <a:r>
              <a:rPr lang="en-US" i="0" dirty="0">
                <a:effectLst/>
                <a:latin typeface="Arial" panose="020B0604020202020204" pitchFamily="34" charset="0"/>
                <a:cs typeface="Arial" panose="020B0604020202020204" pitchFamily="34" charset="0"/>
              </a:rPr>
              <a:t>Javascript concurrency</a:t>
            </a:r>
          </a:p>
          <a:p>
            <a:pPr marL="1257300" lvl="2" indent="-342900" algn="l">
              <a:lnSpc>
                <a:spcPct val="150000"/>
              </a:lnSpc>
              <a:buFont typeface="Arial" panose="020B0604020202020204" pitchFamily="34" charset="0"/>
              <a:buChar char="•"/>
            </a:pPr>
            <a:r>
              <a:rPr lang="en-US" i="0" dirty="0">
                <a:effectLst/>
                <a:latin typeface="Arial" panose="020B0604020202020204" pitchFamily="34" charset="0"/>
                <a:cs typeface="Arial" panose="020B0604020202020204" pitchFamily="34" charset="0"/>
              </a:rPr>
              <a:t>Asynchronous Javascript</a:t>
            </a:r>
          </a:p>
          <a:p>
            <a:pPr marL="1257300" lvl="2" indent="-342900" algn="l">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Event Loop</a:t>
            </a:r>
          </a:p>
          <a:p>
            <a:pPr algn="l"/>
            <a:r>
              <a:rPr lang="en-US" i="0" dirty="0">
                <a:effectLst/>
                <a:latin typeface="Arial" panose="020B0604020202020204" pitchFamily="34" charset="0"/>
                <a:cs typeface="Arial" panose="020B0604020202020204" pitchFamily="34" charset="0"/>
              </a:rPr>
              <a:t>      </a:t>
            </a:r>
          </a:p>
          <a:p>
            <a:pPr algn="l"/>
            <a:r>
              <a:rPr lang="en-US" dirty="0">
                <a:latin typeface="Arial" panose="020B0604020202020204" pitchFamily="34" charset="0"/>
                <a:cs typeface="Arial" panose="020B0604020202020204" pitchFamily="34" charset="0"/>
              </a:rPr>
              <a:t>             </a:t>
            </a:r>
            <a:endParaRPr lang="en-US" i="0" dirty="0">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6585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A88F0-B3D5-DA00-6BD1-C4C19A736FE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82D06C6-0A38-12FA-432C-5264B8144C36}"/>
              </a:ext>
            </a:extLst>
          </p:cNvPr>
          <p:cNvSpPr>
            <a:spLocks noGrp="1"/>
          </p:cNvSpPr>
          <p:nvPr>
            <p:ph type="subTitle" idx="1"/>
          </p:nvPr>
        </p:nvSpPr>
        <p:spPr>
          <a:xfrm>
            <a:off x="203200" y="67733"/>
            <a:ext cx="11912600" cy="6595534"/>
          </a:xfrm>
        </p:spPr>
        <p:txBody>
          <a:bodyPr>
            <a:normAutofit fontScale="25000" lnSpcReduction="20000"/>
          </a:bodyPr>
          <a:lstStyle/>
          <a:p>
            <a:pPr algn="l">
              <a:buFont typeface="Arial" panose="020B0604020202020204" pitchFamily="34" charset="0"/>
              <a:buChar char="•"/>
            </a:pPr>
            <a:r>
              <a:rPr lang="en-US" sz="5600" b="1" dirty="0">
                <a:latin typeface="Arial" panose="020B0604020202020204" pitchFamily="34" charset="0"/>
                <a:cs typeface="Arial" panose="020B0604020202020204" pitchFamily="34" charset="0"/>
              </a:rPr>
              <a:t>K</a:t>
            </a:r>
            <a:r>
              <a:rPr lang="en-US" sz="5600" b="1" i="0" dirty="0">
                <a:effectLst/>
                <a:latin typeface="Arial" panose="020B0604020202020204" pitchFamily="34" charset="0"/>
                <a:cs typeface="Arial" panose="020B0604020202020204" pitchFamily="34" charset="0"/>
              </a:rPr>
              <a:t>ey JavaScript features.</a:t>
            </a:r>
          </a:p>
          <a:p>
            <a:pPr algn="l">
              <a:buFont typeface="+mj-lt"/>
              <a:buAutoNum type="arabicPeriod"/>
            </a:pPr>
            <a:r>
              <a:rPr lang="en-US" sz="4000" b="1" i="0" dirty="0">
                <a:effectLst/>
                <a:latin typeface="Arial" panose="020B0604020202020204" pitchFamily="34" charset="0"/>
                <a:cs typeface="Arial" panose="020B0604020202020204" pitchFamily="34" charset="0"/>
              </a:rPr>
              <a:t>High-level Language</a:t>
            </a:r>
            <a:r>
              <a:rPr lang="en-US" sz="4000" b="0" i="0" dirty="0">
                <a:effectLst/>
                <a:latin typeface="Arial" panose="020B0604020202020204" pitchFamily="34" charset="0"/>
                <a:cs typeface="Arial" panose="020B0604020202020204" pitchFamily="34" charset="0"/>
              </a:rPr>
              <a:t>: JavaScript is a high-level programming language, which means it provides abstractions that allow you to focus on solving problems rather than worrying about low-level details like memory management.</a:t>
            </a:r>
          </a:p>
          <a:p>
            <a:pPr algn="l">
              <a:buFont typeface="+mj-lt"/>
              <a:buAutoNum type="arabicPeriod"/>
            </a:pPr>
            <a:r>
              <a:rPr lang="en-US" sz="4000" b="1" i="0" dirty="0">
                <a:effectLst/>
                <a:latin typeface="Arial" panose="020B0604020202020204" pitchFamily="34" charset="0"/>
                <a:cs typeface="Arial" panose="020B0604020202020204" pitchFamily="34" charset="0"/>
              </a:rPr>
              <a:t>Interpreted Language</a:t>
            </a:r>
            <a:r>
              <a:rPr lang="en-US" sz="4000" b="0" i="0" dirty="0">
                <a:effectLst/>
                <a:latin typeface="Arial" panose="020B0604020202020204" pitchFamily="34" charset="0"/>
                <a:cs typeface="Arial" panose="020B0604020202020204" pitchFamily="34" charset="0"/>
              </a:rPr>
              <a:t>: JavaScript is an interpreted language, meaning that the code is executed line-by-line by an interpreter (e.g., web browser or Node.js runtime) without the need for compilation. This enables rapid development and testing cycles.</a:t>
            </a:r>
          </a:p>
          <a:p>
            <a:pPr algn="l">
              <a:buFont typeface="+mj-lt"/>
              <a:buAutoNum type="arabicPeriod"/>
            </a:pPr>
            <a:r>
              <a:rPr lang="en-US" sz="4000" b="1" i="0" dirty="0">
                <a:effectLst/>
                <a:latin typeface="Arial" panose="020B0604020202020204" pitchFamily="34" charset="0"/>
                <a:cs typeface="Arial" panose="020B0604020202020204" pitchFamily="34" charset="0"/>
              </a:rPr>
              <a:t>Dynamic Typing</a:t>
            </a:r>
            <a:r>
              <a:rPr lang="en-US" sz="4000" b="0" i="0" dirty="0">
                <a:effectLst/>
                <a:latin typeface="Arial" panose="020B0604020202020204" pitchFamily="34" charset="0"/>
                <a:cs typeface="Arial" panose="020B0604020202020204" pitchFamily="34" charset="0"/>
              </a:rPr>
              <a:t>: JavaScript is dynamically typed, allowing variables to hold values of any data type. This flexibility simplifies coding but requires careful handling to avoid unexpected behaviors.</a:t>
            </a:r>
          </a:p>
          <a:p>
            <a:pPr algn="l">
              <a:buFont typeface="+mj-lt"/>
              <a:buAutoNum type="arabicPeriod"/>
            </a:pPr>
            <a:r>
              <a:rPr lang="en-US" sz="4000" b="1" i="0" dirty="0">
                <a:effectLst/>
                <a:latin typeface="Arial" panose="020B0604020202020204" pitchFamily="34" charset="0"/>
                <a:cs typeface="Arial" panose="020B0604020202020204" pitchFamily="34" charset="0"/>
              </a:rPr>
              <a:t>Prototypal Inheritance</a:t>
            </a:r>
            <a:r>
              <a:rPr lang="en-US" sz="4000" b="0" i="0" dirty="0">
                <a:effectLst/>
                <a:latin typeface="Arial" panose="020B0604020202020204" pitchFamily="34" charset="0"/>
                <a:cs typeface="Arial" panose="020B0604020202020204" pitchFamily="34" charset="0"/>
              </a:rPr>
              <a:t>: JavaScript uses prototypal inheritance, where objects can inherit properties and methods from other objects (prototypes). This prototype-based inheritance model is different from classical inheritance found in languages like Java or C++.</a:t>
            </a:r>
          </a:p>
          <a:p>
            <a:pPr algn="l">
              <a:buFont typeface="+mj-lt"/>
              <a:buAutoNum type="arabicPeriod"/>
            </a:pPr>
            <a:r>
              <a:rPr lang="en-US" sz="4000" b="1" i="0" dirty="0">
                <a:effectLst/>
                <a:latin typeface="Arial" panose="020B0604020202020204" pitchFamily="34" charset="0"/>
                <a:cs typeface="Arial" panose="020B0604020202020204" pitchFamily="34" charset="0"/>
              </a:rPr>
              <a:t>First-class Functions</a:t>
            </a:r>
            <a:r>
              <a:rPr lang="en-US" sz="4000" b="0" i="0" dirty="0">
                <a:effectLst/>
                <a:latin typeface="Arial" panose="020B0604020202020204" pitchFamily="34" charset="0"/>
                <a:cs typeface="Arial" panose="020B0604020202020204" pitchFamily="34" charset="0"/>
              </a:rPr>
              <a:t>: Functions in JavaScript are first-class citizens, meaning they can be assigned to variables, passed as arguments to other functions, and returned from functions. This enables powerful functional programming paradigms.</a:t>
            </a:r>
          </a:p>
          <a:p>
            <a:pPr algn="l">
              <a:buFont typeface="+mj-lt"/>
              <a:buAutoNum type="arabicPeriod"/>
            </a:pPr>
            <a:r>
              <a:rPr lang="en-US" sz="4000" b="1" i="0" dirty="0">
                <a:effectLst/>
                <a:latin typeface="Arial" panose="020B0604020202020204" pitchFamily="34" charset="0"/>
                <a:cs typeface="Arial" panose="020B0604020202020204" pitchFamily="34" charset="0"/>
              </a:rPr>
              <a:t>Event-Driven Programming</a:t>
            </a:r>
            <a:r>
              <a:rPr lang="en-US" sz="4000" b="0" i="0" dirty="0">
                <a:effectLst/>
                <a:latin typeface="Arial" panose="020B0604020202020204" pitchFamily="34" charset="0"/>
                <a:cs typeface="Arial" panose="020B0604020202020204" pitchFamily="34" charset="0"/>
              </a:rPr>
              <a:t>: JavaScript is commonly used for event-driven programming, where actions or events trigger the execution of certain functions. This is especially prevalent in web development for handling user interactions and asynchronous operations.</a:t>
            </a:r>
          </a:p>
          <a:p>
            <a:pPr algn="l">
              <a:buFont typeface="+mj-lt"/>
              <a:buAutoNum type="arabicPeriod"/>
            </a:pPr>
            <a:r>
              <a:rPr lang="en-US" sz="4000" b="1" i="0" dirty="0">
                <a:effectLst/>
                <a:latin typeface="Arial" panose="020B0604020202020204" pitchFamily="34" charset="0"/>
                <a:cs typeface="Arial" panose="020B0604020202020204" pitchFamily="34" charset="0"/>
              </a:rPr>
              <a:t>Asynchronous Programming</a:t>
            </a:r>
            <a:r>
              <a:rPr lang="en-US" sz="4000" b="0" i="0" dirty="0">
                <a:effectLst/>
                <a:latin typeface="Arial" panose="020B0604020202020204" pitchFamily="34" charset="0"/>
                <a:cs typeface="Arial" panose="020B0604020202020204" pitchFamily="34" charset="0"/>
              </a:rPr>
              <a:t>: JavaScript supports asynchronous programming, allowing tasks to be executed concurrently without blocking the main execution thread. This is crucial for handling I/O operations, such as fetching data from servers or interacting with databases.</a:t>
            </a:r>
          </a:p>
          <a:p>
            <a:pPr algn="l">
              <a:buFont typeface="+mj-lt"/>
              <a:buAutoNum type="arabicPeriod"/>
            </a:pPr>
            <a:r>
              <a:rPr lang="en-US" sz="4000" b="1" i="0" dirty="0">
                <a:effectLst/>
                <a:latin typeface="Arial" panose="020B0604020202020204" pitchFamily="34" charset="0"/>
                <a:cs typeface="Arial" panose="020B0604020202020204" pitchFamily="34" charset="0"/>
              </a:rPr>
              <a:t>DOM Manipulation</a:t>
            </a:r>
            <a:r>
              <a:rPr lang="en-US" sz="4000" b="0" i="0" dirty="0">
                <a:effectLst/>
                <a:latin typeface="Arial" panose="020B0604020202020204" pitchFamily="34" charset="0"/>
                <a:cs typeface="Arial" panose="020B0604020202020204" pitchFamily="34" charset="0"/>
              </a:rPr>
              <a:t>: In web development, JavaScript interacts with the Document Object Model (DOM) to dynamically update the content, structure, and style of web pages in response to user actions or other events. This enables the creation of interactive and dynamic web applications.</a:t>
            </a:r>
          </a:p>
          <a:p>
            <a:pPr algn="l">
              <a:buFont typeface="+mj-lt"/>
              <a:buAutoNum type="arabicPeriod"/>
            </a:pPr>
            <a:r>
              <a:rPr lang="en-US" sz="4000" b="1" i="0" dirty="0">
                <a:effectLst/>
                <a:latin typeface="Arial" panose="020B0604020202020204" pitchFamily="34" charset="0"/>
                <a:cs typeface="Arial" panose="020B0604020202020204" pitchFamily="34" charset="0"/>
              </a:rPr>
              <a:t>Cross-platform Compatibility</a:t>
            </a:r>
            <a:r>
              <a:rPr lang="en-US" sz="4000" b="0" i="0" dirty="0">
                <a:effectLst/>
                <a:latin typeface="Arial" panose="020B0604020202020204" pitchFamily="34" charset="0"/>
                <a:cs typeface="Arial" panose="020B0604020202020204" pitchFamily="34" charset="0"/>
              </a:rPr>
              <a:t>: JavaScript is supported by all modern web browsers, making it a cross-platform language for web development. Additionally, JavaScript can be used outside the browser with platforms like Node.js, enabling server-side and desktop application development.</a:t>
            </a:r>
          </a:p>
          <a:p>
            <a:pPr algn="l">
              <a:buFont typeface="+mj-lt"/>
              <a:buAutoNum type="arabicPeriod"/>
            </a:pPr>
            <a:r>
              <a:rPr lang="en-US" sz="4000" b="1" i="0" dirty="0">
                <a:effectLst/>
                <a:latin typeface="Arial" panose="020B0604020202020204" pitchFamily="34" charset="0"/>
                <a:cs typeface="Arial" panose="020B0604020202020204" pitchFamily="34" charset="0"/>
              </a:rPr>
              <a:t>Rich Ecosystem</a:t>
            </a:r>
            <a:r>
              <a:rPr lang="en-US" sz="4000" b="0" i="0" dirty="0">
                <a:effectLst/>
                <a:latin typeface="Arial" panose="020B0604020202020204" pitchFamily="34" charset="0"/>
                <a:cs typeface="Arial" panose="020B0604020202020204" pitchFamily="34" charset="0"/>
              </a:rPr>
              <a:t>: JavaScript has a vast ecosystem of libraries, frameworks, and tools that facilitate various development tasks. Popular libraries and frameworks like React, Angular, and Vue.js simplify front-end development, while Node.js provides a robust platform for server-side development.</a:t>
            </a:r>
          </a:p>
          <a:p>
            <a:pPr algn="l">
              <a:buFont typeface="Arial" panose="020B0604020202020204" pitchFamily="34" charset="0"/>
              <a:buChar char="•"/>
            </a:pPr>
            <a:endParaRPr lang="en-US" sz="4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4400" b="1" i="0" dirty="0">
                <a:effectLst/>
                <a:latin typeface="Arial" panose="020B0604020202020204" pitchFamily="34" charset="0"/>
                <a:cs typeface="Arial" panose="020B0604020202020204" pitchFamily="34" charset="0"/>
              </a:rPr>
              <a:t>JavaScript's single-threaded nature and how it impacts concurrency.</a:t>
            </a:r>
          </a:p>
          <a:p>
            <a:pPr algn="l"/>
            <a:r>
              <a:rPr lang="en-US" sz="4000" b="0" i="0" dirty="0">
                <a:effectLst/>
                <a:latin typeface="Arial" panose="020B0604020202020204" pitchFamily="34" charset="0"/>
                <a:cs typeface="Arial" panose="020B0604020202020204" pitchFamily="34" charset="0"/>
              </a:rPr>
              <a:t>JavaScript is a single-threaded language, meaning it has only one call stack and one memory heap. This single-threaded nature has significant implications for concurrency, particularly in the context of web development and other environments where JavaScript is commonly used.</a:t>
            </a:r>
          </a:p>
          <a:p>
            <a:pPr algn="l">
              <a:buFont typeface="+mj-lt"/>
              <a:buAutoNum type="arabicPeriod"/>
            </a:pPr>
            <a:r>
              <a:rPr lang="en-US" sz="4000" b="1" i="0" dirty="0">
                <a:effectLst/>
                <a:latin typeface="Arial" panose="020B0604020202020204" pitchFamily="34" charset="0"/>
                <a:cs typeface="Arial" panose="020B0604020202020204" pitchFamily="34" charset="0"/>
              </a:rPr>
              <a:t>Event Loop</a:t>
            </a:r>
            <a:r>
              <a:rPr lang="en-US" sz="4000" b="0" i="0" dirty="0">
                <a:effectLst/>
                <a:latin typeface="Arial" panose="020B0604020202020204" pitchFamily="34" charset="0"/>
                <a:cs typeface="Arial" panose="020B0604020202020204" pitchFamily="34" charset="0"/>
              </a:rPr>
              <a:t>: JavaScript utilizes an event loop to handle asynchronous operations. This mechanism allows JavaScript to perform non-blocking I/O operations, such as fetching data from a server or waiting for a timer to expire, without halting the execution of the main thread. When an asynchronous operation completes, a corresponding event is placed in the event queue.</a:t>
            </a:r>
          </a:p>
          <a:p>
            <a:pPr algn="l">
              <a:buFont typeface="+mj-lt"/>
              <a:buAutoNum type="arabicPeriod"/>
            </a:pPr>
            <a:r>
              <a:rPr lang="en-US" sz="4000" b="1" i="0" dirty="0">
                <a:effectLst/>
                <a:latin typeface="Arial" panose="020B0604020202020204" pitchFamily="34" charset="0"/>
                <a:cs typeface="Arial" panose="020B0604020202020204" pitchFamily="34" charset="0"/>
              </a:rPr>
              <a:t>Concurrency via Callbacks, Promises, and Async/Await</a:t>
            </a:r>
            <a:r>
              <a:rPr lang="en-US" sz="4000" b="0" i="0" dirty="0">
                <a:effectLst/>
                <a:latin typeface="Arial" panose="020B0604020202020204" pitchFamily="34" charset="0"/>
                <a:cs typeface="Arial" panose="020B0604020202020204" pitchFamily="34" charset="0"/>
              </a:rPr>
              <a:t>: JavaScript provides several mechanisms for managing asynchronous code execution, such as callbacks, promises, and async/await syntax. These mechanisms allow developers to write code that appears synchronous while leveraging asynchronous operations. Under the hood, these constructs utilize the event loop to manage concurrency effectively.</a:t>
            </a:r>
          </a:p>
          <a:p>
            <a:pPr algn="l">
              <a:buFont typeface="+mj-lt"/>
              <a:buAutoNum type="arabicPeriod"/>
            </a:pPr>
            <a:r>
              <a:rPr lang="en-US" sz="4000" b="1" i="0" dirty="0">
                <a:effectLst/>
                <a:latin typeface="Arial" panose="020B0604020202020204" pitchFamily="34" charset="0"/>
                <a:cs typeface="Arial" panose="020B0604020202020204" pitchFamily="34" charset="0"/>
              </a:rPr>
              <a:t>Avoiding Blocking Operations</a:t>
            </a:r>
            <a:r>
              <a:rPr lang="en-US" sz="4000" b="0" i="0" dirty="0">
                <a:effectLst/>
                <a:latin typeface="Arial" panose="020B0604020202020204" pitchFamily="34" charset="0"/>
                <a:cs typeface="Arial" panose="020B0604020202020204" pitchFamily="34" charset="0"/>
              </a:rPr>
              <a:t>: Because JavaScript is single-threaded, blocking operations (e.g., heavy computations or long-running tasks) can cause the entire application to freeze or become unresponsive. To mitigate this issue, developers should delegate such operations to separate threads using Web Workers or other techniques, allowing the main thread to remain responsive.</a:t>
            </a:r>
          </a:p>
          <a:p>
            <a:pPr algn="l">
              <a:buFont typeface="+mj-lt"/>
              <a:buAutoNum type="arabicPeriod"/>
            </a:pPr>
            <a:r>
              <a:rPr lang="en-US" sz="4000" b="1" i="0" dirty="0">
                <a:effectLst/>
                <a:latin typeface="Arial" panose="020B0604020202020204" pitchFamily="34" charset="0"/>
                <a:cs typeface="Arial" panose="020B0604020202020204" pitchFamily="34" charset="0"/>
              </a:rPr>
              <a:t>Shared Memory Model</a:t>
            </a:r>
            <a:r>
              <a:rPr lang="en-US" sz="4000" b="0" i="0" dirty="0">
                <a:effectLst/>
                <a:latin typeface="Arial" panose="020B0604020202020204" pitchFamily="34" charset="0"/>
                <a:cs typeface="Arial" panose="020B0604020202020204" pitchFamily="34" charset="0"/>
              </a:rPr>
              <a:t>: In environments like Node.js, where JavaScript is used for server-side development, concurrency can be managed through a shared-memory model. While JavaScript itself remains single-threaded, Node.js leverages the underlying operating system's threading capabilities to handle concurrent I/O operations efficiently.</a:t>
            </a:r>
          </a:p>
          <a:p>
            <a:pPr algn="l">
              <a:buFont typeface="+mj-lt"/>
              <a:buAutoNum type="arabicPeriod"/>
            </a:pPr>
            <a:r>
              <a:rPr lang="en-US" sz="4000" b="1" i="0" dirty="0">
                <a:effectLst/>
                <a:latin typeface="Arial" panose="020B0604020202020204" pitchFamily="34" charset="0"/>
                <a:cs typeface="Arial" panose="020B0604020202020204" pitchFamily="34" charset="0"/>
              </a:rPr>
              <a:t>Concurrency Limitations</a:t>
            </a:r>
            <a:r>
              <a:rPr lang="en-US" sz="4000" b="0" i="0" dirty="0">
                <a:effectLst/>
                <a:latin typeface="Arial" panose="020B0604020202020204" pitchFamily="34" charset="0"/>
                <a:cs typeface="Arial" panose="020B0604020202020204" pitchFamily="34" charset="0"/>
              </a:rPr>
              <a:t>: Despite its asynchronous capabilities, JavaScript's single-threaded nature imposes limitations on concurrency. For CPU-bound tasks that require intensive computation, JavaScript may not be the most suitable choice, as it cannot fully utilize multi-core processors without additional concurrency management techniques.</a:t>
            </a:r>
          </a:p>
          <a:p>
            <a:pPr algn="l"/>
            <a:r>
              <a:rPr lang="en-US" sz="4000" b="0" i="0" dirty="0">
                <a:effectLst/>
                <a:latin typeface="Arial" panose="020B0604020202020204" pitchFamily="34" charset="0"/>
                <a:cs typeface="Arial" panose="020B0604020202020204" pitchFamily="34" charset="0"/>
              </a:rPr>
              <a:t>In summary, JavaScript's single-threaded nature influences how concurrency is managed in web development and other environments. Developers must leverage asynchronous programming techniques, avoid blocking operations, and consider alternative approaches for CPU-bound tasks to ensure efficient and responsive applications.</a:t>
            </a:r>
          </a:p>
          <a:p>
            <a:endParaRPr lang="en-IN" dirty="0"/>
          </a:p>
        </p:txBody>
      </p:sp>
    </p:spTree>
    <p:extLst>
      <p:ext uri="{BB962C8B-B14F-4D97-AF65-F5344CB8AC3E}">
        <p14:creationId xmlns:p14="http://schemas.microsoft.com/office/powerpoint/2010/main" val="362170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D4554-5807-B061-7B29-21163545BE2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16E1E89-84C6-8221-1669-AFFFC21621E8}"/>
              </a:ext>
            </a:extLst>
          </p:cNvPr>
          <p:cNvSpPr>
            <a:spLocks noGrp="1"/>
          </p:cNvSpPr>
          <p:nvPr>
            <p:ph type="subTitle" idx="1"/>
          </p:nvPr>
        </p:nvSpPr>
        <p:spPr>
          <a:xfrm>
            <a:off x="130711" y="93133"/>
            <a:ext cx="11908889" cy="6629400"/>
          </a:xfrm>
        </p:spPr>
        <p:txBody>
          <a:bodyPr>
            <a:normAutofit/>
          </a:bodyPr>
          <a:lstStyle/>
          <a:p>
            <a:pPr algn="l"/>
            <a:r>
              <a:rPr lang="en-IN" b="1" dirty="0"/>
              <a:t>Asynchronous Javascript: </a:t>
            </a:r>
            <a:br>
              <a:rPr lang="en-US" dirty="0"/>
            </a:br>
            <a:r>
              <a:rPr lang="en-US" sz="1000" b="0" i="0" dirty="0">
                <a:effectLst/>
                <a:latin typeface="Arial" panose="020B0604020202020204" pitchFamily="34" charset="0"/>
                <a:cs typeface="Arial" panose="020B0604020202020204" pitchFamily="34" charset="0"/>
              </a:rPr>
              <a:t>Asynchronous JavaScript allows code to execute independently from the main program flow, enabling non-blocking behavior. This means that certain operations can be performed in the background while the rest of the code continues to execute. Below, I'll explain the three points you mentioned with examples:</a:t>
            </a:r>
            <a:endParaRPr lang="en-IN" sz="1000" b="1" dirty="0">
              <a:latin typeface="Arial" panose="020B0604020202020204" pitchFamily="34" charset="0"/>
              <a:cs typeface="Arial" panose="020B0604020202020204" pitchFamily="34" charset="0"/>
            </a:endParaRPr>
          </a:p>
          <a:p>
            <a:pPr marL="457200" indent="-457200" algn="l">
              <a:buFont typeface="+mj-lt"/>
              <a:buAutoNum type="arabicPeriod"/>
            </a:pPr>
            <a:r>
              <a:rPr lang="en-IN" dirty="0" err="1"/>
              <a:t>setTimeout</a:t>
            </a:r>
            <a:r>
              <a:rPr lang="en-IN" dirty="0"/>
              <a:t> and </a:t>
            </a:r>
            <a:r>
              <a:rPr lang="en-IN" dirty="0" err="1"/>
              <a:t>setInterval</a:t>
            </a:r>
            <a:endParaRPr lang="en-IN" dirty="0"/>
          </a:p>
          <a:p>
            <a:pPr lvl="1" algn="l"/>
            <a:r>
              <a:rPr kumimoji="0" lang="en-US" altLang="en-US" sz="1000" i="0" u="none" strike="noStrike" cap="none" normalizeH="0" baseline="0" dirty="0" err="1">
                <a:ln>
                  <a:noFill/>
                </a:ln>
                <a:effectLst/>
                <a:latin typeface="Söhne Mono"/>
              </a:rPr>
              <a:t>setTimeout</a:t>
            </a:r>
            <a:r>
              <a:rPr kumimoji="0" lang="en-US" altLang="en-US" sz="1000" i="0" u="none" strike="noStrike" cap="none" normalizeH="0" baseline="0" dirty="0">
                <a:ln>
                  <a:noFill/>
                </a:ln>
                <a:effectLst/>
                <a:latin typeface="Söhne"/>
              </a:rPr>
              <a:t> and </a:t>
            </a:r>
            <a:r>
              <a:rPr kumimoji="0" lang="en-US" altLang="en-US" sz="1000" i="0" u="none" strike="noStrike" cap="none" normalizeH="0" baseline="0" dirty="0" err="1">
                <a:ln>
                  <a:noFill/>
                </a:ln>
                <a:effectLst/>
                <a:latin typeface="Söhne Mono"/>
              </a:rPr>
              <a:t>setInterval</a:t>
            </a:r>
            <a:r>
              <a:rPr kumimoji="0" lang="en-US" altLang="en-US" sz="1000" i="0" u="none" strike="noStrike" cap="none" normalizeH="0" baseline="0" dirty="0">
                <a:ln>
                  <a:noFill/>
                </a:ln>
                <a:effectLst/>
                <a:latin typeface="Söhne"/>
              </a:rPr>
              <a:t> are functions used to execute code asynchronously after a specified delay.</a:t>
            </a:r>
            <a:r>
              <a:rPr kumimoji="0" lang="en-US" altLang="en-US" sz="1000" i="0" u="none" strike="noStrike" cap="none" normalizeH="0" baseline="0" dirty="0">
                <a:ln>
                  <a:noFill/>
                </a:ln>
                <a:effectLst/>
              </a:rPr>
              <a:t> </a:t>
            </a:r>
          </a:p>
          <a:p>
            <a:pPr lvl="1" algn="l"/>
            <a:r>
              <a:rPr lang="en-US" sz="1000" i="0" dirty="0" err="1">
                <a:effectLst/>
                <a:latin typeface="Söhne"/>
              </a:rPr>
              <a:t>setTimeout</a:t>
            </a:r>
            <a:r>
              <a:rPr lang="en-US" sz="1000" i="0" dirty="0">
                <a:effectLst/>
                <a:latin typeface="Söhne"/>
              </a:rPr>
              <a:t>: executes a function or evaluates an expression once after a specified delay (in milliseconds).</a:t>
            </a:r>
            <a:endParaRPr kumimoji="0" lang="en-US" altLang="en-US" sz="1000" i="0" u="none" strike="noStrike" cap="none" normalizeH="0" baseline="0" dirty="0">
              <a:ln>
                <a:noFill/>
              </a:ln>
              <a:effectLst/>
              <a:latin typeface="Arial" panose="020B0604020202020204" pitchFamily="34" charset="0"/>
            </a:endParaRPr>
          </a:p>
          <a:p>
            <a:pPr lvl="1" algn="l"/>
            <a:r>
              <a:rPr lang="en-US" sz="1000" i="0" dirty="0" err="1">
                <a:effectLst/>
                <a:latin typeface="Söhne"/>
              </a:rPr>
              <a:t>setInterval</a:t>
            </a:r>
            <a:r>
              <a:rPr lang="en-US" sz="1000" i="0" dirty="0">
                <a:effectLst/>
                <a:latin typeface="Söhne"/>
              </a:rPr>
              <a:t>: repeatedly executes a function or evaluates an expression at specified intervals (also in milliseconds)</a:t>
            </a:r>
          </a:p>
          <a:p>
            <a:pPr lvl="1" algn="l"/>
            <a:endParaRPr lang="en-IN" sz="1000" dirty="0"/>
          </a:p>
          <a:p>
            <a:pPr marL="457200" indent="-457200" algn="l">
              <a:buFont typeface="+mj-lt"/>
              <a:buAutoNum type="arabicPeriod"/>
            </a:pPr>
            <a:endParaRPr lang="en-IN" dirty="0"/>
          </a:p>
          <a:p>
            <a:pPr marL="457200" indent="-457200" algn="l">
              <a:buFont typeface="+mj-lt"/>
              <a:buAutoNum type="arabicPeriod"/>
            </a:pPr>
            <a:endParaRPr lang="en-IN" dirty="0"/>
          </a:p>
          <a:p>
            <a:pPr marL="457200" indent="-457200" algn="l">
              <a:buFont typeface="+mj-lt"/>
              <a:buAutoNum type="arabicPeriod"/>
            </a:pPr>
            <a:endParaRPr lang="en-IN" dirty="0"/>
          </a:p>
          <a:p>
            <a:pPr marL="457200" indent="-457200" algn="l">
              <a:buFont typeface="+mj-lt"/>
              <a:buAutoNum type="arabicPeriod"/>
            </a:pPr>
            <a:r>
              <a:rPr lang="en-IN" dirty="0"/>
              <a:t>Callback functions</a:t>
            </a:r>
          </a:p>
          <a:p>
            <a:pPr lvl="1" algn="l"/>
            <a:r>
              <a:rPr lang="en-US" sz="1000" b="0" i="0" dirty="0">
                <a:effectLst/>
                <a:latin typeface="Arial" panose="020B0604020202020204" pitchFamily="34" charset="0"/>
                <a:cs typeface="Arial" panose="020B0604020202020204" pitchFamily="34" charset="0"/>
              </a:rPr>
              <a:t>Callback functions are functions that are passed as arguments to other functions and are executed later, often after some asynchronous operation completes.</a:t>
            </a:r>
          </a:p>
          <a:p>
            <a:pPr lvl="1" algn="l"/>
            <a:r>
              <a:rPr lang="en-US" sz="1000" b="0" i="0" dirty="0">
                <a:effectLst/>
                <a:latin typeface="Arial" panose="020B0604020202020204" pitchFamily="34" charset="0"/>
                <a:cs typeface="Arial" panose="020B0604020202020204" pitchFamily="34" charset="0"/>
              </a:rPr>
              <a:t>They allow us to continue with other tasks while waiting for an operation to finish.</a:t>
            </a:r>
          </a:p>
          <a:p>
            <a:pPr algn="l"/>
            <a:endParaRPr lang="en-IN" dirty="0"/>
          </a:p>
        </p:txBody>
      </p:sp>
      <p:pic>
        <p:nvPicPr>
          <p:cNvPr id="9" name="Picture 8">
            <a:extLst>
              <a:ext uri="{FF2B5EF4-FFF2-40B4-BE49-F238E27FC236}">
                <a16:creationId xmlns:a16="http://schemas.microsoft.com/office/drawing/2014/main" id="{73685AD4-24B9-41BD-86AE-7EE0586E2C5B}"/>
              </a:ext>
            </a:extLst>
          </p:cNvPr>
          <p:cNvPicPr>
            <a:picLocks noChangeAspect="1"/>
          </p:cNvPicPr>
          <p:nvPr/>
        </p:nvPicPr>
        <p:blipFill>
          <a:blip r:embed="rId2"/>
          <a:stretch>
            <a:fillRect/>
          </a:stretch>
        </p:blipFill>
        <p:spPr>
          <a:xfrm>
            <a:off x="5989094" y="267436"/>
            <a:ext cx="6050506" cy="3161026"/>
          </a:xfrm>
          <a:prstGeom prst="rect">
            <a:avLst/>
          </a:prstGeom>
        </p:spPr>
      </p:pic>
      <p:pic>
        <p:nvPicPr>
          <p:cNvPr id="11" name="Picture 10">
            <a:extLst>
              <a:ext uri="{FF2B5EF4-FFF2-40B4-BE49-F238E27FC236}">
                <a16:creationId xmlns:a16="http://schemas.microsoft.com/office/drawing/2014/main" id="{5008E447-539A-BF1C-04D2-2B3091DF1942}"/>
              </a:ext>
            </a:extLst>
          </p:cNvPr>
          <p:cNvPicPr>
            <a:picLocks noChangeAspect="1"/>
          </p:cNvPicPr>
          <p:nvPr/>
        </p:nvPicPr>
        <p:blipFill>
          <a:blip r:embed="rId3"/>
          <a:stretch>
            <a:fillRect/>
          </a:stretch>
        </p:blipFill>
        <p:spPr>
          <a:xfrm>
            <a:off x="6832600" y="4080933"/>
            <a:ext cx="5228689" cy="2641600"/>
          </a:xfrm>
          <a:prstGeom prst="rect">
            <a:avLst/>
          </a:prstGeom>
        </p:spPr>
      </p:pic>
    </p:spTree>
    <p:extLst>
      <p:ext uri="{BB962C8B-B14F-4D97-AF65-F5344CB8AC3E}">
        <p14:creationId xmlns:p14="http://schemas.microsoft.com/office/powerpoint/2010/main" val="4236571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D6C21-0686-B9D6-336F-3B74A7C09A6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AE66663-82ED-328F-6A65-516E17729356}"/>
              </a:ext>
            </a:extLst>
          </p:cNvPr>
          <p:cNvSpPr>
            <a:spLocks noGrp="1"/>
          </p:cNvSpPr>
          <p:nvPr>
            <p:ph type="subTitle" idx="1"/>
          </p:nvPr>
        </p:nvSpPr>
        <p:spPr>
          <a:xfrm>
            <a:off x="130711" y="93133"/>
            <a:ext cx="11908889" cy="6629400"/>
          </a:xfrm>
        </p:spPr>
        <p:txBody>
          <a:bodyPr>
            <a:normAutofit/>
          </a:bodyPr>
          <a:lstStyle/>
          <a:p>
            <a:pPr algn="l"/>
            <a:r>
              <a:rPr lang="en-IN" b="1" dirty="0"/>
              <a:t>Asynchronous Javascript: </a:t>
            </a:r>
            <a:br>
              <a:rPr lang="en-US" dirty="0"/>
            </a:br>
            <a:r>
              <a:rPr lang="en-US" b="1" i="0" dirty="0">
                <a:effectLst/>
                <a:latin typeface="Arial" panose="020B0604020202020204" pitchFamily="34" charset="0"/>
                <a:cs typeface="Arial" panose="020B0604020202020204" pitchFamily="34" charset="0"/>
              </a:rPr>
              <a:t>Event listeners:</a:t>
            </a:r>
            <a:endParaRPr lang="en-US"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Event listeners are functions that wait for a specific event to occur and then execute a callback function.</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They are commonly used in web development to handle user interactions or respond to changes in the environment (like page load, clicks, keypress, etc.).</a:t>
            </a:r>
          </a:p>
          <a:p>
            <a:pPr algn="l"/>
            <a:endParaRPr lang="en-IN" dirty="0"/>
          </a:p>
        </p:txBody>
      </p:sp>
      <p:pic>
        <p:nvPicPr>
          <p:cNvPr id="4" name="Picture 3">
            <a:extLst>
              <a:ext uri="{FF2B5EF4-FFF2-40B4-BE49-F238E27FC236}">
                <a16:creationId xmlns:a16="http://schemas.microsoft.com/office/drawing/2014/main" id="{41D23F9D-2BA9-2E74-BE5A-5E1846AB51C4}"/>
              </a:ext>
            </a:extLst>
          </p:cNvPr>
          <p:cNvPicPr>
            <a:picLocks noChangeAspect="1"/>
          </p:cNvPicPr>
          <p:nvPr/>
        </p:nvPicPr>
        <p:blipFill>
          <a:blip r:embed="rId2"/>
          <a:stretch>
            <a:fillRect/>
          </a:stretch>
        </p:blipFill>
        <p:spPr>
          <a:xfrm>
            <a:off x="1536226" y="2692775"/>
            <a:ext cx="6782747" cy="2200582"/>
          </a:xfrm>
          <a:prstGeom prst="rect">
            <a:avLst/>
          </a:prstGeom>
        </p:spPr>
      </p:pic>
      <p:sp>
        <p:nvSpPr>
          <p:cNvPr id="6" name="TextBox 5">
            <a:extLst>
              <a:ext uri="{FF2B5EF4-FFF2-40B4-BE49-F238E27FC236}">
                <a16:creationId xmlns:a16="http://schemas.microsoft.com/office/drawing/2014/main" id="{7DC6FA9D-DD18-27C1-2840-AE423F4F8577}"/>
              </a:ext>
            </a:extLst>
          </p:cNvPr>
          <p:cNvSpPr txBox="1"/>
          <p:nvPr/>
        </p:nvSpPr>
        <p:spPr>
          <a:xfrm>
            <a:off x="1066800" y="5655733"/>
            <a:ext cx="6206067"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60A7A786-2A76-6FDA-8F51-AC8F47D5AF69}"/>
              </a:ext>
            </a:extLst>
          </p:cNvPr>
          <p:cNvSpPr txBox="1"/>
          <p:nvPr/>
        </p:nvSpPr>
        <p:spPr>
          <a:xfrm>
            <a:off x="389467" y="5731933"/>
            <a:ext cx="11494365" cy="646331"/>
          </a:xfrm>
          <a:prstGeom prst="rect">
            <a:avLst/>
          </a:prstGeom>
          <a:noFill/>
        </p:spPr>
        <p:txBody>
          <a:bodyPr wrap="none" rtlCol="0">
            <a:spAutoFit/>
          </a:bodyPr>
          <a:lstStyle/>
          <a:p>
            <a:r>
              <a:rPr lang="en-IN" dirty="0"/>
              <a:t>These examples demonstrate how async JS operates using </a:t>
            </a:r>
            <a:r>
              <a:rPr lang="en-IN" dirty="0" err="1"/>
              <a:t>setTimeout</a:t>
            </a:r>
            <a:r>
              <a:rPr lang="en-IN" dirty="0"/>
              <a:t>, </a:t>
            </a:r>
            <a:r>
              <a:rPr lang="en-IN" dirty="0" err="1"/>
              <a:t>setIntervals,callback</a:t>
            </a:r>
            <a:r>
              <a:rPr lang="en-IN" dirty="0"/>
              <a:t> functions and </a:t>
            </a:r>
            <a:r>
              <a:rPr lang="en-IN" dirty="0" err="1"/>
              <a:t>eventlisteners</a:t>
            </a:r>
            <a:r>
              <a:rPr lang="en-IN" dirty="0"/>
              <a:t> </a:t>
            </a:r>
          </a:p>
          <a:p>
            <a:r>
              <a:rPr lang="en-IN" dirty="0"/>
              <a:t> to handle operations that don’t need to block the main execution flow.</a:t>
            </a:r>
          </a:p>
        </p:txBody>
      </p:sp>
    </p:spTree>
    <p:extLst>
      <p:ext uri="{BB962C8B-B14F-4D97-AF65-F5344CB8AC3E}">
        <p14:creationId xmlns:p14="http://schemas.microsoft.com/office/powerpoint/2010/main" val="279738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3CAA-D49B-3E5D-00E7-6FFF3D3383C8}"/>
              </a:ext>
            </a:extLst>
          </p:cNvPr>
          <p:cNvSpPr>
            <a:spLocks noGrp="1"/>
          </p:cNvSpPr>
          <p:nvPr>
            <p:ph type="title"/>
          </p:nvPr>
        </p:nvSpPr>
        <p:spPr>
          <a:xfrm>
            <a:off x="440267" y="20637"/>
            <a:ext cx="10515600" cy="1325563"/>
          </a:xfrm>
        </p:spPr>
        <p:txBody>
          <a:bodyPr/>
          <a:lstStyle/>
          <a:p>
            <a:r>
              <a:rPr lang="en-IN" dirty="0"/>
              <a:t>Event Loop</a:t>
            </a:r>
          </a:p>
        </p:txBody>
      </p:sp>
      <p:sp>
        <p:nvSpPr>
          <p:cNvPr id="3" name="Content Placeholder 2">
            <a:extLst>
              <a:ext uri="{FF2B5EF4-FFF2-40B4-BE49-F238E27FC236}">
                <a16:creationId xmlns:a16="http://schemas.microsoft.com/office/drawing/2014/main" id="{ABE6E47D-407C-C1DF-1B73-200FC20F27F9}"/>
              </a:ext>
            </a:extLst>
          </p:cNvPr>
          <p:cNvSpPr>
            <a:spLocks noGrp="1"/>
          </p:cNvSpPr>
          <p:nvPr>
            <p:ph idx="1"/>
          </p:nvPr>
        </p:nvSpPr>
        <p:spPr>
          <a:xfrm>
            <a:off x="380999" y="1013618"/>
            <a:ext cx="10778067" cy="4830763"/>
          </a:xfrm>
        </p:spPr>
        <p:txBody>
          <a:bodyPr>
            <a:noAutofit/>
          </a:bodyPr>
          <a:lstStyle/>
          <a:p>
            <a:pPr algn="l">
              <a:buFont typeface="Arial" panose="020B0604020202020204" pitchFamily="34" charset="0"/>
              <a:buChar char="•"/>
            </a:pPr>
            <a:r>
              <a:rPr lang="en-US" sz="1000" i="0" dirty="0">
                <a:effectLst/>
                <a:latin typeface="Arial" panose="020B0604020202020204" pitchFamily="34" charset="0"/>
                <a:cs typeface="Arial" panose="020B0604020202020204" pitchFamily="34" charset="0"/>
              </a:rPr>
              <a:t>In JavaScript, the event loop is a fundamental concept for managing asynchronous tasks and ensuring that the single-threaded nature of JavaScript does not result in blocking operations. Understanding the event loop is crucial for writing efficient and non-blocking code.</a:t>
            </a:r>
          </a:p>
          <a:p>
            <a:pPr algn="l">
              <a:buFont typeface="Arial" panose="020B0604020202020204" pitchFamily="34" charset="0"/>
              <a:buChar char="•"/>
            </a:pPr>
            <a:r>
              <a:rPr lang="en-US" sz="1000" i="0" dirty="0">
                <a:effectLst/>
                <a:latin typeface="Arial" panose="020B0604020202020204" pitchFamily="34" charset="0"/>
                <a:cs typeface="Arial" panose="020B0604020202020204" pitchFamily="34" charset="0"/>
              </a:rPr>
              <a:t>Here's an overview of how the event loop works in JavaScript:</a:t>
            </a:r>
          </a:p>
          <a:p>
            <a:pPr algn="l">
              <a:buFont typeface="Arial" panose="020B0604020202020204" pitchFamily="34" charset="0"/>
              <a:buChar char="•"/>
            </a:pPr>
            <a:r>
              <a:rPr lang="en-US" sz="1000" i="0" dirty="0">
                <a:effectLst/>
                <a:latin typeface="Arial" panose="020B0604020202020204" pitchFamily="34" charset="0"/>
                <a:cs typeface="Arial" panose="020B0604020202020204" pitchFamily="34" charset="0"/>
              </a:rPr>
              <a:t>1. **Single-threaded nature**: JavaScript is single-threaded, meaning it can only execute one piece of code at a time. This differs from multi-threaded environments where multiple threads can execute code simultaneously.</a:t>
            </a:r>
          </a:p>
          <a:p>
            <a:pPr algn="l">
              <a:buFont typeface="Arial" panose="020B0604020202020204" pitchFamily="34" charset="0"/>
              <a:buChar char="•"/>
            </a:pPr>
            <a:r>
              <a:rPr lang="en-US" sz="1000" i="0" dirty="0">
                <a:effectLst/>
                <a:latin typeface="Arial" panose="020B0604020202020204" pitchFamily="34" charset="0"/>
                <a:cs typeface="Arial" panose="020B0604020202020204" pitchFamily="34" charset="0"/>
              </a:rPr>
              <a:t>2. **Asynchronous tasks**: JavaScript can perform asynchronous tasks such as making HTTP requests, reading files, or waiting for user input without blocking the main thread. These tasks are handled by the browser or the runtime environment (like Node.js) asynchronously.</a:t>
            </a:r>
          </a:p>
          <a:p>
            <a:pPr algn="l">
              <a:buFont typeface="Arial" panose="020B0604020202020204" pitchFamily="34" charset="0"/>
              <a:buChar char="•"/>
            </a:pPr>
            <a:r>
              <a:rPr lang="en-US" sz="1000" i="0" dirty="0">
                <a:effectLst/>
                <a:latin typeface="Arial" panose="020B0604020202020204" pitchFamily="34" charset="0"/>
                <a:cs typeface="Arial" panose="020B0604020202020204" pitchFamily="34" charset="0"/>
              </a:rPr>
              <a:t>3. **Event-driven architecture**: JavaScript follows an event-driven architecture, where certain actions or events trigger the execution of associated code. Examples of events include user interactions (like clicks and keystrokes), timers (</a:t>
            </a:r>
            <a:r>
              <a:rPr lang="en-US" sz="1000" i="0" dirty="0" err="1">
                <a:effectLst/>
                <a:latin typeface="Arial" panose="020B0604020202020204" pitchFamily="34" charset="0"/>
                <a:cs typeface="Arial" panose="020B0604020202020204" pitchFamily="34" charset="0"/>
              </a:rPr>
              <a:t>setTimeout</a:t>
            </a:r>
            <a:r>
              <a:rPr lang="en-US" sz="1000" i="0" dirty="0">
                <a:effectLst/>
                <a:latin typeface="Arial" panose="020B0604020202020204" pitchFamily="34" charset="0"/>
                <a:cs typeface="Arial" panose="020B0604020202020204" pitchFamily="34" charset="0"/>
              </a:rPr>
              <a:t>, </a:t>
            </a:r>
            <a:r>
              <a:rPr lang="en-US" sz="1000" i="0" dirty="0" err="1">
                <a:effectLst/>
                <a:latin typeface="Arial" panose="020B0604020202020204" pitchFamily="34" charset="0"/>
                <a:cs typeface="Arial" panose="020B0604020202020204" pitchFamily="34" charset="0"/>
              </a:rPr>
              <a:t>setInterval</a:t>
            </a:r>
            <a:r>
              <a:rPr lang="en-US" sz="1000" i="0" dirty="0">
                <a:effectLst/>
                <a:latin typeface="Arial" panose="020B0604020202020204" pitchFamily="34" charset="0"/>
                <a:cs typeface="Arial" panose="020B0604020202020204" pitchFamily="34" charset="0"/>
              </a:rPr>
              <a:t>), and I/O operations.</a:t>
            </a:r>
          </a:p>
          <a:p>
            <a:pPr algn="l">
              <a:buFont typeface="Arial" panose="020B0604020202020204" pitchFamily="34" charset="0"/>
              <a:buChar char="•"/>
            </a:pPr>
            <a:r>
              <a:rPr lang="en-US" sz="1000" i="0" dirty="0">
                <a:effectLst/>
                <a:latin typeface="Arial" panose="020B0604020202020204" pitchFamily="34" charset="0"/>
                <a:cs typeface="Arial" panose="020B0604020202020204" pitchFamily="34" charset="0"/>
              </a:rPr>
              <a:t>4. **Event loop**: The event loop is a mechanism that continuously </a:t>
            </a:r>
            <a:r>
              <a:rPr lang="en-US" sz="1000" b="1" i="0" dirty="0">
                <a:effectLst/>
                <a:latin typeface="Arial" panose="020B0604020202020204" pitchFamily="34" charset="0"/>
                <a:cs typeface="Arial" panose="020B0604020202020204" pitchFamily="34" charset="0"/>
              </a:rPr>
              <a:t>checks if the call stack </a:t>
            </a:r>
            <a:r>
              <a:rPr lang="en-US" sz="1000" i="0" dirty="0">
                <a:effectLst/>
                <a:latin typeface="Arial" panose="020B0604020202020204" pitchFamily="34" charset="0"/>
                <a:cs typeface="Arial" panose="020B0604020202020204" pitchFamily="34" charset="0"/>
              </a:rPr>
              <a:t>is empty. If the call stack is empty, it </a:t>
            </a:r>
            <a:r>
              <a:rPr lang="en-US" sz="1000" b="1" i="0" dirty="0">
                <a:effectLst/>
                <a:latin typeface="Arial" panose="020B0604020202020204" pitchFamily="34" charset="0"/>
                <a:cs typeface="Arial" panose="020B0604020202020204" pitchFamily="34" charset="0"/>
              </a:rPr>
              <a:t>checks the task queue </a:t>
            </a:r>
            <a:r>
              <a:rPr lang="en-US" sz="1000" i="0" dirty="0">
                <a:effectLst/>
                <a:latin typeface="Arial" panose="020B0604020202020204" pitchFamily="34" charset="0"/>
                <a:cs typeface="Arial" panose="020B0604020202020204" pitchFamily="34" charset="0"/>
              </a:rPr>
              <a:t>for any pending tasks. If there are tasks in the queue, the event loop will move them from the queue to the call stack for execution. This process repeats indefinitely, allowing asynchronous tasks to be processed in a non-blocking manner.</a:t>
            </a:r>
          </a:p>
          <a:p>
            <a:pPr algn="l">
              <a:buFont typeface="Arial" panose="020B0604020202020204" pitchFamily="34" charset="0"/>
              <a:buChar char="•"/>
            </a:pPr>
            <a:r>
              <a:rPr lang="en-US" sz="1000" dirty="0">
                <a:latin typeface="Arial" panose="020B0604020202020204" pitchFamily="34" charset="0"/>
                <a:cs typeface="Arial" panose="020B0604020202020204" pitchFamily="34" charset="0"/>
              </a:rPr>
              <a:t>Explain the callback functions in the previous slide</a:t>
            </a:r>
            <a:endParaRPr lang="en-US" sz="100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000" i="0" dirty="0">
                <a:effectLst/>
                <a:latin typeface="Arial" panose="020B0604020202020204" pitchFamily="34" charset="0"/>
                <a:cs typeface="Arial" panose="020B0604020202020204" pitchFamily="34" charset="0"/>
              </a:rPr>
              <a:t>Understanding the event loop and asynchronous programming is crucial for writing efficient and responsive JavaScript applications. It allows developers to perform time-consuming tasks without blocking the main thread, ensuring smooth user experiences.</a:t>
            </a:r>
            <a:endParaRPr lang="en-IN" sz="1000" dirty="0"/>
          </a:p>
        </p:txBody>
      </p:sp>
    </p:spTree>
    <p:extLst>
      <p:ext uri="{BB962C8B-B14F-4D97-AF65-F5344CB8AC3E}">
        <p14:creationId xmlns:p14="http://schemas.microsoft.com/office/powerpoint/2010/main" val="192702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F03A1-F9CD-B2CD-CB87-4909EAF2C9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EE07D7-F057-5EC4-1738-E85632550088}"/>
              </a:ext>
            </a:extLst>
          </p:cNvPr>
          <p:cNvSpPr>
            <a:spLocks noGrp="1"/>
          </p:cNvSpPr>
          <p:nvPr>
            <p:ph type="title"/>
          </p:nvPr>
        </p:nvSpPr>
        <p:spPr>
          <a:xfrm>
            <a:off x="838200" y="212459"/>
            <a:ext cx="10515600" cy="937155"/>
          </a:xfrm>
        </p:spPr>
        <p:txBody>
          <a:bodyPr/>
          <a:lstStyle/>
          <a:p>
            <a:r>
              <a:rPr lang="en-IN" dirty="0"/>
              <a:t>Event Loop</a:t>
            </a:r>
          </a:p>
        </p:txBody>
      </p:sp>
      <p:sp>
        <p:nvSpPr>
          <p:cNvPr id="3" name="Content Placeholder 2">
            <a:extLst>
              <a:ext uri="{FF2B5EF4-FFF2-40B4-BE49-F238E27FC236}">
                <a16:creationId xmlns:a16="http://schemas.microsoft.com/office/drawing/2014/main" id="{ED3DC447-F2F2-DD4D-A741-0E3F5811EE12}"/>
              </a:ext>
            </a:extLst>
          </p:cNvPr>
          <p:cNvSpPr>
            <a:spLocks noGrp="1"/>
          </p:cNvSpPr>
          <p:nvPr>
            <p:ph idx="1"/>
          </p:nvPr>
        </p:nvSpPr>
        <p:spPr>
          <a:xfrm>
            <a:off x="736600" y="1058333"/>
            <a:ext cx="10617200" cy="5118630"/>
          </a:xfrm>
        </p:spPr>
        <p:txBody>
          <a:bodyPr>
            <a:normAutofit/>
          </a:bodyPr>
          <a:lstStyle/>
          <a:p>
            <a:pPr algn="l">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Call Stack and Callback Queue</a:t>
            </a:r>
            <a:r>
              <a:rPr lang="en-US" sz="2000" b="0" i="0" dirty="0">
                <a:effectLst/>
                <a:latin typeface="Arial" panose="020B0604020202020204" pitchFamily="34" charset="0"/>
                <a:cs typeface="Arial" panose="020B0604020202020204" pitchFamily="34" charset="0"/>
              </a:rPr>
              <a:t>:  how it manages function calls.</a:t>
            </a:r>
          </a:p>
          <a:p>
            <a:pPr algn="l">
              <a:buFont typeface="Arial" panose="020B0604020202020204" pitchFamily="34" charset="0"/>
              <a:buChar char="•"/>
            </a:pPr>
            <a:r>
              <a:rPr lang="en-US" sz="1000" b="0" i="0" dirty="0">
                <a:effectLst/>
                <a:latin typeface="Arial" panose="020B0604020202020204" pitchFamily="34" charset="0"/>
                <a:cs typeface="Arial" panose="020B0604020202020204" pitchFamily="34" charset="0"/>
              </a:rPr>
              <a:t>The call stack in JavaScript is a mechanism used for managing function calls. When a function is invoked (called), it is added to the call stack. If that function calls another function, that function is added on top of the previous one in the call stack, forming a stack of function calls. The call stack follows a Last In, First Out (LIFO) structure, meaning that the most recently added function is the first one to be executed and removed.</a:t>
            </a:r>
            <a:endParaRPr lang="en-US" sz="1000" b="1" dirty="0">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sz="2000" b="1" i="0" dirty="0">
              <a:effectLst/>
              <a:latin typeface="Arial" panose="020B0604020202020204" pitchFamily="34" charset="0"/>
              <a:cs typeface="Arial" panose="020B0604020202020204" pitchFamily="34" charset="0"/>
            </a:endParaRPr>
          </a:p>
          <a:p>
            <a:endParaRPr lang="en-IN" dirty="0"/>
          </a:p>
          <a:p>
            <a:pPr algn="l"/>
            <a:r>
              <a:rPr lang="en-US" sz="1000" b="0" i="0" dirty="0">
                <a:effectLst/>
                <a:latin typeface="Arial" panose="020B0604020202020204" pitchFamily="34" charset="0"/>
                <a:cs typeface="Arial" panose="020B0604020202020204" pitchFamily="34" charset="0"/>
              </a:rPr>
              <a:t>Here's a simplified view of how the event loop works:</a:t>
            </a:r>
          </a:p>
          <a:p>
            <a:pPr algn="l">
              <a:buFont typeface="+mj-lt"/>
              <a:buAutoNum type="arabicPeriod"/>
            </a:pPr>
            <a:r>
              <a:rPr lang="en-US" sz="1000" b="0" i="0" dirty="0">
                <a:effectLst/>
                <a:latin typeface="Arial" panose="020B0604020202020204" pitchFamily="34" charset="0"/>
                <a:cs typeface="Arial" panose="020B0604020202020204" pitchFamily="34" charset="0"/>
              </a:rPr>
              <a:t>Check the call stack. If it's empty, proceed to the next step.</a:t>
            </a:r>
          </a:p>
          <a:p>
            <a:pPr algn="l">
              <a:buFont typeface="+mj-lt"/>
              <a:buAutoNum type="arabicPeriod"/>
            </a:pPr>
            <a:r>
              <a:rPr lang="en-US" sz="1000" b="0" i="0" dirty="0">
                <a:effectLst/>
                <a:latin typeface="Arial" panose="020B0604020202020204" pitchFamily="34" charset="0"/>
                <a:cs typeface="Arial" panose="020B0604020202020204" pitchFamily="34" charset="0"/>
              </a:rPr>
              <a:t>Check the event queue. If there are events/callbacks present,</a:t>
            </a:r>
          </a:p>
          <a:p>
            <a:pPr marL="0" indent="0" algn="l">
              <a:buNone/>
            </a:pPr>
            <a:r>
              <a:rPr lang="en-US" sz="1000" dirty="0">
                <a:latin typeface="Arial" panose="020B0604020202020204" pitchFamily="34" charset="0"/>
                <a:cs typeface="Arial" panose="020B0604020202020204" pitchFamily="34" charset="0"/>
              </a:rPr>
              <a:t>      </a:t>
            </a:r>
            <a:r>
              <a:rPr lang="en-US" sz="1000" b="0" i="0" dirty="0">
                <a:effectLst/>
                <a:latin typeface="Arial" panose="020B0604020202020204" pitchFamily="34" charset="0"/>
                <a:cs typeface="Arial" panose="020B0604020202020204" pitchFamily="34" charset="0"/>
              </a:rPr>
              <a:t> take the first one and push it onto the call stack.</a:t>
            </a:r>
          </a:p>
          <a:p>
            <a:pPr algn="l">
              <a:buFont typeface="+mj-lt"/>
              <a:buAutoNum type="arabicPeriod"/>
            </a:pPr>
            <a:r>
              <a:rPr lang="en-US" sz="1000" b="0" i="0" dirty="0">
                <a:effectLst/>
                <a:latin typeface="Arial" panose="020B0604020202020204" pitchFamily="34" charset="0"/>
                <a:cs typeface="Arial" panose="020B0604020202020204" pitchFamily="34" charset="0"/>
              </a:rPr>
              <a:t>Execute the event/callback on the call stack.</a:t>
            </a:r>
          </a:p>
          <a:p>
            <a:pPr algn="l">
              <a:buFont typeface="+mj-lt"/>
              <a:buAutoNum type="arabicPeriod"/>
            </a:pPr>
            <a:r>
              <a:rPr lang="en-US" sz="1000" b="0" i="0" dirty="0">
                <a:effectLst/>
                <a:latin typeface="Arial" panose="020B0604020202020204" pitchFamily="34" charset="0"/>
                <a:cs typeface="Arial" panose="020B0604020202020204" pitchFamily="34" charset="0"/>
              </a:rPr>
              <a:t>Repeat steps 1-3.</a:t>
            </a:r>
          </a:p>
          <a:p>
            <a:endParaRPr lang="en-IN" dirty="0"/>
          </a:p>
        </p:txBody>
      </p:sp>
      <p:pic>
        <p:nvPicPr>
          <p:cNvPr id="5" name="Picture 4">
            <a:extLst>
              <a:ext uri="{FF2B5EF4-FFF2-40B4-BE49-F238E27FC236}">
                <a16:creationId xmlns:a16="http://schemas.microsoft.com/office/drawing/2014/main" id="{11F5E1E7-DB05-343C-5B9A-FA66EF4ACB6D}"/>
              </a:ext>
            </a:extLst>
          </p:cNvPr>
          <p:cNvPicPr>
            <a:picLocks noChangeAspect="1"/>
          </p:cNvPicPr>
          <p:nvPr/>
        </p:nvPicPr>
        <p:blipFill>
          <a:blip r:embed="rId2"/>
          <a:stretch>
            <a:fillRect/>
          </a:stretch>
        </p:blipFill>
        <p:spPr>
          <a:xfrm>
            <a:off x="5903442" y="2310347"/>
            <a:ext cx="4739803" cy="2614601"/>
          </a:xfrm>
          <a:prstGeom prst="rect">
            <a:avLst/>
          </a:prstGeom>
        </p:spPr>
      </p:pic>
    </p:spTree>
    <p:extLst>
      <p:ext uri="{BB962C8B-B14F-4D97-AF65-F5344CB8AC3E}">
        <p14:creationId xmlns:p14="http://schemas.microsoft.com/office/powerpoint/2010/main" val="413978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C9CFA-9464-3921-FB6F-664ED018B1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44ABC7-9AB6-C944-26B1-8C6E28955B86}"/>
              </a:ext>
            </a:extLst>
          </p:cNvPr>
          <p:cNvSpPr>
            <a:spLocks noGrp="1"/>
          </p:cNvSpPr>
          <p:nvPr>
            <p:ph type="title"/>
          </p:nvPr>
        </p:nvSpPr>
        <p:spPr>
          <a:xfrm>
            <a:off x="838200" y="18255"/>
            <a:ext cx="10515600" cy="1325563"/>
          </a:xfrm>
        </p:spPr>
        <p:txBody>
          <a:bodyPr/>
          <a:lstStyle/>
          <a:p>
            <a:r>
              <a:rPr lang="en-IN" dirty="0"/>
              <a:t>Event Loop</a:t>
            </a:r>
          </a:p>
        </p:txBody>
      </p:sp>
      <p:sp>
        <p:nvSpPr>
          <p:cNvPr id="3" name="Content Placeholder 2">
            <a:extLst>
              <a:ext uri="{FF2B5EF4-FFF2-40B4-BE49-F238E27FC236}">
                <a16:creationId xmlns:a16="http://schemas.microsoft.com/office/drawing/2014/main" id="{50AD88A7-0F35-D870-4B73-D62A22E5C06B}"/>
              </a:ext>
            </a:extLst>
          </p:cNvPr>
          <p:cNvSpPr>
            <a:spLocks noGrp="1"/>
          </p:cNvSpPr>
          <p:nvPr>
            <p:ph idx="1"/>
          </p:nvPr>
        </p:nvSpPr>
        <p:spPr>
          <a:xfrm>
            <a:off x="838200" y="956733"/>
            <a:ext cx="10515600" cy="5220230"/>
          </a:xfrm>
        </p:spPr>
        <p:txBody>
          <a:bodyPr>
            <a:normAutofit fontScale="70000" lnSpcReduction="20000"/>
          </a:bodyPr>
          <a:lstStyle/>
          <a:p>
            <a:pPr algn="l">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Web APIs</a:t>
            </a:r>
            <a:r>
              <a:rPr lang="en-US" sz="2000" b="0" i="0" dirty="0">
                <a:effectLst/>
                <a:latin typeface="Arial" panose="020B0604020202020204" pitchFamily="34" charset="0"/>
                <a:cs typeface="Arial" panose="020B0604020202020204" pitchFamily="34" charset="0"/>
              </a:rPr>
              <a:t>: How browser APIs like DOM, AJAX, and </a:t>
            </a:r>
            <a:r>
              <a:rPr lang="en-US" sz="2000" b="0" i="0" dirty="0" err="1">
                <a:effectLst/>
                <a:latin typeface="Arial" panose="020B0604020202020204" pitchFamily="34" charset="0"/>
                <a:cs typeface="Arial" panose="020B0604020202020204" pitchFamily="34" charset="0"/>
              </a:rPr>
              <a:t>setTimeout</a:t>
            </a:r>
            <a:r>
              <a:rPr lang="en-US" sz="2000" b="0" i="0" dirty="0">
                <a:effectLst/>
                <a:latin typeface="Arial" panose="020B0604020202020204" pitchFamily="34" charset="0"/>
                <a:cs typeface="Arial" panose="020B0604020202020204" pitchFamily="34" charset="0"/>
              </a:rPr>
              <a:t> interface with the JavaScript runtime.</a:t>
            </a:r>
            <a:endParaRPr lang="en-US" sz="2000"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Browser APIs such as the Document Object Model (DOM), </a:t>
            </a:r>
            <a:r>
              <a:rPr lang="en-US" sz="2000" b="0" i="0" dirty="0" err="1">
                <a:effectLst/>
                <a:latin typeface="Arial" panose="020B0604020202020204" pitchFamily="34" charset="0"/>
                <a:cs typeface="Arial" panose="020B0604020202020204" pitchFamily="34" charset="0"/>
              </a:rPr>
              <a:t>XMLHttpRequest</a:t>
            </a:r>
            <a:r>
              <a:rPr lang="en-US" sz="2000" b="0" i="0" dirty="0">
                <a:effectLst/>
                <a:latin typeface="Arial" panose="020B0604020202020204" pitchFamily="34" charset="0"/>
                <a:cs typeface="Arial" panose="020B0604020202020204" pitchFamily="34" charset="0"/>
              </a:rPr>
              <a:t> (XHR) or fetch for AJAX requests, and </a:t>
            </a:r>
            <a:r>
              <a:rPr lang="en-US" sz="2000" b="0" i="0" dirty="0" err="1">
                <a:effectLst/>
                <a:latin typeface="Arial" panose="020B0604020202020204" pitchFamily="34" charset="0"/>
                <a:cs typeface="Arial" panose="020B0604020202020204" pitchFamily="34" charset="0"/>
              </a:rPr>
              <a:t>setTimeout</a:t>
            </a:r>
            <a:r>
              <a:rPr lang="en-US" sz="2000" b="0" i="0" dirty="0">
                <a:effectLst/>
                <a:latin typeface="Arial" panose="020B0604020202020204" pitchFamily="34" charset="0"/>
                <a:cs typeface="Arial" panose="020B0604020202020204" pitchFamily="34" charset="0"/>
              </a:rPr>
              <a:t> are essential for web development, and they interface with the JavaScript runtime in different ways:</a:t>
            </a:r>
          </a:p>
          <a:p>
            <a:pPr marL="457200" lvl="1" indent="0">
              <a:buNone/>
            </a:pPr>
            <a:r>
              <a:rPr lang="en-US" sz="1600" b="1" i="0" dirty="0">
                <a:effectLst/>
                <a:latin typeface="Arial" panose="020B0604020202020204" pitchFamily="34" charset="0"/>
                <a:cs typeface="Arial" panose="020B0604020202020204" pitchFamily="34" charset="0"/>
              </a:rPr>
              <a:t>1. **Document Object Model (DOM)**:</a:t>
            </a:r>
          </a:p>
          <a:p>
            <a:pPr marL="457200" lvl="1" indent="0">
              <a:buNone/>
            </a:pPr>
            <a:r>
              <a:rPr lang="en-US" sz="1600" b="0" i="0" dirty="0">
                <a:effectLst/>
                <a:latin typeface="Arial" panose="020B0604020202020204" pitchFamily="34" charset="0"/>
                <a:cs typeface="Arial" panose="020B0604020202020204" pitchFamily="34" charset="0"/>
              </a:rPr>
              <a:t>   - The DOM is a programming interface for web documents. It represents the structure of HTML and XML documents and provides a way to interact with and manipulate them.</a:t>
            </a:r>
          </a:p>
          <a:p>
            <a:pPr marL="457200" lvl="1" indent="0">
              <a:buNone/>
            </a:pPr>
            <a:r>
              <a:rPr lang="en-US" sz="1600" b="0" i="0" dirty="0">
                <a:effectLst/>
                <a:latin typeface="Arial" panose="020B0604020202020204" pitchFamily="34" charset="0"/>
                <a:cs typeface="Arial" panose="020B0604020202020204" pitchFamily="34" charset="0"/>
              </a:rPr>
              <a:t>   - JavaScript code interacts with the DOM through a set of objects and methods provided by the browser.</a:t>
            </a:r>
          </a:p>
          <a:p>
            <a:pPr marL="457200" lvl="1" indent="0">
              <a:buNone/>
            </a:pPr>
            <a:r>
              <a:rPr lang="en-US" sz="1600" b="0" i="0" dirty="0">
                <a:effectLst/>
                <a:latin typeface="Arial" panose="020B0604020202020204" pitchFamily="34" charset="0"/>
                <a:cs typeface="Arial" panose="020B0604020202020204" pitchFamily="34" charset="0"/>
              </a:rPr>
              <a:t>   - When the browser parses an HTML document, it creates a DOM tree, where each element in the HTML becomes a node in the tree. JavaScript code can then access and manipulate these nodes using DOM methods and properties.</a:t>
            </a:r>
          </a:p>
          <a:p>
            <a:pPr marL="457200" lvl="1" indent="0">
              <a:buNone/>
            </a:pPr>
            <a:r>
              <a:rPr lang="en-US" sz="1600" b="0" i="0" dirty="0">
                <a:effectLst/>
                <a:latin typeface="Arial" panose="020B0604020202020204" pitchFamily="34" charset="0"/>
                <a:cs typeface="Arial" panose="020B0604020202020204" pitchFamily="34" charset="0"/>
              </a:rPr>
              <a:t>   - When JavaScript code interacts with the DOM, the browser handles the actual manipulation of the document structure and content based on the instructions provided by the script.</a:t>
            </a:r>
          </a:p>
          <a:p>
            <a:pPr marL="457200" lvl="1" indent="0">
              <a:buNone/>
            </a:pPr>
            <a:r>
              <a:rPr lang="en-US" sz="1600" b="1" i="0" dirty="0">
                <a:effectLst/>
                <a:latin typeface="Arial" panose="020B0604020202020204" pitchFamily="34" charset="0"/>
                <a:cs typeface="Arial" panose="020B0604020202020204" pitchFamily="34" charset="0"/>
              </a:rPr>
              <a:t>2. **AJAX (Asynchronous JavaScript and XML)**:</a:t>
            </a:r>
          </a:p>
          <a:p>
            <a:pPr marL="457200" lvl="1" indent="0">
              <a:buNone/>
            </a:pPr>
            <a:r>
              <a:rPr lang="en-US" sz="1600" b="0" i="0" dirty="0">
                <a:effectLst/>
                <a:latin typeface="Arial" panose="020B0604020202020204" pitchFamily="34" charset="0"/>
                <a:cs typeface="Arial" panose="020B0604020202020204" pitchFamily="34" charset="0"/>
              </a:rPr>
              <a:t>   - AJAX allows JavaScript code to make asynchronous HTTP requests to the server without reloading the entire web page.</a:t>
            </a:r>
          </a:p>
          <a:p>
            <a:pPr marL="457200" lvl="1" indent="0">
              <a:buNone/>
            </a:pPr>
            <a:r>
              <a:rPr lang="en-US" sz="1600" b="0" i="0" dirty="0">
                <a:effectLst/>
                <a:latin typeface="Arial" panose="020B0604020202020204" pitchFamily="34" charset="0"/>
                <a:cs typeface="Arial" panose="020B0604020202020204" pitchFamily="34" charset="0"/>
              </a:rPr>
              <a:t>   - In traditional synchronous JavaScript, making an HTTP request would block the execution of the script until the response is received, causing the page to freeze. AJAX allows requests to be made asynchronously, so the script can continue to run while waiting for the response.</a:t>
            </a:r>
          </a:p>
          <a:p>
            <a:pPr marL="457200" lvl="1" indent="0">
              <a:buNone/>
            </a:pPr>
            <a:r>
              <a:rPr lang="en-US" sz="1600" b="0" i="0" dirty="0">
                <a:effectLst/>
                <a:latin typeface="Arial" panose="020B0604020202020204" pitchFamily="34" charset="0"/>
                <a:cs typeface="Arial" panose="020B0604020202020204" pitchFamily="34" charset="0"/>
              </a:rPr>
              <a:t>   - JavaScript code initiates an AJAX request by creating an </a:t>
            </a:r>
            <a:r>
              <a:rPr lang="en-US" sz="1600" b="0" i="0" dirty="0" err="1">
                <a:effectLst/>
                <a:latin typeface="Arial" panose="020B0604020202020204" pitchFamily="34" charset="0"/>
                <a:cs typeface="Arial" panose="020B0604020202020204" pitchFamily="34" charset="0"/>
              </a:rPr>
              <a:t>XMLHttpRequest</a:t>
            </a:r>
            <a:r>
              <a:rPr lang="en-US" sz="1600" b="0" i="0" dirty="0">
                <a:effectLst/>
                <a:latin typeface="Arial" panose="020B0604020202020204" pitchFamily="34" charset="0"/>
                <a:cs typeface="Arial" panose="020B0604020202020204" pitchFamily="34" charset="0"/>
              </a:rPr>
              <a:t> object (or using the newer fetch API), configuring it with the desired parameters (such as the URL and request method), and defining event handlers to handle the response asynchronously.</a:t>
            </a:r>
          </a:p>
          <a:p>
            <a:pPr marL="457200" lvl="1" indent="0">
              <a:buNone/>
            </a:pPr>
            <a:r>
              <a:rPr lang="en-US" sz="1600" b="0" i="0" dirty="0">
                <a:effectLst/>
                <a:latin typeface="Arial" panose="020B0604020202020204" pitchFamily="34" charset="0"/>
                <a:cs typeface="Arial" panose="020B0604020202020204" pitchFamily="34" charset="0"/>
              </a:rPr>
              <a:t>   - When the request is sent, the browser handles the actual sending of the request and processing of the response. When the response is received, the browser triggers the appropriate event handlers defined by the JavaScript code.</a:t>
            </a:r>
          </a:p>
          <a:p>
            <a:pPr marL="457200" lvl="1" indent="0">
              <a:buNone/>
            </a:pPr>
            <a:r>
              <a:rPr lang="en-US" sz="1600" b="1" i="0" dirty="0">
                <a:effectLst/>
                <a:latin typeface="Arial" panose="020B0604020202020204" pitchFamily="34" charset="0"/>
                <a:cs typeface="Arial" panose="020B0604020202020204" pitchFamily="34" charset="0"/>
              </a:rPr>
              <a:t>3. **</a:t>
            </a:r>
            <a:r>
              <a:rPr lang="en-US" sz="1600" b="1" i="0" dirty="0" err="1">
                <a:effectLst/>
                <a:latin typeface="Arial" panose="020B0604020202020204" pitchFamily="34" charset="0"/>
                <a:cs typeface="Arial" panose="020B0604020202020204" pitchFamily="34" charset="0"/>
              </a:rPr>
              <a:t>setTimeout</a:t>
            </a:r>
            <a:r>
              <a:rPr lang="en-US" sz="1600" b="1" i="0" dirty="0">
                <a:effectLst/>
                <a:latin typeface="Arial" panose="020B0604020202020204" pitchFamily="34" charset="0"/>
                <a:cs typeface="Arial" panose="020B0604020202020204" pitchFamily="34" charset="0"/>
              </a:rPr>
              <a:t> and </a:t>
            </a:r>
            <a:r>
              <a:rPr lang="en-US" sz="1600" b="1" i="0" dirty="0" err="1">
                <a:effectLst/>
                <a:latin typeface="Arial" panose="020B0604020202020204" pitchFamily="34" charset="0"/>
                <a:cs typeface="Arial" panose="020B0604020202020204" pitchFamily="34" charset="0"/>
              </a:rPr>
              <a:t>setInterval</a:t>
            </a:r>
            <a:r>
              <a:rPr lang="en-US" sz="1600" b="1" i="0" dirty="0">
                <a:effectLst/>
                <a:latin typeface="Arial" panose="020B0604020202020204" pitchFamily="34" charset="0"/>
                <a:cs typeface="Arial" panose="020B0604020202020204" pitchFamily="34" charset="0"/>
              </a:rPr>
              <a:t>**:</a:t>
            </a:r>
          </a:p>
          <a:p>
            <a:pPr marL="457200" lvl="1" indent="0">
              <a:buNone/>
            </a:pPr>
            <a:r>
              <a:rPr lang="en-US" sz="1600" b="0" i="0" dirty="0">
                <a:effectLst/>
                <a:latin typeface="Arial" panose="020B0604020202020204" pitchFamily="34" charset="0"/>
                <a:cs typeface="Arial" panose="020B0604020202020204" pitchFamily="34" charset="0"/>
              </a:rPr>
              <a:t>   - </a:t>
            </a:r>
            <a:r>
              <a:rPr lang="en-US" sz="1600" b="0" i="0" dirty="0" err="1">
                <a:effectLst/>
                <a:latin typeface="Arial" panose="020B0604020202020204" pitchFamily="34" charset="0"/>
                <a:cs typeface="Arial" panose="020B0604020202020204" pitchFamily="34" charset="0"/>
              </a:rPr>
              <a:t>setTimeout</a:t>
            </a:r>
            <a:r>
              <a:rPr lang="en-US" sz="1600" b="0" i="0" dirty="0">
                <a:effectLst/>
                <a:latin typeface="Arial" panose="020B0604020202020204" pitchFamily="34" charset="0"/>
                <a:cs typeface="Arial" panose="020B0604020202020204" pitchFamily="34" charset="0"/>
              </a:rPr>
              <a:t> and </a:t>
            </a:r>
            <a:r>
              <a:rPr lang="en-US" sz="1600" b="0" i="0" dirty="0" err="1">
                <a:effectLst/>
                <a:latin typeface="Arial" panose="020B0604020202020204" pitchFamily="34" charset="0"/>
                <a:cs typeface="Arial" panose="020B0604020202020204" pitchFamily="34" charset="0"/>
              </a:rPr>
              <a:t>setInterval</a:t>
            </a:r>
            <a:r>
              <a:rPr lang="en-US" sz="1600" b="0" i="0" dirty="0">
                <a:effectLst/>
                <a:latin typeface="Arial" panose="020B0604020202020204" pitchFamily="34" charset="0"/>
                <a:cs typeface="Arial" panose="020B0604020202020204" pitchFamily="34" charset="0"/>
              </a:rPr>
              <a:t> are functions provided by the browser's JavaScript runtime environment for scheduling the execution of code at a later time.</a:t>
            </a:r>
          </a:p>
          <a:p>
            <a:pPr marL="457200" lvl="1" indent="0">
              <a:buNone/>
            </a:pPr>
            <a:r>
              <a:rPr lang="en-US" sz="1600" b="0" i="0" dirty="0">
                <a:effectLst/>
                <a:latin typeface="Arial" panose="020B0604020202020204" pitchFamily="34" charset="0"/>
                <a:cs typeface="Arial" panose="020B0604020202020204" pitchFamily="34" charset="0"/>
              </a:rPr>
              <a:t>   - JavaScript code calls </a:t>
            </a:r>
            <a:r>
              <a:rPr lang="en-US" sz="1600" b="0" i="0" dirty="0" err="1">
                <a:effectLst/>
                <a:latin typeface="Arial" panose="020B0604020202020204" pitchFamily="34" charset="0"/>
                <a:cs typeface="Arial" panose="020B0604020202020204" pitchFamily="34" charset="0"/>
              </a:rPr>
              <a:t>setTimeout</a:t>
            </a:r>
            <a:r>
              <a:rPr lang="en-US" sz="1600" b="0" i="0" dirty="0">
                <a:effectLst/>
                <a:latin typeface="Arial" panose="020B0604020202020204" pitchFamily="34" charset="0"/>
                <a:cs typeface="Arial" panose="020B0604020202020204" pitchFamily="34" charset="0"/>
              </a:rPr>
              <a:t> or </a:t>
            </a:r>
            <a:r>
              <a:rPr lang="en-US" sz="1600" b="0" i="0" dirty="0" err="1">
                <a:effectLst/>
                <a:latin typeface="Arial" panose="020B0604020202020204" pitchFamily="34" charset="0"/>
                <a:cs typeface="Arial" panose="020B0604020202020204" pitchFamily="34" charset="0"/>
              </a:rPr>
              <a:t>setInterval</a:t>
            </a:r>
            <a:r>
              <a:rPr lang="en-US" sz="1600" b="0" i="0" dirty="0">
                <a:effectLst/>
                <a:latin typeface="Arial" panose="020B0604020202020204" pitchFamily="34" charset="0"/>
                <a:cs typeface="Arial" panose="020B0604020202020204" pitchFamily="34" charset="0"/>
              </a:rPr>
              <a:t> with a function to execute and a specified delay or interval, respectively.</a:t>
            </a:r>
          </a:p>
          <a:p>
            <a:pPr marL="457200" lvl="1" indent="0">
              <a:buNone/>
            </a:pPr>
            <a:r>
              <a:rPr lang="en-US" sz="1600" b="0" i="0" dirty="0">
                <a:effectLst/>
                <a:latin typeface="Arial" panose="020B0604020202020204" pitchFamily="34" charset="0"/>
                <a:cs typeface="Arial" panose="020B0604020202020204" pitchFamily="34" charset="0"/>
              </a:rPr>
              <a:t>   - When </a:t>
            </a:r>
            <a:r>
              <a:rPr lang="en-US" sz="1600" b="0" i="0" dirty="0" err="1">
                <a:effectLst/>
                <a:latin typeface="Arial" panose="020B0604020202020204" pitchFamily="34" charset="0"/>
                <a:cs typeface="Arial" panose="020B0604020202020204" pitchFamily="34" charset="0"/>
              </a:rPr>
              <a:t>setTimeout</a:t>
            </a:r>
            <a:r>
              <a:rPr lang="en-US" sz="1600" b="0" i="0" dirty="0">
                <a:effectLst/>
                <a:latin typeface="Arial" panose="020B0604020202020204" pitchFamily="34" charset="0"/>
                <a:cs typeface="Arial" panose="020B0604020202020204" pitchFamily="34" charset="0"/>
              </a:rPr>
              <a:t> or </a:t>
            </a:r>
            <a:r>
              <a:rPr lang="en-US" sz="1600" b="0" i="0" dirty="0" err="1">
                <a:effectLst/>
                <a:latin typeface="Arial" panose="020B0604020202020204" pitchFamily="34" charset="0"/>
                <a:cs typeface="Arial" panose="020B0604020202020204" pitchFamily="34" charset="0"/>
              </a:rPr>
              <a:t>setInterval</a:t>
            </a:r>
            <a:r>
              <a:rPr lang="en-US" sz="1600" b="0" i="0" dirty="0">
                <a:effectLst/>
                <a:latin typeface="Arial" panose="020B0604020202020204" pitchFamily="34" charset="0"/>
                <a:cs typeface="Arial" panose="020B0604020202020204" pitchFamily="34" charset="0"/>
              </a:rPr>
              <a:t> is called, the browser schedules the specified function to be executed after the specified delay or at regular intervals, respectively. The browser manages the timing and execution of these scheduled tasks independently of the main JavaScript execution thread.</a:t>
            </a:r>
          </a:p>
          <a:p>
            <a:pPr marL="457200" lvl="1" indent="0">
              <a:buNone/>
            </a:pPr>
            <a:r>
              <a:rPr lang="en-US" sz="1600" b="0" i="0" dirty="0">
                <a:effectLst/>
                <a:latin typeface="Arial" panose="020B0604020202020204" pitchFamily="34" charset="0"/>
                <a:cs typeface="Arial" panose="020B0604020202020204" pitchFamily="34" charset="0"/>
              </a:rPr>
              <a:t>   - When the scheduled time arrives, the browser adds the specified function to the execution queue, where it will be executed when the JavaScript engine is free to process it.</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In summary, browser APIs like the DOM, AJAX, and </a:t>
            </a:r>
            <a:r>
              <a:rPr lang="en-US" sz="2000" b="0" i="0" dirty="0" err="1">
                <a:effectLst/>
                <a:latin typeface="Arial" panose="020B0604020202020204" pitchFamily="34" charset="0"/>
                <a:cs typeface="Arial" panose="020B0604020202020204" pitchFamily="34" charset="0"/>
              </a:rPr>
              <a:t>setTimeout</a:t>
            </a:r>
            <a:r>
              <a:rPr lang="en-US" sz="2000" b="0" i="0" dirty="0">
                <a:effectLst/>
                <a:latin typeface="Arial" panose="020B0604020202020204" pitchFamily="34" charset="0"/>
                <a:cs typeface="Arial" panose="020B0604020202020204" pitchFamily="34" charset="0"/>
              </a:rPr>
              <a:t> interface with the JavaScript runtime by providing mechanisms for interacting with the browser environment (such as manipulating the document, making HTTP requests, and scheduling code execution) while abstracting away the details of how these interactions are implemented internally by the browser.</a:t>
            </a:r>
          </a:p>
          <a:p>
            <a:endParaRPr lang="en-IN" dirty="0"/>
          </a:p>
        </p:txBody>
      </p:sp>
    </p:spTree>
    <p:extLst>
      <p:ext uri="{BB962C8B-B14F-4D97-AF65-F5344CB8AC3E}">
        <p14:creationId xmlns:p14="http://schemas.microsoft.com/office/powerpoint/2010/main" val="134642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DF7DD-6DB4-F059-2901-A43BEBF75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ACBB13-73A9-C31D-750D-DF9BC7A86E2C}"/>
              </a:ext>
            </a:extLst>
          </p:cNvPr>
          <p:cNvSpPr>
            <a:spLocks noGrp="1"/>
          </p:cNvSpPr>
          <p:nvPr>
            <p:ph type="title"/>
          </p:nvPr>
        </p:nvSpPr>
        <p:spPr>
          <a:xfrm>
            <a:off x="838200" y="18255"/>
            <a:ext cx="10515600" cy="794545"/>
          </a:xfrm>
        </p:spPr>
        <p:txBody>
          <a:bodyPr/>
          <a:lstStyle/>
          <a:p>
            <a:r>
              <a:rPr lang="en-IN" dirty="0"/>
              <a:t>Event Loop</a:t>
            </a:r>
          </a:p>
        </p:txBody>
      </p:sp>
      <p:sp>
        <p:nvSpPr>
          <p:cNvPr id="3" name="Content Placeholder 2">
            <a:extLst>
              <a:ext uri="{FF2B5EF4-FFF2-40B4-BE49-F238E27FC236}">
                <a16:creationId xmlns:a16="http://schemas.microsoft.com/office/drawing/2014/main" id="{59BA445F-BF97-41CC-99FF-389C7E7B7B4A}"/>
              </a:ext>
            </a:extLst>
          </p:cNvPr>
          <p:cNvSpPr>
            <a:spLocks noGrp="1"/>
          </p:cNvSpPr>
          <p:nvPr>
            <p:ph idx="1"/>
          </p:nvPr>
        </p:nvSpPr>
        <p:spPr>
          <a:xfrm>
            <a:off x="838200" y="677332"/>
            <a:ext cx="10515600" cy="6053667"/>
          </a:xfrm>
        </p:spPr>
        <p:txBody>
          <a:bodyPr>
            <a:normAutofit fontScale="62500" lnSpcReduction="20000"/>
          </a:bodyPr>
          <a:lstStyle/>
          <a:p>
            <a:pPr algn="l">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Microtasks and </a:t>
            </a:r>
            <a:r>
              <a:rPr lang="en-US" sz="2000" b="1" i="0" dirty="0" err="1">
                <a:effectLst/>
                <a:latin typeface="Arial" panose="020B0604020202020204" pitchFamily="34" charset="0"/>
                <a:cs typeface="Arial" panose="020B0604020202020204" pitchFamily="34" charset="0"/>
              </a:rPr>
              <a:t>Macrotasks</a:t>
            </a:r>
            <a:r>
              <a:rPr lang="en-US" sz="2000" b="0" i="0" dirty="0">
                <a:effectLst/>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D</a:t>
            </a:r>
            <a:r>
              <a:rPr lang="en-US" sz="2000" b="0" i="0" dirty="0">
                <a:effectLst/>
                <a:latin typeface="Arial" panose="020B0604020202020204" pitchFamily="34" charset="0"/>
                <a:cs typeface="Arial" panose="020B0604020202020204" pitchFamily="34" charset="0"/>
              </a:rPr>
              <a:t>ifference between microtasks (e.g., Promises) and </a:t>
            </a:r>
            <a:r>
              <a:rPr lang="en-US" sz="2000" b="0" i="0" dirty="0" err="1">
                <a:effectLst/>
                <a:latin typeface="Arial" panose="020B0604020202020204" pitchFamily="34" charset="0"/>
                <a:cs typeface="Arial" panose="020B0604020202020204" pitchFamily="34" charset="0"/>
              </a:rPr>
              <a:t>macrotasks</a:t>
            </a:r>
            <a:r>
              <a:rPr lang="en-US" sz="2000" b="0" i="0" dirty="0">
                <a:effectLst/>
                <a:latin typeface="Arial" panose="020B0604020202020204" pitchFamily="34" charset="0"/>
                <a:cs typeface="Arial" panose="020B0604020202020204" pitchFamily="34" charset="0"/>
              </a:rPr>
              <a:t> (e.g., </a:t>
            </a:r>
            <a:r>
              <a:rPr lang="en-US" sz="2000" b="0" i="0" dirty="0" err="1">
                <a:effectLst/>
                <a:latin typeface="Arial" panose="020B0604020202020204" pitchFamily="34" charset="0"/>
                <a:cs typeface="Arial" panose="020B0604020202020204" pitchFamily="34" charset="0"/>
              </a:rPr>
              <a:t>setTimeout</a:t>
            </a:r>
            <a:r>
              <a:rPr lang="en-US" sz="2000" b="0" i="0" dirty="0">
                <a:effectLst/>
                <a:latin typeface="Arial" panose="020B0604020202020204" pitchFamily="34" charset="0"/>
                <a:cs typeface="Arial" panose="020B0604020202020204" pitchFamily="34" charset="0"/>
              </a:rPr>
              <a:t>) and how they're prioritized in the event loop.</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In JavaScript, the event loop is responsible for managing the execution of code, handling asynchronous operations, and ensuring that the application remains responsive. Understanding microtasks and </a:t>
            </a:r>
            <a:r>
              <a:rPr lang="en-US" sz="2000" b="0" i="0" dirty="0" err="1">
                <a:effectLst/>
                <a:latin typeface="Arial" panose="020B0604020202020204" pitchFamily="34" charset="0"/>
                <a:cs typeface="Arial" panose="020B0604020202020204" pitchFamily="34" charset="0"/>
              </a:rPr>
              <a:t>macrotasks</a:t>
            </a:r>
            <a:r>
              <a:rPr lang="en-US" sz="2000" b="0" i="0" dirty="0">
                <a:effectLst/>
                <a:latin typeface="Arial" panose="020B0604020202020204" pitchFamily="34" charset="0"/>
                <a:cs typeface="Arial" panose="020B0604020202020204" pitchFamily="34" charset="0"/>
              </a:rPr>
              <a:t> is crucial for understanding how asynchronous operations are handled in JavaScript.</a:t>
            </a:r>
          </a:p>
          <a:p>
            <a:pPr marL="0" indent="0" algn="l">
              <a:buNone/>
            </a:pPr>
            <a:r>
              <a:rPr lang="en-US" sz="2000" b="1" i="0" dirty="0">
                <a:effectLst/>
                <a:latin typeface="Arial" panose="020B0604020202020204" pitchFamily="34" charset="0"/>
                <a:cs typeface="Arial" panose="020B0604020202020204" pitchFamily="34" charset="0"/>
              </a:rPr>
              <a:t>**Microtasks**:</a:t>
            </a:r>
          </a:p>
          <a:p>
            <a:pPr marL="457200" lvl="1" indent="0">
              <a:buNone/>
            </a:pPr>
            <a:r>
              <a:rPr lang="en-US" sz="1600" b="0" i="0" dirty="0">
                <a:effectLst/>
                <a:latin typeface="Arial" panose="020B0604020202020204" pitchFamily="34" charset="0"/>
                <a:cs typeface="Arial" panose="020B0604020202020204" pitchFamily="34" charset="0"/>
              </a:rPr>
              <a:t>Microtasks are tasks that are executed asynchronously but are part of the same task. They are typically created by promises and certain APIs like `</a:t>
            </a:r>
            <a:r>
              <a:rPr lang="en-US" sz="1600" b="0" i="0" dirty="0" err="1">
                <a:effectLst/>
                <a:latin typeface="Arial" panose="020B0604020202020204" pitchFamily="34" charset="0"/>
                <a:cs typeface="Arial" panose="020B0604020202020204" pitchFamily="34" charset="0"/>
              </a:rPr>
              <a:t>queueMicrotask</a:t>
            </a:r>
            <a:r>
              <a:rPr lang="en-US" sz="1600" b="0" i="0" dirty="0">
                <a:effectLst/>
                <a:latin typeface="Arial" panose="020B0604020202020204" pitchFamily="34" charset="0"/>
                <a:cs typeface="Arial" panose="020B0604020202020204" pitchFamily="34" charset="0"/>
              </a:rPr>
              <a:t>()` or `</a:t>
            </a:r>
            <a:r>
              <a:rPr lang="en-US" sz="1600" b="0" i="0" dirty="0" err="1">
                <a:effectLst/>
                <a:latin typeface="Arial" panose="020B0604020202020204" pitchFamily="34" charset="0"/>
                <a:cs typeface="Arial" panose="020B0604020202020204" pitchFamily="34" charset="0"/>
              </a:rPr>
              <a:t>MutationObserver</a:t>
            </a:r>
            <a:r>
              <a:rPr lang="en-US" sz="1600" b="0" i="0" dirty="0">
                <a:effectLst/>
                <a:latin typeface="Arial" panose="020B0604020202020204" pitchFamily="34" charset="0"/>
                <a:cs typeface="Arial" panose="020B0604020202020204" pitchFamily="34" charset="0"/>
              </a:rPr>
              <a:t>`. Microtasks are executed after the currently executing script (macro-task) completes but before any rendering or input event is handled.</a:t>
            </a:r>
          </a:p>
          <a:p>
            <a:pPr marL="457200" lvl="1" indent="0">
              <a:buNone/>
            </a:pPr>
            <a:r>
              <a:rPr lang="en-US" sz="1600" b="0" i="0" dirty="0">
                <a:effectLst/>
                <a:latin typeface="Arial" panose="020B0604020202020204" pitchFamily="34" charset="0"/>
                <a:cs typeface="Arial" panose="020B0604020202020204" pitchFamily="34" charset="0"/>
              </a:rPr>
              <a:t>Examples of microtasks:</a:t>
            </a:r>
          </a:p>
          <a:p>
            <a:pPr marL="457200" lvl="1" indent="0">
              <a:buNone/>
            </a:pPr>
            <a:r>
              <a:rPr lang="en-US" sz="1600" b="0" i="0" dirty="0">
                <a:effectLst/>
                <a:latin typeface="Arial" panose="020B0604020202020204" pitchFamily="34" charset="0"/>
                <a:cs typeface="Arial" panose="020B0604020202020204" pitchFamily="34" charset="0"/>
              </a:rPr>
              <a:t>- Promises (resolved or rejected handlers)</a:t>
            </a:r>
          </a:p>
          <a:p>
            <a:pPr marL="457200" lvl="1" indent="0">
              <a:buNone/>
            </a:pP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queueMicrotask</a:t>
            </a:r>
            <a:r>
              <a:rPr lang="en-US" sz="1600" b="0" i="0" dirty="0">
                <a:effectLst/>
                <a:latin typeface="Arial" panose="020B0604020202020204" pitchFamily="34" charset="0"/>
                <a:cs typeface="Arial" panose="020B0604020202020204" pitchFamily="34" charset="0"/>
              </a:rPr>
              <a:t>()` calls</a:t>
            </a:r>
          </a:p>
          <a:p>
            <a:pPr marL="457200" lvl="1" indent="0">
              <a:buNone/>
            </a:pP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MutationObserver</a:t>
            </a:r>
            <a:r>
              <a:rPr lang="en-US" sz="1600" b="0" i="0" dirty="0">
                <a:effectLst/>
                <a:latin typeface="Arial" panose="020B0604020202020204" pitchFamily="34" charset="0"/>
                <a:cs typeface="Arial" panose="020B0604020202020204" pitchFamily="34" charset="0"/>
              </a:rPr>
              <a:t> callbacks</a:t>
            </a:r>
          </a:p>
          <a:p>
            <a:pPr marL="457200" lvl="1" indent="0">
              <a:buNone/>
            </a:pPr>
            <a:endParaRPr lang="en-US" sz="1600" b="0" i="0" dirty="0">
              <a:effectLst/>
              <a:latin typeface="Arial" panose="020B0604020202020204" pitchFamily="34" charset="0"/>
              <a:cs typeface="Arial" panose="020B0604020202020204" pitchFamily="34" charset="0"/>
            </a:endParaRPr>
          </a:p>
          <a:p>
            <a:pPr marL="0" indent="0" algn="l">
              <a:buNone/>
            </a:pPr>
            <a:r>
              <a:rPr lang="en-US" sz="2000" b="1" i="0" dirty="0">
                <a:effectLst/>
                <a:latin typeface="Arial" panose="020B0604020202020204" pitchFamily="34" charset="0"/>
                <a:cs typeface="Arial" panose="020B0604020202020204" pitchFamily="34" charset="0"/>
              </a:rPr>
              <a:t>**</a:t>
            </a:r>
            <a:r>
              <a:rPr lang="en-US" sz="2000" b="1" i="0" dirty="0" err="1">
                <a:effectLst/>
                <a:latin typeface="Arial" panose="020B0604020202020204" pitchFamily="34" charset="0"/>
                <a:cs typeface="Arial" panose="020B0604020202020204" pitchFamily="34" charset="0"/>
              </a:rPr>
              <a:t>Macrotasks</a:t>
            </a:r>
            <a:r>
              <a:rPr lang="en-US" sz="2000" b="1" i="0" dirty="0">
                <a:effectLst/>
                <a:latin typeface="Arial" panose="020B0604020202020204" pitchFamily="34" charset="0"/>
                <a:cs typeface="Arial" panose="020B0604020202020204" pitchFamily="34" charset="0"/>
              </a:rPr>
              <a:t>**:</a:t>
            </a:r>
          </a:p>
          <a:p>
            <a:pPr marL="457200" lvl="1" indent="0">
              <a:buNone/>
            </a:pPr>
            <a:r>
              <a:rPr lang="en-US" sz="1600" b="0" i="0" dirty="0" err="1">
                <a:effectLst/>
                <a:latin typeface="Arial" panose="020B0604020202020204" pitchFamily="34" charset="0"/>
                <a:cs typeface="Arial" panose="020B0604020202020204" pitchFamily="34" charset="0"/>
              </a:rPr>
              <a:t>Macrotasks</a:t>
            </a:r>
            <a:r>
              <a:rPr lang="en-US" sz="1600" b="0" i="0" dirty="0">
                <a:effectLst/>
                <a:latin typeface="Arial" panose="020B0604020202020204" pitchFamily="34" charset="0"/>
                <a:cs typeface="Arial" panose="020B0604020202020204" pitchFamily="34" charset="0"/>
              </a:rPr>
              <a:t>, on the other hand, are tasks that are queued in the event loop and executed independently of the currently executing script. They are usually associated with I/O operations or timer events.</a:t>
            </a:r>
          </a:p>
          <a:p>
            <a:pPr marL="457200" lvl="1" indent="0">
              <a:buNone/>
            </a:pPr>
            <a:r>
              <a:rPr lang="en-US" sz="1600" b="0" i="0" dirty="0">
                <a:effectLst/>
                <a:latin typeface="Arial" panose="020B0604020202020204" pitchFamily="34" charset="0"/>
                <a:cs typeface="Arial" panose="020B0604020202020204" pitchFamily="34" charset="0"/>
              </a:rPr>
              <a:t>Examples of </a:t>
            </a:r>
            <a:r>
              <a:rPr lang="en-US" sz="1600" b="0" i="0" dirty="0" err="1">
                <a:effectLst/>
                <a:latin typeface="Arial" panose="020B0604020202020204" pitchFamily="34" charset="0"/>
                <a:cs typeface="Arial" panose="020B0604020202020204" pitchFamily="34" charset="0"/>
              </a:rPr>
              <a:t>macrotasks</a:t>
            </a:r>
            <a:r>
              <a:rPr lang="en-US" sz="1600" b="0" i="0" dirty="0">
                <a:effectLst/>
                <a:latin typeface="Arial" panose="020B0604020202020204" pitchFamily="34" charset="0"/>
                <a:cs typeface="Arial" panose="020B0604020202020204" pitchFamily="34" charset="0"/>
              </a:rPr>
              <a:t>:</a:t>
            </a:r>
          </a:p>
          <a:p>
            <a:pPr marL="457200" lvl="1" indent="0">
              <a:buNone/>
            </a:pPr>
            <a:r>
              <a:rPr lang="en-US" sz="1600" b="0" i="0" dirty="0">
                <a:effectLst/>
                <a:latin typeface="Arial" panose="020B0604020202020204" pitchFamily="34" charset="0"/>
                <a:cs typeface="Arial" panose="020B0604020202020204" pitchFamily="34" charset="0"/>
              </a:rPr>
              <a:t>- `</a:t>
            </a:r>
            <a:r>
              <a:rPr lang="en-US" sz="1600" b="0" i="0" dirty="0" err="1">
                <a:effectLst/>
                <a:latin typeface="Arial" panose="020B0604020202020204" pitchFamily="34" charset="0"/>
                <a:cs typeface="Arial" panose="020B0604020202020204" pitchFamily="34" charset="0"/>
              </a:rPr>
              <a:t>setTimeout</a:t>
            </a:r>
            <a:r>
              <a:rPr lang="en-US" sz="1600" b="0" i="0" dirty="0">
                <a:effectLst/>
                <a:latin typeface="Arial" panose="020B0604020202020204" pitchFamily="34" charset="0"/>
                <a:cs typeface="Arial" panose="020B0604020202020204" pitchFamily="34" charset="0"/>
              </a:rPr>
              <a:t>` and `</a:t>
            </a:r>
            <a:r>
              <a:rPr lang="en-US" sz="1600" b="0" i="0" dirty="0" err="1">
                <a:effectLst/>
                <a:latin typeface="Arial" panose="020B0604020202020204" pitchFamily="34" charset="0"/>
                <a:cs typeface="Arial" panose="020B0604020202020204" pitchFamily="34" charset="0"/>
              </a:rPr>
              <a:t>setInterval</a:t>
            </a:r>
            <a:r>
              <a:rPr lang="en-US" sz="1600" b="0" i="0" dirty="0">
                <a:effectLst/>
                <a:latin typeface="Arial" panose="020B0604020202020204" pitchFamily="34" charset="0"/>
                <a:cs typeface="Arial" panose="020B0604020202020204" pitchFamily="34" charset="0"/>
              </a:rPr>
              <a:t>` callbacks</a:t>
            </a:r>
          </a:p>
          <a:p>
            <a:pPr marL="457200" lvl="1" indent="0">
              <a:buNone/>
            </a:pPr>
            <a:r>
              <a:rPr lang="en-US" sz="1600" b="0" i="0" dirty="0">
                <a:effectLst/>
                <a:latin typeface="Arial" panose="020B0604020202020204" pitchFamily="34" charset="0"/>
                <a:cs typeface="Arial" panose="020B0604020202020204" pitchFamily="34" charset="0"/>
              </a:rPr>
              <a:t>- I/O operations (e.g., reading a file)</a:t>
            </a:r>
          </a:p>
          <a:p>
            <a:pPr marL="457200" lvl="1" indent="0">
              <a:buNone/>
            </a:pPr>
            <a:r>
              <a:rPr lang="en-US" sz="1600" b="0" i="0" dirty="0">
                <a:effectLst/>
                <a:latin typeface="Arial" panose="020B0604020202020204" pitchFamily="34" charset="0"/>
                <a:cs typeface="Arial" panose="020B0604020202020204" pitchFamily="34" charset="0"/>
              </a:rPr>
              <a:t>- User input events (e.g., click events)</a:t>
            </a:r>
          </a:p>
          <a:p>
            <a:pPr marL="457200" lvl="1" indent="0">
              <a:buNone/>
            </a:pPr>
            <a:endParaRPr lang="en-US" sz="1600" b="0" i="0" dirty="0">
              <a:effectLst/>
              <a:latin typeface="Arial" panose="020B0604020202020204" pitchFamily="34" charset="0"/>
              <a:cs typeface="Arial" panose="020B0604020202020204" pitchFamily="34" charset="0"/>
            </a:endParaRPr>
          </a:p>
          <a:p>
            <a:pPr marL="0" indent="0" algn="l">
              <a:buNone/>
            </a:pPr>
            <a:r>
              <a:rPr lang="en-US" sz="2000" b="1" i="0" dirty="0">
                <a:effectLst/>
                <a:latin typeface="Arial" panose="020B0604020202020204" pitchFamily="34" charset="0"/>
                <a:cs typeface="Arial" panose="020B0604020202020204" pitchFamily="34" charset="0"/>
              </a:rPr>
              <a:t>**Difference**:</a:t>
            </a:r>
          </a:p>
          <a:p>
            <a:pPr marL="457200" lvl="1" indent="0">
              <a:buNone/>
            </a:pPr>
            <a:r>
              <a:rPr lang="en-US" sz="1600" b="0" i="0" dirty="0">
                <a:effectLst/>
                <a:latin typeface="Arial" panose="020B0604020202020204" pitchFamily="34" charset="0"/>
                <a:cs typeface="Arial" panose="020B0604020202020204" pitchFamily="34" charset="0"/>
              </a:rPr>
              <a:t>The main difference between microtasks and </a:t>
            </a:r>
            <a:r>
              <a:rPr lang="en-US" sz="1600" b="0" i="0" dirty="0" err="1">
                <a:effectLst/>
                <a:latin typeface="Arial" panose="020B0604020202020204" pitchFamily="34" charset="0"/>
                <a:cs typeface="Arial" panose="020B0604020202020204" pitchFamily="34" charset="0"/>
              </a:rPr>
              <a:t>macrotasks</a:t>
            </a:r>
            <a:r>
              <a:rPr lang="en-US" sz="1600" b="0" i="0" dirty="0">
                <a:effectLst/>
                <a:latin typeface="Arial" panose="020B0604020202020204" pitchFamily="34" charset="0"/>
                <a:cs typeface="Arial" panose="020B0604020202020204" pitchFamily="34" charset="0"/>
              </a:rPr>
              <a:t> lies in their execution timing and priority in the event loop. Microtasks are executed before </a:t>
            </a:r>
            <a:r>
              <a:rPr lang="en-US" sz="1600" b="0" i="0" dirty="0" err="1">
                <a:effectLst/>
                <a:latin typeface="Arial" panose="020B0604020202020204" pitchFamily="34" charset="0"/>
                <a:cs typeface="Arial" panose="020B0604020202020204" pitchFamily="34" charset="0"/>
              </a:rPr>
              <a:t>macrotasks</a:t>
            </a:r>
            <a:r>
              <a:rPr lang="en-US" sz="1600" b="0" i="0" dirty="0">
                <a:effectLst/>
                <a:latin typeface="Arial" panose="020B0604020202020204" pitchFamily="34" charset="0"/>
                <a:cs typeface="Arial" panose="020B0604020202020204" pitchFamily="34" charset="0"/>
              </a:rPr>
              <a:t>. Microtasks are typically used for operations that need to be executed as soon as possible after the current script finishes, such as updating the UI based on asynchronous data retrieval. </a:t>
            </a:r>
            <a:r>
              <a:rPr lang="en-US" sz="1600" b="0" i="0" dirty="0" err="1">
                <a:effectLst/>
                <a:latin typeface="Arial" panose="020B0604020202020204" pitchFamily="34" charset="0"/>
                <a:cs typeface="Arial" panose="020B0604020202020204" pitchFamily="34" charset="0"/>
              </a:rPr>
              <a:t>Macrotasks</a:t>
            </a:r>
            <a:r>
              <a:rPr lang="en-US" sz="1600" b="0" i="0" dirty="0">
                <a:effectLst/>
                <a:latin typeface="Arial" panose="020B0604020202020204" pitchFamily="34" charset="0"/>
                <a:cs typeface="Arial" panose="020B0604020202020204" pitchFamily="34" charset="0"/>
              </a:rPr>
              <a:t>, on the other hand, are often used for tasks that can be deferred and executed later, such as executing code after a certain delay or handling user input.</a:t>
            </a:r>
          </a:p>
          <a:p>
            <a:pPr marL="457200" lvl="1" indent="0">
              <a:buNone/>
            </a:pPr>
            <a:endParaRPr lang="en-US" sz="1600" b="0" i="0" dirty="0">
              <a:effectLst/>
              <a:latin typeface="Arial" panose="020B0604020202020204" pitchFamily="34" charset="0"/>
              <a:cs typeface="Arial" panose="020B0604020202020204" pitchFamily="34" charset="0"/>
            </a:endParaRPr>
          </a:p>
          <a:p>
            <a:pPr marL="0" indent="0" algn="l">
              <a:buNone/>
            </a:pPr>
            <a:r>
              <a:rPr lang="en-US" sz="2000" b="1" i="0" dirty="0">
                <a:effectLst/>
                <a:latin typeface="Arial" panose="020B0604020202020204" pitchFamily="34" charset="0"/>
                <a:cs typeface="Arial" panose="020B0604020202020204" pitchFamily="34" charset="0"/>
              </a:rPr>
              <a:t>**Prioritization in the event loop**:</a:t>
            </a:r>
          </a:p>
          <a:p>
            <a:pPr marL="457200" lvl="1" indent="0">
              <a:buNone/>
            </a:pPr>
            <a:r>
              <a:rPr lang="en-US" sz="1600" b="0" i="0" dirty="0">
                <a:effectLst/>
                <a:latin typeface="Arial" panose="020B0604020202020204" pitchFamily="34" charset="0"/>
                <a:cs typeface="Arial" panose="020B0604020202020204" pitchFamily="34" charset="0"/>
              </a:rPr>
              <a:t>In the event loop, microtasks have a higher priority than </a:t>
            </a:r>
            <a:r>
              <a:rPr lang="en-US" sz="1600" b="0" i="0" dirty="0" err="1">
                <a:effectLst/>
                <a:latin typeface="Arial" panose="020B0604020202020204" pitchFamily="34" charset="0"/>
                <a:cs typeface="Arial" panose="020B0604020202020204" pitchFamily="34" charset="0"/>
              </a:rPr>
              <a:t>macrotasks</a:t>
            </a:r>
            <a:r>
              <a:rPr lang="en-US" sz="1600" b="0" i="0" dirty="0">
                <a:effectLst/>
                <a:latin typeface="Arial" panose="020B0604020202020204" pitchFamily="34" charset="0"/>
                <a:cs typeface="Arial" panose="020B0604020202020204" pitchFamily="34" charset="0"/>
              </a:rPr>
              <a:t>. When the current execution context finishes (e.g., a function completes), the event loop checks for any microtasks that need to be executed. It processes all available microtasks before moving on to the next </a:t>
            </a:r>
            <a:r>
              <a:rPr lang="en-US" sz="1600" b="0" i="0" dirty="0" err="1">
                <a:effectLst/>
                <a:latin typeface="Arial" panose="020B0604020202020204" pitchFamily="34" charset="0"/>
                <a:cs typeface="Arial" panose="020B0604020202020204" pitchFamily="34" charset="0"/>
              </a:rPr>
              <a:t>macrotask</a:t>
            </a:r>
            <a:r>
              <a:rPr lang="en-US" sz="1600" b="0" i="0" dirty="0">
                <a:effectLst/>
                <a:latin typeface="Arial" panose="020B0604020202020204" pitchFamily="34" charset="0"/>
                <a:cs typeface="Arial" panose="020B0604020202020204" pitchFamily="34" charset="0"/>
              </a:rPr>
              <a:t>. This ensures that microtasks are executed as soon as possible, providing a smoother user experience and allowing for more responsive applications.</a:t>
            </a:r>
          </a:p>
          <a:p>
            <a:pPr marL="457200" lvl="1" indent="0">
              <a:buNone/>
            </a:pPr>
            <a:endParaRPr lang="en-US" sz="1600" dirty="0">
              <a:latin typeface="Arial" panose="020B0604020202020204" pitchFamily="34" charset="0"/>
              <a:cs typeface="Arial" panose="020B0604020202020204" pitchFamily="34" charset="0"/>
            </a:endParaRPr>
          </a:p>
          <a:p>
            <a:pPr marL="457200" lvl="1" indent="0">
              <a:buNone/>
            </a:pPr>
            <a:endParaRPr lang="en-US" sz="1600" b="0" i="0" dirty="0">
              <a:effectLst/>
              <a:latin typeface="Arial" panose="020B0604020202020204" pitchFamily="34" charset="0"/>
              <a:cs typeface="Arial" panose="020B0604020202020204" pitchFamily="34" charset="0"/>
            </a:endParaRPr>
          </a:p>
          <a:p>
            <a:pPr marL="0" indent="0" algn="l">
              <a:buNone/>
            </a:pPr>
            <a:r>
              <a:rPr lang="en-US" sz="2000" b="0" i="0" dirty="0">
                <a:effectLst/>
                <a:latin typeface="Arial" panose="020B0604020202020204" pitchFamily="34" charset="0"/>
                <a:cs typeface="Arial" panose="020B0604020202020204" pitchFamily="34" charset="0"/>
              </a:rPr>
              <a:t>In summary, microtasks and </a:t>
            </a:r>
            <a:r>
              <a:rPr lang="en-US" sz="2000" b="0" i="0" dirty="0" err="1">
                <a:effectLst/>
                <a:latin typeface="Arial" panose="020B0604020202020204" pitchFamily="34" charset="0"/>
                <a:cs typeface="Arial" panose="020B0604020202020204" pitchFamily="34" charset="0"/>
              </a:rPr>
              <a:t>macrotasks</a:t>
            </a:r>
            <a:r>
              <a:rPr lang="en-US" sz="2000" b="0" i="0" dirty="0">
                <a:effectLst/>
                <a:latin typeface="Arial" panose="020B0604020202020204" pitchFamily="34" charset="0"/>
                <a:cs typeface="Arial" panose="020B0604020202020204" pitchFamily="34" charset="0"/>
              </a:rPr>
              <a:t> are both essential for handling asynchronous operations in JavaScript. Microtasks are executed before </a:t>
            </a:r>
            <a:r>
              <a:rPr lang="en-US" sz="2000" b="0" i="0" dirty="0" err="1">
                <a:effectLst/>
                <a:latin typeface="Arial" panose="020B0604020202020204" pitchFamily="34" charset="0"/>
                <a:cs typeface="Arial" panose="020B0604020202020204" pitchFamily="34" charset="0"/>
              </a:rPr>
              <a:t>macrotasks</a:t>
            </a:r>
            <a:r>
              <a:rPr lang="en-US" sz="2000" b="0" i="0" dirty="0">
                <a:effectLst/>
                <a:latin typeface="Arial" panose="020B0604020202020204" pitchFamily="34" charset="0"/>
                <a:cs typeface="Arial" panose="020B0604020202020204" pitchFamily="34" charset="0"/>
              </a:rPr>
              <a:t>, and they have a higher priority in the event loop. Understanding their differences and how they're prioritized in the event loop is crucial for writing efficient and responsive JavaScript code.</a:t>
            </a:r>
          </a:p>
          <a:p>
            <a:endParaRPr lang="en-IN" dirty="0"/>
          </a:p>
        </p:txBody>
      </p:sp>
    </p:spTree>
    <p:extLst>
      <p:ext uri="{BB962C8B-B14F-4D97-AF65-F5344CB8AC3E}">
        <p14:creationId xmlns:p14="http://schemas.microsoft.com/office/powerpoint/2010/main" val="516878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2626</Words>
  <Application>Microsoft Office PowerPoint</Application>
  <PresentationFormat>Widescreen</PresentationFormat>
  <Paragraphs>118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Söhne Mono</vt:lpstr>
      <vt:lpstr>Office Theme</vt:lpstr>
      <vt:lpstr>Understanding Javascript Event-Loop</vt:lpstr>
      <vt:lpstr>PowerPoint Presentation</vt:lpstr>
      <vt:lpstr>PowerPoint Presentation</vt:lpstr>
      <vt:lpstr>PowerPoint Presentation</vt:lpstr>
      <vt:lpstr>PowerPoint Presentation</vt:lpstr>
      <vt:lpstr>Event Loop</vt:lpstr>
      <vt:lpstr>Event Loop</vt:lpstr>
      <vt:lpstr>Event Loop</vt:lpstr>
      <vt:lpstr>Event Loop</vt:lpstr>
      <vt:lpstr>Event Loop</vt:lpstr>
      <vt:lpstr>Best Practices and Pitfalls  </vt:lpstr>
      <vt:lpstr>Questions and Answers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Javascript Event-Loop</dc:title>
  <dc:creator>Ravi kiran y</dc:creator>
  <cp:lastModifiedBy>Ravi kiran y</cp:lastModifiedBy>
  <cp:revision>17</cp:revision>
  <dcterms:created xsi:type="dcterms:W3CDTF">2024-02-16T12:28:25Z</dcterms:created>
  <dcterms:modified xsi:type="dcterms:W3CDTF">2024-02-16T13:25:05Z</dcterms:modified>
</cp:coreProperties>
</file>