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235EF-67D5-4B9B-B17A-597E7F1CC93E}" v="6" dt="2024-05-16T15:10:44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40" y="-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hava Murthy, Ravikiran (CDC/NCEZID/DHCPP/PRB)" userId="fc4c97cb-bcbc-4f74-bac1-3d7bcf6bf98f" providerId="ADAL" clId="{AC9235EF-67D5-4B9B-B17A-597E7F1CC93E}"/>
    <pc:docChg chg="undo custSel addSld modSld">
      <pc:chgData name="Keshava Murthy, Ravikiran (CDC/NCEZID/DHCPP/PRB)" userId="fc4c97cb-bcbc-4f74-bac1-3d7bcf6bf98f" providerId="ADAL" clId="{AC9235EF-67D5-4B9B-B17A-597E7F1CC93E}" dt="2024-05-19T15:10:00.386" v="113" actId="14100"/>
      <pc:docMkLst>
        <pc:docMk/>
      </pc:docMkLst>
      <pc:sldChg chg="modSp mod">
        <pc:chgData name="Keshava Murthy, Ravikiran (CDC/NCEZID/DHCPP/PRB)" userId="fc4c97cb-bcbc-4f74-bac1-3d7bcf6bf98f" providerId="ADAL" clId="{AC9235EF-67D5-4B9B-B17A-597E7F1CC93E}" dt="2024-05-16T15:07:49.231" v="5" actId="1076"/>
        <pc:sldMkLst>
          <pc:docMk/>
          <pc:sldMk cId="2774913101" sldId="256"/>
        </pc:sldMkLst>
        <pc:spChg chg="mod">
          <ac:chgData name="Keshava Murthy, Ravikiran (CDC/NCEZID/DHCPP/PRB)" userId="fc4c97cb-bcbc-4f74-bac1-3d7bcf6bf98f" providerId="ADAL" clId="{AC9235EF-67D5-4B9B-B17A-597E7F1CC93E}" dt="2024-05-16T15:07:24.581" v="0" actId="1076"/>
          <ac:spMkLst>
            <pc:docMk/>
            <pc:sldMk cId="2774913101" sldId="256"/>
            <ac:spMk id="20" creationId="{8ADE7E90-49CD-EBC1-E77C-0E855C86B0B7}"/>
          </ac:spMkLst>
        </pc:spChg>
        <pc:cxnChg chg="mod">
          <ac:chgData name="Keshava Murthy, Ravikiran (CDC/NCEZID/DHCPP/PRB)" userId="fc4c97cb-bcbc-4f74-bac1-3d7bcf6bf98f" providerId="ADAL" clId="{AC9235EF-67D5-4B9B-B17A-597E7F1CC93E}" dt="2024-05-16T15:07:47.312" v="4" actId="1076"/>
          <ac:cxnSpMkLst>
            <pc:docMk/>
            <pc:sldMk cId="2774913101" sldId="256"/>
            <ac:cxnSpMk id="10" creationId="{B111C2B2-3A04-2B4E-6FF1-5F4493D6991C}"/>
          </ac:cxnSpMkLst>
        </pc:cxnChg>
        <pc:cxnChg chg="mod">
          <ac:chgData name="Keshava Murthy, Ravikiran (CDC/NCEZID/DHCPP/PRB)" userId="fc4c97cb-bcbc-4f74-bac1-3d7bcf6bf98f" providerId="ADAL" clId="{AC9235EF-67D5-4B9B-B17A-597E7F1CC93E}" dt="2024-05-16T15:07:49.231" v="5" actId="1076"/>
          <ac:cxnSpMkLst>
            <pc:docMk/>
            <pc:sldMk cId="2774913101" sldId="256"/>
            <ac:cxnSpMk id="11" creationId="{0182A484-2DB0-E338-CD09-1FD8E0334A2C}"/>
          </ac:cxnSpMkLst>
        </pc:cxnChg>
      </pc:sldChg>
      <pc:sldChg chg="addSp delSp modSp new mod">
        <pc:chgData name="Keshava Murthy, Ravikiran (CDC/NCEZID/DHCPP/PRB)" userId="fc4c97cb-bcbc-4f74-bac1-3d7bcf6bf98f" providerId="ADAL" clId="{AC9235EF-67D5-4B9B-B17A-597E7F1CC93E}" dt="2024-05-19T15:10:00.386" v="113" actId="14100"/>
        <pc:sldMkLst>
          <pc:docMk/>
          <pc:sldMk cId="3917895609" sldId="262"/>
        </pc:sldMkLst>
        <pc:spChg chg="del">
          <ac:chgData name="Keshava Murthy, Ravikiran (CDC/NCEZID/DHCPP/PRB)" userId="fc4c97cb-bcbc-4f74-bac1-3d7bcf6bf98f" providerId="ADAL" clId="{AC9235EF-67D5-4B9B-B17A-597E7F1CC93E}" dt="2024-05-16T15:10:00.499" v="7" actId="478"/>
          <ac:spMkLst>
            <pc:docMk/>
            <pc:sldMk cId="3917895609" sldId="262"/>
            <ac:spMk id="2" creationId="{80A7CE68-C346-FBBA-2DDA-49FCDBC9E05D}"/>
          </ac:spMkLst>
        </pc:spChg>
        <pc:spChg chg="del">
          <ac:chgData name="Keshava Murthy, Ravikiran (CDC/NCEZID/DHCPP/PRB)" userId="fc4c97cb-bcbc-4f74-bac1-3d7bcf6bf98f" providerId="ADAL" clId="{AC9235EF-67D5-4B9B-B17A-597E7F1CC93E}" dt="2024-05-16T15:10:01.503" v="8" actId="478"/>
          <ac:spMkLst>
            <pc:docMk/>
            <pc:sldMk cId="3917895609" sldId="262"/>
            <ac:spMk id="3" creationId="{EF8289D0-1945-8A62-662D-22A11E29E071}"/>
          </ac:spMkLst>
        </pc:spChg>
        <pc:spChg chg="add mod">
          <ac:chgData name="Keshava Murthy, Ravikiran (CDC/NCEZID/DHCPP/PRB)" userId="fc4c97cb-bcbc-4f74-bac1-3d7bcf6bf98f" providerId="ADAL" clId="{AC9235EF-67D5-4B9B-B17A-597E7F1CC93E}" dt="2024-05-17T18:21:01.864" v="112" actId="14100"/>
          <ac:spMkLst>
            <pc:docMk/>
            <pc:sldMk cId="3917895609" sldId="262"/>
            <ac:spMk id="5" creationId="{41B4887D-CE69-D52A-820E-45B5273E79F4}"/>
          </ac:spMkLst>
        </pc:spChg>
        <pc:spChg chg="add mod">
          <ac:chgData name="Keshava Murthy, Ravikiran (CDC/NCEZID/DHCPP/PRB)" userId="fc4c97cb-bcbc-4f74-bac1-3d7bcf6bf98f" providerId="ADAL" clId="{AC9235EF-67D5-4B9B-B17A-597E7F1CC93E}" dt="2024-05-19T15:10:00.386" v="113" actId="14100"/>
          <ac:spMkLst>
            <pc:docMk/>
            <pc:sldMk cId="3917895609" sldId="262"/>
            <ac:spMk id="6" creationId="{EF0FBFFA-F49B-1A4E-D1FA-24E36D39BCBF}"/>
          </ac:spMkLst>
        </pc:spChg>
        <pc:spChg chg="add mod">
          <ac:chgData name="Keshava Murthy, Ravikiran (CDC/NCEZID/DHCPP/PRB)" userId="fc4c97cb-bcbc-4f74-bac1-3d7bcf6bf98f" providerId="ADAL" clId="{AC9235EF-67D5-4B9B-B17A-597E7F1CC93E}" dt="2024-05-16T15:39:19.856" v="99" actId="1076"/>
          <ac:spMkLst>
            <pc:docMk/>
            <pc:sldMk cId="3917895609" sldId="262"/>
            <ac:spMk id="7" creationId="{622D7235-D510-4F70-891A-34CC8FC6BB99}"/>
          </ac:spMkLst>
        </pc:spChg>
        <pc:spChg chg="add mod">
          <ac:chgData name="Keshava Murthy, Ravikiran (CDC/NCEZID/DHCPP/PRB)" userId="fc4c97cb-bcbc-4f74-bac1-3d7bcf6bf98f" providerId="ADAL" clId="{AC9235EF-67D5-4B9B-B17A-597E7F1CC93E}" dt="2024-05-16T15:39:22.490" v="100" actId="1076"/>
          <ac:spMkLst>
            <pc:docMk/>
            <pc:sldMk cId="3917895609" sldId="262"/>
            <ac:spMk id="8" creationId="{88C464FE-8D0B-CFDF-C801-89D884663DFB}"/>
          </ac:spMkLst>
        </pc:spChg>
        <pc:graphicFrameChg chg="add del mod modGraphic">
          <ac:chgData name="Keshava Murthy, Ravikiran (CDC/NCEZID/DHCPP/PRB)" userId="fc4c97cb-bcbc-4f74-bac1-3d7bcf6bf98f" providerId="ADAL" clId="{AC9235EF-67D5-4B9B-B17A-597E7F1CC93E}" dt="2024-05-16T15:40:02.285" v="107" actId="478"/>
          <ac:graphicFrameMkLst>
            <pc:docMk/>
            <pc:sldMk cId="3917895609" sldId="262"/>
            <ac:graphicFrameMk id="9" creationId="{447E1E79-DDD3-98C7-60EE-291710EF60D1}"/>
          </ac:graphicFrameMkLst>
        </pc:graphicFrameChg>
        <pc:picChg chg="add del mod">
          <ac:chgData name="Keshava Murthy, Ravikiran (CDC/NCEZID/DHCPP/PRB)" userId="fc4c97cb-bcbc-4f74-bac1-3d7bcf6bf98f" providerId="ADAL" clId="{AC9235EF-67D5-4B9B-B17A-597E7F1CC93E}" dt="2024-05-16T15:10:07.617" v="12"/>
          <ac:picMkLst>
            <pc:docMk/>
            <pc:sldMk cId="3917895609" sldId="262"/>
            <ac:picMk id="4" creationId="{D7F9A9DC-466E-DAF2-44EB-CEF4B02C5F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4D4B-3488-CD43-66F6-79B76627E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3ED5-CDC3-2FD5-AC01-27B2FD473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B016-769B-D57D-229E-E292A20A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7B707-9B35-C9B8-0EA1-04723D05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D4D5E-57AC-8D02-5C7C-8A608B7A2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F95C0-2BEC-4DAC-E082-300106FC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31CF-18B9-22E2-A3BE-6FF34877A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F843-4DF3-B827-7C18-8E758B6D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61809-CA76-FCEE-5422-46B2C8F18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2955-1D6E-2E45-D96C-7491B94F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9A10B-6675-5C08-5764-EA99EAE3D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AADF-34FE-9C47-CE78-2B2EE311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9A34-CC80-0492-8C06-C06E328B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79D4-638A-AF67-03FA-3EFF2D2B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EE99-4D30-0AAD-ECEE-B640575B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4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5BEC-0A91-A384-4FEF-8DE6B3B0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78918-1E6D-92A2-F861-8A1ABFBA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76B8B-E9B9-D607-5F04-FC7AFA6F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7E90-442A-0505-A3A3-9588591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8D8F-09E4-E848-A30C-43F65294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AD26-3FE7-E039-D132-0513778B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567B-DD36-5886-FECC-DA26D486A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2656-56CE-22E7-0A62-75AAFEBC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E73A-B24E-7BF1-BFEA-E32F9F8A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1B70-0BAE-41B2-C6BB-569372CE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C4A1-E59E-ADD0-A880-EE927583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9B9D-CF68-29C3-0125-0089A049F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04F3D-C5E6-5624-AD68-8CE60F1E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DD46C-3C69-A752-E259-27734812B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F3F6-9051-6BBB-071A-691F7C16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A81D2-DCA9-6367-69B3-207B7589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707D-543D-25EF-DF36-07FCA3C8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9A589-5F82-5276-B615-69B846330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17194-329B-5442-D515-D1A79E97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B51D2-E3D9-0ABC-1F30-05159EE9C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333CD-76D5-6398-6811-2A727261E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9B1AE-E85C-435F-4F1A-3600E89F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7F1ED-158F-4C63-79AD-7453C086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DE85D1-E1AC-589D-7E0D-30446FE7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5031-94FB-1A23-15D6-82DE8ADF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E2AA-E5E5-5540-D7C6-3E0D5CD4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D043-3FE8-F1D4-D9FC-B47E9E34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0F43-8D82-9381-344B-CCC04478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08834-400C-AC29-066B-8899969A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CDD23-E239-0685-F7C6-026CBE4B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4A4F-9EC8-2E7B-85F6-1FCC76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2545-93A2-DCEF-BA38-49712F8F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0A0C-1C09-A8BD-150E-A368B360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BA65-D5C4-FC2B-DB27-EA0C57AD0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DC08D-B6EF-4E49-E1E3-E573ACF2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B542C-D0E2-0EFC-3EBE-59BE41E6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26B81-7334-AA36-34CA-3400D59E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4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03B1-12C5-1348-F86D-08B0671D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01A7F-7B76-4028-67DA-358C33520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0714A-A04D-6DD2-449E-7B297882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8880-28A8-E356-D21C-1734C292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ACB85-1F48-CFC7-8777-2C3115AE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EC1DF-A440-CAA0-20AA-84A2027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4FD09-9F37-30CC-1E37-D41EBECE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0BE1A-ED67-0ED7-F98B-241B231B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8E09A-1A90-9154-7BC8-6C84C453F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92929-A3C7-44BA-8392-BF6CE669FC8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32CC-85C7-B781-2614-249C15607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B3D2-10AE-8BDC-9DF5-992251D6F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E94F-980B-40C8-8BC0-33ED2EA49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CAE884E-4925-03B8-B6B1-1FF1AFD53191}"/>
              </a:ext>
            </a:extLst>
          </p:cNvPr>
          <p:cNvSpPr/>
          <p:nvPr/>
        </p:nvSpPr>
        <p:spPr>
          <a:xfrm>
            <a:off x="6469227" y="3704058"/>
            <a:ext cx="5010532" cy="254288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32E2F6E-D102-A0F7-2BA4-A004A1689913}"/>
              </a:ext>
            </a:extLst>
          </p:cNvPr>
          <p:cNvSpPr/>
          <p:nvPr/>
        </p:nvSpPr>
        <p:spPr>
          <a:xfrm>
            <a:off x="6428794" y="955997"/>
            <a:ext cx="5010532" cy="25428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34E34-38FB-E38F-623B-24E401918D88}"/>
              </a:ext>
            </a:extLst>
          </p:cNvPr>
          <p:cNvSpPr/>
          <p:nvPr/>
        </p:nvSpPr>
        <p:spPr>
          <a:xfrm>
            <a:off x="7128586" y="2155371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2EB3A-7D87-A3AA-76F4-1F9DA5AF33C5}"/>
              </a:ext>
            </a:extLst>
          </p:cNvPr>
          <p:cNvSpPr/>
          <p:nvPr/>
        </p:nvSpPr>
        <p:spPr>
          <a:xfrm>
            <a:off x="8540619" y="2155371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C3420-67BF-3EDC-A279-1501139611EB}"/>
              </a:ext>
            </a:extLst>
          </p:cNvPr>
          <p:cNvSpPr/>
          <p:nvPr/>
        </p:nvSpPr>
        <p:spPr>
          <a:xfrm>
            <a:off x="9952652" y="2155371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0A6-0FDB-9B1A-826D-70A3F72F3B0B}"/>
              </a:ext>
            </a:extLst>
          </p:cNvPr>
          <p:cNvSpPr/>
          <p:nvPr/>
        </p:nvSpPr>
        <p:spPr>
          <a:xfrm>
            <a:off x="8540619" y="1054359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BF02FC-65EA-EC3E-E6D6-69446F70D327}"/>
              </a:ext>
            </a:extLst>
          </p:cNvPr>
          <p:cNvCxnSpPr/>
          <p:nvPr/>
        </p:nvCxnSpPr>
        <p:spPr>
          <a:xfrm>
            <a:off x="8117632" y="2425959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EE9632-0870-1281-41F9-B63766DBFADD}"/>
              </a:ext>
            </a:extLst>
          </p:cNvPr>
          <p:cNvCxnSpPr/>
          <p:nvPr/>
        </p:nvCxnSpPr>
        <p:spPr>
          <a:xfrm>
            <a:off x="9529666" y="2425959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83DC62-478D-B826-D050-0858C262838A}"/>
              </a:ext>
            </a:extLst>
          </p:cNvPr>
          <p:cNvCxnSpPr>
            <a:cxnSpLocks/>
          </p:cNvCxnSpPr>
          <p:nvPr/>
        </p:nvCxnSpPr>
        <p:spPr>
          <a:xfrm>
            <a:off x="7585786" y="2783632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C4B877-AD83-EF3C-3A6E-7E5EE25AF9A1}"/>
              </a:ext>
            </a:extLst>
          </p:cNvPr>
          <p:cNvCxnSpPr>
            <a:cxnSpLocks/>
          </p:cNvCxnSpPr>
          <p:nvPr/>
        </p:nvCxnSpPr>
        <p:spPr>
          <a:xfrm>
            <a:off x="8997819" y="2806957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393471-E287-0576-BF70-07389CDB4C6E}"/>
              </a:ext>
            </a:extLst>
          </p:cNvPr>
          <p:cNvCxnSpPr>
            <a:cxnSpLocks/>
          </p:cNvCxnSpPr>
          <p:nvPr/>
        </p:nvCxnSpPr>
        <p:spPr>
          <a:xfrm>
            <a:off x="10403630" y="2806956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517D44-6C1B-0122-9CAB-758D8AF2F744}"/>
              </a:ext>
            </a:extLst>
          </p:cNvPr>
          <p:cNvCxnSpPr>
            <a:cxnSpLocks/>
          </p:cNvCxnSpPr>
          <p:nvPr/>
        </p:nvCxnSpPr>
        <p:spPr>
          <a:xfrm flipV="1">
            <a:off x="8997819" y="1754155"/>
            <a:ext cx="0" cy="307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B74D4-E121-FAB0-13AA-DA68C6AE78D6}"/>
              </a:ext>
            </a:extLst>
          </p:cNvPr>
          <p:cNvCxnSpPr>
            <a:cxnSpLocks/>
          </p:cNvCxnSpPr>
          <p:nvPr/>
        </p:nvCxnSpPr>
        <p:spPr>
          <a:xfrm flipH="1">
            <a:off x="8170506" y="1749490"/>
            <a:ext cx="242595" cy="312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06B111-2E4F-DAC4-B3EB-CCA6AAAAFB00}"/>
              </a:ext>
            </a:extLst>
          </p:cNvPr>
          <p:cNvCxnSpPr/>
          <p:nvPr/>
        </p:nvCxnSpPr>
        <p:spPr>
          <a:xfrm>
            <a:off x="10966579" y="2425959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DE0721-73F8-CB43-95E7-E616C1BCF1BB}"/>
              </a:ext>
            </a:extLst>
          </p:cNvPr>
          <p:cNvCxnSpPr/>
          <p:nvPr/>
        </p:nvCxnSpPr>
        <p:spPr>
          <a:xfrm>
            <a:off x="6683829" y="2425959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A1FE8E-7BAC-C891-B4B6-E7C57E0404B3}"/>
              </a:ext>
            </a:extLst>
          </p:cNvPr>
          <p:cNvSpPr txBox="1"/>
          <p:nvPr/>
        </p:nvSpPr>
        <p:spPr>
          <a:xfrm>
            <a:off x="7445830" y="2241293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1FD31-9243-24F0-0584-ED2CA23BE995}"/>
              </a:ext>
            </a:extLst>
          </p:cNvPr>
          <p:cNvSpPr txBox="1"/>
          <p:nvPr/>
        </p:nvSpPr>
        <p:spPr>
          <a:xfrm>
            <a:off x="8823648" y="2241293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5DB163-D762-2C77-85B4-062101971D84}"/>
              </a:ext>
            </a:extLst>
          </p:cNvPr>
          <p:cNvSpPr txBox="1"/>
          <p:nvPr/>
        </p:nvSpPr>
        <p:spPr>
          <a:xfrm>
            <a:off x="10229459" y="2241293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A4C4E4-18DD-2C26-1672-94B502EF7B3F}"/>
              </a:ext>
            </a:extLst>
          </p:cNvPr>
          <p:cNvSpPr txBox="1"/>
          <p:nvPr/>
        </p:nvSpPr>
        <p:spPr>
          <a:xfrm>
            <a:off x="8823648" y="1129003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61255D-A442-E875-102B-FE7F3DE1D8AE}"/>
              </a:ext>
            </a:extLst>
          </p:cNvPr>
          <p:cNvSpPr/>
          <p:nvPr/>
        </p:nvSpPr>
        <p:spPr>
          <a:xfrm>
            <a:off x="7128585" y="4329405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9571631-8F98-A782-F30E-B44510C8CF74}"/>
              </a:ext>
            </a:extLst>
          </p:cNvPr>
          <p:cNvSpPr/>
          <p:nvPr/>
        </p:nvSpPr>
        <p:spPr>
          <a:xfrm>
            <a:off x="8540618" y="4329405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6AA894-49BE-E0CD-C3AF-F3CF45750837}"/>
              </a:ext>
            </a:extLst>
          </p:cNvPr>
          <p:cNvSpPr/>
          <p:nvPr/>
        </p:nvSpPr>
        <p:spPr>
          <a:xfrm>
            <a:off x="9952651" y="4329405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0AD67C-93A4-1650-1CD2-5278341C5D9E}"/>
              </a:ext>
            </a:extLst>
          </p:cNvPr>
          <p:cNvSpPr/>
          <p:nvPr/>
        </p:nvSpPr>
        <p:spPr>
          <a:xfrm>
            <a:off x="8562388" y="5433524"/>
            <a:ext cx="914401" cy="541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4807D2-B4BF-BD24-C9EB-3B2DABB45230}"/>
              </a:ext>
            </a:extLst>
          </p:cNvPr>
          <p:cNvCxnSpPr/>
          <p:nvPr/>
        </p:nvCxnSpPr>
        <p:spPr>
          <a:xfrm>
            <a:off x="8117632" y="4599993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081132-724C-1A2D-5609-806041AD80ED}"/>
              </a:ext>
            </a:extLst>
          </p:cNvPr>
          <p:cNvCxnSpPr/>
          <p:nvPr/>
        </p:nvCxnSpPr>
        <p:spPr>
          <a:xfrm>
            <a:off x="9529665" y="4599993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BCF4AF-CEE0-DAAA-4973-010ED1A91D4F}"/>
              </a:ext>
            </a:extLst>
          </p:cNvPr>
          <p:cNvCxnSpPr>
            <a:cxnSpLocks/>
          </p:cNvCxnSpPr>
          <p:nvPr/>
        </p:nvCxnSpPr>
        <p:spPr>
          <a:xfrm>
            <a:off x="7585785" y="4957666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2370AA-808C-6AB4-356C-9161306135F7}"/>
              </a:ext>
            </a:extLst>
          </p:cNvPr>
          <p:cNvCxnSpPr>
            <a:cxnSpLocks/>
          </p:cNvCxnSpPr>
          <p:nvPr/>
        </p:nvCxnSpPr>
        <p:spPr>
          <a:xfrm>
            <a:off x="8997818" y="4980991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C9BE69-87E7-0CEC-BCE9-8737F1A44DA7}"/>
              </a:ext>
            </a:extLst>
          </p:cNvPr>
          <p:cNvCxnSpPr>
            <a:cxnSpLocks/>
          </p:cNvCxnSpPr>
          <p:nvPr/>
        </p:nvCxnSpPr>
        <p:spPr>
          <a:xfrm>
            <a:off x="10403629" y="4980990"/>
            <a:ext cx="0" cy="351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867D83-6097-590A-D4CB-A343E0D38E2F}"/>
              </a:ext>
            </a:extLst>
          </p:cNvPr>
          <p:cNvCxnSpPr>
            <a:cxnSpLocks/>
          </p:cNvCxnSpPr>
          <p:nvPr/>
        </p:nvCxnSpPr>
        <p:spPr>
          <a:xfrm flipV="1">
            <a:off x="8997818" y="3928189"/>
            <a:ext cx="0" cy="307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E40031-C246-8088-AA85-7725E20D8374}"/>
              </a:ext>
            </a:extLst>
          </p:cNvPr>
          <p:cNvCxnSpPr>
            <a:cxnSpLocks/>
          </p:cNvCxnSpPr>
          <p:nvPr/>
        </p:nvCxnSpPr>
        <p:spPr>
          <a:xfrm flipH="1" flipV="1">
            <a:off x="8117632" y="5201428"/>
            <a:ext cx="295468" cy="215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AEF9-10CA-B03C-F65F-B86350633D3A}"/>
              </a:ext>
            </a:extLst>
          </p:cNvPr>
          <p:cNvCxnSpPr/>
          <p:nvPr/>
        </p:nvCxnSpPr>
        <p:spPr>
          <a:xfrm>
            <a:off x="10966578" y="4599993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01FB34-5344-83FE-5CF1-A4D09CC595B9}"/>
              </a:ext>
            </a:extLst>
          </p:cNvPr>
          <p:cNvCxnSpPr/>
          <p:nvPr/>
        </p:nvCxnSpPr>
        <p:spPr>
          <a:xfrm>
            <a:off x="6683828" y="4599993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CAA9A4B-8008-3EBE-C8EA-A541D5F5DDE4}"/>
              </a:ext>
            </a:extLst>
          </p:cNvPr>
          <p:cNvSpPr txBox="1"/>
          <p:nvPr/>
        </p:nvSpPr>
        <p:spPr>
          <a:xfrm>
            <a:off x="7445829" y="4415327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35CE2A-EF65-FA66-1747-3828E01D6531}"/>
              </a:ext>
            </a:extLst>
          </p:cNvPr>
          <p:cNvSpPr txBox="1"/>
          <p:nvPr/>
        </p:nvSpPr>
        <p:spPr>
          <a:xfrm>
            <a:off x="8823647" y="4415327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8B37B2-C13D-A332-22E4-C1DD3272D64B}"/>
              </a:ext>
            </a:extLst>
          </p:cNvPr>
          <p:cNvSpPr txBox="1"/>
          <p:nvPr/>
        </p:nvSpPr>
        <p:spPr>
          <a:xfrm>
            <a:off x="10229458" y="4415327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A7D8EE-E938-DE59-2CF7-E6C86F07B5E6}"/>
              </a:ext>
            </a:extLst>
          </p:cNvPr>
          <p:cNvSpPr txBox="1"/>
          <p:nvPr/>
        </p:nvSpPr>
        <p:spPr>
          <a:xfrm>
            <a:off x="8888960" y="5501565"/>
            <a:ext cx="34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35A6551-75E8-1126-5EB5-76429DFD89BD}"/>
              </a:ext>
            </a:extLst>
          </p:cNvPr>
          <p:cNvCxnSpPr/>
          <p:nvPr/>
        </p:nvCxnSpPr>
        <p:spPr>
          <a:xfrm>
            <a:off x="9604309" y="5697892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3D3856-079C-0D19-F10D-45E26533277F}"/>
              </a:ext>
            </a:extLst>
          </p:cNvPr>
          <p:cNvCxnSpPr/>
          <p:nvPr/>
        </p:nvCxnSpPr>
        <p:spPr>
          <a:xfrm>
            <a:off x="9529666" y="1321835"/>
            <a:ext cx="3483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9BEF701-344E-9BDD-C427-52A0E6843C29}"/>
              </a:ext>
            </a:extLst>
          </p:cNvPr>
          <p:cNvCxnSpPr>
            <a:cxnSpLocks/>
          </p:cNvCxnSpPr>
          <p:nvPr/>
        </p:nvCxnSpPr>
        <p:spPr>
          <a:xfrm flipH="1">
            <a:off x="8227263" y="2781881"/>
            <a:ext cx="1684959" cy="165939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1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49BA90C-FE96-EF2B-F444-931225181A6C}"/>
              </a:ext>
            </a:extLst>
          </p:cNvPr>
          <p:cNvSpPr/>
          <p:nvPr/>
        </p:nvSpPr>
        <p:spPr>
          <a:xfrm>
            <a:off x="8501965" y="1061706"/>
            <a:ext cx="3479197" cy="3224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670DC8-EE6E-10D9-8FBD-F312A8D0E790}"/>
              </a:ext>
            </a:extLst>
          </p:cNvPr>
          <p:cNvSpPr/>
          <p:nvPr/>
        </p:nvSpPr>
        <p:spPr>
          <a:xfrm>
            <a:off x="4836538" y="1443056"/>
            <a:ext cx="2562552" cy="24619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6F8E7C-A211-2B74-C470-BF55AAFE5B1A}"/>
              </a:ext>
            </a:extLst>
          </p:cNvPr>
          <p:cNvSpPr/>
          <p:nvPr/>
        </p:nvSpPr>
        <p:spPr>
          <a:xfrm>
            <a:off x="942649" y="1982263"/>
            <a:ext cx="1679511" cy="159553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4B556-784E-EA99-6465-A82A5165F6F6}"/>
              </a:ext>
            </a:extLst>
          </p:cNvPr>
          <p:cNvSpPr txBox="1"/>
          <p:nvPr/>
        </p:nvSpPr>
        <p:spPr>
          <a:xfrm>
            <a:off x="243282" y="4052032"/>
            <a:ext cx="291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 Midwest Area X</a:t>
            </a:r>
          </a:p>
          <a:p>
            <a:r>
              <a:rPr lang="en-US" dirty="0"/>
              <a:t>Years 0 – 5: Epizootic Phase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1CAF94-203C-3775-BCA3-AB3915867A3E}"/>
              </a:ext>
            </a:extLst>
          </p:cNvPr>
          <p:cNvSpPr/>
          <p:nvPr/>
        </p:nvSpPr>
        <p:spPr>
          <a:xfrm>
            <a:off x="5278058" y="1910742"/>
            <a:ext cx="1679511" cy="1595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9CC8A-5A2E-F9DE-6A47-DA1EB4E6912B}"/>
              </a:ext>
            </a:extLst>
          </p:cNvPr>
          <p:cNvSpPr txBox="1"/>
          <p:nvPr/>
        </p:nvSpPr>
        <p:spPr>
          <a:xfrm>
            <a:off x="8383399" y="4298109"/>
            <a:ext cx="4053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 Midwest area X</a:t>
            </a:r>
          </a:p>
          <a:p>
            <a:r>
              <a:rPr lang="en-US" dirty="0"/>
              <a:t>Years 10 - 25: Establishment Phase</a:t>
            </a:r>
          </a:p>
          <a:p>
            <a:endParaRPr lang="en-US" dirty="0"/>
          </a:p>
          <a:p>
            <a:r>
              <a:rPr lang="en-US" dirty="0"/>
              <a:t>Expansion Midwest Area X</a:t>
            </a:r>
          </a:p>
          <a:p>
            <a:r>
              <a:rPr lang="en-US" dirty="0"/>
              <a:t>Years 5 - 25: Establishment Phase</a:t>
            </a:r>
          </a:p>
          <a:p>
            <a:endParaRPr lang="en-US" dirty="0"/>
          </a:p>
          <a:p>
            <a:r>
              <a:rPr lang="en-US" dirty="0"/>
              <a:t>Expansion Midwest Areas X2</a:t>
            </a:r>
          </a:p>
          <a:p>
            <a:r>
              <a:rPr lang="en-US" dirty="0"/>
              <a:t>Years 0 – 5: Epizootic Phase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11C2B2-3A04-2B4E-6FF1-5F4493D6991C}"/>
              </a:ext>
            </a:extLst>
          </p:cNvPr>
          <p:cNvCxnSpPr/>
          <p:nvPr/>
        </p:nvCxnSpPr>
        <p:spPr>
          <a:xfrm>
            <a:off x="3775746" y="390825"/>
            <a:ext cx="58723" cy="572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82A484-2DB0-E338-CD09-1FD8E0334A2C}"/>
              </a:ext>
            </a:extLst>
          </p:cNvPr>
          <p:cNvCxnSpPr/>
          <p:nvPr/>
        </p:nvCxnSpPr>
        <p:spPr>
          <a:xfrm>
            <a:off x="8066153" y="390825"/>
            <a:ext cx="58723" cy="5729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8B4FAC8-9294-8615-AFE3-FEAE17790F4A}"/>
              </a:ext>
            </a:extLst>
          </p:cNvPr>
          <p:cNvSpPr/>
          <p:nvPr/>
        </p:nvSpPr>
        <p:spPr>
          <a:xfrm>
            <a:off x="8960289" y="1449348"/>
            <a:ext cx="2562552" cy="24619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A94D97-1CDB-5BA6-305F-FA3F888FB884}"/>
              </a:ext>
            </a:extLst>
          </p:cNvPr>
          <p:cNvSpPr/>
          <p:nvPr/>
        </p:nvSpPr>
        <p:spPr>
          <a:xfrm>
            <a:off x="9401809" y="1917034"/>
            <a:ext cx="1679511" cy="159553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9F840-FFBA-897A-C61F-794977D3234B}"/>
              </a:ext>
            </a:extLst>
          </p:cNvPr>
          <p:cNvSpPr txBox="1"/>
          <p:nvPr/>
        </p:nvSpPr>
        <p:spPr>
          <a:xfrm>
            <a:off x="4814722" y="4298109"/>
            <a:ext cx="405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Metro Midwest area X</a:t>
            </a:r>
          </a:p>
          <a:p>
            <a:r>
              <a:rPr lang="en-US" dirty="0"/>
              <a:t>Years 5 - 25: Establishment Phase</a:t>
            </a:r>
          </a:p>
          <a:p>
            <a:endParaRPr lang="en-US" dirty="0"/>
          </a:p>
          <a:p>
            <a:r>
              <a:rPr lang="en-US" dirty="0"/>
              <a:t>Expansion Midwest Area X</a:t>
            </a:r>
          </a:p>
          <a:p>
            <a:r>
              <a:rPr lang="en-US" dirty="0"/>
              <a:t>Years 0 – 5: Epizootic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6C71B-580E-42EA-9DFD-C4107200C0D9}"/>
              </a:ext>
            </a:extLst>
          </p:cNvPr>
          <p:cNvSpPr txBox="1"/>
          <p:nvPr/>
        </p:nvSpPr>
        <p:spPr>
          <a:xfrm>
            <a:off x="243282" y="738540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Years 0 - 5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185669-BAB7-6016-46DC-0ADCBDCA970A}"/>
              </a:ext>
            </a:extLst>
          </p:cNvPr>
          <p:cNvSpPr txBox="1"/>
          <p:nvPr/>
        </p:nvSpPr>
        <p:spPr>
          <a:xfrm>
            <a:off x="4573400" y="692374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Years 5 - 10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1E0F4-562C-B2D5-0547-D6AB09C7C54F}"/>
              </a:ext>
            </a:extLst>
          </p:cNvPr>
          <p:cNvSpPr txBox="1"/>
          <p:nvPr/>
        </p:nvSpPr>
        <p:spPr>
          <a:xfrm>
            <a:off x="8960289" y="672430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Years 10 - 15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8FC4A-3472-EA99-4E77-632DF6E07D7F}"/>
              </a:ext>
            </a:extLst>
          </p:cNvPr>
          <p:cNvSpPr txBox="1"/>
          <p:nvPr/>
        </p:nvSpPr>
        <p:spPr>
          <a:xfrm>
            <a:off x="4573400" y="6006269"/>
            <a:ext cx="291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Assumes 1 introduction per 100 miles of circumference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E7E90-49CD-EBC1-E77C-0E855C86B0B7}"/>
              </a:ext>
            </a:extLst>
          </p:cNvPr>
          <p:cNvSpPr txBox="1"/>
          <p:nvPr/>
        </p:nvSpPr>
        <p:spPr>
          <a:xfrm>
            <a:off x="106883" y="4882885"/>
            <a:ext cx="35122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Total raccoon deaths (and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Total human exposures (and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Total PEP demand (assumes some inflation factor or need Cass numbers on non-rabid raccoon exposure rate or just do % positivity adjustment AND will this change based on our 3 phases?)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Total PEP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i="1" dirty="0"/>
              <a:t>Human Deaths (assume sensitivity analysis around PEP seeking behavior / PEP accessibility)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77491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87E6-3897-E187-54FC-FFBEBA55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61" y="18255"/>
            <a:ext cx="10515600" cy="1325563"/>
          </a:xfrm>
        </p:spPr>
        <p:txBody>
          <a:bodyPr/>
          <a:lstStyle/>
          <a:p>
            <a:r>
              <a:rPr lang="en-US" dirty="0"/>
              <a:t>Some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FBA3-4FD5-A534-8D12-2B558032B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314"/>
            <a:ext cx="10515600" cy="556182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3 phases to endemic levels</a:t>
            </a:r>
          </a:p>
          <a:p>
            <a:pPr lvl="1"/>
            <a:r>
              <a:rPr lang="en-US" sz="2000" dirty="0"/>
              <a:t>Introduction (lasts ~5 years, but confirm with model data)</a:t>
            </a:r>
          </a:p>
          <a:p>
            <a:pPr lvl="1"/>
            <a:r>
              <a:rPr lang="en-US" sz="2000" dirty="0"/>
              <a:t>Establishment (lasts ~20 years)</a:t>
            </a:r>
          </a:p>
          <a:p>
            <a:pPr lvl="1"/>
            <a:r>
              <a:rPr lang="en-US" sz="2000" dirty="0"/>
              <a:t>Endemic (after 25 years)</a:t>
            </a:r>
          </a:p>
          <a:p>
            <a:pPr lvl="1"/>
            <a:r>
              <a:rPr lang="en-US" sz="1600" dirty="0"/>
              <a:t>Note – this seems a little long, compared to East Coast experience, but reasonable</a:t>
            </a:r>
          </a:p>
          <a:p>
            <a:r>
              <a:rPr lang="en-US" sz="2400" dirty="0"/>
              <a:t>Raccoon lifespan 2 years</a:t>
            </a:r>
          </a:p>
          <a:p>
            <a:r>
              <a:rPr lang="en-US" sz="2400" dirty="0"/>
              <a:t>R0 was adjusted (ask Ravi)</a:t>
            </a:r>
          </a:p>
          <a:p>
            <a:r>
              <a:rPr lang="en-US" sz="2400" dirty="0"/>
              <a:t>Raccoon-Human Tm Rate:  from Georgia data, </a:t>
            </a:r>
            <a:r>
              <a:rPr lang="en-US" sz="2400" dirty="0">
                <a:highlight>
                  <a:srgbClr val="FFFF00"/>
                </a:highlight>
              </a:rPr>
              <a:t>but Cass can get it for entire East Coast</a:t>
            </a:r>
          </a:p>
          <a:p>
            <a:pPr lvl="1"/>
            <a:r>
              <a:rPr lang="en-US" sz="1600" dirty="0"/>
              <a:t>700 rabid raccoon exposures over 5 years / 1.4 people exposed per rabid raccoon = 100 rabid raccoons exposing a person per year (endemic state)</a:t>
            </a:r>
          </a:p>
          <a:p>
            <a:pPr lvl="1"/>
            <a:r>
              <a:rPr lang="en-US" sz="1600" dirty="0"/>
              <a:t>100 rabid human-biting raccoons per year / 1.5m raccoons / 52 weeks = 0.0000012 rabid raccoon contact rate per week (0.0000034)</a:t>
            </a:r>
          </a:p>
          <a:p>
            <a:pPr lvl="1"/>
            <a:r>
              <a:rPr lang="en-US" sz="1600" dirty="0"/>
              <a:t>NON-RABID = replace 700 with 1400  AND replace 1.4 people with 1.2 people</a:t>
            </a:r>
          </a:p>
          <a:p>
            <a:r>
              <a:rPr lang="en-US" sz="2000" dirty="0"/>
              <a:t>Need an assumption for how many people are getting PEP for exposure to RABID raccoons that were not available for testing…</a:t>
            </a:r>
          </a:p>
          <a:p>
            <a:pPr lvl="1"/>
            <a:r>
              <a:rPr lang="en-US" sz="1600" dirty="0"/>
              <a:t>Might exist in some state data where they collect PEP</a:t>
            </a:r>
          </a:p>
          <a:p>
            <a:pPr lvl="1"/>
            <a:r>
              <a:rPr lang="en-US" sz="1600" dirty="0"/>
              <a:t>Might need an inflation factor assumption if we cant get good REAL data. Only 15% of non-tested raccoon exposure PEPs would be considered real “rabies exposures”</a:t>
            </a:r>
          </a:p>
          <a:p>
            <a:pPr lvl="1"/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812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679C4-DF6C-1BF4-0D22-5E7C4058F682}"/>
              </a:ext>
            </a:extLst>
          </p:cNvPr>
          <p:cNvSpPr txBox="1"/>
          <p:nvPr/>
        </p:nvSpPr>
        <p:spPr>
          <a:xfrm>
            <a:off x="1348966" y="968720"/>
            <a:ext cx="90625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NY State: 277 raccoon bites per year, were 29% were rabid (</a:t>
            </a:r>
            <a:r>
              <a:rPr lang="en-US" dirty="0" err="1"/>
              <a:t>Yousey-Hindes</a:t>
            </a:r>
            <a:r>
              <a:rPr lang="en-US" dirty="0"/>
              <a:t> et al 2011)</a:t>
            </a:r>
          </a:p>
          <a:p>
            <a:r>
              <a:rPr lang="en-US" sz="900" dirty="0" err="1"/>
              <a:t>Yousey-Hindes</a:t>
            </a:r>
            <a:r>
              <a:rPr lang="en-US" sz="900" dirty="0"/>
              <a:t>, Kimberly, et al. "Rabid foxes, rabid raccoons, and the odds of a human bite exposure, New York State, 1999–2007." Journal of Wildlife Diseases 47.1 (2011): 228-232.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DA822-1E00-113E-3DDC-22F02570FAE6}"/>
              </a:ext>
            </a:extLst>
          </p:cNvPr>
          <p:cNvSpPr txBox="1"/>
          <p:nvPr/>
        </p:nvSpPr>
        <p:spPr>
          <a:xfrm>
            <a:off x="1348966" y="1933303"/>
            <a:ext cx="90625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660 rabid raccoons * 1.4 people exposed = 924 for 8 years</a:t>
            </a:r>
          </a:p>
          <a:p>
            <a:r>
              <a:rPr lang="en-US" dirty="0"/>
              <a:t>- 924 * 1.10 = 1016</a:t>
            </a:r>
          </a:p>
          <a:p>
            <a:r>
              <a:rPr lang="en-US" dirty="0"/>
              <a:t>1016 people exposed/ 8 years = 127/year</a:t>
            </a:r>
          </a:p>
          <a:p>
            <a:endParaRPr lang="en-US" dirty="0"/>
          </a:p>
          <a:p>
            <a:r>
              <a:rPr lang="en-US" dirty="0"/>
              <a:t>127/year * 141,000 sq kms </a:t>
            </a:r>
          </a:p>
          <a:p>
            <a:endParaRPr lang="en-US" dirty="0"/>
          </a:p>
          <a:p>
            <a:r>
              <a:rPr lang="en-US" dirty="0"/>
              <a:t>- 127/19 mil / 52 = .00000013*131,300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(141,000 sq kms / (17 * 141,000)/52 weeks ) </a:t>
            </a:r>
          </a:p>
        </p:txBody>
      </p:sp>
    </p:spTree>
    <p:extLst>
      <p:ext uri="{BB962C8B-B14F-4D97-AF65-F5344CB8AC3E}">
        <p14:creationId xmlns:p14="http://schemas.microsoft.com/office/powerpoint/2010/main" val="64860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F4907-722A-44C1-2F3C-547AE9D2B2DB}"/>
              </a:ext>
            </a:extLst>
          </p:cNvPr>
          <p:cNvSpPr txBox="1"/>
          <p:nvPr/>
        </p:nvSpPr>
        <p:spPr>
          <a:xfrm>
            <a:off x="940526" y="628233"/>
            <a:ext cx="93878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Raccoon-Human Tm Rate:  from Georgia data, </a:t>
            </a:r>
            <a:r>
              <a:rPr lang="en-US" sz="2400" dirty="0">
                <a:highlight>
                  <a:srgbClr val="FFFF00"/>
                </a:highlight>
              </a:rPr>
              <a:t>but Cass can get it for entire East Coast</a:t>
            </a:r>
          </a:p>
          <a:p>
            <a:pPr lvl="1"/>
            <a:r>
              <a:rPr lang="en-US" sz="1600" dirty="0"/>
              <a:t>700 rabid raccoon exposures over 5 years = 140 rabid raccoons exposing a person per year (endemic state)</a:t>
            </a:r>
          </a:p>
          <a:p>
            <a:pPr lvl="1"/>
            <a:r>
              <a:rPr lang="en-US" sz="1600" dirty="0"/>
              <a:t>140 rabid human-biting raccoons per year / 1.5m raccoons / 52 weeks = 0.0000018 rabid raccoon contact rate per week </a:t>
            </a:r>
            <a:r>
              <a:rPr lang="en-US" sz="1600" dirty="0">
                <a:solidFill>
                  <a:srgbClr val="FF0000"/>
                </a:solidFill>
              </a:rPr>
              <a:t>(0.0000034)</a:t>
            </a: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0.0000018* 1.4 (no. of people exposed ) = 0.0000055</a:t>
            </a:r>
            <a:endParaRPr lang="en-US" sz="1600" dirty="0">
              <a:solidFill>
                <a:srgbClr val="FF0000"/>
              </a:solidFill>
            </a:endParaRPr>
          </a:p>
          <a:p>
            <a:pPr lvl="1"/>
            <a:endParaRPr lang="en-US" sz="1600" dirty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NON-RABID = replace 700 with 1400  AND replace 1.4 people with 1.2 people</a:t>
            </a:r>
          </a:p>
        </p:txBody>
      </p:sp>
    </p:spTree>
    <p:extLst>
      <p:ext uri="{BB962C8B-B14F-4D97-AF65-F5344CB8AC3E}">
        <p14:creationId xmlns:p14="http://schemas.microsoft.com/office/powerpoint/2010/main" val="29057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B4887D-CE69-D52A-820E-45B5273E79F4}"/>
              </a:ext>
            </a:extLst>
          </p:cNvPr>
          <p:cNvSpPr txBox="1"/>
          <p:nvPr/>
        </p:nvSpPr>
        <p:spPr>
          <a:xfrm>
            <a:off x="0" y="1263136"/>
            <a:ext cx="415853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Total raccoon deaths (and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Total human exposures (and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Total PEP demand (assumes some inflation factor or need Cass numbers on non-rabid raccoon exposure rate or just do % positivity adjustment AND will this change based on our 3 phases?)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Total PEP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Human Deaths (assume sensitivity analysis around PEP seeking behavior / PEP accessibility)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FBFFA-F49B-1A4E-D1FA-24E36D39BCBF}"/>
              </a:ext>
            </a:extLst>
          </p:cNvPr>
          <p:cNvSpPr txBox="1"/>
          <p:nvPr/>
        </p:nvSpPr>
        <p:spPr>
          <a:xfrm>
            <a:off x="3331849" y="437103"/>
            <a:ext cx="235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Years (0 –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D7235-D510-4F70-891A-34CC8FC6BB99}"/>
              </a:ext>
            </a:extLst>
          </p:cNvPr>
          <p:cNvSpPr txBox="1"/>
          <p:nvPr/>
        </p:nvSpPr>
        <p:spPr>
          <a:xfrm>
            <a:off x="5814698" y="440456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Establishment years (3 – 20)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C464FE-8D0B-CFDF-C801-89D884663DFB}"/>
              </a:ext>
            </a:extLst>
          </p:cNvPr>
          <p:cNvSpPr txBox="1"/>
          <p:nvPr/>
        </p:nvSpPr>
        <p:spPr>
          <a:xfrm>
            <a:off x="8971470" y="448408"/>
            <a:ext cx="291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Endemic years (&gt;20)</a:t>
            </a:r>
          </a:p>
        </p:txBody>
      </p:sp>
    </p:spTree>
    <p:extLst>
      <p:ext uri="{BB962C8B-B14F-4D97-AF65-F5344CB8AC3E}">
        <p14:creationId xmlns:p14="http://schemas.microsoft.com/office/powerpoint/2010/main" val="391789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11566</TotalTime>
  <Words>647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Some assumptions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Wallace, Ryan (CDC/NCEZID/DHCPP/PRB)</dc:creator>
  <cp:lastModifiedBy>Keshava Murthy, Ravikiran (CDC/NCEZID/DHCPP/PRB)</cp:lastModifiedBy>
  <cp:revision>3</cp:revision>
  <dcterms:created xsi:type="dcterms:W3CDTF">2024-05-03T14:57:50Z</dcterms:created>
  <dcterms:modified xsi:type="dcterms:W3CDTF">2024-05-19T15:10:09Z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94a7b8-f06c-4dfe-bdcc-9b548fd58c31_Enabled">
    <vt:lpwstr>true</vt:lpwstr>
  </property>
  <property fmtid="{D5CDD505-2E9C-101B-9397-08002B2CF9AE}" pid="3" name="MSIP_Label_7b94a7b8-f06c-4dfe-bdcc-9b548fd58c31_SetDate">
    <vt:lpwstr>2024-05-07T15:36:27Z</vt:lpwstr>
  </property>
  <property fmtid="{D5CDD505-2E9C-101B-9397-08002B2CF9AE}" pid="4" name="MSIP_Label_7b94a7b8-f06c-4dfe-bdcc-9b548fd58c31_Method">
    <vt:lpwstr>Privileged</vt:lpwstr>
  </property>
  <property fmtid="{D5CDD505-2E9C-101B-9397-08002B2CF9AE}" pid="5" name="MSIP_Label_7b94a7b8-f06c-4dfe-bdcc-9b548fd58c31_Name">
    <vt:lpwstr>7b94a7b8-f06c-4dfe-bdcc-9b548fd58c31</vt:lpwstr>
  </property>
  <property fmtid="{D5CDD505-2E9C-101B-9397-08002B2CF9AE}" pid="6" name="MSIP_Label_7b94a7b8-f06c-4dfe-bdcc-9b548fd58c31_SiteId">
    <vt:lpwstr>9ce70869-60db-44fd-abe8-d2767077fc8f</vt:lpwstr>
  </property>
  <property fmtid="{D5CDD505-2E9C-101B-9397-08002B2CF9AE}" pid="7" name="MSIP_Label_7b94a7b8-f06c-4dfe-bdcc-9b548fd58c31_ActionId">
    <vt:lpwstr>459c0e33-284a-4df6-ac05-9b513e38c9ba</vt:lpwstr>
  </property>
  <property fmtid="{D5CDD505-2E9C-101B-9397-08002B2CF9AE}" pid="8" name="MSIP_Label_7b94a7b8-f06c-4dfe-bdcc-9b548fd58c31_ContentBits">
    <vt:lpwstr>0</vt:lpwstr>
  </property>
</Properties>
</file>