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kiran" initials="rk" lastIdx="1" clrIdx="0">
    <p:extLst>
      <p:ext uri="{19B8F6BF-5375-455C-9EA6-DF929625EA0E}">
        <p15:presenceInfo xmlns:p15="http://schemas.microsoft.com/office/powerpoint/2012/main" userId="beabe1297b796e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4-19T15:15:38.594"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A367-8197-46F7-855C-7A4FE30DC5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0B5D0-5B0F-45EE-B96F-D74297BE0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79D3FD-7FF1-42A6-94B7-DDFAE113E579}"/>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5833C704-1A42-4593-8B43-F3A4807AE4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5596B-B513-4B8F-9A6D-2B4A916C25A3}"/>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65565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546C-008F-4F00-99F7-A5D847C3A0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596E8A-598B-430B-B23D-66D6DF5AF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56AD6-493A-41D5-9939-22B08E00089A}"/>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639502FF-16F8-46E1-9F7F-7F51F733F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1B626-81D1-4612-AF9A-6D6F9E024502}"/>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213098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CAFC19-0905-4FDA-A8DA-710B0BAA08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E58DDC-F7F1-4718-B8DA-D02D77F6E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1F522-2C74-4680-94F6-303D72728FD1}"/>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AB0A52F2-DF43-46B0-87C1-2F0C1D610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90F97-DA7F-4472-9886-AF9477D790CB}"/>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120873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28B6-8237-4BFC-927E-69380E6FFC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AA7C31-1F7C-4A09-A06D-14A87843C6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981643-2C02-4B88-8598-A93B85189671}"/>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3470CFCF-C015-42D6-9158-B4CCAC919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04433-56C0-4DE2-809D-880BACDB0373}"/>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385268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D7E1-D4D2-4D19-921F-50C5958D0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6250B2-A0CE-4577-BE9E-E284E9548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ABB9B-C858-43B2-BA5B-0BB746BA1D9A}"/>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652BC842-37D3-4B22-AEB8-4D8116F89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1D25A-C9B6-4D46-8E45-35563D25D779}"/>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83235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0859-A71B-447C-A6F8-B3467A7B9D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85189-D46C-4A29-ABD3-415C2590A5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6E5E42-DBB4-422C-BB63-EB5ED9736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2A2CD0-0E9B-4E8B-A5CC-8D6C053D8018}"/>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6" name="Footer Placeholder 5">
            <a:extLst>
              <a:ext uri="{FF2B5EF4-FFF2-40B4-BE49-F238E27FC236}">
                <a16:creationId xmlns:a16="http://schemas.microsoft.com/office/drawing/2014/main" id="{54797F6B-FD3C-4593-98B4-25F3837CED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DCF2CE-1FA3-456B-9D4A-8EF94250BBF2}"/>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72016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6AAE-38A1-425B-A784-46B01B1517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D3738-4527-4FC8-960C-BA04D3EC3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1C8A9-ED8E-4808-8CEB-D99177D36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2F4A07-0CF9-4DE3-A32A-EFBA5EA85C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BBC19F-8862-4F86-900E-BD28DBD60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507D2-456D-4845-B8F5-747782AE87F5}"/>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8" name="Footer Placeholder 7">
            <a:extLst>
              <a:ext uri="{FF2B5EF4-FFF2-40B4-BE49-F238E27FC236}">
                <a16:creationId xmlns:a16="http://schemas.microsoft.com/office/drawing/2014/main" id="{E2D0F1BB-3883-43D1-8362-FF5199665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8F0C0B-AB56-4443-A94C-BDF84698E2A5}"/>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220291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6DF6-91F4-4465-B0E7-0AAD52AA0B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1BE874-BD44-4097-85B6-B7AE0C81D91B}"/>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4" name="Footer Placeholder 3">
            <a:extLst>
              <a:ext uri="{FF2B5EF4-FFF2-40B4-BE49-F238E27FC236}">
                <a16:creationId xmlns:a16="http://schemas.microsoft.com/office/drawing/2014/main" id="{3305BEE2-76FD-4F11-8ED1-DB0FDC9C2F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624837-1491-455B-90C8-47E82A66FDBF}"/>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164785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2216C-B08F-4873-B118-B502A9419F99}"/>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3" name="Footer Placeholder 2">
            <a:extLst>
              <a:ext uri="{FF2B5EF4-FFF2-40B4-BE49-F238E27FC236}">
                <a16:creationId xmlns:a16="http://schemas.microsoft.com/office/drawing/2014/main" id="{075B9779-88A2-4B81-B5FE-252CFA4D81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0D5D17-8594-482E-82C8-A5946B4151AC}"/>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588383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62EF-6365-47F7-8AD3-6D013FAD4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672A53-941F-45E8-BB0E-49CB55EEC1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54983B-BB92-4F3F-A280-4EB22F4B9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6EDCA-3891-4731-AFD0-70FA55CF0404}"/>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6" name="Footer Placeholder 5">
            <a:extLst>
              <a:ext uri="{FF2B5EF4-FFF2-40B4-BE49-F238E27FC236}">
                <a16:creationId xmlns:a16="http://schemas.microsoft.com/office/drawing/2014/main" id="{4AD94433-8414-47F5-B5DF-113B5E7E22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FB4F9-4CA6-4D8E-BE1B-36FA7F8594C5}"/>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3496437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F253-7F61-4DBE-9B3A-E6FE7E81D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C254E0-5A86-424A-AF37-9CB698752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C10DBE-FC97-476D-97D4-95AE611ED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DBE44-22D8-475F-829F-858A0DA9F143}"/>
              </a:ext>
            </a:extLst>
          </p:cNvPr>
          <p:cNvSpPr>
            <a:spLocks noGrp="1"/>
          </p:cNvSpPr>
          <p:nvPr>
            <p:ph type="dt" sz="half" idx="10"/>
          </p:nvPr>
        </p:nvSpPr>
        <p:spPr/>
        <p:txBody>
          <a:bodyPr/>
          <a:lstStyle/>
          <a:p>
            <a:fld id="{03EB5B90-1128-4DF2-B79B-CFE1BB553482}" type="datetimeFigureOut">
              <a:rPr lang="en-IN" smtClean="0"/>
              <a:t>19-04-2020</a:t>
            </a:fld>
            <a:endParaRPr lang="en-IN"/>
          </a:p>
        </p:txBody>
      </p:sp>
      <p:sp>
        <p:nvSpPr>
          <p:cNvPr id="6" name="Footer Placeholder 5">
            <a:extLst>
              <a:ext uri="{FF2B5EF4-FFF2-40B4-BE49-F238E27FC236}">
                <a16:creationId xmlns:a16="http://schemas.microsoft.com/office/drawing/2014/main" id="{BBB69C47-CA9B-4A58-9E00-80C154F398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F59DA6-348E-48BA-9544-7D367AD1B6A7}"/>
              </a:ext>
            </a:extLst>
          </p:cNvPr>
          <p:cNvSpPr>
            <a:spLocks noGrp="1"/>
          </p:cNvSpPr>
          <p:nvPr>
            <p:ph type="sldNum" sz="quarter" idx="12"/>
          </p:nvPr>
        </p:nvSpPr>
        <p:spPr/>
        <p:txBody>
          <a:bodyPr/>
          <a:lstStyle/>
          <a:p>
            <a:fld id="{7CD2DE9A-24F2-4DC8-8D66-DEF4294F2C35}" type="slidenum">
              <a:rPr lang="en-IN" smtClean="0"/>
              <a:t>‹#›</a:t>
            </a:fld>
            <a:endParaRPr lang="en-IN"/>
          </a:p>
        </p:txBody>
      </p:sp>
    </p:spTree>
    <p:extLst>
      <p:ext uri="{BB962C8B-B14F-4D97-AF65-F5344CB8AC3E}">
        <p14:creationId xmlns:p14="http://schemas.microsoft.com/office/powerpoint/2010/main" val="346306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DC412-C76E-4527-846F-68768DF1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E6D60-9617-4F7F-8021-A44EB6E1A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BC9AA-B5AD-435C-AE35-3359F4044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B5B90-1128-4DF2-B79B-CFE1BB553482}" type="datetimeFigureOut">
              <a:rPr lang="en-IN" smtClean="0"/>
              <a:t>19-04-2020</a:t>
            </a:fld>
            <a:endParaRPr lang="en-IN"/>
          </a:p>
        </p:txBody>
      </p:sp>
      <p:sp>
        <p:nvSpPr>
          <p:cNvPr id="5" name="Footer Placeholder 4">
            <a:extLst>
              <a:ext uri="{FF2B5EF4-FFF2-40B4-BE49-F238E27FC236}">
                <a16:creationId xmlns:a16="http://schemas.microsoft.com/office/drawing/2014/main" id="{A4820CD8-79CA-4634-BFD5-A792B044A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92B3E5-3D91-4EE6-87D4-CFC6FB27B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2DE9A-24F2-4DC8-8D66-DEF4294F2C35}" type="slidenum">
              <a:rPr lang="en-IN" smtClean="0"/>
              <a:t>‹#›</a:t>
            </a:fld>
            <a:endParaRPr lang="en-IN"/>
          </a:p>
        </p:txBody>
      </p:sp>
    </p:spTree>
    <p:extLst>
      <p:ext uri="{BB962C8B-B14F-4D97-AF65-F5344CB8AC3E}">
        <p14:creationId xmlns:p14="http://schemas.microsoft.com/office/powerpoint/2010/main" val="65048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423B3-BD70-4E5A-894D-A96BC98ABBCC}"/>
              </a:ext>
            </a:extLst>
          </p:cNvPr>
          <p:cNvSpPr>
            <a:spLocks noGrp="1"/>
          </p:cNvSpPr>
          <p:nvPr>
            <p:ph type="ctrTitle"/>
          </p:nvPr>
        </p:nvSpPr>
        <p:spPr/>
        <p:txBody>
          <a:bodyPr>
            <a:normAutofit/>
          </a:bodyPr>
          <a:lstStyle/>
          <a:p>
            <a:r>
              <a:rPr lang="en-IN" sz="3600" dirty="0"/>
              <a:t>CORRELATION BETWEEN</a:t>
            </a:r>
            <a:br>
              <a:rPr lang="en-IN" sz="3600" dirty="0"/>
            </a:br>
            <a:r>
              <a:rPr lang="en-IN" sz="3600" dirty="0"/>
              <a:t>NEIGHBORHOOD REAL ESTATE PRICE</a:t>
            </a:r>
            <a:br>
              <a:rPr lang="en-IN" sz="3600" dirty="0"/>
            </a:br>
            <a:r>
              <a:rPr lang="en-IN" sz="3600" dirty="0"/>
              <a:t>AND ITS SURROUNDING VENUES</a:t>
            </a:r>
          </a:p>
        </p:txBody>
      </p:sp>
      <p:sp>
        <p:nvSpPr>
          <p:cNvPr id="3" name="Subtitle 2">
            <a:extLst>
              <a:ext uri="{FF2B5EF4-FFF2-40B4-BE49-F238E27FC236}">
                <a16:creationId xmlns:a16="http://schemas.microsoft.com/office/drawing/2014/main" id="{91088F47-F225-4521-B6EA-AD93B6ED556E}"/>
              </a:ext>
            </a:extLst>
          </p:cNvPr>
          <p:cNvSpPr>
            <a:spLocks noGrp="1"/>
          </p:cNvSpPr>
          <p:nvPr>
            <p:ph type="subTitle" idx="1"/>
          </p:nvPr>
        </p:nvSpPr>
        <p:spPr/>
        <p:txBody>
          <a:bodyPr/>
          <a:lstStyle/>
          <a:p>
            <a:r>
              <a:rPr lang="en-IN" dirty="0"/>
              <a:t>Ravi Kiran Badathala</a:t>
            </a:r>
          </a:p>
        </p:txBody>
      </p:sp>
    </p:spTree>
    <p:extLst>
      <p:ext uri="{BB962C8B-B14F-4D97-AF65-F5344CB8AC3E}">
        <p14:creationId xmlns:p14="http://schemas.microsoft.com/office/powerpoint/2010/main" val="192234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3C09-03A0-4301-BAD7-46FEBC5917A6}"/>
              </a:ext>
            </a:extLst>
          </p:cNvPr>
          <p:cNvSpPr>
            <a:spLocks noGrp="1"/>
          </p:cNvSpPr>
          <p:nvPr>
            <p:ph type="title"/>
          </p:nvPr>
        </p:nvSpPr>
        <p:spPr/>
        <p:txBody>
          <a:bodyPr/>
          <a:lstStyle/>
          <a:p>
            <a:r>
              <a:rPr lang="en-IN" dirty="0"/>
              <a:t>Conclusion and Observation</a:t>
            </a:r>
          </a:p>
        </p:txBody>
      </p:sp>
      <p:sp>
        <p:nvSpPr>
          <p:cNvPr id="3" name="Content Placeholder 2">
            <a:extLst>
              <a:ext uri="{FF2B5EF4-FFF2-40B4-BE49-F238E27FC236}">
                <a16:creationId xmlns:a16="http://schemas.microsoft.com/office/drawing/2014/main" id="{C9DDB19E-3D83-41C8-ACC0-A7E87CBFD8BD}"/>
              </a:ext>
            </a:extLst>
          </p:cNvPr>
          <p:cNvSpPr>
            <a:spLocks noGrp="1"/>
          </p:cNvSpPr>
          <p:nvPr>
            <p:ph idx="1"/>
          </p:nvPr>
        </p:nvSpPr>
        <p:spPr/>
        <p:txBody>
          <a:bodyPr>
            <a:normAutofit fontScale="92500" lnSpcReduction="10000"/>
          </a:bodyPr>
          <a:lstStyle/>
          <a:p>
            <a:r>
              <a:rPr lang="en-US" dirty="0"/>
              <a:t>First, about the data. Real estate prices are not usually available to the public. So, collecting a large set is impossible without connections with some real estate agencies. In this project, there are only 50 samples, but with more than 300 features. Since collecting more samples is not possible now, PCR was chosen to solve the problem by reducing the features size before applying regression.</a:t>
            </a:r>
          </a:p>
          <a:p>
            <a:r>
              <a:rPr lang="en-US" dirty="0"/>
              <a:t>Second, about the analysis process and conclusion. With no formal academic background in statistics and mathematics, the tools and methods might not be used with their optimal configuration. And the insight might not be drawn out fully, or even worse not correct at all. Further study in statistical inference and multivariate statistical analysis after this program is a must.</a:t>
            </a:r>
            <a:endParaRPr lang="en-IN" dirty="0"/>
          </a:p>
        </p:txBody>
      </p:sp>
    </p:spTree>
    <p:extLst>
      <p:ext uri="{BB962C8B-B14F-4D97-AF65-F5344CB8AC3E}">
        <p14:creationId xmlns:p14="http://schemas.microsoft.com/office/powerpoint/2010/main" val="61948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53C9-1F5F-4EB8-A87E-97F7FB0C1937}"/>
              </a:ext>
            </a:extLst>
          </p:cNvPr>
          <p:cNvSpPr>
            <a:spLocks noGrp="1"/>
          </p:cNvSpPr>
          <p:nvPr>
            <p:ph type="title"/>
          </p:nvPr>
        </p:nvSpPr>
        <p:spPr/>
        <p:txBody>
          <a:bodyPr/>
          <a:lstStyle/>
          <a:p>
            <a:r>
              <a:rPr lang="en-IN" dirty="0"/>
              <a:t>PROJECT INTRODUCTION:</a:t>
            </a:r>
          </a:p>
        </p:txBody>
      </p:sp>
      <p:sp>
        <p:nvSpPr>
          <p:cNvPr id="3" name="Content Placeholder 2">
            <a:extLst>
              <a:ext uri="{FF2B5EF4-FFF2-40B4-BE49-F238E27FC236}">
                <a16:creationId xmlns:a16="http://schemas.microsoft.com/office/drawing/2014/main" id="{B7F5100C-A0D5-45C1-907F-4CADC85146BF}"/>
              </a:ext>
            </a:extLst>
          </p:cNvPr>
          <p:cNvSpPr>
            <a:spLocks noGrp="1"/>
          </p:cNvSpPr>
          <p:nvPr>
            <p:ph idx="1"/>
          </p:nvPr>
        </p:nvSpPr>
        <p:spPr/>
        <p:txBody>
          <a:bodyPr>
            <a:normAutofit fontScale="85000" lnSpcReduction="20000"/>
          </a:bodyPr>
          <a:lstStyle/>
          <a:p>
            <a:pPr>
              <a:buFont typeface="Wingdings" panose="05000000000000000000" pitchFamily="2" charset="2"/>
              <a:buChar char="§"/>
            </a:pPr>
            <a:endParaRPr lang="en-IN" dirty="0"/>
          </a:p>
          <a:p>
            <a:pPr>
              <a:buFont typeface="Wingdings" panose="05000000000000000000" pitchFamily="2" charset="2"/>
              <a:buChar char="§"/>
            </a:pPr>
            <a:r>
              <a:rPr lang="en-US" dirty="0"/>
              <a:t>This project is the capstone for the 9-courses IBM Data Science professional certificate on Coursera. </a:t>
            </a:r>
          </a:p>
          <a:p>
            <a:pPr>
              <a:buFont typeface="Wingdings" panose="05000000000000000000" pitchFamily="2" charset="2"/>
              <a:buChar char="§"/>
            </a:pPr>
            <a:r>
              <a:rPr lang="en-US" dirty="0"/>
              <a:t>The requirement is leveraging the Foursquare location data to explore or compare neighborhoods or cities of your choice or to produce a problem that you can use the Foursquare location data to solve.</a:t>
            </a:r>
          </a:p>
          <a:p>
            <a:pPr>
              <a:buFont typeface="Wingdings" panose="05000000000000000000" pitchFamily="2" charset="2"/>
              <a:buChar char="§"/>
            </a:pPr>
            <a:r>
              <a:rPr lang="en-US" dirty="0"/>
              <a:t>The chosen topic is the correlation between the real estate value and its surrounding venues.</a:t>
            </a:r>
          </a:p>
          <a:p>
            <a:pPr>
              <a:buFont typeface="Wingdings" panose="05000000000000000000" pitchFamily="2" charset="2"/>
              <a:buChar char="§"/>
            </a:pPr>
            <a:r>
              <a:rPr lang="en-US" dirty="0"/>
              <a:t>The idea comes from the process of, any family searching a home to stay after moving to another city. It is common that the owners or agents advertise their properties are closed to some kinds of venues like</a:t>
            </a:r>
          </a:p>
          <a:p>
            <a:pPr>
              <a:buFont typeface="Wingdings" panose="05000000000000000000" pitchFamily="2" charset="2"/>
              <a:buChar char="§"/>
            </a:pPr>
            <a:r>
              <a:rPr lang="en-US" dirty="0"/>
              <a:t>supermarkets, restaurants, public transport, hospital, school or coffee shops, etc.; showing the “convenience” of the location in order to raise their house’s value to sale or rent.</a:t>
            </a:r>
            <a:endParaRPr lang="en-IN" dirty="0"/>
          </a:p>
        </p:txBody>
      </p:sp>
    </p:spTree>
    <p:extLst>
      <p:ext uri="{BB962C8B-B14F-4D97-AF65-F5344CB8AC3E}">
        <p14:creationId xmlns:p14="http://schemas.microsoft.com/office/powerpoint/2010/main" val="2002165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E1018-5D95-467B-8633-7DCB2653C514}"/>
              </a:ext>
            </a:extLst>
          </p:cNvPr>
          <p:cNvSpPr>
            <a:spLocks noGrp="1"/>
          </p:cNvSpPr>
          <p:nvPr>
            <p:ph type="title"/>
          </p:nvPr>
        </p:nvSpPr>
        <p:spPr/>
        <p:txBody>
          <a:bodyPr/>
          <a:lstStyle/>
          <a:p>
            <a:r>
              <a:rPr lang="en-IN" dirty="0"/>
              <a:t>DATA ACQUISITION AND CLEANING:</a:t>
            </a:r>
          </a:p>
        </p:txBody>
      </p:sp>
      <p:pic>
        <p:nvPicPr>
          <p:cNvPr id="6" name="Picture 5">
            <a:extLst>
              <a:ext uri="{FF2B5EF4-FFF2-40B4-BE49-F238E27FC236}">
                <a16:creationId xmlns:a16="http://schemas.microsoft.com/office/drawing/2014/main" id="{7C1033B3-26BC-48C7-85C0-AD2D94C5A702}"/>
              </a:ext>
            </a:extLst>
          </p:cNvPr>
          <p:cNvPicPr>
            <a:picLocks noChangeAspect="1"/>
          </p:cNvPicPr>
          <p:nvPr/>
        </p:nvPicPr>
        <p:blipFill>
          <a:blip r:embed="rId2"/>
          <a:stretch>
            <a:fillRect/>
          </a:stretch>
        </p:blipFill>
        <p:spPr>
          <a:xfrm>
            <a:off x="557212" y="1983350"/>
            <a:ext cx="7419975" cy="1504950"/>
          </a:xfrm>
          <a:prstGeom prst="rect">
            <a:avLst/>
          </a:prstGeom>
        </p:spPr>
      </p:pic>
      <p:sp>
        <p:nvSpPr>
          <p:cNvPr id="7" name="Rectangle 6">
            <a:extLst>
              <a:ext uri="{FF2B5EF4-FFF2-40B4-BE49-F238E27FC236}">
                <a16:creationId xmlns:a16="http://schemas.microsoft.com/office/drawing/2014/main" id="{9133011E-B455-4AE3-88CE-FA29024C2F21}"/>
              </a:ext>
            </a:extLst>
          </p:cNvPr>
          <p:cNvSpPr/>
          <p:nvPr/>
        </p:nvSpPr>
        <p:spPr>
          <a:xfrm>
            <a:off x="4198374" y="3543199"/>
            <a:ext cx="6096000" cy="2308324"/>
          </a:xfrm>
          <a:prstGeom prst="rect">
            <a:avLst/>
          </a:prstGeom>
        </p:spPr>
        <p:txBody>
          <a:bodyPr>
            <a:spAutoFit/>
          </a:bodyPr>
          <a:lstStyle/>
          <a:p>
            <a:pPr marL="342900" indent="-342900">
              <a:buFont typeface="+mj-lt"/>
              <a:buAutoNum type="arabicPeriod"/>
            </a:pPr>
            <a:r>
              <a:rPr lang="en-US" b="1" dirty="0">
                <a:latin typeface="Calibri-Bold"/>
              </a:rPr>
              <a:t>Scrap </a:t>
            </a:r>
            <a:r>
              <a:rPr lang="en-US" b="1" dirty="0" err="1">
                <a:latin typeface="Calibri-Bold"/>
              </a:rPr>
              <a:t>CityRealty</a:t>
            </a:r>
            <a:r>
              <a:rPr lang="en-US" b="1" dirty="0">
                <a:latin typeface="Calibri-Bold"/>
              </a:rPr>
              <a:t> website for neighborhoods </a:t>
            </a:r>
            <a:r>
              <a:rPr lang="en-IN" b="1" dirty="0">
                <a:latin typeface="Calibri-Bold"/>
              </a:rPr>
              <a:t>average prices:</a:t>
            </a:r>
          </a:p>
          <a:p>
            <a:pPr marL="342900" indent="-342900">
              <a:buFont typeface="+mj-lt"/>
              <a:buAutoNum type="arabicPeriod"/>
            </a:pPr>
            <a:r>
              <a:rPr lang="en-IN" dirty="0">
                <a:latin typeface="ArialMT"/>
              </a:rPr>
              <a:t> </a:t>
            </a:r>
            <a:r>
              <a:rPr lang="en-IN" dirty="0">
                <a:latin typeface="Calibri" panose="020F0502020204030204" pitchFamily="34" charset="0"/>
              </a:rPr>
              <a:t>URL: https://www.cityrealty.com/nyc/marketinsight/</a:t>
            </a:r>
          </a:p>
          <a:p>
            <a:r>
              <a:rPr lang="en-IN" dirty="0">
                <a:latin typeface="Calibri" panose="020F0502020204030204" pitchFamily="34" charset="0"/>
              </a:rPr>
              <a:t>features/get-to-know/average-nyc-condoprices-neighborhood-june-2018/18804</a:t>
            </a:r>
          </a:p>
          <a:p>
            <a:r>
              <a:rPr lang="en-US" b="1" dirty="0">
                <a:latin typeface="Calibri-Bold"/>
              </a:rPr>
              <a:t>Get the neighborhoods coordinate:</a:t>
            </a:r>
          </a:p>
          <a:p>
            <a:r>
              <a:rPr lang="en-US" dirty="0">
                <a:latin typeface="Calibri" panose="020F0502020204030204" pitchFamily="34" charset="0"/>
              </a:rPr>
              <a:t>Free geodata is available free </a:t>
            </a:r>
            <a:r>
              <a:rPr lang="da-DK" dirty="0">
                <a:latin typeface="Calibri" panose="020F0502020204030204" pitchFamily="34" charset="0"/>
              </a:rPr>
              <a:t>at: https://geo.nyu.edu/catalog/nyu_2451_34572</a:t>
            </a:r>
            <a:endParaRPr lang="en-IN" dirty="0"/>
          </a:p>
        </p:txBody>
      </p:sp>
    </p:spTree>
    <p:extLst>
      <p:ext uri="{BB962C8B-B14F-4D97-AF65-F5344CB8AC3E}">
        <p14:creationId xmlns:p14="http://schemas.microsoft.com/office/powerpoint/2010/main" val="385761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41B8DB-96A4-4A12-A9A8-35F8F84540B8}"/>
              </a:ext>
            </a:extLst>
          </p:cNvPr>
          <p:cNvPicPr>
            <a:picLocks noChangeAspect="1"/>
          </p:cNvPicPr>
          <p:nvPr/>
        </p:nvPicPr>
        <p:blipFill>
          <a:blip r:embed="rId2"/>
          <a:stretch>
            <a:fillRect/>
          </a:stretch>
        </p:blipFill>
        <p:spPr>
          <a:xfrm>
            <a:off x="352607" y="550328"/>
            <a:ext cx="5944115" cy="4322439"/>
          </a:xfrm>
          <a:prstGeom prst="rect">
            <a:avLst/>
          </a:prstGeom>
        </p:spPr>
      </p:pic>
      <p:sp>
        <p:nvSpPr>
          <p:cNvPr id="6" name="Rectangle 5">
            <a:extLst>
              <a:ext uri="{FF2B5EF4-FFF2-40B4-BE49-F238E27FC236}">
                <a16:creationId xmlns:a16="http://schemas.microsoft.com/office/drawing/2014/main" id="{DCFFE398-304C-4B1E-9640-9E6872A31C28}"/>
              </a:ext>
            </a:extLst>
          </p:cNvPr>
          <p:cNvSpPr/>
          <p:nvPr/>
        </p:nvSpPr>
        <p:spPr>
          <a:xfrm>
            <a:off x="6832209" y="3618803"/>
            <a:ext cx="3859237" cy="1200329"/>
          </a:xfrm>
          <a:prstGeom prst="rect">
            <a:avLst/>
          </a:prstGeom>
        </p:spPr>
        <p:txBody>
          <a:bodyPr wrap="square">
            <a:spAutoFit/>
          </a:bodyPr>
          <a:lstStyle/>
          <a:p>
            <a:r>
              <a:rPr lang="en-IN" dirty="0">
                <a:latin typeface="Calibri" panose="020F0502020204030204" pitchFamily="34" charset="0"/>
              </a:rPr>
              <a:t>NEW YORK CITY NEIGHBOURHOODS IN</a:t>
            </a:r>
          </a:p>
          <a:p>
            <a:r>
              <a:rPr lang="en-IN" dirty="0">
                <a:latin typeface="Calibri" panose="020F0502020204030204" pitchFamily="34" charset="0"/>
              </a:rPr>
              <a:t>MANHATTAN AND BROOKLYN</a:t>
            </a:r>
          </a:p>
          <a:p>
            <a:r>
              <a:rPr lang="en-IN" dirty="0">
                <a:latin typeface="Calibri" panose="020F0502020204030204" pitchFamily="34" charset="0"/>
              </a:rPr>
              <a:t>WERE CHOSEN AS THE OBSERVING TARGET.</a:t>
            </a:r>
            <a:endParaRPr lang="en-IN" dirty="0"/>
          </a:p>
        </p:txBody>
      </p:sp>
    </p:spTree>
    <p:extLst>
      <p:ext uri="{BB962C8B-B14F-4D97-AF65-F5344CB8AC3E}">
        <p14:creationId xmlns:p14="http://schemas.microsoft.com/office/powerpoint/2010/main" val="274117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E22237-D0B3-45FF-9EE6-5C889D076D01}"/>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IN" sz="2800"/>
              <a:t>ANALYSIS:</a:t>
            </a:r>
          </a:p>
        </p:txBody>
      </p:sp>
      <p:sp>
        <p:nvSpPr>
          <p:cNvPr id="3" name="Content Placeholder 2">
            <a:extLst>
              <a:ext uri="{FF2B5EF4-FFF2-40B4-BE49-F238E27FC236}">
                <a16:creationId xmlns:a16="http://schemas.microsoft.com/office/drawing/2014/main" id="{19D1C643-457B-441A-A5CC-4E09E1E5E958}"/>
              </a:ext>
            </a:extLst>
          </p:cNvPr>
          <p:cNvSpPr>
            <a:spLocks noGrp="1"/>
          </p:cNvSpPr>
          <p:nvPr>
            <p:ph idx="1"/>
          </p:nvPr>
        </p:nvSpPr>
        <p:spPr>
          <a:xfrm>
            <a:off x="643468" y="2638043"/>
            <a:ext cx="3363974" cy="3415623"/>
          </a:xfrm>
        </p:spPr>
        <p:txBody>
          <a:bodyPr>
            <a:normAutofit/>
          </a:bodyPr>
          <a:lstStyle/>
          <a:p>
            <a:endParaRPr lang="en-IN" sz="2000"/>
          </a:p>
          <a:p>
            <a:endParaRPr lang="en-US" sz="2000"/>
          </a:p>
          <a:p>
            <a:endParaRPr lang="en-US" sz="2000"/>
          </a:p>
          <a:p>
            <a:r>
              <a:rPr lang="en-US" sz="2000"/>
              <a:t>CHECK FOR CORRELATION BETWEEN </a:t>
            </a:r>
            <a:r>
              <a:rPr lang="en-US" sz="2000" i="1"/>
              <a:t>OCCURRENCE OF SURROUNDING</a:t>
            </a:r>
          </a:p>
          <a:p>
            <a:r>
              <a:rPr lang="en-US" sz="2000" i="1"/>
              <a:t>VENUES </a:t>
            </a:r>
            <a:r>
              <a:rPr lang="en-US" sz="2000"/>
              <a:t>WITH </a:t>
            </a:r>
            <a:r>
              <a:rPr lang="en-US" sz="2000" i="1"/>
              <a:t>REAL ESTATE AVERAGE PRICE</a:t>
            </a:r>
            <a:r>
              <a:rPr lang="en-US" sz="2000"/>
              <a:t>:</a:t>
            </a:r>
            <a:endParaRPr lang="en-IN" sz="2000"/>
          </a:p>
        </p:txBody>
      </p:sp>
      <p:pic>
        <p:nvPicPr>
          <p:cNvPr id="4" name="Picture 3">
            <a:extLst>
              <a:ext uri="{FF2B5EF4-FFF2-40B4-BE49-F238E27FC236}">
                <a16:creationId xmlns:a16="http://schemas.microsoft.com/office/drawing/2014/main" id="{061EB4AA-6232-4D6E-A02A-F33B142101A7}"/>
              </a:ext>
            </a:extLst>
          </p:cNvPr>
          <p:cNvPicPr/>
          <p:nvPr/>
        </p:nvPicPr>
        <p:blipFill>
          <a:blip r:embed="rId2"/>
          <a:stretch>
            <a:fillRect/>
          </a:stretch>
        </p:blipFill>
        <p:spPr>
          <a:xfrm>
            <a:off x="5480643" y="1673177"/>
            <a:ext cx="6250769" cy="1859603"/>
          </a:xfrm>
          <a:prstGeom prst="rect">
            <a:avLst/>
          </a:prstGeom>
        </p:spPr>
      </p:pic>
      <p:sp>
        <p:nvSpPr>
          <p:cNvPr id="5" name="Rectangle 4">
            <a:extLst>
              <a:ext uri="{FF2B5EF4-FFF2-40B4-BE49-F238E27FC236}">
                <a16:creationId xmlns:a16="http://schemas.microsoft.com/office/drawing/2014/main" id="{5617068C-D642-485C-8177-8701F8B611F0}"/>
              </a:ext>
            </a:extLst>
          </p:cNvPr>
          <p:cNvSpPr/>
          <p:nvPr/>
        </p:nvSpPr>
        <p:spPr>
          <a:xfrm>
            <a:off x="5974080" y="4519136"/>
            <a:ext cx="6096000" cy="1477328"/>
          </a:xfrm>
          <a:prstGeom prst="rect">
            <a:avLst/>
          </a:prstGeom>
        </p:spPr>
        <p:txBody>
          <a:bodyPr>
            <a:spAutoFit/>
          </a:bodyPr>
          <a:lstStyle/>
          <a:p>
            <a:r>
              <a:rPr lang="en-IN" dirty="0">
                <a:solidFill>
                  <a:schemeClr val="bg1"/>
                </a:solidFill>
                <a:latin typeface="Calibri-Light"/>
              </a:rPr>
              <a:t>THE RESULT DOESN'T LOOK</a:t>
            </a:r>
          </a:p>
          <a:p>
            <a:r>
              <a:rPr lang="en-IN" dirty="0">
                <a:solidFill>
                  <a:schemeClr val="bg1"/>
                </a:solidFill>
                <a:latin typeface="Calibri-Light"/>
              </a:rPr>
              <a:t>PROMISING:</a:t>
            </a:r>
          </a:p>
          <a:p>
            <a:r>
              <a:rPr lang="en-US" dirty="0">
                <a:solidFill>
                  <a:schemeClr val="bg1"/>
                </a:solidFill>
                <a:latin typeface="ArialMT"/>
              </a:rPr>
              <a:t>• </a:t>
            </a:r>
            <a:r>
              <a:rPr lang="en-US" dirty="0">
                <a:solidFill>
                  <a:schemeClr val="bg1"/>
                </a:solidFill>
                <a:latin typeface="Calibri-Light"/>
              </a:rPr>
              <a:t>THE R2 SCORE IS </a:t>
            </a:r>
            <a:r>
              <a:rPr lang="en-US" dirty="0" err="1">
                <a:solidFill>
                  <a:schemeClr val="bg1"/>
                </a:solidFill>
                <a:latin typeface="Calibri-Light"/>
              </a:rPr>
              <a:t>negetive</a:t>
            </a:r>
            <a:r>
              <a:rPr lang="en-US" dirty="0">
                <a:solidFill>
                  <a:schemeClr val="bg1"/>
                </a:solidFill>
                <a:latin typeface="Calibri-Light"/>
              </a:rPr>
              <a:t>.</a:t>
            </a:r>
          </a:p>
          <a:p>
            <a:r>
              <a:rPr lang="en-US" dirty="0">
                <a:solidFill>
                  <a:schemeClr val="bg1"/>
                </a:solidFill>
                <a:latin typeface="ArialMT"/>
              </a:rPr>
              <a:t>• </a:t>
            </a:r>
            <a:r>
              <a:rPr lang="en-US" dirty="0">
                <a:solidFill>
                  <a:schemeClr val="bg1"/>
                </a:solidFill>
                <a:latin typeface="Calibri-Light"/>
              </a:rPr>
              <a:t>THERE ARE NO REALLY STRONG</a:t>
            </a:r>
          </a:p>
          <a:p>
            <a:r>
              <a:rPr lang="en-IN" dirty="0">
                <a:solidFill>
                  <a:schemeClr val="bg1"/>
                </a:solidFill>
                <a:latin typeface="Calibri-Light"/>
              </a:rPr>
              <a:t>COEFFICIENT CORRELATIONS.</a:t>
            </a:r>
            <a:endParaRPr lang="en-IN" dirty="0">
              <a:solidFill>
                <a:schemeClr val="bg1"/>
              </a:solidFill>
            </a:endParaRPr>
          </a:p>
        </p:txBody>
      </p:sp>
    </p:spTree>
    <p:extLst>
      <p:ext uri="{BB962C8B-B14F-4D97-AF65-F5344CB8AC3E}">
        <p14:creationId xmlns:p14="http://schemas.microsoft.com/office/powerpoint/2010/main" val="30058826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2FD6-DA53-4A24-83EC-8B1179F1063B}"/>
              </a:ext>
            </a:extLst>
          </p:cNvPr>
          <p:cNvSpPr>
            <a:spLocks noGrp="1"/>
          </p:cNvSpPr>
          <p:nvPr>
            <p:ph type="title"/>
          </p:nvPr>
        </p:nvSpPr>
        <p:spPr/>
        <p:txBody>
          <a:bodyPr/>
          <a:lstStyle/>
          <a:p>
            <a:r>
              <a:rPr lang="en-IN" dirty="0"/>
              <a:t>Trying for better result with PCR analysis</a:t>
            </a:r>
          </a:p>
        </p:txBody>
      </p:sp>
      <p:pic>
        <p:nvPicPr>
          <p:cNvPr id="5" name="Content Placeholder 4">
            <a:extLst>
              <a:ext uri="{FF2B5EF4-FFF2-40B4-BE49-F238E27FC236}">
                <a16:creationId xmlns:a16="http://schemas.microsoft.com/office/drawing/2014/main" id="{36A4A6D2-00A8-4BD6-8748-608CEC516D26}"/>
              </a:ext>
            </a:extLst>
          </p:cNvPr>
          <p:cNvPicPr>
            <a:picLocks noGrp="1" noChangeAspect="1"/>
          </p:cNvPicPr>
          <p:nvPr>
            <p:ph idx="1"/>
          </p:nvPr>
        </p:nvPicPr>
        <p:blipFill>
          <a:blip r:embed="rId2"/>
          <a:stretch>
            <a:fillRect/>
          </a:stretch>
        </p:blipFill>
        <p:spPr>
          <a:xfrm>
            <a:off x="656858" y="2200556"/>
            <a:ext cx="8486775" cy="2447925"/>
          </a:xfrm>
          <a:prstGeom prst="rect">
            <a:avLst/>
          </a:prstGeom>
        </p:spPr>
      </p:pic>
      <p:pic>
        <p:nvPicPr>
          <p:cNvPr id="6" name="Picture 5">
            <a:extLst>
              <a:ext uri="{FF2B5EF4-FFF2-40B4-BE49-F238E27FC236}">
                <a16:creationId xmlns:a16="http://schemas.microsoft.com/office/drawing/2014/main" id="{AC20A4AB-8DA6-4613-9BD7-95D97C94BC74}"/>
              </a:ext>
            </a:extLst>
          </p:cNvPr>
          <p:cNvPicPr>
            <a:picLocks noChangeAspect="1"/>
          </p:cNvPicPr>
          <p:nvPr/>
        </p:nvPicPr>
        <p:blipFill>
          <a:blip r:embed="rId3"/>
          <a:stretch>
            <a:fillRect/>
          </a:stretch>
        </p:blipFill>
        <p:spPr>
          <a:xfrm>
            <a:off x="1105559" y="5212959"/>
            <a:ext cx="2581275" cy="342900"/>
          </a:xfrm>
          <a:prstGeom prst="rect">
            <a:avLst/>
          </a:prstGeom>
        </p:spPr>
      </p:pic>
      <p:sp>
        <p:nvSpPr>
          <p:cNvPr id="7" name="TextBox 6">
            <a:extLst>
              <a:ext uri="{FF2B5EF4-FFF2-40B4-BE49-F238E27FC236}">
                <a16:creationId xmlns:a16="http://schemas.microsoft.com/office/drawing/2014/main" id="{22ACAD98-5F87-4798-BC6F-6FB7ABD3AB28}"/>
              </a:ext>
            </a:extLst>
          </p:cNvPr>
          <p:cNvSpPr txBox="1"/>
          <p:nvPr/>
        </p:nvSpPr>
        <p:spPr>
          <a:xfrm>
            <a:off x="6175948" y="5366479"/>
            <a:ext cx="5320303" cy="646331"/>
          </a:xfrm>
          <a:prstGeom prst="rect">
            <a:avLst/>
          </a:prstGeom>
          <a:noFill/>
        </p:spPr>
        <p:txBody>
          <a:bodyPr wrap="none" rtlCol="0">
            <a:spAutoFit/>
          </a:bodyPr>
          <a:lstStyle/>
          <a:p>
            <a:r>
              <a:rPr lang="en-IN" dirty="0"/>
              <a:t>The results are still in the negative zone.</a:t>
            </a:r>
          </a:p>
          <a:p>
            <a:r>
              <a:rPr lang="en-IN" dirty="0"/>
              <a:t> The ambiguity in result is due to lack of adequate data</a:t>
            </a:r>
          </a:p>
        </p:txBody>
      </p:sp>
    </p:spTree>
    <p:extLst>
      <p:ext uri="{BB962C8B-B14F-4D97-AF65-F5344CB8AC3E}">
        <p14:creationId xmlns:p14="http://schemas.microsoft.com/office/powerpoint/2010/main" val="934400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4783-0B36-42EB-8C33-0B6983490BC2}"/>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E2EF36F-70EE-4ACE-AE12-6EB4EAFA0244}"/>
              </a:ext>
            </a:extLst>
          </p:cNvPr>
          <p:cNvSpPr>
            <a:spLocks noGrp="1"/>
          </p:cNvSpPr>
          <p:nvPr>
            <p:ph idx="1"/>
          </p:nvPr>
        </p:nvSpPr>
        <p:spPr/>
        <p:txBody>
          <a:bodyPr>
            <a:normAutofit fontScale="92500" lnSpcReduction="20000"/>
          </a:bodyPr>
          <a:lstStyle/>
          <a:p>
            <a:r>
              <a:rPr lang="en-US" dirty="0"/>
              <a:t>Based on the assumption that the price of a real estate is dependent on its surrounding venues.</a:t>
            </a:r>
          </a:p>
          <a:p>
            <a:r>
              <a:rPr lang="en-US" dirty="0"/>
              <a:t>Regression techniques were used to get the coefficient correlation between each venue type and the price. And at the end, producing a model to predict how higher or lower a </a:t>
            </a:r>
            <a:r>
              <a:rPr lang="en-US" dirty="0" err="1"/>
              <a:t>neighbourhoods</a:t>
            </a:r>
            <a:r>
              <a:rPr lang="en-US" dirty="0"/>
              <a:t> price</a:t>
            </a:r>
          </a:p>
          <a:p>
            <a:r>
              <a:rPr lang="en-US" dirty="0"/>
              <a:t>compared to the mean, based on the occurrence of its surrounding venue types.</a:t>
            </a:r>
          </a:p>
          <a:p>
            <a:pPr lvl="1"/>
            <a:r>
              <a:rPr lang="en-US" dirty="0"/>
              <a:t>First, Simple Linear Regression was used to see how the approach would perform. Then a more sophisticated method, Principal Component Regression (PCR), was applied to improve the result.</a:t>
            </a:r>
          </a:p>
          <a:p>
            <a:r>
              <a:rPr lang="en-US" dirty="0"/>
              <a:t>Unfortunately, the end result isn't very promising. With the R2 score (or Coefficient of determination) with negative of -0.18, </a:t>
            </a:r>
          </a:p>
          <a:p>
            <a:pPr lvl="1"/>
            <a:r>
              <a:rPr lang="en-US" dirty="0"/>
              <a:t>the model isn't really fit to the data set; and thus, can't be used for further predicting the real </a:t>
            </a:r>
            <a:r>
              <a:rPr lang="en-IN" dirty="0"/>
              <a:t>estate price.</a:t>
            </a:r>
          </a:p>
        </p:txBody>
      </p:sp>
    </p:spTree>
    <p:extLst>
      <p:ext uri="{BB962C8B-B14F-4D97-AF65-F5344CB8AC3E}">
        <p14:creationId xmlns:p14="http://schemas.microsoft.com/office/powerpoint/2010/main" val="131369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8EFFA-31E6-4F70-9808-88734A2EAB5F}"/>
              </a:ext>
            </a:extLst>
          </p:cNvPr>
          <p:cNvSpPr>
            <a:spLocks noGrp="1"/>
          </p:cNvSpPr>
          <p:nvPr>
            <p:ph type="title"/>
          </p:nvPr>
        </p:nvSpPr>
        <p:spPr/>
        <p:txBody>
          <a:bodyPr>
            <a:noAutofit/>
          </a:bodyPr>
          <a:lstStyle/>
          <a:p>
            <a:r>
              <a:rPr lang="en-US" sz="3000" dirty="0"/>
              <a:t>BUT ON THE BRIGHT SIDE, INTERPRETING THE COEFFICIENT LIST GAVE AN INSIGHT THAT SEEMS TO BE LOGICAL:</a:t>
            </a:r>
            <a:endParaRPr lang="en-IN" sz="3000" dirty="0"/>
          </a:p>
        </p:txBody>
      </p:sp>
      <p:pic>
        <p:nvPicPr>
          <p:cNvPr id="6" name="Picture 5">
            <a:extLst>
              <a:ext uri="{FF2B5EF4-FFF2-40B4-BE49-F238E27FC236}">
                <a16:creationId xmlns:a16="http://schemas.microsoft.com/office/drawing/2014/main" id="{8CE41ED9-9090-421C-9AAE-6851EAC63CE6}"/>
              </a:ext>
            </a:extLst>
          </p:cNvPr>
          <p:cNvPicPr>
            <a:picLocks noChangeAspect="1"/>
          </p:cNvPicPr>
          <p:nvPr/>
        </p:nvPicPr>
        <p:blipFill>
          <a:blip r:embed="rId2"/>
          <a:stretch>
            <a:fillRect/>
          </a:stretch>
        </p:blipFill>
        <p:spPr>
          <a:xfrm>
            <a:off x="1059620" y="1899139"/>
            <a:ext cx="10253516" cy="2923296"/>
          </a:xfrm>
          <a:prstGeom prst="rect">
            <a:avLst/>
          </a:prstGeom>
        </p:spPr>
      </p:pic>
    </p:spTree>
    <p:extLst>
      <p:ext uri="{BB962C8B-B14F-4D97-AF65-F5344CB8AC3E}">
        <p14:creationId xmlns:p14="http://schemas.microsoft.com/office/powerpoint/2010/main" val="345221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4897-359A-41B7-BA2A-099396CDE23E}"/>
              </a:ext>
            </a:extLst>
          </p:cNvPr>
          <p:cNvSpPr>
            <a:spLocks noGrp="1"/>
          </p:cNvSpPr>
          <p:nvPr>
            <p:ph type="title"/>
          </p:nvPr>
        </p:nvSpPr>
        <p:spPr/>
        <p:txBody>
          <a:bodyPr/>
          <a:lstStyle/>
          <a:p>
            <a:r>
              <a:rPr lang="en-IN" dirty="0" err="1"/>
              <a:t>Obserations</a:t>
            </a:r>
            <a:endParaRPr lang="en-IN" dirty="0"/>
          </a:p>
        </p:txBody>
      </p:sp>
      <p:sp>
        <p:nvSpPr>
          <p:cNvPr id="3" name="Content Placeholder 2">
            <a:extLst>
              <a:ext uri="{FF2B5EF4-FFF2-40B4-BE49-F238E27FC236}">
                <a16:creationId xmlns:a16="http://schemas.microsoft.com/office/drawing/2014/main" id="{C27E0B3B-00BD-4696-8B68-2436A7465897}"/>
              </a:ext>
            </a:extLst>
          </p:cNvPr>
          <p:cNvSpPr>
            <a:spLocks noGrp="1"/>
          </p:cNvSpPr>
          <p:nvPr>
            <p:ph idx="1"/>
          </p:nvPr>
        </p:nvSpPr>
        <p:spPr/>
        <p:txBody>
          <a:bodyPr>
            <a:normAutofit/>
          </a:bodyPr>
          <a:lstStyle/>
          <a:p>
            <a:r>
              <a:rPr lang="en-US" dirty="0"/>
              <a:t>Venue types like "Studios" or fancy "Eateries" usually located in busy areas, where there are lots and lots of people seeking their services. And that's usually where people, who love the bustling atmosphere of New York city, would love to live nearby. High demand equals high price.</a:t>
            </a:r>
          </a:p>
          <a:p>
            <a:r>
              <a:rPr lang="en-US" dirty="0"/>
              <a:t>On the other hand, venue types like "TV station", "Cemetery", "Mini Golf", etc. usually are not important factors to most people when looking into a neighborhood. So, they don't have much effect to </a:t>
            </a:r>
            <a:r>
              <a:rPr lang="en-IN" dirty="0"/>
              <a:t>the price.</a:t>
            </a:r>
          </a:p>
        </p:txBody>
      </p:sp>
    </p:spTree>
    <p:extLst>
      <p:ext uri="{BB962C8B-B14F-4D97-AF65-F5344CB8AC3E}">
        <p14:creationId xmlns:p14="http://schemas.microsoft.com/office/powerpoint/2010/main" val="238931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717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ArialMT</vt:lpstr>
      <vt:lpstr>Calibri</vt:lpstr>
      <vt:lpstr>Calibri Light</vt:lpstr>
      <vt:lpstr>Calibri-Bold</vt:lpstr>
      <vt:lpstr>Calibri-Light</vt:lpstr>
      <vt:lpstr>Wingdings</vt:lpstr>
      <vt:lpstr>Office Theme</vt:lpstr>
      <vt:lpstr>CORRELATION BETWEEN NEIGHBORHOOD REAL ESTATE PRICE AND ITS SURROUNDING VENUES</vt:lpstr>
      <vt:lpstr>PROJECT INTRODUCTION:</vt:lpstr>
      <vt:lpstr>DATA ACQUISITION AND CLEANING:</vt:lpstr>
      <vt:lpstr>PowerPoint Presentation</vt:lpstr>
      <vt:lpstr>ANALYSIS:</vt:lpstr>
      <vt:lpstr>Trying for better result with PCR analysis</vt:lpstr>
      <vt:lpstr>Results</vt:lpstr>
      <vt:lpstr>BUT ON THE BRIGHT SIDE, INTERPRETING THE COEFFICIENT LIST GAVE AN INSIGHT THAT SEEMS TO BE LOGICAL:</vt:lpstr>
      <vt:lpstr>Obserations</vt:lpstr>
      <vt:lpstr>Conclusion and 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BETWEEN NEIGHBORHOOD REAL ESTATE PRICE AND ITS SURROUNDING VENUES</dc:title>
  <dc:creator>ravi kiran</dc:creator>
  <cp:lastModifiedBy>ravi kiran</cp:lastModifiedBy>
  <cp:revision>7</cp:revision>
  <dcterms:created xsi:type="dcterms:W3CDTF">2020-04-19T13:12:24Z</dcterms:created>
  <dcterms:modified xsi:type="dcterms:W3CDTF">2020-04-19T13:23:49Z</dcterms:modified>
</cp:coreProperties>
</file>