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8" r:id="rId1"/>
  </p:sldMasterIdLst>
  <p:notesMasterIdLst>
    <p:notesMasterId r:id="rId11"/>
  </p:notesMasterIdLst>
  <p:handoutMasterIdLst>
    <p:handoutMasterId r:id="rId12"/>
  </p:handoutMasterIdLst>
  <p:sldIdLst>
    <p:sldId id="307" r:id="rId2"/>
    <p:sldId id="394" r:id="rId3"/>
    <p:sldId id="395" r:id="rId4"/>
    <p:sldId id="396" r:id="rId5"/>
    <p:sldId id="397" r:id="rId6"/>
    <p:sldId id="398" r:id="rId7"/>
    <p:sldId id="399" r:id="rId8"/>
    <p:sldId id="400" r:id="rId9"/>
    <p:sldId id="351" r:id="rId10"/>
  </p:sldIdLst>
  <p:sldSz cx="9144000" cy="6858000" type="screen4x3"/>
  <p:notesSz cx="6858000" cy="91805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rebuchet MS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rebuchet MS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rebuchet MS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rebuchet M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2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D117"/>
    <a:srgbClr val="FF3300"/>
    <a:srgbClr val="996633"/>
    <a:srgbClr val="666633"/>
    <a:srgbClr val="336600"/>
    <a:srgbClr val="00A6D6"/>
    <a:srgbClr val="D42E12"/>
    <a:srgbClr val="0047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19" autoAdjust="0"/>
    <p:restoredTop sz="86477" autoAdjust="0"/>
  </p:normalViewPr>
  <p:slideViewPr>
    <p:cSldViewPr>
      <p:cViewPr varScale="1">
        <p:scale>
          <a:sx n="74" d="100"/>
          <a:sy n="74" d="100"/>
        </p:scale>
        <p:origin x="151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1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956" y="-102"/>
      </p:cViewPr>
      <p:guideLst>
        <p:guide orient="horz" pos="2892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38463" cy="446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43" tIns="45222" rIns="90443" bIns="45222" numCol="1" anchor="t" anchorCtr="0" compatLnSpc="1">
            <a:prstTxWarp prst="textNoShape">
              <a:avLst/>
            </a:prstTxWarp>
          </a:bodyPr>
          <a:lstStyle>
            <a:lvl1pPr defTabSz="9048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9538" y="0"/>
            <a:ext cx="2938462" cy="446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43" tIns="45222" rIns="90443" bIns="45222" numCol="1" anchor="t" anchorCtr="0" compatLnSpc="1">
            <a:prstTxWarp prst="textNoShape">
              <a:avLst/>
            </a:prstTxWarp>
          </a:bodyPr>
          <a:lstStyle>
            <a:lvl1pPr algn="r" defTabSz="9048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08633"/>
            <a:ext cx="2938463" cy="446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43" tIns="45222" rIns="90443" bIns="45222" numCol="1" anchor="b" anchorCtr="0" compatLnSpc="1">
            <a:prstTxWarp prst="textNoShape">
              <a:avLst/>
            </a:prstTxWarp>
          </a:bodyPr>
          <a:lstStyle>
            <a:lvl1pPr defTabSz="9048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Font to be same color as line. 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9538" y="8708633"/>
            <a:ext cx="2938462" cy="446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43" tIns="45222" rIns="90443" bIns="45222" numCol="1" anchor="b" anchorCtr="0" compatLnSpc="1">
            <a:prstTxWarp prst="textNoShape">
              <a:avLst/>
            </a:prstTxWarp>
          </a:bodyPr>
          <a:lstStyle>
            <a:lvl1pPr algn="r" defTabSz="9048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0ABA6F6-F4FD-436A-9FC5-9D0ACFA545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6688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38463" cy="44679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0443" tIns="45222" rIns="90443" bIns="45222" numCol="1" anchor="t" anchorCtr="0" compatLnSpc="1">
            <a:prstTxWarp prst="textNoShape">
              <a:avLst/>
            </a:prstTxWarp>
          </a:bodyPr>
          <a:lstStyle>
            <a:lvl1pPr defTabSz="90487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19538" y="0"/>
            <a:ext cx="2938462" cy="44679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0443" tIns="45222" rIns="90443" bIns="45222" numCol="1" anchor="t" anchorCtr="0" compatLnSpc="1">
            <a:prstTxWarp prst="textNoShape">
              <a:avLst/>
            </a:prstTxWarp>
          </a:bodyPr>
          <a:lstStyle>
            <a:lvl1pPr algn="r" defTabSz="90487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96963" y="669925"/>
            <a:ext cx="4664075" cy="3498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391158"/>
            <a:ext cx="5048250" cy="409486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0443" tIns="45222" rIns="90443" bIns="452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708633"/>
            <a:ext cx="2938463" cy="44679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0443" tIns="45222" rIns="90443" bIns="45222" numCol="1" anchor="b" anchorCtr="0" compatLnSpc="1">
            <a:prstTxWarp prst="textNoShape">
              <a:avLst/>
            </a:prstTxWarp>
          </a:bodyPr>
          <a:lstStyle>
            <a:lvl1pPr defTabSz="90487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9538" y="8708633"/>
            <a:ext cx="2938462" cy="44679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0443" tIns="45222" rIns="90443" bIns="45222" numCol="1" anchor="b" anchorCtr="0" compatLnSpc="1">
            <a:prstTxWarp prst="textNoShape">
              <a:avLst/>
            </a:prstTxWarp>
          </a:bodyPr>
          <a:lstStyle>
            <a:lvl1pPr algn="r" defTabSz="90487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51857FE-67BF-40CC-9BBE-4683EE8B25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9555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61963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23925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87475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49438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117DF7-C2C1-4431-9CB3-C9DCFA33351D}" type="slidenum">
              <a:rPr lang="en-US" smtClean="0"/>
              <a:pPr/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62310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F41973-AC92-4F8E-80BB-197AA7EDFDE3}" type="slidenum">
              <a:rPr lang="en-US" smtClean="0"/>
              <a:pPr/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85244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FE512A-6E8E-4B96-931D-83A46EB63ACE}" type="slidenum">
              <a:rPr lang="en-US" smtClean="0"/>
              <a:pPr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39948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73706C-91C3-4B8B-A8FB-6ED753C5315A}" type="slidenum">
              <a:rPr lang="en-US" smtClean="0"/>
              <a:pPr/>
              <a:t>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68715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00C4DE-AF60-4581-B8AD-DB5DDD6F6931}" type="slidenum">
              <a:rPr lang="en-US" smtClean="0"/>
              <a:pPr/>
              <a:t>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93138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48D7FB-48E7-4330-87AC-DAF23B33304B}" type="slidenum">
              <a:rPr lang="en-US" smtClean="0"/>
              <a:pPr/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94765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10/19/2012</a:t>
            </a:r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1B61EA10-21F2-4731-8F91-ABFBC5060B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10/19/2012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9A64D-068E-48DD-9407-902D0AA675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043449-D50A-4A07-B787-524E88C0F2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10/19/2012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10/19/2012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F44E3-47D6-4D95-84BB-5C2608B942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10/19/2012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DE7765BE-BD72-4F69-8542-917982BF40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10/19/2012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B4CA89-4C44-419C-B4C4-BFBA9D2EF5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10/19/2012</a:t>
            </a:r>
          </a:p>
        </p:txBody>
      </p:sp>
      <p:sp>
        <p:nvSpPr>
          <p:cNvPr id="1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F5A705E5-B19C-448E-96AF-49C69B1711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10/19/2012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A188B2-1CA4-44EB-BD50-7071F07690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10/19/2012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598FBBF-637E-4E4C-B11C-8DE2F92BEB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BB2883F8-76C7-4CF5-9CE3-5803AC73A7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10/19/2012</a:t>
            </a:r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7EB58E-10A9-446A-BBC1-B401F45504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10/19/2012</a:t>
            </a:r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10/19/2012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A2B493A4-ED7E-4D76-ACF1-CFF6A5E6C2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8" name="Title Placeholder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5" r:id="rId1"/>
    <p:sldLayoutId id="2147484196" r:id="rId2"/>
    <p:sldLayoutId id="2147484197" r:id="rId3"/>
    <p:sldLayoutId id="2147484198" r:id="rId4"/>
    <p:sldLayoutId id="2147484199" r:id="rId5"/>
    <p:sldLayoutId id="2147484200" r:id="rId6"/>
    <p:sldLayoutId id="2147484201" r:id="rId7"/>
    <p:sldLayoutId id="2147484202" r:id="rId8"/>
    <p:sldLayoutId id="2147484203" r:id="rId9"/>
    <p:sldLayoutId id="2147484204" r:id="rId10"/>
    <p:sldLayoutId id="2147484205" r:id="rId11"/>
  </p:sldLayoutIdLst>
  <p:transition>
    <p:fade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rgbClr val="89006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89006F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89006F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89006F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89006F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300">
          <a:solidFill>
            <a:srgbClr val="89006F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300">
          <a:solidFill>
            <a:srgbClr val="89006F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300">
          <a:solidFill>
            <a:srgbClr val="89006F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300">
          <a:solidFill>
            <a:srgbClr val="89006F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9C007F"/>
        </a:buClr>
        <a:buSzPct val="75000"/>
        <a:buFont typeface="Wingdings 2" pitchFamily="18" charset="2"/>
        <a:buChar char="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68007F"/>
        </a:buClr>
        <a:buSzPct val="70000"/>
        <a:buFont typeface="Wingdings" pitchFamily="2" charset="2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005BD3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mailto:frd@healthindiatpa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533400" y="1981200"/>
            <a:ext cx="8001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endParaRPr lang="en-US" sz="3200" dirty="0"/>
          </a:p>
          <a:p>
            <a:pPr algn="ctr">
              <a:defRPr/>
            </a:pPr>
            <a:endParaRPr lang="en-US" sz="3200" dirty="0" smtClean="0"/>
          </a:p>
          <a:p>
            <a:pPr algn="ctr">
              <a:defRPr/>
            </a:pPr>
            <a:r>
              <a:rPr lang="en-US" sz="3200" b="1" dirty="0" smtClean="0">
                <a:ln w="1905"/>
                <a:solidFill>
                  <a:schemeClr val="accent3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Claim Process Flow</a:t>
            </a:r>
          </a:p>
        </p:txBody>
      </p:sp>
      <p:pic>
        <p:nvPicPr>
          <p:cNvPr id="4" name="Picture 3" descr="C:\Documents and Settings\sonalv\Desktop\download (2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0" y="5791200"/>
            <a:ext cx="1524000" cy="564204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Claim Intimation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699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endParaRPr lang="en-US" sz="2000" b="1" dirty="0" smtClean="0"/>
          </a:p>
          <a:p>
            <a:pPr eaLnBrk="1" hangingPunct="1">
              <a:buFont typeface="Wingdings 2" pitchFamily="18" charset="2"/>
              <a:buNone/>
            </a:pPr>
            <a:r>
              <a:rPr lang="en-US" sz="2000" b="1" dirty="0" smtClean="0"/>
              <a:t>Insured  should send intimation of hospitalization to The TPA on the following intimation mail ID’s :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000" b="1" dirty="0">
                <a:hlinkClick r:id="rId2"/>
              </a:rPr>
              <a:t>frd@healthindiatpa.com</a:t>
            </a:r>
            <a:endParaRPr lang="en-US" sz="2000" b="1" dirty="0"/>
          </a:p>
          <a:p>
            <a:pPr eaLnBrk="1" hangingPunct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000" b="1" dirty="0" smtClean="0"/>
              <a:t>Your HR/TPA within 24 hours of admission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§"/>
            </a:pPr>
            <a:endParaRPr lang="en-US" sz="2000" b="1" dirty="0" smtClean="0"/>
          </a:p>
          <a:p>
            <a:pPr eaLnBrk="1" hangingPunct="1">
              <a:buClr>
                <a:schemeClr val="tx1"/>
              </a:buClr>
              <a:buFont typeface="Wingdings 2" pitchFamily="18" charset="2"/>
              <a:buNone/>
            </a:pPr>
            <a:r>
              <a:rPr lang="en-US" sz="2000" b="1" dirty="0" smtClean="0"/>
              <a:t>Intimation should be given to the TPA or HR :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000" b="1" dirty="0" smtClean="0"/>
              <a:t>24 hours before admission incase of planned Hospitalization.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000" b="1" dirty="0" smtClean="0"/>
              <a:t>Within 24 hours after admission incase of Emergency Hospitalization for Reimbursement Process.</a:t>
            </a:r>
          </a:p>
          <a:p>
            <a:pPr eaLnBrk="1" hangingPunct="1">
              <a:buClr>
                <a:schemeClr val="tx1"/>
              </a:buClr>
              <a:buFont typeface="Wingdings 2" pitchFamily="18" charset="2"/>
              <a:buNone/>
            </a:pPr>
            <a:endParaRPr lang="en-US" sz="2000" b="1" dirty="0" smtClean="0"/>
          </a:p>
          <a:p>
            <a:pPr eaLnBrk="1" hangingPunct="1"/>
            <a:endParaRPr lang="en-US" sz="2000" b="1" dirty="0" smtClean="0"/>
          </a:p>
        </p:txBody>
      </p:sp>
      <p:pic>
        <p:nvPicPr>
          <p:cNvPr id="29700" name="Picture 3" descr="C:\Documents and Settings\sonalv\Desktop\download (2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294438"/>
            <a:ext cx="15240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153400" cy="685800"/>
          </a:xfrm>
        </p:spPr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Claims Intimation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				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76400"/>
            <a:ext cx="8229600" cy="4343400"/>
          </a:xfrm>
        </p:spPr>
        <p:txBody>
          <a:bodyPr/>
          <a:lstStyle/>
          <a:p>
            <a:pPr marL="411163" indent="-265113" eaLnBrk="1" hangingPunct="1">
              <a:buFont typeface="Wingdings 2" pitchFamily="18" charset="2"/>
              <a:buNone/>
            </a:pPr>
            <a:r>
              <a:rPr lang="en-US" sz="2200" b="1" dirty="0" smtClean="0"/>
              <a:t>The details which are mandatory on the mail are:</a:t>
            </a:r>
          </a:p>
          <a:p>
            <a:pPr marL="411163" indent="-265113" eaLnBrk="1" hangingPunct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1900" b="1" dirty="0" smtClean="0"/>
              <a:t>Employee Name</a:t>
            </a:r>
          </a:p>
          <a:p>
            <a:pPr marL="411163" indent="-265113" eaLnBrk="1" hangingPunct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1900" b="1" dirty="0" smtClean="0"/>
              <a:t>Employee Number</a:t>
            </a:r>
          </a:p>
          <a:p>
            <a:pPr marL="411163" indent="-265113" eaLnBrk="1" hangingPunct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1900" b="1" dirty="0" smtClean="0"/>
              <a:t>Health India TPA ID &amp; Employee ID No.</a:t>
            </a:r>
          </a:p>
          <a:p>
            <a:pPr marL="411163" indent="-265113" eaLnBrk="1" hangingPunct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1900" b="1" dirty="0" smtClean="0"/>
              <a:t>Name of the Hospital</a:t>
            </a:r>
          </a:p>
          <a:p>
            <a:pPr marL="411163" indent="-265113" eaLnBrk="1" hangingPunct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1900" b="1" dirty="0" smtClean="0"/>
              <a:t>Address of the Hospital</a:t>
            </a:r>
          </a:p>
          <a:p>
            <a:pPr marL="411163" indent="-265113" eaLnBrk="1" hangingPunct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1900" b="1" dirty="0" smtClean="0"/>
              <a:t>Date Of Admission</a:t>
            </a:r>
          </a:p>
          <a:p>
            <a:pPr marL="411163" indent="-265113" eaLnBrk="1" hangingPunct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1900" b="1" dirty="0" smtClean="0"/>
              <a:t>Ailment</a:t>
            </a:r>
          </a:p>
        </p:txBody>
      </p:sp>
      <p:pic>
        <p:nvPicPr>
          <p:cNvPr id="30724" name="Picture 3" descr="C:\Documents and Settings\sonalv\Desktop\download (2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294438"/>
            <a:ext cx="15240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183563" cy="762000"/>
          </a:xfrm>
        </p:spPr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How to avail Basic Insurance Services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?	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752600"/>
            <a:ext cx="8610600" cy="3886200"/>
          </a:xfrm>
        </p:spPr>
        <p:txBody>
          <a:bodyPr/>
          <a:lstStyle/>
          <a:p>
            <a:pPr eaLnBrk="1" hangingPunct="1">
              <a:lnSpc>
                <a:spcPts val="3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000" b="1" dirty="0" smtClean="0">
                <a:ea typeface="Calibri" pitchFamily="34" charset="0"/>
                <a:cs typeface="Calibri" pitchFamily="34" charset="0"/>
              </a:rPr>
              <a:t>HOSPITALISATION AT NETWORK HOSPITAL</a:t>
            </a:r>
          </a:p>
          <a:p>
            <a:pPr eaLnBrk="1" hangingPunct="1">
              <a:lnSpc>
                <a:spcPts val="3000"/>
              </a:lnSpc>
              <a:buClr>
                <a:schemeClr val="tx1"/>
              </a:buClr>
              <a:buFont typeface="Wingdings 2" pitchFamily="18" charset="2"/>
              <a:buNone/>
            </a:pPr>
            <a:r>
              <a:rPr lang="en-US" sz="2000" b="1" dirty="0" smtClean="0">
                <a:ea typeface="Calibri" pitchFamily="34" charset="0"/>
                <a:cs typeface="Calibri" pitchFamily="34" charset="0"/>
              </a:rPr>
              <a:t>	-      If the hospitalization is in the Network Hospital of Health India (TPA) Services Private Ltd. You need to fill up Cashless Request Form &amp; follow process of Cashless Route</a:t>
            </a:r>
          </a:p>
          <a:p>
            <a:pPr eaLnBrk="1" hangingPunct="1">
              <a:lnSpc>
                <a:spcPts val="3000"/>
              </a:lnSpc>
              <a:buClr>
                <a:schemeClr val="tx1"/>
              </a:buClr>
              <a:buFont typeface="Wingdings" pitchFamily="2" charset="2"/>
              <a:buChar char="§"/>
            </a:pPr>
            <a:endParaRPr lang="en-US" sz="2000" b="1" dirty="0" smtClean="0">
              <a:ea typeface="Calibri" pitchFamily="34" charset="0"/>
              <a:cs typeface="Calibri" pitchFamily="34" charset="0"/>
            </a:endParaRPr>
          </a:p>
          <a:p>
            <a:pPr eaLnBrk="1" hangingPunct="1">
              <a:lnSpc>
                <a:spcPts val="3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000" b="1" dirty="0" smtClean="0">
                <a:ea typeface="Calibri" pitchFamily="34" charset="0"/>
                <a:cs typeface="Calibri" pitchFamily="34" charset="0"/>
              </a:rPr>
              <a:t>HOSPITALISATION AT NON NETWORK HOSPITAL</a:t>
            </a:r>
          </a:p>
          <a:p>
            <a:pPr eaLnBrk="1" hangingPunct="1">
              <a:lnSpc>
                <a:spcPts val="3000"/>
              </a:lnSpc>
              <a:buClr>
                <a:schemeClr val="tx1"/>
              </a:buClr>
              <a:buFont typeface="Wingdings 2" pitchFamily="18" charset="2"/>
              <a:buNone/>
            </a:pPr>
            <a:r>
              <a:rPr lang="en-US" sz="2000" b="1" dirty="0" smtClean="0">
                <a:ea typeface="Calibri" pitchFamily="34" charset="0"/>
                <a:cs typeface="Calibri" pitchFamily="34" charset="0"/>
              </a:rPr>
              <a:t>	-      If the hospitalization is in the Non-network Hospital, you complete your hospitalization, pay the bills &amp; follow process of Reimbursement of expenses. </a:t>
            </a:r>
          </a:p>
        </p:txBody>
      </p:sp>
      <p:pic>
        <p:nvPicPr>
          <p:cNvPr id="28676" name="Picture 3" descr="C:\Documents and Settings\sonalv\Desktop\download (2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294438"/>
            <a:ext cx="15240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 txBox="1">
            <a:spLocks/>
          </p:cNvSpPr>
          <p:nvPr/>
        </p:nvSpPr>
        <p:spPr>
          <a:xfrm>
            <a:off x="457200" y="762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Claim Process- Cashless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2"/>
          <p:cNvGrpSpPr/>
          <p:nvPr/>
        </p:nvGrpSpPr>
        <p:grpSpPr>
          <a:xfrm>
            <a:off x="304800" y="914400"/>
            <a:ext cx="8534400" cy="5257800"/>
            <a:chOff x="381000" y="838200"/>
            <a:chExt cx="8534400" cy="5257800"/>
          </a:xfrm>
        </p:grpSpPr>
        <p:sp>
          <p:nvSpPr>
            <p:cNvPr id="4" name="AutoShape 25"/>
            <p:cNvSpPr>
              <a:spLocks noChangeArrowheads="1"/>
            </p:cNvSpPr>
            <p:nvPr/>
          </p:nvSpPr>
          <p:spPr bwMode="auto">
            <a:xfrm>
              <a:off x="457200" y="2743200"/>
              <a:ext cx="2514600" cy="685800"/>
            </a:xfrm>
            <a:prstGeom prst="flowChartAlternate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45720" rIns="45720" anchor="ctr"/>
            <a:lstStyle/>
            <a:p>
              <a:pPr algn="ctr" eaLnBrk="0" hangingPunct="0"/>
              <a:r>
                <a:rPr lang="en-US" sz="1400" dirty="0" smtClean="0">
                  <a:cs typeface="Times New Roman" pitchFamily="18" charset="0"/>
                </a:rPr>
                <a:t>Hospital applies for pre-authorization to the TPA within 24 hrs of admission</a:t>
              </a:r>
              <a:endParaRPr lang="en-US" sz="1400" dirty="0">
                <a:cs typeface="Times New Roman" pitchFamily="18" charset="0"/>
              </a:endParaRPr>
            </a:p>
          </p:txBody>
        </p:sp>
        <p:sp>
          <p:nvSpPr>
            <p:cNvPr id="5" name="AutoShape 70"/>
            <p:cNvSpPr>
              <a:spLocks noChangeArrowheads="1"/>
            </p:cNvSpPr>
            <p:nvPr/>
          </p:nvSpPr>
          <p:spPr bwMode="auto">
            <a:xfrm>
              <a:off x="533400" y="4495800"/>
              <a:ext cx="1981200" cy="685800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45720" rIns="45720" anchor="ctr"/>
            <a:lstStyle/>
            <a:p>
              <a:pPr algn="ctr" eaLnBrk="0" hangingPunct="0"/>
              <a:r>
                <a:rPr lang="en-US" sz="1400" dirty="0" smtClean="0"/>
                <a:t>A Query letter sent by TPA through Fax/ E-mail to Hospital</a:t>
              </a:r>
              <a:endParaRPr lang="en-US" sz="1400" dirty="0"/>
            </a:p>
          </p:txBody>
        </p:sp>
        <p:sp>
          <p:nvSpPr>
            <p:cNvPr id="6" name="AutoShape 70"/>
            <p:cNvSpPr>
              <a:spLocks noChangeArrowheads="1"/>
            </p:cNvSpPr>
            <p:nvPr/>
          </p:nvSpPr>
          <p:spPr bwMode="auto">
            <a:xfrm>
              <a:off x="6705600" y="4495800"/>
              <a:ext cx="2133600" cy="685800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45720" rIns="45720" anchor="ctr"/>
            <a:lstStyle/>
            <a:p>
              <a:pPr algn="ctr" eaLnBrk="0" hangingPunct="0"/>
              <a:r>
                <a:rPr lang="en-US" sz="1400" dirty="0" smtClean="0"/>
                <a:t>Denial letter sent by TPA through Fax/ E-mail to Hospital</a:t>
              </a:r>
              <a:endParaRPr lang="en-US" sz="1400" dirty="0"/>
            </a:p>
          </p:txBody>
        </p:sp>
        <p:sp>
          <p:nvSpPr>
            <p:cNvPr id="7" name="AutoShape 70"/>
            <p:cNvSpPr>
              <a:spLocks noChangeArrowheads="1"/>
            </p:cNvSpPr>
            <p:nvPr/>
          </p:nvSpPr>
          <p:spPr bwMode="auto">
            <a:xfrm>
              <a:off x="6705600" y="5334000"/>
              <a:ext cx="2133600" cy="762000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45720" rIns="45720" anchor="ctr"/>
            <a:lstStyle/>
            <a:p>
              <a:pPr algn="ctr" eaLnBrk="0" hangingPunct="0"/>
              <a:r>
                <a:rPr lang="en-US" sz="1400" dirty="0" smtClean="0"/>
                <a:t>Patient pays the bill and submit papers for reimbursement process</a:t>
              </a:r>
              <a:endParaRPr lang="en-US" sz="1400" dirty="0"/>
            </a:p>
          </p:txBody>
        </p:sp>
        <p:sp>
          <p:nvSpPr>
            <p:cNvPr id="8" name="AutoShape 70"/>
            <p:cNvSpPr>
              <a:spLocks noChangeArrowheads="1"/>
            </p:cNvSpPr>
            <p:nvPr/>
          </p:nvSpPr>
          <p:spPr bwMode="auto">
            <a:xfrm>
              <a:off x="3352800" y="5105400"/>
              <a:ext cx="2667000" cy="990600"/>
            </a:xfrm>
            <a:prstGeom prst="flowChartAlternate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44" tIns="9144" rIns="9144" bIns="9144" anchor="ctr"/>
            <a:lstStyle/>
            <a:p>
              <a:pPr algn="ctr" eaLnBrk="0" hangingPunct="0"/>
              <a:r>
                <a:rPr lang="en-US" sz="1400" dirty="0" smtClean="0">
                  <a:cs typeface="Times New Roman" pitchFamily="18" charset="0"/>
                </a:rPr>
                <a:t>4 hours prior to Discharge approach TPA Desk of hospital to complete formalities for full and final approval from TPA</a:t>
              </a:r>
              <a:endParaRPr lang="en-US" sz="1400" dirty="0">
                <a:cs typeface="Times New Roman" pitchFamily="18" charset="0"/>
              </a:endParaRPr>
            </a:p>
          </p:txBody>
        </p:sp>
        <p:sp>
          <p:nvSpPr>
            <p:cNvPr id="9" name="AutoShape 30"/>
            <p:cNvSpPr>
              <a:spLocks noChangeArrowheads="1"/>
            </p:cNvSpPr>
            <p:nvPr/>
          </p:nvSpPr>
          <p:spPr bwMode="auto">
            <a:xfrm>
              <a:off x="3352800" y="4495800"/>
              <a:ext cx="2590800" cy="4572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45720" rIns="45720" anchor="ctr"/>
            <a:lstStyle/>
            <a:p>
              <a:pPr algn="ctr" eaLnBrk="0" hangingPunct="0"/>
              <a:r>
                <a:rPr lang="en-US" sz="1400" dirty="0" smtClean="0">
                  <a:cs typeface="Times New Roman" pitchFamily="18" charset="0"/>
                </a:rPr>
                <a:t>Initial Approval letter sent to hospital by TPA by fax/ Email</a:t>
              </a:r>
              <a:endParaRPr lang="en-US" sz="1400" dirty="0">
                <a:cs typeface="Times New Roman" pitchFamily="18" charset="0"/>
              </a:endParaRPr>
            </a:p>
          </p:txBody>
        </p:sp>
        <p:sp>
          <p:nvSpPr>
            <p:cNvPr id="10" name="AutoShape 30"/>
            <p:cNvSpPr>
              <a:spLocks noChangeArrowheads="1"/>
            </p:cNvSpPr>
            <p:nvPr/>
          </p:nvSpPr>
          <p:spPr bwMode="auto">
            <a:xfrm>
              <a:off x="533400" y="5334000"/>
              <a:ext cx="1981200" cy="762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5720" rIns="45720" anchor="ctr"/>
            <a:lstStyle/>
            <a:p>
              <a:pPr algn="ctr" eaLnBrk="0" hangingPunct="0"/>
              <a:r>
                <a:rPr lang="en-US" sz="1400" b="0" dirty="0" smtClean="0"/>
                <a:t>Hospital replies to query raised by TPA through Email/Fax</a:t>
              </a:r>
              <a:endParaRPr lang="en-US" sz="1400" b="0" dirty="0"/>
            </a:p>
          </p:txBody>
        </p:sp>
        <p:sp>
          <p:nvSpPr>
            <p:cNvPr id="11" name="AutoShape 25"/>
            <p:cNvSpPr>
              <a:spLocks noChangeArrowheads="1"/>
            </p:cNvSpPr>
            <p:nvPr/>
          </p:nvSpPr>
          <p:spPr bwMode="auto">
            <a:xfrm>
              <a:off x="457200" y="1905000"/>
              <a:ext cx="2514600" cy="685800"/>
            </a:xfrm>
            <a:prstGeom prst="flowChartAlternate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45720" rIns="45720" anchor="ctr"/>
            <a:lstStyle/>
            <a:p>
              <a:pPr algn="ctr" eaLnBrk="0" hangingPunct="0"/>
              <a:r>
                <a:rPr lang="en-US" sz="1400" dirty="0" smtClean="0">
                  <a:cs typeface="Times New Roman" pitchFamily="18" charset="0"/>
                </a:rPr>
                <a:t>Get Admit as per Hospital Norm &amp; Contact TPA desk of Hospital for cashless</a:t>
              </a:r>
              <a:endParaRPr lang="en-US" sz="1400" dirty="0">
                <a:cs typeface="Times New Roman" pitchFamily="18" charset="0"/>
              </a:endParaRPr>
            </a:p>
          </p:txBody>
        </p:sp>
        <p:sp>
          <p:nvSpPr>
            <p:cNvPr id="12" name="AutoShape 25"/>
            <p:cNvSpPr>
              <a:spLocks noChangeArrowheads="1"/>
            </p:cNvSpPr>
            <p:nvPr/>
          </p:nvSpPr>
          <p:spPr bwMode="auto">
            <a:xfrm>
              <a:off x="6400800" y="2743200"/>
              <a:ext cx="2514600" cy="685800"/>
            </a:xfrm>
            <a:prstGeom prst="flowChartAlternate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45720" rIns="45720" anchor="ctr"/>
            <a:lstStyle/>
            <a:p>
              <a:pPr algn="ctr" eaLnBrk="0" hangingPunct="0"/>
              <a:r>
                <a:rPr lang="en-US" sz="1400" dirty="0" smtClean="0">
                  <a:cs typeface="Times New Roman" pitchFamily="18" charset="0"/>
                </a:rPr>
                <a:t>Hospital applies for pre-authorization to the TPA prior to admission</a:t>
              </a:r>
              <a:endParaRPr lang="en-US" sz="1400" dirty="0">
                <a:cs typeface="Times New Roman" pitchFamily="18" charset="0"/>
              </a:endParaRPr>
            </a:p>
          </p:txBody>
        </p:sp>
        <p:sp>
          <p:nvSpPr>
            <p:cNvPr id="13" name="AutoShape 25"/>
            <p:cNvSpPr>
              <a:spLocks noChangeArrowheads="1"/>
            </p:cNvSpPr>
            <p:nvPr/>
          </p:nvSpPr>
          <p:spPr bwMode="auto">
            <a:xfrm>
              <a:off x="6400800" y="1905000"/>
              <a:ext cx="2514600" cy="685800"/>
            </a:xfrm>
            <a:prstGeom prst="flowChartAlternate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45720" rIns="45720" anchor="ctr"/>
            <a:lstStyle/>
            <a:p>
              <a:pPr algn="ctr" eaLnBrk="0" hangingPunct="0"/>
              <a:r>
                <a:rPr lang="en-US" sz="1400" dirty="0" smtClean="0">
                  <a:cs typeface="Times New Roman" pitchFamily="18" charset="0"/>
                </a:rPr>
                <a:t>Approach TPA desk of Hospital  48 hours prior to admission for cashless</a:t>
              </a:r>
              <a:endParaRPr lang="en-US" sz="1400" dirty="0">
                <a:cs typeface="Times New Roman" pitchFamily="18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rot="5400000">
              <a:off x="1218406" y="4038600"/>
              <a:ext cx="915194" cy="794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>
              <a:off x="1599406" y="5257006"/>
              <a:ext cx="152400" cy="1588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5400000">
              <a:off x="1600994" y="2666206"/>
              <a:ext cx="152400" cy="1588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>
              <a:off x="4647406" y="5028406"/>
              <a:ext cx="152400" cy="1588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5400000">
              <a:off x="7619205" y="5257006"/>
              <a:ext cx="152400" cy="1588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5400000">
              <a:off x="7543006" y="2666206"/>
              <a:ext cx="152400" cy="1588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10800000" flipV="1">
              <a:off x="5867400" y="3123406"/>
              <a:ext cx="534194" cy="794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AutoShape 70"/>
            <p:cNvSpPr>
              <a:spLocks noChangeArrowheads="1"/>
            </p:cNvSpPr>
            <p:nvPr/>
          </p:nvSpPr>
          <p:spPr bwMode="auto">
            <a:xfrm>
              <a:off x="533400" y="3886200"/>
              <a:ext cx="1981200" cy="381000"/>
            </a:xfrm>
            <a:prstGeom prst="flowChartAlternateProcess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45720" rIns="45720" anchor="ctr"/>
            <a:lstStyle/>
            <a:p>
              <a:pPr algn="ctr" eaLnBrk="0" hangingPunct="0"/>
              <a:r>
                <a:rPr lang="en-US" sz="1600" b="1" dirty="0" smtClean="0">
                  <a:cs typeface="Times New Roman" pitchFamily="18" charset="0"/>
                </a:rPr>
                <a:t>Query (s) by </a:t>
              </a:r>
              <a:r>
                <a:rPr lang="en-US" sz="1600" b="1" dirty="0">
                  <a:cs typeface="Times New Roman" pitchFamily="18" charset="0"/>
                </a:rPr>
                <a:t>TPA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rot="5400000">
              <a:off x="7237339" y="4038527"/>
              <a:ext cx="915988" cy="1734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AutoShape 70"/>
            <p:cNvSpPr>
              <a:spLocks noChangeArrowheads="1"/>
            </p:cNvSpPr>
            <p:nvPr/>
          </p:nvSpPr>
          <p:spPr bwMode="auto">
            <a:xfrm>
              <a:off x="6705600" y="3886200"/>
              <a:ext cx="2133600" cy="381000"/>
            </a:xfrm>
            <a:prstGeom prst="flowChartAlternateProcess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45720" rIns="45720" anchor="ctr"/>
            <a:lstStyle/>
            <a:p>
              <a:pPr algn="ctr" eaLnBrk="0" hangingPunct="0"/>
              <a:r>
                <a:rPr lang="en-US" sz="1600" b="1" dirty="0" smtClean="0">
                  <a:cs typeface="Times New Roman" pitchFamily="18" charset="0"/>
                </a:rPr>
                <a:t>Denied Cashless by </a:t>
              </a:r>
              <a:r>
                <a:rPr lang="en-US" sz="1600" b="1" dirty="0">
                  <a:cs typeface="Times New Roman" pitchFamily="18" charset="0"/>
                </a:rPr>
                <a:t>TPA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971800" y="3124200"/>
              <a:ext cx="456405" cy="1588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0800000" flipV="1">
              <a:off x="1676400" y="3581398"/>
              <a:ext cx="1752600" cy="1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0800000">
              <a:off x="1676400" y="1065212"/>
              <a:ext cx="1524000" cy="1588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0800000">
              <a:off x="5867400" y="3579813"/>
              <a:ext cx="1828800" cy="1815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rot="5400000">
              <a:off x="4265539" y="4038527"/>
              <a:ext cx="915988" cy="1734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AutoShape 70"/>
            <p:cNvSpPr>
              <a:spLocks noChangeArrowheads="1"/>
            </p:cNvSpPr>
            <p:nvPr/>
          </p:nvSpPr>
          <p:spPr bwMode="auto">
            <a:xfrm>
              <a:off x="3276600" y="3886200"/>
              <a:ext cx="2743200" cy="381000"/>
            </a:xfrm>
            <a:prstGeom prst="flowChartAlternateProcess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45720" rIns="45720" anchor="ctr"/>
            <a:lstStyle/>
            <a:p>
              <a:pPr algn="ctr" eaLnBrk="0" hangingPunct="0"/>
              <a:r>
                <a:rPr lang="en-US" sz="1600" b="1" dirty="0">
                  <a:cs typeface="Times New Roman" pitchFamily="18" charset="0"/>
                </a:rPr>
                <a:t>Approval given by TPA</a:t>
              </a:r>
            </a:p>
          </p:txBody>
        </p:sp>
        <p:sp>
          <p:nvSpPr>
            <p:cNvPr id="31" name="AutoShape 70"/>
            <p:cNvSpPr>
              <a:spLocks noChangeArrowheads="1"/>
            </p:cNvSpPr>
            <p:nvPr/>
          </p:nvSpPr>
          <p:spPr bwMode="auto">
            <a:xfrm>
              <a:off x="3429000" y="2590800"/>
              <a:ext cx="2438400" cy="1066800"/>
            </a:xfrm>
            <a:prstGeom prst="flowChartAlternateProcess">
              <a:avLst/>
            </a:prstGeom>
            <a:solidFill>
              <a:srgbClr val="FFC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45720" rIns="45720" anchor="ctr"/>
            <a:lstStyle/>
            <a:p>
              <a:pPr algn="ctr" eaLnBrk="0" hangingPunct="0"/>
              <a:r>
                <a:rPr lang="en-US" sz="1400" b="1" dirty="0" smtClean="0"/>
                <a:t>TPA  verifies policy coverage &amp; details and responds to hospital by Fax/E-mail</a:t>
              </a:r>
              <a:endParaRPr lang="en-US" sz="1400" b="1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rot="5400000">
              <a:off x="1257267" y="1485933"/>
              <a:ext cx="838994" cy="728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0800000">
              <a:off x="6096000" y="1065212"/>
              <a:ext cx="1524000" cy="1588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rot="5400000">
              <a:off x="7200867" y="1485139"/>
              <a:ext cx="838994" cy="728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AutoShape 7"/>
            <p:cNvSpPr>
              <a:spLocks noChangeArrowheads="1"/>
            </p:cNvSpPr>
            <p:nvPr/>
          </p:nvSpPr>
          <p:spPr bwMode="auto">
            <a:xfrm>
              <a:off x="2895600" y="838200"/>
              <a:ext cx="3581400" cy="380999"/>
            </a:xfrm>
            <a:prstGeom prst="flowChartAlternateProcess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45720" rIns="45720" anchor="ctr"/>
            <a:lstStyle/>
            <a:p>
              <a:pPr algn="ctr" eaLnBrk="0" hangingPunct="0"/>
              <a:r>
                <a:rPr lang="en-US" sz="1600" b="1" dirty="0" smtClean="0">
                  <a:solidFill>
                    <a:schemeClr val="bg1"/>
                  </a:solidFill>
                  <a:cs typeface="Times New Roman" pitchFamily="18" charset="0"/>
                </a:rPr>
                <a:t>Cashless Hospitalization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AutoShape 9"/>
            <p:cNvSpPr>
              <a:spLocks noChangeArrowheads="1"/>
            </p:cNvSpPr>
            <p:nvPr/>
          </p:nvSpPr>
          <p:spPr bwMode="auto">
            <a:xfrm>
              <a:off x="381000" y="1333500"/>
              <a:ext cx="2625436" cy="419100"/>
            </a:xfrm>
            <a:prstGeom prst="flowChartAlternateProcess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45720" rIns="45720" anchor="ctr"/>
            <a:lstStyle/>
            <a:p>
              <a:pPr algn="ctr" eaLnBrk="0" hangingPunct="0"/>
              <a:r>
                <a:rPr lang="en-US" sz="1600" b="1" dirty="0">
                  <a:cs typeface="Times New Roman" pitchFamily="18" charset="0"/>
                </a:rPr>
                <a:t>Emergency Admission</a:t>
              </a:r>
              <a:endParaRPr lang="en-US" sz="1600" b="1" dirty="0"/>
            </a:p>
          </p:txBody>
        </p:sp>
        <p:sp>
          <p:nvSpPr>
            <p:cNvPr id="37" name="AutoShape 9"/>
            <p:cNvSpPr>
              <a:spLocks noChangeArrowheads="1"/>
            </p:cNvSpPr>
            <p:nvPr/>
          </p:nvSpPr>
          <p:spPr bwMode="auto">
            <a:xfrm>
              <a:off x="6289964" y="1333500"/>
              <a:ext cx="2625436" cy="419100"/>
            </a:xfrm>
            <a:prstGeom prst="flowChartAlternateProcess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45720" rIns="45720" anchor="ctr"/>
            <a:lstStyle/>
            <a:p>
              <a:pPr algn="ctr" eaLnBrk="0" hangingPunct="0"/>
              <a:r>
                <a:rPr lang="en-US" sz="1600" b="1" dirty="0" smtClean="0">
                  <a:cs typeface="Times New Roman" pitchFamily="18" charset="0"/>
                </a:rPr>
                <a:t>Planned </a:t>
              </a:r>
              <a:r>
                <a:rPr lang="en-US" sz="1600" b="1" dirty="0">
                  <a:cs typeface="Times New Roman" pitchFamily="18" charset="0"/>
                </a:rPr>
                <a:t>Admission</a:t>
              </a:r>
              <a:endParaRPr lang="en-US" sz="1600" b="1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 rot="16200000" flipH="1">
              <a:off x="5181205" y="4496197"/>
              <a:ext cx="2134392" cy="1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981200" y="4571999"/>
              <a:ext cx="2286001" cy="4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0800000">
              <a:off x="6019801" y="5562600"/>
              <a:ext cx="228600" cy="1588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0800000">
              <a:off x="2514600" y="5715000"/>
              <a:ext cx="609600" cy="1588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3124200" y="3429000"/>
              <a:ext cx="304005" cy="1588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rot="10800000">
              <a:off x="5867400" y="3429000"/>
              <a:ext cx="381000" cy="1588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73516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563" cy="609600"/>
          </a:xfrm>
        </p:spPr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Cashless Hospitalization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pPr eaLnBrk="1" hangingPunct="1">
              <a:lnSpc>
                <a:spcPts val="3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000" b="1" dirty="0" smtClean="0">
                <a:ea typeface="Calibri" pitchFamily="34" charset="0"/>
                <a:cs typeface="Calibri" pitchFamily="34" charset="0"/>
              </a:rPr>
              <a:t>Please Remember….</a:t>
            </a:r>
          </a:p>
          <a:p>
            <a:pPr eaLnBrk="1" hangingPunct="1">
              <a:lnSpc>
                <a:spcPts val="3000"/>
              </a:lnSpc>
              <a:buClr>
                <a:schemeClr val="tx1"/>
              </a:buClr>
              <a:buFont typeface="Wingdings" pitchFamily="2" charset="2"/>
              <a:buChar char="§"/>
            </a:pPr>
            <a:endParaRPr lang="en-US" sz="2000" b="1" dirty="0" smtClean="0">
              <a:ea typeface="Calibri" pitchFamily="34" charset="0"/>
              <a:cs typeface="Calibri" pitchFamily="34" charset="0"/>
            </a:endParaRPr>
          </a:p>
          <a:p>
            <a:pPr lvl="2" eaLnBrk="1" hangingPunct="1">
              <a:lnSpc>
                <a:spcPts val="3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US" b="1" dirty="0" smtClean="0">
                <a:ea typeface="Calibri" pitchFamily="34" charset="0"/>
                <a:cs typeface="Calibri" pitchFamily="34" charset="0"/>
              </a:rPr>
              <a:t>Health India TPA will only pay for the Medical Expenses</a:t>
            </a:r>
          </a:p>
          <a:p>
            <a:pPr lvl="2" eaLnBrk="1" hangingPunct="1">
              <a:lnSpc>
                <a:spcPts val="3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US" b="1" dirty="0" smtClean="0">
                <a:ea typeface="Calibri" pitchFamily="34" charset="0"/>
                <a:cs typeface="Calibri" pitchFamily="34" charset="0"/>
              </a:rPr>
              <a:t>You need not make any payment for any of the non medical expenses.</a:t>
            </a:r>
          </a:p>
          <a:p>
            <a:pPr lvl="2" eaLnBrk="1" hangingPunct="1">
              <a:lnSpc>
                <a:spcPts val="3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US" b="1" dirty="0" smtClean="0">
                <a:ea typeface="Calibri" pitchFamily="34" charset="0"/>
                <a:cs typeface="Calibri" pitchFamily="34" charset="0"/>
              </a:rPr>
              <a:t>You must pay for the non-medical expenses on discharge or whenever asked by hospital</a:t>
            </a:r>
          </a:p>
          <a:p>
            <a:pPr lvl="2" eaLnBrk="1" hangingPunct="1">
              <a:lnSpc>
                <a:spcPts val="3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US" b="1" dirty="0" smtClean="0">
                <a:ea typeface="Calibri" pitchFamily="34" charset="0"/>
                <a:cs typeface="Calibri" pitchFamily="34" charset="0"/>
              </a:rPr>
              <a:t>The bills for medical expenses would be sent to Health India TPA by the hospital &amp; they would directly settle the same with hospital </a:t>
            </a:r>
          </a:p>
        </p:txBody>
      </p:sp>
      <p:pic>
        <p:nvPicPr>
          <p:cNvPr id="34820" name="Picture 3" descr="C:\Documents and Settings\sonalv\Desktop\download (2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294438"/>
            <a:ext cx="15240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84382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 txBox="1">
            <a:spLocks/>
          </p:cNvSpPr>
          <p:nvPr/>
        </p:nvSpPr>
        <p:spPr>
          <a:xfrm>
            <a:off x="457200" y="762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Claim Process- Reimbursement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152400" y="800100"/>
            <a:ext cx="8763000" cy="5410200"/>
            <a:chOff x="152400" y="914400"/>
            <a:chExt cx="8763000" cy="5410200"/>
          </a:xfrm>
        </p:grpSpPr>
        <p:sp>
          <p:nvSpPr>
            <p:cNvPr id="5" name="AutoShape 70"/>
            <p:cNvSpPr>
              <a:spLocks noChangeArrowheads="1"/>
            </p:cNvSpPr>
            <p:nvPr/>
          </p:nvSpPr>
          <p:spPr bwMode="auto">
            <a:xfrm>
              <a:off x="762000" y="4572000"/>
              <a:ext cx="2438400" cy="533400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45720" rIns="45720" anchor="ctr"/>
            <a:lstStyle/>
            <a:p>
              <a:pPr algn="ctr" eaLnBrk="0" hangingPunct="0"/>
              <a:r>
                <a:rPr lang="en-US" sz="1400" dirty="0" smtClean="0"/>
                <a:t>A Query letter sent by TPA mentioning requirement</a:t>
              </a:r>
              <a:endParaRPr lang="en-US" sz="1400" dirty="0"/>
            </a:p>
          </p:txBody>
        </p:sp>
        <p:sp>
          <p:nvSpPr>
            <p:cNvPr id="6" name="AutoShape 70"/>
            <p:cNvSpPr>
              <a:spLocks noChangeArrowheads="1"/>
            </p:cNvSpPr>
            <p:nvPr/>
          </p:nvSpPr>
          <p:spPr bwMode="auto">
            <a:xfrm>
              <a:off x="6324600" y="4572000"/>
              <a:ext cx="2438400" cy="990600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45720" rIns="45720" anchor="ctr"/>
            <a:lstStyle/>
            <a:p>
              <a:pPr algn="ctr" eaLnBrk="0" hangingPunct="0"/>
              <a:r>
                <a:rPr lang="en-US" sz="1400" dirty="0" smtClean="0"/>
                <a:t>Repudiation letter mentioning the reason for rejection will be sent to corporate</a:t>
              </a:r>
              <a:endParaRPr lang="en-US" sz="1400" dirty="0"/>
            </a:p>
          </p:txBody>
        </p:sp>
        <p:sp>
          <p:nvSpPr>
            <p:cNvPr id="7" name="AutoShape 30"/>
            <p:cNvSpPr>
              <a:spLocks noChangeArrowheads="1"/>
            </p:cNvSpPr>
            <p:nvPr/>
          </p:nvSpPr>
          <p:spPr bwMode="auto">
            <a:xfrm>
              <a:off x="3733800" y="4572000"/>
              <a:ext cx="1981200" cy="9906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45720" rIns="45720" anchor="ctr"/>
            <a:lstStyle/>
            <a:p>
              <a:pPr algn="ctr" eaLnBrk="0" hangingPunct="0"/>
              <a:r>
                <a:rPr lang="en-US" sz="1400" dirty="0" smtClean="0">
                  <a:cs typeface="Times New Roman" pitchFamily="18" charset="0"/>
                </a:rPr>
                <a:t>TPA/ Insurer arrange for claim </a:t>
              </a:r>
              <a:r>
                <a:rPr lang="en-US" sz="1400" dirty="0" err="1" smtClean="0">
                  <a:cs typeface="Times New Roman" pitchFamily="18" charset="0"/>
                </a:rPr>
                <a:t>cheque</a:t>
              </a:r>
              <a:r>
                <a:rPr lang="en-US" sz="1400" dirty="0" smtClean="0">
                  <a:cs typeface="Times New Roman" pitchFamily="18" charset="0"/>
                </a:rPr>
                <a:t> sent to corporate OR execute NEFT </a:t>
              </a:r>
              <a:endParaRPr lang="en-US" sz="1400" dirty="0">
                <a:cs typeface="Times New Roman" pitchFamily="18" charset="0"/>
              </a:endParaRPr>
            </a:p>
          </p:txBody>
        </p:sp>
        <p:sp>
          <p:nvSpPr>
            <p:cNvPr id="8" name="AutoShape 30"/>
            <p:cNvSpPr>
              <a:spLocks noChangeArrowheads="1"/>
            </p:cNvSpPr>
            <p:nvPr/>
          </p:nvSpPr>
          <p:spPr bwMode="auto">
            <a:xfrm>
              <a:off x="762000" y="5257800"/>
              <a:ext cx="2438400" cy="533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5720" rIns="45720" anchor="ctr"/>
            <a:lstStyle/>
            <a:p>
              <a:pPr algn="ctr" eaLnBrk="0" hangingPunct="0"/>
              <a:r>
                <a:rPr lang="en-US" sz="1400" b="0" dirty="0" smtClean="0"/>
                <a:t>Few Reminders at fixed intervals sent by TPA </a:t>
              </a:r>
              <a:endParaRPr lang="en-US" sz="1400" b="0" dirty="0"/>
            </a:p>
          </p:txBody>
        </p:sp>
        <p:sp>
          <p:nvSpPr>
            <p:cNvPr id="9" name="AutoShape 25"/>
            <p:cNvSpPr>
              <a:spLocks noChangeArrowheads="1"/>
            </p:cNvSpPr>
            <p:nvPr/>
          </p:nvSpPr>
          <p:spPr bwMode="auto">
            <a:xfrm>
              <a:off x="2743200" y="1524000"/>
              <a:ext cx="3657600" cy="457200"/>
            </a:xfrm>
            <a:prstGeom prst="flowChartAlternate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45720" rIns="45720" anchor="ctr"/>
            <a:lstStyle/>
            <a:p>
              <a:pPr algn="ctr" eaLnBrk="0" hangingPunct="0"/>
              <a:r>
                <a:rPr lang="en-US" sz="1400" dirty="0" smtClean="0">
                  <a:cs typeface="Times New Roman" pitchFamily="18" charset="0"/>
                </a:rPr>
                <a:t>Get Admitted in the Hospital/ Nursing home as per their Norms</a:t>
              </a:r>
              <a:endParaRPr lang="en-US" sz="1400" dirty="0">
                <a:cs typeface="Times New Roman" pitchFamily="18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rot="5400000">
              <a:off x="1218406" y="4114800"/>
              <a:ext cx="915194" cy="794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>
              <a:off x="1599406" y="5180806"/>
              <a:ext cx="152400" cy="1588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AutoShape 70"/>
            <p:cNvSpPr>
              <a:spLocks noChangeArrowheads="1"/>
            </p:cNvSpPr>
            <p:nvPr/>
          </p:nvSpPr>
          <p:spPr bwMode="auto">
            <a:xfrm>
              <a:off x="762000" y="3962400"/>
              <a:ext cx="2438400" cy="381000"/>
            </a:xfrm>
            <a:prstGeom prst="flowChartAlternateProcess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45720" rIns="45720" anchor="ctr"/>
            <a:lstStyle/>
            <a:p>
              <a:pPr algn="ctr" eaLnBrk="0" hangingPunct="0"/>
              <a:r>
                <a:rPr lang="en-US" sz="1600" b="1" dirty="0" smtClean="0">
                  <a:cs typeface="Times New Roman" pitchFamily="18" charset="0"/>
                </a:rPr>
                <a:t>Deficiency / Queries</a:t>
              </a:r>
              <a:endParaRPr lang="en-US" sz="1600" b="1" dirty="0">
                <a:cs typeface="Times New Roman" pitchFamily="18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rot="5400000">
              <a:off x="7237339" y="4114727"/>
              <a:ext cx="915988" cy="1734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AutoShape 70"/>
            <p:cNvSpPr>
              <a:spLocks noChangeArrowheads="1"/>
            </p:cNvSpPr>
            <p:nvPr/>
          </p:nvSpPr>
          <p:spPr bwMode="auto">
            <a:xfrm>
              <a:off x="6324600" y="3962400"/>
              <a:ext cx="2438400" cy="381000"/>
            </a:xfrm>
            <a:prstGeom prst="flowChartAlternateProcess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45720" rIns="45720" anchor="ctr"/>
            <a:lstStyle/>
            <a:p>
              <a:pPr algn="ctr" eaLnBrk="0" hangingPunct="0"/>
              <a:r>
                <a:rPr lang="en-US" sz="1600" b="1" dirty="0" smtClean="0">
                  <a:cs typeface="Times New Roman" pitchFamily="18" charset="0"/>
                </a:rPr>
                <a:t>Rejected/ Denial</a:t>
              </a:r>
              <a:endParaRPr lang="en-US" sz="1600" b="1" dirty="0">
                <a:cs typeface="Times New Roman" pitchFamily="18" charset="0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533400" y="3505200"/>
              <a:ext cx="1905000" cy="1588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 flipV="1">
              <a:off x="1676400" y="3657598"/>
              <a:ext cx="1752600" cy="1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5867400" y="3656013"/>
              <a:ext cx="1828800" cy="1815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5400000">
              <a:off x="4265539" y="4114727"/>
              <a:ext cx="915988" cy="1734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utoShape 70"/>
            <p:cNvSpPr>
              <a:spLocks noChangeArrowheads="1"/>
            </p:cNvSpPr>
            <p:nvPr/>
          </p:nvSpPr>
          <p:spPr bwMode="auto">
            <a:xfrm>
              <a:off x="3733800" y="3962400"/>
              <a:ext cx="1981200" cy="381000"/>
            </a:xfrm>
            <a:prstGeom prst="flowChartAlternateProcess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45720" rIns="45720" anchor="ctr"/>
            <a:lstStyle/>
            <a:p>
              <a:pPr algn="ctr" eaLnBrk="0" hangingPunct="0"/>
              <a:r>
                <a:rPr lang="en-US" sz="1600" b="1" dirty="0" smtClean="0">
                  <a:cs typeface="Times New Roman" pitchFamily="18" charset="0"/>
                </a:rPr>
                <a:t>Approved</a:t>
              </a:r>
              <a:endParaRPr lang="en-US" sz="1600" b="1" dirty="0">
                <a:cs typeface="Times New Roman" pitchFamily="18" charset="0"/>
              </a:endParaRPr>
            </a:p>
          </p:txBody>
        </p:sp>
        <p:sp>
          <p:nvSpPr>
            <p:cNvPr id="21" name="AutoShape 70"/>
            <p:cNvSpPr>
              <a:spLocks noChangeArrowheads="1"/>
            </p:cNvSpPr>
            <p:nvPr/>
          </p:nvSpPr>
          <p:spPr bwMode="auto">
            <a:xfrm>
              <a:off x="2362200" y="3200400"/>
              <a:ext cx="4419600" cy="533400"/>
            </a:xfrm>
            <a:prstGeom prst="flowChartAlternateProcess">
              <a:avLst/>
            </a:prstGeom>
            <a:solidFill>
              <a:srgbClr val="FFC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45720" rIns="45720" anchor="ctr"/>
            <a:lstStyle/>
            <a:p>
              <a:pPr algn="ctr" eaLnBrk="0" hangingPunct="0"/>
              <a:r>
                <a:rPr lang="en-US" sz="1400" b="1" dirty="0" smtClean="0"/>
                <a:t>TPA  verifies/scrutiny  the documents  &amp; claim submitted as per the policy coverage &amp; conditions</a:t>
              </a:r>
              <a:endParaRPr lang="en-US" sz="1400" b="1" dirty="0"/>
            </a:p>
          </p:txBody>
        </p:sp>
        <p:cxnSp>
          <p:nvCxnSpPr>
            <p:cNvPr id="22" name="Straight Connector 21"/>
            <p:cNvCxnSpPr/>
            <p:nvPr/>
          </p:nvCxnSpPr>
          <p:spPr>
            <a:xfrm rot="5400000">
              <a:off x="-686594" y="4724399"/>
              <a:ext cx="2438399" cy="1588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5400000">
              <a:off x="7733506" y="1256506"/>
              <a:ext cx="228600" cy="1588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AutoShape 30"/>
            <p:cNvSpPr>
              <a:spLocks noChangeArrowheads="1"/>
            </p:cNvSpPr>
            <p:nvPr/>
          </p:nvSpPr>
          <p:spPr bwMode="auto">
            <a:xfrm>
              <a:off x="152400" y="5943600"/>
              <a:ext cx="2438400" cy="381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5720" rIns="45720" anchor="ctr"/>
            <a:lstStyle/>
            <a:p>
              <a:pPr algn="ctr" eaLnBrk="0" hangingPunct="0"/>
              <a:r>
                <a:rPr lang="en-US" sz="1400" b="0" dirty="0" smtClean="0"/>
                <a:t>Reply/ Documents Received</a:t>
              </a:r>
              <a:endParaRPr lang="en-US" sz="1400" b="0" dirty="0"/>
            </a:p>
          </p:txBody>
        </p:sp>
        <p:sp>
          <p:nvSpPr>
            <p:cNvPr id="25" name="AutoShape 30"/>
            <p:cNvSpPr>
              <a:spLocks noChangeArrowheads="1"/>
            </p:cNvSpPr>
            <p:nvPr/>
          </p:nvSpPr>
          <p:spPr bwMode="auto">
            <a:xfrm>
              <a:off x="2819400" y="5943600"/>
              <a:ext cx="1752600" cy="381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5720" rIns="45720" anchor="ctr"/>
            <a:lstStyle/>
            <a:p>
              <a:pPr algn="ctr" eaLnBrk="0" hangingPunct="0"/>
              <a:r>
                <a:rPr lang="en-US" sz="1400" b="0" dirty="0" smtClean="0"/>
                <a:t>Reply Not Received</a:t>
              </a:r>
              <a:endParaRPr lang="en-US" sz="1400" b="0" dirty="0"/>
            </a:p>
          </p:txBody>
        </p:sp>
        <p:sp>
          <p:nvSpPr>
            <p:cNvPr id="26" name="AutoShape 30"/>
            <p:cNvSpPr>
              <a:spLocks noChangeArrowheads="1"/>
            </p:cNvSpPr>
            <p:nvPr/>
          </p:nvSpPr>
          <p:spPr bwMode="auto">
            <a:xfrm>
              <a:off x="4876800" y="5943600"/>
              <a:ext cx="2667000" cy="381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5720" rIns="45720" anchor="ctr"/>
            <a:lstStyle/>
            <a:p>
              <a:pPr algn="ctr" eaLnBrk="0" hangingPunct="0"/>
              <a:r>
                <a:rPr lang="en-US" sz="1400" b="0" dirty="0" smtClean="0"/>
                <a:t>Claim Closed without payment</a:t>
              </a:r>
              <a:endParaRPr lang="en-US" sz="1400" b="0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rot="5400000">
              <a:off x="913606" y="5866606"/>
              <a:ext cx="152400" cy="1588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5400000">
              <a:off x="2896394" y="5866606"/>
              <a:ext cx="152400" cy="1588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572000" y="6170612"/>
              <a:ext cx="304005" cy="1588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AutoShape 9"/>
            <p:cNvSpPr>
              <a:spLocks noChangeArrowheads="1"/>
            </p:cNvSpPr>
            <p:nvPr/>
          </p:nvSpPr>
          <p:spPr bwMode="auto">
            <a:xfrm>
              <a:off x="304800" y="1409700"/>
              <a:ext cx="1905000" cy="495300"/>
            </a:xfrm>
            <a:prstGeom prst="flowChartAlternateProcess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45720" rIns="45720" anchor="ctr"/>
            <a:lstStyle/>
            <a:p>
              <a:pPr algn="ctr" eaLnBrk="0" hangingPunct="0"/>
              <a:r>
                <a:rPr lang="en-US" sz="1600" b="1" dirty="0">
                  <a:cs typeface="Times New Roman" pitchFamily="18" charset="0"/>
                </a:rPr>
                <a:t>Emergency Admission</a:t>
              </a:r>
              <a:endParaRPr lang="en-US" sz="1600" b="1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 rot="10800000">
              <a:off x="6324600" y="1141412"/>
              <a:ext cx="1524000" cy="1588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10800000">
              <a:off x="1295400" y="1143001"/>
              <a:ext cx="1524000" cy="1588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AutoShape 9"/>
            <p:cNvSpPr>
              <a:spLocks noChangeArrowheads="1"/>
            </p:cNvSpPr>
            <p:nvPr/>
          </p:nvSpPr>
          <p:spPr bwMode="auto">
            <a:xfrm>
              <a:off x="2743200" y="914400"/>
              <a:ext cx="3657600" cy="419100"/>
            </a:xfrm>
            <a:prstGeom prst="flowChartAlternateProcess">
              <a:avLst/>
            </a:prstGeom>
            <a:solidFill>
              <a:srgbClr val="C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45720" rIns="45720" anchor="ctr"/>
            <a:lstStyle/>
            <a:p>
              <a:pPr algn="ctr" eaLnBrk="0" hangingPunct="0"/>
              <a:r>
                <a:rPr lang="en-US" sz="1600" b="1" dirty="0" smtClean="0">
                  <a:solidFill>
                    <a:schemeClr val="bg1"/>
                  </a:solidFill>
                  <a:cs typeface="Times New Roman" pitchFamily="18" charset="0"/>
                </a:rPr>
                <a:t>Non Network Hospital Admission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rot="5400000">
              <a:off x="1181894" y="1256506"/>
              <a:ext cx="228600" cy="1588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endCxn id="9" idx="1"/>
            </p:cNvCxnSpPr>
            <p:nvPr/>
          </p:nvCxnSpPr>
          <p:spPr>
            <a:xfrm>
              <a:off x="2209800" y="1751012"/>
              <a:ext cx="533400" cy="1588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rot="10800000">
              <a:off x="6400800" y="1752601"/>
              <a:ext cx="533400" cy="1588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AutoShape 9"/>
            <p:cNvSpPr>
              <a:spLocks noChangeArrowheads="1"/>
            </p:cNvSpPr>
            <p:nvPr/>
          </p:nvSpPr>
          <p:spPr bwMode="auto">
            <a:xfrm>
              <a:off x="6934200" y="1371600"/>
              <a:ext cx="1981200" cy="533400"/>
            </a:xfrm>
            <a:prstGeom prst="flowChartAlternateProcess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45720" rIns="45720" anchor="ctr"/>
            <a:lstStyle/>
            <a:p>
              <a:pPr algn="ctr" eaLnBrk="0" hangingPunct="0"/>
              <a:r>
                <a:rPr lang="en-US" sz="1600" b="1" dirty="0" smtClean="0">
                  <a:cs typeface="Times New Roman" pitchFamily="18" charset="0"/>
                </a:rPr>
                <a:t>Planned       Admission</a:t>
              </a:r>
              <a:endParaRPr lang="en-US" sz="1600" b="1" dirty="0"/>
            </a:p>
          </p:txBody>
        </p:sp>
        <p:sp>
          <p:nvSpPr>
            <p:cNvPr id="38" name="AutoShape 25"/>
            <p:cNvSpPr>
              <a:spLocks noChangeArrowheads="1"/>
            </p:cNvSpPr>
            <p:nvPr/>
          </p:nvSpPr>
          <p:spPr bwMode="auto">
            <a:xfrm>
              <a:off x="2743200" y="2133600"/>
              <a:ext cx="3657600" cy="304800"/>
            </a:xfrm>
            <a:prstGeom prst="flowChartAlternate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45720" rIns="45720" anchor="ctr"/>
            <a:lstStyle/>
            <a:p>
              <a:pPr algn="ctr" eaLnBrk="0" hangingPunct="0"/>
              <a:r>
                <a:rPr lang="en-US" sz="1400" dirty="0" smtClean="0">
                  <a:cs typeface="Times New Roman" pitchFamily="18" charset="0"/>
                </a:rPr>
                <a:t>Intimate the claim to TPA</a:t>
              </a:r>
              <a:endParaRPr lang="en-US" sz="1400" dirty="0">
                <a:cs typeface="Times New Roman" pitchFamily="18" charset="0"/>
              </a:endParaRPr>
            </a:p>
          </p:txBody>
        </p:sp>
        <p:sp>
          <p:nvSpPr>
            <p:cNvPr id="39" name="AutoShape 25"/>
            <p:cNvSpPr>
              <a:spLocks noChangeArrowheads="1"/>
            </p:cNvSpPr>
            <p:nvPr/>
          </p:nvSpPr>
          <p:spPr bwMode="auto">
            <a:xfrm>
              <a:off x="2743200" y="2590800"/>
              <a:ext cx="3657600" cy="457200"/>
            </a:xfrm>
            <a:prstGeom prst="flowChartAlternate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45720" rIns="45720" anchor="ctr"/>
            <a:lstStyle/>
            <a:p>
              <a:pPr algn="ctr" eaLnBrk="0" hangingPunct="0"/>
              <a:r>
                <a:rPr lang="en-US" sz="1400" dirty="0" smtClean="0">
                  <a:cs typeface="Times New Roman" pitchFamily="18" charset="0"/>
                </a:rPr>
                <a:t>Submit all relevant &amp; mandatory Claim Documents to TPA at the earliest</a:t>
              </a:r>
              <a:endParaRPr lang="en-US" sz="1400" dirty="0">
                <a:cs typeface="Times New Roman" pitchFamily="18" charset="0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rot="5400000">
              <a:off x="4495006" y="2056606"/>
              <a:ext cx="152400" cy="1588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rot="5400000">
              <a:off x="4496594" y="2513806"/>
              <a:ext cx="152400" cy="1588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rot="5400000">
              <a:off x="4496594" y="3123406"/>
              <a:ext cx="152400" cy="1588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09945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6781800" cy="1143000"/>
          </a:xfrm>
        </p:spPr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Documents for Reimbursement Claims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</a:br>
            <a:endParaRPr lang="en-US" sz="32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610600" cy="5486400"/>
          </a:xfrm>
        </p:spPr>
        <p:txBody>
          <a:bodyPr>
            <a:normAutofit/>
          </a:bodyPr>
          <a:lstStyle/>
          <a:p>
            <a:pPr marL="900113" indent="-900113" eaLnBrk="1" fontAlgn="auto" hangingPunct="1">
              <a:lnSpc>
                <a:spcPts val="3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 dirty="0" smtClean="0">
                <a:cs typeface="Calibri" pitchFamily="34" charset="0"/>
              </a:rPr>
              <a:t>	All documents mentioned herein should be submitted in ORIGINAL along with signed claim form:</a:t>
            </a:r>
          </a:p>
          <a:p>
            <a:pPr marL="900113" indent="-900113" eaLnBrk="1" fontAlgn="auto" hangingPunct="1">
              <a:lnSpc>
                <a:spcPts val="3000"/>
              </a:lnSpc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000" b="1" dirty="0" smtClean="0">
                <a:cs typeface="Calibri" pitchFamily="34" charset="0"/>
              </a:rPr>
              <a:t>Discharge Card</a:t>
            </a:r>
          </a:p>
          <a:p>
            <a:pPr marL="900113" indent="-900113" eaLnBrk="1" fontAlgn="auto" hangingPunct="1">
              <a:lnSpc>
                <a:spcPts val="3000"/>
              </a:lnSpc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000" b="1" dirty="0" smtClean="0">
                <a:cs typeface="Calibri" pitchFamily="34" charset="0"/>
              </a:rPr>
              <a:t>Detailed Hospital Bill</a:t>
            </a:r>
          </a:p>
          <a:p>
            <a:pPr marL="900113" indent="-900113" eaLnBrk="1" fontAlgn="auto" hangingPunct="1">
              <a:lnSpc>
                <a:spcPts val="3000"/>
              </a:lnSpc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000" b="1" dirty="0" smtClean="0">
                <a:cs typeface="Calibri" pitchFamily="34" charset="0"/>
              </a:rPr>
              <a:t>Pre-numbered Cash Paid Receipts for payments made to hospital</a:t>
            </a:r>
          </a:p>
          <a:p>
            <a:pPr marL="900113" indent="-900113" eaLnBrk="1" fontAlgn="auto" hangingPunct="1">
              <a:lnSpc>
                <a:spcPts val="3000"/>
              </a:lnSpc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000" b="1" dirty="0" smtClean="0">
                <a:cs typeface="Calibri" pitchFamily="34" charset="0"/>
              </a:rPr>
              <a:t>Prescriptions, Reports &amp; Bills for all Diagnostics Tests</a:t>
            </a:r>
          </a:p>
          <a:p>
            <a:pPr marL="900113" indent="-900113" eaLnBrk="1" fontAlgn="auto" hangingPunct="1">
              <a:lnSpc>
                <a:spcPts val="3000"/>
              </a:lnSpc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000" b="1" dirty="0" smtClean="0">
                <a:cs typeface="Calibri" pitchFamily="34" charset="0"/>
              </a:rPr>
              <a:t>Prescriptions &amp; Bills for all Medicines purchased</a:t>
            </a:r>
          </a:p>
          <a:p>
            <a:pPr marL="900113" indent="-900113" eaLnBrk="1" fontAlgn="auto" hangingPunct="1">
              <a:lnSpc>
                <a:spcPts val="3000"/>
              </a:lnSpc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000" b="1" dirty="0" smtClean="0">
                <a:cs typeface="Calibri" pitchFamily="34" charset="0"/>
              </a:rPr>
              <a:t>All Main Hospitalization bills should be submitted for claim within 30 days from Date Of Discharge.</a:t>
            </a:r>
          </a:p>
          <a:p>
            <a:pPr marL="900113" indent="-900113" eaLnBrk="1" fontAlgn="auto" hangingPunct="1">
              <a:lnSpc>
                <a:spcPts val="3000"/>
              </a:lnSpc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000" b="1" dirty="0">
                <a:ea typeface="Calibri" pitchFamily="34" charset="0"/>
                <a:cs typeface="Calibri" pitchFamily="34" charset="0"/>
              </a:rPr>
              <a:t>All Pre-Hospitalization bills should be submitted for claim along with the main bills only.</a:t>
            </a:r>
          </a:p>
          <a:p>
            <a:pPr marL="900113" indent="-900113" eaLnBrk="1" fontAlgn="auto" hangingPunct="1">
              <a:lnSpc>
                <a:spcPts val="3000"/>
              </a:lnSpc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defRPr/>
            </a:pPr>
            <a:endParaRPr lang="en-US" sz="2000" b="1" dirty="0" smtClean="0">
              <a:cs typeface="Calibri" pitchFamily="34" charset="0"/>
            </a:endParaRPr>
          </a:p>
          <a:p>
            <a:pPr marL="900113" indent="-900113" eaLnBrk="1" fontAlgn="auto" hangingPunct="1">
              <a:lnSpc>
                <a:spcPct val="125000"/>
              </a:lnSpc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defRPr/>
            </a:pPr>
            <a:endParaRPr lang="en-US" sz="2000" b="1" dirty="0" smtClean="0"/>
          </a:p>
          <a:p>
            <a:pPr marL="900113" indent="-900113" eaLnBrk="1" fontAlgn="auto" hangingPunct="1">
              <a:lnSpc>
                <a:spcPct val="125000"/>
              </a:lnSpc>
              <a:spcAft>
                <a:spcPts val="0"/>
              </a:spcAft>
              <a:buClr>
                <a:schemeClr val="tx1"/>
              </a:buClr>
              <a:buSzPct val="104000"/>
              <a:buFont typeface="Wingdings" pitchFamily="2" charset="2"/>
              <a:buChar char="§"/>
              <a:defRPr/>
            </a:pPr>
            <a:endParaRPr lang="en-US" sz="2000" b="1" dirty="0" smtClean="0"/>
          </a:p>
          <a:p>
            <a:pPr marL="411480" indent="-265176" eaLnBrk="1" fontAlgn="auto" hangingPunct="1">
              <a:spcAft>
                <a:spcPts val="0"/>
              </a:spcAft>
              <a:buClr>
                <a:schemeClr val="tx1"/>
              </a:buClr>
              <a:buSzPct val="104000"/>
              <a:buFont typeface="Wingdings" pitchFamily="2" charset="2"/>
              <a:buChar char="§"/>
              <a:defRPr/>
            </a:pPr>
            <a:endParaRPr lang="en-US" sz="2000" b="1" dirty="0"/>
          </a:p>
        </p:txBody>
      </p:sp>
      <p:pic>
        <p:nvPicPr>
          <p:cNvPr id="36868" name="Picture 3" descr="C:\Documents and Settings\sonalv\Desktop\download (2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294438"/>
            <a:ext cx="15240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403974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4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6600" b="1" dirty="0" smtClean="0">
                <a:ln w="1905"/>
                <a:solidFill>
                  <a:schemeClr val="accent3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 You</a:t>
            </a:r>
            <a:endParaRPr lang="en-US" sz="6600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457200" y="25908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IN" sz="4000">
              <a:solidFill>
                <a:srgbClr val="FF6600"/>
              </a:solidFill>
            </a:endParaRPr>
          </a:p>
        </p:txBody>
      </p:sp>
      <p:pic>
        <p:nvPicPr>
          <p:cNvPr id="41988" name="Picture 3" descr="C:\Documents and Settings\sonalv\Desktop\download (2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294438"/>
            <a:ext cx="15240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11109</TotalTime>
  <Words>458</Words>
  <Application>Microsoft Office PowerPoint</Application>
  <PresentationFormat>On-screen Show (4:3)</PresentationFormat>
  <Paragraphs>88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Times New Roman</vt:lpstr>
      <vt:lpstr>Trebuchet MS</vt:lpstr>
      <vt:lpstr>Wingdings</vt:lpstr>
      <vt:lpstr>Wingdings 2</vt:lpstr>
      <vt:lpstr>Civic</vt:lpstr>
      <vt:lpstr>PowerPoint Presentation</vt:lpstr>
      <vt:lpstr>Claim Intimation</vt:lpstr>
      <vt:lpstr>Claims Intimation    </vt:lpstr>
      <vt:lpstr>How to avail Basic Insurance Services? </vt:lpstr>
      <vt:lpstr>PowerPoint Presentation</vt:lpstr>
      <vt:lpstr>Cashless Hospitalization</vt:lpstr>
      <vt:lpstr>PowerPoint Presentation</vt:lpstr>
      <vt:lpstr>Documents for Reimbursement Claims 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Title, Trebuchet MS, white font colour, 32 pts</dc:title>
  <dc:creator>sulochanak</dc:creator>
  <cp:lastModifiedBy>Prashant hadkar</cp:lastModifiedBy>
  <cp:revision>981</cp:revision>
  <cp:lastPrinted>1601-01-01T00:00:00Z</cp:lastPrinted>
  <dcterms:created xsi:type="dcterms:W3CDTF">2008-08-20T06:43:25Z</dcterms:created>
  <dcterms:modified xsi:type="dcterms:W3CDTF">2019-09-30T08:55:32Z</dcterms:modified>
</cp:coreProperties>
</file>