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1" r:id="rId5"/>
    <p:sldId id="264" r:id="rId6"/>
    <p:sldId id="263" r:id="rId7"/>
    <p:sldId id="265" r:id="rId8"/>
    <p:sldId id="266" r:id="rId9"/>
    <p:sldId id="267" r:id="rId10"/>
    <p:sldId id="268" r:id="rId11"/>
    <p:sldId id="269" r:id="rId12"/>
    <p:sldId id="270" r:id="rId13"/>
    <p:sldId id="271" r:id="rId14"/>
    <p:sldId id="272" r:id="rId15"/>
    <p:sldId id="27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C54D357-39FB-6649-B4FC-543089372519}">
          <p14:sldIdLst>
            <p14:sldId id="256"/>
            <p14:sldId id="257"/>
            <p14:sldId id="258"/>
            <p14:sldId id="261"/>
            <p14:sldId id="264"/>
            <p14:sldId id="263"/>
            <p14:sldId id="265"/>
            <p14:sldId id="266"/>
            <p14:sldId id="267"/>
            <p14:sldId id="268"/>
            <p14:sldId id="269"/>
            <p14:sldId id="270"/>
            <p14:sldId id="271"/>
            <p14:sldId id="272"/>
            <p14:sldId id="27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859"/>
  </p:normalViewPr>
  <p:slideViewPr>
    <p:cSldViewPr snapToGrid="0">
      <p:cViewPr varScale="1">
        <p:scale>
          <a:sx n="113" d="100"/>
          <a:sy n="113" d="100"/>
        </p:scale>
        <p:origin x="52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GB"/>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3/5/24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GB"/>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3/5/24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3/5/24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3/5/24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3/5/24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GB"/>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3/5/24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GB"/>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3/5/24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3/5/24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GB"/>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3/5/24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3/5/24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3/5/24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3/5/24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3/5/24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3/5/24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B0E89-52F4-68E4-B94F-9EE5DE3B151D}"/>
              </a:ext>
            </a:extLst>
          </p:cNvPr>
          <p:cNvSpPr>
            <a:spLocks noGrp="1"/>
          </p:cNvSpPr>
          <p:nvPr>
            <p:ph type="ctrTitle"/>
          </p:nvPr>
        </p:nvSpPr>
        <p:spPr/>
        <p:txBody>
          <a:bodyPr>
            <a:normAutofit fontScale="90000"/>
          </a:bodyPr>
          <a:lstStyle/>
          <a:p>
            <a:r>
              <a:rPr lang="en-IN" b="1" i="0" dirty="0">
                <a:solidFill>
                  <a:srgbClr val="0D0D0D"/>
                </a:solidFill>
                <a:effectLst/>
                <a:latin typeface="Söhne"/>
              </a:rPr>
              <a:t>Analysis of Loan Default Risk: Lending Club Case Study</a:t>
            </a:r>
            <a:br>
              <a:rPr lang="en-IN" b="1" i="0" dirty="0">
                <a:solidFill>
                  <a:srgbClr val="0D0D0D"/>
                </a:solidFill>
                <a:effectLst/>
                <a:latin typeface="Söhne"/>
              </a:rPr>
            </a:br>
            <a:br>
              <a:rPr lang="en-IN" dirty="0"/>
            </a:br>
            <a:endParaRPr lang="en-US" dirty="0"/>
          </a:p>
        </p:txBody>
      </p:sp>
      <p:sp>
        <p:nvSpPr>
          <p:cNvPr id="3" name="Subtitle 2">
            <a:extLst>
              <a:ext uri="{FF2B5EF4-FFF2-40B4-BE49-F238E27FC236}">
                <a16:creationId xmlns:a16="http://schemas.microsoft.com/office/drawing/2014/main" id="{7AD986FD-344A-1461-98C6-DF9BEB302F74}"/>
              </a:ext>
            </a:extLst>
          </p:cNvPr>
          <p:cNvSpPr>
            <a:spLocks noGrp="1"/>
          </p:cNvSpPr>
          <p:nvPr>
            <p:ph type="subTitle" idx="1"/>
          </p:nvPr>
        </p:nvSpPr>
        <p:spPr/>
        <p:txBody>
          <a:bodyPr/>
          <a:lstStyle/>
          <a:p>
            <a:r>
              <a:rPr lang="en-US" dirty="0"/>
              <a:t>BY RAVIKIRAN KRISHNAPRASAD and AMIT KUMAR</a:t>
            </a:r>
          </a:p>
        </p:txBody>
      </p:sp>
    </p:spTree>
    <p:extLst>
      <p:ext uri="{BB962C8B-B14F-4D97-AF65-F5344CB8AC3E}">
        <p14:creationId xmlns:p14="http://schemas.microsoft.com/office/powerpoint/2010/main" val="892550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A3A32-E96F-29BF-86B9-F7E7E3666B0F}"/>
              </a:ext>
            </a:extLst>
          </p:cNvPr>
          <p:cNvSpPr>
            <a:spLocks noGrp="1"/>
          </p:cNvSpPr>
          <p:nvPr>
            <p:ph type="title"/>
          </p:nvPr>
        </p:nvSpPr>
        <p:spPr/>
        <p:txBody>
          <a:bodyPr>
            <a:normAutofit fontScale="90000"/>
          </a:bodyPr>
          <a:lstStyle/>
          <a:p>
            <a:r>
              <a:rPr lang="en-IN" b="1" i="0" dirty="0">
                <a:solidFill>
                  <a:srgbClr val="0D0D0D"/>
                </a:solidFill>
                <a:effectLst/>
                <a:latin typeface="Söhne"/>
              </a:rPr>
              <a:t>Exploratory Data Analysis (EDA)- Multivariate Analysis</a:t>
            </a:r>
            <a:br>
              <a:rPr lang="en-IN" b="1" i="0" dirty="0">
                <a:solidFill>
                  <a:srgbClr val="0D0D0D"/>
                </a:solidFill>
                <a:effectLst/>
                <a:latin typeface="Söhne"/>
              </a:rPr>
            </a:br>
            <a:endParaRPr lang="en-US" dirty="0"/>
          </a:p>
        </p:txBody>
      </p:sp>
      <p:sp>
        <p:nvSpPr>
          <p:cNvPr id="3" name="Content Placeholder 2">
            <a:extLst>
              <a:ext uri="{FF2B5EF4-FFF2-40B4-BE49-F238E27FC236}">
                <a16:creationId xmlns:a16="http://schemas.microsoft.com/office/drawing/2014/main" id="{5584A37D-5A11-6C5C-BBD6-5F333D571CB8}"/>
              </a:ext>
            </a:extLst>
          </p:cNvPr>
          <p:cNvSpPr>
            <a:spLocks noGrp="1"/>
          </p:cNvSpPr>
          <p:nvPr>
            <p:ph idx="1"/>
          </p:nvPr>
        </p:nvSpPr>
        <p:spPr/>
        <p:txBody>
          <a:bodyPr/>
          <a:lstStyle/>
          <a:p>
            <a:pPr algn="l">
              <a:buFont typeface="Arial" panose="020B0604020202020204" pitchFamily="34" charset="0"/>
              <a:buChar char="•"/>
            </a:pPr>
            <a:r>
              <a:rPr lang="en-IN" b="0" i="0" dirty="0">
                <a:solidFill>
                  <a:srgbClr val="0D0D0D"/>
                </a:solidFill>
                <a:effectLst/>
                <a:latin typeface="Söhne"/>
              </a:rPr>
              <a:t>Correlation analysis revealed that interest rates, recoveries, and collection recovery fees are positively correlated with loan default risk.</a:t>
            </a:r>
          </a:p>
          <a:p>
            <a:pPr algn="l">
              <a:buFont typeface="Arial" panose="020B0604020202020204" pitchFamily="34" charset="0"/>
              <a:buChar char="•"/>
            </a:pPr>
            <a:r>
              <a:rPr lang="en-IN" b="0" i="0" dirty="0">
                <a:solidFill>
                  <a:srgbClr val="0D0D0D"/>
                </a:solidFill>
                <a:effectLst/>
                <a:latin typeface="Söhne"/>
              </a:rPr>
              <a:t>Additionally, a higher funded amount and a higher </a:t>
            </a:r>
            <a:r>
              <a:rPr lang="en-IN" b="0" i="0" dirty="0" err="1">
                <a:solidFill>
                  <a:srgbClr val="0D0D0D"/>
                </a:solidFill>
                <a:effectLst/>
                <a:latin typeface="Söhne"/>
              </a:rPr>
              <a:t>installment</a:t>
            </a:r>
            <a:r>
              <a:rPr lang="en-IN" b="0" i="0" dirty="0">
                <a:solidFill>
                  <a:srgbClr val="0D0D0D"/>
                </a:solidFill>
                <a:effectLst/>
                <a:latin typeface="Söhne"/>
              </a:rPr>
              <a:t> were found to be associated with an increased likelihood of default.</a:t>
            </a:r>
          </a:p>
          <a:p>
            <a:endParaRPr lang="en-US" dirty="0"/>
          </a:p>
        </p:txBody>
      </p:sp>
    </p:spTree>
    <p:extLst>
      <p:ext uri="{BB962C8B-B14F-4D97-AF65-F5344CB8AC3E}">
        <p14:creationId xmlns:p14="http://schemas.microsoft.com/office/powerpoint/2010/main" val="585456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A3A32-E96F-29BF-86B9-F7E7E3666B0F}"/>
              </a:ext>
            </a:extLst>
          </p:cNvPr>
          <p:cNvSpPr>
            <a:spLocks noGrp="1"/>
          </p:cNvSpPr>
          <p:nvPr>
            <p:ph type="title"/>
          </p:nvPr>
        </p:nvSpPr>
        <p:spPr/>
        <p:txBody>
          <a:bodyPr>
            <a:normAutofit fontScale="90000"/>
          </a:bodyPr>
          <a:lstStyle/>
          <a:p>
            <a:r>
              <a:rPr lang="en-IN" b="1" i="0" dirty="0">
                <a:solidFill>
                  <a:srgbClr val="0D0D0D"/>
                </a:solidFill>
                <a:effectLst/>
                <a:latin typeface="Söhne"/>
              </a:rPr>
              <a:t>Exploratory Data Analysis (EDA)- Multivariate Analysis</a:t>
            </a:r>
            <a:br>
              <a:rPr lang="en-IN" b="1" i="0" dirty="0">
                <a:solidFill>
                  <a:srgbClr val="0D0D0D"/>
                </a:solidFill>
                <a:effectLst/>
                <a:latin typeface="Söhne"/>
              </a:rPr>
            </a:br>
            <a:endParaRPr lang="en-US" dirty="0"/>
          </a:p>
        </p:txBody>
      </p:sp>
      <p:sp>
        <p:nvSpPr>
          <p:cNvPr id="3" name="Content Placeholder 2">
            <a:extLst>
              <a:ext uri="{FF2B5EF4-FFF2-40B4-BE49-F238E27FC236}">
                <a16:creationId xmlns:a16="http://schemas.microsoft.com/office/drawing/2014/main" id="{5584A37D-5A11-6C5C-BBD6-5F333D571CB8}"/>
              </a:ext>
            </a:extLst>
          </p:cNvPr>
          <p:cNvSpPr>
            <a:spLocks noGrp="1"/>
          </p:cNvSpPr>
          <p:nvPr>
            <p:ph idx="1"/>
          </p:nvPr>
        </p:nvSpPr>
        <p:spPr/>
        <p:txBody>
          <a:bodyPr/>
          <a:lstStyle/>
          <a:p>
            <a:pPr marL="0" indent="0" algn="l">
              <a:buNone/>
            </a:pPr>
            <a:r>
              <a:rPr lang="en-IN" b="0" i="0" dirty="0">
                <a:solidFill>
                  <a:srgbClr val="0D0D0D"/>
                </a:solidFill>
                <a:effectLst/>
                <a:latin typeface="Söhne"/>
              </a:rPr>
              <a:t>.</a:t>
            </a:r>
          </a:p>
          <a:p>
            <a:endParaRPr lang="en-US" dirty="0"/>
          </a:p>
        </p:txBody>
      </p:sp>
      <p:pic>
        <p:nvPicPr>
          <p:cNvPr id="5" name="Picture 4">
            <a:extLst>
              <a:ext uri="{FF2B5EF4-FFF2-40B4-BE49-F238E27FC236}">
                <a16:creationId xmlns:a16="http://schemas.microsoft.com/office/drawing/2014/main" id="{3C7777BF-61EE-7EB5-D9CB-848B25F27447}"/>
              </a:ext>
            </a:extLst>
          </p:cNvPr>
          <p:cNvPicPr>
            <a:picLocks noChangeAspect="1"/>
          </p:cNvPicPr>
          <p:nvPr/>
        </p:nvPicPr>
        <p:blipFill>
          <a:blip r:embed="rId2"/>
          <a:stretch>
            <a:fillRect/>
          </a:stretch>
        </p:blipFill>
        <p:spPr>
          <a:xfrm>
            <a:off x="3211511" y="1473994"/>
            <a:ext cx="5765800" cy="5092700"/>
          </a:xfrm>
          <a:prstGeom prst="rect">
            <a:avLst/>
          </a:prstGeom>
        </p:spPr>
      </p:pic>
    </p:spTree>
    <p:extLst>
      <p:ext uri="{BB962C8B-B14F-4D97-AF65-F5344CB8AC3E}">
        <p14:creationId xmlns:p14="http://schemas.microsoft.com/office/powerpoint/2010/main" val="849526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E3195-8A9D-2766-3E7E-0163034BBB3B}"/>
              </a:ext>
            </a:extLst>
          </p:cNvPr>
          <p:cNvSpPr>
            <a:spLocks noGrp="1"/>
          </p:cNvSpPr>
          <p:nvPr>
            <p:ph type="title"/>
          </p:nvPr>
        </p:nvSpPr>
        <p:spPr/>
        <p:txBody>
          <a:bodyPr/>
          <a:lstStyle/>
          <a:p>
            <a:r>
              <a:rPr lang="en-IN" b="1" i="0" dirty="0">
                <a:solidFill>
                  <a:srgbClr val="0D0D0D"/>
                </a:solidFill>
                <a:effectLst/>
                <a:latin typeface="Söhne"/>
              </a:rPr>
              <a:t>Key Findings</a:t>
            </a:r>
            <a:endParaRPr lang="en-US" dirty="0"/>
          </a:p>
        </p:txBody>
      </p:sp>
      <p:sp>
        <p:nvSpPr>
          <p:cNvPr id="3" name="Content Placeholder 2">
            <a:extLst>
              <a:ext uri="{FF2B5EF4-FFF2-40B4-BE49-F238E27FC236}">
                <a16:creationId xmlns:a16="http://schemas.microsoft.com/office/drawing/2014/main" id="{3293D604-6254-0721-9B50-F2FA11ED55CD}"/>
              </a:ext>
            </a:extLst>
          </p:cNvPr>
          <p:cNvSpPr>
            <a:spLocks noGrp="1"/>
          </p:cNvSpPr>
          <p:nvPr>
            <p:ph idx="1"/>
          </p:nvPr>
        </p:nvSpPr>
        <p:spPr/>
        <p:txBody>
          <a:bodyPr>
            <a:normAutofit fontScale="92500" lnSpcReduction="20000"/>
          </a:bodyPr>
          <a:lstStyle/>
          <a:p>
            <a:pPr algn="l">
              <a:buFont typeface="+mj-lt"/>
              <a:buAutoNum type="arabicPeriod"/>
            </a:pPr>
            <a:r>
              <a:rPr lang="en-IN" b="1" i="0" dirty="0">
                <a:solidFill>
                  <a:srgbClr val="0D0D0D"/>
                </a:solidFill>
                <a:effectLst/>
                <a:latin typeface="Söhne"/>
              </a:rPr>
              <a:t>Interest Rates</a:t>
            </a:r>
            <a:r>
              <a:rPr lang="en-IN" b="0" i="0" dirty="0">
                <a:solidFill>
                  <a:srgbClr val="0D0D0D"/>
                </a:solidFill>
                <a:effectLst/>
                <a:latin typeface="Söhne"/>
              </a:rPr>
              <a:t>: Loans with higher interest rates tend to have higher default rates, suggesting the burden of higher costs on borrowers.</a:t>
            </a:r>
          </a:p>
          <a:p>
            <a:pPr algn="l">
              <a:buFont typeface="+mj-lt"/>
              <a:buAutoNum type="arabicPeriod"/>
            </a:pPr>
            <a:r>
              <a:rPr lang="en-IN" b="1" i="0" dirty="0">
                <a:solidFill>
                  <a:srgbClr val="0D0D0D"/>
                </a:solidFill>
                <a:effectLst/>
                <a:latin typeface="Söhne"/>
              </a:rPr>
              <a:t>Loan Purpose</a:t>
            </a:r>
            <a:r>
              <a:rPr lang="en-IN" b="0" i="0" dirty="0">
                <a:solidFill>
                  <a:srgbClr val="0D0D0D"/>
                </a:solidFill>
                <a:effectLst/>
                <a:latin typeface="Söhne"/>
              </a:rPr>
              <a:t>: Debt consolidation emerged as a significant purpose for which default rates were high, indicating financial distress among these borrowers.</a:t>
            </a:r>
          </a:p>
          <a:p>
            <a:pPr algn="l">
              <a:buFont typeface="+mj-lt"/>
              <a:buAutoNum type="arabicPeriod"/>
            </a:pPr>
            <a:r>
              <a:rPr lang="en-IN" b="1" i="0" dirty="0">
                <a:solidFill>
                  <a:srgbClr val="0D0D0D"/>
                </a:solidFill>
                <a:effectLst/>
                <a:latin typeface="Söhne"/>
              </a:rPr>
              <a:t>Employment Length</a:t>
            </a:r>
            <a:r>
              <a:rPr lang="en-IN" b="0" i="0" dirty="0">
                <a:solidFill>
                  <a:srgbClr val="0D0D0D"/>
                </a:solidFill>
                <a:effectLst/>
                <a:latin typeface="Söhne"/>
              </a:rPr>
              <a:t>: Contrary to expectations, employment length did not significantly affect default rates, suggesting that job stability alone is not a reliable predictor.</a:t>
            </a:r>
          </a:p>
          <a:p>
            <a:pPr algn="l">
              <a:buFont typeface="+mj-lt"/>
              <a:buAutoNum type="arabicPeriod"/>
            </a:pPr>
            <a:r>
              <a:rPr lang="en-IN" b="1" i="0" dirty="0">
                <a:solidFill>
                  <a:srgbClr val="0D0D0D"/>
                </a:solidFill>
                <a:effectLst/>
                <a:latin typeface="Söhne"/>
              </a:rPr>
              <a:t>Home Ownership</a:t>
            </a:r>
            <a:r>
              <a:rPr lang="en-IN" b="0" i="0" dirty="0">
                <a:solidFill>
                  <a:srgbClr val="0D0D0D"/>
                </a:solidFill>
                <a:effectLst/>
                <a:latin typeface="Söhne"/>
              </a:rPr>
              <a:t>: Borrowers who rent or have a mortgage are slightly more likely to default, potentially due to higher fixed monthly expenses.</a:t>
            </a:r>
          </a:p>
          <a:p>
            <a:endParaRPr lang="en-US" dirty="0"/>
          </a:p>
        </p:txBody>
      </p:sp>
    </p:spTree>
    <p:extLst>
      <p:ext uri="{BB962C8B-B14F-4D97-AF65-F5344CB8AC3E}">
        <p14:creationId xmlns:p14="http://schemas.microsoft.com/office/powerpoint/2010/main" val="15231065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78639-8774-800F-6579-8EEE4B53C434}"/>
              </a:ext>
            </a:extLst>
          </p:cNvPr>
          <p:cNvSpPr>
            <a:spLocks noGrp="1"/>
          </p:cNvSpPr>
          <p:nvPr>
            <p:ph type="title"/>
          </p:nvPr>
        </p:nvSpPr>
        <p:spPr/>
        <p:txBody>
          <a:bodyPr/>
          <a:lstStyle/>
          <a:p>
            <a:r>
              <a:rPr lang="en-IN" b="1" i="0" dirty="0">
                <a:solidFill>
                  <a:srgbClr val="0D0D0D"/>
                </a:solidFill>
                <a:effectLst/>
                <a:latin typeface="Söhne"/>
              </a:rPr>
              <a:t>Recommendations</a:t>
            </a:r>
            <a:br>
              <a:rPr lang="en-IN" b="1" i="0" dirty="0">
                <a:solidFill>
                  <a:srgbClr val="0D0D0D"/>
                </a:solidFill>
                <a:effectLst/>
                <a:latin typeface="Söhne"/>
              </a:rPr>
            </a:br>
            <a:endParaRPr lang="en-US" dirty="0"/>
          </a:p>
        </p:txBody>
      </p:sp>
      <p:sp>
        <p:nvSpPr>
          <p:cNvPr id="3" name="Content Placeholder 2">
            <a:extLst>
              <a:ext uri="{FF2B5EF4-FFF2-40B4-BE49-F238E27FC236}">
                <a16:creationId xmlns:a16="http://schemas.microsoft.com/office/drawing/2014/main" id="{65246C28-0355-14A5-FC13-202783FAF1B8}"/>
              </a:ext>
            </a:extLst>
          </p:cNvPr>
          <p:cNvSpPr>
            <a:spLocks noGrp="1"/>
          </p:cNvSpPr>
          <p:nvPr>
            <p:ph idx="1"/>
          </p:nvPr>
        </p:nvSpPr>
        <p:spPr/>
        <p:txBody>
          <a:bodyPr/>
          <a:lstStyle/>
          <a:p>
            <a:pPr algn="l"/>
            <a:r>
              <a:rPr lang="en-IN" b="0" i="0" dirty="0">
                <a:solidFill>
                  <a:srgbClr val="0D0D0D"/>
                </a:solidFill>
                <a:effectLst/>
                <a:latin typeface="Söhne"/>
              </a:rPr>
              <a:t>Based on our findings, we recommend the Lending Club:</a:t>
            </a:r>
          </a:p>
          <a:p>
            <a:pPr algn="l">
              <a:buFont typeface="Arial" panose="020B0604020202020204" pitchFamily="34" charset="0"/>
              <a:buChar char="•"/>
            </a:pPr>
            <a:r>
              <a:rPr lang="en-IN" b="0" i="0" dirty="0">
                <a:solidFill>
                  <a:srgbClr val="0D0D0D"/>
                </a:solidFill>
                <a:effectLst/>
                <a:latin typeface="Söhne"/>
              </a:rPr>
              <a:t>Refine loan approval criteria with a heightened focus on interest rates and loan purposes.</a:t>
            </a:r>
          </a:p>
          <a:p>
            <a:pPr algn="l">
              <a:buFont typeface="Arial" panose="020B0604020202020204" pitchFamily="34" charset="0"/>
              <a:buChar char="•"/>
            </a:pPr>
            <a:r>
              <a:rPr lang="en-IN" b="0" i="0" dirty="0">
                <a:solidFill>
                  <a:srgbClr val="0D0D0D"/>
                </a:solidFill>
                <a:effectLst/>
                <a:latin typeface="Söhne"/>
              </a:rPr>
              <a:t>Consider additional screening for debt consolidation loan applicants.</a:t>
            </a:r>
          </a:p>
          <a:p>
            <a:pPr algn="l">
              <a:buFont typeface="Arial" panose="020B0604020202020204" pitchFamily="34" charset="0"/>
              <a:buChar char="•"/>
            </a:pPr>
            <a:r>
              <a:rPr lang="en-IN" b="0" i="0" dirty="0">
                <a:solidFill>
                  <a:srgbClr val="0D0D0D"/>
                </a:solidFill>
                <a:effectLst/>
                <a:latin typeface="Söhne"/>
              </a:rPr>
              <a:t>Incorporate more nuanced risk assessment models that account for the multifaceted nature of loan defaults.</a:t>
            </a:r>
          </a:p>
          <a:p>
            <a:endParaRPr lang="en-US" dirty="0"/>
          </a:p>
        </p:txBody>
      </p:sp>
    </p:spTree>
    <p:extLst>
      <p:ext uri="{BB962C8B-B14F-4D97-AF65-F5344CB8AC3E}">
        <p14:creationId xmlns:p14="http://schemas.microsoft.com/office/powerpoint/2010/main" val="929147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6E52C-7EBE-CEB1-89E0-7929C0099EA0}"/>
              </a:ext>
            </a:extLst>
          </p:cNvPr>
          <p:cNvSpPr>
            <a:spLocks noGrp="1"/>
          </p:cNvSpPr>
          <p:nvPr>
            <p:ph type="title"/>
          </p:nvPr>
        </p:nvSpPr>
        <p:spPr/>
        <p:txBody>
          <a:bodyPr/>
          <a:lstStyle/>
          <a:p>
            <a:r>
              <a:rPr lang="en-IN" b="1" i="0" dirty="0">
                <a:solidFill>
                  <a:srgbClr val="0D0D0D"/>
                </a:solidFill>
                <a:effectLst/>
                <a:latin typeface="Söhne"/>
              </a:rPr>
              <a:t>Conclusion</a:t>
            </a:r>
            <a:br>
              <a:rPr lang="en-IN" b="1" i="0" dirty="0">
                <a:solidFill>
                  <a:srgbClr val="0D0D0D"/>
                </a:solidFill>
                <a:effectLst/>
                <a:latin typeface="Söhne"/>
              </a:rPr>
            </a:br>
            <a:endParaRPr lang="en-US" dirty="0"/>
          </a:p>
        </p:txBody>
      </p:sp>
      <p:sp>
        <p:nvSpPr>
          <p:cNvPr id="3" name="Content Placeholder 2">
            <a:extLst>
              <a:ext uri="{FF2B5EF4-FFF2-40B4-BE49-F238E27FC236}">
                <a16:creationId xmlns:a16="http://schemas.microsoft.com/office/drawing/2014/main" id="{4CAFA6B1-2F8C-928E-DA9F-2CFE37BDF8AB}"/>
              </a:ext>
            </a:extLst>
          </p:cNvPr>
          <p:cNvSpPr>
            <a:spLocks noGrp="1"/>
          </p:cNvSpPr>
          <p:nvPr>
            <p:ph idx="1"/>
          </p:nvPr>
        </p:nvSpPr>
        <p:spPr/>
        <p:txBody>
          <a:bodyPr/>
          <a:lstStyle/>
          <a:p>
            <a:pPr marL="0" indent="0">
              <a:buNone/>
            </a:pPr>
            <a:r>
              <a:rPr lang="en-IN" b="0" i="0" dirty="0">
                <a:solidFill>
                  <a:srgbClr val="0D0D0D"/>
                </a:solidFill>
                <a:effectLst/>
                <a:latin typeface="Söhne"/>
              </a:rPr>
              <a:t>This analysis underscores the complexity of predicting loan defaults. By combining insights from numerical and categorical data, we provide a more nuanced understanding of default risk. The recommendations offered aim to strike a balance between minimizing credit loss and fostering healthy loan issuance.</a:t>
            </a:r>
            <a:endParaRPr lang="en-US" dirty="0"/>
          </a:p>
        </p:txBody>
      </p:sp>
    </p:spTree>
    <p:extLst>
      <p:ext uri="{BB962C8B-B14F-4D97-AF65-F5344CB8AC3E}">
        <p14:creationId xmlns:p14="http://schemas.microsoft.com/office/powerpoint/2010/main" val="39674892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A31A4-0BEA-A94C-56A8-449775E37E0D}"/>
              </a:ext>
            </a:extLst>
          </p:cNvPr>
          <p:cNvSpPr>
            <a:spLocks noGrp="1"/>
          </p:cNvSpPr>
          <p:nvPr>
            <p:ph type="title"/>
          </p:nvPr>
        </p:nvSpPr>
        <p:spPr/>
        <p:txBody>
          <a:bodyPr/>
          <a:lstStyle/>
          <a:p>
            <a:r>
              <a:rPr lang="en-IN" b="1" i="0" dirty="0">
                <a:solidFill>
                  <a:srgbClr val="0D0D0D"/>
                </a:solidFill>
                <a:effectLst/>
                <a:latin typeface="Söhne"/>
              </a:rPr>
              <a:t>Acknowledgments</a:t>
            </a:r>
            <a:endParaRPr lang="en-US" dirty="0"/>
          </a:p>
        </p:txBody>
      </p:sp>
      <p:sp>
        <p:nvSpPr>
          <p:cNvPr id="3" name="Content Placeholder 2">
            <a:extLst>
              <a:ext uri="{FF2B5EF4-FFF2-40B4-BE49-F238E27FC236}">
                <a16:creationId xmlns:a16="http://schemas.microsoft.com/office/drawing/2014/main" id="{2996F7CF-3DBD-E341-5B89-EB105D362B5A}"/>
              </a:ext>
            </a:extLst>
          </p:cNvPr>
          <p:cNvSpPr>
            <a:spLocks noGrp="1"/>
          </p:cNvSpPr>
          <p:nvPr>
            <p:ph idx="1"/>
          </p:nvPr>
        </p:nvSpPr>
        <p:spPr/>
        <p:txBody>
          <a:bodyPr/>
          <a:lstStyle/>
          <a:p>
            <a:pPr marL="0" indent="0" algn="just">
              <a:buNone/>
            </a:pPr>
            <a:r>
              <a:rPr lang="en-IN" b="0" i="0" dirty="0">
                <a:solidFill>
                  <a:srgbClr val="0D0D0D"/>
                </a:solidFill>
                <a:effectLst/>
                <a:latin typeface="Söhne"/>
              </a:rPr>
              <a:t>We extend our gratitude to the IIITB and UPGRAD communities for their invaluable resources and discussions, which have significantly contributed to this analysis.</a:t>
            </a:r>
            <a:endParaRPr lang="en-US" dirty="0"/>
          </a:p>
        </p:txBody>
      </p:sp>
    </p:spTree>
    <p:extLst>
      <p:ext uri="{BB962C8B-B14F-4D97-AF65-F5344CB8AC3E}">
        <p14:creationId xmlns:p14="http://schemas.microsoft.com/office/powerpoint/2010/main" val="940032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8AB05-980F-F690-D16E-B067A7C4CF7D}"/>
              </a:ext>
            </a:extLst>
          </p:cNvPr>
          <p:cNvSpPr>
            <a:spLocks noGrp="1"/>
          </p:cNvSpPr>
          <p:nvPr>
            <p:ph type="title"/>
          </p:nvPr>
        </p:nvSpPr>
        <p:spPr/>
        <p:txBody>
          <a:bodyPr/>
          <a:lstStyle/>
          <a:p>
            <a:r>
              <a:rPr lang="en-US" dirty="0">
                <a:solidFill>
                  <a:schemeClr val="bg1"/>
                </a:solidFill>
              </a:rPr>
              <a:t>Abstract</a:t>
            </a:r>
          </a:p>
        </p:txBody>
      </p:sp>
      <p:sp>
        <p:nvSpPr>
          <p:cNvPr id="3" name="Content Placeholder 2">
            <a:extLst>
              <a:ext uri="{FF2B5EF4-FFF2-40B4-BE49-F238E27FC236}">
                <a16:creationId xmlns:a16="http://schemas.microsoft.com/office/drawing/2014/main" id="{633B713C-C070-532B-9B2E-2C4450B8F640}"/>
              </a:ext>
            </a:extLst>
          </p:cNvPr>
          <p:cNvSpPr>
            <a:spLocks noGrp="1"/>
          </p:cNvSpPr>
          <p:nvPr>
            <p:ph idx="1"/>
          </p:nvPr>
        </p:nvSpPr>
        <p:spPr/>
        <p:txBody>
          <a:bodyPr/>
          <a:lstStyle/>
          <a:p>
            <a:pPr marL="0" indent="0" algn="just">
              <a:buNone/>
            </a:pPr>
            <a:r>
              <a:rPr lang="en-IN" b="0" i="0" dirty="0">
                <a:solidFill>
                  <a:srgbClr val="0D0D0D"/>
                </a:solidFill>
                <a:effectLst/>
                <a:latin typeface="Söhne"/>
              </a:rPr>
              <a:t>This report presents a detailed analysis of the Lending Club's loan dataset with the objective of identifying key predictors of loan default. Through rigorous data cleaning, exploratory data analysis (EDA), and multivariate analysis, we uncover patterns and relationships within the data that signal potential default risk. Our findings aim to assist the Lending Club in minimizing credit losses by improving loan approval criteria and risk assessment strategies.</a:t>
            </a:r>
            <a:endParaRPr lang="en-US" dirty="0"/>
          </a:p>
        </p:txBody>
      </p:sp>
    </p:spTree>
    <p:extLst>
      <p:ext uri="{BB962C8B-B14F-4D97-AF65-F5344CB8AC3E}">
        <p14:creationId xmlns:p14="http://schemas.microsoft.com/office/powerpoint/2010/main" val="2947332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CEF0E-E814-CF7A-219A-F2A04540A5B7}"/>
              </a:ext>
            </a:extLst>
          </p:cNvPr>
          <p:cNvSpPr>
            <a:spLocks noGrp="1"/>
          </p:cNvSpPr>
          <p:nvPr>
            <p:ph type="title"/>
          </p:nvPr>
        </p:nvSpPr>
        <p:spPr/>
        <p:txBody>
          <a:bodyPr/>
          <a:lstStyle/>
          <a:p>
            <a:r>
              <a:rPr lang="en-US" dirty="0">
                <a:solidFill>
                  <a:schemeClr val="bg1"/>
                </a:solidFill>
              </a:rPr>
              <a:t>INTRODUCTION</a:t>
            </a:r>
          </a:p>
        </p:txBody>
      </p:sp>
      <p:sp>
        <p:nvSpPr>
          <p:cNvPr id="3" name="Content Placeholder 2">
            <a:extLst>
              <a:ext uri="{FF2B5EF4-FFF2-40B4-BE49-F238E27FC236}">
                <a16:creationId xmlns:a16="http://schemas.microsoft.com/office/drawing/2014/main" id="{1610FEC2-34D1-0BA2-65BF-3D09873931EC}"/>
              </a:ext>
            </a:extLst>
          </p:cNvPr>
          <p:cNvSpPr>
            <a:spLocks noGrp="1"/>
          </p:cNvSpPr>
          <p:nvPr>
            <p:ph idx="1"/>
          </p:nvPr>
        </p:nvSpPr>
        <p:spPr/>
        <p:txBody>
          <a:bodyPr>
            <a:normAutofit/>
          </a:bodyPr>
          <a:lstStyle/>
          <a:p>
            <a:pPr marL="0" indent="0" algn="just">
              <a:buNone/>
            </a:pPr>
            <a:r>
              <a:rPr lang="en-IN" b="0" i="0" dirty="0">
                <a:solidFill>
                  <a:srgbClr val="0D0D0D"/>
                </a:solidFill>
                <a:effectLst/>
                <a:latin typeface="Söhne"/>
              </a:rPr>
              <a:t>Lending Club operates a consumer finance platform that matches borrowers seeking personal loans with investors. However, lending money to "risky" applicants poses a significant threat of credit loss. This study leverages Exploratory Data Analysis (EDA) to identify risky loan applicants, thereby helping in reducing credit loss. The primary goal is to discern the driving factors behind loan defaults, enabling informed decision-making for loan approvals.</a:t>
            </a:r>
          </a:p>
          <a:p>
            <a:endParaRPr lang="en-US" dirty="0"/>
          </a:p>
        </p:txBody>
      </p:sp>
    </p:spTree>
    <p:extLst>
      <p:ext uri="{BB962C8B-B14F-4D97-AF65-F5344CB8AC3E}">
        <p14:creationId xmlns:p14="http://schemas.microsoft.com/office/powerpoint/2010/main" val="2903214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9ED55-674C-3B7A-3884-CD199D8FE92A}"/>
              </a:ext>
            </a:extLst>
          </p:cNvPr>
          <p:cNvSpPr>
            <a:spLocks noGrp="1"/>
          </p:cNvSpPr>
          <p:nvPr>
            <p:ph type="title"/>
          </p:nvPr>
        </p:nvSpPr>
        <p:spPr/>
        <p:txBody>
          <a:bodyPr/>
          <a:lstStyle/>
          <a:p>
            <a:r>
              <a:rPr lang="en-US" dirty="0">
                <a:solidFill>
                  <a:schemeClr val="bg1"/>
                </a:solidFill>
              </a:rPr>
              <a:t>Data PREPARATION AND CLEANING</a:t>
            </a:r>
            <a:endParaRPr lang="en-US" dirty="0"/>
          </a:p>
        </p:txBody>
      </p:sp>
      <p:sp>
        <p:nvSpPr>
          <p:cNvPr id="3" name="Content Placeholder 2">
            <a:extLst>
              <a:ext uri="{FF2B5EF4-FFF2-40B4-BE49-F238E27FC236}">
                <a16:creationId xmlns:a16="http://schemas.microsoft.com/office/drawing/2014/main" id="{9500182D-2CFD-C881-8F1D-5AEFF3DFDFB3}"/>
              </a:ext>
            </a:extLst>
          </p:cNvPr>
          <p:cNvSpPr>
            <a:spLocks noGrp="1"/>
          </p:cNvSpPr>
          <p:nvPr>
            <p:ph idx="1"/>
          </p:nvPr>
        </p:nvSpPr>
        <p:spPr/>
        <p:txBody>
          <a:bodyPr>
            <a:normAutofit fontScale="77500" lnSpcReduction="20000"/>
          </a:bodyPr>
          <a:lstStyle/>
          <a:p>
            <a:pPr algn="l">
              <a:buFont typeface="Arial" panose="020B0604020202020204" pitchFamily="34" charset="0"/>
              <a:buChar char="•"/>
            </a:pPr>
            <a:r>
              <a:rPr lang="en-IN" b="1" i="0" dirty="0">
                <a:solidFill>
                  <a:srgbClr val="0D0D0D"/>
                </a:solidFill>
                <a:effectLst/>
                <a:latin typeface="Söhne"/>
              </a:rPr>
              <a:t>Initial Data Understanding</a:t>
            </a:r>
            <a:r>
              <a:rPr lang="en-IN" b="0" i="0" dirty="0">
                <a:solidFill>
                  <a:srgbClr val="0D0D0D"/>
                </a:solidFill>
                <a:effectLst/>
                <a:latin typeface="Söhne"/>
              </a:rPr>
              <a:t>: The dataset initially contained 39,717 entries across 111 variables, including loan amount, interest rates, employment details, and loan status.</a:t>
            </a:r>
          </a:p>
          <a:p>
            <a:pPr algn="l">
              <a:buFont typeface="Arial" panose="020B0604020202020204" pitchFamily="34" charset="0"/>
              <a:buChar char="•"/>
            </a:pPr>
            <a:r>
              <a:rPr lang="en-IN" b="1" i="0" dirty="0">
                <a:solidFill>
                  <a:srgbClr val="0D0D0D"/>
                </a:solidFill>
                <a:effectLst/>
                <a:latin typeface="Söhne"/>
              </a:rPr>
              <a:t>Null Value Treatment</a:t>
            </a:r>
            <a:r>
              <a:rPr lang="en-IN" b="0" i="0" dirty="0">
                <a:solidFill>
                  <a:srgbClr val="0D0D0D"/>
                </a:solidFill>
                <a:effectLst/>
                <a:latin typeface="Söhne"/>
              </a:rPr>
              <a:t>: Columns with 100% missing values were removed, significantly reducing the dimensionality of the dataset to more manageable levels.</a:t>
            </a:r>
          </a:p>
          <a:p>
            <a:pPr algn="l">
              <a:buFont typeface="Arial" panose="020B0604020202020204" pitchFamily="34" charset="0"/>
              <a:buChar char="•"/>
            </a:pPr>
            <a:r>
              <a:rPr lang="en-IN" b="1" i="0" dirty="0">
                <a:solidFill>
                  <a:srgbClr val="0D0D0D"/>
                </a:solidFill>
                <a:effectLst/>
                <a:latin typeface="Söhne"/>
              </a:rPr>
              <a:t>Irrelevant Column Elimination</a:t>
            </a:r>
            <a:r>
              <a:rPr lang="en-IN" b="0" i="0" dirty="0">
                <a:solidFill>
                  <a:srgbClr val="0D0D0D"/>
                </a:solidFill>
                <a:effectLst/>
                <a:latin typeface="Söhne"/>
              </a:rPr>
              <a:t>: Columns with single unique values or those not contributing to loan approval (like customer IDs and descriptions) were dropped.</a:t>
            </a:r>
          </a:p>
          <a:p>
            <a:pPr algn="l">
              <a:buFont typeface="Arial" panose="020B0604020202020204" pitchFamily="34" charset="0"/>
              <a:buChar char="•"/>
            </a:pPr>
            <a:r>
              <a:rPr lang="en-IN" b="1" i="0" dirty="0">
                <a:solidFill>
                  <a:srgbClr val="0D0D0D"/>
                </a:solidFill>
                <a:effectLst/>
                <a:latin typeface="Söhne"/>
              </a:rPr>
              <a:t>Data Type Conversion</a:t>
            </a:r>
            <a:r>
              <a:rPr lang="en-IN" b="0" i="0" dirty="0">
                <a:solidFill>
                  <a:srgbClr val="0D0D0D"/>
                </a:solidFill>
                <a:effectLst/>
                <a:latin typeface="Söhne"/>
              </a:rPr>
              <a:t>: Percentage strings in '</a:t>
            </a:r>
            <a:r>
              <a:rPr lang="en-IN" b="0" i="0" dirty="0" err="1">
                <a:solidFill>
                  <a:srgbClr val="0D0D0D"/>
                </a:solidFill>
                <a:effectLst/>
                <a:latin typeface="Söhne"/>
              </a:rPr>
              <a:t>int_rate</a:t>
            </a:r>
            <a:r>
              <a:rPr lang="en-IN" b="0" i="0" dirty="0">
                <a:solidFill>
                  <a:srgbClr val="0D0D0D"/>
                </a:solidFill>
                <a:effectLst/>
                <a:latin typeface="Söhne"/>
              </a:rPr>
              <a:t>' and '</a:t>
            </a:r>
            <a:r>
              <a:rPr lang="en-IN" b="0" i="0" dirty="0" err="1">
                <a:solidFill>
                  <a:srgbClr val="0D0D0D"/>
                </a:solidFill>
                <a:effectLst/>
                <a:latin typeface="Söhne"/>
              </a:rPr>
              <a:t>revol_util</a:t>
            </a:r>
            <a:r>
              <a:rPr lang="en-IN" b="0" i="0" dirty="0">
                <a:solidFill>
                  <a:srgbClr val="0D0D0D"/>
                </a:solidFill>
                <a:effectLst/>
                <a:latin typeface="Söhne"/>
              </a:rPr>
              <a:t>' were converted to floats for numerical analysis.</a:t>
            </a:r>
          </a:p>
          <a:p>
            <a:pPr algn="l">
              <a:buFont typeface="Arial" panose="020B0604020202020204" pitchFamily="34" charset="0"/>
              <a:buChar char="•"/>
            </a:pPr>
            <a:r>
              <a:rPr lang="en-IN" b="1" i="0" dirty="0">
                <a:solidFill>
                  <a:srgbClr val="0D0D0D"/>
                </a:solidFill>
                <a:effectLst/>
                <a:latin typeface="Söhne"/>
              </a:rPr>
              <a:t>Outlier Identification</a:t>
            </a:r>
            <a:r>
              <a:rPr lang="en-IN" b="0" i="0" dirty="0">
                <a:solidFill>
                  <a:srgbClr val="0D0D0D"/>
                </a:solidFill>
                <a:effectLst/>
                <a:latin typeface="Söhne"/>
              </a:rPr>
              <a:t>: Using box plots, outliers, especially in the '</a:t>
            </a:r>
            <a:r>
              <a:rPr lang="en-IN" b="0" i="0" dirty="0" err="1">
                <a:solidFill>
                  <a:srgbClr val="0D0D0D"/>
                </a:solidFill>
                <a:effectLst/>
                <a:latin typeface="Söhne"/>
              </a:rPr>
              <a:t>annual_inc</a:t>
            </a:r>
            <a:r>
              <a:rPr lang="en-IN" b="0" i="0" dirty="0">
                <a:solidFill>
                  <a:srgbClr val="0D0D0D"/>
                </a:solidFill>
                <a:effectLst/>
                <a:latin typeface="Söhne"/>
              </a:rPr>
              <a:t>' column, were identified for further treatment.</a:t>
            </a:r>
          </a:p>
          <a:p>
            <a:endParaRPr lang="en-US" dirty="0"/>
          </a:p>
        </p:txBody>
      </p:sp>
    </p:spTree>
    <p:extLst>
      <p:ext uri="{BB962C8B-B14F-4D97-AF65-F5344CB8AC3E}">
        <p14:creationId xmlns:p14="http://schemas.microsoft.com/office/powerpoint/2010/main" val="1474885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FA363-0E88-D209-69C7-C51BF4C9E5C5}"/>
              </a:ext>
            </a:extLst>
          </p:cNvPr>
          <p:cNvSpPr>
            <a:spLocks noGrp="1"/>
          </p:cNvSpPr>
          <p:nvPr>
            <p:ph type="title"/>
          </p:nvPr>
        </p:nvSpPr>
        <p:spPr/>
        <p:txBody>
          <a:bodyPr/>
          <a:lstStyle/>
          <a:p>
            <a:r>
              <a:rPr lang="en-US" dirty="0">
                <a:solidFill>
                  <a:schemeClr val="bg1"/>
                </a:solidFill>
              </a:rPr>
              <a:t>Data PREPARATION AND CLEANING</a:t>
            </a:r>
            <a:endParaRPr lang="en-US" dirty="0"/>
          </a:p>
        </p:txBody>
      </p:sp>
      <p:pic>
        <p:nvPicPr>
          <p:cNvPr id="5" name="Content Placeholder 4">
            <a:extLst>
              <a:ext uri="{FF2B5EF4-FFF2-40B4-BE49-F238E27FC236}">
                <a16:creationId xmlns:a16="http://schemas.microsoft.com/office/drawing/2014/main" id="{2CE7A286-7AE5-E11D-02C6-8748B0E0C5CE}"/>
              </a:ext>
            </a:extLst>
          </p:cNvPr>
          <p:cNvPicPr>
            <a:picLocks noGrp="1" noChangeAspect="1"/>
          </p:cNvPicPr>
          <p:nvPr>
            <p:ph idx="1"/>
          </p:nvPr>
        </p:nvPicPr>
        <p:blipFill>
          <a:blip r:embed="rId2"/>
          <a:stretch>
            <a:fillRect/>
          </a:stretch>
        </p:blipFill>
        <p:spPr>
          <a:xfrm>
            <a:off x="1261223" y="1865666"/>
            <a:ext cx="7182866" cy="4751498"/>
          </a:xfrm>
        </p:spPr>
      </p:pic>
    </p:spTree>
    <p:extLst>
      <p:ext uri="{BB962C8B-B14F-4D97-AF65-F5344CB8AC3E}">
        <p14:creationId xmlns:p14="http://schemas.microsoft.com/office/powerpoint/2010/main" val="3113104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A48DE-7023-E0D9-6B96-CB07CC19F19F}"/>
              </a:ext>
            </a:extLst>
          </p:cNvPr>
          <p:cNvSpPr>
            <a:spLocks noGrp="1"/>
          </p:cNvSpPr>
          <p:nvPr>
            <p:ph type="title"/>
          </p:nvPr>
        </p:nvSpPr>
        <p:spPr/>
        <p:txBody>
          <a:bodyPr>
            <a:normAutofit fontScale="90000"/>
          </a:bodyPr>
          <a:lstStyle/>
          <a:p>
            <a:r>
              <a:rPr lang="en-IN" b="1" i="0" dirty="0">
                <a:solidFill>
                  <a:srgbClr val="0D0D0D"/>
                </a:solidFill>
                <a:effectLst/>
                <a:latin typeface="Söhne"/>
              </a:rPr>
              <a:t>Exploratory Data Analysis (EDA)-Numerical Feature Analysis</a:t>
            </a:r>
            <a:br>
              <a:rPr lang="en-IN" b="1" i="0" dirty="0">
                <a:solidFill>
                  <a:srgbClr val="0D0D0D"/>
                </a:solidFill>
                <a:effectLst/>
                <a:latin typeface="Söhne"/>
              </a:rPr>
            </a:br>
            <a:endParaRPr lang="en-US" dirty="0"/>
          </a:p>
        </p:txBody>
      </p:sp>
      <p:sp>
        <p:nvSpPr>
          <p:cNvPr id="3" name="Content Placeholder 2">
            <a:extLst>
              <a:ext uri="{FF2B5EF4-FFF2-40B4-BE49-F238E27FC236}">
                <a16:creationId xmlns:a16="http://schemas.microsoft.com/office/drawing/2014/main" id="{A1176322-84BA-4E18-A913-68FDF5DCCF76}"/>
              </a:ext>
            </a:extLst>
          </p:cNvPr>
          <p:cNvSpPr>
            <a:spLocks noGrp="1"/>
          </p:cNvSpPr>
          <p:nvPr>
            <p:ph idx="1"/>
          </p:nvPr>
        </p:nvSpPr>
        <p:spPr/>
        <p:txBody>
          <a:bodyPr/>
          <a:lstStyle/>
          <a:p>
            <a:pPr algn="l">
              <a:buFont typeface="Arial" panose="020B0604020202020204" pitchFamily="34" charset="0"/>
              <a:buChar char="•"/>
            </a:pPr>
            <a:r>
              <a:rPr lang="en-IN" b="0" i="0" dirty="0" err="1">
                <a:solidFill>
                  <a:srgbClr val="0D0D0D"/>
                </a:solidFill>
                <a:effectLst/>
                <a:latin typeface="Söhne"/>
              </a:rPr>
              <a:t>Analyzed</a:t>
            </a:r>
            <a:r>
              <a:rPr lang="en-IN" b="0" i="0" dirty="0">
                <a:solidFill>
                  <a:srgbClr val="0D0D0D"/>
                </a:solidFill>
                <a:effectLst/>
                <a:latin typeface="Söhne"/>
              </a:rPr>
              <a:t> distributions of key numerical features such as loan amount, funded amount, interest rate, and annual income.</a:t>
            </a:r>
          </a:p>
          <a:p>
            <a:pPr algn="l">
              <a:buFont typeface="Arial" panose="020B0604020202020204" pitchFamily="34" charset="0"/>
              <a:buChar char="•"/>
            </a:pPr>
            <a:r>
              <a:rPr lang="en-IN" b="0" i="0" dirty="0">
                <a:solidFill>
                  <a:srgbClr val="0D0D0D"/>
                </a:solidFill>
                <a:effectLst/>
                <a:latin typeface="Söhne"/>
              </a:rPr>
              <a:t>Identified ranges of values where the likelihood of default significantly increases. For example, loans with interest rates higher than 10% showed a higher default rate.</a:t>
            </a:r>
          </a:p>
          <a:p>
            <a:endParaRPr lang="en-US" dirty="0"/>
          </a:p>
        </p:txBody>
      </p:sp>
    </p:spTree>
    <p:extLst>
      <p:ext uri="{BB962C8B-B14F-4D97-AF65-F5344CB8AC3E}">
        <p14:creationId xmlns:p14="http://schemas.microsoft.com/office/powerpoint/2010/main" val="1709414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FE552-3D62-C35A-8E4B-3D08A349A15E}"/>
              </a:ext>
            </a:extLst>
          </p:cNvPr>
          <p:cNvSpPr>
            <a:spLocks noGrp="1"/>
          </p:cNvSpPr>
          <p:nvPr>
            <p:ph type="title"/>
          </p:nvPr>
        </p:nvSpPr>
        <p:spPr/>
        <p:txBody>
          <a:bodyPr/>
          <a:lstStyle/>
          <a:p>
            <a:r>
              <a:rPr lang="en-IN" b="1" i="0" dirty="0">
                <a:solidFill>
                  <a:srgbClr val="0D0D0D"/>
                </a:solidFill>
                <a:effectLst/>
                <a:latin typeface="Söhne"/>
              </a:rPr>
              <a:t>Exploratory Data Analysis (EDA)-Numerical Feature Analysis</a:t>
            </a:r>
            <a:endParaRPr lang="en-US" dirty="0"/>
          </a:p>
        </p:txBody>
      </p:sp>
      <p:pic>
        <p:nvPicPr>
          <p:cNvPr id="5" name="Content Placeholder 4">
            <a:extLst>
              <a:ext uri="{FF2B5EF4-FFF2-40B4-BE49-F238E27FC236}">
                <a16:creationId xmlns:a16="http://schemas.microsoft.com/office/drawing/2014/main" id="{B1776F6B-77FA-6313-F0DD-DB3EE1E98AD4}"/>
              </a:ext>
            </a:extLst>
          </p:cNvPr>
          <p:cNvPicPr>
            <a:picLocks noGrp="1" noChangeAspect="1"/>
          </p:cNvPicPr>
          <p:nvPr>
            <p:ph idx="1"/>
          </p:nvPr>
        </p:nvPicPr>
        <p:blipFill>
          <a:blip r:embed="rId2"/>
          <a:stretch>
            <a:fillRect/>
          </a:stretch>
        </p:blipFill>
        <p:spPr>
          <a:xfrm>
            <a:off x="1141413" y="1993591"/>
            <a:ext cx="4428050" cy="2870817"/>
          </a:xfrm>
        </p:spPr>
      </p:pic>
      <p:pic>
        <p:nvPicPr>
          <p:cNvPr id="7" name="Picture 6">
            <a:extLst>
              <a:ext uri="{FF2B5EF4-FFF2-40B4-BE49-F238E27FC236}">
                <a16:creationId xmlns:a16="http://schemas.microsoft.com/office/drawing/2014/main" id="{395A0A2C-ACF3-B96F-D33E-55792BA4B43E}"/>
              </a:ext>
            </a:extLst>
          </p:cNvPr>
          <p:cNvPicPr>
            <a:picLocks noChangeAspect="1"/>
          </p:cNvPicPr>
          <p:nvPr/>
        </p:nvPicPr>
        <p:blipFill>
          <a:blip r:embed="rId3"/>
          <a:stretch>
            <a:fillRect/>
          </a:stretch>
        </p:blipFill>
        <p:spPr>
          <a:xfrm>
            <a:off x="5716411" y="1993591"/>
            <a:ext cx="4496206" cy="2870817"/>
          </a:xfrm>
          <a:prstGeom prst="rect">
            <a:avLst/>
          </a:prstGeom>
        </p:spPr>
      </p:pic>
    </p:spTree>
    <p:extLst>
      <p:ext uri="{BB962C8B-B14F-4D97-AF65-F5344CB8AC3E}">
        <p14:creationId xmlns:p14="http://schemas.microsoft.com/office/powerpoint/2010/main" val="2196013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76E57-6D4E-BAAB-CF7C-2064F2382D9D}"/>
              </a:ext>
            </a:extLst>
          </p:cNvPr>
          <p:cNvSpPr>
            <a:spLocks noGrp="1"/>
          </p:cNvSpPr>
          <p:nvPr>
            <p:ph type="title"/>
          </p:nvPr>
        </p:nvSpPr>
        <p:spPr/>
        <p:txBody>
          <a:bodyPr>
            <a:normAutofit fontScale="90000"/>
          </a:bodyPr>
          <a:lstStyle/>
          <a:p>
            <a:r>
              <a:rPr lang="en-IN" b="1" i="0" dirty="0">
                <a:solidFill>
                  <a:srgbClr val="0D0D0D"/>
                </a:solidFill>
                <a:effectLst/>
                <a:latin typeface="Söhne"/>
              </a:rPr>
              <a:t>Exploratory Data Analysis (EDA)- Categorical Feature Analysis</a:t>
            </a:r>
            <a:br>
              <a:rPr lang="en-IN" b="1" i="0" dirty="0">
                <a:solidFill>
                  <a:srgbClr val="0D0D0D"/>
                </a:solidFill>
                <a:effectLst/>
                <a:latin typeface="Söhne"/>
              </a:rPr>
            </a:br>
            <a:endParaRPr lang="en-US" dirty="0"/>
          </a:p>
        </p:txBody>
      </p:sp>
      <p:sp>
        <p:nvSpPr>
          <p:cNvPr id="3" name="Content Placeholder 2">
            <a:extLst>
              <a:ext uri="{FF2B5EF4-FFF2-40B4-BE49-F238E27FC236}">
                <a16:creationId xmlns:a16="http://schemas.microsoft.com/office/drawing/2014/main" id="{FEF3DF1B-889C-2EE7-4C1F-35C52F0C1B60}"/>
              </a:ext>
            </a:extLst>
          </p:cNvPr>
          <p:cNvSpPr>
            <a:spLocks noGrp="1"/>
          </p:cNvSpPr>
          <p:nvPr>
            <p:ph idx="1"/>
          </p:nvPr>
        </p:nvSpPr>
        <p:spPr/>
        <p:txBody>
          <a:bodyPr/>
          <a:lstStyle/>
          <a:p>
            <a:pPr algn="l">
              <a:buFont typeface="Arial" panose="020B0604020202020204" pitchFamily="34" charset="0"/>
              <a:buChar char="•"/>
            </a:pPr>
            <a:r>
              <a:rPr lang="en-IN" b="0" i="0" dirty="0">
                <a:solidFill>
                  <a:srgbClr val="0D0D0D"/>
                </a:solidFill>
                <a:effectLst/>
                <a:latin typeface="Söhne"/>
              </a:rPr>
              <a:t>Evaluated the impact of categorical variables like term, grade, employment length, and home ownership on loan default rates.</a:t>
            </a:r>
          </a:p>
          <a:p>
            <a:pPr algn="l">
              <a:buFont typeface="Arial" panose="020B0604020202020204" pitchFamily="34" charset="0"/>
              <a:buChar char="•"/>
            </a:pPr>
            <a:r>
              <a:rPr lang="en-IN" b="0" i="0" dirty="0">
                <a:solidFill>
                  <a:srgbClr val="0D0D0D"/>
                </a:solidFill>
                <a:effectLst/>
                <a:latin typeface="Söhne"/>
              </a:rPr>
              <a:t>Found that loans with terms of 36 months, grades B, C, and D, and purposes such as debt consolidation showed higher default rates.</a:t>
            </a:r>
          </a:p>
          <a:p>
            <a:pPr marL="0" indent="0">
              <a:buNone/>
            </a:pPr>
            <a:endParaRPr lang="en-US" dirty="0"/>
          </a:p>
        </p:txBody>
      </p:sp>
    </p:spTree>
    <p:extLst>
      <p:ext uri="{BB962C8B-B14F-4D97-AF65-F5344CB8AC3E}">
        <p14:creationId xmlns:p14="http://schemas.microsoft.com/office/powerpoint/2010/main" val="772267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76E57-6D4E-BAAB-CF7C-2064F2382D9D}"/>
              </a:ext>
            </a:extLst>
          </p:cNvPr>
          <p:cNvSpPr>
            <a:spLocks noGrp="1"/>
          </p:cNvSpPr>
          <p:nvPr>
            <p:ph type="title"/>
          </p:nvPr>
        </p:nvSpPr>
        <p:spPr/>
        <p:txBody>
          <a:bodyPr>
            <a:normAutofit fontScale="90000"/>
          </a:bodyPr>
          <a:lstStyle/>
          <a:p>
            <a:r>
              <a:rPr lang="en-IN" b="1" i="0" dirty="0">
                <a:solidFill>
                  <a:srgbClr val="0D0D0D"/>
                </a:solidFill>
                <a:effectLst/>
                <a:latin typeface="Söhne"/>
              </a:rPr>
              <a:t>Exploratory Data Analysis (EDA)- Categorical Feature Analysis</a:t>
            </a:r>
            <a:br>
              <a:rPr lang="en-IN" b="1" i="0" dirty="0">
                <a:solidFill>
                  <a:srgbClr val="0D0D0D"/>
                </a:solidFill>
                <a:effectLst/>
                <a:latin typeface="Söhne"/>
              </a:rPr>
            </a:br>
            <a:endParaRPr lang="en-US" dirty="0"/>
          </a:p>
        </p:txBody>
      </p:sp>
      <p:pic>
        <p:nvPicPr>
          <p:cNvPr id="5" name="Content Placeholder 4">
            <a:extLst>
              <a:ext uri="{FF2B5EF4-FFF2-40B4-BE49-F238E27FC236}">
                <a16:creationId xmlns:a16="http://schemas.microsoft.com/office/drawing/2014/main" id="{1F2FF4B7-08B1-BA09-5A12-B0F43AE6C59A}"/>
              </a:ext>
            </a:extLst>
          </p:cNvPr>
          <p:cNvPicPr>
            <a:picLocks noGrp="1" noChangeAspect="1"/>
          </p:cNvPicPr>
          <p:nvPr>
            <p:ph idx="1"/>
          </p:nvPr>
        </p:nvPicPr>
        <p:blipFill>
          <a:blip r:embed="rId2"/>
          <a:stretch>
            <a:fillRect/>
          </a:stretch>
        </p:blipFill>
        <p:spPr>
          <a:xfrm>
            <a:off x="1141413" y="1903678"/>
            <a:ext cx="3555554" cy="2081300"/>
          </a:xfrm>
        </p:spPr>
      </p:pic>
      <p:pic>
        <p:nvPicPr>
          <p:cNvPr id="7" name="Picture 6">
            <a:extLst>
              <a:ext uri="{FF2B5EF4-FFF2-40B4-BE49-F238E27FC236}">
                <a16:creationId xmlns:a16="http://schemas.microsoft.com/office/drawing/2014/main" id="{66C407A1-273F-FB8D-B9E6-97B9E6890F36}"/>
              </a:ext>
            </a:extLst>
          </p:cNvPr>
          <p:cNvPicPr>
            <a:picLocks noChangeAspect="1"/>
          </p:cNvPicPr>
          <p:nvPr/>
        </p:nvPicPr>
        <p:blipFill>
          <a:blip r:embed="rId3"/>
          <a:stretch>
            <a:fillRect/>
          </a:stretch>
        </p:blipFill>
        <p:spPr>
          <a:xfrm>
            <a:off x="4897261" y="1903677"/>
            <a:ext cx="3185583" cy="2092719"/>
          </a:xfrm>
          <a:prstGeom prst="rect">
            <a:avLst/>
          </a:prstGeom>
        </p:spPr>
      </p:pic>
      <p:pic>
        <p:nvPicPr>
          <p:cNvPr id="9" name="Picture 8">
            <a:extLst>
              <a:ext uri="{FF2B5EF4-FFF2-40B4-BE49-F238E27FC236}">
                <a16:creationId xmlns:a16="http://schemas.microsoft.com/office/drawing/2014/main" id="{7DDA12AB-0E08-154A-6226-314202EA6A6D}"/>
              </a:ext>
            </a:extLst>
          </p:cNvPr>
          <p:cNvPicPr>
            <a:picLocks noChangeAspect="1"/>
          </p:cNvPicPr>
          <p:nvPr/>
        </p:nvPicPr>
        <p:blipFill>
          <a:blip r:embed="rId4"/>
          <a:stretch>
            <a:fillRect/>
          </a:stretch>
        </p:blipFill>
        <p:spPr>
          <a:xfrm>
            <a:off x="1141413" y="4177729"/>
            <a:ext cx="3553389" cy="2200493"/>
          </a:xfrm>
          <a:prstGeom prst="rect">
            <a:avLst/>
          </a:prstGeom>
        </p:spPr>
      </p:pic>
      <p:pic>
        <p:nvPicPr>
          <p:cNvPr id="11" name="Picture 10">
            <a:extLst>
              <a:ext uri="{FF2B5EF4-FFF2-40B4-BE49-F238E27FC236}">
                <a16:creationId xmlns:a16="http://schemas.microsoft.com/office/drawing/2014/main" id="{D731B75C-BAAA-0EC5-B946-F94AAD10E418}"/>
              </a:ext>
            </a:extLst>
          </p:cNvPr>
          <p:cNvPicPr>
            <a:picLocks noChangeAspect="1"/>
          </p:cNvPicPr>
          <p:nvPr/>
        </p:nvPicPr>
        <p:blipFill>
          <a:blip r:embed="rId5"/>
          <a:stretch>
            <a:fillRect/>
          </a:stretch>
        </p:blipFill>
        <p:spPr>
          <a:xfrm>
            <a:off x="4897261" y="4177729"/>
            <a:ext cx="3164333" cy="2200492"/>
          </a:xfrm>
          <a:prstGeom prst="rect">
            <a:avLst/>
          </a:prstGeom>
        </p:spPr>
      </p:pic>
    </p:spTree>
    <p:extLst>
      <p:ext uri="{BB962C8B-B14F-4D97-AF65-F5344CB8AC3E}">
        <p14:creationId xmlns:p14="http://schemas.microsoft.com/office/powerpoint/2010/main" val="19010006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23</TotalTime>
  <Words>735</Words>
  <Application>Microsoft Macintosh PowerPoint</Application>
  <PresentationFormat>Widescreen</PresentationFormat>
  <Paragraphs>40</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Söhne</vt:lpstr>
      <vt:lpstr>Tw Cen MT</vt:lpstr>
      <vt:lpstr>Circuit</vt:lpstr>
      <vt:lpstr>Analysis of Loan Default Risk: Lending Club Case Study  </vt:lpstr>
      <vt:lpstr>Abstract</vt:lpstr>
      <vt:lpstr>INTRODUCTION</vt:lpstr>
      <vt:lpstr>Data PREPARATION AND CLEANING</vt:lpstr>
      <vt:lpstr>Data PREPARATION AND CLEANING</vt:lpstr>
      <vt:lpstr>Exploratory Data Analysis (EDA)-Numerical Feature Analysis </vt:lpstr>
      <vt:lpstr>Exploratory Data Analysis (EDA)-Numerical Feature Analysis</vt:lpstr>
      <vt:lpstr>Exploratory Data Analysis (EDA)- Categorical Feature Analysis </vt:lpstr>
      <vt:lpstr>Exploratory Data Analysis (EDA)- Categorical Feature Analysis </vt:lpstr>
      <vt:lpstr>Exploratory Data Analysis (EDA)- Multivariate Analysis </vt:lpstr>
      <vt:lpstr>Exploratory Data Analysis (EDA)- Multivariate Analysis </vt:lpstr>
      <vt:lpstr>Key Findings</vt:lpstr>
      <vt:lpstr>Recommendations </vt:lpstr>
      <vt:lpstr>Conclusion </vt:lpstr>
      <vt:lpstr>Acknowledgments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Loan Default Risk: Lending Club Case Study  </dc:title>
  <dc:creator>Ravikiran VK</dc:creator>
  <cp:lastModifiedBy>Ravikiran VK</cp:lastModifiedBy>
  <cp:revision>1</cp:revision>
  <dcterms:created xsi:type="dcterms:W3CDTF">2024-03-05T13:49:35Z</dcterms:created>
  <dcterms:modified xsi:type="dcterms:W3CDTF">2024-03-05T14:12:43Z</dcterms:modified>
</cp:coreProperties>
</file>