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70" r:id="rId6"/>
    <p:sldId id="257" r:id="rId7"/>
    <p:sldId id="272" r:id="rId8"/>
    <p:sldId id="263" r:id="rId9"/>
    <p:sldId id="273" r:id="rId10"/>
    <p:sldId id="274" r:id="rId11"/>
    <p:sldId id="276" r:id="rId12"/>
    <p:sldId id="27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TDDtO20vSAs+4I6zMhlOCCH8n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86"/>
    <a:srgbClr val="595959"/>
    <a:srgbClr val="FF4F4F"/>
    <a:srgbClr val="234463"/>
    <a:srgbClr val="9A57CD"/>
    <a:srgbClr val="FFD85D"/>
    <a:srgbClr val="A4C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41" autoAdjust="0"/>
  </p:normalViewPr>
  <p:slideViewPr>
    <p:cSldViewPr snapToGrid="0">
      <p:cViewPr varScale="1">
        <p:scale>
          <a:sx n="91" d="100"/>
          <a:sy n="91" d="100"/>
        </p:scale>
        <p:origin x="132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2D07D9-2FC7-4A9E-9193-5D078E0A2DD1}" type="doc">
      <dgm:prSet loTypeId="urn:microsoft.com/office/officeart/2009/layout/CircleArrowProcess" loCatId="cycle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GB"/>
        </a:p>
      </dgm:t>
    </dgm:pt>
    <dgm:pt modelId="{EA77F604-54F7-4CB5-9EF6-A3DC944F282F}">
      <dgm:prSet phldrT="[Text]"/>
      <dgm:spPr/>
      <dgm:t>
        <a:bodyPr/>
        <a:lstStyle/>
        <a:p>
          <a:r>
            <a:rPr lang="en-US" b="1" dirty="0"/>
            <a:t>TICKER</a:t>
          </a:r>
          <a:endParaRPr lang="en-GB" b="1" dirty="0"/>
        </a:p>
      </dgm:t>
    </dgm:pt>
    <dgm:pt modelId="{755A2C8E-A339-40DE-930A-A66133E2C689}" type="parTrans" cxnId="{9FE70332-2DF8-47C5-A308-99E1AEB4BDA0}">
      <dgm:prSet/>
      <dgm:spPr/>
      <dgm:t>
        <a:bodyPr/>
        <a:lstStyle/>
        <a:p>
          <a:endParaRPr lang="en-GB"/>
        </a:p>
      </dgm:t>
    </dgm:pt>
    <dgm:pt modelId="{81E6D551-9858-47EE-8190-73200EC135E7}" type="sibTrans" cxnId="{9FE70332-2DF8-47C5-A308-99E1AEB4BDA0}">
      <dgm:prSet/>
      <dgm:spPr/>
      <dgm:t>
        <a:bodyPr/>
        <a:lstStyle/>
        <a:p>
          <a:endParaRPr lang="en-GB"/>
        </a:p>
      </dgm:t>
    </dgm:pt>
    <dgm:pt modelId="{77CC9F47-44B6-4CA4-B757-4652CF1ED86A}">
      <dgm:prSet phldrT="[Text]"/>
      <dgm:spPr/>
      <dgm:t>
        <a:bodyPr/>
        <a:lstStyle/>
        <a:p>
          <a:r>
            <a:rPr lang="en-US" b="1" dirty="0"/>
            <a:t>CUSIP</a:t>
          </a:r>
          <a:endParaRPr lang="en-GB" b="1" dirty="0"/>
        </a:p>
      </dgm:t>
    </dgm:pt>
    <dgm:pt modelId="{F19C16D4-6BF8-4F91-A9CD-C90F30713B70}" type="parTrans" cxnId="{4E55A175-9343-478B-9E6F-2C4E27EB3792}">
      <dgm:prSet/>
      <dgm:spPr/>
      <dgm:t>
        <a:bodyPr/>
        <a:lstStyle/>
        <a:p>
          <a:endParaRPr lang="en-GB"/>
        </a:p>
      </dgm:t>
    </dgm:pt>
    <dgm:pt modelId="{F4A4BDA3-07F6-4946-AC60-9FE1721FADA7}" type="sibTrans" cxnId="{4E55A175-9343-478B-9E6F-2C4E27EB3792}">
      <dgm:prSet/>
      <dgm:spPr/>
      <dgm:t>
        <a:bodyPr/>
        <a:lstStyle/>
        <a:p>
          <a:endParaRPr lang="en-GB"/>
        </a:p>
      </dgm:t>
    </dgm:pt>
    <dgm:pt modelId="{23767586-EF8D-4BD2-90D6-C424E8A09E44}">
      <dgm:prSet phldrT="[Text]"/>
      <dgm:spPr/>
      <dgm:t>
        <a:bodyPr/>
        <a:lstStyle/>
        <a:p>
          <a:r>
            <a:rPr lang="en-US" b="1" dirty="0"/>
            <a:t>SEDOL</a:t>
          </a:r>
          <a:endParaRPr lang="en-GB" b="1" dirty="0"/>
        </a:p>
      </dgm:t>
    </dgm:pt>
    <dgm:pt modelId="{C164C7C4-4E41-4818-ADA3-76C3E48280F4}" type="parTrans" cxnId="{678E52C9-AFEF-44FD-9F98-E5C39DEFB4C1}">
      <dgm:prSet/>
      <dgm:spPr/>
      <dgm:t>
        <a:bodyPr/>
        <a:lstStyle/>
        <a:p>
          <a:endParaRPr lang="en-GB"/>
        </a:p>
      </dgm:t>
    </dgm:pt>
    <dgm:pt modelId="{B3C7339B-9C9E-4940-8C77-8C53A90F20DC}" type="sibTrans" cxnId="{678E52C9-AFEF-44FD-9F98-E5C39DEFB4C1}">
      <dgm:prSet/>
      <dgm:spPr/>
      <dgm:t>
        <a:bodyPr/>
        <a:lstStyle/>
        <a:p>
          <a:endParaRPr lang="en-GB"/>
        </a:p>
      </dgm:t>
    </dgm:pt>
    <dgm:pt modelId="{C9C5282A-54F5-4603-8803-7B2309649A6F}">
      <dgm:prSet/>
      <dgm:spPr/>
      <dgm:t>
        <a:bodyPr/>
        <a:lstStyle/>
        <a:p>
          <a:r>
            <a:rPr lang="en-US" b="1" dirty="0"/>
            <a:t>ISIN</a:t>
          </a:r>
          <a:endParaRPr lang="en-GB" b="1" dirty="0"/>
        </a:p>
      </dgm:t>
    </dgm:pt>
    <dgm:pt modelId="{B071B2C2-5CD5-4DE1-ABDB-CB9736B361B4}" type="parTrans" cxnId="{483EC4FF-CF9D-48F5-B5D0-1CE15B06FE15}">
      <dgm:prSet/>
      <dgm:spPr/>
      <dgm:t>
        <a:bodyPr/>
        <a:lstStyle/>
        <a:p>
          <a:endParaRPr lang="en-GB"/>
        </a:p>
      </dgm:t>
    </dgm:pt>
    <dgm:pt modelId="{3E95169A-611A-4110-B9B6-5C6F7B553D76}" type="sibTrans" cxnId="{483EC4FF-CF9D-48F5-B5D0-1CE15B06FE15}">
      <dgm:prSet/>
      <dgm:spPr/>
      <dgm:t>
        <a:bodyPr/>
        <a:lstStyle/>
        <a:p>
          <a:endParaRPr lang="en-GB"/>
        </a:p>
      </dgm:t>
    </dgm:pt>
    <dgm:pt modelId="{F116F533-F126-428E-8CFF-0FFE1A07C707}">
      <dgm:prSet/>
      <dgm:spPr/>
      <dgm:t>
        <a:bodyPr/>
        <a:lstStyle/>
        <a:p>
          <a:r>
            <a:rPr lang="en-US" b="1" dirty="0"/>
            <a:t>RIC</a:t>
          </a:r>
          <a:endParaRPr lang="en-GB" b="1" dirty="0"/>
        </a:p>
      </dgm:t>
    </dgm:pt>
    <dgm:pt modelId="{F2D3B3E1-181F-4810-93FF-EB0E852717F5}" type="parTrans" cxnId="{82F61175-44CA-4AE7-A3C0-394679462B12}">
      <dgm:prSet/>
      <dgm:spPr/>
      <dgm:t>
        <a:bodyPr/>
        <a:lstStyle/>
        <a:p>
          <a:endParaRPr lang="en-GB"/>
        </a:p>
      </dgm:t>
    </dgm:pt>
    <dgm:pt modelId="{5651775F-6474-41A8-8047-970A710EFA5C}" type="sibTrans" cxnId="{82F61175-44CA-4AE7-A3C0-394679462B12}">
      <dgm:prSet/>
      <dgm:spPr/>
      <dgm:t>
        <a:bodyPr/>
        <a:lstStyle/>
        <a:p>
          <a:endParaRPr lang="en-GB"/>
        </a:p>
      </dgm:t>
    </dgm:pt>
    <dgm:pt modelId="{0334317F-6F2C-4BA2-9CB7-D03EEE297C66}" type="pres">
      <dgm:prSet presAssocID="{D82D07D9-2FC7-4A9E-9193-5D078E0A2DD1}" presName="Name0" presStyleCnt="0">
        <dgm:presLayoutVars>
          <dgm:chMax val="7"/>
          <dgm:chPref val="7"/>
          <dgm:dir val="rev"/>
          <dgm:animLvl val="lvl"/>
        </dgm:presLayoutVars>
      </dgm:prSet>
      <dgm:spPr/>
    </dgm:pt>
    <dgm:pt modelId="{6E7E3905-7034-4F59-A1D4-3DC16AE7389E}" type="pres">
      <dgm:prSet presAssocID="{EA77F604-54F7-4CB5-9EF6-A3DC944F282F}" presName="Accent1" presStyleCnt="0"/>
      <dgm:spPr/>
    </dgm:pt>
    <dgm:pt modelId="{968D2B9D-5EA7-43F3-A600-CA2D15798BC6}" type="pres">
      <dgm:prSet presAssocID="{EA77F604-54F7-4CB5-9EF6-A3DC944F282F}" presName="Accent" presStyleLbl="node1" presStyleIdx="0" presStyleCnt="5"/>
      <dgm:spPr>
        <a:solidFill>
          <a:schemeClr val="tx1">
            <a:lumMod val="95000"/>
            <a:lumOff val="5000"/>
          </a:schemeClr>
        </a:solidFill>
        <a:ln>
          <a:noFill/>
        </a:ln>
      </dgm:spPr>
    </dgm:pt>
    <dgm:pt modelId="{6E93CB4C-9322-4A3D-BFA6-6D70442C58E7}" type="pres">
      <dgm:prSet presAssocID="{EA77F604-54F7-4CB5-9EF6-A3DC944F282F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DFD0EFDC-1805-4955-A03F-02D799BBBBF0}" type="pres">
      <dgm:prSet presAssocID="{77CC9F47-44B6-4CA4-B757-4652CF1ED86A}" presName="Accent2" presStyleCnt="0"/>
      <dgm:spPr/>
    </dgm:pt>
    <dgm:pt modelId="{40A02181-D93F-4990-9BE2-F8E709500422}" type="pres">
      <dgm:prSet presAssocID="{77CC9F47-44B6-4CA4-B757-4652CF1ED86A}" presName="Accent" presStyleLbl="node1" presStyleIdx="1" presStyleCnt="5"/>
      <dgm:spPr>
        <a:solidFill>
          <a:schemeClr val="accent2"/>
        </a:solidFill>
        <a:ln>
          <a:noFill/>
        </a:ln>
      </dgm:spPr>
    </dgm:pt>
    <dgm:pt modelId="{121EC907-ED4B-4920-8106-ACA6960781B0}" type="pres">
      <dgm:prSet presAssocID="{77CC9F47-44B6-4CA4-B757-4652CF1ED86A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60CB92FA-7360-451A-BB09-F101E3336D02}" type="pres">
      <dgm:prSet presAssocID="{23767586-EF8D-4BD2-90D6-C424E8A09E44}" presName="Accent3" presStyleCnt="0"/>
      <dgm:spPr/>
    </dgm:pt>
    <dgm:pt modelId="{C34BDF3C-9C2E-4C3D-B246-E478FA3F30D0}" type="pres">
      <dgm:prSet presAssocID="{23767586-EF8D-4BD2-90D6-C424E8A09E44}" presName="Accent" presStyleLbl="node1" presStyleIdx="2" presStyleCnt="5"/>
      <dgm:spPr>
        <a:solidFill>
          <a:schemeClr val="tx1"/>
        </a:solidFill>
        <a:ln>
          <a:noFill/>
        </a:ln>
      </dgm:spPr>
    </dgm:pt>
    <dgm:pt modelId="{9CF20702-7972-4B2B-A14A-754FB579A34F}" type="pres">
      <dgm:prSet presAssocID="{23767586-EF8D-4BD2-90D6-C424E8A09E44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BE83A6AE-D1AF-4855-9DDC-12DF49C892FC}" type="pres">
      <dgm:prSet presAssocID="{C9C5282A-54F5-4603-8803-7B2309649A6F}" presName="Accent4" presStyleCnt="0"/>
      <dgm:spPr/>
    </dgm:pt>
    <dgm:pt modelId="{5FB2A9E3-239B-496A-8FB3-581E946948ED}" type="pres">
      <dgm:prSet presAssocID="{C9C5282A-54F5-4603-8803-7B2309649A6F}" presName="Accent" presStyleLbl="node1" presStyleIdx="3" presStyleCnt="5"/>
      <dgm:spPr>
        <a:solidFill>
          <a:schemeClr val="accent2"/>
        </a:solidFill>
        <a:ln>
          <a:noFill/>
        </a:ln>
      </dgm:spPr>
    </dgm:pt>
    <dgm:pt modelId="{B5B41B6B-74CB-49C2-865F-06C33C39616B}" type="pres">
      <dgm:prSet presAssocID="{C9C5282A-54F5-4603-8803-7B2309649A6F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B1E51AA1-DAB9-456C-A432-967AE183257B}" type="pres">
      <dgm:prSet presAssocID="{F116F533-F126-428E-8CFF-0FFE1A07C707}" presName="Accent5" presStyleCnt="0"/>
      <dgm:spPr/>
    </dgm:pt>
    <dgm:pt modelId="{DB941A34-5595-45A4-B93A-22FAD120440B}" type="pres">
      <dgm:prSet presAssocID="{F116F533-F126-428E-8CFF-0FFE1A07C707}" presName="Accent" presStyleLbl="node1" presStyleIdx="4" presStyleCnt="5"/>
      <dgm:spPr>
        <a:solidFill>
          <a:schemeClr val="tx1"/>
        </a:solidFill>
        <a:ln>
          <a:noFill/>
        </a:ln>
      </dgm:spPr>
    </dgm:pt>
    <dgm:pt modelId="{CBFC59B7-9401-441F-B168-160F31B29A99}" type="pres">
      <dgm:prSet presAssocID="{F116F533-F126-428E-8CFF-0FFE1A07C707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FA3E7F23-792A-43FD-899A-112079F06B75}" type="presOf" srcId="{77CC9F47-44B6-4CA4-B757-4652CF1ED86A}" destId="{121EC907-ED4B-4920-8106-ACA6960781B0}" srcOrd="0" destOrd="0" presId="urn:microsoft.com/office/officeart/2009/layout/CircleArrowProcess"/>
    <dgm:cxn modelId="{9FE70332-2DF8-47C5-A308-99E1AEB4BDA0}" srcId="{D82D07D9-2FC7-4A9E-9193-5D078E0A2DD1}" destId="{EA77F604-54F7-4CB5-9EF6-A3DC944F282F}" srcOrd="0" destOrd="0" parTransId="{755A2C8E-A339-40DE-930A-A66133E2C689}" sibTransId="{81E6D551-9858-47EE-8190-73200EC135E7}"/>
    <dgm:cxn modelId="{82F61175-44CA-4AE7-A3C0-394679462B12}" srcId="{D82D07D9-2FC7-4A9E-9193-5D078E0A2DD1}" destId="{F116F533-F126-428E-8CFF-0FFE1A07C707}" srcOrd="4" destOrd="0" parTransId="{F2D3B3E1-181F-4810-93FF-EB0E852717F5}" sibTransId="{5651775F-6474-41A8-8047-970A710EFA5C}"/>
    <dgm:cxn modelId="{4E55A175-9343-478B-9E6F-2C4E27EB3792}" srcId="{D82D07D9-2FC7-4A9E-9193-5D078E0A2DD1}" destId="{77CC9F47-44B6-4CA4-B757-4652CF1ED86A}" srcOrd="1" destOrd="0" parTransId="{F19C16D4-6BF8-4F91-A9CD-C90F30713B70}" sibTransId="{F4A4BDA3-07F6-4946-AC60-9FE1721FADA7}"/>
    <dgm:cxn modelId="{1E66DA83-6278-44EB-BBE4-96FF31EC1D66}" type="presOf" srcId="{D82D07D9-2FC7-4A9E-9193-5D078E0A2DD1}" destId="{0334317F-6F2C-4BA2-9CB7-D03EEE297C66}" srcOrd="0" destOrd="0" presId="urn:microsoft.com/office/officeart/2009/layout/CircleArrowProcess"/>
    <dgm:cxn modelId="{3267DD87-C9F7-488A-B00D-7EF7255D070F}" type="presOf" srcId="{23767586-EF8D-4BD2-90D6-C424E8A09E44}" destId="{9CF20702-7972-4B2B-A14A-754FB579A34F}" srcOrd="0" destOrd="0" presId="urn:microsoft.com/office/officeart/2009/layout/CircleArrowProcess"/>
    <dgm:cxn modelId="{DC1F938B-1A36-42FC-ABAC-4E989917E4F4}" type="presOf" srcId="{F116F533-F126-428E-8CFF-0FFE1A07C707}" destId="{CBFC59B7-9401-441F-B168-160F31B29A99}" srcOrd="0" destOrd="0" presId="urn:microsoft.com/office/officeart/2009/layout/CircleArrowProcess"/>
    <dgm:cxn modelId="{8472A0B9-493F-4B1B-8378-974BF7714C00}" type="presOf" srcId="{C9C5282A-54F5-4603-8803-7B2309649A6F}" destId="{B5B41B6B-74CB-49C2-865F-06C33C39616B}" srcOrd="0" destOrd="0" presId="urn:microsoft.com/office/officeart/2009/layout/CircleArrowProcess"/>
    <dgm:cxn modelId="{678E52C9-AFEF-44FD-9F98-E5C39DEFB4C1}" srcId="{D82D07D9-2FC7-4A9E-9193-5D078E0A2DD1}" destId="{23767586-EF8D-4BD2-90D6-C424E8A09E44}" srcOrd="2" destOrd="0" parTransId="{C164C7C4-4E41-4818-ADA3-76C3E48280F4}" sibTransId="{B3C7339B-9C9E-4940-8C77-8C53A90F20DC}"/>
    <dgm:cxn modelId="{6C535EFF-B337-45FC-85AB-AAFC562DDDC7}" type="presOf" srcId="{EA77F604-54F7-4CB5-9EF6-A3DC944F282F}" destId="{6E93CB4C-9322-4A3D-BFA6-6D70442C58E7}" srcOrd="0" destOrd="0" presId="urn:microsoft.com/office/officeart/2009/layout/CircleArrowProcess"/>
    <dgm:cxn modelId="{483EC4FF-CF9D-48F5-B5D0-1CE15B06FE15}" srcId="{D82D07D9-2FC7-4A9E-9193-5D078E0A2DD1}" destId="{C9C5282A-54F5-4603-8803-7B2309649A6F}" srcOrd="3" destOrd="0" parTransId="{B071B2C2-5CD5-4DE1-ABDB-CB9736B361B4}" sibTransId="{3E95169A-611A-4110-B9B6-5C6F7B553D76}"/>
    <dgm:cxn modelId="{F864AFCC-84FE-40A5-8ED8-F81EA9DB1DA0}" type="presParOf" srcId="{0334317F-6F2C-4BA2-9CB7-D03EEE297C66}" destId="{6E7E3905-7034-4F59-A1D4-3DC16AE7389E}" srcOrd="0" destOrd="0" presId="urn:microsoft.com/office/officeart/2009/layout/CircleArrowProcess"/>
    <dgm:cxn modelId="{F0F5595C-7C5D-4633-9C17-75ADBA53A1F4}" type="presParOf" srcId="{6E7E3905-7034-4F59-A1D4-3DC16AE7389E}" destId="{968D2B9D-5EA7-43F3-A600-CA2D15798BC6}" srcOrd="0" destOrd="0" presId="urn:microsoft.com/office/officeart/2009/layout/CircleArrowProcess"/>
    <dgm:cxn modelId="{80A8ABF4-0CCC-481B-A952-6CDA56F6A486}" type="presParOf" srcId="{0334317F-6F2C-4BA2-9CB7-D03EEE297C66}" destId="{6E93CB4C-9322-4A3D-BFA6-6D70442C58E7}" srcOrd="1" destOrd="0" presId="urn:microsoft.com/office/officeart/2009/layout/CircleArrowProcess"/>
    <dgm:cxn modelId="{CBBEADE8-0E3E-456F-BDCD-8B923BF49872}" type="presParOf" srcId="{0334317F-6F2C-4BA2-9CB7-D03EEE297C66}" destId="{DFD0EFDC-1805-4955-A03F-02D799BBBBF0}" srcOrd="2" destOrd="0" presId="urn:microsoft.com/office/officeart/2009/layout/CircleArrowProcess"/>
    <dgm:cxn modelId="{9C855CA4-20C0-4C25-842F-DDCCBDB63606}" type="presParOf" srcId="{DFD0EFDC-1805-4955-A03F-02D799BBBBF0}" destId="{40A02181-D93F-4990-9BE2-F8E709500422}" srcOrd="0" destOrd="0" presId="urn:microsoft.com/office/officeart/2009/layout/CircleArrowProcess"/>
    <dgm:cxn modelId="{CAF2CCAE-3785-49B4-A596-983EE6275B1A}" type="presParOf" srcId="{0334317F-6F2C-4BA2-9CB7-D03EEE297C66}" destId="{121EC907-ED4B-4920-8106-ACA6960781B0}" srcOrd="3" destOrd="0" presId="urn:microsoft.com/office/officeart/2009/layout/CircleArrowProcess"/>
    <dgm:cxn modelId="{F7D7CA5A-E704-4A3D-8847-BC0C24CB9B90}" type="presParOf" srcId="{0334317F-6F2C-4BA2-9CB7-D03EEE297C66}" destId="{60CB92FA-7360-451A-BB09-F101E3336D02}" srcOrd="4" destOrd="0" presId="urn:microsoft.com/office/officeart/2009/layout/CircleArrowProcess"/>
    <dgm:cxn modelId="{340A9583-85D4-4DC7-B6B8-3C3D07C1AEA4}" type="presParOf" srcId="{60CB92FA-7360-451A-BB09-F101E3336D02}" destId="{C34BDF3C-9C2E-4C3D-B246-E478FA3F30D0}" srcOrd="0" destOrd="0" presId="urn:microsoft.com/office/officeart/2009/layout/CircleArrowProcess"/>
    <dgm:cxn modelId="{CCE2A128-E9A7-46A6-8DCB-FF8EDE3F171D}" type="presParOf" srcId="{0334317F-6F2C-4BA2-9CB7-D03EEE297C66}" destId="{9CF20702-7972-4B2B-A14A-754FB579A34F}" srcOrd="5" destOrd="0" presId="urn:microsoft.com/office/officeart/2009/layout/CircleArrowProcess"/>
    <dgm:cxn modelId="{D484BD8A-5503-4264-8984-07E90C64AF03}" type="presParOf" srcId="{0334317F-6F2C-4BA2-9CB7-D03EEE297C66}" destId="{BE83A6AE-D1AF-4855-9DDC-12DF49C892FC}" srcOrd="6" destOrd="0" presId="urn:microsoft.com/office/officeart/2009/layout/CircleArrowProcess"/>
    <dgm:cxn modelId="{22E9F251-2716-4699-BE4C-76FB6D95E88B}" type="presParOf" srcId="{BE83A6AE-D1AF-4855-9DDC-12DF49C892FC}" destId="{5FB2A9E3-239B-496A-8FB3-581E946948ED}" srcOrd="0" destOrd="0" presId="urn:microsoft.com/office/officeart/2009/layout/CircleArrowProcess"/>
    <dgm:cxn modelId="{781891C2-7D9D-4A0A-B9B3-6D9AADD0435A}" type="presParOf" srcId="{0334317F-6F2C-4BA2-9CB7-D03EEE297C66}" destId="{B5B41B6B-74CB-49C2-865F-06C33C39616B}" srcOrd="7" destOrd="0" presId="urn:microsoft.com/office/officeart/2009/layout/CircleArrowProcess"/>
    <dgm:cxn modelId="{5E601DC0-65CB-4BE9-A368-C0B35324F4F5}" type="presParOf" srcId="{0334317F-6F2C-4BA2-9CB7-D03EEE297C66}" destId="{B1E51AA1-DAB9-456C-A432-967AE183257B}" srcOrd="8" destOrd="0" presId="urn:microsoft.com/office/officeart/2009/layout/CircleArrowProcess"/>
    <dgm:cxn modelId="{D0CEE369-DAF9-4AAA-8D2C-C529B2BA98C0}" type="presParOf" srcId="{B1E51AA1-DAB9-456C-A432-967AE183257B}" destId="{DB941A34-5595-45A4-B93A-22FAD120440B}" srcOrd="0" destOrd="0" presId="urn:microsoft.com/office/officeart/2009/layout/CircleArrowProcess"/>
    <dgm:cxn modelId="{A4BA774A-6975-41D8-A3C8-20005DC33975}" type="presParOf" srcId="{0334317F-6F2C-4BA2-9CB7-D03EEE297C66}" destId="{CBFC59B7-9401-441F-B168-160F31B29A99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D2B9D-5EA7-43F3-A600-CA2D15798BC6}">
      <dsp:nvSpPr>
        <dsp:cNvPr id="0" name=""/>
        <dsp:cNvSpPr/>
      </dsp:nvSpPr>
      <dsp:spPr>
        <a:xfrm>
          <a:off x="707766" y="0"/>
          <a:ext cx="1133903" cy="113396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0"/>
            <a:gd name="adj5" fmla="val 12500"/>
          </a:avLst>
        </a:prstGeom>
        <a:solidFill>
          <a:schemeClr val="tx1">
            <a:lumMod val="95000"/>
            <a:lumOff val="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3CB4C-9322-4A3D-BFA6-6D70442C58E7}">
      <dsp:nvSpPr>
        <dsp:cNvPr id="0" name=""/>
        <dsp:cNvSpPr/>
      </dsp:nvSpPr>
      <dsp:spPr>
        <a:xfrm>
          <a:off x="956838" y="410685"/>
          <a:ext cx="632782" cy="316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TICKER</a:t>
          </a:r>
          <a:endParaRPr lang="en-GB" sz="1300" b="1" kern="1200" dirty="0"/>
        </a:p>
      </dsp:txBody>
      <dsp:txXfrm>
        <a:off x="956838" y="410685"/>
        <a:ext cx="632782" cy="316249"/>
      </dsp:txXfrm>
    </dsp:sp>
    <dsp:sp modelId="{40A02181-D93F-4990-9BE2-F8E709500422}">
      <dsp:nvSpPr>
        <dsp:cNvPr id="0" name=""/>
        <dsp:cNvSpPr/>
      </dsp:nvSpPr>
      <dsp:spPr>
        <a:xfrm>
          <a:off x="1022775" y="651533"/>
          <a:ext cx="1133903" cy="1133960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EC907-ED4B-4920-8106-ACA6960781B0}">
      <dsp:nvSpPr>
        <dsp:cNvPr id="0" name=""/>
        <dsp:cNvSpPr/>
      </dsp:nvSpPr>
      <dsp:spPr>
        <a:xfrm>
          <a:off x="1273122" y="1063682"/>
          <a:ext cx="632782" cy="316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CUSIP</a:t>
          </a:r>
          <a:endParaRPr lang="en-GB" sz="1300" b="1" kern="1200" dirty="0"/>
        </a:p>
      </dsp:txBody>
      <dsp:txXfrm>
        <a:off x="1273122" y="1063682"/>
        <a:ext cx="632782" cy="316249"/>
      </dsp:txXfrm>
    </dsp:sp>
    <dsp:sp modelId="{C34BDF3C-9C2E-4C3D-B246-E478FA3F30D0}">
      <dsp:nvSpPr>
        <dsp:cNvPr id="0" name=""/>
        <dsp:cNvSpPr/>
      </dsp:nvSpPr>
      <dsp:spPr>
        <a:xfrm>
          <a:off x="707766" y="1305994"/>
          <a:ext cx="1133903" cy="113396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tx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20702-7972-4B2B-A14A-754FB579A34F}">
      <dsp:nvSpPr>
        <dsp:cNvPr id="0" name=""/>
        <dsp:cNvSpPr/>
      </dsp:nvSpPr>
      <dsp:spPr>
        <a:xfrm>
          <a:off x="956838" y="1716313"/>
          <a:ext cx="632782" cy="316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SEDOL</a:t>
          </a:r>
          <a:endParaRPr lang="en-GB" sz="1300" b="1" kern="1200" dirty="0"/>
        </a:p>
      </dsp:txBody>
      <dsp:txXfrm>
        <a:off x="956838" y="1716313"/>
        <a:ext cx="632782" cy="316249"/>
      </dsp:txXfrm>
    </dsp:sp>
    <dsp:sp modelId="{5FB2A9E3-239B-496A-8FB3-581E946948ED}">
      <dsp:nvSpPr>
        <dsp:cNvPr id="0" name=""/>
        <dsp:cNvSpPr/>
      </dsp:nvSpPr>
      <dsp:spPr>
        <a:xfrm>
          <a:off x="1022775" y="1958625"/>
          <a:ext cx="1133903" cy="1133960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41B6B-74CB-49C2-865F-06C33C39616B}">
      <dsp:nvSpPr>
        <dsp:cNvPr id="0" name=""/>
        <dsp:cNvSpPr/>
      </dsp:nvSpPr>
      <dsp:spPr>
        <a:xfrm>
          <a:off x="1273122" y="2369310"/>
          <a:ext cx="632782" cy="316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ISIN</a:t>
          </a:r>
          <a:endParaRPr lang="en-GB" sz="1300" b="1" kern="1200" dirty="0"/>
        </a:p>
      </dsp:txBody>
      <dsp:txXfrm>
        <a:off x="1273122" y="2369310"/>
        <a:ext cx="632782" cy="316249"/>
      </dsp:txXfrm>
    </dsp:sp>
    <dsp:sp modelId="{DB941A34-5595-45A4-B93A-22FAD120440B}">
      <dsp:nvSpPr>
        <dsp:cNvPr id="0" name=""/>
        <dsp:cNvSpPr/>
      </dsp:nvSpPr>
      <dsp:spPr>
        <a:xfrm>
          <a:off x="788167" y="2685560"/>
          <a:ext cx="974165" cy="974737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tx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C59B7-9401-441F-B168-160F31B29A99}">
      <dsp:nvSpPr>
        <dsp:cNvPr id="0" name=""/>
        <dsp:cNvSpPr/>
      </dsp:nvSpPr>
      <dsp:spPr>
        <a:xfrm>
          <a:off x="956838" y="3022308"/>
          <a:ext cx="632782" cy="316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RIC</a:t>
          </a:r>
          <a:endParaRPr lang="en-GB" sz="1300" b="1" kern="1200" dirty="0"/>
        </a:p>
      </dsp:txBody>
      <dsp:txXfrm>
        <a:off x="956838" y="3022308"/>
        <a:ext cx="632782" cy="316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c034ba77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7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9c034ba77e_0_2:notes"/>
          <p:cNvSpPr txBox="1">
            <a:spLocks noGrp="1"/>
          </p:cNvSpPr>
          <p:nvPr>
            <p:ph type="body" idx="1"/>
          </p:nvPr>
        </p:nvSpPr>
        <p:spPr>
          <a:xfrm>
            <a:off x="686098" y="4400904"/>
            <a:ext cx="54858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600" tIns="32300" rIns="64600" bIns="32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4" name="Google Shape;104;g29c034ba77e_0_2:notes"/>
          <p:cNvSpPr txBox="1">
            <a:spLocks noGrp="1"/>
          </p:cNvSpPr>
          <p:nvPr>
            <p:ph type="sldNum" idx="12"/>
          </p:nvPr>
        </p:nvSpPr>
        <p:spPr>
          <a:xfrm>
            <a:off x="3884414" y="8685389"/>
            <a:ext cx="29721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600" tIns="32300" rIns="64600" bIns="32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FAF2B67F-3C97-3ECB-BA81-8B99ED01D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c034ba77e_0_2:notes">
            <a:extLst>
              <a:ext uri="{FF2B5EF4-FFF2-40B4-BE49-F238E27FC236}">
                <a16:creationId xmlns:a16="http://schemas.microsoft.com/office/drawing/2014/main" id="{CED80474-8AC3-5C15-4582-3E204A2550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7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29c034ba77e_0_2:notes">
            <a:extLst>
              <a:ext uri="{FF2B5EF4-FFF2-40B4-BE49-F238E27FC236}">
                <a16:creationId xmlns:a16="http://schemas.microsoft.com/office/drawing/2014/main" id="{7BD48A00-9E6A-3BFB-8349-FD3DE20A26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098" y="4400904"/>
            <a:ext cx="54858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600" tIns="32300" rIns="64600" bIns="32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Let me start with an introduction…..thank you for having us at The Green Earth SWF….We Understand….Mission, Vision, Values</a:t>
            </a:r>
            <a:br>
              <a:rPr lang="en-US" dirty="0"/>
            </a:br>
            <a:r>
              <a:rPr lang="en-US" dirty="0"/>
              <a:t>We will start by confirming your Op Model &amp; understanding the challenges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Ask you to help us measure operational impacts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Then provide an overview of our proposed solution,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Which will allow us to discuss if there are any benefits or advantages to adopting it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Then Q&amp;A and Next Steps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4" name="Google Shape;104;g29c034ba77e_0_2:notes">
            <a:extLst>
              <a:ext uri="{FF2B5EF4-FFF2-40B4-BE49-F238E27FC236}">
                <a16:creationId xmlns:a16="http://schemas.microsoft.com/office/drawing/2014/main" id="{4446CE4A-4786-1C3E-2A20-854AEA5A66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414" y="8685389"/>
            <a:ext cx="29721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600" tIns="32300" rIns="64600" bIns="32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144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c034ba77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7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9c034ba77e_0_8:notes"/>
          <p:cNvSpPr txBox="1">
            <a:spLocks noGrp="1"/>
          </p:cNvSpPr>
          <p:nvPr>
            <p:ph type="body" idx="1"/>
          </p:nvPr>
        </p:nvSpPr>
        <p:spPr>
          <a:xfrm>
            <a:off x="686098" y="4400904"/>
            <a:ext cx="54858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600" tIns="32300" rIns="64600" bIns="32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g29c034ba77e_0_8:notes"/>
          <p:cNvSpPr txBox="1">
            <a:spLocks noGrp="1"/>
          </p:cNvSpPr>
          <p:nvPr>
            <p:ph type="sldNum" idx="12"/>
          </p:nvPr>
        </p:nvSpPr>
        <p:spPr>
          <a:xfrm>
            <a:off x="3884414" y="8685389"/>
            <a:ext cx="29721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600" tIns="32300" rIns="64600" bIns="32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5C68C93-4EB3-725A-ACE6-8C48C5189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c034ba77e_0_8:notes">
            <a:extLst>
              <a:ext uri="{FF2B5EF4-FFF2-40B4-BE49-F238E27FC236}">
                <a16:creationId xmlns:a16="http://schemas.microsoft.com/office/drawing/2014/main" id="{E1467FD6-05D5-FE38-A81F-42AB465B25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7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9c034ba77e_0_8:notes">
            <a:extLst>
              <a:ext uri="{FF2B5EF4-FFF2-40B4-BE49-F238E27FC236}">
                <a16:creationId xmlns:a16="http://schemas.microsoft.com/office/drawing/2014/main" id="{47411456-5BD7-5577-AFAF-D172321030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098" y="4400904"/>
            <a:ext cx="54858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600" tIns="32300" rIns="64600" bIns="32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g29c034ba77e_0_8:notes">
            <a:extLst>
              <a:ext uri="{FF2B5EF4-FFF2-40B4-BE49-F238E27FC236}">
                <a16:creationId xmlns:a16="http://schemas.microsoft.com/office/drawing/2014/main" id="{BC1128B2-75F9-337C-8B80-8F0D5801CF4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414" y="8685389"/>
            <a:ext cx="29721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600" tIns="32300" rIns="64600" bIns="32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62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E12AF9D-BB36-41AA-8EE8-0BB44121B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c034ba77e_0_8:notes">
            <a:extLst>
              <a:ext uri="{FF2B5EF4-FFF2-40B4-BE49-F238E27FC236}">
                <a16:creationId xmlns:a16="http://schemas.microsoft.com/office/drawing/2014/main" id="{E3785EBD-8CED-A07C-CD29-BA4653C017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7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9c034ba77e_0_8:notes">
            <a:extLst>
              <a:ext uri="{FF2B5EF4-FFF2-40B4-BE49-F238E27FC236}">
                <a16:creationId xmlns:a16="http://schemas.microsoft.com/office/drawing/2014/main" id="{4C5BF656-650B-3B06-12EE-574139F26A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098" y="4400904"/>
            <a:ext cx="54858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600" tIns="32300" rIns="64600" bIns="32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g29c034ba77e_0_8:notes">
            <a:extLst>
              <a:ext uri="{FF2B5EF4-FFF2-40B4-BE49-F238E27FC236}">
                <a16:creationId xmlns:a16="http://schemas.microsoft.com/office/drawing/2014/main" id="{172A5391-44E2-628B-BABE-8B8CA2C14FC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414" y="8685389"/>
            <a:ext cx="29721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600" tIns="32300" rIns="64600" bIns="32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735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C1AF423A-74DF-91CD-0619-AD62E82AE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c034ba77e_0_8:notes">
            <a:extLst>
              <a:ext uri="{FF2B5EF4-FFF2-40B4-BE49-F238E27FC236}">
                <a16:creationId xmlns:a16="http://schemas.microsoft.com/office/drawing/2014/main" id="{BB24DAF7-C5C3-09F4-9D4A-DC0FE2822C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7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9c034ba77e_0_8:notes">
            <a:extLst>
              <a:ext uri="{FF2B5EF4-FFF2-40B4-BE49-F238E27FC236}">
                <a16:creationId xmlns:a16="http://schemas.microsoft.com/office/drawing/2014/main" id="{520F323F-5574-7C18-FE0D-1C8D42123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098" y="4400904"/>
            <a:ext cx="54858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600" tIns="32300" rIns="64600" bIns="32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Free, Scalable, RESTful, Open</a:t>
            </a:r>
            <a:endParaRPr dirty="0"/>
          </a:p>
        </p:txBody>
      </p:sp>
      <p:sp>
        <p:nvSpPr>
          <p:cNvPr id="111" name="Google Shape;111;g29c034ba77e_0_8:notes">
            <a:extLst>
              <a:ext uri="{FF2B5EF4-FFF2-40B4-BE49-F238E27FC236}">
                <a16:creationId xmlns:a16="http://schemas.microsoft.com/office/drawing/2014/main" id="{82732446-6CDB-2CB2-1BDE-82D31D8502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414" y="8685389"/>
            <a:ext cx="29721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600" tIns="32300" rIns="64600" bIns="32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2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193D045-614B-1262-90D4-231AA7ED8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c034ba77e_0_8:notes">
            <a:extLst>
              <a:ext uri="{FF2B5EF4-FFF2-40B4-BE49-F238E27FC236}">
                <a16:creationId xmlns:a16="http://schemas.microsoft.com/office/drawing/2014/main" id="{1B7936B7-1D12-EC42-B777-76A1BA21A9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7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9c034ba77e_0_8:notes">
            <a:extLst>
              <a:ext uri="{FF2B5EF4-FFF2-40B4-BE49-F238E27FC236}">
                <a16:creationId xmlns:a16="http://schemas.microsoft.com/office/drawing/2014/main" id="{102EDF34-144F-2DDC-7E77-332A456C0A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098" y="4400904"/>
            <a:ext cx="54858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600" tIns="32300" rIns="64600" bIns="32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g29c034ba77e_0_8:notes">
            <a:extLst>
              <a:ext uri="{FF2B5EF4-FFF2-40B4-BE49-F238E27FC236}">
                <a16:creationId xmlns:a16="http://schemas.microsoft.com/office/drawing/2014/main" id="{EB3C293D-9439-5D6D-E1A0-409E1D26D16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414" y="8685389"/>
            <a:ext cx="29721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600" tIns="32300" rIns="64600" bIns="32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829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8EE327A-7C88-3429-19E2-81AABA813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c034ba77e_0_8:notes">
            <a:extLst>
              <a:ext uri="{FF2B5EF4-FFF2-40B4-BE49-F238E27FC236}">
                <a16:creationId xmlns:a16="http://schemas.microsoft.com/office/drawing/2014/main" id="{9CED54D9-89B9-874C-BA23-02891F599A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7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9c034ba77e_0_8:notes">
            <a:extLst>
              <a:ext uri="{FF2B5EF4-FFF2-40B4-BE49-F238E27FC236}">
                <a16:creationId xmlns:a16="http://schemas.microsoft.com/office/drawing/2014/main" id="{532127F6-F1B9-CE00-B503-AEA2EE2401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098" y="4400904"/>
            <a:ext cx="54858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600" tIns="32300" rIns="64600" bIns="32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g29c034ba77e_0_8:notes">
            <a:extLst>
              <a:ext uri="{FF2B5EF4-FFF2-40B4-BE49-F238E27FC236}">
                <a16:creationId xmlns:a16="http://schemas.microsoft.com/office/drawing/2014/main" id="{EB1F3CDD-E1D6-0F99-32AB-6823F0D39D1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414" y="8685389"/>
            <a:ext cx="29721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600" tIns="32300" rIns="64600" bIns="32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576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7785B40-988B-9395-407D-BA913F0E0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c034ba77e_0_8:notes">
            <a:extLst>
              <a:ext uri="{FF2B5EF4-FFF2-40B4-BE49-F238E27FC236}">
                <a16:creationId xmlns:a16="http://schemas.microsoft.com/office/drawing/2014/main" id="{7D5C23BF-B037-9531-15C5-D40400B34C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76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29c034ba77e_0_8:notes">
            <a:extLst>
              <a:ext uri="{FF2B5EF4-FFF2-40B4-BE49-F238E27FC236}">
                <a16:creationId xmlns:a16="http://schemas.microsoft.com/office/drawing/2014/main" id="{F773D291-9032-4137-46EB-C7D7F0DA8F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098" y="4400904"/>
            <a:ext cx="54858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600" tIns="32300" rIns="64600" bIns="32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g29c034ba77e_0_8:notes">
            <a:extLst>
              <a:ext uri="{FF2B5EF4-FFF2-40B4-BE49-F238E27FC236}">
                <a16:creationId xmlns:a16="http://schemas.microsoft.com/office/drawing/2014/main" id="{7A167A9B-6B35-7DC7-6FE9-B232050F210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414" y="8685389"/>
            <a:ext cx="29721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600" tIns="32300" rIns="64600" bIns="323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266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Title Design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g29c034ba77e_0_163"/>
          <p:cNvPicPr preferRelativeResize="0"/>
          <p:nvPr/>
        </p:nvPicPr>
        <p:blipFill rotWithShape="1">
          <a:blip r:embed="rId2">
            <a:alphaModFix amt="9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29c034ba77e_0_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9c034ba77e_0_163"/>
          <p:cNvSpPr txBox="1">
            <a:spLocks noGrp="1"/>
          </p:cNvSpPr>
          <p:nvPr>
            <p:ph type="title"/>
          </p:nvPr>
        </p:nvSpPr>
        <p:spPr>
          <a:xfrm>
            <a:off x="3886200" y="1371601"/>
            <a:ext cx="64665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43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29c034ba77e_0_163"/>
          <p:cNvSpPr txBox="1">
            <a:spLocks noGrp="1"/>
          </p:cNvSpPr>
          <p:nvPr>
            <p:ph type="body" idx="1"/>
          </p:nvPr>
        </p:nvSpPr>
        <p:spPr>
          <a:xfrm>
            <a:off x="3886200" y="3150512"/>
            <a:ext cx="64659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29c034ba77e_0_163"/>
          <p:cNvSpPr txBox="1">
            <a:spLocks noGrp="1"/>
          </p:cNvSpPr>
          <p:nvPr>
            <p:ph type="body" idx="2"/>
          </p:nvPr>
        </p:nvSpPr>
        <p:spPr>
          <a:xfrm>
            <a:off x="3886200" y="3581204"/>
            <a:ext cx="6465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layout ">
  <p:cSld name="Content layout 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c034ba77e_0_169"/>
          <p:cNvSpPr txBox="1">
            <a:spLocks noGrp="1"/>
          </p:cNvSpPr>
          <p:nvPr>
            <p:ph type="ctrTitle"/>
          </p:nvPr>
        </p:nvSpPr>
        <p:spPr>
          <a:xfrm>
            <a:off x="317501" y="348735"/>
            <a:ext cx="1057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7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29c034ba77e_0_169"/>
          <p:cNvSpPr/>
          <p:nvPr/>
        </p:nvSpPr>
        <p:spPr>
          <a:xfrm>
            <a:off x="317501" y="723837"/>
            <a:ext cx="11364238" cy="0"/>
          </a:xfrm>
          <a:custGeom>
            <a:avLst/>
            <a:gdLst/>
            <a:ahLst/>
            <a:cxnLst/>
            <a:rect l="l" t="t" r="r" b="b"/>
            <a:pathLst>
              <a:path w="12804775" h="120000" extrusionOk="0">
                <a:moveTo>
                  <a:pt x="0" y="0"/>
                </a:moveTo>
                <a:lnTo>
                  <a:pt x="12804775" y="0"/>
                </a:lnTo>
              </a:path>
            </a:pathLst>
          </a:cu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9c034ba77e_0_169"/>
          <p:cNvSpPr txBox="1">
            <a:spLocks noGrp="1"/>
          </p:cNvSpPr>
          <p:nvPr>
            <p:ph type="body" idx="1"/>
          </p:nvPr>
        </p:nvSpPr>
        <p:spPr>
          <a:xfrm>
            <a:off x="317500" y="1143001"/>
            <a:ext cx="109857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2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21" Type="http://schemas.openxmlformats.org/officeDocument/2006/relationships/image" Target="../media/image22.png"/><Relationship Id="rId34" Type="http://schemas.openxmlformats.org/officeDocument/2006/relationships/image" Target="../media/image35.svg"/><Relationship Id="rId7" Type="http://schemas.openxmlformats.org/officeDocument/2006/relationships/image" Target="../media/image6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32" Type="http://schemas.openxmlformats.org/officeDocument/2006/relationships/image" Target="../media/image33.svg"/><Relationship Id="rId37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36" Type="http://schemas.openxmlformats.org/officeDocument/2006/relationships/image" Target="../media/image37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9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Relationship Id="rId30" Type="http://schemas.openxmlformats.org/officeDocument/2006/relationships/image" Target="../media/image31.svg"/><Relationship Id="rId35" Type="http://schemas.openxmlformats.org/officeDocument/2006/relationships/image" Target="../media/image36.png"/><Relationship Id="rId8" Type="http://schemas.openxmlformats.org/officeDocument/2006/relationships/image" Target="../media/image7.svg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21" Type="http://schemas.openxmlformats.org/officeDocument/2006/relationships/image" Target="../media/image22.png"/><Relationship Id="rId34" Type="http://schemas.openxmlformats.org/officeDocument/2006/relationships/image" Target="../media/image35.svg"/><Relationship Id="rId7" Type="http://schemas.openxmlformats.org/officeDocument/2006/relationships/image" Target="../media/image6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32" Type="http://schemas.openxmlformats.org/officeDocument/2006/relationships/image" Target="../media/image33.svg"/><Relationship Id="rId37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36" Type="http://schemas.openxmlformats.org/officeDocument/2006/relationships/image" Target="../media/image37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9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Relationship Id="rId30" Type="http://schemas.openxmlformats.org/officeDocument/2006/relationships/image" Target="../media/image31.svg"/><Relationship Id="rId35" Type="http://schemas.openxmlformats.org/officeDocument/2006/relationships/image" Target="../media/image36.png"/><Relationship Id="rId8" Type="http://schemas.openxmlformats.org/officeDocument/2006/relationships/image" Target="../media/image7.svg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c034ba77e_0_2"/>
          <p:cNvSpPr txBox="1">
            <a:spLocks noGrp="1"/>
          </p:cNvSpPr>
          <p:nvPr>
            <p:ph type="title"/>
          </p:nvPr>
        </p:nvSpPr>
        <p:spPr>
          <a:xfrm>
            <a:off x="2129309" y="1478883"/>
            <a:ext cx="10056567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SOLVING: FINANCIAL INSTRUMENTS </a:t>
            </a:r>
            <a:br>
              <a:rPr lang="e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IDENTIFIERS FRAGMENTATION </a:t>
            </a:r>
            <a:br>
              <a:rPr lang="en" sz="3700" dirty="0">
                <a:solidFill>
                  <a:srgbClr val="3F3F3F"/>
                </a:solidFill>
              </a:rPr>
            </a:br>
            <a:endParaRPr sz="3700" dirty="0">
              <a:solidFill>
                <a:srgbClr val="3F3F3F"/>
              </a:solidFill>
            </a:endParaRPr>
          </a:p>
        </p:txBody>
      </p:sp>
      <p:pic>
        <p:nvPicPr>
          <p:cNvPr id="1030" name="Picture 6" descr="GitHub - OpenFIGI/api-examples: Examples of programs that interact with the  OpenFIGI services via their APIs.">
            <a:extLst>
              <a:ext uri="{FF2B5EF4-FFF2-40B4-BE49-F238E27FC236}">
                <a16:creationId xmlns:a16="http://schemas.microsoft.com/office/drawing/2014/main" id="{6F41A8A3-4467-B158-2C23-840D7C193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41" y="3145235"/>
            <a:ext cx="3561501" cy="1780751"/>
          </a:xfrm>
          <a:prstGeom prst="rect">
            <a:avLst/>
          </a:prstGeom>
          <a:solidFill>
            <a:srgbClr val="234463"/>
          </a:solidFill>
        </p:spPr>
      </p:pic>
      <p:sp>
        <p:nvSpPr>
          <p:cNvPr id="4" name="Google Shape;115;g29c034ba77e_0_8">
            <a:extLst>
              <a:ext uri="{FF2B5EF4-FFF2-40B4-BE49-F238E27FC236}">
                <a16:creationId xmlns:a16="http://schemas.microsoft.com/office/drawing/2014/main" id="{20F92B9F-4FAE-70C1-9BA7-1A39E0F309F0}"/>
              </a:ext>
            </a:extLst>
          </p:cNvPr>
          <p:cNvSpPr txBox="1"/>
          <p:nvPr/>
        </p:nvSpPr>
        <p:spPr>
          <a:xfrm>
            <a:off x="6004543" y="6480513"/>
            <a:ext cx="230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100" rIns="762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 &amp; Proprietary. Not for Distribution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06;g29c034ba77e_0_2">
            <a:extLst>
              <a:ext uri="{FF2B5EF4-FFF2-40B4-BE49-F238E27FC236}">
                <a16:creationId xmlns:a16="http://schemas.microsoft.com/office/drawing/2014/main" id="{0000CB1B-BF71-909E-DBCB-3216C6826C2D}"/>
              </a:ext>
            </a:extLst>
          </p:cNvPr>
          <p:cNvSpPr txBox="1">
            <a:spLocks/>
          </p:cNvSpPr>
          <p:nvPr/>
        </p:nvSpPr>
        <p:spPr>
          <a:xfrm>
            <a:off x="2129309" y="5321177"/>
            <a:ext cx="2372982" cy="50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40727"/>
              </a:lnSpc>
            </a:pPr>
            <a:r>
              <a:rPr lang="en-GB" sz="1050" dirty="0">
                <a:solidFill>
                  <a:srgbClr val="3F3F3F"/>
                </a:solidFill>
              </a:rPr>
              <a:t>Ravi Patel</a:t>
            </a:r>
          </a:p>
          <a:p>
            <a:pPr algn="ctr">
              <a:lnSpc>
                <a:spcPct val="140727"/>
              </a:lnSpc>
            </a:pPr>
            <a:r>
              <a:rPr lang="en-GB" sz="1050" dirty="0">
                <a:solidFill>
                  <a:srgbClr val="3F3F3F"/>
                </a:solidFill>
              </a:rPr>
              <a:t>Presales Director</a:t>
            </a:r>
          </a:p>
          <a:p>
            <a:pPr algn="ctr">
              <a:lnSpc>
                <a:spcPct val="140727"/>
              </a:lnSpc>
            </a:pPr>
            <a:endParaRPr lang="en-GB" sz="1050" dirty="0">
              <a:solidFill>
                <a:srgbClr val="3F3F3F"/>
              </a:solidFill>
            </a:endParaRPr>
          </a:p>
        </p:txBody>
      </p:sp>
      <p:sp>
        <p:nvSpPr>
          <p:cNvPr id="6" name="Google Shape;106;g29c034ba77e_0_2">
            <a:extLst>
              <a:ext uri="{FF2B5EF4-FFF2-40B4-BE49-F238E27FC236}">
                <a16:creationId xmlns:a16="http://schemas.microsoft.com/office/drawing/2014/main" id="{C1B21E09-D66F-A4E1-A68B-E0A1D2DDE26F}"/>
              </a:ext>
            </a:extLst>
          </p:cNvPr>
          <p:cNvSpPr txBox="1">
            <a:spLocks/>
          </p:cNvSpPr>
          <p:nvPr/>
        </p:nvSpPr>
        <p:spPr>
          <a:xfrm>
            <a:off x="9809587" y="5573195"/>
            <a:ext cx="2225041" cy="294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40727"/>
              </a:lnSpc>
            </a:pPr>
            <a:r>
              <a:rPr lang="en-GB" sz="1050" dirty="0">
                <a:solidFill>
                  <a:srgbClr val="3F3F3F"/>
                </a:solidFill>
              </a:rPr>
              <a:t>18</a:t>
            </a:r>
            <a:r>
              <a:rPr lang="en-GB" sz="1050" baseline="30000" dirty="0">
                <a:solidFill>
                  <a:srgbClr val="3F3F3F"/>
                </a:solidFill>
              </a:rPr>
              <a:t>th</a:t>
            </a:r>
            <a:r>
              <a:rPr lang="en-GB" sz="1050" dirty="0">
                <a:solidFill>
                  <a:srgbClr val="3F3F3F"/>
                </a:solidFill>
              </a:rPr>
              <a:t> August 2025</a:t>
            </a:r>
          </a:p>
          <a:p>
            <a:pPr algn="ctr">
              <a:lnSpc>
                <a:spcPct val="140727"/>
              </a:lnSpc>
            </a:pPr>
            <a:endParaRPr lang="en-GB" sz="105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1CFDDB29-081C-1E3F-1CD1-E3B184420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5;g29c034ba77e_0_8">
            <a:extLst>
              <a:ext uri="{FF2B5EF4-FFF2-40B4-BE49-F238E27FC236}">
                <a16:creationId xmlns:a16="http://schemas.microsoft.com/office/drawing/2014/main" id="{2D868F38-9A96-31BF-BA86-38A8A4F037F5}"/>
              </a:ext>
            </a:extLst>
          </p:cNvPr>
          <p:cNvSpPr txBox="1"/>
          <p:nvPr/>
        </p:nvSpPr>
        <p:spPr>
          <a:xfrm>
            <a:off x="6004543" y="6480513"/>
            <a:ext cx="230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100" rIns="762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 &amp; Proprietary. Not for Distribution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4A3D17-16A1-15E8-CE87-972BAF6F061F}"/>
              </a:ext>
            </a:extLst>
          </p:cNvPr>
          <p:cNvGrpSpPr/>
          <p:nvPr/>
        </p:nvGrpSpPr>
        <p:grpSpPr>
          <a:xfrm>
            <a:off x="7681839" y="1698170"/>
            <a:ext cx="3333824" cy="3845139"/>
            <a:chOff x="6905551" y="2390076"/>
            <a:chExt cx="2690490" cy="310313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9784FA1-BD32-9614-552D-43350BF2273A}"/>
                </a:ext>
              </a:extLst>
            </p:cNvPr>
            <p:cNvGrpSpPr/>
            <p:nvPr/>
          </p:nvGrpSpPr>
          <p:grpSpPr>
            <a:xfrm>
              <a:off x="6905551" y="2390076"/>
              <a:ext cx="2690490" cy="2745179"/>
              <a:chOff x="6410325" y="1973634"/>
              <a:chExt cx="3719116" cy="3794713"/>
            </a:xfrm>
          </p:grpSpPr>
          <p:sp>
            <p:nvSpPr>
              <p:cNvPr id="15" name="Rectangle: Beveled 14">
                <a:extLst>
                  <a:ext uri="{FF2B5EF4-FFF2-40B4-BE49-F238E27FC236}">
                    <a16:creationId xmlns:a16="http://schemas.microsoft.com/office/drawing/2014/main" id="{391F7EE6-52AF-47FE-8425-154BE9E8768F}"/>
                  </a:ext>
                </a:extLst>
              </p:cNvPr>
              <p:cNvSpPr/>
              <p:nvPr/>
            </p:nvSpPr>
            <p:spPr>
              <a:xfrm>
                <a:off x="6410325" y="1973634"/>
                <a:ext cx="3719116" cy="3614738"/>
              </a:xfrm>
              <a:prstGeom prst="bevel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rgbClr val="009D8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0785285-FE85-35FA-C32A-24DBEBB73139}"/>
                  </a:ext>
                </a:extLst>
              </p:cNvPr>
              <p:cNvGrpSpPr/>
              <p:nvPr/>
            </p:nvGrpSpPr>
            <p:grpSpPr>
              <a:xfrm rot="838474">
                <a:off x="7076521" y="2275252"/>
                <a:ext cx="2526087" cy="3493095"/>
                <a:chOff x="6761361" y="1908329"/>
                <a:chExt cx="2526087" cy="3493095"/>
              </a:xfrm>
            </p:grpSpPr>
            <p:pic>
              <p:nvPicPr>
                <p:cNvPr id="17" name="Graphic 16" descr="Earth globe: Americas with solid fill">
                  <a:extLst>
                    <a:ext uri="{FF2B5EF4-FFF2-40B4-BE49-F238E27FC236}">
                      <a16:creationId xmlns:a16="http://schemas.microsoft.com/office/drawing/2014/main" id="{F31AF1C7-2580-F2E3-CA89-49F1B85FF8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631626">
                  <a:off x="6761361" y="1908329"/>
                  <a:ext cx="2526087" cy="2526087"/>
                </a:xfrm>
                <a:prstGeom prst="rect">
                  <a:avLst/>
                </a:prstGeom>
              </p:spPr>
            </p:pic>
            <p:pic>
              <p:nvPicPr>
                <p:cNvPr id="18" name="Graphic 17" descr="Open hand with solid fill">
                  <a:extLst>
                    <a:ext uri="{FF2B5EF4-FFF2-40B4-BE49-F238E27FC236}">
                      <a16:creationId xmlns:a16="http://schemas.microsoft.com/office/drawing/2014/main" id="{9E5DBA20-93A2-D303-1AD0-973A8BA930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 rot="21129567">
                  <a:off x="6948488" y="3415460"/>
                  <a:ext cx="1985964" cy="1985964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D45A43-D392-9BF5-C5A0-49869C6BA962}"/>
                </a:ext>
              </a:extLst>
            </p:cNvPr>
            <p:cNvSpPr/>
            <p:nvPr/>
          </p:nvSpPr>
          <p:spPr>
            <a:xfrm>
              <a:off x="6905551" y="5038723"/>
              <a:ext cx="2690490" cy="45448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009D86"/>
                  </a:solidFill>
                </a:rPr>
                <a:t>THE GREEN EARTH</a:t>
              </a:r>
            </a:p>
            <a:p>
              <a:pPr algn="ctr"/>
              <a:r>
                <a:rPr lang="en-US" sz="800" dirty="0">
                  <a:solidFill>
                    <a:srgbClr val="009D86"/>
                  </a:solidFill>
                </a:rPr>
                <a:t>GLOBAL SOVEREIGN WEALTH FUND</a:t>
              </a:r>
              <a:endParaRPr lang="en-GB" sz="800" dirty="0">
                <a:solidFill>
                  <a:srgbClr val="009D86"/>
                </a:solidFill>
              </a:endParaRPr>
            </a:p>
          </p:txBody>
        </p:sp>
      </p:grp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6EF76776-08C8-CC3A-0E46-967F8EF70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5938" y="2055275"/>
            <a:ext cx="3857737" cy="3521613"/>
          </a:xfrm>
          <a:ln>
            <a:solidFill>
              <a:schemeClr val="accent1"/>
            </a:solidFill>
          </a:ln>
        </p:spPr>
        <p:txBody>
          <a:bodyPr anchor="t">
            <a:no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Introductions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The Operating Model – Trade Life Cycle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Fragmented Instrument Identifiers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Operational Impact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Proposed Solution - OPENFIGI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Solution Demonstration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Key Features &amp; Benefits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Q&amp;A  / Next Steps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A2D0264-5ED8-2764-197E-EADA739C970F}"/>
              </a:ext>
            </a:extLst>
          </p:cNvPr>
          <p:cNvSpPr>
            <a:spLocks noChangeAspect="1"/>
          </p:cNvSpPr>
          <p:nvPr/>
        </p:nvSpPr>
        <p:spPr>
          <a:xfrm>
            <a:off x="6502912" y="5545170"/>
            <a:ext cx="72000" cy="67799"/>
          </a:xfrm>
          <a:prstGeom prst="flowChartConnector">
            <a:avLst/>
          </a:prstGeom>
          <a:solidFill>
            <a:srgbClr val="234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A26C423-067F-A543-2344-67FFE72F5CDF}"/>
              </a:ext>
            </a:extLst>
          </p:cNvPr>
          <p:cNvSpPr>
            <a:spLocks noChangeAspect="1"/>
          </p:cNvSpPr>
          <p:nvPr/>
        </p:nvSpPr>
        <p:spPr>
          <a:xfrm>
            <a:off x="2658562" y="5539196"/>
            <a:ext cx="72000" cy="67799"/>
          </a:xfrm>
          <a:prstGeom prst="flowChartConnector">
            <a:avLst/>
          </a:prstGeom>
          <a:solidFill>
            <a:srgbClr val="234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B85A9D-6A35-A22D-0270-1CEA7EA9E66A}"/>
              </a:ext>
            </a:extLst>
          </p:cNvPr>
          <p:cNvSpPr/>
          <p:nvPr/>
        </p:nvSpPr>
        <p:spPr>
          <a:xfrm>
            <a:off x="2681175" y="1698170"/>
            <a:ext cx="3857737" cy="412904"/>
          </a:xfrm>
          <a:prstGeom prst="rect">
            <a:avLst/>
          </a:prstGeom>
          <a:solidFill>
            <a:srgbClr val="234463"/>
          </a:solidFill>
          <a:ln>
            <a:solidFill>
              <a:srgbClr val="2344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AGENDA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84132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" name="Freeform: Shape 4217">
            <a:extLst>
              <a:ext uri="{FF2B5EF4-FFF2-40B4-BE49-F238E27FC236}">
                <a16:creationId xmlns:a16="http://schemas.microsoft.com/office/drawing/2014/main" id="{C9E9D471-4A3F-5026-16CE-760982C03CF8}"/>
              </a:ext>
            </a:extLst>
          </p:cNvPr>
          <p:cNvSpPr/>
          <p:nvPr/>
        </p:nvSpPr>
        <p:spPr>
          <a:xfrm>
            <a:off x="9659205" y="1711094"/>
            <a:ext cx="2430062" cy="3989879"/>
          </a:xfrm>
          <a:custGeom>
            <a:avLst/>
            <a:gdLst>
              <a:gd name="connsiteX0" fmla="*/ 549937 w 2430062"/>
              <a:gd name="connsiteY0" fmla="*/ 0 h 3989879"/>
              <a:gd name="connsiteX1" fmla="*/ 2397430 w 2430062"/>
              <a:gd name="connsiteY1" fmla="*/ 0 h 3989879"/>
              <a:gd name="connsiteX2" fmla="*/ 2430062 w 2430062"/>
              <a:gd name="connsiteY2" fmla="*/ 32632 h 3989879"/>
              <a:gd name="connsiteX3" fmla="*/ 2430062 w 2430062"/>
              <a:gd name="connsiteY3" fmla="*/ 3957247 h 3989879"/>
              <a:gd name="connsiteX4" fmla="*/ 2397430 w 2430062"/>
              <a:gd name="connsiteY4" fmla="*/ 3989879 h 3989879"/>
              <a:gd name="connsiteX5" fmla="*/ 549937 w 2430062"/>
              <a:gd name="connsiteY5" fmla="*/ 3989879 h 3989879"/>
              <a:gd name="connsiteX6" fmla="*/ 517305 w 2430062"/>
              <a:gd name="connsiteY6" fmla="*/ 3957247 h 3989879"/>
              <a:gd name="connsiteX7" fmla="*/ 517305 w 2430062"/>
              <a:gd name="connsiteY7" fmla="*/ 2228920 h 3989879"/>
              <a:gd name="connsiteX8" fmla="*/ 273488 w 2430062"/>
              <a:gd name="connsiteY8" fmla="*/ 3843500 h 3989879"/>
              <a:gd name="connsiteX9" fmla="*/ 0 w 2430062"/>
              <a:gd name="connsiteY9" fmla="*/ 3843500 h 3989879"/>
              <a:gd name="connsiteX10" fmla="*/ 0 w 2430062"/>
              <a:gd name="connsiteY10" fmla="*/ 221372 h 3989879"/>
              <a:gd name="connsiteX11" fmla="*/ 273488 w 2430062"/>
              <a:gd name="connsiteY11" fmla="*/ 221372 h 3989879"/>
              <a:gd name="connsiteX12" fmla="*/ 517305 w 2430062"/>
              <a:gd name="connsiteY12" fmla="*/ 1835952 h 3989879"/>
              <a:gd name="connsiteX13" fmla="*/ 517305 w 2430062"/>
              <a:gd name="connsiteY13" fmla="*/ 32632 h 3989879"/>
              <a:gd name="connsiteX14" fmla="*/ 549937 w 2430062"/>
              <a:gd name="connsiteY14" fmla="*/ 0 h 3989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0062" h="3989879">
                <a:moveTo>
                  <a:pt x="549937" y="0"/>
                </a:moveTo>
                <a:lnTo>
                  <a:pt x="2397430" y="0"/>
                </a:lnTo>
                <a:cubicBezTo>
                  <a:pt x="2415452" y="0"/>
                  <a:pt x="2430062" y="14610"/>
                  <a:pt x="2430062" y="32632"/>
                </a:cubicBezTo>
                <a:lnTo>
                  <a:pt x="2430062" y="3957247"/>
                </a:lnTo>
                <a:cubicBezTo>
                  <a:pt x="2430062" y="3975269"/>
                  <a:pt x="2415452" y="3989879"/>
                  <a:pt x="2397430" y="3989879"/>
                </a:cubicBezTo>
                <a:lnTo>
                  <a:pt x="549937" y="3989879"/>
                </a:lnTo>
                <a:cubicBezTo>
                  <a:pt x="531915" y="3989879"/>
                  <a:pt x="517305" y="3975269"/>
                  <a:pt x="517305" y="3957247"/>
                </a:cubicBezTo>
                <a:lnTo>
                  <a:pt x="517305" y="2228920"/>
                </a:lnTo>
                <a:lnTo>
                  <a:pt x="273488" y="3843500"/>
                </a:lnTo>
                <a:lnTo>
                  <a:pt x="0" y="3843500"/>
                </a:lnTo>
                <a:lnTo>
                  <a:pt x="0" y="221372"/>
                </a:lnTo>
                <a:lnTo>
                  <a:pt x="273488" y="221372"/>
                </a:lnTo>
                <a:lnTo>
                  <a:pt x="517305" y="1835952"/>
                </a:lnTo>
                <a:lnTo>
                  <a:pt x="517305" y="32632"/>
                </a:lnTo>
                <a:cubicBezTo>
                  <a:pt x="517305" y="14610"/>
                  <a:pt x="531915" y="0"/>
                  <a:pt x="549937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rgbClr val="2344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4" name="Google Shape;114;g29c034ba77e_0_8"/>
          <p:cNvSpPr txBox="1">
            <a:spLocks noGrp="1"/>
          </p:cNvSpPr>
          <p:nvPr>
            <p:ph type="ctrTitle"/>
          </p:nvPr>
        </p:nvSpPr>
        <p:spPr>
          <a:xfrm>
            <a:off x="317500" y="223314"/>
            <a:ext cx="105729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1700" dirty="0">
                <a:solidFill>
                  <a:srgbClr val="009D86"/>
                </a:solidFill>
              </a:rPr>
              <a:t>OPERATING MODEL</a:t>
            </a:r>
            <a:r>
              <a:rPr lang="en-US" sz="1700" dirty="0">
                <a:solidFill>
                  <a:srgbClr val="3F3F3F"/>
                </a:solidFill>
              </a:rPr>
              <a:t>: The Trade Life Cycle</a:t>
            </a:r>
            <a:endParaRPr sz="1700" dirty="0">
              <a:solidFill>
                <a:srgbClr val="3F3F3F"/>
              </a:solidFill>
            </a:endParaRPr>
          </a:p>
        </p:txBody>
      </p:sp>
      <p:sp>
        <p:nvSpPr>
          <p:cNvPr id="115" name="Google Shape;115;g29c034ba77e_0_8"/>
          <p:cNvSpPr txBox="1"/>
          <p:nvPr/>
        </p:nvSpPr>
        <p:spPr>
          <a:xfrm>
            <a:off x="4588471" y="6538500"/>
            <a:ext cx="230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100" rIns="762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 &amp; Proprietary. Not for Distribution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32" name="Group 4131">
            <a:extLst>
              <a:ext uri="{FF2B5EF4-FFF2-40B4-BE49-F238E27FC236}">
                <a16:creationId xmlns:a16="http://schemas.microsoft.com/office/drawing/2014/main" id="{24D9E2B8-E1CF-D9AE-2CD9-C05D58E1D054}"/>
              </a:ext>
            </a:extLst>
          </p:cNvPr>
          <p:cNvGrpSpPr/>
          <p:nvPr/>
        </p:nvGrpSpPr>
        <p:grpSpPr>
          <a:xfrm>
            <a:off x="48500" y="1410320"/>
            <a:ext cx="957667" cy="1177952"/>
            <a:chOff x="52388" y="1544385"/>
            <a:chExt cx="957667" cy="117795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6D50FF6-9929-EE8B-1CCB-BAEA04A40E3B}"/>
                </a:ext>
              </a:extLst>
            </p:cNvPr>
            <p:cNvGrpSpPr/>
            <p:nvPr/>
          </p:nvGrpSpPr>
          <p:grpSpPr>
            <a:xfrm>
              <a:off x="236220" y="1544385"/>
              <a:ext cx="587693" cy="681724"/>
              <a:chOff x="392581" y="1249083"/>
              <a:chExt cx="1165781" cy="135230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2262CF1-D37A-D9FF-22B2-ABD06BEFED7C}"/>
                  </a:ext>
                </a:extLst>
              </p:cNvPr>
              <p:cNvGrpSpPr/>
              <p:nvPr/>
            </p:nvGrpSpPr>
            <p:grpSpPr>
              <a:xfrm>
                <a:off x="392581" y="1249083"/>
                <a:ext cx="1165781" cy="1352306"/>
                <a:chOff x="392581" y="1249083"/>
                <a:chExt cx="1165781" cy="1352306"/>
              </a:xfrm>
            </p:grpSpPr>
            <p:sp>
              <p:nvSpPr>
                <p:cNvPr id="16" name="Hexagon 15">
                  <a:extLst>
                    <a:ext uri="{FF2B5EF4-FFF2-40B4-BE49-F238E27FC236}">
                      <a16:creationId xmlns:a16="http://schemas.microsoft.com/office/drawing/2014/main" id="{F11DCC21-4BB0-0BF7-F181-79BB5D5A048B}"/>
                    </a:ext>
                  </a:extLst>
                </p:cNvPr>
                <p:cNvSpPr/>
                <p:nvPr/>
              </p:nvSpPr>
              <p:spPr>
                <a:xfrm rot="5400000">
                  <a:off x="299319" y="1342345"/>
                  <a:ext cx="1352306" cy="1165781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Hexagon 16">
                  <a:extLst>
                    <a:ext uri="{FF2B5EF4-FFF2-40B4-BE49-F238E27FC236}">
                      <a16:creationId xmlns:a16="http://schemas.microsoft.com/office/drawing/2014/main" id="{189BC53C-B3F2-ED0C-A445-D1E76D691600}"/>
                    </a:ext>
                  </a:extLst>
                </p:cNvPr>
                <p:cNvSpPr/>
                <p:nvPr/>
              </p:nvSpPr>
              <p:spPr>
                <a:xfrm rot="5400000">
                  <a:off x="366486" y="1400247"/>
                  <a:ext cx="1217973" cy="1049977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32" name="Graphic 31" descr="Teacher outline">
                <a:extLst>
                  <a:ext uri="{FF2B5EF4-FFF2-40B4-BE49-F238E27FC236}">
                    <a16:creationId xmlns:a16="http://schemas.microsoft.com/office/drawing/2014/main" id="{91004BDF-C828-3243-FF3C-2887223AA6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7592" y="145252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AA080-2FF9-A64E-D98B-E4C91A7C2DE8}"/>
                </a:ext>
              </a:extLst>
            </p:cNvPr>
            <p:cNvSpPr txBox="1"/>
            <p:nvPr/>
          </p:nvSpPr>
          <p:spPr>
            <a:xfrm>
              <a:off x="52388" y="2168339"/>
              <a:ext cx="95766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00" dirty="0">
                  <a:solidFill>
                    <a:srgbClr val="002060"/>
                  </a:solidFill>
                </a:rPr>
                <a:t>Multiple</a:t>
              </a:r>
            </a:p>
            <a:p>
              <a:pPr algn="ctr"/>
              <a:r>
                <a:rPr lang="en-GB" sz="1000" dirty="0">
                  <a:solidFill>
                    <a:srgbClr val="002060"/>
                  </a:solidFill>
                </a:rPr>
                <a:t>External Mandates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3F9AEFA-A930-1510-1BF9-7A56D1874090}"/>
              </a:ext>
            </a:extLst>
          </p:cNvPr>
          <p:cNvSpPr/>
          <p:nvPr/>
        </p:nvSpPr>
        <p:spPr>
          <a:xfrm>
            <a:off x="1801171" y="1150716"/>
            <a:ext cx="7933803" cy="4840510"/>
          </a:xfrm>
          <a:prstGeom prst="roundRect">
            <a:avLst>
              <a:gd name="adj" fmla="val 1706"/>
            </a:avLst>
          </a:prstGeom>
          <a:solidFill>
            <a:schemeClr val="bg1"/>
          </a:solidFill>
          <a:ln w="9525">
            <a:solidFill>
              <a:srgbClr val="009D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E06FC0A-112F-B653-13CC-4B75BBFC02F7}"/>
              </a:ext>
            </a:extLst>
          </p:cNvPr>
          <p:cNvGrpSpPr/>
          <p:nvPr/>
        </p:nvGrpSpPr>
        <p:grpSpPr>
          <a:xfrm>
            <a:off x="2056908" y="1932466"/>
            <a:ext cx="1404938" cy="2458025"/>
            <a:chOff x="3438525" y="1909681"/>
            <a:chExt cx="1404938" cy="245802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24F21AD-6308-4854-A327-A8F53309B9C3}"/>
                </a:ext>
              </a:extLst>
            </p:cNvPr>
            <p:cNvSpPr/>
            <p:nvPr/>
          </p:nvSpPr>
          <p:spPr>
            <a:xfrm>
              <a:off x="3438525" y="2266868"/>
              <a:ext cx="1404938" cy="2100838"/>
            </a:xfrm>
            <a:prstGeom prst="rect">
              <a:avLst/>
            </a:prstGeom>
            <a:noFill/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1B9F440-0AD8-DC92-7584-0203124A39F4}"/>
                </a:ext>
              </a:extLst>
            </p:cNvPr>
            <p:cNvSpPr/>
            <p:nvPr/>
          </p:nvSpPr>
          <p:spPr>
            <a:xfrm>
              <a:off x="3438525" y="1909681"/>
              <a:ext cx="1404938" cy="357187"/>
            </a:xfrm>
            <a:prstGeom prst="rect">
              <a:avLst/>
            </a:prstGeom>
            <a:gradFill flip="none" rotWithShape="1">
              <a:gsLst>
                <a:gs pos="0">
                  <a:srgbClr val="009D86">
                    <a:shade val="30000"/>
                    <a:satMod val="115000"/>
                  </a:srgbClr>
                </a:gs>
                <a:gs pos="50000">
                  <a:srgbClr val="009D86">
                    <a:shade val="67500"/>
                    <a:satMod val="115000"/>
                  </a:srgbClr>
                </a:gs>
                <a:gs pos="100000">
                  <a:srgbClr val="009D8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Research Management</a:t>
              </a:r>
              <a:endParaRPr lang="en-GB" sz="1050" b="1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9B62003-6EE4-788D-7CA0-C1D5E6F566DF}"/>
              </a:ext>
            </a:extLst>
          </p:cNvPr>
          <p:cNvGrpSpPr/>
          <p:nvPr/>
        </p:nvGrpSpPr>
        <p:grpSpPr>
          <a:xfrm>
            <a:off x="3599958" y="1932466"/>
            <a:ext cx="1404938" cy="2458025"/>
            <a:chOff x="3438525" y="1909681"/>
            <a:chExt cx="1404938" cy="245802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A42E5C-AE1D-E5BC-7EAE-9E0B040226E0}"/>
                </a:ext>
              </a:extLst>
            </p:cNvPr>
            <p:cNvSpPr/>
            <p:nvPr/>
          </p:nvSpPr>
          <p:spPr>
            <a:xfrm>
              <a:off x="3438525" y="2266868"/>
              <a:ext cx="1404938" cy="2100838"/>
            </a:xfrm>
            <a:prstGeom prst="rect">
              <a:avLst/>
            </a:prstGeom>
            <a:noFill/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94EFC19-7650-0B31-7FFB-79FCA5353790}"/>
                </a:ext>
              </a:extLst>
            </p:cNvPr>
            <p:cNvSpPr/>
            <p:nvPr/>
          </p:nvSpPr>
          <p:spPr>
            <a:xfrm>
              <a:off x="3438525" y="1909681"/>
              <a:ext cx="1404938" cy="357187"/>
            </a:xfrm>
            <a:prstGeom prst="rect">
              <a:avLst/>
            </a:prstGeom>
            <a:gradFill flip="none" rotWithShape="1">
              <a:gsLst>
                <a:gs pos="0">
                  <a:srgbClr val="009D86">
                    <a:shade val="30000"/>
                    <a:satMod val="115000"/>
                  </a:srgbClr>
                </a:gs>
                <a:gs pos="50000">
                  <a:srgbClr val="009D86">
                    <a:shade val="67500"/>
                    <a:satMod val="115000"/>
                  </a:srgbClr>
                </a:gs>
                <a:gs pos="100000">
                  <a:srgbClr val="009D8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Portfolio &amp; Risk Management</a:t>
              </a:r>
              <a:endParaRPr lang="en-GB" sz="1050" b="1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1BA2B3A-4B96-1EEA-DEAD-124FAD4B856D}"/>
              </a:ext>
            </a:extLst>
          </p:cNvPr>
          <p:cNvGrpSpPr/>
          <p:nvPr/>
        </p:nvGrpSpPr>
        <p:grpSpPr>
          <a:xfrm>
            <a:off x="5143008" y="1932466"/>
            <a:ext cx="1404938" cy="2458025"/>
            <a:chOff x="3438525" y="1909681"/>
            <a:chExt cx="1404938" cy="245802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E16B09B-4EB2-CBA4-0BCB-286AE48F6A85}"/>
                </a:ext>
              </a:extLst>
            </p:cNvPr>
            <p:cNvSpPr/>
            <p:nvPr/>
          </p:nvSpPr>
          <p:spPr>
            <a:xfrm>
              <a:off x="3438525" y="2266868"/>
              <a:ext cx="1404938" cy="2100838"/>
            </a:xfrm>
            <a:prstGeom prst="rect">
              <a:avLst/>
            </a:prstGeom>
            <a:noFill/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BEFB558-C8EE-77AE-8855-84362A144B0A}"/>
                </a:ext>
              </a:extLst>
            </p:cNvPr>
            <p:cNvSpPr/>
            <p:nvPr/>
          </p:nvSpPr>
          <p:spPr>
            <a:xfrm>
              <a:off x="3438525" y="1909681"/>
              <a:ext cx="1404938" cy="357187"/>
            </a:xfrm>
            <a:prstGeom prst="rect">
              <a:avLst/>
            </a:prstGeom>
            <a:gradFill flip="none" rotWithShape="1">
              <a:gsLst>
                <a:gs pos="0">
                  <a:srgbClr val="009D86">
                    <a:shade val="30000"/>
                    <a:satMod val="115000"/>
                  </a:srgbClr>
                </a:gs>
                <a:gs pos="50000">
                  <a:srgbClr val="009D86">
                    <a:shade val="67500"/>
                    <a:satMod val="115000"/>
                  </a:srgbClr>
                </a:gs>
                <a:gs pos="100000">
                  <a:srgbClr val="009D86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Order &amp; Execution Management</a:t>
              </a:r>
              <a:endParaRPr lang="en-GB" sz="1050" b="1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2F08C87-41A2-D191-4C61-7C55670EF205}"/>
              </a:ext>
            </a:extLst>
          </p:cNvPr>
          <p:cNvGrpSpPr/>
          <p:nvPr/>
        </p:nvGrpSpPr>
        <p:grpSpPr>
          <a:xfrm>
            <a:off x="6690821" y="1932466"/>
            <a:ext cx="1404938" cy="2458025"/>
            <a:chOff x="3438525" y="1909681"/>
            <a:chExt cx="1404938" cy="245802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206476B-CD6A-2EA1-3BEE-A9C033445AFE}"/>
                </a:ext>
              </a:extLst>
            </p:cNvPr>
            <p:cNvSpPr/>
            <p:nvPr/>
          </p:nvSpPr>
          <p:spPr>
            <a:xfrm>
              <a:off x="3438525" y="2266868"/>
              <a:ext cx="1404938" cy="2100838"/>
            </a:xfrm>
            <a:prstGeom prst="rect">
              <a:avLst/>
            </a:prstGeom>
            <a:noFill/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F126149-F4E2-BD7F-8103-7F13CD9B74A2}"/>
                </a:ext>
              </a:extLst>
            </p:cNvPr>
            <p:cNvSpPr/>
            <p:nvPr/>
          </p:nvSpPr>
          <p:spPr>
            <a:xfrm>
              <a:off x="3438525" y="1909681"/>
              <a:ext cx="1404938" cy="357187"/>
            </a:xfrm>
            <a:prstGeom prst="rect">
              <a:avLst/>
            </a:prstGeom>
            <a:gradFill flip="none" rotWithShape="1">
              <a:gsLst>
                <a:gs pos="0">
                  <a:srgbClr val="009D86">
                    <a:shade val="30000"/>
                    <a:satMod val="115000"/>
                  </a:srgbClr>
                </a:gs>
                <a:gs pos="50000">
                  <a:srgbClr val="009D86">
                    <a:shade val="67500"/>
                    <a:satMod val="115000"/>
                  </a:srgbClr>
                </a:gs>
                <a:gs pos="100000">
                  <a:srgbClr val="009D86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Compliance &amp; Risk Oversight</a:t>
              </a:r>
              <a:endParaRPr lang="en-GB" sz="1050" b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4F6200B-5216-D45B-1CCE-7AF04AEC7B85}"/>
              </a:ext>
            </a:extLst>
          </p:cNvPr>
          <p:cNvGrpSpPr/>
          <p:nvPr/>
        </p:nvGrpSpPr>
        <p:grpSpPr>
          <a:xfrm>
            <a:off x="8243397" y="1932466"/>
            <a:ext cx="1404938" cy="2458025"/>
            <a:chOff x="3438525" y="1909681"/>
            <a:chExt cx="1404938" cy="245802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5B7283D-C038-3F32-1385-BC27099B5B56}"/>
                </a:ext>
              </a:extLst>
            </p:cNvPr>
            <p:cNvSpPr/>
            <p:nvPr/>
          </p:nvSpPr>
          <p:spPr>
            <a:xfrm>
              <a:off x="3438525" y="2266868"/>
              <a:ext cx="1404938" cy="2100838"/>
            </a:xfrm>
            <a:prstGeom prst="rect">
              <a:avLst/>
            </a:prstGeom>
            <a:noFill/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B01B932-6432-F272-4B32-39AA7CE450EA}"/>
                </a:ext>
              </a:extLst>
            </p:cNvPr>
            <p:cNvSpPr/>
            <p:nvPr/>
          </p:nvSpPr>
          <p:spPr>
            <a:xfrm>
              <a:off x="3438525" y="1909681"/>
              <a:ext cx="1404938" cy="357187"/>
            </a:xfrm>
            <a:prstGeom prst="rect">
              <a:avLst/>
            </a:prstGeom>
            <a:gradFill flip="none" rotWithShape="1">
              <a:gsLst>
                <a:gs pos="0">
                  <a:srgbClr val="009D86">
                    <a:shade val="30000"/>
                    <a:satMod val="115000"/>
                  </a:srgbClr>
                </a:gs>
                <a:gs pos="50000">
                  <a:srgbClr val="009D86">
                    <a:shade val="67500"/>
                    <a:satMod val="115000"/>
                  </a:srgbClr>
                </a:gs>
                <a:gs pos="100000">
                  <a:srgbClr val="009D86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Accounting &amp; Reconciliations</a:t>
              </a:r>
              <a:endParaRPr lang="en-GB" sz="1050" b="1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A6458B5-F1FA-8C53-1F1C-2290DF267E03}"/>
              </a:ext>
            </a:extLst>
          </p:cNvPr>
          <p:cNvGrpSpPr/>
          <p:nvPr/>
        </p:nvGrpSpPr>
        <p:grpSpPr>
          <a:xfrm>
            <a:off x="2056908" y="4561530"/>
            <a:ext cx="7591427" cy="991175"/>
            <a:chOff x="3438525" y="1909681"/>
            <a:chExt cx="1404938" cy="245802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1125978-B2B1-9B42-8071-EF52D53A3B03}"/>
                </a:ext>
              </a:extLst>
            </p:cNvPr>
            <p:cNvSpPr/>
            <p:nvPr/>
          </p:nvSpPr>
          <p:spPr>
            <a:xfrm>
              <a:off x="3438525" y="2266868"/>
              <a:ext cx="1404938" cy="2100838"/>
            </a:xfrm>
            <a:prstGeom prst="rect">
              <a:avLst/>
            </a:prstGeom>
            <a:noFill/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4F55941-A63E-92AB-F9B7-3D081A77942A}"/>
                </a:ext>
              </a:extLst>
            </p:cNvPr>
            <p:cNvSpPr/>
            <p:nvPr/>
          </p:nvSpPr>
          <p:spPr>
            <a:xfrm>
              <a:off x="3438525" y="1909681"/>
              <a:ext cx="1404938" cy="884857"/>
            </a:xfrm>
            <a:prstGeom prst="rect">
              <a:avLst/>
            </a:prstGeom>
            <a:gradFill flip="none" rotWithShape="1">
              <a:gsLst>
                <a:gs pos="0">
                  <a:srgbClr val="009D86">
                    <a:shade val="30000"/>
                    <a:satMod val="115000"/>
                  </a:srgbClr>
                </a:gs>
                <a:gs pos="50000">
                  <a:srgbClr val="009D86">
                    <a:shade val="67500"/>
                    <a:satMod val="115000"/>
                  </a:srgbClr>
                </a:gs>
                <a:gs pos="100000">
                  <a:srgbClr val="009D86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Technology &amp; Infrastructure</a:t>
              </a:r>
              <a:endParaRPr lang="en-GB" sz="1050" b="1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3EC9A074-DCB4-3C5B-6AD2-3F8DE76B0F96}"/>
              </a:ext>
            </a:extLst>
          </p:cNvPr>
          <p:cNvSpPr txBox="1"/>
          <p:nvPr/>
        </p:nvSpPr>
        <p:spPr>
          <a:xfrm>
            <a:off x="2163121" y="2379362"/>
            <a:ext cx="1204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Content Creation</a:t>
            </a:r>
          </a:p>
          <a:p>
            <a:endParaRPr lang="en-US" sz="1000" dirty="0"/>
          </a:p>
          <a:p>
            <a:r>
              <a:rPr lang="en-US" sz="1000" dirty="0"/>
              <a:t>Custom Data</a:t>
            </a:r>
          </a:p>
          <a:p>
            <a:endParaRPr lang="en-US" sz="1000" dirty="0"/>
          </a:p>
          <a:p>
            <a:r>
              <a:rPr lang="en-US" sz="1000" dirty="0"/>
              <a:t>Consumption &amp; Collaboration</a:t>
            </a:r>
          </a:p>
          <a:p>
            <a:endParaRPr lang="en-US" sz="1000" dirty="0"/>
          </a:p>
          <a:p>
            <a:r>
              <a:rPr lang="en-US" sz="1000" dirty="0"/>
              <a:t>Research Analytics</a:t>
            </a:r>
          </a:p>
          <a:p>
            <a:endParaRPr lang="en-US" sz="1000" dirty="0"/>
          </a:p>
          <a:p>
            <a:r>
              <a:rPr lang="en-US" sz="1000" dirty="0"/>
              <a:t>ESG Management</a:t>
            </a:r>
            <a:endParaRPr lang="en-GB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30419B-37ED-AAC9-0121-9BD721187714}"/>
              </a:ext>
            </a:extLst>
          </p:cNvPr>
          <p:cNvSpPr txBox="1"/>
          <p:nvPr/>
        </p:nvSpPr>
        <p:spPr>
          <a:xfrm>
            <a:off x="3681498" y="2373126"/>
            <a:ext cx="1204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Portfolio Analytics</a:t>
            </a:r>
          </a:p>
          <a:p>
            <a:endParaRPr lang="en-US" sz="1000" dirty="0"/>
          </a:p>
          <a:p>
            <a:r>
              <a:rPr lang="en-US" sz="1000" dirty="0"/>
              <a:t>Risk Management</a:t>
            </a:r>
          </a:p>
          <a:p>
            <a:endParaRPr lang="en-US" sz="1000" dirty="0"/>
          </a:p>
          <a:p>
            <a:r>
              <a:rPr lang="en-US" sz="1000" dirty="0"/>
              <a:t>Performance Attribution</a:t>
            </a:r>
          </a:p>
          <a:p>
            <a:endParaRPr lang="en-US" sz="1000" dirty="0"/>
          </a:p>
          <a:p>
            <a:r>
              <a:rPr lang="en-US" sz="1000" dirty="0"/>
              <a:t>Modelling &amp; Construction</a:t>
            </a:r>
          </a:p>
          <a:p>
            <a:endParaRPr lang="en-US" sz="1000" dirty="0"/>
          </a:p>
          <a:p>
            <a:r>
              <a:rPr lang="en-US" sz="1000" dirty="0"/>
              <a:t>Monitoring &amp; Reporting</a:t>
            </a:r>
            <a:endParaRPr lang="en-GB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3AC7E8-AA6C-2885-7777-DEAE764AAAEF}"/>
              </a:ext>
            </a:extLst>
          </p:cNvPr>
          <p:cNvSpPr txBox="1"/>
          <p:nvPr/>
        </p:nvSpPr>
        <p:spPr>
          <a:xfrm>
            <a:off x="5187309" y="2379362"/>
            <a:ext cx="13096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Rebalancing &amp; Order Management</a:t>
            </a:r>
          </a:p>
          <a:p>
            <a:endParaRPr lang="en-US" sz="1000" dirty="0"/>
          </a:p>
          <a:p>
            <a:r>
              <a:rPr lang="en-US" sz="1000" dirty="0"/>
              <a:t>Execution Management</a:t>
            </a:r>
          </a:p>
          <a:p>
            <a:endParaRPr lang="en-US" sz="1000" dirty="0"/>
          </a:p>
          <a:p>
            <a:r>
              <a:rPr lang="en-US" sz="1000" dirty="0"/>
              <a:t>Transaction Cost Analytics</a:t>
            </a:r>
          </a:p>
          <a:p>
            <a:endParaRPr lang="en-US" sz="1000" dirty="0"/>
          </a:p>
          <a:p>
            <a:r>
              <a:rPr lang="en-US" sz="1000" dirty="0"/>
              <a:t>Post Trade – Matching &amp; Settlements</a:t>
            </a:r>
            <a:endParaRPr lang="en-GB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2D2D38-35FE-38CA-22F8-8763D7502473}"/>
              </a:ext>
            </a:extLst>
          </p:cNvPr>
          <p:cNvSpPr txBox="1"/>
          <p:nvPr/>
        </p:nvSpPr>
        <p:spPr>
          <a:xfrm>
            <a:off x="6738446" y="2379362"/>
            <a:ext cx="13096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Investment &amp; Trade Compliance</a:t>
            </a:r>
          </a:p>
          <a:p>
            <a:endParaRPr lang="en-US" sz="1000" dirty="0"/>
          </a:p>
          <a:p>
            <a:r>
              <a:rPr lang="en-US" sz="1000" dirty="0"/>
              <a:t>Best Execution Oversight</a:t>
            </a:r>
          </a:p>
          <a:p>
            <a:endParaRPr lang="en-US" sz="1000" dirty="0"/>
          </a:p>
          <a:p>
            <a:r>
              <a:rPr lang="en-US" sz="1000" dirty="0"/>
              <a:t>Ex-Post Compliance</a:t>
            </a:r>
          </a:p>
          <a:p>
            <a:endParaRPr lang="en-US" sz="1000" dirty="0"/>
          </a:p>
          <a:p>
            <a:r>
              <a:rPr lang="en-US" sz="1000" dirty="0"/>
              <a:t>Regulatory &amp; Risk Reporting</a:t>
            </a:r>
            <a:endParaRPr lang="en-GB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B86EBC-9667-726C-B9CF-738E499CA99A}"/>
              </a:ext>
            </a:extLst>
          </p:cNvPr>
          <p:cNvSpPr txBox="1"/>
          <p:nvPr/>
        </p:nvSpPr>
        <p:spPr>
          <a:xfrm>
            <a:off x="8291022" y="2379362"/>
            <a:ext cx="13096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IBOR / ABOR</a:t>
            </a:r>
          </a:p>
          <a:p>
            <a:endParaRPr lang="en-US" sz="1000" dirty="0"/>
          </a:p>
          <a:p>
            <a:r>
              <a:rPr lang="en-US" sz="1000" dirty="0"/>
              <a:t>Corporate Actions Processing</a:t>
            </a:r>
          </a:p>
          <a:p>
            <a:endParaRPr lang="en-US" sz="1000" dirty="0"/>
          </a:p>
          <a:p>
            <a:r>
              <a:rPr lang="en-US" sz="1000" dirty="0"/>
              <a:t>Custody Reconciliations</a:t>
            </a:r>
          </a:p>
          <a:p>
            <a:endParaRPr lang="en-US" sz="1000" dirty="0"/>
          </a:p>
          <a:p>
            <a:r>
              <a:rPr lang="en-US" sz="1000" dirty="0"/>
              <a:t>Reporting &amp; Statements</a:t>
            </a:r>
          </a:p>
          <a:p>
            <a:endParaRPr lang="en-US" sz="1000" dirty="0"/>
          </a:p>
          <a:p>
            <a:endParaRPr lang="en-US" sz="1000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1DE42C6-B85C-FABF-AA0C-8BE9F4862D30}"/>
              </a:ext>
            </a:extLst>
          </p:cNvPr>
          <p:cNvGrpSpPr/>
          <p:nvPr/>
        </p:nvGrpSpPr>
        <p:grpSpPr>
          <a:xfrm>
            <a:off x="2056908" y="1221850"/>
            <a:ext cx="665255" cy="678778"/>
            <a:chOff x="6410325" y="1973634"/>
            <a:chExt cx="3719116" cy="3794713"/>
          </a:xfrm>
        </p:grpSpPr>
        <p:sp>
          <p:nvSpPr>
            <p:cNvPr id="88" name="Rectangle: Beveled 87">
              <a:extLst>
                <a:ext uri="{FF2B5EF4-FFF2-40B4-BE49-F238E27FC236}">
                  <a16:creationId xmlns:a16="http://schemas.microsoft.com/office/drawing/2014/main" id="{7904DB09-1A84-D769-D41B-FACECB94EE1A}"/>
                </a:ext>
              </a:extLst>
            </p:cNvPr>
            <p:cNvSpPr/>
            <p:nvPr/>
          </p:nvSpPr>
          <p:spPr>
            <a:xfrm>
              <a:off x="6410325" y="1973634"/>
              <a:ext cx="3719116" cy="3614738"/>
            </a:xfrm>
            <a:prstGeom prst="bevel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F8D29E1-D755-CF56-4C38-DC5910E75AF8}"/>
                </a:ext>
              </a:extLst>
            </p:cNvPr>
            <p:cNvGrpSpPr/>
            <p:nvPr/>
          </p:nvGrpSpPr>
          <p:grpSpPr>
            <a:xfrm rot="838474">
              <a:off x="7076521" y="2275252"/>
              <a:ext cx="2526087" cy="3493095"/>
              <a:chOff x="6761361" y="1908329"/>
              <a:chExt cx="2526087" cy="3493095"/>
            </a:xfrm>
          </p:grpSpPr>
          <p:pic>
            <p:nvPicPr>
              <p:cNvPr id="90" name="Graphic 89" descr="Earth globe: Americas with solid fill">
                <a:extLst>
                  <a:ext uri="{FF2B5EF4-FFF2-40B4-BE49-F238E27FC236}">
                    <a16:creationId xmlns:a16="http://schemas.microsoft.com/office/drawing/2014/main" id="{010C1CA1-5233-00BA-7A36-6846053C1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631626">
                <a:off x="6761361" y="1908329"/>
                <a:ext cx="2526087" cy="2526087"/>
              </a:xfrm>
              <a:prstGeom prst="rect">
                <a:avLst/>
              </a:prstGeom>
            </p:spPr>
          </p:pic>
          <p:pic>
            <p:nvPicPr>
              <p:cNvPr id="91" name="Graphic 90" descr="Open hand with solid fill">
                <a:extLst>
                  <a:ext uri="{FF2B5EF4-FFF2-40B4-BE49-F238E27FC236}">
                    <a16:creationId xmlns:a16="http://schemas.microsoft.com/office/drawing/2014/main" id="{F09E70C7-B26D-2BD2-A40C-33A7C3BEF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21129567">
                <a:off x="6948488" y="3415460"/>
                <a:ext cx="1985964" cy="1985964"/>
              </a:xfrm>
              <a:prstGeom prst="rect">
                <a:avLst/>
              </a:prstGeom>
            </p:spPr>
          </p:pic>
        </p:grp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3BC81684-A207-9D99-717B-2627CCC06937}"/>
              </a:ext>
            </a:extLst>
          </p:cNvPr>
          <p:cNvSpPr/>
          <p:nvPr/>
        </p:nvSpPr>
        <p:spPr>
          <a:xfrm>
            <a:off x="2714931" y="1268160"/>
            <a:ext cx="6933404" cy="5631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9D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9D86"/>
                </a:solidFill>
              </a:rPr>
              <a:t>THE GREEN EARTH</a:t>
            </a:r>
          </a:p>
          <a:p>
            <a:pPr algn="ctr"/>
            <a:r>
              <a:rPr lang="en-US" sz="800" dirty="0">
                <a:solidFill>
                  <a:srgbClr val="009D86"/>
                </a:solidFill>
              </a:rPr>
              <a:t>GLOBAL SOVEREIGN WEALTH FUND</a:t>
            </a:r>
            <a:endParaRPr lang="en-GB" sz="800" dirty="0">
              <a:solidFill>
                <a:srgbClr val="009D86"/>
              </a:solidFill>
            </a:endParaRPr>
          </a:p>
        </p:txBody>
      </p:sp>
      <p:grpSp>
        <p:nvGrpSpPr>
          <p:cNvPr id="4127" name="Group 4126">
            <a:extLst>
              <a:ext uri="{FF2B5EF4-FFF2-40B4-BE49-F238E27FC236}">
                <a16:creationId xmlns:a16="http://schemas.microsoft.com/office/drawing/2014/main" id="{A674CA77-3898-D2B2-9B69-A9E38E372C21}"/>
              </a:ext>
            </a:extLst>
          </p:cNvPr>
          <p:cNvGrpSpPr/>
          <p:nvPr/>
        </p:nvGrpSpPr>
        <p:grpSpPr>
          <a:xfrm>
            <a:off x="10278317" y="2705040"/>
            <a:ext cx="1707616" cy="490910"/>
            <a:chOff x="10294821" y="2144660"/>
            <a:chExt cx="1707616" cy="490910"/>
          </a:xfrm>
        </p:grpSpPr>
        <p:sp>
          <p:nvSpPr>
            <p:cNvPr id="4097" name="Rectangle: Rounded Corners 4096">
              <a:extLst>
                <a:ext uri="{FF2B5EF4-FFF2-40B4-BE49-F238E27FC236}">
                  <a16:creationId xmlns:a16="http://schemas.microsoft.com/office/drawing/2014/main" id="{49C54670-B3BC-63CC-0975-8D031AB027CE}"/>
                </a:ext>
              </a:extLst>
            </p:cNvPr>
            <p:cNvSpPr/>
            <p:nvPr/>
          </p:nvSpPr>
          <p:spPr>
            <a:xfrm>
              <a:off x="10559400" y="2190861"/>
              <a:ext cx="1443037" cy="402395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234463"/>
                  </a:solidFill>
                </a:rPr>
                <a:t>Investment Committee</a:t>
              </a:r>
              <a:endParaRPr lang="en-GB" sz="1050" b="1" dirty="0">
                <a:solidFill>
                  <a:srgbClr val="234463"/>
                </a:solidFill>
              </a:endParaRPr>
            </a:p>
          </p:txBody>
        </p:sp>
        <p:grpSp>
          <p:nvGrpSpPr>
            <p:cNvPr id="4099" name="Group 4098">
              <a:extLst>
                <a:ext uri="{FF2B5EF4-FFF2-40B4-BE49-F238E27FC236}">
                  <a16:creationId xmlns:a16="http://schemas.microsoft.com/office/drawing/2014/main" id="{87A063BA-829C-D766-37BE-BFA878DF1631}"/>
                </a:ext>
              </a:extLst>
            </p:cNvPr>
            <p:cNvGrpSpPr/>
            <p:nvPr/>
          </p:nvGrpSpPr>
          <p:grpSpPr>
            <a:xfrm>
              <a:off x="10294821" y="2144660"/>
              <a:ext cx="489313" cy="490910"/>
              <a:chOff x="10587024" y="2545773"/>
              <a:chExt cx="1252610" cy="1256698"/>
            </a:xfrm>
          </p:grpSpPr>
          <p:sp>
            <p:nvSpPr>
              <p:cNvPr id="4101" name="Flowchart: Connector 4100">
                <a:extLst>
                  <a:ext uri="{FF2B5EF4-FFF2-40B4-BE49-F238E27FC236}">
                    <a16:creationId xmlns:a16="http://schemas.microsoft.com/office/drawing/2014/main" id="{E25817BC-1B9B-0C82-31EE-8180764D0697}"/>
                  </a:ext>
                </a:extLst>
              </p:cNvPr>
              <p:cNvSpPr/>
              <p:nvPr/>
            </p:nvSpPr>
            <p:spPr>
              <a:xfrm>
                <a:off x="10587096" y="2545773"/>
                <a:ext cx="1252538" cy="1252538"/>
              </a:xfrm>
              <a:prstGeom prst="flowChartConnector">
                <a:avLst/>
              </a:prstGeom>
              <a:solidFill>
                <a:srgbClr val="23446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103" name="Graphic 4102" descr="Users with solid fill">
                <a:extLst>
                  <a:ext uri="{FF2B5EF4-FFF2-40B4-BE49-F238E27FC236}">
                    <a16:creationId xmlns:a16="http://schemas.microsoft.com/office/drawing/2014/main" id="{68F5BC4F-9869-29CB-14DE-EAB35BB4E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587024" y="2549933"/>
                <a:ext cx="1252538" cy="1252538"/>
              </a:xfrm>
              <a:prstGeom prst="rect">
                <a:avLst/>
              </a:prstGeom>
            </p:spPr>
          </p:pic>
        </p:grpSp>
      </p:grpSp>
      <p:grpSp>
        <p:nvGrpSpPr>
          <p:cNvPr id="4128" name="Group 4127">
            <a:extLst>
              <a:ext uri="{FF2B5EF4-FFF2-40B4-BE49-F238E27FC236}">
                <a16:creationId xmlns:a16="http://schemas.microsoft.com/office/drawing/2014/main" id="{4E9EF5A3-19D6-B020-9E36-B15AC0FAC295}"/>
              </a:ext>
            </a:extLst>
          </p:cNvPr>
          <p:cNvGrpSpPr/>
          <p:nvPr/>
        </p:nvGrpSpPr>
        <p:grpSpPr>
          <a:xfrm>
            <a:off x="10278317" y="3505308"/>
            <a:ext cx="1699286" cy="509658"/>
            <a:chOff x="10303151" y="2924743"/>
            <a:chExt cx="1699286" cy="509658"/>
          </a:xfrm>
        </p:grpSpPr>
        <p:sp>
          <p:nvSpPr>
            <p:cNvPr id="4106" name="Rectangle: Rounded Corners 4105">
              <a:extLst>
                <a:ext uri="{FF2B5EF4-FFF2-40B4-BE49-F238E27FC236}">
                  <a16:creationId xmlns:a16="http://schemas.microsoft.com/office/drawing/2014/main" id="{64019B7F-C9E3-D56B-6A7E-8B58FCA9FF58}"/>
                </a:ext>
              </a:extLst>
            </p:cNvPr>
            <p:cNvSpPr/>
            <p:nvPr/>
          </p:nvSpPr>
          <p:spPr>
            <a:xfrm>
              <a:off x="10559400" y="2975392"/>
              <a:ext cx="1443037" cy="402395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234463"/>
                  </a:solidFill>
                </a:rPr>
                <a:t>Internal Stakeholders</a:t>
              </a:r>
              <a:endParaRPr lang="en-GB" sz="1050" b="1" dirty="0">
                <a:solidFill>
                  <a:srgbClr val="234463"/>
                </a:solidFill>
              </a:endParaRPr>
            </a:p>
          </p:txBody>
        </p:sp>
        <p:grpSp>
          <p:nvGrpSpPr>
            <p:cNvPr id="4120" name="Group 4119">
              <a:extLst>
                <a:ext uri="{FF2B5EF4-FFF2-40B4-BE49-F238E27FC236}">
                  <a16:creationId xmlns:a16="http://schemas.microsoft.com/office/drawing/2014/main" id="{99855618-A397-9997-564C-B475295F257C}"/>
                </a:ext>
              </a:extLst>
            </p:cNvPr>
            <p:cNvGrpSpPr/>
            <p:nvPr/>
          </p:nvGrpSpPr>
          <p:grpSpPr>
            <a:xfrm>
              <a:off x="10303151" y="2924743"/>
              <a:ext cx="509658" cy="509658"/>
              <a:chOff x="10307577" y="2380338"/>
              <a:chExt cx="509658" cy="509658"/>
            </a:xfrm>
          </p:grpSpPr>
          <p:sp>
            <p:nvSpPr>
              <p:cNvPr id="4118" name="Flowchart: Connector 4117">
                <a:extLst>
                  <a:ext uri="{FF2B5EF4-FFF2-40B4-BE49-F238E27FC236}">
                    <a16:creationId xmlns:a16="http://schemas.microsoft.com/office/drawing/2014/main" id="{F7CDE85C-5DC6-0C02-E6A3-61BBDC33BE0D}"/>
                  </a:ext>
                </a:extLst>
              </p:cNvPr>
              <p:cNvSpPr/>
              <p:nvPr/>
            </p:nvSpPr>
            <p:spPr>
              <a:xfrm>
                <a:off x="10317764" y="2393591"/>
                <a:ext cx="489285" cy="489285"/>
              </a:xfrm>
              <a:prstGeom prst="flowChartConnector">
                <a:avLst/>
              </a:prstGeom>
              <a:solidFill>
                <a:srgbClr val="23446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119" name="Graphic 4118" descr="Pie chart with solid fill">
                <a:extLst>
                  <a:ext uri="{FF2B5EF4-FFF2-40B4-BE49-F238E27FC236}">
                    <a16:creationId xmlns:a16="http://schemas.microsoft.com/office/drawing/2014/main" id="{CD443AFE-C6B0-6C58-85AD-BA148D0FE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307577" y="2380338"/>
                <a:ext cx="509658" cy="509658"/>
              </a:xfrm>
              <a:prstGeom prst="rect">
                <a:avLst/>
              </a:prstGeom>
            </p:spPr>
          </p:pic>
        </p:grpSp>
      </p:grpSp>
      <p:grpSp>
        <p:nvGrpSpPr>
          <p:cNvPr id="4129" name="Group 4128">
            <a:extLst>
              <a:ext uri="{FF2B5EF4-FFF2-40B4-BE49-F238E27FC236}">
                <a16:creationId xmlns:a16="http://schemas.microsoft.com/office/drawing/2014/main" id="{191EA390-3685-3F19-55E4-C16EF27D2B74}"/>
              </a:ext>
            </a:extLst>
          </p:cNvPr>
          <p:cNvGrpSpPr/>
          <p:nvPr/>
        </p:nvGrpSpPr>
        <p:grpSpPr>
          <a:xfrm>
            <a:off x="10278317" y="4324324"/>
            <a:ext cx="1683161" cy="489285"/>
            <a:chOff x="10313337" y="3802172"/>
            <a:chExt cx="1683161" cy="489285"/>
          </a:xfrm>
        </p:grpSpPr>
        <p:sp>
          <p:nvSpPr>
            <p:cNvPr id="4110" name="Rectangle: Rounded Corners 4109">
              <a:extLst>
                <a:ext uri="{FF2B5EF4-FFF2-40B4-BE49-F238E27FC236}">
                  <a16:creationId xmlns:a16="http://schemas.microsoft.com/office/drawing/2014/main" id="{0365D6EE-C69B-5A27-6B3A-D68B822613B8}"/>
                </a:ext>
              </a:extLst>
            </p:cNvPr>
            <p:cNvSpPr/>
            <p:nvPr/>
          </p:nvSpPr>
          <p:spPr>
            <a:xfrm>
              <a:off x="10553461" y="3820036"/>
              <a:ext cx="1443037" cy="402395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234463"/>
                  </a:solidFill>
                </a:rPr>
                <a:t>External Stakeholders</a:t>
              </a:r>
              <a:endParaRPr lang="en-GB" sz="1050" b="1" dirty="0">
                <a:solidFill>
                  <a:srgbClr val="234463"/>
                </a:solidFill>
              </a:endParaRPr>
            </a:p>
          </p:txBody>
        </p:sp>
        <p:grpSp>
          <p:nvGrpSpPr>
            <p:cNvPr id="4123" name="Group 4122">
              <a:extLst>
                <a:ext uri="{FF2B5EF4-FFF2-40B4-BE49-F238E27FC236}">
                  <a16:creationId xmlns:a16="http://schemas.microsoft.com/office/drawing/2014/main" id="{DE1299E6-BCFF-F82F-970F-495B1DD0E05A}"/>
                </a:ext>
              </a:extLst>
            </p:cNvPr>
            <p:cNvGrpSpPr/>
            <p:nvPr/>
          </p:nvGrpSpPr>
          <p:grpSpPr>
            <a:xfrm>
              <a:off x="10313337" y="3802172"/>
              <a:ext cx="489285" cy="489285"/>
              <a:chOff x="10317764" y="2393591"/>
              <a:chExt cx="489285" cy="489285"/>
            </a:xfrm>
          </p:grpSpPr>
          <p:sp>
            <p:nvSpPr>
              <p:cNvPr id="4121" name="Flowchart: Connector 4120">
                <a:extLst>
                  <a:ext uri="{FF2B5EF4-FFF2-40B4-BE49-F238E27FC236}">
                    <a16:creationId xmlns:a16="http://schemas.microsoft.com/office/drawing/2014/main" id="{C7E8F345-C852-1A01-F0A4-C0E29D0656F7}"/>
                  </a:ext>
                </a:extLst>
              </p:cNvPr>
              <p:cNvSpPr/>
              <p:nvPr/>
            </p:nvSpPr>
            <p:spPr>
              <a:xfrm>
                <a:off x="10317764" y="2393591"/>
                <a:ext cx="489285" cy="489285"/>
              </a:xfrm>
              <a:prstGeom prst="flowChartConnector">
                <a:avLst/>
              </a:prstGeom>
              <a:solidFill>
                <a:srgbClr val="23446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122" name="Graphic 4121" descr="Bar chart with solid fill">
                <a:extLst>
                  <a:ext uri="{FF2B5EF4-FFF2-40B4-BE49-F238E27FC236}">
                    <a16:creationId xmlns:a16="http://schemas.microsoft.com/office/drawing/2014/main" id="{CA561862-A7DE-0EC5-1B9E-55F1CFE5B0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349555" y="2430407"/>
                <a:ext cx="425701" cy="425701"/>
              </a:xfrm>
              <a:prstGeom prst="rect">
                <a:avLst/>
              </a:prstGeom>
            </p:spPr>
          </p:pic>
        </p:grpSp>
      </p:grpSp>
      <p:grpSp>
        <p:nvGrpSpPr>
          <p:cNvPr id="4130" name="Group 4129">
            <a:extLst>
              <a:ext uri="{FF2B5EF4-FFF2-40B4-BE49-F238E27FC236}">
                <a16:creationId xmlns:a16="http://schemas.microsoft.com/office/drawing/2014/main" id="{5D578840-EBE5-1034-55BE-9EC510E32FF1}"/>
              </a:ext>
            </a:extLst>
          </p:cNvPr>
          <p:cNvGrpSpPr/>
          <p:nvPr/>
        </p:nvGrpSpPr>
        <p:grpSpPr>
          <a:xfrm>
            <a:off x="10278317" y="5122968"/>
            <a:ext cx="1697866" cy="510926"/>
            <a:chOff x="10303151" y="4562588"/>
            <a:chExt cx="1697866" cy="510926"/>
          </a:xfrm>
        </p:grpSpPr>
        <p:sp>
          <p:nvSpPr>
            <p:cNvPr id="4114" name="Rectangle: Rounded Corners 4113">
              <a:extLst>
                <a:ext uri="{FF2B5EF4-FFF2-40B4-BE49-F238E27FC236}">
                  <a16:creationId xmlns:a16="http://schemas.microsoft.com/office/drawing/2014/main" id="{FC48BB1C-31D8-CBD7-FFCA-4E0CE54BC4E0}"/>
                </a:ext>
              </a:extLst>
            </p:cNvPr>
            <p:cNvSpPr/>
            <p:nvPr/>
          </p:nvSpPr>
          <p:spPr>
            <a:xfrm>
              <a:off x="10557980" y="4616854"/>
              <a:ext cx="1443037" cy="402395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234463"/>
                  </a:solidFill>
                </a:rPr>
                <a:t>Regulators</a:t>
              </a:r>
              <a:endParaRPr lang="en-GB" sz="1050" b="1" dirty="0">
                <a:solidFill>
                  <a:srgbClr val="234463"/>
                </a:solidFill>
              </a:endParaRPr>
            </a:p>
          </p:txBody>
        </p:sp>
        <p:grpSp>
          <p:nvGrpSpPr>
            <p:cNvPr id="4126" name="Group 4125">
              <a:extLst>
                <a:ext uri="{FF2B5EF4-FFF2-40B4-BE49-F238E27FC236}">
                  <a16:creationId xmlns:a16="http://schemas.microsoft.com/office/drawing/2014/main" id="{017B85E7-446F-3C43-995F-42C86A90EDA1}"/>
                </a:ext>
              </a:extLst>
            </p:cNvPr>
            <p:cNvGrpSpPr/>
            <p:nvPr/>
          </p:nvGrpSpPr>
          <p:grpSpPr>
            <a:xfrm>
              <a:off x="10303151" y="4562588"/>
              <a:ext cx="489285" cy="510926"/>
              <a:chOff x="10317764" y="2371950"/>
              <a:chExt cx="489285" cy="510926"/>
            </a:xfrm>
          </p:grpSpPr>
          <p:sp>
            <p:nvSpPr>
              <p:cNvPr id="4124" name="Flowchart: Connector 4123">
                <a:extLst>
                  <a:ext uri="{FF2B5EF4-FFF2-40B4-BE49-F238E27FC236}">
                    <a16:creationId xmlns:a16="http://schemas.microsoft.com/office/drawing/2014/main" id="{1F216F58-039F-50D3-DC0D-E9EF6FC7412C}"/>
                  </a:ext>
                </a:extLst>
              </p:cNvPr>
              <p:cNvSpPr/>
              <p:nvPr/>
            </p:nvSpPr>
            <p:spPr>
              <a:xfrm>
                <a:off x="10317764" y="2393591"/>
                <a:ext cx="489285" cy="489285"/>
              </a:xfrm>
              <a:prstGeom prst="flowChartConnector">
                <a:avLst/>
              </a:prstGeom>
              <a:solidFill>
                <a:srgbClr val="23446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125" name="Graphic 4124" descr="Bank with solid fill">
                <a:extLst>
                  <a:ext uri="{FF2B5EF4-FFF2-40B4-BE49-F238E27FC236}">
                    <a16:creationId xmlns:a16="http://schemas.microsoft.com/office/drawing/2014/main" id="{D14D64CA-B79E-0CAE-F0AA-F834E5424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330449" y="2371950"/>
                <a:ext cx="466721" cy="466721"/>
              </a:xfrm>
              <a:prstGeom prst="rect">
                <a:avLst/>
              </a:prstGeom>
            </p:spPr>
          </p:pic>
        </p:grpSp>
      </p:grpSp>
      <p:grpSp>
        <p:nvGrpSpPr>
          <p:cNvPr id="4133" name="Group 4132">
            <a:extLst>
              <a:ext uri="{FF2B5EF4-FFF2-40B4-BE49-F238E27FC236}">
                <a16:creationId xmlns:a16="http://schemas.microsoft.com/office/drawing/2014/main" id="{FC58461E-D702-6577-D8E5-C45CD2757C20}"/>
              </a:ext>
            </a:extLst>
          </p:cNvPr>
          <p:cNvGrpSpPr/>
          <p:nvPr/>
        </p:nvGrpSpPr>
        <p:grpSpPr>
          <a:xfrm>
            <a:off x="48500" y="2715999"/>
            <a:ext cx="957667" cy="1030886"/>
            <a:chOff x="54622" y="3063710"/>
            <a:chExt cx="957667" cy="103088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DD84574-C34D-4CFF-75BD-00A2011415D4}"/>
                </a:ext>
              </a:extLst>
            </p:cNvPr>
            <p:cNvGrpSpPr/>
            <p:nvPr/>
          </p:nvGrpSpPr>
          <p:grpSpPr>
            <a:xfrm>
              <a:off x="239953" y="3063710"/>
              <a:ext cx="587693" cy="681724"/>
              <a:chOff x="392581" y="2904306"/>
              <a:chExt cx="1165781" cy="1352306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3F8935A-B308-7192-58C7-31D3D7FF0F39}"/>
                  </a:ext>
                </a:extLst>
              </p:cNvPr>
              <p:cNvGrpSpPr/>
              <p:nvPr/>
            </p:nvGrpSpPr>
            <p:grpSpPr>
              <a:xfrm>
                <a:off x="392581" y="2904306"/>
                <a:ext cx="1165781" cy="1352306"/>
                <a:chOff x="392581" y="1249083"/>
                <a:chExt cx="1165781" cy="1352306"/>
              </a:xfrm>
            </p:grpSpPr>
            <p:sp>
              <p:nvSpPr>
                <p:cNvPr id="23" name="Hexagon 22">
                  <a:extLst>
                    <a:ext uri="{FF2B5EF4-FFF2-40B4-BE49-F238E27FC236}">
                      <a16:creationId xmlns:a16="http://schemas.microsoft.com/office/drawing/2014/main" id="{A1D056CB-AFC5-4157-8F1B-8ED071BDD1EB}"/>
                    </a:ext>
                  </a:extLst>
                </p:cNvPr>
                <p:cNvSpPr/>
                <p:nvPr/>
              </p:nvSpPr>
              <p:spPr>
                <a:xfrm rot="5400000">
                  <a:off x="299319" y="1342345"/>
                  <a:ext cx="1352306" cy="1165781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Hexagon 23">
                  <a:extLst>
                    <a:ext uri="{FF2B5EF4-FFF2-40B4-BE49-F238E27FC236}">
                      <a16:creationId xmlns:a16="http://schemas.microsoft.com/office/drawing/2014/main" id="{55C950B1-7037-E906-465A-EEB9D09098EF}"/>
                    </a:ext>
                  </a:extLst>
                </p:cNvPr>
                <p:cNvSpPr/>
                <p:nvPr/>
              </p:nvSpPr>
              <p:spPr>
                <a:xfrm rot="5400000">
                  <a:off x="366486" y="1400247"/>
                  <a:ext cx="1217973" cy="1049977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pic>
            <p:nvPicPr>
              <p:cNvPr id="30" name="Graphic 29" descr="Computer outline">
                <a:extLst>
                  <a:ext uri="{FF2B5EF4-FFF2-40B4-BE49-F238E27FC236}">
                    <a16:creationId xmlns:a16="http://schemas.microsoft.com/office/drawing/2014/main" id="{D8C14FB3-4ED7-EFA5-C7C4-EA44828CE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517591" y="317398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131" name="TextBox 4130">
              <a:extLst>
                <a:ext uri="{FF2B5EF4-FFF2-40B4-BE49-F238E27FC236}">
                  <a16:creationId xmlns:a16="http://schemas.microsoft.com/office/drawing/2014/main" id="{93446489-2AAA-F5B7-B19C-352D38E6878F}"/>
                </a:ext>
              </a:extLst>
            </p:cNvPr>
            <p:cNvSpPr txBox="1"/>
            <p:nvPr/>
          </p:nvSpPr>
          <p:spPr>
            <a:xfrm>
              <a:off x="54622" y="3694486"/>
              <a:ext cx="9576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00" dirty="0">
                  <a:solidFill>
                    <a:srgbClr val="002060"/>
                  </a:solidFill>
                </a:rPr>
                <a:t>Internal PMs Desks</a:t>
              </a:r>
            </a:p>
          </p:txBody>
        </p:sp>
      </p:grp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D19A83CE-7407-0A41-D18D-E2E70F7E37FA}"/>
              </a:ext>
            </a:extLst>
          </p:cNvPr>
          <p:cNvGrpSpPr/>
          <p:nvPr/>
        </p:nvGrpSpPr>
        <p:grpSpPr>
          <a:xfrm>
            <a:off x="48500" y="3848109"/>
            <a:ext cx="957667" cy="1218204"/>
            <a:chOff x="47504" y="4477189"/>
            <a:chExt cx="957667" cy="121820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2A69467-4F82-9A07-A787-E7D7816430D8}"/>
                </a:ext>
              </a:extLst>
            </p:cNvPr>
            <p:cNvGrpSpPr/>
            <p:nvPr/>
          </p:nvGrpSpPr>
          <p:grpSpPr>
            <a:xfrm>
              <a:off x="236220" y="4477189"/>
              <a:ext cx="587693" cy="681724"/>
              <a:chOff x="392581" y="4620930"/>
              <a:chExt cx="1165781" cy="135230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EF8942C-22A0-D8D2-36D6-E33485666771}"/>
                  </a:ext>
                </a:extLst>
              </p:cNvPr>
              <p:cNvGrpSpPr/>
              <p:nvPr/>
            </p:nvGrpSpPr>
            <p:grpSpPr>
              <a:xfrm>
                <a:off x="392581" y="4620930"/>
                <a:ext cx="1165781" cy="1352306"/>
                <a:chOff x="392581" y="1249083"/>
                <a:chExt cx="1165781" cy="1352306"/>
              </a:xfrm>
            </p:grpSpPr>
            <p:sp>
              <p:nvSpPr>
                <p:cNvPr id="27" name="Hexagon 26">
                  <a:extLst>
                    <a:ext uri="{FF2B5EF4-FFF2-40B4-BE49-F238E27FC236}">
                      <a16:creationId xmlns:a16="http://schemas.microsoft.com/office/drawing/2014/main" id="{A68E0BA2-5DCF-B82E-0401-49C2B89CCBFA}"/>
                    </a:ext>
                  </a:extLst>
                </p:cNvPr>
                <p:cNvSpPr/>
                <p:nvPr/>
              </p:nvSpPr>
              <p:spPr>
                <a:xfrm rot="5400000">
                  <a:off x="299319" y="1342345"/>
                  <a:ext cx="1352306" cy="1165781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Hexagon 27">
                  <a:extLst>
                    <a:ext uri="{FF2B5EF4-FFF2-40B4-BE49-F238E27FC236}">
                      <a16:creationId xmlns:a16="http://schemas.microsoft.com/office/drawing/2014/main" id="{2DC773C6-228A-30BB-D2A6-71DAB9EA403C}"/>
                    </a:ext>
                  </a:extLst>
                </p:cNvPr>
                <p:cNvSpPr/>
                <p:nvPr/>
              </p:nvSpPr>
              <p:spPr>
                <a:xfrm rot="5400000">
                  <a:off x="366486" y="1400247"/>
                  <a:ext cx="1217973" cy="1049977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pic>
            <p:nvPicPr>
              <p:cNvPr id="34" name="Graphic 33" descr="Safe outline">
                <a:extLst>
                  <a:ext uri="{FF2B5EF4-FFF2-40B4-BE49-F238E27FC236}">
                    <a16:creationId xmlns:a16="http://schemas.microsoft.com/office/drawing/2014/main" id="{AD115410-09BE-6AD5-63A6-ABBE5DDC8A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510876" y="483988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134" name="TextBox 4133">
              <a:extLst>
                <a:ext uri="{FF2B5EF4-FFF2-40B4-BE49-F238E27FC236}">
                  <a16:creationId xmlns:a16="http://schemas.microsoft.com/office/drawing/2014/main" id="{4C07E604-2D6C-3E0F-E0CF-028F4554B8A5}"/>
                </a:ext>
              </a:extLst>
            </p:cNvPr>
            <p:cNvSpPr txBox="1"/>
            <p:nvPr/>
          </p:nvSpPr>
          <p:spPr>
            <a:xfrm>
              <a:off x="47504" y="5141395"/>
              <a:ext cx="95766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00" dirty="0">
                  <a:solidFill>
                    <a:srgbClr val="002060"/>
                  </a:solidFill>
                </a:rPr>
                <a:t>Multiple</a:t>
              </a:r>
            </a:p>
            <a:p>
              <a:pPr algn="ctr"/>
              <a:r>
                <a:rPr lang="en-GB" sz="1000" dirty="0">
                  <a:solidFill>
                    <a:srgbClr val="002060"/>
                  </a:solidFill>
                </a:rPr>
                <a:t>Custodians / Admins</a:t>
              </a:r>
            </a:p>
          </p:txBody>
        </p:sp>
      </p:grpSp>
      <p:grpSp>
        <p:nvGrpSpPr>
          <p:cNvPr id="4162" name="Group 4161">
            <a:extLst>
              <a:ext uri="{FF2B5EF4-FFF2-40B4-BE49-F238E27FC236}">
                <a16:creationId xmlns:a16="http://schemas.microsoft.com/office/drawing/2014/main" id="{7768308C-87C3-DE5B-597C-ADB2BD425DD1}"/>
              </a:ext>
            </a:extLst>
          </p:cNvPr>
          <p:cNvGrpSpPr/>
          <p:nvPr/>
        </p:nvGrpSpPr>
        <p:grpSpPr>
          <a:xfrm>
            <a:off x="2301710" y="4946679"/>
            <a:ext cx="840905" cy="570667"/>
            <a:chOff x="2119459" y="4946678"/>
            <a:chExt cx="840905" cy="570667"/>
          </a:xfrm>
        </p:grpSpPr>
        <p:pic>
          <p:nvPicPr>
            <p:cNvPr id="4143" name="Graphic 4142" descr="Computer with solid fill">
              <a:extLst>
                <a:ext uri="{FF2B5EF4-FFF2-40B4-BE49-F238E27FC236}">
                  <a16:creationId xmlns:a16="http://schemas.microsoft.com/office/drawing/2014/main" id="{EE3992F1-E2F8-B96D-C91B-B07D66837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274775" y="4946678"/>
              <a:ext cx="396000" cy="396000"/>
            </a:xfrm>
            <a:prstGeom prst="rect">
              <a:avLst/>
            </a:prstGeom>
          </p:spPr>
        </p:pic>
        <p:sp>
          <p:nvSpPr>
            <p:cNvPr id="4144" name="TextBox 4143">
              <a:extLst>
                <a:ext uri="{FF2B5EF4-FFF2-40B4-BE49-F238E27FC236}">
                  <a16:creationId xmlns:a16="http://schemas.microsoft.com/office/drawing/2014/main" id="{D407E539-F4A9-58F2-1688-EBE5DD0016CD}"/>
                </a:ext>
              </a:extLst>
            </p:cNvPr>
            <p:cNvSpPr txBox="1"/>
            <p:nvPr/>
          </p:nvSpPr>
          <p:spPr>
            <a:xfrm>
              <a:off x="2119459" y="5286513"/>
              <a:ext cx="8409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Terminals</a:t>
              </a:r>
              <a:endParaRPr lang="en-GB" dirty="0"/>
            </a:p>
          </p:txBody>
        </p:sp>
      </p:grpSp>
      <p:grpSp>
        <p:nvGrpSpPr>
          <p:cNvPr id="4161" name="Group 4160">
            <a:extLst>
              <a:ext uri="{FF2B5EF4-FFF2-40B4-BE49-F238E27FC236}">
                <a16:creationId xmlns:a16="http://schemas.microsoft.com/office/drawing/2014/main" id="{A2A06892-F506-7D3E-47A8-1F95BBC66A7C}"/>
              </a:ext>
            </a:extLst>
          </p:cNvPr>
          <p:cNvGrpSpPr/>
          <p:nvPr/>
        </p:nvGrpSpPr>
        <p:grpSpPr>
          <a:xfrm>
            <a:off x="3307225" y="4946679"/>
            <a:ext cx="557645" cy="570667"/>
            <a:chOff x="3178316" y="4946678"/>
            <a:chExt cx="557645" cy="570667"/>
          </a:xfrm>
        </p:grpSpPr>
        <p:pic>
          <p:nvPicPr>
            <p:cNvPr id="4138" name="Graphic 4137" descr="Internet with solid fill">
              <a:extLst>
                <a:ext uri="{FF2B5EF4-FFF2-40B4-BE49-F238E27FC236}">
                  <a16:creationId xmlns:a16="http://schemas.microsoft.com/office/drawing/2014/main" id="{D8E3FE02-E4AB-E490-A827-CC5F9798E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216747" y="4946678"/>
              <a:ext cx="396000" cy="396000"/>
            </a:xfrm>
            <a:prstGeom prst="rect">
              <a:avLst/>
            </a:prstGeom>
          </p:spPr>
        </p:pic>
        <p:sp>
          <p:nvSpPr>
            <p:cNvPr id="4148" name="TextBox 4147">
              <a:extLst>
                <a:ext uri="{FF2B5EF4-FFF2-40B4-BE49-F238E27FC236}">
                  <a16:creationId xmlns:a16="http://schemas.microsoft.com/office/drawing/2014/main" id="{E41DDD24-0A98-9E01-9162-149BF126B70F}"/>
                </a:ext>
              </a:extLst>
            </p:cNvPr>
            <p:cNvSpPr txBox="1"/>
            <p:nvPr/>
          </p:nvSpPr>
          <p:spPr>
            <a:xfrm>
              <a:off x="3178316" y="5286513"/>
              <a:ext cx="5576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OMS</a:t>
              </a:r>
              <a:endParaRPr lang="en-GB" dirty="0"/>
            </a:p>
          </p:txBody>
        </p:sp>
      </p:grpSp>
      <p:grpSp>
        <p:nvGrpSpPr>
          <p:cNvPr id="4160" name="Group 4159">
            <a:extLst>
              <a:ext uri="{FF2B5EF4-FFF2-40B4-BE49-F238E27FC236}">
                <a16:creationId xmlns:a16="http://schemas.microsoft.com/office/drawing/2014/main" id="{7EE8F349-AFDD-AA92-9EB3-42BB9494587C}"/>
              </a:ext>
            </a:extLst>
          </p:cNvPr>
          <p:cNvGrpSpPr/>
          <p:nvPr/>
        </p:nvGrpSpPr>
        <p:grpSpPr>
          <a:xfrm>
            <a:off x="4029480" y="4946679"/>
            <a:ext cx="557645" cy="570667"/>
            <a:chOff x="3987076" y="4946678"/>
            <a:chExt cx="557645" cy="570667"/>
          </a:xfrm>
        </p:grpSpPr>
        <p:sp>
          <p:nvSpPr>
            <p:cNvPr id="4149" name="TextBox 4148">
              <a:extLst>
                <a:ext uri="{FF2B5EF4-FFF2-40B4-BE49-F238E27FC236}">
                  <a16:creationId xmlns:a16="http://schemas.microsoft.com/office/drawing/2014/main" id="{6CE18D0F-22F6-A238-AE3F-BFC20967A84A}"/>
                </a:ext>
              </a:extLst>
            </p:cNvPr>
            <p:cNvSpPr txBox="1"/>
            <p:nvPr/>
          </p:nvSpPr>
          <p:spPr>
            <a:xfrm>
              <a:off x="3987076" y="5286513"/>
              <a:ext cx="5576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EMS</a:t>
              </a:r>
              <a:endParaRPr lang="en-GB" dirty="0"/>
            </a:p>
          </p:txBody>
        </p:sp>
        <p:pic>
          <p:nvPicPr>
            <p:cNvPr id="4150" name="Graphic 4149" descr="Binary with solid fill">
              <a:extLst>
                <a:ext uri="{FF2B5EF4-FFF2-40B4-BE49-F238E27FC236}">
                  <a16:creationId xmlns:a16="http://schemas.microsoft.com/office/drawing/2014/main" id="{E85EE1DE-4F4F-04D5-1D72-7926FCFF3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037037" y="4946678"/>
              <a:ext cx="360000" cy="360000"/>
            </a:xfrm>
            <a:prstGeom prst="rect">
              <a:avLst/>
            </a:prstGeom>
          </p:spPr>
        </p:pic>
      </p:grpSp>
      <p:grpSp>
        <p:nvGrpSpPr>
          <p:cNvPr id="4159" name="Group 4158">
            <a:extLst>
              <a:ext uri="{FF2B5EF4-FFF2-40B4-BE49-F238E27FC236}">
                <a16:creationId xmlns:a16="http://schemas.microsoft.com/office/drawing/2014/main" id="{82D3D0D7-585E-DFC4-9670-D20E56420ECD}"/>
              </a:ext>
            </a:extLst>
          </p:cNvPr>
          <p:cNvGrpSpPr/>
          <p:nvPr/>
        </p:nvGrpSpPr>
        <p:grpSpPr>
          <a:xfrm>
            <a:off x="7105553" y="4949333"/>
            <a:ext cx="609423" cy="570667"/>
            <a:chOff x="4683782" y="4946678"/>
            <a:chExt cx="609423" cy="570667"/>
          </a:xfrm>
        </p:grpSpPr>
        <p:pic>
          <p:nvPicPr>
            <p:cNvPr id="4140" name="Graphic 4139" descr="Cloud Computing with solid fill">
              <a:extLst>
                <a:ext uri="{FF2B5EF4-FFF2-40B4-BE49-F238E27FC236}">
                  <a16:creationId xmlns:a16="http://schemas.microsoft.com/office/drawing/2014/main" id="{D285C548-3390-D878-7165-5603FEEF8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776210" y="4946678"/>
              <a:ext cx="324000" cy="324000"/>
            </a:xfrm>
            <a:prstGeom prst="rect">
              <a:avLst/>
            </a:prstGeom>
          </p:spPr>
        </p:pic>
        <p:sp>
          <p:nvSpPr>
            <p:cNvPr id="4151" name="TextBox 4150">
              <a:extLst>
                <a:ext uri="{FF2B5EF4-FFF2-40B4-BE49-F238E27FC236}">
                  <a16:creationId xmlns:a16="http://schemas.microsoft.com/office/drawing/2014/main" id="{A8DD0CDE-4C22-A2E0-7BFB-ADA295784A4B}"/>
                </a:ext>
              </a:extLst>
            </p:cNvPr>
            <p:cNvSpPr txBox="1"/>
            <p:nvPr/>
          </p:nvSpPr>
          <p:spPr>
            <a:xfrm>
              <a:off x="4683782" y="5286513"/>
              <a:ext cx="6094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RECON</a:t>
              </a:r>
              <a:endParaRPr lang="en-GB" dirty="0"/>
            </a:p>
          </p:txBody>
        </p:sp>
      </p:grpSp>
      <p:grpSp>
        <p:nvGrpSpPr>
          <p:cNvPr id="4158" name="Group 4157">
            <a:extLst>
              <a:ext uri="{FF2B5EF4-FFF2-40B4-BE49-F238E27FC236}">
                <a16:creationId xmlns:a16="http://schemas.microsoft.com/office/drawing/2014/main" id="{50D4BE16-357F-4382-861D-519702FAED3F}"/>
              </a:ext>
            </a:extLst>
          </p:cNvPr>
          <p:cNvGrpSpPr/>
          <p:nvPr/>
        </p:nvGrpSpPr>
        <p:grpSpPr>
          <a:xfrm>
            <a:off x="5473990" y="4981079"/>
            <a:ext cx="557645" cy="536267"/>
            <a:chOff x="5402702" y="4981078"/>
            <a:chExt cx="557645" cy="536267"/>
          </a:xfrm>
        </p:grpSpPr>
        <p:pic>
          <p:nvPicPr>
            <p:cNvPr id="4137" name="Graphic 4136" descr="Server with solid fill">
              <a:extLst>
                <a:ext uri="{FF2B5EF4-FFF2-40B4-BE49-F238E27FC236}">
                  <a16:creationId xmlns:a16="http://schemas.microsoft.com/office/drawing/2014/main" id="{A1EF2C6E-6DF5-8B83-BC07-C0FDB7F96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5479993" y="4981078"/>
              <a:ext cx="324000" cy="324000"/>
            </a:xfrm>
            <a:prstGeom prst="rect">
              <a:avLst/>
            </a:prstGeom>
          </p:spPr>
        </p:pic>
        <p:sp>
          <p:nvSpPr>
            <p:cNvPr id="4152" name="TextBox 4151">
              <a:extLst>
                <a:ext uri="{FF2B5EF4-FFF2-40B4-BE49-F238E27FC236}">
                  <a16:creationId xmlns:a16="http://schemas.microsoft.com/office/drawing/2014/main" id="{E696A7E5-8623-0582-DA2E-AECFE5156EA0}"/>
                </a:ext>
              </a:extLst>
            </p:cNvPr>
            <p:cNvSpPr txBox="1"/>
            <p:nvPr/>
          </p:nvSpPr>
          <p:spPr>
            <a:xfrm>
              <a:off x="5402702" y="5286513"/>
              <a:ext cx="5576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EDM</a:t>
              </a:r>
              <a:endParaRPr lang="en-GB" dirty="0"/>
            </a:p>
          </p:txBody>
        </p:sp>
      </p:grpSp>
      <p:grpSp>
        <p:nvGrpSpPr>
          <p:cNvPr id="4157" name="Group 4156">
            <a:extLst>
              <a:ext uri="{FF2B5EF4-FFF2-40B4-BE49-F238E27FC236}">
                <a16:creationId xmlns:a16="http://schemas.microsoft.com/office/drawing/2014/main" id="{418F4597-6249-F743-F668-DA2DA6F13A98}"/>
              </a:ext>
            </a:extLst>
          </p:cNvPr>
          <p:cNvGrpSpPr/>
          <p:nvPr/>
        </p:nvGrpSpPr>
        <p:grpSpPr>
          <a:xfrm>
            <a:off x="6039080" y="4946679"/>
            <a:ext cx="1057059" cy="570667"/>
            <a:chOff x="6013996" y="4946678"/>
            <a:chExt cx="1057059" cy="570667"/>
          </a:xfrm>
        </p:grpSpPr>
        <p:pic>
          <p:nvPicPr>
            <p:cNvPr id="4142" name="Graphic 4141" descr="Database with solid fill">
              <a:extLst>
                <a:ext uri="{FF2B5EF4-FFF2-40B4-BE49-F238E27FC236}">
                  <a16:creationId xmlns:a16="http://schemas.microsoft.com/office/drawing/2014/main" id="{1864AD88-53AA-70E6-A39F-3B56A89F2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6314884" y="4946678"/>
              <a:ext cx="360000" cy="360000"/>
            </a:xfrm>
            <a:prstGeom prst="rect">
              <a:avLst/>
            </a:prstGeom>
          </p:spPr>
        </p:pic>
        <p:sp>
          <p:nvSpPr>
            <p:cNvPr id="4153" name="TextBox 4152">
              <a:extLst>
                <a:ext uri="{FF2B5EF4-FFF2-40B4-BE49-F238E27FC236}">
                  <a16:creationId xmlns:a16="http://schemas.microsoft.com/office/drawing/2014/main" id="{A186CA5F-AA36-848C-76ED-9E948CB8D2FF}"/>
                </a:ext>
              </a:extLst>
            </p:cNvPr>
            <p:cNvSpPr txBox="1"/>
            <p:nvPr/>
          </p:nvSpPr>
          <p:spPr>
            <a:xfrm>
              <a:off x="6013996" y="5286513"/>
              <a:ext cx="1057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WAREHOUSE</a:t>
              </a:r>
              <a:endParaRPr lang="en-GB" dirty="0"/>
            </a:p>
          </p:txBody>
        </p:sp>
      </p:grpSp>
      <p:pic>
        <p:nvPicPr>
          <p:cNvPr id="4156" name="Graphic 4155" descr="Server outline">
            <a:extLst>
              <a:ext uri="{FF2B5EF4-FFF2-40B4-BE49-F238E27FC236}">
                <a16:creationId xmlns:a16="http://schemas.microsoft.com/office/drawing/2014/main" id="{251B2A3F-7BF3-B4B4-FCDA-0EE191FEACF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862660" y="4906520"/>
            <a:ext cx="618664" cy="618664"/>
          </a:xfrm>
          <a:prstGeom prst="rect">
            <a:avLst/>
          </a:prstGeom>
        </p:spPr>
      </p:pic>
      <p:sp>
        <p:nvSpPr>
          <p:cNvPr id="4164" name="TextBox 4163">
            <a:extLst>
              <a:ext uri="{FF2B5EF4-FFF2-40B4-BE49-F238E27FC236}">
                <a16:creationId xmlns:a16="http://schemas.microsoft.com/office/drawing/2014/main" id="{45630E42-B252-0C6B-B7E9-157DF87785BF}"/>
              </a:ext>
            </a:extLst>
          </p:cNvPr>
          <p:cNvSpPr txBox="1"/>
          <p:nvPr/>
        </p:nvSpPr>
        <p:spPr>
          <a:xfrm>
            <a:off x="8431687" y="4981079"/>
            <a:ext cx="11342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OTHER </a:t>
            </a:r>
          </a:p>
          <a:p>
            <a:r>
              <a:rPr lang="en-US" sz="1100" dirty="0"/>
              <a:t>SYSTEMS</a:t>
            </a:r>
            <a:endParaRPr lang="en-GB" sz="1100" dirty="0"/>
          </a:p>
        </p:txBody>
      </p:sp>
      <p:grpSp>
        <p:nvGrpSpPr>
          <p:cNvPr id="4168" name="Group 4167">
            <a:extLst>
              <a:ext uri="{FF2B5EF4-FFF2-40B4-BE49-F238E27FC236}">
                <a16:creationId xmlns:a16="http://schemas.microsoft.com/office/drawing/2014/main" id="{8781CDCC-44C4-1405-4D5F-00F35D682C68}"/>
              </a:ext>
            </a:extLst>
          </p:cNvPr>
          <p:cNvGrpSpPr/>
          <p:nvPr/>
        </p:nvGrpSpPr>
        <p:grpSpPr>
          <a:xfrm>
            <a:off x="232332" y="5019249"/>
            <a:ext cx="587693" cy="681724"/>
            <a:chOff x="392581" y="1249083"/>
            <a:chExt cx="1165781" cy="1352306"/>
          </a:xfrm>
        </p:grpSpPr>
        <p:sp>
          <p:nvSpPr>
            <p:cNvPr id="4170" name="Hexagon 4169">
              <a:extLst>
                <a:ext uri="{FF2B5EF4-FFF2-40B4-BE49-F238E27FC236}">
                  <a16:creationId xmlns:a16="http://schemas.microsoft.com/office/drawing/2014/main" id="{9B5BA728-D482-D900-D78A-0209CB899DC0}"/>
                </a:ext>
              </a:extLst>
            </p:cNvPr>
            <p:cNvSpPr/>
            <p:nvPr/>
          </p:nvSpPr>
          <p:spPr>
            <a:xfrm rot="5400000">
              <a:off x="299319" y="1342345"/>
              <a:ext cx="1352306" cy="1165781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71" name="Hexagon 4170">
              <a:extLst>
                <a:ext uri="{FF2B5EF4-FFF2-40B4-BE49-F238E27FC236}">
                  <a16:creationId xmlns:a16="http://schemas.microsoft.com/office/drawing/2014/main" id="{18AEDF47-AF8F-FABB-8F3D-915590D59AB1}"/>
                </a:ext>
              </a:extLst>
            </p:cNvPr>
            <p:cNvSpPr/>
            <p:nvPr/>
          </p:nvSpPr>
          <p:spPr>
            <a:xfrm rot="5400000">
              <a:off x="366486" y="1400247"/>
              <a:ext cx="1217973" cy="1049977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67" name="TextBox 4166">
            <a:extLst>
              <a:ext uri="{FF2B5EF4-FFF2-40B4-BE49-F238E27FC236}">
                <a16:creationId xmlns:a16="http://schemas.microsoft.com/office/drawing/2014/main" id="{9031BCB3-A45B-9729-C504-4B8A66777281}"/>
              </a:ext>
            </a:extLst>
          </p:cNvPr>
          <p:cNvSpPr txBox="1"/>
          <p:nvPr/>
        </p:nvSpPr>
        <p:spPr>
          <a:xfrm>
            <a:off x="48500" y="5643203"/>
            <a:ext cx="9576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solidFill>
                  <a:srgbClr val="002060"/>
                </a:solidFill>
              </a:rPr>
              <a:t>Multiple</a:t>
            </a:r>
          </a:p>
          <a:p>
            <a:pPr algn="ctr"/>
            <a:r>
              <a:rPr lang="en-GB" sz="1000" dirty="0">
                <a:solidFill>
                  <a:srgbClr val="002060"/>
                </a:solidFill>
              </a:rPr>
              <a:t>Data Vendors</a:t>
            </a:r>
          </a:p>
        </p:txBody>
      </p:sp>
      <p:grpSp>
        <p:nvGrpSpPr>
          <p:cNvPr id="4173" name="Group 4172">
            <a:extLst>
              <a:ext uri="{FF2B5EF4-FFF2-40B4-BE49-F238E27FC236}">
                <a16:creationId xmlns:a16="http://schemas.microsoft.com/office/drawing/2014/main" id="{FDD75E55-AD2C-A901-09D3-0FBB701948C4}"/>
              </a:ext>
            </a:extLst>
          </p:cNvPr>
          <p:cNvGrpSpPr/>
          <p:nvPr/>
        </p:nvGrpSpPr>
        <p:grpSpPr>
          <a:xfrm>
            <a:off x="322563" y="5131831"/>
            <a:ext cx="449821" cy="456558"/>
            <a:chOff x="6138926" y="3427941"/>
            <a:chExt cx="972924" cy="987495"/>
          </a:xfrm>
        </p:grpSpPr>
        <p:pic>
          <p:nvPicPr>
            <p:cNvPr id="4174" name="Graphic 4173" descr="Paper outline">
              <a:extLst>
                <a:ext uri="{FF2B5EF4-FFF2-40B4-BE49-F238E27FC236}">
                  <a16:creationId xmlns:a16="http://schemas.microsoft.com/office/drawing/2014/main" id="{7313805B-7DFC-7299-95EF-2CF1D7E73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138926" y="3427941"/>
              <a:ext cx="914400" cy="914400"/>
            </a:xfrm>
            <a:prstGeom prst="rect">
              <a:avLst/>
            </a:prstGeom>
          </p:spPr>
        </p:pic>
        <p:pic>
          <p:nvPicPr>
            <p:cNvPr id="4175" name="Graphic 4174" descr="Paper outline">
              <a:extLst>
                <a:ext uri="{FF2B5EF4-FFF2-40B4-BE49-F238E27FC236}">
                  <a16:creationId xmlns:a16="http://schemas.microsoft.com/office/drawing/2014/main" id="{F2ECE00F-A6CB-3D26-51F8-4EDBA8715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197450" y="3501036"/>
              <a:ext cx="914400" cy="914400"/>
            </a:xfrm>
            <a:prstGeom prst="rect">
              <a:avLst/>
            </a:prstGeom>
          </p:spPr>
        </p:pic>
      </p:grpSp>
      <p:cxnSp>
        <p:nvCxnSpPr>
          <p:cNvPr id="4177" name="Straight Arrow Connector 4176">
            <a:extLst>
              <a:ext uri="{FF2B5EF4-FFF2-40B4-BE49-F238E27FC236}">
                <a16:creationId xmlns:a16="http://schemas.microsoft.com/office/drawing/2014/main" id="{A4A9A6B6-E771-5B49-B761-ECE68E6A53B5}"/>
              </a:ext>
            </a:extLst>
          </p:cNvPr>
          <p:cNvCxnSpPr/>
          <p:nvPr/>
        </p:nvCxnSpPr>
        <p:spPr>
          <a:xfrm>
            <a:off x="909638" y="1992895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9" name="Straight Arrow Connector 4178">
            <a:extLst>
              <a:ext uri="{FF2B5EF4-FFF2-40B4-BE49-F238E27FC236}">
                <a16:creationId xmlns:a16="http://schemas.microsoft.com/office/drawing/2014/main" id="{1ED76767-F687-33CA-3E62-7C3747DD4A4B}"/>
              </a:ext>
            </a:extLst>
          </p:cNvPr>
          <p:cNvCxnSpPr/>
          <p:nvPr/>
        </p:nvCxnSpPr>
        <p:spPr>
          <a:xfrm>
            <a:off x="909638" y="3151580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0" name="Straight Arrow Connector 4179">
            <a:extLst>
              <a:ext uri="{FF2B5EF4-FFF2-40B4-BE49-F238E27FC236}">
                <a16:creationId xmlns:a16="http://schemas.microsoft.com/office/drawing/2014/main" id="{C39BFC9D-D852-1537-0DF8-93BDBD16541B}"/>
              </a:ext>
            </a:extLst>
          </p:cNvPr>
          <p:cNvCxnSpPr>
            <a:cxnSpLocks/>
          </p:cNvCxnSpPr>
          <p:nvPr/>
        </p:nvCxnSpPr>
        <p:spPr>
          <a:xfrm flipH="1">
            <a:off x="909637" y="3271914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1" name="Straight Arrow Connector 4180">
            <a:extLst>
              <a:ext uri="{FF2B5EF4-FFF2-40B4-BE49-F238E27FC236}">
                <a16:creationId xmlns:a16="http://schemas.microsoft.com/office/drawing/2014/main" id="{61906A19-8CFA-4E8A-9044-524D5CE3BE8B}"/>
              </a:ext>
            </a:extLst>
          </p:cNvPr>
          <p:cNvCxnSpPr/>
          <p:nvPr/>
        </p:nvCxnSpPr>
        <p:spPr>
          <a:xfrm>
            <a:off x="909638" y="4391981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2" name="Straight Arrow Connector 4181">
            <a:extLst>
              <a:ext uri="{FF2B5EF4-FFF2-40B4-BE49-F238E27FC236}">
                <a16:creationId xmlns:a16="http://schemas.microsoft.com/office/drawing/2014/main" id="{8B7F1BE1-1042-C103-CF37-080F8B66678A}"/>
              </a:ext>
            </a:extLst>
          </p:cNvPr>
          <p:cNvCxnSpPr>
            <a:cxnSpLocks/>
          </p:cNvCxnSpPr>
          <p:nvPr/>
        </p:nvCxnSpPr>
        <p:spPr>
          <a:xfrm flipH="1">
            <a:off x="909637" y="4512315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3" name="Straight Arrow Connector 4182">
            <a:extLst>
              <a:ext uri="{FF2B5EF4-FFF2-40B4-BE49-F238E27FC236}">
                <a16:creationId xmlns:a16="http://schemas.microsoft.com/office/drawing/2014/main" id="{EE2DABEB-6BD5-39CC-E724-4EB23230033F}"/>
              </a:ext>
            </a:extLst>
          </p:cNvPr>
          <p:cNvCxnSpPr/>
          <p:nvPr/>
        </p:nvCxnSpPr>
        <p:spPr>
          <a:xfrm>
            <a:off x="857249" y="5546779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8" name="Straight Arrow Connector 4187">
            <a:extLst>
              <a:ext uri="{FF2B5EF4-FFF2-40B4-BE49-F238E27FC236}">
                <a16:creationId xmlns:a16="http://schemas.microsoft.com/office/drawing/2014/main" id="{1990E910-92A7-FFEC-8C8A-0B7EF64F977F}"/>
              </a:ext>
            </a:extLst>
          </p:cNvPr>
          <p:cNvCxnSpPr>
            <a:cxnSpLocks/>
          </p:cNvCxnSpPr>
          <p:nvPr/>
        </p:nvCxnSpPr>
        <p:spPr>
          <a:xfrm>
            <a:off x="3741656" y="5135783"/>
            <a:ext cx="338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0" name="Straight Arrow Connector 4189">
            <a:extLst>
              <a:ext uri="{FF2B5EF4-FFF2-40B4-BE49-F238E27FC236}">
                <a16:creationId xmlns:a16="http://schemas.microsoft.com/office/drawing/2014/main" id="{DD9FEF35-05CD-2880-615F-588E29B119BB}"/>
              </a:ext>
            </a:extLst>
          </p:cNvPr>
          <p:cNvCxnSpPr>
            <a:cxnSpLocks/>
          </p:cNvCxnSpPr>
          <p:nvPr/>
        </p:nvCxnSpPr>
        <p:spPr>
          <a:xfrm flipH="1">
            <a:off x="3745243" y="5210223"/>
            <a:ext cx="338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1" name="Straight Arrow Connector 4190">
            <a:extLst>
              <a:ext uri="{FF2B5EF4-FFF2-40B4-BE49-F238E27FC236}">
                <a16:creationId xmlns:a16="http://schemas.microsoft.com/office/drawing/2014/main" id="{DD3BF055-2BF9-A166-0009-7E32C24E0A56}"/>
              </a:ext>
            </a:extLst>
          </p:cNvPr>
          <p:cNvCxnSpPr>
            <a:cxnSpLocks/>
          </p:cNvCxnSpPr>
          <p:nvPr/>
        </p:nvCxnSpPr>
        <p:spPr>
          <a:xfrm>
            <a:off x="4439441" y="5140593"/>
            <a:ext cx="380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2" name="Straight Arrow Connector 4191">
            <a:extLst>
              <a:ext uri="{FF2B5EF4-FFF2-40B4-BE49-F238E27FC236}">
                <a16:creationId xmlns:a16="http://schemas.microsoft.com/office/drawing/2014/main" id="{863634ED-4613-E420-8BBF-EF5EC0DD1431}"/>
              </a:ext>
            </a:extLst>
          </p:cNvPr>
          <p:cNvCxnSpPr>
            <a:cxnSpLocks/>
          </p:cNvCxnSpPr>
          <p:nvPr/>
        </p:nvCxnSpPr>
        <p:spPr>
          <a:xfrm flipH="1">
            <a:off x="4439441" y="5215033"/>
            <a:ext cx="383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3" name="Straight Arrow Connector 4192">
            <a:extLst>
              <a:ext uri="{FF2B5EF4-FFF2-40B4-BE49-F238E27FC236}">
                <a16:creationId xmlns:a16="http://schemas.microsoft.com/office/drawing/2014/main" id="{98A74FFC-97DA-6602-9F33-CD197D48C307}"/>
              </a:ext>
            </a:extLst>
          </p:cNvPr>
          <p:cNvCxnSpPr>
            <a:cxnSpLocks/>
          </p:cNvCxnSpPr>
          <p:nvPr/>
        </p:nvCxnSpPr>
        <p:spPr>
          <a:xfrm>
            <a:off x="5194253" y="5143500"/>
            <a:ext cx="338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4" name="Straight Arrow Connector 4193">
            <a:extLst>
              <a:ext uri="{FF2B5EF4-FFF2-40B4-BE49-F238E27FC236}">
                <a16:creationId xmlns:a16="http://schemas.microsoft.com/office/drawing/2014/main" id="{EFB7F23D-4CED-9417-E54A-962C8896F151}"/>
              </a:ext>
            </a:extLst>
          </p:cNvPr>
          <p:cNvCxnSpPr>
            <a:cxnSpLocks/>
          </p:cNvCxnSpPr>
          <p:nvPr/>
        </p:nvCxnSpPr>
        <p:spPr>
          <a:xfrm flipH="1">
            <a:off x="5174025" y="5217940"/>
            <a:ext cx="338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5" name="Straight Arrow Connector 4194">
            <a:extLst>
              <a:ext uri="{FF2B5EF4-FFF2-40B4-BE49-F238E27FC236}">
                <a16:creationId xmlns:a16="http://schemas.microsoft.com/office/drawing/2014/main" id="{613E126C-7F97-F527-B463-0F4832067875}"/>
              </a:ext>
            </a:extLst>
          </p:cNvPr>
          <p:cNvCxnSpPr>
            <a:cxnSpLocks/>
          </p:cNvCxnSpPr>
          <p:nvPr/>
        </p:nvCxnSpPr>
        <p:spPr>
          <a:xfrm>
            <a:off x="5875281" y="5108476"/>
            <a:ext cx="464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6" name="Straight Arrow Connector 4195">
            <a:extLst>
              <a:ext uri="{FF2B5EF4-FFF2-40B4-BE49-F238E27FC236}">
                <a16:creationId xmlns:a16="http://schemas.microsoft.com/office/drawing/2014/main" id="{38F6B542-651A-E21B-1DF3-C00DB6200FC4}"/>
              </a:ext>
            </a:extLst>
          </p:cNvPr>
          <p:cNvCxnSpPr>
            <a:cxnSpLocks/>
          </p:cNvCxnSpPr>
          <p:nvPr/>
        </p:nvCxnSpPr>
        <p:spPr>
          <a:xfrm flipH="1">
            <a:off x="5875281" y="5182916"/>
            <a:ext cx="464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7" name="Straight Arrow Connector 4196">
            <a:extLst>
              <a:ext uri="{FF2B5EF4-FFF2-40B4-BE49-F238E27FC236}">
                <a16:creationId xmlns:a16="http://schemas.microsoft.com/office/drawing/2014/main" id="{0E7A5832-5E2F-CBD3-F2AF-8E2030CD26CB}"/>
              </a:ext>
            </a:extLst>
          </p:cNvPr>
          <p:cNvCxnSpPr>
            <a:cxnSpLocks/>
            <a:stCxn id="4142" idx="3"/>
          </p:cNvCxnSpPr>
          <p:nvPr/>
        </p:nvCxnSpPr>
        <p:spPr>
          <a:xfrm flipV="1">
            <a:off x="6699968" y="5121003"/>
            <a:ext cx="428671" cy="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8" name="Straight Arrow Connector 4197">
            <a:extLst>
              <a:ext uri="{FF2B5EF4-FFF2-40B4-BE49-F238E27FC236}">
                <a16:creationId xmlns:a16="http://schemas.microsoft.com/office/drawing/2014/main" id="{BEF1F493-5652-A446-868C-F03D8B136A31}"/>
              </a:ext>
            </a:extLst>
          </p:cNvPr>
          <p:cNvCxnSpPr>
            <a:cxnSpLocks/>
          </p:cNvCxnSpPr>
          <p:nvPr/>
        </p:nvCxnSpPr>
        <p:spPr>
          <a:xfrm flipH="1">
            <a:off x="6634163" y="5195443"/>
            <a:ext cx="498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01" name="TextBox 4200">
            <a:extLst>
              <a:ext uri="{FF2B5EF4-FFF2-40B4-BE49-F238E27FC236}">
                <a16:creationId xmlns:a16="http://schemas.microsoft.com/office/drawing/2014/main" id="{A8B65AFB-85E3-4D4D-9FE4-6174AD5336CD}"/>
              </a:ext>
            </a:extLst>
          </p:cNvPr>
          <p:cNvSpPr txBox="1"/>
          <p:nvPr/>
        </p:nvSpPr>
        <p:spPr>
          <a:xfrm>
            <a:off x="4762031" y="5289168"/>
            <a:ext cx="609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PMS</a:t>
            </a:r>
            <a:endParaRPr lang="en-GB" dirty="0"/>
          </a:p>
        </p:txBody>
      </p:sp>
      <p:pic>
        <p:nvPicPr>
          <p:cNvPr id="4202" name="Graphic 4201" descr="Blog with solid fill">
            <a:extLst>
              <a:ext uri="{FF2B5EF4-FFF2-40B4-BE49-F238E27FC236}">
                <a16:creationId xmlns:a16="http://schemas.microsoft.com/office/drawing/2014/main" id="{6EB5E422-3E01-5052-A640-7349FC6F630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823382" y="4985626"/>
            <a:ext cx="360000" cy="360000"/>
          </a:xfrm>
          <a:prstGeom prst="rect">
            <a:avLst/>
          </a:prstGeom>
        </p:spPr>
      </p:pic>
      <p:cxnSp>
        <p:nvCxnSpPr>
          <p:cNvPr id="4203" name="Straight Arrow Connector 4202">
            <a:extLst>
              <a:ext uri="{FF2B5EF4-FFF2-40B4-BE49-F238E27FC236}">
                <a16:creationId xmlns:a16="http://schemas.microsoft.com/office/drawing/2014/main" id="{82758563-C60D-B23F-F0E0-761BE51914A3}"/>
              </a:ext>
            </a:extLst>
          </p:cNvPr>
          <p:cNvCxnSpPr>
            <a:cxnSpLocks/>
          </p:cNvCxnSpPr>
          <p:nvPr/>
        </p:nvCxnSpPr>
        <p:spPr>
          <a:xfrm>
            <a:off x="7518394" y="5144863"/>
            <a:ext cx="338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04" name="Straight Arrow Connector 4203">
            <a:extLst>
              <a:ext uri="{FF2B5EF4-FFF2-40B4-BE49-F238E27FC236}">
                <a16:creationId xmlns:a16="http://schemas.microsoft.com/office/drawing/2014/main" id="{2C5E2D3E-FA7F-E36F-4C70-66ED6026F87B}"/>
              </a:ext>
            </a:extLst>
          </p:cNvPr>
          <p:cNvCxnSpPr>
            <a:cxnSpLocks/>
          </p:cNvCxnSpPr>
          <p:nvPr/>
        </p:nvCxnSpPr>
        <p:spPr>
          <a:xfrm flipH="1">
            <a:off x="7521981" y="5219303"/>
            <a:ext cx="338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05" name="Straight Arrow Connector 4204">
            <a:extLst>
              <a:ext uri="{FF2B5EF4-FFF2-40B4-BE49-F238E27FC236}">
                <a16:creationId xmlns:a16="http://schemas.microsoft.com/office/drawing/2014/main" id="{75CF254E-9FCB-9A94-8BF9-9CE5EF323B4D}"/>
              </a:ext>
            </a:extLst>
          </p:cNvPr>
          <p:cNvCxnSpPr>
            <a:cxnSpLocks/>
          </p:cNvCxnSpPr>
          <p:nvPr/>
        </p:nvCxnSpPr>
        <p:spPr>
          <a:xfrm>
            <a:off x="2968264" y="5132336"/>
            <a:ext cx="338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30" name="Rectangle 4229">
            <a:extLst>
              <a:ext uri="{FF2B5EF4-FFF2-40B4-BE49-F238E27FC236}">
                <a16:creationId xmlns:a16="http://schemas.microsoft.com/office/drawing/2014/main" id="{FE002C54-6F14-76BA-3B7E-FDF37C5E2511}"/>
              </a:ext>
            </a:extLst>
          </p:cNvPr>
          <p:cNvSpPr/>
          <p:nvPr/>
        </p:nvSpPr>
        <p:spPr>
          <a:xfrm>
            <a:off x="10248316" y="1768547"/>
            <a:ext cx="1805571" cy="550043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23446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REPORTS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STATEMENTS</a:t>
            </a:r>
          </a:p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231" name="Rectangle 4230">
            <a:extLst>
              <a:ext uri="{FF2B5EF4-FFF2-40B4-BE49-F238E27FC236}">
                <a16:creationId xmlns:a16="http://schemas.microsoft.com/office/drawing/2014/main" id="{856FC251-0CE2-5F47-F780-1B99387D3DC3}"/>
              </a:ext>
            </a:extLst>
          </p:cNvPr>
          <p:cNvSpPr/>
          <p:nvPr/>
        </p:nvSpPr>
        <p:spPr>
          <a:xfrm>
            <a:off x="2056908" y="5562714"/>
            <a:ext cx="7591427" cy="296277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23446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SUPPORTS DECISION MAKING &amp; PROCESSING</a:t>
            </a:r>
          </a:p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232" name="TextBox 4231">
            <a:extLst>
              <a:ext uri="{FF2B5EF4-FFF2-40B4-BE49-F238E27FC236}">
                <a16:creationId xmlns:a16="http://schemas.microsoft.com/office/drawing/2014/main" id="{C2A7E75D-F2B2-FE2A-3F9F-B890CF5E76D6}"/>
              </a:ext>
            </a:extLst>
          </p:cNvPr>
          <p:cNvSpPr txBox="1"/>
          <p:nvPr/>
        </p:nvSpPr>
        <p:spPr>
          <a:xfrm>
            <a:off x="947517" y="1635858"/>
            <a:ext cx="8286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Trades, Positions, Performance, Other Data/Reports….</a:t>
            </a:r>
            <a:endParaRPr lang="en-GB" sz="700" dirty="0"/>
          </a:p>
        </p:txBody>
      </p:sp>
      <p:sp>
        <p:nvSpPr>
          <p:cNvPr id="4233" name="TextBox 4232">
            <a:extLst>
              <a:ext uri="{FF2B5EF4-FFF2-40B4-BE49-F238E27FC236}">
                <a16:creationId xmlns:a16="http://schemas.microsoft.com/office/drawing/2014/main" id="{92DE49DC-31EE-0647-FB02-97AF703D7B6C}"/>
              </a:ext>
            </a:extLst>
          </p:cNvPr>
          <p:cNvSpPr txBox="1"/>
          <p:nvPr/>
        </p:nvSpPr>
        <p:spPr>
          <a:xfrm>
            <a:off x="889896" y="2798246"/>
            <a:ext cx="879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Models, Orders, Trades</a:t>
            </a:r>
            <a:endParaRPr lang="en-GB" sz="700" dirty="0"/>
          </a:p>
        </p:txBody>
      </p:sp>
      <p:sp>
        <p:nvSpPr>
          <p:cNvPr id="4234" name="TextBox 4233">
            <a:extLst>
              <a:ext uri="{FF2B5EF4-FFF2-40B4-BE49-F238E27FC236}">
                <a16:creationId xmlns:a16="http://schemas.microsoft.com/office/drawing/2014/main" id="{65A2E81F-7239-D18B-9C33-5B3388DBD78F}"/>
              </a:ext>
            </a:extLst>
          </p:cNvPr>
          <p:cNvSpPr txBox="1"/>
          <p:nvPr/>
        </p:nvSpPr>
        <p:spPr>
          <a:xfrm>
            <a:off x="973713" y="3239952"/>
            <a:ext cx="879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Positions, Cash, Others…</a:t>
            </a:r>
            <a:endParaRPr lang="en-GB" sz="700" dirty="0"/>
          </a:p>
        </p:txBody>
      </p:sp>
      <p:sp>
        <p:nvSpPr>
          <p:cNvPr id="4236" name="TextBox 4235">
            <a:extLst>
              <a:ext uri="{FF2B5EF4-FFF2-40B4-BE49-F238E27FC236}">
                <a16:creationId xmlns:a16="http://schemas.microsoft.com/office/drawing/2014/main" id="{891B89BD-3BE3-A855-3148-596B3558FE07}"/>
              </a:ext>
            </a:extLst>
          </p:cNvPr>
          <p:cNvSpPr txBox="1"/>
          <p:nvPr/>
        </p:nvSpPr>
        <p:spPr>
          <a:xfrm>
            <a:off x="934421" y="4037345"/>
            <a:ext cx="879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Positions, Cash, NAV, GL</a:t>
            </a:r>
            <a:endParaRPr lang="en-GB" sz="700" dirty="0"/>
          </a:p>
        </p:txBody>
      </p:sp>
      <p:sp>
        <p:nvSpPr>
          <p:cNvPr id="4237" name="TextBox 4236">
            <a:extLst>
              <a:ext uri="{FF2B5EF4-FFF2-40B4-BE49-F238E27FC236}">
                <a16:creationId xmlns:a16="http://schemas.microsoft.com/office/drawing/2014/main" id="{BECF8D85-7EF4-3A31-BD30-95ED88304509}"/>
              </a:ext>
            </a:extLst>
          </p:cNvPr>
          <p:cNvSpPr txBox="1"/>
          <p:nvPr/>
        </p:nvSpPr>
        <p:spPr>
          <a:xfrm>
            <a:off x="947517" y="4461339"/>
            <a:ext cx="879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Trades, Cash Movements</a:t>
            </a:r>
            <a:endParaRPr lang="en-GB" sz="700" dirty="0"/>
          </a:p>
        </p:txBody>
      </p:sp>
      <p:sp>
        <p:nvSpPr>
          <p:cNvPr id="4238" name="TextBox 4237">
            <a:extLst>
              <a:ext uri="{FF2B5EF4-FFF2-40B4-BE49-F238E27FC236}">
                <a16:creationId xmlns:a16="http://schemas.microsoft.com/office/drawing/2014/main" id="{33C4C1DA-D8C9-81CB-F9EC-D32B16421098}"/>
              </a:ext>
            </a:extLst>
          </p:cNvPr>
          <p:cNvSpPr txBox="1"/>
          <p:nvPr/>
        </p:nvSpPr>
        <p:spPr>
          <a:xfrm>
            <a:off x="876740" y="5190043"/>
            <a:ext cx="9272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Sec Masters,</a:t>
            </a:r>
          </a:p>
          <a:p>
            <a:r>
              <a:rPr lang="en-US" sz="700" dirty="0"/>
              <a:t>Prices, Rates, Curves, Indices, Benchmarks Constituents</a:t>
            </a:r>
            <a:endParaRPr lang="en-GB" sz="700" dirty="0"/>
          </a:p>
        </p:txBody>
      </p:sp>
      <p:grpSp>
        <p:nvGrpSpPr>
          <p:cNvPr id="4241" name="Group 4240">
            <a:extLst>
              <a:ext uri="{FF2B5EF4-FFF2-40B4-BE49-F238E27FC236}">
                <a16:creationId xmlns:a16="http://schemas.microsoft.com/office/drawing/2014/main" id="{97B57A39-8719-18E8-A8B5-67FBA30D90F7}"/>
              </a:ext>
            </a:extLst>
          </p:cNvPr>
          <p:cNvGrpSpPr/>
          <p:nvPr/>
        </p:nvGrpSpPr>
        <p:grpSpPr>
          <a:xfrm>
            <a:off x="374755" y="5190043"/>
            <a:ext cx="395855" cy="401784"/>
            <a:chOff x="6138926" y="3427941"/>
            <a:chExt cx="972924" cy="987495"/>
          </a:xfrm>
        </p:grpSpPr>
        <p:pic>
          <p:nvPicPr>
            <p:cNvPr id="4242" name="Graphic 4241" descr="Paper outline">
              <a:extLst>
                <a:ext uri="{FF2B5EF4-FFF2-40B4-BE49-F238E27FC236}">
                  <a16:creationId xmlns:a16="http://schemas.microsoft.com/office/drawing/2014/main" id="{E5F64D1D-E7E8-6DA8-067E-5AE1042AF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138926" y="3427941"/>
              <a:ext cx="914400" cy="914400"/>
            </a:xfrm>
            <a:prstGeom prst="rect">
              <a:avLst/>
            </a:prstGeom>
          </p:spPr>
        </p:pic>
        <p:pic>
          <p:nvPicPr>
            <p:cNvPr id="4243" name="Graphic 4242" descr="Paper outline">
              <a:extLst>
                <a:ext uri="{FF2B5EF4-FFF2-40B4-BE49-F238E27FC236}">
                  <a16:creationId xmlns:a16="http://schemas.microsoft.com/office/drawing/2014/main" id="{4F9DEF19-57A6-EE74-7EAF-0D36D063C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197450" y="3501036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C45A3F58-6F52-898A-DB67-C65130705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" name="Freeform: Shape 4217">
            <a:extLst>
              <a:ext uri="{FF2B5EF4-FFF2-40B4-BE49-F238E27FC236}">
                <a16:creationId xmlns:a16="http://schemas.microsoft.com/office/drawing/2014/main" id="{9E3768A1-9824-1041-CA35-27F438608CE3}"/>
              </a:ext>
            </a:extLst>
          </p:cNvPr>
          <p:cNvSpPr/>
          <p:nvPr/>
        </p:nvSpPr>
        <p:spPr>
          <a:xfrm>
            <a:off x="9659205" y="1711094"/>
            <a:ext cx="2430062" cy="3989879"/>
          </a:xfrm>
          <a:custGeom>
            <a:avLst/>
            <a:gdLst>
              <a:gd name="connsiteX0" fmla="*/ 549937 w 2430062"/>
              <a:gd name="connsiteY0" fmla="*/ 0 h 3989879"/>
              <a:gd name="connsiteX1" fmla="*/ 2397430 w 2430062"/>
              <a:gd name="connsiteY1" fmla="*/ 0 h 3989879"/>
              <a:gd name="connsiteX2" fmla="*/ 2430062 w 2430062"/>
              <a:gd name="connsiteY2" fmla="*/ 32632 h 3989879"/>
              <a:gd name="connsiteX3" fmla="*/ 2430062 w 2430062"/>
              <a:gd name="connsiteY3" fmla="*/ 3957247 h 3989879"/>
              <a:gd name="connsiteX4" fmla="*/ 2397430 w 2430062"/>
              <a:gd name="connsiteY4" fmla="*/ 3989879 h 3989879"/>
              <a:gd name="connsiteX5" fmla="*/ 549937 w 2430062"/>
              <a:gd name="connsiteY5" fmla="*/ 3989879 h 3989879"/>
              <a:gd name="connsiteX6" fmla="*/ 517305 w 2430062"/>
              <a:gd name="connsiteY6" fmla="*/ 3957247 h 3989879"/>
              <a:gd name="connsiteX7" fmla="*/ 517305 w 2430062"/>
              <a:gd name="connsiteY7" fmla="*/ 2228920 h 3989879"/>
              <a:gd name="connsiteX8" fmla="*/ 273488 w 2430062"/>
              <a:gd name="connsiteY8" fmla="*/ 3843500 h 3989879"/>
              <a:gd name="connsiteX9" fmla="*/ 0 w 2430062"/>
              <a:gd name="connsiteY9" fmla="*/ 3843500 h 3989879"/>
              <a:gd name="connsiteX10" fmla="*/ 0 w 2430062"/>
              <a:gd name="connsiteY10" fmla="*/ 221372 h 3989879"/>
              <a:gd name="connsiteX11" fmla="*/ 273488 w 2430062"/>
              <a:gd name="connsiteY11" fmla="*/ 221372 h 3989879"/>
              <a:gd name="connsiteX12" fmla="*/ 517305 w 2430062"/>
              <a:gd name="connsiteY12" fmla="*/ 1835952 h 3989879"/>
              <a:gd name="connsiteX13" fmla="*/ 517305 w 2430062"/>
              <a:gd name="connsiteY13" fmla="*/ 32632 h 3989879"/>
              <a:gd name="connsiteX14" fmla="*/ 549937 w 2430062"/>
              <a:gd name="connsiteY14" fmla="*/ 0 h 3989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30062" h="3989879">
                <a:moveTo>
                  <a:pt x="549937" y="0"/>
                </a:moveTo>
                <a:lnTo>
                  <a:pt x="2397430" y="0"/>
                </a:lnTo>
                <a:cubicBezTo>
                  <a:pt x="2415452" y="0"/>
                  <a:pt x="2430062" y="14610"/>
                  <a:pt x="2430062" y="32632"/>
                </a:cubicBezTo>
                <a:lnTo>
                  <a:pt x="2430062" y="3957247"/>
                </a:lnTo>
                <a:cubicBezTo>
                  <a:pt x="2430062" y="3975269"/>
                  <a:pt x="2415452" y="3989879"/>
                  <a:pt x="2397430" y="3989879"/>
                </a:cubicBezTo>
                <a:lnTo>
                  <a:pt x="549937" y="3989879"/>
                </a:lnTo>
                <a:cubicBezTo>
                  <a:pt x="531915" y="3989879"/>
                  <a:pt x="517305" y="3975269"/>
                  <a:pt x="517305" y="3957247"/>
                </a:cubicBezTo>
                <a:lnTo>
                  <a:pt x="517305" y="2228920"/>
                </a:lnTo>
                <a:lnTo>
                  <a:pt x="273488" y="3843500"/>
                </a:lnTo>
                <a:lnTo>
                  <a:pt x="0" y="3843500"/>
                </a:lnTo>
                <a:lnTo>
                  <a:pt x="0" y="221372"/>
                </a:lnTo>
                <a:lnTo>
                  <a:pt x="273488" y="221372"/>
                </a:lnTo>
                <a:lnTo>
                  <a:pt x="517305" y="1835952"/>
                </a:lnTo>
                <a:lnTo>
                  <a:pt x="517305" y="32632"/>
                </a:lnTo>
                <a:cubicBezTo>
                  <a:pt x="517305" y="14610"/>
                  <a:pt x="531915" y="0"/>
                  <a:pt x="549937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rgbClr val="2344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4" name="Google Shape;114;g29c034ba77e_0_8">
            <a:extLst>
              <a:ext uri="{FF2B5EF4-FFF2-40B4-BE49-F238E27FC236}">
                <a16:creationId xmlns:a16="http://schemas.microsoft.com/office/drawing/2014/main" id="{36029E91-E0C2-A651-B38C-C708AC7AA7D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7500" y="223314"/>
            <a:ext cx="105729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1700" dirty="0">
                <a:solidFill>
                  <a:srgbClr val="009D86"/>
                </a:solidFill>
              </a:rPr>
              <a:t>OPERATING MODEL</a:t>
            </a:r>
            <a:r>
              <a:rPr lang="en-US" sz="1700" dirty="0"/>
              <a:t>: </a:t>
            </a:r>
            <a:r>
              <a:rPr lang="en-US" sz="1700" dirty="0">
                <a:solidFill>
                  <a:schemeClr val="accent2"/>
                </a:solidFill>
              </a:rPr>
              <a:t>Operational Impact</a:t>
            </a:r>
            <a:endParaRPr sz="1700" dirty="0">
              <a:solidFill>
                <a:schemeClr val="accent2"/>
              </a:solidFill>
            </a:endParaRPr>
          </a:p>
        </p:txBody>
      </p:sp>
      <p:sp>
        <p:nvSpPr>
          <p:cNvPr id="115" name="Google Shape;115;g29c034ba77e_0_8">
            <a:extLst>
              <a:ext uri="{FF2B5EF4-FFF2-40B4-BE49-F238E27FC236}">
                <a16:creationId xmlns:a16="http://schemas.microsoft.com/office/drawing/2014/main" id="{2D4A723F-3CE2-F8DA-27C3-6F3AC03ECA52}"/>
              </a:ext>
            </a:extLst>
          </p:cNvPr>
          <p:cNvSpPr txBox="1"/>
          <p:nvPr/>
        </p:nvSpPr>
        <p:spPr>
          <a:xfrm>
            <a:off x="4588471" y="6538500"/>
            <a:ext cx="230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100" rIns="762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 &amp; Proprietary. Not for Distribution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32" name="Group 4131">
            <a:extLst>
              <a:ext uri="{FF2B5EF4-FFF2-40B4-BE49-F238E27FC236}">
                <a16:creationId xmlns:a16="http://schemas.microsoft.com/office/drawing/2014/main" id="{5A88FEF0-E20C-FC05-619B-9B81F76DF4F1}"/>
              </a:ext>
            </a:extLst>
          </p:cNvPr>
          <p:cNvGrpSpPr/>
          <p:nvPr/>
        </p:nvGrpSpPr>
        <p:grpSpPr>
          <a:xfrm>
            <a:off x="48500" y="1410320"/>
            <a:ext cx="957667" cy="1177952"/>
            <a:chOff x="52388" y="1544385"/>
            <a:chExt cx="957667" cy="117795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669D640-3C97-0C43-7258-AD6236EE4D2B}"/>
                </a:ext>
              </a:extLst>
            </p:cNvPr>
            <p:cNvGrpSpPr/>
            <p:nvPr/>
          </p:nvGrpSpPr>
          <p:grpSpPr>
            <a:xfrm>
              <a:off x="236220" y="1544385"/>
              <a:ext cx="587693" cy="681724"/>
              <a:chOff x="392581" y="1249083"/>
              <a:chExt cx="1165781" cy="1352306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5A01083-80EA-1C29-D596-B2D4F4EF731F}"/>
                  </a:ext>
                </a:extLst>
              </p:cNvPr>
              <p:cNvGrpSpPr/>
              <p:nvPr/>
            </p:nvGrpSpPr>
            <p:grpSpPr>
              <a:xfrm>
                <a:off x="392581" y="1249083"/>
                <a:ext cx="1165781" cy="1352306"/>
                <a:chOff x="392581" y="1249083"/>
                <a:chExt cx="1165781" cy="1352306"/>
              </a:xfrm>
            </p:grpSpPr>
            <p:sp>
              <p:nvSpPr>
                <p:cNvPr id="16" name="Hexagon 15">
                  <a:extLst>
                    <a:ext uri="{FF2B5EF4-FFF2-40B4-BE49-F238E27FC236}">
                      <a16:creationId xmlns:a16="http://schemas.microsoft.com/office/drawing/2014/main" id="{C023DA12-92B5-1BD6-805F-4D5784010D3D}"/>
                    </a:ext>
                  </a:extLst>
                </p:cNvPr>
                <p:cNvSpPr/>
                <p:nvPr/>
              </p:nvSpPr>
              <p:spPr>
                <a:xfrm rot="5400000">
                  <a:off x="299319" y="1342345"/>
                  <a:ext cx="1352306" cy="1165781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Hexagon 16">
                  <a:extLst>
                    <a:ext uri="{FF2B5EF4-FFF2-40B4-BE49-F238E27FC236}">
                      <a16:creationId xmlns:a16="http://schemas.microsoft.com/office/drawing/2014/main" id="{636CF23B-E370-A823-6B82-63AE725A363F}"/>
                    </a:ext>
                  </a:extLst>
                </p:cNvPr>
                <p:cNvSpPr/>
                <p:nvPr/>
              </p:nvSpPr>
              <p:spPr>
                <a:xfrm rot="5400000">
                  <a:off x="366486" y="1400247"/>
                  <a:ext cx="1217973" cy="1049977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32" name="Graphic 31" descr="Teacher outline">
                <a:extLst>
                  <a:ext uri="{FF2B5EF4-FFF2-40B4-BE49-F238E27FC236}">
                    <a16:creationId xmlns:a16="http://schemas.microsoft.com/office/drawing/2014/main" id="{FA81D1B4-2DA4-C81B-A780-791BDEE28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7592" y="145252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BB7870-AFA1-A47D-36D4-E87B48133433}"/>
                </a:ext>
              </a:extLst>
            </p:cNvPr>
            <p:cNvSpPr txBox="1"/>
            <p:nvPr/>
          </p:nvSpPr>
          <p:spPr>
            <a:xfrm>
              <a:off x="52388" y="2168339"/>
              <a:ext cx="95766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00" dirty="0">
                  <a:solidFill>
                    <a:srgbClr val="002060"/>
                  </a:solidFill>
                </a:rPr>
                <a:t>Multiple</a:t>
              </a:r>
            </a:p>
            <a:p>
              <a:pPr algn="ctr"/>
              <a:r>
                <a:rPr lang="en-GB" sz="1000" dirty="0">
                  <a:solidFill>
                    <a:srgbClr val="002060"/>
                  </a:solidFill>
                </a:rPr>
                <a:t>External Mandates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EE51BA2-5D35-7DBF-29B9-FECBCB8D8EB3}"/>
              </a:ext>
            </a:extLst>
          </p:cNvPr>
          <p:cNvSpPr/>
          <p:nvPr/>
        </p:nvSpPr>
        <p:spPr>
          <a:xfrm>
            <a:off x="1801171" y="1150715"/>
            <a:ext cx="7933803" cy="4969787"/>
          </a:xfrm>
          <a:prstGeom prst="roundRect">
            <a:avLst>
              <a:gd name="adj" fmla="val 1706"/>
            </a:avLst>
          </a:prstGeom>
          <a:solidFill>
            <a:schemeClr val="bg1"/>
          </a:solidFill>
          <a:ln w="9525">
            <a:solidFill>
              <a:srgbClr val="009D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0330352-5846-19E6-1EBC-2DD62D794FEF}"/>
              </a:ext>
            </a:extLst>
          </p:cNvPr>
          <p:cNvGrpSpPr/>
          <p:nvPr/>
        </p:nvGrpSpPr>
        <p:grpSpPr>
          <a:xfrm>
            <a:off x="2056908" y="1932466"/>
            <a:ext cx="1404938" cy="2458025"/>
            <a:chOff x="3438525" y="1909681"/>
            <a:chExt cx="1404938" cy="245802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7BDFC07-F1DB-7C2E-2D86-E4C7F3D582C7}"/>
                </a:ext>
              </a:extLst>
            </p:cNvPr>
            <p:cNvSpPr/>
            <p:nvPr/>
          </p:nvSpPr>
          <p:spPr>
            <a:xfrm>
              <a:off x="3438525" y="2266868"/>
              <a:ext cx="1404938" cy="2100838"/>
            </a:xfrm>
            <a:prstGeom prst="rect">
              <a:avLst/>
            </a:prstGeom>
            <a:noFill/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8899B3-7080-3422-E791-6E3D05FAF964}"/>
                </a:ext>
              </a:extLst>
            </p:cNvPr>
            <p:cNvSpPr/>
            <p:nvPr/>
          </p:nvSpPr>
          <p:spPr>
            <a:xfrm>
              <a:off x="3438525" y="1909681"/>
              <a:ext cx="1404938" cy="357187"/>
            </a:xfrm>
            <a:prstGeom prst="rect">
              <a:avLst/>
            </a:prstGeom>
            <a:gradFill flip="none" rotWithShape="1">
              <a:gsLst>
                <a:gs pos="0">
                  <a:srgbClr val="009D86">
                    <a:shade val="30000"/>
                    <a:satMod val="115000"/>
                  </a:srgbClr>
                </a:gs>
                <a:gs pos="50000">
                  <a:srgbClr val="009D86">
                    <a:shade val="67500"/>
                    <a:satMod val="115000"/>
                  </a:srgbClr>
                </a:gs>
                <a:gs pos="100000">
                  <a:srgbClr val="009D86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Research Management</a:t>
              </a:r>
              <a:endParaRPr lang="en-GB" sz="1050" b="1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0E8F6CA-2EAD-755B-15F2-C070204B1919}"/>
              </a:ext>
            </a:extLst>
          </p:cNvPr>
          <p:cNvGrpSpPr/>
          <p:nvPr/>
        </p:nvGrpSpPr>
        <p:grpSpPr>
          <a:xfrm>
            <a:off x="3599958" y="1932466"/>
            <a:ext cx="1404938" cy="2458025"/>
            <a:chOff x="3438525" y="1909681"/>
            <a:chExt cx="1404938" cy="245802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B94D94B-5FDC-F4EC-8113-2785DBE8D69E}"/>
                </a:ext>
              </a:extLst>
            </p:cNvPr>
            <p:cNvSpPr/>
            <p:nvPr/>
          </p:nvSpPr>
          <p:spPr>
            <a:xfrm>
              <a:off x="3438525" y="2266868"/>
              <a:ext cx="1404938" cy="2100838"/>
            </a:xfrm>
            <a:prstGeom prst="rect">
              <a:avLst/>
            </a:prstGeom>
            <a:noFill/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BE1978-2F06-5A44-37CD-9F5F9C57E018}"/>
                </a:ext>
              </a:extLst>
            </p:cNvPr>
            <p:cNvSpPr/>
            <p:nvPr/>
          </p:nvSpPr>
          <p:spPr>
            <a:xfrm>
              <a:off x="3438525" y="1909681"/>
              <a:ext cx="1404938" cy="357187"/>
            </a:xfrm>
            <a:prstGeom prst="rect">
              <a:avLst/>
            </a:prstGeom>
            <a:gradFill flip="none" rotWithShape="1">
              <a:gsLst>
                <a:gs pos="0">
                  <a:srgbClr val="009D86">
                    <a:shade val="30000"/>
                    <a:satMod val="115000"/>
                  </a:srgbClr>
                </a:gs>
                <a:gs pos="50000">
                  <a:srgbClr val="009D86">
                    <a:shade val="67500"/>
                    <a:satMod val="115000"/>
                  </a:srgbClr>
                </a:gs>
                <a:gs pos="100000">
                  <a:srgbClr val="009D86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Portfolio &amp; Risk Management</a:t>
              </a:r>
              <a:endParaRPr lang="en-GB" sz="1050" b="1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A7BD6F9-40C7-4AFC-B700-F291BB8E15C7}"/>
              </a:ext>
            </a:extLst>
          </p:cNvPr>
          <p:cNvGrpSpPr/>
          <p:nvPr/>
        </p:nvGrpSpPr>
        <p:grpSpPr>
          <a:xfrm>
            <a:off x="5143008" y="1932466"/>
            <a:ext cx="1404938" cy="2458025"/>
            <a:chOff x="3438525" y="1909681"/>
            <a:chExt cx="1404938" cy="245802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9177377-0302-0484-F2B0-8D28228D16C3}"/>
                </a:ext>
              </a:extLst>
            </p:cNvPr>
            <p:cNvSpPr/>
            <p:nvPr/>
          </p:nvSpPr>
          <p:spPr>
            <a:xfrm>
              <a:off x="3438525" y="2266868"/>
              <a:ext cx="1404938" cy="2100838"/>
            </a:xfrm>
            <a:prstGeom prst="rect">
              <a:avLst/>
            </a:prstGeom>
            <a:noFill/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4D40B77-9690-9DB1-F7CE-1C57EEB73DBF}"/>
                </a:ext>
              </a:extLst>
            </p:cNvPr>
            <p:cNvSpPr/>
            <p:nvPr/>
          </p:nvSpPr>
          <p:spPr>
            <a:xfrm>
              <a:off x="3438525" y="1909681"/>
              <a:ext cx="1404938" cy="357187"/>
            </a:xfrm>
            <a:prstGeom prst="rect">
              <a:avLst/>
            </a:prstGeom>
            <a:gradFill flip="none" rotWithShape="1">
              <a:gsLst>
                <a:gs pos="0">
                  <a:srgbClr val="009D86">
                    <a:shade val="30000"/>
                    <a:satMod val="115000"/>
                  </a:srgbClr>
                </a:gs>
                <a:gs pos="50000">
                  <a:srgbClr val="009D86">
                    <a:shade val="67500"/>
                    <a:satMod val="115000"/>
                  </a:srgbClr>
                </a:gs>
                <a:gs pos="100000">
                  <a:srgbClr val="009D86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Order &amp; Execution Management</a:t>
              </a:r>
              <a:endParaRPr lang="en-GB" sz="1050" b="1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0701912-4206-49EE-4CE2-32108170178E}"/>
              </a:ext>
            </a:extLst>
          </p:cNvPr>
          <p:cNvGrpSpPr/>
          <p:nvPr/>
        </p:nvGrpSpPr>
        <p:grpSpPr>
          <a:xfrm>
            <a:off x="6690821" y="1932466"/>
            <a:ext cx="1404938" cy="2458025"/>
            <a:chOff x="3438525" y="1909681"/>
            <a:chExt cx="1404938" cy="245802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B93DB84-653A-24B5-CF86-A56F080DC258}"/>
                </a:ext>
              </a:extLst>
            </p:cNvPr>
            <p:cNvSpPr/>
            <p:nvPr/>
          </p:nvSpPr>
          <p:spPr>
            <a:xfrm>
              <a:off x="3438525" y="2266868"/>
              <a:ext cx="1404938" cy="2100838"/>
            </a:xfrm>
            <a:prstGeom prst="rect">
              <a:avLst/>
            </a:prstGeom>
            <a:noFill/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CC83E77-DF4C-5885-1D9D-04146CAE5293}"/>
                </a:ext>
              </a:extLst>
            </p:cNvPr>
            <p:cNvSpPr/>
            <p:nvPr/>
          </p:nvSpPr>
          <p:spPr>
            <a:xfrm>
              <a:off x="3438525" y="1909681"/>
              <a:ext cx="1404938" cy="357187"/>
            </a:xfrm>
            <a:prstGeom prst="rect">
              <a:avLst/>
            </a:prstGeom>
            <a:gradFill flip="none" rotWithShape="1">
              <a:gsLst>
                <a:gs pos="0">
                  <a:srgbClr val="009D86">
                    <a:shade val="30000"/>
                    <a:satMod val="115000"/>
                  </a:srgbClr>
                </a:gs>
                <a:gs pos="50000">
                  <a:srgbClr val="009D86">
                    <a:shade val="67500"/>
                    <a:satMod val="115000"/>
                  </a:srgbClr>
                </a:gs>
                <a:gs pos="100000">
                  <a:srgbClr val="009D86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Compliance &amp; Risk Oversight</a:t>
              </a:r>
              <a:endParaRPr lang="en-GB" sz="1050" b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0FB0F02-981B-8565-59D8-ED5411BC6283}"/>
              </a:ext>
            </a:extLst>
          </p:cNvPr>
          <p:cNvGrpSpPr/>
          <p:nvPr/>
        </p:nvGrpSpPr>
        <p:grpSpPr>
          <a:xfrm>
            <a:off x="8243397" y="1932466"/>
            <a:ext cx="1404938" cy="2458025"/>
            <a:chOff x="3438525" y="1909681"/>
            <a:chExt cx="1404938" cy="245802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46AD3A7-D31F-42BA-6D2E-0D533A23624C}"/>
                </a:ext>
              </a:extLst>
            </p:cNvPr>
            <p:cNvSpPr/>
            <p:nvPr/>
          </p:nvSpPr>
          <p:spPr>
            <a:xfrm>
              <a:off x="3438525" y="2266868"/>
              <a:ext cx="1404938" cy="2100838"/>
            </a:xfrm>
            <a:prstGeom prst="rect">
              <a:avLst/>
            </a:prstGeom>
            <a:noFill/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DB154BF-2DB9-D76F-CEFC-377F85B29720}"/>
                </a:ext>
              </a:extLst>
            </p:cNvPr>
            <p:cNvSpPr/>
            <p:nvPr/>
          </p:nvSpPr>
          <p:spPr>
            <a:xfrm>
              <a:off x="3438525" y="1909681"/>
              <a:ext cx="1404938" cy="357187"/>
            </a:xfrm>
            <a:prstGeom prst="rect">
              <a:avLst/>
            </a:prstGeom>
            <a:gradFill flip="none" rotWithShape="1">
              <a:gsLst>
                <a:gs pos="0">
                  <a:srgbClr val="009D86">
                    <a:shade val="30000"/>
                    <a:satMod val="115000"/>
                  </a:srgbClr>
                </a:gs>
                <a:gs pos="50000">
                  <a:srgbClr val="009D86">
                    <a:shade val="67500"/>
                    <a:satMod val="115000"/>
                  </a:srgbClr>
                </a:gs>
                <a:gs pos="100000">
                  <a:srgbClr val="009D86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Accounting &amp; Reconciliations</a:t>
              </a:r>
              <a:endParaRPr lang="en-GB" sz="1050" b="1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66A416-1549-D0C5-5594-38012C8669EE}"/>
              </a:ext>
            </a:extLst>
          </p:cNvPr>
          <p:cNvGrpSpPr/>
          <p:nvPr/>
        </p:nvGrpSpPr>
        <p:grpSpPr>
          <a:xfrm>
            <a:off x="2056908" y="4561530"/>
            <a:ext cx="7591427" cy="991175"/>
            <a:chOff x="3438525" y="1909681"/>
            <a:chExt cx="1404938" cy="245802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8F03D17-3035-6741-5686-CEF078911C0B}"/>
                </a:ext>
              </a:extLst>
            </p:cNvPr>
            <p:cNvSpPr/>
            <p:nvPr/>
          </p:nvSpPr>
          <p:spPr>
            <a:xfrm>
              <a:off x="3438525" y="2266868"/>
              <a:ext cx="1404938" cy="2100838"/>
            </a:xfrm>
            <a:prstGeom prst="rect">
              <a:avLst/>
            </a:prstGeom>
            <a:noFill/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CD6DCBD-4481-B6EF-83AD-4EAE70691D77}"/>
                </a:ext>
              </a:extLst>
            </p:cNvPr>
            <p:cNvSpPr/>
            <p:nvPr/>
          </p:nvSpPr>
          <p:spPr>
            <a:xfrm>
              <a:off x="3438525" y="1909681"/>
              <a:ext cx="1404938" cy="884857"/>
            </a:xfrm>
            <a:prstGeom prst="rect">
              <a:avLst/>
            </a:prstGeom>
            <a:gradFill flip="none" rotWithShape="1">
              <a:gsLst>
                <a:gs pos="0">
                  <a:srgbClr val="009D86">
                    <a:shade val="30000"/>
                    <a:satMod val="115000"/>
                  </a:srgbClr>
                </a:gs>
                <a:gs pos="50000">
                  <a:srgbClr val="009D86">
                    <a:shade val="67500"/>
                    <a:satMod val="115000"/>
                  </a:srgbClr>
                </a:gs>
                <a:gs pos="100000">
                  <a:srgbClr val="009D86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Technology &amp; Infrastructure</a:t>
              </a:r>
              <a:endParaRPr lang="en-GB" sz="1050" b="1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F44ECB6-01A0-AC3B-7080-B9A5C6AE361C}"/>
              </a:ext>
            </a:extLst>
          </p:cNvPr>
          <p:cNvSpPr txBox="1"/>
          <p:nvPr/>
        </p:nvSpPr>
        <p:spPr>
          <a:xfrm>
            <a:off x="2163121" y="2388925"/>
            <a:ext cx="1204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Content Creation</a:t>
            </a:r>
          </a:p>
          <a:p>
            <a:endParaRPr lang="en-US" sz="1000" dirty="0"/>
          </a:p>
          <a:p>
            <a:r>
              <a:rPr lang="en-US" sz="1000" dirty="0"/>
              <a:t>Custom Data</a:t>
            </a:r>
          </a:p>
          <a:p>
            <a:endParaRPr lang="en-US" sz="1000" dirty="0"/>
          </a:p>
          <a:p>
            <a:r>
              <a:rPr lang="en-US" sz="1000" dirty="0"/>
              <a:t>Consumption &amp; Collaboration</a:t>
            </a:r>
          </a:p>
          <a:p>
            <a:endParaRPr lang="en-US" sz="1000" dirty="0"/>
          </a:p>
          <a:p>
            <a:r>
              <a:rPr lang="en-US" sz="1000" dirty="0"/>
              <a:t>Research Analytics</a:t>
            </a:r>
          </a:p>
          <a:p>
            <a:endParaRPr lang="en-US" sz="1000" dirty="0"/>
          </a:p>
          <a:p>
            <a:r>
              <a:rPr lang="en-US" sz="1000" dirty="0"/>
              <a:t>ESG Management</a:t>
            </a:r>
            <a:endParaRPr lang="en-GB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288D34-BC6B-CD62-6139-DE4A83E2D64A}"/>
              </a:ext>
            </a:extLst>
          </p:cNvPr>
          <p:cNvSpPr txBox="1"/>
          <p:nvPr/>
        </p:nvSpPr>
        <p:spPr>
          <a:xfrm>
            <a:off x="3681498" y="2382689"/>
            <a:ext cx="1204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Portfolio Analytics</a:t>
            </a:r>
          </a:p>
          <a:p>
            <a:endParaRPr lang="en-US" sz="1000" dirty="0"/>
          </a:p>
          <a:p>
            <a:r>
              <a:rPr lang="en-US" sz="1000" dirty="0"/>
              <a:t>Risk Management</a:t>
            </a:r>
          </a:p>
          <a:p>
            <a:endParaRPr lang="en-US" sz="1000" dirty="0"/>
          </a:p>
          <a:p>
            <a:r>
              <a:rPr lang="en-US" sz="1000" dirty="0"/>
              <a:t>Performance Attribution</a:t>
            </a:r>
          </a:p>
          <a:p>
            <a:endParaRPr lang="en-US" sz="1000" dirty="0"/>
          </a:p>
          <a:p>
            <a:r>
              <a:rPr lang="en-US" sz="1000" dirty="0"/>
              <a:t>Modelling &amp; Construction</a:t>
            </a:r>
          </a:p>
          <a:p>
            <a:endParaRPr lang="en-US" sz="1000" dirty="0"/>
          </a:p>
          <a:p>
            <a:r>
              <a:rPr lang="en-US" sz="1000" dirty="0"/>
              <a:t>Monitoring &amp; Reporting</a:t>
            </a:r>
            <a:endParaRPr lang="en-GB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EFBC82-29B8-B598-8BF2-EEE5396741A3}"/>
              </a:ext>
            </a:extLst>
          </p:cNvPr>
          <p:cNvSpPr txBox="1"/>
          <p:nvPr/>
        </p:nvSpPr>
        <p:spPr>
          <a:xfrm>
            <a:off x="5187309" y="2379362"/>
            <a:ext cx="13096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Rebalancing &amp; Order Management</a:t>
            </a:r>
          </a:p>
          <a:p>
            <a:endParaRPr lang="en-US" sz="1000" dirty="0"/>
          </a:p>
          <a:p>
            <a:r>
              <a:rPr lang="en-US" sz="1000" dirty="0"/>
              <a:t>Execution Management</a:t>
            </a:r>
          </a:p>
          <a:p>
            <a:endParaRPr lang="en-US" sz="1000" dirty="0"/>
          </a:p>
          <a:p>
            <a:r>
              <a:rPr lang="en-US" sz="1000" dirty="0"/>
              <a:t>Transaction Cost Analytics</a:t>
            </a:r>
          </a:p>
          <a:p>
            <a:endParaRPr lang="en-US" sz="1000" dirty="0"/>
          </a:p>
          <a:p>
            <a:r>
              <a:rPr lang="en-US" sz="1000" dirty="0"/>
              <a:t>Post Trade – Matching &amp; Settlements</a:t>
            </a:r>
            <a:endParaRPr lang="en-GB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AD88E6-0873-3CDC-87AB-CF09A95C9866}"/>
              </a:ext>
            </a:extLst>
          </p:cNvPr>
          <p:cNvSpPr txBox="1"/>
          <p:nvPr/>
        </p:nvSpPr>
        <p:spPr>
          <a:xfrm>
            <a:off x="6738446" y="2379362"/>
            <a:ext cx="13096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Investment &amp; Trade Compliance</a:t>
            </a:r>
          </a:p>
          <a:p>
            <a:endParaRPr lang="en-US" sz="1000" dirty="0"/>
          </a:p>
          <a:p>
            <a:r>
              <a:rPr lang="en-US" sz="1000" dirty="0"/>
              <a:t>Best Execution Oversight</a:t>
            </a:r>
          </a:p>
          <a:p>
            <a:endParaRPr lang="en-US" sz="1000" dirty="0"/>
          </a:p>
          <a:p>
            <a:r>
              <a:rPr lang="en-US" sz="1000" dirty="0"/>
              <a:t>Ex-Post Compliance</a:t>
            </a:r>
          </a:p>
          <a:p>
            <a:endParaRPr lang="en-US" sz="1000" dirty="0"/>
          </a:p>
          <a:p>
            <a:r>
              <a:rPr lang="en-US" sz="1000" dirty="0"/>
              <a:t>Regulatory &amp; Risk Reporting</a:t>
            </a:r>
            <a:endParaRPr lang="en-GB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A5B466-D01C-49B6-5BAD-6C44CE44E2CD}"/>
              </a:ext>
            </a:extLst>
          </p:cNvPr>
          <p:cNvSpPr txBox="1"/>
          <p:nvPr/>
        </p:nvSpPr>
        <p:spPr>
          <a:xfrm>
            <a:off x="8291022" y="2379362"/>
            <a:ext cx="13096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IBOR / ABOR</a:t>
            </a:r>
          </a:p>
          <a:p>
            <a:endParaRPr lang="en-US" sz="1000" dirty="0"/>
          </a:p>
          <a:p>
            <a:r>
              <a:rPr lang="en-US" sz="1000" dirty="0"/>
              <a:t>Corporate Actions Processing</a:t>
            </a:r>
          </a:p>
          <a:p>
            <a:endParaRPr lang="en-US" sz="1000" dirty="0"/>
          </a:p>
          <a:p>
            <a:r>
              <a:rPr lang="en-US" sz="1000" dirty="0"/>
              <a:t>Custody Reconciliations</a:t>
            </a:r>
          </a:p>
          <a:p>
            <a:endParaRPr lang="en-US" sz="1000" dirty="0"/>
          </a:p>
          <a:p>
            <a:r>
              <a:rPr lang="en-US" sz="1000" dirty="0"/>
              <a:t>Reporting &amp; Statements</a:t>
            </a:r>
          </a:p>
          <a:p>
            <a:endParaRPr lang="en-US" sz="1000" dirty="0"/>
          </a:p>
          <a:p>
            <a:endParaRPr lang="en-US" sz="1000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6277C0A-4F77-0CF5-D9EF-77ABD55250DE}"/>
              </a:ext>
            </a:extLst>
          </p:cNvPr>
          <p:cNvGrpSpPr/>
          <p:nvPr/>
        </p:nvGrpSpPr>
        <p:grpSpPr>
          <a:xfrm>
            <a:off x="2056908" y="1221850"/>
            <a:ext cx="665255" cy="678778"/>
            <a:chOff x="6410325" y="1973634"/>
            <a:chExt cx="3719116" cy="3794713"/>
          </a:xfrm>
        </p:grpSpPr>
        <p:sp>
          <p:nvSpPr>
            <p:cNvPr id="88" name="Rectangle: Beveled 87">
              <a:extLst>
                <a:ext uri="{FF2B5EF4-FFF2-40B4-BE49-F238E27FC236}">
                  <a16:creationId xmlns:a16="http://schemas.microsoft.com/office/drawing/2014/main" id="{A135D7CB-51BC-91E2-D4E0-ABF6619A0F6B}"/>
                </a:ext>
              </a:extLst>
            </p:cNvPr>
            <p:cNvSpPr/>
            <p:nvPr/>
          </p:nvSpPr>
          <p:spPr>
            <a:xfrm>
              <a:off x="6410325" y="1973634"/>
              <a:ext cx="3719116" cy="3614738"/>
            </a:xfrm>
            <a:prstGeom prst="bevel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9D8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4B63320-6BBF-D17C-2B74-BB40455E04E7}"/>
                </a:ext>
              </a:extLst>
            </p:cNvPr>
            <p:cNvGrpSpPr/>
            <p:nvPr/>
          </p:nvGrpSpPr>
          <p:grpSpPr>
            <a:xfrm rot="838474">
              <a:off x="7076521" y="2275252"/>
              <a:ext cx="2526087" cy="3493095"/>
              <a:chOff x="6761361" y="1908329"/>
              <a:chExt cx="2526087" cy="3493095"/>
            </a:xfrm>
          </p:grpSpPr>
          <p:pic>
            <p:nvPicPr>
              <p:cNvPr id="90" name="Graphic 89" descr="Earth globe: Americas with solid fill">
                <a:extLst>
                  <a:ext uri="{FF2B5EF4-FFF2-40B4-BE49-F238E27FC236}">
                    <a16:creationId xmlns:a16="http://schemas.microsoft.com/office/drawing/2014/main" id="{5D4A0061-2999-54FD-F758-5F67994F38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631626">
                <a:off x="6761361" y="1908329"/>
                <a:ext cx="2526087" cy="2526087"/>
              </a:xfrm>
              <a:prstGeom prst="rect">
                <a:avLst/>
              </a:prstGeom>
            </p:spPr>
          </p:pic>
          <p:pic>
            <p:nvPicPr>
              <p:cNvPr id="91" name="Graphic 90" descr="Open hand with solid fill">
                <a:extLst>
                  <a:ext uri="{FF2B5EF4-FFF2-40B4-BE49-F238E27FC236}">
                    <a16:creationId xmlns:a16="http://schemas.microsoft.com/office/drawing/2014/main" id="{A7706CA1-7EF6-613C-63E1-68C2425791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21129567">
                <a:off x="6948488" y="3415460"/>
                <a:ext cx="1985964" cy="1985964"/>
              </a:xfrm>
              <a:prstGeom prst="rect">
                <a:avLst/>
              </a:prstGeom>
            </p:spPr>
          </p:pic>
        </p:grp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98972BF4-B591-2F47-25B3-EA55722BDCF7}"/>
              </a:ext>
            </a:extLst>
          </p:cNvPr>
          <p:cNvSpPr/>
          <p:nvPr/>
        </p:nvSpPr>
        <p:spPr>
          <a:xfrm>
            <a:off x="2714931" y="1268160"/>
            <a:ext cx="6933404" cy="5631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9D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9D86"/>
                </a:solidFill>
              </a:rPr>
              <a:t>THE GREEN EARTH</a:t>
            </a:r>
          </a:p>
          <a:p>
            <a:pPr algn="ctr"/>
            <a:r>
              <a:rPr lang="en-US" sz="800" dirty="0">
                <a:solidFill>
                  <a:srgbClr val="009D86"/>
                </a:solidFill>
              </a:rPr>
              <a:t>GLOBAL SOVEREIGN WEALTH FUND</a:t>
            </a:r>
            <a:endParaRPr lang="en-GB" sz="800" dirty="0">
              <a:solidFill>
                <a:srgbClr val="009D86"/>
              </a:solidFill>
            </a:endParaRPr>
          </a:p>
        </p:txBody>
      </p:sp>
      <p:grpSp>
        <p:nvGrpSpPr>
          <p:cNvPr id="4127" name="Group 4126">
            <a:extLst>
              <a:ext uri="{FF2B5EF4-FFF2-40B4-BE49-F238E27FC236}">
                <a16:creationId xmlns:a16="http://schemas.microsoft.com/office/drawing/2014/main" id="{94EA8ACB-0802-A18A-2CA8-A231BB569622}"/>
              </a:ext>
            </a:extLst>
          </p:cNvPr>
          <p:cNvGrpSpPr/>
          <p:nvPr/>
        </p:nvGrpSpPr>
        <p:grpSpPr>
          <a:xfrm>
            <a:off x="10278317" y="2705040"/>
            <a:ext cx="1707616" cy="490910"/>
            <a:chOff x="10294821" y="2144660"/>
            <a:chExt cx="1707616" cy="490910"/>
          </a:xfrm>
        </p:grpSpPr>
        <p:sp>
          <p:nvSpPr>
            <p:cNvPr id="4097" name="Rectangle: Rounded Corners 4096">
              <a:extLst>
                <a:ext uri="{FF2B5EF4-FFF2-40B4-BE49-F238E27FC236}">
                  <a16:creationId xmlns:a16="http://schemas.microsoft.com/office/drawing/2014/main" id="{0A073900-71C9-C3B4-ED5F-A69AAEE509D7}"/>
                </a:ext>
              </a:extLst>
            </p:cNvPr>
            <p:cNvSpPr/>
            <p:nvPr/>
          </p:nvSpPr>
          <p:spPr>
            <a:xfrm>
              <a:off x="10559400" y="2190861"/>
              <a:ext cx="1443037" cy="402395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234463"/>
                  </a:solidFill>
                </a:rPr>
                <a:t>Investment Committee</a:t>
              </a:r>
              <a:endParaRPr lang="en-GB" sz="1050" b="1" dirty="0">
                <a:solidFill>
                  <a:srgbClr val="234463"/>
                </a:solidFill>
              </a:endParaRPr>
            </a:p>
          </p:txBody>
        </p:sp>
        <p:grpSp>
          <p:nvGrpSpPr>
            <p:cNvPr id="4099" name="Group 4098">
              <a:extLst>
                <a:ext uri="{FF2B5EF4-FFF2-40B4-BE49-F238E27FC236}">
                  <a16:creationId xmlns:a16="http://schemas.microsoft.com/office/drawing/2014/main" id="{0A2F27D3-9427-DFBE-624D-5300B3F940DA}"/>
                </a:ext>
              </a:extLst>
            </p:cNvPr>
            <p:cNvGrpSpPr/>
            <p:nvPr/>
          </p:nvGrpSpPr>
          <p:grpSpPr>
            <a:xfrm>
              <a:off x="10294821" y="2144660"/>
              <a:ext cx="489313" cy="490910"/>
              <a:chOff x="10587024" y="2545773"/>
              <a:chExt cx="1252610" cy="1256698"/>
            </a:xfrm>
          </p:grpSpPr>
          <p:sp>
            <p:nvSpPr>
              <p:cNvPr id="4101" name="Flowchart: Connector 4100">
                <a:extLst>
                  <a:ext uri="{FF2B5EF4-FFF2-40B4-BE49-F238E27FC236}">
                    <a16:creationId xmlns:a16="http://schemas.microsoft.com/office/drawing/2014/main" id="{52D70D69-D6C9-B183-5BEF-CBBE952F17DF}"/>
                  </a:ext>
                </a:extLst>
              </p:cNvPr>
              <p:cNvSpPr/>
              <p:nvPr/>
            </p:nvSpPr>
            <p:spPr>
              <a:xfrm>
                <a:off x="10587096" y="2545773"/>
                <a:ext cx="1252538" cy="1252538"/>
              </a:xfrm>
              <a:prstGeom prst="flowChartConnector">
                <a:avLst/>
              </a:prstGeom>
              <a:solidFill>
                <a:srgbClr val="23446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103" name="Graphic 4102" descr="Users with solid fill">
                <a:extLst>
                  <a:ext uri="{FF2B5EF4-FFF2-40B4-BE49-F238E27FC236}">
                    <a16:creationId xmlns:a16="http://schemas.microsoft.com/office/drawing/2014/main" id="{80AE56CD-50C8-25EE-C8FC-4916E8D37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587024" y="2549933"/>
                <a:ext cx="1252538" cy="1252538"/>
              </a:xfrm>
              <a:prstGeom prst="rect">
                <a:avLst/>
              </a:prstGeom>
            </p:spPr>
          </p:pic>
        </p:grpSp>
      </p:grpSp>
      <p:grpSp>
        <p:nvGrpSpPr>
          <p:cNvPr id="4128" name="Group 4127">
            <a:extLst>
              <a:ext uri="{FF2B5EF4-FFF2-40B4-BE49-F238E27FC236}">
                <a16:creationId xmlns:a16="http://schemas.microsoft.com/office/drawing/2014/main" id="{004E2056-1442-4088-8140-C62822EA3082}"/>
              </a:ext>
            </a:extLst>
          </p:cNvPr>
          <p:cNvGrpSpPr/>
          <p:nvPr/>
        </p:nvGrpSpPr>
        <p:grpSpPr>
          <a:xfrm>
            <a:off x="10278317" y="3505308"/>
            <a:ext cx="1699286" cy="509658"/>
            <a:chOff x="10303151" y="2924743"/>
            <a:chExt cx="1699286" cy="509658"/>
          </a:xfrm>
        </p:grpSpPr>
        <p:sp>
          <p:nvSpPr>
            <p:cNvPr id="4106" name="Rectangle: Rounded Corners 4105">
              <a:extLst>
                <a:ext uri="{FF2B5EF4-FFF2-40B4-BE49-F238E27FC236}">
                  <a16:creationId xmlns:a16="http://schemas.microsoft.com/office/drawing/2014/main" id="{7B06CF50-3234-9BAC-B245-8C4CD1C5B11A}"/>
                </a:ext>
              </a:extLst>
            </p:cNvPr>
            <p:cNvSpPr/>
            <p:nvPr/>
          </p:nvSpPr>
          <p:spPr>
            <a:xfrm>
              <a:off x="10559400" y="2975392"/>
              <a:ext cx="1443037" cy="402395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234463"/>
                  </a:solidFill>
                </a:rPr>
                <a:t>Internal Stakeholders</a:t>
              </a:r>
              <a:endParaRPr lang="en-GB" sz="1050" b="1" dirty="0">
                <a:solidFill>
                  <a:srgbClr val="234463"/>
                </a:solidFill>
              </a:endParaRPr>
            </a:p>
          </p:txBody>
        </p:sp>
        <p:grpSp>
          <p:nvGrpSpPr>
            <p:cNvPr id="4120" name="Group 4119">
              <a:extLst>
                <a:ext uri="{FF2B5EF4-FFF2-40B4-BE49-F238E27FC236}">
                  <a16:creationId xmlns:a16="http://schemas.microsoft.com/office/drawing/2014/main" id="{BDBDF29B-F2FC-C427-B02A-37B84227518F}"/>
                </a:ext>
              </a:extLst>
            </p:cNvPr>
            <p:cNvGrpSpPr/>
            <p:nvPr/>
          </p:nvGrpSpPr>
          <p:grpSpPr>
            <a:xfrm>
              <a:off x="10303151" y="2924743"/>
              <a:ext cx="509658" cy="509658"/>
              <a:chOff x="10307577" y="2380338"/>
              <a:chExt cx="509658" cy="509658"/>
            </a:xfrm>
          </p:grpSpPr>
          <p:sp>
            <p:nvSpPr>
              <p:cNvPr id="4118" name="Flowchart: Connector 4117">
                <a:extLst>
                  <a:ext uri="{FF2B5EF4-FFF2-40B4-BE49-F238E27FC236}">
                    <a16:creationId xmlns:a16="http://schemas.microsoft.com/office/drawing/2014/main" id="{099669C1-39D1-09C6-3C8A-8A15FEB1676E}"/>
                  </a:ext>
                </a:extLst>
              </p:cNvPr>
              <p:cNvSpPr/>
              <p:nvPr/>
            </p:nvSpPr>
            <p:spPr>
              <a:xfrm>
                <a:off x="10317764" y="2393591"/>
                <a:ext cx="489285" cy="489285"/>
              </a:xfrm>
              <a:prstGeom prst="flowChartConnector">
                <a:avLst/>
              </a:prstGeom>
              <a:solidFill>
                <a:srgbClr val="23446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119" name="Graphic 4118" descr="Pie chart with solid fill">
                <a:extLst>
                  <a:ext uri="{FF2B5EF4-FFF2-40B4-BE49-F238E27FC236}">
                    <a16:creationId xmlns:a16="http://schemas.microsoft.com/office/drawing/2014/main" id="{1B16FE40-71B9-81AA-54DD-C7005260E6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307577" y="2380338"/>
                <a:ext cx="509658" cy="509658"/>
              </a:xfrm>
              <a:prstGeom prst="rect">
                <a:avLst/>
              </a:prstGeom>
            </p:spPr>
          </p:pic>
        </p:grpSp>
      </p:grpSp>
      <p:grpSp>
        <p:nvGrpSpPr>
          <p:cNvPr id="4129" name="Group 4128">
            <a:extLst>
              <a:ext uri="{FF2B5EF4-FFF2-40B4-BE49-F238E27FC236}">
                <a16:creationId xmlns:a16="http://schemas.microsoft.com/office/drawing/2014/main" id="{57D0A985-1B46-30EE-5AB4-8BD26C628D4A}"/>
              </a:ext>
            </a:extLst>
          </p:cNvPr>
          <p:cNvGrpSpPr/>
          <p:nvPr/>
        </p:nvGrpSpPr>
        <p:grpSpPr>
          <a:xfrm>
            <a:off x="10278317" y="4324324"/>
            <a:ext cx="1683161" cy="489285"/>
            <a:chOff x="10313337" y="3802172"/>
            <a:chExt cx="1683161" cy="489285"/>
          </a:xfrm>
        </p:grpSpPr>
        <p:sp>
          <p:nvSpPr>
            <p:cNvPr id="4110" name="Rectangle: Rounded Corners 4109">
              <a:extLst>
                <a:ext uri="{FF2B5EF4-FFF2-40B4-BE49-F238E27FC236}">
                  <a16:creationId xmlns:a16="http://schemas.microsoft.com/office/drawing/2014/main" id="{6E55E482-8EA0-A0D8-452C-F382986DF540}"/>
                </a:ext>
              </a:extLst>
            </p:cNvPr>
            <p:cNvSpPr/>
            <p:nvPr/>
          </p:nvSpPr>
          <p:spPr>
            <a:xfrm>
              <a:off x="10553461" y="3820036"/>
              <a:ext cx="1443037" cy="402395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234463"/>
                  </a:solidFill>
                </a:rPr>
                <a:t>External Stakeholders</a:t>
              </a:r>
              <a:endParaRPr lang="en-GB" sz="1050" b="1" dirty="0">
                <a:solidFill>
                  <a:srgbClr val="234463"/>
                </a:solidFill>
              </a:endParaRPr>
            </a:p>
          </p:txBody>
        </p:sp>
        <p:grpSp>
          <p:nvGrpSpPr>
            <p:cNvPr id="4123" name="Group 4122">
              <a:extLst>
                <a:ext uri="{FF2B5EF4-FFF2-40B4-BE49-F238E27FC236}">
                  <a16:creationId xmlns:a16="http://schemas.microsoft.com/office/drawing/2014/main" id="{AF8A8D8A-6B2F-EB71-5E0C-5AD11F50C5C5}"/>
                </a:ext>
              </a:extLst>
            </p:cNvPr>
            <p:cNvGrpSpPr/>
            <p:nvPr/>
          </p:nvGrpSpPr>
          <p:grpSpPr>
            <a:xfrm>
              <a:off x="10313337" y="3802172"/>
              <a:ext cx="489285" cy="489285"/>
              <a:chOff x="10317764" y="2393591"/>
              <a:chExt cx="489285" cy="489285"/>
            </a:xfrm>
          </p:grpSpPr>
          <p:sp>
            <p:nvSpPr>
              <p:cNvPr id="4121" name="Flowchart: Connector 4120">
                <a:extLst>
                  <a:ext uri="{FF2B5EF4-FFF2-40B4-BE49-F238E27FC236}">
                    <a16:creationId xmlns:a16="http://schemas.microsoft.com/office/drawing/2014/main" id="{74D916A2-6E52-3C21-BBEB-9A2C4CAF6B02}"/>
                  </a:ext>
                </a:extLst>
              </p:cNvPr>
              <p:cNvSpPr/>
              <p:nvPr/>
            </p:nvSpPr>
            <p:spPr>
              <a:xfrm>
                <a:off x="10317764" y="2393591"/>
                <a:ext cx="489285" cy="489285"/>
              </a:xfrm>
              <a:prstGeom prst="flowChartConnector">
                <a:avLst/>
              </a:prstGeom>
              <a:solidFill>
                <a:srgbClr val="23446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122" name="Graphic 4121" descr="Bar chart with solid fill">
                <a:extLst>
                  <a:ext uri="{FF2B5EF4-FFF2-40B4-BE49-F238E27FC236}">
                    <a16:creationId xmlns:a16="http://schemas.microsoft.com/office/drawing/2014/main" id="{84B5BFDD-14EA-BF62-D2EC-EEEE0011EE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349555" y="2430407"/>
                <a:ext cx="425701" cy="425701"/>
              </a:xfrm>
              <a:prstGeom prst="rect">
                <a:avLst/>
              </a:prstGeom>
            </p:spPr>
          </p:pic>
        </p:grpSp>
      </p:grpSp>
      <p:grpSp>
        <p:nvGrpSpPr>
          <p:cNvPr id="4130" name="Group 4129">
            <a:extLst>
              <a:ext uri="{FF2B5EF4-FFF2-40B4-BE49-F238E27FC236}">
                <a16:creationId xmlns:a16="http://schemas.microsoft.com/office/drawing/2014/main" id="{7137C09D-146D-B2D1-099A-F64BDE833594}"/>
              </a:ext>
            </a:extLst>
          </p:cNvPr>
          <p:cNvGrpSpPr/>
          <p:nvPr/>
        </p:nvGrpSpPr>
        <p:grpSpPr>
          <a:xfrm>
            <a:off x="10278317" y="5122968"/>
            <a:ext cx="1697866" cy="510926"/>
            <a:chOff x="10303151" y="4562588"/>
            <a:chExt cx="1697866" cy="510926"/>
          </a:xfrm>
        </p:grpSpPr>
        <p:sp>
          <p:nvSpPr>
            <p:cNvPr id="4114" name="Rectangle: Rounded Corners 4113">
              <a:extLst>
                <a:ext uri="{FF2B5EF4-FFF2-40B4-BE49-F238E27FC236}">
                  <a16:creationId xmlns:a16="http://schemas.microsoft.com/office/drawing/2014/main" id="{8558F04A-AC3E-9818-B1BD-D5B023DCCBD2}"/>
                </a:ext>
              </a:extLst>
            </p:cNvPr>
            <p:cNvSpPr/>
            <p:nvPr/>
          </p:nvSpPr>
          <p:spPr>
            <a:xfrm>
              <a:off x="10557980" y="4616854"/>
              <a:ext cx="1443037" cy="402395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rgbClr val="234463"/>
                  </a:solidFill>
                </a:rPr>
                <a:t>Regulators</a:t>
              </a:r>
              <a:endParaRPr lang="en-GB" sz="1050" b="1" dirty="0">
                <a:solidFill>
                  <a:srgbClr val="234463"/>
                </a:solidFill>
              </a:endParaRPr>
            </a:p>
          </p:txBody>
        </p:sp>
        <p:grpSp>
          <p:nvGrpSpPr>
            <p:cNvPr id="4126" name="Group 4125">
              <a:extLst>
                <a:ext uri="{FF2B5EF4-FFF2-40B4-BE49-F238E27FC236}">
                  <a16:creationId xmlns:a16="http://schemas.microsoft.com/office/drawing/2014/main" id="{8C2824C1-F764-CA1F-AA27-8ECFE736703D}"/>
                </a:ext>
              </a:extLst>
            </p:cNvPr>
            <p:cNvGrpSpPr/>
            <p:nvPr/>
          </p:nvGrpSpPr>
          <p:grpSpPr>
            <a:xfrm>
              <a:off x="10303151" y="4562588"/>
              <a:ext cx="489285" cy="510926"/>
              <a:chOff x="10317764" y="2371950"/>
              <a:chExt cx="489285" cy="510926"/>
            </a:xfrm>
          </p:grpSpPr>
          <p:sp>
            <p:nvSpPr>
              <p:cNvPr id="4124" name="Flowchart: Connector 4123">
                <a:extLst>
                  <a:ext uri="{FF2B5EF4-FFF2-40B4-BE49-F238E27FC236}">
                    <a16:creationId xmlns:a16="http://schemas.microsoft.com/office/drawing/2014/main" id="{2F597111-0D0B-F447-00D1-960FA2C3C633}"/>
                  </a:ext>
                </a:extLst>
              </p:cNvPr>
              <p:cNvSpPr/>
              <p:nvPr/>
            </p:nvSpPr>
            <p:spPr>
              <a:xfrm>
                <a:off x="10317764" y="2393591"/>
                <a:ext cx="489285" cy="489285"/>
              </a:xfrm>
              <a:prstGeom prst="flowChartConnector">
                <a:avLst/>
              </a:prstGeom>
              <a:solidFill>
                <a:srgbClr val="23446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125" name="Graphic 4124" descr="Bank with solid fill">
                <a:extLst>
                  <a:ext uri="{FF2B5EF4-FFF2-40B4-BE49-F238E27FC236}">
                    <a16:creationId xmlns:a16="http://schemas.microsoft.com/office/drawing/2014/main" id="{FF0FA42E-CF8F-7827-E5AD-3BD03367B4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330449" y="2371950"/>
                <a:ext cx="466721" cy="466721"/>
              </a:xfrm>
              <a:prstGeom prst="rect">
                <a:avLst/>
              </a:prstGeom>
            </p:spPr>
          </p:pic>
        </p:grpSp>
      </p:grpSp>
      <p:grpSp>
        <p:nvGrpSpPr>
          <p:cNvPr id="4133" name="Group 4132">
            <a:extLst>
              <a:ext uri="{FF2B5EF4-FFF2-40B4-BE49-F238E27FC236}">
                <a16:creationId xmlns:a16="http://schemas.microsoft.com/office/drawing/2014/main" id="{74014BE7-0A65-3A93-1998-9510B590BF36}"/>
              </a:ext>
            </a:extLst>
          </p:cNvPr>
          <p:cNvGrpSpPr/>
          <p:nvPr/>
        </p:nvGrpSpPr>
        <p:grpSpPr>
          <a:xfrm>
            <a:off x="48500" y="2715999"/>
            <a:ext cx="957667" cy="1030886"/>
            <a:chOff x="54622" y="3063710"/>
            <a:chExt cx="957667" cy="103088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ACE5CD7-84C0-AC64-BBC7-30CC5372E62A}"/>
                </a:ext>
              </a:extLst>
            </p:cNvPr>
            <p:cNvGrpSpPr/>
            <p:nvPr/>
          </p:nvGrpSpPr>
          <p:grpSpPr>
            <a:xfrm>
              <a:off x="239953" y="3063710"/>
              <a:ext cx="587693" cy="681724"/>
              <a:chOff x="392581" y="2904306"/>
              <a:chExt cx="1165781" cy="1352306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E0F13E0-294D-F419-7F94-4253C4686738}"/>
                  </a:ext>
                </a:extLst>
              </p:cNvPr>
              <p:cNvGrpSpPr/>
              <p:nvPr/>
            </p:nvGrpSpPr>
            <p:grpSpPr>
              <a:xfrm>
                <a:off x="392581" y="2904306"/>
                <a:ext cx="1165781" cy="1352306"/>
                <a:chOff x="392581" y="1249083"/>
                <a:chExt cx="1165781" cy="1352306"/>
              </a:xfrm>
            </p:grpSpPr>
            <p:sp>
              <p:nvSpPr>
                <p:cNvPr id="23" name="Hexagon 22">
                  <a:extLst>
                    <a:ext uri="{FF2B5EF4-FFF2-40B4-BE49-F238E27FC236}">
                      <a16:creationId xmlns:a16="http://schemas.microsoft.com/office/drawing/2014/main" id="{CD950B87-4C14-F120-06FD-C90AEECA1B39}"/>
                    </a:ext>
                  </a:extLst>
                </p:cNvPr>
                <p:cNvSpPr/>
                <p:nvPr/>
              </p:nvSpPr>
              <p:spPr>
                <a:xfrm rot="5400000">
                  <a:off x="299319" y="1342345"/>
                  <a:ext cx="1352306" cy="1165781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Hexagon 23">
                  <a:extLst>
                    <a:ext uri="{FF2B5EF4-FFF2-40B4-BE49-F238E27FC236}">
                      <a16:creationId xmlns:a16="http://schemas.microsoft.com/office/drawing/2014/main" id="{650330EF-EF40-B137-DA6A-E03E1B99826B}"/>
                    </a:ext>
                  </a:extLst>
                </p:cNvPr>
                <p:cNvSpPr/>
                <p:nvPr/>
              </p:nvSpPr>
              <p:spPr>
                <a:xfrm rot="5400000">
                  <a:off x="366486" y="1400247"/>
                  <a:ext cx="1217973" cy="1049977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pic>
            <p:nvPicPr>
              <p:cNvPr id="30" name="Graphic 29" descr="Computer outline">
                <a:extLst>
                  <a:ext uri="{FF2B5EF4-FFF2-40B4-BE49-F238E27FC236}">
                    <a16:creationId xmlns:a16="http://schemas.microsoft.com/office/drawing/2014/main" id="{5254146A-24CA-8325-1D42-B8B580391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517591" y="317398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131" name="TextBox 4130">
              <a:extLst>
                <a:ext uri="{FF2B5EF4-FFF2-40B4-BE49-F238E27FC236}">
                  <a16:creationId xmlns:a16="http://schemas.microsoft.com/office/drawing/2014/main" id="{9955297C-FCA4-7882-7068-9F1095E52C9C}"/>
                </a:ext>
              </a:extLst>
            </p:cNvPr>
            <p:cNvSpPr txBox="1"/>
            <p:nvPr/>
          </p:nvSpPr>
          <p:spPr>
            <a:xfrm>
              <a:off x="54622" y="3694486"/>
              <a:ext cx="9576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00" dirty="0">
                  <a:solidFill>
                    <a:srgbClr val="002060"/>
                  </a:solidFill>
                </a:rPr>
                <a:t>Internal PMs Desks</a:t>
              </a:r>
            </a:p>
          </p:txBody>
        </p:sp>
      </p:grp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B0777E4-3DEA-8687-B57E-E7E04054919D}"/>
              </a:ext>
            </a:extLst>
          </p:cNvPr>
          <p:cNvGrpSpPr/>
          <p:nvPr/>
        </p:nvGrpSpPr>
        <p:grpSpPr>
          <a:xfrm>
            <a:off x="48500" y="3848109"/>
            <a:ext cx="957667" cy="1218204"/>
            <a:chOff x="47504" y="4477189"/>
            <a:chExt cx="957667" cy="121820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8842C6D-5C7F-B1FE-C433-D9788CDFA00D}"/>
                </a:ext>
              </a:extLst>
            </p:cNvPr>
            <p:cNvGrpSpPr/>
            <p:nvPr/>
          </p:nvGrpSpPr>
          <p:grpSpPr>
            <a:xfrm>
              <a:off x="236220" y="4477189"/>
              <a:ext cx="587693" cy="681724"/>
              <a:chOff x="392581" y="4620930"/>
              <a:chExt cx="1165781" cy="135230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86C402B-50C9-7876-9A21-7DE6870CB19A}"/>
                  </a:ext>
                </a:extLst>
              </p:cNvPr>
              <p:cNvGrpSpPr/>
              <p:nvPr/>
            </p:nvGrpSpPr>
            <p:grpSpPr>
              <a:xfrm>
                <a:off x="392581" y="4620930"/>
                <a:ext cx="1165781" cy="1352306"/>
                <a:chOff x="392581" y="1249083"/>
                <a:chExt cx="1165781" cy="1352306"/>
              </a:xfrm>
            </p:grpSpPr>
            <p:sp>
              <p:nvSpPr>
                <p:cNvPr id="27" name="Hexagon 26">
                  <a:extLst>
                    <a:ext uri="{FF2B5EF4-FFF2-40B4-BE49-F238E27FC236}">
                      <a16:creationId xmlns:a16="http://schemas.microsoft.com/office/drawing/2014/main" id="{9F72CF7E-EC17-8EC7-B319-84093BDD5D77}"/>
                    </a:ext>
                  </a:extLst>
                </p:cNvPr>
                <p:cNvSpPr/>
                <p:nvPr/>
              </p:nvSpPr>
              <p:spPr>
                <a:xfrm rot="5400000">
                  <a:off x="299319" y="1342345"/>
                  <a:ext cx="1352306" cy="1165781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Hexagon 27">
                  <a:extLst>
                    <a:ext uri="{FF2B5EF4-FFF2-40B4-BE49-F238E27FC236}">
                      <a16:creationId xmlns:a16="http://schemas.microsoft.com/office/drawing/2014/main" id="{D4F14392-D913-82D8-A41D-6ECFF059CF3B}"/>
                    </a:ext>
                  </a:extLst>
                </p:cNvPr>
                <p:cNvSpPr/>
                <p:nvPr/>
              </p:nvSpPr>
              <p:spPr>
                <a:xfrm rot="5400000">
                  <a:off x="366486" y="1400247"/>
                  <a:ext cx="1217973" cy="1049977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pic>
            <p:nvPicPr>
              <p:cNvPr id="34" name="Graphic 33" descr="Safe outline">
                <a:extLst>
                  <a:ext uri="{FF2B5EF4-FFF2-40B4-BE49-F238E27FC236}">
                    <a16:creationId xmlns:a16="http://schemas.microsoft.com/office/drawing/2014/main" id="{A223C629-6998-7F03-0871-E2CB9C1E41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510876" y="4839882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134" name="TextBox 4133">
              <a:extLst>
                <a:ext uri="{FF2B5EF4-FFF2-40B4-BE49-F238E27FC236}">
                  <a16:creationId xmlns:a16="http://schemas.microsoft.com/office/drawing/2014/main" id="{ED1B1987-7F7B-70A6-46CA-89209B40192B}"/>
                </a:ext>
              </a:extLst>
            </p:cNvPr>
            <p:cNvSpPr txBox="1"/>
            <p:nvPr/>
          </p:nvSpPr>
          <p:spPr>
            <a:xfrm>
              <a:off x="47504" y="5141395"/>
              <a:ext cx="95766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00" dirty="0">
                  <a:solidFill>
                    <a:srgbClr val="002060"/>
                  </a:solidFill>
                </a:rPr>
                <a:t>Multiple</a:t>
              </a:r>
            </a:p>
            <a:p>
              <a:pPr algn="ctr"/>
              <a:r>
                <a:rPr lang="en-GB" sz="1000" dirty="0">
                  <a:solidFill>
                    <a:srgbClr val="002060"/>
                  </a:solidFill>
                </a:rPr>
                <a:t>Custodians /</a:t>
              </a:r>
            </a:p>
            <a:p>
              <a:pPr algn="ctr"/>
              <a:r>
                <a:rPr lang="en-GB" sz="1000" dirty="0">
                  <a:solidFill>
                    <a:srgbClr val="002060"/>
                  </a:solidFill>
                </a:rPr>
                <a:t>Admins</a:t>
              </a:r>
            </a:p>
          </p:txBody>
        </p:sp>
      </p:grpSp>
      <p:grpSp>
        <p:nvGrpSpPr>
          <p:cNvPr id="4162" name="Group 4161">
            <a:extLst>
              <a:ext uri="{FF2B5EF4-FFF2-40B4-BE49-F238E27FC236}">
                <a16:creationId xmlns:a16="http://schemas.microsoft.com/office/drawing/2014/main" id="{94999F1B-0377-A4F5-3D51-46CBB1415B25}"/>
              </a:ext>
            </a:extLst>
          </p:cNvPr>
          <p:cNvGrpSpPr/>
          <p:nvPr/>
        </p:nvGrpSpPr>
        <p:grpSpPr>
          <a:xfrm>
            <a:off x="2301710" y="4946679"/>
            <a:ext cx="840905" cy="570667"/>
            <a:chOff x="2119459" y="4946678"/>
            <a:chExt cx="840905" cy="570667"/>
          </a:xfrm>
        </p:grpSpPr>
        <p:pic>
          <p:nvPicPr>
            <p:cNvPr id="4143" name="Graphic 4142" descr="Computer with solid fill">
              <a:extLst>
                <a:ext uri="{FF2B5EF4-FFF2-40B4-BE49-F238E27FC236}">
                  <a16:creationId xmlns:a16="http://schemas.microsoft.com/office/drawing/2014/main" id="{CC306271-99C2-D670-66F4-CDDC34827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274775" y="4946678"/>
              <a:ext cx="396000" cy="396000"/>
            </a:xfrm>
            <a:prstGeom prst="rect">
              <a:avLst/>
            </a:prstGeom>
          </p:spPr>
        </p:pic>
        <p:sp>
          <p:nvSpPr>
            <p:cNvPr id="4144" name="TextBox 4143">
              <a:extLst>
                <a:ext uri="{FF2B5EF4-FFF2-40B4-BE49-F238E27FC236}">
                  <a16:creationId xmlns:a16="http://schemas.microsoft.com/office/drawing/2014/main" id="{FFCAECB7-792C-0CFF-B720-23A05A10717D}"/>
                </a:ext>
              </a:extLst>
            </p:cNvPr>
            <p:cNvSpPr txBox="1"/>
            <p:nvPr/>
          </p:nvSpPr>
          <p:spPr>
            <a:xfrm>
              <a:off x="2119459" y="5286513"/>
              <a:ext cx="8409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Terminals</a:t>
              </a:r>
              <a:endParaRPr lang="en-GB" dirty="0"/>
            </a:p>
          </p:txBody>
        </p:sp>
      </p:grpSp>
      <p:grpSp>
        <p:nvGrpSpPr>
          <p:cNvPr id="4161" name="Group 4160">
            <a:extLst>
              <a:ext uri="{FF2B5EF4-FFF2-40B4-BE49-F238E27FC236}">
                <a16:creationId xmlns:a16="http://schemas.microsoft.com/office/drawing/2014/main" id="{86E4EE0C-5DD7-9ABA-8B55-D647195094B7}"/>
              </a:ext>
            </a:extLst>
          </p:cNvPr>
          <p:cNvGrpSpPr/>
          <p:nvPr/>
        </p:nvGrpSpPr>
        <p:grpSpPr>
          <a:xfrm>
            <a:off x="3307225" y="4946679"/>
            <a:ext cx="557645" cy="570667"/>
            <a:chOff x="3178316" y="4946678"/>
            <a:chExt cx="557645" cy="570667"/>
          </a:xfrm>
        </p:grpSpPr>
        <p:pic>
          <p:nvPicPr>
            <p:cNvPr id="4138" name="Graphic 4137" descr="Internet with solid fill">
              <a:extLst>
                <a:ext uri="{FF2B5EF4-FFF2-40B4-BE49-F238E27FC236}">
                  <a16:creationId xmlns:a16="http://schemas.microsoft.com/office/drawing/2014/main" id="{005793E8-0537-137A-2E13-29CDD6918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216747" y="4946678"/>
              <a:ext cx="396000" cy="396000"/>
            </a:xfrm>
            <a:prstGeom prst="rect">
              <a:avLst/>
            </a:prstGeom>
          </p:spPr>
        </p:pic>
        <p:sp>
          <p:nvSpPr>
            <p:cNvPr id="4148" name="TextBox 4147">
              <a:extLst>
                <a:ext uri="{FF2B5EF4-FFF2-40B4-BE49-F238E27FC236}">
                  <a16:creationId xmlns:a16="http://schemas.microsoft.com/office/drawing/2014/main" id="{DA2AE88E-74DF-30A4-9CBE-4792C22A3EC0}"/>
                </a:ext>
              </a:extLst>
            </p:cNvPr>
            <p:cNvSpPr txBox="1"/>
            <p:nvPr/>
          </p:nvSpPr>
          <p:spPr>
            <a:xfrm>
              <a:off x="3178316" y="5286513"/>
              <a:ext cx="5576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OMS</a:t>
              </a:r>
              <a:endParaRPr lang="en-GB" dirty="0"/>
            </a:p>
          </p:txBody>
        </p:sp>
      </p:grpSp>
      <p:grpSp>
        <p:nvGrpSpPr>
          <p:cNvPr id="4160" name="Group 4159">
            <a:extLst>
              <a:ext uri="{FF2B5EF4-FFF2-40B4-BE49-F238E27FC236}">
                <a16:creationId xmlns:a16="http://schemas.microsoft.com/office/drawing/2014/main" id="{6E780AE8-052C-9646-BE41-168A9A42DAA4}"/>
              </a:ext>
            </a:extLst>
          </p:cNvPr>
          <p:cNvGrpSpPr/>
          <p:nvPr/>
        </p:nvGrpSpPr>
        <p:grpSpPr>
          <a:xfrm>
            <a:off x="4029480" y="4946679"/>
            <a:ext cx="557645" cy="570667"/>
            <a:chOff x="3987076" y="4946678"/>
            <a:chExt cx="557645" cy="570667"/>
          </a:xfrm>
        </p:grpSpPr>
        <p:sp>
          <p:nvSpPr>
            <p:cNvPr id="4149" name="TextBox 4148">
              <a:extLst>
                <a:ext uri="{FF2B5EF4-FFF2-40B4-BE49-F238E27FC236}">
                  <a16:creationId xmlns:a16="http://schemas.microsoft.com/office/drawing/2014/main" id="{F41A009D-F1E7-7EF9-FDAA-8DA5001CC56A}"/>
                </a:ext>
              </a:extLst>
            </p:cNvPr>
            <p:cNvSpPr txBox="1"/>
            <p:nvPr/>
          </p:nvSpPr>
          <p:spPr>
            <a:xfrm>
              <a:off x="3987076" y="5286513"/>
              <a:ext cx="5576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EMS</a:t>
              </a:r>
              <a:endParaRPr lang="en-GB" dirty="0"/>
            </a:p>
          </p:txBody>
        </p:sp>
        <p:pic>
          <p:nvPicPr>
            <p:cNvPr id="4150" name="Graphic 4149" descr="Binary with solid fill">
              <a:extLst>
                <a:ext uri="{FF2B5EF4-FFF2-40B4-BE49-F238E27FC236}">
                  <a16:creationId xmlns:a16="http://schemas.microsoft.com/office/drawing/2014/main" id="{7CC3D727-BD79-2D46-2739-125E342D9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037037" y="4946678"/>
              <a:ext cx="360000" cy="360000"/>
            </a:xfrm>
            <a:prstGeom prst="rect">
              <a:avLst/>
            </a:prstGeom>
          </p:spPr>
        </p:pic>
      </p:grpSp>
      <p:grpSp>
        <p:nvGrpSpPr>
          <p:cNvPr id="4159" name="Group 4158">
            <a:extLst>
              <a:ext uri="{FF2B5EF4-FFF2-40B4-BE49-F238E27FC236}">
                <a16:creationId xmlns:a16="http://schemas.microsoft.com/office/drawing/2014/main" id="{C2172F9E-0AB8-78F2-2A72-CD129AE2BB91}"/>
              </a:ext>
            </a:extLst>
          </p:cNvPr>
          <p:cNvGrpSpPr/>
          <p:nvPr/>
        </p:nvGrpSpPr>
        <p:grpSpPr>
          <a:xfrm>
            <a:off x="7105553" y="4949333"/>
            <a:ext cx="609423" cy="570667"/>
            <a:chOff x="4683782" y="4946678"/>
            <a:chExt cx="609423" cy="570667"/>
          </a:xfrm>
        </p:grpSpPr>
        <p:pic>
          <p:nvPicPr>
            <p:cNvPr id="4140" name="Graphic 4139" descr="Cloud Computing with solid fill">
              <a:extLst>
                <a:ext uri="{FF2B5EF4-FFF2-40B4-BE49-F238E27FC236}">
                  <a16:creationId xmlns:a16="http://schemas.microsoft.com/office/drawing/2014/main" id="{113D057B-7DEA-95B6-13AB-43EFFEE1C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776210" y="4946678"/>
              <a:ext cx="324000" cy="324000"/>
            </a:xfrm>
            <a:prstGeom prst="rect">
              <a:avLst/>
            </a:prstGeom>
          </p:spPr>
        </p:pic>
        <p:sp>
          <p:nvSpPr>
            <p:cNvPr id="4151" name="TextBox 4150">
              <a:extLst>
                <a:ext uri="{FF2B5EF4-FFF2-40B4-BE49-F238E27FC236}">
                  <a16:creationId xmlns:a16="http://schemas.microsoft.com/office/drawing/2014/main" id="{E2B393AF-E2F2-F8CF-C912-E8646275F6D1}"/>
                </a:ext>
              </a:extLst>
            </p:cNvPr>
            <p:cNvSpPr txBox="1"/>
            <p:nvPr/>
          </p:nvSpPr>
          <p:spPr>
            <a:xfrm>
              <a:off x="4683782" y="5286513"/>
              <a:ext cx="6094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RECON</a:t>
              </a:r>
              <a:endParaRPr lang="en-GB" dirty="0"/>
            </a:p>
          </p:txBody>
        </p:sp>
      </p:grpSp>
      <p:grpSp>
        <p:nvGrpSpPr>
          <p:cNvPr id="4158" name="Group 4157">
            <a:extLst>
              <a:ext uri="{FF2B5EF4-FFF2-40B4-BE49-F238E27FC236}">
                <a16:creationId xmlns:a16="http://schemas.microsoft.com/office/drawing/2014/main" id="{AF93990F-5373-7F8E-4B2B-640E45305719}"/>
              </a:ext>
            </a:extLst>
          </p:cNvPr>
          <p:cNvGrpSpPr/>
          <p:nvPr/>
        </p:nvGrpSpPr>
        <p:grpSpPr>
          <a:xfrm>
            <a:off x="5473990" y="4981079"/>
            <a:ext cx="557645" cy="536267"/>
            <a:chOff x="5402702" y="4981078"/>
            <a:chExt cx="557645" cy="536267"/>
          </a:xfrm>
        </p:grpSpPr>
        <p:pic>
          <p:nvPicPr>
            <p:cNvPr id="4137" name="Graphic 4136" descr="Server with solid fill">
              <a:extLst>
                <a:ext uri="{FF2B5EF4-FFF2-40B4-BE49-F238E27FC236}">
                  <a16:creationId xmlns:a16="http://schemas.microsoft.com/office/drawing/2014/main" id="{F6AA1782-9603-808C-BD1B-B6F7309D7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5479993" y="4981078"/>
              <a:ext cx="324000" cy="324000"/>
            </a:xfrm>
            <a:prstGeom prst="rect">
              <a:avLst/>
            </a:prstGeom>
          </p:spPr>
        </p:pic>
        <p:sp>
          <p:nvSpPr>
            <p:cNvPr id="4152" name="TextBox 4151">
              <a:extLst>
                <a:ext uri="{FF2B5EF4-FFF2-40B4-BE49-F238E27FC236}">
                  <a16:creationId xmlns:a16="http://schemas.microsoft.com/office/drawing/2014/main" id="{3736BAA6-5C2F-3DC7-B5DB-2A58C559C3A5}"/>
                </a:ext>
              </a:extLst>
            </p:cNvPr>
            <p:cNvSpPr txBox="1"/>
            <p:nvPr/>
          </p:nvSpPr>
          <p:spPr>
            <a:xfrm>
              <a:off x="5402702" y="5286513"/>
              <a:ext cx="5576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EDM</a:t>
              </a:r>
              <a:endParaRPr lang="en-GB" dirty="0"/>
            </a:p>
          </p:txBody>
        </p:sp>
      </p:grpSp>
      <p:grpSp>
        <p:nvGrpSpPr>
          <p:cNvPr id="4157" name="Group 4156">
            <a:extLst>
              <a:ext uri="{FF2B5EF4-FFF2-40B4-BE49-F238E27FC236}">
                <a16:creationId xmlns:a16="http://schemas.microsoft.com/office/drawing/2014/main" id="{67D44D9F-C94C-21DD-7FF0-308F98A7585A}"/>
              </a:ext>
            </a:extLst>
          </p:cNvPr>
          <p:cNvGrpSpPr/>
          <p:nvPr/>
        </p:nvGrpSpPr>
        <p:grpSpPr>
          <a:xfrm>
            <a:off x="6039080" y="4946679"/>
            <a:ext cx="1057059" cy="570667"/>
            <a:chOff x="6013996" y="4946678"/>
            <a:chExt cx="1057059" cy="570667"/>
          </a:xfrm>
        </p:grpSpPr>
        <p:pic>
          <p:nvPicPr>
            <p:cNvPr id="4142" name="Graphic 4141" descr="Database with solid fill">
              <a:extLst>
                <a:ext uri="{FF2B5EF4-FFF2-40B4-BE49-F238E27FC236}">
                  <a16:creationId xmlns:a16="http://schemas.microsoft.com/office/drawing/2014/main" id="{DF7D3AF3-B466-5585-D208-865C3D33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6314884" y="4946678"/>
              <a:ext cx="360000" cy="360000"/>
            </a:xfrm>
            <a:prstGeom prst="rect">
              <a:avLst/>
            </a:prstGeom>
          </p:spPr>
        </p:pic>
        <p:sp>
          <p:nvSpPr>
            <p:cNvPr id="4153" name="TextBox 4152">
              <a:extLst>
                <a:ext uri="{FF2B5EF4-FFF2-40B4-BE49-F238E27FC236}">
                  <a16:creationId xmlns:a16="http://schemas.microsoft.com/office/drawing/2014/main" id="{778D1133-0D76-67AD-14D4-7E9FB036FBDC}"/>
                </a:ext>
              </a:extLst>
            </p:cNvPr>
            <p:cNvSpPr txBox="1"/>
            <p:nvPr/>
          </p:nvSpPr>
          <p:spPr>
            <a:xfrm>
              <a:off x="6013996" y="5286513"/>
              <a:ext cx="105705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WAREHOUSE</a:t>
              </a:r>
              <a:endParaRPr lang="en-GB" dirty="0"/>
            </a:p>
          </p:txBody>
        </p:sp>
      </p:grpSp>
      <p:pic>
        <p:nvPicPr>
          <p:cNvPr id="4156" name="Graphic 4155" descr="Server outline">
            <a:extLst>
              <a:ext uri="{FF2B5EF4-FFF2-40B4-BE49-F238E27FC236}">
                <a16:creationId xmlns:a16="http://schemas.microsoft.com/office/drawing/2014/main" id="{4E2B7B47-5C51-67D7-36E4-24F2D41B57D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862660" y="4906520"/>
            <a:ext cx="618664" cy="618664"/>
          </a:xfrm>
          <a:prstGeom prst="rect">
            <a:avLst/>
          </a:prstGeom>
        </p:spPr>
      </p:pic>
      <p:sp>
        <p:nvSpPr>
          <p:cNvPr id="4164" name="TextBox 4163">
            <a:extLst>
              <a:ext uri="{FF2B5EF4-FFF2-40B4-BE49-F238E27FC236}">
                <a16:creationId xmlns:a16="http://schemas.microsoft.com/office/drawing/2014/main" id="{EC40D7FD-AC14-2ED5-6598-A04667B66E37}"/>
              </a:ext>
            </a:extLst>
          </p:cNvPr>
          <p:cNvSpPr txBox="1"/>
          <p:nvPr/>
        </p:nvSpPr>
        <p:spPr>
          <a:xfrm>
            <a:off x="8431687" y="4981079"/>
            <a:ext cx="11342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OTHER </a:t>
            </a:r>
          </a:p>
          <a:p>
            <a:r>
              <a:rPr lang="en-US" sz="1100" dirty="0"/>
              <a:t>SYSTEMS</a:t>
            </a:r>
            <a:endParaRPr lang="en-GB" sz="1100" dirty="0"/>
          </a:p>
        </p:txBody>
      </p:sp>
      <p:grpSp>
        <p:nvGrpSpPr>
          <p:cNvPr id="4168" name="Group 4167">
            <a:extLst>
              <a:ext uri="{FF2B5EF4-FFF2-40B4-BE49-F238E27FC236}">
                <a16:creationId xmlns:a16="http://schemas.microsoft.com/office/drawing/2014/main" id="{D84012C4-9036-2BC2-4E56-FDD0C6F1F16A}"/>
              </a:ext>
            </a:extLst>
          </p:cNvPr>
          <p:cNvGrpSpPr/>
          <p:nvPr/>
        </p:nvGrpSpPr>
        <p:grpSpPr>
          <a:xfrm>
            <a:off x="232332" y="5019249"/>
            <a:ext cx="587693" cy="681724"/>
            <a:chOff x="392581" y="1249083"/>
            <a:chExt cx="1165781" cy="1352306"/>
          </a:xfrm>
        </p:grpSpPr>
        <p:sp>
          <p:nvSpPr>
            <p:cNvPr id="4170" name="Hexagon 4169">
              <a:extLst>
                <a:ext uri="{FF2B5EF4-FFF2-40B4-BE49-F238E27FC236}">
                  <a16:creationId xmlns:a16="http://schemas.microsoft.com/office/drawing/2014/main" id="{36C83F5B-3B07-A414-33EE-D476AA9F5528}"/>
                </a:ext>
              </a:extLst>
            </p:cNvPr>
            <p:cNvSpPr/>
            <p:nvPr/>
          </p:nvSpPr>
          <p:spPr>
            <a:xfrm rot="5400000">
              <a:off x="299319" y="1342345"/>
              <a:ext cx="1352306" cy="1165781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71" name="Hexagon 4170">
              <a:extLst>
                <a:ext uri="{FF2B5EF4-FFF2-40B4-BE49-F238E27FC236}">
                  <a16:creationId xmlns:a16="http://schemas.microsoft.com/office/drawing/2014/main" id="{AAA449D2-4D91-979E-3CAF-DB91230BAC21}"/>
                </a:ext>
              </a:extLst>
            </p:cNvPr>
            <p:cNvSpPr/>
            <p:nvPr/>
          </p:nvSpPr>
          <p:spPr>
            <a:xfrm rot="5400000">
              <a:off x="366486" y="1400247"/>
              <a:ext cx="1217973" cy="1049977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67" name="TextBox 4166">
            <a:extLst>
              <a:ext uri="{FF2B5EF4-FFF2-40B4-BE49-F238E27FC236}">
                <a16:creationId xmlns:a16="http://schemas.microsoft.com/office/drawing/2014/main" id="{2EBC8CB5-EE3F-E6A3-CA81-1CF54956A449}"/>
              </a:ext>
            </a:extLst>
          </p:cNvPr>
          <p:cNvSpPr txBox="1"/>
          <p:nvPr/>
        </p:nvSpPr>
        <p:spPr>
          <a:xfrm>
            <a:off x="48500" y="5643203"/>
            <a:ext cx="9576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solidFill>
                  <a:srgbClr val="002060"/>
                </a:solidFill>
              </a:rPr>
              <a:t>Multiple</a:t>
            </a:r>
          </a:p>
          <a:p>
            <a:pPr algn="ctr"/>
            <a:r>
              <a:rPr lang="en-GB" sz="1000" dirty="0">
                <a:solidFill>
                  <a:srgbClr val="002060"/>
                </a:solidFill>
              </a:rPr>
              <a:t>Data Vendors</a:t>
            </a:r>
          </a:p>
        </p:txBody>
      </p:sp>
      <p:grpSp>
        <p:nvGrpSpPr>
          <p:cNvPr id="4173" name="Group 4172">
            <a:extLst>
              <a:ext uri="{FF2B5EF4-FFF2-40B4-BE49-F238E27FC236}">
                <a16:creationId xmlns:a16="http://schemas.microsoft.com/office/drawing/2014/main" id="{0B1D9F91-768C-F048-8296-2520ED625D34}"/>
              </a:ext>
            </a:extLst>
          </p:cNvPr>
          <p:cNvGrpSpPr/>
          <p:nvPr/>
        </p:nvGrpSpPr>
        <p:grpSpPr>
          <a:xfrm>
            <a:off x="322563" y="5131831"/>
            <a:ext cx="449821" cy="456558"/>
            <a:chOff x="6138926" y="3427941"/>
            <a:chExt cx="972924" cy="987495"/>
          </a:xfrm>
        </p:grpSpPr>
        <p:pic>
          <p:nvPicPr>
            <p:cNvPr id="4174" name="Graphic 4173" descr="Paper outline">
              <a:extLst>
                <a:ext uri="{FF2B5EF4-FFF2-40B4-BE49-F238E27FC236}">
                  <a16:creationId xmlns:a16="http://schemas.microsoft.com/office/drawing/2014/main" id="{F98865B1-44DD-F913-DF8F-1E824E82A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138926" y="3427941"/>
              <a:ext cx="914400" cy="914400"/>
            </a:xfrm>
            <a:prstGeom prst="rect">
              <a:avLst/>
            </a:prstGeom>
          </p:spPr>
        </p:pic>
        <p:pic>
          <p:nvPicPr>
            <p:cNvPr id="4175" name="Graphic 4174" descr="Paper outline">
              <a:extLst>
                <a:ext uri="{FF2B5EF4-FFF2-40B4-BE49-F238E27FC236}">
                  <a16:creationId xmlns:a16="http://schemas.microsoft.com/office/drawing/2014/main" id="{3E59A98F-832D-C7E5-99EB-C1E60B72C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197450" y="3501036"/>
              <a:ext cx="914400" cy="914400"/>
            </a:xfrm>
            <a:prstGeom prst="rect">
              <a:avLst/>
            </a:prstGeom>
          </p:spPr>
        </p:pic>
      </p:grpSp>
      <p:cxnSp>
        <p:nvCxnSpPr>
          <p:cNvPr id="4177" name="Straight Arrow Connector 4176">
            <a:extLst>
              <a:ext uri="{FF2B5EF4-FFF2-40B4-BE49-F238E27FC236}">
                <a16:creationId xmlns:a16="http://schemas.microsoft.com/office/drawing/2014/main" id="{11B837D3-CB2C-42DD-462F-B8467F79DBA3}"/>
              </a:ext>
            </a:extLst>
          </p:cNvPr>
          <p:cNvCxnSpPr/>
          <p:nvPr/>
        </p:nvCxnSpPr>
        <p:spPr>
          <a:xfrm>
            <a:off x="909638" y="1992895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9" name="Straight Arrow Connector 4178">
            <a:extLst>
              <a:ext uri="{FF2B5EF4-FFF2-40B4-BE49-F238E27FC236}">
                <a16:creationId xmlns:a16="http://schemas.microsoft.com/office/drawing/2014/main" id="{EEC887D1-ECC9-EC1B-9A1C-A762AA983440}"/>
              </a:ext>
            </a:extLst>
          </p:cNvPr>
          <p:cNvCxnSpPr/>
          <p:nvPr/>
        </p:nvCxnSpPr>
        <p:spPr>
          <a:xfrm>
            <a:off x="909638" y="3151580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0" name="Straight Arrow Connector 4179">
            <a:extLst>
              <a:ext uri="{FF2B5EF4-FFF2-40B4-BE49-F238E27FC236}">
                <a16:creationId xmlns:a16="http://schemas.microsoft.com/office/drawing/2014/main" id="{22E04777-F979-6D42-C942-6607DE9AF99C}"/>
              </a:ext>
            </a:extLst>
          </p:cNvPr>
          <p:cNvCxnSpPr>
            <a:cxnSpLocks/>
          </p:cNvCxnSpPr>
          <p:nvPr/>
        </p:nvCxnSpPr>
        <p:spPr>
          <a:xfrm flipH="1">
            <a:off x="909637" y="3271914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1" name="Straight Arrow Connector 4180">
            <a:extLst>
              <a:ext uri="{FF2B5EF4-FFF2-40B4-BE49-F238E27FC236}">
                <a16:creationId xmlns:a16="http://schemas.microsoft.com/office/drawing/2014/main" id="{9BDBE5B2-D1A1-231E-2E2F-E1CD6150E3BB}"/>
              </a:ext>
            </a:extLst>
          </p:cNvPr>
          <p:cNvCxnSpPr/>
          <p:nvPr/>
        </p:nvCxnSpPr>
        <p:spPr>
          <a:xfrm>
            <a:off x="909638" y="4391981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2" name="Straight Arrow Connector 4181">
            <a:extLst>
              <a:ext uri="{FF2B5EF4-FFF2-40B4-BE49-F238E27FC236}">
                <a16:creationId xmlns:a16="http://schemas.microsoft.com/office/drawing/2014/main" id="{04AEC1D4-6EF7-22CC-309E-171D4EF89560}"/>
              </a:ext>
            </a:extLst>
          </p:cNvPr>
          <p:cNvCxnSpPr>
            <a:cxnSpLocks/>
          </p:cNvCxnSpPr>
          <p:nvPr/>
        </p:nvCxnSpPr>
        <p:spPr>
          <a:xfrm flipH="1">
            <a:off x="909637" y="4512315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3" name="Straight Arrow Connector 4182">
            <a:extLst>
              <a:ext uri="{FF2B5EF4-FFF2-40B4-BE49-F238E27FC236}">
                <a16:creationId xmlns:a16="http://schemas.microsoft.com/office/drawing/2014/main" id="{A1105AEF-8FCC-BB31-5FE0-A37A2274403B}"/>
              </a:ext>
            </a:extLst>
          </p:cNvPr>
          <p:cNvCxnSpPr/>
          <p:nvPr/>
        </p:nvCxnSpPr>
        <p:spPr>
          <a:xfrm>
            <a:off x="857249" y="5546779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4" name="Straight Arrow Connector 4183">
            <a:extLst>
              <a:ext uri="{FF2B5EF4-FFF2-40B4-BE49-F238E27FC236}">
                <a16:creationId xmlns:a16="http://schemas.microsoft.com/office/drawing/2014/main" id="{055123E3-B9FB-0878-534E-BE5FCA7CB1E9}"/>
              </a:ext>
            </a:extLst>
          </p:cNvPr>
          <p:cNvCxnSpPr>
            <a:cxnSpLocks/>
          </p:cNvCxnSpPr>
          <p:nvPr/>
        </p:nvCxnSpPr>
        <p:spPr>
          <a:xfrm flipH="1">
            <a:off x="857248" y="5667113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8" name="Straight Arrow Connector 4187">
            <a:extLst>
              <a:ext uri="{FF2B5EF4-FFF2-40B4-BE49-F238E27FC236}">
                <a16:creationId xmlns:a16="http://schemas.microsoft.com/office/drawing/2014/main" id="{4F2BF0E1-DEFA-9834-68F8-34FE7410B367}"/>
              </a:ext>
            </a:extLst>
          </p:cNvPr>
          <p:cNvCxnSpPr>
            <a:cxnSpLocks/>
          </p:cNvCxnSpPr>
          <p:nvPr/>
        </p:nvCxnSpPr>
        <p:spPr>
          <a:xfrm>
            <a:off x="3741656" y="5135783"/>
            <a:ext cx="338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0" name="Straight Arrow Connector 4189">
            <a:extLst>
              <a:ext uri="{FF2B5EF4-FFF2-40B4-BE49-F238E27FC236}">
                <a16:creationId xmlns:a16="http://schemas.microsoft.com/office/drawing/2014/main" id="{F4AEC5EF-4A4B-6682-313D-72A407D62EE4}"/>
              </a:ext>
            </a:extLst>
          </p:cNvPr>
          <p:cNvCxnSpPr>
            <a:cxnSpLocks/>
          </p:cNvCxnSpPr>
          <p:nvPr/>
        </p:nvCxnSpPr>
        <p:spPr>
          <a:xfrm flipH="1">
            <a:off x="3745243" y="5210223"/>
            <a:ext cx="338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1" name="Straight Arrow Connector 4190">
            <a:extLst>
              <a:ext uri="{FF2B5EF4-FFF2-40B4-BE49-F238E27FC236}">
                <a16:creationId xmlns:a16="http://schemas.microsoft.com/office/drawing/2014/main" id="{0326DE90-14E1-BB71-6378-26B30E9BF684}"/>
              </a:ext>
            </a:extLst>
          </p:cNvPr>
          <p:cNvCxnSpPr>
            <a:cxnSpLocks/>
          </p:cNvCxnSpPr>
          <p:nvPr/>
        </p:nvCxnSpPr>
        <p:spPr>
          <a:xfrm>
            <a:off x="4439441" y="5140593"/>
            <a:ext cx="380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2" name="Straight Arrow Connector 4191">
            <a:extLst>
              <a:ext uri="{FF2B5EF4-FFF2-40B4-BE49-F238E27FC236}">
                <a16:creationId xmlns:a16="http://schemas.microsoft.com/office/drawing/2014/main" id="{ADCE46CF-3FCF-DC02-1584-D6A4D89C54FA}"/>
              </a:ext>
            </a:extLst>
          </p:cNvPr>
          <p:cNvCxnSpPr>
            <a:cxnSpLocks/>
          </p:cNvCxnSpPr>
          <p:nvPr/>
        </p:nvCxnSpPr>
        <p:spPr>
          <a:xfrm flipH="1">
            <a:off x="4439441" y="5215033"/>
            <a:ext cx="383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3" name="Straight Arrow Connector 4192">
            <a:extLst>
              <a:ext uri="{FF2B5EF4-FFF2-40B4-BE49-F238E27FC236}">
                <a16:creationId xmlns:a16="http://schemas.microsoft.com/office/drawing/2014/main" id="{02E490DC-1564-1A4C-1E19-7C2CC7A6D44B}"/>
              </a:ext>
            </a:extLst>
          </p:cNvPr>
          <p:cNvCxnSpPr>
            <a:cxnSpLocks/>
          </p:cNvCxnSpPr>
          <p:nvPr/>
        </p:nvCxnSpPr>
        <p:spPr>
          <a:xfrm>
            <a:off x="5194253" y="5143500"/>
            <a:ext cx="338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4" name="Straight Arrow Connector 4193">
            <a:extLst>
              <a:ext uri="{FF2B5EF4-FFF2-40B4-BE49-F238E27FC236}">
                <a16:creationId xmlns:a16="http://schemas.microsoft.com/office/drawing/2014/main" id="{4B36F4D3-044C-0DB9-7546-6EBD9F80D5C6}"/>
              </a:ext>
            </a:extLst>
          </p:cNvPr>
          <p:cNvCxnSpPr>
            <a:cxnSpLocks/>
          </p:cNvCxnSpPr>
          <p:nvPr/>
        </p:nvCxnSpPr>
        <p:spPr>
          <a:xfrm flipH="1">
            <a:off x="5174025" y="5217940"/>
            <a:ext cx="338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5" name="Straight Arrow Connector 4194">
            <a:extLst>
              <a:ext uri="{FF2B5EF4-FFF2-40B4-BE49-F238E27FC236}">
                <a16:creationId xmlns:a16="http://schemas.microsoft.com/office/drawing/2014/main" id="{DC5822EE-BCF7-63AB-7554-3B587BB08076}"/>
              </a:ext>
            </a:extLst>
          </p:cNvPr>
          <p:cNvCxnSpPr>
            <a:cxnSpLocks/>
          </p:cNvCxnSpPr>
          <p:nvPr/>
        </p:nvCxnSpPr>
        <p:spPr>
          <a:xfrm>
            <a:off x="5875281" y="5108476"/>
            <a:ext cx="464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6" name="Straight Arrow Connector 4195">
            <a:extLst>
              <a:ext uri="{FF2B5EF4-FFF2-40B4-BE49-F238E27FC236}">
                <a16:creationId xmlns:a16="http://schemas.microsoft.com/office/drawing/2014/main" id="{043E028C-A851-13DB-87DA-DEAAE942BBB1}"/>
              </a:ext>
            </a:extLst>
          </p:cNvPr>
          <p:cNvCxnSpPr>
            <a:cxnSpLocks/>
          </p:cNvCxnSpPr>
          <p:nvPr/>
        </p:nvCxnSpPr>
        <p:spPr>
          <a:xfrm flipH="1">
            <a:off x="5875281" y="5182916"/>
            <a:ext cx="464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7" name="Straight Arrow Connector 4196">
            <a:extLst>
              <a:ext uri="{FF2B5EF4-FFF2-40B4-BE49-F238E27FC236}">
                <a16:creationId xmlns:a16="http://schemas.microsoft.com/office/drawing/2014/main" id="{6E0A99FF-4909-FA0E-9825-18991B927E36}"/>
              </a:ext>
            </a:extLst>
          </p:cNvPr>
          <p:cNvCxnSpPr>
            <a:cxnSpLocks/>
            <a:stCxn id="4142" idx="3"/>
          </p:cNvCxnSpPr>
          <p:nvPr/>
        </p:nvCxnSpPr>
        <p:spPr>
          <a:xfrm flipV="1">
            <a:off x="6699968" y="5121003"/>
            <a:ext cx="428671" cy="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8" name="Straight Arrow Connector 4197">
            <a:extLst>
              <a:ext uri="{FF2B5EF4-FFF2-40B4-BE49-F238E27FC236}">
                <a16:creationId xmlns:a16="http://schemas.microsoft.com/office/drawing/2014/main" id="{0793F3F4-8FB4-C787-CD91-E7D712C75131}"/>
              </a:ext>
            </a:extLst>
          </p:cNvPr>
          <p:cNvCxnSpPr>
            <a:cxnSpLocks/>
          </p:cNvCxnSpPr>
          <p:nvPr/>
        </p:nvCxnSpPr>
        <p:spPr>
          <a:xfrm flipH="1">
            <a:off x="6634163" y="5195443"/>
            <a:ext cx="498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01" name="TextBox 4200">
            <a:extLst>
              <a:ext uri="{FF2B5EF4-FFF2-40B4-BE49-F238E27FC236}">
                <a16:creationId xmlns:a16="http://schemas.microsoft.com/office/drawing/2014/main" id="{B9A3B60E-BFDC-09DE-1C1A-7787F1925BFD}"/>
              </a:ext>
            </a:extLst>
          </p:cNvPr>
          <p:cNvSpPr txBox="1"/>
          <p:nvPr/>
        </p:nvSpPr>
        <p:spPr>
          <a:xfrm>
            <a:off x="4762031" y="5289168"/>
            <a:ext cx="609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PMS</a:t>
            </a:r>
            <a:endParaRPr lang="en-GB" dirty="0"/>
          </a:p>
        </p:txBody>
      </p:sp>
      <p:pic>
        <p:nvPicPr>
          <p:cNvPr id="4202" name="Graphic 4201" descr="Blog with solid fill">
            <a:extLst>
              <a:ext uri="{FF2B5EF4-FFF2-40B4-BE49-F238E27FC236}">
                <a16:creationId xmlns:a16="http://schemas.microsoft.com/office/drawing/2014/main" id="{A2DC3397-0755-1DE5-9A71-46FFEC27476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823382" y="4985626"/>
            <a:ext cx="360000" cy="360000"/>
          </a:xfrm>
          <a:prstGeom prst="rect">
            <a:avLst/>
          </a:prstGeom>
        </p:spPr>
      </p:pic>
      <p:cxnSp>
        <p:nvCxnSpPr>
          <p:cNvPr id="4203" name="Straight Arrow Connector 4202">
            <a:extLst>
              <a:ext uri="{FF2B5EF4-FFF2-40B4-BE49-F238E27FC236}">
                <a16:creationId xmlns:a16="http://schemas.microsoft.com/office/drawing/2014/main" id="{F46B4779-EC08-06FD-0DDE-1C054797D3E6}"/>
              </a:ext>
            </a:extLst>
          </p:cNvPr>
          <p:cNvCxnSpPr>
            <a:cxnSpLocks/>
          </p:cNvCxnSpPr>
          <p:nvPr/>
        </p:nvCxnSpPr>
        <p:spPr>
          <a:xfrm>
            <a:off x="7518394" y="5144863"/>
            <a:ext cx="338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04" name="Straight Arrow Connector 4203">
            <a:extLst>
              <a:ext uri="{FF2B5EF4-FFF2-40B4-BE49-F238E27FC236}">
                <a16:creationId xmlns:a16="http://schemas.microsoft.com/office/drawing/2014/main" id="{F8481EA3-7F6A-E0C1-5A80-752A23977A44}"/>
              </a:ext>
            </a:extLst>
          </p:cNvPr>
          <p:cNvCxnSpPr>
            <a:cxnSpLocks/>
          </p:cNvCxnSpPr>
          <p:nvPr/>
        </p:nvCxnSpPr>
        <p:spPr>
          <a:xfrm flipH="1">
            <a:off x="7521981" y="5219303"/>
            <a:ext cx="338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05" name="Straight Arrow Connector 4204">
            <a:extLst>
              <a:ext uri="{FF2B5EF4-FFF2-40B4-BE49-F238E27FC236}">
                <a16:creationId xmlns:a16="http://schemas.microsoft.com/office/drawing/2014/main" id="{A6C0267B-8515-0419-2A33-114951D21BA8}"/>
              </a:ext>
            </a:extLst>
          </p:cNvPr>
          <p:cNvCxnSpPr>
            <a:cxnSpLocks/>
          </p:cNvCxnSpPr>
          <p:nvPr/>
        </p:nvCxnSpPr>
        <p:spPr>
          <a:xfrm>
            <a:off x="2968264" y="5132336"/>
            <a:ext cx="338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19" name="Rectangle 4218">
            <a:extLst>
              <a:ext uri="{FF2B5EF4-FFF2-40B4-BE49-F238E27FC236}">
                <a16:creationId xmlns:a16="http://schemas.microsoft.com/office/drawing/2014/main" id="{44DE2B4C-409C-D188-0F69-4A9A47418C22}"/>
              </a:ext>
            </a:extLst>
          </p:cNvPr>
          <p:cNvSpPr/>
          <p:nvPr/>
        </p:nvSpPr>
        <p:spPr>
          <a:xfrm>
            <a:off x="10248316" y="1768547"/>
            <a:ext cx="1805571" cy="861349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DELAYS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INCONSISTENCIES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PENALTIES</a:t>
            </a:r>
          </a:p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4220" name="Rectangle 4219">
            <a:extLst>
              <a:ext uri="{FF2B5EF4-FFF2-40B4-BE49-F238E27FC236}">
                <a16:creationId xmlns:a16="http://schemas.microsoft.com/office/drawing/2014/main" id="{F139127B-EBF6-4808-F9A6-FB3776819885}"/>
              </a:ext>
            </a:extLst>
          </p:cNvPr>
          <p:cNvSpPr/>
          <p:nvPr/>
        </p:nvSpPr>
        <p:spPr>
          <a:xfrm>
            <a:off x="2056908" y="5554718"/>
            <a:ext cx="1244533" cy="322535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Processing Issues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221" name="Rectangle 4220">
            <a:extLst>
              <a:ext uri="{FF2B5EF4-FFF2-40B4-BE49-F238E27FC236}">
                <a16:creationId xmlns:a16="http://schemas.microsoft.com/office/drawing/2014/main" id="{CFD350A4-6B1B-FFD0-DA1F-D928317BD7F9}"/>
              </a:ext>
            </a:extLst>
          </p:cNvPr>
          <p:cNvSpPr/>
          <p:nvPr/>
        </p:nvSpPr>
        <p:spPr>
          <a:xfrm>
            <a:off x="5071755" y="5554718"/>
            <a:ext cx="1419203" cy="313079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Mapping Maintenance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222" name="Rectangle 4221">
            <a:extLst>
              <a:ext uri="{FF2B5EF4-FFF2-40B4-BE49-F238E27FC236}">
                <a16:creationId xmlns:a16="http://schemas.microsoft.com/office/drawing/2014/main" id="{119B3532-C7FD-8D1C-0427-35426B4334B7}"/>
              </a:ext>
            </a:extLst>
          </p:cNvPr>
          <p:cNvSpPr/>
          <p:nvPr/>
        </p:nvSpPr>
        <p:spPr>
          <a:xfrm>
            <a:off x="6519968" y="5554718"/>
            <a:ext cx="1438544" cy="313079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Recon Breaks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224" name="Rectangle 4223">
            <a:extLst>
              <a:ext uri="{FF2B5EF4-FFF2-40B4-BE49-F238E27FC236}">
                <a16:creationId xmlns:a16="http://schemas.microsoft.com/office/drawing/2014/main" id="{88F19458-09FA-CFAE-E35D-EEC3D9E79962}"/>
              </a:ext>
            </a:extLst>
          </p:cNvPr>
          <p:cNvSpPr/>
          <p:nvPr/>
        </p:nvSpPr>
        <p:spPr>
          <a:xfrm>
            <a:off x="3330452" y="5554718"/>
            <a:ext cx="1712292" cy="313079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Data Discrepancies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225" name="Rectangle 4224">
            <a:extLst>
              <a:ext uri="{FF2B5EF4-FFF2-40B4-BE49-F238E27FC236}">
                <a16:creationId xmlns:a16="http://schemas.microsoft.com/office/drawing/2014/main" id="{8059C6AA-BFEF-172A-D722-99E8D5ED595B}"/>
              </a:ext>
            </a:extLst>
          </p:cNvPr>
          <p:cNvSpPr/>
          <p:nvPr/>
        </p:nvSpPr>
        <p:spPr>
          <a:xfrm>
            <a:off x="7988805" y="5554718"/>
            <a:ext cx="1650004" cy="313079"/>
          </a:xfrm>
          <a:prstGeom prst="rect">
            <a:avLst/>
          </a:prstGeom>
          <a:solidFill>
            <a:schemeClr val="accent2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POOR 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</a:rPr>
              <a:t>QUALITY DATA</a:t>
            </a:r>
            <a:endParaRPr lang="en-GB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F049A-FFFA-319C-D2EC-7553ABEB38C3}"/>
              </a:ext>
            </a:extLst>
          </p:cNvPr>
          <p:cNvSpPr txBox="1"/>
          <p:nvPr/>
        </p:nvSpPr>
        <p:spPr>
          <a:xfrm>
            <a:off x="925886" y="1807698"/>
            <a:ext cx="8286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accent2"/>
                </a:solidFill>
              </a:rPr>
              <a:t>Tickers, ISINs</a:t>
            </a:r>
            <a:endParaRPr lang="en-GB" sz="700" b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99E6C4-DE52-ADAA-25B2-89C90C74DCE4}"/>
              </a:ext>
            </a:extLst>
          </p:cNvPr>
          <p:cNvSpPr txBox="1"/>
          <p:nvPr/>
        </p:nvSpPr>
        <p:spPr>
          <a:xfrm>
            <a:off x="1008916" y="2881100"/>
            <a:ext cx="879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accent2"/>
                </a:solidFill>
              </a:rPr>
              <a:t>CUSIPs , SEDOLs</a:t>
            </a:r>
            <a:endParaRPr lang="en-GB" sz="700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AEC6C-64D0-3AB0-CF2D-7AD666100C8F}"/>
              </a:ext>
            </a:extLst>
          </p:cNvPr>
          <p:cNvSpPr txBox="1"/>
          <p:nvPr/>
        </p:nvSpPr>
        <p:spPr>
          <a:xfrm>
            <a:off x="979192" y="3909202"/>
            <a:ext cx="879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accent2"/>
                </a:solidFill>
              </a:rPr>
              <a:t>Tickers</a:t>
            </a:r>
          </a:p>
          <a:p>
            <a:r>
              <a:rPr lang="en-US" sz="700" b="1" dirty="0">
                <a:solidFill>
                  <a:schemeClr val="accent2"/>
                </a:solidFill>
              </a:rPr>
              <a:t>CUSIPs</a:t>
            </a:r>
          </a:p>
          <a:p>
            <a:r>
              <a:rPr lang="en-US" sz="700" b="1" dirty="0">
                <a:solidFill>
                  <a:schemeClr val="accent2"/>
                </a:solidFill>
              </a:rPr>
              <a:t>SEDOLs</a:t>
            </a:r>
          </a:p>
          <a:p>
            <a:r>
              <a:rPr lang="en-US" sz="700" b="1" dirty="0">
                <a:solidFill>
                  <a:schemeClr val="accent2"/>
                </a:solidFill>
              </a:rPr>
              <a:t>ISINs, etc.…</a:t>
            </a:r>
            <a:endParaRPr lang="en-GB" sz="700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346D5B-BFA2-D218-77EC-6A09943FC7E7}"/>
              </a:ext>
            </a:extLst>
          </p:cNvPr>
          <p:cNvSpPr txBox="1"/>
          <p:nvPr/>
        </p:nvSpPr>
        <p:spPr>
          <a:xfrm>
            <a:off x="952040" y="5182916"/>
            <a:ext cx="927249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accent2"/>
                </a:solidFill>
              </a:rPr>
              <a:t>RIC Code</a:t>
            </a:r>
          </a:p>
          <a:p>
            <a:r>
              <a:rPr lang="en-US" sz="700" b="1" dirty="0">
                <a:solidFill>
                  <a:schemeClr val="accent2"/>
                </a:solidFill>
              </a:rPr>
              <a:t>BBG Tickers</a:t>
            </a:r>
          </a:p>
          <a:p>
            <a:r>
              <a:rPr lang="en-US" sz="700" b="1" dirty="0">
                <a:solidFill>
                  <a:schemeClr val="accent2"/>
                </a:solidFill>
              </a:rPr>
              <a:t>VALORs, </a:t>
            </a:r>
          </a:p>
          <a:p>
            <a:r>
              <a:rPr lang="en-US" sz="700" b="1" dirty="0">
                <a:solidFill>
                  <a:schemeClr val="accent2"/>
                </a:solidFill>
              </a:rPr>
              <a:t>ICE ICFs</a:t>
            </a:r>
          </a:p>
          <a:p>
            <a:r>
              <a:rPr lang="en-US" sz="700" b="1" dirty="0">
                <a:solidFill>
                  <a:schemeClr val="accent2"/>
                </a:solidFill>
              </a:rPr>
              <a:t>SEDOL</a:t>
            </a:r>
          </a:p>
          <a:p>
            <a:r>
              <a:rPr lang="en-US" sz="700" b="1" dirty="0">
                <a:solidFill>
                  <a:schemeClr val="accent2"/>
                </a:solidFill>
              </a:rPr>
              <a:t>LinIDs</a:t>
            </a:r>
          </a:p>
          <a:p>
            <a:r>
              <a:rPr lang="en-US" sz="700" b="1" dirty="0">
                <a:solidFill>
                  <a:schemeClr val="accent2"/>
                </a:solidFill>
              </a:rPr>
              <a:t>LoanXIDs </a:t>
            </a:r>
            <a:endParaRPr lang="en-GB" sz="700" b="1" dirty="0">
              <a:solidFill>
                <a:schemeClr val="accent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5392F7-592D-6675-57AF-D6A27047A6DA}"/>
              </a:ext>
            </a:extLst>
          </p:cNvPr>
          <p:cNvGrpSpPr/>
          <p:nvPr/>
        </p:nvGrpSpPr>
        <p:grpSpPr>
          <a:xfrm>
            <a:off x="381181" y="5165626"/>
            <a:ext cx="394204" cy="400108"/>
            <a:chOff x="6138926" y="3427941"/>
            <a:chExt cx="972924" cy="987495"/>
          </a:xfrm>
        </p:grpSpPr>
        <p:pic>
          <p:nvPicPr>
            <p:cNvPr id="18" name="Graphic 17" descr="Paper outline">
              <a:extLst>
                <a:ext uri="{FF2B5EF4-FFF2-40B4-BE49-F238E27FC236}">
                  <a16:creationId xmlns:a16="http://schemas.microsoft.com/office/drawing/2014/main" id="{9992EA85-ED32-D64B-FB38-BA28380D8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138926" y="3427941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Paper outline">
              <a:extLst>
                <a:ext uri="{FF2B5EF4-FFF2-40B4-BE49-F238E27FC236}">
                  <a16:creationId xmlns:a16="http://schemas.microsoft.com/office/drawing/2014/main" id="{E464A6D6-2471-CDB8-A780-1668BED01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197450" y="350103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54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E6F128FF-460E-181C-08E6-C1EDBBAA7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c034ba77e_0_8">
            <a:extLst>
              <a:ext uri="{FF2B5EF4-FFF2-40B4-BE49-F238E27FC236}">
                <a16:creationId xmlns:a16="http://schemas.microsoft.com/office/drawing/2014/main" id="{CC908D01-5C11-8BE2-EBDD-D2594D685C0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7500" y="223314"/>
            <a:ext cx="105729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1800" dirty="0"/>
              <a:t>Buy-side firms often face significant challenges due to fragmentation in financial instrument identifiers</a:t>
            </a:r>
            <a:endParaRPr sz="1700" dirty="0">
              <a:solidFill>
                <a:srgbClr val="3F3F3F"/>
              </a:solidFill>
            </a:endParaRPr>
          </a:p>
        </p:txBody>
      </p:sp>
      <p:sp>
        <p:nvSpPr>
          <p:cNvPr id="115" name="Google Shape;115;g29c034ba77e_0_8">
            <a:extLst>
              <a:ext uri="{FF2B5EF4-FFF2-40B4-BE49-F238E27FC236}">
                <a16:creationId xmlns:a16="http://schemas.microsoft.com/office/drawing/2014/main" id="{5061B88C-37B3-EFCB-3B4C-92F0013C0867}"/>
              </a:ext>
            </a:extLst>
          </p:cNvPr>
          <p:cNvSpPr txBox="1"/>
          <p:nvPr/>
        </p:nvSpPr>
        <p:spPr>
          <a:xfrm>
            <a:off x="4588471" y="6538500"/>
            <a:ext cx="230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100" rIns="762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 &amp; Proprietary. Not for Distribution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184795-5ADB-6CF9-581F-B7D4CF222309}"/>
              </a:ext>
            </a:extLst>
          </p:cNvPr>
          <p:cNvGrpSpPr/>
          <p:nvPr/>
        </p:nvGrpSpPr>
        <p:grpSpPr>
          <a:xfrm>
            <a:off x="104776" y="1221988"/>
            <a:ext cx="5900737" cy="4642624"/>
            <a:chOff x="147638" y="1009040"/>
            <a:chExt cx="6696074" cy="526838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6632044-11D2-E0A4-6515-F47BAE24001B}"/>
                </a:ext>
              </a:extLst>
            </p:cNvPr>
            <p:cNvSpPr/>
            <p:nvPr/>
          </p:nvSpPr>
          <p:spPr>
            <a:xfrm>
              <a:off x="147638" y="1624462"/>
              <a:ext cx="6696074" cy="4652963"/>
            </a:xfrm>
            <a:custGeom>
              <a:avLst/>
              <a:gdLst>
                <a:gd name="connsiteX0" fmla="*/ 3190874 w 6696074"/>
                <a:gd name="connsiteY0" fmla="*/ 2434079 h 4652963"/>
                <a:gd name="connsiteX1" fmla="*/ 3743324 w 6696074"/>
                <a:gd name="connsiteY1" fmla="*/ 2434079 h 4652963"/>
                <a:gd name="connsiteX2" fmla="*/ 3743324 w 6696074"/>
                <a:gd name="connsiteY2" fmla="*/ 2840930 h 4652963"/>
                <a:gd name="connsiteX3" fmla="*/ 3190874 w 6696074"/>
                <a:gd name="connsiteY3" fmla="*/ 3505642 h 4652963"/>
                <a:gd name="connsiteX4" fmla="*/ 3743324 w 6696074"/>
                <a:gd name="connsiteY4" fmla="*/ 4170354 h 4652963"/>
                <a:gd name="connsiteX5" fmla="*/ 3743324 w 6696074"/>
                <a:gd name="connsiteY5" fmla="*/ 4532314 h 4652963"/>
                <a:gd name="connsiteX6" fmla="*/ 3752387 w 6696074"/>
                <a:gd name="connsiteY6" fmla="*/ 4577204 h 4652963"/>
                <a:gd name="connsiteX7" fmla="*/ 3190874 w 6696074"/>
                <a:gd name="connsiteY7" fmla="*/ 4577204 h 4652963"/>
                <a:gd name="connsiteX8" fmla="*/ 2952750 w 6696074"/>
                <a:gd name="connsiteY8" fmla="*/ 4290691 h 4652963"/>
                <a:gd name="connsiteX9" fmla="*/ 2952750 w 6696074"/>
                <a:gd name="connsiteY9" fmla="*/ 2720592 h 4652963"/>
                <a:gd name="connsiteX10" fmla="*/ 2952750 w 6696074"/>
                <a:gd name="connsiteY10" fmla="*/ 183356 h 4652963"/>
                <a:gd name="connsiteX11" fmla="*/ 3362325 w 6696074"/>
                <a:gd name="connsiteY11" fmla="*/ 183356 h 4652963"/>
                <a:gd name="connsiteX12" fmla="*/ 3743324 w 6696074"/>
                <a:gd name="connsiteY12" fmla="*/ 641778 h 4652963"/>
                <a:gd name="connsiteX13" fmla="*/ 3743324 w 6696074"/>
                <a:gd name="connsiteY13" fmla="*/ 1868060 h 4652963"/>
                <a:gd name="connsiteX14" fmla="*/ 3362325 w 6696074"/>
                <a:gd name="connsiteY14" fmla="*/ 2326481 h 4652963"/>
                <a:gd name="connsiteX15" fmla="*/ 2952750 w 6696074"/>
                <a:gd name="connsiteY15" fmla="*/ 2326481 h 4652963"/>
                <a:gd name="connsiteX16" fmla="*/ 2952750 w 6696074"/>
                <a:gd name="connsiteY16" fmla="*/ 1747723 h 4652963"/>
                <a:gd name="connsiteX17" fmla="*/ 3362325 w 6696074"/>
                <a:gd name="connsiteY17" fmla="*/ 1254919 h 4652963"/>
                <a:gd name="connsiteX18" fmla="*/ 2952750 w 6696074"/>
                <a:gd name="connsiteY18" fmla="*/ 762115 h 4652963"/>
                <a:gd name="connsiteX19" fmla="*/ 3863973 w 6696074"/>
                <a:gd name="connsiteY19" fmla="*/ 0 h 4652963"/>
                <a:gd name="connsiteX20" fmla="*/ 6575425 w 6696074"/>
                <a:gd name="connsiteY20" fmla="*/ 0 h 4652963"/>
                <a:gd name="connsiteX21" fmla="*/ 6696074 w 6696074"/>
                <a:gd name="connsiteY21" fmla="*/ 120649 h 4652963"/>
                <a:gd name="connsiteX22" fmla="*/ 6696074 w 6696074"/>
                <a:gd name="connsiteY22" fmla="*/ 4532314 h 4652963"/>
                <a:gd name="connsiteX23" fmla="*/ 6575425 w 6696074"/>
                <a:gd name="connsiteY23" fmla="*/ 4652963 h 4652963"/>
                <a:gd name="connsiteX24" fmla="*/ 3863973 w 6696074"/>
                <a:gd name="connsiteY24" fmla="*/ 4652963 h 4652963"/>
                <a:gd name="connsiteX25" fmla="*/ 3752805 w 6696074"/>
                <a:gd name="connsiteY25" fmla="*/ 4579276 h 4652963"/>
                <a:gd name="connsiteX26" fmla="*/ 3752387 w 6696074"/>
                <a:gd name="connsiteY26" fmla="*/ 4577204 h 4652963"/>
                <a:gd name="connsiteX27" fmla="*/ 4081462 w 6696074"/>
                <a:gd name="connsiteY27" fmla="*/ 4577204 h 4652963"/>
                <a:gd name="connsiteX28" fmla="*/ 3743324 w 6696074"/>
                <a:gd name="connsiteY28" fmla="*/ 4170354 h 4652963"/>
                <a:gd name="connsiteX29" fmla="*/ 3743324 w 6696074"/>
                <a:gd name="connsiteY29" fmla="*/ 2840930 h 4652963"/>
                <a:gd name="connsiteX30" fmla="*/ 4081462 w 6696074"/>
                <a:gd name="connsiteY30" fmla="*/ 2434079 h 4652963"/>
                <a:gd name="connsiteX31" fmla="*/ 3743324 w 6696074"/>
                <a:gd name="connsiteY31" fmla="*/ 2434079 h 4652963"/>
                <a:gd name="connsiteX32" fmla="*/ 3743324 w 6696074"/>
                <a:gd name="connsiteY32" fmla="*/ 1868060 h 4652963"/>
                <a:gd name="connsiteX33" fmla="*/ 4252912 w 6696074"/>
                <a:gd name="connsiteY33" fmla="*/ 1254919 h 4652963"/>
                <a:gd name="connsiteX34" fmla="*/ 3743324 w 6696074"/>
                <a:gd name="connsiteY34" fmla="*/ 641778 h 4652963"/>
                <a:gd name="connsiteX35" fmla="*/ 3743324 w 6696074"/>
                <a:gd name="connsiteY35" fmla="*/ 120649 h 4652963"/>
                <a:gd name="connsiteX36" fmla="*/ 3863973 w 6696074"/>
                <a:gd name="connsiteY36" fmla="*/ 0 h 4652963"/>
                <a:gd name="connsiteX37" fmla="*/ 120649 w 6696074"/>
                <a:gd name="connsiteY37" fmla="*/ 0 h 4652963"/>
                <a:gd name="connsiteX38" fmla="*/ 2832101 w 6696074"/>
                <a:gd name="connsiteY38" fmla="*/ 0 h 4652963"/>
                <a:gd name="connsiteX39" fmla="*/ 2952750 w 6696074"/>
                <a:gd name="connsiteY39" fmla="*/ 120649 h 4652963"/>
                <a:gd name="connsiteX40" fmla="*/ 2952750 w 6696074"/>
                <a:gd name="connsiteY40" fmla="*/ 183356 h 4652963"/>
                <a:gd name="connsiteX41" fmla="*/ 2471737 w 6696074"/>
                <a:gd name="connsiteY41" fmla="*/ 183356 h 4652963"/>
                <a:gd name="connsiteX42" fmla="*/ 2952750 w 6696074"/>
                <a:gd name="connsiteY42" fmla="*/ 762115 h 4652963"/>
                <a:gd name="connsiteX43" fmla="*/ 2952750 w 6696074"/>
                <a:gd name="connsiteY43" fmla="*/ 1747723 h 4652963"/>
                <a:gd name="connsiteX44" fmla="*/ 2471737 w 6696074"/>
                <a:gd name="connsiteY44" fmla="*/ 2326481 h 4652963"/>
                <a:gd name="connsiteX45" fmla="*/ 2952750 w 6696074"/>
                <a:gd name="connsiteY45" fmla="*/ 2326481 h 4652963"/>
                <a:gd name="connsiteX46" fmla="*/ 2952750 w 6696074"/>
                <a:gd name="connsiteY46" fmla="*/ 2720592 h 4652963"/>
                <a:gd name="connsiteX47" fmla="*/ 2300287 w 6696074"/>
                <a:gd name="connsiteY47" fmla="*/ 3505642 h 4652963"/>
                <a:gd name="connsiteX48" fmla="*/ 2952750 w 6696074"/>
                <a:gd name="connsiteY48" fmla="*/ 4290691 h 4652963"/>
                <a:gd name="connsiteX49" fmla="*/ 2952750 w 6696074"/>
                <a:gd name="connsiteY49" fmla="*/ 4532314 h 4652963"/>
                <a:gd name="connsiteX50" fmla="*/ 2832101 w 6696074"/>
                <a:gd name="connsiteY50" fmla="*/ 4652963 h 4652963"/>
                <a:gd name="connsiteX51" fmla="*/ 120649 w 6696074"/>
                <a:gd name="connsiteY51" fmla="*/ 4652963 h 4652963"/>
                <a:gd name="connsiteX52" fmla="*/ 0 w 6696074"/>
                <a:gd name="connsiteY52" fmla="*/ 4532314 h 4652963"/>
                <a:gd name="connsiteX53" fmla="*/ 0 w 6696074"/>
                <a:gd name="connsiteY53" fmla="*/ 120649 h 4652963"/>
                <a:gd name="connsiteX54" fmla="*/ 120649 w 6696074"/>
                <a:gd name="connsiteY54" fmla="*/ 0 h 465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696074" h="4652963">
                  <a:moveTo>
                    <a:pt x="3190874" y="2434079"/>
                  </a:moveTo>
                  <a:lnTo>
                    <a:pt x="3743324" y="2434079"/>
                  </a:lnTo>
                  <a:lnTo>
                    <a:pt x="3743324" y="2840930"/>
                  </a:lnTo>
                  <a:lnTo>
                    <a:pt x="3190874" y="3505642"/>
                  </a:lnTo>
                  <a:lnTo>
                    <a:pt x="3743324" y="4170354"/>
                  </a:lnTo>
                  <a:lnTo>
                    <a:pt x="3743324" y="4532314"/>
                  </a:lnTo>
                  <a:lnTo>
                    <a:pt x="3752387" y="4577204"/>
                  </a:lnTo>
                  <a:lnTo>
                    <a:pt x="3190874" y="4577204"/>
                  </a:lnTo>
                  <a:lnTo>
                    <a:pt x="2952750" y="4290691"/>
                  </a:lnTo>
                  <a:lnTo>
                    <a:pt x="2952750" y="2720592"/>
                  </a:lnTo>
                  <a:close/>
                  <a:moveTo>
                    <a:pt x="2952750" y="183356"/>
                  </a:moveTo>
                  <a:lnTo>
                    <a:pt x="3362325" y="183356"/>
                  </a:lnTo>
                  <a:lnTo>
                    <a:pt x="3743324" y="641778"/>
                  </a:lnTo>
                  <a:lnTo>
                    <a:pt x="3743324" y="1868060"/>
                  </a:lnTo>
                  <a:lnTo>
                    <a:pt x="3362325" y="2326481"/>
                  </a:lnTo>
                  <a:lnTo>
                    <a:pt x="2952750" y="2326481"/>
                  </a:lnTo>
                  <a:lnTo>
                    <a:pt x="2952750" y="1747723"/>
                  </a:lnTo>
                  <a:lnTo>
                    <a:pt x="3362325" y="1254919"/>
                  </a:lnTo>
                  <a:lnTo>
                    <a:pt x="2952750" y="762115"/>
                  </a:lnTo>
                  <a:close/>
                  <a:moveTo>
                    <a:pt x="3863973" y="0"/>
                  </a:moveTo>
                  <a:lnTo>
                    <a:pt x="6575425" y="0"/>
                  </a:lnTo>
                  <a:cubicBezTo>
                    <a:pt x="6642058" y="0"/>
                    <a:pt x="6696074" y="54016"/>
                    <a:pt x="6696074" y="120649"/>
                  </a:cubicBezTo>
                  <a:lnTo>
                    <a:pt x="6696074" y="4532314"/>
                  </a:lnTo>
                  <a:cubicBezTo>
                    <a:pt x="6696074" y="4598947"/>
                    <a:pt x="6642058" y="4652963"/>
                    <a:pt x="6575425" y="4652963"/>
                  </a:cubicBezTo>
                  <a:lnTo>
                    <a:pt x="3863973" y="4652963"/>
                  </a:lnTo>
                  <a:cubicBezTo>
                    <a:pt x="3813998" y="4652963"/>
                    <a:pt x="3771121" y="4622579"/>
                    <a:pt x="3752805" y="4579276"/>
                  </a:cubicBezTo>
                  <a:lnTo>
                    <a:pt x="3752387" y="4577204"/>
                  </a:lnTo>
                  <a:lnTo>
                    <a:pt x="4081462" y="4577204"/>
                  </a:lnTo>
                  <a:lnTo>
                    <a:pt x="3743324" y="4170354"/>
                  </a:lnTo>
                  <a:lnTo>
                    <a:pt x="3743324" y="2840930"/>
                  </a:lnTo>
                  <a:lnTo>
                    <a:pt x="4081462" y="2434079"/>
                  </a:lnTo>
                  <a:lnTo>
                    <a:pt x="3743324" y="2434079"/>
                  </a:lnTo>
                  <a:lnTo>
                    <a:pt x="3743324" y="1868060"/>
                  </a:lnTo>
                  <a:lnTo>
                    <a:pt x="4252912" y="1254919"/>
                  </a:lnTo>
                  <a:lnTo>
                    <a:pt x="3743324" y="641778"/>
                  </a:lnTo>
                  <a:lnTo>
                    <a:pt x="3743324" y="120649"/>
                  </a:lnTo>
                  <a:cubicBezTo>
                    <a:pt x="3743324" y="54016"/>
                    <a:pt x="3797340" y="0"/>
                    <a:pt x="3863973" y="0"/>
                  </a:cubicBezTo>
                  <a:close/>
                  <a:moveTo>
                    <a:pt x="120649" y="0"/>
                  </a:moveTo>
                  <a:lnTo>
                    <a:pt x="2832101" y="0"/>
                  </a:lnTo>
                  <a:cubicBezTo>
                    <a:pt x="2898734" y="0"/>
                    <a:pt x="2952750" y="54016"/>
                    <a:pt x="2952750" y="120649"/>
                  </a:cubicBezTo>
                  <a:lnTo>
                    <a:pt x="2952750" y="183356"/>
                  </a:lnTo>
                  <a:lnTo>
                    <a:pt x="2471737" y="183356"/>
                  </a:lnTo>
                  <a:lnTo>
                    <a:pt x="2952750" y="762115"/>
                  </a:lnTo>
                  <a:lnTo>
                    <a:pt x="2952750" y="1747723"/>
                  </a:lnTo>
                  <a:lnTo>
                    <a:pt x="2471737" y="2326481"/>
                  </a:lnTo>
                  <a:lnTo>
                    <a:pt x="2952750" y="2326481"/>
                  </a:lnTo>
                  <a:lnTo>
                    <a:pt x="2952750" y="2720592"/>
                  </a:lnTo>
                  <a:lnTo>
                    <a:pt x="2300287" y="3505642"/>
                  </a:lnTo>
                  <a:lnTo>
                    <a:pt x="2952750" y="4290691"/>
                  </a:lnTo>
                  <a:lnTo>
                    <a:pt x="2952750" y="4532314"/>
                  </a:lnTo>
                  <a:cubicBezTo>
                    <a:pt x="2952750" y="4598947"/>
                    <a:pt x="2898734" y="4652963"/>
                    <a:pt x="2832101" y="4652963"/>
                  </a:cubicBezTo>
                  <a:lnTo>
                    <a:pt x="120649" y="4652963"/>
                  </a:lnTo>
                  <a:cubicBezTo>
                    <a:pt x="54016" y="4652963"/>
                    <a:pt x="0" y="4598947"/>
                    <a:pt x="0" y="4532314"/>
                  </a:cubicBezTo>
                  <a:lnTo>
                    <a:pt x="0" y="120649"/>
                  </a:lnTo>
                  <a:cubicBezTo>
                    <a:pt x="0" y="54016"/>
                    <a:pt x="54016" y="0"/>
                    <a:pt x="120649" y="0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7E1763-5339-11F9-19EB-8E96FF4BC17F}"/>
                </a:ext>
              </a:extLst>
            </p:cNvPr>
            <p:cNvSpPr txBox="1"/>
            <p:nvPr/>
          </p:nvSpPr>
          <p:spPr>
            <a:xfrm>
              <a:off x="4429121" y="1805437"/>
              <a:ext cx="2376487" cy="419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050" dirty="0">
                  <a:latin typeface="+mn-lt"/>
                </a:rPr>
                <a:t>Order Management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050" dirty="0">
                  <a:latin typeface="+mn-lt"/>
                </a:rPr>
                <a:t>Execution Management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050" dirty="0">
                  <a:latin typeface="+mn-lt"/>
                </a:rPr>
                <a:t>Settlements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050" dirty="0">
                  <a:latin typeface="+mn-lt"/>
                </a:rPr>
                <a:t>Portfolio Management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050" dirty="0">
                  <a:latin typeface="+mn-lt"/>
                </a:rPr>
                <a:t>Risk Engine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050" dirty="0">
                  <a:latin typeface="+mn-lt"/>
                </a:rPr>
                <a:t>Compliance &amp; Surveillance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050" dirty="0">
                  <a:latin typeface="+mn-lt"/>
                </a:rPr>
                <a:t>Positions Keeping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050" dirty="0">
                  <a:latin typeface="+mn-lt"/>
                </a:rPr>
                <a:t>Accounting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050" dirty="0">
                  <a:latin typeface="+mn-lt"/>
                </a:rPr>
                <a:t>Performance &amp; Attribution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050" dirty="0">
                  <a:latin typeface="+mn-lt"/>
                </a:rPr>
                <a:t>Reconciliations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050" dirty="0">
                  <a:latin typeface="+mn-lt"/>
                </a:rPr>
                <a:t>Collateral &amp; Margin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050" dirty="0">
                  <a:latin typeface="+mn-lt"/>
                </a:rPr>
                <a:t>Tax &amp; Reg Reporting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050" dirty="0">
                  <a:latin typeface="+mn-lt"/>
                </a:rPr>
                <a:t>Enterprise Data Management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1050" dirty="0">
                  <a:latin typeface="+mn-lt"/>
                </a:rPr>
                <a:t>Client Reporting</a:t>
              </a:r>
              <a:endParaRPr lang="en-GB" sz="1050" dirty="0">
                <a:latin typeface="+mn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EF3A1A-166C-3365-FB77-F6CBA4A483E6}"/>
                </a:ext>
              </a:extLst>
            </p:cNvPr>
            <p:cNvSpPr txBox="1"/>
            <p:nvPr/>
          </p:nvSpPr>
          <p:spPr>
            <a:xfrm>
              <a:off x="352421" y="1734609"/>
              <a:ext cx="2376487" cy="4448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  <a:defRPr sz="1200"/>
              </a:lvl1pPr>
            </a:lstStyle>
            <a:p>
              <a:pPr>
                <a:lnSpc>
                  <a:spcPct val="200000"/>
                </a:lnSpc>
              </a:pPr>
              <a:r>
                <a:rPr lang="en-US" sz="1050" dirty="0">
                  <a:latin typeface="+mn-lt"/>
                </a:rPr>
                <a:t>Custodians</a:t>
              </a:r>
            </a:p>
            <a:p>
              <a:pPr>
                <a:lnSpc>
                  <a:spcPct val="200000"/>
                </a:lnSpc>
              </a:pPr>
              <a:r>
                <a:rPr lang="en-US" sz="1050" dirty="0">
                  <a:latin typeface="+mn-lt"/>
                </a:rPr>
                <a:t>Fund Administrators</a:t>
              </a:r>
            </a:p>
            <a:p>
              <a:pPr>
                <a:lnSpc>
                  <a:spcPct val="200000"/>
                </a:lnSpc>
              </a:pPr>
              <a:r>
                <a:rPr lang="en-GB" sz="1050" dirty="0">
                  <a:latin typeface="+mn-lt"/>
                </a:rPr>
                <a:t>Brokers</a:t>
              </a:r>
            </a:p>
            <a:p>
              <a:pPr>
                <a:lnSpc>
                  <a:spcPct val="200000"/>
                </a:lnSpc>
              </a:pPr>
              <a:r>
                <a:rPr lang="en-GB" sz="1050" dirty="0">
                  <a:latin typeface="+mn-lt"/>
                </a:rPr>
                <a:t>Depositories</a:t>
              </a:r>
            </a:p>
            <a:p>
              <a:pPr>
                <a:lnSpc>
                  <a:spcPct val="200000"/>
                </a:lnSpc>
              </a:pPr>
              <a:r>
                <a:rPr lang="en-GB" sz="1050" dirty="0">
                  <a:latin typeface="+mn-lt"/>
                </a:rPr>
                <a:t>CCPs / ICSDs</a:t>
              </a:r>
            </a:p>
            <a:p>
              <a:pPr>
                <a:lnSpc>
                  <a:spcPct val="200000"/>
                </a:lnSpc>
              </a:pPr>
              <a:r>
                <a:rPr lang="en-GB" sz="1050" dirty="0">
                  <a:latin typeface="+mn-lt"/>
                </a:rPr>
                <a:t>Execution Venues</a:t>
              </a:r>
            </a:p>
            <a:p>
              <a:pPr>
                <a:lnSpc>
                  <a:spcPct val="200000"/>
                </a:lnSpc>
              </a:pPr>
              <a:r>
                <a:rPr lang="en-GB" sz="1050" dirty="0">
                  <a:latin typeface="+mn-lt"/>
                </a:rPr>
                <a:t>Data Vendors</a:t>
              </a:r>
            </a:p>
            <a:p>
              <a:pPr>
                <a:lnSpc>
                  <a:spcPct val="200000"/>
                </a:lnSpc>
              </a:pPr>
              <a:r>
                <a:rPr lang="en-GB" sz="1050" dirty="0">
                  <a:latin typeface="+mn-lt"/>
                </a:rPr>
                <a:t>Exchanges</a:t>
              </a:r>
              <a:endParaRPr lang="en-US" sz="1050" dirty="0">
                <a:latin typeface="+mn-lt"/>
              </a:endParaRPr>
            </a:p>
            <a:p>
              <a:pPr>
                <a:lnSpc>
                  <a:spcPct val="200000"/>
                </a:lnSpc>
              </a:pPr>
              <a:r>
                <a:rPr lang="en-US" sz="1050" dirty="0">
                  <a:latin typeface="+mn-lt"/>
                </a:rPr>
                <a:t>Regulators</a:t>
              </a:r>
            </a:p>
            <a:p>
              <a:pPr>
                <a:lnSpc>
                  <a:spcPct val="200000"/>
                </a:lnSpc>
              </a:pPr>
              <a:r>
                <a:rPr lang="en-US" sz="1050" dirty="0">
                  <a:latin typeface="+mn-lt"/>
                </a:rPr>
                <a:t>External Mandates</a:t>
              </a:r>
            </a:p>
            <a:p>
              <a:pPr>
                <a:lnSpc>
                  <a:spcPct val="200000"/>
                </a:lnSpc>
              </a:pPr>
              <a:r>
                <a:rPr lang="en-US" sz="1050" dirty="0">
                  <a:latin typeface="+mn-lt"/>
                </a:rPr>
                <a:t>Transfer Agents</a:t>
              </a:r>
              <a:endParaRPr lang="en-GB" sz="1050" dirty="0">
                <a:latin typeface="+mn-lt"/>
              </a:endParaRPr>
            </a:p>
            <a:p>
              <a:pPr>
                <a:lnSpc>
                  <a:spcPct val="200000"/>
                </a:lnSpc>
              </a:pPr>
              <a:endParaRPr lang="en-GB" sz="1050" dirty="0">
                <a:latin typeface="+mn-lt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4A25094-79DB-2FA8-89A0-6DF41DDF629B}"/>
                </a:ext>
              </a:extLst>
            </p:cNvPr>
            <p:cNvSpPr/>
            <p:nvPr/>
          </p:nvSpPr>
          <p:spPr>
            <a:xfrm>
              <a:off x="352421" y="1010432"/>
              <a:ext cx="2206625" cy="705909"/>
            </a:xfrm>
            <a:prstGeom prst="roundRect">
              <a:avLst/>
            </a:prstGeom>
            <a:solidFill>
              <a:srgbClr val="A4C2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Service Providers</a:t>
              </a:r>
            </a:p>
            <a:p>
              <a:pPr algn="ctr"/>
              <a:r>
                <a:rPr lang="en-US" b="1" dirty="0"/>
                <a:t>Counterparties</a:t>
              </a:r>
            </a:p>
            <a:p>
              <a:pPr algn="ctr"/>
              <a:r>
                <a:rPr lang="en-US" b="1" dirty="0"/>
                <a:t>Vendors</a:t>
              </a:r>
              <a:endParaRPr lang="en-GB" b="1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88CC242-5686-123F-97DA-7DA0E6C6DB5C}"/>
                </a:ext>
              </a:extLst>
            </p:cNvPr>
            <p:cNvSpPr/>
            <p:nvPr/>
          </p:nvSpPr>
          <p:spPr>
            <a:xfrm>
              <a:off x="4429121" y="1009040"/>
              <a:ext cx="2206626" cy="705909"/>
            </a:xfrm>
            <a:prstGeom prst="roundRect">
              <a:avLst/>
            </a:prstGeom>
            <a:solidFill>
              <a:srgbClr val="A4C2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Internal</a:t>
              </a:r>
            </a:p>
            <a:p>
              <a:pPr algn="ctr"/>
              <a:r>
                <a:rPr lang="en-US" b="1" dirty="0"/>
                <a:t>Systems</a:t>
              </a:r>
              <a:endParaRPr lang="en-GB" b="1" dirty="0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0BD892-BE55-1684-ACF8-4B784234A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39931"/>
              </p:ext>
            </p:extLst>
          </p:nvPr>
        </p:nvGraphicFramePr>
        <p:xfrm>
          <a:off x="6185973" y="1404633"/>
          <a:ext cx="5806002" cy="4397688"/>
        </p:xfrm>
        <a:graphic>
          <a:graphicData uri="http://schemas.openxmlformats.org/drawingml/2006/table">
            <a:tbl>
              <a:tblPr/>
              <a:tblGrid>
                <a:gridCol w="1148277">
                  <a:extLst>
                    <a:ext uri="{9D8B030D-6E8A-4147-A177-3AD203B41FA5}">
                      <a16:colId xmlns:a16="http://schemas.microsoft.com/office/drawing/2014/main" val="3972537549"/>
                    </a:ext>
                  </a:extLst>
                </a:gridCol>
                <a:gridCol w="2014538">
                  <a:extLst>
                    <a:ext uri="{9D8B030D-6E8A-4147-A177-3AD203B41FA5}">
                      <a16:colId xmlns:a16="http://schemas.microsoft.com/office/drawing/2014/main" val="3537920748"/>
                    </a:ext>
                  </a:extLst>
                </a:gridCol>
                <a:gridCol w="2643187">
                  <a:extLst>
                    <a:ext uri="{9D8B030D-6E8A-4147-A177-3AD203B41FA5}">
                      <a16:colId xmlns:a16="http://schemas.microsoft.com/office/drawing/2014/main" val="2010927320"/>
                    </a:ext>
                  </a:extLst>
                </a:gridCol>
              </a:tblGrid>
              <a:tr h="1953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b="1" dirty="0"/>
                        <a:t>Identifier</a:t>
                      </a:r>
                    </a:p>
                  </a:txBody>
                  <a:tcPr marL="48528" marR="48528" marT="24264" marB="24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b="1" dirty="0"/>
                        <a:t>Scope / Coverage</a:t>
                      </a:r>
                    </a:p>
                  </a:txBody>
                  <a:tcPr marL="48528" marR="48528" marT="24264" marB="24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b="1" dirty="0"/>
                        <a:t>Limitations / Problems</a:t>
                      </a:r>
                    </a:p>
                  </a:txBody>
                  <a:tcPr marL="48528" marR="48528" marT="24264" marB="24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97296"/>
                  </a:ext>
                </a:extLst>
              </a:tr>
              <a:tr h="8792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Ticker</a:t>
                      </a:r>
                      <a:endParaRPr lang="en-GB" sz="900" dirty="0">
                        <a:solidFill>
                          <a:schemeClr val="bg1"/>
                        </a:solidFill>
                      </a:endParaRPr>
                    </a:p>
                  </a:txBody>
                  <a:tcPr marL="48528" marR="48528" marT="24264" marB="24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 dirty="0"/>
                        <a:t>Exchange-specific (equities, ETFs)</a:t>
                      </a:r>
                    </a:p>
                  </a:txBody>
                  <a:tcPr marL="48528" marR="48528" marT="24264" marB="24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dirty="0"/>
                        <a:t>Not globally unique; duplicated across exchanges; changes with corporate actions; doesn’t cover bonds/derivatives</a:t>
                      </a:r>
                    </a:p>
                  </a:txBody>
                  <a:tcPr marL="48528" marR="48528" marT="24264" marB="24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622956"/>
                  </a:ext>
                </a:extLst>
              </a:tr>
              <a:tr h="7425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CUSIP</a:t>
                      </a:r>
                      <a:endParaRPr lang="en-GB" sz="900" dirty="0">
                        <a:solidFill>
                          <a:schemeClr val="bg1"/>
                        </a:solidFill>
                      </a:endParaRPr>
                    </a:p>
                  </a:txBody>
                  <a:tcPr marL="48528" marR="48528" marT="24264" marB="24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US &amp; Canada (equities, bonds, funds)</a:t>
                      </a:r>
                    </a:p>
                  </a:txBody>
                  <a:tcPr marL="48528" marR="48528" marT="24264" marB="24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dirty="0"/>
                        <a:t>Regional only; proprietary &amp; licensed; changes with corporate actions; sometimes recycled</a:t>
                      </a:r>
                    </a:p>
                  </a:txBody>
                  <a:tcPr marL="48528" marR="48528" marT="24264" marB="24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221660"/>
                  </a:ext>
                </a:extLst>
              </a:tr>
              <a:tr h="6057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SEDOL</a:t>
                      </a:r>
                      <a:endParaRPr lang="en-GB" sz="900" dirty="0">
                        <a:solidFill>
                          <a:schemeClr val="bg1"/>
                        </a:solidFill>
                      </a:endParaRPr>
                    </a:p>
                  </a:txBody>
                  <a:tcPr marL="48528" marR="48528" marT="24264" marB="24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dirty="0"/>
                        <a:t>UK origin, extended globally (equities, bonds, funds)</a:t>
                      </a:r>
                    </a:p>
                  </a:txBody>
                  <a:tcPr marL="48528" marR="48528" marT="24264" marB="24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Proprietary &amp; licensed; incomplete OTC coverage; legacy inconsistencies</a:t>
                      </a:r>
                    </a:p>
                  </a:txBody>
                  <a:tcPr marL="48528" marR="48528" marT="24264" marB="24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08952"/>
                  </a:ext>
                </a:extLst>
              </a:tr>
              <a:tr h="8792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ISIN</a:t>
                      </a:r>
                      <a:endParaRPr lang="en-GB" sz="900" dirty="0">
                        <a:solidFill>
                          <a:schemeClr val="bg1"/>
                        </a:solidFill>
                      </a:endParaRPr>
                    </a:p>
                  </a:txBody>
                  <a:tcPr marL="48528" marR="48528" marT="24264" marB="24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 dirty="0"/>
                        <a:t>Global standard (ISO 6166)</a:t>
                      </a:r>
                    </a:p>
                  </a:txBody>
                  <a:tcPr marL="48528" marR="48528" marT="24264" marB="24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Same ISIN can trade on multiple venues (not unique per listing); no exchange/currency; issuance lag; limited derivatives coverage</a:t>
                      </a:r>
                    </a:p>
                  </a:txBody>
                  <a:tcPr marL="48528" marR="48528" marT="24264" marB="24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39028"/>
                  </a:ext>
                </a:extLst>
              </a:tr>
              <a:tr h="6057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RIC Code</a:t>
                      </a:r>
                      <a:endParaRPr lang="en-GB" sz="900" dirty="0">
                        <a:solidFill>
                          <a:schemeClr val="bg1"/>
                        </a:solidFill>
                      </a:endParaRPr>
                    </a:p>
                  </a:txBody>
                  <a:tcPr marL="48528" marR="48528" marT="24264" marB="24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/>
                        <a:t>Refinitiv ecosystem (multi-asset)</a:t>
                      </a:r>
                    </a:p>
                  </a:txBody>
                  <a:tcPr marL="48528" marR="48528" marT="24264" marB="24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dirty="0"/>
                        <a:t>Proprietary/vendor lock-in; licensing fees; not portable outside Refinitiv</a:t>
                      </a:r>
                    </a:p>
                  </a:txBody>
                  <a:tcPr marL="48528" marR="48528" marT="24264" marB="24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090005"/>
                  </a:ext>
                </a:extLst>
              </a:tr>
              <a:tr h="4689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 b="1" dirty="0">
                          <a:solidFill>
                            <a:schemeClr val="bg1"/>
                          </a:solidFill>
                        </a:rPr>
                        <a:t>Valor / WKN</a:t>
                      </a:r>
                      <a:endParaRPr lang="en-GB" sz="900" dirty="0">
                        <a:solidFill>
                          <a:schemeClr val="bg1"/>
                        </a:solidFill>
                      </a:endParaRPr>
                    </a:p>
                  </a:txBody>
                  <a:tcPr marL="48528" marR="48528" marT="24264" marB="24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 dirty="0"/>
                        <a:t>Switzerland / Germany</a:t>
                      </a:r>
                    </a:p>
                  </a:txBody>
                  <a:tcPr marL="48528" marR="48528" marT="24264" marB="24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dirty="0"/>
                        <a:t>Proprietary / Local focus, not globally recognized</a:t>
                      </a:r>
                    </a:p>
                  </a:txBody>
                  <a:tcPr marL="48528" marR="48528" marT="24264" marB="242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686557"/>
                  </a:ext>
                </a:extLst>
              </a:tr>
            </a:tbl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4E00C0E-DEE2-F26A-7FD0-363DE4F832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426872"/>
              </p:ext>
            </p:extLst>
          </p:nvPr>
        </p:nvGraphicFramePr>
        <p:xfrm>
          <a:off x="1692057" y="1974487"/>
          <a:ext cx="2864445" cy="3660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935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C59BB7F7-79E5-55B5-A8C6-73175B4E1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c034ba77e_0_8">
            <a:extLst>
              <a:ext uri="{FF2B5EF4-FFF2-40B4-BE49-F238E27FC236}">
                <a16:creationId xmlns:a16="http://schemas.microsoft.com/office/drawing/2014/main" id="{41DF6780-EF8A-60DB-387F-EB5E651E330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7500" y="223314"/>
            <a:ext cx="105729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1700" dirty="0">
                <a:solidFill>
                  <a:schemeClr val="tx1"/>
                </a:solidFill>
              </a:rPr>
              <a:t>PROPOSED SOLUTION </a:t>
            </a:r>
            <a:r>
              <a:rPr lang="en-US" sz="1700" dirty="0"/>
              <a:t>: </a:t>
            </a:r>
            <a:r>
              <a:rPr lang="en-US" sz="1700" dirty="0">
                <a:solidFill>
                  <a:srgbClr val="009D86"/>
                </a:solidFill>
              </a:rPr>
              <a:t>FIGI (The Financial Global Identifier)</a:t>
            </a:r>
            <a:endParaRPr sz="1700" dirty="0">
              <a:solidFill>
                <a:srgbClr val="009D86"/>
              </a:solidFill>
            </a:endParaRPr>
          </a:p>
        </p:txBody>
      </p:sp>
      <p:sp>
        <p:nvSpPr>
          <p:cNvPr id="115" name="Google Shape;115;g29c034ba77e_0_8">
            <a:extLst>
              <a:ext uri="{FF2B5EF4-FFF2-40B4-BE49-F238E27FC236}">
                <a16:creationId xmlns:a16="http://schemas.microsoft.com/office/drawing/2014/main" id="{465994E8-8194-785F-DFC8-3BB15F5DD633}"/>
              </a:ext>
            </a:extLst>
          </p:cNvPr>
          <p:cNvSpPr txBox="1"/>
          <p:nvPr/>
        </p:nvSpPr>
        <p:spPr>
          <a:xfrm>
            <a:off x="4588471" y="6538500"/>
            <a:ext cx="230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100" rIns="762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 &amp; Proprietary. Not for Distribution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CED4F-2FA9-531E-770F-F0DFA15B6D9B}"/>
              </a:ext>
            </a:extLst>
          </p:cNvPr>
          <p:cNvSpPr txBox="1"/>
          <p:nvPr/>
        </p:nvSpPr>
        <p:spPr>
          <a:xfrm>
            <a:off x="233363" y="774800"/>
            <a:ext cx="11449050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500"/>
            </a:pPr>
            <a:r>
              <a:rPr lang="en-US" b="1" dirty="0">
                <a:solidFill>
                  <a:schemeClr val="accent2"/>
                </a:solidFill>
              </a:rPr>
              <a:t>Unlock the Power of Efficiency with OpenFIGI</a:t>
            </a:r>
          </a:p>
          <a:p>
            <a:pPr marL="171450" lvl="0" indent="-171450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Established </a:t>
            </a:r>
            <a:r>
              <a:rPr lang="en-US" sz="1100" i="1" dirty="0">
                <a:solidFill>
                  <a:srgbClr val="009D86"/>
                </a:solidFill>
              </a:rPr>
              <a:t>global </a:t>
            </a:r>
            <a:r>
              <a:rPr lang="en-US" sz="1100" i="1" u="none" strike="noStrike" cap="none" dirty="0">
                <a:solidFill>
                  <a:srgbClr val="009D86"/>
                </a:solidFill>
                <a:latin typeface="Arial"/>
                <a:ea typeface="Arial"/>
                <a:cs typeface="Arial"/>
                <a:sym typeface="Arial"/>
              </a:rPr>
              <a:t>standard</a:t>
            </a:r>
            <a:r>
              <a:rPr lang="en-US" sz="1100" i="1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issued under The Object Management Group (OMG.org)</a:t>
            </a:r>
          </a:p>
          <a:p>
            <a:pPr marL="171450" lvl="0" indent="-171450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rgbClr val="009D86"/>
                </a:solidFill>
              </a:rPr>
              <a:t>Free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globally unique URI - 12 character, alphanumeric, randomly generated ID</a:t>
            </a:r>
          </a:p>
          <a:p>
            <a:pPr marL="171450" lvl="0" indent="-171450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100" i="1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300 trillion </a:t>
            </a:r>
            <a:r>
              <a:rPr lang="en-US" sz="1100" i="1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potential</a:t>
            </a:r>
            <a:r>
              <a:rPr lang="en-US" sz="1100" i="1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IDs available across </a:t>
            </a:r>
            <a:r>
              <a:rPr lang="en-US" sz="1100" i="1" u="none" strike="noStrike" cap="none" dirty="0">
                <a:solidFill>
                  <a:srgbClr val="009D86"/>
                </a:solidFill>
                <a:latin typeface="Arial"/>
                <a:ea typeface="Arial"/>
                <a:cs typeface="Arial"/>
                <a:sym typeface="Arial"/>
              </a:rPr>
              <a:t>all global asset classes</a:t>
            </a:r>
          </a:p>
          <a:p>
            <a:pPr marL="171450" lvl="0" indent="-171450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</a:t>
            </a:r>
            <a:r>
              <a:rPr lang="en-US" sz="1100" i="1" dirty="0">
                <a:solidFill>
                  <a:srgbClr val="009D86"/>
                </a:solidFill>
              </a:rPr>
              <a:t>1.4 billion FIGIs </a:t>
            </a:r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already assigned (100m+ since beginning of 2025)</a:t>
            </a:r>
          </a:p>
          <a:p>
            <a:pPr marL="171450" lvl="0" indent="-171450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100" i="1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Open API - </a:t>
            </a:r>
            <a:r>
              <a:rPr lang="en-US" sz="1100" i="1" u="none" strike="noStrike" cap="none" dirty="0">
                <a:solidFill>
                  <a:srgbClr val="009D86"/>
                </a:solidFill>
                <a:latin typeface="Arial"/>
                <a:ea typeface="Arial"/>
                <a:cs typeface="Arial"/>
                <a:sym typeface="Arial"/>
              </a:rPr>
              <a:t>17,000 users </a:t>
            </a:r>
            <a:r>
              <a:rPr lang="en-US" sz="1100" i="1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| 81.7 billion API jobs 2025 |</a:t>
            </a:r>
            <a:r>
              <a:rPr lang="en-US" sz="1100" i="1" u="none" strike="noStrike" cap="none" dirty="0">
                <a:solidFill>
                  <a:srgbClr val="009D86"/>
                </a:solidFill>
                <a:latin typeface="Arial"/>
                <a:ea typeface="Arial"/>
                <a:cs typeface="Arial"/>
                <a:sym typeface="Arial"/>
              </a:rPr>
              <a:t>13.6 billion jobs per month</a:t>
            </a:r>
          </a:p>
          <a:p>
            <a:pPr lvl="0">
              <a:buClr>
                <a:schemeClr val="dk1"/>
              </a:buClr>
              <a:buSzPts val="1500"/>
            </a:pPr>
            <a:endParaRPr lang="en-US" sz="1100" b="1" i="1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chemeClr val="dk1"/>
              </a:buClr>
              <a:buSzPts val="1500"/>
            </a:pPr>
            <a:endParaRPr lang="en-US" sz="1100" b="1" i="1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2" descr="Overview of figi">
            <a:extLst>
              <a:ext uri="{FF2B5EF4-FFF2-40B4-BE49-F238E27FC236}">
                <a16:creationId xmlns:a16="http://schemas.microsoft.com/office/drawing/2014/main" id="{86749CEE-FFEA-4019-2A11-B3D2B1B3E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85" y="1917305"/>
            <a:ext cx="10496305" cy="467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62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18CE6EA3-7080-1B69-C896-A307C7589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c034ba77e_0_8">
            <a:extLst>
              <a:ext uri="{FF2B5EF4-FFF2-40B4-BE49-F238E27FC236}">
                <a16:creationId xmlns:a16="http://schemas.microsoft.com/office/drawing/2014/main" id="{EF5DB3BF-FC54-F24A-146D-77C68C24345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7500" y="223314"/>
            <a:ext cx="105729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1700" dirty="0">
                <a:solidFill>
                  <a:schemeClr val="tx1"/>
                </a:solidFill>
              </a:rPr>
              <a:t>Solution Demonstration</a:t>
            </a:r>
            <a:r>
              <a:rPr lang="en-US" sz="1700" dirty="0"/>
              <a:t>: </a:t>
            </a:r>
            <a:r>
              <a:rPr lang="en-US" sz="1700" dirty="0">
                <a:solidFill>
                  <a:srgbClr val="009D86"/>
                </a:solidFill>
              </a:rPr>
              <a:t>FIGI (The Financial Global Identifier)</a:t>
            </a:r>
            <a:endParaRPr sz="1700" dirty="0">
              <a:solidFill>
                <a:srgbClr val="009D86"/>
              </a:solidFill>
            </a:endParaRPr>
          </a:p>
        </p:txBody>
      </p:sp>
      <p:sp>
        <p:nvSpPr>
          <p:cNvPr id="115" name="Google Shape;115;g29c034ba77e_0_8">
            <a:extLst>
              <a:ext uri="{FF2B5EF4-FFF2-40B4-BE49-F238E27FC236}">
                <a16:creationId xmlns:a16="http://schemas.microsoft.com/office/drawing/2014/main" id="{1DD115AE-A0DC-AD7D-A5E4-88EEB03E2E6C}"/>
              </a:ext>
            </a:extLst>
          </p:cNvPr>
          <p:cNvSpPr txBox="1"/>
          <p:nvPr/>
        </p:nvSpPr>
        <p:spPr>
          <a:xfrm>
            <a:off x="4588471" y="6538500"/>
            <a:ext cx="230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100" rIns="762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 &amp; Proprietary. Not for Distribution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4B7F4F-08AD-61B8-3403-CB22DDCF8F85}"/>
              </a:ext>
            </a:extLst>
          </p:cNvPr>
          <p:cNvSpPr txBox="1"/>
          <p:nvPr/>
        </p:nvSpPr>
        <p:spPr>
          <a:xfrm>
            <a:off x="233363" y="774800"/>
            <a:ext cx="11449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500"/>
            </a:pPr>
            <a:r>
              <a:rPr lang="en-US" b="1" dirty="0">
                <a:solidFill>
                  <a:schemeClr val="accent2"/>
                </a:solidFill>
              </a:rPr>
              <a:t>Example: Map third-party identifiers to globally unique FIGIs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083AD4-EF55-BEBF-08E6-BDCFDFC696CC}"/>
              </a:ext>
            </a:extLst>
          </p:cNvPr>
          <p:cNvSpPr/>
          <p:nvPr/>
        </p:nvSpPr>
        <p:spPr>
          <a:xfrm>
            <a:off x="5480678" y="985075"/>
            <a:ext cx="1530350" cy="257184"/>
          </a:xfrm>
          <a:prstGeom prst="roundRect">
            <a:avLst/>
          </a:prstGeom>
          <a:solidFill>
            <a:srgbClr val="009D86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Postman</a:t>
            </a:r>
            <a:endParaRPr lang="en-GB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219A5-C454-0718-F2B1-C14A43F2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031" y="1208363"/>
            <a:ext cx="10101645" cy="5462647"/>
          </a:xfrm>
          <a:prstGeom prst="rect">
            <a:avLst/>
          </a:prstGeom>
          <a:ln w="6350" cap="sq">
            <a:solidFill>
              <a:srgbClr val="009D8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013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7D885640-5083-C222-0793-DABAD1682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c034ba77e_0_8">
            <a:extLst>
              <a:ext uri="{FF2B5EF4-FFF2-40B4-BE49-F238E27FC236}">
                <a16:creationId xmlns:a16="http://schemas.microsoft.com/office/drawing/2014/main" id="{FD030BD8-47FA-AB36-7C25-218F239B0C4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7500" y="223314"/>
            <a:ext cx="105729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1700" dirty="0">
                <a:solidFill>
                  <a:schemeClr val="tx1"/>
                </a:solidFill>
              </a:rPr>
              <a:t>Solution Demonstration</a:t>
            </a:r>
            <a:r>
              <a:rPr lang="en-US" sz="1700" dirty="0"/>
              <a:t>: </a:t>
            </a:r>
            <a:r>
              <a:rPr lang="en-US" sz="1700" dirty="0">
                <a:solidFill>
                  <a:srgbClr val="009D86"/>
                </a:solidFill>
              </a:rPr>
              <a:t>FIGI (The Financial Global Identifier)</a:t>
            </a:r>
            <a:endParaRPr sz="1700" dirty="0">
              <a:solidFill>
                <a:srgbClr val="009D86"/>
              </a:solidFill>
            </a:endParaRPr>
          </a:p>
        </p:txBody>
      </p:sp>
      <p:sp>
        <p:nvSpPr>
          <p:cNvPr id="115" name="Google Shape;115;g29c034ba77e_0_8">
            <a:extLst>
              <a:ext uri="{FF2B5EF4-FFF2-40B4-BE49-F238E27FC236}">
                <a16:creationId xmlns:a16="http://schemas.microsoft.com/office/drawing/2014/main" id="{3B0FDDAD-81F4-CAE2-769D-0C022D6F379A}"/>
              </a:ext>
            </a:extLst>
          </p:cNvPr>
          <p:cNvSpPr txBox="1"/>
          <p:nvPr/>
        </p:nvSpPr>
        <p:spPr>
          <a:xfrm>
            <a:off x="4588471" y="6538500"/>
            <a:ext cx="230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100" rIns="762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 &amp; Proprietary. Not for Distribution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FFA9F-BFE5-35D3-E80D-03E826522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93" y="1148199"/>
            <a:ext cx="7207190" cy="3790053"/>
          </a:xfrm>
          <a:prstGeom prst="rect">
            <a:avLst/>
          </a:prstGeom>
          <a:ln w="3175" cap="sq">
            <a:solidFill>
              <a:srgbClr val="009D8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AFF924-1181-5E63-076E-401A188A8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709" y="2333293"/>
            <a:ext cx="9911255" cy="3952303"/>
          </a:xfrm>
          <a:prstGeom prst="rect">
            <a:avLst/>
          </a:prstGeom>
          <a:ln w="3175" cap="sq">
            <a:solidFill>
              <a:srgbClr val="009D8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983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5B4ED532-4C8C-25CD-DD66-3B0E7036C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c034ba77e_0_8">
            <a:extLst>
              <a:ext uri="{FF2B5EF4-FFF2-40B4-BE49-F238E27FC236}">
                <a16:creationId xmlns:a16="http://schemas.microsoft.com/office/drawing/2014/main" id="{010DD798-31BE-6BE3-6472-869A6F50978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7500" y="223314"/>
            <a:ext cx="105729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1700" dirty="0">
                <a:solidFill>
                  <a:schemeClr val="tx1"/>
                </a:solidFill>
              </a:rPr>
              <a:t>Key Features &amp; Benefits</a:t>
            </a:r>
            <a:r>
              <a:rPr lang="en-US" sz="1700" dirty="0"/>
              <a:t>: </a:t>
            </a:r>
            <a:r>
              <a:rPr lang="en-US" sz="1700" dirty="0">
                <a:solidFill>
                  <a:srgbClr val="009D86"/>
                </a:solidFill>
              </a:rPr>
              <a:t>FIGI (The Financial Global Identifier)</a:t>
            </a:r>
            <a:endParaRPr sz="1700" dirty="0">
              <a:solidFill>
                <a:srgbClr val="009D86"/>
              </a:solidFill>
            </a:endParaRPr>
          </a:p>
        </p:txBody>
      </p:sp>
      <p:sp>
        <p:nvSpPr>
          <p:cNvPr id="115" name="Google Shape;115;g29c034ba77e_0_8">
            <a:extLst>
              <a:ext uri="{FF2B5EF4-FFF2-40B4-BE49-F238E27FC236}">
                <a16:creationId xmlns:a16="http://schemas.microsoft.com/office/drawing/2014/main" id="{CECFD39B-DD95-2D3E-9953-6846119DA8C0}"/>
              </a:ext>
            </a:extLst>
          </p:cNvPr>
          <p:cNvSpPr txBox="1"/>
          <p:nvPr/>
        </p:nvSpPr>
        <p:spPr>
          <a:xfrm>
            <a:off x="4588471" y="6538500"/>
            <a:ext cx="2306100" cy="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100" rIns="762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 &amp; Proprietary. Not for Distribution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ECDB6-858B-75CA-7923-7712871C87E0}"/>
              </a:ext>
            </a:extLst>
          </p:cNvPr>
          <p:cNvSpPr txBox="1"/>
          <p:nvPr/>
        </p:nvSpPr>
        <p:spPr>
          <a:xfrm>
            <a:off x="509587" y="885825"/>
            <a:ext cx="11401425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n-US" b="1" i="0" dirty="0">
                <a:solidFill>
                  <a:srgbClr val="595959"/>
                </a:solidFill>
                <a:effectLst/>
                <a:latin typeface="+mj-lt"/>
              </a:rPr>
              <a:t>Coverage</a:t>
            </a:r>
          </a:p>
          <a:p>
            <a:pPr lvl="2">
              <a:spcAft>
                <a:spcPts val="1200"/>
              </a:spcAft>
            </a:pPr>
            <a:r>
              <a:rPr lang="en-US" b="0" i="0" dirty="0">
                <a:solidFill>
                  <a:srgbClr val="595959"/>
                </a:solidFill>
                <a:effectLst/>
                <a:latin typeface="Work Sans" pitchFamily="2" charset="0"/>
              </a:rPr>
              <a:t>	</a:t>
            </a:r>
            <a:r>
              <a:rPr lang="en-US" b="0" i="0" dirty="0">
                <a:solidFill>
                  <a:srgbClr val="595959"/>
                </a:solidFill>
                <a:effectLst/>
                <a:latin typeface="+mn-lt"/>
              </a:rPr>
              <a:t>Global coverage of the financial markets. The ID will be invaluable for loans, cryptocurrency pairs, futures and 	options that 	lack an identifier.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1" i="0" dirty="0">
                <a:solidFill>
                  <a:srgbClr val="595959"/>
                </a:solidFill>
                <a:effectLst/>
                <a:latin typeface="+mj-lt"/>
              </a:rPr>
              <a:t>Consistency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0" i="0" dirty="0">
                <a:solidFill>
                  <a:srgbClr val="595959"/>
                </a:solidFill>
                <a:effectLst/>
                <a:latin typeface="+mn-lt"/>
              </a:rPr>
              <a:t>	Based on the same identifiers used in the Bloomberg Professional® service and Bloomberg's Enterprise Solutions, but now 	declared as an Open Standard, and further enhanced by additional Certified Providers like Kaiko, providing enhanced coverage in 	newer assets like cryptocurrencies.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1" i="0" dirty="0">
                <a:solidFill>
                  <a:srgbClr val="595959"/>
                </a:solidFill>
                <a:effectLst/>
                <a:latin typeface="+mj-lt"/>
              </a:rPr>
              <a:t>Delivery</a:t>
            </a:r>
          </a:p>
          <a:p>
            <a:pPr lvl="1">
              <a:spcAft>
                <a:spcPts val="1200"/>
              </a:spcAft>
            </a:pPr>
            <a:r>
              <a:rPr lang="en-US" b="0" i="0" dirty="0">
                <a:solidFill>
                  <a:srgbClr val="595959"/>
                </a:solidFill>
                <a:effectLst/>
                <a:latin typeface="+mn-lt"/>
              </a:rPr>
              <a:t>	Submission form via dedicated portal OpenFIGI.com and the OpenFIGI API allows mapping from alternative symbologies, or 	perform searches using over 100 fields as variable inputs.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1" i="0" dirty="0">
                <a:solidFill>
                  <a:srgbClr val="595959"/>
                </a:solidFill>
                <a:effectLst/>
                <a:latin typeface="+mj-lt"/>
              </a:rPr>
              <a:t>Access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0" i="0" dirty="0">
                <a:solidFill>
                  <a:srgbClr val="595959"/>
                </a:solidFill>
                <a:effectLst/>
                <a:latin typeface="+mn-lt"/>
              </a:rPr>
              <a:t>	FIGI identifiers are available through the OpenFIGI website with no material impediments on use, or barriers to access.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1" i="0" dirty="0">
                <a:solidFill>
                  <a:srgbClr val="595959"/>
                </a:solidFill>
                <a:effectLst/>
                <a:latin typeface="+mj-lt"/>
              </a:rPr>
              <a:t>Usage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0" i="0" dirty="0">
                <a:solidFill>
                  <a:srgbClr val="595959"/>
                </a:solidFill>
                <a:effectLst/>
                <a:latin typeface="+mn-lt"/>
              </a:rPr>
              <a:t>	FIGIs can be used for a variety of purposes, including trading, research, and database mapping.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1" i="0" dirty="0">
                <a:solidFill>
                  <a:srgbClr val="595959"/>
                </a:solidFill>
                <a:effectLst/>
                <a:latin typeface="+mj-lt"/>
              </a:rPr>
              <a:t>Uniqueness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0" i="0" dirty="0">
                <a:solidFill>
                  <a:srgbClr val="595959"/>
                </a:solidFill>
                <a:effectLst/>
                <a:latin typeface="+mn-lt"/>
              </a:rPr>
              <a:t>	Unique, non-changing identifier that covers all financial instruments globally with no restrictions on usage or distribution.</a:t>
            </a:r>
          </a:p>
        </p:txBody>
      </p:sp>
      <p:pic>
        <p:nvPicPr>
          <p:cNvPr id="2" name="Picture 6" descr="OpenFIGI: Unlock the Power of Efficiency with Open Symbology">
            <a:extLst>
              <a:ext uri="{FF2B5EF4-FFF2-40B4-BE49-F238E27FC236}">
                <a16:creationId xmlns:a16="http://schemas.microsoft.com/office/drawing/2014/main" id="{5E4F005C-AFC6-F2B6-A003-5BA9656C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45" y="1274863"/>
            <a:ext cx="503075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OpenFIGI: Unlock the Power of Efficiency with Open Symbology">
            <a:extLst>
              <a:ext uri="{FF2B5EF4-FFF2-40B4-BE49-F238E27FC236}">
                <a16:creationId xmlns:a16="http://schemas.microsoft.com/office/drawing/2014/main" id="{31C72EC1-FFFE-995B-CA39-BB5769146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45" y="2314596"/>
            <a:ext cx="503075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OpenFIGI: Unlock the Power of Efficiency with Open Symbology">
            <a:extLst>
              <a:ext uri="{FF2B5EF4-FFF2-40B4-BE49-F238E27FC236}">
                <a16:creationId xmlns:a16="http://schemas.microsoft.com/office/drawing/2014/main" id="{24012CE1-3309-8851-CE65-A5BEC4DB0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45" y="3354329"/>
            <a:ext cx="503075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OpenFIGI: Unlock the Power of Efficiency with Open Symbology">
            <a:extLst>
              <a:ext uri="{FF2B5EF4-FFF2-40B4-BE49-F238E27FC236}">
                <a16:creationId xmlns:a16="http://schemas.microsoft.com/office/drawing/2014/main" id="{B390D022-8B58-9AAE-B45B-0E8FE8ED5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45" y="4216311"/>
            <a:ext cx="503075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OpenFIGI: Unlock the Power of Efficiency with Open Symbology">
            <a:extLst>
              <a:ext uri="{FF2B5EF4-FFF2-40B4-BE49-F238E27FC236}">
                <a16:creationId xmlns:a16="http://schemas.microsoft.com/office/drawing/2014/main" id="{AB80886F-B6B7-B841-B21D-8DA8D28F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45" y="4957122"/>
            <a:ext cx="503075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OpenFIGI: Unlock the Power of Efficiency with Open Symbology">
            <a:extLst>
              <a:ext uri="{FF2B5EF4-FFF2-40B4-BE49-F238E27FC236}">
                <a16:creationId xmlns:a16="http://schemas.microsoft.com/office/drawing/2014/main" id="{904E4552-4BC8-9F28-A770-A1291A425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45" y="5690479"/>
            <a:ext cx="503075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72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F050E9770A1D4A9E357EF65C922036" ma:contentTypeVersion="14" ma:contentTypeDescription="Create a new document." ma:contentTypeScope="" ma:versionID="7a0d26c0db5397ac7abcc5e13d9781d0">
  <xsd:schema xmlns:xsd="http://www.w3.org/2001/XMLSchema" xmlns:xs="http://www.w3.org/2001/XMLSchema" xmlns:p="http://schemas.microsoft.com/office/2006/metadata/properties" xmlns:ns3="8fb5ce25-b1dd-4f07-8702-8538943844e8" xmlns:ns4="52ef4f81-d258-47ac-93f3-8d30be7e9555" targetNamespace="http://schemas.microsoft.com/office/2006/metadata/properties" ma:root="true" ma:fieldsID="08ded8f7549486c56cea46fe4d763ed1" ns3:_="" ns4:_="">
    <xsd:import namespace="8fb5ce25-b1dd-4f07-8702-8538943844e8"/>
    <xsd:import namespace="52ef4f81-d258-47ac-93f3-8d30be7e95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5ce25-b1dd-4f07-8702-8538943844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ef4f81-d258-47ac-93f3-8d30be7e955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fb5ce25-b1dd-4f07-8702-8538943844e8" xsi:nil="true"/>
  </documentManagement>
</p:properties>
</file>

<file path=customXml/itemProps1.xml><?xml version="1.0" encoding="utf-8"?>
<ds:datastoreItem xmlns:ds="http://schemas.openxmlformats.org/officeDocument/2006/customXml" ds:itemID="{152A46FA-04F8-4C5F-80CE-BAC2491088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2DB555-30F4-4435-9273-FFD2B25E54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b5ce25-b1dd-4f07-8702-8538943844e8"/>
    <ds:schemaRef ds:uri="52ef4f81-d258-47ac-93f3-8d30be7e95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4A765C-BFE5-424A-BA93-5729679DF98B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fb5ce25-b1dd-4f07-8702-8538943844e8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2ef4f81-d258-47ac-93f3-8d30be7e955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1066</Words>
  <Application>Microsoft Office PowerPoint</Application>
  <PresentationFormat>Widescreen</PresentationFormat>
  <Paragraphs>293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Work Sans</vt:lpstr>
      <vt:lpstr>Office Theme</vt:lpstr>
      <vt:lpstr>SOLVING: FINANCIAL INSTRUMENTS  IDENTIFIERS FRAGMENTATION  </vt:lpstr>
      <vt:lpstr>PowerPoint Presentation</vt:lpstr>
      <vt:lpstr>OPERATING MODEL: The Trade Life Cycle</vt:lpstr>
      <vt:lpstr>OPERATING MODEL: Operational Impact</vt:lpstr>
      <vt:lpstr>Buy-side firms often face significant challenges due to fragmentation in financial instrument identifiers</vt:lpstr>
      <vt:lpstr>PROPOSED SOLUTION : FIGI (The Financial Global Identifier)</vt:lpstr>
      <vt:lpstr>Solution Demonstration: FIGI (The Financial Global Identifier)</vt:lpstr>
      <vt:lpstr>Solution Demonstration: FIGI (The Financial Global Identifier)</vt:lpstr>
      <vt:lpstr>Key Features &amp; Benefits: FIGI (The Financial Global Identifier)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Trends:  How they impact Buysides’ Post Trade needs?</dc:title>
  <dc:creator>EFALINA</dc:creator>
  <cp:lastModifiedBy>Ravi Patel</cp:lastModifiedBy>
  <cp:revision>128</cp:revision>
  <dcterms:created xsi:type="dcterms:W3CDTF">2023-10-25T16:57:59Z</dcterms:created>
  <dcterms:modified xsi:type="dcterms:W3CDTF">2025-08-17T19:15:01Z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0x0101003FF050E9770A1D4A9E357EF65C922036</vt:lpwstr>
  </property>
</Properties>
</file>