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5B8A4AD1-74D1-4DB9-A9BB-D14679B42F75}">
          <p14:sldIdLst>
            <p14:sldId id="256"/>
            <p14:sldId id="257"/>
            <p14:sldId id="258"/>
            <p14:sldId id="259"/>
            <p14:sldId id="260"/>
            <p14:sldId id="261"/>
            <p14:sldId id="262"/>
          </p14:sldIdLst>
        </p14:section>
        <p14:section name="タイトルなしのセクション" id="{8BC07E35-1DAC-40B0-BE63-74446296C54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55" autoAdjust="0"/>
    <p:restoredTop sz="94660"/>
  </p:normalViewPr>
  <p:slideViewPr>
    <p:cSldViewPr snapToGrid="0">
      <p:cViewPr>
        <p:scale>
          <a:sx n="75" d="100"/>
          <a:sy n="75" d="100"/>
        </p:scale>
        <p:origin x="508" y="7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禎浩 関根" userId="01da30f89cc287d4" providerId="LiveId" clId="{FB698E44-A8C3-467B-8496-D751AC503166}"/>
    <pc:docChg chg="custSel modSld">
      <pc:chgData name="禎浩 関根" userId="01da30f89cc287d4" providerId="LiveId" clId="{FB698E44-A8C3-467B-8496-D751AC503166}" dt="2025-04-03T21:26:50.283" v="908" actId="20577"/>
      <pc:docMkLst>
        <pc:docMk/>
      </pc:docMkLst>
      <pc:sldChg chg="modSp mod">
        <pc:chgData name="禎浩 関根" userId="01da30f89cc287d4" providerId="LiveId" clId="{FB698E44-A8C3-467B-8496-D751AC503166}" dt="2025-04-03T21:15:10.961" v="130" actId="20577"/>
        <pc:sldMkLst>
          <pc:docMk/>
          <pc:sldMk cId="1910929033" sldId="257"/>
        </pc:sldMkLst>
        <pc:spChg chg="mod">
          <ac:chgData name="禎浩 関根" userId="01da30f89cc287d4" providerId="LiveId" clId="{FB698E44-A8C3-467B-8496-D751AC503166}" dt="2025-04-03T21:15:10.961" v="130" actId="20577"/>
          <ac:spMkLst>
            <pc:docMk/>
            <pc:sldMk cId="1910929033" sldId="257"/>
            <ac:spMk id="7" creationId="{8FDE4984-50E3-DAEA-FDD2-F3FC55CE71AC}"/>
          </ac:spMkLst>
        </pc:spChg>
      </pc:sldChg>
      <pc:sldChg chg="modSp mod">
        <pc:chgData name="禎浩 関根" userId="01da30f89cc287d4" providerId="LiveId" clId="{FB698E44-A8C3-467B-8496-D751AC503166}" dt="2025-04-03T21:16:01.653" v="131" actId="1582"/>
        <pc:sldMkLst>
          <pc:docMk/>
          <pc:sldMk cId="2561485053" sldId="258"/>
        </pc:sldMkLst>
        <pc:spChg chg="mod">
          <ac:chgData name="禎浩 関根" userId="01da30f89cc287d4" providerId="LiveId" clId="{FB698E44-A8C3-467B-8496-D751AC503166}" dt="2025-04-03T21:16:01.653" v="131" actId="1582"/>
          <ac:spMkLst>
            <pc:docMk/>
            <pc:sldMk cId="2561485053" sldId="258"/>
            <ac:spMk id="5" creationId="{DFA9CDDF-1A72-7474-A60C-5CEE539B0491}"/>
          </ac:spMkLst>
        </pc:spChg>
      </pc:sldChg>
      <pc:sldChg chg="modSp mod">
        <pc:chgData name="禎浩 関根" userId="01da30f89cc287d4" providerId="LiveId" clId="{FB698E44-A8C3-467B-8496-D751AC503166}" dt="2025-04-03T21:17:36.911" v="181" actId="20577"/>
        <pc:sldMkLst>
          <pc:docMk/>
          <pc:sldMk cId="182659810" sldId="259"/>
        </pc:sldMkLst>
        <pc:spChg chg="mod">
          <ac:chgData name="禎浩 関根" userId="01da30f89cc287d4" providerId="LiveId" clId="{FB698E44-A8C3-467B-8496-D751AC503166}" dt="2025-04-03T21:17:36.911" v="181" actId="20577"/>
          <ac:spMkLst>
            <pc:docMk/>
            <pc:sldMk cId="182659810" sldId="259"/>
            <ac:spMk id="3" creationId="{F5D37955-F14C-B572-E3A0-D61EA96DE65F}"/>
          </ac:spMkLst>
        </pc:spChg>
      </pc:sldChg>
      <pc:sldChg chg="modSp mod">
        <pc:chgData name="禎浩 関根" userId="01da30f89cc287d4" providerId="LiveId" clId="{FB698E44-A8C3-467B-8496-D751AC503166}" dt="2025-04-03T21:26:50.283" v="908" actId="20577"/>
        <pc:sldMkLst>
          <pc:docMk/>
          <pc:sldMk cId="1892477542" sldId="262"/>
        </pc:sldMkLst>
        <pc:spChg chg="mod">
          <ac:chgData name="禎浩 関根" userId="01da30f89cc287d4" providerId="LiveId" clId="{FB698E44-A8C3-467B-8496-D751AC503166}" dt="2025-04-03T21:26:50.283" v="908" actId="20577"/>
          <ac:spMkLst>
            <pc:docMk/>
            <pc:sldMk cId="1892477542" sldId="262"/>
            <ac:spMk id="3" creationId="{A73F24B4-2281-C8B6-6AEB-C3AE064CEE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B803-B96C-9CFA-22F6-EC3F95B3873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127D47-EBAB-9761-6D8E-63BEDCF7F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AA98275-D452-FF9D-5844-12EE5D01D595}"/>
              </a:ext>
            </a:extLst>
          </p:cNvPr>
          <p:cNvSpPr>
            <a:spLocks noGrp="1"/>
          </p:cNvSpPr>
          <p:nvPr>
            <p:ph type="dt" sz="half" idx="10"/>
          </p:nvPr>
        </p:nvSpPr>
        <p:spPr/>
        <p:txBody>
          <a:bodyPr/>
          <a:lstStyle/>
          <a:p>
            <a:fld id="{DBC9AB5E-C721-4D28-8AF3-4FA18ED835D7}" type="datetimeFigureOut">
              <a:rPr kumimoji="1" lang="ja-JP" altLang="en-US" smtClean="0"/>
              <a:t>2025/4/4</a:t>
            </a:fld>
            <a:endParaRPr kumimoji="1" lang="ja-JP" altLang="en-US"/>
          </a:p>
        </p:txBody>
      </p:sp>
      <p:sp>
        <p:nvSpPr>
          <p:cNvPr id="5" name="フッター プレースホルダー 4">
            <a:extLst>
              <a:ext uri="{FF2B5EF4-FFF2-40B4-BE49-F238E27FC236}">
                <a16:creationId xmlns:a16="http://schemas.microsoft.com/office/drawing/2014/main" id="{CD3070C1-C4B8-B5C0-D4CE-C15BA14A10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D398FA-C709-FB48-5A22-2764D47E161C}"/>
              </a:ext>
            </a:extLst>
          </p:cNvPr>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1058374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76741-D45F-87C5-7826-5FFC07A7E1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0CD52DB-D556-29B8-C2D8-52DCD91169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8A79FA-E58D-CAA0-B664-48B4FED68B56}"/>
              </a:ext>
            </a:extLst>
          </p:cNvPr>
          <p:cNvSpPr>
            <a:spLocks noGrp="1"/>
          </p:cNvSpPr>
          <p:nvPr>
            <p:ph type="dt" sz="half" idx="10"/>
          </p:nvPr>
        </p:nvSpPr>
        <p:spPr/>
        <p:txBody>
          <a:bodyPr/>
          <a:lstStyle/>
          <a:p>
            <a:fld id="{DBC9AB5E-C721-4D28-8AF3-4FA18ED835D7}" type="datetimeFigureOut">
              <a:rPr kumimoji="1" lang="ja-JP" altLang="en-US" smtClean="0"/>
              <a:t>2025/4/4</a:t>
            </a:fld>
            <a:endParaRPr kumimoji="1" lang="ja-JP" altLang="en-US"/>
          </a:p>
        </p:txBody>
      </p:sp>
      <p:sp>
        <p:nvSpPr>
          <p:cNvPr id="5" name="フッター プレースホルダー 4">
            <a:extLst>
              <a:ext uri="{FF2B5EF4-FFF2-40B4-BE49-F238E27FC236}">
                <a16:creationId xmlns:a16="http://schemas.microsoft.com/office/drawing/2014/main" id="{2DFB497E-706E-7599-9FED-40EAEFF0A2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035FCA-7E54-B0ED-FC0F-361FAD7EFD55}"/>
              </a:ext>
            </a:extLst>
          </p:cNvPr>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143303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035CF7B-D732-5E12-FEBF-AA23B20303C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20F91F9-FDCC-7E63-F492-06C928ACF5C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47568D-6ACC-25F7-18E0-20CC95ED9786}"/>
              </a:ext>
            </a:extLst>
          </p:cNvPr>
          <p:cNvSpPr>
            <a:spLocks noGrp="1"/>
          </p:cNvSpPr>
          <p:nvPr>
            <p:ph type="dt" sz="half" idx="10"/>
          </p:nvPr>
        </p:nvSpPr>
        <p:spPr/>
        <p:txBody>
          <a:bodyPr/>
          <a:lstStyle/>
          <a:p>
            <a:fld id="{DBC9AB5E-C721-4D28-8AF3-4FA18ED835D7}" type="datetimeFigureOut">
              <a:rPr kumimoji="1" lang="ja-JP" altLang="en-US" smtClean="0"/>
              <a:t>2025/4/4</a:t>
            </a:fld>
            <a:endParaRPr kumimoji="1" lang="ja-JP" altLang="en-US"/>
          </a:p>
        </p:txBody>
      </p:sp>
      <p:sp>
        <p:nvSpPr>
          <p:cNvPr id="5" name="フッター プレースホルダー 4">
            <a:extLst>
              <a:ext uri="{FF2B5EF4-FFF2-40B4-BE49-F238E27FC236}">
                <a16:creationId xmlns:a16="http://schemas.microsoft.com/office/drawing/2014/main" id="{9B154FAC-E7EB-D61B-9270-96F69C5974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E8AAF4-5BA4-DCD9-09FE-86C974C8BF30}"/>
              </a:ext>
            </a:extLst>
          </p:cNvPr>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134655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7FBFC-3E24-E790-8DA5-D4DD21CF28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A932F8-EF61-9F82-58D1-6C3B21D490D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F5453E-8CFC-C478-DB4C-081E3544E32E}"/>
              </a:ext>
            </a:extLst>
          </p:cNvPr>
          <p:cNvSpPr>
            <a:spLocks noGrp="1"/>
          </p:cNvSpPr>
          <p:nvPr>
            <p:ph type="dt" sz="half" idx="10"/>
          </p:nvPr>
        </p:nvSpPr>
        <p:spPr/>
        <p:txBody>
          <a:bodyPr/>
          <a:lstStyle/>
          <a:p>
            <a:fld id="{DBC9AB5E-C721-4D28-8AF3-4FA18ED835D7}" type="datetimeFigureOut">
              <a:rPr kumimoji="1" lang="ja-JP" altLang="en-US" smtClean="0"/>
              <a:t>2025/4/4</a:t>
            </a:fld>
            <a:endParaRPr kumimoji="1" lang="ja-JP" altLang="en-US"/>
          </a:p>
        </p:txBody>
      </p:sp>
      <p:sp>
        <p:nvSpPr>
          <p:cNvPr id="5" name="フッター プレースホルダー 4">
            <a:extLst>
              <a:ext uri="{FF2B5EF4-FFF2-40B4-BE49-F238E27FC236}">
                <a16:creationId xmlns:a16="http://schemas.microsoft.com/office/drawing/2014/main" id="{E3DCA1F5-D94D-8A69-BD77-7A48BFCF95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1B7DAC-D8C3-AD0D-B6B8-FF600F525E6E}"/>
              </a:ext>
            </a:extLst>
          </p:cNvPr>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1069356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9EE697-380C-58FF-D7FA-7AE9A71C087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10274D-24B7-8EEC-EB24-3B0837D88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59F8475-BD1E-C358-8B32-E28447DFF943}"/>
              </a:ext>
            </a:extLst>
          </p:cNvPr>
          <p:cNvSpPr>
            <a:spLocks noGrp="1"/>
          </p:cNvSpPr>
          <p:nvPr>
            <p:ph type="dt" sz="half" idx="10"/>
          </p:nvPr>
        </p:nvSpPr>
        <p:spPr/>
        <p:txBody>
          <a:bodyPr/>
          <a:lstStyle/>
          <a:p>
            <a:fld id="{DBC9AB5E-C721-4D28-8AF3-4FA18ED835D7}" type="datetimeFigureOut">
              <a:rPr kumimoji="1" lang="ja-JP" altLang="en-US" smtClean="0"/>
              <a:t>2025/4/4</a:t>
            </a:fld>
            <a:endParaRPr kumimoji="1" lang="ja-JP" altLang="en-US"/>
          </a:p>
        </p:txBody>
      </p:sp>
      <p:sp>
        <p:nvSpPr>
          <p:cNvPr id="5" name="フッター プレースホルダー 4">
            <a:extLst>
              <a:ext uri="{FF2B5EF4-FFF2-40B4-BE49-F238E27FC236}">
                <a16:creationId xmlns:a16="http://schemas.microsoft.com/office/drawing/2014/main" id="{8DBA2058-BFB8-F75A-6D91-D50157B4B6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7DC7A7-431E-53C8-1E10-F3AE64EFC733}"/>
              </a:ext>
            </a:extLst>
          </p:cNvPr>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50143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07D938-CDA3-C961-48D4-3EAF72AE234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62FFAD-18FB-B6DB-4307-62C178F77EC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ABED3E2-CA2F-CBC2-D42F-FD7DDA1CD6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7683A7C-F1A7-D251-D288-46BF5556B2F3}"/>
              </a:ext>
            </a:extLst>
          </p:cNvPr>
          <p:cNvSpPr>
            <a:spLocks noGrp="1"/>
          </p:cNvSpPr>
          <p:nvPr>
            <p:ph type="dt" sz="half" idx="10"/>
          </p:nvPr>
        </p:nvSpPr>
        <p:spPr/>
        <p:txBody>
          <a:bodyPr/>
          <a:lstStyle/>
          <a:p>
            <a:fld id="{DBC9AB5E-C721-4D28-8AF3-4FA18ED835D7}" type="datetimeFigureOut">
              <a:rPr kumimoji="1" lang="ja-JP" altLang="en-US" smtClean="0"/>
              <a:t>2025/4/4</a:t>
            </a:fld>
            <a:endParaRPr kumimoji="1" lang="ja-JP" altLang="en-US"/>
          </a:p>
        </p:txBody>
      </p:sp>
      <p:sp>
        <p:nvSpPr>
          <p:cNvPr id="6" name="フッター プレースホルダー 5">
            <a:extLst>
              <a:ext uri="{FF2B5EF4-FFF2-40B4-BE49-F238E27FC236}">
                <a16:creationId xmlns:a16="http://schemas.microsoft.com/office/drawing/2014/main" id="{4AE6E5BB-3187-BD2C-51D3-5347434360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6178A8-D3AE-73B9-245C-74496D7E5860}"/>
              </a:ext>
            </a:extLst>
          </p:cNvPr>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305768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5595A-21DC-472B-A837-1741039171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C5B2EA-06DB-8594-B974-8A71D1F41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A94790D-5C15-0BAC-D749-A103DA58F44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9BE68B5-1F93-0D12-2DB6-202D9E1C00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8134AB-C836-EE8A-CE3E-55662713F9B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FD7458A-2704-572A-8CA9-0491D65BA017}"/>
              </a:ext>
            </a:extLst>
          </p:cNvPr>
          <p:cNvSpPr>
            <a:spLocks noGrp="1"/>
          </p:cNvSpPr>
          <p:nvPr>
            <p:ph type="dt" sz="half" idx="10"/>
          </p:nvPr>
        </p:nvSpPr>
        <p:spPr/>
        <p:txBody>
          <a:bodyPr/>
          <a:lstStyle/>
          <a:p>
            <a:fld id="{DBC9AB5E-C721-4D28-8AF3-4FA18ED835D7}" type="datetimeFigureOut">
              <a:rPr kumimoji="1" lang="ja-JP" altLang="en-US" smtClean="0"/>
              <a:t>2025/4/4</a:t>
            </a:fld>
            <a:endParaRPr kumimoji="1" lang="ja-JP" altLang="en-US"/>
          </a:p>
        </p:txBody>
      </p:sp>
      <p:sp>
        <p:nvSpPr>
          <p:cNvPr id="8" name="フッター プレースホルダー 7">
            <a:extLst>
              <a:ext uri="{FF2B5EF4-FFF2-40B4-BE49-F238E27FC236}">
                <a16:creationId xmlns:a16="http://schemas.microsoft.com/office/drawing/2014/main" id="{393592A3-ED49-B7B7-66C6-65D35233B2C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2BE503E-0709-07E2-3112-7BA3A84DC45B}"/>
              </a:ext>
            </a:extLst>
          </p:cNvPr>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46761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702FC-B0CB-2836-B772-2BD780D9F69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A06EF98-0297-52E9-841D-1D22D7E1000E}"/>
              </a:ext>
            </a:extLst>
          </p:cNvPr>
          <p:cNvSpPr>
            <a:spLocks noGrp="1"/>
          </p:cNvSpPr>
          <p:nvPr>
            <p:ph type="dt" sz="half" idx="10"/>
          </p:nvPr>
        </p:nvSpPr>
        <p:spPr/>
        <p:txBody>
          <a:bodyPr/>
          <a:lstStyle/>
          <a:p>
            <a:fld id="{DBC9AB5E-C721-4D28-8AF3-4FA18ED835D7}" type="datetimeFigureOut">
              <a:rPr kumimoji="1" lang="ja-JP" altLang="en-US" smtClean="0"/>
              <a:t>2025/4/4</a:t>
            </a:fld>
            <a:endParaRPr kumimoji="1" lang="ja-JP" altLang="en-US"/>
          </a:p>
        </p:txBody>
      </p:sp>
      <p:sp>
        <p:nvSpPr>
          <p:cNvPr id="4" name="フッター プレースホルダー 3">
            <a:extLst>
              <a:ext uri="{FF2B5EF4-FFF2-40B4-BE49-F238E27FC236}">
                <a16:creationId xmlns:a16="http://schemas.microsoft.com/office/drawing/2014/main" id="{4927BF49-D89D-0579-EB58-4D986107C44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1B73C83-8CE8-8FDA-05B9-344BC792BA85}"/>
              </a:ext>
            </a:extLst>
          </p:cNvPr>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39092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20B18A1-AAC8-8A99-5A25-DEB187951E33}"/>
              </a:ext>
            </a:extLst>
          </p:cNvPr>
          <p:cNvSpPr>
            <a:spLocks noGrp="1"/>
          </p:cNvSpPr>
          <p:nvPr>
            <p:ph type="dt" sz="half" idx="10"/>
          </p:nvPr>
        </p:nvSpPr>
        <p:spPr/>
        <p:txBody>
          <a:bodyPr/>
          <a:lstStyle/>
          <a:p>
            <a:fld id="{DBC9AB5E-C721-4D28-8AF3-4FA18ED835D7}" type="datetimeFigureOut">
              <a:rPr kumimoji="1" lang="ja-JP" altLang="en-US" smtClean="0"/>
              <a:t>2025/4/4</a:t>
            </a:fld>
            <a:endParaRPr kumimoji="1" lang="ja-JP" altLang="en-US"/>
          </a:p>
        </p:txBody>
      </p:sp>
      <p:sp>
        <p:nvSpPr>
          <p:cNvPr id="3" name="フッター プレースホルダー 2">
            <a:extLst>
              <a:ext uri="{FF2B5EF4-FFF2-40B4-BE49-F238E27FC236}">
                <a16:creationId xmlns:a16="http://schemas.microsoft.com/office/drawing/2014/main" id="{5FDD0EB3-43CD-777D-8460-A67600CE63B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BED4A36-9631-1CFF-84B7-89D84CF49F9E}"/>
              </a:ext>
            </a:extLst>
          </p:cNvPr>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111353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8AFF-48CE-E2F7-3B55-3EA6BBE695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23F20E-DECF-6954-DC5A-73EF5E231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2FB995B-611E-6518-69D4-AD66D8489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FD1B7A9-098F-6AF4-6585-9D786F2F04C2}"/>
              </a:ext>
            </a:extLst>
          </p:cNvPr>
          <p:cNvSpPr>
            <a:spLocks noGrp="1"/>
          </p:cNvSpPr>
          <p:nvPr>
            <p:ph type="dt" sz="half" idx="10"/>
          </p:nvPr>
        </p:nvSpPr>
        <p:spPr/>
        <p:txBody>
          <a:bodyPr/>
          <a:lstStyle/>
          <a:p>
            <a:fld id="{DBC9AB5E-C721-4D28-8AF3-4FA18ED835D7}" type="datetimeFigureOut">
              <a:rPr kumimoji="1" lang="ja-JP" altLang="en-US" smtClean="0"/>
              <a:t>2025/4/4</a:t>
            </a:fld>
            <a:endParaRPr kumimoji="1" lang="ja-JP" altLang="en-US"/>
          </a:p>
        </p:txBody>
      </p:sp>
      <p:sp>
        <p:nvSpPr>
          <p:cNvPr id="6" name="フッター プレースホルダー 5">
            <a:extLst>
              <a:ext uri="{FF2B5EF4-FFF2-40B4-BE49-F238E27FC236}">
                <a16:creationId xmlns:a16="http://schemas.microsoft.com/office/drawing/2014/main" id="{3DD99B6E-D112-CF6B-3BDA-E7C047EBA3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E202D0-C535-D237-AC4A-1AD0E23901C0}"/>
              </a:ext>
            </a:extLst>
          </p:cNvPr>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187750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49F43-6DFA-F0C9-3506-B520AE02A6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87E8200-A04F-B555-DE04-12450BFC4D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7C3E1F8-648E-1FFB-9B75-CB11DF128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6B9DCA-CFA4-4D30-041C-241ED51965A1}"/>
              </a:ext>
            </a:extLst>
          </p:cNvPr>
          <p:cNvSpPr>
            <a:spLocks noGrp="1"/>
          </p:cNvSpPr>
          <p:nvPr>
            <p:ph type="dt" sz="half" idx="10"/>
          </p:nvPr>
        </p:nvSpPr>
        <p:spPr/>
        <p:txBody>
          <a:bodyPr/>
          <a:lstStyle/>
          <a:p>
            <a:fld id="{DBC9AB5E-C721-4D28-8AF3-4FA18ED835D7}" type="datetimeFigureOut">
              <a:rPr kumimoji="1" lang="ja-JP" altLang="en-US" smtClean="0"/>
              <a:t>2025/4/4</a:t>
            </a:fld>
            <a:endParaRPr kumimoji="1" lang="ja-JP" altLang="en-US"/>
          </a:p>
        </p:txBody>
      </p:sp>
      <p:sp>
        <p:nvSpPr>
          <p:cNvPr id="6" name="フッター プレースホルダー 5">
            <a:extLst>
              <a:ext uri="{FF2B5EF4-FFF2-40B4-BE49-F238E27FC236}">
                <a16:creationId xmlns:a16="http://schemas.microsoft.com/office/drawing/2014/main" id="{5BB49F03-0460-1C88-ECA0-6BEA68EBCB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ECD6E4E-CFA8-04F4-7B86-E7825E71A689}"/>
              </a:ext>
            </a:extLst>
          </p:cNvPr>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50589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9728F84-DB68-7664-94A5-0D07079711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C14869-2A58-25CF-A776-83839AA779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91FB03-A5E9-2EEA-CC87-33C7E66D03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9AB5E-C721-4D28-8AF3-4FA18ED835D7}" type="datetimeFigureOut">
              <a:rPr kumimoji="1" lang="ja-JP" altLang="en-US" smtClean="0"/>
              <a:t>2025/4/4</a:t>
            </a:fld>
            <a:endParaRPr kumimoji="1" lang="ja-JP" altLang="en-US"/>
          </a:p>
        </p:txBody>
      </p:sp>
      <p:sp>
        <p:nvSpPr>
          <p:cNvPr id="5" name="フッター プレースホルダー 4">
            <a:extLst>
              <a:ext uri="{FF2B5EF4-FFF2-40B4-BE49-F238E27FC236}">
                <a16:creationId xmlns:a16="http://schemas.microsoft.com/office/drawing/2014/main" id="{0406D8EC-43E5-B63D-3A57-DEAC5DAE52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54B349C-49A8-21FD-9104-D254DF8A2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3470739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2569B-1726-E7F1-F1A1-39D7CFF753C4}"/>
              </a:ext>
            </a:extLst>
          </p:cNvPr>
          <p:cNvSpPr>
            <a:spLocks noGrp="1"/>
          </p:cNvSpPr>
          <p:nvPr>
            <p:ph type="ctrTitle"/>
          </p:nvPr>
        </p:nvSpPr>
        <p:spPr/>
        <p:txBody>
          <a:bodyPr>
            <a:normAutofit/>
          </a:bodyPr>
          <a:lstStyle/>
          <a:p>
            <a:r>
              <a:rPr lang="ja-JP" altLang="en-US" sz="4400" dirty="0"/>
              <a:t>許認可書類作成フローの自動化と</a:t>
            </a:r>
            <a:br>
              <a:rPr lang="en-US" altLang="ja-JP" sz="4400" dirty="0"/>
            </a:br>
            <a:r>
              <a:rPr lang="ja-JP" altLang="en-US" sz="4400" dirty="0"/>
              <a:t>今後の業務自動化目途等々についての提案書</a:t>
            </a:r>
            <a:endParaRPr kumimoji="1" lang="ja-JP" altLang="en-US" sz="4400" dirty="0"/>
          </a:p>
        </p:txBody>
      </p:sp>
      <p:sp>
        <p:nvSpPr>
          <p:cNvPr id="3" name="字幕 2">
            <a:extLst>
              <a:ext uri="{FF2B5EF4-FFF2-40B4-BE49-F238E27FC236}">
                <a16:creationId xmlns:a16="http://schemas.microsoft.com/office/drawing/2014/main" id="{922021FD-2C56-10AF-F3EC-C6686A43892A}"/>
              </a:ext>
            </a:extLst>
          </p:cNvPr>
          <p:cNvSpPr>
            <a:spLocks noGrp="1"/>
          </p:cNvSpPr>
          <p:nvPr>
            <p:ph type="subTitle" idx="1"/>
          </p:nvPr>
        </p:nvSpPr>
        <p:spPr>
          <a:xfrm>
            <a:off x="6756400" y="4702174"/>
            <a:ext cx="3911600" cy="555625"/>
          </a:xfrm>
        </p:spPr>
        <p:txBody>
          <a:bodyPr/>
          <a:lstStyle/>
          <a:p>
            <a:r>
              <a:rPr kumimoji="1" lang="ja-JP" altLang="en-US" dirty="0"/>
              <a:t>神居３条店　関根　禎浩</a:t>
            </a:r>
          </a:p>
        </p:txBody>
      </p:sp>
    </p:spTree>
    <p:extLst>
      <p:ext uri="{BB962C8B-B14F-4D97-AF65-F5344CB8AC3E}">
        <p14:creationId xmlns:p14="http://schemas.microsoft.com/office/powerpoint/2010/main" val="152100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40A3B-84D1-14AA-7C4A-20B8C1135000}"/>
              </a:ext>
            </a:extLst>
          </p:cNvPr>
          <p:cNvSpPr>
            <a:spLocks noGrp="1"/>
          </p:cNvSpPr>
          <p:nvPr>
            <p:ph type="title"/>
          </p:nvPr>
        </p:nvSpPr>
        <p:spPr/>
        <p:txBody>
          <a:bodyPr/>
          <a:lstStyle/>
          <a:p>
            <a:r>
              <a:rPr kumimoji="1" lang="ja-JP" altLang="en-US" dirty="0"/>
              <a:t>許認可関連書類の作成作業効率化実績</a:t>
            </a:r>
            <a:br>
              <a:rPr kumimoji="1" lang="en-US" altLang="ja-JP" dirty="0"/>
            </a:br>
            <a:r>
              <a:rPr kumimoji="1" lang="en-US" altLang="ja-JP" sz="2800" dirty="0"/>
              <a:t>1</a:t>
            </a:r>
            <a:r>
              <a:rPr kumimoji="1" lang="ja-JP" altLang="en-US" sz="2800" dirty="0"/>
              <a:t>件当たり所要時間比較</a:t>
            </a:r>
          </a:p>
        </p:txBody>
      </p:sp>
      <p:sp>
        <p:nvSpPr>
          <p:cNvPr id="3" name="コンテンツ プレースホルダー 2">
            <a:extLst>
              <a:ext uri="{FF2B5EF4-FFF2-40B4-BE49-F238E27FC236}">
                <a16:creationId xmlns:a16="http://schemas.microsoft.com/office/drawing/2014/main" id="{3F259474-CB8D-2C8D-55BB-02BAB9BB13C0}"/>
              </a:ext>
            </a:extLst>
          </p:cNvPr>
          <p:cNvSpPr>
            <a:spLocks noGrp="1"/>
          </p:cNvSpPr>
          <p:nvPr>
            <p:ph idx="1"/>
          </p:nvPr>
        </p:nvSpPr>
        <p:spPr>
          <a:xfrm>
            <a:off x="838200" y="1825625"/>
            <a:ext cx="7594600" cy="1603375"/>
          </a:xfrm>
        </p:spPr>
        <p:txBody>
          <a:bodyPr>
            <a:normAutofit fontScale="62500" lnSpcReduction="20000"/>
          </a:bodyPr>
          <a:lstStyle/>
          <a:p>
            <a:r>
              <a:rPr kumimoji="1" lang="ja-JP" altLang="en-US" dirty="0"/>
              <a:t>変更情報収集作業　</a:t>
            </a:r>
            <a:r>
              <a:rPr kumimoji="1" lang="en-US" altLang="ja-JP" dirty="0"/>
              <a:t>30</a:t>
            </a:r>
            <a:r>
              <a:rPr kumimoji="1" lang="ja-JP" altLang="en-US" dirty="0"/>
              <a:t>分～</a:t>
            </a:r>
            <a:r>
              <a:rPr kumimoji="1" lang="en-US" altLang="ja-JP" dirty="0"/>
              <a:t>2</a:t>
            </a:r>
            <a:r>
              <a:rPr kumimoji="1" lang="ja-JP" altLang="en-US" dirty="0"/>
              <a:t>時間程度</a:t>
            </a:r>
            <a:endParaRPr kumimoji="1" lang="en-US" altLang="ja-JP" dirty="0"/>
          </a:p>
          <a:p>
            <a:r>
              <a:rPr kumimoji="1" lang="ja-JP" altLang="en-US" dirty="0"/>
              <a:t>過去書類確認作業　</a:t>
            </a:r>
            <a:r>
              <a:rPr kumimoji="1" lang="en-US" altLang="ja-JP" dirty="0"/>
              <a:t>5</a:t>
            </a:r>
            <a:r>
              <a:rPr kumimoji="1" lang="ja-JP" altLang="en-US" dirty="0"/>
              <a:t>分</a:t>
            </a:r>
            <a:endParaRPr kumimoji="1" lang="en-US" altLang="ja-JP" dirty="0"/>
          </a:p>
          <a:p>
            <a:r>
              <a:rPr lang="ja-JP" altLang="en-US" dirty="0"/>
              <a:t>変更内容確認作業　</a:t>
            </a:r>
            <a:r>
              <a:rPr lang="en-US" altLang="ja-JP" dirty="0"/>
              <a:t>5</a:t>
            </a:r>
            <a:r>
              <a:rPr lang="ja-JP" altLang="en-US" dirty="0"/>
              <a:t>分程度（まとめ作業のみ）</a:t>
            </a:r>
            <a:endParaRPr lang="en-US" altLang="ja-JP" dirty="0"/>
          </a:p>
          <a:p>
            <a:r>
              <a:rPr kumimoji="1" lang="ja-JP" altLang="en-US" dirty="0"/>
              <a:t>書類仮作成　</a:t>
            </a:r>
            <a:r>
              <a:rPr kumimoji="1" lang="en-US" altLang="ja-JP" dirty="0"/>
              <a:t>15</a:t>
            </a:r>
            <a:r>
              <a:rPr kumimoji="1" lang="ja-JP" altLang="en-US" dirty="0"/>
              <a:t>分程度</a:t>
            </a:r>
            <a:endParaRPr kumimoji="1" lang="en-US" altLang="ja-JP" dirty="0"/>
          </a:p>
          <a:p>
            <a:r>
              <a:rPr lang="ja-JP" altLang="en-US" dirty="0"/>
              <a:t>内容確認作業・訂正作業　</a:t>
            </a:r>
            <a:r>
              <a:rPr lang="en-US" altLang="ja-JP" dirty="0"/>
              <a:t>5</a:t>
            </a:r>
            <a:r>
              <a:rPr lang="ja-JP" altLang="en-US" dirty="0"/>
              <a:t>分</a:t>
            </a:r>
            <a:endParaRPr lang="en-US" altLang="ja-JP" dirty="0"/>
          </a:p>
          <a:p>
            <a:endParaRPr kumimoji="1" lang="ja-JP" altLang="en-US" dirty="0"/>
          </a:p>
        </p:txBody>
      </p:sp>
      <p:sp>
        <p:nvSpPr>
          <p:cNvPr id="4" name="コンテンツ プレースホルダー 2">
            <a:extLst>
              <a:ext uri="{FF2B5EF4-FFF2-40B4-BE49-F238E27FC236}">
                <a16:creationId xmlns:a16="http://schemas.microsoft.com/office/drawing/2014/main" id="{8811073E-AEAC-A631-5D89-42742BFD4C6D}"/>
              </a:ext>
            </a:extLst>
          </p:cNvPr>
          <p:cNvSpPr txBox="1">
            <a:spLocks/>
          </p:cNvSpPr>
          <p:nvPr/>
        </p:nvSpPr>
        <p:spPr>
          <a:xfrm>
            <a:off x="780047" y="4397543"/>
            <a:ext cx="6560553" cy="17492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変更情報収集作業　</a:t>
            </a:r>
            <a:r>
              <a:rPr lang="en-US" altLang="ja-JP" sz="1800" dirty="0"/>
              <a:t>30</a:t>
            </a:r>
            <a:r>
              <a:rPr lang="ja-JP" altLang="en-US" sz="1800" dirty="0"/>
              <a:t>分～</a:t>
            </a:r>
            <a:r>
              <a:rPr lang="en-US" altLang="ja-JP" sz="1800" dirty="0"/>
              <a:t>2</a:t>
            </a:r>
            <a:r>
              <a:rPr lang="ja-JP" altLang="en-US" sz="1800" dirty="0"/>
              <a:t>時間程度（変更内容まとめ）</a:t>
            </a:r>
            <a:endParaRPr lang="en-US" altLang="ja-JP" sz="1800" dirty="0"/>
          </a:p>
          <a:p>
            <a:r>
              <a:rPr lang="ja-JP" altLang="en-US" sz="1800" dirty="0"/>
              <a:t>過去書類確認作業　</a:t>
            </a:r>
            <a:r>
              <a:rPr lang="en-US" altLang="ja-JP" sz="1800" dirty="0">
                <a:solidFill>
                  <a:srgbClr val="FF0000"/>
                </a:solidFill>
              </a:rPr>
              <a:t>0</a:t>
            </a:r>
            <a:r>
              <a:rPr lang="ja-JP" altLang="en-US" sz="1800" dirty="0">
                <a:solidFill>
                  <a:srgbClr val="FF0000"/>
                </a:solidFill>
              </a:rPr>
              <a:t>分</a:t>
            </a:r>
            <a:r>
              <a:rPr lang="ja-JP" altLang="en-US" sz="1800" dirty="0"/>
              <a:t>（データベース自動取得）</a:t>
            </a:r>
            <a:endParaRPr lang="en-US" altLang="ja-JP" sz="1800" dirty="0"/>
          </a:p>
          <a:p>
            <a:r>
              <a:rPr lang="ja-JP" altLang="en-US" sz="1800" dirty="0"/>
              <a:t>変更内容確認作業　</a:t>
            </a:r>
            <a:r>
              <a:rPr lang="en-US" altLang="ja-JP" sz="1800" dirty="0"/>
              <a:t>5</a:t>
            </a:r>
            <a:r>
              <a:rPr lang="ja-JP" altLang="en-US" sz="1800" dirty="0"/>
              <a:t>分程度（まとめ作業のみ）</a:t>
            </a:r>
            <a:endParaRPr lang="en-US" altLang="ja-JP" sz="1800" dirty="0"/>
          </a:p>
          <a:p>
            <a:r>
              <a:rPr lang="ja-JP" altLang="en-US" sz="1800" dirty="0"/>
              <a:t>書類仮作成　</a:t>
            </a:r>
            <a:r>
              <a:rPr lang="en-US" altLang="ja-JP" sz="1800" dirty="0">
                <a:solidFill>
                  <a:srgbClr val="FF0000"/>
                </a:solidFill>
              </a:rPr>
              <a:t>5</a:t>
            </a:r>
            <a:r>
              <a:rPr lang="ja-JP" altLang="en-US" sz="1800" dirty="0">
                <a:solidFill>
                  <a:srgbClr val="FF0000"/>
                </a:solidFill>
              </a:rPr>
              <a:t>秒</a:t>
            </a:r>
            <a:r>
              <a:rPr lang="ja-JP" altLang="en-US" sz="1800" dirty="0"/>
              <a:t>程度（作成マクロ実行時間）</a:t>
            </a:r>
            <a:endParaRPr lang="en-US" altLang="ja-JP" sz="1800" dirty="0"/>
          </a:p>
          <a:p>
            <a:r>
              <a:rPr lang="ja-JP" altLang="en-US" sz="1800" dirty="0"/>
              <a:t>内容確認作業・訂正作業　</a:t>
            </a:r>
            <a:r>
              <a:rPr lang="en-US" altLang="ja-JP" sz="1800" dirty="0">
                <a:solidFill>
                  <a:srgbClr val="FF0000"/>
                </a:solidFill>
              </a:rPr>
              <a:t>1</a:t>
            </a:r>
            <a:r>
              <a:rPr lang="ja-JP" altLang="en-US" sz="1800" dirty="0">
                <a:solidFill>
                  <a:srgbClr val="FF0000"/>
                </a:solidFill>
              </a:rPr>
              <a:t>分</a:t>
            </a:r>
            <a:r>
              <a:rPr lang="ja-JP" altLang="en-US" sz="1800" dirty="0"/>
              <a:t>（確認作業のみ）</a:t>
            </a:r>
            <a:endParaRPr lang="en-US" altLang="ja-JP" sz="1800" dirty="0"/>
          </a:p>
          <a:p>
            <a:endParaRPr lang="ja-JP" altLang="en-US" sz="1800" dirty="0"/>
          </a:p>
        </p:txBody>
      </p:sp>
      <p:sp>
        <p:nvSpPr>
          <p:cNvPr id="5" name="矢印: 下 4">
            <a:extLst>
              <a:ext uri="{FF2B5EF4-FFF2-40B4-BE49-F238E27FC236}">
                <a16:creationId xmlns:a16="http://schemas.microsoft.com/office/drawing/2014/main" id="{3007A100-C180-6BD5-329E-6F65BB955EE1}"/>
              </a:ext>
            </a:extLst>
          </p:cNvPr>
          <p:cNvSpPr/>
          <p:nvPr/>
        </p:nvSpPr>
        <p:spPr>
          <a:xfrm>
            <a:off x="1376390" y="3563937"/>
            <a:ext cx="1676400" cy="550333"/>
          </a:xfrm>
          <a:prstGeom prst="down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コンテンツ プレースホルダー 2">
            <a:extLst>
              <a:ext uri="{FF2B5EF4-FFF2-40B4-BE49-F238E27FC236}">
                <a16:creationId xmlns:a16="http://schemas.microsoft.com/office/drawing/2014/main" id="{8FDE4984-50E3-DAEA-FDD2-F3FC55CE71AC}"/>
              </a:ext>
            </a:extLst>
          </p:cNvPr>
          <p:cNvSpPr txBox="1">
            <a:spLocks/>
          </p:cNvSpPr>
          <p:nvPr/>
        </p:nvSpPr>
        <p:spPr>
          <a:xfrm>
            <a:off x="7001932" y="1825625"/>
            <a:ext cx="5190067" cy="4321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dirty="0"/>
              <a:t>月書類作成件数平均</a:t>
            </a:r>
            <a:r>
              <a:rPr lang="en-US" altLang="ja-JP" sz="2000" b="1" dirty="0"/>
              <a:t>30</a:t>
            </a:r>
            <a:r>
              <a:rPr lang="ja-JP" altLang="en-US" sz="2000" b="1" dirty="0"/>
              <a:t>件程度</a:t>
            </a:r>
            <a:r>
              <a:rPr lang="en-US" altLang="ja-JP" sz="2000" b="1" dirty="0"/>
              <a:t>/</a:t>
            </a:r>
            <a:r>
              <a:rPr lang="ja-JP" altLang="en-US" sz="2000" b="1" dirty="0"/>
              <a:t>提出先ベース</a:t>
            </a:r>
            <a:endParaRPr lang="en-US" altLang="ja-JP" sz="2000" b="1" dirty="0"/>
          </a:p>
          <a:p>
            <a:pPr marL="0" indent="0">
              <a:buNone/>
            </a:pPr>
            <a:r>
              <a:rPr lang="ja-JP" altLang="en-US" sz="2000" b="1" dirty="0"/>
              <a:t>（</a:t>
            </a:r>
            <a:r>
              <a:rPr lang="en-US" altLang="ja-JP" sz="2000" b="1" dirty="0"/>
              <a:t>10~90</a:t>
            </a:r>
            <a:r>
              <a:rPr lang="ja-JP" altLang="en-US" sz="2000" b="1" dirty="0"/>
              <a:t>件　</a:t>
            </a:r>
            <a:r>
              <a:rPr lang="en-US" altLang="ja-JP" sz="2000" b="1" dirty="0"/>
              <a:t>※</a:t>
            </a:r>
            <a:r>
              <a:rPr lang="ja-JP" altLang="en-US" sz="2000" b="1" dirty="0"/>
              <a:t>堀内エリア１・２合算）</a:t>
            </a:r>
            <a:endParaRPr lang="en-US" altLang="ja-JP" sz="2000" b="1" dirty="0"/>
          </a:p>
          <a:p>
            <a:pPr marL="0" indent="0">
              <a:buNone/>
            </a:pPr>
            <a:endParaRPr lang="en-US" altLang="ja-JP" sz="2000" b="1" dirty="0"/>
          </a:p>
          <a:p>
            <a:pPr marL="0" indent="0">
              <a:buNone/>
            </a:pPr>
            <a:r>
              <a:rPr lang="en-US" altLang="ja-JP" sz="2000" b="1" dirty="0"/>
              <a:t>1</a:t>
            </a:r>
            <a:r>
              <a:rPr lang="ja-JP" altLang="en-US" sz="2000" b="1" dirty="0"/>
              <a:t>件当たり</a:t>
            </a:r>
            <a:r>
              <a:rPr lang="en-US" altLang="ja-JP" sz="2000" b="1" dirty="0"/>
              <a:t>10~15</a:t>
            </a:r>
            <a:r>
              <a:rPr lang="ja-JP" altLang="en-US" sz="2000" b="1" dirty="0"/>
              <a:t>分程度の作業負担軽減</a:t>
            </a:r>
            <a:endParaRPr lang="en-US" altLang="ja-JP" sz="2000" b="1" dirty="0"/>
          </a:p>
          <a:p>
            <a:pPr marL="0" indent="0">
              <a:buNone/>
            </a:pPr>
            <a:r>
              <a:rPr lang="ja-JP" altLang="en-US" sz="2000" b="1" dirty="0"/>
              <a:t>月あたり平均</a:t>
            </a:r>
            <a:r>
              <a:rPr lang="ja-JP" altLang="en-US" sz="2000" b="1" u="sng" dirty="0">
                <a:solidFill>
                  <a:schemeClr val="accent2"/>
                </a:solidFill>
              </a:rPr>
              <a:t>８時間程度</a:t>
            </a:r>
            <a:r>
              <a:rPr lang="ja-JP" altLang="en-US" sz="2000" b="1" dirty="0"/>
              <a:t>の作業短縮</a:t>
            </a:r>
            <a:r>
              <a:rPr lang="en-US" altLang="ja-JP" sz="2000" b="1" dirty="0"/>
              <a:t>(</a:t>
            </a:r>
            <a:r>
              <a:rPr lang="ja-JP" altLang="en-US" sz="2000" b="1" dirty="0"/>
              <a:t>初心者想定）</a:t>
            </a:r>
            <a:endParaRPr lang="en-US" altLang="ja-JP" sz="2000" b="1" dirty="0"/>
          </a:p>
          <a:p>
            <a:pPr marL="0" indent="0">
              <a:buNone/>
            </a:pPr>
            <a:endParaRPr lang="en-US" altLang="ja-JP" sz="2000" b="1" dirty="0"/>
          </a:p>
          <a:p>
            <a:pPr marL="0" indent="0">
              <a:buNone/>
            </a:pPr>
            <a:r>
              <a:rPr lang="ja-JP" altLang="en-US" sz="2000" b="1" dirty="0"/>
              <a:t>所属データベース構築により作成ミス軽減</a:t>
            </a:r>
            <a:endParaRPr lang="en-US" altLang="ja-JP" sz="2000" b="1" dirty="0"/>
          </a:p>
          <a:p>
            <a:pPr marL="0" indent="0">
              <a:buNone/>
            </a:pPr>
            <a:endParaRPr lang="en-US" altLang="ja-JP" sz="2000" b="1" dirty="0"/>
          </a:p>
          <a:p>
            <a:pPr marL="0" indent="0">
              <a:buNone/>
            </a:pPr>
            <a:r>
              <a:rPr lang="ja-JP" altLang="en-US" sz="2000" b="1" dirty="0"/>
              <a:t>書類作成フローの自動化により</a:t>
            </a:r>
            <a:endParaRPr lang="en-US" altLang="ja-JP" sz="2000" b="1" dirty="0"/>
          </a:p>
          <a:p>
            <a:pPr marL="0" indent="0">
              <a:buNone/>
            </a:pPr>
            <a:r>
              <a:rPr lang="ja-JP" altLang="en-US" sz="2000" b="1" dirty="0"/>
              <a:t>誰でも作成可能に！</a:t>
            </a:r>
            <a:endParaRPr lang="en-US" altLang="ja-JP" sz="2000" b="1" dirty="0"/>
          </a:p>
          <a:p>
            <a:pPr marL="0" indent="0">
              <a:buNone/>
            </a:pPr>
            <a:endParaRPr lang="ja-JP" altLang="en-US" sz="2000" dirty="0"/>
          </a:p>
        </p:txBody>
      </p:sp>
      <p:sp>
        <p:nvSpPr>
          <p:cNvPr id="8" name="四角形: 角を丸くする 7">
            <a:extLst>
              <a:ext uri="{FF2B5EF4-FFF2-40B4-BE49-F238E27FC236}">
                <a16:creationId xmlns:a16="http://schemas.microsoft.com/office/drawing/2014/main" id="{0A0270E2-2D5D-5D32-EF0D-C89DCAC186ED}"/>
              </a:ext>
            </a:extLst>
          </p:cNvPr>
          <p:cNvSpPr/>
          <p:nvPr/>
        </p:nvSpPr>
        <p:spPr>
          <a:xfrm>
            <a:off x="6993466" y="1482857"/>
            <a:ext cx="5130800" cy="5006712"/>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FE5577F-DBB4-C8C4-BA08-F8E69410E995}"/>
              </a:ext>
            </a:extLst>
          </p:cNvPr>
          <p:cNvSpPr txBox="1"/>
          <p:nvPr/>
        </p:nvSpPr>
        <p:spPr>
          <a:xfrm>
            <a:off x="3462867" y="3671554"/>
            <a:ext cx="2497667" cy="369332"/>
          </a:xfrm>
          <a:prstGeom prst="rect">
            <a:avLst/>
          </a:prstGeom>
          <a:noFill/>
        </p:spPr>
        <p:txBody>
          <a:bodyPr wrap="square" rtlCol="0">
            <a:spAutoFit/>
          </a:bodyPr>
          <a:lstStyle/>
          <a:p>
            <a:r>
              <a:rPr kumimoji="1" lang="ja-JP" altLang="en-US" b="1" dirty="0"/>
              <a:t>書類作成フロー自動化</a:t>
            </a:r>
          </a:p>
        </p:txBody>
      </p:sp>
    </p:spTree>
    <p:extLst>
      <p:ext uri="{BB962C8B-B14F-4D97-AF65-F5344CB8AC3E}">
        <p14:creationId xmlns:p14="http://schemas.microsoft.com/office/powerpoint/2010/main" val="191092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3F01B-2F78-D6F7-EE28-419889701F5A}"/>
              </a:ext>
            </a:extLst>
          </p:cNvPr>
          <p:cNvSpPr>
            <a:spLocks noGrp="1"/>
          </p:cNvSpPr>
          <p:nvPr>
            <p:ph type="title"/>
          </p:nvPr>
        </p:nvSpPr>
        <p:spPr/>
        <p:txBody>
          <a:bodyPr/>
          <a:lstStyle/>
          <a:p>
            <a:r>
              <a:rPr kumimoji="1" lang="ja-JP" altLang="en-US" dirty="0"/>
              <a:t>現在の許認可書類作成フロー</a:t>
            </a:r>
          </a:p>
        </p:txBody>
      </p:sp>
      <p:sp>
        <p:nvSpPr>
          <p:cNvPr id="3" name="コンテンツ プレースホルダー 2">
            <a:extLst>
              <a:ext uri="{FF2B5EF4-FFF2-40B4-BE49-F238E27FC236}">
                <a16:creationId xmlns:a16="http://schemas.microsoft.com/office/drawing/2014/main" id="{688A0329-05F3-7296-EFF7-A3AE6DF30125}"/>
              </a:ext>
            </a:extLst>
          </p:cNvPr>
          <p:cNvSpPr>
            <a:spLocks noGrp="1"/>
          </p:cNvSpPr>
          <p:nvPr>
            <p:ph idx="1"/>
          </p:nvPr>
        </p:nvSpPr>
        <p:spPr>
          <a:xfrm>
            <a:off x="838200" y="1825625"/>
            <a:ext cx="10515600" cy="1925108"/>
          </a:xfrm>
        </p:spPr>
        <p:txBody>
          <a:bodyPr/>
          <a:lstStyle/>
          <a:p>
            <a:r>
              <a:rPr kumimoji="1" lang="en-US" altLang="ja-JP" dirty="0" err="1"/>
              <a:t>ZoomDocs</a:t>
            </a:r>
            <a:r>
              <a:rPr kumimoji="1" lang="ja-JP" altLang="en-US" dirty="0"/>
              <a:t>の活用により、書類作成の共同作業が容易に！</a:t>
            </a:r>
            <a:endParaRPr kumimoji="1" lang="en-US" altLang="ja-JP" dirty="0"/>
          </a:p>
          <a:p>
            <a:r>
              <a:rPr kumimoji="1" lang="ja-JP" altLang="en-US" dirty="0"/>
              <a:t>許認可書類作成のチケットシステムを導入し、進捗状況を複数名でシームレスに行えるように！</a:t>
            </a:r>
            <a:endParaRPr kumimoji="1" lang="en-US" altLang="ja-JP" dirty="0"/>
          </a:p>
          <a:p>
            <a:r>
              <a:rPr kumimoji="1" lang="ja-JP" altLang="en-US" dirty="0"/>
              <a:t>所定の業務での注意点等のノウハウを記録可能に！</a:t>
            </a:r>
          </a:p>
        </p:txBody>
      </p:sp>
      <p:sp>
        <p:nvSpPr>
          <p:cNvPr id="4" name="コンテンツ プレースホルダー 2">
            <a:extLst>
              <a:ext uri="{FF2B5EF4-FFF2-40B4-BE49-F238E27FC236}">
                <a16:creationId xmlns:a16="http://schemas.microsoft.com/office/drawing/2014/main" id="{630FF807-72B9-3EDA-34DE-8B2346512284}"/>
              </a:ext>
            </a:extLst>
          </p:cNvPr>
          <p:cNvSpPr txBox="1">
            <a:spLocks/>
          </p:cNvSpPr>
          <p:nvPr/>
        </p:nvSpPr>
        <p:spPr>
          <a:xfrm>
            <a:off x="838200" y="4128558"/>
            <a:ext cx="10515600" cy="1925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書類作成の業務障壁を下げ、書類作成への抵抗感が減ったことに加え、書類作成が遅滞なく行われているかを複数人で確認しやすくなりました。</a:t>
            </a:r>
            <a:endParaRPr lang="en-US" altLang="ja-JP" dirty="0"/>
          </a:p>
          <a:p>
            <a:pPr marL="0" indent="0">
              <a:buNone/>
            </a:pPr>
            <a:r>
              <a:rPr lang="ja-JP" altLang="en-US" dirty="0"/>
              <a:t>許認可提出の失念防止や、作業量の把握がより容易になりました。</a:t>
            </a:r>
          </a:p>
        </p:txBody>
      </p:sp>
      <p:sp>
        <p:nvSpPr>
          <p:cNvPr id="5" name="四角形: 角を丸くする 4">
            <a:extLst>
              <a:ext uri="{FF2B5EF4-FFF2-40B4-BE49-F238E27FC236}">
                <a16:creationId xmlns:a16="http://schemas.microsoft.com/office/drawing/2014/main" id="{DFA9CDDF-1A72-7474-A60C-5CEE539B0491}"/>
              </a:ext>
            </a:extLst>
          </p:cNvPr>
          <p:cNvSpPr/>
          <p:nvPr/>
        </p:nvSpPr>
        <p:spPr>
          <a:xfrm>
            <a:off x="736600" y="3979333"/>
            <a:ext cx="10617200" cy="2099734"/>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148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12954-D380-5B69-D120-868A2F276D27}"/>
              </a:ext>
            </a:extLst>
          </p:cNvPr>
          <p:cNvSpPr>
            <a:spLocks noGrp="1"/>
          </p:cNvSpPr>
          <p:nvPr>
            <p:ph type="title"/>
          </p:nvPr>
        </p:nvSpPr>
        <p:spPr/>
        <p:txBody>
          <a:bodyPr>
            <a:normAutofit/>
          </a:bodyPr>
          <a:lstStyle/>
          <a:p>
            <a:r>
              <a:rPr kumimoji="1" lang="ja-JP" altLang="en-US" dirty="0"/>
              <a:t>エクセルマクロ作成所要時間（実績値）</a:t>
            </a:r>
            <a:br>
              <a:rPr kumimoji="1" lang="en-US" altLang="ja-JP" dirty="0"/>
            </a:br>
            <a:r>
              <a:rPr kumimoji="1" lang="ja-JP" altLang="en-US" dirty="0"/>
              <a:t>（</a:t>
            </a:r>
            <a:r>
              <a:rPr kumimoji="1" lang="en-US" altLang="ja-JP" dirty="0"/>
              <a:t>Visual</a:t>
            </a:r>
            <a:r>
              <a:rPr kumimoji="1" lang="ja-JP" altLang="en-US" dirty="0"/>
              <a:t> </a:t>
            </a:r>
            <a:r>
              <a:rPr kumimoji="1" lang="en-US" altLang="ja-JP" dirty="0"/>
              <a:t>Basic</a:t>
            </a:r>
            <a:r>
              <a:rPr kumimoji="1" lang="ja-JP" altLang="en-US" dirty="0"/>
              <a:t> </a:t>
            </a:r>
            <a:r>
              <a:rPr kumimoji="1" lang="en-US" altLang="ja-JP" dirty="0"/>
              <a:t>Applications</a:t>
            </a:r>
            <a:r>
              <a:rPr kumimoji="1" lang="ja-JP" altLang="en-US" dirty="0"/>
              <a:t>：</a:t>
            </a:r>
            <a:r>
              <a:rPr kumimoji="1" lang="en-US" altLang="ja-JP" dirty="0"/>
              <a:t>VBA</a:t>
            </a:r>
            <a:r>
              <a:rPr kumimoji="1" lang="ja-JP" altLang="en-US" dirty="0"/>
              <a:t>）</a:t>
            </a:r>
          </a:p>
        </p:txBody>
      </p:sp>
      <p:sp>
        <p:nvSpPr>
          <p:cNvPr id="3" name="コンテンツ プレースホルダー 2">
            <a:extLst>
              <a:ext uri="{FF2B5EF4-FFF2-40B4-BE49-F238E27FC236}">
                <a16:creationId xmlns:a16="http://schemas.microsoft.com/office/drawing/2014/main" id="{F5D37955-F14C-B572-E3A0-D61EA96DE65F}"/>
              </a:ext>
            </a:extLst>
          </p:cNvPr>
          <p:cNvSpPr>
            <a:spLocks noGrp="1"/>
          </p:cNvSpPr>
          <p:nvPr>
            <p:ph idx="1"/>
          </p:nvPr>
        </p:nvSpPr>
        <p:spPr/>
        <p:txBody>
          <a:bodyPr/>
          <a:lstStyle/>
          <a:p>
            <a:r>
              <a:rPr kumimoji="1" lang="ja-JP" altLang="en-US" dirty="0"/>
              <a:t>開発条件：アジャイル開発・単独作業</a:t>
            </a:r>
            <a:endParaRPr kumimoji="1" lang="en-US" altLang="ja-JP" dirty="0"/>
          </a:p>
          <a:p>
            <a:pPr marL="0" indent="0">
              <a:buNone/>
            </a:pPr>
            <a:r>
              <a:rPr kumimoji="1" lang="ja-JP" altLang="en-US" dirty="0"/>
              <a:t>（フロントサイドのみコーディング）</a:t>
            </a:r>
            <a:endParaRPr kumimoji="1" lang="en-US" altLang="ja-JP" dirty="0"/>
          </a:p>
          <a:p>
            <a:r>
              <a:rPr kumimoji="1" lang="ja-JP" altLang="en-US" dirty="0"/>
              <a:t>基本コード作成時間：７２時間程度</a:t>
            </a:r>
            <a:endParaRPr kumimoji="1" lang="en-US" altLang="ja-JP" dirty="0"/>
          </a:p>
          <a:p>
            <a:r>
              <a:rPr lang="ja-JP" altLang="en-US" dirty="0"/>
              <a:t>デバッグ作業時間：半年程度</a:t>
            </a:r>
            <a:endParaRPr lang="en-US" altLang="ja-JP" dirty="0"/>
          </a:p>
          <a:p>
            <a:r>
              <a:rPr kumimoji="1" lang="ja-JP" altLang="en-US" dirty="0"/>
              <a:t>生成</a:t>
            </a:r>
            <a:r>
              <a:rPr kumimoji="1" lang="en-US" altLang="ja-JP" dirty="0"/>
              <a:t>AI</a:t>
            </a:r>
            <a:r>
              <a:rPr kumimoji="1" lang="ja-JP" altLang="en-US" dirty="0"/>
              <a:t>によるコードの最適化→可読性向上↑</a:t>
            </a:r>
            <a:endParaRPr kumimoji="1" lang="en-US" altLang="ja-JP" dirty="0"/>
          </a:p>
        </p:txBody>
      </p:sp>
    </p:spTree>
    <p:extLst>
      <p:ext uri="{BB962C8B-B14F-4D97-AF65-F5344CB8AC3E}">
        <p14:creationId xmlns:p14="http://schemas.microsoft.com/office/powerpoint/2010/main" val="18265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741B2-D144-452B-46CA-CA5AEC0155CB}"/>
              </a:ext>
            </a:extLst>
          </p:cNvPr>
          <p:cNvSpPr>
            <a:spLocks noGrp="1"/>
          </p:cNvSpPr>
          <p:nvPr>
            <p:ph type="title"/>
          </p:nvPr>
        </p:nvSpPr>
        <p:spPr/>
        <p:txBody>
          <a:bodyPr/>
          <a:lstStyle/>
          <a:p>
            <a:r>
              <a:rPr kumimoji="1" lang="ja-JP" altLang="en-US" dirty="0"/>
              <a:t>今後の内製プログラミングの需要拡大について</a:t>
            </a:r>
          </a:p>
        </p:txBody>
      </p:sp>
      <p:sp>
        <p:nvSpPr>
          <p:cNvPr id="3" name="コンテンツ プレースホルダー 2">
            <a:extLst>
              <a:ext uri="{FF2B5EF4-FFF2-40B4-BE49-F238E27FC236}">
                <a16:creationId xmlns:a16="http://schemas.microsoft.com/office/drawing/2014/main" id="{A2E0588F-6AAF-1EFE-D05A-41F079C56176}"/>
              </a:ext>
            </a:extLst>
          </p:cNvPr>
          <p:cNvSpPr>
            <a:spLocks noGrp="1"/>
          </p:cNvSpPr>
          <p:nvPr>
            <p:ph idx="1"/>
          </p:nvPr>
        </p:nvSpPr>
        <p:spPr/>
        <p:txBody>
          <a:bodyPr>
            <a:normAutofit fontScale="92500"/>
          </a:bodyPr>
          <a:lstStyle/>
          <a:p>
            <a:r>
              <a:rPr kumimoji="1" lang="ja-JP" altLang="en-US" dirty="0"/>
              <a:t>昨今声高に叫ばれている、</a:t>
            </a:r>
            <a:r>
              <a:rPr kumimoji="1" lang="en-US" altLang="ja-JP" dirty="0"/>
              <a:t>DX</a:t>
            </a:r>
            <a:r>
              <a:rPr kumimoji="1" lang="ja-JP" altLang="en-US" dirty="0"/>
              <a:t>化を推進する上で、内製プログラマの需要は拡大していると考えます。</a:t>
            </a:r>
            <a:endParaRPr kumimoji="1" lang="en-US" altLang="ja-JP" dirty="0"/>
          </a:p>
          <a:p>
            <a:r>
              <a:rPr lang="ja-JP" altLang="en-US" dirty="0"/>
              <a:t>フルスタックでのコーディングを行うには、私個人の時間では不足。</a:t>
            </a:r>
            <a:endParaRPr lang="en-US" altLang="ja-JP" dirty="0"/>
          </a:p>
          <a:p>
            <a:r>
              <a:rPr lang="ja-JP" altLang="en-US" dirty="0"/>
              <a:t>現場での需要の収集も必要。（現場薬剤師としても抜けられないですし、本末転倒してしまいます）</a:t>
            </a:r>
            <a:endParaRPr lang="en-US" altLang="ja-JP" dirty="0"/>
          </a:p>
          <a:p>
            <a:r>
              <a:rPr kumimoji="1" lang="en-US" altLang="ja-JP" dirty="0"/>
              <a:t>DX</a:t>
            </a:r>
            <a:r>
              <a:rPr kumimoji="1" lang="ja-JP" altLang="en-US" dirty="0"/>
              <a:t>事業にて拡大戦略も十分に望めると考えます。</a:t>
            </a:r>
            <a:endParaRPr kumimoji="1" lang="en-US" altLang="ja-JP" dirty="0"/>
          </a:p>
          <a:p>
            <a:pPr lvl="1"/>
            <a:r>
              <a:rPr lang="ja-JP" altLang="en-US" dirty="0"/>
              <a:t>各店での管理薬剤師の作業負担の軽減・現場の人員の最適化が可能</a:t>
            </a:r>
            <a:endParaRPr lang="en-US" altLang="ja-JP" dirty="0"/>
          </a:p>
          <a:p>
            <a:pPr lvl="1"/>
            <a:r>
              <a:rPr lang="ja-JP" altLang="en-US" dirty="0"/>
              <a:t>新たなサービスの提供により、収益性向上を狙う（診療報酬点数から）</a:t>
            </a:r>
            <a:endParaRPr lang="en-US" altLang="ja-JP" dirty="0"/>
          </a:p>
          <a:p>
            <a:pPr marL="457200" lvl="1" indent="0">
              <a:buNone/>
            </a:pPr>
            <a:r>
              <a:rPr lang="ja-JP" altLang="en-US" dirty="0"/>
              <a:t>（患者向け・薬剤師向け両面：</a:t>
            </a:r>
            <a:r>
              <a:rPr lang="en-US" altLang="ja-JP" dirty="0"/>
              <a:t>ex.</a:t>
            </a:r>
            <a:r>
              <a:rPr lang="ja-JP" altLang="en-US" dirty="0"/>
              <a:t>服薬指導支援</a:t>
            </a:r>
            <a:r>
              <a:rPr lang="en-US" altLang="ja-JP" dirty="0" err="1"/>
              <a:t>AIChatBot</a:t>
            </a:r>
            <a:r>
              <a:rPr lang="ja-JP" altLang="en-US" dirty="0"/>
              <a:t>開発・</a:t>
            </a:r>
            <a:r>
              <a:rPr lang="en-US" altLang="ja-JP" dirty="0"/>
              <a:t>iPhone</a:t>
            </a:r>
            <a:r>
              <a:rPr lang="ja-JP" altLang="en-US" dirty="0"/>
              <a:t>向けフォローアップアプリ開発・</a:t>
            </a:r>
            <a:r>
              <a:rPr lang="en-US" altLang="ja-JP" dirty="0"/>
              <a:t>iPad</a:t>
            </a:r>
            <a:r>
              <a:rPr lang="ja-JP" altLang="en-US" dirty="0"/>
              <a:t>向けトレーシングレポート作成アプリ開発）</a:t>
            </a:r>
            <a:endParaRPr lang="en-US" altLang="ja-JP" dirty="0"/>
          </a:p>
        </p:txBody>
      </p:sp>
    </p:spTree>
    <p:extLst>
      <p:ext uri="{BB962C8B-B14F-4D97-AF65-F5344CB8AC3E}">
        <p14:creationId xmlns:p14="http://schemas.microsoft.com/office/powerpoint/2010/main" val="63812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9E6E8-FB45-9335-C9F0-F328615D395F}"/>
              </a:ext>
            </a:extLst>
          </p:cNvPr>
          <p:cNvSpPr>
            <a:spLocks noGrp="1"/>
          </p:cNvSpPr>
          <p:nvPr>
            <p:ph type="title"/>
          </p:nvPr>
        </p:nvSpPr>
        <p:spPr/>
        <p:txBody>
          <a:bodyPr/>
          <a:lstStyle/>
          <a:p>
            <a:r>
              <a:rPr kumimoji="1" lang="ja-JP" altLang="en-US" dirty="0"/>
              <a:t>現状進めている個人業務</a:t>
            </a:r>
            <a:br>
              <a:rPr kumimoji="1" lang="en-US" altLang="ja-JP" dirty="0"/>
            </a:br>
            <a:r>
              <a:rPr kumimoji="1" lang="ja-JP" altLang="en-US" sz="2000" dirty="0"/>
              <a:t>（薬局日常業務以外）</a:t>
            </a:r>
          </a:p>
        </p:txBody>
      </p:sp>
      <p:sp>
        <p:nvSpPr>
          <p:cNvPr id="3" name="コンテンツ プレースホルダー 2">
            <a:extLst>
              <a:ext uri="{FF2B5EF4-FFF2-40B4-BE49-F238E27FC236}">
                <a16:creationId xmlns:a16="http://schemas.microsoft.com/office/drawing/2014/main" id="{D4D0FB58-53E6-869B-E031-5101F584E49F}"/>
              </a:ext>
            </a:extLst>
          </p:cNvPr>
          <p:cNvSpPr>
            <a:spLocks noGrp="1"/>
          </p:cNvSpPr>
          <p:nvPr>
            <p:ph idx="1"/>
          </p:nvPr>
        </p:nvSpPr>
        <p:spPr/>
        <p:txBody>
          <a:bodyPr/>
          <a:lstStyle/>
          <a:p>
            <a:r>
              <a:rPr kumimoji="1" lang="ja-JP" altLang="en-US" dirty="0"/>
              <a:t>保険請求管理の自動フロー化（月次管理作成中）</a:t>
            </a:r>
            <a:endParaRPr kumimoji="1" lang="en-US" altLang="ja-JP" dirty="0"/>
          </a:p>
          <a:p>
            <a:r>
              <a:rPr lang="en-US" altLang="ja-JP" dirty="0"/>
              <a:t>DX</a:t>
            </a:r>
            <a:r>
              <a:rPr lang="ja-JP" altLang="en-US" dirty="0"/>
              <a:t>事業の下地として、</a:t>
            </a:r>
            <a:r>
              <a:rPr lang="en-US" altLang="ja-JP" dirty="0"/>
              <a:t>DI</a:t>
            </a:r>
            <a:r>
              <a:rPr lang="ja-JP" altLang="en-US" dirty="0"/>
              <a:t>分野のデータベース化を目標に、ガイドライン等を独自でドキュメント化</a:t>
            </a:r>
            <a:endParaRPr lang="en-US" altLang="ja-JP" dirty="0"/>
          </a:p>
          <a:p>
            <a:r>
              <a:rPr kumimoji="1" lang="ja-JP" altLang="en-US" dirty="0"/>
              <a:t>データベースを活用した服薬支援アシストシステムの要件定義固め（</a:t>
            </a:r>
            <a:r>
              <a:rPr kumimoji="1" lang="en-US" altLang="ja-JP" dirty="0"/>
              <a:t>AI</a:t>
            </a:r>
            <a:r>
              <a:rPr kumimoji="1" lang="ja-JP" altLang="en-US" dirty="0"/>
              <a:t>薬歴自体は</a:t>
            </a:r>
            <a:r>
              <a:rPr kumimoji="1" lang="en-US" altLang="ja-JP" dirty="0"/>
              <a:t>Medicom</a:t>
            </a:r>
            <a:r>
              <a:rPr kumimoji="1" lang="ja-JP" altLang="en-US" dirty="0"/>
              <a:t>にも有り、会話内容から薬歴自動作成）</a:t>
            </a:r>
          </a:p>
        </p:txBody>
      </p:sp>
    </p:spTree>
    <p:extLst>
      <p:ext uri="{BB962C8B-B14F-4D97-AF65-F5344CB8AC3E}">
        <p14:creationId xmlns:p14="http://schemas.microsoft.com/office/powerpoint/2010/main" val="426409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1779B0-E978-E17C-2C21-D8B8EEEABA23}"/>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A73F24B4-2281-C8B6-6AEB-C3AE064CEEB4}"/>
              </a:ext>
            </a:extLst>
          </p:cNvPr>
          <p:cNvSpPr>
            <a:spLocks noGrp="1"/>
          </p:cNvSpPr>
          <p:nvPr>
            <p:ph idx="1"/>
          </p:nvPr>
        </p:nvSpPr>
        <p:spPr/>
        <p:txBody>
          <a:bodyPr>
            <a:normAutofit/>
          </a:bodyPr>
          <a:lstStyle/>
          <a:p>
            <a:r>
              <a:rPr kumimoji="1" lang="ja-JP" altLang="en-US" dirty="0"/>
              <a:t>チーム開発する為の作業分担、プロジェクトリーダー</a:t>
            </a:r>
            <a:endParaRPr kumimoji="1" lang="en-US" altLang="ja-JP" dirty="0"/>
          </a:p>
          <a:p>
            <a:pPr marL="0" indent="0">
              <a:buNone/>
            </a:pPr>
            <a:r>
              <a:rPr kumimoji="1" lang="ja-JP" altLang="en-US" dirty="0"/>
              <a:t>（専門の</a:t>
            </a:r>
            <a:r>
              <a:rPr kumimoji="1" lang="en-US" altLang="ja-JP" dirty="0"/>
              <a:t>DX</a:t>
            </a:r>
            <a:r>
              <a:rPr kumimoji="1" lang="ja-JP" altLang="en-US" dirty="0"/>
              <a:t>部署が必要）</a:t>
            </a:r>
            <a:endParaRPr kumimoji="1" lang="en-US" altLang="ja-JP" dirty="0"/>
          </a:p>
          <a:p>
            <a:r>
              <a:rPr kumimoji="1" lang="ja-JP" altLang="en-US" dirty="0"/>
              <a:t>開発資金不足（許認可</a:t>
            </a:r>
            <a:r>
              <a:rPr kumimoji="1" lang="en-US" altLang="ja-JP" dirty="0"/>
              <a:t>20</a:t>
            </a:r>
            <a:r>
              <a:rPr kumimoji="1" lang="ja-JP" altLang="en-US" dirty="0"/>
              <a:t>万円</a:t>
            </a:r>
            <a:r>
              <a:rPr lang="ja-JP" altLang="en-US" dirty="0"/>
              <a:t>・</a:t>
            </a:r>
            <a:r>
              <a:rPr kumimoji="1" lang="ja-JP" altLang="en-US" dirty="0"/>
              <a:t>保険請求</a:t>
            </a:r>
            <a:r>
              <a:rPr kumimoji="1" lang="en-US" altLang="ja-JP" dirty="0"/>
              <a:t>50</a:t>
            </a:r>
            <a:r>
              <a:rPr kumimoji="1" lang="ja-JP" altLang="en-US" dirty="0"/>
              <a:t>万円以上の規模）</a:t>
            </a:r>
            <a:endParaRPr kumimoji="1" lang="en-US" altLang="ja-JP" dirty="0"/>
          </a:p>
          <a:p>
            <a:r>
              <a:rPr lang="ja-JP" altLang="en-US" dirty="0"/>
              <a:t>開発専用</a:t>
            </a:r>
            <a:r>
              <a:rPr lang="en-US" altLang="ja-JP" dirty="0"/>
              <a:t>PC</a:t>
            </a:r>
            <a:r>
              <a:rPr lang="ja-JP" altLang="en-US" dirty="0"/>
              <a:t>・エディタ（</a:t>
            </a:r>
            <a:r>
              <a:rPr lang="en-US" altLang="ja-JP" dirty="0" err="1"/>
              <a:t>VSCode</a:t>
            </a:r>
            <a:r>
              <a:rPr lang="ja-JP" altLang="en-US" dirty="0"/>
              <a:t>、</a:t>
            </a:r>
            <a:r>
              <a:rPr lang="en-US" altLang="ja-JP" dirty="0"/>
              <a:t>Cursor</a:t>
            </a:r>
            <a:r>
              <a:rPr lang="ja-JP" altLang="en-US" dirty="0"/>
              <a:t>、</a:t>
            </a:r>
            <a:r>
              <a:rPr lang="en-US" altLang="ja-JP" dirty="0"/>
              <a:t>Excel</a:t>
            </a:r>
            <a:r>
              <a:rPr lang="ja-JP" altLang="en-US" dirty="0"/>
              <a:t> 等々）</a:t>
            </a:r>
            <a:endParaRPr lang="en-US" altLang="ja-JP" dirty="0"/>
          </a:p>
          <a:p>
            <a:pPr marL="457200" lvl="1" indent="0">
              <a:buNone/>
            </a:pPr>
            <a:r>
              <a:rPr lang="en-US" altLang="ja-JP" dirty="0"/>
              <a:t>PC</a:t>
            </a:r>
            <a:r>
              <a:rPr lang="ja-JP" altLang="en-US" dirty="0"/>
              <a:t>自体の性能はそこまで必要なし</a:t>
            </a:r>
            <a:endParaRPr lang="en-US" altLang="ja-JP" dirty="0"/>
          </a:p>
          <a:p>
            <a:pPr marL="457200" lvl="1" indent="0">
              <a:buNone/>
            </a:pPr>
            <a:r>
              <a:rPr lang="ja-JP" altLang="en-US" dirty="0"/>
              <a:t>セキュリティ面で開発</a:t>
            </a:r>
            <a:r>
              <a:rPr lang="en-US" altLang="ja-JP" dirty="0"/>
              <a:t>PC</a:t>
            </a:r>
            <a:r>
              <a:rPr lang="ja-JP" altLang="en-US" dirty="0"/>
              <a:t>の必要性あり</a:t>
            </a:r>
            <a:endParaRPr lang="en-US" altLang="ja-JP" dirty="0"/>
          </a:p>
          <a:p>
            <a:r>
              <a:rPr lang="ja-JP" altLang="en-US" dirty="0"/>
              <a:t>サーバー・生成</a:t>
            </a:r>
            <a:r>
              <a:rPr lang="en-US" altLang="ja-JP" dirty="0"/>
              <a:t>AI</a:t>
            </a:r>
            <a:r>
              <a:rPr lang="ja-JP" altLang="en-US" dirty="0"/>
              <a:t>エンジニアの活用（</a:t>
            </a:r>
            <a:r>
              <a:rPr lang="en-US" altLang="ja-JP" dirty="0"/>
              <a:t>Devin</a:t>
            </a:r>
            <a:r>
              <a:rPr lang="ja-JP" altLang="en-US" dirty="0"/>
              <a:t>等）</a:t>
            </a:r>
            <a:endParaRPr lang="en-US" altLang="ja-JP" dirty="0"/>
          </a:p>
          <a:p>
            <a:pPr marL="457200" lvl="1" indent="0">
              <a:buNone/>
            </a:pPr>
            <a:r>
              <a:rPr kumimoji="1" lang="ja-JP" altLang="en-US" dirty="0"/>
              <a:t>こちらの課題としては費用面（サーバーレンタル代・</a:t>
            </a:r>
            <a:r>
              <a:rPr kumimoji="1" lang="en-US" altLang="ja-JP" dirty="0"/>
              <a:t>Devin7.5</a:t>
            </a:r>
            <a:r>
              <a:rPr kumimoji="1" lang="ja-JP" altLang="en-US" dirty="0"/>
              <a:t>万円）</a:t>
            </a:r>
            <a:endParaRPr kumimoji="1" lang="en-US" altLang="ja-JP" dirty="0"/>
          </a:p>
          <a:p>
            <a:pPr marL="457200" lvl="1" indent="0">
              <a:buNone/>
            </a:pPr>
            <a:r>
              <a:rPr kumimoji="1" lang="ja-JP" altLang="en-US" dirty="0"/>
              <a:t>セキュリティ面を考慮すると</a:t>
            </a:r>
            <a:r>
              <a:rPr kumimoji="1" lang="en-US" altLang="ja-JP" dirty="0"/>
              <a:t>SQL</a:t>
            </a:r>
            <a:r>
              <a:rPr kumimoji="1" lang="ja-JP" altLang="en-US" dirty="0"/>
              <a:t>サーバーは必ず導入する必要がある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8924775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692</Words>
  <Application>Microsoft Office PowerPoint</Application>
  <PresentationFormat>ワイド画面</PresentationFormat>
  <Paragraphs>58</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許認可書類作成フローの自動化と 今後の業務自動化目途等々についての提案書</vt:lpstr>
      <vt:lpstr>許認可関連書類の作成作業効率化実績 1件当たり所要時間比較</vt:lpstr>
      <vt:lpstr>現在の許認可書類作成フロー</vt:lpstr>
      <vt:lpstr>エクセルマクロ作成所要時間（実績値） （Visual Basic Applications：VBA）</vt:lpstr>
      <vt:lpstr>今後の内製プログラミングの需要拡大について</vt:lpstr>
      <vt:lpstr>現状進めている個人業務 （薬局日常業務以外）</vt:lpstr>
      <vt:lpstr>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禎浩 関根</dc:creator>
  <cp:lastModifiedBy>禎浩 関根</cp:lastModifiedBy>
  <cp:revision>1</cp:revision>
  <dcterms:created xsi:type="dcterms:W3CDTF">2025-04-03T19:54:50Z</dcterms:created>
  <dcterms:modified xsi:type="dcterms:W3CDTF">2025-04-03T21:27:33Z</dcterms:modified>
</cp:coreProperties>
</file>