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5" r:id="rId7"/>
    <p:sldId id="264" r:id="rId8"/>
    <p:sldId id="263" r:id="rId9"/>
    <p:sldId id="262" r:id="rId10"/>
    <p:sldId id="261"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77013C-7578-4C4C-8016-48A3AA099C6E}">
          <p14:sldIdLst>
            <p14:sldId id="256"/>
            <p14:sldId id="257"/>
            <p14:sldId id="258"/>
            <p14:sldId id="259"/>
            <p14:sldId id="260"/>
            <p14:sldId id="265"/>
            <p14:sldId id="264"/>
            <p14:sldId id="263"/>
            <p14:sldId id="262"/>
            <p14:sldId id="261"/>
            <p14:sldId id="26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04183-B17E-4C15-A20D-C672F01D25DE}" type="datetimeFigureOut">
              <a:rPr lang="en-IN" smtClean="0"/>
              <a:t>02-01-2023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396B-D1D3-43B7-9EBE-32B434D43323}" type="slidenum">
              <a:rPr lang="en-IN" smtClean="0"/>
              <a:t>‹#›</a:t>
            </a:fld>
            <a:endParaRPr lang="en-IN"/>
          </a:p>
        </p:txBody>
      </p:sp>
    </p:spTree>
    <p:extLst>
      <p:ext uri="{BB962C8B-B14F-4D97-AF65-F5344CB8AC3E}">
        <p14:creationId xmlns:p14="http://schemas.microsoft.com/office/powerpoint/2010/main" val="327362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22FF-AFC0-6175-717F-922BC99AF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59B1ED-4D80-25A0-4E6C-CC64EA696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AE1F14-DAEA-EF09-6D36-00C062BD8000}"/>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5" name="Footer Placeholder 4">
            <a:extLst>
              <a:ext uri="{FF2B5EF4-FFF2-40B4-BE49-F238E27FC236}">
                <a16:creationId xmlns:a16="http://schemas.microsoft.com/office/drawing/2014/main" id="{E37893F3-C3DE-819C-E505-7026E4568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1E4E6-B1F7-40B6-49E1-D6CABB3099B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07038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C9EA-B803-351C-FA0E-F57A088E62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A032C-C7B5-2962-48CF-F05ED39D7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E71E7-557D-FD0D-6531-203B580AF836}"/>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5" name="Footer Placeholder 4">
            <a:extLst>
              <a:ext uri="{FF2B5EF4-FFF2-40B4-BE49-F238E27FC236}">
                <a16:creationId xmlns:a16="http://schemas.microsoft.com/office/drawing/2014/main" id="{34825D7B-B40F-9090-37EE-8FBBC8848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2B089-174F-23D3-225B-D289B636ADA0}"/>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82373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6BDC6-40E4-336C-7373-C7EE715EE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49EDE4-32B1-5C87-B618-303947C34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0AC1C-E46A-C381-0A67-87C6EAF93C98}"/>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5" name="Footer Placeholder 4">
            <a:extLst>
              <a:ext uri="{FF2B5EF4-FFF2-40B4-BE49-F238E27FC236}">
                <a16:creationId xmlns:a16="http://schemas.microsoft.com/office/drawing/2014/main" id="{E677B86D-C2A0-7658-8CD4-88A7EC5AD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C5AAA-0F0D-58BD-3619-6A21D11D6F1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50504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9797-22D0-9808-CD93-53502D924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06FC83-C0C7-31A2-1FAE-D46A8A745F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58BE6-7C7B-912F-CA7E-00A05563FC6D}"/>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5" name="Footer Placeholder 4">
            <a:extLst>
              <a:ext uri="{FF2B5EF4-FFF2-40B4-BE49-F238E27FC236}">
                <a16:creationId xmlns:a16="http://schemas.microsoft.com/office/drawing/2014/main" id="{F977A608-88C4-3203-9D99-6F16119D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B5502-17FC-A789-4540-AE187C661455}"/>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328344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D7F-E6C9-49AE-86EA-10C20D971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E86E0E-DFF6-9D1F-380E-782E8193C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9A318-FC6A-5DBD-FAFD-C7008ACF3E0F}"/>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5" name="Footer Placeholder 4">
            <a:extLst>
              <a:ext uri="{FF2B5EF4-FFF2-40B4-BE49-F238E27FC236}">
                <a16:creationId xmlns:a16="http://schemas.microsoft.com/office/drawing/2014/main" id="{534BDCFD-58B0-98AA-A128-4D49354B4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D36C7-B0AA-D77D-BF40-78B8CB8DA199}"/>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71130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0FA6-4B32-1311-A5F6-26BA1320E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0B58A-4C67-08A9-28A0-E0B79AA0D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E5BF3-A5C8-CA94-C372-0835C2BD6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B40B0-9FE6-1116-B3F4-F8F8C65641DE}"/>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6" name="Footer Placeholder 5">
            <a:extLst>
              <a:ext uri="{FF2B5EF4-FFF2-40B4-BE49-F238E27FC236}">
                <a16:creationId xmlns:a16="http://schemas.microsoft.com/office/drawing/2014/main" id="{E7D90318-B5CD-35F4-E263-82FEBC695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79AA3-7B41-F67A-0BC1-06490D29AED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2087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B44C-337D-6EB6-C539-05BEB7BEA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46521-A297-7F21-FF88-8D776553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AD735-5DB2-ED4C-3F8C-AAEF0DAE3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906A2-E800-8A38-355F-58F46FC88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E1898-D019-C527-4EF9-6EAC3CF9F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0C259C-5647-1EC1-1C0F-59D61F35A62D}"/>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8" name="Footer Placeholder 7">
            <a:extLst>
              <a:ext uri="{FF2B5EF4-FFF2-40B4-BE49-F238E27FC236}">
                <a16:creationId xmlns:a16="http://schemas.microsoft.com/office/drawing/2014/main" id="{C9991CCE-4888-F19E-C9F4-1BB4EE15B6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4F9938-5B72-A314-DDCB-99F62452935E}"/>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3586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E02C-C2C5-BBAB-107B-90256D6D2A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20804E-616A-CF53-BEE1-0B1CBF92A8F7}"/>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4" name="Footer Placeholder 3">
            <a:extLst>
              <a:ext uri="{FF2B5EF4-FFF2-40B4-BE49-F238E27FC236}">
                <a16:creationId xmlns:a16="http://schemas.microsoft.com/office/drawing/2014/main" id="{D7793C6C-BB02-740B-1E97-39C5833E6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AE1913-EE40-9341-69F6-A3B36E834E0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77308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8F1A9-205B-36DB-6B5C-0064B6748394}"/>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3" name="Footer Placeholder 2">
            <a:extLst>
              <a:ext uri="{FF2B5EF4-FFF2-40B4-BE49-F238E27FC236}">
                <a16:creationId xmlns:a16="http://schemas.microsoft.com/office/drawing/2014/main" id="{E64B9F41-08B2-FE06-CAB3-3660CEFA1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C9BC79-71EB-8DA6-024C-92C017B5AF21}"/>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51371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EEF4-866E-8648-9041-BC79FF8D5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5E2412-51A0-2239-D8BE-D0A61B2D1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07ABB0-637C-6DDA-C843-CA44EEEAB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22B7C-3D47-CB13-7764-C9B451300B18}"/>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6" name="Footer Placeholder 5">
            <a:extLst>
              <a:ext uri="{FF2B5EF4-FFF2-40B4-BE49-F238E27FC236}">
                <a16:creationId xmlns:a16="http://schemas.microsoft.com/office/drawing/2014/main" id="{1DCE9BE4-16F0-BBD9-9EFE-5CEC9F59D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6AE92-9CC3-2052-3CBC-2FA980C5A4B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155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C7C9-571D-7DFD-7BFE-B47B067EB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B4D953-7267-49B6-C977-96D219509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F647C-C526-924A-CE4A-2B3AB1159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EE54A-09E4-1F1B-3EEA-E795E9723C0F}"/>
              </a:ext>
            </a:extLst>
          </p:cNvPr>
          <p:cNvSpPr>
            <a:spLocks noGrp="1"/>
          </p:cNvSpPr>
          <p:nvPr>
            <p:ph type="dt" sz="half" idx="10"/>
          </p:nvPr>
        </p:nvSpPr>
        <p:spPr/>
        <p:txBody>
          <a:bodyPr/>
          <a:lstStyle/>
          <a:p>
            <a:fld id="{D0F7C899-2AA9-4486-9617-5BE801BE9ED1}" type="datetimeFigureOut">
              <a:rPr lang="en-IN" smtClean="0"/>
              <a:t>02-01-2023</a:t>
            </a:fld>
            <a:endParaRPr lang="en-IN"/>
          </a:p>
        </p:txBody>
      </p:sp>
      <p:sp>
        <p:nvSpPr>
          <p:cNvPr id="6" name="Footer Placeholder 5">
            <a:extLst>
              <a:ext uri="{FF2B5EF4-FFF2-40B4-BE49-F238E27FC236}">
                <a16:creationId xmlns:a16="http://schemas.microsoft.com/office/drawing/2014/main" id="{02DB3071-468B-DE9B-A4F9-68967FCD05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87B47-5125-299D-6DDA-D851B0CB17C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76119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52CDD-A967-14A4-04B3-455C4BE23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E36B2-4DC7-2347-1BF8-7F6163B7B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C15AC-AF35-CFF1-485E-FBE21F8D1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7C899-2AA9-4486-9617-5BE801BE9ED1}" type="datetimeFigureOut">
              <a:rPr lang="en-IN" smtClean="0"/>
              <a:t>02-01-2023</a:t>
            </a:fld>
            <a:endParaRPr lang="en-IN"/>
          </a:p>
        </p:txBody>
      </p:sp>
      <p:sp>
        <p:nvSpPr>
          <p:cNvPr id="5" name="Footer Placeholder 4">
            <a:extLst>
              <a:ext uri="{FF2B5EF4-FFF2-40B4-BE49-F238E27FC236}">
                <a16:creationId xmlns:a16="http://schemas.microsoft.com/office/drawing/2014/main" id="{3998E466-53D8-1FAB-24FE-D7690994E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90AAE6-3CD2-D590-1FC6-62CB38DB0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D21A3-24CE-40AC-AECD-6AC76A33BC78}" type="slidenum">
              <a:rPr lang="en-IN" smtClean="0"/>
              <a:t>‹#›</a:t>
            </a:fld>
            <a:endParaRPr lang="en-IN"/>
          </a:p>
        </p:txBody>
      </p:sp>
    </p:spTree>
    <p:extLst>
      <p:ext uri="{BB962C8B-B14F-4D97-AF65-F5344CB8AC3E}">
        <p14:creationId xmlns:p14="http://schemas.microsoft.com/office/powerpoint/2010/main" val="219071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47CD9-5CF8-5151-E6C9-31787074144D}"/>
              </a:ext>
            </a:extLst>
          </p:cNvPr>
          <p:cNvSpPr>
            <a:spLocks noGrp="1"/>
          </p:cNvSpPr>
          <p:nvPr>
            <p:ph type="title"/>
          </p:nvPr>
        </p:nvSpPr>
        <p:spPr>
          <a:xfrm>
            <a:off x="838200" y="365125"/>
            <a:ext cx="8088984" cy="671823"/>
          </a:xfrm>
        </p:spPr>
        <p:txBody>
          <a:bodyPr>
            <a:normAutofit fontScale="90000"/>
          </a:bodyPr>
          <a:lstStyle/>
          <a:p>
            <a:r>
              <a:rPr lang="en-US" dirty="0">
                <a:solidFill>
                  <a:schemeClr val="accent2">
                    <a:lumMod val="75000"/>
                  </a:schemeClr>
                </a:solidFill>
              </a:rPr>
              <a:t>Project title – Instagram User Analytics</a:t>
            </a:r>
            <a:endParaRPr lang="en-IN" dirty="0">
              <a:solidFill>
                <a:schemeClr val="accent2">
                  <a:lumMod val="75000"/>
                </a:schemeClr>
              </a:solidFill>
            </a:endParaRPr>
          </a:p>
        </p:txBody>
      </p:sp>
      <p:sp>
        <p:nvSpPr>
          <p:cNvPr id="7" name="TextBox 6">
            <a:extLst>
              <a:ext uri="{FF2B5EF4-FFF2-40B4-BE49-F238E27FC236}">
                <a16:creationId xmlns:a16="http://schemas.microsoft.com/office/drawing/2014/main" id="{85584F6E-599A-A9B6-33AF-F59605F3C635}"/>
              </a:ext>
            </a:extLst>
          </p:cNvPr>
          <p:cNvSpPr txBox="1"/>
          <p:nvPr/>
        </p:nvSpPr>
        <p:spPr>
          <a:xfrm>
            <a:off x="5618375" y="2347273"/>
            <a:ext cx="3638747" cy="125376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79D4A52-A693-9296-29FB-DD4419497942}"/>
              </a:ext>
            </a:extLst>
          </p:cNvPr>
          <p:cNvSpPr txBox="1"/>
          <p:nvPr/>
        </p:nvSpPr>
        <p:spPr>
          <a:xfrm>
            <a:off x="1140643" y="1272618"/>
            <a:ext cx="8700940" cy="5909310"/>
          </a:xfrm>
          <a:prstGeom prst="rect">
            <a:avLst/>
          </a:prstGeom>
          <a:noFill/>
        </p:spPr>
        <p:txBody>
          <a:bodyPr wrap="square" rtlCol="0">
            <a:spAutoFit/>
          </a:bodyPr>
          <a:lstStyle/>
          <a:p>
            <a:r>
              <a:rPr lang="en-US" dirty="0"/>
              <a:t>Project Description :-</a:t>
            </a:r>
          </a:p>
          <a:p>
            <a:r>
              <a:rPr lang="en-US" dirty="0"/>
              <a:t>This project is based on analysis done for the complete end to end operations of a company.</a:t>
            </a:r>
          </a:p>
          <a:p>
            <a:endParaRPr lang="en-US" dirty="0"/>
          </a:p>
          <a:p>
            <a:r>
              <a:rPr lang="en-US" dirty="0"/>
              <a:t>There were 2 case studies given 2 work upon. A brief description of both case studies and output required form both of them are given below :-</a:t>
            </a:r>
          </a:p>
          <a:p>
            <a:endParaRPr lang="en-US" dirty="0"/>
          </a:p>
          <a:p>
            <a:r>
              <a:rPr lang="en-US" b="1" dirty="0"/>
              <a:t>CASE STUDY 01 (JOB DATA)</a:t>
            </a:r>
          </a:p>
          <a:p>
            <a:pPr marL="342900" indent="-342900">
              <a:buFont typeface="+mj-lt"/>
              <a:buAutoNum type="arabicPeriod"/>
            </a:pPr>
            <a:r>
              <a:rPr lang="en-US" dirty="0"/>
              <a:t>Amount of jobs reviewed over time.</a:t>
            </a:r>
          </a:p>
          <a:p>
            <a:pPr marL="342900" indent="-342900">
              <a:buFont typeface="+mj-lt"/>
              <a:buAutoNum type="arabicPeriod"/>
            </a:pPr>
            <a:r>
              <a:rPr lang="en-US" dirty="0"/>
              <a:t>No. of events happening per second.</a:t>
            </a:r>
          </a:p>
          <a:p>
            <a:pPr marL="342900" indent="-342900">
              <a:buFont typeface="+mj-lt"/>
              <a:buAutoNum type="arabicPeriod"/>
            </a:pPr>
            <a:r>
              <a:rPr lang="en-US" dirty="0"/>
              <a:t>Share of each language for different contents.</a:t>
            </a:r>
          </a:p>
          <a:p>
            <a:pPr marL="342900" indent="-342900">
              <a:buFont typeface="+mj-lt"/>
              <a:buAutoNum type="arabicPeriod"/>
            </a:pPr>
            <a:r>
              <a:rPr lang="en-US" dirty="0"/>
              <a:t>Rows that have same values present in them.</a:t>
            </a:r>
          </a:p>
          <a:p>
            <a:endParaRPr lang="en-US" dirty="0"/>
          </a:p>
          <a:p>
            <a:r>
              <a:rPr lang="en-US" b="1" dirty="0"/>
              <a:t>CASE STUDY 02 (INVESTIGATING METRIC SPIKE)</a:t>
            </a:r>
          </a:p>
          <a:p>
            <a:pPr marL="342900" indent="-342900">
              <a:buFont typeface="+mj-lt"/>
              <a:buAutoNum type="arabicPeriod" startAt="5"/>
            </a:pPr>
            <a:r>
              <a:rPr lang="en-US" dirty="0"/>
              <a:t>To measure the activeness of a user.</a:t>
            </a:r>
          </a:p>
          <a:p>
            <a:pPr marL="342900" indent="-342900">
              <a:buFont typeface="+mj-lt"/>
              <a:buAutoNum type="arabicPeriod" startAt="5"/>
            </a:pPr>
            <a:r>
              <a:rPr lang="en-US" dirty="0"/>
              <a:t>Amount of users growing over time for a product.</a:t>
            </a:r>
          </a:p>
          <a:p>
            <a:pPr marL="342900" indent="-342900">
              <a:buFont typeface="+mj-lt"/>
              <a:buAutoNum type="arabicPeriod" startAt="5"/>
            </a:pPr>
            <a:r>
              <a:rPr lang="en-US" dirty="0"/>
              <a:t>Users getting retained weekly after signing up for a product.</a:t>
            </a:r>
          </a:p>
          <a:p>
            <a:pPr marL="342900" indent="-342900">
              <a:buFont typeface="+mj-lt"/>
              <a:buAutoNum type="arabicPeriod" startAt="5"/>
            </a:pPr>
            <a:r>
              <a:rPr lang="en-US" dirty="0"/>
              <a:t>To measure the activeness of a user weekly.</a:t>
            </a:r>
          </a:p>
          <a:p>
            <a:pPr marL="342900" indent="-342900">
              <a:buFont typeface="+mj-lt"/>
              <a:buAutoNum type="arabicPeriod" startAt="5"/>
            </a:pPr>
            <a:r>
              <a:rPr lang="en-US" dirty="0"/>
              <a:t>Users engaging with the email service.</a:t>
            </a:r>
          </a:p>
          <a:p>
            <a:endParaRPr lang="en-US" b="1" dirty="0"/>
          </a:p>
          <a:p>
            <a:endParaRPr lang="en-US" dirty="0"/>
          </a:p>
        </p:txBody>
      </p:sp>
    </p:spTree>
    <p:extLst>
      <p:ext uri="{BB962C8B-B14F-4D97-AF65-F5344CB8AC3E}">
        <p14:creationId xmlns:p14="http://schemas.microsoft.com/office/powerpoint/2010/main" val="129709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646331"/>
          </a:xfrm>
          <a:prstGeom prst="rect">
            <a:avLst/>
          </a:prstGeom>
          <a:noFill/>
        </p:spPr>
        <p:txBody>
          <a:bodyPr wrap="square" rtlCol="0">
            <a:spAutoFit/>
          </a:bodyPr>
          <a:lstStyle/>
          <a:p>
            <a:r>
              <a:rPr lang="en-US" dirty="0"/>
              <a:t>8. To measure the activeness of a user weekly - Calculate the weekly engagement per device.</a:t>
            </a:r>
          </a:p>
        </p:txBody>
      </p:sp>
      <p:pic>
        <p:nvPicPr>
          <p:cNvPr id="3" name="Picture 2">
            <a:extLst>
              <a:ext uri="{FF2B5EF4-FFF2-40B4-BE49-F238E27FC236}">
                <a16:creationId xmlns:a16="http://schemas.microsoft.com/office/drawing/2014/main" id="{14F26BEE-23A2-2996-71F5-6BC4D699CA4F}"/>
              </a:ext>
            </a:extLst>
          </p:cNvPr>
          <p:cNvPicPr>
            <a:picLocks noChangeAspect="1"/>
          </p:cNvPicPr>
          <p:nvPr/>
        </p:nvPicPr>
        <p:blipFill>
          <a:blip r:embed="rId2"/>
          <a:stretch>
            <a:fillRect/>
          </a:stretch>
        </p:blipFill>
        <p:spPr>
          <a:xfrm>
            <a:off x="1461155" y="1042257"/>
            <a:ext cx="7414903" cy="4854361"/>
          </a:xfrm>
          <a:prstGeom prst="rect">
            <a:avLst/>
          </a:prstGeom>
        </p:spPr>
      </p:pic>
    </p:spTree>
    <p:extLst>
      <p:ext uri="{BB962C8B-B14F-4D97-AF65-F5344CB8AC3E}">
        <p14:creationId xmlns:p14="http://schemas.microsoft.com/office/powerpoint/2010/main" val="86947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9. Users engaging with the email service.</a:t>
            </a:r>
          </a:p>
        </p:txBody>
      </p:sp>
      <p:pic>
        <p:nvPicPr>
          <p:cNvPr id="3" name="Picture 2">
            <a:extLst>
              <a:ext uri="{FF2B5EF4-FFF2-40B4-BE49-F238E27FC236}">
                <a16:creationId xmlns:a16="http://schemas.microsoft.com/office/drawing/2014/main" id="{AA7A0589-9E94-BFF6-BB25-7802999C4906}"/>
              </a:ext>
            </a:extLst>
          </p:cNvPr>
          <p:cNvPicPr>
            <a:picLocks noChangeAspect="1"/>
          </p:cNvPicPr>
          <p:nvPr/>
        </p:nvPicPr>
        <p:blipFill>
          <a:blip r:embed="rId2"/>
          <a:stretch>
            <a:fillRect/>
          </a:stretch>
        </p:blipFill>
        <p:spPr>
          <a:xfrm>
            <a:off x="487194" y="746579"/>
            <a:ext cx="11217612" cy="5715495"/>
          </a:xfrm>
          <a:prstGeom prst="rect">
            <a:avLst/>
          </a:prstGeom>
        </p:spPr>
      </p:pic>
    </p:spTree>
    <p:extLst>
      <p:ext uri="{BB962C8B-B14F-4D97-AF65-F5344CB8AC3E}">
        <p14:creationId xmlns:p14="http://schemas.microsoft.com/office/powerpoint/2010/main" val="148061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31831-56B5-4CDB-9771-404BD87D9C04}"/>
              </a:ext>
            </a:extLst>
          </p:cNvPr>
          <p:cNvSpPr txBox="1"/>
          <p:nvPr/>
        </p:nvSpPr>
        <p:spPr>
          <a:xfrm>
            <a:off x="216816" y="197962"/>
            <a:ext cx="2345322" cy="707886"/>
          </a:xfrm>
          <a:prstGeom prst="rect">
            <a:avLst/>
          </a:prstGeom>
          <a:noFill/>
        </p:spPr>
        <p:txBody>
          <a:bodyPr wrap="none" rtlCol="0">
            <a:spAutoFit/>
          </a:bodyPr>
          <a:lstStyle/>
          <a:p>
            <a:r>
              <a:rPr lang="en-US" sz="4000" dirty="0"/>
              <a:t>RESULTS :-</a:t>
            </a:r>
          </a:p>
        </p:txBody>
      </p:sp>
      <p:sp>
        <p:nvSpPr>
          <p:cNvPr id="4" name="TextBox 3">
            <a:extLst>
              <a:ext uri="{FF2B5EF4-FFF2-40B4-BE49-F238E27FC236}">
                <a16:creationId xmlns:a16="http://schemas.microsoft.com/office/drawing/2014/main" id="{664E7CFD-031B-6FFD-8C28-5E6041751655}"/>
              </a:ext>
            </a:extLst>
          </p:cNvPr>
          <p:cNvSpPr txBox="1"/>
          <p:nvPr/>
        </p:nvSpPr>
        <p:spPr>
          <a:xfrm>
            <a:off x="216816" y="829559"/>
            <a:ext cx="8145691" cy="1200329"/>
          </a:xfrm>
          <a:prstGeom prst="rect">
            <a:avLst/>
          </a:prstGeom>
          <a:noFill/>
        </p:spPr>
        <p:txBody>
          <a:bodyPr wrap="none" rtlCol="0">
            <a:spAutoFit/>
          </a:bodyPr>
          <a:lstStyle/>
          <a:p>
            <a:r>
              <a:rPr lang="en-US" dirty="0"/>
              <a:t>All the results obtained are shown in screenshots in previous slides. </a:t>
            </a:r>
          </a:p>
          <a:p>
            <a:endParaRPr lang="en-US" dirty="0"/>
          </a:p>
          <a:p>
            <a:r>
              <a:rPr lang="en-IN" dirty="0"/>
              <a:t>All complete values/data obtained after queries are present in excel attached below .</a:t>
            </a:r>
            <a:endParaRPr lang="en-US" dirty="0"/>
          </a:p>
          <a:p>
            <a:endParaRPr lang="en-IN" dirty="0">
              <a:solidFill>
                <a:schemeClr val="accent1"/>
              </a:solidFill>
            </a:endParaRPr>
          </a:p>
        </p:txBody>
      </p:sp>
      <p:graphicFrame>
        <p:nvGraphicFramePr>
          <p:cNvPr id="3" name="Object 2">
            <a:extLst>
              <a:ext uri="{FF2B5EF4-FFF2-40B4-BE49-F238E27FC236}">
                <a16:creationId xmlns:a16="http://schemas.microsoft.com/office/drawing/2014/main" id="{D8533099-667F-C108-49D6-432FC357E93C}"/>
              </a:ext>
            </a:extLst>
          </p:cNvPr>
          <p:cNvGraphicFramePr>
            <a:graphicFrameLocks noChangeAspect="1"/>
          </p:cNvGraphicFramePr>
          <p:nvPr>
            <p:extLst>
              <p:ext uri="{D42A27DB-BD31-4B8C-83A1-F6EECF244321}">
                <p14:modId xmlns:p14="http://schemas.microsoft.com/office/powerpoint/2010/main" val="3195493008"/>
              </p:ext>
            </p:extLst>
          </p:nvPr>
        </p:nvGraphicFramePr>
        <p:xfrm>
          <a:off x="3385792" y="2101681"/>
          <a:ext cx="1657547" cy="1435966"/>
        </p:xfrm>
        <a:graphic>
          <a:graphicData uri="http://schemas.openxmlformats.org/presentationml/2006/ole">
            <mc:AlternateContent xmlns:mc="http://schemas.openxmlformats.org/markup-compatibility/2006">
              <mc:Choice xmlns:v="urn:schemas-microsoft-com:vml" Requires="v">
                <p:oleObj name="Worksheet" showAsIcon="1" r:id="rId2" imgW="914282" imgH="792690" progId="Excel.Sheet.12">
                  <p:embed/>
                </p:oleObj>
              </mc:Choice>
              <mc:Fallback>
                <p:oleObj name="Worksheet" showAsIcon="1" r:id="rId2" imgW="914282" imgH="792690" progId="Excel.Sheet.12">
                  <p:embed/>
                  <p:pic>
                    <p:nvPicPr>
                      <p:cNvPr id="0" name=""/>
                      <p:cNvPicPr/>
                      <p:nvPr/>
                    </p:nvPicPr>
                    <p:blipFill>
                      <a:blip r:embed="rId3"/>
                      <a:stretch>
                        <a:fillRect/>
                      </a:stretch>
                    </p:blipFill>
                    <p:spPr>
                      <a:xfrm>
                        <a:off x="3385792" y="2101681"/>
                        <a:ext cx="1657547" cy="1435966"/>
                      </a:xfrm>
                      <a:prstGeom prst="rect">
                        <a:avLst/>
                      </a:prstGeom>
                    </p:spPr>
                  </p:pic>
                </p:oleObj>
              </mc:Fallback>
            </mc:AlternateContent>
          </a:graphicData>
        </a:graphic>
      </p:graphicFrame>
    </p:spTree>
    <p:extLst>
      <p:ext uri="{BB962C8B-B14F-4D97-AF65-F5344CB8AC3E}">
        <p14:creationId xmlns:p14="http://schemas.microsoft.com/office/powerpoint/2010/main" val="275888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0523E-83A2-4E14-8880-1E88AAD65061}"/>
              </a:ext>
            </a:extLst>
          </p:cNvPr>
          <p:cNvSpPr txBox="1"/>
          <p:nvPr/>
        </p:nvSpPr>
        <p:spPr>
          <a:xfrm>
            <a:off x="1385740" y="707010"/>
            <a:ext cx="9285402" cy="1477328"/>
          </a:xfrm>
          <a:prstGeom prst="rect">
            <a:avLst/>
          </a:prstGeom>
          <a:noFill/>
        </p:spPr>
        <p:txBody>
          <a:bodyPr wrap="square" rtlCol="0">
            <a:spAutoFit/>
          </a:bodyPr>
          <a:lstStyle/>
          <a:p>
            <a:r>
              <a:rPr lang="en-US" dirty="0"/>
              <a:t>Approach –</a:t>
            </a:r>
          </a:p>
          <a:p>
            <a:endParaRPr lang="en-US" dirty="0"/>
          </a:p>
          <a:p>
            <a:r>
              <a:rPr lang="en-US" dirty="0"/>
              <a:t>We have got datasets which contains many tables that contain information regarding various fields creating log of user activities. We went through the dataset closely and then executed various queries to extract the required data from the table.</a:t>
            </a:r>
            <a:endParaRPr lang="en-IN" dirty="0"/>
          </a:p>
        </p:txBody>
      </p:sp>
      <p:sp>
        <p:nvSpPr>
          <p:cNvPr id="3" name="TextBox 2">
            <a:extLst>
              <a:ext uri="{FF2B5EF4-FFF2-40B4-BE49-F238E27FC236}">
                <a16:creationId xmlns:a16="http://schemas.microsoft.com/office/drawing/2014/main" id="{3A99B88C-EF8C-F8B6-C44F-4C24F0A54BB6}"/>
              </a:ext>
            </a:extLst>
          </p:cNvPr>
          <p:cNvSpPr txBox="1"/>
          <p:nvPr/>
        </p:nvSpPr>
        <p:spPr>
          <a:xfrm>
            <a:off x="1385740" y="2988297"/>
            <a:ext cx="8538719" cy="2862322"/>
          </a:xfrm>
          <a:prstGeom prst="rect">
            <a:avLst/>
          </a:prstGeom>
          <a:noFill/>
        </p:spPr>
        <p:txBody>
          <a:bodyPr wrap="square" rtlCol="0">
            <a:spAutoFit/>
          </a:bodyPr>
          <a:lstStyle/>
          <a:p>
            <a:r>
              <a:rPr lang="en-US" dirty="0"/>
              <a:t>Tech/Tools used –</a:t>
            </a:r>
          </a:p>
          <a:p>
            <a:endParaRPr lang="en-US" dirty="0"/>
          </a:p>
          <a:p>
            <a:r>
              <a:rPr lang="en-US" dirty="0"/>
              <a:t>We used below mentioned tools to perform the analysis :-</a:t>
            </a:r>
          </a:p>
          <a:p>
            <a:endParaRPr lang="en-US" dirty="0"/>
          </a:p>
          <a:p>
            <a:pPr marL="285750" indent="-285750">
              <a:buFont typeface="Arial" panose="020B0604020202020204" pitchFamily="34" charset="0"/>
              <a:buChar char="•"/>
            </a:pPr>
            <a:r>
              <a:rPr lang="en-US" dirty="0"/>
              <a:t>SQL - To run the Query and extract data from database.</a:t>
            </a:r>
          </a:p>
          <a:p>
            <a:pPr marL="285750" indent="-285750">
              <a:buFont typeface="Arial" panose="020B0604020202020204" pitchFamily="34" charset="0"/>
              <a:buChar char="•"/>
            </a:pPr>
            <a:r>
              <a:rPr lang="en-US" dirty="0"/>
              <a:t>PPT – To prepare a detailed report on the observations based on the data received.</a:t>
            </a:r>
          </a:p>
          <a:p>
            <a:pPr marL="285750" indent="-285750">
              <a:buFont typeface="Arial" panose="020B0604020202020204" pitchFamily="34" charset="0"/>
              <a:buChar char="•"/>
            </a:pPr>
            <a:r>
              <a:rPr lang="en-US" dirty="0"/>
              <a:t>EXCEL – Datasets received were in CSV format which were then imported to SQL via   	 	   the import wizard.</a:t>
            </a:r>
          </a:p>
          <a:p>
            <a:endParaRPr lang="en-US" dirty="0"/>
          </a:p>
          <a:p>
            <a:endParaRPr lang="en-IN" dirty="0"/>
          </a:p>
        </p:txBody>
      </p:sp>
    </p:spTree>
    <p:extLst>
      <p:ext uri="{BB962C8B-B14F-4D97-AF65-F5344CB8AC3E}">
        <p14:creationId xmlns:p14="http://schemas.microsoft.com/office/powerpoint/2010/main" val="242179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0523E-83A2-4E14-8880-1E88AAD65061}"/>
              </a:ext>
            </a:extLst>
          </p:cNvPr>
          <p:cNvSpPr txBox="1"/>
          <p:nvPr/>
        </p:nvSpPr>
        <p:spPr>
          <a:xfrm>
            <a:off x="1385740" y="707010"/>
            <a:ext cx="9285402" cy="1200329"/>
          </a:xfrm>
          <a:prstGeom prst="rect">
            <a:avLst/>
          </a:prstGeom>
          <a:noFill/>
        </p:spPr>
        <p:txBody>
          <a:bodyPr wrap="square" rtlCol="0">
            <a:spAutoFit/>
          </a:bodyPr>
          <a:lstStyle/>
          <a:p>
            <a:r>
              <a:rPr lang="en-US" dirty="0"/>
              <a:t>Insights –</a:t>
            </a:r>
          </a:p>
          <a:p>
            <a:endParaRPr lang="en-US" dirty="0"/>
          </a:p>
          <a:p>
            <a:r>
              <a:rPr lang="en-US" dirty="0"/>
              <a:t>We ran the query and recorded our observations based on the questions as asked by them in serial order.</a:t>
            </a:r>
          </a:p>
        </p:txBody>
      </p:sp>
      <p:sp>
        <p:nvSpPr>
          <p:cNvPr id="6" name="TextBox 5">
            <a:extLst>
              <a:ext uri="{FF2B5EF4-FFF2-40B4-BE49-F238E27FC236}">
                <a16:creationId xmlns:a16="http://schemas.microsoft.com/office/drawing/2014/main" id="{630228B1-E4FC-6D10-6F47-BFE65CA47771}"/>
              </a:ext>
            </a:extLst>
          </p:cNvPr>
          <p:cNvSpPr txBox="1"/>
          <p:nvPr/>
        </p:nvSpPr>
        <p:spPr>
          <a:xfrm>
            <a:off x="1791093" y="2007909"/>
            <a:ext cx="6768445" cy="369332"/>
          </a:xfrm>
          <a:prstGeom prst="rect">
            <a:avLst/>
          </a:prstGeom>
          <a:noFill/>
        </p:spPr>
        <p:txBody>
          <a:bodyPr wrap="square" rtlCol="0">
            <a:spAutoFit/>
          </a:bodyPr>
          <a:lstStyle/>
          <a:p>
            <a:r>
              <a:rPr lang="en-US" dirty="0"/>
              <a:t>1. Amount of jobs reviewed over time.</a:t>
            </a:r>
          </a:p>
        </p:txBody>
      </p:sp>
      <p:pic>
        <p:nvPicPr>
          <p:cNvPr id="4" name="Picture 3">
            <a:extLst>
              <a:ext uri="{FF2B5EF4-FFF2-40B4-BE49-F238E27FC236}">
                <a16:creationId xmlns:a16="http://schemas.microsoft.com/office/drawing/2014/main" id="{F6ADA08F-1990-8EFF-B9AE-B6E99D178DAC}"/>
              </a:ext>
            </a:extLst>
          </p:cNvPr>
          <p:cNvPicPr>
            <a:picLocks noChangeAspect="1"/>
          </p:cNvPicPr>
          <p:nvPr/>
        </p:nvPicPr>
        <p:blipFill>
          <a:blip r:embed="rId2"/>
          <a:stretch>
            <a:fillRect/>
          </a:stretch>
        </p:blipFill>
        <p:spPr>
          <a:xfrm>
            <a:off x="1791093" y="2477811"/>
            <a:ext cx="5471634" cy="2911092"/>
          </a:xfrm>
          <a:prstGeom prst="rect">
            <a:avLst/>
          </a:prstGeom>
        </p:spPr>
      </p:pic>
    </p:spTree>
    <p:extLst>
      <p:ext uri="{BB962C8B-B14F-4D97-AF65-F5344CB8AC3E}">
        <p14:creationId xmlns:p14="http://schemas.microsoft.com/office/powerpoint/2010/main" val="23081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2. No. of events happening per second – to calculate 7 day rolling average.</a:t>
            </a:r>
          </a:p>
        </p:txBody>
      </p:sp>
      <p:pic>
        <p:nvPicPr>
          <p:cNvPr id="3" name="Picture 2">
            <a:extLst>
              <a:ext uri="{FF2B5EF4-FFF2-40B4-BE49-F238E27FC236}">
                <a16:creationId xmlns:a16="http://schemas.microsoft.com/office/drawing/2014/main" id="{6A2F44CB-8435-C37C-7A2E-64D73643B303}"/>
              </a:ext>
            </a:extLst>
          </p:cNvPr>
          <p:cNvPicPr>
            <a:picLocks noChangeAspect="1"/>
          </p:cNvPicPr>
          <p:nvPr/>
        </p:nvPicPr>
        <p:blipFill>
          <a:blip r:embed="rId2"/>
          <a:stretch>
            <a:fillRect/>
          </a:stretch>
        </p:blipFill>
        <p:spPr>
          <a:xfrm>
            <a:off x="1461155" y="918737"/>
            <a:ext cx="9182896" cy="4153260"/>
          </a:xfrm>
          <a:prstGeom prst="rect">
            <a:avLst/>
          </a:prstGeom>
        </p:spPr>
      </p:pic>
    </p:spTree>
    <p:extLst>
      <p:ext uri="{BB962C8B-B14F-4D97-AF65-F5344CB8AC3E}">
        <p14:creationId xmlns:p14="http://schemas.microsoft.com/office/powerpoint/2010/main" val="193263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54870" y="750025"/>
            <a:ext cx="8436989" cy="369332"/>
          </a:xfrm>
          <a:prstGeom prst="rect">
            <a:avLst/>
          </a:prstGeom>
          <a:noFill/>
        </p:spPr>
        <p:txBody>
          <a:bodyPr wrap="square" rtlCol="0">
            <a:spAutoFit/>
          </a:bodyPr>
          <a:lstStyle/>
          <a:p>
            <a:r>
              <a:rPr lang="en-US" dirty="0"/>
              <a:t>3. Share of each language for different contents.</a:t>
            </a:r>
          </a:p>
        </p:txBody>
      </p:sp>
      <p:pic>
        <p:nvPicPr>
          <p:cNvPr id="4" name="Picture 3">
            <a:extLst>
              <a:ext uri="{FF2B5EF4-FFF2-40B4-BE49-F238E27FC236}">
                <a16:creationId xmlns:a16="http://schemas.microsoft.com/office/drawing/2014/main" id="{43B781CF-AFAC-F687-B91D-F22F88C8F944}"/>
              </a:ext>
            </a:extLst>
          </p:cNvPr>
          <p:cNvPicPr>
            <a:picLocks noChangeAspect="1"/>
          </p:cNvPicPr>
          <p:nvPr/>
        </p:nvPicPr>
        <p:blipFill>
          <a:blip r:embed="rId2"/>
          <a:stretch>
            <a:fillRect/>
          </a:stretch>
        </p:blipFill>
        <p:spPr>
          <a:xfrm>
            <a:off x="1354587" y="1298209"/>
            <a:ext cx="10104996" cy="4054191"/>
          </a:xfrm>
          <a:prstGeom prst="rect">
            <a:avLst/>
          </a:prstGeom>
        </p:spPr>
      </p:pic>
    </p:spTree>
    <p:extLst>
      <p:ext uri="{BB962C8B-B14F-4D97-AF65-F5344CB8AC3E}">
        <p14:creationId xmlns:p14="http://schemas.microsoft.com/office/powerpoint/2010/main" val="248993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4. Rows that have same values present in them.</a:t>
            </a:r>
          </a:p>
        </p:txBody>
      </p:sp>
      <p:pic>
        <p:nvPicPr>
          <p:cNvPr id="3" name="Picture 2">
            <a:extLst>
              <a:ext uri="{FF2B5EF4-FFF2-40B4-BE49-F238E27FC236}">
                <a16:creationId xmlns:a16="http://schemas.microsoft.com/office/drawing/2014/main" id="{D99B4267-2ECA-FE1E-8795-9DCC7E72BD81}"/>
              </a:ext>
            </a:extLst>
          </p:cNvPr>
          <p:cNvPicPr>
            <a:picLocks noChangeAspect="1"/>
          </p:cNvPicPr>
          <p:nvPr/>
        </p:nvPicPr>
        <p:blipFill>
          <a:blip r:embed="rId2"/>
          <a:stretch>
            <a:fillRect/>
          </a:stretch>
        </p:blipFill>
        <p:spPr>
          <a:xfrm>
            <a:off x="1461155" y="917255"/>
            <a:ext cx="6294665" cy="2987299"/>
          </a:xfrm>
          <a:prstGeom prst="rect">
            <a:avLst/>
          </a:prstGeom>
        </p:spPr>
      </p:pic>
    </p:spTree>
    <p:extLst>
      <p:ext uri="{BB962C8B-B14F-4D97-AF65-F5344CB8AC3E}">
        <p14:creationId xmlns:p14="http://schemas.microsoft.com/office/powerpoint/2010/main" val="414690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611983" y="687908"/>
            <a:ext cx="8436989" cy="369332"/>
          </a:xfrm>
          <a:prstGeom prst="rect">
            <a:avLst/>
          </a:prstGeom>
          <a:noFill/>
        </p:spPr>
        <p:txBody>
          <a:bodyPr wrap="square" rtlCol="0">
            <a:spAutoFit/>
          </a:bodyPr>
          <a:lstStyle/>
          <a:p>
            <a:r>
              <a:rPr lang="en-US" dirty="0"/>
              <a:t>5. To measure the activeness of a user.</a:t>
            </a:r>
          </a:p>
        </p:txBody>
      </p:sp>
      <p:sp>
        <p:nvSpPr>
          <p:cNvPr id="2" name="TextBox 1">
            <a:extLst>
              <a:ext uri="{FF2B5EF4-FFF2-40B4-BE49-F238E27FC236}">
                <a16:creationId xmlns:a16="http://schemas.microsoft.com/office/drawing/2014/main" id="{D0DE5C8B-308D-ADB6-CB80-12A7DEA00F24}"/>
              </a:ext>
            </a:extLst>
          </p:cNvPr>
          <p:cNvSpPr txBox="1"/>
          <p:nvPr/>
        </p:nvSpPr>
        <p:spPr>
          <a:xfrm>
            <a:off x="226242" y="226243"/>
            <a:ext cx="4698209" cy="646331"/>
          </a:xfrm>
          <a:prstGeom prst="rect">
            <a:avLst/>
          </a:prstGeom>
          <a:noFill/>
        </p:spPr>
        <p:txBody>
          <a:bodyPr wrap="none" rtlCol="0">
            <a:spAutoFit/>
          </a:bodyPr>
          <a:lstStyle/>
          <a:p>
            <a:r>
              <a:rPr lang="en-US" b="1" dirty="0"/>
              <a:t>CASE STUDY 02 (INVESTIGATING METRIC SPIKE)</a:t>
            </a:r>
          </a:p>
          <a:p>
            <a:r>
              <a:rPr lang="en-US" dirty="0"/>
              <a:t> </a:t>
            </a:r>
            <a:endParaRPr lang="en-IN" dirty="0"/>
          </a:p>
        </p:txBody>
      </p:sp>
      <p:pic>
        <p:nvPicPr>
          <p:cNvPr id="7" name="Picture 6">
            <a:extLst>
              <a:ext uri="{FF2B5EF4-FFF2-40B4-BE49-F238E27FC236}">
                <a16:creationId xmlns:a16="http://schemas.microsoft.com/office/drawing/2014/main" id="{B7BA2D1E-83FB-BCE8-291D-874A9513D4CF}"/>
              </a:ext>
            </a:extLst>
          </p:cNvPr>
          <p:cNvPicPr>
            <a:picLocks noChangeAspect="1"/>
          </p:cNvPicPr>
          <p:nvPr/>
        </p:nvPicPr>
        <p:blipFill>
          <a:blip r:embed="rId2"/>
          <a:stretch>
            <a:fillRect/>
          </a:stretch>
        </p:blipFill>
        <p:spPr>
          <a:xfrm>
            <a:off x="1761877" y="1057240"/>
            <a:ext cx="6325148" cy="4793395"/>
          </a:xfrm>
          <a:prstGeom prst="rect">
            <a:avLst/>
          </a:prstGeom>
        </p:spPr>
      </p:pic>
    </p:spTree>
    <p:extLst>
      <p:ext uri="{BB962C8B-B14F-4D97-AF65-F5344CB8AC3E}">
        <p14:creationId xmlns:p14="http://schemas.microsoft.com/office/powerpoint/2010/main" val="422408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6. Amount of users growing over time for a product – number of active users per week.</a:t>
            </a:r>
          </a:p>
        </p:txBody>
      </p:sp>
      <p:sp>
        <p:nvSpPr>
          <p:cNvPr id="5" name="TextBox 4">
            <a:extLst>
              <a:ext uri="{FF2B5EF4-FFF2-40B4-BE49-F238E27FC236}">
                <a16:creationId xmlns:a16="http://schemas.microsoft.com/office/drawing/2014/main" id="{691A18F6-43EE-8A3A-283D-710F426DCF91}"/>
              </a:ext>
            </a:extLst>
          </p:cNvPr>
          <p:cNvSpPr txBox="1"/>
          <p:nvPr/>
        </p:nvSpPr>
        <p:spPr>
          <a:xfrm>
            <a:off x="1593130" y="4496586"/>
            <a:ext cx="3374796" cy="369332"/>
          </a:xfrm>
          <a:prstGeom prst="rect">
            <a:avLst/>
          </a:prstGeom>
          <a:noFill/>
        </p:spPr>
        <p:txBody>
          <a:bodyPr wrap="square" rtlCol="0">
            <a:spAutoFit/>
          </a:bodyPr>
          <a:lstStyle/>
          <a:p>
            <a:r>
              <a:rPr lang="en-US" dirty="0"/>
              <a:t>	</a:t>
            </a:r>
            <a:endParaRPr lang="en-IN" dirty="0"/>
          </a:p>
        </p:txBody>
      </p:sp>
      <p:pic>
        <p:nvPicPr>
          <p:cNvPr id="3" name="Picture 2">
            <a:extLst>
              <a:ext uri="{FF2B5EF4-FFF2-40B4-BE49-F238E27FC236}">
                <a16:creationId xmlns:a16="http://schemas.microsoft.com/office/drawing/2014/main" id="{6322C16F-F6E8-196D-DEA7-7B14A5ABEE54}"/>
              </a:ext>
            </a:extLst>
          </p:cNvPr>
          <p:cNvPicPr>
            <a:picLocks noChangeAspect="1"/>
          </p:cNvPicPr>
          <p:nvPr/>
        </p:nvPicPr>
        <p:blipFill>
          <a:blip r:embed="rId2"/>
          <a:stretch>
            <a:fillRect/>
          </a:stretch>
        </p:blipFill>
        <p:spPr>
          <a:xfrm>
            <a:off x="1408354" y="734621"/>
            <a:ext cx="9190516" cy="6218796"/>
          </a:xfrm>
          <a:prstGeom prst="rect">
            <a:avLst/>
          </a:prstGeom>
        </p:spPr>
      </p:pic>
    </p:spTree>
    <p:extLst>
      <p:ext uri="{BB962C8B-B14F-4D97-AF65-F5344CB8AC3E}">
        <p14:creationId xmlns:p14="http://schemas.microsoft.com/office/powerpoint/2010/main" val="340448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46C62-CD74-5F51-5D6B-B5B20C31CC28}"/>
              </a:ext>
            </a:extLst>
          </p:cNvPr>
          <p:cNvSpPr txBox="1"/>
          <p:nvPr/>
        </p:nvSpPr>
        <p:spPr>
          <a:xfrm>
            <a:off x="1527143" y="452487"/>
            <a:ext cx="6030946" cy="369332"/>
          </a:xfrm>
          <a:prstGeom prst="rect">
            <a:avLst/>
          </a:prstGeom>
          <a:noFill/>
        </p:spPr>
        <p:txBody>
          <a:bodyPr wrap="none" rtlCol="0">
            <a:spAutoFit/>
          </a:bodyPr>
          <a:lstStyle/>
          <a:p>
            <a:r>
              <a:rPr lang="en-US" dirty="0"/>
              <a:t>7. Users getting retained weekly after signing up for a product.</a:t>
            </a:r>
          </a:p>
        </p:txBody>
      </p:sp>
      <p:pic>
        <p:nvPicPr>
          <p:cNvPr id="4" name="Picture 3">
            <a:extLst>
              <a:ext uri="{FF2B5EF4-FFF2-40B4-BE49-F238E27FC236}">
                <a16:creationId xmlns:a16="http://schemas.microsoft.com/office/drawing/2014/main" id="{CD6E08EF-808A-0DEF-38CB-F53E1966B59D}"/>
              </a:ext>
            </a:extLst>
          </p:cNvPr>
          <p:cNvPicPr>
            <a:picLocks noChangeAspect="1"/>
          </p:cNvPicPr>
          <p:nvPr/>
        </p:nvPicPr>
        <p:blipFill>
          <a:blip r:embed="rId2"/>
          <a:stretch>
            <a:fillRect/>
          </a:stretch>
        </p:blipFill>
        <p:spPr>
          <a:xfrm>
            <a:off x="1654075" y="889585"/>
            <a:ext cx="7620660" cy="6134632"/>
          </a:xfrm>
          <a:prstGeom prst="rect">
            <a:avLst/>
          </a:prstGeom>
        </p:spPr>
      </p:pic>
    </p:spTree>
    <p:extLst>
      <p:ext uri="{BB962C8B-B14F-4D97-AF65-F5344CB8AC3E}">
        <p14:creationId xmlns:p14="http://schemas.microsoft.com/office/powerpoint/2010/main" val="3138126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6596</TotalTime>
  <Words>432</Words>
  <Application>Microsoft Office PowerPoint</Application>
  <PresentationFormat>Widescreen</PresentationFormat>
  <Paragraphs>47</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Microsoft Excel Worksheet</vt:lpstr>
      <vt:lpstr>Project title – Instagram User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Instagram User Analytics</dc:title>
  <dc:creator>Ravi Kumar</dc:creator>
  <cp:lastModifiedBy>Ravi Kumar</cp:lastModifiedBy>
  <cp:revision>11</cp:revision>
  <dcterms:created xsi:type="dcterms:W3CDTF">2022-12-14T05:16:13Z</dcterms:created>
  <dcterms:modified xsi:type="dcterms:W3CDTF">2023-01-03T15:31:35Z</dcterms:modified>
</cp:coreProperties>
</file>