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7" r:id="rId4"/>
    <p:sldId id="268" r:id="rId5"/>
    <p:sldId id="269" r:id="rId6"/>
    <p:sldId id="270" r:id="rId7"/>
    <p:sldId id="27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77013C-7578-4C4C-8016-48A3AA099C6E}">
          <p14:sldIdLst>
            <p14:sldId id="256"/>
            <p14:sldId id="257"/>
            <p14:sldId id="267"/>
            <p14:sldId id="268"/>
            <p14:sldId id="269"/>
            <p14:sldId id="270"/>
            <p14:sldId id="27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04183-B17E-4C15-A20D-C672F01D25DE}" type="datetimeFigureOut">
              <a:rPr lang="en-IN" smtClean="0"/>
              <a:t>10-01-2023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396B-D1D3-43B7-9EBE-32B434D43323}" type="slidenum">
              <a:rPr lang="en-IN" smtClean="0"/>
              <a:t>‹#›</a:t>
            </a:fld>
            <a:endParaRPr lang="en-IN"/>
          </a:p>
        </p:txBody>
      </p:sp>
    </p:spTree>
    <p:extLst>
      <p:ext uri="{BB962C8B-B14F-4D97-AF65-F5344CB8AC3E}">
        <p14:creationId xmlns:p14="http://schemas.microsoft.com/office/powerpoint/2010/main" val="327362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22FF-AFC0-6175-717F-922BC99AF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59B1ED-4D80-25A0-4E6C-CC64EA696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AE1F14-DAEA-EF09-6D36-00C062BD8000}"/>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5" name="Footer Placeholder 4">
            <a:extLst>
              <a:ext uri="{FF2B5EF4-FFF2-40B4-BE49-F238E27FC236}">
                <a16:creationId xmlns:a16="http://schemas.microsoft.com/office/drawing/2014/main" id="{E37893F3-C3DE-819C-E505-7026E4568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1E4E6-B1F7-40B6-49E1-D6CABB3099B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07038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C9EA-B803-351C-FA0E-F57A088E62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A032C-C7B5-2962-48CF-F05ED39D7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E71E7-557D-FD0D-6531-203B580AF836}"/>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5" name="Footer Placeholder 4">
            <a:extLst>
              <a:ext uri="{FF2B5EF4-FFF2-40B4-BE49-F238E27FC236}">
                <a16:creationId xmlns:a16="http://schemas.microsoft.com/office/drawing/2014/main" id="{34825D7B-B40F-9090-37EE-8FBBC8848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2B089-174F-23D3-225B-D289B636ADA0}"/>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82373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6BDC6-40E4-336C-7373-C7EE715EE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49EDE4-32B1-5C87-B618-303947C34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0AC1C-E46A-C381-0A67-87C6EAF93C98}"/>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5" name="Footer Placeholder 4">
            <a:extLst>
              <a:ext uri="{FF2B5EF4-FFF2-40B4-BE49-F238E27FC236}">
                <a16:creationId xmlns:a16="http://schemas.microsoft.com/office/drawing/2014/main" id="{E677B86D-C2A0-7658-8CD4-88A7EC5AD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C5AAA-0F0D-58BD-3619-6A21D11D6F1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50504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9797-22D0-9808-CD93-53502D924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06FC83-C0C7-31A2-1FAE-D46A8A745F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58BE6-7C7B-912F-CA7E-00A05563FC6D}"/>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5" name="Footer Placeholder 4">
            <a:extLst>
              <a:ext uri="{FF2B5EF4-FFF2-40B4-BE49-F238E27FC236}">
                <a16:creationId xmlns:a16="http://schemas.microsoft.com/office/drawing/2014/main" id="{F977A608-88C4-3203-9D99-6F16119D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B5502-17FC-A789-4540-AE187C661455}"/>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328344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D7F-E6C9-49AE-86EA-10C20D971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E86E0E-DFF6-9D1F-380E-782E8193C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9A318-FC6A-5DBD-FAFD-C7008ACF3E0F}"/>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5" name="Footer Placeholder 4">
            <a:extLst>
              <a:ext uri="{FF2B5EF4-FFF2-40B4-BE49-F238E27FC236}">
                <a16:creationId xmlns:a16="http://schemas.microsoft.com/office/drawing/2014/main" id="{534BDCFD-58B0-98AA-A128-4D49354B4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D36C7-B0AA-D77D-BF40-78B8CB8DA199}"/>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71130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0FA6-4B32-1311-A5F6-26BA1320E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0B58A-4C67-08A9-28A0-E0B79AA0D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E5BF3-A5C8-CA94-C372-0835C2BD6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B40B0-9FE6-1116-B3F4-F8F8C65641DE}"/>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6" name="Footer Placeholder 5">
            <a:extLst>
              <a:ext uri="{FF2B5EF4-FFF2-40B4-BE49-F238E27FC236}">
                <a16:creationId xmlns:a16="http://schemas.microsoft.com/office/drawing/2014/main" id="{E7D90318-B5CD-35F4-E263-82FEBC695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79AA3-7B41-F67A-0BC1-06490D29AED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2087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B44C-337D-6EB6-C539-05BEB7BEA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46521-A297-7F21-FF88-8D776553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AD735-5DB2-ED4C-3F8C-AAEF0DAE3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906A2-E800-8A38-355F-58F46FC88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E1898-D019-C527-4EF9-6EAC3CF9F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0C259C-5647-1EC1-1C0F-59D61F35A62D}"/>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8" name="Footer Placeholder 7">
            <a:extLst>
              <a:ext uri="{FF2B5EF4-FFF2-40B4-BE49-F238E27FC236}">
                <a16:creationId xmlns:a16="http://schemas.microsoft.com/office/drawing/2014/main" id="{C9991CCE-4888-F19E-C9F4-1BB4EE15B6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4F9938-5B72-A314-DDCB-99F62452935E}"/>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3586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E02C-C2C5-BBAB-107B-90256D6D2A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20804E-616A-CF53-BEE1-0B1CBF92A8F7}"/>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4" name="Footer Placeholder 3">
            <a:extLst>
              <a:ext uri="{FF2B5EF4-FFF2-40B4-BE49-F238E27FC236}">
                <a16:creationId xmlns:a16="http://schemas.microsoft.com/office/drawing/2014/main" id="{D7793C6C-BB02-740B-1E97-39C5833E6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AE1913-EE40-9341-69F6-A3B36E834E0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77308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8F1A9-205B-36DB-6B5C-0064B6748394}"/>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3" name="Footer Placeholder 2">
            <a:extLst>
              <a:ext uri="{FF2B5EF4-FFF2-40B4-BE49-F238E27FC236}">
                <a16:creationId xmlns:a16="http://schemas.microsoft.com/office/drawing/2014/main" id="{E64B9F41-08B2-FE06-CAB3-3660CEFA1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C9BC79-71EB-8DA6-024C-92C017B5AF21}"/>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51371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EEF4-866E-8648-9041-BC79FF8D5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5E2412-51A0-2239-D8BE-D0A61B2D1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07ABB0-637C-6DDA-C843-CA44EEEAB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22B7C-3D47-CB13-7764-C9B451300B18}"/>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6" name="Footer Placeholder 5">
            <a:extLst>
              <a:ext uri="{FF2B5EF4-FFF2-40B4-BE49-F238E27FC236}">
                <a16:creationId xmlns:a16="http://schemas.microsoft.com/office/drawing/2014/main" id="{1DCE9BE4-16F0-BBD9-9EFE-5CEC9F59D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6AE92-9CC3-2052-3CBC-2FA980C5A4B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155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C7C9-571D-7DFD-7BFE-B47B067EB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B4D953-7267-49B6-C977-96D219509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F647C-C526-924A-CE4A-2B3AB1159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EE54A-09E4-1F1B-3EEA-E795E9723C0F}"/>
              </a:ext>
            </a:extLst>
          </p:cNvPr>
          <p:cNvSpPr>
            <a:spLocks noGrp="1"/>
          </p:cNvSpPr>
          <p:nvPr>
            <p:ph type="dt" sz="half" idx="10"/>
          </p:nvPr>
        </p:nvSpPr>
        <p:spPr/>
        <p:txBody>
          <a:bodyPr/>
          <a:lstStyle/>
          <a:p>
            <a:fld id="{D0F7C899-2AA9-4486-9617-5BE801BE9ED1}" type="datetimeFigureOut">
              <a:rPr lang="en-IN" smtClean="0"/>
              <a:t>10-01-2023</a:t>
            </a:fld>
            <a:endParaRPr lang="en-IN"/>
          </a:p>
        </p:txBody>
      </p:sp>
      <p:sp>
        <p:nvSpPr>
          <p:cNvPr id="6" name="Footer Placeholder 5">
            <a:extLst>
              <a:ext uri="{FF2B5EF4-FFF2-40B4-BE49-F238E27FC236}">
                <a16:creationId xmlns:a16="http://schemas.microsoft.com/office/drawing/2014/main" id="{02DB3071-468B-DE9B-A4F9-68967FCD05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87B47-5125-299D-6DDA-D851B0CB17C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76119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52CDD-A967-14A4-04B3-455C4BE23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E36B2-4DC7-2347-1BF8-7F6163B7B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C15AC-AF35-CFF1-485E-FBE21F8D1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7C899-2AA9-4486-9617-5BE801BE9ED1}" type="datetimeFigureOut">
              <a:rPr lang="en-IN" smtClean="0"/>
              <a:t>10-01-2023</a:t>
            </a:fld>
            <a:endParaRPr lang="en-IN"/>
          </a:p>
        </p:txBody>
      </p:sp>
      <p:sp>
        <p:nvSpPr>
          <p:cNvPr id="5" name="Footer Placeholder 4">
            <a:extLst>
              <a:ext uri="{FF2B5EF4-FFF2-40B4-BE49-F238E27FC236}">
                <a16:creationId xmlns:a16="http://schemas.microsoft.com/office/drawing/2014/main" id="{3998E466-53D8-1FAB-24FE-D7690994E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90AAE6-3CD2-D590-1FC6-62CB38DB0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D21A3-24CE-40AC-AECD-6AC76A33BC78}" type="slidenum">
              <a:rPr lang="en-IN" smtClean="0"/>
              <a:t>‹#›</a:t>
            </a:fld>
            <a:endParaRPr lang="en-IN"/>
          </a:p>
        </p:txBody>
      </p:sp>
    </p:spTree>
    <p:extLst>
      <p:ext uri="{BB962C8B-B14F-4D97-AF65-F5344CB8AC3E}">
        <p14:creationId xmlns:p14="http://schemas.microsoft.com/office/powerpoint/2010/main" val="219071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47CD9-5CF8-5151-E6C9-31787074144D}"/>
              </a:ext>
            </a:extLst>
          </p:cNvPr>
          <p:cNvSpPr>
            <a:spLocks noGrp="1"/>
          </p:cNvSpPr>
          <p:nvPr>
            <p:ph type="title"/>
          </p:nvPr>
        </p:nvSpPr>
        <p:spPr>
          <a:xfrm>
            <a:off x="838200" y="365125"/>
            <a:ext cx="8088984" cy="671823"/>
          </a:xfrm>
        </p:spPr>
        <p:txBody>
          <a:bodyPr>
            <a:normAutofit fontScale="90000"/>
          </a:bodyPr>
          <a:lstStyle/>
          <a:p>
            <a:r>
              <a:rPr lang="en-US" dirty="0">
                <a:solidFill>
                  <a:schemeClr val="accent2">
                    <a:lumMod val="75000"/>
                  </a:schemeClr>
                </a:solidFill>
              </a:rPr>
              <a:t>Project title – Hiring Process Analytics</a:t>
            </a:r>
            <a:endParaRPr lang="en-IN" dirty="0">
              <a:solidFill>
                <a:schemeClr val="accent2">
                  <a:lumMod val="75000"/>
                </a:schemeClr>
              </a:solidFill>
            </a:endParaRPr>
          </a:p>
        </p:txBody>
      </p:sp>
      <p:sp>
        <p:nvSpPr>
          <p:cNvPr id="7" name="TextBox 6">
            <a:extLst>
              <a:ext uri="{FF2B5EF4-FFF2-40B4-BE49-F238E27FC236}">
                <a16:creationId xmlns:a16="http://schemas.microsoft.com/office/drawing/2014/main" id="{85584F6E-599A-A9B6-33AF-F59605F3C635}"/>
              </a:ext>
            </a:extLst>
          </p:cNvPr>
          <p:cNvSpPr txBox="1"/>
          <p:nvPr/>
        </p:nvSpPr>
        <p:spPr>
          <a:xfrm>
            <a:off x="5618375" y="2347273"/>
            <a:ext cx="3638747" cy="125376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79D4A52-A693-9296-29FB-DD4419497942}"/>
              </a:ext>
            </a:extLst>
          </p:cNvPr>
          <p:cNvSpPr txBox="1"/>
          <p:nvPr/>
        </p:nvSpPr>
        <p:spPr>
          <a:xfrm>
            <a:off x="1140643" y="1272618"/>
            <a:ext cx="8700940" cy="5078313"/>
          </a:xfrm>
          <a:prstGeom prst="rect">
            <a:avLst/>
          </a:prstGeom>
          <a:noFill/>
        </p:spPr>
        <p:txBody>
          <a:bodyPr wrap="square" rtlCol="0">
            <a:spAutoFit/>
          </a:bodyPr>
          <a:lstStyle/>
          <a:p>
            <a:r>
              <a:rPr lang="en-US" dirty="0"/>
              <a:t>Project Description :-</a:t>
            </a:r>
          </a:p>
          <a:p>
            <a:endParaRPr lang="en-US" dirty="0"/>
          </a:p>
          <a:p>
            <a:r>
              <a:rPr lang="en-US" dirty="0"/>
              <a:t>Hiring process is the fundamental and the most important function of a company. Here in this project we get to learn about the hiring trends of the company and draw insights from them.</a:t>
            </a:r>
          </a:p>
          <a:p>
            <a:endParaRPr lang="en-US" dirty="0"/>
          </a:p>
          <a:p>
            <a:r>
              <a:rPr lang="en-US" dirty="0"/>
              <a:t>A brief description of the case study and output required is given below :-</a:t>
            </a:r>
          </a:p>
          <a:p>
            <a:endParaRPr lang="en-US" dirty="0"/>
          </a:p>
          <a:p>
            <a:pPr marL="342900" indent="-342900">
              <a:buFont typeface="+mj-lt"/>
              <a:buAutoNum type="arabicPeriod"/>
            </a:pPr>
            <a:r>
              <a:rPr lang="en-US" dirty="0"/>
              <a:t>How many males and females are Hired ? </a:t>
            </a:r>
          </a:p>
          <a:p>
            <a:pPr marL="342900" indent="-342900">
              <a:buFont typeface="+mj-lt"/>
              <a:buAutoNum type="arabicPeriod"/>
            </a:pPr>
            <a:r>
              <a:rPr lang="en-US" dirty="0"/>
              <a:t>What is the average salary offered in this company ? </a:t>
            </a:r>
          </a:p>
          <a:p>
            <a:pPr marL="342900" indent="-342900">
              <a:buFont typeface="+mj-lt"/>
              <a:buAutoNum type="arabicPeriod"/>
            </a:pPr>
            <a:r>
              <a:rPr lang="en-US" dirty="0"/>
              <a:t>Draw the class intervals for salary in the company ?</a:t>
            </a:r>
          </a:p>
          <a:p>
            <a:pPr marL="342900" indent="-342900">
              <a:buFont typeface="+mj-lt"/>
              <a:buAutoNum type="arabicPeriod"/>
            </a:pPr>
            <a:r>
              <a:rPr lang="en-US" dirty="0"/>
              <a:t>Draw Pie Chart / Bar Graph ( or any other graph ) to show proportion of people working different department ?</a:t>
            </a:r>
          </a:p>
          <a:p>
            <a:pPr marL="342900" indent="-342900">
              <a:buFont typeface="+mj-lt"/>
              <a:buAutoNum type="arabicPeriod"/>
            </a:pPr>
            <a:r>
              <a:rPr lang="en-US" dirty="0"/>
              <a:t>Represent different post tiers using chart/graph? </a:t>
            </a:r>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129709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0523E-83A2-4E14-8880-1E88AAD65061}"/>
              </a:ext>
            </a:extLst>
          </p:cNvPr>
          <p:cNvSpPr txBox="1"/>
          <p:nvPr/>
        </p:nvSpPr>
        <p:spPr>
          <a:xfrm>
            <a:off x="1385740" y="707010"/>
            <a:ext cx="9285402" cy="1477328"/>
          </a:xfrm>
          <a:prstGeom prst="rect">
            <a:avLst/>
          </a:prstGeom>
          <a:noFill/>
        </p:spPr>
        <p:txBody>
          <a:bodyPr wrap="square" rtlCol="0">
            <a:spAutoFit/>
          </a:bodyPr>
          <a:lstStyle/>
          <a:p>
            <a:r>
              <a:rPr lang="en-US" dirty="0"/>
              <a:t>Approach –</a:t>
            </a:r>
          </a:p>
          <a:p>
            <a:endParaRPr lang="en-US" dirty="0"/>
          </a:p>
          <a:p>
            <a:r>
              <a:rPr lang="en-US" dirty="0"/>
              <a:t>We have got datasets which contains tables that contain information regarding various fields related to company hiring data. We went through the dataset closely and then executed various queries to extract the required data from the table.</a:t>
            </a:r>
            <a:endParaRPr lang="en-IN" dirty="0"/>
          </a:p>
        </p:txBody>
      </p:sp>
      <p:sp>
        <p:nvSpPr>
          <p:cNvPr id="3" name="TextBox 2">
            <a:extLst>
              <a:ext uri="{FF2B5EF4-FFF2-40B4-BE49-F238E27FC236}">
                <a16:creationId xmlns:a16="http://schemas.microsoft.com/office/drawing/2014/main" id="{3A99B88C-EF8C-F8B6-C44F-4C24F0A54BB6}"/>
              </a:ext>
            </a:extLst>
          </p:cNvPr>
          <p:cNvSpPr txBox="1"/>
          <p:nvPr/>
        </p:nvSpPr>
        <p:spPr>
          <a:xfrm>
            <a:off x="1385740" y="2988297"/>
            <a:ext cx="8538719" cy="2308324"/>
          </a:xfrm>
          <a:prstGeom prst="rect">
            <a:avLst/>
          </a:prstGeom>
          <a:noFill/>
        </p:spPr>
        <p:txBody>
          <a:bodyPr wrap="square" rtlCol="0">
            <a:spAutoFit/>
          </a:bodyPr>
          <a:lstStyle/>
          <a:p>
            <a:r>
              <a:rPr lang="en-US" dirty="0"/>
              <a:t>Tech/Tools used –</a:t>
            </a:r>
          </a:p>
          <a:p>
            <a:endParaRPr lang="en-US" dirty="0"/>
          </a:p>
          <a:p>
            <a:r>
              <a:rPr lang="en-US" dirty="0"/>
              <a:t>We used below mentioned tools to perform the analysis :-</a:t>
            </a:r>
          </a:p>
          <a:p>
            <a:endParaRPr lang="en-US" dirty="0"/>
          </a:p>
          <a:p>
            <a:pPr marL="285750" indent="-285750">
              <a:buFont typeface="Arial" panose="020B0604020202020204" pitchFamily="34" charset="0"/>
              <a:buChar char="•"/>
            </a:pPr>
            <a:r>
              <a:rPr lang="en-US" dirty="0"/>
              <a:t>PPT – To prepare a detailed report on the observations based on the data received.</a:t>
            </a:r>
          </a:p>
          <a:p>
            <a:pPr marL="285750" indent="-285750">
              <a:buFont typeface="Arial" panose="020B0604020202020204" pitchFamily="34" charset="0"/>
              <a:buChar char="•"/>
            </a:pPr>
            <a:r>
              <a:rPr lang="en-US" dirty="0"/>
              <a:t>EXCEL – Excel was used to perform entire analysis and the questions asked were answered.</a:t>
            </a:r>
          </a:p>
          <a:p>
            <a:endParaRPr lang="en-IN" dirty="0"/>
          </a:p>
        </p:txBody>
      </p:sp>
    </p:spTree>
    <p:extLst>
      <p:ext uri="{BB962C8B-B14F-4D97-AF65-F5344CB8AC3E}">
        <p14:creationId xmlns:p14="http://schemas.microsoft.com/office/powerpoint/2010/main" val="242179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4345100" cy="369332"/>
          </a:xfrm>
          <a:prstGeom prst="rect">
            <a:avLst/>
          </a:prstGeom>
          <a:noFill/>
        </p:spPr>
        <p:txBody>
          <a:bodyPr wrap="none" rtlCol="0">
            <a:spAutoFit/>
          </a:bodyPr>
          <a:lstStyle/>
          <a:p>
            <a:r>
              <a:rPr lang="en-US" dirty="0"/>
              <a:t>1. How many males and females are Hired ? </a:t>
            </a:r>
          </a:p>
        </p:txBody>
      </p:sp>
      <p:sp>
        <p:nvSpPr>
          <p:cNvPr id="4" name="TextBox 3">
            <a:extLst>
              <a:ext uri="{FF2B5EF4-FFF2-40B4-BE49-F238E27FC236}">
                <a16:creationId xmlns:a16="http://schemas.microsoft.com/office/drawing/2014/main" id="{129E4B6C-2CA3-68FC-DB19-1C4DA125E77B}"/>
              </a:ext>
            </a:extLst>
          </p:cNvPr>
          <p:cNvSpPr txBox="1"/>
          <p:nvPr/>
        </p:nvSpPr>
        <p:spPr>
          <a:xfrm>
            <a:off x="1536569" y="1310326"/>
            <a:ext cx="4153829" cy="923330"/>
          </a:xfrm>
          <a:prstGeom prst="rect">
            <a:avLst/>
          </a:prstGeom>
          <a:noFill/>
        </p:spPr>
        <p:txBody>
          <a:bodyPr wrap="none" rtlCol="0">
            <a:spAutoFit/>
          </a:bodyPr>
          <a:lstStyle/>
          <a:p>
            <a:r>
              <a:rPr lang="en-US" dirty="0"/>
              <a:t>The formula used in excel was as follows :-</a:t>
            </a:r>
          </a:p>
          <a:p>
            <a:pPr marL="342900" indent="-342900">
              <a:buAutoNum type="arabicPeriod"/>
            </a:pPr>
            <a:r>
              <a:rPr lang="en-US" dirty="0"/>
              <a:t>COUNTIFS(</a:t>
            </a:r>
            <a:r>
              <a:rPr lang="en-US" dirty="0" err="1"/>
              <a:t>C:C,"Hired</a:t>
            </a:r>
            <a:r>
              <a:rPr lang="en-US" dirty="0"/>
              <a:t>", D:D,"Male")</a:t>
            </a:r>
          </a:p>
          <a:p>
            <a:pPr marL="342900" indent="-342900">
              <a:buAutoNum type="arabicPeriod"/>
            </a:pPr>
            <a:r>
              <a:rPr lang="en-US" dirty="0"/>
              <a:t>COUNTIFS(</a:t>
            </a:r>
            <a:r>
              <a:rPr lang="en-US" dirty="0" err="1"/>
              <a:t>C:C,"Hired</a:t>
            </a:r>
            <a:r>
              <a:rPr lang="en-US" dirty="0"/>
              <a:t>", D:D,“Female")</a:t>
            </a:r>
            <a:endParaRPr lang="en-IN" dirty="0"/>
          </a:p>
        </p:txBody>
      </p:sp>
      <p:pic>
        <p:nvPicPr>
          <p:cNvPr id="6" name="Picture 5">
            <a:extLst>
              <a:ext uri="{FF2B5EF4-FFF2-40B4-BE49-F238E27FC236}">
                <a16:creationId xmlns:a16="http://schemas.microsoft.com/office/drawing/2014/main" id="{4E5E1A29-809E-A516-6EEB-0943118489E7}"/>
              </a:ext>
            </a:extLst>
          </p:cNvPr>
          <p:cNvPicPr>
            <a:picLocks noChangeAspect="1"/>
          </p:cNvPicPr>
          <p:nvPr/>
        </p:nvPicPr>
        <p:blipFill>
          <a:blip r:embed="rId2"/>
          <a:stretch>
            <a:fillRect/>
          </a:stretch>
        </p:blipFill>
        <p:spPr>
          <a:xfrm>
            <a:off x="854173" y="2602032"/>
            <a:ext cx="10257409" cy="2766300"/>
          </a:xfrm>
          <a:prstGeom prst="rect">
            <a:avLst/>
          </a:prstGeom>
        </p:spPr>
      </p:pic>
    </p:spTree>
    <p:extLst>
      <p:ext uri="{BB962C8B-B14F-4D97-AF65-F5344CB8AC3E}">
        <p14:creationId xmlns:p14="http://schemas.microsoft.com/office/powerpoint/2010/main" val="214092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5409943" cy="369332"/>
          </a:xfrm>
          <a:prstGeom prst="rect">
            <a:avLst/>
          </a:prstGeom>
          <a:noFill/>
        </p:spPr>
        <p:txBody>
          <a:bodyPr wrap="none" rtlCol="0">
            <a:spAutoFit/>
          </a:bodyPr>
          <a:lstStyle/>
          <a:p>
            <a:r>
              <a:rPr lang="en-US" dirty="0"/>
              <a:t>2. What is the average salary offered in this company ?  </a:t>
            </a:r>
            <a:endParaRPr lang="en-IN" dirty="0"/>
          </a:p>
        </p:txBody>
      </p:sp>
      <p:pic>
        <p:nvPicPr>
          <p:cNvPr id="4" name="Picture 3">
            <a:extLst>
              <a:ext uri="{FF2B5EF4-FFF2-40B4-BE49-F238E27FC236}">
                <a16:creationId xmlns:a16="http://schemas.microsoft.com/office/drawing/2014/main" id="{8A17ADE7-AB15-F3AC-FDF9-B4B26F86F2FA}"/>
              </a:ext>
            </a:extLst>
          </p:cNvPr>
          <p:cNvPicPr>
            <a:picLocks noChangeAspect="1"/>
          </p:cNvPicPr>
          <p:nvPr/>
        </p:nvPicPr>
        <p:blipFill>
          <a:blip r:embed="rId2"/>
          <a:stretch>
            <a:fillRect/>
          </a:stretch>
        </p:blipFill>
        <p:spPr>
          <a:xfrm>
            <a:off x="815429" y="1151690"/>
            <a:ext cx="9731583" cy="2499577"/>
          </a:xfrm>
          <a:prstGeom prst="rect">
            <a:avLst/>
          </a:prstGeom>
        </p:spPr>
      </p:pic>
    </p:spTree>
    <p:extLst>
      <p:ext uri="{BB962C8B-B14F-4D97-AF65-F5344CB8AC3E}">
        <p14:creationId xmlns:p14="http://schemas.microsoft.com/office/powerpoint/2010/main" val="269098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5256824" cy="369332"/>
          </a:xfrm>
          <a:prstGeom prst="rect">
            <a:avLst/>
          </a:prstGeom>
          <a:noFill/>
        </p:spPr>
        <p:txBody>
          <a:bodyPr wrap="none" rtlCol="0">
            <a:spAutoFit/>
          </a:bodyPr>
          <a:lstStyle/>
          <a:p>
            <a:r>
              <a:rPr lang="en-US" dirty="0"/>
              <a:t>3. Draw the class intervals for salary in the company ? </a:t>
            </a:r>
            <a:endParaRPr lang="en-IN" dirty="0"/>
          </a:p>
        </p:txBody>
      </p:sp>
      <p:pic>
        <p:nvPicPr>
          <p:cNvPr id="4" name="Picture 3">
            <a:extLst>
              <a:ext uri="{FF2B5EF4-FFF2-40B4-BE49-F238E27FC236}">
                <a16:creationId xmlns:a16="http://schemas.microsoft.com/office/drawing/2014/main" id="{81630BF2-0105-6A3A-F475-FDE47482A2AB}"/>
              </a:ext>
            </a:extLst>
          </p:cNvPr>
          <p:cNvPicPr>
            <a:picLocks noChangeAspect="1"/>
          </p:cNvPicPr>
          <p:nvPr/>
        </p:nvPicPr>
        <p:blipFill>
          <a:blip r:embed="rId2"/>
          <a:stretch>
            <a:fillRect/>
          </a:stretch>
        </p:blipFill>
        <p:spPr>
          <a:xfrm>
            <a:off x="1451728" y="1660761"/>
            <a:ext cx="7780694" cy="2857748"/>
          </a:xfrm>
          <a:prstGeom prst="rect">
            <a:avLst/>
          </a:prstGeom>
        </p:spPr>
      </p:pic>
    </p:spTree>
    <p:extLst>
      <p:ext uri="{BB962C8B-B14F-4D97-AF65-F5344CB8AC3E}">
        <p14:creationId xmlns:p14="http://schemas.microsoft.com/office/powerpoint/2010/main" val="374270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10875606" cy="369332"/>
          </a:xfrm>
          <a:prstGeom prst="rect">
            <a:avLst/>
          </a:prstGeom>
          <a:noFill/>
        </p:spPr>
        <p:txBody>
          <a:bodyPr wrap="none" rtlCol="0">
            <a:spAutoFit/>
          </a:bodyPr>
          <a:lstStyle/>
          <a:p>
            <a:r>
              <a:rPr lang="en-US" dirty="0"/>
              <a:t>4. Draw Pie Chart / Bar Graph ( or any other graph ) to show proportion of people working different department ? </a:t>
            </a:r>
            <a:endParaRPr lang="en-IN" dirty="0"/>
          </a:p>
        </p:txBody>
      </p:sp>
      <p:pic>
        <p:nvPicPr>
          <p:cNvPr id="4" name="Picture 3">
            <a:extLst>
              <a:ext uri="{FF2B5EF4-FFF2-40B4-BE49-F238E27FC236}">
                <a16:creationId xmlns:a16="http://schemas.microsoft.com/office/drawing/2014/main" id="{863F5B5C-00E1-9D1E-1D58-76853BB7F38C}"/>
              </a:ext>
            </a:extLst>
          </p:cNvPr>
          <p:cNvPicPr>
            <a:picLocks noChangeAspect="1"/>
          </p:cNvPicPr>
          <p:nvPr/>
        </p:nvPicPr>
        <p:blipFill>
          <a:blip r:embed="rId2"/>
          <a:stretch>
            <a:fillRect/>
          </a:stretch>
        </p:blipFill>
        <p:spPr>
          <a:xfrm>
            <a:off x="667268" y="1043289"/>
            <a:ext cx="10668925" cy="4130398"/>
          </a:xfrm>
          <a:prstGeom prst="rect">
            <a:avLst/>
          </a:prstGeom>
        </p:spPr>
      </p:pic>
    </p:spTree>
    <p:extLst>
      <p:ext uri="{BB962C8B-B14F-4D97-AF65-F5344CB8AC3E}">
        <p14:creationId xmlns:p14="http://schemas.microsoft.com/office/powerpoint/2010/main" val="85315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5081135" cy="369332"/>
          </a:xfrm>
          <a:prstGeom prst="rect">
            <a:avLst/>
          </a:prstGeom>
          <a:noFill/>
        </p:spPr>
        <p:txBody>
          <a:bodyPr wrap="none" rtlCol="0">
            <a:spAutoFit/>
          </a:bodyPr>
          <a:lstStyle/>
          <a:p>
            <a:r>
              <a:rPr lang="en-US" dirty="0"/>
              <a:t>5. Represent different post tiers using chart/graph?  </a:t>
            </a:r>
            <a:endParaRPr lang="en-IN" dirty="0"/>
          </a:p>
        </p:txBody>
      </p:sp>
      <p:pic>
        <p:nvPicPr>
          <p:cNvPr id="4" name="Picture 3">
            <a:extLst>
              <a:ext uri="{FF2B5EF4-FFF2-40B4-BE49-F238E27FC236}">
                <a16:creationId xmlns:a16="http://schemas.microsoft.com/office/drawing/2014/main" id="{5896575D-471D-22F7-6BA0-A9597D2BF79B}"/>
              </a:ext>
            </a:extLst>
          </p:cNvPr>
          <p:cNvPicPr>
            <a:picLocks noChangeAspect="1"/>
          </p:cNvPicPr>
          <p:nvPr/>
        </p:nvPicPr>
        <p:blipFill>
          <a:blip r:embed="rId2"/>
          <a:stretch>
            <a:fillRect/>
          </a:stretch>
        </p:blipFill>
        <p:spPr>
          <a:xfrm>
            <a:off x="319539" y="1185361"/>
            <a:ext cx="11552921" cy="5220152"/>
          </a:xfrm>
          <a:prstGeom prst="rect">
            <a:avLst/>
          </a:prstGeom>
        </p:spPr>
      </p:pic>
    </p:spTree>
    <p:extLst>
      <p:ext uri="{BB962C8B-B14F-4D97-AF65-F5344CB8AC3E}">
        <p14:creationId xmlns:p14="http://schemas.microsoft.com/office/powerpoint/2010/main" val="125088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31831-56B5-4CDB-9771-404BD87D9C04}"/>
              </a:ext>
            </a:extLst>
          </p:cNvPr>
          <p:cNvSpPr txBox="1"/>
          <p:nvPr/>
        </p:nvSpPr>
        <p:spPr>
          <a:xfrm>
            <a:off x="216816" y="197962"/>
            <a:ext cx="2345322" cy="707886"/>
          </a:xfrm>
          <a:prstGeom prst="rect">
            <a:avLst/>
          </a:prstGeom>
          <a:noFill/>
        </p:spPr>
        <p:txBody>
          <a:bodyPr wrap="none" rtlCol="0">
            <a:spAutoFit/>
          </a:bodyPr>
          <a:lstStyle/>
          <a:p>
            <a:r>
              <a:rPr lang="en-US" sz="4000" dirty="0"/>
              <a:t>RESULTS :-</a:t>
            </a:r>
          </a:p>
        </p:txBody>
      </p:sp>
      <p:sp>
        <p:nvSpPr>
          <p:cNvPr id="4" name="TextBox 3">
            <a:extLst>
              <a:ext uri="{FF2B5EF4-FFF2-40B4-BE49-F238E27FC236}">
                <a16:creationId xmlns:a16="http://schemas.microsoft.com/office/drawing/2014/main" id="{664E7CFD-031B-6FFD-8C28-5E6041751655}"/>
              </a:ext>
            </a:extLst>
          </p:cNvPr>
          <p:cNvSpPr txBox="1"/>
          <p:nvPr/>
        </p:nvSpPr>
        <p:spPr>
          <a:xfrm>
            <a:off x="216816" y="829559"/>
            <a:ext cx="8145691" cy="1200329"/>
          </a:xfrm>
          <a:prstGeom prst="rect">
            <a:avLst/>
          </a:prstGeom>
          <a:noFill/>
        </p:spPr>
        <p:txBody>
          <a:bodyPr wrap="none" rtlCol="0">
            <a:spAutoFit/>
          </a:bodyPr>
          <a:lstStyle/>
          <a:p>
            <a:r>
              <a:rPr lang="en-US" dirty="0"/>
              <a:t>All the results obtained are shown in screenshots in previous slides. </a:t>
            </a:r>
          </a:p>
          <a:p>
            <a:endParaRPr lang="en-US" dirty="0"/>
          </a:p>
          <a:p>
            <a:r>
              <a:rPr lang="en-IN" dirty="0"/>
              <a:t>All complete values/data obtained after queries are present in excel attached below .</a:t>
            </a:r>
            <a:endParaRPr lang="en-US" dirty="0"/>
          </a:p>
          <a:p>
            <a:endParaRPr lang="en-IN" dirty="0">
              <a:solidFill>
                <a:schemeClr val="accent1"/>
              </a:solidFill>
            </a:endParaRPr>
          </a:p>
        </p:txBody>
      </p:sp>
      <p:graphicFrame>
        <p:nvGraphicFramePr>
          <p:cNvPr id="5" name="Object 4">
            <a:extLst>
              <a:ext uri="{FF2B5EF4-FFF2-40B4-BE49-F238E27FC236}">
                <a16:creationId xmlns:a16="http://schemas.microsoft.com/office/drawing/2014/main" id="{FFFB32BF-E655-848C-84C2-6FB898F38966}"/>
              </a:ext>
            </a:extLst>
          </p:cNvPr>
          <p:cNvGraphicFramePr>
            <a:graphicFrameLocks noChangeAspect="1"/>
          </p:cNvGraphicFramePr>
          <p:nvPr>
            <p:extLst>
              <p:ext uri="{D42A27DB-BD31-4B8C-83A1-F6EECF244321}">
                <p14:modId xmlns:p14="http://schemas.microsoft.com/office/powerpoint/2010/main" val="1790009093"/>
              </p:ext>
            </p:extLst>
          </p:nvPr>
        </p:nvGraphicFramePr>
        <p:xfrm>
          <a:off x="4609707" y="2140601"/>
          <a:ext cx="1943493" cy="1683687"/>
        </p:xfrm>
        <a:graphic>
          <a:graphicData uri="http://schemas.openxmlformats.org/presentationml/2006/ole">
            <mc:AlternateContent xmlns:mc="http://schemas.openxmlformats.org/markup-compatibility/2006">
              <mc:Choice xmlns:v="urn:schemas-microsoft-com:vml" Requires="v">
                <p:oleObj name="Worksheet" showAsIcon="1" r:id="rId2" imgW="914282" imgH="792690" progId="Excel.Sheet.12">
                  <p:embed/>
                </p:oleObj>
              </mc:Choice>
              <mc:Fallback>
                <p:oleObj name="Worksheet" showAsIcon="1" r:id="rId2" imgW="914282" imgH="792690" progId="Excel.Sheet.12">
                  <p:embed/>
                  <p:pic>
                    <p:nvPicPr>
                      <p:cNvPr id="0" name=""/>
                      <p:cNvPicPr/>
                      <p:nvPr/>
                    </p:nvPicPr>
                    <p:blipFill>
                      <a:blip r:embed="rId3"/>
                      <a:stretch>
                        <a:fillRect/>
                      </a:stretch>
                    </p:blipFill>
                    <p:spPr>
                      <a:xfrm>
                        <a:off x="4609707" y="2140601"/>
                        <a:ext cx="1943493" cy="1683687"/>
                      </a:xfrm>
                      <a:prstGeom prst="rect">
                        <a:avLst/>
                      </a:prstGeom>
                    </p:spPr>
                  </p:pic>
                </p:oleObj>
              </mc:Fallback>
            </mc:AlternateContent>
          </a:graphicData>
        </a:graphic>
      </p:graphicFrame>
    </p:spTree>
    <p:extLst>
      <p:ext uri="{BB962C8B-B14F-4D97-AF65-F5344CB8AC3E}">
        <p14:creationId xmlns:p14="http://schemas.microsoft.com/office/powerpoint/2010/main" val="275888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6676</TotalTime>
  <Words>338</Words>
  <Application>Microsoft Office PowerPoint</Application>
  <PresentationFormat>Widescreen</PresentationFormat>
  <Paragraphs>35</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Microsoft Excel Worksheet</vt:lpstr>
      <vt:lpstr>Project title – Hiring Process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Instagram User Analytics</dc:title>
  <dc:creator>Ravi Kumar</dc:creator>
  <cp:lastModifiedBy>Ravi Kumar</cp:lastModifiedBy>
  <cp:revision>15</cp:revision>
  <dcterms:created xsi:type="dcterms:W3CDTF">2022-12-14T05:16:13Z</dcterms:created>
  <dcterms:modified xsi:type="dcterms:W3CDTF">2023-01-10T08:20:09Z</dcterms:modified>
</cp:coreProperties>
</file>