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5" r:id="rId7"/>
    <p:sldId id="264" r:id="rId8"/>
    <p:sldId id="263" r:id="rId9"/>
    <p:sldId id="262" r:id="rId10"/>
    <p:sldId id="261"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77013C-7578-4C4C-8016-48A3AA099C6E}">
          <p14:sldIdLst>
            <p14:sldId id="256"/>
            <p14:sldId id="257"/>
            <p14:sldId id="258"/>
            <p14:sldId id="259"/>
            <p14:sldId id="260"/>
            <p14:sldId id="265"/>
            <p14:sldId id="264"/>
            <p14:sldId id="263"/>
            <p14:sldId id="262"/>
            <p14:sldId id="261"/>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04183-B17E-4C15-A20D-C672F01D25DE}" type="datetimeFigureOut">
              <a:rPr lang="en-IN" smtClean="0"/>
              <a:t>20-12-2022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396B-D1D3-43B7-9EBE-32B434D43323}" type="slidenum">
              <a:rPr lang="en-IN" smtClean="0"/>
              <a:t>‹#›</a:t>
            </a:fld>
            <a:endParaRPr lang="en-IN"/>
          </a:p>
        </p:txBody>
      </p:sp>
    </p:spTree>
    <p:extLst>
      <p:ext uri="{BB962C8B-B14F-4D97-AF65-F5344CB8AC3E}">
        <p14:creationId xmlns:p14="http://schemas.microsoft.com/office/powerpoint/2010/main" val="327362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22FF-AFC0-6175-717F-922BC99AF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59B1ED-4D80-25A0-4E6C-CC64EA696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E1F14-DAEA-EF09-6D36-00C062BD8000}"/>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E37893F3-C3DE-819C-E505-7026E4568F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1E4E6-B1F7-40B6-49E1-D6CABB3099B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07038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C9EA-B803-351C-FA0E-F57A088E62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A032C-C7B5-2962-48CF-F05ED39D7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E71E7-557D-FD0D-6531-203B580AF836}"/>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34825D7B-B40F-9090-37EE-8FBBC8848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2B089-174F-23D3-225B-D289B636ADA0}"/>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8237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6BDC6-40E4-336C-7373-C7EE715EED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9EDE4-32B1-5C87-B618-303947C34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10AC1C-E46A-C381-0A67-87C6EAF93C98}"/>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E677B86D-C2A0-7658-8CD4-88A7EC5ADB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C5AAA-0F0D-58BD-3619-6A21D11D6F1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50504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9797-22D0-9808-CD93-53502D924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06FC83-C0C7-31A2-1FAE-D46A8A745F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58BE6-7C7B-912F-CA7E-00A05563FC6D}"/>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F977A608-88C4-3203-9D99-6F16119DD8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B5502-17FC-A789-4540-AE187C661455}"/>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3283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D7F-E6C9-49AE-86EA-10C20D971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E86E0E-DFF6-9D1F-380E-782E8193C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9A318-FC6A-5DBD-FAFD-C7008ACF3E0F}"/>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534BDCFD-58B0-98AA-A128-4D49354B4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D36C7-B0AA-D77D-BF40-78B8CB8DA199}"/>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71130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0FA6-4B32-1311-A5F6-26BA1320E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0B58A-4C67-08A9-28A0-E0B79AA0D6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2E5BF3-A5C8-CA94-C372-0835C2BD6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4B40B0-9FE6-1116-B3F4-F8F8C65641DE}"/>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6" name="Footer Placeholder 5">
            <a:extLst>
              <a:ext uri="{FF2B5EF4-FFF2-40B4-BE49-F238E27FC236}">
                <a16:creationId xmlns:a16="http://schemas.microsoft.com/office/drawing/2014/main" id="{E7D90318-B5CD-35F4-E263-82FEBC695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B79AA3-7B41-F67A-0BC1-06490D29AED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208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B44C-337D-6EB6-C539-05BEB7BEA0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46521-A297-7F21-FF88-8D776553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AD735-5DB2-ED4C-3F8C-AAEF0DAE3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906A2-E800-8A38-355F-58F46FC88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E1898-D019-C527-4EF9-6EAC3CF9F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0C259C-5647-1EC1-1C0F-59D61F35A62D}"/>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8" name="Footer Placeholder 7">
            <a:extLst>
              <a:ext uri="{FF2B5EF4-FFF2-40B4-BE49-F238E27FC236}">
                <a16:creationId xmlns:a16="http://schemas.microsoft.com/office/drawing/2014/main" id="{C9991CCE-4888-F19E-C9F4-1BB4EE15B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4F9938-5B72-A314-DDCB-99F62452935E}"/>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3586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2C-C2C5-BBAB-107B-90256D6D2A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0804E-616A-CF53-BEE1-0B1CBF92A8F7}"/>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4" name="Footer Placeholder 3">
            <a:extLst>
              <a:ext uri="{FF2B5EF4-FFF2-40B4-BE49-F238E27FC236}">
                <a16:creationId xmlns:a16="http://schemas.microsoft.com/office/drawing/2014/main" id="{D7793C6C-BB02-740B-1E97-39C5833E6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AE1913-EE40-9341-69F6-A3B36E834E0C}"/>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277308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8F1A9-205B-36DB-6B5C-0064B6748394}"/>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3" name="Footer Placeholder 2">
            <a:extLst>
              <a:ext uri="{FF2B5EF4-FFF2-40B4-BE49-F238E27FC236}">
                <a16:creationId xmlns:a16="http://schemas.microsoft.com/office/drawing/2014/main" id="{E64B9F41-08B2-FE06-CAB3-3660CEFA1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C9BC79-71EB-8DA6-024C-92C017B5AF21}"/>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51371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EEF4-866E-8648-9041-BC79FF8D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5E2412-51A0-2239-D8BE-D0A61B2D1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07ABB0-637C-6DDA-C843-CA44EEEAB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22B7C-3D47-CB13-7764-C9B451300B18}"/>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6" name="Footer Placeholder 5">
            <a:extLst>
              <a:ext uri="{FF2B5EF4-FFF2-40B4-BE49-F238E27FC236}">
                <a16:creationId xmlns:a16="http://schemas.microsoft.com/office/drawing/2014/main" id="{1DCE9BE4-16F0-BBD9-9EFE-5CEC9F59D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6AE92-9CC3-2052-3CBC-2FA980C5A4B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61556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C7C9-571D-7DFD-7BFE-B47B067EB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4D953-7267-49B6-C977-96D219509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F647C-C526-924A-CE4A-2B3AB1159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E54A-09E4-1F1B-3EEA-E795E9723C0F}"/>
              </a:ext>
            </a:extLst>
          </p:cNvPr>
          <p:cNvSpPr>
            <a:spLocks noGrp="1"/>
          </p:cNvSpPr>
          <p:nvPr>
            <p:ph type="dt" sz="half" idx="10"/>
          </p:nvPr>
        </p:nvSpPr>
        <p:spPr/>
        <p:txBody>
          <a:bodyPr/>
          <a:lstStyle/>
          <a:p>
            <a:fld id="{D0F7C899-2AA9-4486-9617-5BE801BE9ED1}" type="datetimeFigureOut">
              <a:rPr lang="en-IN" smtClean="0"/>
              <a:t>20-12-2022</a:t>
            </a:fld>
            <a:endParaRPr lang="en-IN"/>
          </a:p>
        </p:txBody>
      </p:sp>
      <p:sp>
        <p:nvSpPr>
          <p:cNvPr id="6" name="Footer Placeholder 5">
            <a:extLst>
              <a:ext uri="{FF2B5EF4-FFF2-40B4-BE49-F238E27FC236}">
                <a16:creationId xmlns:a16="http://schemas.microsoft.com/office/drawing/2014/main" id="{02DB3071-468B-DE9B-A4F9-68967FCD0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287B47-5125-299D-6DDA-D851B0CB17CD}"/>
              </a:ext>
            </a:extLst>
          </p:cNvPr>
          <p:cNvSpPr>
            <a:spLocks noGrp="1"/>
          </p:cNvSpPr>
          <p:nvPr>
            <p:ph type="sldNum" sz="quarter" idx="12"/>
          </p:nvPr>
        </p:nvSpPr>
        <p:spPr/>
        <p:txBody>
          <a:bodyPr/>
          <a:lstStyle/>
          <a:p>
            <a:fld id="{06ED21A3-24CE-40AC-AECD-6AC76A33BC78}" type="slidenum">
              <a:rPr lang="en-IN" smtClean="0"/>
              <a:t>‹#›</a:t>
            </a:fld>
            <a:endParaRPr lang="en-IN"/>
          </a:p>
        </p:txBody>
      </p:sp>
    </p:spTree>
    <p:extLst>
      <p:ext uri="{BB962C8B-B14F-4D97-AF65-F5344CB8AC3E}">
        <p14:creationId xmlns:p14="http://schemas.microsoft.com/office/powerpoint/2010/main" val="176119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52CDD-A967-14A4-04B3-455C4BE23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E36B2-4DC7-2347-1BF8-7F6163B7B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C15AC-AF35-CFF1-485E-FBE21F8D1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7C899-2AA9-4486-9617-5BE801BE9ED1}" type="datetimeFigureOut">
              <a:rPr lang="en-IN" smtClean="0"/>
              <a:t>20-12-2022</a:t>
            </a:fld>
            <a:endParaRPr lang="en-IN"/>
          </a:p>
        </p:txBody>
      </p:sp>
      <p:sp>
        <p:nvSpPr>
          <p:cNvPr id="5" name="Footer Placeholder 4">
            <a:extLst>
              <a:ext uri="{FF2B5EF4-FFF2-40B4-BE49-F238E27FC236}">
                <a16:creationId xmlns:a16="http://schemas.microsoft.com/office/drawing/2014/main" id="{3998E466-53D8-1FAB-24FE-D7690994E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90AAE6-3CD2-D590-1FC6-62CB38DB0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D21A3-24CE-40AC-AECD-6AC76A33BC78}" type="slidenum">
              <a:rPr lang="en-IN" smtClean="0"/>
              <a:t>‹#›</a:t>
            </a:fld>
            <a:endParaRPr lang="en-IN"/>
          </a:p>
        </p:txBody>
      </p:sp>
    </p:spTree>
    <p:extLst>
      <p:ext uri="{BB962C8B-B14F-4D97-AF65-F5344CB8AC3E}">
        <p14:creationId xmlns:p14="http://schemas.microsoft.com/office/powerpoint/2010/main" val="2190718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47CD9-5CF8-5151-E6C9-31787074144D}"/>
              </a:ext>
            </a:extLst>
          </p:cNvPr>
          <p:cNvSpPr>
            <a:spLocks noGrp="1"/>
          </p:cNvSpPr>
          <p:nvPr>
            <p:ph type="title"/>
          </p:nvPr>
        </p:nvSpPr>
        <p:spPr>
          <a:xfrm>
            <a:off x="838200" y="365125"/>
            <a:ext cx="8088984" cy="671823"/>
          </a:xfrm>
        </p:spPr>
        <p:txBody>
          <a:bodyPr>
            <a:normAutofit fontScale="90000"/>
          </a:bodyPr>
          <a:lstStyle/>
          <a:p>
            <a:r>
              <a:rPr lang="en-US" dirty="0">
                <a:solidFill>
                  <a:schemeClr val="accent2">
                    <a:lumMod val="75000"/>
                  </a:schemeClr>
                </a:solidFill>
              </a:rPr>
              <a:t>Project title – Instagram User Analytics</a:t>
            </a:r>
            <a:endParaRPr lang="en-IN" dirty="0">
              <a:solidFill>
                <a:schemeClr val="accent2">
                  <a:lumMod val="75000"/>
                </a:schemeClr>
              </a:solidFill>
            </a:endParaRPr>
          </a:p>
        </p:txBody>
      </p:sp>
      <p:sp>
        <p:nvSpPr>
          <p:cNvPr id="7" name="TextBox 6">
            <a:extLst>
              <a:ext uri="{FF2B5EF4-FFF2-40B4-BE49-F238E27FC236}">
                <a16:creationId xmlns:a16="http://schemas.microsoft.com/office/drawing/2014/main" id="{85584F6E-599A-A9B6-33AF-F59605F3C635}"/>
              </a:ext>
            </a:extLst>
          </p:cNvPr>
          <p:cNvSpPr txBox="1"/>
          <p:nvPr/>
        </p:nvSpPr>
        <p:spPr>
          <a:xfrm>
            <a:off x="5618375" y="2347273"/>
            <a:ext cx="3638747" cy="125376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79D4A52-A693-9296-29FB-DD4419497942}"/>
              </a:ext>
            </a:extLst>
          </p:cNvPr>
          <p:cNvSpPr txBox="1"/>
          <p:nvPr/>
        </p:nvSpPr>
        <p:spPr>
          <a:xfrm>
            <a:off x="1168924" y="1677970"/>
            <a:ext cx="8700940" cy="3693319"/>
          </a:xfrm>
          <a:prstGeom prst="rect">
            <a:avLst/>
          </a:prstGeom>
          <a:noFill/>
        </p:spPr>
        <p:txBody>
          <a:bodyPr wrap="square" rtlCol="0">
            <a:spAutoFit/>
          </a:bodyPr>
          <a:lstStyle/>
          <a:p>
            <a:r>
              <a:rPr lang="en-US" dirty="0"/>
              <a:t>Project Description :-</a:t>
            </a:r>
          </a:p>
          <a:p>
            <a:r>
              <a:rPr lang="en-US" dirty="0"/>
              <a:t>This project is based on queries raised by the product team of Instagram on various issues.</a:t>
            </a:r>
          </a:p>
          <a:p>
            <a:endParaRPr lang="en-US" dirty="0"/>
          </a:p>
          <a:p>
            <a:r>
              <a:rPr lang="en-US" dirty="0"/>
              <a:t>The following queries were raised by the marketing team :-</a:t>
            </a:r>
          </a:p>
          <a:p>
            <a:pPr marL="800100" lvl="1" indent="-342900">
              <a:buFont typeface="+mj-lt"/>
              <a:buAutoNum type="arabicPeriod"/>
            </a:pPr>
            <a:r>
              <a:rPr lang="en-US" dirty="0"/>
              <a:t>People who have been using platform for the longest time.</a:t>
            </a:r>
          </a:p>
          <a:p>
            <a:pPr marL="800100" lvl="1" indent="-342900">
              <a:buFont typeface="+mj-lt"/>
              <a:buAutoNum type="arabicPeriod"/>
            </a:pPr>
            <a:r>
              <a:rPr lang="en-US" dirty="0"/>
              <a:t>Who are the inactive users.</a:t>
            </a:r>
          </a:p>
          <a:p>
            <a:pPr marL="800100" lvl="1" indent="-342900">
              <a:buFont typeface="+mj-lt"/>
              <a:buAutoNum type="arabicPeriod"/>
            </a:pPr>
            <a:r>
              <a:rPr lang="en-US" dirty="0"/>
              <a:t>Which user has got the most likes on a photo.</a:t>
            </a:r>
          </a:p>
          <a:p>
            <a:pPr marL="800100" lvl="1" indent="-342900">
              <a:buFont typeface="+mj-lt"/>
              <a:buAutoNum type="arabicPeriod"/>
            </a:pPr>
            <a:r>
              <a:rPr lang="en-US" dirty="0"/>
              <a:t>Which are the most popular hashtags on Instagram.</a:t>
            </a:r>
          </a:p>
          <a:p>
            <a:pPr marL="800100" lvl="1" indent="-342900">
              <a:buFont typeface="+mj-lt"/>
              <a:buAutoNum type="arabicPeriod"/>
            </a:pPr>
            <a:r>
              <a:rPr lang="en-US" dirty="0"/>
              <a:t>Which is the best day to launch Ads.</a:t>
            </a:r>
          </a:p>
          <a:p>
            <a:pPr marL="285750" indent="-285750">
              <a:buFont typeface="Arial" panose="020B0604020202020204" pitchFamily="34" charset="0"/>
              <a:buChar char="•"/>
            </a:pPr>
            <a:endParaRPr lang="en-US" dirty="0"/>
          </a:p>
          <a:p>
            <a:r>
              <a:rPr lang="en-US" dirty="0"/>
              <a:t>The following queries were raised by the investors :-</a:t>
            </a:r>
          </a:p>
          <a:p>
            <a:pPr marL="800100" lvl="1" indent="-342900">
              <a:buFont typeface="+mj-lt"/>
              <a:buAutoNum type="arabicPeriod" startAt="6"/>
            </a:pPr>
            <a:r>
              <a:rPr lang="en-US" dirty="0"/>
              <a:t>How active are users on Instagram</a:t>
            </a:r>
          </a:p>
          <a:p>
            <a:pPr marL="800100" lvl="1" indent="-342900">
              <a:buFont typeface="+mj-lt"/>
              <a:buAutoNum type="arabicPeriod" startAt="6"/>
            </a:pPr>
            <a:r>
              <a:rPr lang="en-US" dirty="0"/>
              <a:t>Is Instagram crowded with fake and dummy accounts.</a:t>
            </a:r>
            <a:endParaRPr lang="en-IN" dirty="0"/>
          </a:p>
        </p:txBody>
      </p:sp>
    </p:spTree>
    <p:extLst>
      <p:ext uri="{BB962C8B-B14F-4D97-AF65-F5344CB8AC3E}">
        <p14:creationId xmlns:p14="http://schemas.microsoft.com/office/powerpoint/2010/main" val="129709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7. Is Instagram crowded with fake and dummy accounts.</a:t>
            </a:r>
            <a:endParaRPr lang="en-IN" dirty="0"/>
          </a:p>
        </p:txBody>
      </p:sp>
    </p:spTree>
    <p:extLst>
      <p:ext uri="{BB962C8B-B14F-4D97-AF65-F5344CB8AC3E}">
        <p14:creationId xmlns:p14="http://schemas.microsoft.com/office/powerpoint/2010/main" val="86947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31831-56B5-4CDB-9771-404BD87D9C04}"/>
              </a:ext>
            </a:extLst>
          </p:cNvPr>
          <p:cNvSpPr txBox="1"/>
          <p:nvPr/>
        </p:nvSpPr>
        <p:spPr>
          <a:xfrm>
            <a:off x="216816" y="197962"/>
            <a:ext cx="2345322" cy="707886"/>
          </a:xfrm>
          <a:prstGeom prst="rect">
            <a:avLst/>
          </a:prstGeom>
          <a:noFill/>
        </p:spPr>
        <p:txBody>
          <a:bodyPr wrap="none" rtlCol="0">
            <a:spAutoFit/>
          </a:bodyPr>
          <a:lstStyle/>
          <a:p>
            <a:r>
              <a:rPr lang="en-US" sz="4000" dirty="0"/>
              <a:t>RESULTS :-</a:t>
            </a:r>
          </a:p>
        </p:txBody>
      </p:sp>
      <p:sp>
        <p:nvSpPr>
          <p:cNvPr id="4" name="TextBox 3">
            <a:extLst>
              <a:ext uri="{FF2B5EF4-FFF2-40B4-BE49-F238E27FC236}">
                <a16:creationId xmlns:a16="http://schemas.microsoft.com/office/drawing/2014/main" id="{664E7CFD-031B-6FFD-8C28-5E6041751655}"/>
              </a:ext>
            </a:extLst>
          </p:cNvPr>
          <p:cNvSpPr txBox="1"/>
          <p:nvPr/>
        </p:nvSpPr>
        <p:spPr>
          <a:xfrm>
            <a:off x="216816" y="829559"/>
            <a:ext cx="11458650" cy="6186309"/>
          </a:xfrm>
          <a:prstGeom prst="rect">
            <a:avLst/>
          </a:prstGeom>
          <a:noFill/>
        </p:spPr>
        <p:txBody>
          <a:bodyPr wrap="none" rtlCol="0">
            <a:spAutoFit/>
          </a:bodyPr>
          <a:lstStyle/>
          <a:p>
            <a:r>
              <a:rPr lang="en-US" dirty="0"/>
              <a:t>The following results can be obtained after running the queries –</a:t>
            </a:r>
          </a:p>
          <a:p>
            <a:endParaRPr lang="en-US" dirty="0"/>
          </a:p>
          <a:p>
            <a:r>
              <a:rPr lang="en-US" dirty="0"/>
              <a:t>1. People who have been using platform for the longest time.</a:t>
            </a:r>
          </a:p>
          <a:p>
            <a:r>
              <a:rPr lang="en-IN" dirty="0">
                <a:solidFill>
                  <a:schemeClr val="accent1"/>
                </a:solidFill>
              </a:rPr>
              <a:t>Ans - 	Id	Username</a:t>
            </a:r>
          </a:p>
          <a:p>
            <a:r>
              <a:rPr lang="en-IN" dirty="0">
                <a:solidFill>
                  <a:schemeClr val="accent1"/>
                </a:solidFill>
              </a:rPr>
              <a:t>	80	</a:t>
            </a:r>
            <a:r>
              <a:rPr lang="en-IN" dirty="0" err="1">
                <a:solidFill>
                  <a:schemeClr val="accent1"/>
                </a:solidFill>
              </a:rPr>
              <a:t>Darby_Herzog</a:t>
            </a:r>
            <a:endParaRPr lang="en-IN" dirty="0">
              <a:solidFill>
                <a:schemeClr val="accent1"/>
              </a:solidFill>
            </a:endParaRPr>
          </a:p>
          <a:p>
            <a:r>
              <a:rPr lang="en-IN" dirty="0">
                <a:solidFill>
                  <a:schemeClr val="accent1"/>
                </a:solidFill>
              </a:rPr>
              <a:t>	67	Emilio_Bernier52</a:t>
            </a:r>
          </a:p>
          <a:p>
            <a:r>
              <a:rPr lang="en-IN" dirty="0">
                <a:solidFill>
                  <a:schemeClr val="accent1"/>
                </a:solidFill>
              </a:rPr>
              <a:t>	63	Elenor88</a:t>
            </a:r>
          </a:p>
          <a:p>
            <a:r>
              <a:rPr lang="en-IN" dirty="0">
                <a:solidFill>
                  <a:schemeClr val="accent1"/>
                </a:solidFill>
              </a:rPr>
              <a:t>	95	Nicole71</a:t>
            </a:r>
          </a:p>
          <a:p>
            <a:r>
              <a:rPr lang="en-IN" dirty="0">
                <a:solidFill>
                  <a:schemeClr val="accent1"/>
                </a:solidFill>
              </a:rPr>
              <a:t>	71	</a:t>
            </a:r>
            <a:r>
              <a:rPr lang="en-IN" dirty="0" err="1">
                <a:solidFill>
                  <a:schemeClr val="accent1"/>
                </a:solidFill>
              </a:rPr>
              <a:t>Nia_Haag</a:t>
            </a:r>
            <a:endParaRPr lang="en-IN" dirty="0">
              <a:solidFill>
                <a:schemeClr val="accent1"/>
              </a:solidFill>
            </a:endParaRPr>
          </a:p>
          <a:p>
            <a:endParaRPr lang="en-IN" dirty="0"/>
          </a:p>
          <a:p>
            <a:r>
              <a:rPr lang="en-IN" dirty="0"/>
              <a:t>2. </a:t>
            </a:r>
            <a:r>
              <a:rPr lang="en-US" dirty="0"/>
              <a:t>Who are the inactive users.</a:t>
            </a:r>
          </a:p>
          <a:p>
            <a:r>
              <a:rPr lang="en-IN" dirty="0">
                <a:solidFill>
                  <a:schemeClr val="accent1"/>
                </a:solidFill>
              </a:rPr>
              <a:t>Ans –</a:t>
            </a:r>
            <a:r>
              <a:rPr lang="en-IN" dirty="0"/>
              <a:t> </a:t>
            </a:r>
            <a:r>
              <a:rPr lang="en-IN" dirty="0">
                <a:solidFill>
                  <a:schemeClr val="accent1"/>
                </a:solidFill>
              </a:rPr>
              <a:t>There are around 26 inactive users who have not yet posted a single photo. The details are mentioned in excel file </a:t>
            </a:r>
          </a:p>
          <a:p>
            <a:r>
              <a:rPr lang="en-IN" dirty="0">
                <a:solidFill>
                  <a:schemeClr val="accent1"/>
                </a:solidFill>
              </a:rPr>
              <a:t>            attached here.</a:t>
            </a:r>
          </a:p>
          <a:p>
            <a:endParaRPr lang="en-IN" dirty="0"/>
          </a:p>
          <a:p>
            <a:endParaRPr lang="en-IN" dirty="0"/>
          </a:p>
          <a:p>
            <a:endParaRPr lang="en-IN" dirty="0"/>
          </a:p>
          <a:p>
            <a:r>
              <a:rPr lang="en-IN" dirty="0"/>
              <a:t>3. </a:t>
            </a:r>
            <a:r>
              <a:rPr lang="en-US" dirty="0"/>
              <a:t>Which user has got the most likes on a photo.</a:t>
            </a:r>
          </a:p>
          <a:p>
            <a:r>
              <a:rPr lang="en-IN" dirty="0">
                <a:solidFill>
                  <a:schemeClr val="accent1"/>
                </a:solidFill>
              </a:rPr>
              <a:t>Ans – 3 users have got most likes on a photo.</a:t>
            </a:r>
          </a:p>
          <a:p>
            <a:r>
              <a:rPr lang="en-IN" dirty="0">
                <a:solidFill>
                  <a:schemeClr val="accent1"/>
                </a:solidFill>
              </a:rPr>
              <a:t>          username	          id</a:t>
            </a:r>
          </a:p>
          <a:p>
            <a:r>
              <a:rPr lang="en-IN" dirty="0">
                <a:solidFill>
                  <a:schemeClr val="accent1"/>
                </a:solidFill>
              </a:rPr>
              <a:t>          Kaley9	         30</a:t>
            </a:r>
          </a:p>
          <a:p>
            <a:r>
              <a:rPr lang="en-IN" dirty="0">
                <a:solidFill>
                  <a:schemeClr val="accent1"/>
                </a:solidFill>
              </a:rPr>
              <a:t>         Jayson65	         61</a:t>
            </a:r>
          </a:p>
          <a:p>
            <a:r>
              <a:rPr lang="en-IN" dirty="0">
                <a:solidFill>
                  <a:schemeClr val="accent1"/>
                </a:solidFill>
              </a:rPr>
              <a:t>     Zack_Kemmer93	         52</a:t>
            </a:r>
          </a:p>
        </p:txBody>
      </p:sp>
      <p:graphicFrame>
        <p:nvGraphicFramePr>
          <p:cNvPr id="9" name="Object 8">
            <a:extLst>
              <a:ext uri="{FF2B5EF4-FFF2-40B4-BE49-F238E27FC236}">
                <a16:creationId xmlns:a16="http://schemas.microsoft.com/office/drawing/2014/main" id="{12A21394-D5D0-54AE-8B7A-57479567CF06}"/>
              </a:ext>
            </a:extLst>
          </p:cNvPr>
          <p:cNvGraphicFramePr>
            <a:graphicFrameLocks noChangeAspect="1"/>
          </p:cNvGraphicFramePr>
          <p:nvPr>
            <p:extLst>
              <p:ext uri="{D42A27DB-BD31-4B8C-83A1-F6EECF244321}">
                <p14:modId xmlns:p14="http://schemas.microsoft.com/office/powerpoint/2010/main" val="342648282"/>
              </p:ext>
            </p:extLst>
          </p:nvPr>
        </p:nvGraphicFramePr>
        <p:xfrm>
          <a:off x="2678782" y="4446433"/>
          <a:ext cx="856269" cy="792163"/>
        </p:xfrm>
        <a:graphic>
          <a:graphicData uri="http://schemas.openxmlformats.org/presentationml/2006/ole">
            <mc:AlternateContent xmlns:mc="http://schemas.openxmlformats.org/markup-compatibility/2006">
              <mc:Choice xmlns:v="urn:schemas-microsoft-com:vml" Requires="v">
                <p:oleObj name="Worksheet" showAsIcon="1" r:id="rId2" imgW="914282" imgH="792690" progId="Excel.Sheet.12">
                  <p:embed/>
                </p:oleObj>
              </mc:Choice>
              <mc:Fallback>
                <p:oleObj name="Worksheet" showAsIcon="1" r:id="rId2" imgW="914282" imgH="792690" progId="Excel.Sheet.12">
                  <p:embed/>
                  <p:pic>
                    <p:nvPicPr>
                      <p:cNvPr id="0" name=""/>
                      <p:cNvPicPr/>
                      <p:nvPr/>
                    </p:nvPicPr>
                    <p:blipFill>
                      <a:blip r:embed="rId3"/>
                      <a:stretch>
                        <a:fillRect/>
                      </a:stretch>
                    </p:blipFill>
                    <p:spPr>
                      <a:xfrm>
                        <a:off x="2678782" y="4446433"/>
                        <a:ext cx="856269" cy="792163"/>
                      </a:xfrm>
                      <a:prstGeom prst="rect">
                        <a:avLst/>
                      </a:prstGeom>
                    </p:spPr>
                  </p:pic>
                </p:oleObj>
              </mc:Fallback>
            </mc:AlternateContent>
          </a:graphicData>
        </a:graphic>
      </p:graphicFrame>
    </p:spTree>
    <p:extLst>
      <p:ext uri="{BB962C8B-B14F-4D97-AF65-F5344CB8AC3E}">
        <p14:creationId xmlns:p14="http://schemas.microsoft.com/office/powerpoint/2010/main" val="27588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C59396-B589-6E77-5F3D-C7EBFB03B007}"/>
              </a:ext>
            </a:extLst>
          </p:cNvPr>
          <p:cNvSpPr txBox="1"/>
          <p:nvPr/>
        </p:nvSpPr>
        <p:spPr>
          <a:xfrm>
            <a:off x="952107" y="537328"/>
            <a:ext cx="8273932" cy="3970318"/>
          </a:xfrm>
          <a:prstGeom prst="rect">
            <a:avLst/>
          </a:prstGeom>
          <a:noFill/>
        </p:spPr>
        <p:txBody>
          <a:bodyPr wrap="none" rtlCol="0">
            <a:spAutoFit/>
          </a:bodyPr>
          <a:lstStyle/>
          <a:p>
            <a:r>
              <a:rPr lang="en-US" dirty="0">
                <a:solidFill>
                  <a:srgbClr val="FF0000"/>
                </a:solidFill>
              </a:rPr>
              <a:t>4. Which are the most popular hashtags on Instagram.</a:t>
            </a:r>
          </a:p>
          <a:p>
            <a:r>
              <a:rPr lang="en-US" dirty="0"/>
              <a:t>(unable to solve)</a:t>
            </a:r>
          </a:p>
          <a:p>
            <a:endParaRPr lang="en-US" dirty="0"/>
          </a:p>
          <a:p>
            <a:r>
              <a:rPr lang="en-US" dirty="0">
                <a:solidFill>
                  <a:srgbClr val="FF0000"/>
                </a:solidFill>
              </a:rPr>
              <a:t>5. Which is the best day to launch Ads.</a:t>
            </a:r>
          </a:p>
          <a:p>
            <a:r>
              <a:rPr lang="en-IN" dirty="0">
                <a:solidFill>
                  <a:schemeClr val="accent1"/>
                </a:solidFill>
              </a:rPr>
              <a:t>Ans – Thursday and Sunday are best day to launch Ads.</a:t>
            </a:r>
          </a:p>
          <a:p>
            <a:endParaRPr lang="en-IN" dirty="0"/>
          </a:p>
          <a:p>
            <a:r>
              <a:rPr lang="en-IN" dirty="0">
                <a:solidFill>
                  <a:srgbClr val="FF0000"/>
                </a:solidFill>
              </a:rPr>
              <a:t>6. </a:t>
            </a:r>
            <a:r>
              <a:rPr lang="en-US" dirty="0">
                <a:solidFill>
                  <a:srgbClr val="FF0000"/>
                </a:solidFill>
              </a:rPr>
              <a:t>How active are users on Instagram</a:t>
            </a:r>
          </a:p>
          <a:p>
            <a:r>
              <a:rPr lang="en-IN" dirty="0">
                <a:solidFill>
                  <a:schemeClr val="accent1"/>
                </a:solidFill>
              </a:rPr>
              <a:t>Ans – Average user posting time is 2.57</a:t>
            </a:r>
          </a:p>
          <a:p>
            <a:endParaRPr lang="en-IN" dirty="0"/>
          </a:p>
          <a:p>
            <a:r>
              <a:rPr lang="en-IN" dirty="0">
                <a:solidFill>
                  <a:srgbClr val="FF0000"/>
                </a:solidFill>
              </a:rPr>
              <a:t>7. </a:t>
            </a:r>
            <a:r>
              <a:rPr lang="en-US" dirty="0">
                <a:solidFill>
                  <a:srgbClr val="FF0000"/>
                </a:solidFill>
              </a:rPr>
              <a:t>Is Instagram crowded with fake and dummy accounts.</a:t>
            </a:r>
            <a:endParaRPr lang="en-IN" dirty="0">
              <a:solidFill>
                <a:srgbClr val="FF0000"/>
              </a:solidFill>
            </a:endParaRPr>
          </a:p>
          <a:p>
            <a:r>
              <a:rPr lang="en-IN" dirty="0"/>
              <a:t>(Unable to solve)</a:t>
            </a:r>
          </a:p>
          <a:p>
            <a:endParaRPr lang="en-IN" dirty="0"/>
          </a:p>
          <a:p>
            <a:endParaRPr lang="en-IN" dirty="0"/>
          </a:p>
          <a:p>
            <a:r>
              <a:rPr lang="en-IN" dirty="0"/>
              <a:t>All complete values/data obtained after queries are present in excel attached below :-</a:t>
            </a:r>
          </a:p>
        </p:txBody>
      </p:sp>
      <p:graphicFrame>
        <p:nvGraphicFramePr>
          <p:cNvPr id="3" name="Object 2">
            <a:extLst>
              <a:ext uri="{FF2B5EF4-FFF2-40B4-BE49-F238E27FC236}">
                <a16:creationId xmlns:a16="http://schemas.microsoft.com/office/drawing/2014/main" id="{F0BC8978-31ED-C843-84A1-C60E73258CAB}"/>
              </a:ext>
            </a:extLst>
          </p:cNvPr>
          <p:cNvGraphicFramePr>
            <a:graphicFrameLocks noChangeAspect="1"/>
          </p:cNvGraphicFramePr>
          <p:nvPr>
            <p:extLst>
              <p:ext uri="{D42A27DB-BD31-4B8C-83A1-F6EECF244321}">
                <p14:modId xmlns:p14="http://schemas.microsoft.com/office/powerpoint/2010/main" val="1715845138"/>
              </p:ext>
            </p:extLst>
          </p:nvPr>
        </p:nvGraphicFramePr>
        <p:xfrm>
          <a:off x="5751921" y="4587548"/>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282" imgH="792690" progId="Excel.Sheet.12">
                  <p:embed/>
                </p:oleObj>
              </mc:Choice>
              <mc:Fallback>
                <p:oleObj name="Worksheet" showAsIcon="1" r:id="rId2" imgW="914282" imgH="792690" progId="Excel.Sheet.12">
                  <p:embed/>
                  <p:pic>
                    <p:nvPicPr>
                      <p:cNvPr id="0" name=""/>
                      <p:cNvPicPr/>
                      <p:nvPr/>
                    </p:nvPicPr>
                    <p:blipFill>
                      <a:blip r:embed="rId3"/>
                      <a:stretch>
                        <a:fillRect/>
                      </a:stretch>
                    </p:blipFill>
                    <p:spPr>
                      <a:xfrm>
                        <a:off x="5751921" y="4587548"/>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84705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477328"/>
          </a:xfrm>
          <a:prstGeom prst="rect">
            <a:avLst/>
          </a:prstGeom>
          <a:noFill/>
        </p:spPr>
        <p:txBody>
          <a:bodyPr wrap="square" rtlCol="0">
            <a:spAutoFit/>
          </a:bodyPr>
          <a:lstStyle/>
          <a:p>
            <a:r>
              <a:rPr lang="en-US" dirty="0"/>
              <a:t>Approach –</a:t>
            </a:r>
          </a:p>
          <a:p>
            <a:endParaRPr lang="en-US" dirty="0"/>
          </a:p>
          <a:p>
            <a:r>
              <a:rPr lang="en-US" dirty="0"/>
              <a:t>We have got a dataset which contains many tables that contain information regarding various fields creating log of user activities. We went through the dataset closely and then executed various queries to extract the required data from the table.</a:t>
            </a:r>
            <a:endParaRPr lang="en-IN" dirty="0"/>
          </a:p>
        </p:txBody>
      </p:sp>
      <p:sp>
        <p:nvSpPr>
          <p:cNvPr id="3" name="TextBox 2">
            <a:extLst>
              <a:ext uri="{FF2B5EF4-FFF2-40B4-BE49-F238E27FC236}">
                <a16:creationId xmlns:a16="http://schemas.microsoft.com/office/drawing/2014/main" id="{3A99B88C-EF8C-F8B6-C44F-4C24F0A54BB6}"/>
              </a:ext>
            </a:extLst>
          </p:cNvPr>
          <p:cNvSpPr txBox="1"/>
          <p:nvPr/>
        </p:nvSpPr>
        <p:spPr>
          <a:xfrm>
            <a:off x="1385740" y="2988297"/>
            <a:ext cx="8538719" cy="2308324"/>
          </a:xfrm>
          <a:prstGeom prst="rect">
            <a:avLst/>
          </a:prstGeom>
          <a:noFill/>
        </p:spPr>
        <p:txBody>
          <a:bodyPr wrap="square" rtlCol="0">
            <a:spAutoFit/>
          </a:bodyPr>
          <a:lstStyle/>
          <a:p>
            <a:r>
              <a:rPr lang="en-US" dirty="0"/>
              <a:t>Tech/Tools used –</a:t>
            </a:r>
          </a:p>
          <a:p>
            <a:endParaRPr lang="en-US" dirty="0"/>
          </a:p>
          <a:p>
            <a:r>
              <a:rPr lang="en-US" dirty="0"/>
              <a:t>We used below mentioned tools to perform the analysis :-</a:t>
            </a:r>
          </a:p>
          <a:p>
            <a:endParaRPr lang="en-US" dirty="0"/>
          </a:p>
          <a:p>
            <a:pPr marL="285750" indent="-285750">
              <a:buFont typeface="Arial" panose="020B0604020202020204" pitchFamily="34" charset="0"/>
              <a:buChar char="•"/>
            </a:pPr>
            <a:r>
              <a:rPr lang="en-US" dirty="0"/>
              <a:t>SQL - To run the Query and extract data from database.</a:t>
            </a:r>
          </a:p>
          <a:p>
            <a:pPr marL="285750" indent="-285750">
              <a:buFont typeface="Arial" panose="020B0604020202020204" pitchFamily="34" charset="0"/>
              <a:buChar char="•"/>
            </a:pPr>
            <a:r>
              <a:rPr lang="en-US" dirty="0"/>
              <a:t>PPT – To prepare a detailed report on the observations based on the data received.</a:t>
            </a:r>
          </a:p>
          <a:p>
            <a:endParaRPr lang="en-US" dirty="0"/>
          </a:p>
          <a:p>
            <a:endParaRPr lang="en-IN" dirty="0"/>
          </a:p>
        </p:txBody>
      </p:sp>
    </p:spTree>
    <p:extLst>
      <p:ext uri="{BB962C8B-B14F-4D97-AF65-F5344CB8AC3E}">
        <p14:creationId xmlns:p14="http://schemas.microsoft.com/office/powerpoint/2010/main" val="242179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0523E-83A2-4E14-8880-1E88AAD65061}"/>
              </a:ext>
            </a:extLst>
          </p:cNvPr>
          <p:cNvSpPr txBox="1"/>
          <p:nvPr/>
        </p:nvSpPr>
        <p:spPr>
          <a:xfrm>
            <a:off x="1385740" y="707010"/>
            <a:ext cx="9285402" cy="1200329"/>
          </a:xfrm>
          <a:prstGeom prst="rect">
            <a:avLst/>
          </a:prstGeom>
          <a:noFill/>
        </p:spPr>
        <p:txBody>
          <a:bodyPr wrap="square" rtlCol="0">
            <a:spAutoFit/>
          </a:bodyPr>
          <a:lstStyle/>
          <a:p>
            <a:r>
              <a:rPr lang="en-US" dirty="0"/>
              <a:t>Insights –</a:t>
            </a:r>
          </a:p>
          <a:p>
            <a:endParaRPr lang="en-US" dirty="0"/>
          </a:p>
          <a:p>
            <a:r>
              <a:rPr lang="en-US" dirty="0"/>
              <a:t>We ran the query and recorded our observations based on the questions as asked by them in serial order.</a:t>
            </a:r>
          </a:p>
        </p:txBody>
      </p:sp>
      <p:pic>
        <p:nvPicPr>
          <p:cNvPr id="5" name="Picture 4" descr="xfbdfb">
            <a:extLst>
              <a:ext uri="{FF2B5EF4-FFF2-40B4-BE49-F238E27FC236}">
                <a16:creationId xmlns:a16="http://schemas.microsoft.com/office/drawing/2014/main" id="{FB6EDEB7-7565-7982-4D06-7CB0DB0FA00B}"/>
              </a:ext>
            </a:extLst>
          </p:cNvPr>
          <p:cNvPicPr>
            <a:picLocks noChangeAspect="1"/>
          </p:cNvPicPr>
          <p:nvPr/>
        </p:nvPicPr>
        <p:blipFill>
          <a:blip r:embed="rId2"/>
          <a:stretch>
            <a:fillRect/>
          </a:stretch>
        </p:blipFill>
        <p:spPr>
          <a:xfrm>
            <a:off x="2139885" y="2377241"/>
            <a:ext cx="4557155" cy="3642676"/>
          </a:xfrm>
          <a:prstGeom prst="rect">
            <a:avLst/>
          </a:prstGeom>
        </p:spPr>
      </p:pic>
      <p:sp>
        <p:nvSpPr>
          <p:cNvPr id="6" name="TextBox 5">
            <a:extLst>
              <a:ext uri="{FF2B5EF4-FFF2-40B4-BE49-F238E27FC236}">
                <a16:creationId xmlns:a16="http://schemas.microsoft.com/office/drawing/2014/main" id="{630228B1-E4FC-6D10-6F47-BFE65CA47771}"/>
              </a:ext>
            </a:extLst>
          </p:cNvPr>
          <p:cNvSpPr txBox="1"/>
          <p:nvPr/>
        </p:nvSpPr>
        <p:spPr>
          <a:xfrm>
            <a:off x="1791093" y="2007909"/>
            <a:ext cx="6768445" cy="369332"/>
          </a:xfrm>
          <a:prstGeom prst="rect">
            <a:avLst/>
          </a:prstGeom>
          <a:noFill/>
        </p:spPr>
        <p:txBody>
          <a:bodyPr wrap="square" rtlCol="0">
            <a:spAutoFit/>
          </a:bodyPr>
          <a:lstStyle/>
          <a:p>
            <a:r>
              <a:rPr lang="en-US" dirty="0"/>
              <a:t>1. People who have been using Instagram for the longest time.</a:t>
            </a:r>
            <a:endParaRPr lang="en-IN" dirty="0"/>
          </a:p>
        </p:txBody>
      </p:sp>
    </p:spTree>
    <p:extLst>
      <p:ext uri="{BB962C8B-B14F-4D97-AF65-F5344CB8AC3E}">
        <p14:creationId xmlns:p14="http://schemas.microsoft.com/office/powerpoint/2010/main" val="23081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2. Who are the inactive users (those who have never posted any photo).</a:t>
            </a:r>
            <a:endParaRPr lang="en-IN" dirty="0"/>
          </a:p>
        </p:txBody>
      </p:sp>
      <p:pic>
        <p:nvPicPr>
          <p:cNvPr id="4" name="Picture 3">
            <a:extLst>
              <a:ext uri="{FF2B5EF4-FFF2-40B4-BE49-F238E27FC236}">
                <a16:creationId xmlns:a16="http://schemas.microsoft.com/office/drawing/2014/main" id="{8C82DB7A-7DE1-6349-2FE5-F8E2306F9ECD}"/>
              </a:ext>
            </a:extLst>
          </p:cNvPr>
          <p:cNvPicPr>
            <a:picLocks noChangeAspect="1"/>
          </p:cNvPicPr>
          <p:nvPr/>
        </p:nvPicPr>
        <p:blipFill>
          <a:blip r:embed="rId2"/>
          <a:stretch>
            <a:fillRect/>
          </a:stretch>
        </p:blipFill>
        <p:spPr>
          <a:xfrm>
            <a:off x="1889799" y="856998"/>
            <a:ext cx="5433531" cy="4344070"/>
          </a:xfrm>
          <a:prstGeom prst="rect">
            <a:avLst/>
          </a:prstGeom>
        </p:spPr>
      </p:pic>
    </p:spTree>
    <p:extLst>
      <p:ext uri="{BB962C8B-B14F-4D97-AF65-F5344CB8AC3E}">
        <p14:creationId xmlns:p14="http://schemas.microsoft.com/office/powerpoint/2010/main" val="193263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3. Which user has got the most likes on a photo .</a:t>
            </a:r>
            <a:endParaRPr lang="en-IN" dirty="0">
              <a:solidFill>
                <a:srgbClr val="FF0000"/>
              </a:solidFill>
            </a:endParaRPr>
          </a:p>
        </p:txBody>
      </p:sp>
      <p:pic>
        <p:nvPicPr>
          <p:cNvPr id="3" name="Picture 2">
            <a:extLst>
              <a:ext uri="{FF2B5EF4-FFF2-40B4-BE49-F238E27FC236}">
                <a16:creationId xmlns:a16="http://schemas.microsoft.com/office/drawing/2014/main" id="{D806C6E1-F9B0-AA45-6D8B-7EAC33E13549}"/>
              </a:ext>
            </a:extLst>
          </p:cNvPr>
          <p:cNvPicPr>
            <a:picLocks noChangeAspect="1"/>
          </p:cNvPicPr>
          <p:nvPr/>
        </p:nvPicPr>
        <p:blipFill>
          <a:blip r:embed="rId2"/>
          <a:stretch>
            <a:fillRect/>
          </a:stretch>
        </p:blipFill>
        <p:spPr>
          <a:xfrm>
            <a:off x="1720758" y="765258"/>
            <a:ext cx="6035563" cy="4046571"/>
          </a:xfrm>
          <a:prstGeom prst="rect">
            <a:avLst/>
          </a:prstGeom>
        </p:spPr>
      </p:pic>
    </p:spTree>
    <p:extLst>
      <p:ext uri="{BB962C8B-B14F-4D97-AF65-F5344CB8AC3E}">
        <p14:creationId xmlns:p14="http://schemas.microsoft.com/office/powerpoint/2010/main" val="248993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4. Which are the most popular hashtags on Instagram. -- </a:t>
            </a:r>
            <a:r>
              <a:rPr lang="en-US" dirty="0">
                <a:solidFill>
                  <a:srgbClr val="FF0000"/>
                </a:solidFill>
              </a:rPr>
              <a:t>unable to </a:t>
            </a:r>
            <a:r>
              <a:rPr lang="en-US" dirty="0" err="1">
                <a:solidFill>
                  <a:srgbClr val="FF0000"/>
                </a:solidFill>
              </a:rPr>
              <a:t>solve..need</a:t>
            </a:r>
            <a:r>
              <a:rPr lang="en-US" dirty="0">
                <a:solidFill>
                  <a:srgbClr val="FF0000"/>
                </a:solidFill>
              </a:rPr>
              <a:t> help</a:t>
            </a:r>
            <a:endParaRPr lang="en-IN" dirty="0"/>
          </a:p>
        </p:txBody>
      </p:sp>
    </p:spTree>
    <p:extLst>
      <p:ext uri="{BB962C8B-B14F-4D97-AF65-F5344CB8AC3E}">
        <p14:creationId xmlns:p14="http://schemas.microsoft.com/office/powerpoint/2010/main" val="414690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5. Which is the best day to launch Ads. </a:t>
            </a:r>
            <a:endParaRPr lang="en-IN" dirty="0"/>
          </a:p>
        </p:txBody>
      </p:sp>
      <p:pic>
        <p:nvPicPr>
          <p:cNvPr id="3" name="Picture 2">
            <a:extLst>
              <a:ext uri="{FF2B5EF4-FFF2-40B4-BE49-F238E27FC236}">
                <a16:creationId xmlns:a16="http://schemas.microsoft.com/office/drawing/2014/main" id="{9E9D2D16-03B4-0AE6-60F5-F7364B4EE6BE}"/>
              </a:ext>
            </a:extLst>
          </p:cNvPr>
          <p:cNvPicPr>
            <a:picLocks noChangeAspect="1"/>
          </p:cNvPicPr>
          <p:nvPr/>
        </p:nvPicPr>
        <p:blipFill>
          <a:blip r:embed="rId2"/>
          <a:stretch>
            <a:fillRect/>
          </a:stretch>
        </p:blipFill>
        <p:spPr>
          <a:xfrm>
            <a:off x="1655936" y="889617"/>
            <a:ext cx="5448772" cy="3589331"/>
          </a:xfrm>
          <a:prstGeom prst="rect">
            <a:avLst/>
          </a:prstGeom>
        </p:spPr>
      </p:pic>
    </p:spTree>
    <p:extLst>
      <p:ext uri="{BB962C8B-B14F-4D97-AF65-F5344CB8AC3E}">
        <p14:creationId xmlns:p14="http://schemas.microsoft.com/office/powerpoint/2010/main" val="4224081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0228B1-E4FC-6D10-6F47-BFE65CA47771}"/>
              </a:ext>
            </a:extLst>
          </p:cNvPr>
          <p:cNvSpPr txBox="1"/>
          <p:nvPr/>
        </p:nvSpPr>
        <p:spPr>
          <a:xfrm>
            <a:off x="1461155" y="395926"/>
            <a:ext cx="8436989" cy="369332"/>
          </a:xfrm>
          <a:prstGeom prst="rect">
            <a:avLst/>
          </a:prstGeom>
          <a:noFill/>
        </p:spPr>
        <p:txBody>
          <a:bodyPr wrap="square" rtlCol="0">
            <a:spAutoFit/>
          </a:bodyPr>
          <a:lstStyle/>
          <a:p>
            <a:r>
              <a:rPr lang="en-US" dirty="0"/>
              <a:t>6. How active are users on Instagram</a:t>
            </a:r>
            <a:endParaRPr lang="en-IN" dirty="0"/>
          </a:p>
        </p:txBody>
      </p:sp>
      <p:pic>
        <p:nvPicPr>
          <p:cNvPr id="3" name="Picture 2">
            <a:extLst>
              <a:ext uri="{FF2B5EF4-FFF2-40B4-BE49-F238E27FC236}">
                <a16:creationId xmlns:a16="http://schemas.microsoft.com/office/drawing/2014/main" id="{42E15BBD-44F0-1799-0367-F625E85CA900}"/>
              </a:ext>
            </a:extLst>
          </p:cNvPr>
          <p:cNvPicPr>
            <a:picLocks noChangeAspect="1"/>
          </p:cNvPicPr>
          <p:nvPr/>
        </p:nvPicPr>
        <p:blipFill>
          <a:blip r:embed="rId2"/>
          <a:stretch>
            <a:fillRect/>
          </a:stretch>
        </p:blipFill>
        <p:spPr>
          <a:xfrm>
            <a:off x="1461155" y="765258"/>
            <a:ext cx="6447079" cy="3360711"/>
          </a:xfrm>
          <a:prstGeom prst="rect">
            <a:avLst/>
          </a:prstGeom>
        </p:spPr>
      </p:pic>
      <p:sp>
        <p:nvSpPr>
          <p:cNvPr id="5" name="TextBox 4">
            <a:extLst>
              <a:ext uri="{FF2B5EF4-FFF2-40B4-BE49-F238E27FC236}">
                <a16:creationId xmlns:a16="http://schemas.microsoft.com/office/drawing/2014/main" id="{691A18F6-43EE-8A3A-283D-710F426DCF91}"/>
              </a:ext>
            </a:extLst>
          </p:cNvPr>
          <p:cNvSpPr txBox="1"/>
          <p:nvPr/>
        </p:nvSpPr>
        <p:spPr>
          <a:xfrm>
            <a:off x="1593130" y="4496586"/>
            <a:ext cx="3374796" cy="369332"/>
          </a:xfrm>
          <a:prstGeom prst="rect">
            <a:avLst/>
          </a:prstGeom>
          <a:noFill/>
        </p:spPr>
        <p:txBody>
          <a:bodyPr wrap="square" rtlCol="0">
            <a:spAutoFit/>
          </a:bodyPr>
          <a:lstStyle/>
          <a:p>
            <a:r>
              <a:rPr lang="en-US" dirty="0"/>
              <a:t>Total users on Instagram	</a:t>
            </a:r>
            <a:endParaRPr lang="en-IN" dirty="0"/>
          </a:p>
        </p:txBody>
      </p:sp>
      <p:pic>
        <p:nvPicPr>
          <p:cNvPr id="8" name="Picture 7">
            <a:extLst>
              <a:ext uri="{FF2B5EF4-FFF2-40B4-BE49-F238E27FC236}">
                <a16:creationId xmlns:a16="http://schemas.microsoft.com/office/drawing/2014/main" id="{E500B5A5-C404-5801-2DD5-096CD3191BE2}"/>
              </a:ext>
            </a:extLst>
          </p:cNvPr>
          <p:cNvPicPr>
            <a:picLocks noChangeAspect="1"/>
          </p:cNvPicPr>
          <p:nvPr/>
        </p:nvPicPr>
        <p:blipFill>
          <a:blip r:embed="rId3"/>
          <a:stretch>
            <a:fillRect/>
          </a:stretch>
        </p:blipFill>
        <p:spPr>
          <a:xfrm>
            <a:off x="4346361" y="3181752"/>
            <a:ext cx="5082980" cy="3368332"/>
          </a:xfrm>
          <a:prstGeom prst="rect">
            <a:avLst/>
          </a:prstGeom>
        </p:spPr>
      </p:pic>
    </p:spTree>
    <p:extLst>
      <p:ext uri="{BB962C8B-B14F-4D97-AF65-F5344CB8AC3E}">
        <p14:creationId xmlns:p14="http://schemas.microsoft.com/office/powerpoint/2010/main" val="340448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647A4-231B-3614-16B8-82C086B05D85}"/>
              </a:ext>
            </a:extLst>
          </p:cNvPr>
          <p:cNvSpPr txBox="1"/>
          <p:nvPr/>
        </p:nvSpPr>
        <p:spPr>
          <a:xfrm>
            <a:off x="2620652" y="1102936"/>
            <a:ext cx="2384051" cy="369332"/>
          </a:xfrm>
          <a:prstGeom prst="rect">
            <a:avLst/>
          </a:prstGeom>
          <a:noFill/>
        </p:spPr>
        <p:txBody>
          <a:bodyPr wrap="none" rtlCol="0">
            <a:spAutoFit/>
          </a:bodyPr>
          <a:lstStyle/>
          <a:p>
            <a:r>
              <a:rPr lang="en-US" dirty="0"/>
              <a:t>Total number of photos</a:t>
            </a:r>
            <a:endParaRPr lang="en-IN" dirty="0"/>
          </a:p>
        </p:txBody>
      </p:sp>
      <p:pic>
        <p:nvPicPr>
          <p:cNvPr id="4" name="Picture 3">
            <a:extLst>
              <a:ext uri="{FF2B5EF4-FFF2-40B4-BE49-F238E27FC236}">
                <a16:creationId xmlns:a16="http://schemas.microsoft.com/office/drawing/2014/main" id="{C4EBF102-648A-3CFB-C13C-318F51BE2585}"/>
              </a:ext>
            </a:extLst>
          </p:cNvPr>
          <p:cNvPicPr>
            <a:picLocks noChangeAspect="1"/>
          </p:cNvPicPr>
          <p:nvPr/>
        </p:nvPicPr>
        <p:blipFill>
          <a:blip r:embed="rId2"/>
          <a:stretch>
            <a:fillRect/>
          </a:stretch>
        </p:blipFill>
        <p:spPr>
          <a:xfrm>
            <a:off x="2620652" y="1472268"/>
            <a:ext cx="5883150" cy="3284505"/>
          </a:xfrm>
          <a:prstGeom prst="rect">
            <a:avLst/>
          </a:prstGeom>
        </p:spPr>
      </p:pic>
    </p:spTree>
    <p:extLst>
      <p:ext uri="{BB962C8B-B14F-4D97-AF65-F5344CB8AC3E}">
        <p14:creationId xmlns:p14="http://schemas.microsoft.com/office/powerpoint/2010/main" val="313812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4465</TotalTime>
  <Words>540</Words>
  <Application>Microsoft Office PowerPoint</Application>
  <PresentationFormat>Widescreen</PresentationFormat>
  <Paragraphs>72</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Microsoft Excel Worksheet</vt:lpstr>
      <vt:lpstr>Project title – Instagram User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Instagram User Analytics</dc:title>
  <dc:creator>Ravi Kumar</dc:creator>
  <cp:lastModifiedBy>Ravi Kumar</cp:lastModifiedBy>
  <cp:revision>7</cp:revision>
  <dcterms:created xsi:type="dcterms:W3CDTF">2022-12-14T05:16:13Z</dcterms:created>
  <dcterms:modified xsi:type="dcterms:W3CDTF">2022-12-20T08:08:38Z</dcterms:modified>
</cp:coreProperties>
</file>