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61" r:id="rId5"/>
    <p:sldId id="262" r:id="rId6"/>
    <p:sldId id="260" r:id="rId7"/>
    <p:sldId id="265" r:id="rId8"/>
    <p:sldId id="259" r:id="rId9"/>
    <p:sldId id="258"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1639-FB13-40CD-A194-81EC554FB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456F4F-4BC9-4DD4-979A-E78F89E32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C6E95A-68CD-4DC2-8942-A99872CFEA97}"/>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E3BD3CFB-E6B3-47B8-85BB-6B01F907A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9A556-18E3-4BBA-BB48-ADDF960223D2}"/>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333793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EE3F-F6F9-4320-97F3-4D2E19ECCD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E7918-8813-4D57-8A2F-0CE17EE95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B7A4C-ED9C-4823-8FA8-E9E30A4047A4}"/>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C3A267BA-6578-4077-8580-030BB7582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B0B43-7A1D-4667-A3E2-8936BE5466AA}"/>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347610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9A83F-FEE2-46F5-AF6E-A9A2F3E6BF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B8EB42-C8DA-4963-917A-2FB84426CC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F7EE4-BB53-414F-A5FC-3EF710C3833D}"/>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B0599545-6C0C-4008-BC07-EF21E1E47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89FF9-26B0-48B1-8A9A-8AEDC5D3FFB0}"/>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86116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22F-2D8E-4731-A73E-2833C177B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9B782-AC26-416E-9E9A-E982C23B6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365E3-6926-46D9-8E20-A1C13CEA4F77}"/>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5E1A4710-1830-4E89-ADE5-6CF233E75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562A8-0BE3-499A-93FF-C853BE2E15A8}"/>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205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FC5-5E6E-4F11-95AE-D400BA5CEF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A3AED1-71FE-4FE4-A641-0B90C521B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BDF85-EDA8-4C2F-ACBF-E459986DA275}"/>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C72BDBB1-0337-44F0-B693-69F147225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75608-74CF-4BB3-BFA0-C77C6D9CFF18}"/>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99853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A22E-43A3-4380-9EDE-F10EB9F75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CD93A-A787-4FC3-B0B3-47A39DB2E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17AAD5-6D99-4AC6-BCE1-3794A25DD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380B74-FEEA-44AD-929F-FB79A4C2E7BE}"/>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6" name="Footer Placeholder 5">
            <a:extLst>
              <a:ext uri="{FF2B5EF4-FFF2-40B4-BE49-F238E27FC236}">
                <a16:creationId xmlns:a16="http://schemas.microsoft.com/office/drawing/2014/main" id="{0E4B9534-D2EB-4111-B348-9FED11C70B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F3D07-275A-4170-A61D-CD5987D59CD7}"/>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56442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7FE1-93DC-4697-AA37-FE6DC67E0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8A0236-0787-4854-9FF7-EB5DC8A11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C59AA-0B2F-48E6-BC99-66376CC14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462A-B901-4261-8DD0-8AE1DC289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FE4A-E996-4A82-8EF2-0DE72FF60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9684AA-EAE0-40EA-B0D7-0B6380CC1426}"/>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8" name="Footer Placeholder 7">
            <a:extLst>
              <a:ext uri="{FF2B5EF4-FFF2-40B4-BE49-F238E27FC236}">
                <a16:creationId xmlns:a16="http://schemas.microsoft.com/office/drawing/2014/main" id="{70D48074-88C1-4405-B1F1-C0D590509C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D13C31-3FDE-4667-B615-5F867F15ADE2}"/>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63079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C3A3-F5D2-4B4D-A435-B6BA4D77A0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9EE488-2523-4E6B-825F-01D27DD2B8DE}"/>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4" name="Footer Placeholder 3">
            <a:extLst>
              <a:ext uri="{FF2B5EF4-FFF2-40B4-BE49-F238E27FC236}">
                <a16:creationId xmlns:a16="http://schemas.microsoft.com/office/drawing/2014/main" id="{CBF1ABF8-100D-462C-9E1D-0E6ACCCB43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D701B1-4DC4-435C-BC14-1EB8DD774DE5}"/>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08014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23E1C-DC02-4D4C-A0E0-E29074E25479}"/>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3" name="Footer Placeholder 2">
            <a:extLst>
              <a:ext uri="{FF2B5EF4-FFF2-40B4-BE49-F238E27FC236}">
                <a16:creationId xmlns:a16="http://schemas.microsoft.com/office/drawing/2014/main" id="{76012B9E-3040-4B59-A111-93B2D40BAC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27E32F-D9DA-4EBA-94F7-E50D81854C48}"/>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40869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BB0B-9BF9-4DA4-8A1D-06B2B4A7E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0C2133-599E-42F0-844B-E64D92D09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CA650D-D652-4862-8BFD-262118900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39A0E-ABB4-4D69-BB83-DA129D604CBB}"/>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6" name="Footer Placeholder 5">
            <a:extLst>
              <a:ext uri="{FF2B5EF4-FFF2-40B4-BE49-F238E27FC236}">
                <a16:creationId xmlns:a16="http://schemas.microsoft.com/office/drawing/2014/main" id="{B02A8C71-F40E-401F-86CE-348166377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35C9D-AAEE-43CB-981D-502252AAD99E}"/>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135664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5091-F169-4C9B-A2A4-D9469A4D5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3A71C-4451-44F8-A72B-526247EE7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11F3C-C057-4DD3-B513-48057937C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1A345-6862-45F0-857D-E73187D1BC8E}"/>
              </a:ext>
            </a:extLst>
          </p:cNvPr>
          <p:cNvSpPr>
            <a:spLocks noGrp="1"/>
          </p:cNvSpPr>
          <p:nvPr>
            <p:ph type="dt" sz="half" idx="10"/>
          </p:nvPr>
        </p:nvSpPr>
        <p:spPr/>
        <p:txBody>
          <a:bodyPr/>
          <a:lstStyle/>
          <a:p>
            <a:fld id="{71D869DF-6157-43BE-A28C-41E8C3FBF696}" type="datetimeFigureOut">
              <a:rPr lang="en-IN" smtClean="0"/>
              <a:t>27-06-2021</a:t>
            </a:fld>
            <a:endParaRPr lang="en-IN"/>
          </a:p>
        </p:txBody>
      </p:sp>
      <p:sp>
        <p:nvSpPr>
          <p:cNvPr id="6" name="Footer Placeholder 5">
            <a:extLst>
              <a:ext uri="{FF2B5EF4-FFF2-40B4-BE49-F238E27FC236}">
                <a16:creationId xmlns:a16="http://schemas.microsoft.com/office/drawing/2014/main" id="{28D020CC-6E6A-4909-921B-40F3F2BC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BCB55-C1B6-448E-ADBD-9A2131239449}"/>
              </a:ext>
            </a:extLst>
          </p:cNvPr>
          <p:cNvSpPr>
            <a:spLocks noGrp="1"/>
          </p:cNvSpPr>
          <p:nvPr>
            <p:ph type="sldNum" sz="quarter" idx="12"/>
          </p:nvPr>
        </p:nvSpPr>
        <p:spPr/>
        <p:txBody>
          <a:bodyPr/>
          <a:lstStyle/>
          <a:p>
            <a:fld id="{34677C23-4AF2-4317-B331-0CBCBE738326}" type="slidenum">
              <a:rPr lang="en-IN" smtClean="0"/>
              <a:t>‹#›</a:t>
            </a:fld>
            <a:endParaRPr lang="en-IN"/>
          </a:p>
        </p:txBody>
      </p:sp>
    </p:spTree>
    <p:extLst>
      <p:ext uri="{BB962C8B-B14F-4D97-AF65-F5344CB8AC3E}">
        <p14:creationId xmlns:p14="http://schemas.microsoft.com/office/powerpoint/2010/main" val="247025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8BAB8-2810-46E7-96AB-334F48EFC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5C769C-A142-4755-B60A-F1440681C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29607-E5FF-4A0E-97DC-A82978B83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869DF-6157-43BE-A28C-41E8C3FBF696}" type="datetimeFigureOut">
              <a:rPr lang="en-IN" smtClean="0"/>
              <a:t>27-06-2021</a:t>
            </a:fld>
            <a:endParaRPr lang="en-IN"/>
          </a:p>
        </p:txBody>
      </p:sp>
      <p:sp>
        <p:nvSpPr>
          <p:cNvPr id="5" name="Footer Placeholder 4">
            <a:extLst>
              <a:ext uri="{FF2B5EF4-FFF2-40B4-BE49-F238E27FC236}">
                <a16:creationId xmlns:a16="http://schemas.microsoft.com/office/drawing/2014/main" id="{20B806CB-E144-47A1-9558-7CC7E62B0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74A402-F458-42F3-9BE5-4313C28B1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7C23-4AF2-4317-B331-0CBCBE738326}" type="slidenum">
              <a:rPr lang="en-IN" smtClean="0"/>
              <a:t>‹#›</a:t>
            </a:fld>
            <a:endParaRPr lang="en-IN"/>
          </a:p>
        </p:txBody>
      </p:sp>
    </p:spTree>
    <p:extLst>
      <p:ext uri="{BB962C8B-B14F-4D97-AF65-F5344CB8AC3E}">
        <p14:creationId xmlns:p14="http://schemas.microsoft.com/office/powerpoint/2010/main" val="363404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TgpUlmdOAMU"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6DD400-9707-472E-96DB-128BF882C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439"/>
          </a:xfrm>
          <a:prstGeom prst="rect">
            <a:avLst/>
          </a:prstGeom>
        </p:spPr>
      </p:pic>
    </p:spTree>
    <p:extLst>
      <p:ext uri="{BB962C8B-B14F-4D97-AF65-F5344CB8AC3E}">
        <p14:creationId xmlns:p14="http://schemas.microsoft.com/office/powerpoint/2010/main" val="414402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41793-2BC6-4E22-8108-06DA5448FFAF}"/>
              </a:ext>
            </a:extLst>
          </p:cNvPr>
          <p:cNvSpPr txBox="1"/>
          <p:nvPr/>
        </p:nvSpPr>
        <p:spPr>
          <a:xfrm>
            <a:off x="3173766" y="506027"/>
            <a:ext cx="6933460" cy="769441"/>
          </a:xfrm>
          <a:prstGeom prst="rect">
            <a:avLst/>
          </a:prstGeom>
          <a:noFill/>
        </p:spPr>
        <p:txBody>
          <a:bodyPr wrap="square" rtlCol="0">
            <a:spAutoFit/>
          </a:bodyPr>
          <a:lstStyle/>
          <a:p>
            <a:r>
              <a:rPr lang="en-US" sz="4400" dirty="0"/>
              <a:t>Team Contribution</a:t>
            </a:r>
            <a:endParaRPr lang="en-IN" sz="4400" dirty="0"/>
          </a:p>
        </p:txBody>
      </p:sp>
      <p:sp>
        <p:nvSpPr>
          <p:cNvPr id="3" name="TextBox 2">
            <a:extLst>
              <a:ext uri="{FF2B5EF4-FFF2-40B4-BE49-F238E27FC236}">
                <a16:creationId xmlns:a16="http://schemas.microsoft.com/office/drawing/2014/main" id="{15C6B3FD-D8E0-499B-B3D9-4F6B7C894B67}"/>
              </a:ext>
            </a:extLst>
          </p:cNvPr>
          <p:cNvSpPr txBox="1"/>
          <p:nvPr/>
        </p:nvSpPr>
        <p:spPr>
          <a:xfrm>
            <a:off x="1455937" y="1882065"/>
            <a:ext cx="10369119" cy="1754326"/>
          </a:xfrm>
          <a:prstGeom prst="rect">
            <a:avLst/>
          </a:prstGeom>
          <a:noFill/>
        </p:spPr>
        <p:txBody>
          <a:bodyPr wrap="square" rtlCol="0">
            <a:spAutoFit/>
          </a:bodyPr>
          <a:lstStyle/>
          <a:p>
            <a:r>
              <a:rPr lang="en-US" sz="3600" dirty="0"/>
              <a:t>Aniket Bane – Video Editing &amp; Documentation</a:t>
            </a:r>
          </a:p>
          <a:p>
            <a:r>
              <a:rPr lang="en-US" sz="3600" dirty="0"/>
              <a:t>Gaurav Konde –  Code Integration &amp; Server Hosting</a:t>
            </a:r>
          </a:p>
          <a:p>
            <a:r>
              <a:rPr lang="en-US" sz="3600" dirty="0"/>
              <a:t>Ravikumar </a:t>
            </a:r>
            <a:r>
              <a:rPr lang="en-US" sz="3600" dirty="0" err="1"/>
              <a:t>Chaurasia</a:t>
            </a:r>
            <a:r>
              <a:rPr lang="en-US" sz="3600" dirty="0"/>
              <a:t> – Scripting &amp; planner</a:t>
            </a:r>
          </a:p>
        </p:txBody>
      </p:sp>
    </p:spTree>
    <p:extLst>
      <p:ext uri="{BB962C8B-B14F-4D97-AF65-F5344CB8AC3E}">
        <p14:creationId xmlns:p14="http://schemas.microsoft.com/office/powerpoint/2010/main" val="125560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9449C-15BF-4B5A-8D50-C8A4D49FAC40}"/>
              </a:ext>
            </a:extLst>
          </p:cNvPr>
          <p:cNvSpPr txBox="1"/>
          <p:nvPr/>
        </p:nvSpPr>
        <p:spPr>
          <a:xfrm>
            <a:off x="372861" y="237879"/>
            <a:ext cx="3613213" cy="3046988"/>
          </a:xfrm>
          <a:prstGeom prst="rect">
            <a:avLst/>
          </a:prstGeom>
          <a:noFill/>
        </p:spPr>
        <p:txBody>
          <a:bodyPr wrap="square" rtlCol="0">
            <a:spAutoFit/>
          </a:bodyPr>
          <a:lstStyle/>
          <a:p>
            <a:r>
              <a:rPr lang="en-US" sz="9600" dirty="0">
                <a:latin typeface="Bahnschrift SemiBold" panose="020B0502040204020203" pitchFamily="34" charset="0"/>
              </a:rPr>
              <a:t>Thank </a:t>
            </a:r>
          </a:p>
          <a:p>
            <a:r>
              <a:rPr lang="en-US" sz="9600" dirty="0">
                <a:latin typeface="Bahnschrift SemiBold" panose="020B0502040204020203" pitchFamily="34" charset="0"/>
              </a:rPr>
              <a:t>You </a:t>
            </a:r>
            <a:endParaRPr lang="en-IN" sz="9600" dirty="0">
              <a:latin typeface="Bahnschrift SemiBold" panose="020B0502040204020203" pitchFamily="34" charset="0"/>
            </a:endParaRPr>
          </a:p>
        </p:txBody>
      </p:sp>
      <p:pic>
        <p:nvPicPr>
          <p:cNvPr id="4" name="Picture 3">
            <a:extLst>
              <a:ext uri="{FF2B5EF4-FFF2-40B4-BE49-F238E27FC236}">
                <a16:creationId xmlns:a16="http://schemas.microsoft.com/office/drawing/2014/main" id="{72AA01B1-3F4A-42F1-9D91-3EB2BA56E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123" y="2792156"/>
            <a:ext cx="3844031" cy="3844031"/>
          </a:xfrm>
          <a:prstGeom prst="rect">
            <a:avLst/>
          </a:prstGeom>
        </p:spPr>
      </p:pic>
    </p:spTree>
    <p:extLst>
      <p:ext uri="{BB962C8B-B14F-4D97-AF65-F5344CB8AC3E}">
        <p14:creationId xmlns:p14="http://schemas.microsoft.com/office/powerpoint/2010/main" val="136135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44D83-C1D6-4B4D-A25B-8304BE846BE3}"/>
              </a:ext>
            </a:extLst>
          </p:cNvPr>
          <p:cNvSpPr txBox="1"/>
          <p:nvPr/>
        </p:nvSpPr>
        <p:spPr>
          <a:xfrm>
            <a:off x="2250488" y="195309"/>
            <a:ext cx="7140605" cy="707886"/>
          </a:xfrm>
          <a:prstGeom prst="rect">
            <a:avLst/>
          </a:prstGeom>
          <a:noFill/>
        </p:spPr>
        <p:txBody>
          <a:bodyPr wrap="square" rtlCol="0">
            <a:spAutoFit/>
          </a:bodyPr>
          <a:lstStyle/>
          <a:p>
            <a:r>
              <a:rPr lang="en-US" sz="4000" dirty="0"/>
              <a:t>Inspiration &amp; Problem Statement</a:t>
            </a:r>
            <a:endParaRPr lang="en-IN" sz="4000" dirty="0"/>
          </a:p>
        </p:txBody>
      </p:sp>
      <p:sp>
        <p:nvSpPr>
          <p:cNvPr id="4" name="TextBox 3">
            <a:extLst>
              <a:ext uri="{FF2B5EF4-FFF2-40B4-BE49-F238E27FC236}">
                <a16:creationId xmlns:a16="http://schemas.microsoft.com/office/drawing/2014/main" id="{0EDC45F4-F148-484B-BFA0-0DC2ACDD8AF7}"/>
              </a:ext>
            </a:extLst>
          </p:cNvPr>
          <p:cNvSpPr txBox="1"/>
          <p:nvPr/>
        </p:nvSpPr>
        <p:spPr>
          <a:xfrm>
            <a:off x="1707472" y="1030380"/>
            <a:ext cx="8492971"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73339"/>
                </a:solidFill>
                <a:effectLst/>
                <a:latin typeface="Nunito Sans"/>
              </a:rPr>
              <a:t>As long as there have been roads there have been crashes. As vehicle technology improved and speeds increased, these crashes became more and more destructive.</a:t>
            </a:r>
          </a:p>
          <a:p>
            <a:pPr marL="342900" indent="-342900">
              <a:buFont typeface="Arial" panose="020B0604020202020204" pitchFamily="34" charset="0"/>
              <a:buChar char="•"/>
            </a:pPr>
            <a:r>
              <a:rPr lang="en-US" sz="2400" b="0" i="0" dirty="0">
                <a:solidFill>
                  <a:srgbClr val="273339"/>
                </a:solidFill>
                <a:effectLst/>
                <a:latin typeface="Nunito Sans"/>
              </a:rPr>
              <a:t>While the implementation of crumple zones, driver cages, steel bar doors, and airbags have served to lower the cost in human loss to these crashes, a more comprehensive vision is needed, to solve this problem.</a:t>
            </a:r>
          </a:p>
          <a:p>
            <a:pPr marL="342900" indent="-342900">
              <a:buFont typeface="Arial" panose="020B0604020202020204" pitchFamily="34" charset="0"/>
              <a:buChar char="•"/>
            </a:pPr>
            <a:r>
              <a:rPr lang="en-US" sz="2400" b="0" i="0" dirty="0">
                <a:solidFill>
                  <a:srgbClr val="273339"/>
                </a:solidFill>
                <a:effectLst/>
                <a:latin typeface="Nunito Sans"/>
              </a:rPr>
              <a:t>Almost 467,044 road accidents have been reported in 2018 and has been increasing. </a:t>
            </a:r>
          </a:p>
          <a:p>
            <a:pPr marL="342900" indent="-342900">
              <a:buFont typeface="Arial" panose="020B0604020202020204" pitchFamily="34" charset="0"/>
              <a:buChar char="•"/>
            </a:pPr>
            <a:r>
              <a:rPr lang="en-US" sz="2400" b="0" i="0" dirty="0">
                <a:solidFill>
                  <a:srgbClr val="FF0000"/>
                </a:solidFill>
                <a:effectLst/>
                <a:latin typeface="Nunito Sans"/>
              </a:rPr>
              <a:t>Major reasons for the deaths is due to the lack of critical medical support .</a:t>
            </a:r>
          </a:p>
          <a:p>
            <a:pPr marL="342900" indent="-342900">
              <a:buFont typeface="Arial" panose="020B0604020202020204" pitchFamily="34" charset="0"/>
              <a:buChar char="•"/>
            </a:pPr>
            <a:r>
              <a:rPr lang="en-US" sz="2400" dirty="0">
                <a:solidFill>
                  <a:srgbClr val="FF0000"/>
                </a:solidFill>
                <a:latin typeface="Nunito Sans"/>
              </a:rPr>
              <a:t>So, to solve this up I have come up with this “</a:t>
            </a:r>
            <a:r>
              <a:rPr lang="en-US" sz="2400" dirty="0" err="1">
                <a:solidFill>
                  <a:srgbClr val="FF0000"/>
                </a:solidFill>
                <a:latin typeface="Nunito Sans"/>
              </a:rPr>
              <a:t>AcciLERT</a:t>
            </a:r>
            <a:r>
              <a:rPr lang="en-US" sz="2400" dirty="0">
                <a:solidFill>
                  <a:srgbClr val="FF0000"/>
                </a:solidFill>
                <a:latin typeface="Nunito Sans"/>
              </a:rPr>
              <a:t> 3.0”</a:t>
            </a:r>
            <a:endParaRPr lang="en-US" sz="2400" b="0" i="0" dirty="0">
              <a:solidFill>
                <a:srgbClr val="FF0000"/>
              </a:solidFill>
              <a:effectLst/>
              <a:latin typeface="Nunito Sans"/>
            </a:endParaRPr>
          </a:p>
        </p:txBody>
      </p:sp>
    </p:spTree>
    <p:extLst>
      <p:ext uri="{BB962C8B-B14F-4D97-AF65-F5344CB8AC3E}">
        <p14:creationId xmlns:p14="http://schemas.microsoft.com/office/powerpoint/2010/main" val="196135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646DF-0DA5-4D9E-B59F-51493042D38B}"/>
              </a:ext>
            </a:extLst>
          </p:cNvPr>
          <p:cNvSpPr txBox="1"/>
          <p:nvPr/>
        </p:nvSpPr>
        <p:spPr>
          <a:xfrm>
            <a:off x="4385569" y="159798"/>
            <a:ext cx="2388093" cy="769441"/>
          </a:xfrm>
          <a:prstGeom prst="rect">
            <a:avLst/>
          </a:prstGeom>
          <a:noFill/>
        </p:spPr>
        <p:txBody>
          <a:bodyPr wrap="square" rtlCol="0">
            <a:spAutoFit/>
          </a:bodyPr>
          <a:lstStyle/>
          <a:p>
            <a:r>
              <a:rPr lang="en-US" sz="4400" dirty="0"/>
              <a:t>Solution</a:t>
            </a:r>
            <a:endParaRPr lang="en-IN" sz="4400" dirty="0"/>
          </a:p>
        </p:txBody>
      </p:sp>
      <p:sp>
        <p:nvSpPr>
          <p:cNvPr id="3" name="TextBox 2">
            <a:extLst>
              <a:ext uri="{FF2B5EF4-FFF2-40B4-BE49-F238E27FC236}">
                <a16:creationId xmlns:a16="http://schemas.microsoft.com/office/drawing/2014/main" id="{7CE8FD8C-EFC8-4D5E-A8F5-21531959230A}"/>
              </a:ext>
            </a:extLst>
          </p:cNvPr>
          <p:cNvSpPr txBox="1"/>
          <p:nvPr/>
        </p:nvSpPr>
        <p:spPr>
          <a:xfrm>
            <a:off x="1895382" y="1284344"/>
            <a:ext cx="8220722" cy="378565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B0F0"/>
                </a:solidFill>
                <a:effectLst/>
                <a:latin typeface="Nunito Sans"/>
              </a:rPr>
              <a:t>Acci</a:t>
            </a:r>
            <a:r>
              <a:rPr lang="en-US" sz="2400" b="0" i="0" dirty="0">
                <a:solidFill>
                  <a:srgbClr val="002060"/>
                </a:solidFill>
                <a:effectLst/>
                <a:latin typeface="Nunito Sans"/>
              </a:rPr>
              <a:t>LERT</a:t>
            </a:r>
            <a:r>
              <a:rPr lang="en-US" sz="2400" b="0" i="0" dirty="0">
                <a:solidFill>
                  <a:srgbClr val="273339"/>
                </a:solidFill>
                <a:effectLst/>
                <a:latin typeface="Nunito Sans"/>
              </a:rPr>
              <a:t> notify about the accident to the nearest hospital located with the accident location with direction with the driver's medical data to save the critical time of life and death.</a:t>
            </a:r>
          </a:p>
          <a:p>
            <a:pPr marL="342900" indent="-342900">
              <a:buFont typeface="Arial" panose="020B0604020202020204" pitchFamily="34" charset="0"/>
              <a:buChar char="•"/>
            </a:pPr>
            <a:r>
              <a:rPr lang="en-US" sz="2400" b="0" i="0" dirty="0">
                <a:solidFill>
                  <a:srgbClr val="273339"/>
                </a:solidFill>
                <a:effectLst/>
                <a:latin typeface="Nunito Sans"/>
              </a:rPr>
              <a:t>It also provides the hospital with the drivers relatives contact detail and could contact them immediately. </a:t>
            </a:r>
          </a:p>
          <a:p>
            <a:pPr marL="342900" indent="-342900">
              <a:buFont typeface="Arial" panose="020B0604020202020204" pitchFamily="34" charset="0"/>
              <a:buChar char="•"/>
            </a:pPr>
            <a:r>
              <a:rPr lang="en-US" sz="2400" dirty="0">
                <a:solidFill>
                  <a:srgbClr val="273339"/>
                </a:solidFill>
                <a:latin typeface="Nunito Sans"/>
              </a:rPr>
              <a:t>I</a:t>
            </a:r>
            <a:r>
              <a:rPr lang="en-US" sz="2400" b="0" i="0" dirty="0">
                <a:solidFill>
                  <a:srgbClr val="273339"/>
                </a:solidFill>
                <a:effectLst/>
                <a:latin typeface="Nunito Sans"/>
              </a:rPr>
              <a:t>t notifies to the relatives about the current status of the accident and the hospital location to the relatives were the patient must have been admitted</a:t>
            </a:r>
            <a:r>
              <a:rPr lang="en-US" sz="2400" dirty="0">
                <a:solidFill>
                  <a:srgbClr val="273339"/>
                </a:solidFill>
                <a:latin typeface="Nunito Sans"/>
              </a:rPr>
              <a:t>.</a:t>
            </a:r>
          </a:p>
          <a:p>
            <a:pPr marL="342900" indent="-342900">
              <a:buFont typeface="Arial" panose="020B0604020202020204" pitchFamily="34" charset="0"/>
              <a:buChar char="•"/>
            </a:pPr>
            <a:r>
              <a:rPr lang="en-US" sz="2400" b="0" i="0" dirty="0">
                <a:solidFill>
                  <a:srgbClr val="273339"/>
                </a:solidFill>
                <a:effectLst/>
                <a:latin typeface="Nunito Sans"/>
              </a:rPr>
              <a:t> It performs the alcohol detection and warns the driver and also performs engine lock system</a:t>
            </a:r>
            <a:endParaRPr lang="en-IN" sz="2400" dirty="0"/>
          </a:p>
        </p:txBody>
      </p:sp>
    </p:spTree>
    <p:extLst>
      <p:ext uri="{BB962C8B-B14F-4D97-AF65-F5344CB8AC3E}">
        <p14:creationId xmlns:p14="http://schemas.microsoft.com/office/powerpoint/2010/main" val="348885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61D00-3FD7-4533-9F9C-70EC2A6609D9}"/>
              </a:ext>
            </a:extLst>
          </p:cNvPr>
          <p:cNvSpPr txBox="1"/>
          <p:nvPr/>
        </p:nvSpPr>
        <p:spPr>
          <a:xfrm>
            <a:off x="4085208" y="47305"/>
            <a:ext cx="4021584" cy="769441"/>
          </a:xfrm>
          <a:prstGeom prst="rect">
            <a:avLst/>
          </a:prstGeom>
          <a:noFill/>
        </p:spPr>
        <p:txBody>
          <a:bodyPr wrap="square" rtlCol="0">
            <a:spAutoFit/>
          </a:bodyPr>
          <a:lstStyle/>
          <a:p>
            <a:r>
              <a:rPr lang="en-US" sz="4400" dirty="0"/>
              <a:t>Block Diagram</a:t>
            </a:r>
            <a:endParaRPr lang="en-IN" sz="4400" dirty="0"/>
          </a:p>
        </p:txBody>
      </p:sp>
      <p:pic>
        <p:nvPicPr>
          <p:cNvPr id="5" name="Picture 4">
            <a:extLst>
              <a:ext uri="{FF2B5EF4-FFF2-40B4-BE49-F238E27FC236}">
                <a16:creationId xmlns:a16="http://schemas.microsoft.com/office/drawing/2014/main" id="{5FA9AB40-144A-44E7-AD04-4816EFD9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14720"/>
            <a:ext cx="10934700" cy="5895975"/>
          </a:xfrm>
          <a:prstGeom prst="rect">
            <a:avLst/>
          </a:prstGeom>
        </p:spPr>
      </p:pic>
    </p:spTree>
    <p:extLst>
      <p:ext uri="{BB962C8B-B14F-4D97-AF65-F5344CB8AC3E}">
        <p14:creationId xmlns:p14="http://schemas.microsoft.com/office/powerpoint/2010/main" val="359094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788461-7988-4A59-9AE2-A325DF702F6D}"/>
              </a:ext>
            </a:extLst>
          </p:cNvPr>
          <p:cNvPicPr>
            <a:picLocks noChangeAspect="1"/>
          </p:cNvPicPr>
          <p:nvPr/>
        </p:nvPicPr>
        <p:blipFill rotWithShape="1">
          <a:blip r:embed="rId2">
            <a:extLst>
              <a:ext uri="{28A0092B-C50C-407E-A947-70E740481C1C}">
                <a14:useLocalDpi xmlns:a14="http://schemas.microsoft.com/office/drawing/2010/main" val="0"/>
              </a:ext>
            </a:extLst>
          </a:blip>
          <a:srcRect l="4381"/>
          <a:stretch/>
        </p:blipFill>
        <p:spPr>
          <a:xfrm>
            <a:off x="186431" y="519344"/>
            <a:ext cx="9687758" cy="6249880"/>
          </a:xfrm>
          <a:prstGeom prst="rect">
            <a:avLst/>
          </a:prstGeom>
        </p:spPr>
      </p:pic>
      <p:sp>
        <p:nvSpPr>
          <p:cNvPr id="5" name="TextBox 4">
            <a:extLst>
              <a:ext uri="{FF2B5EF4-FFF2-40B4-BE49-F238E27FC236}">
                <a16:creationId xmlns:a16="http://schemas.microsoft.com/office/drawing/2014/main" id="{C86FA273-B037-41B1-88B4-2363907DFDAE}"/>
              </a:ext>
            </a:extLst>
          </p:cNvPr>
          <p:cNvSpPr txBox="1"/>
          <p:nvPr/>
        </p:nvSpPr>
        <p:spPr>
          <a:xfrm>
            <a:off x="4385569" y="0"/>
            <a:ext cx="2867487" cy="769441"/>
          </a:xfrm>
          <a:prstGeom prst="rect">
            <a:avLst/>
          </a:prstGeom>
          <a:noFill/>
        </p:spPr>
        <p:txBody>
          <a:bodyPr wrap="square" rtlCol="0">
            <a:spAutoFit/>
          </a:bodyPr>
          <a:lstStyle/>
          <a:p>
            <a:r>
              <a:rPr lang="en-US" sz="4400" dirty="0"/>
              <a:t>Concept</a:t>
            </a:r>
            <a:endParaRPr lang="en-IN" sz="4400" dirty="0"/>
          </a:p>
        </p:txBody>
      </p:sp>
      <p:pic>
        <p:nvPicPr>
          <p:cNvPr id="6" name="Picture 5">
            <a:extLst>
              <a:ext uri="{FF2B5EF4-FFF2-40B4-BE49-F238E27FC236}">
                <a16:creationId xmlns:a16="http://schemas.microsoft.com/office/drawing/2014/main" id="{8C9ADB5F-163E-4C15-BD9A-BE316A3F8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7758" y="1305014"/>
            <a:ext cx="2100446" cy="3734125"/>
          </a:xfrm>
          <a:prstGeom prst="rect">
            <a:avLst/>
          </a:prstGeom>
        </p:spPr>
      </p:pic>
    </p:spTree>
    <p:extLst>
      <p:ext uri="{BB962C8B-B14F-4D97-AF65-F5344CB8AC3E}">
        <p14:creationId xmlns:p14="http://schemas.microsoft.com/office/powerpoint/2010/main" val="230608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87AA7-C668-47D5-8333-62F3351000D4}"/>
              </a:ext>
            </a:extLst>
          </p:cNvPr>
          <p:cNvSpPr txBox="1"/>
          <p:nvPr/>
        </p:nvSpPr>
        <p:spPr>
          <a:xfrm>
            <a:off x="4853126" y="319596"/>
            <a:ext cx="2485748" cy="769441"/>
          </a:xfrm>
          <a:prstGeom prst="rect">
            <a:avLst/>
          </a:prstGeom>
          <a:noFill/>
        </p:spPr>
        <p:txBody>
          <a:bodyPr wrap="square" rtlCol="0">
            <a:spAutoFit/>
          </a:bodyPr>
          <a:lstStyle/>
          <a:p>
            <a:r>
              <a:rPr lang="en-US" sz="4400" dirty="0"/>
              <a:t>Working</a:t>
            </a:r>
            <a:endParaRPr lang="en-IN" sz="4400" dirty="0"/>
          </a:p>
        </p:txBody>
      </p:sp>
      <p:sp>
        <p:nvSpPr>
          <p:cNvPr id="3" name="TextBox 2">
            <a:extLst>
              <a:ext uri="{FF2B5EF4-FFF2-40B4-BE49-F238E27FC236}">
                <a16:creationId xmlns:a16="http://schemas.microsoft.com/office/drawing/2014/main" id="{D26D44C5-309E-41A7-B1F1-EA31714BCCF4}"/>
              </a:ext>
            </a:extLst>
          </p:cNvPr>
          <p:cNvSpPr txBox="1"/>
          <p:nvPr/>
        </p:nvSpPr>
        <p:spPr>
          <a:xfrm>
            <a:off x="1830279" y="1340528"/>
            <a:ext cx="853144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B0F0"/>
                </a:solidFill>
              </a:rPr>
              <a:t>Acci</a:t>
            </a:r>
            <a:r>
              <a:rPr lang="en-US" sz="2400" dirty="0">
                <a:solidFill>
                  <a:srgbClr val="002060"/>
                </a:solidFill>
              </a:rPr>
              <a:t>LERT</a:t>
            </a:r>
            <a:r>
              <a:rPr lang="en-US" sz="2400" dirty="0"/>
              <a:t> is a integrated module with sensors to detect the accident precisely when the accident takes place.</a:t>
            </a:r>
          </a:p>
          <a:p>
            <a:pPr marL="285750" indent="-285750">
              <a:buFont typeface="Arial" panose="020B0604020202020204" pitchFamily="34" charset="0"/>
              <a:buChar char="•"/>
            </a:pPr>
            <a:r>
              <a:rPr lang="en-US" sz="2400" dirty="0"/>
              <a:t>When suddenly an </a:t>
            </a:r>
            <a:r>
              <a:rPr lang="en-US" sz="2400" b="1" i="1" dirty="0"/>
              <a:t>accident takes place, </a:t>
            </a:r>
            <a:r>
              <a:rPr lang="en-US" sz="2400" dirty="0"/>
              <a:t>the air bag gets </a:t>
            </a:r>
            <a:r>
              <a:rPr lang="en-US" sz="2400" b="1" i="1" dirty="0"/>
              <a:t>triggered </a:t>
            </a:r>
            <a:r>
              <a:rPr lang="en-US" sz="2400" dirty="0"/>
              <a:t>it initializes the module.</a:t>
            </a:r>
          </a:p>
          <a:p>
            <a:pPr marL="285750" indent="-285750">
              <a:buFont typeface="Arial" panose="020B0604020202020204" pitchFamily="34" charset="0"/>
              <a:buChar char="•"/>
            </a:pPr>
            <a:r>
              <a:rPr lang="en-US" sz="2400" dirty="0"/>
              <a:t>After in few seconds the main working begins where we catch the current location and the message is passed on to the server</a:t>
            </a:r>
          </a:p>
          <a:p>
            <a:pPr marL="285750" indent="-285750">
              <a:buFont typeface="Arial" panose="020B0604020202020204" pitchFamily="34" charset="0"/>
              <a:buChar char="•"/>
            </a:pPr>
            <a:r>
              <a:rPr lang="en-US" sz="2400" dirty="0"/>
              <a:t>From there the main working begins. It Finds the nearest reachable hospital. Notify the hospital with victim’s current location with direction on google maps and even provides the hospital with victim’s medical data .</a:t>
            </a:r>
          </a:p>
          <a:p>
            <a:pPr marL="285750" indent="-285750">
              <a:buFont typeface="Arial" panose="020B0604020202020204" pitchFamily="34" charset="0"/>
              <a:buChar char="•"/>
            </a:pPr>
            <a:r>
              <a:rPr lang="en-US" sz="2400" dirty="0"/>
              <a:t>Using the sensors we also detect if the driver is drunken or not, with that we also keep a track of the areas where accidents place, also detect the impact of accident that took place</a:t>
            </a:r>
          </a:p>
        </p:txBody>
      </p:sp>
    </p:spTree>
    <p:extLst>
      <p:ext uri="{BB962C8B-B14F-4D97-AF65-F5344CB8AC3E}">
        <p14:creationId xmlns:p14="http://schemas.microsoft.com/office/powerpoint/2010/main" val="365592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DA72C-3E9B-44E6-A817-77B54F268484}"/>
              </a:ext>
            </a:extLst>
          </p:cNvPr>
          <p:cNvSpPr txBox="1"/>
          <p:nvPr/>
        </p:nvSpPr>
        <p:spPr>
          <a:xfrm>
            <a:off x="4607511" y="435006"/>
            <a:ext cx="3817398" cy="769441"/>
          </a:xfrm>
          <a:prstGeom prst="rect">
            <a:avLst/>
          </a:prstGeom>
          <a:noFill/>
        </p:spPr>
        <p:txBody>
          <a:bodyPr wrap="square" rtlCol="0">
            <a:spAutoFit/>
          </a:bodyPr>
          <a:lstStyle/>
          <a:p>
            <a:r>
              <a:rPr lang="en-US" sz="4400" dirty="0"/>
              <a:t>Output</a:t>
            </a:r>
            <a:endParaRPr lang="en-IN" sz="4400" dirty="0"/>
          </a:p>
        </p:txBody>
      </p:sp>
      <p:sp>
        <p:nvSpPr>
          <p:cNvPr id="4" name="TextBox 3">
            <a:extLst>
              <a:ext uri="{FF2B5EF4-FFF2-40B4-BE49-F238E27FC236}">
                <a16:creationId xmlns:a16="http://schemas.microsoft.com/office/drawing/2014/main" id="{E3B48D82-445F-4C4D-8EFB-00CEFCED5BDB}"/>
              </a:ext>
            </a:extLst>
          </p:cNvPr>
          <p:cNvSpPr txBox="1"/>
          <p:nvPr/>
        </p:nvSpPr>
        <p:spPr>
          <a:xfrm>
            <a:off x="3932809" y="2547891"/>
            <a:ext cx="3533312" cy="369332"/>
          </a:xfrm>
          <a:prstGeom prst="rect">
            <a:avLst/>
          </a:prstGeom>
          <a:noFill/>
        </p:spPr>
        <p:txBody>
          <a:bodyPr wrap="square" rtlCol="0">
            <a:spAutoFit/>
          </a:bodyPr>
          <a:lstStyle/>
          <a:p>
            <a:r>
              <a:rPr lang="en-IN" dirty="0">
                <a:hlinkClick r:id="rId2"/>
              </a:rPr>
              <a:t>https://youtu.be/TgpUlmdOAMU</a:t>
            </a:r>
            <a:endParaRPr lang="en-IN" dirty="0"/>
          </a:p>
        </p:txBody>
      </p:sp>
    </p:spTree>
    <p:extLst>
      <p:ext uri="{BB962C8B-B14F-4D97-AF65-F5344CB8AC3E}">
        <p14:creationId xmlns:p14="http://schemas.microsoft.com/office/powerpoint/2010/main" val="77041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9179A-1832-4FA8-BCDF-14DC83887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77" y="2050871"/>
            <a:ext cx="5790744" cy="3293486"/>
          </a:xfrm>
          <a:prstGeom prst="rect">
            <a:avLst/>
          </a:prstGeom>
        </p:spPr>
      </p:pic>
      <p:sp>
        <p:nvSpPr>
          <p:cNvPr id="4" name="TextBox 3">
            <a:extLst>
              <a:ext uri="{FF2B5EF4-FFF2-40B4-BE49-F238E27FC236}">
                <a16:creationId xmlns:a16="http://schemas.microsoft.com/office/drawing/2014/main" id="{DB886765-75C4-4C83-A069-1C6FB8FF8670}"/>
              </a:ext>
            </a:extLst>
          </p:cNvPr>
          <p:cNvSpPr txBox="1"/>
          <p:nvPr/>
        </p:nvSpPr>
        <p:spPr>
          <a:xfrm>
            <a:off x="3770050" y="381740"/>
            <a:ext cx="5095782" cy="769441"/>
          </a:xfrm>
          <a:prstGeom prst="rect">
            <a:avLst/>
          </a:prstGeom>
          <a:noFill/>
        </p:spPr>
        <p:txBody>
          <a:bodyPr wrap="square" rtlCol="0">
            <a:spAutoFit/>
          </a:bodyPr>
          <a:lstStyle/>
          <a:p>
            <a:r>
              <a:rPr lang="en-US" sz="4400" dirty="0"/>
              <a:t>Report And Analysis</a:t>
            </a:r>
            <a:endParaRPr lang="en-IN" sz="4400" dirty="0"/>
          </a:p>
        </p:txBody>
      </p:sp>
      <p:sp>
        <p:nvSpPr>
          <p:cNvPr id="6" name="TextBox 5">
            <a:extLst>
              <a:ext uri="{FF2B5EF4-FFF2-40B4-BE49-F238E27FC236}">
                <a16:creationId xmlns:a16="http://schemas.microsoft.com/office/drawing/2014/main" id="{6DC021C8-4E14-4781-BC18-B5367EA78EAD}"/>
              </a:ext>
            </a:extLst>
          </p:cNvPr>
          <p:cNvSpPr txBox="1"/>
          <p:nvPr/>
        </p:nvSpPr>
        <p:spPr>
          <a:xfrm>
            <a:off x="6738151" y="2050871"/>
            <a:ext cx="5079275" cy="2759476"/>
          </a:xfrm>
          <a:prstGeom prst="rect">
            <a:avLst/>
          </a:prstGeom>
          <a:noFill/>
        </p:spPr>
        <p:txBody>
          <a:bodyPr wrap="square" rtlCol="0">
            <a:spAutoFit/>
          </a:bodyPr>
          <a:lstStyle/>
          <a:p>
            <a:pPr marL="285750" indent="-285750">
              <a:buFont typeface="Arial" panose="020B0604020202020204" pitchFamily="34" charset="0"/>
              <a:buChar char="•"/>
            </a:pPr>
            <a:r>
              <a:rPr lang="en-US" sz="2400" dirty="0"/>
              <a:t>Such kind of identical features are available in some premium cars which aren’t affordable by normal people.</a:t>
            </a:r>
          </a:p>
          <a:p>
            <a:pPr marL="285750" indent="-285750">
              <a:buFont typeface="Arial" panose="020B0604020202020204" pitchFamily="34" charset="0"/>
              <a:buChar char="•"/>
            </a:pPr>
            <a:r>
              <a:rPr lang="en-IN" sz="2400" dirty="0"/>
              <a:t>They just notify to there relatives.</a:t>
            </a:r>
            <a:endParaRPr lang="en-US" sz="2400" dirty="0"/>
          </a:p>
          <a:p>
            <a:pPr marL="285750" indent="-285750">
              <a:buFont typeface="Arial" panose="020B0604020202020204" pitchFamily="34" charset="0"/>
              <a:buChar char="•"/>
            </a:pPr>
            <a:r>
              <a:rPr lang="en-US" sz="2400" dirty="0"/>
              <a:t>As well as they don’t provide with some sort of these features.</a:t>
            </a:r>
          </a:p>
        </p:txBody>
      </p:sp>
    </p:spTree>
    <p:extLst>
      <p:ext uri="{BB962C8B-B14F-4D97-AF65-F5344CB8AC3E}">
        <p14:creationId xmlns:p14="http://schemas.microsoft.com/office/powerpoint/2010/main" val="380665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813FE-0247-47F4-81F6-4BDA47070298}"/>
              </a:ext>
            </a:extLst>
          </p:cNvPr>
          <p:cNvSpPr txBox="1"/>
          <p:nvPr/>
        </p:nvSpPr>
        <p:spPr>
          <a:xfrm>
            <a:off x="4160668" y="497150"/>
            <a:ext cx="3870664" cy="769441"/>
          </a:xfrm>
          <a:prstGeom prst="rect">
            <a:avLst/>
          </a:prstGeom>
          <a:noFill/>
        </p:spPr>
        <p:txBody>
          <a:bodyPr wrap="square" rtlCol="0">
            <a:spAutoFit/>
          </a:bodyPr>
          <a:lstStyle/>
          <a:p>
            <a:r>
              <a:rPr lang="en-US" sz="4400" dirty="0"/>
              <a:t>Future Scope</a:t>
            </a:r>
            <a:endParaRPr lang="en-IN" sz="4400" dirty="0"/>
          </a:p>
        </p:txBody>
      </p:sp>
      <p:sp>
        <p:nvSpPr>
          <p:cNvPr id="4" name="TextBox 3">
            <a:extLst>
              <a:ext uri="{FF2B5EF4-FFF2-40B4-BE49-F238E27FC236}">
                <a16:creationId xmlns:a16="http://schemas.microsoft.com/office/drawing/2014/main" id="{749406BA-E587-4D28-A7D2-577198BB0BD6}"/>
              </a:ext>
            </a:extLst>
          </p:cNvPr>
          <p:cNvSpPr txBox="1"/>
          <p:nvPr/>
        </p:nvSpPr>
        <p:spPr>
          <a:xfrm>
            <a:off x="1985639" y="1994281"/>
            <a:ext cx="822072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Similar concept can be implemented for bike accidents.</a:t>
            </a:r>
          </a:p>
          <a:p>
            <a:pPr marL="285750" indent="-285750">
              <a:buFont typeface="Arial" panose="020B0604020202020204" pitchFamily="34" charset="0"/>
              <a:buChar char="•"/>
            </a:pPr>
            <a:r>
              <a:rPr lang="en-US" sz="2800" dirty="0"/>
              <a:t>Creating servers as per area with more computation power.</a:t>
            </a:r>
          </a:p>
          <a:p>
            <a:pPr marL="285750" indent="-285750">
              <a:buFont typeface="Arial" panose="020B0604020202020204" pitchFamily="34" charset="0"/>
              <a:buChar char="•"/>
            </a:pPr>
            <a:r>
              <a:rPr lang="en-US" sz="2800" dirty="0"/>
              <a:t>Accident prediction using rear and front camera.</a:t>
            </a:r>
          </a:p>
          <a:p>
            <a:pPr marL="285750" indent="-285750">
              <a:buFont typeface="Arial" panose="020B0604020202020204" pitchFamily="34" charset="0"/>
              <a:buChar char="•"/>
            </a:pPr>
            <a:r>
              <a:rPr lang="en-US" sz="2800" dirty="0"/>
              <a:t>Accident Recording in 3D model</a:t>
            </a:r>
          </a:p>
          <a:p>
            <a:endParaRPr lang="en-US"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282883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453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SemiBold</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dc:creator>
  <cp:lastModifiedBy>gaurav</cp:lastModifiedBy>
  <cp:revision>33</cp:revision>
  <dcterms:created xsi:type="dcterms:W3CDTF">2021-01-03T01:26:12Z</dcterms:created>
  <dcterms:modified xsi:type="dcterms:W3CDTF">2021-06-27T10:21:13Z</dcterms:modified>
</cp:coreProperties>
</file>