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CBFC5-99BA-40FA-8BFA-0BC22C95CF3A}" type="datetimeFigureOut">
              <a:rPr lang="en-IN" smtClean="0"/>
              <a:t>01-24-2024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58D8-FB88-442E-A1AD-EA42ED172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4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E64-DFED-4D2D-B22F-210EFC36DBE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6AB-27E9-4D28-821D-90275CD11BB7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56C-622B-48C6-9A3D-74912D54D3B5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80F6-DE8E-450E-8BD6-C4EA3AC765B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37C834-F7F0-4B3B-9DAF-DE07B232EAB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5AAD-BAAC-4F57-B6E1-2038741D952B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4F81-2D70-4B55-97E0-46EED6758B8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2D19-D21B-4107-8ABA-32662F4F58D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4BB2-B72A-4D60-8BEE-80EB40E5898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FE32-3052-44EA-AAC6-B7A0CAD051D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C604-9D17-4032-B509-BE587D1F405E}" type="datetime1">
              <a:rPr lang="en-US" smtClean="0"/>
              <a:t>1/24/2024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70BB0B-7613-47BE-9B18-82922467F23B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 Regression Analysis for Effect of Asbestos exposure (1984-1990)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pulmonary function testing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02" y="4714435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 Ravikumar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What's the Link Between Asbestos and Lung Canc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30" y="3837064"/>
            <a:ext cx="3046931" cy="26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N" dirty="0"/>
              <a:t>Study Design and </a:t>
            </a:r>
            <a:r>
              <a:rPr lang="en-IN" dirty="0" smtClean="0"/>
              <a:t>Analysis (Continue..)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04671"/>
            <a:ext cx="10058400" cy="5903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Because </a:t>
            </a:r>
            <a:r>
              <a:rPr lang="en-US" dirty="0"/>
              <a:t>of the categorical groupings for asbestos </a:t>
            </a:r>
            <a:r>
              <a:rPr lang="en-US" dirty="0" err="1" smtClean="0"/>
              <a:t>exposure,initially</a:t>
            </a:r>
            <a:r>
              <a:rPr lang="en-US" dirty="0" smtClean="0"/>
              <a:t> </a:t>
            </a:r>
            <a:r>
              <a:rPr lang="en-US" dirty="0"/>
              <a:t>analyze the data in a linear regression model using a </a:t>
            </a:r>
            <a:r>
              <a:rPr lang="en-US" dirty="0">
                <a:solidFill>
                  <a:srgbClr val="FF0000"/>
                </a:solidFill>
              </a:rPr>
              <a:t>mid-period approximation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years </a:t>
            </a:r>
            <a:r>
              <a:rPr lang="en-US" dirty="0"/>
              <a:t>for categories of </a:t>
            </a:r>
            <a:r>
              <a:rPr lang="en-US" dirty="0">
                <a:solidFill>
                  <a:srgbClr val="FF0000"/>
                </a:solidFill>
              </a:rPr>
              <a:t>0–1 years </a:t>
            </a:r>
            <a:r>
              <a:rPr lang="en-US" dirty="0"/>
              <a:t>exposure,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years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1–5 years </a:t>
            </a:r>
            <a:r>
              <a:rPr lang="en-US" dirty="0" smtClean="0"/>
              <a:t>exposure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years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5–15 years </a:t>
            </a:r>
            <a:r>
              <a:rPr lang="en-US" dirty="0"/>
              <a:t>exposure, and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20 </a:t>
            </a:r>
            <a:r>
              <a:rPr lang="en-US" dirty="0">
                <a:solidFill>
                  <a:srgbClr val="FF0000"/>
                </a:solidFill>
              </a:rPr>
              <a:t>years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greater than 15 years </a:t>
            </a:r>
            <a:r>
              <a:rPr lang="en-US" dirty="0" smtClean="0"/>
              <a:t>exposure.</a:t>
            </a:r>
          </a:p>
          <a:p>
            <a:pPr algn="just"/>
            <a:r>
              <a:rPr lang="en-US" dirty="0" smtClean="0"/>
              <a:t> Choose </a:t>
            </a:r>
            <a:r>
              <a:rPr lang="en-US" dirty="0"/>
              <a:t>to analyze the data with cut points for the duration of asbestos exposure. The initial cut point was less than 1 year of exposure compared with 1 to 5 years of exposure.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analysis was less than 5 years exposure compared with 5 to 15 years of exposure.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 analysis was for less than 15 years exposure compared with more than 15 years of exposure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3000"/>
            <a:ext cx="4311044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Figure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number of physicals reported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examinations </a:t>
            </a:r>
            <a:r>
              <a:rPr lang="en-US" dirty="0"/>
              <a:t>submitted per year increased over the early part of the study and began decreasing in approximately </a:t>
            </a:r>
            <a:r>
              <a:rPr lang="en-US" dirty="0" smtClean="0"/>
              <a:t>1987.</a:t>
            </a:r>
          </a:p>
          <a:p>
            <a:r>
              <a:rPr lang="en-US" dirty="0"/>
              <a:t>Caucasian men excluded because of </a:t>
            </a:r>
            <a:r>
              <a:rPr lang="en-US" dirty="0">
                <a:solidFill>
                  <a:srgbClr val="FF0000"/>
                </a:solidFill>
              </a:rPr>
              <a:t>omitted information</a:t>
            </a:r>
            <a:r>
              <a:rPr lang="en-US" dirty="0"/>
              <a:t>, and all </a:t>
            </a:r>
            <a:r>
              <a:rPr lang="en-US" dirty="0" smtClean="0"/>
              <a:t>others.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31706"/>
            <a:ext cx="4877223" cy="3871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7638" y="5037992"/>
            <a:ext cx="5644662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89185" y="3349869"/>
            <a:ext cx="5512777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27638" y="1661746"/>
            <a:ext cx="5644662" cy="76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75613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56138"/>
            <a:ext cx="5955206" cy="54160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Figure 3</a:t>
            </a:r>
            <a:r>
              <a:rPr lang="en-US" dirty="0"/>
              <a:t> displays </a:t>
            </a:r>
            <a:r>
              <a:rPr lang="en-US" dirty="0">
                <a:solidFill>
                  <a:srgbClr val="FF0000"/>
                </a:solidFill>
              </a:rPr>
              <a:t>the mean age </a:t>
            </a:r>
            <a:r>
              <a:rPr lang="en-US" dirty="0"/>
              <a:t>for the personnel included in the study, which increased over the duration of the study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in years =0.257 </a:t>
            </a:r>
            <a:r>
              <a:rPr lang="en-US" dirty="0" smtClean="0"/>
              <a:t>* [</a:t>
            </a:r>
            <a:r>
              <a:rPr lang="en-US" dirty="0"/>
              <a:t>year of examination after 1980] </a:t>
            </a:r>
            <a:r>
              <a:rPr lang="en-US" dirty="0" smtClean="0"/>
              <a:t>+ </a:t>
            </a:r>
            <a:r>
              <a:rPr lang="en-US" dirty="0"/>
              <a:t>43, t =</a:t>
            </a:r>
            <a:r>
              <a:rPr lang="en-US" dirty="0" smtClean="0"/>
              <a:t>31</a:t>
            </a:r>
            <a:r>
              <a:rPr lang="en-US" dirty="0"/>
              <a:t>, p =</a:t>
            </a:r>
            <a:r>
              <a:rPr lang="en-US" dirty="0" smtClean="0"/>
              <a:t>0.000.</a:t>
            </a:r>
            <a:r>
              <a:rPr lang="en-IN" dirty="0" smtClean="0"/>
              <a:t>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Figure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presents </a:t>
            </a:r>
            <a:r>
              <a:rPr lang="en-US" b="1" dirty="0"/>
              <a:t>mean weight </a:t>
            </a:r>
            <a:r>
              <a:rPr lang="en-US" dirty="0"/>
              <a:t>in pounds by year and demonstrates a significant </a:t>
            </a:r>
            <a:r>
              <a:rPr lang="en-US" dirty="0" smtClean="0"/>
              <a:t>increase </a:t>
            </a:r>
            <a:r>
              <a:rPr lang="en-US" dirty="0"/>
              <a:t>over the </a:t>
            </a:r>
            <a:r>
              <a:rPr lang="en-US" dirty="0" smtClean="0"/>
              <a:t>period.</a:t>
            </a:r>
          </a:p>
          <a:p>
            <a:r>
              <a:rPr lang="en-US" dirty="0" smtClean="0"/>
              <a:t> Weight = </a:t>
            </a:r>
            <a:r>
              <a:rPr lang="en-US" dirty="0"/>
              <a:t>0.92 *</a:t>
            </a:r>
            <a:r>
              <a:rPr lang="en-US" dirty="0" smtClean="0"/>
              <a:t>[</a:t>
            </a:r>
            <a:r>
              <a:rPr lang="en-US" dirty="0"/>
              <a:t>year of examination after 1980] +</a:t>
            </a:r>
            <a:r>
              <a:rPr lang="en-US" dirty="0" smtClean="0"/>
              <a:t>183 </a:t>
            </a:r>
            <a:r>
              <a:rPr lang="en-US" dirty="0" err="1"/>
              <a:t>lbs</a:t>
            </a:r>
            <a:r>
              <a:rPr lang="en-US" dirty="0"/>
              <a:t>, t =</a:t>
            </a:r>
            <a:r>
              <a:rPr lang="en-US" dirty="0" smtClean="0"/>
              <a:t>30</a:t>
            </a:r>
            <a:r>
              <a:rPr lang="en-US" dirty="0"/>
              <a:t>, p =</a:t>
            </a:r>
            <a:r>
              <a:rPr lang="en-US" dirty="0" smtClean="0"/>
              <a:t>0.000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Figure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/>
              <a:t>displays the </a:t>
            </a:r>
            <a:r>
              <a:rPr lang="en-US" dirty="0">
                <a:solidFill>
                  <a:srgbClr val="FF0000"/>
                </a:solidFill>
              </a:rPr>
              <a:t>mean height </a:t>
            </a:r>
            <a:r>
              <a:rPr lang="en-US" dirty="0"/>
              <a:t>in inches by year and suggests no overall trend in the </a:t>
            </a:r>
            <a:r>
              <a:rPr lang="en-US" dirty="0" smtClean="0"/>
              <a:t>population.</a:t>
            </a:r>
          </a:p>
          <a:p>
            <a:r>
              <a:rPr lang="en-US" dirty="0"/>
              <a:t>H</a:t>
            </a:r>
            <a:r>
              <a:rPr lang="en-US" dirty="0" smtClean="0"/>
              <a:t>eight = </a:t>
            </a:r>
            <a:r>
              <a:rPr lang="en-US" dirty="0"/>
              <a:t>0.04 </a:t>
            </a:r>
            <a:r>
              <a:rPr lang="en-US" dirty="0" smtClean="0"/>
              <a:t>* </a:t>
            </a:r>
            <a:r>
              <a:rPr lang="en-US" dirty="0"/>
              <a:t>[year of examination after 1980] +</a:t>
            </a:r>
            <a:r>
              <a:rPr lang="en-US" dirty="0" smtClean="0"/>
              <a:t>69.7 </a:t>
            </a:r>
            <a:r>
              <a:rPr lang="en-US" dirty="0"/>
              <a:t>inches, t </a:t>
            </a:r>
            <a:r>
              <a:rPr lang="en-US" dirty="0" smtClean="0"/>
              <a:t>= </a:t>
            </a:r>
            <a:r>
              <a:rPr lang="en-US" dirty="0"/>
              <a:t>1.49, p </a:t>
            </a:r>
            <a:r>
              <a:rPr lang="en-US" dirty="0" smtClean="0"/>
              <a:t>= </a:t>
            </a:r>
            <a:r>
              <a:rPr lang="en-US" dirty="0"/>
              <a:t>0.136).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69" y="378069"/>
            <a:ext cx="3069638" cy="2046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33" y="2488742"/>
            <a:ext cx="2900474" cy="1950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33" y="4536571"/>
            <a:ext cx="3337208" cy="196120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75613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(Continue…)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0438" y="2180492"/>
            <a:ext cx="5477608" cy="5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1308" y="4475285"/>
            <a:ext cx="5161084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70438" y="5512777"/>
            <a:ext cx="5161085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5" y="756138"/>
            <a:ext cx="5955206" cy="54160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6</a:t>
            </a:r>
            <a:r>
              <a:rPr lang="en-US" dirty="0"/>
              <a:t> presents </a:t>
            </a:r>
            <a:r>
              <a:rPr lang="en-US" dirty="0">
                <a:solidFill>
                  <a:srgbClr val="FF0000"/>
                </a:solidFill>
              </a:rPr>
              <a:t>the mean duration for smoking </a:t>
            </a:r>
            <a:r>
              <a:rPr lang="en-US" dirty="0"/>
              <a:t>for </a:t>
            </a:r>
            <a:r>
              <a:rPr lang="en-US" dirty="0" smtClean="0"/>
              <a:t>personnel </a:t>
            </a:r>
            <a:r>
              <a:rPr lang="en-US" dirty="0"/>
              <a:t>in the study, which has a </a:t>
            </a:r>
            <a:r>
              <a:rPr lang="en-US" dirty="0" smtClean="0"/>
              <a:t>perplexing finding.</a:t>
            </a:r>
          </a:p>
          <a:p>
            <a:r>
              <a:rPr lang="en-US" dirty="0"/>
              <a:t>The duration of smoking peaked in 1985 and </a:t>
            </a:r>
            <a:r>
              <a:rPr lang="en-US" dirty="0" smtClean="0"/>
              <a:t>decreased </a:t>
            </a:r>
            <a:r>
              <a:rPr lang="en-US" dirty="0"/>
              <a:t>there after 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moking </a:t>
            </a:r>
            <a:r>
              <a:rPr lang="en-US" dirty="0"/>
              <a:t>in years </a:t>
            </a:r>
            <a:r>
              <a:rPr lang="en-US" dirty="0" smtClean="0"/>
              <a:t>=-0.224 * </a:t>
            </a:r>
            <a:r>
              <a:rPr lang="en-US" dirty="0"/>
              <a:t>[year of </a:t>
            </a:r>
            <a:r>
              <a:rPr lang="en-US" dirty="0" smtClean="0"/>
              <a:t>examination </a:t>
            </a:r>
            <a:r>
              <a:rPr lang="en-US" dirty="0"/>
              <a:t>after 1984] </a:t>
            </a:r>
            <a:r>
              <a:rPr lang="en-US" dirty="0" smtClean="0"/>
              <a:t>+18</a:t>
            </a:r>
            <a:r>
              <a:rPr lang="en-US" dirty="0"/>
              <a:t>, t </a:t>
            </a:r>
            <a:r>
              <a:rPr lang="en-US" dirty="0" smtClean="0"/>
              <a:t>=-9.4</a:t>
            </a:r>
            <a:r>
              <a:rPr lang="en-US" dirty="0"/>
              <a:t>, p </a:t>
            </a:r>
            <a:r>
              <a:rPr lang="en-US" dirty="0" smtClean="0"/>
              <a:t>= </a:t>
            </a:r>
            <a:r>
              <a:rPr lang="en-US" dirty="0"/>
              <a:t>0.000).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Figure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displays the </a:t>
            </a:r>
            <a:r>
              <a:rPr lang="en-US" dirty="0">
                <a:solidFill>
                  <a:srgbClr val="FF0000"/>
                </a:solidFill>
              </a:rPr>
              <a:t>smoking categories </a:t>
            </a:r>
            <a:r>
              <a:rPr lang="en-US" dirty="0"/>
              <a:t>for the period, and suggests a trend of decreasing smoking through the period.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Figure </a:t>
            </a:r>
            <a:r>
              <a:rPr lang="en-US" dirty="0">
                <a:solidFill>
                  <a:srgbClr val="FF0000"/>
                </a:solidFill>
              </a:rPr>
              <a:t>8 </a:t>
            </a:r>
            <a:r>
              <a:rPr lang="en-US" dirty="0" smtClean="0"/>
              <a:t>displays </a:t>
            </a:r>
            <a:r>
              <a:rPr lang="en-US" dirty="0">
                <a:solidFill>
                  <a:srgbClr val="FF0000"/>
                </a:solidFill>
              </a:rPr>
              <a:t>mean FEV1 and FVC </a:t>
            </a:r>
            <a:r>
              <a:rPr lang="en-US" dirty="0"/>
              <a:t>for the population, noting the mean FEV1 was approximately 3,500 mL throughout the period </a:t>
            </a:r>
            <a:endParaRPr lang="en-US" dirty="0" smtClean="0"/>
          </a:p>
          <a:p>
            <a:r>
              <a:rPr lang="en-US" dirty="0" smtClean="0"/>
              <a:t>FEV1 =-1.375 *[</a:t>
            </a:r>
            <a:r>
              <a:rPr lang="en-US" dirty="0"/>
              <a:t>year of the examination after 1980] +</a:t>
            </a:r>
            <a:r>
              <a:rPr lang="en-US" dirty="0" smtClean="0"/>
              <a:t> </a:t>
            </a:r>
            <a:r>
              <a:rPr lang="en-US" dirty="0"/>
              <a:t>3,634 mL, t </a:t>
            </a:r>
            <a:r>
              <a:rPr lang="en-US" dirty="0" smtClean="0"/>
              <a:t>= </a:t>
            </a:r>
            <a:r>
              <a:rPr lang="en-US" dirty="0"/>
              <a:t>1.84, p </a:t>
            </a:r>
            <a:r>
              <a:rPr lang="en-US" dirty="0" smtClean="0"/>
              <a:t>= </a:t>
            </a:r>
            <a:r>
              <a:rPr lang="en-US" dirty="0"/>
              <a:t>0.065). </a:t>
            </a:r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/>
              <a:t>FVC decreased throughout the period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FVC =-6.7 *[</a:t>
            </a:r>
            <a:r>
              <a:rPr lang="en-US" dirty="0"/>
              <a:t>year of examination after 1980] </a:t>
            </a:r>
            <a:r>
              <a:rPr lang="en-US" dirty="0" smtClean="0"/>
              <a:t>+ 4,600</a:t>
            </a:r>
            <a:r>
              <a:rPr lang="en-US" dirty="0"/>
              <a:t> </a:t>
            </a:r>
            <a:r>
              <a:rPr lang="fr-FR" dirty="0" err="1"/>
              <a:t>mL</a:t>
            </a:r>
            <a:r>
              <a:rPr lang="fr-FR" dirty="0"/>
              <a:t>, t </a:t>
            </a:r>
            <a:r>
              <a:rPr lang="fr-FR" dirty="0" smtClean="0"/>
              <a:t>= </a:t>
            </a:r>
            <a:r>
              <a:rPr lang="fr-FR" dirty="0"/>
              <a:t>7.88, p </a:t>
            </a:r>
            <a:r>
              <a:rPr lang="fr-FR" dirty="0" smtClean="0"/>
              <a:t>= </a:t>
            </a:r>
            <a:r>
              <a:rPr lang="fr-FR" dirty="0"/>
              <a:t>0.000</a:t>
            </a:r>
            <a:r>
              <a:rPr lang="fr-FR" dirty="0" smtClean="0"/>
              <a:t>).</a:t>
            </a:r>
            <a:endParaRPr lang="en-IN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50" y="120810"/>
            <a:ext cx="3476395" cy="3852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4023886"/>
            <a:ext cx="3989281" cy="276807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75613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(Continue…)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0438" y="2180492"/>
            <a:ext cx="5477608" cy="5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70438" y="1362808"/>
            <a:ext cx="5161085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39" y="756138"/>
            <a:ext cx="5955206" cy="5416062"/>
          </a:xfrm>
        </p:spPr>
        <p:txBody>
          <a:bodyPr>
            <a:normAutofit/>
          </a:bodyPr>
          <a:lstStyle/>
          <a:p>
            <a:r>
              <a:rPr lang="en-US" dirty="0"/>
              <a:t>However, for records after 1983, FEV1 and FVC </a:t>
            </a:r>
            <a:r>
              <a:rPr lang="en-US" dirty="0" smtClean="0"/>
              <a:t>increased.</a:t>
            </a:r>
          </a:p>
          <a:p>
            <a:r>
              <a:rPr lang="en-US" dirty="0" smtClean="0"/>
              <a:t>FEV1 =3,571 </a:t>
            </a:r>
            <a:r>
              <a:rPr lang="en-US" dirty="0"/>
              <a:t>mL </a:t>
            </a:r>
            <a:r>
              <a:rPr lang="en-US" dirty="0" smtClean="0"/>
              <a:t>+ </a:t>
            </a:r>
            <a:r>
              <a:rPr lang="en-US" dirty="0"/>
              <a:t>6.725 *</a:t>
            </a:r>
            <a:r>
              <a:rPr lang="en-US" dirty="0" smtClean="0"/>
              <a:t>[</a:t>
            </a:r>
            <a:r>
              <a:rPr lang="en-US" dirty="0"/>
              <a:t>years after 1980], t </a:t>
            </a:r>
            <a:r>
              <a:rPr lang="en-US" dirty="0" smtClean="0"/>
              <a:t>= -5.973</a:t>
            </a:r>
            <a:r>
              <a:rPr lang="en-US" dirty="0"/>
              <a:t>, p =</a:t>
            </a:r>
            <a:r>
              <a:rPr lang="en-US" dirty="0" smtClean="0"/>
              <a:t>0.000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FVC =4,499 +6.155 * </a:t>
            </a:r>
            <a:r>
              <a:rPr lang="en-US" dirty="0"/>
              <a:t>[years after 1980], t </a:t>
            </a:r>
            <a:r>
              <a:rPr lang="en-US" dirty="0" smtClean="0"/>
              <a:t>= -4.789</a:t>
            </a:r>
            <a:r>
              <a:rPr lang="en-US" dirty="0"/>
              <a:t>, p </a:t>
            </a:r>
            <a:r>
              <a:rPr lang="en-US" dirty="0" smtClean="0"/>
              <a:t>= </a:t>
            </a:r>
            <a:r>
              <a:rPr lang="en-US" dirty="0"/>
              <a:t>0.000).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Figure 9 </a:t>
            </a:r>
            <a:r>
              <a:rPr lang="en-US" dirty="0"/>
              <a:t>displays </a:t>
            </a:r>
            <a:r>
              <a:rPr lang="en-US" dirty="0">
                <a:solidFill>
                  <a:srgbClr val="FF0000"/>
                </a:solidFill>
              </a:rPr>
              <a:t>asbestos exposure length </a:t>
            </a:r>
            <a:r>
              <a:rPr lang="en-US" dirty="0"/>
              <a:t>categories by year of the study, and suggests generally consistent reporting from 1980 through </a:t>
            </a:r>
            <a:r>
              <a:rPr lang="en-US" dirty="0" smtClean="0"/>
              <a:t>1990.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45" y="651663"/>
            <a:ext cx="4351397" cy="32159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"/>
            <a:ext cx="10058400" cy="1820009"/>
          </a:xfrm>
        </p:spPr>
        <p:txBody>
          <a:bodyPr/>
          <a:lstStyle/>
          <a:p>
            <a:r>
              <a:rPr lang="en-IN" dirty="0" smtClean="0"/>
              <a:t>Discussion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10003"/>
            <a:ext cx="10058400" cy="5851282"/>
          </a:xfrm>
        </p:spPr>
        <p:txBody>
          <a:bodyPr>
            <a:normAutofit/>
          </a:bodyPr>
          <a:lstStyle/>
          <a:p>
            <a:r>
              <a:rPr lang="en-US" dirty="0" smtClean="0"/>
              <a:t> The </a:t>
            </a:r>
            <a:r>
              <a:rPr lang="en-US" dirty="0"/>
              <a:t>population with asbestos exposure &gt;</a:t>
            </a:r>
            <a:r>
              <a:rPr lang="en-US" dirty="0" smtClean="0"/>
              <a:t>5 </a:t>
            </a:r>
            <a:r>
              <a:rPr lang="en-US" dirty="0"/>
              <a:t>years, </a:t>
            </a:r>
            <a:r>
              <a:rPr lang="en-US" dirty="0" smtClean="0"/>
              <a:t>reduction </a:t>
            </a:r>
            <a:r>
              <a:rPr lang="en-US" dirty="0"/>
              <a:t>in pulmonary </a:t>
            </a:r>
            <a:r>
              <a:rPr lang="en-US" dirty="0" smtClean="0"/>
              <a:t>functions whereas </a:t>
            </a:r>
            <a:r>
              <a:rPr lang="en-US" dirty="0"/>
              <a:t>exposure of 1 to 5 years </a:t>
            </a:r>
            <a:r>
              <a:rPr lang="en-US" dirty="0" smtClean="0"/>
              <a:t>,did </a:t>
            </a:r>
            <a:r>
              <a:rPr lang="en-US" dirty="0"/>
              <a:t>not produce significant impairment. </a:t>
            </a:r>
            <a:r>
              <a:rPr lang="en-US" dirty="0">
                <a:solidFill>
                  <a:srgbClr val="FF0000"/>
                </a:solidFill>
              </a:rPr>
              <a:t>Exposure of more than 15 </a:t>
            </a:r>
            <a:r>
              <a:rPr lang="en-US" dirty="0" smtClean="0">
                <a:solidFill>
                  <a:srgbClr val="FF0000"/>
                </a:solidFill>
              </a:rPr>
              <a:t>years, </a:t>
            </a:r>
            <a:r>
              <a:rPr lang="en-US" dirty="0">
                <a:solidFill>
                  <a:srgbClr val="FF0000"/>
                </a:solidFill>
              </a:rPr>
              <a:t>greater impairment.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Smoking</a:t>
            </a:r>
            <a:r>
              <a:rPr lang="en-US" dirty="0" smtClean="0"/>
              <a:t> demonstrated </a:t>
            </a:r>
            <a:r>
              <a:rPr lang="en-US" dirty="0">
                <a:solidFill>
                  <a:srgbClr val="FF0000"/>
                </a:solidFill>
              </a:rPr>
              <a:t>generally consistent </a:t>
            </a:r>
            <a:r>
              <a:rPr lang="en-US" dirty="0"/>
              <a:t>and statistically significant impairment in pulmonary function.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Tobacco </a:t>
            </a:r>
            <a:r>
              <a:rPr lang="en-US" dirty="0">
                <a:solidFill>
                  <a:srgbClr val="FF0000"/>
                </a:solidFill>
              </a:rPr>
              <a:t>use appeared to begin decreasing in the </a:t>
            </a:r>
            <a:r>
              <a:rPr lang="en-US" dirty="0" smtClean="0">
                <a:solidFill>
                  <a:srgbClr val="FF0000"/>
                </a:solidFill>
              </a:rPr>
              <a:t>mid 1980s</a:t>
            </a:r>
            <a:r>
              <a:rPr lang="en-US" dirty="0"/>
              <a:t>, which is a positive finding, although how much of that decrease is derived from any effects of counseling from AMSP is unclear.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year of smoking </a:t>
            </a:r>
            <a:r>
              <a:rPr lang="en-US" dirty="0"/>
              <a:t>had approximately three to four times the adverse effect on FEV1 as compared with 1 year of asbestos </a:t>
            </a:r>
            <a:r>
              <a:rPr lang="en-US" dirty="0" smtClean="0"/>
              <a:t>exposure and one </a:t>
            </a:r>
            <a:r>
              <a:rPr lang="en-US" dirty="0"/>
              <a:t>and one-half to two times the adverse effect on FVC. </a:t>
            </a:r>
            <a:endParaRPr lang="en-US" dirty="0" smtClean="0"/>
          </a:p>
          <a:p>
            <a:r>
              <a:rPr lang="en-US" dirty="0" smtClean="0"/>
              <a:t>Interaction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asbestos exposure and smoking </a:t>
            </a:r>
            <a:r>
              <a:rPr lang="en-US" dirty="0"/>
              <a:t>was only observed for those with </a:t>
            </a:r>
            <a:r>
              <a:rPr lang="en-US" dirty="0">
                <a:solidFill>
                  <a:srgbClr val="FF0000"/>
                </a:solidFill>
              </a:rPr>
              <a:t>5 to 15 years of exposure</a:t>
            </a:r>
            <a:r>
              <a:rPr lang="en-US" dirty="0"/>
              <a:t> compared with those with less exposure, and then were just below the significance level of p </a:t>
            </a:r>
            <a:r>
              <a:rPr lang="en-US" dirty="0" smtClean="0"/>
              <a:t>= </a:t>
            </a:r>
            <a:r>
              <a:rPr lang="en-US" dirty="0"/>
              <a:t>0.05.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supports ongoing efforts for reducing tobacco smoking as part of the AMSP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statistically </a:t>
            </a:r>
            <a:r>
              <a:rPr lang="en-US" dirty="0"/>
              <a:t>significant reduction in </a:t>
            </a:r>
            <a:r>
              <a:rPr lang="en-US" dirty="0" smtClean="0"/>
              <a:t>pulmonary </a:t>
            </a:r>
            <a:r>
              <a:rPr lang="en-US" dirty="0"/>
              <a:t>function testing with asbestos exposure for those with more than </a:t>
            </a:r>
            <a:r>
              <a:rPr lang="en-US" dirty="0">
                <a:solidFill>
                  <a:srgbClr val="FF0000"/>
                </a:solidFill>
              </a:rPr>
              <a:t>5 years of exposure in male Caucasian personnel in the Navy AMSP for 1984 through 1990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Personnel </a:t>
            </a:r>
            <a:r>
              <a:rPr lang="en-US" dirty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rgbClr val="FF0000"/>
                </a:solidFill>
              </a:rPr>
              <a:t>and 5 years </a:t>
            </a:r>
            <a:r>
              <a:rPr lang="en-US" dirty="0"/>
              <a:t>of </a:t>
            </a:r>
            <a:r>
              <a:rPr lang="en-US" dirty="0" smtClean="0">
                <a:solidFill>
                  <a:srgbClr val="FF0000"/>
                </a:solidFill>
              </a:rPr>
              <a:t>exposure-no </a:t>
            </a:r>
            <a:r>
              <a:rPr lang="en-US" dirty="0">
                <a:solidFill>
                  <a:srgbClr val="FF0000"/>
                </a:solidFill>
              </a:rPr>
              <a:t>impairment </a:t>
            </a:r>
            <a:r>
              <a:rPr lang="en-US" dirty="0" smtClean="0"/>
              <a:t>compared </a:t>
            </a:r>
            <a:r>
              <a:rPr lang="en-US" dirty="0"/>
              <a:t>with those with </a:t>
            </a:r>
            <a:r>
              <a:rPr lang="en-US" dirty="0">
                <a:solidFill>
                  <a:srgbClr val="FF0000"/>
                </a:solidFill>
              </a:rPr>
              <a:t>0 to 1 years of exposure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Exposure </a:t>
            </a:r>
            <a:r>
              <a:rPr lang="en-US" dirty="0">
                <a:solidFill>
                  <a:srgbClr val="FF0000"/>
                </a:solidFill>
              </a:rPr>
              <a:t>of more than 15 years </a:t>
            </a:r>
            <a:r>
              <a:rPr lang="en-US" dirty="0"/>
              <a:t>demonstrated </a:t>
            </a:r>
            <a:r>
              <a:rPr lang="en-US" dirty="0">
                <a:solidFill>
                  <a:srgbClr val="FF0000"/>
                </a:solidFill>
              </a:rPr>
              <a:t>additional pulmonary impairment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Smoking demonstrated a statistically significant impairment in pulmonary function in the studied population and supports continued efforts to reduce smoking in the population.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17" y="88978"/>
            <a:ext cx="10058400" cy="7462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17" y="677273"/>
            <a:ext cx="4854361" cy="632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17" y="1181209"/>
            <a:ext cx="4922947" cy="550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711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139"/>
            <a:ext cx="10058400" cy="4695092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Background</a:t>
            </a:r>
          </a:p>
          <a:p>
            <a:r>
              <a:rPr lang="en-IN" dirty="0" smtClean="0"/>
              <a:t>Study Design and Analysis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Discussion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54" y="94745"/>
            <a:ext cx="6066046" cy="48924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18" y="1"/>
            <a:ext cx="3555643" cy="2719284"/>
          </a:xfrm>
          <a:prstGeom prst="rect">
            <a:avLst/>
          </a:prstGeom>
          <a:effectLst>
            <a:glow rad="127000">
              <a:schemeClr val="accent1">
                <a:alpha val="19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19285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Asbestos - construction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naval vessels</a:t>
            </a:r>
            <a:r>
              <a:rPr lang="en-US" dirty="0"/>
              <a:t>, including </a:t>
            </a:r>
            <a:r>
              <a:rPr lang="en-US" dirty="0">
                <a:solidFill>
                  <a:srgbClr val="FF0000"/>
                </a:solidFill>
              </a:rPr>
              <a:t>ships, submarines, and shore facilities</a:t>
            </a:r>
            <a:r>
              <a:rPr lang="en-US" dirty="0"/>
              <a:t>, for much of the 20th century. </a:t>
            </a:r>
            <a:endParaRPr lang="en-US" dirty="0" smtClean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Asbestos fibers </a:t>
            </a:r>
            <a:r>
              <a:rPr lang="en-US" dirty="0"/>
              <a:t>-</a:t>
            </a:r>
            <a:r>
              <a:rPr lang="en-US" dirty="0" smtClean="0"/>
              <a:t>airborne </a:t>
            </a:r>
            <a:r>
              <a:rPr lang="en-US" dirty="0"/>
              <a:t>when materials containing asbestos are damaged or deteriorate, and inhaling these microscopic fibers can lead to health problems, particularly </a:t>
            </a:r>
            <a:r>
              <a:rPr lang="en-US" dirty="0">
                <a:solidFill>
                  <a:srgbClr val="FF0000"/>
                </a:solidFill>
              </a:rPr>
              <a:t>respiratory conditions </a:t>
            </a:r>
            <a:r>
              <a:rPr lang="en-US" dirty="0"/>
              <a:t>and various </a:t>
            </a:r>
            <a:r>
              <a:rPr lang="en-US" dirty="0">
                <a:solidFill>
                  <a:srgbClr val="FF0000"/>
                </a:solidFill>
              </a:rPr>
              <a:t>forms of cancer</a:t>
            </a:r>
            <a:r>
              <a:rPr lang="en-US" dirty="0"/>
              <a:t>, including mesothelioma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U.S. Navy -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970s</a:t>
            </a:r>
            <a:r>
              <a:rPr lang="en-US" dirty="0"/>
              <a:t>, and the use of asbestos-containing materials in naval construction significantly </a:t>
            </a:r>
            <a:r>
              <a:rPr lang="en-US" dirty="0">
                <a:solidFill>
                  <a:srgbClr val="FF0000"/>
                </a:solidFill>
              </a:rPr>
              <a:t>decreased in subsequent years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U.S. Navy </a:t>
            </a:r>
            <a:r>
              <a:rPr lang="en-US" dirty="0"/>
              <a:t>developed an asbestos abatement program in the </a:t>
            </a:r>
            <a:r>
              <a:rPr lang="en-US" b="1" dirty="0">
                <a:solidFill>
                  <a:srgbClr val="FF0000"/>
                </a:solidFill>
              </a:rPr>
              <a:t>late 1970s </a:t>
            </a:r>
            <a:r>
              <a:rPr lang="en-US" dirty="0"/>
              <a:t>in response to increasing concerns about the adverse effects of asbestos exposure in the military and civilian workforce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program included </a:t>
            </a:r>
            <a:r>
              <a:rPr lang="en-US" dirty="0" smtClean="0"/>
              <a:t>improved </a:t>
            </a:r>
            <a:r>
              <a:rPr lang="en-US" dirty="0"/>
              <a:t>asbestos abatement processes and lower asbestos </a:t>
            </a:r>
            <a:r>
              <a:rPr lang="en-US" dirty="0" smtClean="0"/>
              <a:t>exposure </a:t>
            </a:r>
            <a:r>
              <a:rPr lang="en-US" dirty="0"/>
              <a:t>levels in the </a:t>
            </a:r>
            <a:r>
              <a:rPr lang="en-US" dirty="0" smtClean="0"/>
              <a:t>workplace. As a result the </a:t>
            </a:r>
            <a:r>
              <a:rPr lang="en-US" dirty="0"/>
              <a:t>number of exposed workers has also decreased.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(Continue…)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8123"/>
            <a:ext cx="10058400" cy="5073162"/>
          </a:xfrm>
        </p:spPr>
        <p:txBody>
          <a:bodyPr/>
          <a:lstStyle/>
          <a:p>
            <a:r>
              <a:rPr lang="en-US" dirty="0"/>
              <a:t>This study examined records from the </a:t>
            </a:r>
            <a:r>
              <a:rPr lang="en-US" dirty="0">
                <a:solidFill>
                  <a:srgbClr val="FF0000"/>
                </a:solidFill>
              </a:rPr>
              <a:t>Navy Asbestos Medical Surveillance Program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1984 through 1990 for Caucasian men </a:t>
            </a:r>
            <a:r>
              <a:rPr lang="en-US" dirty="0"/>
              <a:t>(N =</a:t>
            </a:r>
            <a:r>
              <a:rPr lang="en-US" dirty="0" smtClean="0"/>
              <a:t>129,598</a:t>
            </a:r>
            <a:r>
              <a:rPr lang="en-US" dirty="0"/>
              <a:t>) using a </a:t>
            </a:r>
            <a:r>
              <a:rPr lang="en-US" dirty="0" smtClean="0">
                <a:solidFill>
                  <a:srgbClr val="FF0000"/>
                </a:solidFill>
              </a:rPr>
              <a:t>linear </a:t>
            </a:r>
            <a:r>
              <a:rPr lang="en-US" dirty="0">
                <a:solidFill>
                  <a:srgbClr val="FF0000"/>
                </a:solidFill>
              </a:rPr>
              <a:t>regression 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u="sng" dirty="0"/>
              <a:t>Continuous </a:t>
            </a:r>
            <a:r>
              <a:rPr lang="en-US" u="sng" dirty="0">
                <a:solidFill>
                  <a:srgbClr val="FF0000"/>
                </a:solidFill>
              </a:rPr>
              <a:t>dependent </a:t>
            </a:r>
            <a:r>
              <a:rPr lang="en-US" u="sng" dirty="0" smtClean="0"/>
              <a:t>variables </a:t>
            </a:r>
            <a:r>
              <a:rPr lang="en-US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orced </a:t>
            </a:r>
            <a:r>
              <a:rPr lang="en-US" dirty="0"/>
              <a:t>expiratory volume in 1 s and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orced </a:t>
            </a:r>
            <a:r>
              <a:rPr lang="en-US" dirty="0"/>
              <a:t>vital capacity (</a:t>
            </a:r>
            <a:r>
              <a:rPr lang="en-US" dirty="0" smtClean="0"/>
              <a:t>FVC)</a:t>
            </a:r>
          </a:p>
          <a:p>
            <a:r>
              <a:rPr lang="en-US" u="sng" dirty="0" smtClean="0"/>
              <a:t>Continuous </a:t>
            </a:r>
            <a:r>
              <a:rPr lang="en-US" u="sng" dirty="0">
                <a:solidFill>
                  <a:srgbClr val="FF0000"/>
                </a:solidFill>
              </a:rPr>
              <a:t>independent </a:t>
            </a:r>
            <a:r>
              <a:rPr lang="en-US" u="sng" dirty="0"/>
              <a:t>variables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ge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eight,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Weight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obacco </a:t>
            </a:r>
            <a:r>
              <a:rPr lang="en-US" dirty="0"/>
              <a:t>use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asbestos exposure, forced </a:t>
            </a:r>
            <a:r>
              <a:rPr lang="en-US" dirty="0" smtClean="0"/>
              <a:t>expiratory </a:t>
            </a:r>
            <a:r>
              <a:rPr lang="en-US" dirty="0"/>
              <a:t>volume in 1 s changed </a:t>
            </a:r>
            <a:r>
              <a:rPr lang="en-US" dirty="0" smtClean="0"/>
              <a:t>-3.2 </a:t>
            </a:r>
            <a:r>
              <a:rPr lang="en-US" dirty="0"/>
              <a:t>cm3 /year (t </a:t>
            </a:r>
            <a:r>
              <a:rPr lang="en-US" dirty="0" smtClean="0"/>
              <a:t>=- 8.6</a:t>
            </a:r>
            <a:r>
              <a:rPr lang="en-US" dirty="0"/>
              <a:t>, p =</a:t>
            </a:r>
            <a:r>
              <a:rPr lang="en-US" dirty="0" smtClean="0"/>
              <a:t>0.000</a:t>
            </a:r>
            <a:r>
              <a:rPr lang="en-US" dirty="0"/>
              <a:t>), and forced vital capacity changed </a:t>
            </a:r>
            <a:r>
              <a:rPr lang="en-US" dirty="0" smtClean="0"/>
              <a:t>-5.1 </a:t>
            </a:r>
            <a:r>
              <a:rPr lang="en-US" dirty="0"/>
              <a:t>cm3/year (t </a:t>
            </a:r>
            <a:r>
              <a:rPr lang="en-US" dirty="0" smtClean="0"/>
              <a:t>=-11.8</a:t>
            </a:r>
            <a:r>
              <a:rPr lang="en-US" dirty="0"/>
              <a:t>, </a:t>
            </a:r>
            <a:r>
              <a:rPr lang="en-US" dirty="0" smtClean="0"/>
              <a:t>p=0.000).</a:t>
            </a:r>
          </a:p>
          <a:p>
            <a:pPr algn="just"/>
            <a:r>
              <a:rPr lang="en-US" dirty="0"/>
              <a:t>These findings support the association of pulmonary function impairment with asbestos exposure for workers studied during this period.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9331"/>
            <a:ext cx="10058400" cy="5020407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Asbestos Medical Surveillance </a:t>
            </a:r>
            <a:r>
              <a:rPr lang="en-US" dirty="0" smtClean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(AMSP) </a:t>
            </a:r>
            <a:r>
              <a:rPr lang="en-US" dirty="0"/>
              <a:t>was implemented, which included periodic </a:t>
            </a:r>
            <a:r>
              <a:rPr lang="en-US" dirty="0" smtClean="0"/>
              <a:t>examinations </a:t>
            </a:r>
            <a:r>
              <a:rPr lang="en-US" dirty="0"/>
              <a:t>at local military medical treatment facilities for exposed </a:t>
            </a:r>
            <a:r>
              <a:rPr lang="en-US" dirty="0" smtClean="0"/>
              <a:t>personnel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Information </a:t>
            </a:r>
            <a:r>
              <a:rPr lang="en-US" dirty="0"/>
              <a:t>from those examinations was forwarded to </a:t>
            </a:r>
            <a:r>
              <a:rPr lang="en-US" dirty="0">
                <a:solidFill>
                  <a:srgbClr val="FF0000"/>
                </a:solidFill>
              </a:rPr>
              <a:t>the Navy Environmental Health Center (NAVENVIRHLTHCEN) </a:t>
            </a:r>
            <a:r>
              <a:rPr lang="en-US" dirty="0"/>
              <a:t>where it was maintained in a data repository for future analysis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450,000 records entered in the database since 1980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pproximately </a:t>
            </a:r>
            <a:r>
              <a:rPr lang="en-US" dirty="0">
                <a:solidFill>
                  <a:srgbClr val="FF0000"/>
                </a:solidFill>
              </a:rPr>
              <a:t>300,000 between 1980 and </a:t>
            </a:r>
            <a:r>
              <a:rPr lang="en-US" dirty="0" smtClean="0">
                <a:solidFill>
                  <a:srgbClr val="FF0000"/>
                </a:solidFill>
              </a:rPr>
              <a:t>1990</a:t>
            </a:r>
            <a:r>
              <a:rPr lang="en-US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Approximately </a:t>
            </a:r>
            <a:r>
              <a:rPr lang="en-US" dirty="0" smtClean="0"/>
              <a:t>150,000 between </a:t>
            </a:r>
            <a:r>
              <a:rPr lang="en-US" dirty="0"/>
              <a:t>1991 and </a:t>
            </a:r>
            <a:r>
              <a:rPr lang="en-US" dirty="0" smtClean="0"/>
              <a:t>1999.</a:t>
            </a:r>
          </a:p>
          <a:p>
            <a:pPr algn="just"/>
            <a:r>
              <a:rPr lang="en-US" dirty="0" smtClean="0"/>
              <a:t>Authors </a:t>
            </a:r>
            <a:r>
              <a:rPr lang="en-US" dirty="0"/>
              <a:t>from NAVENVIRHLTHCEN have published several articles from information in the </a:t>
            </a:r>
            <a:r>
              <a:rPr lang="en-US" dirty="0" smtClean="0"/>
              <a:t>database.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other authors have published information from localized subsets of the asbestos-exposed population.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0185"/>
            <a:ext cx="10058400" cy="1609344"/>
          </a:xfrm>
        </p:spPr>
        <p:txBody>
          <a:bodyPr/>
          <a:lstStyle/>
          <a:p>
            <a:r>
              <a:rPr lang="en-IN" dirty="0" smtClean="0"/>
              <a:t>Background </a:t>
            </a:r>
            <a:r>
              <a:rPr lang="en-IN" dirty="0"/>
              <a:t>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21307"/>
            <a:ext cx="10058400" cy="543997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Three </a:t>
            </a:r>
            <a:r>
              <a:rPr lang="en-US" dirty="0"/>
              <a:t>basic reporting forms were used, with the initial </a:t>
            </a:r>
            <a:r>
              <a:rPr lang="en-US" dirty="0">
                <a:solidFill>
                  <a:srgbClr val="FF0000"/>
                </a:solidFill>
              </a:rPr>
              <a:t>NAVMED 6260/5 </a:t>
            </a:r>
            <a:r>
              <a:rPr lang="en-US" dirty="0"/>
              <a:t>used from 1980 to 1983.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recording of most of the variables was unchanged, measurement of asbestos exposure changed from a categorical variable to a continuous variable. The earlier data presented asbestos exposure in </a:t>
            </a:r>
            <a:r>
              <a:rPr lang="en-US" dirty="0" smtClean="0"/>
              <a:t>categories </a:t>
            </a:r>
            <a:r>
              <a:rPr lang="en-US" dirty="0"/>
              <a:t>of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none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1 </a:t>
            </a:r>
            <a:r>
              <a:rPr lang="en-US" dirty="0"/>
              <a:t>year,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1 </a:t>
            </a:r>
            <a:r>
              <a:rPr lang="en-US" dirty="0"/>
              <a:t>to 5 years,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5 </a:t>
            </a:r>
            <a:r>
              <a:rPr lang="en-US" dirty="0"/>
              <a:t>to 15 years, and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more </a:t>
            </a:r>
            <a:r>
              <a:rPr lang="en-US" dirty="0"/>
              <a:t>than 15 years exposure. </a:t>
            </a:r>
            <a:endParaRPr lang="en-US" dirty="0" smtClean="0"/>
          </a:p>
          <a:p>
            <a:pPr algn="just"/>
            <a:r>
              <a:rPr lang="en-US" dirty="0" smtClean="0"/>
              <a:t>Reporting </a:t>
            </a:r>
            <a:r>
              <a:rPr lang="en-US" dirty="0"/>
              <a:t>after 1991 provided </a:t>
            </a:r>
            <a:r>
              <a:rPr lang="en-US" dirty="0" smtClean="0"/>
              <a:t>information </a:t>
            </a:r>
            <a:r>
              <a:rPr lang="en-US" dirty="0"/>
              <a:t>on the beginning and ending ages for asbestos exposure, which allowed calculation for the number of years of asbestos exposure. Thus, the information on the three forms was </a:t>
            </a:r>
            <a:r>
              <a:rPr lang="en-US" dirty="0" smtClean="0"/>
              <a:t>complementary</a:t>
            </a:r>
            <a:r>
              <a:rPr lang="en-US" dirty="0"/>
              <a:t>, but not completely equivalent, which lead to </a:t>
            </a:r>
            <a:r>
              <a:rPr lang="en-US" dirty="0" smtClean="0">
                <a:solidFill>
                  <a:srgbClr val="FF0000"/>
                </a:solidFill>
              </a:rPr>
              <a:t>separating </a:t>
            </a:r>
            <a:r>
              <a:rPr lang="en-US" dirty="0">
                <a:solidFill>
                  <a:srgbClr val="FF0000"/>
                </a:solidFill>
              </a:rPr>
              <a:t>the periods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2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56" y="2884932"/>
            <a:ext cx="10058400" cy="1609344"/>
          </a:xfrm>
        </p:spPr>
        <p:txBody>
          <a:bodyPr/>
          <a:lstStyle/>
          <a:p>
            <a:r>
              <a:rPr lang="en-IN" dirty="0" smtClean="0"/>
              <a:t>Figure -1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15" y="32665"/>
            <a:ext cx="6884377" cy="68253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4147"/>
            <a:ext cx="10058400" cy="1609344"/>
          </a:xfrm>
        </p:spPr>
        <p:txBody>
          <a:bodyPr/>
          <a:lstStyle/>
          <a:p>
            <a:r>
              <a:rPr lang="en-IN" dirty="0"/>
              <a:t>Study Design and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8819"/>
            <a:ext cx="10058400" cy="5779712"/>
          </a:xfrm>
        </p:spPr>
        <p:txBody>
          <a:bodyPr/>
          <a:lstStyle/>
          <a:p>
            <a:pPr algn="just"/>
            <a:r>
              <a:rPr lang="en-US" dirty="0"/>
              <a:t>(FEV1) and </a:t>
            </a:r>
            <a:r>
              <a:rPr lang="en-US" dirty="0" smtClean="0"/>
              <a:t> </a:t>
            </a:r>
            <a:r>
              <a:rPr lang="en-US" dirty="0"/>
              <a:t>(FVC) in cubic centimeters were obtained from the </a:t>
            </a:r>
            <a:r>
              <a:rPr lang="en-US" dirty="0" smtClean="0"/>
              <a:t>database</a:t>
            </a:r>
            <a:r>
              <a:rPr lang="en-US" dirty="0"/>
              <a:t>, as were height in inches and weight in pounds.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FEV1 and FVC values were measured with </a:t>
            </a:r>
            <a:r>
              <a:rPr lang="en-US" dirty="0" smtClean="0"/>
              <a:t>standard </a:t>
            </a:r>
            <a:r>
              <a:rPr lang="en-US" dirty="0"/>
              <a:t>protocols detailed from the </a:t>
            </a:r>
            <a:r>
              <a:rPr lang="en-US" dirty="0" smtClean="0"/>
              <a:t>NAVENVIRONHLTHCEN.2</a:t>
            </a:r>
          </a:p>
          <a:p>
            <a:pPr algn="just"/>
            <a:r>
              <a:rPr lang="en-US" dirty="0" smtClean="0"/>
              <a:t>Incomplete </a:t>
            </a:r>
            <a:r>
              <a:rPr lang="en-US" dirty="0"/>
              <a:t>records or apparent data transcription errors to illogical results, a number of records were </a:t>
            </a:r>
            <a:r>
              <a:rPr lang="en-US" dirty="0" smtClean="0">
                <a:solidFill>
                  <a:srgbClr val="FF0000"/>
                </a:solidFill>
              </a:rPr>
              <a:t>excluded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Smoking </a:t>
            </a:r>
            <a:r>
              <a:rPr lang="en-US" dirty="0"/>
              <a:t>history less than </a:t>
            </a:r>
            <a:r>
              <a:rPr lang="en-US" dirty="0">
                <a:solidFill>
                  <a:srgbClr val="FF0000"/>
                </a:solidFill>
              </a:rPr>
              <a:t>0 or greater than 51 </a:t>
            </a:r>
            <a:r>
              <a:rPr lang="en-US" dirty="0" smtClean="0">
                <a:solidFill>
                  <a:srgbClr val="FF0000"/>
                </a:solidFill>
              </a:rPr>
              <a:t>years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eight </a:t>
            </a:r>
            <a:r>
              <a:rPr lang="en-US" dirty="0"/>
              <a:t>less than </a:t>
            </a:r>
            <a:r>
              <a:rPr lang="en-US" dirty="0">
                <a:solidFill>
                  <a:srgbClr val="FF0000"/>
                </a:solidFill>
              </a:rPr>
              <a:t>50 inches or more than 79 </a:t>
            </a:r>
            <a:r>
              <a:rPr lang="en-US" dirty="0" smtClean="0">
                <a:solidFill>
                  <a:srgbClr val="FF0000"/>
                </a:solidFill>
              </a:rPr>
              <a:t>inches</a:t>
            </a:r>
            <a:r>
              <a:rPr lang="en-US" dirty="0" smtClean="0"/>
              <a:t>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eight </a:t>
            </a:r>
            <a:r>
              <a:rPr lang="en-US" dirty="0"/>
              <a:t>less than </a:t>
            </a:r>
            <a:r>
              <a:rPr lang="en-US" dirty="0">
                <a:solidFill>
                  <a:srgbClr val="FF0000"/>
                </a:solidFill>
              </a:rPr>
              <a:t>100 </a:t>
            </a:r>
            <a:r>
              <a:rPr lang="en-US" dirty="0" err="1">
                <a:solidFill>
                  <a:srgbClr val="FF0000"/>
                </a:solidFill>
              </a:rPr>
              <a:t>lbs</a:t>
            </a:r>
            <a:r>
              <a:rPr lang="en-US" dirty="0">
                <a:solidFill>
                  <a:srgbClr val="FF0000"/>
                </a:solidFill>
              </a:rPr>
              <a:t> or more than 320 lbs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ge</a:t>
            </a:r>
            <a:r>
              <a:rPr lang="en-US" dirty="0" smtClean="0"/>
              <a:t> </a:t>
            </a:r>
            <a:r>
              <a:rPr lang="en-US" dirty="0"/>
              <a:t>of less than </a:t>
            </a:r>
            <a:r>
              <a:rPr lang="en-US" dirty="0">
                <a:solidFill>
                  <a:srgbClr val="FF0000"/>
                </a:solidFill>
              </a:rPr>
              <a:t>30 years or more than 60 years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Younger </a:t>
            </a:r>
            <a:r>
              <a:rPr lang="en-US" dirty="0"/>
              <a:t>personnel had minimal asbestos exposure and older personnel would have been eligible for retirement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3239</TotalTime>
  <Words>1480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Times New Roman</vt:lpstr>
      <vt:lpstr>Wingdings</vt:lpstr>
      <vt:lpstr>Wood Type</vt:lpstr>
      <vt:lpstr>Linear  Regression Analysis for Effect of Asbestos exposure (1984-1990)  on pulmonary function testing</vt:lpstr>
      <vt:lpstr>Outline</vt:lpstr>
      <vt:lpstr>introduction</vt:lpstr>
      <vt:lpstr>Introduction (Continue…)</vt:lpstr>
      <vt:lpstr>Introduction (Continue…)</vt:lpstr>
      <vt:lpstr>Background</vt:lpstr>
      <vt:lpstr>Background (Continue…)</vt:lpstr>
      <vt:lpstr>Figure -1</vt:lpstr>
      <vt:lpstr>Study Design and Analysis </vt:lpstr>
      <vt:lpstr>Study Design and Analysis (Continue..) </vt:lpstr>
      <vt:lpstr>results</vt:lpstr>
      <vt:lpstr>Results (Continue…)</vt:lpstr>
      <vt:lpstr>Results (Continue…)</vt:lpstr>
      <vt:lpstr>Results (Continue…)</vt:lpstr>
      <vt:lpstr>Discussion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 Regression Analysis for Effect of Asbestos exposure (1984-1990)  on pulmonary function testing</dc:title>
  <dc:creator>Ravi</dc:creator>
  <cp:lastModifiedBy>Ravi</cp:lastModifiedBy>
  <cp:revision>40</cp:revision>
  <dcterms:created xsi:type="dcterms:W3CDTF">2023-10-26T15:23:51Z</dcterms:created>
  <dcterms:modified xsi:type="dcterms:W3CDTF">2024-01-24T16:09:53Z</dcterms:modified>
</cp:coreProperties>
</file>