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14"/>
  </p:notesMasterIdLst>
  <p:sldIdLst>
    <p:sldId id="256" r:id="rId2"/>
    <p:sldId id="257" r:id="rId3"/>
    <p:sldId id="258" r:id="rId4"/>
    <p:sldId id="259" r:id="rId5"/>
    <p:sldId id="264" r:id="rId6"/>
    <p:sldId id="265" r:id="rId7"/>
    <p:sldId id="266" r:id="rId8"/>
    <p:sldId id="268" r:id="rId9"/>
    <p:sldId id="269" r:id="rId10"/>
    <p:sldId id="272" r:id="rId11"/>
    <p:sldId id="273"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CBFC5-99BA-40FA-8BFA-0BC22C95CF3A}" type="datetimeFigureOut">
              <a:rPr lang="en-IN" smtClean="0"/>
              <a:t>01-24-2024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A58D8-FB88-442E-A1AD-EA42ED1728D0}" type="slidenum">
              <a:rPr lang="en-IN" smtClean="0"/>
              <a:t>‹#›</a:t>
            </a:fld>
            <a:endParaRPr lang="en-IN"/>
          </a:p>
        </p:txBody>
      </p:sp>
    </p:spTree>
    <p:extLst>
      <p:ext uri="{BB962C8B-B14F-4D97-AF65-F5344CB8AC3E}">
        <p14:creationId xmlns:p14="http://schemas.microsoft.com/office/powerpoint/2010/main" val="378004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4F8E64-DFED-4D2D-B22F-210EFC36DBE3}"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7236AB-27E9-4D28-821D-90275CD11BB7}"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BA56C-622B-48C6-9A3D-74912D54D3B5}"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1280F6-DE8E-450E-8BD6-C4EA3AC765BF}"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A437C834-F7F0-4B3B-9DAF-DE07B232EAB9}" type="datetime1">
              <a:rPr lang="en-US" smtClean="0"/>
              <a:t>1/24/2024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B95AAD-BAAC-4F57-B6E1-2038741D952B}"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D84F81-2D70-4B55-97E0-46EED6758B8D}" type="datetime1">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8A2D19-D21B-4107-8ABA-32662F4F58DF}"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04BB2-B72A-4D60-8BEE-80EB40E58989}" type="datetime1">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4A6FE32-3052-44EA-AAC6-B7A0CAD051D8}"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D7C604-9D17-4032-B509-BE587D1F405E}" type="datetime1">
              <a:rPr lang="en-US" smtClean="0"/>
              <a:t>1/24/2024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F70BB0B-7613-47BE-9B18-82922467F23B}" type="datetime1">
              <a:rPr lang="en-US" smtClean="0"/>
              <a:t>1/24/2024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dirty="0" smtClean="0"/>
              <a:t>Linear  Regression Analysis for Effect of Asbestos exposure (1991-1999)</a:t>
            </a:r>
            <a:br>
              <a:rPr lang="en-US" sz="4000" dirty="0" smtClean="0"/>
            </a:br>
            <a:r>
              <a:rPr lang="en-US" sz="4000" dirty="0" smtClean="0"/>
              <a:t> on pulmonary function testing</a:t>
            </a:r>
            <a:endParaRPr lang="en-IN" sz="4000" dirty="0"/>
          </a:p>
        </p:txBody>
      </p:sp>
      <p:sp>
        <p:nvSpPr>
          <p:cNvPr id="3" name="Subtitle 2"/>
          <p:cNvSpPr>
            <a:spLocks noGrp="1"/>
          </p:cNvSpPr>
          <p:nvPr>
            <p:ph type="subTitle" idx="1"/>
          </p:nvPr>
        </p:nvSpPr>
        <p:spPr>
          <a:xfrm>
            <a:off x="1122602" y="4714435"/>
            <a:ext cx="7891272" cy="1069848"/>
          </a:xfrm>
        </p:spPr>
        <p:txBody>
          <a:bodyPr>
            <a:normAutofit/>
          </a:bodyPr>
          <a:lstStyle/>
          <a:p>
            <a:r>
              <a:rPr lang="en-US" dirty="0" smtClean="0"/>
              <a:t>Presented </a:t>
            </a:r>
            <a:r>
              <a:rPr lang="en-US" dirty="0" smtClean="0"/>
              <a:t>by : Ravikumar Panchal </a:t>
            </a:r>
            <a:endParaRPr lang="en-IN" dirty="0"/>
          </a:p>
        </p:txBody>
      </p:sp>
      <p:pic>
        <p:nvPicPr>
          <p:cNvPr id="1026" name="Picture 2" descr="What's the Link Between Asbestos and Lung Can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130" y="3837064"/>
            <a:ext cx="3046931" cy="266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740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
            <a:ext cx="10058400" cy="1820009"/>
          </a:xfrm>
        </p:spPr>
        <p:txBody>
          <a:bodyPr/>
          <a:lstStyle/>
          <a:p>
            <a:r>
              <a:rPr lang="en-IN" dirty="0" smtClean="0"/>
              <a:t>Discussion</a:t>
            </a:r>
            <a:br>
              <a:rPr lang="en-IN" dirty="0" smtClean="0"/>
            </a:br>
            <a:endParaRPr lang="en-IN" dirty="0"/>
          </a:p>
        </p:txBody>
      </p:sp>
      <p:sp>
        <p:nvSpPr>
          <p:cNvPr id="3" name="Content Placeholder 2"/>
          <p:cNvSpPr>
            <a:spLocks noGrp="1"/>
          </p:cNvSpPr>
          <p:nvPr>
            <p:ph idx="1"/>
          </p:nvPr>
        </p:nvSpPr>
        <p:spPr>
          <a:xfrm>
            <a:off x="1069848" y="910003"/>
            <a:ext cx="10058400" cy="5851282"/>
          </a:xfrm>
        </p:spPr>
        <p:txBody>
          <a:bodyPr>
            <a:normAutofit/>
          </a:bodyPr>
          <a:lstStyle/>
          <a:p>
            <a:pPr algn="just"/>
            <a:r>
              <a:rPr lang="en-US" dirty="0"/>
              <a:t>The results suggest that the </a:t>
            </a:r>
            <a:r>
              <a:rPr lang="en-US" dirty="0">
                <a:solidFill>
                  <a:srgbClr val="FF0000"/>
                </a:solidFill>
              </a:rPr>
              <a:t>overall pulmonary functioning </a:t>
            </a:r>
            <a:r>
              <a:rPr lang="en-US" dirty="0" smtClean="0">
                <a:solidFill>
                  <a:srgbClr val="FF0000"/>
                </a:solidFill>
              </a:rPr>
              <a:t>improved </a:t>
            </a:r>
            <a:r>
              <a:rPr lang="en-US" dirty="0">
                <a:solidFill>
                  <a:srgbClr val="FF0000"/>
                </a:solidFill>
              </a:rPr>
              <a:t>over the period after adjusting for age, height, weight, smoking, and asbestos exposure</a:t>
            </a:r>
            <a:r>
              <a:rPr lang="en-US" dirty="0"/>
              <a:t>. </a:t>
            </a:r>
            <a:endParaRPr lang="en-US" dirty="0" smtClean="0"/>
          </a:p>
          <a:p>
            <a:r>
              <a:rPr lang="en-US" dirty="0"/>
              <a:t>The study found significant </a:t>
            </a:r>
            <a:r>
              <a:rPr lang="en-US" dirty="0">
                <a:solidFill>
                  <a:srgbClr val="FF0000"/>
                </a:solidFill>
              </a:rPr>
              <a:t>negative interaction between smoking and asbestos exposure,</a:t>
            </a:r>
            <a:r>
              <a:rPr lang="en-US" dirty="0"/>
              <a:t> most apparent in the overall, previous, and indirect exposure categories, but not in those with current, direct exposure</a:t>
            </a:r>
            <a:r>
              <a:rPr lang="en-US" dirty="0" smtClean="0"/>
              <a:t>.</a:t>
            </a:r>
          </a:p>
          <a:p>
            <a:r>
              <a:rPr lang="en-US" u="sng" dirty="0" smtClean="0">
                <a:solidFill>
                  <a:srgbClr val="FF0000"/>
                </a:solidFill>
              </a:rPr>
              <a:t>Improvement Case:</a:t>
            </a:r>
          </a:p>
          <a:p>
            <a:r>
              <a:rPr lang="en-US" dirty="0"/>
              <a:t>The AMSP has long included active counseling on smoking cessation, and these findings strongly support that program.</a:t>
            </a:r>
          </a:p>
          <a:p>
            <a:r>
              <a:rPr lang="en-US" dirty="0"/>
              <a:t>The ethnic and gender subgroups omitted from this study could be studied, although the sample sizes would be smaller and we do not anticipate they would generate different results. </a:t>
            </a:r>
            <a:endParaRPr lang="en-US" dirty="0" smtClean="0"/>
          </a:p>
          <a:p>
            <a:r>
              <a:rPr lang="en-US" dirty="0"/>
              <a:t>Analysis of changes over time for individuals with multiple asbestos examinations would be possible. Integration of radiographic data into the physical examination data would also generate several interesting study designs to resolve unknowns in disease and symptom progression.</a:t>
            </a:r>
          </a:p>
          <a:p>
            <a:endParaRPr lang="en-US" dirty="0"/>
          </a:p>
          <a:p>
            <a:endParaRPr lang="en-US" dirty="0"/>
          </a:p>
          <a:p>
            <a:pPr algn="just"/>
            <a:endParaRPr lang="en-US" dirty="0" smtClean="0"/>
          </a:p>
          <a:p>
            <a:pPr algn="just"/>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72078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dirty="0"/>
              <a:t>This linear regression analysis for personnel in the AMSP from 1991 to 1999 found that coefficients for age, height, weight, and smoking exposure were statistically significant and generally consistent</a:t>
            </a:r>
            <a:r>
              <a:rPr lang="en-US" dirty="0" smtClean="0"/>
              <a:t>.</a:t>
            </a:r>
          </a:p>
          <a:p>
            <a:r>
              <a:rPr lang="en-US" dirty="0" smtClean="0"/>
              <a:t> </a:t>
            </a:r>
            <a:r>
              <a:rPr lang="en-US" dirty="0"/>
              <a:t>Linear regression using asbestos exposure as a continuous variable found that coefficients for asbestos exposure were small and were not statistically significant or were slightly protective. </a:t>
            </a:r>
            <a:endParaRPr lang="en-US" dirty="0" smtClean="0"/>
          </a:p>
          <a:p>
            <a:r>
              <a:rPr lang="en-US" dirty="0" smtClean="0"/>
              <a:t>Statistically </a:t>
            </a:r>
            <a:r>
              <a:rPr lang="en-US" dirty="0"/>
              <a:t>significant, negative interaction was demonstrated for smoking and asbestos exposure. </a:t>
            </a:r>
            <a:endParaRPr lang="en-US" dirty="0" smtClean="0"/>
          </a:p>
          <a:p>
            <a:r>
              <a:rPr lang="en-US" dirty="0" smtClean="0"/>
              <a:t>These </a:t>
            </a:r>
            <a:r>
              <a:rPr lang="en-US" dirty="0"/>
              <a:t>findings support ongoing efforts in the current asbestos abatement program.</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595368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017" y="88978"/>
            <a:ext cx="10058400" cy="746291"/>
          </a:xfrm>
        </p:spPr>
        <p:txBody>
          <a:bodyPr>
            <a:normAutofit fontScale="90000"/>
          </a:bodyPr>
          <a:lstStyle/>
          <a:p>
            <a:r>
              <a:rPr lang="en-IN" dirty="0" smtClean="0"/>
              <a:t>reference</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12</a:t>
            </a:fld>
            <a:endParaRPr lang="en-US" dirty="0"/>
          </a:p>
        </p:txBody>
      </p:sp>
      <p:pic>
        <p:nvPicPr>
          <p:cNvPr id="3" name="Picture 2"/>
          <p:cNvPicPr>
            <a:picLocks noChangeAspect="1"/>
          </p:cNvPicPr>
          <p:nvPr/>
        </p:nvPicPr>
        <p:blipFill>
          <a:blip r:embed="rId2"/>
          <a:stretch>
            <a:fillRect/>
          </a:stretch>
        </p:blipFill>
        <p:spPr>
          <a:xfrm>
            <a:off x="782009" y="1081826"/>
            <a:ext cx="5741883" cy="5733009"/>
          </a:xfrm>
          <a:prstGeom prst="rect">
            <a:avLst/>
          </a:prstGeom>
        </p:spPr>
      </p:pic>
    </p:spTree>
    <p:extLst>
      <p:ext uri="{BB962C8B-B14F-4D97-AF65-F5344CB8AC3E}">
        <p14:creationId xmlns:p14="http://schemas.microsoft.com/office/powerpoint/2010/main" val="2663925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77114"/>
          </a:xfrm>
        </p:spPr>
        <p:txBody>
          <a:bodyPr/>
          <a:lstStyle/>
          <a:p>
            <a:r>
              <a:rPr lang="en-US" dirty="0" smtClean="0"/>
              <a:t>Outline</a:t>
            </a:r>
            <a:endParaRPr lang="en-IN" dirty="0"/>
          </a:p>
        </p:txBody>
      </p:sp>
      <p:sp>
        <p:nvSpPr>
          <p:cNvPr id="3" name="Content Placeholder 2"/>
          <p:cNvSpPr>
            <a:spLocks noGrp="1"/>
          </p:cNvSpPr>
          <p:nvPr>
            <p:ph idx="1"/>
          </p:nvPr>
        </p:nvSpPr>
        <p:spPr>
          <a:xfrm>
            <a:off x="1069848" y="1899139"/>
            <a:ext cx="10058400" cy="4695092"/>
          </a:xfrm>
        </p:spPr>
        <p:txBody>
          <a:bodyPr/>
          <a:lstStyle/>
          <a:p>
            <a:r>
              <a:rPr lang="en-IN" dirty="0" smtClean="0"/>
              <a:t>Introduction</a:t>
            </a:r>
          </a:p>
          <a:p>
            <a:r>
              <a:rPr lang="en-IN" dirty="0" smtClean="0"/>
              <a:t>Study Design and Analysis</a:t>
            </a:r>
          </a:p>
          <a:p>
            <a:r>
              <a:rPr lang="en-IN" dirty="0" smtClean="0"/>
              <a:t>Results</a:t>
            </a:r>
          </a:p>
          <a:p>
            <a:r>
              <a:rPr lang="en-IN" dirty="0" smtClean="0"/>
              <a:t>Discussion</a:t>
            </a:r>
          </a:p>
          <a:p>
            <a:r>
              <a:rPr lang="en-IN" dirty="0" smtClean="0"/>
              <a:t>Conclusion</a:t>
            </a:r>
          </a:p>
          <a:p>
            <a:r>
              <a:rPr lang="en-IN" dirty="0" smtClean="0"/>
              <a:t>References</a:t>
            </a:r>
            <a:endParaRPr lang="en-IN" dirty="0"/>
          </a:p>
        </p:txBody>
      </p:sp>
      <p:sp>
        <p:nvSpPr>
          <p:cNvPr id="8" name="Slide Number Placeholder 7"/>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619806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069848" y="1732085"/>
            <a:ext cx="10058400" cy="5037992"/>
          </a:xfrm>
        </p:spPr>
        <p:txBody>
          <a:bodyPr>
            <a:normAutofit fontScale="92500" lnSpcReduction="10000"/>
          </a:bodyPr>
          <a:lstStyle/>
          <a:p>
            <a:r>
              <a:rPr lang="en-US" dirty="0"/>
              <a:t>The effect of asbestos exposure on pulmonary function was studied using data from the Navy Asbestos Medical </a:t>
            </a:r>
            <a:r>
              <a:rPr lang="en-US" dirty="0" smtClean="0"/>
              <a:t>Surveillance </a:t>
            </a:r>
            <a:r>
              <a:rPr lang="en-US" dirty="0"/>
              <a:t>Program. </a:t>
            </a:r>
            <a:endParaRPr lang="en-US" dirty="0" smtClean="0"/>
          </a:p>
          <a:p>
            <a:r>
              <a:rPr lang="en-US" dirty="0" smtClean="0"/>
              <a:t>Records </a:t>
            </a:r>
            <a:r>
              <a:rPr lang="en-US" dirty="0"/>
              <a:t>were selected for Caucasian men from 1991 to 1999 (N =</a:t>
            </a:r>
            <a:r>
              <a:rPr lang="en-US" dirty="0" smtClean="0"/>
              <a:t>89,318).</a:t>
            </a:r>
          </a:p>
          <a:p>
            <a:r>
              <a:rPr lang="en-US" dirty="0"/>
              <a:t>A</a:t>
            </a:r>
            <a:r>
              <a:rPr lang="en-US" dirty="0" smtClean="0"/>
              <a:t>nalyzed </a:t>
            </a:r>
            <a:r>
              <a:rPr lang="en-US" dirty="0"/>
              <a:t>using a </a:t>
            </a:r>
            <a:r>
              <a:rPr lang="en-US" dirty="0" smtClean="0"/>
              <a:t>cross sectional - </a:t>
            </a:r>
            <a:r>
              <a:rPr lang="en-US" dirty="0"/>
              <a:t>linear regression model. </a:t>
            </a:r>
            <a:endParaRPr lang="en-US" dirty="0" smtClean="0"/>
          </a:p>
          <a:p>
            <a:r>
              <a:rPr lang="en-US" u="sng" dirty="0" smtClean="0"/>
              <a:t>Dependent variables</a:t>
            </a:r>
            <a:r>
              <a:rPr lang="en-US" dirty="0" smtClean="0"/>
              <a:t>:</a:t>
            </a:r>
          </a:p>
          <a:p>
            <a:pPr marL="457200" indent="-457200">
              <a:buFont typeface="+mj-lt"/>
              <a:buAutoNum type="arabicPeriod"/>
            </a:pPr>
            <a:r>
              <a:rPr lang="en-US" dirty="0"/>
              <a:t>F</a:t>
            </a:r>
            <a:r>
              <a:rPr lang="en-US" dirty="0" smtClean="0"/>
              <a:t>orced </a:t>
            </a:r>
            <a:r>
              <a:rPr lang="en-US" dirty="0"/>
              <a:t>expiratory volume in </a:t>
            </a:r>
            <a:r>
              <a:rPr lang="en-US" dirty="0" smtClean="0"/>
              <a:t>1s </a:t>
            </a:r>
            <a:r>
              <a:rPr lang="en-US" dirty="0"/>
              <a:t>(</a:t>
            </a:r>
            <a:r>
              <a:rPr lang="en-US" dirty="0" smtClean="0"/>
              <a:t>FEV1).</a:t>
            </a:r>
          </a:p>
          <a:p>
            <a:pPr marL="457200" indent="-457200">
              <a:buFont typeface="+mj-lt"/>
              <a:buAutoNum type="arabicPeriod"/>
            </a:pPr>
            <a:r>
              <a:rPr lang="en-US" dirty="0"/>
              <a:t>F</a:t>
            </a:r>
            <a:r>
              <a:rPr lang="en-US" dirty="0" smtClean="0"/>
              <a:t>orced </a:t>
            </a:r>
            <a:r>
              <a:rPr lang="en-US" dirty="0"/>
              <a:t>vital capacity (FVC</a:t>
            </a:r>
            <a:r>
              <a:rPr lang="en-US" dirty="0" smtClean="0"/>
              <a:t>).</a:t>
            </a:r>
          </a:p>
          <a:p>
            <a:r>
              <a:rPr lang="en-US" u="sng" dirty="0"/>
              <a:t>I</a:t>
            </a:r>
            <a:r>
              <a:rPr lang="en-US" u="sng" dirty="0" smtClean="0"/>
              <a:t>ndependent </a:t>
            </a:r>
            <a:r>
              <a:rPr lang="en-US" u="sng" dirty="0"/>
              <a:t>continuous </a:t>
            </a:r>
            <a:r>
              <a:rPr lang="en-US" u="sng" dirty="0" smtClean="0"/>
              <a:t>variables</a:t>
            </a:r>
            <a:r>
              <a:rPr lang="en-US" dirty="0" smtClean="0"/>
              <a:t>:</a:t>
            </a:r>
          </a:p>
          <a:p>
            <a:pPr marL="457200" indent="-457200">
              <a:buFont typeface="+mj-lt"/>
              <a:buAutoNum type="arabicPeriod"/>
            </a:pPr>
            <a:r>
              <a:rPr lang="en-US" dirty="0" smtClean="0"/>
              <a:t> Age </a:t>
            </a:r>
          </a:p>
          <a:p>
            <a:pPr marL="457200" indent="-457200">
              <a:buFont typeface="+mj-lt"/>
              <a:buAutoNum type="arabicPeriod"/>
            </a:pPr>
            <a:r>
              <a:rPr lang="en-US" dirty="0" smtClean="0"/>
              <a:t>Height</a:t>
            </a:r>
          </a:p>
          <a:p>
            <a:pPr marL="457200" indent="-457200">
              <a:buFont typeface="+mj-lt"/>
              <a:buAutoNum type="arabicPeriod"/>
            </a:pPr>
            <a:r>
              <a:rPr lang="en-US" dirty="0" smtClean="0"/>
              <a:t>Weight</a:t>
            </a:r>
          </a:p>
          <a:p>
            <a:pPr marL="457200" indent="-457200">
              <a:buFont typeface="+mj-lt"/>
              <a:buAutoNum type="arabicPeriod"/>
            </a:pPr>
            <a:r>
              <a:rPr lang="en-US" dirty="0" smtClean="0"/>
              <a:t>Smoking</a:t>
            </a:r>
          </a:p>
          <a:p>
            <a:pPr marL="457200" indent="-457200">
              <a:buFont typeface="+mj-lt"/>
              <a:buAutoNum type="arabicPeriod"/>
            </a:pPr>
            <a:r>
              <a:rPr lang="en-US" dirty="0"/>
              <a:t>A</a:t>
            </a:r>
            <a:r>
              <a:rPr lang="en-US" dirty="0" smtClean="0"/>
              <a:t>sbestos history</a:t>
            </a:r>
          </a:p>
          <a:p>
            <a:pPr marL="457200" indent="-457200">
              <a:buFont typeface="+mj-lt"/>
              <a:buAutoNum type="arabicPeriod"/>
            </a:pPr>
            <a:endParaRPr lang="en-US" dirty="0"/>
          </a:p>
          <a:p>
            <a:pPr marL="457200" indent="-457200">
              <a:buFont typeface="+mj-lt"/>
              <a:buAutoNum type="arabicPeriod"/>
            </a:pP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561503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(Continue…)</a:t>
            </a:r>
            <a:endParaRPr lang="en-IN" dirty="0"/>
          </a:p>
        </p:txBody>
      </p:sp>
      <p:sp>
        <p:nvSpPr>
          <p:cNvPr id="3" name="Content Placeholder 2"/>
          <p:cNvSpPr>
            <a:spLocks noGrp="1"/>
          </p:cNvSpPr>
          <p:nvPr>
            <p:ph idx="1"/>
          </p:nvPr>
        </p:nvSpPr>
        <p:spPr>
          <a:xfrm>
            <a:off x="1069848" y="1688123"/>
            <a:ext cx="10058400" cy="5073162"/>
          </a:xfrm>
        </p:spPr>
        <p:txBody>
          <a:bodyPr/>
          <a:lstStyle/>
          <a:p>
            <a:r>
              <a:rPr lang="en-US" dirty="0"/>
              <a:t>Overall, the continuous variable for asbestos exposure demonstrated significant protection of </a:t>
            </a:r>
            <a:endParaRPr lang="en-US" dirty="0" smtClean="0"/>
          </a:p>
          <a:p>
            <a:pPr marL="457200" indent="-457200">
              <a:buFont typeface="+mj-lt"/>
              <a:buAutoNum type="arabicPeriod"/>
            </a:pPr>
            <a:r>
              <a:rPr lang="en-US" dirty="0" smtClean="0"/>
              <a:t>1.1 </a:t>
            </a:r>
            <a:r>
              <a:rPr lang="en-US" dirty="0"/>
              <a:t>cm3 /year (t </a:t>
            </a:r>
            <a:r>
              <a:rPr lang="en-US" dirty="0" smtClean="0"/>
              <a:t>= </a:t>
            </a:r>
            <a:r>
              <a:rPr lang="en-US" dirty="0"/>
              <a:t>3.278, </a:t>
            </a:r>
            <a:r>
              <a:rPr lang="en-US" dirty="0" smtClean="0"/>
              <a:t>p=0.001</a:t>
            </a:r>
            <a:r>
              <a:rPr lang="en-US" dirty="0"/>
              <a:t>) for </a:t>
            </a:r>
            <a:r>
              <a:rPr lang="en-US" dirty="0" smtClean="0"/>
              <a:t>FEV1.</a:t>
            </a:r>
          </a:p>
          <a:p>
            <a:pPr marL="457200" indent="-457200">
              <a:buFont typeface="+mj-lt"/>
              <a:buAutoNum type="arabicPeriod"/>
            </a:pPr>
            <a:r>
              <a:rPr lang="en-US" dirty="0" smtClean="0"/>
              <a:t>1.6 </a:t>
            </a:r>
            <a:r>
              <a:rPr lang="en-US" dirty="0"/>
              <a:t>cm3/year (t  </a:t>
            </a:r>
            <a:r>
              <a:rPr lang="en-US" dirty="0" smtClean="0"/>
              <a:t>=4.225</a:t>
            </a:r>
            <a:r>
              <a:rPr lang="en-US" dirty="0"/>
              <a:t>, </a:t>
            </a:r>
            <a:r>
              <a:rPr lang="en-US" dirty="0" smtClean="0"/>
              <a:t>p = 0.000</a:t>
            </a:r>
            <a:r>
              <a:rPr lang="en-US" dirty="0"/>
              <a:t>) for FVC. </a:t>
            </a:r>
            <a:endParaRPr lang="en-US" dirty="0" smtClean="0"/>
          </a:p>
          <a:p>
            <a:r>
              <a:rPr lang="en-US" dirty="0" smtClean="0"/>
              <a:t>There </a:t>
            </a:r>
            <a:r>
              <a:rPr lang="en-US" dirty="0"/>
              <a:t>was significant interaction between asbestos exposure and smoking </a:t>
            </a:r>
            <a:r>
              <a:rPr lang="en-US" dirty="0" smtClean="0"/>
              <a:t>history</a:t>
            </a:r>
          </a:p>
          <a:p>
            <a:pPr marL="457200" indent="-457200">
              <a:buFont typeface="+mj-lt"/>
              <a:buAutoNum type="arabicPeriod"/>
            </a:pPr>
            <a:r>
              <a:rPr lang="en-US" dirty="0" smtClean="0"/>
              <a:t>0.09 </a:t>
            </a:r>
            <a:r>
              <a:rPr lang="en-US" dirty="0"/>
              <a:t>cm3/year2, t </a:t>
            </a:r>
            <a:r>
              <a:rPr lang="en-US" dirty="0" smtClean="0"/>
              <a:t>= </a:t>
            </a:r>
            <a:r>
              <a:rPr lang="en-US" dirty="0"/>
              <a:t>6.467, p </a:t>
            </a:r>
            <a:r>
              <a:rPr lang="en-US" dirty="0" smtClean="0"/>
              <a:t>= 0.000</a:t>
            </a:r>
            <a:r>
              <a:rPr lang="en-US" dirty="0"/>
              <a:t> </a:t>
            </a:r>
            <a:r>
              <a:rPr lang="en-US" dirty="0" smtClean="0"/>
              <a:t>for FEV1. </a:t>
            </a:r>
          </a:p>
          <a:p>
            <a:pPr marL="457200" indent="-457200">
              <a:buFont typeface="+mj-lt"/>
              <a:buAutoNum type="arabicPeriod"/>
            </a:pPr>
            <a:r>
              <a:rPr lang="en-US" dirty="0" smtClean="0"/>
              <a:t>0.097 </a:t>
            </a:r>
            <a:r>
              <a:rPr lang="en-US" dirty="0"/>
              <a:t>cm3/year2, t </a:t>
            </a:r>
            <a:r>
              <a:rPr lang="en-US" dirty="0" smtClean="0"/>
              <a:t>= </a:t>
            </a:r>
            <a:r>
              <a:rPr lang="en-US" dirty="0"/>
              <a:t>5.663, p  </a:t>
            </a:r>
            <a:r>
              <a:rPr lang="en-US" dirty="0" smtClean="0"/>
              <a:t>=0.000) for FVC.</a:t>
            </a:r>
          </a:p>
          <a:p>
            <a:r>
              <a:rPr lang="en-US" dirty="0" smtClean="0"/>
              <a:t>This </a:t>
            </a:r>
            <a:r>
              <a:rPr lang="en-US" dirty="0"/>
              <a:t>study suggests that workers within the program demonstrated minimal additional pulmonary function changes during the period, particularly if they do not smoke tobacco. </a:t>
            </a:r>
            <a:endParaRPr lang="en-US" dirty="0" smtClean="0"/>
          </a:p>
          <a:p>
            <a:r>
              <a:rPr lang="en-US" dirty="0" smtClean="0"/>
              <a:t>The </a:t>
            </a:r>
            <a:r>
              <a:rPr lang="en-US" dirty="0"/>
              <a:t>study also supports continuing smoking cessation efforts for all asbestos-exposed workers.</a:t>
            </a:r>
            <a:endParaRPr lang="en-IN"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817182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24147"/>
            <a:ext cx="10058400" cy="1609344"/>
          </a:xfrm>
        </p:spPr>
        <p:txBody>
          <a:bodyPr/>
          <a:lstStyle/>
          <a:p>
            <a:r>
              <a:rPr lang="en-IN" dirty="0"/>
              <a:t>Study Design and Analysis</a:t>
            </a:r>
            <a:br>
              <a:rPr lang="en-IN" dirty="0"/>
            </a:br>
            <a:endParaRPr lang="en-IN" dirty="0"/>
          </a:p>
        </p:txBody>
      </p:sp>
      <p:sp>
        <p:nvSpPr>
          <p:cNvPr id="3" name="Content Placeholder 2"/>
          <p:cNvSpPr>
            <a:spLocks noGrp="1"/>
          </p:cNvSpPr>
          <p:nvPr>
            <p:ph idx="1"/>
          </p:nvPr>
        </p:nvSpPr>
        <p:spPr>
          <a:xfrm>
            <a:off x="1069848" y="928819"/>
            <a:ext cx="10058400" cy="5779712"/>
          </a:xfrm>
        </p:spPr>
        <p:txBody>
          <a:bodyPr>
            <a:normAutofit/>
          </a:bodyPr>
          <a:lstStyle/>
          <a:p>
            <a:r>
              <a:rPr lang="en-US" dirty="0" smtClean="0"/>
              <a:t>A  </a:t>
            </a:r>
            <a:r>
              <a:rPr lang="en-US" dirty="0"/>
              <a:t>variable for the year that the examination was performed. </a:t>
            </a:r>
            <a:endParaRPr lang="en-US" dirty="0" smtClean="0"/>
          </a:p>
          <a:p>
            <a:r>
              <a:rPr lang="en-US" dirty="0" smtClean="0"/>
              <a:t>Personnel </a:t>
            </a:r>
            <a:r>
              <a:rPr lang="en-US" dirty="0"/>
              <a:t>completed physical examinations according to a schedule based on asbestos exposure and current age</a:t>
            </a:r>
            <a:r>
              <a:rPr lang="en-US" dirty="0" smtClean="0"/>
              <a:t>.</a:t>
            </a:r>
          </a:p>
          <a:p>
            <a:r>
              <a:rPr lang="en-US" dirty="0" smtClean="0"/>
              <a:t> Examinations </a:t>
            </a:r>
            <a:r>
              <a:rPr lang="en-US" dirty="0"/>
              <a:t>increase in frequency of examinations with increasing age and exposure, although examinations were performed no more often than once per year. </a:t>
            </a:r>
            <a:endParaRPr lang="en-US" dirty="0" smtClean="0"/>
          </a:p>
          <a:p>
            <a:r>
              <a:rPr lang="en-US" dirty="0" smtClean="0"/>
              <a:t>This </a:t>
            </a:r>
            <a:r>
              <a:rPr lang="en-US" dirty="0"/>
              <a:t>study design recognized that older personnel in the program with more asbestos </a:t>
            </a:r>
            <a:r>
              <a:rPr lang="en-US" dirty="0" smtClean="0"/>
              <a:t>exposure </a:t>
            </a:r>
            <a:r>
              <a:rPr lang="en-US" dirty="0"/>
              <a:t>would likely have completed more examinations over the period that was analyzed from 1991 to 1999</a:t>
            </a:r>
            <a:r>
              <a:rPr lang="en-US" dirty="0" smtClean="0"/>
              <a:t>.</a:t>
            </a:r>
          </a:p>
          <a:p>
            <a:r>
              <a:rPr lang="en-US" dirty="0" smtClean="0"/>
              <a:t>Initially, elected </a:t>
            </a:r>
            <a:r>
              <a:rPr lang="en-US" dirty="0"/>
              <a:t>to collapse the four asbestos exposure </a:t>
            </a:r>
            <a:r>
              <a:rPr lang="en-US" dirty="0" smtClean="0"/>
              <a:t>categories</a:t>
            </a:r>
          </a:p>
          <a:p>
            <a:pPr marL="457200" indent="-457200">
              <a:buFont typeface="+mj-lt"/>
              <a:buAutoNum type="arabicPeriod"/>
            </a:pPr>
            <a:r>
              <a:rPr lang="en-US" dirty="0" smtClean="0"/>
              <a:t> None</a:t>
            </a:r>
          </a:p>
          <a:p>
            <a:pPr marL="457200" indent="-457200">
              <a:buFont typeface="+mj-lt"/>
              <a:buAutoNum type="arabicPeriod"/>
            </a:pPr>
            <a:r>
              <a:rPr lang="en-US" dirty="0" smtClean="0"/>
              <a:t>Previous</a:t>
            </a:r>
          </a:p>
          <a:p>
            <a:pPr marL="457200" indent="-457200">
              <a:buFont typeface="+mj-lt"/>
              <a:buAutoNum type="arabicPeriod"/>
            </a:pPr>
            <a:r>
              <a:rPr lang="en-US" dirty="0"/>
              <a:t>D</a:t>
            </a:r>
            <a:r>
              <a:rPr lang="en-US" dirty="0" smtClean="0"/>
              <a:t>irect</a:t>
            </a:r>
          </a:p>
          <a:p>
            <a:pPr marL="457200" indent="-457200">
              <a:buFont typeface="+mj-lt"/>
              <a:buAutoNum type="arabicPeriod"/>
            </a:pPr>
            <a:r>
              <a:rPr lang="en-US" dirty="0" smtClean="0"/>
              <a:t>indirect </a:t>
            </a:r>
            <a:r>
              <a:rPr lang="en-US" dirty="0"/>
              <a:t>for the linear regression modeling. </a:t>
            </a:r>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331921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IN" dirty="0"/>
              <a:t>Study Design and </a:t>
            </a:r>
            <a:r>
              <a:rPr lang="en-IN" dirty="0" smtClean="0"/>
              <a:t>Analysis (Continue..)</a:t>
            </a:r>
            <a:r>
              <a:rPr lang="en-IN" dirty="0"/>
              <a:t/>
            </a:r>
            <a:br>
              <a:rPr lang="en-IN" dirty="0"/>
            </a:br>
            <a:endParaRPr lang="en-IN" dirty="0"/>
          </a:p>
        </p:txBody>
      </p:sp>
      <p:sp>
        <p:nvSpPr>
          <p:cNvPr id="3" name="Content Placeholder 2"/>
          <p:cNvSpPr>
            <a:spLocks noGrp="1"/>
          </p:cNvSpPr>
          <p:nvPr>
            <p:ph idx="1"/>
          </p:nvPr>
        </p:nvSpPr>
        <p:spPr>
          <a:xfrm>
            <a:off x="1069848" y="804671"/>
            <a:ext cx="10058400" cy="5903859"/>
          </a:xfrm>
        </p:spPr>
        <p:txBody>
          <a:bodyPr>
            <a:normAutofit fontScale="92500" lnSpcReduction="10000"/>
          </a:bodyPr>
          <a:lstStyle/>
          <a:p>
            <a:r>
              <a:rPr lang="en-US" dirty="0"/>
              <a:t>Subsequently, linear regression modeling was performed for each category with exposure and included those personnel having no exposure to provide a baseline value. </a:t>
            </a:r>
            <a:endParaRPr lang="en-US" dirty="0" smtClean="0"/>
          </a:p>
          <a:p>
            <a:r>
              <a:rPr lang="en-US" dirty="0" smtClean="0"/>
              <a:t>Personnel </a:t>
            </a:r>
            <a:r>
              <a:rPr lang="en-US" dirty="0"/>
              <a:t>with no previous asbestos exposure undergo “initial” examination before working in areas with asbestos exposure</a:t>
            </a:r>
            <a:r>
              <a:rPr lang="en-US" dirty="0" smtClean="0"/>
              <a:t>.</a:t>
            </a:r>
          </a:p>
          <a:p>
            <a:r>
              <a:rPr lang="en-US" dirty="0" smtClean="0"/>
              <a:t> </a:t>
            </a:r>
            <a:r>
              <a:rPr lang="en-US" dirty="0"/>
              <a:t>This study design provided four separate analyzes for the study period for FEV1 and FVC, each using a linear regression model for the continuous </a:t>
            </a:r>
            <a:r>
              <a:rPr lang="en-US" dirty="0" smtClean="0"/>
              <a:t>variables.</a:t>
            </a:r>
          </a:p>
          <a:p>
            <a:r>
              <a:rPr lang="en-US" dirty="0"/>
              <a:t>Records were selected for those Caucasian men between 30 and 60 years of </a:t>
            </a:r>
            <a:r>
              <a:rPr lang="en-US" dirty="0" smtClean="0"/>
              <a:t>age.</a:t>
            </a:r>
          </a:p>
          <a:p>
            <a:r>
              <a:rPr lang="en-US" dirty="0"/>
              <a:t>The most common </a:t>
            </a:r>
            <a:r>
              <a:rPr lang="en-US" dirty="0">
                <a:solidFill>
                  <a:srgbClr val="FF0000"/>
                </a:solidFill>
              </a:rPr>
              <a:t>missing field </a:t>
            </a:r>
            <a:r>
              <a:rPr lang="en-US" dirty="0"/>
              <a:t>was the </a:t>
            </a:r>
            <a:r>
              <a:rPr lang="en-US" dirty="0">
                <a:solidFill>
                  <a:srgbClr val="FF0000"/>
                </a:solidFill>
              </a:rPr>
              <a:t>date of birth</a:t>
            </a:r>
            <a:r>
              <a:rPr lang="en-US" dirty="0"/>
              <a:t>. This deficiency limited assessment of multiple factors in this analysis because it was used to </a:t>
            </a:r>
            <a:r>
              <a:rPr lang="en-US" dirty="0">
                <a:solidFill>
                  <a:srgbClr val="FF0000"/>
                </a:solidFill>
              </a:rPr>
              <a:t>calculate age </a:t>
            </a:r>
            <a:r>
              <a:rPr lang="en-US" dirty="0"/>
              <a:t>at time of the examination. </a:t>
            </a:r>
            <a:endParaRPr lang="en-US" dirty="0" smtClean="0"/>
          </a:p>
          <a:p>
            <a:r>
              <a:rPr lang="en-US" dirty="0" smtClean="0"/>
              <a:t>Records </a:t>
            </a:r>
            <a:r>
              <a:rPr lang="en-US" dirty="0"/>
              <a:t>were excluded for reported asbestos </a:t>
            </a:r>
            <a:r>
              <a:rPr lang="en-US" dirty="0" smtClean="0"/>
              <a:t>exposure </a:t>
            </a:r>
            <a:r>
              <a:rPr lang="en-US" dirty="0">
                <a:solidFill>
                  <a:srgbClr val="FF0000"/>
                </a:solidFill>
              </a:rPr>
              <a:t>less than 0 or greater </a:t>
            </a:r>
            <a:r>
              <a:rPr lang="en-US" dirty="0"/>
              <a:t>than </a:t>
            </a:r>
            <a:r>
              <a:rPr lang="en-US" dirty="0">
                <a:solidFill>
                  <a:srgbClr val="FF0000"/>
                </a:solidFill>
              </a:rPr>
              <a:t>51 years</a:t>
            </a:r>
            <a:r>
              <a:rPr lang="en-US" dirty="0"/>
              <a:t>, as well as smoking history less than 0 or greater than 51 years.</a:t>
            </a:r>
          </a:p>
          <a:p>
            <a:r>
              <a:rPr lang="en-US" dirty="0"/>
              <a:t>records were selected </a:t>
            </a:r>
            <a:r>
              <a:rPr lang="en-US" dirty="0">
                <a:solidFill>
                  <a:srgbClr val="FF0000"/>
                </a:solidFill>
              </a:rPr>
              <a:t>with heights between 50 and 80 </a:t>
            </a:r>
            <a:r>
              <a:rPr lang="en-US" dirty="0" smtClean="0">
                <a:solidFill>
                  <a:srgbClr val="FF0000"/>
                </a:solidFill>
              </a:rPr>
              <a:t>inch </a:t>
            </a:r>
            <a:r>
              <a:rPr lang="en-US" dirty="0"/>
              <a:t>and </a:t>
            </a:r>
            <a:r>
              <a:rPr lang="en-US" dirty="0">
                <a:solidFill>
                  <a:srgbClr val="FF0000"/>
                </a:solidFill>
              </a:rPr>
              <a:t>weight between 100 </a:t>
            </a:r>
            <a:r>
              <a:rPr lang="en-US" dirty="0"/>
              <a:t>and </a:t>
            </a:r>
            <a:r>
              <a:rPr lang="en-US" dirty="0">
                <a:solidFill>
                  <a:srgbClr val="FF0000"/>
                </a:solidFill>
              </a:rPr>
              <a:t>320 lbs</a:t>
            </a:r>
            <a:r>
              <a:rPr lang="en-US" dirty="0" smtClean="0">
                <a:solidFill>
                  <a:srgbClr val="FF0000"/>
                </a:solidFill>
              </a:rPr>
              <a:t>.</a:t>
            </a:r>
          </a:p>
          <a:p>
            <a:r>
              <a:rPr lang="en-US" dirty="0" smtClean="0"/>
              <a:t> </a:t>
            </a:r>
            <a:r>
              <a:rPr lang="en-US" dirty="0"/>
              <a:t>For 1991, approximately 80% of the records remained, and this value increased to 90% in the later years of the study. </a:t>
            </a:r>
            <a:endParaRPr lang="en-US" dirty="0" smtClean="0"/>
          </a:p>
          <a:p>
            <a:r>
              <a:rPr lang="en-US" dirty="0" smtClean="0"/>
              <a:t>Linear </a:t>
            </a:r>
            <a:r>
              <a:rPr lang="en-US" dirty="0"/>
              <a:t>regression analysis was performed using SPSS, version 10 (Chicago, IL), with significance set at </a:t>
            </a:r>
            <a:r>
              <a:rPr lang="en-US" dirty="0" smtClean="0">
                <a:solidFill>
                  <a:srgbClr val="FF0000"/>
                </a:solidFill>
              </a:rPr>
              <a:t>p=0.05.</a:t>
            </a:r>
            <a:endParaRPr lang="en-IN" dirty="0" smtClean="0">
              <a:solidFill>
                <a:srgbClr val="FF0000"/>
              </a:solidFill>
            </a:endParaRP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098831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IN" dirty="0" smtClean="0"/>
              <a:t>results</a:t>
            </a:r>
            <a:endParaRPr lang="en-IN" dirty="0"/>
          </a:p>
        </p:txBody>
      </p:sp>
      <p:sp>
        <p:nvSpPr>
          <p:cNvPr id="3" name="Content Placeholder 2"/>
          <p:cNvSpPr>
            <a:spLocks noGrp="1"/>
          </p:cNvSpPr>
          <p:nvPr>
            <p:ph idx="1"/>
          </p:nvPr>
        </p:nvSpPr>
        <p:spPr>
          <a:xfrm>
            <a:off x="568685" y="1279457"/>
            <a:ext cx="5084767" cy="5715000"/>
          </a:xfrm>
        </p:spPr>
        <p:txBody>
          <a:bodyPr>
            <a:normAutofit/>
          </a:bodyPr>
          <a:lstStyle/>
          <a:p>
            <a:r>
              <a:rPr lang="en-US" dirty="0">
                <a:solidFill>
                  <a:srgbClr val="FF0000"/>
                </a:solidFill>
              </a:rPr>
              <a:t>Figure 1 </a:t>
            </a:r>
            <a:r>
              <a:rPr lang="en-US" dirty="0"/>
              <a:t>presents </a:t>
            </a:r>
            <a:r>
              <a:rPr lang="en-US" dirty="0">
                <a:solidFill>
                  <a:srgbClr val="FF0000"/>
                </a:solidFill>
              </a:rPr>
              <a:t>the number of physicals reported </a:t>
            </a:r>
            <a:r>
              <a:rPr lang="en-US" dirty="0"/>
              <a:t>in </a:t>
            </a:r>
            <a:r>
              <a:rPr lang="en-US" dirty="0" smtClean="0"/>
              <a:t>calendar </a:t>
            </a:r>
            <a:r>
              <a:rPr lang="en-US" dirty="0"/>
              <a:t>years 1991 to 1999 for Caucasian men included in the </a:t>
            </a:r>
            <a:r>
              <a:rPr lang="en-US" dirty="0" smtClean="0"/>
              <a:t>study.</a:t>
            </a:r>
          </a:p>
          <a:p>
            <a:r>
              <a:rPr lang="en-US" dirty="0" smtClean="0"/>
              <a:t>For unknown </a:t>
            </a:r>
            <a:r>
              <a:rPr lang="en-US" dirty="0"/>
              <a:t>reasons, fewer records were entered in the database from 1996. Although not presented in graphic </a:t>
            </a:r>
            <a:r>
              <a:rPr lang="en-US" dirty="0" smtClean="0"/>
              <a:t>form,</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6" name="Picture 5"/>
          <p:cNvPicPr>
            <a:picLocks noChangeAspect="1"/>
          </p:cNvPicPr>
          <p:nvPr/>
        </p:nvPicPr>
        <p:blipFill>
          <a:blip r:embed="rId2"/>
          <a:stretch>
            <a:fillRect/>
          </a:stretch>
        </p:blipFill>
        <p:spPr>
          <a:xfrm>
            <a:off x="6099021" y="1168501"/>
            <a:ext cx="5700254" cy="4701947"/>
          </a:xfrm>
          <a:prstGeom prst="rect">
            <a:avLst/>
          </a:prstGeom>
        </p:spPr>
      </p:pic>
    </p:spTree>
    <p:extLst>
      <p:ext uri="{BB962C8B-B14F-4D97-AF65-F5344CB8AC3E}">
        <p14:creationId xmlns:p14="http://schemas.microsoft.com/office/powerpoint/2010/main" val="3309044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56138"/>
          </a:xfrm>
        </p:spPr>
        <p:txBody>
          <a:bodyPr>
            <a:normAutofit fontScale="90000"/>
          </a:bodyPr>
          <a:lstStyle/>
          <a:p>
            <a:r>
              <a:rPr lang="en-IN" dirty="0"/>
              <a:t>Results (Continue…)</a:t>
            </a:r>
          </a:p>
        </p:txBody>
      </p:sp>
      <p:sp>
        <p:nvSpPr>
          <p:cNvPr id="3" name="Content Placeholder 2"/>
          <p:cNvSpPr>
            <a:spLocks noGrp="1"/>
          </p:cNvSpPr>
          <p:nvPr>
            <p:ph idx="1"/>
          </p:nvPr>
        </p:nvSpPr>
        <p:spPr>
          <a:xfrm>
            <a:off x="458783" y="870437"/>
            <a:ext cx="5955206" cy="5416062"/>
          </a:xfrm>
        </p:spPr>
        <p:txBody>
          <a:bodyPr>
            <a:normAutofit/>
          </a:bodyPr>
          <a:lstStyle/>
          <a:p>
            <a:r>
              <a:rPr lang="en-US" dirty="0">
                <a:solidFill>
                  <a:srgbClr val="FF0000"/>
                </a:solidFill>
              </a:rPr>
              <a:t>Figure 2 </a:t>
            </a:r>
            <a:r>
              <a:rPr lang="en-US" dirty="0"/>
              <a:t>presents the mean duration for smoking and </a:t>
            </a:r>
            <a:r>
              <a:rPr lang="en-US" dirty="0" smtClean="0"/>
              <a:t>asbestos </a:t>
            </a:r>
            <a:r>
              <a:rPr lang="en-US" dirty="0"/>
              <a:t>exposure for personnel in the study. </a:t>
            </a:r>
            <a:endParaRPr lang="en-US" dirty="0" smtClean="0"/>
          </a:p>
          <a:p>
            <a:r>
              <a:rPr lang="en-US" dirty="0" smtClean="0"/>
              <a:t>The </a:t>
            </a:r>
            <a:r>
              <a:rPr lang="en-US" dirty="0"/>
              <a:t>duration of </a:t>
            </a:r>
            <a:r>
              <a:rPr lang="en-US" dirty="0" smtClean="0"/>
              <a:t>asbestos </a:t>
            </a:r>
            <a:r>
              <a:rPr lang="en-US" dirty="0"/>
              <a:t>exposure </a:t>
            </a:r>
            <a:r>
              <a:rPr lang="en-US" dirty="0">
                <a:solidFill>
                  <a:srgbClr val="FF0000"/>
                </a:solidFill>
              </a:rPr>
              <a:t>increased </a:t>
            </a:r>
            <a:r>
              <a:rPr lang="en-US" dirty="0"/>
              <a:t>significantly over the period </a:t>
            </a:r>
            <a:r>
              <a:rPr lang="en-US" dirty="0" smtClean="0"/>
              <a:t>.</a:t>
            </a:r>
          </a:p>
          <a:p>
            <a:r>
              <a:rPr lang="en-US" dirty="0" smtClean="0"/>
              <a:t>The </a:t>
            </a:r>
            <a:r>
              <a:rPr lang="en-US" dirty="0"/>
              <a:t>mean duration of smoking decreased significantly during the period </a:t>
            </a:r>
            <a:r>
              <a:rPr lang="en-US" dirty="0" smtClean="0"/>
              <a:t>.</a:t>
            </a:r>
          </a:p>
          <a:p>
            <a:r>
              <a:rPr lang="en-US" dirty="0" smtClean="0">
                <a:solidFill>
                  <a:srgbClr val="FF0000"/>
                </a:solidFill>
              </a:rPr>
              <a:t>Figure </a:t>
            </a:r>
            <a:r>
              <a:rPr lang="en-US" dirty="0">
                <a:solidFill>
                  <a:srgbClr val="FF0000"/>
                </a:solidFill>
              </a:rPr>
              <a:t>3 </a:t>
            </a:r>
            <a:r>
              <a:rPr lang="en-US" dirty="0"/>
              <a:t>displays </a:t>
            </a:r>
            <a:r>
              <a:rPr lang="en-US" dirty="0">
                <a:solidFill>
                  <a:srgbClr val="FF0000"/>
                </a:solidFill>
              </a:rPr>
              <a:t>mean FEV1 and FVC </a:t>
            </a:r>
            <a:r>
              <a:rPr lang="en-US" dirty="0"/>
              <a:t>for the population. FEV1 </a:t>
            </a:r>
            <a:r>
              <a:rPr lang="en-US" dirty="0" smtClean="0"/>
              <a:t>increased </a:t>
            </a:r>
            <a:r>
              <a:rPr lang="en-US" dirty="0"/>
              <a:t>significantly over the period </a:t>
            </a:r>
            <a:r>
              <a:rPr lang="en-US" dirty="0" smtClean="0"/>
              <a:t>.</a:t>
            </a:r>
          </a:p>
          <a:p>
            <a:r>
              <a:rPr lang="en-US" dirty="0" smtClean="0"/>
              <a:t>FVC </a:t>
            </a:r>
            <a:r>
              <a:rPr lang="en-US" dirty="0"/>
              <a:t>also increased significantly over the </a:t>
            </a:r>
            <a:r>
              <a:rPr lang="en-US" dirty="0" smtClean="0"/>
              <a:t>period.</a:t>
            </a:r>
          </a:p>
        </p:txBody>
      </p:sp>
      <p:sp>
        <p:nvSpPr>
          <p:cNvPr id="10" name="Slide Number Placeholder 9"/>
          <p:cNvSpPr>
            <a:spLocks noGrp="1"/>
          </p:cNvSpPr>
          <p:nvPr>
            <p:ph type="sldNum" sz="quarter" idx="12"/>
          </p:nvPr>
        </p:nvSpPr>
        <p:spPr/>
        <p:txBody>
          <a:bodyPr/>
          <a:lstStyle/>
          <a:p>
            <a:fld id="{4FAB73BC-B049-4115-A692-8D63A059BFB8}" type="slidenum">
              <a:rPr lang="en-US" smtClean="0"/>
              <a:t>8</a:t>
            </a:fld>
            <a:endParaRPr lang="en-US" dirty="0"/>
          </a:p>
        </p:txBody>
      </p:sp>
      <p:pic>
        <p:nvPicPr>
          <p:cNvPr id="11" name="Picture 10"/>
          <p:cNvPicPr>
            <a:picLocks noChangeAspect="1"/>
          </p:cNvPicPr>
          <p:nvPr/>
        </p:nvPicPr>
        <p:blipFill>
          <a:blip r:embed="rId2"/>
          <a:stretch>
            <a:fillRect/>
          </a:stretch>
        </p:blipFill>
        <p:spPr>
          <a:xfrm>
            <a:off x="7016261" y="870437"/>
            <a:ext cx="4175609" cy="5266593"/>
          </a:xfrm>
          <a:prstGeom prst="rect">
            <a:avLst/>
          </a:prstGeom>
        </p:spPr>
      </p:pic>
    </p:spTree>
    <p:extLst>
      <p:ext uri="{BB962C8B-B14F-4D97-AF65-F5344CB8AC3E}">
        <p14:creationId xmlns:p14="http://schemas.microsoft.com/office/powerpoint/2010/main" val="2013870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56138"/>
          </a:xfrm>
        </p:spPr>
        <p:txBody>
          <a:bodyPr>
            <a:normAutofit fontScale="90000"/>
          </a:bodyPr>
          <a:lstStyle/>
          <a:p>
            <a:r>
              <a:rPr lang="en-IN" dirty="0"/>
              <a:t>Results (Continue…)</a:t>
            </a:r>
          </a:p>
        </p:txBody>
      </p:sp>
      <p:sp>
        <p:nvSpPr>
          <p:cNvPr id="3" name="Content Placeholder 2"/>
          <p:cNvSpPr>
            <a:spLocks noGrp="1"/>
          </p:cNvSpPr>
          <p:nvPr>
            <p:ph idx="1"/>
          </p:nvPr>
        </p:nvSpPr>
        <p:spPr>
          <a:xfrm>
            <a:off x="361115" y="934633"/>
            <a:ext cx="5955206" cy="5416062"/>
          </a:xfrm>
        </p:spPr>
        <p:txBody>
          <a:bodyPr>
            <a:normAutofit/>
          </a:bodyPr>
          <a:lstStyle/>
          <a:p>
            <a:r>
              <a:rPr lang="en-US" dirty="0">
                <a:solidFill>
                  <a:srgbClr val="FF0000"/>
                </a:solidFill>
              </a:rPr>
              <a:t>Figure 4 </a:t>
            </a:r>
            <a:r>
              <a:rPr lang="en-US" dirty="0"/>
              <a:t>displays </a:t>
            </a:r>
            <a:r>
              <a:rPr lang="en-US" dirty="0">
                <a:solidFill>
                  <a:srgbClr val="FF0000"/>
                </a:solidFill>
              </a:rPr>
              <a:t>asbestos exposure </a:t>
            </a:r>
            <a:r>
              <a:rPr lang="en-US" dirty="0"/>
              <a:t>categories by year of the study and demonstrates that a </a:t>
            </a:r>
            <a:r>
              <a:rPr lang="en-US" dirty="0">
                <a:solidFill>
                  <a:srgbClr val="FF0000"/>
                </a:solidFill>
              </a:rPr>
              <a:t>large segment of the population had “</a:t>
            </a:r>
            <a:r>
              <a:rPr lang="en-US" dirty="0" smtClean="0">
                <a:solidFill>
                  <a:srgbClr val="FF0000"/>
                </a:solidFill>
              </a:rPr>
              <a:t>previous</a:t>
            </a:r>
            <a:r>
              <a:rPr lang="en-US" dirty="0">
                <a:solidFill>
                  <a:srgbClr val="FF0000"/>
                </a:solidFill>
              </a:rPr>
              <a:t>” exposure only. </a:t>
            </a:r>
            <a:endParaRPr lang="en-US" dirty="0" smtClean="0">
              <a:solidFill>
                <a:srgbClr val="FF0000"/>
              </a:solidFill>
            </a:endParaRPr>
          </a:p>
          <a:p>
            <a:r>
              <a:rPr lang="en-US" dirty="0" smtClean="0">
                <a:solidFill>
                  <a:srgbClr val="FF0000"/>
                </a:solidFill>
              </a:rPr>
              <a:t>Figure </a:t>
            </a:r>
            <a:r>
              <a:rPr lang="en-US" dirty="0">
                <a:solidFill>
                  <a:srgbClr val="FF0000"/>
                </a:solidFill>
              </a:rPr>
              <a:t>5 </a:t>
            </a:r>
            <a:r>
              <a:rPr lang="en-US" dirty="0"/>
              <a:t>displays the </a:t>
            </a:r>
            <a:r>
              <a:rPr lang="en-US" dirty="0">
                <a:solidFill>
                  <a:srgbClr val="FF0000"/>
                </a:solidFill>
              </a:rPr>
              <a:t>history of </a:t>
            </a:r>
            <a:r>
              <a:rPr lang="en-US" dirty="0" smtClean="0">
                <a:solidFill>
                  <a:srgbClr val="FF0000"/>
                </a:solidFill>
              </a:rPr>
              <a:t>cigarette </a:t>
            </a:r>
            <a:r>
              <a:rPr lang="en-US" dirty="0" smtClean="0"/>
              <a:t>smoking </a:t>
            </a:r>
            <a:r>
              <a:rPr lang="en-US" dirty="0"/>
              <a:t>in the population by year and suggests that over the period of the study, </a:t>
            </a:r>
            <a:r>
              <a:rPr lang="en-US" dirty="0">
                <a:solidFill>
                  <a:srgbClr val="FF0000"/>
                </a:solidFill>
              </a:rPr>
              <a:t>the overall number of cigarettes smoked per person decreased. </a:t>
            </a:r>
            <a:endParaRPr lang="en-US" dirty="0" smtClean="0">
              <a:solidFill>
                <a:srgbClr val="FF0000"/>
              </a:solidFill>
            </a:endParaRPr>
          </a:p>
          <a:p>
            <a:r>
              <a:rPr lang="en-US" dirty="0" smtClean="0"/>
              <a:t>The </a:t>
            </a:r>
            <a:r>
              <a:rPr lang="en-US" dirty="0">
                <a:solidFill>
                  <a:srgbClr val="FF0000"/>
                </a:solidFill>
              </a:rPr>
              <a:t>current smoking </a:t>
            </a:r>
            <a:r>
              <a:rPr lang="en-US" dirty="0"/>
              <a:t>rate also </a:t>
            </a:r>
            <a:r>
              <a:rPr lang="en-US" dirty="0">
                <a:solidFill>
                  <a:srgbClr val="FF0000"/>
                </a:solidFill>
              </a:rPr>
              <a:t>decreased</a:t>
            </a:r>
            <a:r>
              <a:rPr lang="en-US" dirty="0"/>
              <a:t> significantly during the period </a:t>
            </a:r>
            <a:endParaRPr lang="en-US" dirty="0" smtClean="0"/>
          </a:p>
          <a:p>
            <a:r>
              <a:rPr lang="en-US" dirty="0" smtClean="0"/>
              <a:t>Thus</a:t>
            </a:r>
            <a:r>
              <a:rPr lang="en-US" dirty="0"/>
              <a:t>, </a:t>
            </a:r>
            <a:r>
              <a:rPr lang="en-US" dirty="0" smtClean="0"/>
              <a:t>multiple </a:t>
            </a:r>
            <a:r>
              <a:rPr lang="en-US" dirty="0"/>
              <a:t>baseline variables changed significantly over the period, which suggested including a variable in the final analysis for year of the </a:t>
            </a:r>
            <a:r>
              <a:rPr lang="en-US" dirty="0" smtClean="0"/>
              <a:t>examination.</a:t>
            </a:r>
            <a:endParaRPr lang="en-IN" dirty="0" smtClean="0">
              <a:solidFill>
                <a:srgbClr val="FF0000"/>
              </a:solidFill>
            </a:endParaRPr>
          </a:p>
        </p:txBody>
      </p:sp>
      <p:sp>
        <p:nvSpPr>
          <p:cNvPr id="15" name="Slide Number Placeholder 14"/>
          <p:cNvSpPr>
            <a:spLocks noGrp="1"/>
          </p:cNvSpPr>
          <p:nvPr>
            <p:ph type="sldNum" sz="quarter" idx="12"/>
          </p:nvPr>
        </p:nvSpPr>
        <p:spPr/>
        <p:txBody>
          <a:bodyPr/>
          <a:lstStyle/>
          <a:p>
            <a:fld id="{4FAB73BC-B049-4115-A692-8D63A059BFB8}" type="slidenum">
              <a:rPr lang="en-US" smtClean="0"/>
              <a:t>9</a:t>
            </a:fld>
            <a:endParaRPr lang="en-US" dirty="0"/>
          </a:p>
        </p:txBody>
      </p:sp>
      <p:pic>
        <p:nvPicPr>
          <p:cNvPr id="16" name="Picture 15"/>
          <p:cNvPicPr>
            <a:picLocks noChangeAspect="1"/>
          </p:cNvPicPr>
          <p:nvPr/>
        </p:nvPicPr>
        <p:blipFill>
          <a:blip r:embed="rId2"/>
          <a:stretch>
            <a:fillRect/>
          </a:stretch>
        </p:blipFill>
        <p:spPr>
          <a:xfrm>
            <a:off x="6855187" y="600316"/>
            <a:ext cx="4557155" cy="5928874"/>
          </a:xfrm>
          <a:prstGeom prst="rect">
            <a:avLst/>
          </a:prstGeom>
        </p:spPr>
      </p:pic>
    </p:spTree>
    <p:extLst>
      <p:ext uri="{BB962C8B-B14F-4D97-AF65-F5344CB8AC3E}">
        <p14:creationId xmlns:p14="http://schemas.microsoft.com/office/powerpoint/2010/main" val="33172507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1780</TotalTime>
  <Words>1029</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Rockwell</vt:lpstr>
      <vt:lpstr>Rockwell Condensed</vt:lpstr>
      <vt:lpstr>Wingdings</vt:lpstr>
      <vt:lpstr>Wood Type</vt:lpstr>
      <vt:lpstr>Linear  Regression Analysis for Effect of Asbestos exposure (1991-1999)  on pulmonary function testing</vt:lpstr>
      <vt:lpstr>Outline</vt:lpstr>
      <vt:lpstr>introduction</vt:lpstr>
      <vt:lpstr>Introduction (Continue…)</vt:lpstr>
      <vt:lpstr>Study Design and Analysis </vt:lpstr>
      <vt:lpstr>Study Design and Analysis (Continue..) </vt:lpstr>
      <vt:lpstr>results</vt:lpstr>
      <vt:lpstr>Results (Continue…)</vt:lpstr>
      <vt:lpstr>Results (Continue…)</vt:lpstr>
      <vt:lpstr>Discussion </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Analysis for Effect of Asbestos exposure (1984-1990)  on pulmonary function testing</dc:title>
  <dc:creator>Ravi</dc:creator>
  <cp:lastModifiedBy>Ravi</cp:lastModifiedBy>
  <cp:revision>39</cp:revision>
  <dcterms:created xsi:type="dcterms:W3CDTF">2023-10-26T15:23:51Z</dcterms:created>
  <dcterms:modified xsi:type="dcterms:W3CDTF">2024-01-24T16:10:44Z</dcterms:modified>
</cp:coreProperties>
</file>