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7" r:id="rId2"/>
    <p:sldId id="308" r:id="rId3"/>
    <p:sldId id="309" r:id="rId4"/>
    <p:sldId id="310" r:id="rId5"/>
    <p:sldId id="311" r:id="rId6"/>
    <p:sldId id="259" r:id="rId7"/>
    <p:sldId id="260" r:id="rId8"/>
    <p:sldId id="261"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312" r:id="rId40"/>
    <p:sldId id="313" r:id="rId41"/>
    <p:sldId id="296" r:id="rId42"/>
    <p:sldId id="297" r:id="rId43"/>
    <p:sldId id="314" r:id="rId44"/>
    <p:sldId id="301" r:id="rId45"/>
    <p:sldId id="302" r:id="rId46"/>
    <p:sldId id="303" r:id="rId47"/>
    <p:sldId id="304" r:id="rId48"/>
  </p:sldIdLst>
  <p:sldSz cx="7569200" cy="10699750"/>
  <p:notesSz cx="75692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2208" y="2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1017"/>
            <a:ext cx="6423025" cy="2242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1192"/>
            <a:ext cx="5289550" cy="26701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dirty="0"/>
          </a:p>
        </p:txBody>
      </p:sp>
      <p:sp>
        <p:nvSpPr>
          <p:cNvPr id="6" name="Holder 6"/>
          <p:cNvSpPr>
            <a:spLocks noGrp="1"/>
          </p:cNvSpPr>
          <p:nvPr>
            <p:ph type="sldNum" sz="quarter" idx="7"/>
          </p:nvPr>
        </p:nvSpPr>
        <p:spPr/>
        <p:txBody>
          <a:bodyPr lIns="0" tIns="0" rIns="0" bIns="0"/>
          <a:lstStyle>
            <a:lvl1pPr>
              <a:defRPr sz="950" b="0" i="0">
                <a:solidFill>
                  <a:schemeClr val="tx1"/>
                </a:solidFill>
                <a:latin typeface="Arial MT"/>
                <a:cs typeface="Arial MT"/>
              </a:defRPr>
            </a:lvl1pPr>
          </a:lstStyle>
          <a:p>
            <a:pPr marL="38100">
              <a:lnSpc>
                <a:spcPct val="100000"/>
              </a:lnSpc>
              <a:spcBef>
                <a:spcPts val="140"/>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dirty="0"/>
          </a:p>
        </p:txBody>
      </p:sp>
      <p:sp>
        <p:nvSpPr>
          <p:cNvPr id="6" name="Holder 6"/>
          <p:cNvSpPr>
            <a:spLocks noGrp="1"/>
          </p:cNvSpPr>
          <p:nvPr>
            <p:ph type="sldNum" sz="quarter" idx="7"/>
          </p:nvPr>
        </p:nvSpPr>
        <p:spPr/>
        <p:txBody>
          <a:bodyPr lIns="0" tIns="0" rIns="0" bIns="0"/>
          <a:lstStyle>
            <a:lvl1pPr>
              <a:defRPr sz="950" b="0" i="0">
                <a:solidFill>
                  <a:schemeClr val="tx1"/>
                </a:solidFill>
                <a:latin typeface="Arial MT"/>
                <a:cs typeface="Arial MT"/>
              </a:defRPr>
            </a:lvl1pPr>
          </a:lstStyle>
          <a:p>
            <a:pPr marL="38100">
              <a:lnSpc>
                <a:spcPct val="100000"/>
              </a:lnSpc>
              <a:spcBef>
                <a:spcPts val="140"/>
              </a:spcBef>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6561"/>
            <a:ext cx="3287077" cy="704926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6561"/>
            <a:ext cx="3287077" cy="704926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dirty="0"/>
          </a:p>
        </p:txBody>
      </p:sp>
      <p:sp>
        <p:nvSpPr>
          <p:cNvPr id="7" name="Holder 7"/>
          <p:cNvSpPr>
            <a:spLocks noGrp="1"/>
          </p:cNvSpPr>
          <p:nvPr>
            <p:ph type="sldNum" sz="quarter" idx="7"/>
          </p:nvPr>
        </p:nvSpPr>
        <p:spPr/>
        <p:txBody>
          <a:bodyPr lIns="0" tIns="0" rIns="0" bIns="0"/>
          <a:lstStyle>
            <a:lvl1pPr>
              <a:defRPr sz="950" b="0" i="0">
                <a:solidFill>
                  <a:schemeClr val="tx1"/>
                </a:solidFill>
                <a:latin typeface="Arial MT"/>
                <a:cs typeface="Arial MT"/>
              </a:defRPr>
            </a:lvl1pPr>
          </a:lstStyle>
          <a:p>
            <a:pPr marL="38100">
              <a:lnSpc>
                <a:spcPct val="100000"/>
              </a:lnSpc>
              <a:spcBef>
                <a:spcPts val="140"/>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dirty="0"/>
          </a:p>
        </p:txBody>
      </p:sp>
      <p:sp>
        <p:nvSpPr>
          <p:cNvPr id="5" name="Holder 5"/>
          <p:cNvSpPr>
            <a:spLocks noGrp="1"/>
          </p:cNvSpPr>
          <p:nvPr>
            <p:ph type="sldNum" sz="quarter" idx="7"/>
          </p:nvPr>
        </p:nvSpPr>
        <p:spPr/>
        <p:txBody>
          <a:bodyPr lIns="0" tIns="0" rIns="0" bIns="0"/>
          <a:lstStyle>
            <a:lvl1pPr>
              <a:defRPr sz="950" b="0" i="0">
                <a:solidFill>
                  <a:schemeClr val="tx1"/>
                </a:solidFill>
                <a:latin typeface="Arial MT"/>
                <a:cs typeface="Arial MT"/>
              </a:defRPr>
            </a:lvl1pPr>
          </a:lstStyle>
          <a:p>
            <a:pPr marL="38100">
              <a:lnSpc>
                <a:spcPct val="100000"/>
              </a:lnSpc>
              <a:spcBef>
                <a:spcPts val="140"/>
              </a:spcBef>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5/7/2023</a:t>
            </a:fld>
            <a:endParaRPr lang="en-US" dirty="0"/>
          </a:p>
        </p:txBody>
      </p:sp>
      <p:sp>
        <p:nvSpPr>
          <p:cNvPr id="4" name="Holder 4"/>
          <p:cNvSpPr>
            <a:spLocks noGrp="1"/>
          </p:cNvSpPr>
          <p:nvPr>
            <p:ph type="sldNum" sz="quarter" idx="7"/>
          </p:nvPr>
        </p:nvSpPr>
        <p:spPr/>
        <p:txBody>
          <a:bodyPr lIns="0" tIns="0" rIns="0" bIns="0"/>
          <a:lstStyle>
            <a:lvl1pPr>
              <a:defRPr sz="950" b="0" i="0">
                <a:solidFill>
                  <a:schemeClr val="tx1"/>
                </a:solidFill>
                <a:latin typeface="Arial MT"/>
                <a:cs typeface="Arial MT"/>
              </a:defRPr>
            </a:lvl1pPr>
          </a:lstStyle>
          <a:p>
            <a:pPr marL="38100">
              <a:lnSpc>
                <a:spcPct val="100000"/>
              </a:lnSpc>
              <a:spcBef>
                <a:spcPts val="140"/>
              </a:spcBef>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228"/>
            <a:ext cx="6800850" cy="170891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6561"/>
            <a:ext cx="6800850" cy="70492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33051"/>
            <a:ext cx="2418080" cy="53403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825" y="9933051"/>
            <a:ext cx="1737995" cy="53403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5/7/2023</a:t>
            </a:fld>
            <a:endParaRPr lang="en-US" dirty="0"/>
          </a:p>
        </p:txBody>
      </p:sp>
      <p:sp>
        <p:nvSpPr>
          <p:cNvPr id="6" name="Holder 6"/>
          <p:cNvSpPr>
            <a:spLocks noGrp="1"/>
          </p:cNvSpPr>
          <p:nvPr>
            <p:ph type="sldNum" sz="quarter" idx="7"/>
          </p:nvPr>
        </p:nvSpPr>
        <p:spPr>
          <a:xfrm>
            <a:off x="6466332" y="9881844"/>
            <a:ext cx="210820" cy="177165"/>
          </a:xfrm>
          <a:prstGeom prst="rect">
            <a:avLst/>
          </a:prstGeom>
        </p:spPr>
        <p:txBody>
          <a:bodyPr wrap="square" lIns="0" tIns="0" rIns="0" bIns="0">
            <a:spAutoFit/>
          </a:bodyPr>
          <a:lstStyle>
            <a:lvl1pPr>
              <a:defRPr sz="950" b="0" i="0">
                <a:solidFill>
                  <a:schemeClr val="tx1"/>
                </a:solidFill>
                <a:latin typeface="Arial MT"/>
                <a:cs typeface="Arial MT"/>
              </a:defRPr>
            </a:lvl1pPr>
          </a:lstStyle>
          <a:p>
            <a:pPr marL="38100">
              <a:lnSpc>
                <a:spcPct val="100000"/>
              </a:lnSpc>
              <a:spcBef>
                <a:spcPts val="140"/>
              </a:spcBef>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t.co/8GmFiOuZbS/u201d"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scikit-/" TargetMode="External"/><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675"/>
            <a:ext cx="7569200" cy="369332"/>
          </a:xfrm>
        </p:spPr>
        <p:txBody>
          <a:bodyPr/>
          <a:lstStyle/>
          <a:p>
            <a:pPr algn="ctr"/>
            <a:r>
              <a:rPr lang="en-IN" sz="2400" dirty="0">
                <a:latin typeface="Times New Roman" pitchFamily="18" charset="0"/>
                <a:cs typeface="Times New Roman" pitchFamily="18" charset="0"/>
              </a:rPr>
              <a:t>DR. </a:t>
            </a:r>
            <a:r>
              <a:rPr lang="en-IN" sz="2400" spc="-5" dirty="0">
                <a:latin typeface="Times New Roman" pitchFamily="18" charset="0"/>
                <a:cs typeface="Times New Roman" pitchFamily="18" charset="0"/>
              </a:rPr>
              <a:t>Rammanohar</a:t>
            </a:r>
            <a:r>
              <a:rPr lang="en-IN" sz="2400" spc="5" dirty="0">
                <a:latin typeface="Times New Roman" pitchFamily="18" charset="0"/>
                <a:cs typeface="Times New Roman" pitchFamily="18" charset="0"/>
              </a:rPr>
              <a:t> </a:t>
            </a:r>
            <a:r>
              <a:rPr lang="en-IN" sz="2400" spc="-5" dirty="0">
                <a:latin typeface="Times New Roman" pitchFamily="18" charset="0"/>
                <a:cs typeface="Times New Roman" pitchFamily="18" charset="0"/>
              </a:rPr>
              <a:t>Lohia</a:t>
            </a:r>
            <a:r>
              <a:rPr lang="en-IN" sz="2400" dirty="0">
                <a:latin typeface="Times New Roman" pitchFamily="18" charset="0"/>
                <a:cs typeface="Times New Roman" pitchFamily="18" charset="0"/>
              </a:rPr>
              <a:t> Avadh</a:t>
            </a:r>
            <a:r>
              <a:rPr lang="en-IN" sz="2400" spc="-25" dirty="0">
                <a:latin typeface="Times New Roman" pitchFamily="18" charset="0"/>
                <a:cs typeface="Times New Roman" pitchFamily="18" charset="0"/>
              </a:rPr>
              <a:t> </a:t>
            </a:r>
            <a:r>
              <a:rPr lang="en-IN" sz="2400" spc="-5" dirty="0">
                <a:latin typeface="Times New Roman" pitchFamily="18" charset="0"/>
                <a:cs typeface="Times New Roman" pitchFamily="18" charset="0"/>
              </a:rPr>
              <a:t>University,</a:t>
            </a:r>
            <a:r>
              <a:rPr lang="en-IN" sz="2400" dirty="0">
                <a:latin typeface="Times New Roman" pitchFamily="18" charset="0"/>
                <a:cs typeface="Times New Roman" pitchFamily="18" charset="0"/>
              </a:rPr>
              <a:t> </a:t>
            </a:r>
            <a:r>
              <a:rPr lang="en-IN" sz="2400" spc="-5" dirty="0" smtClean="0">
                <a:latin typeface="Times New Roman" pitchFamily="18" charset="0"/>
                <a:cs typeface="Times New Roman" pitchFamily="18" charset="0"/>
              </a:rPr>
              <a:t>Ayodhya</a:t>
            </a:r>
            <a:endParaRPr lang="en-IN" dirty="0">
              <a:latin typeface="Times New Roman" pitchFamily="18" charset="0"/>
              <a:cs typeface="Times New Roman" pitchFamily="18" charset="0"/>
            </a:endParaRPr>
          </a:p>
        </p:txBody>
      </p:sp>
      <p:sp>
        <p:nvSpPr>
          <p:cNvPr id="3" name="Text Placeholder 2"/>
          <p:cNvSpPr>
            <a:spLocks noGrp="1"/>
          </p:cNvSpPr>
          <p:nvPr>
            <p:ph type="body" idx="1"/>
          </p:nvPr>
        </p:nvSpPr>
        <p:spPr>
          <a:xfrm>
            <a:off x="768941" y="777875"/>
            <a:ext cx="5909764" cy="523220"/>
          </a:xfrm>
        </p:spPr>
        <p:txBody>
          <a:bodyPr/>
          <a:lstStyle/>
          <a:p>
            <a:pPr algn="ctr"/>
            <a:r>
              <a:rPr lang="en-US" sz="1600" spc="-5" dirty="0">
                <a:latin typeface="Times New Roman" pitchFamily="18" charset="0"/>
                <a:cs typeface="Times New Roman" pitchFamily="18" charset="0"/>
              </a:rPr>
              <a:t>INSTITUTE</a:t>
            </a:r>
            <a:r>
              <a:rPr lang="en-US" sz="1600" dirty="0">
                <a:latin typeface="Times New Roman" pitchFamily="18" charset="0"/>
                <a:cs typeface="Times New Roman" pitchFamily="18" charset="0"/>
              </a:rPr>
              <a:t> </a:t>
            </a:r>
            <a:r>
              <a:rPr lang="en-US" sz="1600" spc="-5" dirty="0">
                <a:latin typeface="Times New Roman" pitchFamily="18" charset="0"/>
                <a:cs typeface="Times New Roman" pitchFamily="18" charset="0"/>
              </a:rPr>
              <a:t>OF</a:t>
            </a:r>
            <a:r>
              <a:rPr lang="en-US" sz="1600" spc="-25" dirty="0">
                <a:latin typeface="Times New Roman" pitchFamily="18" charset="0"/>
                <a:cs typeface="Times New Roman" pitchFamily="18" charset="0"/>
              </a:rPr>
              <a:t> </a:t>
            </a:r>
            <a:r>
              <a:rPr lang="en-US" sz="1600" dirty="0">
                <a:latin typeface="Times New Roman" pitchFamily="18" charset="0"/>
                <a:cs typeface="Times New Roman" pitchFamily="18" charset="0"/>
              </a:rPr>
              <a:t>ENGINEERING</a:t>
            </a:r>
            <a:r>
              <a:rPr lang="en-US" sz="1600" spc="-10" dirty="0">
                <a:latin typeface="Times New Roman" pitchFamily="18" charset="0"/>
                <a:cs typeface="Times New Roman" pitchFamily="18" charset="0"/>
              </a:rPr>
              <a:t> </a:t>
            </a:r>
            <a:r>
              <a:rPr lang="en-US" sz="1600" dirty="0">
                <a:latin typeface="Times New Roman" pitchFamily="18" charset="0"/>
                <a:cs typeface="Times New Roman" pitchFamily="18" charset="0"/>
              </a:rPr>
              <a:t>AND</a:t>
            </a:r>
            <a:r>
              <a:rPr lang="en-US" sz="1600" spc="-5" dirty="0">
                <a:latin typeface="Times New Roman" pitchFamily="18" charset="0"/>
                <a:cs typeface="Times New Roman" pitchFamily="18" charset="0"/>
              </a:rPr>
              <a:t> TECHNOLOGY,</a:t>
            </a:r>
            <a:r>
              <a:rPr lang="en-US" sz="1600" dirty="0">
                <a:latin typeface="Times New Roman" pitchFamily="18" charset="0"/>
                <a:cs typeface="Times New Roman" pitchFamily="18" charset="0"/>
              </a:rPr>
              <a:t> </a:t>
            </a:r>
            <a:r>
              <a:rPr lang="en-US" sz="1600" spc="-5" dirty="0">
                <a:latin typeface="Times New Roman" pitchFamily="18" charset="0"/>
                <a:cs typeface="Times New Roman" pitchFamily="18" charset="0"/>
              </a:rPr>
              <a:t>AYODHYA</a:t>
            </a:r>
            <a:endParaRPr lang="en-US" sz="1600" dirty="0">
              <a:latin typeface="Times New Roman" pitchFamily="18" charset="0"/>
              <a:cs typeface="Times New Roman" pitchFamily="18" charset="0"/>
            </a:endParaRPr>
          </a:p>
          <a:p>
            <a:endParaRPr lang="en-IN" dirty="0"/>
          </a:p>
        </p:txBody>
      </p:sp>
      <p:pic>
        <p:nvPicPr>
          <p:cNvPr id="4" name="object 5"/>
          <p:cNvPicPr/>
          <p:nvPr/>
        </p:nvPicPr>
        <p:blipFill>
          <a:blip r:embed="rId2" cstate="print"/>
          <a:stretch>
            <a:fillRect/>
          </a:stretch>
        </p:blipFill>
        <p:spPr>
          <a:xfrm>
            <a:off x="2597275" y="1945409"/>
            <a:ext cx="2003611" cy="1803556"/>
          </a:xfrm>
          <a:prstGeom prst="rect">
            <a:avLst/>
          </a:prstGeom>
        </p:spPr>
      </p:pic>
      <p:sp>
        <p:nvSpPr>
          <p:cNvPr id="6" name="TextBox 5"/>
          <p:cNvSpPr txBox="1"/>
          <p:nvPr/>
        </p:nvSpPr>
        <p:spPr>
          <a:xfrm>
            <a:off x="1743883" y="3831652"/>
            <a:ext cx="3339353"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A Project Report On</a:t>
            </a:r>
            <a:endParaRPr lang="en-IN" dirty="0">
              <a:latin typeface="Times New Roman" pitchFamily="18" charset="0"/>
              <a:cs typeface="Times New Roman" pitchFamily="18" charset="0"/>
            </a:endParaRPr>
          </a:p>
        </p:txBody>
      </p:sp>
      <p:sp>
        <p:nvSpPr>
          <p:cNvPr id="7" name="TextBox 6"/>
          <p:cNvSpPr txBox="1"/>
          <p:nvPr/>
        </p:nvSpPr>
        <p:spPr>
          <a:xfrm>
            <a:off x="-29683" y="4200984"/>
            <a:ext cx="7598883" cy="646331"/>
          </a:xfrm>
          <a:prstGeom prst="rect">
            <a:avLst/>
          </a:prstGeom>
          <a:noFill/>
        </p:spPr>
        <p:txBody>
          <a:bodyPr wrap="square" rtlCol="0">
            <a:spAutoFit/>
          </a:bodyPr>
          <a:lstStyle/>
          <a:p>
            <a:pPr algn="ctr"/>
            <a:r>
              <a:rPr lang="en-US" sz="2400" b="1" dirty="0" smtClean="0">
                <a:solidFill>
                  <a:schemeClr val="tx1"/>
                </a:solidFill>
                <a:latin typeface="Times New Roman" pitchFamily="18" charset="0"/>
                <a:cs typeface="Times New Roman" pitchFamily="18" charset="0"/>
              </a:rPr>
              <a:t>SENTIMENT ANALYSIS  </a:t>
            </a:r>
            <a:r>
              <a:rPr lang="en-US" sz="2400" b="1" dirty="0" smtClean="0">
                <a:latin typeface="Times New Roman" pitchFamily="18" charset="0"/>
                <a:cs typeface="Times New Roman" pitchFamily="18" charset="0"/>
              </a:rPr>
              <a:t>USING</a:t>
            </a:r>
            <a:r>
              <a:rPr lang="en-US" sz="36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SOCIAL MEDIA</a:t>
            </a:r>
            <a:r>
              <a:rPr lang="en-US" sz="2400" b="1" dirty="0" smtClean="0">
                <a:solidFill>
                  <a:schemeClr val="tx1"/>
                </a:solidFill>
                <a:latin typeface="Times New Roman" pitchFamily="18" charset="0"/>
                <a:cs typeface="Times New Roman" pitchFamily="18" charset="0"/>
              </a:rPr>
              <a:t> </a:t>
            </a:r>
            <a:endParaRPr lang="en-IN" sz="2400" b="1" dirty="0">
              <a:latin typeface="Times New Roman" pitchFamily="18" charset="0"/>
              <a:cs typeface="Times New Roman" pitchFamily="18" charset="0"/>
            </a:endParaRPr>
          </a:p>
        </p:txBody>
      </p:sp>
      <p:sp>
        <p:nvSpPr>
          <p:cNvPr id="8" name="TextBox 7"/>
          <p:cNvSpPr txBox="1"/>
          <p:nvPr/>
        </p:nvSpPr>
        <p:spPr>
          <a:xfrm>
            <a:off x="1" y="4847315"/>
            <a:ext cx="7569199" cy="675954"/>
          </a:xfrm>
          <a:prstGeom prst="rect">
            <a:avLst/>
          </a:prstGeom>
          <a:noFill/>
        </p:spPr>
        <p:txBody>
          <a:bodyPr wrap="square" rtlCol="0">
            <a:spAutoFit/>
          </a:bodyPr>
          <a:lstStyle/>
          <a:p>
            <a:pPr marL="12700" marR="5080" algn="ctr">
              <a:lnSpc>
                <a:spcPct val="116300"/>
              </a:lnSpc>
              <a:spcBef>
                <a:spcPts val="1205"/>
              </a:spcBef>
            </a:pPr>
            <a:r>
              <a:rPr lang="en-US" dirty="0" smtClean="0">
                <a:cs typeface="Calibri"/>
              </a:rPr>
              <a:t>  </a:t>
            </a:r>
            <a:r>
              <a:rPr lang="en-US" sz="1600" dirty="0" smtClean="0">
                <a:latin typeface="Times New Roman" pitchFamily="18" charset="0"/>
                <a:cs typeface="Times New Roman" pitchFamily="18" charset="0"/>
              </a:rPr>
              <a:t>SUBMITTED </a:t>
            </a:r>
            <a:r>
              <a:rPr lang="en-US" sz="1600" dirty="0">
                <a:latin typeface="Times New Roman" pitchFamily="18" charset="0"/>
                <a:cs typeface="Times New Roman" pitchFamily="18" charset="0"/>
              </a:rPr>
              <a:t>IN PARTIAL </a:t>
            </a:r>
            <a:r>
              <a:rPr lang="en-US" sz="1600" spc="-5" dirty="0">
                <a:latin typeface="Times New Roman" pitchFamily="18" charset="0"/>
                <a:cs typeface="Times New Roman" pitchFamily="18" charset="0"/>
              </a:rPr>
              <a:t>FULFILMENT OF</a:t>
            </a:r>
            <a:r>
              <a:rPr lang="en-US" sz="1600" dirty="0">
                <a:latin typeface="Times New Roman" pitchFamily="18" charset="0"/>
                <a:cs typeface="Times New Roman" pitchFamily="18" charset="0"/>
              </a:rPr>
              <a:t> </a:t>
            </a:r>
            <a:r>
              <a:rPr lang="en-US" sz="1600" spc="-5" dirty="0">
                <a:latin typeface="Times New Roman" pitchFamily="18" charset="0"/>
                <a:cs typeface="Times New Roman" pitchFamily="18" charset="0"/>
              </a:rPr>
              <a:t>THE REQUIREMENT FOR THE </a:t>
            </a:r>
            <a:r>
              <a:rPr lang="en-US" sz="1600" spc="-350" dirty="0">
                <a:latin typeface="Times New Roman" pitchFamily="18" charset="0"/>
                <a:cs typeface="Times New Roman" pitchFamily="18" charset="0"/>
              </a:rPr>
              <a:t> </a:t>
            </a:r>
            <a:r>
              <a:rPr lang="en-US" sz="1600" dirty="0">
                <a:latin typeface="Times New Roman" pitchFamily="18" charset="0"/>
                <a:cs typeface="Times New Roman" pitchFamily="18" charset="0"/>
              </a:rPr>
              <a:t>AWARD</a:t>
            </a:r>
            <a:r>
              <a:rPr lang="en-US" sz="1600" spc="-10" dirty="0">
                <a:latin typeface="Times New Roman" pitchFamily="18" charset="0"/>
                <a:cs typeface="Times New Roman" pitchFamily="18" charset="0"/>
              </a:rPr>
              <a:t> </a:t>
            </a:r>
            <a:r>
              <a:rPr lang="en-US" sz="1600" spc="-5" dirty="0">
                <a:latin typeface="Times New Roman" pitchFamily="18" charset="0"/>
                <a:cs typeface="Times New Roman" pitchFamily="18" charset="0"/>
              </a:rPr>
              <a:t>OF</a:t>
            </a:r>
            <a:r>
              <a:rPr lang="en-US" sz="1600" spc="5" dirty="0">
                <a:latin typeface="Times New Roman" pitchFamily="18" charset="0"/>
                <a:cs typeface="Times New Roman" pitchFamily="18" charset="0"/>
              </a:rPr>
              <a:t> </a:t>
            </a:r>
            <a:r>
              <a:rPr lang="en-US" sz="1600" spc="-5" dirty="0">
                <a:latin typeface="Times New Roman" pitchFamily="18" charset="0"/>
                <a:cs typeface="Times New Roman" pitchFamily="18" charset="0"/>
              </a:rPr>
              <a:t>THE</a:t>
            </a:r>
            <a:r>
              <a:rPr lang="en-US" sz="1600" spc="5" dirty="0">
                <a:latin typeface="Times New Roman" pitchFamily="18" charset="0"/>
                <a:cs typeface="Times New Roman" pitchFamily="18" charset="0"/>
              </a:rPr>
              <a:t> </a:t>
            </a:r>
            <a:r>
              <a:rPr lang="en-US" sz="1600" spc="-5" dirty="0">
                <a:latin typeface="Times New Roman" pitchFamily="18" charset="0"/>
                <a:cs typeface="Times New Roman" pitchFamily="18" charset="0"/>
              </a:rPr>
              <a:t>DEGREE</a:t>
            </a:r>
            <a:r>
              <a:rPr lang="en-US" sz="1600" spc="5" dirty="0">
                <a:latin typeface="Times New Roman" pitchFamily="18" charset="0"/>
                <a:cs typeface="Times New Roman" pitchFamily="18" charset="0"/>
              </a:rPr>
              <a:t> </a:t>
            </a:r>
            <a:r>
              <a:rPr lang="en-US" sz="1600" spc="-5" dirty="0">
                <a:latin typeface="Times New Roman" pitchFamily="18" charset="0"/>
                <a:cs typeface="Times New Roman" pitchFamily="18" charset="0"/>
              </a:rPr>
              <a:t>OF</a:t>
            </a:r>
            <a:endParaRPr lang="en-US" sz="1600" dirty="0">
              <a:latin typeface="Times New Roman" pitchFamily="18" charset="0"/>
              <a:cs typeface="Times New Roman" pitchFamily="18" charset="0"/>
            </a:endParaRPr>
          </a:p>
        </p:txBody>
      </p:sp>
      <p:sp>
        <p:nvSpPr>
          <p:cNvPr id="9" name="TextBox 8"/>
          <p:cNvSpPr txBox="1"/>
          <p:nvPr/>
        </p:nvSpPr>
        <p:spPr>
          <a:xfrm>
            <a:off x="519454" y="5795558"/>
            <a:ext cx="6159251"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B.TECH Computer Science &amp; Engineering</a:t>
            </a:r>
            <a:endParaRPr lang="en-IN" sz="2000" b="1" dirty="0">
              <a:latin typeface="Times New Roman" pitchFamily="18" charset="0"/>
              <a:cs typeface="Times New Roman" pitchFamily="18" charset="0"/>
            </a:endParaRPr>
          </a:p>
        </p:txBody>
      </p:sp>
      <p:sp>
        <p:nvSpPr>
          <p:cNvPr id="10" name="Rectangle 9"/>
          <p:cNvSpPr/>
          <p:nvPr/>
        </p:nvSpPr>
        <p:spPr>
          <a:xfrm>
            <a:off x="2003610" y="6426501"/>
            <a:ext cx="3190937" cy="369332"/>
          </a:xfrm>
          <a:prstGeom prst="rect">
            <a:avLst/>
          </a:prstGeom>
        </p:spPr>
        <p:txBody>
          <a:bodyPr wrap="square">
            <a:spAutoFit/>
          </a:bodyPr>
          <a:lstStyle/>
          <a:p>
            <a:pPr marL="5080" algn="ctr">
              <a:lnSpc>
                <a:spcPct val="100000"/>
              </a:lnSpc>
              <a:spcBef>
                <a:spcPts val="1025"/>
              </a:spcBef>
            </a:pPr>
            <a:r>
              <a:rPr lang="en-IN" b="1" u="heavy" spc="-10" dirty="0">
                <a:uFill>
                  <a:solidFill>
                    <a:srgbClr val="000000"/>
                  </a:solidFill>
                </a:uFill>
                <a:latin typeface="Times New Roman" pitchFamily="18" charset="0"/>
                <a:cs typeface="Times New Roman" pitchFamily="18" charset="0"/>
              </a:rPr>
              <a:t>SESSION</a:t>
            </a:r>
            <a:r>
              <a:rPr lang="en-IN" b="1" u="heavy" spc="-30" dirty="0">
                <a:uFill>
                  <a:solidFill>
                    <a:srgbClr val="000000"/>
                  </a:solidFill>
                </a:uFill>
                <a:latin typeface="Times New Roman" pitchFamily="18" charset="0"/>
                <a:cs typeface="Times New Roman" pitchFamily="18" charset="0"/>
              </a:rPr>
              <a:t> </a:t>
            </a:r>
            <a:r>
              <a:rPr lang="en-IN" b="1" u="heavy" spc="-5" dirty="0">
                <a:uFill>
                  <a:solidFill>
                    <a:srgbClr val="000000"/>
                  </a:solidFill>
                </a:uFill>
                <a:latin typeface="Times New Roman" pitchFamily="18" charset="0"/>
                <a:cs typeface="Times New Roman" pitchFamily="18" charset="0"/>
              </a:rPr>
              <a:t>2018-2022</a:t>
            </a:r>
            <a:endParaRPr lang="en-IN" dirty="0">
              <a:latin typeface="Times New Roman" pitchFamily="18" charset="0"/>
              <a:cs typeface="Times New Roman" pitchFamily="18" charset="0"/>
            </a:endParaRPr>
          </a:p>
        </p:txBody>
      </p:sp>
      <p:sp>
        <p:nvSpPr>
          <p:cNvPr id="14" name="TextBox 13"/>
          <p:cNvSpPr txBox="1"/>
          <p:nvPr/>
        </p:nvSpPr>
        <p:spPr>
          <a:xfrm>
            <a:off x="4125955" y="8093075"/>
            <a:ext cx="3413561" cy="1415772"/>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Submitted By:</a:t>
            </a:r>
          </a:p>
          <a:p>
            <a:endParaRPr lang="en-US" sz="2400" b="1" u="sng" dirty="0" smtClean="0"/>
          </a:p>
          <a:p>
            <a:r>
              <a:rPr lang="en-US" sz="2000" dirty="0" smtClean="0">
                <a:latin typeface="Times New Roman" pitchFamily="18" charset="0"/>
                <a:cs typeface="Times New Roman" pitchFamily="18" charset="0"/>
              </a:rPr>
              <a:t>Ravi Kumar              (18138)</a:t>
            </a:r>
          </a:p>
          <a:p>
            <a:endParaRPr lang="en-IN" b="1" dirty="0">
              <a:latin typeface="Times New Roman" pitchFamily="18" charset="0"/>
              <a:cs typeface="Times New Roman" pitchFamily="18" charset="0"/>
            </a:endParaRPr>
          </a:p>
        </p:txBody>
      </p:sp>
      <p:sp>
        <p:nvSpPr>
          <p:cNvPr id="16" name="TextBox 15"/>
          <p:cNvSpPr txBox="1"/>
          <p:nvPr/>
        </p:nvSpPr>
        <p:spPr>
          <a:xfrm>
            <a:off x="348776" y="8093075"/>
            <a:ext cx="3079625" cy="2000548"/>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Submitted To:</a:t>
            </a:r>
          </a:p>
          <a:p>
            <a:endParaRPr lang="en-US" sz="2000" b="1" u="sng" dirty="0"/>
          </a:p>
          <a:p>
            <a:r>
              <a:rPr lang="en-IN" sz="2000" dirty="0">
                <a:latin typeface="Times New Roman" pitchFamily="18" charset="0"/>
                <a:cs typeface="Times New Roman" pitchFamily="18" charset="0"/>
              </a:rPr>
              <a:t>Dr</a:t>
            </a:r>
            <a:r>
              <a:rPr lang="en-IN" sz="2000" dirty="0" smtClean="0">
                <a:latin typeface="Times New Roman" pitchFamily="18" charset="0"/>
                <a:cs typeface="Times New Roman" pitchFamily="18" charset="0"/>
              </a:rPr>
              <a:t>.</a:t>
            </a:r>
            <a:r>
              <a:rPr lang="en-IN" sz="2000" spc="-25"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Lokendra</a:t>
            </a:r>
            <a:r>
              <a:rPr lang="en-IN" sz="2000" spc="-25" dirty="0" smtClean="0">
                <a:latin typeface="Times New Roman" pitchFamily="18" charset="0"/>
                <a:cs typeface="Times New Roman" pitchFamily="18" charset="0"/>
              </a:rPr>
              <a:t> </a:t>
            </a:r>
            <a:r>
              <a:rPr lang="en-IN" sz="2000" spc="-5" dirty="0" smtClean="0">
                <a:latin typeface="Times New Roman" pitchFamily="18" charset="0"/>
                <a:cs typeface="Times New Roman" pitchFamily="18" charset="0"/>
              </a:rPr>
              <a:t>Singh</a:t>
            </a:r>
            <a:r>
              <a:rPr lang="en-IN" sz="2000" spc="-20" dirty="0" smtClean="0">
                <a:latin typeface="Times New Roman" pitchFamily="18" charset="0"/>
                <a:cs typeface="Times New Roman" pitchFamily="18" charset="0"/>
              </a:rPr>
              <a:t> </a:t>
            </a:r>
            <a:r>
              <a:rPr lang="en-IN" sz="2000" spc="-5" dirty="0" smtClean="0">
                <a:latin typeface="Times New Roman" pitchFamily="18" charset="0"/>
                <a:cs typeface="Times New Roman" pitchFamily="18" charset="0"/>
              </a:rPr>
              <a:t>Umrao</a:t>
            </a:r>
          </a:p>
          <a:p>
            <a:endParaRPr lang="en-IN" sz="2000" spc="-5" dirty="0" smtClean="0">
              <a:latin typeface="Times New Roman" pitchFamily="18" charset="0"/>
              <a:cs typeface="Times New Roman" pitchFamily="18" charset="0"/>
            </a:endParaRPr>
          </a:p>
          <a:p>
            <a:pPr algn="ctr"/>
            <a:r>
              <a:rPr lang="en-IN" sz="2000" dirty="0">
                <a:latin typeface="Times New Roman" pitchFamily="18" charset="0"/>
                <a:cs typeface="Times New Roman" pitchFamily="18" charset="0"/>
              </a:rPr>
              <a:t>Head </a:t>
            </a:r>
            <a:r>
              <a:rPr lang="en-IN" sz="2000" spc="-5" dirty="0">
                <a:latin typeface="Times New Roman" pitchFamily="18" charset="0"/>
                <a:cs typeface="Times New Roman" pitchFamily="18" charset="0"/>
              </a:rPr>
              <a:t>Of </a:t>
            </a:r>
            <a:r>
              <a:rPr lang="en-IN" sz="2000" spc="-5" dirty="0" smtClean="0">
                <a:latin typeface="Times New Roman" pitchFamily="18" charset="0"/>
                <a:cs typeface="Times New Roman" pitchFamily="18" charset="0"/>
              </a:rPr>
              <a:t>Department</a:t>
            </a:r>
          </a:p>
          <a:p>
            <a:pPr algn="ctr"/>
            <a:r>
              <a:rPr lang="en-US" sz="2000" spc="-5" dirty="0" smtClean="0">
                <a:latin typeface="Times New Roman" pitchFamily="18" charset="0"/>
                <a:cs typeface="Times New Roman" pitchFamily="18" charset="0"/>
              </a:rPr>
              <a:t>(C.S.E.)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355161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2</a:t>
            </a:r>
            <a:endParaRPr sz="1050">
              <a:latin typeface="Arial MT"/>
              <a:cs typeface="Arial MT"/>
            </a:endParaRPr>
          </a:p>
        </p:txBody>
      </p:sp>
      <p:sp>
        <p:nvSpPr>
          <p:cNvPr id="2" name="object 2"/>
          <p:cNvSpPr txBox="1"/>
          <p:nvPr/>
        </p:nvSpPr>
        <p:spPr>
          <a:xfrm>
            <a:off x="1359153" y="817626"/>
            <a:ext cx="5303520" cy="8921481"/>
          </a:xfrm>
          <a:prstGeom prst="rect">
            <a:avLst/>
          </a:prstGeom>
        </p:spPr>
        <p:txBody>
          <a:bodyPr vert="horz" wrap="square" lIns="0" tIns="12700" rIns="0" bIns="0" rtlCol="0">
            <a:spAutoFit/>
          </a:bodyPr>
          <a:lstStyle/>
          <a:p>
            <a:pPr marL="12700" marR="5080" algn="just">
              <a:lnSpc>
                <a:spcPct val="139300"/>
              </a:lnSpc>
              <a:spcBef>
                <a:spcPts val="100"/>
              </a:spcBef>
            </a:pPr>
            <a:r>
              <a:rPr sz="1200" spc="-5" dirty="0">
                <a:latin typeface="Times New Roman"/>
                <a:cs typeface="Times New Roman"/>
              </a:rPr>
              <a:t>sentiment </a:t>
            </a:r>
            <a:r>
              <a:rPr sz="1200" dirty="0">
                <a:latin typeface="Times New Roman"/>
                <a:cs typeface="Times New Roman"/>
              </a:rPr>
              <a:t>of these tweets </a:t>
            </a:r>
            <a:r>
              <a:rPr sz="1200" spc="-5" dirty="0">
                <a:latin typeface="Times New Roman"/>
                <a:cs typeface="Times New Roman"/>
              </a:rPr>
              <a:t>as positive, negative </a:t>
            </a:r>
            <a:r>
              <a:rPr sz="1200" spc="5" dirty="0">
                <a:latin typeface="Times New Roman"/>
                <a:cs typeface="Times New Roman"/>
              </a:rPr>
              <a:t>or </a:t>
            </a:r>
            <a:r>
              <a:rPr sz="1200" spc="-5" dirty="0">
                <a:latin typeface="Times New Roman"/>
                <a:cs typeface="Times New Roman"/>
              </a:rPr>
              <a:t>neutral </a:t>
            </a:r>
            <a:r>
              <a:rPr sz="1200" dirty="0">
                <a:latin typeface="Times New Roman"/>
                <a:cs typeface="Times New Roman"/>
              </a:rPr>
              <a:t>with the </a:t>
            </a:r>
            <a:r>
              <a:rPr sz="1200" spc="-5" dirty="0">
                <a:latin typeface="Times New Roman"/>
                <a:cs typeface="Times New Roman"/>
              </a:rPr>
              <a:t>help </a:t>
            </a:r>
            <a:r>
              <a:rPr sz="1200" dirty="0">
                <a:latin typeface="Times New Roman"/>
                <a:cs typeface="Times New Roman"/>
              </a:rPr>
              <a:t>of </a:t>
            </a:r>
            <a:r>
              <a:rPr sz="1200" spc="-5" dirty="0">
                <a:latin typeface="Times New Roman"/>
                <a:cs typeface="Times New Roman"/>
              </a:rPr>
              <a:t>different </a:t>
            </a:r>
            <a:r>
              <a:rPr sz="1200" dirty="0">
                <a:latin typeface="Times New Roman"/>
                <a:cs typeface="Times New Roman"/>
              </a:rPr>
              <a:t> </a:t>
            </a:r>
            <a:r>
              <a:rPr sz="1200" spc="-5" dirty="0">
                <a:latin typeface="Times New Roman"/>
                <a:cs typeface="Times New Roman"/>
              </a:rPr>
              <a:t>machine </a:t>
            </a:r>
            <a:r>
              <a:rPr sz="1200" dirty="0">
                <a:latin typeface="Times New Roman"/>
                <a:cs typeface="Times New Roman"/>
              </a:rPr>
              <a:t>learning</a:t>
            </a:r>
            <a:r>
              <a:rPr sz="1200" spc="-5" dirty="0">
                <a:latin typeface="Times New Roman"/>
                <a:cs typeface="Times New Roman"/>
              </a:rPr>
              <a:t> algorithm.</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0"/>
              </a:spcBef>
            </a:pPr>
            <a:endParaRPr sz="1350" dirty="0">
              <a:latin typeface="Times New Roman"/>
              <a:cs typeface="Times New Roman"/>
            </a:endParaRPr>
          </a:p>
          <a:p>
            <a:pPr marL="278765" lvl="1" indent="-266700" algn="just">
              <a:lnSpc>
                <a:spcPct val="100000"/>
              </a:lnSpc>
              <a:buAutoNum type="arabicPeriod" startAt="2"/>
              <a:tabLst>
                <a:tab pos="279400" algn="l"/>
              </a:tabLst>
            </a:pPr>
            <a:r>
              <a:rPr sz="1400" b="1" spc="-5" dirty="0">
                <a:latin typeface="Times New Roman"/>
                <a:cs typeface="Times New Roman"/>
              </a:rPr>
              <a:t>Introduction</a:t>
            </a:r>
            <a:r>
              <a:rPr sz="1400" b="1" spc="-20" dirty="0">
                <a:latin typeface="Times New Roman"/>
                <a:cs typeface="Times New Roman"/>
              </a:rPr>
              <a:t> </a:t>
            </a:r>
            <a:r>
              <a:rPr sz="1400" b="1" dirty="0">
                <a:latin typeface="Times New Roman"/>
                <a:cs typeface="Times New Roman"/>
              </a:rPr>
              <a:t>to</a:t>
            </a:r>
            <a:r>
              <a:rPr sz="1400" b="1" spc="-30" dirty="0">
                <a:latin typeface="Times New Roman"/>
                <a:cs typeface="Times New Roman"/>
              </a:rPr>
              <a:t> </a:t>
            </a:r>
            <a:r>
              <a:rPr sz="1400" b="1" dirty="0">
                <a:latin typeface="Times New Roman"/>
                <a:cs typeface="Times New Roman"/>
              </a:rPr>
              <a:t>Python</a:t>
            </a:r>
            <a:endParaRPr sz="1400" dirty="0">
              <a:latin typeface="Times New Roman"/>
              <a:cs typeface="Times New Roman"/>
            </a:endParaRPr>
          </a:p>
          <a:p>
            <a:pPr marL="12700" marR="14604" algn="just">
              <a:lnSpc>
                <a:spcPct val="142600"/>
              </a:lnSpc>
              <a:spcBef>
                <a:spcPts val="150"/>
              </a:spcBef>
            </a:pPr>
            <a:r>
              <a:rPr sz="1200" spc="-5" dirty="0">
                <a:latin typeface="Times New Roman"/>
                <a:cs typeface="Times New Roman"/>
              </a:rPr>
              <a:t>Python is </a:t>
            </a:r>
            <a:r>
              <a:rPr sz="1200" dirty="0">
                <a:latin typeface="Times New Roman"/>
                <a:cs typeface="Times New Roman"/>
              </a:rPr>
              <a:t>a </a:t>
            </a:r>
            <a:r>
              <a:rPr sz="1200" spc="-5" dirty="0">
                <a:latin typeface="Times New Roman"/>
                <a:cs typeface="Times New Roman"/>
              </a:rPr>
              <a:t>high </a:t>
            </a:r>
            <a:r>
              <a:rPr sz="1200" dirty="0">
                <a:latin typeface="Times New Roman"/>
                <a:cs typeface="Times New Roman"/>
              </a:rPr>
              <a:t>level, </a:t>
            </a:r>
            <a:r>
              <a:rPr sz="1200" spc="-5" dirty="0">
                <a:latin typeface="Times New Roman"/>
                <a:cs typeface="Times New Roman"/>
              </a:rPr>
              <a:t>dynamic programming language </a:t>
            </a:r>
            <a:r>
              <a:rPr sz="1200" dirty="0">
                <a:latin typeface="Times New Roman"/>
                <a:cs typeface="Times New Roman"/>
              </a:rPr>
              <a:t>which </a:t>
            </a:r>
            <a:r>
              <a:rPr sz="1200" spc="-5" dirty="0">
                <a:latin typeface="Times New Roman"/>
                <a:cs typeface="Times New Roman"/>
              </a:rPr>
              <a:t>is </a:t>
            </a:r>
            <a:r>
              <a:rPr sz="1200" dirty="0">
                <a:latin typeface="Times New Roman"/>
                <a:cs typeface="Times New Roman"/>
              </a:rPr>
              <a:t>used for this </a:t>
            </a:r>
            <a:r>
              <a:rPr sz="1200" spc="-5" dirty="0">
                <a:latin typeface="Times New Roman"/>
                <a:cs typeface="Times New Roman"/>
              </a:rPr>
              <a:t>thesis. </a:t>
            </a:r>
            <a:r>
              <a:rPr sz="1200" dirty="0">
                <a:latin typeface="Times New Roman"/>
                <a:cs typeface="Times New Roman"/>
              </a:rPr>
              <a:t> </a:t>
            </a:r>
            <a:r>
              <a:rPr sz="1200" spc="-5" dirty="0" smtClean="0">
                <a:latin typeface="Times New Roman"/>
                <a:cs typeface="Times New Roman"/>
              </a:rPr>
              <a:t>Python3.</a:t>
            </a:r>
            <a:r>
              <a:rPr lang="en-IN" sz="1200" spc="-5" dirty="0" smtClean="0">
                <a:latin typeface="Times New Roman"/>
                <a:cs typeface="Times New Roman"/>
              </a:rPr>
              <a:t>10</a:t>
            </a:r>
            <a:r>
              <a:rPr sz="1200" dirty="0" smtClean="0">
                <a:latin typeface="Times New Roman"/>
                <a:cs typeface="Times New Roman"/>
              </a:rPr>
              <a:t> </a:t>
            </a:r>
            <a:r>
              <a:rPr sz="1200" dirty="0">
                <a:latin typeface="Times New Roman"/>
                <a:cs typeface="Times New Roman"/>
              </a:rPr>
              <a:t>version</a:t>
            </a:r>
            <a:r>
              <a:rPr sz="1200" spc="5" dirty="0">
                <a:latin typeface="Times New Roman"/>
                <a:cs typeface="Times New Roman"/>
              </a:rPr>
              <a:t> </a:t>
            </a:r>
            <a:r>
              <a:rPr sz="1200" spc="-5" dirty="0">
                <a:latin typeface="Times New Roman"/>
                <a:cs typeface="Times New Roman"/>
              </a:rPr>
              <a:t>was</a:t>
            </a:r>
            <a:r>
              <a:rPr sz="1200" dirty="0">
                <a:latin typeface="Times New Roman"/>
                <a:cs typeface="Times New Roman"/>
              </a:rPr>
              <a:t> used</a:t>
            </a:r>
            <a:r>
              <a:rPr sz="1200" spc="5" dirty="0">
                <a:latin typeface="Times New Roman"/>
                <a:cs typeface="Times New Roman"/>
              </a:rPr>
              <a:t> </a:t>
            </a:r>
            <a:r>
              <a:rPr sz="1200" dirty="0">
                <a:latin typeface="Times New Roman"/>
                <a:cs typeface="Times New Roman"/>
              </a:rPr>
              <a:t>as</a:t>
            </a:r>
            <a:r>
              <a:rPr sz="1200" spc="5" dirty="0">
                <a:latin typeface="Times New Roman"/>
                <a:cs typeface="Times New Roman"/>
              </a:rPr>
              <a:t> </a:t>
            </a:r>
            <a:r>
              <a:rPr sz="1200" dirty="0">
                <a:latin typeface="Times New Roman"/>
                <a:cs typeface="Times New Roman"/>
              </a:rPr>
              <a:t>it</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mature,</a:t>
            </a:r>
            <a:r>
              <a:rPr sz="1200" dirty="0">
                <a:latin typeface="Times New Roman"/>
                <a:cs typeface="Times New Roman"/>
              </a:rPr>
              <a:t> </a:t>
            </a:r>
            <a:r>
              <a:rPr sz="1200" spc="-5" dirty="0">
                <a:latin typeface="Times New Roman"/>
                <a:cs typeface="Times New Roman"/>
              </a:rPr>
              <a:t>versatile</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robust</a:t>
            </a:r>
            <a:r>
              <a:rPr sz="1200" spc="5" dirty="0">
                <a:latin typeface="Times New Roman"/>
                <a:cs typeface="Times New Roman"/>
              </a:rPr>
              <a:t> </a:t>
            </a:r>
            <a:r>
              <a:rPr sz="1200" spc="-5" dirty="0">
                <a:latin typeface="Times New Roman"/>
                <a:cs typeface="Times New Roman"/>
              </a:rPr>
              <a:t>programming </a:t>
            </a:r>
            <a:r>
              <a:rPr sz="1200" spc="-285" dirty="0">
                <a:latin typeface="Times New Roman"/>
                <a:cs typeface="Times New Roman"/>
              </a:rPr>
              <a:t> </a:t>
            </a:r>
            <a:r>
              <a:rPr sz="1200" spc="-5" dirty="0">
                <a:latin typeface="Times New Roman"/>
                <a:cs typeface="Times New Roman"/>
              </a:rPr>
              <a:t>language.</a:t>
            </a:r>
            <a:r>
              <a:rPr sz="1200" dirty="0">
                <a:latin typeface="Times New Roman"/>
                <a:cs typeface="Times New Roman"/>
              </a:rPr>
              <a:t> </a:t>
            </a:r>
            <a:r>
              <a:rPr sz="1200" spc="-10" dirty="0">
                <a:latin typeface="Times New Roman"/>
                <a:cs typeface="Times New Roman"/>
              </a:rPr>
              <a:t>It</a:t>
            </a:r>
            <a:r>
              <a:rPr sz="1200" spc="-5" dirty="0">
                <a:latin typeface="Times New Roman"/>
                <a:cs typeface="Times New Roman"/>
              </a:rPr>
              <a:t> is</a:t>
            </a:r>
            <a:r>
              <a:rPr sz="1200" dirty="0">
                <a:latin typeface="Times New Roman"/>
                <a:cs typeface="Times New Roman"/>
              </a:rPr>
              <a:t> </a:t>
            </a:r>
            <a:r>
              <a:rPr sz="1200" spc="-5" dirty="0">
                <a:latin typeface="Times New Roman"/>
                <a:cs typeface="Times New Roman"/>
              </a:rPr>
              <a:t>an</a:t>
            </a:r>
            <a:r>
              <a:rPr sz="1200" dirty="0">
                <a:latin typeface="Times New Roman"/>
                <a:cs typeface="Times New Roman"/>
              </a:rPr>
              <a:t> </a:t>
            </a:r>
            <a:r>
              <a:rPr sz="1200" spc="-5" dirty="0">
                <a:latin typeface="Times New Roman"/>
                <a:cs typeface="Times New Roman"/>
              </a:rPr>
              <a:t>interpreted</a:t>
            </a:r>
            <a:r>
              <a:rPr sz="1200" dirty="0">
                <a:latin typeface="Times New Roman"/>
                <a:cs typeface="Times New Roman"/>
              </a:rPr>
              <a:t> </a:t>
            </a:r>
            <a:r>
              <a:rPr sz="1200" spc="-5" dirty="0">
                <a:latin typeface="Times New Roman"/>
                <a:cs typeface="Times New Roman"/>
              </a:rPr>
              <a:t>language</a:t>
            </a:r>
            <a:r>
              <a:rPr sz="1200" dirty="0">
                <a:latin typeface="Times New Roman"/>
                <a:cs typeface="Times New Roman"/>
              </a:rPr>
              <a:t> which</a:t>
            </a:r>
            <a:r>
              <a:rPr sz="1200" spc="5" dirty="0">
                <a:latin typeface="Times New Roman"/>
                <a:cs typeface="Times New Roman"/>
              </a:rPr>
              <a:t> </a:t>
            </a:r>
            <a:r>
              <a:rPr sz="1200" spc="-5" dirty="0">
                <a:latin typeface="Times New Roman"/>
                <a:cs typeface="Times New Roman"/>
              </a:rPr>
              <a:t>makes</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testing</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debugging </a:t>
            </a:r>
            <a:r>
              <a:rPr sz="1200" dirty="0">
                <a:latin typeface="Times New Roman"/>
                <a:cs typeface="Times New Roman"/>
              </a:rPr>
              <a:t> extremely quickly </a:t>
            </a:r>
            <a:r>
              <a:rPr sz="1200" spc="-5" dirty="0">
                <a:latin typeface="Times New Roman"/>
                <a:cs typeface="Times New Roman"/>
              </a:rPr>
              <a:t>as </a:t>
            </a:r>
            <a:r>
              <a:rPr sz="1200" dirty="0">
                <a:latin typeface="Times New Roman"/>
                <a:cs typeface="Times New Roman"/>
              </a:rPr>
              <a:t>there </a:t>
            </a:r>
            <a:r>
              <a:rPr sz="1200" spc="-5" dirty="0">
                <a:latin typeface="Times New Roman"/>
                <a:cs typeface="Times New Roman"/>
              </a:rPr>
              <a:t>is </a:t>
            </a:r>
            <a:r>
              <a:rPr sz="1200" dirty="0">
                <a:latin typeface="Times New Roman"/>
                <a:cs typeface="Times New Roman"/>
              </a:rPr>
              <a:t>no </a:t>
            </a:r>
            <a:r>
              <a:rPr sz="1200" spc="-5" dirty="0">
                <a:latin typeface="Times New Roman"/>
                <a:cs typeface="Times New Roman"/>
              </a:rPr>
              <a:t>compilation </a:t>
            </a:r>
            <a:r>
              <a:rPr sz="1200" dirty="0">
                <a:latin typeface="Times New Roman"/>
                <a:cs typeface="Times New Roman"/>
              </a:rPr>
              <a:t>step. </a:t>
            </a:r>
            <a:r>
              <a:rPr sz="1200" spc="-5" dirty="0">
                <a:latin typeface="Times New Roman"/>
                <a:cs typeface="Times New Roman"/>
              </a:rPr>
              <a:t>There are </a:t>
            </a:r>
            <a:r>
              <a:rPr sz="1200" dirty="0">
                <a:latin typeface="Times New Roman"/>
                <a:cs typeface="Times New Roman"/>
              </a:rPr>
              <a:t>extensive </a:t>
            </a:r>
            <a:r>
              <a:rPr sz="1200" spc="-5" dirty="0">
                <a:latin typeface="Times New Roman"/>
                <a:cs typeface="Times New Roman"/>
              </a:rPr>
              <a:t>open </a:t>
            </a:r>
            <a:r>
              <a:rPr sz="1200" dirty="0">
                <a:latin typeface="Times New Roman"/>
                <a:cs typeface="Times New Roman"/>
              </a:rPr>
              <a:t>source </a:t>
            </a:r>
            <a:r>
              <a:rPr sz="1200" spc="5" dirty="0">
                <a:latin typeface="Times New Roman"/>
                <a:cs typeface="Times New Roman"/>
              </a:rPr>
              <a:t> </a:t>
            </a:r>
            <a:r>
              <a:rPr sz="1200" spc="-5" dirty="0">
                <a:latin typeface="Times New Roman"/>
                <a:cs typeface="Times New Roman"/>
              </a:rPr>
              <a:t>libraries</a:t>
            </a:r>
            <a:r>
              <a:rPr sz="1200" dirty="0">
                <a:latin typeface="Times New Roman"/>
                <a:cs typeface="Times New Roman"/>
              </a:rPr>
              <a:t> </a:t>
            </a:r>
            <a:r>
              <a:rPr sz="1200" spc="-5" dirty="0">
                <a:latin typeface="Times New Roman"/>
                <a:cs typeface="Times New Roman"/>
              </a:rPr>
              <a:t>available</a:t>
            </a:r>
            <a:r>
              <a:rPr sz="1200" dirty="0">
                <a:latin typeface="Times New Roman"/>
                <a:cs typeface="Times New Roman"/>
              </a:rPr>
              <a:t> </a:t>
            </a:r>
            <a:r>
              <a:rPr sz="1200" spc="-5" dirty="0">
                <a:latin typeface="Times New Roman"/>
                <a:cs typeface="Times New Roman"/>
              </a:rPr>
              <a:t>for</a:t>
            </a:r>
            <a:r>
              <a:rPr sz="1200" dirty="0">
                <a:latin typeface="Times New Roman"/>
                <a:cs typeface="Times New Roman"/>
              </a:rPr>
              <a:t> this </a:t>
            </a:r>
            <a:r>
              <a:rPr sz="1200" spc="-5" dirty="0">
                <a:latin typeface="Times New Roman"/>
                <a:cs typeface="Times New Roman"/>
              </a:rPr>
              <a:t>version</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python</a:t>
            </a:r>
            <a:r>
              <a:rPr sz="1200" spc="10"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spc="-5" dirty="0">
                <a:latin typeface="Times New Roman"/>
                <a:cs typeface="Times New Roman"/>
              </a:rPr>
              <a:t>large </a:t>
            </a:r>
            <a:r>
              <a:rPr sz="1200" dirty="0">
                <a:latin typeface="Times New Roman"/>
                <a:cs typeface="Times New Roman"/>
              </a:rPr>
              <a:t>community</a:t>
            </a:r>
            <a:r>
              <a:rPr sz="1200" spc="-20" dirty="0">
                <a:latin typeface="Times New Roman"/>
                <a:cs typeface="Times New Roman"/>
              </a:rPr>
              <a:t> </a:t>
            </a:r>
            <a:r>
              <a:rPr sz="1200" spc="5" dirty="0">
                <a:latin typeface="Times New Roman"/>
                <a:cs typeface="Times New Roman"/>
              </a:rPr>
              <a:t>of </a:t>
            </a:r>
            <a:r>
              <a:rPr sz="1200" spc="-5" dirty="0">
                <a:latin typeface="Times New Roman"/>
                <a:cs typeface="Times New Roman"/>
              </a:rPr>
              <a:t>users.</a:t>
            </a:r>
            <a:endParaRPr sz="1200" dirty="0">
              <a:latin typeface="Times New Roman"/>
              <a:cs typeface="Times New Roman"/>
            </a:endParaRPr>
          </a:p>
          <a:p>
            <a:pPr>
              <a:lnSpc>
                <a:spcPct val="100000"/>
              </a:lnSpc>
              <a:spcBef>
                <a:spcPts val="30"/>
              </a:spcBef>
            </a:pPr>
            <a:endParaRPr sz="1850" dirty="0">
              <a:latin typeface="Times New Roman"/>
              <a:cs typeface="Times New Roman"/>
            </a:endParaRPr>
          </a:p>
          <a:p>
            <a:pPr marL="12700" marR="12700" algn="just">
              <a:lnSpc>
                <a:spcPct val="142500"/>
              </a:lnSpc>
              <a:spcBef>
                <a:spcPts val="5"/>
              </a:spcBef>
            </a:pPr>
            <a:r>
              <a:rPr sz="1200" spc="-5" dirty="0">
                <a:latin typeface="Times New Roman"/>
                <a:cs typeface="Times New Roman"/>
              </a:rPr>
              <a:t>Python</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simple</a:t>
            </a:r>
            <a:r>
              <a:rPr sz="1200" spc="5" dirty="0">
                <a:latin typeface="Times New Roman"/>
                <a:cs typeface="Times New Roman"/>
              </a:rPr>
              <a:t> </a:t>
            </a:r>
            <a:r>
              <a:rPr sz="1200" spc="-10" dirty="0">
                <a:latin typeface="Times New Roman"/>
                <a:cs typeface="Times New Roman"/>
              </a:rPr>
              <a:t>yet</a:t>
            </a:r>
            <a:r>
              <a:rPr sz="1200" spc="-5" dirty="0">
                <a:latin typeface="Times New Roman"/>
                <a:cs typeface="Times New Roman"/>
              </a:rPr>
              <a:t> powerful,</a:t>
            </a:r>
            <a:r>
              <a:rPr sz="1200" dirty="0">
                <a:latin typeface="Times New Roman"/>
                <a:cs typeface="Times New Roman"/>
              </a:rPr>
              <a:t> </a:t>
            </a:r>
            <a:r>
              <a:rPr sz="1200" spc="-5" dirty="0">
                <a:latin typeface="Times New Roman"/>
                <a:cs typeface="Times New Roman"/>
              </a:rPr>
              <a:t>interpreted</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dynamic</a:t>
            </a:r>
            <a:r>
              <a:rPr sz="1200" spc="290" dirty="0">
                <a:latin typeface="Times New Roman"/>
                <a:cs typeface="Times New Roman"/>
              </a:rPr>
              <a:t> </a:t>
            </a:r>
            <a:r>
              <a:rPr sz="1200" dirty="0">
                <a:latin typeface="Times New Roman"/>
                <a:cs typeface="Times New Roman"/>
              </a:rPr>
              <a:t>programming</a:t>
            </a:r>
            <a:r>
              <a:rPr sz="1200" spc="300" dirty="0">
                <a:latin typeface="Times New Roman"/>
                <a:cs typeface="Times New Roman"/>
              </a:rPr>
              <a:t> </a:t>
            </a:r>
            <a:r>
              <a:rPr sz="1200" spc="-5" dirty="0">
                <a:latin typeface="Times New Roman"/>
                <a:cs typeface="Times New Roman"/>
              </a:rPr>
              <a:t>language, </a:t>
            </a:r>
            <a:r>
              <a:rPr sz="1200" dirty="0">
                <a:latin typeface="Times New Roman"/>
                <a:cs typeface="Times New Roman"/>
              </a:rPr>
              <a:t> </a:t>
            </a:r>
            <a:r>
              <a:rPr sz="1200" spc="-5" dirty="0">
                <a:latin typeface="Times New Roman"/>
                <a:cs typeface="Times New Roman"/>
              </a:rPr>
              <a:t>which is well </a:t>
            </a:r>
            <a:r>
              <a:rPr sz="1200" dirty="0">
                <a:latin typeface="Times New Roman"/>
                <a:cs typeface="Times New Roman"/>
              </a:rPr>
              <a:t>known for </a:t>
            </a:r>
            <a:r>
              <a:rPr sz="1200" spc="-5" dirty="0">
                <a:latin typeface="Times New Roman"/>
                <a:cs typeface="Times New Roman"/>
              </a:rPr>
              <a:t>its functionality </a:t>
            </a:r>
            <a:r>
              <a:rPr sz="1200" spc="5" dirty="0">
                <a:latin typeface="Times New Roman"/>
                <a:cs typeface="Times New Roman"/>
              </a:rPr>
              <a:t>of </a:t>
            </a:r>
            <a:r>
              <a:rPr sz="1200" spc="-5" dirty="0">
                <a:latin typeface="Times New Roman"/>
                <a:cs typeface="Times New Roman"/>
              </a:rPr>
              <a:t>processing natural language data, </a:t>
            </a:r>
            <a:r>
              <a:rPr sz="1200" dirty="0">
                <a:latin typeface="Times New Roman"/>
                <a:cs typeface="Times New Roman"/>
              </a:rPr>
              <a:t>i.e. </a:t>
            </a:r>
            <a:r>
              <a:rPr sz="1200" spc="5" dirty="0">
                <a:latin typeface="Times New Roman"/>
                <a:cs typeface="Times New Roman"/>
              </a:rPr>
              <a:t> </a:t>
            </a:r>
            <a:r>
              <a:rPr sz="1200" spc="-5" dirty="0">
                <a:latin typeface="Times New Roman"/>
                <a:cs typeface="Times New Roman"/>
              </a:rPr>
              <a:t>spoken English </a:t>
            </a:r>
            <a:r>
              <a:rPr sz="1200" dirty="0">
                <a:latin typeface="Times New Roman"/>
                <a:cs typeface="Times New Roman"/>
              </a:rPr>
              <a:t>using </a:t>
            </a:r>
            <a:r>
              <a:rPr sz="1200" spc="-5" dirty="0">
                <a:latin typeface="Times New Roman"/>
                <a:cs typeface="Times New Roman"/>
              </a:rPr>
              <a:t>NLTK.</a:t>
            </a:r>
            <a:r>
              <a:rPr sz="1200" spc="290" dirty="0">
                <a:latin typeface="Times New Roman"/>
                <a:cs typeface="Times New Roman"/>
              </a:rPr>
              <a:t> </a:t>
            </a:r>
            <a:r>
              <a:rPr sz="1200" spc="-5" dirty="0">
                <a:latin typeface="Times New Roman"/>
                <a:cs typeface="Times New Roman"/>
              </a:rPr>
              <a:t>Other high level programming </a:t>
            </a:r>
            <a:r>
              <a:rPr sz="1200" dirty="0">
                <a:latin typeface="Times New Roman"/>
                <a:cs typeface="Times New Roman"/>
              </a:rPr>
              <a:t>languages such </a:t>
            </a:r>
            <a:r>
              <a:rPr sz="1200" spc="-5" dirty="0">
                <a:latin typeface="Times New Roman"/>
                <a:cs typeface="Times New Roman"/>
              </a:rPr>
              <a:t>as </a:t>
            </a:r>
            <a:r>
              <a:rPr sz="1200" dirty="0">
                <a:latin typeface="Times New Roman"/>
                <a:cs typeface="Times New Roman"/>
              </a:rPr>
              <a:t>‘R’ </a:t>
            </a:r>
            <a:r>
              <a:rPr sz="1200" spc="5" dirty="0">
                <a:latin typeface="Times New Roman"/>
                <a:cs typeface="Times New Roman"/>
              </a:rPr>
              <a:t> </a:t>
            </a:r>
            <a:r>
              <a:rPr sz="1200" spc="-5" dirty="0">
                <a:latin typeface="Times New Roman"/>
                <a:cs typeface="Times New Roman"/>
              </a:rPr>
              <a:t>and</a:t>
            </a:r>
            <a:r>
              <a:rPr sz="1200" spc="130" dirty="0">
                <a:latin typeface="Times New Roman"/>
                <a:cs typeface="Times New Roman"/>
              </a:rPr>
              <a:t> </a:t>
            </a:r>
            <a:r>
              <a:rPr sz="1200" spc="-5" dirty="0">
                <a:latin typeface="Times New Roman"/>
                <a:cs typeface="Times New Roman"/>
              </a:rPr>
              <a:t>‘Matlab’</a:t>
            </a:r>
            <a:r>
              <a:rPr sz="1200" spc="130" dirty="0">
                <a:latin typeface="Times New Roman"/>
                <a:cs typeface="Times New Roman"/>
              </a:rPr>
              <a:t> </a:t>
            </a:r>
            <a:r>
              <a:rPr sz="1200" spc="-5" dirty="0">
                <a:latin typeface="Times New Roman"/>
                <a:cs typeface="Times New Roman"/>
              </a:rPr>
              <a:t>were</a:t>
            </a:r>
            <a:r>
              <a:rPr sz="1200" spc="125" dirty="0">
                <a:latin typeface="Times New Roman"/>
                <a:cs typeface="Times New Roman"/>
              </a:rPr>
              <a:t> </a:t>
            </a:r>
            <a:r>
              <a:rPr sz="1200" spc="-5" dirty="0">
                <a:latin typeface="Times New Roman"/>
                <a:cs typeface="Times New Roman"/>
              </a:rPr>
              <a:t>considered</a:t>
            </a:r>
            <a:r>
              <a:rPr sz="1200" spc="130" dirty="0">
                <a:latin typeface="Times New Roman"/>
                <a:cs typeface="Times New Roman"/>
              </a:rPr>
              <a:t> </a:t>
            </a:r>
            <a:r>
              <a:rPr sz="1200" spc="-5" dirty="0">
                <a:latin typeface="Times New Roman"/>
                <a:cs typeface="Times New Roman"/>
              </a:rPr>
              <a:t>because</a:t>
            </a:r>
            <a:r>
              <a:rPr sz="1200" spc="130" dirty="0">
                <a:latin typeface="Times New Roman"/>
                <a:cs typeface="Times New Roman"/>
              </a:rPr>
              <a:t> </a:t>
            </a:r>
            <a:r>
              <a:rPr sz="1200" spc="5" dirty="0">
                <a:latin typeface="Times New Roman"/>
                <a:cs typeface="Times New Roman"/>
              </a:rPr>
              <a:t>they</a:t>
            </a:r>
            <a:r>
              <a:rPr sz="1200" spc="110" dirty="0">
                <a:latin typeface="Times New Roman"/>
                <a:cs typeface="Times New Roman"/>
              </a:rPr>
              <a:t> </a:t>
            </a:r>
            <a:r>
              <a:rPr sz="1200" dirty="0">
                <a:latin typeface="Times New Roman"/>
                <a:cs typeface="Times New Roman"/>
              </a:rPr>
              <a:t>have</a:t>
            </a:r>
            <a:r>
              <a:rPr sz="1200" spc="135" dirty="0">
                <a:latin typeface="Times New Roman"/>
                <a:cs typeface="Times New Roman"/>
              </a:rPr>
              <a:t> </a:t>
            </a:r>
            <a:r>
              <a:rPr sz="1200" dirty="0">
                <a:latin typeface="Times New Roman"/>
                <a:cs typeface="Times New Roman"/>
              </a:rPr>
              <a:t>many</a:t>
            </a:r>
            <a:r>
              <a:rPr sz="1200" spc="110" dirty="0">
                <a:latin typeface="Times New Roman"/>
                <a:cs typeface="Times New Roman"/>
              </a:rPr>
              <a:t> </a:t>
            </a:r>
            <a:r>
              <a:rPr sz="1200" dirty="0">
                <a:latin typeface="Times New Roman"/>
                <a:cs typeface="Times New Roman"/>
              </a:rPr>
              <a:t>benefits</a:t>
            </a:r>
            <a:r>
              <a:rPr sz="1200" spc="135" dirty="0">
                <a:latin typeface="Times New Roman"/>
                <a:cs typeface="Times New Roman"/>
              </a:rPr>
              <a:t> </a:t>
            </a:r>
            <a:r>
              <a:rPr sz="1200" spc="-5" dirty="0">
                <a:latin typeface="Times New Roman"/>
                <a:cs typeface="Times New Roman"/>
              </a:rPr>
              <a:t>such</a:t>
            </a:r>
            <a:r>
              <a:rPr sz="1200" spc="125" dirty="0">
                <a:latin typeface="Times New Roman"/>
                <a:cs typeface="Times New Roman"/>
              </a:rPr>
              <a:t> </a:t>
            </a:r>
            <a:r>
              <a:rPr sz="1200" spc="-5" dirty="0">
                <a:latin typeface="Times New Roman"/>
                <a:cs typeface="Times New Roman"/>
              </a:rPr>
              <a:t>as</a:t>
            </a:r>
            <a:r>
              <a:rPr sz="1200" spc="135" dirty="0">
                <a:latin typeface="Times New Roman"/>
                <a:cs typeface="Times New Roman"/>
              </a:rPr>
              <a:t> </a:t>
            </a:r>
            <a:r>
              <a:rPr sz="1200" spc="-5" dirty="0">
                <a:latin typeface="Times New Roman"/>
                <a:cs typeface="Times New Roman"/>
              </a:rPr>
              <a:t>ease</a:t>
            </a:r>
            <a:r>
              <a:rPr sz="1200" spc="130" dirty="0">
                <a:latin typeface="Times New Roman"/>
                <a:cs typeface="Times New Roman"/>
              </a:rPr>
              <a:t> </a:t>
            </a:r>
            <a:r>
              <a:rPr sz="1200" dirty="0">
                <a:latin typeface="Times New Roman"/>
                <a:cs typeface="Times New Roman"/>
              </a:rPr>
              <a:t>of</a:t>
            </a:r>
            <a:r>
              <a:rPr sz="1200" spc="125" dirty="0">
                <a:latin typeface="Times New Roman"/>
                <a:cs typeface="Times New Roman"/>
              </a:rPr>
              <a:t> </a:t>
            </a:r>
            <a:r>
              <a:rPr sz="1200" dirty="0">
                <a:latin typeface="Times New Roman"/>
                <a:cs typeface="Times New Roman"/>
              </a:rPr>
              <a:t>use </a:t>
            </a:r>
            <a:r>
              <a:rPr sz="1200" spc="-285" dirty="0">
                <a:latin typeface="Times New Roman"/>
                <a:cs typeface="Times New Roman"/>
              </a:rPr>
              <a:t> </a:t>
            </a:r>
            <a:r>
              <a:rPr sz="1200" dirty="0">
                <a:latin typeface="Times New Roman"/>
                <a:cs typeface="Times New Roman"/>
              </a:rPr>
              <a:t>but</a:t>
            </a:r>
            <a:r>
              <a:rPr sz="1200" spc="-5" dirty="0">
                <a:latin typeface="Times New Roman"/>
                <a:cs typeface="Times New Roman"/>
              </a:rPr>
              <a:t> </a:t>
            </a:r>
            <a:r>
              <a:rPr sz="1200" dirty="0">
                <a:latin typeface="Times New Roman"/>
                <a:cs typeface="Times New Roman"/>
              </a:rPr>
              <a:t>they</a:t>
            </a:r>
            <a:r>
              <a:rPr sz="1200" spc="-25" dirty="0">
                <a:latin typeface="Times New Roman"/>
                <a:cs typeface="Times New Roman"/>
              </a:rPr>
              <a:t> </a:t>
            </a:r>
            <a:r>
              <a:rPr sz="1200" dirty="0">
                <a:latin typeface="Times New Roman"/>
                <a:cs typeface="Times New Roman"/>
              </a:rPr>
              <a:t>do not</a:t>
            </a:r>
            <a:r>
              <a:rPr sz="1200" spc="-5" dirty="0">
                <a:latin typeface="Times New Roman"/>
                <a:cs typeface="Times New Roman"/>
              </a:rPr>
              <a:t> </a:t>
            </a:r>
            <a:r>
              <a:rPr sz="1200" dirty="0">
                <a:latin typeface="Times New Roman"/>
                <a:cs typeface="Times New Roman"/>
              </a:rPr>
              <a:t>offer the </a:t>
            </a:r>
            <a:r>
              <a:rPr sz="1200" spc="-5" dirty="0">
                <a:latin typeface="Times New Roman"/>
                <a:cs typeface="Times New Roman"/>
              </a:rPr>
              <a:t>same</a:t>
            </a:r>
            <a:r>
              <a:rPr sz="1200" dirty="0">
                <a:latin typeface="Times New Roman"/>
                <a:cs typeface="Times New Roman"/>
              </a:rPr>
              <a:t> flexibility</a:t>
            </a:r>
            <a:r>
              <a:rPr sz="1200" spc="-4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freedom </a:t>
            </a:r>
            <a:r>
              <a:rPr sz="1200" spc="-5" dirty="0">
                <a:latin typeface="Times New Roman"/>
                <a:cs typeface="Times New Roman"/>
              </a:rPr>
              <a:t>that</a:t>
            </a:r>
            <a:r>
              <a:rPr sz="1200" dirty="0">
                <a:latin typeface="Times New Roman"/>
                <a:cs typeface="Times New Roman"/>
              </a:rPr>
              <a:t> </a:t>
            </a:r>
            <a:r>
              <a:rPr sz="1200" spc="-5" dirty="0">
                <a:latin typeface="Times New Roman"/>
                <a:cs typeface="Times New Roman"/>
              </a:rPr>
              <a:t>Python</a:t>
            </a:r>
            <a:r>
              <a:rPr sz="1200" spc="5" dirty="0">
                <a:latin typeface="Times New Roman"/>
                <a:cs typeface="Times New Roman"/>
              </a:rPr>
              <a:t> </a:t>
            </a:r>
            <a:r>
              <a:rPr sz="1200" spc="-5" dirty="0">
                <a:latin typeface="Times New Roman"/>
                <a:cs typeface="Times New Roman"/>
              </a:rPr>
              <a:t>can</a:t>
            </a:r>
            <a:r>
              <a:rPr sz="1200" dirty="0">
                <a:latin typeface="Times New Roman"/>
                <a:cs typeface="Times New Roman"/>
              </a:rPr>
              <a:t> deliver.</a:t>
            </a:r>
          </a:p>
          <a:p>
            <a:pPr>
              <a:lnSpc>
                <a:spcPct val="100000"/>
              </a:lnSpc>
            </a:pPr>
            <a:endParaRPr sz="1300" dirty="0">
              <a:latin typeface="Times New Roman"/>
              <a:cs typeface="Times New Roman"/>
            </a:endParaRPr>
          </a:p>
          <a:p>
            <a:pPr>
              <a:lnSpc>
                <a:spcPct val="100000"/>
              </a:lnSpc>
              <a:spcBef>
                <a:spcPts val="50"/>
              </a:spcBef>
            </a:pPr>
            <a:endParaRPr sz="1050" dirty="0">
              <a:latin typeface="Times New Roman"/>
              <a:cs typeface="Times New Roman"/>
            </a:endParaRPr>
          </a:p>
          <a:p>
            <a:pPr marL="278765" lvl="1" indent="-266700" algn="just">
              <a:lnSpc>
                <a:spcPct val="100000"/>
              </a:lnSpc>
              <a:buAutoNum type="arabicPeriod" startAt="3"/>
              <a:tabLst>
                <a:tab pos="279400" algn="l"/>
              </a:tabLst>
            </a:pPr>
            <a:r>
              <a:rPr sz="1400" b="1" spc="-5" dirty="0">
                <a:latin typeface="Times New Roman"/>
                <a:cs typeface="Times New Roman"/>
              </a:rPr>
              <a:t>Introduction</a:t>
            </a:r>
            <a:r>
              <a:rPr sz="1400" b="1" spc="-20" dirty="0">
                <a:latin typeface="Times New Roman"/>
                <a:cs typeface="Times New Roman"/>
              </a:rPr>
              <a:t> </a:t>
            </a:r>
            <a:r>
              <a:rPr sz="1400" b="1" dirty="0">
                <a:latin typeface="Times New Roman"/>
                <a:cs typeface="Times New Roman"/>
              </a:rPr>
              <a:t>to</a:t>
            </a:r>
            <a:r>
              <a:rPr sz="1400" b="1" spc="-30" dirty="0">
                <a:latin typeface="Times New Roman"/>
                <a:cs typeface="Times New Roman"/>
              </a:rPr>
              <a:t> </a:t>
            </a:r>
            <a:r>
              <a:rPr sz="1400" b="1" dirty="0">
                <a:latin typeface="Times New Roman"/>
                <a:cs typeface="Times New Roman"/>
              </a:rPr>
              <a:t>NLTK</a:t>
            </a:r>
            <a:endParaRPr sz="1400" dirty="0">
              <a:latin typeface="Times New Roman"/>
              <a:cs typeface="Times New Roman"/>
            </a:endParaRPr>
          </a:p>
          <a:p>
            <a:pPr marL="12700" marR="15240" algn="just">
              <a:lnSpc>
                <a:spcPct val="142500"/>
              </a:lnSpc>
              <a:spcBef>
                <a:spcPts val="150"/>
              </a:spcBef>
            </a:pPr>
            <a:r>
              <a:rPr sz="1200" spc="-5" dirty="0">
                <a:latin typeface="Times New Roman"/>
                <a:cs typeface="Times New Roman"/>
              </a:rPr>
              <a:t>Natural Language </a:t>
            </a:r>
            <a:r>
              <a:rPr sz="1200" dirty="0">
                <a:latin typeface="Times New Roman"/>
                <a:cs typeface="Times New Roman"/>
              </a:rPr>
              <a:t>Toolkit </a:t>
            </a:r>
            <a:r>
              <a:rPr sz="1200" spc="-5" dirty="0">
                <a:latin typeface="Times New Roman"/>
                <a:cs typeface="Times New Roman"/>
              </a:rPr>
              <a:t>(NLTK) is </a:t>
            </a:r>
            <a:r>
              <a:rPr sz="1200" dirty="0">
                <a:latin typeface="Times New Roman"/>
                <a:cs typeface="Times New Roman"/>
              </a:rPr>
              <a:t>library in </a:t>
            </a:r>
            <a:r>
              <a:rPr sz="1200" spc="-5" dirty="0">
                <a:latin typeface="Times New Roman"/>
                <a:cs typeface="Times New Roman"/>
              </a:rPr>
              <a:t>Python, </a:t>
            </a:r>
            <a:r>
              <a:rPr sz="1200" dirty="0">
                <a:latin typeface="Times New Roman"/>
                <a:cs typeface="Times New Roman"/>
              </a:rPr>
              <a:t>which </a:t>
            </a:r>
            <a:r>
              <a:rPr sz="1200" spc="-5" dirty="0">
                <a:latin typeface="Times New Roman"/>
                <a:cs typeface="Times New Roman"/>
              </a:rPr>
              <a:t>provides </a:t>
            </a:r>
            <a:r>
              <a:rPr sz="1200" dirty="0">
                <a:latin typeface="Times New Roman"/>
                <a:cs typeface="Times New Roman"/>
              </a:rPr>
              <a:t>a </a:t>
            </a:r>
            <a:r>
              <a:rPr sz="1200" spc="-5" dirty="0">
                <a:latin typeface="Times New Roman"/>
                <a:cs typeface="Times New Roman"/>
              </a:rPr>
              <a:t>base </a:t>
            </a:r>
            <a:r>
              <a:rPr sz="1200" dirty="0">
                <a:latin typeface="Times New Roman"/>
                <a:cs typeface="Times New Roman"/>
              </a:rPr>
              <a:t>for </a:t>
            </a:r>
            <a:r>
              <a:rPr sz="1200" spc="5" dirty="0">
                <a:latin typeface="Times New Roman"/>
                <a:cs typeface="Times New Roman"/>
              </a:rPr>
              <a:t> </a:t>
            </a:r>
            <a:r>
              <a:rPr sz="1200" dirty="0">
                <a:latin typeface="Times New Roman"/>
                <a:cs typeface="Times New Roman"/>
              </a:rPr>
              <a:t>building </a:t>
            </a:r>
            <a:r>
              <a:rPr sz="1200" spc="-5" dirty="0">
                <a:latin typeface="Times New Roman"/>
                <a:cs typeface="Times New Roman"/>
              </a:rPr>
              <a:t>programs and classification </a:t>
            </a:r>
            <a:r>
              <a:rPr sz="1200" dirty="0">
                <a:latin typeface="Times New Roman"/>
                <a:cs typeface="Times New Roman"/>
              </a:rPr>
              <a:t>of </a:t>
            </a:r>
            <a:r>
              <a:rPr sz="1200" spc="-5" dirty="0">
                <a:latin typeface="Times New Roman"/>
                <a:cs typeface="Times New Roman"/>
              </a:rPr>
              <a:t>data. NLTK is </a:t>
            </a:r>
            <a:r>
              <a:rPr sz="1200" dirty="0">
                <a:latin typeface="Times New Roman"/>
                <a:cs typeface="Times New Roman"/>
              </a:rPr>
              <a:t>a </a:t>
            </a:r>
            <a:r>
              <a:rPr sz="1200" spc="-5" dirty="0">
                <a:latin typeface="Times New Roman"/>
                <a:cs typeface="Times New Roman"/>
              </a:rPr>
              <a:t>collection </a:t>
            </a:r>
            <a:r>
              <a:rPr sz="1200" dirty="0">
                <a:latin typeface="Times New Roman"/>
                <a:cs typeface="Times New Roman"/>
              </a:rPr>
              <a:t>of </a:t>
            </a:r>
            <a:r>
              <a:rPr sz="1200" spc="-5" dirty="0">
                <a:latin typeface="Times New Roman"/>
                <a:cs typeface="Times New Roman"/>
              </a:rPr>
              <a:t>resources </a:t>
            </a:r>
            <a:r>
              <a:rPr sz="1200" dirty="0">
                <a:latin typeface="Times New Roman"/>
                <a:cs typeface="Times New Roman"/>
              </a:rPr>
              <a:t>for </a:t>
            </a:r>
            <a:r>
              <a:rPr sz="1200" spc="5" dirty="0">
                <a:latin typeface="Times New Roman"/>
                <a:cs typeface="Times New Roman"/>
              </a:rPr>
              <a:t> </a:t>
            </a:r>
            <a:r>
              <a:rPr sz="1200" spc="-5" dirty="0">
                <a:latin typeface="Times New Roman"/>
                <a:cs typeface="Times New Roman"/>
              </a:rPr>
              <a:t>Python </a:t>
            </a:r>
            <a:r>
              <a:rPr sz="1200" dirty="0">
                <a:latin typeface="Times New Roman"/>
                <a:cs typeface="Times New Roman"/>
              </a:rPr>
              <a:t>that </a:t>
            </a:r>
            <a:r>
              <a:rPr sz="1200" spc="-5" dirty="0">
                <a:latin typeface="Times New Roman"/>
                <a:cs typeface="Times New Roman"/>
              </a:rPr>
              <a:t>can </a:t>
            </a:r>
            <a:r>
              <a:rPr sz="1200" dirty="0">
                <a:latin typeface="Times New Roman"/>
                <a:cs typeface="Times New Roman"/>
              </a:rPr>
              <a:t>be used for text </a:t>
            </a:r>
            <a:r>
              <a:rPr sz="1200" spc="-5" dirty="0">
                <a:latin typeface="Times New Roman"/>
                <a:cs typeface="Times New Roman"/>
              </a:rPr>
              <a:t>processing, classification, tagging and </a:t>
            </a:r>
            <a:r>
              <a:rPr sz="1200" dirty="0">
                <a:latin typeface="Times New Roman"/>
                <a:cs typeface="Times New Roman"/>
              </a:rPr>
              <a:t>tokenization. </a:t>
            </a:r>
            <a:r>
              <a:rPr sz="1200" spc="5" dirty="0">
                <a:latin typeface="Times New Roman"/>
                <a:cs typeface="Times New Roman"/>
              </a:rPr>
              <a:t> </a:t>
            </a:r>
            <a:r>
              <a:rPr sz="1200" dirty="0">
                <a:latin typeface="Times New Roman"/>
                <a:cs typeface="Times New Roman"/>
              </a:rPr>
              <a:t>This </a:t>
            </a:r>
            <a:r>
              <a:rPr sz="1200" spc="-5" dirty="0">
                <a:latin typeface="Times New Roman"/>
                <a:cs typeface="Times New Roman"/>
              </a:rPr>
              <a:t>toolbox plays </a:t>
            </a:r>
            <a:r>
              <a:rPr sz="1200" dirty="0">
                <a:latin typeface="Times New Roman"/>
                <a:cs typeface="Times New Roman"/>
              </a:rPr>
              <a:t>a </a:t>
            </a:r>
            <a:r>
              <a:rPr sz="1200" spc="5" dirty="0">
                <a:latin typeface="Times New Roman"/>
                <a:cs typeface="Times New Roman"/>
              </a:rPr>
              <a:t>key </a:t>
            </a:r>
            <a:r>
              <a:rPr sz="1200" dirty="0">
                <a:latin typeface="Times New Roman"/>
                <a:cs typeface="Times New Roman"/>
              </a:rPr>
              <a:t>role in </a:t>
            </a:r>
            <a:r>
              <a:rPr sz="1200" spc="-5" dirty="0">
                <a:latin typeface="Times New Roman"/>
                <a:cs typeface="Times New Roman"/>
              </a:rPr>
              <a:t>transforming </a:t>
            </a:r>
            <a:r>
              <a:rPr sz="1200" dirty="0">
                <a:latin typeface="Times New Roman"/>
                <a:cs typeface="Times New Roman"/>
              </a:rPr>
              <a:t>the text </a:t>
            </a:r>
            <a:r>
              <a:rPr sz="1200" spc="-5" dirty="0">
                <a:latin typeface="Times New Roman"/>
                <a:cs typeface="Times New Roman"/>
              </a:rPr>
              <a:t>data </a:t>
            </a:r>
            <a:r>
              <a:rPr sz="1200" dirty="0">
                <a:latin typeface="Times New Roman"/>
                <a:cs typeface="Times New Roman"/>
              </a:rPr>
              <a:t>in the </a:t>
            </a:r>
            <a:r>
              <a:rPr sz="1200" spc="-5" dirty="0">
                <a:latin typeface="Times New Roman"/>
                <a:cs typeface="Times New Roman"/>
              </a:rPr>
              <a:t>tweets </a:t>
            </a:r>
            <a:r>
              <a:rPr sz="1200" dirty="0">
                <a:latin typeface="Times New Roman"/>
                <a:cs typeface="Times New Roman"/>
              </a:rPr>
              <a:t>into a </a:t>
            </a:r>
            <a:r>
              <a:rPr sz="1200" spc="-5" dirty="0">
                <a:latin typeface="Times New Roman"/>
                <a:cs typeface="Times New Roman"/>
              </a:rPr>
              <a:t>format </a:t>
            </a:r>
            <a:r>
              <a:rPr sz="1200" dirty="0">
                <a:latin typeface="Times New Roman"/>
                <a:cs typeface="Times New Roman"/>
              </a:rPr>
              <a:t> that</a:t>
            </a:r>
            <a:r>
              <a:rPr sz="1200" spc="-5" dirty="0">
                <a:latin typeface="Times New Roman"/>
                <a:cs typeface="Times New Roman"/>
              </a:rPr>
              <a:t> can</a:t>
            </a:r>
            <a:r>
              <a:rPr sz="1200" dirty="0">
                <a:latin typeface="Times New Roman"/>
                <a:cs typeface="Times New Roman"/>
              </a:rPr>
              <a:t> be</a:t>
            </a:r>
            <a:r>
              <a:rPr sz="1200" spc="-5" dirty="0">
                <a:latin typeface="Times New Roman"/>
                <a:cs typeface="Times New Roman"/>
              </a:rPr>
              <a:t> </a:t>
            </a:r>
            <a:r>
              <a:rPr sz="1200" dirty="0">
                <a:latin typeface="Times New Roman"/>
                <a:cs typeface="Times New Roman"/>
              </a:rPr>
              <a:t>used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extract sentiment </a:t>
            </a:r>
            <a:r>
              <a:rPr sz="1200" spc="-5" dirty="0">
                <a:latin typeface="Times New Roman"/>
                <a:cs typeface="Times New Roman"/>
              </a:rPr>
              <a:t>from</a:t>
            </a:r>
            <a:r>
              <a:rPr sz="1200" dirty="0">
                <a:latin typeface="Times New Roman"/>
                <a:cs typeface="Times New Roman"/>
              </a:rPr>
              <a:t> them.</a:t>
            </a:r>
          </a:p>
          <a:p>
            <a:pPr marL="12700" marR="11430" algn="just">
              <a:lnSpc>
                <a:spcPct val="142300"/>
              </a:lnSpc>
              <a:spcBef>
                <a:spcPts val="1085"/>
              </a:spcBef>
            </a:pPr>
            <a:r>
              <a:rPr sz="1200" spc="-10" dirty="0">
                <a:latin typeface="Times New Roman"/>
                <a:cs typeface="Times New Roman"/>
              </a:rPr>
              <a:t>NLTK</a:t>
            </a:r>
            <a:r>
              <a:rPr sz="1200" spc="280" dirty="0">
                <a:latin typeface="Times New Roman"/>
                <a:cs typeface="Times New Roman"/>
              </a:rPr>
              <a:t> </a:t>
            </a:r>
            <a:r>
              <a:rPr sz="1200" spc="-5" dirty="0">
                <a:latin typeface="Times New Roman"/>
                <a:cs typeface="Times New Roman"/>
              </a:rPr>
              <a:t>provides various</a:t>
            </a:r>
            <a:r>
              <a:rPr sz="1200" spc="290" dirty="0">
                <a:latin typeface="Times New Roman"/>
                <a:cs typeface="Times New Roman"/>
              </a:rPr>
              <a:t> </a:t>
            </a:r>
            <a:r>
              <a:rPr sz="1200" spc="-5" dirty="0">
                <a:latin typeface="Times New Roman"/>
                <a:cs typeface="Times New Roman"/>
              </a:rPr>
              <a:t>functions which are </a:t>
            </a:r>
            <a:r>
              <a:rPr sz="1200" dirty="0">
                <a:latin typeface="Times New Roman"/>
                <a:cs typeface="Times New Roman"/>
              </a:rPr>
              <a:t>used in pre-processing of </a:t>
            </a:r>
            <a:r>
              <a:rPr sz="1200" spc="-5" dirty="0">
                <a:latin typeface="Times New Roman"/>
                <a:cs typeface="Times New Roman"/>
              </a:rPr>
              <a:t>data so </a:t>
            </a:r>
            <a:r>
              <a:rPr sz="1200" dirty="0">
                <a:latin typeface="Times New Roman"/>
                <a:cs typeface="Times New Roman"/>
              </a:rPr>
              <a:t>that </a:t>
            </a:r>
            <a:r>
              <a:rPr sz="1200" spc="5" dirty="0">
                <a:latin typeface="Times New Roman"/>
                <a:cs typeface="Times New Roman"/>
              </a:rPr>
              <a:t> </a:t>
            </a:r>
            <a:r>
              <a:rPr sz="1200" spc="-5" dirty="0">
                <a:latin typeface="Times New Roman"/>
                <a:cs typeface="Times New Roman"/>
              </a:rPr>
              <a:t>data</a:t>
            </a:r>
            <a:r>
              <a:rPr sz="1200" dirty="0">
                <a:latin typeface="Times New Roman"/>
                <a:cs typeface="Times New Roman"/>
              </a:rPr>
              <a:t> </a:t>
            </a:r>
            <a:r>
              <a:rPr sz="1200" spc="-5" dirty="0">
                <a:latin typeface="Times New Roman"/>
                <a:cs typeface="Times New Roman"/>
              </a:rPr>
              <a:t>available</a:t>
            </a:r>
            <a:r>
              <a:rPr sz="1200" dirty="0">
                <a:latin typeface="Times New Roman"/>
                <a:cs typeface="Times New Roman"/>
              </a:rPr>
              <a:t> </a:t>
            </a:r>
            <a:r>
              <a:rPr sz="1200" spc="-5" dirty="0">
                <a:latin typeface="Times New Roman"/>
                <a:cs typeface="Times New Roman"/>
              </a:rPr>
              <a:t>from</a:t>
            </a:r>
            <a:r>
              <a:rPr sz="1200" dirty="0">
                <a:latin typeface="Times New Roman"/>
                <a:cs typeface="Times New Roman"/>
              </a:rPr>
              <a:t> twitter </a:t>
            </a:r>
            <a:r>
              <a:rPr sz="1200" spc="-5" dirty="0">
                <a:latin typeface="Times New Roman"/>
                <a:cs typeface="Times New Roman"/>
              </a:rPr>
              <a:t>become</a:t>
            </a:r>
            <a:r>
              <a:rPr sz="1200" dirty="0">
                <a:latin typeface="Times New Roman"/>
                <a:cs typeface="Times New Roman"/>
              </a:rPr>
              <a:t> fit</a:t>
            </a:r>
            <a:r>
              <a:rPr sz="1200" spc="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dirty="0">
                <a:latin typeface="Times New Roman"/>
                <a:cs typeface="Times New Roman"/>
              </a:rPr>
              <a:t>mining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extracting features.</a:t>
            </a:r>
            <a:r>
              <a:rPr sz="1200" dirty="0">
                <a:latin typeface="Times New Roman"/>
                <a:cs typeface="Times New Roman"/>
              </a:rPr>
              <a:t> </a:t>
            </a:r>
            <a:r>
              <a:rPr sz="1200" spc="-10" dirty="0">
                <a:latin typeface="Times New Roman"/>
                <a:cs typeface="Times New Roman"/>
              </a:rPr>
              <a:t>NLTK </a:t>
            </a:r>
            <a:r>
              <a:rPr sz="1200" spc="-5" dirty="0">
                <a:latin typeface="Times New Roman"/>
                <a:cs typeface="Times New Roman"/>
              </a:rPr>
              <a:t> </a:t>
            </a:r>
            <a:r>
              <a:rPr sz="1200" dirty="0">
                <a:latin typeface="Times New Roman"/>
                <a:cs typeface="Times New Roman"/>
              </a:rPr>
              <a:t>support </a:t>
            </a:r>
            <a:r>
              <a:rPr sz="1200" spc="-5" dirty="0">
                <a:latin typeface="Times New Roman"/>
                <a:cs typeface="Times New Roman"/>
              </a:rPr>
              <a:t>various machine learning algorithms </a:t>
            </a:r>
            <a:r>
              <a:rPr sz="1200" dirty="0">
                <a:latin typeface="Times New Roman"/>
                <a:cs typeface="Times New Roman"/>
              </a:rPr>
              <a:t>which </a:t>
            </a:r>
            <a:r>
              <a:rPr sz="1200" spc="-5" dirty="0">
                <a:latin typeface="Times New Roman"/>
                <a:cs typeface="Times New Roman"/>
              </a:rPr>
              <a:t>are </a:t>
            </a:r>
            <a:r>
              <a:rPr sz="1200" dirty="0">
                <a:latin typeface="Times New Roman"/>
                <a:cs typeface="Times New Roman"/>
              </a:rPr>
              <a:t>used for training </a:t>
            </a:r>
            <a:r>
              <a:rPr sz="1200" spc="-5" dirty="0">
                <a:latin typeface="Times New Roman"/>
                <a:cs typeface="Times New Roman"/>
              </a:rPr>
              <a:t>classifier and </a:t>
            </a:r>
            <a:r>
              <a:rPr sz="1200" dirty="0">
                <a:latin typeface="Times New Roman"/>
                <a:cs typeface="Times New Roman"/>
              </a:rPr>
              <a:t> to </a:t>
            </a:r>
            <a:r>
              <a:rPr sz="1200" spc="-5" dirty="0">
                <a:latin typeface="Times New Roman"/>
                <a:cs typeface="Times New Roman"/>
              </a:rPr>
              <a:t>calculate</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accuracy</a:t>
            </a:r>
            <a:r>
              <a:rPr sz="1200" spc="-15" dirty="0">
                <a:latin typeface="Times New Roman"/>
                <a:cs typeface="Times New Roman"/>
              </a:rPr>
              <a:t> </a:t>
            </a:r>
            <a:r>
              <a:rPr sz="1200" dirty="0">
                <a:latin typeface="Times New Roman"/>
                <a:cs typeface="Times New Roman"/>
              </a:rPr>
              <a:t>of</a:t>
            </a:r>
            <a:r>
              <a:rPr sz="1200" spc="-5" dirty="0">
                <a:latin typeface="Times New Roman"/>
                <a:cs typeface="Times New Roman"/>
              </a:rPr>
              <a:t> different</a:t>
            </a:r>
            <a:r>
              <a:rPr sz="1200" dirty="0">
                <a:latin typeface="Times New Roman"/>
                <a:cs typeface="Times New Roman"/>
              </a:rPr>
              <a:t> </a:t>
            </a:r>
            <a:r>
              <a:rPr sz="1200" spc="-5" dirty="0">
                <a:latin typeface="Times New Roman"/>
                <a:cs typeface="Times New Roman"/>
              </a:rPr>
              <a:t>classifier.</a:t>
            </a:r>
            <a:endParaRPr sz="1200" dirty="0">
              <a:latin typeface="Times New Roman"/>
              <a:cs typeface="Times New Roman"/>
            </a:endParaRPr>
          </a:p>
          <a:p>
            <a:pPr marL="12700" marR="13335" algn="just">
              <a:lnSpc>
                <a:spcPct val="142500"/>
              </a:lnSpc>
              <a:spcBef>
                <a:spcPts val="1105"/>
              </a:spcBef>
            </a:pPr>
            <a:r>
              <a:rPr sz="1200" spc="-10" dirty="0">
                <a:latin typeface="Times New Roman"/>
                <a:cs typeface="Times New Roman"/>
              </a:rPr>
              <a:t>In </a:t>
            </a:r>
            <a:r>
              <a:rPr sz="1200" dirty="0">
                <a:latin typeface="Times New Roman"/>
                <a:cs typeface="Times New Roman"/>
              </a:rPr>
              <a:t>our </a:t>
            </a:r>
            <a:r>
              <a:rPr sz="1200" spc="-5" dirty="0">
                <a:latin typeface="Times New Roman"/>
                <a:cs typeface="Times New Roman"/>
              </a:rPr>
              <a:t>thesis we use </a:t>
            </a:r>
            <a:r>
              <a:rPr sz="1200" dirty="0">
                <a:latin typeface="Times New Roman"/>
                <a:cs typeface="Times New Roman"/>
              </a:rPr>
              <a:t>Python </a:t>
            </a:r>
            <a:r>
              <a:rPr sz="1200" spc="-5" dirty="0">
                <a:latin typeface="Times New Roman"/>
                <a:cs typeface="Times New Roman"/>
              </a:rPr>
              <a:t>as </a:t>
            </a:r>
            <a:r>
              <a:rPr sz="1200" dirty="0">
                <a:latin typeface="Times New Roman"/>
                <a:cs typeface="Times New Roman"/>
              </a:rPr>
              <a:t>our </a:t>
            </a:r>
            <a:r>
              <a:rPr sz="1200" spc="-5" dirty="0">
                <a:latin typeface="Times New Roman"/>
                <a:cs typeface="Times New Roman"/>
              </a:rPr>
              <a:t>base programming language which is </a:t>
            </a:r>
            <a:r>
              <a:rPr sz="1200" dirty="0">
                <a:latin typeface="Times New Roman"/>
                <a:cs typeface="Times New Roman"/>
              </a:rPr>
              <a:t>used for </a:t>
            </a:r>
            <a:r>
              <a:rPr sz="1200" spc="5" dirty="0">
                <a:latin typeface="Times New Roman"/>
                <a:cs typeface="Times New Roman"/>
              </a:rPr>
              <a:t> </a:t>
            </a:r>
            <a:r>
              <a:rPr sz="1200" spc="-5" dirty="0">
                <a:latin typeface="Times New Roman"/>
                <a:cs typeface="Times New Roman"/>
              </a:rPr>
              <a:t>writing code snippets. NLTK is </a:t>
            </a:r>
            <a:r>
              <a:rPr sz="1200" dirty="0">
                <a:latin typeface="Times New Roman"/>
                <a:cs typeface="Times New Roman"/>
              </a:rPr>
              <a:t>a library of Python </a:t>
            </a:r>
            <a:r>
              <a:rPr sz="1200" spc="-5" dirty="0">
                <a:latin typeface="Times New Roman"/>
                <a:cs typeface="Times New Roman"/>
              </a:rPr>
              <a:t>which plays </a:t>
            </a:r>
            <a:r>
              <a:rPr sz="1200" dirty="0">
                <a:latin typeface="Times New Roman"/>
                <a:cs typeface="Times New Roman"/>
              </a:rPr>
              <a:t>a </a:t>
            </a:r>
            <a:r>
              <a:rPr sz="1200" spc="5" dirty="0">
                <a:latin typeface="Times New Roman"/>
                <a:cs typeface="Times New Roman"/>
              </a:rPr>
              <a:t>very </a:t>
            </a:r>
            <a:r>
              <a:rPr sz="1200" dirty="0">
                <a:latin typeface="Times New Roman"/>
                <a:cs typeface="Times New Roman"/>
              </a:rPr>
              <a:t>important role </a:t>
            </a:r>
            <a:r>
              <a:rPr sz="1200" spc="5" dirty="0">
                <a:latin typeface="Times New Roman"/>
                <a:cs typeface="Times New Roman"/>
              </a:rPr>
              <a:t> </a:t>
            </a:r>
            <a:r>
              <a:rPr sz="1200" dirty="0">
                <a:latin typeface="Times New Roman"/>
                <a:cs typeface="Times New Roman"/>
              </a:rPr>
              <a:t>in </a:t>
            </a:r>
            <a:r>
              <a:rPr sz="1200" spc="-5" dirty="0">
                <a:latin typeface="Times New Roman"/>
                <a:cs typeface="Times New Roman"/>
              </a:rPr>
              <a:t>converting natural language </a:t>
            </a:r>
            <a:r>
              <a:rPr sz="1200" dirty="0">
                <a:latin typeface="Times New Roman"/>
                <a:cs typeface="Times New Roman"/>
              </a:rPr>
              <a:t>text to a </a:t>
            </a:r>
            <a:r>
              <a:rPr sz="1200" spc="-5" dirty="0">
                <a:latin typeface="Times New Roman"/>
                <a:cs typeface="Times New Roman"/>
              </a:rPr>
              <a:t>sentiment either </a:t>
            </a:r>
            <a:r>
              <a:rPr sz="1200" dirty="0">
                <a:latin typeface="Times New Roman"/>
                <a:cs typeface="Times New Roman"/>
              </a:rPr>
              <a:t>positive or </a:t>
            </a:r>
            <a:r>
              <a:rPr sz="1200" spc="-5" dirty="0">
                <a:latin typeface="Times New Roman"/>
                <a:cs typeface="Times New Roman"/>
              </a:rPr>
              <a:t>negative. NLTK </a:t>
            </a:r>
            <a:r>
              <a:rPr sz="1200" dirty="0">
                <a:latin typeface="Times New Roman"/>
                <a:cs typeface="Times New Roman"/>
              </a:rPr>
              <a:t> </a:t>
            </a:r>
            <a:r>
              <a:rPr sz="1200" spc="-5" dirty="0">
                <a:latin typeface="Times New Roman"/>
                <a:cs typeface="Times New Roman"/>
              </a:rPr>
              <a:t>also</a:t>
            </a:r>
            <a:r>
              <a:rPr sz="1200" dirty="0">
                <a:latin typeface="Times New Roman"/>
                <a:cs typeface="Times New Roman"/>
              </a:rPr>
              <a:t> </a:t>
            </a:r>
            <a:r>
              <a:rPr sz="1200" spc="-5" dirty="0">
                <a:latin typeface="Times New Roman"/>
                <a:cs typeface="Times New Roman"/>
              </a:rPr>
              <a:t>provides different</a:t>
            </a:r>
            <a:r>
              <a:rPr sz="1200" dirty="0">
                <a:latin typeface="Times New Roman"/>
                <a:cs typeface="Times New Roman"/>
              </a:rPr>
              <a:t> </a:t>
            </a:r>
            <a:r>
              <a:rPr sz="1200" spc="-5" dirty="0">
                <a:latin typeface="Times New Roman"/>
                <a:cs typeface="Times New Roman"/>
              </a:rPr>
              <a:t>sets</a:t>
            </a:r>
            <a:r>
              <a:rPr sz="1200" dirty="0">
                <a:latin typeface="Times New Roman"/>
                <a:cs typeface="Times New Roman"/>
              </a:rPr>
              <a:t> of data </a:t>
            </a:r>
            <a:r>
              <a:rPr sz="1200" spc="-5" dirty="0">
                <a:latin typeface="Times New Roman"/>
                <a:cs typeface="Times New Roman"/>
              </a:rPr>
              <a:t>which</a:t>
            </a:r>
            <a:r>
              <a:rPr sz="1200" dirty="0">
                <a:latin typeface="Times New Roman"/>
                <a:cs typeface="Times New Roman"/>
              </a:rPr>
              <a:t> are used for training </a:t>
            </a:r>
            <a:r>
              <a:rPr sz="1200" spc="-5" dirty="0">
                <a:latin typeface="Times New Roman"/>
                <a:cs typeface="Times New Roman"/>
              </a:rPr>
              <a:t>classifiers. </a:t>
            </a:r>
            <a:r>
              <a:rPr sz="1200" dirty="0">
                <a:latin typeface="Times New Roman"/>
                <a:cs typeface="Times New Roman"/>
              </a:rPr>
              <a:t>These </a:t>
            </a:r>
            <a:r>
              <a:rPr sz="1200" spc="5" dirty="0">
                <a:latin typeface="Times New Roman"/>
                <a:cs typeface="Times New Roman"/>
              </a:rPr>
              <a:t> </a:t>
            </a:r>
            <a:r>
              <a:rPr sz="1200" spc="-5" dirty="0">
                <a:latin typeface="Times New Roman"/>
                <a:cs typeface="Times New Roman"/>
              </a:rPr>
              <a:t>datasets are structured </a:t>
            </a:r>
            <a:r>
              <a:rPr sz="1200" dirty="0">
                <a:latin typeface="Times New Roman"/>
                <a:cs typeface="Times New Roman"/>
              </a:rPr>
              <a:t>and </a:t>
            </a:r>
            <a:r>
              <a:rPr sz="1200" spc="-5" dirty="0">
                <a:latin typeface="Times New Roman"/>
                <a:cs typeface="Times New Roman"/>
              </a:rPr>
              <a:t>stored </a:t>
            </a:r>
            <a:r>
              <a:rPr sz="1200" dirty="0">
                <a:latin typeface="Times New Roman"/>
                <a:cs typeface="Times New Roman"/>
              </a:rPr>
              <a:t>in </a:t>
            </a:r>
            <a:r>
              <a:rPr sz="1200" spc="-5" dirty="0">
                <a:latin typeface="Times New Roman"/>
                <a:cs typeface="Times New Roman"/>
              </a:rPr>
              <a:t>library </a:t>
            </a:r>
            <a:r>
              <a:rPr sz="1200" dirty="0">
                <a:latin typeface="Times New Roman"/>
                <a:cs typeface="Times New Roman"/>
              </a:rPr>
              <a:t>of </a:t>
            </a:r>
            <a:r>
              <a:rPr sz="1200" spc="-5" dirty="0">
                <a:latin typeface="Times New Roman"/>
                <a:cs typeface="Times New Roman"/>
              </a:rPr>
              <a:t>NLTK, </a:t>
            </a:r>
            <a:r>
              <a:rPr sz="1200" dirty="0">
                <a:latin typeface="Times New Roman"/>
                <a:cs typeface="Times New Roman"/>
              </a:rPr>
              <a:t>which </a:t>
            </a:r>
            <a:r>
              <a:rPr sz="1200" spc="-5" dirty="0">
                <a:latin typeface="Times New Roman"/>
                <a:cs typeface="Times New Roman"/>
              </a:rPr>
              <a:t>can </a:t>
            </a:r>
            <a:r>
              <a:rPr sz="1200" dirty="0">
                <a:latin typeface="Times New Roman"/>
                <a:cs typeface="Times New Roman"/>
              </a:rPr>
              <a:t>be accessed easily </a:t>
            </a:r>
            <a:r>
              <a:rPr sz="1200" spc="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help</a:t>
            </a:r>
            <a:r>
              <a:rPr sz="1200" dirty="0">
                <a:latin typeface="Times New Roman"/>
                <a:cs typeface="Times New Roman"/>
              </a:rPr>
              <a:t> of </a:t>
            </a:r>
            <a:r>
              <a:rPr sz="1200" spc="-5" dirty="0">
                <a:latin typeface="Times New Roman"/>
                <a:cs typeface="Times New Roman"/>
              </a:rPr>
              <a:t>Python.</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21053" y="1276858"/>
            <a:ext cx="5382895" cy="5526321"/>
          </a:xfrm>
          <a:prstGeom prst="rect">
            <a:avLst/>
          </a:prstGeom>
        </p:spPr>
        <p:txBody>
          <a:bodyPr vert="horz" wrap="square" lIns="0" tIns="12700" rIns="0" bIns="0" rtlCol="0">
            <a:spAutoFit/>
          </a:bodyPr>
          <a:lstStyle/>
          <a:p>
            <a:pPr marL="316865" lvl="1" indent="-266700">
              <a:lnSpc>
                <a:spcPct val="100000"/>
              </a:lnSpc>
              <a:spcBef>
                <a:spcPts val="100"/>
              </a:spcBef>
              <a:buAutoNum type="arabicPeriod" startAt="4"/>
              <a:tabLst>
                <a:tab pos="317500" algn="l"/>
              </a:tabLst>
            </a:pPr>
            <a:r>
              <a:rPr sz="1400" b="1" spc="-5" dirty="0">
                <a:latin typeface="Times New Roman"/>
                <a:cs typeface="Times New Roman"/>
              </a:rPr>
              <a:t>Introduction</a:t>
            </a:r>
            <a:r>
              <a:rPr sz="1400" b="1" spc="5" dirty="0">
                <a:latin typeface="Times New Roman"/>
                <a:cs typeface="Times New Roman"/>
              </a:rPr>
              <a:t> </a:t>
            </a:r>
            <a:r>
              <a:rPr sz="1400" b="1" dirty="0">
                <a:latin typeface="Times New Roman"/>
                <a:cs typeface="Times New Roman"/>
              </a:rPr>
              <a:t>to</a:t>
            </a:r>
            <a:r>
              <a:rPr sz="1400" b="1" spc="-10" dirty="0">
                <a:latin typeface="Times New Roman"/>
                <a:cs typeface="Times New Roman"/>
              </a:rPr>
              <a:t> </a:t>
            </a:r>
            <a:r>
              <a:rPr sz="1400" b="1" spc="-5" dirty="0">
                <a:latin typeface="Times New Roman"/>
                <a:cs typeface="Times New Roman"/>
              </a:rPr>
              <a:t>Supervised</a:t>
            </a:r>
            <a:r>
              <a:rPr sz="1400" b="1" spc="5" dirty="0">
                <a:latin typeface="Times New Roman"/>
                <a:cs typeface="Times New Roman"/>
              </a:rPr>
              <a:t> </a:t>
            </a:r>
            <a:r>
              <a:rPr sz="1400" b="1" spc="-5" dirty="0">
                <a:latin typeface="Times New Roman"/>
                <a:cs typeface="Times New Roman"/>
              </a:rPr>
              <a:t>Machine</a:t>
            </a:r>
            <a:r>
              <a:rPr sz="1400" b="1" spc="-15" dirty="0">
                <a:latin typeface="Times New Roman"/>
                <a:cs typeface="Times New Roman"/>
              </a:rPr>
              <a:t> </a:t>
            </a:r>
            <a:r>
              <a:rPr sz="1400" b="1" dirty="0">
                <a:latin typeface="Times New Roman"/>
                <a:cs typeface="Times New Roman"/>
              </a:rPr>
              <a:t>learning</a:t>
            </a:r>
            <a:r>
              <a:rPr sz="1400" b="1" spc="15" dirty="0">
                <a:latin typeface="Times New Roman"/>
                <a:cs typeface="Times New Roman"/>
              </a:rPr>
              <a:t> </a:t>
            </a:r>
            <a:r>
              <a:rPr sz="1400" b="1" spc="-5" dirty="0">
                <a:latin typeface="Times New Roman"/>
                <a:cs typeface="Times New Roman"/>
              </a:rPr>
              <a:t>Classifiers</a:t>
            </a:r>
            <a:endParaRPr sz="1400" dirty="0">
              <a:latin typeface="Times New Roman"/>
              <a:cs typeface="Times New Roman"/>
            </a:endParaRPr>
          </a:p>
          <a:p>
            <a:pPr marL="50800" marR="50800" algn="just">
              <a:lnSpc>
                <a:spcPct val="145500"/>
              </a:lnSpc>
              <a:spcBef>
                <a:spcPts val="1155"/>
              </a:spcBef>
            </a:pPr>
            <a:r>
              <a:rPr sz="1200" spc="-5" dirty="0">
                <a:latin typeface="Times New Roman"/>
                <a:cs typeface="Times New Roman"/>
              </a:rPr>
              <a:t>Supervised machine learning is </a:t>
            </a:r>
            <a:r>
              <a:rPr sz="1200" dirty="0">
                <a:latin typeface="Times New Roman"/>
                <a:cs typeface="Times New Roman"/>
              </a:rPr>
              <a:t>a technique whose task </a:t>
            </a:r>
            <a:r>
              <a:rPr sz="1200" spc="-5" dirty="0">
                <a:latin typeface="Times New Roman"/>
                <a:cs typeface="Times New Roman"/>
              </a:rPr>
              <a:t>is </a:t>
            </a:r>
            <a:r>
              <a:rPr sz="1200" dirty="0">
                <a:latin typeface="Times New Roman"/>
                <a:cs typeface="Times New Roman"/>
              </a:rPr>
              <a:t>to deduce a function </a:t>
            </a:r>
            <a:r>
              <a:rPr sz="1200" spc="-5" dirty="0">
                <a:latin typeface="Times New Roman"/>
                <a:cs typeface="Times New Roman"/>
              </a:rPr>
              <a:t>from </a:t>
            </a:r>
            <a:r>
              <a:rPr sz="1200" dirty="0">
                <a:latin typeface="Times New Roman"/>
                <a:cs typeface="Times New Roman"/>
              </a:rPr>
              <a:t> </a:t>
            </a:r>
            <a:r>
              <a:rPr sz="1200" spc="-5" dirty="0">
                <a:latin typeface="Times New Roman"/>
                <a:cs typeface="Times New Roman"/>
              </a:rPr>
              <a:t>tagged </a:t>
            </a:r>
            <a:r>
              <a:rPr sz="1200" dirty="0">
                <a:latin typeface="Times New Roman"/>
                <a:cs typeface="Times New Roman"/>
              </a:rPr>
              <a:t>training </a:t>
            </a:r>
            <a:r>
              <a:rPr sz="1200" spc="-5" dirty="0">
                <a:latin typeface="Times New Roman"/>
                <a:cs typeface="Times New Roman"/>
              </a:rPr>
              <a:t>samples. </a:t>
            </a:r>
            <a:r>
              <a:rPr sz="1200" dirty="0">
                <a:latin typeface="Times New Roman"/>
                <a:cs typeface="Times New Roman"/>
              </a:rPr>
              <a:t>The </a:t>
            </a:r>
            <a:r>
              <a:rPr sz="1200" spc="-5" dirty="0">
                <a:latin typeface="Arial MT"/>
                <a:cs typeface="Arial MT"/>
              </a:rPr>
              <a:t>training </a:t>
            </a:r>
            <a:r>
              <a:rPr sz="1200" dirty="0">
                <a:latin typeface="Arial MT"/>
                <a:cs typeface="Arial MT"/>
              </a:rPr>
              <a:t>samples for </a:t>
            </a:r>
            <a:r>
              <a:rPr sz="1200" spc="-5" dirty="0">
                <a:latin typeface="Arial MT"/>
                <a:cs typeface="Arial MT"/>
              </a:rPr>
              <a:t>supervised learning </a:t>
            </a:r>
            <a:r>
              <a:rPr sz="1200" spc="-5" dirty="0">
                <a:latin typeface="Times New Roman"/>
                <a:cs typeface="Times New Roman"/>
              </a:rPr>
              <a:t>consist </a:t>
            </a:r>
            <a:r>
              <a:rPr sz="1200" spc="5" dirty="0">
                <a:latin typeface="Times New Roman"/>
                <a:cs typeface="Times New Roman"/>
              </a:rPr>
              <a:t>of </a:t>
            </a:r>
            <a:r>
              <a:rPr sz="1200" spc="10" dirty="0">
                <a:latin typeface="Times New Roman"/>
                <a:cs typeface="Times New Roman"/>
              </a:rPr>
              <a:t> </a:t>
            </a:r>
            <a:r>
              <a:rPr sz="1200" spc="-5" dirty="0">
                <a:latin typeface="Times New Roman"/>
                <a:cs typeface="Times New Roman"/>
              </a:rPr>
              <a:t>large set </a:t>
            </a:r>
            <a:r>
              <a:rPr sz="1200" dirty="0">
                <a:latin typeface="Times New Roman"/>
                <a:cs typeface="Times New Roman"/>
              </a:rPr>
              <a:t>of </a:t>
            </a:r>
            <a:r>
              <a:rPr sz="1200" spc="-5" dirty="0">
                <a:latin typeface="Times New Roman"/>
                <a:cs typeface="Times New Roman"/>
              </a:rPr>
              <a:t>examples </a:t>
            </a:r>
            <a:r>
              <a:rPr sz="1200" dirty="0">
                <a:latin typeface="Times New Roman"/>
                <a:cs typeface="Times New Roman"/>
              </a:rPr>
              <a:t>for a </a:t>
            </a:r>
            <a:r>
              <a:rPr sz="1200" spc="-5" dirty="0">
                <a:latin typeface="Times New Roman"/>
                <a:cs typeface="Times New Roman"/>
              </a:rPr>
              <a:t>particular topic. </a:t>
            </a:r>
            <a:r>
              <a:rPr sz="1200" spc="-10" dirty="0">
                <a:latin typeface="Times New Roman"/>
                <a:cs typeface="Times New Roman"/>
              </a:rPr>
              <a:t>In </a:t>
            </a:r>
            <a:r>
              <a:rPr sz="1200" spc="-5" dirty="0">
                <a:latin typeface="Times New Roman"/>
                <a:cs typeface="Times New Roman"/>
              </a:rPr>
              <a:t>supervised learning, </a:t>
            </a:r>
            <a:r>
              <a:rPr sz="1200" dirty="0">
                <a:latin typeface="Times New Roman"/>
                <a:cs typeface="Times New Roman"/>
              </a:rPr>
              <a:t>every example </a:t>
            </a:r>
            <a:r>
              <a:rPr sz="1200" spc="5" dirty="0">
                <a:latin typeface="Times New Roman"/>
                <a:cs typeface="Times New Roman"/>
              </a:rPr>
              <a:t> </a:t>
            </a:r>
            <a:r>
              <a:rPr sz="1200" spc="-5" dirty="0">
                <a:latin typeface="Times New Roman"/>
                <a:cs typeface="Times New Roman"/>
              </a:rPr>
              <a:t>training </a:t>
            </a:r>
            <a:r>
              <a:rPr sz="1200" dirty="0">
                <a:latin typeface="Times New Roman"/>
                <a:cs typeface="Times New Roman"/>
              </a:rPr>
              <a:t>data </a:t>
            </a:r>
            <a:r>
              <a:rPr sz="1200" spc="-5" dirty="0">
                <a:latin typeface="Times New Roman"/>
                <a:cs typeface="Times New Roman"/>
              </a:rPr>
              <a:t>comes </a:t>
            </a:r>
            <a:r>
              <a:rPr sz="1200" dirty="0">
                <a:latin typeface="Times New Roman"/>
                <a:cs typeface="Times New Roman"/>
              </a:rPr>
              <a:t>in a </a:t>
            </a:r>
            <a:r>
              <a:rPr sz="1200" spc="-5" dirty="0">
                <a:latin typeface="Times New Roman"/>
                <a:cs typeface="Times New Roman"/>
              </a:rPr>
              <a:t>pair </a:t>
            </a:r>
            <a:r>
              <a:rPr sz="1200" spc="5" dirty="0">
                <a:latin typeface="Times New Roman"/>
                <a:cs typeface="Times New Roman"/>
              </a:rPr>
              <a:t>of </a:t>
            </a:r>
            <a:r>
              <a:rPr sz="1200" dirty="0">
                <a:latin typeface="Times New Roman"/>
                <a:cs typeface="Times New Roman"/>
              </a:rPr>
              <a:t>input </a:t>
            </a:r>
            <a:r>
              <a:rPr sz="1200" spc="-5" dirty="0">
                <a:latin typeface="Times New Roman"/>
                <a:cs typeface="Times New Roman"/>
              </a:rPr>
              <a:t>(vector quantity) and </a:t>
            </a:r>
            <a:r>
              <a:rPr sz="1200" dirty="0">
                <a:latin typeface="Times New Roman"/>
                <a:cs typeface="Times New Roman"/>
              </a:rPr>
              <a:t>output value </a:t>
            </a:r>
            <a:r>
              <a:rPr sz="1200" spc="-5" dirty="0">
                <a:latin typeface="Times New Roman"/>
                <a:cs typeface="Times New Roman"/>
              </a:rPr>
              <a:t>(desired </a:t>
            </a:r>
            <a:r>
              <a:rPr sz="1200" dirty="0">
                <a:latin typeface="Times New Roman"/>
                <a:cs typeface="Times New Roman"/>
              </a:rPr>
              <a:t> </a:t>
            </a:r>
            <a:r>
              <a:rPr sz="1200" spc="-5" dirty="0">
                <a:latin typeface="Times New Roman"/>
                <a:cs typeface="Times New Roman"/>
              </a:rPr>
              <a:t>result). </a:t>
            </a:r>
            <a:r>
              <a:rPr sz="1200" dirty="0">
                <a:latin typeface="Times New Roman"/>
                <a:cs typeface="Times New Roman"/>
              </a:rPr>
              <a:t>These </a:t>
            </a:r>
            <a:r>
              <a:rPr sz="1200" spc="-5" dirty="0">
                <a:latin typeface="Times New Roman"/>
                <a:cs typeface="Times New Roman"/>
              </a:rPr>
              <a:t>algorithms analyze </a:t>
            </a:r>
            <a:r>
              <a:rPr sz="1200" dirty="0">
                <a:latin typeface="Times New Roman"/>
                <a:cs typeface="Times New Roman"/>
              </a:rPr>
              <a:t>data </a:t>
            </a:r>
            <a:r>
              <a:rPr sz="1200" spc="-5" dirty="0">
                <a:latin typeface="Times New Roman"/>
                <a:cs typeface="Times New Roman"/>
              </a:rPr>
              <a:t>and </a:t>
            </a:r>
            <a:r>
              <a:rPr sz="1200" dirty="0">
                <a:latin typeface="Times New Roman"/>
                <a:cs typeface="Times New Roman"/>
              </a:rPr>
              <a:t>generate </a:t>
            </a:r>
            <a:r>
              <a:rPr sz="1200" spc="-5" dirty="0">
                <a:latin typeface="Times New Roman"/>
                <a:cs typeface="Times New Roman"/>
              </a:rPr>
              <a:t>an </a:t>
            </a:r>
            <a:r>
              <a:rPr sz="1200" dirty="0">
                <a:latin typeface="Times New Roman"/>
                <a:cs typeface="Times New Roman"/>
              </a:rPr>
              <a:t>output </a:t>
            </a:r>
            <a:r>
              <a:rPr sz="1200" spc="-5" dirty="0">
                <a:latin typeface="Times New Roman"/>
                <a:cs typeface="Times New Roman"/>
              </a:rPr>
              <a:t>function, </a:t>
            </a:r>
            <a:r>
              <a:rPr sz="1200" dirty="0">
                <a:latin typeface="Times New Roman"/>
                <a:cs typeface="Times New Roman"/>
              </a:rPr>
              <a:t>which </a:t>
            </a:r>
            <a:r>
              <a:rPr sz="1200" spc="-5" dirty="0">
                <a:latin typeface="Times New Roman"/>
                <a:cs typeface="Times New Roman"/>
              </a:rPr>
              <a:t>is </a:t>
            </a:r>
            <a:r>
              <a:rPr sz="1200" dirty="0">
                <a:latin typeface="Times New Roman"/>
                <a:cs typeface="Times New Roman"/>
              </a:rPr>
              <a:t>used </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mapped new data </a:t>
            </a:r>
            <a:r>
              <a:rPr sz="1200" dirty="0">
                <a:latin typeface="Times New Roman"/>
                <a:cs typeface="Times New Roman"/>
              </a:rPr>
              <a:t>sets to </a:t>
            </a:r>
            <a:r>
              <a:rPr sz="1200" spc="-5" dirty="0">
                <a:latin typeface="Times New Roman"/>
                <a:cs typeface="Times New Roman"/>
              </a:rPr>
              <a:t>respective classes. Different machine </a:t>
            </a:r>
            <a:r>
              <a:rPr sz="1200" dirty="0">
                <a:latin typeface="Times New Roman"/>
                <a:cs typeface="Times New Roman"/>
              </a:rPr>
              <a:t>learning </a:t>
            </a:r>
            <a:r>
              <a:rPr sz="1200" spc="-5" dirty="0">
                <a:latin typeface="Times New Roman"/>
                <a:cs typeface="Times New Roman"/>
              </a:rPr>
              <a:t>classifiers </a:t>
            </a:r>
            <a:r>
              <a:rPr sz="1200" dirty="0">
                <a:latin typeface="Times New Roman"/>
                <a:cs typeface="Times New Roman"/>
              </a:rPr>
              <a:t>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we</a:t>
            </a:r>
            <a:r>
              <a:rPr sz="1200" spc="-10" dirty="0">
                <a:latin typeface="Times New Roman"/>
                <a:cs typeface="Times New Roman"/>
              </a:rPr>
              <a:t> </a:t>
            </a:r>
            <a:r>
              <a:rPr sz="1200" dirty="0">
                <a:latin typeface="Times New Roman"/>
                <a:cs typeface="Times New Roman"/>
              </a:rPr>
              <a:t>are </a:t>
            </a:r>
            <a:r>
              <a:rPr sz="1200" spc="-5" dirty="0">
                <a:latin typeface="Times New Roman"/>
                <a:cs typeface="Times New Roman"/>
              </a:rPr>
              <a:t>going</a:t>
            </a:r>
            <a:r>
              <a:rPr sz="1200" spc="-15" dirty="0">
                <a:latin typeface="Times New Roman"/>
                <a:cs typeface="Times New Roman"/>
              </a:rPr>
              <a:t> </a:t>
            </a:r>
            <a:r>
              <a:rPr sz="1200" dirty="0">
                <a:latin typeface="Times New Roman"/>
                <a:cs typeface="Times New Roman"/>
              </a:rPr>
              <a:t>to use</a:t>
            </a:r>
            <a:r>
              <a:rPr sz="1200" spc="-5" dirty="0">
                <a:latin typeface="Times New Roman"/>
                <a:cs typeface="Times New Roman"/>
              </a:rPr>
              <a:t> </a:t>
            </a:r>
            <a:r>
              <a:rPr sz="1200" dirty="0">
                <a:latin typeface="Times New Roman"/>
                <a:cs typeface="Times New Roman"/>
              </a:rPr>
              <a:t>to build our </a:t>
            </a:r>
            <a:r>
              <a:rPr sz="1200" spc="-5" dirty="0">
                <a:latin typeface="Times New Roman"/>
                <a:cs typeface="Times New Roman"/>
              </a:rPr>
              <a:t>classifier</a:t>
            </a:r>
            <a:r>
              <a:rPr sz="1200" dirty="0">
                <a:latin typeface="Times New Roman"/>
                <a:cs typeface="Times New Roman"/>
              </a:rPr>
              <a:t> </a:t>
            </a:r>
            <a:r>
              <a:rPr sz="1200" spc="-5" dirty="0">
                <a:latin typeface="Times New Roman"/>
                <a:cs typeface="Times New Roman"/>
              </a:rPr>
              <a:t>are:</a:t>
            </a:r>
            <a:endParaRPr sz="1200" dirty="0">
              <a:latin typeface="Times New Roman"/>
              <a:cs typeface="Times New Roman"/>
            </a:endParaRPr>
          </a:p>
          <a:p>
            <a:pPr>
              <a:lnSpc>
                <a:spcPct val="100000"/>
              </a:lnSpc>
              <a:spcBef>
                <a:spcPts val="35"/>
              </a:spcBef>
            </a:pPr>
            <a:endParaRPr sz="1450" dirty="0">
              <a:latin typeface="Times New Roman"/>
              <a:cs typeface="Times New Roman"/>
            </a:endParaRPr>
          </a:p>
          <a:p>
            <a:pPr marL="279400">
              <a:lnSpc>
                <a:spcPct val="100000"/>
              </a:lnSpc>
            </a:pPr>
            <a:r>
              <a:rPr sz="1200" dirty="0" smtClean="0">
                <a:latin typeface="Arial MT"/>
                <a:cs typeface="Arial MT"/>
              </a:rPr>
              <a:t>∑</a:t>
            </a:r>
            <a:r>
              <a:rPr lang="en-IN" sz="1200" dirty="0" smtClean="0">
                <a:latin typeface="Arial MT"/>
                <a:cs typeface="Arial MT"/>
              </a:rPr>
              <a:t> </a:t>
            </a:r>
            <a:r>
              <a:rPr lang="en-IN" sz="1200" spc="-5" dirty="0">
                <a:latin typeface="Times New Roman"/>
                <a:cs typeface="Times New Roman"/>
              </a:rPr>
              <a:t>Random Forest  Classifier</a:t>
            </a:r>
            <a:endParaRPr sz="1200" dirty="0">
              <a:latin typeface="Times New Roman"/>
              <a:cs typeface="Times New Roman"/>
            </a:endParaRPr>
          </a:p>
          <a:p>
            <a:pPr marL="279400">
              <a:lnSpc>
                <a:spcPct val="100000"/>
              </a:lnSpc>
              <a:spcBef>
                <a:spcPts val="720"/>
              </a:spcBef>
            </a:pPr>
            <a:r>
              <a:rPr sz="1200" dirty="0">
                <a:latin typeface="Arial MT"/>
                <a:cs typeface="Arial MT"/>
              </a:rPr>
              <a:t>∑</a:t>
            </a:r>
            <a:r>
              <a:rPr sz="1200" spc="605" dirty="0">
                <a:latin typeface="Arial MT"/>
                <a:cs typeface="Arial MT"/>
              </a:rPr>
              <a:t> </a:t>
            </a:r>
            <a:r>
              <a:rPr lang="en-IN" sz="1200" spc="-5" dirty="0" smtClean="0">
                <a:latin typeface="Times New Roman"/>
                <a:cs typeface="Times New Roman"/>
              </a:rPr>
              <a:t>Deccision tree</a:t>
            </a:r>
            <a:r>
              <a:rPr sz="1200" spc="-5" dirty="0" smtClean="0">
                <a:latin typeface="Times New Roman"/>
                <a:cs typeface="Times New Roman"/>
              </a:rPr>
              <a:t> Classifier</a:t>
            </a:r>
            <a:r>
              <a:rPr sz="1200" spc="-15" dirty="0" smtClean="0">
                <a:latin typeface="Times New Roman"/>
                <a:cs typeface="Times New Roman"/>
              </a:rPr>
              <a:t> </a:t>
            </a:r>
            <a:endParaRPr sz="1200" dirty="0">
              <a:latin typeface="Times New Roman"/>
              <a:cs typeface="Times New Roman"/>
            </a:endParaRPr>
          </a:p>
          <a:p>
            <a:pPr marL="279400">
              <a:lnSpc>
                <a:spcPct val="100000"/>
              </a:lnSpc>
              <a:spcBef>
                <a:spcPts val="700"/>
              </a:spcBef>
            </a:pPr>
            <a:r>
              <a:rPr sz="1200" dirty="0">
                <a:latin typeface="Arial MT"/>
                <a:cs typeface="Arial MT"/>
              </a:rPr>
              <a:t>∑</a:t>
            </a:r>
            <a:r>
              <a:rPr sz="1200" spc="600" dirty="0">
                <a:latin typeface="Arial MT"/>
                <a:cs typeface="Arial MT"/>
              </a:rPr>
              <a:t> </a:t>
            </a:r>
            <a:r>
              <a:rPr sz="1200" spc="-5" dirty="0">
                <a:latin typeface="Times New Roman"/>
                <a:cs typeface="Times New Roman"/>
              </a:rPr>
              <a:t>Logistic</a:t>
            </a:r>
            <a:r>
              <a:rPr sz="1200" dirty="0">
                <a:latin typeface="Times New Roman"/>
                <a:cs typeface="Times New Roman"/>
              </a:rPr>
              <a:t> </a:t>
            </a:r>
            <a:r>
              <a:rPr sz="1200" spc="-5" dirty="0">
                <a:latin typeface="Times New Roman"/>
                <a:cs typeface="Times New Roman"/>
              </a:rPr>
              <a:t>Regression</a:t>
            </a:r>
            <a:r>
              <a:rPr sz="1200" dirty="0">
                <a:latin typeface="Times New Roman"/>
                <a:cs typeface="Times New Roman"/>
              </a:rPr>
              <a:t> </a:t>
            </a:r>
            <a:r>
              <a:rPr sz="1200" spc="-5" dirty="0">
                <a:latin typeface="Times New Roman"/>
                <a:cs typeface="Times New Roman"/>
              </a:rPr>
              <a:t>Classifier</a:t>
            </a:r>
            <a:endParaRPr sz="1200" dirty="0">
              <a:latin typeface="Times New Roman"/>
              <a:cs typeface="Times New Roman"/>
            </a:endParaRPr>
          </a:p>
          <a:p>
            <a:pPr marL="279400">
              <a:lnSpc>
                <a:spcPct val="100000"/>
              </a:lnSpc>
              <a:spcBef>
                <a:spcPts val="730"/>
              </a:spcBef>
            </a:pPr>
            <a:r>
              <a:rPr sz="1200" dirty="0">
                <a:latin typeface="Arial MT"/>
                <a:cs typeface="Arial MT"/>
              </a:rPr>
              <a:t>∑</a:t>
            </a:r>
            <a:r>
              <a:rPr sz="1200" spc="625" dirty="0">
                <a:latin typeface="Arial MT"/>
                <a:cs typeface="Arial MT"/>
              </a:rPr>
              <a:t> </a:t>
            </a:r>
            <a:r>
              <a:rPr lang="en-IN" sz="1200" spc="-5" dirty="0" smtClean="0">
                <a:latin typeface="Times New Roman"/>
                <a:cs typeface="Times New Roman"/>
              </a:rPr>
              <a:t>XGB Classifier</a:t>
            </a:r>
            <a:endParaRPr sz="1200" dirty="0">
              <a:latin typeface="Times New Roman"/>
              <a:cs typeface="Times New Roman"/>
            </a:endParaRPr>
          </a:p>
          <a:p>
            <a:pPr marL="279400">
              <a:lnSpc>
                <a:spcPct val="100000"/>
              </a:lnSpc>
              <a:spcBef>
                <a:spcPts val="720"/>
              </a:spcBef>
            </a:pPr>
            <a:r>
              <a:rPr sz="1200" dirty="0">
                <a:latin typeface="Arial MT"/>
                <a:cs typeface="Arial MT"/>
              </a:rPr>
              <a:t>∑</a:t>
            </a:r>
            <a:r>
              <a:rPr sz="1200" spc="615" dirty="0">
                <a:latin typeface="Arial MT"/>
                <a:cs typeface="Arial MT"/>
              </a:rPr>
              <a:t> </a:t>
            </a:r>
            <a:r>
              <a:rPr sz="1200" spc="-5" dirty="0">
                <a:latin typeface="Times New Roman"/>
                <a:cs typeface="Times New Roman"/>
              </a:rPr>
              <a:t>SVC</a:t>
            </a:r>
            <a:r>
              <a:rPr sz="1200" dirty="0">
                <a:latin typeface="Times New Roman"/>
                <a:cs typeface="Times New Roman"/>
              </a:rPr>
              <a:t> (Support</a:t>
            </a:r>
            <a:r>
              <a:rPr sz="1200" spc="5" dirty="0">
                <a:latin typeface="Times New Roman"/>
                <a:cs typeface="Times New Roman"/>
              </a:rPr>
              <a:t> </a:t>
            </a:r>
            <a:r>
              <a:rPr sz="1200" spc="-5" dirty="0">
                <a:latin typeface="Times New Roman"/>
                <a:cs typeface="Times New Roman"/>
              </a:rPr>
              <a:t>Vector</a:t>
            </a:r>
            <a:r>
              <a:rPr sz="1200" dirty="0">
                <a:latin typeface="Times New Roman"/>
                <a:cs typeface="Times New Roman"/>
              </a:rPr>
              <a:t> </a:t>
            </a:r>
            <a:r>
              <a:rPr sz="1200" spc="-5" dirty="0">
                <a:latin typeface="Times New Roman"/>
                <a:cs typeface="Times New Roman"/>
              </a:rPr>
              <a:t>Classifier):</a:t>
            </a:r>
            <a:r>
              <a:rPr sz="1200" spc="15" dirty="0">
                <a:latin typeface="Times New Roman"/>
                <a:cs typeface="Times New Roman"/>
              </a:rPr>
              <a:t> </a:t>
            </a:r>
            <a:r>
              <a:rPr sz="1200" spc="-5" dirty="0">
                <a:latin typeface="Times New Roman"/>
                <a:cs typeface="Times New Roman"/>
              </a:rPr>
              <a:t>LinearSVC</a:t>
            </a:r>
            <a:r>
              <a:rPr sz="1200" dirty="0">
                <a:latin typeface="Times New Roman"/>
                <a:cs typeface="Times New Roman"/>
              </a:rPr>
              <a:t> and</a:t>
            </a:r>
            <a:r>
              <a:rPr sz="1200" spc="10" dirty="0">
                <a:latin typeface="Times New Roman"/>
                <a:cs typeface="Times New Roman"/>
              </a:rPr>
              <a:t> </a:t>
            </a:r>
            <a:r>
              <a:rPr sz="1200" spc="-5" dirty="0">
                <a:latin typeface="Times New Roman"/>
                <a:cs typeface="Times New Roman"/>
              </a:rPr>
              <a:t>NuSVC</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5"/>
              </a:spcBef>
            </a:pPr>
            <a:endParaRPr sz="1050" dirty="0">
              <a:latin typeface="Times New Roman"/>
              <a:cs typeface="Times New Roman"/>
            </a:endParaRPr>
          </a:p>
          <a:p>
            <a:pPr marL="393700" lvl="2" indent="-342900">
              <a:buFontTx/>
              <a:buAutoNum type="arabicPeriod"/>
              <a:tabLst>
                <a:tab pos="393700" algn="l"/>
              </a:tabLst>
            </a:pPr>
            <a:r>
              <a:rPr lang="en-IN" sz="1200" b="1" spc="-5" dirty="0">
                <a:latin typeface="Times New Roman"/>
                <a:cs typeface="Times New Roman"/>
              </a:rPr>
              <a:t>Random Forest  </a:t>
            </a:r>
            <a:r>
              <a:rPr lang="en-IN" sz="1200" b="1" spc="-5" dirty="0" smtClean="0">
                <a:latin typeface="Times New Roman"/>
                <a:cs typeface="Times New Roman"/>
              </a:rPr>
              <a:t>Classifier</a:t>
            </a:r>
            <a:endParaRPr sz="1200" b="1" dirty="0" smtClean="0">
              <a:latin typeface="Times New Roman"/>
              <a:cs typeface="Times New Roman"/>
            </a:endParaRPr>
          </a:p>
          <a:p>
            <a:pPr>
              <a:lnSpc>
                <a:spcPct val="100000"/>
              </a:lnSpc>
              <a:spcBef>
                <a:spcPts val="35"/>
              </a:spcBef>
            </a:pPr>
            <a:endParaRPr sz="1350" dirty="0">
              <a:latin typeface="Times New Roman"/>
              <a:cs typeface="Times New Roman"/>
            </a:endParaRPr>
          </a:p>
          <a:p>
            <a:pPr marL="50800" marR="43180" algn="just">
              <a:lnSpc>
                <a:spcPct val="134600"/>
              </a:lnSpc>
              <a:spcBef>
                <a:spcPts val="5"/>
              </a:spcBef>
            </a:pPr>
            <a:r>
              <a:rPr lang="en-US" sz="1200" spc="-5" dirty="0">
                <a:solidFill>
                  <a:srgbClr val="1D1F21"/>
                </a:solidFill>
                <a:latin typeface="Times New Roman"/>
                <a:cs typeface="Times New Roman"/>
              </a:rPr>
              <a:t>The Random forest or Random Decision Forest is a supervised Machine learning algorithm used for classification, regression, and other tasks using decision </a:t>
            </a:r>
            <a:r>
              <a:rPr lang="en-US" sz="1200" spc="-5" dirty="0" err="1">
                <a:solidFill>
                  <a:srgbClr val="1D1F21"/>
                </a:solidFill>
                <a:latin typeface="Times New Roman"/>
                <a:cs typeface="Times New Roman"/>
              </a:rPr>
              <a:t>trees.The</a:t>
            </a:r>
            <a:r>
              <a:rPr lang="en-US" sz="1200" spc="-5" dirty="0">
                <a:solidFill>
                  <a:srgbClr val="1D1F21"/>
                </a:solidFill>
                <a:latin typeface="Times New Roman"/>
                <a:cs typeface="Times New Roman"/>
              </a:rPr>
              <a:t> Random forest classifier creates a set of decision trees from a randomly selected subset of the training set.</a:t>
            </a:r>
            <a:r>
              <a:rPr sz="1200" dirty="0" smtClean="0">
                <a:solidFill>
                  <a:srgbClr val="1D1F21"/>
                </a:solidFill>
                <a:latin typeface="Times New Roman"/>
                <a:cs typeface="Times New Roman"/>
              </a:rPr>
              <a:t>:</a:t>
            </a:r>
            <a:endParaRPr sz="1200" dirty="0">
              <a:latin typeface="Times New Roman"/>
              <a:cs typeface="Times New Roman"/>
            </a:endParaRPr>
          </a:p>
        </p:txBody>
      </p:sp>
      <p:sp>
        <p:nvSpPr>
          <p:cNvPr id="7" name="object 7"/>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3</a:t>
            </a:r>
            <a:endParaRPr sz="1050">
              <a:latin typeface="Arial MT"/>
              <a:cs typeface="Arial MT"/>
            </a:endParaRPr>
          </a:p>
        </p:txBody>
      </p:sp>
      <p:sp>
        <p:nvSpPr>
          <p:cNvPr id="10" name="TextBox 9"/>
          <p:cNvSpPr txBox="1"/>
          <p:nvPr/>
        </p:nvSpPr>
        <p:spPr>
          <a:xfrm rot="10800000" flipH="1" flipV="1">
            <a:off x="1326133" y="7926070"/>
            <a:ext cx="5382895" cy="1477328"/>
          </a:xfrm>
          <a:prstGeom prst="rect">
            <a:avLst/>
          </a:prstGeom>
          <a:noFill/>
        </p:spPr>
        <p:txBody>
          <a:bodyPr wrap="square" rtlCol="0">
            <a:spAutoFit/>
          </a:bodyPr>
          <a:lstStyle/>
          <a:p>
            <a:endParaRPr lang="en-US" dirty="0"/>
          </a:p>
          <a:p>
            <a:endParaRPr lang="en-US" dirty="0"/>
          </a:p>
          <a:p>
            <a:r>
              <a:rPr lang="en-US" dirty="0"/>
              <a:t>Where N is the number of data points,</a:t>
            </a:r>
          </a:p>
          <a:p>
            <a:r>
              <a:rPr lang="en-US" dirty="0"/>
              <a:t>fi is the value returned by the model and</a:t>
            </a:r>
          </a:p>
          <a:p>
            <a:r>
              <a:rPr lang="en-US" dirty="0"/>
              <a:t>yi is the actual value for data point i.</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600" y="7735570"/>
            <a:ext cx="3429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46224" y="380093"/>
            <a:ext cx="3836670" cy="197490"/>
          </a:xfrm>
          <a:prstGeom prst="rect">
            <a:avLst/>
          </a:prstGeom>
        </p:spPr>
        <p:txBody>
          <a:bodyPr vert="horz" wrap="square" lIns="0" tIns="12700" rIns="0" bIns="0" rtlCol="0">
            <a:spAutoFit/>
          </a:bodyPr>
          <a:lstStyle/>
          <a:p>
            <a:pPr marL="12700">
              <a:lnSpc>
                <a:spcPct val="100000"/>
              </a:lnSpc>
              <a:spcBef>
                <a:spcPts val="100"/>
              </a:spcBef>
            </a:pPr>
            <a:r>
              <a:rPr sz="1200" spc="95" dirty="0" smtClean="0">
                <a:solidFill>
                  <a:srgbClr val="1D1F21"/>
                </a:solidFill>
                <a:latin typeface="Times New Roman"/>
                <a:cs typeface="Times New Roman"/>
              </a:rPr>
              <a:t> </a:t>
            </a:r>
            <a:r>
              <a:rPr sz="1200" spc="-5" dirty="0" smtClean="0">
                <a:solidFill>
                  <a:srgbClr val="1D1F21"/>
                </a:solidFill>
                <a:latin typeface="Times New Roman"/>
                <a:cs typeface="Times New Roman"/>
              </a:rPr>
              <a:t>classification</a:t>
            </a:r>
            <a:r>
              <a:rPr lang="en-IN" sz="1200" spc="-5" dirty="0" smtClean="0">
                <a:solidFill>
                  <a:srgbClr val="1D1F21"/>
                </a:solidFill>
                <a:latin typeface="Times New Roman"/>
                <a:cs typeface="Times New Roman"/>
              </a:rPr>
              <a:t> Problems :</a:t>
            </a:r>
            <a:endParaRPr sz="1200" dirty="0">
              <a:latin typeface="Times New Roman"/>
              <a:cs typeface="Times New Roman"/>
            </a:endParaRPr>
          </a:p>
        </p:txBody>
      </p:sp>
      <p:sp>
        <p:nvSpPr>
          <p:cNvPr id="19" name="object 19"/>
          <p:cNvSpPr txBox="1"/>
          <p:nvPr/>
        </p:nvSpPr>
        <p:spPr>
          <a:xfrm>
            <a:off x="1359153" y="4790059"/>
            <a:ext cx="5310505" cy="1905137"/>
          </a:xfrm>
          <a:prstGeom prst="rect">
            <a:avLst/>
          </a:prstGeom>
        </p:spPr>
        <p:txBody>
          <a:bodyPr vert="horz" wrap="square" lIns="0" tIns="12700" rIns="0" bIns="0" rtlCol="0">
            <a:spAutoFit/>
          </a:bodyPr>
          <a:lstStyle/>
          <a:p>
            <a:pPr marL="12700">
              <a:lnSpc>
                <a:spcPct val="100000"/>
              </a:lnSpc>
              <a:spcBef>
                <a:spcPts val="100"/>
              </a:spcBef>
            </a:pPr>
            <a:r>
              <a:rPr sz="1400" b="1" dirty="0" smtClean="0">
                <a:latin typeface="Times New Roman"/>
                <a:cs typeface="Times New Roman"/>
              </a:rPr>
              <a:t>2</a:t>
            </a:r>
            <a:r>
              <a:rPr sz="1400" b="1" spc="-20" dirty="0" smtClean="0">
                <a:latin typeface="Times New Roman"/>
                <a:cs typeface="Times New Roman"/>
              </a:rPr>
              <a:t> </a:t>
            </a:r>
            <a:r>
              <a:rPr lang="en-IN" sz="1400" b="1" spc="-20" dirty="0" smtClean="0">
                <a:latin typeface="Times New Roman"/>
                <a:cs typeface="Times New Roman"/>
              </a:rPr>
              <a:t>. </a:t>
            </a:r>
            <a:r>
              <a:rPr lang="en-IN" sz="1400" b="1" spc="-5" dirty="0" smtClean="0">
                <a:latin typeface="Times New Roman"/>
                <a:cs typeface="Times New Roman"/>
              </a:rPr>
              <a:t>Decision </a:t>
            </a:r>
            <a:r>
              <a:rPr lang="en-IN" sz="1400" b="1" spc="-5" dirty="0">
                <a:latin typeface="Times New Roman"/>
                <a:cs typeface="Times New Roman"/>
              </a:rPr>
              <a:t>Tree </a:t>
            </a:r>
            <a:r>
              <a:rPr lang="en-IN" sz="1400" b="1" spc="-5" dirty="0" smtClean="0">
                <a:latin typeface="Times New Roman"/>
                <a:cs typeface="Times New Roman"/>
              </a:rPr>
              <a:t>Classifier</a:t>
            </a:r>
          </a:p>
          <a:p>
            <a:pPr marL="12700">
              <a:lnSpc>
                <a:spcPct val="100000"/>
              </a:lnSpc>
              <a:spcBef>
                <a:spcPts val="100"/>
              </a:spcBef>
            </a:pPr>
            <a:endParaRPr sz="1400" b="1" dirty="0">
              <a:latin typeface="Times New Roman"/>
              <a:cs typeface="Times New Roman"/>
            </a:endParaRPr>
          </a:p>
          <a:p>
            <a:pPr marL="12700" marR="6350" algn="just">
              <a:lnSpc>
                <a:spcPct val="143900"/>
              </a:lnSpc>
            </a:pPr>
            <a:r>
              <a:rPr lang="en-US" sz="1400" spc="-5" dirty="0">
                <a:latin typeface="Times New Roman"/>
                <a:cs typeface="Times New Roman"/>
              </a:rPr>
              <a:t>Decision Tree is the most powerful and popular tool for classification and prediction. A Decision tree is a flowchart-like tree structure, where each internal node denotes a test on an attribute, each branch represents an outcome of the test, and each leaf node (terminal node) holds a class label. </a:t>
            </a:r>
            <a:endParaRPr lang="en-US" sz="1400" spc="-5" dirty="0" smtClean="0">
              <a:latin typeface="Times New Roman"/>
              <a:cs typeface="Times New Roman"/>
            </a:endParaRPr>
          </a:p>
          <a:p>
            <a:pPr>
              <a:lnSpc>
                <a:spcPct val="100000"/>
              </a:lnSpc>
              <a:spcBef>
                <a:spcPts val="45"/>
              </a:spcBef>
            </a:pPr>
            <a:endParaRPr sz="1350" dirty="0">
              <a:latin typeface="Times New Roman"/>
              <a:cs typeface="Times New Roman"/>
            </a:endParaRPr>
          </a:p>
        </p:txBody>
      </p:sp>
      <p:sp>
        <p:nvSpPr>
          <p:cNvPr id="23" name="object 23"/>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4</a:t>
            </a:r>
            <a:endParaRPr sz="1050">
              <a:latin typeface="Arial MT"/>
              <a:cs typeface="Arial MT"/>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600" y="1311275"/>
            <a:ext cx="2165984" cy="395667"/>
          </a:xfrm>
          <a:prstGeom prst="rect">
            <a:avLst/>
          </a:prstGeom>
        </p:spPr>
      </p:pic>
      <p:sp>
        <p:nvSpPr>
          <p:cNvPr id="2" name="TextBox 1"/>
          <p:cNvSpPr txBox="1"/>
          <p:nvPr/>
        </p:nvSpPr>
        <p:spPr>
          <a:xfrm>
            <a:off x="1546224" y="2225675"/>
            <a:ext cx="5451492" cy="646331"/>
          </a:xfrm>
          <a:prstGeom prst="rect">
            <a:avLst/>
          </a:prstGeom>
          <a:noFill/>
        </p:spPr>
        <p:txBody>
          <a:bodyPr wrap="none" rtlCol="0">
            <a:spAutoFit/>
          </a:bodyPr>
          <a:lstStyle/>
          <a:p>
            <a:r>
              <a:rPr lang="en-IN" dirty="0" smtClean="0">
                <a:latin typeface="Times New Roman" pitchFamily="18" charset="0"/>
                <a:cs typeface="Times New Roman" pitchFamily="18" charset="0"/>
              </a:rPr>
              <a:t>You can also use entropy to determine how nodes branch</a:t>
            </a:r>
          </a:p>
          <a:p>
            <a:r>
              <a:rPr lang="en-IN" dirty="0" smtClean="0">
                <a:latin typeface="Times New Roman" pitchFamily="18" charset="0"/>
                <a:cs typeface="Times New Roman" pitchFamily="18" charset="0"/>
              </a:rPr>
              <a:t>In a decision tree. </a:t>
            </a: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3902075"/>
            <a:ext cx="3200400" cy="38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18292" y="7369264"/>
            <a:ext cx="5484194" cy="1107996"/>
          </a:xfrm>
          <a:prstGeom prst="rect">
            <a:avLst/>
          </a:prstGeom>
          <a:noFill/>
        </p:spPr>
        <p:txBody>
          <a:bodyPr wrap="none" rtlCol="0">
            <a:spAutoFit/>
          </a:bodyPr>
          <a:lstStyle/>
          <a:p>
            <a:pPr algn="ctr"/>
            <a:r>
              <a:rPr lang="en-IN" sz="1600" dirty="0" smtClean="0">
                <a:latin typeface="Times New Roman" pitchFamily="18" charset="0"/>
                <a:cs typeface="Times New Roman" pitchFamily="18" charset="0"/>
              </a:rPr>
              <a:t>Entropy</a:t>
            </a:r>
          </a:p>
          <a:p>
            <a:pPr algn="ctr"/>
            <a:endParaRPr lang="en-IN" sz="1600" dirty="0" smtClean="0">
              <a:latin typeface="Times New Roman" pitchFamily="18" charset="0"/>
              <a:cs typeface="Times New Roman" pitchFamily="18" charset="0"/>
            </a:endParaRPr>
          </a:p>
          <a:p>
            <a:r>
              <a:rPr lang="en-IN" sz="1600" dirty="0" smtClean="0">
                <a:latin typeface="Times New Roman" pitchFamily="18" charset="0"/>
                <a:cs typeface="Times New Roman" pitchFamily="18" charset="0"/>
              </a:rPr>
              <a:t>Entropy measures the impurity or uncertainty present in the data</a:t>
            </a:r>
          </a:p>
          <a:p>
            <a:pPr algn="ctr"/>
            <a:endParaRPr lang="en-IN"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584" y="8931275"/>
            <a:ext cx="2177416"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308952" y="1692275"/>
            <a:ext cx="5294630" cy="452688"/>
          </a:xfrm>
          <a:prstGeom prst="rect">
            <a:avLst/>
          </a:prstGeom>
        </p:spPr>
        <p:txBody>
          <a:bodyPr vert="horz" wrap="square" lIns="0" tIns="90170" rIns="0" bIns="0" rtlCol="0">
            <a:spAutoFit/>
          </a:bodyPr>
          <a:lstStyle/>
          <a:p>
            <a:pPr>
              <a:lnSpc>
                <a:spcPct val="100000"/>
              </a:lnSpc>
            </a:pPr>
            <a:endParaRPr sz="1300" dirty="0">
              <a:latin typeface="Times New Roman"/>
              <a:cs typeface="Times New Roman"/>
            </a:endParaRPr>
          </a:p>
          <a:p>
            <a:pPr>
              <a:lnSpc>
                <a:spcPct val="100000"/>
              </a:lnSpc>
            </a:pPr>
            <a:endParaRPr sz="1050" dirty="0">
              <a:latin typeface="Times New Roman"/>
              <a:cs typeface="Times New Roman"/>
            </a:endParaRPr>
          </a:p>
        </p:txBody>
      </p:sp>
      <p:sp>
        <p:nvSpPr>
          <p:cNvPr id="10" name="object 10"/>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5</a:t>
            </a:r>
            <a:endParaRPr sz="1050">
              <a:latin typeface="Arial MT"/>
              <a:cs typeface="Arial MT"/>
            </a:endParaRPr>
          </a:p>
        </p:txBody>
      </p:sp>
      <p:sp>
        <p:nvSpPr>
          <p:cNvPr id="9" name="object 9"/>
          <p:cNvSpPr txBox="1"/>
          <p:nvPr/>
        </p:nvSpPr>
        <p:spPr>
          <a:xfrm>
            <a:off x="547914" y="360403"/>
            <a:ext cx="5311775" cy="3116431"/>
          </a:xfrm>
          <a:prstGeom prst="rect">
            <a:avLst/>
          </a:prstGeom>
        </p:spPr>
        <p:txBody>
          <a:bodyPr vert="horz" wrap="square" lIns="0" tIns="11430" rIns="0" bIns="0" rtlCol="0">
            <a:spAutoFit/>
          </a:bodyPr>
          <a:lstStyle/>
          <a:p>
            <a:pPr>
              <a:lnSpc>
                <a:spcPct val="100000"/>
              </a:lnSpc>
              <a:spcBef>
                <a:spcPts val="45"/>
              </a:spcBef>
            </a:pPr>
            <a:endParaRPr sz="1450" dirty="0">
              <a:latin typeface="Times New Roman"/>
              <a:cs typeface="Times New Roman"/>
            </a:endParaRPr>
          </a:p>
          <a:p>
            <a:pPr marL="12700">
              <a:lnSpc>
                <a:spcPct val="100000"/>
              </a:lnSpc>
            </a:pPr>
            <a:r>
              <a:rPr lang="en-IN" sz="1200" b="1" dirty="0" smtClean="0">
                <a:latin typeface="Times New Roman"/>
                <a:cs typeface="Times New Roman"/>
              </a:rPr>
              <a:t>3. </a:t>
            </a:r>
            <a:r>
              <a:rPr sz="1200" b="1" spc="-5" dirty="0" smtClean="0">
                <a:latin typeface="Times New Roman"/>
                <a:cs typeface="Times New Roman"/>
              </a:rPr>
              <a:t> </a:t>
            </a:r>
            <a:r>
              <a:rPr sz="1200" b="1" dirty="0">
                <a:latin typeface="Times New Roman"/>
                <a:cs typeface="Times New Roman"/>
              </a:rPr>
              <a:t>Logistic </a:t>
            </a:r>
            <a:r>
              <a:rPr sz="1200" b="1" spc="-5" dirty="0">
                <a:latin typeface="Times New Roman"/>
                <a:cs typeface="Times New Roman"/>
              </a:rPr>
              <a:t>Regression Classifier [4]</a:t>
            </a:r>
            <a:endParaRPr sz="1200" dirty="0">
              <a:latin typeface="Times New Roman"/>
              <a:cs typeface="Times New Roman"/>
            </a:endParaRPr>
          </a:p>
          <a:p>
            <a:pPr>
              <a:lnSpc>
                <a:spcPct val="100000"/>
              </a:lnSpc>
              <a:spcBef>
                <a:spcPts val="40"/>
              </a:spcBef>
            </a:pPr>
            <a:endParaRPr sz="1250" dirty="0">
              <a:latin typeface="Times New Roman"/>
              <a:cs typeface="Times New Roman"/>
            </a:endParaRPr>
          </a:p>
          <a:p>
            <a:pPr marL="12700" marR="5080" algn="just">
              <a:lnSpc>
                <a:spcPct val="142300"/>
              </a:lnSpc>
            </a:pPr>
            <a:r>
              <a:rPr sz="1200" spc="-5" dirty="0">
                <a:latin typeface="Times New Roman"/>
                <a:cs typeface="Times New Roman"/>
              </a:rPr>
              <a:t>Despite its name Logistic regression, is </a:t>
            </a:r>
            <a:r>
              <a:rPr sz="1200" dirty="0">
                <a:latin typeface="Times New Roman"/>
                <a:cs typeface="Times New Roman"/>
              </a:rPr>
              <a:t>not a </a:t>
            </a:r>
            <a:r>
              <a:rPr sz="1200" spc="-5" dirty="0">
                <a:latin typeface="Times New Roman"/>
                <a:cs typeface="Times New Roman"/>
              </a:rPr>
              <a:t>regression </a:t>
            </a:r>
            <a:r>
              <a:rPr sz="1200" dirty="0">
                <a:latin typeface="Times New Roman"/>
                <a:cs typeface="Times New Roman"/>
              </a:rPr>
              <a:t>model but a linear model for </a:t>
            </a:r>
            <a:r>
              <a:rPr sz="1200" spc="5" dirty="0">
                <a:latin typeface="Times New Roman"/>
                <a:cs typeface="Times New Roman"/>
              </a:rPr>
              <a:t> </a:t>
            </a:r>
            <a:r>
              <a:rPr sz="1200" spc="-5" dirty="0">
                <a:latin typeface="Times New Roman"/>
                <a:cs typeface="Times New Roman"/>
              </a:rPr>
              <a:t>classification.</a:t>
            </a:r>
            <a:r>
              <a:rPr sz="1200" dirty="0">
                <a:latin typeface="Times New Roman"/>
                <a:cs typeface="Times New Roman"/>
              </a:rPr>
              <a:t> This</a:t>
            </a:r>
            <a:r>
              <a:rPr sz="1200" spc="5" dirty="0">
                <a:latin typeface="Times New Roman"/>
                <a:cs typeface="Times New Roman"/>
              </a:rPr>
              <a:t> </a:t>
            </a:r>
            <a:r>
              <a:rPr sz="1200" dirty="0">
                <a:latin typeface="Times New Roman"/>
                <a:cs typeface="Times New Roman"/>
              </a:rPr>
              <a:t>model</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also</a:t>
            </a:r>
            <a:r>
              <a:rPr sz="1200" dirty="0">
                <a:latin typeface="Times New Roman"/>
                <a:cs typeface="Times New Roman"/>
              </a:rPr>
              <a:t> known</a:t>
            </a:r>
            <a:r>
              <a:rPr sz="1200" spc="5" dirty="0">
                <a:latin typeface="Times New Roman"/>
                <a:cs typeface="Times New Roman"/>
              </a:rPr>
              <a:t> by</a:t>
            </a:r>
            <a:r>
              <a:rPr sz="1200" spc="10" dirty="0">
                <a:latin typeface="Times New Roman"/>
                <a:cs typeface="Times New Roman"/>
              </a:rPr>
              <a:t> </a:t>
            </a:r>
            <a:r>
              <a:rPr sz="1200" dirty="0">
                <a:latin typeface="Times New Roman"/>
                <a:cs typeface="Times New Roman"/>
              </a:rPr>
              <a:t>other</a:t>
            </a:r>
            <a:r>
              <a:rPr sz="1200" spc="5" dirty="0">
                <a:latin typeface="Times New Roman"/>
                <a:cs typeface="Times New Roman"/>
              </a:rPr>
              <a:t> </a:t>
            </a:r>
            <a:r>
              <a:rPr sz="1200" spc="-5" dirty="0">
                <a:latin typeface="Times New Roman"/>
                <a:cs typeface="Times New Roman"/>
              </a:rPr>
              <a:t>names</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Maximum-Entropy </a:t>
            </a:r>
            <a:r>
              <a:rPr sz="1200" spc="5" dirty="0">
                <a:latin typeface="Times New Roman"/>
                <a:cs typeface="Times New Roman"/>
              </a:rPr>
              <a:t> </a:t>
            </a:r>
            <a:r>
              <a:rPr sz="1200" dirty="0">
                <a:latin typeface="Times New Roman"/>
                <a:cs typeface="Times New Roman"/>
              </a:rPr>
              <a:t>(MaxEnt) </a:t>
            </a:r>
            <a:r>
              <a:rPr sz="1200" spc="-5" dirty="0">
                <a:latin typeface="Times New Roman"/>
                <a:cs typeface="Times New Roman"/>
              </a:rPr>
              <a:t>classification</a:t>
            </a:r>
            <a:r>
              <a:rPr sz="1200" dirty="0">
                <a:latin typeface="Times New Roman"/>
                <a:cs typeface="Times New Roman"/>
              </a:rPr>
              <a:t> or </a:t>
            </a:r>
            <a:r>
              <a:rPr sz="1200" spc="-5" dirty="0">
                <a:latin typeface="Times New Roman"/>
                <a:cs typeface="Times New Roman"/>
              </a:rPr>
              <a:t>log-linear</a:t>
            </a:r>
            <a:r>
              <a:rPr sz="1200" dirty="0">
                <a:latin typeface="Times New Roman"/>
                <a:cs typeface="Times New Roman"/>
              </a:rPr>
              <a:t> classifier. </a:t>
            </a:r>
            <a:r>
              <a:rPr sz="1200" spc="-5" dirty="0">
                <a:latin typeface="Times New Roman"/>
                <a:cs typeface="Times New Roman"/>
              </a:rPr>
              <a:t>A logistic</a:t>
            </a:r>
            <a:r>
              <a:rPr sz="1200" dirty="0">
                <a:latin typeface="Times New Roman"/>
                <a:cs typeface="Times New Roman"/>
              </a:rPr>
              <a:t> </a:t>
            </a:r>
            <a:r>
              <a:rPr sz="1200" spc="-5" dirty="0">
                <a:latin typeface="Times New Roman"/>
                <a:cs typeface="Times New Roman"/>
              </a:rPr>
              <a:t>function is</a:t>
            </a:r>
            <a:r>
              <a:rPr sz="1200" dirty="0">
                <a:latin typeface="Times New Roman"/>
                <a:cs typeface="Times New Roman"/>
              </a:rPr>
              <a:t> used in this </a:t>
            </a:r>
            <a:r>
              <a:rPr sz="1200" spc="5" dirty="0">
                <a:latin typeface="Times New Roman"/>
                <a:cs typeface="Times New Roman"/>
              </a:rPr>
              <a:t> </a:t>
            </a:r>
            <a:r>
              <a:rPr sz="1200" dirty="0">
                <a:latin typeface="Times New Roman"/>
                <a:cs typeface="Times New Roman"/>
              </a:rPr>
              <a:t>model, </a:t>
            </a:r>
            <a:r>
              <a:rPr sz="1200" spc="-5" dirty="0">
                <a:latin typeface="Times New Roman"/>
                <a:cs typeface="Times New Roman"/>
              </a:rPr>
              <a:t>where</a:t>
            </a:r>
            <a:r>
              <a:rPr sz="1200" spc="-10" dirty="0">
                <a:latin typeface="Times New Roman"/>
                <a:cs typeface="Times New Roman"/>
              </a:rPr>
              <a:t> </a:t>
            </a:r>
            <a:r>
              <a:rPr sz="1200" dirty="0">
                <a:latin typeface="Times New Roman"/>
                <a:cs typeface="Times New Roman"/>
              </a:rPr>
              <a:t>probability</a:t>
            </a:r>
            <a:r>
              <a:rPr sz="1200" spc="-15" dirty="0">
                <a:latin typeface="Times New Roman"/>
                <a:cs typeface="Times New Roman"/>
              </a:rPr>
              <a:t> </a:t>
            </a:r>
            <a:r>
              <a:rPr sz="1200" spc="-5" dirty="0">
                <a:latin typeface="Times New Roman"/>
                <a:cs typeface="Times New Roman"/>
              </a:rPr>
              <a:t>describe</a:t>
            </a:r>
            <a:r>
              <a:rPr sz="1200" spc="-10" dirty="0">
                <a:latin typeface="Times New Roman"/>
                <a:cs typeface="Times New Roman"/>
              </a:rPr>
              <a:t> </a:t>
            </a:r>
            <a:r>
              <a:rPr sz="1200" dirty="0">
                <a:latin typeface="Times New Roman"/>
                <a:cs typeface="Times New Roman"/>
              </a:rPr>
              <a:t>the outcome of </a:t>
            </a:r>
            <a:r>
              <a:rPr sz="1200" spc="-5" dirty="0">
                <a:latin typeface="Times New Roman"/>
                <a:cs typeface="Times New Roman"/>
              </a:rPr>
              <a:t>single</a:t>
            </a:r>
            <a:r>
              <a:rPr sz="1200" dirty="0">
                <a:latin typeface="Times New Roman"/>
                <a:cs typeface="Times New Roman"/>
              </a:rPr>
              <a:t> </a:t>
            </a:r>
            <a:r>
              <a:rPr sz="1200" spc="-5" dirty="0">
                <a:latin typeface="Times New Roman"/>
                <a:cs typeface="Times New Roman"/>
              </a:rPr>
              <a:t>trial.</a:t>
            </a:r>
            <a:endParaRPr sz="1200" dirty="0">
              <a:latin typeface="Times New Roman"/>
              <a:cs typeface="Times New Roman"/>
            </a:endParaRPr>
          </a:p>
          <a:p>
            <a:pPr>
              <a:lnSpc>
                <a:spcPct val="100000"/>
              </a:lnSpc>
            </a:pPr>
            <a:endParaRPr sz="1350" dirty="0">
              <a:latin typeface="Times New Roman"/>
              <a:cs typeface="Times New Roman"/>
            </a:endParaRPr>
          </a:p>
          <a:p>
            <a:pPr marL="12700" marR="22860" algn="just">
              <a:lnSpc>
                <a:spcPct val="141200"/>
              </a:lnSpc>
            </a:pPr>
            <a:r>
              <a:rPr sz="1200" dirty="0">
                <a:latin typeface="Times New Roman"/>
                <a:cs typeface="Times New Roman"/>
              </a:rPr>
              <a:t>The </a:t>
            </a:r>
            <a:r>
              <a:rPr sz="1200" spc="-5" dirty="0">
                <a:latin typeface="Times New Roman"/>
                <a:cs typeface="Times New Roman"/>
              </a:rPr>
              <a:t>logistic regression can </a:t>
            </a:r>
            <a:r>
              <a:rPr sz="1200" dirty="0">
                <a:latin typeface="Times New Roman"/>
                <a:cs typeface="Times New Roman"/>
              </a:rPr>
              <a:t>be </a:t>
            </a:r>
            <a:r>
              <a:rPr sz="1200" spc="-5" dirty="0">
                <a:latin typeface="Times New Roman"/>
                <a:cs typeface="Times New Roman"/>
              </a:rPr>
              <a:t>implemented </a:t>
            </a:r>
            <a:r>
              <a:rPr sz="1200" dirty="0">
                <a:latin typeface="Times New Roman"/>
                <a:cs typeface="Times New Roman"/>
              </a:rPr>
              <a:t>from Scikit-learn </a:t>
            </a:r>
            <a:r>
              <a:rPr sz="1200" spc="-5" dirty="0">
                <a:latin typeface="Times New Roman"/>
                <a:cs typeface="Times New Roman"/>
              </a:rPr>
              <a:t>library </a:t>
            </a:r>
            <a:r>
              <a:rPr sz="1200" dirty="0">
                <a:latin typeface="Times New Roman"/>
                <a:cs typeface="Times New Roman"/>
              </a:rPr>
              <a:t>of </a:t>
            </a:r>
            <a:r>
              <a:rPr sz="1200" spc="-5" dirty="0">
                <a:latin typeface="Times New Roman"/>
                <a:cs typeface="Times New Roman"/>
              </a:rPr>
              <a:t>Python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which </a:t>
            </a:r>
            <a:r>
              <a:rPr sz="1200" dirty="0">
                <a:latin typeface="Times New Roman"/>
                <a:cs typeface="Times New Roman"/>
              </a:rPr>
              <a:t>there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class </a:t>
            </a:r>
            <a:r>
              <a:rPr sz="1200" dirty="0">
                <a:latin typeface="Times New Roman"/>
                <a:cs typeface="Times New Roman"/>
              </a:rPr>
              <a:t>named </a:t>
            </a:r>
            <a:r>
              <a:rPr sz="1200" spc="-5" dirty="0">
                <a:latin typeface="Times New Roman"/>
                <a:cs typeface="Times New Roman"/>
              </a:rPr>
              <a:t>LogisticRegression. </a:t>
            </a:r>
            <a:r>
              <a:rPr sz="1200" dirty="0">
                <a:latin typeface="Times New Roman"/>
                <a:cs typeface="Times New Roman"/>
              </a:rPr>
              <a:t>This </a:t>
            </a:r>
            <a:r>
              <a:rPr sz="1200" spc="-5" dirty="0">
                <a:latin typeface="Times New Roman"/>
                <a:cs typeface="Times New Roman"/>
              </a:rPr>
              <a:t>implementation </a:t>
            </a:r>
            <a:r>
              <a:rPr sz="1200" dirty="0">
                <a:latin typeface="Times New Roman"/>
                <a:cs typeface="Times New Roman"/>
              </a:rPr>
              <a:t>fits a OvR </a:t>
            </a:r>
            <a:r>
              <a:rPr sz="1200" spc="5" dirty="0">
                <a:latin typeface="Times New Roman"/>
                <a:cs typeface="Times New Roman"/>
              </a:rPr>
              <a:t> </a:t>
            </a:r>
            <a:r>
              <a:rPr sz="1200" spc="-5" dirty="0">
                <a:latin typeface="Times New Roman"/>
                <a:cs typeface="Times New Roman"/>
              </a:rPr>
              <a:t>(one-vs-rest)</a:t>
            </a:r>
            <a:r>
              <a:rPr sz="1200" dirty="0">
                <a:latin typeface="Times New Roman"/>
                <a:cs typeface="Times New Roman"/>
              </a:rPr>
              <a:t> </a:t>
            </a:r>
            <a:r>
              <a:rPr sz="1200" spc="-5" dirty="0">
                <a:latin typeface="Times New Roman"/>
                <a:cs typeface="Times New Roman"/>
              </a:rPr>
              <a:t>multiclass</a:t>
            </a:r>
            <a:r>
              <a:rPr sz="1200" spc="5" dirty="0">
                <a:latin typeface="Times New Roman"/>
                <a:cs typeface="Times New Roman"/>
              </a:rPr>
              <a:t> </a:t>
            </a:r>
            <a:r>
              <a:rPr sz="1200" spc="-5" dirty="0">
                <a:latin typeface="Times New Roman"/>
                <a:cs typeface="Times New Roman"/>
              </a:rPr>
              <a:t>regression</a:t>
            </a:r>
            <a:r>
              <a:rPr sz="1200" spc="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an optional</a:t>
            </a:r>
            <a:r>
              <a:rPr sz="1200" spc="15" dirty="0">
                <a:latin typeface="Times New Roman"/>
                <a:cs typeface="Times New Roman"/>
              </a:rPr>
              <a:t> </a:t>
            </a:r>
            <a:r>
              <a:rPr sz="1200" spc="-15" dirty="0">
                <a:latin typeface="Times New Roman"/>
                <a:cs typeface="Times New Roman"/>
              </a:rPr>
              <a:t>L1</a:t>
            </a:r>
            <a:r>
              <a:rPr sz="1200" spc="5" dirty="0">
                <a:latin typeface="Times New Roman"/>
                <a:cs typeface="Times New Roman"/>
              </a:rPr>
              <a:t> or</a:t>
            </a:r>
            <a:r>
              <a:rPr sz="1200" spc="10" dirty="0">
                <a:latin typeface="Times New Roman"/>
                <a:cs typeface="Times New Roman"/>
              </a:rPr>
              <a:t> </a:t>
            </a:r>
            <a:r>
              <a:rPr sz="1200" spc="-10" dirty="0">
                <a:latin typeface="Times New Roman"/>
                <a:cs typeface="Times New Roman"/>
              </a:rPr>
              <a:t>L2</a:t>
            </a:r>
            <a:r>
              <a:rPr sz="1200" spc="5" dirty="0">
                <a:latin typeface="Times New Roman"/>
                <a:cs typeface="Times New Roman"/>
              </a:rPr>
              <a:t> </a:t>
            </a:r>
            <a:r>
              <a:rPr sz="1200" spc="-5" dirty="0">
                <a:latin typeface="Times New Roman"/>
                <a:cs typeface="Times New Roman"/>
              </a:rPr>
              <a:t>regularization.</a:t>
            </a:r>
            <a:endParaRPr sz="1200" dirty="0">
              <a:latin typeface="Times New Roman"/>
              <a:cs typeface="Times New Roman"/>
            </a:endParaRPr>
          </a:p>
          <a:p>
            <a:pPr>
              <a:lnSpc>
                <a:spcPct val="100000"/>
              </a:lnSpc>
              <a:spcBef>
                <a:spcPts val="55"/>
              </a:spcBef>
            </a:pPr>
            <a:endParaRPr sz="1750" dirty="0">
              <a:latin typeface="Times New Roman"/>
              <a:cs typeface="Times New Roman"/>
            </a:endParaRPr>
          </a:p>
          <a:p>
            <a:pPr marL="12700" algn="just">
              <a:lnSpc>
                <a:spcPct val="100000"/>
              </a:lnSpc>
            </a:pPr>
            <a:r>
              <a:rPr sz="1200" spc="-10" dirty="0">
                <a:latin typeface="Times New Roman"/>
                <a:cs typeface="Times New Roman"/>
              </a:rPr>
              <a:t>L2</a:t>
            </a:r>
            <a:r>
              <a:rPr sz="1200" dirty="0">
                <a:latin typeface="Times New Roman"/>
                <a:cs typeface="Times New Roman"/>
              </a:rPr>
              <a:t> penalized</a:t>
            </a:r>
            <a:r>
              <a:rPr sz="1200" spc="5" dirty="0">
                <a:latin typeface="Times New Roman"/>
                <a:cs typeface="Times New Roman"/>
              </a:rPr>
              <a:t> </a:t>
            </a:r>
            <a:r>
              <a:rPr sz="1200" spc="-5" dirty="0">
                <a:latin typeface="Times New Roman"/>
                <a:cs typeface="Times New Roman"/>
              </a:rPr>
              <a:t>logistic</a:t>
            </a:r>
            <a:r>
              <a:rPr sz="1200" spc="5" dirty="0">
                <a:latin typeface="Times New Roman"/>
                <a:cs typeface="Times New Roman"/>
              </a:rPr>
              <a:t> </a:t>
            </a:r>
            <a:r>
              <a:rPr sz="1200" spc="-5" dirty="0">
                <a:latin typeface="Times New Roman"/>
                <a:cs typeface="Times New Roman"/>
              </a:rPr>
              <a:t>regression</a:t>
            </a:r>
            <a:r>
              <a:rPr sz="1200" spc="5" dirty="0">
                <a:latin typeface="Times New Roman"/>
                <a:cs typeface="Times New Roman"/>
              </a:rPr>
              <a:t> </a:t>
            </a:r>
            <a:r>
              <a:rPr sz="1200" spc="-5" dirty="0">
                <a:latin typeface="Times New Roman"/>
                <a:cs typeface="Times New Roman"/>
              </a:rPr>
              <a:t>helps</a:t>
            </a:r>
            <a:r>
              <a:rPr sz="1200" dirty="0">
                <a:latin typeface="Times New Roman"/>
                <a:cs typeface="Times New Roman"/>
              </a:rPr>
              <a:t> in</a:t>
            </a:r>
            <a:r>
              <a:rPr sz="1200" spc="5" dirty="0">
                <a:latin typeface="Times New Roman"/>
                <a:cs typeface="Times New Roman"/>
              </a:rPr>
              <a:t> </a:t>
            </a:r>
            <a:r>
              <a:rPr sz="1200" spc="-5" dirty="0">
                <a:latin typeface="Times New Roman"/>
                <a:cs typeface="Times New Roman"/>
              </a:rPr>
              <a:t>minimizing</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following</a:t>
            </a:r>
            <a:r>
              <a:rPr sz="1200" spc="-15" dirty="0">
                <a:latin typeface="Times New Roman"/>
                <a:cs typeface="Times New Roman"/>
              </a:rPr>
              <a:t> </a:t>
            </a:r>
            <a:r>
              <a:rPr sz="1200" spc="-5" dirty="0">
                <a:latin typeface="Times New Roman"/>
                <a:cs typeface="Times New Roman"/>
              </a:rPr>
              <a:t>cost</a:t>
            </a:r>
            <a:r>
              <a:rPr sz="1200" spc="5" dirty="0">
                <a:latin typeface="Times New Roman"/>
                <a:cs typeface="Times New Roman"/>
              </a:rPr>
              <a:t> </a:t>
            </a:r>
            <a:r>
              <a:rPr sz="1200" dirty="0">
                <a:latin typeface="Times New Roman"/>
                <a:cs typeface="Times New Roman"/>
              </a:rPr>
              <a:t>function:</a:t>
            </a:r>
          </a:p>
        </p:txBody>
      </p:sp>
      <p:pic>
        <p:nvPicPr>
          <p:cNvPr id="11" name="object 2"/>
          <p:cNvPicPr/>
          <p:nvPr/>
        </p:nvPicPr>
        <p:blipFill>
          <a:blip r:embed="rId2" cstate="print"/>
          <a:stretch>
            <a:fillRect/>
          </a:stretch>
        </p:blipFill>
        <p:spPr>
          <a:xfrm>
            <a:off x="1308952" y="4283710"/>
            <a:ext cx="3466248" cy="457200"/>
          </a:xfrm>
          <a:prstGeom prst="rect">
            <a:avLst/>
          </a:prstGeom>
        </p:spPr>
      </p:pic>
      <p:sp>
        <p:nvSpPr>
          <p:cNvPr id="12" name="object 5"/>
          <p:cNvSpPr txBox="1"/>
          <p:nvPr/>
        </p:nvSpPr>
        <p:spPr>
          <a:xfrm>
            <a:off x="660400" y="5443220"/>
            <a:ext cx="5292090" cy="534670"/>
          </a:xfrm>
          <a:prstGeom prst="rect">
            <a:avLst/>
          </a:prstGeom>
        </p:spPr>
        <p:txBody>
          <a:bodyPr vert="horz" wrap="square" lIns="0" tIns="12700" rIns="0" bIns="0" rtlCol="0">
            <a:spAutoFit/>
          </a:bodyPr>
          <a:lstStyle/>
          <a:p>
            <a:pPr marL="12700" marR="5080">
              <a:lnSpc>
                <a:spcPct val="139200"/>
              </a:lnSpc>
              <a:spcBef>
                <a:spcPts val="100"/>
              </a:spcBef>
            </a:pPr>
            <a:r>
              <a:rPr sz="1200" spc="-5" dirty="0">
                <a:latin typeface="Times New Roman"/>
                <a:cs typeface="Times New Roman"/>
              </a:rPr>
              <a:t>Similarly,</a:t>
            </a:r>
            <a:r>
              <a:rPr sz="1200" spc="270" dirty="0">
                <a:latin typeface="Times New Roman"/>
                <a:cs typeface="Times New Roman"/>
              </a:rPr>
              <a:t> </a:t>
            </a:r>
            <a:r>
              <a:rPr sz="1200" spc="-10" dirty="0">
                <a:latin typeface="Times New Roman"/>
                <a:cs typeface="Times New Roman"/>
              </a:rPr>
              <a:t>L1</a:t>
            </a:r>
            <a:r>
              <a:rPr sz="1200" spc="275" dirty="0">
                <a:latin typeface="Times New Roman"/>
                <a:cs typeface="Times New Roman"/>
              </a:rPr>
              <a:t> </a:t>
            </a:r>
            <a:r>
              <a:rPr sz="1200" spc="-5" dirty="0">
                <a:latin typeface="Times New Roman"/>
                <a:cs typeface="Times New Roman"/>
              </a:rPr>
              <a:t>regularized</a:t>
            </a:r>
            <a:r>
              <a:rPr sz="1200" spc="260" dirty="0">
                <a:latin typeface="Times New Roman"/>
                <a:cs typeface="Times New Roman"/>
              </a:rPr>
              <a:t> </a:t>
            </a:r>
            <a:r>
              <a:rPr sz="1200" spc="-5" dirty="0">
                <a:latin typeface="Times New Roman"/>
                <a:cs typeface="Times New Roman"/>
              </a:rPr>
              <a:t>logistic</a:t>
            </a:r>
            <a:r>
              <a:rPr sz="1200" spc="254" dirty="0">
                <a:latin typeface="Times New Roman"/>
                <a:cs typeface="Times New Roman"/>
              </a:rPr>
              <a:t> </a:t>
            </a:r>
            <a:r>
              <a:rPr sz="1200" spc="-5" dirty="0">
                <a:latin typeface="Times New Roman"/>
                <a:cs typeface="Times New Roman"/>
              </a:rPr>
              <a:t>regression</a:t>
            </a:r>
            <a:r>
              <a:rPr sz="1200" spc="270" dirty="0">
                <a:latin typeface="Times New Roman"/>
                <a:cs typeface="Times New Roman"/>
              </a:rPr>
              <a:t> </a:t>
            </a:r>
            <a:r>
              <a:rPr sz="1200" spc="-5" dirty="0">
                <a:latin typeface="Times New Roman"/>
                <a:cs typeface="Times New Roman"/>
              </a:rPr>
              <a:t>can</a:t>
            </a:r>
            <a:r>
              <a:rPr sz="1200" spc="260" dirty="0">
                <a:latin typeface="Times New Roman"/>
                <a:cs typeface="Times New Roman"/>
              </a:rPr>
              <a:t> </a:t>
            </a:r>
            <a:r>
              <a:rPr sz="1200" dirty="0">
                <a:latin typeface="Times New Roman"/>
                <a:cs typeface="Times New Roman"/>
              </a:rPr>
              <a:t>solve</a:t>
            </a:r>
            <a:r>
              <a:rPr sz="1200" spc="250" dirty="0">
                <a:latin typeface="Times New Roman"/>
                <a:cs typeface="Times New Roman"/>
              </a:rPr>
              <a:t> </a:t>
            </a:r>
            <a:r>
              <a:rPr sz="1200" dirty="0">
                <a:latin typeface="Times New Roman"/>
                <a:cs typeface="Times New Roman"/>
              </a:rPr>
              <a:t>following</a:t>
            </a:r>
            <a:r>
              <a:rPr sz="1200" spc="240" dirty="0">
                <a:latin typeface="Times New Roman"/>
                <a:cs typeface="Times New Roman"/>
              </a:rPr>
              <a:t> </a:t>
            </a:r>
            <a:r>
              <a:rPr sz="1200" dirty="0">
                <a:latin typeface="Times New Roman"/>
                <a:cs typeface="Times New Roman"/>
              </a:rPr>
              <a:t>problem</a:t>
            </a:r>
            <a:r>
              <a:rPr sz="1200" spc="254" dirty="0">
                <a:latin typeface="Times New Roman"/>
                <a:cs typeface="Times New Roman"/>
              </a:rPr>
              <a:t> </a:t>
            </a:r>
            <a:r>
              <a:rPr sz="1200" dirty="0">
                <a:latin typeface="Times New Roman"/>
                <a:cs typeface="Times New Roman"/>
              </a:rPr>
              <a:t>of </a:t>
            </a:r>
            <a:r>
              <a:rPr sz="1200" spc="-285" dirty="0">
                <a:latin typeface="Times New Roman"/>
                <a:cs typeface="Times New Roman"/>
              </a:rPr>
              <a:t> </a:t>
            </a:r>
            <a:r>
              <a:rPr sz="1200" spc="-5" dirty="0">
                <a:latin typeface="Times New Roman"/>
                <a:cs typeface="Times New Roman"/>
              </a:rPr>
              <a:t>optimization:</a:t>
            </a:r>
            <a:endParaRPr sz="1200" dirty="0">
              <a:latin typeface="Times New Roman"/>
              <a:cs typeface="Times New Roman"/>
            </a:endParaRPr>
          </a:p>
        </p:txBody>
      </p:sp>
      <p:pic>
        <p:nvPicPr>
          <p:cNvPr id="13" name="object 3"/>
          <p:cNvPicPr/>
          <p:nvPr/>
        </p:nvPicPr>
        <p:blipFill>
          <a:blip r:embed="rId3" cstate="print"/>
          <a:stretch>
            <a:fillRect/>
          </a:stretch>
        </p:blipFill>
        <p:spPr>
          <a:xfrm>
            <a:off x="1360385" y="6797675"/>
            <a:ext cx="3414815" cy="457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6</a:t>
            </a:r>
            <a:endParaRPr sz="1050">
              <a:latin typeface="Arial MT"/>
              <a:cs typeface="Arial MT"/>
            </a:endParaRPr>
          </a:p>
        </p:txBody>
      </p:sp>
      <p:sp>
        <p:nvSpPr>
          <p:cNvPr id="6" name="object 6"/>
          <p:cNvSpPr txBox="1"/>
          <p:nvPr/>
        </p:nvSpPr>
        <p:spPr>
          <a:xfrm>
            <a:off x="736600" y="396875"/>
            <a:ext cx="5295265" cy="1460913"/>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1.4.5</a:t>
            </a:r>
            <a:r>
              <a:rPr sz="1200" b="1" spc="5" dirty="0">
                <a:latin typeface="Times New Roman"/>
                <a:cs typeface="Times New Roman"/>
              </a:rPr>
              <a:t> </a:t>
            </a:r>
            <a:r>
              <a:rPr lang="en-IN" sz="1200" b="1" spc="-5" dirty="0" smtClean="0">
                <a:latin typeface="Times New Roman"/>
                <a:cs typeface="Times New Roman"/>
              </a:rPr>
              <a:t>XGB Classifier</a:t>
            </a:r>
            <a:endParaRPr sz="1200" dirty="0">
              <a:latin typeface="Times New Roman"/>
              <a:cs typeface="Times New Roman"/>
            </a:endParaRPr>
          </a:p>
          <a:p>
            <a:pPr>
              <a:lnSpc>
                <a:spcPct val="100000"/>
              </a:lnSpc>
              <a:spcBef>
                <a:spcPts val="40"/>
              </a:spcBef>
            </a:pPr>
            <a:endParaRPr sz="1250" dirty="0">
              <a:latin typeface="Times New Roman"/>
              <a:cs typeface="Times New Roman"/>
            </a:endParaRPr>
          </a:p>
          <a:p>
            <a:pPr marL="12700" marR="5080" algn="just">
              <a:lnSpc>
                <a:spcPct val="145400"/>
              </a:lnSpc>
              <a:spcBef>
                <a:spcPts val="5"/>
              </a:spcBef>
            </a:pPr>
            <a:r>
              <a:rPr lang="en-US" sz="1200" spc="-5" dirty="0">
                <a:latin typeface="Times New Roman"/>
                <a:cs typeface="Times New Roman"/>
              </a:rPr>
              <a:t>XGBClassifier is a scikit-learn API compatible class for classification. In this post, we'll briefly learn how to classify iris data with XGBClassifier in Python. We'll use xgboost library module and you may need to install if it is not available on your machine.</a:t>
            </a:r>
            <a:endParaRPr sz="1200" dirty="0">
              <a:latin typeface="Times New Roman"/>
              <a:cs typeface="Times New Roman"/>
            </a:endParaRPr>
          </a:p>
        </p:txBody>
      </p:sp>
      <p:sp>
        <p:nvSpPr>
          <p:cNvPr id="2" name="TextBox 1"/>
          <p:cNvSpPr txBox="1"/>
          <p:nvPr/>
        </p:nvSpPr>
        <p:spPr>
          <a:xfrm>
            <a:off x="736600" y="2450010"/>
            <a:ext cx="5295265" cy="769441"/>
          </a:xfrm>
          <a:prstGeom prst="rect">
            <a:avLst/>
          </a:prstGeom>
          <a:noFill/>
        </p:spPr>
        <p:txBody>
          <a:bodyPr wrap="square" rtlCol="0">
            <a:spAutoFit/>
          </a:bodyPr>
          <a:lstStyle/>
          <a:p>
            <a:r>
              <a:rPr lang="en-IN" sz="1400" dirty="0" smtClean="0">
                <a:latin typeface="Times New Roman" pitchFamily="18" charset="0"/>
                <a:cs typeface="Times New Roman" pitchFamily="18" charset="0"/>
              </a:rPr>
              <a:t>XGBoost’s objective function is the sum of loss function evaluate </a:t>
            </a:r>
          </a:p>
          <a:p>
            <a:r>
              <a:rPr lang="en-IN" sz="1400" dirty="0" smtClean="0">
                <a:latin typeface="Times New Roman" pitchFamily="18" charset="0"/>
                <a:cs typeface="Times New Roman" pitchFamily="18" charset="0"/>
              </a:rPr>
              <a:t> over all the prediction and a regularization function for all predictors</a:t>
            </a:r>
          </a:p>
          <a:p>
            <a:r>
              <a:rPr lang="en-IN" sz="1400" dirty="0">
                <a:latin typeface="Times New Roman" pitchFamily="18" charset="0"/>
                <a:cs typeface="Times New Roman" pitchFamily="18" charset="0"/>
              </a:rPr>
              <a:t>(j trees). </a:t>
            </a:r>
            <a:r>
              <a:rPr lang="en-IN" sz="1400" dirty="0" smtClean="0">
                <a:latin typeface="Times New Roman" pitchFamily="18" charset="0"/>
                <a:cs typeface="Times New Roman" pitchFamily="18" charset="0"/>
              </a:rPr>
              <a:t>In the formula fi means a prediction coming form the jth tree</a:t>
            </a:r>
            <a:r>
              <a:rPr lang="en-IN"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482" y="4435475"/>
            <a:ext cx="320071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84542" y="5730875"/>
            <a:ext cx="5080237" cy="738664"/>
          </a:xfrm>
          <a:prstGeom prst="rect">
            <a:avLst/>
          </a:prstGeom>
          <a:noFill/>
        </p:spPr>
        <p:txBody>
          <a:bodyPr wrap="none" rtlCol="0">
            <a:spAutoFit/>
          </a:bodyPr>
          <a:lstStyle/>
          <a:p>
            <a:r>
              <a:rPr lang="en-IN" sz="1400" dirty="0" smtClean="0">
                <a:latin typeface="Times New Roman" pitchFamily="18" charset="0"/>
                <a:cs typeface="Times New Roman" pitchFamily="18" charset="0"/>
              </a:rPr>
              <a:t>XGBoost uses a popular metric called ‘log loss’, probability-based</a:t>
            </a:r>
          </a:p>
          <a:p>
            <a:r>
              <a:rPr lang="en-IN" sz="1400" dirty="0" smtClean="0">
                <a:latin typeface="Times New Roman" pitchFamily="18" charset="0"/>
                <a:cs typeface="Times New Roman" pitchFamily="18" charset="0"/>
              </a:rPr>
              <a:t> metric is used to measure the performance of a classification model</a:t>
            </a:r>
          </a:p>
          <a:p>
            <a:endParaRPr lang="en-IN" sz="14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7331075"/>
            <a:ext cx="4761865"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83580" y="6188075"/>
            <a:ext cx="3363623" cy="1949194"/>
          </a:xfrm>
          <a:prstGeom prst="rect">
            <a:avLst/>
          </a:prstGeom>
        </p:spPr>
      </p:pic>
      <p:sp>
        <p:nvSpPr>
          <p:cNvPr id="3" name="object 3"/>
          <p:cNvSpPr txBox="1"/>
          <p:nvPr/>
        </p:nvSpPr>
        <p:spPr>
          <a:xfrm>
            <a:off x="1333753" y="844042"/>
            <a:ext cx="5346065" cy="238655"/>
          </a:xfrm>
          <a:prstGeom prst="rect">
            <a:avLst/>
          </a:prstGeom>
        </p:spPr>
        <p:txBody>
          <a:bodyPr vert="horz" wrap="square" lIns="0" tIns="12700" rIns="0" bIns="0" rtlCol="0">
            <a:spAutoFit/>
          </a:bodyPr>
          <a:lstStyle/>
          <a:p>
            <a:pPr marL="38100" marR="30480">
              <a:lnSpc>
                <a:spcPct val="136700"/>
              </a:lnSpc>
              <a:spcBef>
                <a:spcPts val="100"/>
              </a:spcBef>
            </a:pPr>
            <a:r>
              <a:rPr sz="1200" dirty="0" smtClean="0">
                <a:latin typeface="Times New Roman"/>
                <a:cs typeface="Times New Roman"/>
              </a:rPr>
              <a:t>.</a:t>
            </a:r>
            <a:endParaRPr sz="1200" dirty="0">
              <a:latin typeface="Times New Roman"/>
              <a:cs typeface="Times New Roman"/>
            </a:endParaRPr>
          </a:p>
        </p:txBody>
      </p:sp>
      <p:sp>
        <p:nvSpPr>
          <p:cNvPr id="6" name="object 6"/>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7</a:t>
            </a:r>
          </a:p>
        </p:txBody>
      </p:sp>
      <p:sp>
        <p:nvSpPr>
          <p:cNvPr id="4" name="object 4"/>
          <p:cNvSpPr txBox="1"/>
          <p:nvPr/>
        </p:nvSpPr>
        <p:spPr>
          <a:xfrm>
            <a:off x="1297466" y="549275"/>
            <a:ext cx="5310505" cy="4959350"/>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1.4.6</a:t>
            </a:r>
            <a:r>
              <a:rPr sz="1200" b="1" spc="5" dirty="0">
                <a:latin typeface="Times New Roman"/>
                <a:cs typeface="Times New Roman"/>
              </a:rPr>
              <a:t> </a:t>
            </a:r>
            <a:r>
              <a:rPr sz="1200" b="1" spc="-5" dirty="0">
                <a:latin typeface="Times New Roman"/>
                <a:cs typeface="Times New Roman"/>
              </a:rPr>
              <a:t>SVC</a:t>
            </a:r>
            <a:r>
              <a:rPr sz="1200" b="1" spc="5" dirty="0">
                <a:latin typeface="Times New Roman"/>
                <a:cs typeface="Times New Roman"/>
              </a:rPr>
              <a:t> </a:t>
            </a:r>
            <a:r>
              <a:rPr sz="1200" b="1" spc="-5" dirty="0">
                <a:latin typeface="Times New Roman"/>
                <a:cs typeface="Times New Roman"/>
              </a:rPr>
              <a:t>(Support</a:t>
            </a:r>
            <a:r>
              <a:rPr sz="1200" b="1" spc="10" dirty="0">
                <a:latin typeface="Times New Roman"/>
                <a:cs typeface="Times New Roman"/>
              </a:rPr>
              <a:t> </a:t>
            </a:r>
            <a:r>
              <a:rPr sz="1200" b="1" spc="-5" dirty="0">
                <a:latin typeface="Times New Roman"/>
                <a:cs typeface="Times New Roman"/>
              </a:rPr>
              <a:t>Vector</a:t>
            </a:r>
            <a:r>
              <a:rPr sz="1200" b="1" dirty="0">
                <a:latin typeface="Times New Roman"/>
                <a:cs typeface="Times New Roman"/>
              </a:rPr>
              <a:t> </a:t>
            </a:r>
            <a:r>
              <a:rPr sz="1200" b="1" spc="-5" dirty="0">
                <a:latin typeface="Times New Roman"/>
                <a:cs typeface="Times New Roman"/>
              </a:rPr>
              <a:t>Classifier):</a:t>
            </a:r>
            <a:r>
              <a:rPr sz="1200" b="1" dirty="0">
                <a:latin typeface="Times New Roman"/>
                <a:cs typeface="Times New Roman"/>
              </a:rPr>
              <a:t> </a:t>
            </a:r>
            <a:r>
              <a:rPr sz="1200" b="1" spc="-5" dirty="0">
                <a:latin typeface="Times New Roman"/>
                <a:cs typeface="Times New Roman"/>
              </a:rPr>
              <a:t>LinearSVC</a:t>
            </a:r>
            <a:r>
              <a:rPr sz="1200" b="1" dirty="0">
                <a:latin typeface="Times New Roman"/>
                <a:cs typeface="Times New Roman"/>
              </a:rPr>
              <a:t> </a:t>
            </a:r>
            <a:r>
              <a:rPr sz="1200" b="1" spc="-5" dirty="0">
                <a:latin typeface="Times New Roman"/>
                <a:cs typeface="Times New Roman"/>
              </a:rPr>
              <a:t>and</a:t>
            </a:r>
            <a:r>
              <a:rPr sz="1200" b="1" spc="10" dirty="0">
                <a:latin typeface="Times New Roman"/>
                <a:cs typeface="Times New Roman"/>
              </a:rPr>
              <a:t> </a:t>
            </a:r>
            <a:r>
              <a:rPr sz="1200" b="1" dirty="0">
                <a:latin typeface="Times New Roman"/>
                <a:cs typeface="Times New Roman"/>
              </a:rPr>
              <a:t>NuSVC</a:t>
            </a:r>
            <a:r>
              <a:rPr sz="1200" b="1" spc="5" dirty="0">
                <a:latin typeface="Times New Roman"/>
                <a:cs typeface="Times New Roman"/>
              </a:rPr>
              <a:t> </a:t>
            </a:r>
            <a:r>
              <a:rPr sz="1200" b="1" spc="-5" dirty="0">
                <a:latin typeface="Times New Roman"/>
                <a:cs typeface="Times New Roman"/>
              </a:rPr>
              <a:t>[6]</a:t>
            </a:r>
            <a:endParaRPr sz="1200" dirty="0">
              <a:latin typeface="Times New Roman"/>
              <a:cs typeface="Times New Roman"/>
            </a:endParaRPr>
          </a:p>
          <a:p>
            <a:pPr>
              <a:lnSpc>
                <a:spcPct val="100000"/>
              </a:lnSpc>
            </a:pPr>
            <a:endParaRPr sz="1300" dirty="0">
              <a:latin typeface="Times New Roman"/>
              <a:cs typeface="Times New Roman"/>
            </a:endParaRPr>
          </a:p>
          <a:p>
            <a:pPr marL="12700" marR="7620" algn="just">
              <a:lnSpc>
                <a:spcPct val="142000"/>
              </a:lnSpc>
            </a:pPr>
            <a:r>
              <a:rPr sz="1200" spc="-5" dirty="0">
                <a:latin typeface="Times New Roman"/>
                <a:cs typeface="Times New Roman"/>
              </a:rPr>
              <a:t>SVM are supervised </a:t>
            </a:r>
            <a:r>
              <a:rPr sz="1200" dirty="0">
                <a:latin typeface="Times New Roman"/>
                <a:cs typeface="Times New Roman"/>
              </a:rPr>
              <a:t>machine </a:t>
            </a:r>
            <a:r>
              <a:rPr sz="1200" spc="-5" dirty="0">
                <a:latin typeface="Times New Roman"/>
                <a:cs typeface="Times New Roman"/>
              </a:rPr>
              <a:t>learning </a:t>
            </a:r>
            <a:r>
              <a:rPr sz="1200" dirty="0">
                <a:latin typeface="Times New Roman"/>
                <a:cs typeface="Times New Roman"/>
              </a:rPr>
              <a:t>methods used for </a:t>
            </a:r>
            <a:r>
              <a:rPr sz="1200" spc="-5" dirty="0">
                <a:latin typeface="Times New Roman"/>
                <a:cs typeface="Times New Roman"/>
              </a:rPr>
              <a:t>classification, </a:t>
            </a:r>
            <a:r>
              <a:rPr sz="1200" dirty="0">
                <a:latin typeface="Times New Roman"/>
                <a:cs typeface="Times New Roman"/>
              </a:rPr>
              <a:t>regression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detection </a:t>
            </a:r>
            <a:r>
              <a:rPr sz="1200" dirty="0">
                <a:latin typeface="Times New Roman"/>
                <a:cs typeface="Times New Roman"/>
              </a:rPr>
              <a:t>models. </a:t>
            </a:r>
            <a:r>
              <a:rPr sz="1200" spc="-5" dirty="0">
                <a:latin typeface="Times New Roman"/>
                <a:cs typeface="Times New Roman"/>
              </a:rPr>
              <a:t>SVM are </a:t>
            </a:r>
            <a:r>
              <a:rPr sz="1200" dirty="0">
                <a:latin typeface="Times New Roman"/>
                <a:cs typeface="Times New Roman"/>
              </a:rPr>
              <a:t>more </a:t>
            </a:r>
            <a:r>
              <a:rPr sz="1200" spc="-5" dirty="0">
                <a:latin typeface="Times New Roman"/>
                <a:cs typeface="Times New Roman"/>
              </a:rPr>
              <a:t>effective </a:t>
            </a:r>
            <a:r>
              <a:rPr sz="1200" dirty="0">
                <a:latin typeface="Times New Roman"/>
                <a:cs typeface="Times New Roman"/>
              </a:rPr>
              <a:t>for high </a:t>
            </a:r>
            <a:r>
              <a:rPr sz="1200" spc="-5" dirty="0">
                <a:latin typeface="Times New Roman"/>
                <a:cs typeface="Times New Roman"/>
              </a:rPr>
              <a:t>dimensional </a:t>
            </a:r>
            <a:r>
              <a:rPr sz="1200" dirty="0">
                <a:latin typeface="Times New Roman"/>
                <a:cs typeface="Times New Roman"/>
              </a:rPr>
              <a:t>space. </a:t>
            </a:r>
            <a:r>
              <a:rPr sz="1200" spc="-5" dirty="0">
                <a:latin typeface="Times New Roman"/>
                <a:cs typeface="Times New Roman"/>
              </a:rPr>
              <a:t>SVCs are </a:t>
            </a:r>
            <a:r>
              <a:rPr sz="1200" dirty="0">
                <a:latin typeface="Times New Roman"/>
                <a:cs typeface="Times New Roman"/>
              </a:rPr>
              <a:t> </a:t>
            </a:r>
            <a:r>
              <a:rPr sz="1200" spc="-5" dirty="0">
                <a:latin typeface="Times New Roman"/>
                <a:cs typeface="Times New Roman"/>
              </a:rPr>
              <a:t>capable</a:t>
            </a:r>
            <a:r>
              <a:rPr sz="1200" dirty="0">
                <a:latin typeface="Times New Roman"/>
                <a:cs typeface="Times New Roman"/>
              </a:rPr>
              <a:t> for</a:t>
            </a:r>
            <a:r>
              <a:rPr sz="1200" spc="5" dirty="0">
                <a:latin typeface="Times New Roman"/>
                <a:cs typeface="Times New Roman"/>
              </a:rPr>
              <a:t> </a:t>
            </a:r>
            <a:r>
              <a:rPr sz="1200" dirty="0">
                <a:latin typeface="Times New Roman"/>
                <a:cs typeface="Times New Roman"/>
              </a:rPr>
              <a:t>multi-class</a:t>
            </a:r>
            <a:r>
              <a:rPr sz="1200" spc="5" dirty="0">
                <a:latin typeface="Times New Roman"/>
                <a:cs typeface="Times New Roman"/>
              </a:rPr>
              <a:t> </a:t>
            </a:r>
            <a:r>
              <a:rPr sz="1200" spc="-5" dirty="0">
                <a:latin typeface="Times New Roman"/>
                <a:cs typeface="Times New Roman"/>
              </a:rPr>
              <a:t>classification.</a:t>
            </a:r>
            <a:r>
              <a:rPr sz="1200" dirty="0">
                <a:latin typeface="Times New Roman"/>
                <a:cs typeface="Times New Roman"/>
              </a:rPr>
              <a:t> </a:t>
            </a:r>
            <a:r>
              <a:rPr sz="1200" spc="-5" dirty="0">
                <a:latin typeface="Times New Roman"/>
                <a:cs typeface="Times New Roman"/>
              </a:rPr>
              <a:t>SVC</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NuSVC</a:t>
            </a:r>
            <a:r>
              <a:rPr sz="1200" dirty="0">
                <a:latin typeface="Times New Roman"/>
                <a:cs typeface="Times New Roman"/>
              </a:rPr>
              <a:t> </a:t>
            </a:r>
            <a:r>
              <a:rPr sz="1200" spc="-5" dirty="0">
                <a:latin typeface="Times New Roman"/>
                <a:cs typeface="Times New Roman"/>
              </a:rPr>
              <a:t>are</a:t>
            </a:r>
            <a:r>
              <a:rPr sz="1200" dirty="0">
                <a:latin typeface="Times New Roman"/>
                <a:cs typeface="Times New Roman"/>
              </a:rPr>
              <a:t> </a:t>
            </a:r>
            <a:r>
              <a:rPr sz="1200" spc="-5" dirty="0">
                <a:latin typeface="Times New Roman"/>
                <a:cs typeface="Times New Roman"/>
              </a:rPr>
              <a:t>similar</a:t>
            </a:r>
            <a:r>
              <a:rPr sz="1200" dirty="0">
                <a:latin typeface="Times New Roman"/>
                <a:cs typeface="Times New Roman"/>
              </a:rPr>
              <a:t> </a:t>
            </a:r>
            <a:r>
              <a:rPr sz="1200" spc="-5" dirty="0">
                <a:latin typeface="Times New Roman"/>
                <a:cs typeface="Times New Roman"/>
              </a:rPr>
              <a:t>whereas, </a:t>
            </a:r>
            <a:r>
              <a:rPr sz="1200" dirty="0">
                <a:latin typeface="Times New Roman"/>
                <a:cs typeface="Times New Roman"/>
              </a:rPr>
              <a:t> </a:t>
            </a:r>
            <a:r>
              <a:rPr sz="1200" spc="-5" dirty="0">
                <a:latin typeface="Times New Roman"/>
                <a:cs typeface="Times New Roman"/>
              </a:rPr>
              <a:t>LinearSVC </a:t>
            </a:r>
            <a:r>
              <a:rPr sz="1200" dirty="0">
                <a:latin typeface="Times New Roman"/>
                <a:cs typeface="Times New Roman"/>
              </a:rPr>
              <a:t>are</a:t>
            </a:r>
            <a:r>
              <a:rPr sz="1200" spc="-5" dirty="0">
                <a:latin typeface="Times New Roman"/>
                <a:cs typeface="Times New Roman"/>
              </a:rPr>
              <a:t> based</a:t>
            </a:r>
            <a:r>
              <a:rPr sz="1200" dirty="0">
                <a:latin typeface="Times New Roman"/>
                <a:cs typeface="Times New Roman"/>
              </a:rPr>
              <a:t> on</a:t>
            </a:r>
            <a:r>
              <a:rPr sz="1200" spc="10" dirty="0">
                <a:latin typeface="Times New Roman"/>
                <a:cs typeface="Times New Roman"/>
              </a:rPr>
              <a:t> </a:t>
            </a:r>
            <a:r>
              <a:rPr sz="1200" spc="-5" dirty="0">
                <a:latin typeface="Times New Roman"/>
                <a:cs typeface="Times New Roman"/>
              </a:rPr>
              <a:t>linear</a:t>
            </a:r>
            <a:r>
              <a:rPr sz="1200" dirty="0">
                <a:latin typeface="Times New Roman"/>
                <a:cs typeface="Times New Roman"/>
              </a:rPr>
              <a:t> </a:t>
            </a:r>
            <a:r>
              <a:rPr sz="1200" spc="-5" dirty="0">
                <a:latin typeface="Times New Roman"/>
                <a:cs typeface="Times New Roman"/>
              </a:rPr>
              <a:t>kernels.</a:t>
            </a:r>
            <a:endParaRPr sz="1200" dirty="0">
              <a:latin typeface="Times New Roman"/>
              <a:cs typeface="Times New Roman"/>
            </a:endParaRPr>
          </a:p>
          <a:p>
            <a:pPr>
              <a:lnSpc>
                <a:spcPct val="100000"/>
              </a:lnSpc>
              <a:spcBef>
                <a:spcPts val="45"/>
              </a:spcBef>
            </a:pPr>
            <a:endParaRPr sz="1300" dirty="0">
              <a:latin typeface="Times New Roman"/>
              <a:cs typeface="Times New Roman"/>
            </a:endParaRPr>
          </a:p>
          <a:p>
            <a:pPr marL="12700" marR="5080" algn="just">
              <a:lnSpc>
                <a:spcPct val="142200"/>
              </a:lnSpc>
            </a:pPr>
            <a:r>
              <a:rPr sz="1200" spc="-5" dirty="0">
                <a:latin typeface="Times New Roman"/>
                <a:cs typeface="Times New Roman"/>
              </a:rPr>
              <a:t>All</a:t>
            </a:r>
            <a:r>
              <a:rPr sz="1200" spc="60" dirty="0">
                <a:latin typeface="Times New Roman"/>
                <a:cs typeface="Times New Roman"/>
              </a:rPr>
              <a:t> </a:t>
            </a:r>
            <a:r>
              <a:rPr sz="1200" dirty="0">
                <a:latin typeface="Times New Roman"/>
                <a:cs typeface="Times New Roman"/>
              </a:rPr>
              <a:t>these</a:t>
            </a:r>
            <a:r>
              <a:rPr sz="1200" spc="55" dirty="0">
                <a:latin typeface="Times New Roman"/>
                <a:cs typeface="Times New Roman"/>
              </a:rPr>
              <a:t> </a:t>
            </a:r>
            <a:r>
              <a:rPr sz="1200" spc="-5" dirty="0">
                <a:latin typeface="Times New Roman"/>
                <a:cs typeface="Times New Roman"/>
              </a:rPr>
              <a:t>SVCs</a:t>
            </a:r>
            <a:r>
              <a:rPr sz="1200" spc="65" dirty="0">
                <a:latin typeface="Times New Roman"/>
                <a:cs typeface="Times New Roman"/>
              </a:rPr>
              <a:t> </a:t>
            </a:r>
            <a:r>
              <a:rPr sz="1200" dirty="0">
                <a:latin typeface="Times New Roman"/>
                <a:cs typeface="Times New Roman"/>
              </a:rPr>
              <a:t>take</a:t>
            </a:r>
            <a:r>
              <a:rPr sz="1200" spc="55" dirty="0">
                <a:latin typeface="Times New Roman"/>
                <a:cs typeface="Times New Roman"/>
              </a:rPr>
              <a:t> </a:t>
            </a:r>
            <a:r>
              <a:rPr sz="1200" spc="-5" dirty="0">
                <a:latin typeface="Times New Roman"/>
                <a:cs typeface="Times New Roman"/>
              </a:rPr>
              <a:t>two</a:t>
            </a:r>
            <a:r>
              <a:rPr sz="1200" spc="70" dirty="0">
                <a:latin typeface="Times New Roman"/>
                <a:cs typeface="Times New Roman"/>
              </a:rPr>
              <a:t> </a:t>
            </a:r>
            <a:r>
              <a:rPr sz="1200" dirty="0">
                <a:latin typeface="Times New Roman"/>
                <a:cs typeface="Times New Roman"/>
              </a:rPr>
              <a:t>input</a:t>
            </a:r>
            <a:r>
              <a:rPr sz="1200" spc="65" dirty="0">
                <a:latin typeface="Times New Roman"/>
                <a:cs typeface="Times New Roman"/>
              </a:rPr>
              <a:t> </a:t>
            </a:r>
            <a:r>
              <a:rPr sz="1200" spc="-5" dirty="0">
                <a:latin typeface="Times New Roman"/>
                <a:cs typeface="Times New Roman"/>
              </a:rPr>
              <a:t>array:</a:t>
            </a:r>
            <a:r>
              <a:rPr sz="1200" spc="75" dirty="0">
                <a:latin typeface="Times New Roman"/>
                <a:cs typeface="Times New Roman"/>
              </a:rPr>
              <a:t> </a:t>
            </a:r>
            <a:r>
              <a:rPr sz="1200" spc="-5" dirty="0">
                <a:latin typeface="Times New Roman"/>
                <a:cs typeface="Times New Roman"/>
              </a:rPr>
              <a:t>an</a:t>
            </a:r>
            <a:r>
              <a:rPr sz="1200" spc="75" dirty="0">
                <a:latin typeface="Times New Roman"/>
                <a:cs typeface="Times New Roman"/>
              </a:rPr>
              <a:t> </a:t>
            </a:r>
            <a:r>
              <a:rPr sz="1200" dirty="0">
                <a:latin typeface="Times New Roman"/>
                <a:cs typeface="Times New Roman"/>
              </a:rPr>
              <a:t>array</a:t>
            </a:r>
            <a:r>
              <a:rPr sz="1200" spc="35" dirty="0">
                <a:latin typeface="Times New Roman"/>
                <a:cs typeface="Times New Roman"/>
              </a:rPr>
              <a:t> </a:t>
            </a:r>
            <a:r>
              <a:rPr sz="1200" spc="-5" dirty="0">
                <a:latin typeface="Times New Roman"/>
                <a:cs typeface="Times New Roman"/>
              </a:rPr>
              <a:t>X</a:t>
            </a:r>
            <a:r>
              <a:rPr sz="1200" spc="70" dirty="0">
                <a:latin typeface="Times New Roman"/>
                <a:cs typeface="Times New Roman"/>
              </a:rPr>
              <a:t> </a:t>
            </a:r>
            <a:r>
              <a:rPr sz="1200" dirty="0">
                <a:latin typeface="Times New Roman"/>
                <a:cs typeface="Times New Roman"/>
              </a:rPr>
              <a:t>of</a:t>
            </a:r>
            <a:r>
              <a:rPr sz="1200" spc="60" dirty="0">
                <a:latin typeface="Times New Roman"/>
                <a:cs typeface="Times New Roman"/>
              </a:rPr>
              <a:t> </a:t>
            </a:r>
            <a:r>
              <a:rPr sz="1200" dirty="0">
                <a:latin typeface="Times New Roman"/>
                <a:cs typeface="Times New Roman"/>
              </a:rPr>
              <a:t>size</a:t>
            </a:r>
            <a:r>
              <a:rPr sz="1200" spc="55" dirty="0">
                <a:latin typeface="Times New Roman"/>
                <a:cs typeface="Times New Roman"/>
              </a:rPr>
              <a:t> </a:t>
            </a:r>
            <a:r>
              <a:rPr sz="1200" spc="-5" dirty="0">
                <a:latin typeface="Times New Roman"/>
                <a:cs typeface="Times New Roman"/>
              </a:rPr>
              <a:t>[samples,</a:t>
            </a:r>
            <a:r>
              <a:rPr sz="1200" spc="65" dirty="0">
                <a:latin typeface="Times New Roman"/>
                <a:cs typeface="Times New Roman"/>
              </a:rPr>
              <a:t> </a:t>
            </a:r>
            <a:r>
              <a:rPr sz="1200" spc="-5" dirty="0">
                <a:latin typeface="Times New Roman"/>
                <a:cs typeface="Times New Roman"/>
              </a:rPr>
              <a:t>features]</a:t>
            </a:r>
            <a:r>
              <a:rPr sz="1200" spc="70" dirty="0">
                <a:latin typeface="Times New Roman"/>
                <a:cs typeface="Times New Roman"/>
              </a:rPr>
              <a:t> </a:t>
            </a:r>
            <a:r>
              <a:rPr sz="1200" spc="-5" dirty="0">
                <a:latin typeface="Times New Roman"/>
                <a:cs typeface="Times New Roman"/>
              </a:rPr>
              <a:t>and</a:t>
            </a:r>
            <a:r>
              <a:rPr sz="1200" spc="60" dirty="0">
                <a:latin typeface="Times New Roman"/>
                <a:cs typeface="Times New Roman"/>
              </a:rPr>
              <a:t> </a:t>
            </a:r>
            <a:r>
              <a:rPr sz="1200" dirty="0">
                <a:latin typeface="Times New Roman"/>
                <a:cs typeface="Times New Roman"/>
              </a:rPr>
              <a:t>array </a:t>
            </a:r>
            <a:r>
              <a:rPr sz="1200" spc="-290" dirty="0">
                <a:latin typeface="Times New Roman"/>
                <a:cs typeface="Times New Roman"/>
              </a:rPr>
              <a:t> </a:t>
            </a:r>
            <a:r>
              <a:rPr sz="1200" spc="-5" dirty="0">
                <a:latin typeface="Times New Roman"/>
                <a:cs typeface="Times New Roman"/>
              </a:rPr>
              <a:t>Y </a:t>
            </a:r>
            <a:r>
              <a:rPr sz="1200" dirty="0">
                <a:latin typeface="Times New Roman"/>
                <a:cs typeface="Times New Roman"/>
              </a:rPr>
              <a:t>of size </a:t>
            </a:r>
            <a:r>
              <a:rPr sz="1200" spc="-5" dirty="0">
                <a:latin typeface="Times New Roman"/>
                <a:cs typeface="Times New Roman"/>
              </a:rPr>
              <a:t>[samples]. NuSVC implements ‘one-against-once’ scheme </a:t>
            </a:r>
            <a:r>
              <a:rPr sz="1200" dirty="0">
                <a:latin typeface="Times New Roman"/>
                <a:cs typeface="Times New Roman"/>
              </a:rPr>
              <a:t>for multi-class, </a:t>
            </a:r>
            <a:r>
              <a:rPr sz="1200" spc="5" dirty="0">
                <a:latin typeface="Times New Roman"/>
                <a:cs typeface="Times New Roman"/>
              </a:rPr>
              <a:t> </a:t>
            </a:r>
            <a:r>
              <a:rPr sz="1200" spc="-5" dirty="0">
                <a:latin typeface="Times New Roman"/>
                <a:cs typeface="Times New Roman"/>
              </a:rPr>
              <a:t>hence</a:t>
            </a:r>
            <a:r>
              <a:rPr sz="1200" dirty="0">
                <a:latin typeface="Times New Roman"/>
                <a:cs typeface="Times New Roman"/>
              </a:rPr>
              <a:t> it</a:t>
            </a:r>
            <a:r>
              <a:rPr sz="1200" spc="5" dirty="0">
                <a:latin typeface="Times New Roman"/>
                <a:cs typeface="Times New Roman"/>
              </a:rPr>
              <a:t> </a:t>
            </a:r>
            <a:r>
              <a:rPr sz="1200" spc="-5" dirty="0">
                <a:latin typeface="Times New Roman"/>
                <a:cs typeface="Times New Roman"/>
              </a:rPr>
              <a:t>provides</a:t>
            </a:r>
            <a:r>
              <a:rPr sz="1200" dirty="0">
                <a:latin typeface="Times New Roman"/>
                <a:cs typeface="Times New Roman"/>
              </a:rPr>
              <a:t> </a:t>
            </a:r>
            <a:r>
              <a:rPr sz="1200" spc="-5" dirty="0">
                <a:latin typeface="Times New Roman"/>
                <a:cs typeface="Times New Roman"/>
              </a:rPr>
              <a:t>consistent</a:t>
            </a:r>
            <a:r>
              <a:rPr sz="1200" dirty="0">
                <a:latin typeface="Times New Roman"/>
                <a:cs typeface="Times New Roman"/>
              </a:rPr>
              <a:t> </a:t>
            </a:r>
            <a:r>
              <a:rPr sz="1200" spc="-5" dirty="0">
                <a:latin typeface="Times New Roman"/>
                <a:cs typeface="Times New Roman"/>
              </a:rPr>
              <a:t>interface</a:t>
            </a:r>
            <a:r>
              <a:rPr sz="1200" dirty="0">
                <a:latin typeface="Times New Roman"/>
                <a:cs typeface="Times New Roman"/>
              </a:rPr>
              <a:t> with</a:t>
            </a:r>
            <a:r>
              <a:rPr sz="1200" spc="5" dirty="0">
                <a:latin typeface="Times New Roman"/>
                <a:cs typeface="Times New Roman"/>
              </a:rPr>
              <a:t> </a:t>
            </a:r>
            <a:r>
              <a:rPr sz="1200" dirty="0">
                <a:latin typeface="Times New Roman"/>
                <a:cs typeface="Times New Roman"/>
              </a:rPr>
              <a:t>other</a:t>
            </a:r>
            <a:r>
              <a:rPr sz="1200" spc="5" dirty="0">
                <a:latin typeface="Times New Roman"/>
                <a:cs typeface="Times New Roman"/>
              </a:rPr>
              <a:t> </a:t>
            </a:r>
            <a:r>
              <a:rPr sz="1200" spc="-5" dirty="0">
                <a:latin typeface="Times New Roman"/>
                <a:cs typeface="Times New Roman"/>
              </a:rPr>
              <a:t>classifiers.</a:t>
            </a:r>
            <a:r>
              <a:rPr sz="1200" dirty="0">
                <a:latin typeface="Times New Roman"/>
                <a:cs typeface="Times New Roman"/>
              </a:rPr>
              <a:t> </a:t>
            </a:r>
            <a:r>
              <a:rPr sz="1200" spc="-5" dirty="0">
                <a:latin typeface="Times New Roman"/>
                <a:cs typeface="Times New Roman"/>
              </a:rPr>
              <a:t>Whereas,</a:t>
            </a:r>
            <a:r>
              <a:rPr sz="1200" dirty="0">
                <a:latin typeface="Times New Roman"/>
                <a:cs typeface="Times New Roman"/>
              </a:rPr>
              <a:t> </a:t>
            </a:r>
            <a:r>
              <a:rPr sz="1200" spc="-5" dirty="0">
                <a:latin typeface="Times New Roman"/>
                <a:cs typeface="Times New Roman"/>
              </a:rPr>
              <a:t>LinearSVC </a:t>
            </a:r>
            <a:r>
              <a:rPr sz="1200" spc="-285" dirty="0">
                <a:latin typeface="Times New Roman"/>
                <a:cs typeface="Times New Roman"/>
              </a:rPr>
              <a:t> </a:t>
            </a:r>
            <a:r>
              <a:rPr sz="1200" spc="-5" dirty="0">
                <a:latin typeface="Times New Roman"/>
                <a:cs typeface="Times New Roman"/>
              </a:rPr>
              <a:t>implement ‘one-vs-rest’</a:t>
            </a:r>
            <a:r>
              <a:rPr sz="1200" spc="10" dirty="0">
                <a:latin typeface="Times New Roman"/>
                <a:cs typeface="Times New Roman"/>
              </a:rPr>
              <a:t> </a:t>
            </a:r>
            <a:r>
              <a:rPr sz="1200" spc="-5" dirty="0">
                <a:latin typeface="Times New Roman"/>
                <a:cs typeface="Times New Roman"/>
              </a:rPr>
              <a:t>scheme</a:t>
            </a:r>
            <a:endParaRPr sz="1200" dirty="0">
              <a:latin typeface="Times New Roman"/>
              <a:cs typeface="Times New Roman"/>
            </a:endParaRPr>
          </a:p>
          <a:p>
            <a:pPr>
              <a:lnSpc>
                <a:spcPct val="100000"/>
              </a:lnSpc>
              <a:spcBef>
                <a:spcPts val="30"/>
              </a:spcBef>
            </a:pPr>
            <a:endParaRPr sz="1300" dirty="0">
              <a:latin typeface="Times New Roman"/>
              <a:cs typeface="Times New Roman"/>
            </a:endParaRPr>
          </a:p>
          <a:p>
            <a:pPr marL="12700" marR="19685" algn="just">
              <a:lnSpc>
                <a:spcPct val="143000"/>
              </a:lnSpc>
              <a:spcBef>
                <a:spcPts val="5"/>
              </a:spcBef>
            </a:pPr>
            <a:r>
              <a:rPr sz="1200" spc="-5" dirty="0">
                <a:latin typeface="Times New Roman"/>
                <a:cs typeface="Times New Roman"/>
              </a:rPr>
              <a:t>NuSVC</a:t>
            </a:r>
            <a:r>
              <a:rPr sz="1200" dirty="0">
                <a:latin typeface="Times New Roman"/>
                <a:cs typeface="Times New Roman"/>
              </a:rPr>
              <a:t> </a:t>
            </a:r>
            <a:r>
              <a:rPr sz="1200" spc="-5" dirty="0">
                <a:latin typeface="Times New Roman"/>
                <a:cs typeface="Times New Roman"/>
              </a:rPr>
              <a:t>implementation</a:t>
            </a:r>
            <a:r>
              <a:rPr sz="1200" dirty="0">
                <a:latin typeface="Times New Roman"/>
                <a:cs typeface="Times New Roman"/>
              </a:rPr>
              <a:t> is</a:t>
            </a:r>
            <a:r>
              <a:rPr sz="1200" spc="5" dirty="0">
                <a:latin typeface="Times New Roman"/>
                <a:cs typeface="Times New Roman"/>
              </a:rPr>
              <a:t> </a:t>
            </a:r>
            <a:r>
              <a:rPr sz="1200" spc="-5" dirty="0">
                <a:latin typeface="Times New Roman"/>
                <a:cs typeface="Times New Roman"/>
              </a:rPr>
              <a:t>based</a:t>
            </a:r>
            <a:r>
              <a:rPr sz="1200" dirty="0">
                <a:latin typeface="Times New Roman"/>
                <a:cs typeface="Times New Roman"/>
              </a:rPr>
              <a:t> on</a:t>
            </a:r>
            <a:r>
              <a:rPr sz="1200" spc="5" dirty="0">
                <a:latin typeface="Times New Roman"/>
                <a:cs typeface="Times New Roman"/>
              </a:rPr>
              <a:t> </a:t>
            </a:r>
            <a:r>
              <a:rPr sz="1200" dirty="0">
                <a:latin typeface="Times New Roman"/>
                <a:cs typeface="Times New Roman"/>
              </a:rPr>
              <a:t>‘libsvm’</a:t>
            </a:r>
            <a:r>
              <a:rPr sz="1200" spc="5" dirty="0">
                <a:latin typeface="Times New Roman"/>
                <a:cs typeface="Times New Roman"/>
              </a:rPr>
              <a:t> </a:t>
            </a:r>
            <a:r>
              <a:rPr sz="1200" spc="-5" dirty="0">
                <a:latin typeface="Times New Roman"/>
                <a:cs typeface="Times New Roman"/>
              </a:rPr>
              <a:t>library,</a:t>
            </a:r>
            <a:r>
              <a:rPr sz="1200" dirty="0">
                <a:latin typeface="Times New Roman"/>
                <a:cs typeface="Times New Roman"/>
              </a:rPr>
              <a:t> </a:t>
            </a:r>
            <a:r>
              <a:rPr sz="1200" spc="-5" dirty="0">
                <a:latin typeface="Times New Roman"/>
                <a:cs typeface="Times New Roman"/>
              </a:rPr>
              <a:t>whereas</a:t>
            </a:r>
            <a:r>
              <a:rPr sz="1200" dirty="0">
                <a:latin typeface="Times New Roman"/>
                <a:cs typeface="Times New Roman"/>
              </a:rPr>
              <a:t> </a:t>
            </a:r>
            <a:r>
              <a:rPr sz="1200" spc="-5" dirty="0">
                <a:latin typeface="Times New Roman"/>
                <a:cs typeface="Times New Roman"/>
              </a:rPr>
              <a:t>LinearSVC </a:t>
            </a:r>
            <a:r>
              <a:rPr sz="1200" dirty="0">
                <a:latin typeface="Times New Roman"/>
                <a:cs typeface="Times New Roman"/>
              </a:rPr>
              <a:t> </a:t>
            </a:r>
            <a:r>
              <a:rPr sz="1200" spc="-5" dirty="0">
                <a:latin typeface="Times New Roman"/>
                <a:cs typeface="Times New Roman"/>
              </a:rPr>
              <a:t>implementation is based </a:t>
            </a:r>
            <a:r>
              <a:rPr sz="1200" dirty="0">
                <a:latin typeface="Times New Roman"/>
                <a:cs typeface="Times New Roman"/>
              </a:rPr>
              <a:t>on </a:t>
            </a:r>
            <a:r>
              <a:rPr sz="1200" spc="-5" dirty="0">
                <a:latin typeface="Times New Roman"/>
                <a:cs typeface="Times New Roman"/>
              </a:rPr>
              <a:t>‘liblinear’ library. </a:t>
            </a:r>
            <a:r>
              <a:rPr sz="1200" dirty="0">
                <a:latin typeface="Times New Roman"/>
                <a:cs typeface="Times New Roman"/>
              </a:rPr>
              <a:t>A </a:t>
            </a:r>
            <a:r>
              <a:rPr sz="1200" spc="-5" dirty="0">
                <a:latin typeface="Times New Roman"/>
                <a:cs typeface="Times New Roman"/>
              </a:rPr>
              <a:t>SVM classification, regression and </a:t>
            </a:r>
            <a:r>
              <a:rPr sz="1200" dirty="0">
                <a:latin typeface="Times New Roman"/>
                <a:cs typeface="Times New Roman"/>
              </a:rPr>
              <a:t> other </a:t>
            </a:r>
            <a:r>
              <a:rPr sz="1200" spc="-5" dirty="0">
                <a:latin typeface="Times New Roman"/>
                <a:cs typeface="Times New Roman"/>
              </a:rPr>
              <a:t>tasks </a:t>
            </a:r>
            <a:r>
              <a:rPr sz="1200" dirty="0">
                <a:latin typeface="Times New Roman"/>
                <a:cs typeface="Times New Roman"/>
              </a:rPr>
              <a:t>are done with the </a:t>
            </a:r>
            <a:r>
              <a:rPr sz="1200" spc="-5" dirty="0">
                <a:latin typeface="Times New Roman"/>
                <a:cs typeface="Times New Roman"/>
              </a:rPr>
              <a:t>help </a:t>
            </a:r>
            <a:r>
              <a:rPr sz="1200" dirty="0">
                <a:latin typeface="Times New Roman"/>
                <a:cs typeface="Times New Roman"/>
              </a:rPr>
              <a:t>of </a:t>
            </a:r>
            <a:r>
              <a:rPr sz="1200" spc="-5" dirty="0">
                <a:latin typeface="Times New Roman"/>
                <a:cs typeface="Times New Roman"/>
              </a:rPr>
              <a:t>hyperplanes. These </a:t>
            </a:r>
            <a:r>
              <a:rPr sz="1200" dirty="0">
                <a:latin typeface="Times New Roman"/>
                <a:cs typeface="Times New Roman"/>
              </a:rPr>
              <a:t>hyper-planes </a:t>
            </a:r>
            <a:r>
              <a:rPr sz="1200" spc="5" dirty="0">
                <a:latin typeface="Times New Roman"/>
                <a:cs typeface="Times New Roman"/>
              </a:rPr>
              <a:t>or </a:t>
            </a:r>
            <a:r>
              <a:rPr sz="1200" dirty="0">
                <a:latin typeface="Times New Roman"/>
                <a:cs typeface="Times New Roman"/>
              </a:rPr>
              <a:t>set of </a:t>
            </a:r>
            <a:r>
              <a:rPr sz="1200" spc="-5" dirty="0">
                <a:latin typeface="Times New Roman"/>
                <a:cs typeface="Times New Roman"/>
              </a:rPr>
              <a:t>hyper- </a:t>
            </a:r>
            <a:r>
              <a:rPr sz="1200" dirty="0">
                <a:latin typeface="Times New Roman"/>
                <a:cs typeface="Times New Roman"/>
              </a:rPr>
              <a:t> </a:t>
            </a:r>
            <a:r>
              <a:rPr sz="1200" spc="-5" dirty="0">
                <a:latin typeface="Times New Roman"/>
                <a:cs typeface="Times New Roman"/>
              </a:rPr>
              <a:t>planes </a:t>
            </a:r>
            <a:r>
              <a:rPr sz="1200" dirty="0">
                <a:latin typeface="Times New Roman"/>
                <a:cs typeface="Times New Roman"/>
              </a:rPr>
              <a:t>are </a:t>
            </a:r>
            <a:r>
              <a:rPr sz="1200" spc="-5" dirty="0">
                <a:latin typeface="Times New Roman"/>
                <a:cs typeface="Times New Roman"/>
              </a:rPr>
              <a:t>contructes </a:t>
            </a:r>
            <a:r>
              <a:rPr sz="1200" dirty="0">
                <a:latin typeface="Times New Roman"/>
                <a:cs typeface="Times New Roman"/>
              </a:rPr>
              <a:t>in </a:t>
            </a:r>
            <a:r>
              <a:rPr sz="1200" spc="-5" dirty="0">
                <a:latin typeface="Times New Roman"/>
                <a:cs typeface="Times New Roman"/>
              </a:rPr>
              <a:t>high dimensional </a:t>
            </a:r>
            <a:r>
              <a:rPr sz="1200" dirty="0">
                <a:latin typeface="Times New Roman"/>
                <a:cs typeface="Times New Roman"/>
              </a:rPr>
              <a:t>space. Thus, </a:t>
            </a:r>
            <a:r>
              <a:rPr sz="1200" spc="-5" dirty="0">
                <a:latin typeface="Times New Roman"/>
                <a:cs typeface="Times New Roman"/>
              </a:rPr>
              <a:t>from </a:t>
            </a:r>
            <a:r>
              <a:rPr sz="1200" dirty="0">
                <a:latin typeface="Times New Roman"/>
                <a:cs typeface="Times New Roman"/>
              </a:rPr>
              <a:t>hyper-planes </a:t>
            </a:r>
            <a:r>
              <a:rPr sz="1200" spc="-5" dirty="0">
                <a:latin typeface="Times New Roman"/>
                <a:cs typeface="Times New Roman"/>
              </a:rPr>
              <a:t>we can </a:t>
            </a:r>
            <a:r>
              <a:rPr sz="1200" dirty="0">
                <a:latin typeface="Times New Roman"/>
                <a:cs typeface="Times New Roman"/>
              </a:rPr>
              <a:t> </a:t>
            </a:r>
            <a:r>
              <a:rPr sz="1200" spc="-5" dirty="0">
                <a:latin typeface="Times New Roman"/>
                <a:cs typeface="Times New Roman"/>
              </a:rPr>
              <a:t>understand, </a:t>
            </a:r>
            <a:r>
              <a:rPr sz="1200" dirty="0">
                <a:latin typeface="Times New Roman"/>
                <a:cs typeface="Times New Roman"/>
              </a:rPr>
              <a:t>a </a:t>
            </a:r>
            <a:r>
              <a:rPr sz="1200" spc="-5" dirty="0">
                <a:latin typeface="Times New Roman"/>
                <a:cs typeface="Times New Roman"/>
              </a:rPr>
              <a:t>good separation is achieved </a:t>
            </a:r>
            <a:r>
              <a:rPr sz="1200" spc="5" dirty="0">
                <a:latin typeface="Times New Roman"/>
                <a:cs typeface="Times New Roman"/>
              </a:rPr>
              <a:t>by </a:t>
            </a:r>
            <a:r>
              <a:rPr sz="1200" dirty="0">
                <a:latin typeface="Times New Roman"/>
                <a:cs typeface="Times New Roman"/>
              </a:rPr>
              <a:t>those that </a:t>
            </a:r>
            <a:r>
              <a:rPr sz="1200" spc="-5" dirty="0">
                <a:latin typeface="Times New Roman"/>
                <a:cs typeface="Times New Roman"/>
              </a:rPr>
              <a:t>have </a:t>
            </a:r>
            <a:r>
              <a:rPr sz="1200" dirty="0">
                <a:latin typeface="Times New Roman"/>
                <a:cs typeface="Times New Roman"/>
              </a:rPr>
              <a:t>the maximum </a:t>
            </a:r>
            <a:r>
              <a:rPr sz="1200" spc="-5" dirty="0">
                <a:latin typeface="Times New Roman"/>
                <a:cs typeface="Times New Roman"/>
              </a:rPr>
              <a:t>distance </a:t>
            </a:r>
            <a:r>
              <a:rPr sz="1200" dirty="0">
                <a:latin typeface="Times New Roman"/>
                <a:cs typeface="Times New Roman"/>
              </a:rPr>
              <a:t>to </a:t>
            </a:r>
            <a:r>
              <a:rPr sz="1200" spc="-285" dirty="0">
                <a:latin typeface="Times New Roman"/>
                <a:cs typeface="Times New Roman"/>
              </a:rPr>
              <a:t> </a:t>
            </a:r>
            <a:r>
              <a:rPr sz="1200" dirty="0">
                <a:latin typeface="Times New Roman"/>
                <a:cs typeface="Times New Roman"/>
              </a:rPr>
              <a:t>the </a:t>
            </a:r>
            <a:r>
              <a:rPr sz="1200" spc="-5" dirty="0">
                <a:latin typeface="Times New Roman"/>
                <a:cs typeface="Times New Roman"/>
              </a:rPr>
              <a:t>nearest </a:t>
            </a:r>
            <a:r>
              <a:rPr sz="1200" dirty="0">
                <a:latin typeface="Times New Roman"/>
                <a:cs typeface="Times New Roman"/>
              </a:rPr>
              <a:t>data points of any </a:t>
            </a:r>
            <a:r>
              <a:rPr sz="1200" spc="-5" dirty="0">
                <a:latin typeface="Times New Roman"/>
                <a:cs typeface="Times New Roman"/>
              </a:rPr>
              <a:t>class which is called functional margin. </a:t>
            </a:r>
            <a:r>
              <a:rPr sz="1200" spc="-15" dirty="0">
                <a:latin typeface="Times New Roman"/>
                <a:cs typeface="Times New Roman"/>
              </a:rPr>
              <a:t>It </a:t>
            </a:r>
            <a:r>
              <a:rPr sz="1200" spc="-5" dirty="0">
                <a:latin typeface="Times New Roman"/>
                <a:cs typeface="Times New Roman"/>
              </a:rPr>
              <a:t>is concluded </a:t>
            </a:r>
            <a:r>
              <a:rPr sz="1200" dirty="0">
                <a:latin typeface="Times New Roman"/>
                <a:cs typeface="Times New Roman"/>
              </a:rPr>
              <a:t> that</a:t>
            </a:r>
            <a:r>
              <a:rPr sz="1200" spc="5" dirty="0">
                <a:latin typeface="Times New Roman"/>
                <a:cs typeface="Times New Roman"/>
              </a:rPr>
              <a:t> </a:t>
            </a:r>
            <a:r>
              <a:rPr sz="1200" spc="-5" dirty="0">
                <a:latin typeface="Times New Roman"/>
                <a:cs typeface="Times New Roman"/>
              </a:rPr>
              <a:t>larger</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margin</a:t>
            </a:r>
            <a:r>
              <a:rPr sz="1200" dirty="0">
                <a:latin typeface="Times New Roman"/>
                <a:cs typeface="Times New Roman"/>
              </a:rPr>
              <a:t> lower</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generalization</a:t>
            </a:r>
            <a:r>
              <a:rPr sz="1200" dirty="0">
                <a:latin typeface="Times New Roman"/>
                <a:cs typeface="Times New Roman"/>
              </a:rPr>
              <a:t> </a:t>
            </a:r>
            <a:r>
              <a:rPr sz="1200" spc="-5" dirty="0">
                <a:latin typeface="Times New Roman"/>
                <a:cs typeface="Times New Roman"/>
              </a:rPr>
              <a:t>error</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multiclass</a:t>
            </a:r>
            <a:r>
              <a:rPr sz="1200" dirty="0">
                <a:latin typeface="Times New Roman"/>
                <a:cs typeface="Times New Roman"/>
              </a:rPr>
              <a:t> </a:t>
            </a:r>
            <a:r>
              <a:rPr sz="1200" spc="-5" dirty="0">
                <a:latin typeface="Times New Roman"/>
                <a:cs typeface="Times New Roman"/>
              </a:rPr>
              <a:t>classifier.</a:t>
            </a:r>
            <a:r>
              <a:rPr sz="1200" dirty="0">
                <a:latin typeface="Times New Roman"/>
                <a:cs typeface="Times New Roman"/>
              </a:rPr>
              <a:t> </a:t>
            </a:r>
            <a:r>
              <a:rPr sz="1200" spc="-5" dirty="0">
                <a:latin typeface="Times New Roman"/>
                <a:cs typeface="Times New Roman"/>
              </a:rPr>
              <a:t>An </a:t>
            </a:r>
            <a:r>
              <a:rPr sz="1200" dirty="0">
                <a:latin typeface="Times New Roman"/>
                <a:cs typeface="Times New Roman"/>
              </a:rPr>
              <a:t> example</a:t>
            </a:r>
            <a:r>
              <a:rPr sz="1200" spc="-10" dirty="0">
                <a:latin typeface="Times New Roman"/>
                <a:cs typeface="Times New Roman"/>
              </a:rPr>
              <a:t> </a:t>
            </a:r>
            <a:r>
              <a:rPr sz="1200" dirty="0">
                <a:latin typeface="Times New Roman"/>
                <a:cs typeface="Times New Roman"/>
              </a:rPr>
              <a:t>of </a:t>
            </a:r>
            <a:r>
              <a:rPr sz="1200" spc="-5" dirty="0">
                <a:latin typeface="Times New Roman"/>
                <a:cs typeface="Times New Roman"/>
              </a:rPr>
              <a:t>hyper-plne </a:t>
            </a:r>
            <a:r>
              <a:rPr sz="1200" dirty="0">
                <a:latin typeface="Times New Roman"/>
                <a:cs typeface="Times New Roman"/>
              </a:rPr>
              <a:t>use</a:t>
            </a:r>
            <a:r>
              <a:rPr sz="1200" spc="-5" dirty="0">
                <a:latin typeface="Times New Roman"/>
                <a:cs typeface="Times New Roman"/>
              </a:rPr>
              <a:t> is</a:t>
            </a:r>
            <a:r>
              <a:rPr sz="1200" dirty="0">
                <a:latin typeface="Times New Roman"/>
                <a:cs typeface="Times New Roman"/>
              </a:rPr>
              <a:t> </a:t>
            </a:r>
            <a:r>
              <a:rPr sz="1200" spc="-5" dirty="0">
                <a:latin typeface="Times New Roman"/>
                <a:cs typeface="Times New Roman"/>
              </a:rPr>
              <a:t>shown</a:t>
            </a:r>
            <a:r>
              <a:rPr sz="1200" dirty="0">
                <a:latin typeface="Times New Roman"/>
                <a:cs typeface="Times New Roman"/>
              </a:rPr>
              <a:t> in </a:t>
            </a:r>
            <a:r>
              <a:rPr sz="1200" spc="-5" dirty="0">
                <a:latin typeface="Times New Roman"/>
                <a:cs typeface="Times New Roman"/>
              </a:rPr>
              <a:t>Figure</a:t>
            </a:r>
            <a:r>
              <a:rPr sz="1200" spc="-10" dirty="0">
                <a:latin typeface="Times New Roman"/>
                <a:cs typeface="Times New Roman"/>
              </a:rPr>
              <a:t> </a:t>
            </a:r>
            <a:r>
              <a:rPr sz="1200" dirty="0">
                <a:latin typeface="Times New Roman"/>
                <a:cs typeface="Times New Roman"/>
              </a:rPr>
              <a:t>1.2</a:t>
            </a:r>
          </a:p>
        </p:txBody>
      </p:sp>
      <p:sp>
        <p:nvSpPr>
          <p:cNvPr id="5" name="object 5"/>
          <p:cNvSpPr txBox="1"/>
          <p:nvPr/>
        </p:nvSpPr>
        <p:spPr>
          <a:xfrm>
            <a:off x="2209926" y="9339783"/>
            <a:ext cx="360045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Figure </a:t>
            </a:r>
            <a:r>
              <a:rPr sz="1200" b="1" dirty="0">
                <a:latin typeface="Times New Roman"/>
                <a:cs typeface="Times New Roman"/>
              </a:rPr>
              <a:t>1.2</a:t>
            </a:r>
            <a:r>
              <a:rPr sz="1200" b="1" spc="15" dirty="0">
                <a:latin typeface="Times New Roman"/>
                <a:cs typeface="Times New Roman"/>
              </a:rPr>
              <a:t> </a:t>
            </a:r>
            <a:r>
              <a:rPr sz="1200" spc="-5" dirty="0">
                <a:latin typeface="Times New Roman"/>
                <a:cs typeface="Times New Roman"/>
              </a:rPr>
              <a:t>Hyper-plane</a:t>
            </a:r>
            <a:r>
              <a:rPr sz="1200" spc="5" dirty="0">
                <a:latin typeface="Times New Roman"/>
                <a:cs typeface="Times New Roman"/>
              </a:rPr>
              <a:t> </a:t>
            </a:r>
            <a:r>
              <a:rPr sz="1200" dirty="0">
                <a:latin typeface="Times New Roman"/>
                <a:cs typeface="Times New Roman"/>
              </a:rPr>
              <a:t>used for</a:t>
            </a:r>
            <a:r>
              <a:rPr sz="1200" spc="-10" dirty="0">
                <a:latin typeface="Times New Roman"/>
                <a:cs typeface="Times New Roman"/>
              </a:rPr>
              <a:t> </a:t>
            </a:r>
            <a:r>
              <a:rPr sz="1200" spc="-5" dirty="0">
                <a:latin typeface="Times New Roman"/>
                <a:cs typeface="Times New Roman"/>
              </a:rPr>
              <a:t>classification</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dirty="0">
                <a:latin typeface="Times New Roman"/>
                <a:cs typeface="Times New Roman"/>
              </a:rPr>
              <a:t>SVM</a:t>
            </a:r>
            <a:r>
              <a:rPr sz="1200" spc="5" dirty="0">
                <a:latin typeface="Times New Roman"/>
                <a:cs typeface="Times New Roman"/>
              </a:rPr>
              <a:t> </a:t>
            </a:r>
            <a:r>
              <a:rPr sz="1200" spc="-5" dirty="0">
                <a:latin typeface="Times New Roman"/>
                <a:cs typeface="Times New Roman"/>
              </a:rPr>
              <a:t>[7]</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8</a:t>
            </a:r>
          </a:p>
        </p:txBody>
      </p:sp>
      <p:sp>
        <p:nvSpPr>
          <p:cNvPr id="2" name="object 2"/>
          <p:cNvSpPr txBox="1"/>
          <p:nvPr/>
        </p:nvSpPr>
        <p:spPr>
          <a:xfrm>
            <a:off x="1359153" y="886714"/>
            <a:ext cx="5309235" cy="8035469"/>
          </a:xfrm>
          <a:prstGeom prst="rect">
            <a:avLst/>
          </a:prstGeom>
        </p:spPr>
        <p:txBody>
          <a:bodyPr vert="horz" wrap="square" lIns="0" tIns="12700" rIns="0" bIns="0" rtlCol="0">
            <a:spAutoFit/>
          </a:bodyPr>
          <a:lstStyle/>
          <a:p>
            <a:pPr marL="12700">
              <a:lnSpc>
                <a:spcPct val="100000"/>
              </a:lnSpc>
              <a:spcBef>
                <a:spcPts val="100"/>
              </a:spcBef>
            </a:pPr>
            <a:r>
              <a:rPr sz="1400" b="1" dirty="0">
                <a:latin typeface="Times New Roman"/>
                <a:cs typeface="Times New Roman"/>
              </a:rPr>
              <a:t>1.5</a:t>
            </a:r>
            <a:r>
              <a:rPr sz="1400" b="1" spc="-20" dirty="0">
                <a:latin typeface="Times New Roman"/>
                <a:cs typeface="Times New Roman"/>
              </a:rPr>
              <a:t> </a:t>
            </a:r>
            <a:r>
              <a:rPr sz="1400" b="1" spc="-5" dirty="0">
                <a:latin typeface="Times New Roman"/>
                <a:cs typeface="Times New Roman"/>
              </a:rPr>
              <a:t>Goal</a:t>
            </a:r>
            <a:r>
              <a:rPr sz="1400" b="1" spc="-35" dirty="0">
                <a:latin typeface="Times New Roman"/>
                <a:cs typeface="Times New Roman"/>
              </a:rPr>
              <a:t> </a:t>
            </a:r>
            <a:r>
              <a:rPr sz="1400" b="1" dirty="0">
                <a:latin typeface="Times New Roman"/>
                <a:cs typeface="Times New Roman"/>
              </a:rPr>
              <a:t>of</a:t>
            </a:r>
            <a:r>
              <a:rPr sz="1400" b="1" spc="-15" dirty="0">
                <a:latin typeface="Times New Roman"/>
                <a:cs typeface="Times New Roman"/>
              </a:rPr>
              <a:t> </a:t>
            </a:r>
            <a:r>
              <a:rPr sz="1400" b="1" spc="-5" dirty="0">
                <a:latin typeface="Times New Roman"/>
                <a:cs typeface="Times New Roman"/>
              </a:rPr>
              <a:t>Thesis</a:t>
            </a:r>
            <a:endParaRPr sz="1400" dirty="0">
              <a:latin typeface="Times New Roman"/>
              <a:cs typeface="Times New Roman"/>
            </a:endParaRPr>
          </a:p>
          <a:p>
            <a:pPr marL="12700" marR="5080" algn="just">
              <a:lnSpc>
                <a:spcPct val="142900"/>
              </a:lnSpc>
              <a:spcBef>
                <a:spcPts val="1145"/>
              </a:spcBef>
            </a:pPr>
            <a:r>
              <a:rPr sz="1200" dirty="0">
                <a:latin typeface="Times New Roman"/>
                <a:cs typeface="Times New Roman"/>
              </a:rPr>
              <a:t>With the </a:t>
            </a:r>
            <a:r>
              <a:rPr sz="1200" spc="-5" dirty="0">
                <a:latin typeface="Times New Roman"/>
                <a:cs typeface="Times New Roman"/>
              </a:rPr>
              <a:t>emergence </a:t>
            </a:r>
            <a:r>
              <a:rPr sz="1200" dirty="0">
                <a:latin typeface="Times New Roman"/>
                <a:cs typeface="Times New Roman"/>
              </a:rPr>
              <a:t>of </a:t>
            </a:r>
            <a:r>
              <a:rPr sz="1200" spc="-5" dirty="0">
                <a:latin typeface="Times New Roman"/>
                <a:cs typeface="Times New Roman"/>
              </a:rPr>
              <a:t>social networking, </a:t>
            </a:r>
            <a:r>
              <a:rPr sz="1200" spc="5" dirty="0">
                <a:latin typeface="Times New Roman"/>
                <a:cs typeface="Times New Roman"/>
              </a:rPr>
              <a:t>many </a:t>
            </a:r>
            <a:r>
              <a:rPr sz="1200" spc="-5" dirty="0">
                <a:latin typeface="Times New Roman"/>
                <a:cs typeface="Times New Roman"/>
              </a:rPr>
              <a:t>websites have evolved </a:t>
            </a:r>
            <a:r>
              <a:rPr sz="1200" dirty="0">
                <a:latin typeface="Times New Roman"/>
                <a:cs typeface="Times New Roman"/>
              </a:rPr>
              <a:t>in the </a:t>
            </a:r>
            <a:r>
              <a:rPr sz="1200" spc="-5" dirty="0">
                <a:latin typeface="Times New Roman"/>
                <a:cs typeface="Times New Roman"/>
              </a:rPr>
              <a:t>past </a:t>
            </a:r>
            <a:r>
              <a:rPr sz="1200" dirty="0">
                <a:latin typeface="Times New Roman"/>
                <a:cs typeface="Times New Roman"/>
              </a:rPr>
              <a:t> </a:t>
            </a:r>
            <a:r>
              <a:rPr sz="1200" spc="-5" dirty="0">
                <a:latin typeface="Times New Roman"/>
                <a:cs typeface="Times New Roman"/>
              </a:rPr>
              <a:t>decade</a:t>
            </a:r>
            <a:r>
              <a:rPr sz="1200" dirty="0">
                <a:latin typeface="Times New Roman"/>
                <a:cs typeface="Times New Roman"/>
              </a:rPr>
              <a:t> like </a:t>
            </a:r>
            <a:r>
              <a:rPr sz="1200" spc="-5" dirty="0">
                <a:latin typeface="Times New Roman"/>
                <a:cs typeface="Times New Roman"/>
              </a:rPr>
              <a:t>Twitter,</a:t>
            </a:r>
            <a:r>
              <a:rPr sz="1200" dirty="0">
                <a:latin typeface="Times New Roman"/>
                <a:cs typeface="Times New Roman"/>
              </a:rPr>
              <a:t> </a:t>
            </a:r>
            <a:r>
              <a:rPr sz="1200" spc="-5" dirty="0">
                <a:latin typeface="Times New Roman"/>
                <a:cs typeface="Times New Roman"/>
              </a:rPr>
              <a:t>Facebook,</a:t>
            </a:r>
            <a:r>
              <a:rPr sz="1200" dirty="0">
                <a:latin typeface="Times New Roman"/>
                <a:cs typeface="Times New Roman"/>
              </a:rPr>
              <a:t> </a:t>
            </a:r>
            <a:r>
              <a:rPr sz="1200" spc="-5" dirty="0">
                <a:latin typeface="Times New Roman"/>
                <a:cs typeface="Times New Roman"/>
              </a:rPr>
              <a:t>Tumbler,</a:t>
            </a:r>
            <a:r>
              <a:rPr sz="1200" dirty="0">
                <a:latin typeface="Times New Roman"/>
                <a:cs typeface="Times New Roman"/>
              </a:rPr>
              <a:t> etc.</a:t>
            </a:r>
            <a:r>
              <a:rPr sz="1200" spc="5" dirty="0">
                <a:latin typeface="Times New Roman"/>
                <a:cs typeface="Times New Roman"/>
              </a:rPr>
              <a:t> </a:t>
            </a:r>
            <a:r>
              <a:rPr sz="1200" spc="-5" dirty="0">
                <a:latin typeface="Times New Roman"/>
                <a:cs typeface="Times New Roman"/>
              </a:rPr>
              <a:t>Twitter</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one the website </a:t>
            </a:r>
            <a:r>
              <a:rPr sz="1200" spc="-5" dirty="0">
                <a:latin typeface="Times New Roman"/>
                <a:cs typeface="Times New Roman"/>
              </a:rPr>
              <a:t>which</a:t>
            </a:r>
            <a:r>
              <a:rPr sz="1200" spc="290" dirty="0">
                <a:latin typeface="Times New Roman"/>
                <a:cs typeface="Times New Roman"/>
              </a:rPr>
              <a:t> </a:t>
            </a:r>
            <a:r>
              <a:rPr sz="1200" spc="-5" dirty="0">
                <a:latin typeface="Times New Roman"/>
                <a:cs typeface="Times New Roman"/>
              </a:rPr>
              <a:t>is </a:t>
            </a:r>
            <a:r>
              <a:rPr sz="1200" dirty="0">
                <a:latin typeface="Times New Roman"/>
                <a:cs typeface="Times New Roman"/>
              </a:rPr>
              <a:t> widely used </a:t>
            </a:r>
            <a:r>
              <a:rPr sz="1200" spc="-5" dirty="0">
                <a:latin typeface="Times New Roman"/>
                <a:cs typeface="Times New Roman"/>
              </a:rPr>
              <a:t>all over </a:t>
            </a:r>
            <a:r>
              <a:rPr sz="1200" dirty="0">
                <a:latin typeface="Times New Roman"/>
                <a:cs typeface="Times New Roman"/>
              </a:rPr>
              <a:t>the </a:t>
            </a:r>
            <a:r>
              <a:rPr sz="1200" spc="-5" dirty="0">
                <a:latin typeface="Times New Roman"/>
                <a:cs typeface="Times New Roman"/>
              </a:rPr>
              <a:t>world. According </a:t>
            </a:r>
            <a:r>
              <a:rPr sz="1200" dirty="0">
                <a:latin typeface="Times New Roman"/>
                <a:cs typeface="Times New Roman"/>
              </a:rPr>
              <a:t>to Twitter it </a:t>
            </a:r>
            <a:r>
              <a:rPr sz="1200" spc="-5" dirty="0">
                <a:latin typeface="Times New Roman"/>
                <a:cs typeface="Times New Roman"/>
              </a:rPr>
              <a:t>has been recorded </a:t>
            </a:r>
            <a:r>
              <a:rPr sz="1200" dirty="0">
                <a:latin typeface="Times New Roman"/>
                <a:cs typeface="Times New Roman"/>
              </a:rPr>
              <a:t>that </a:t>
            </a:r>
            <a:r>
              <a:rPr sz="1200" spc="-5" dirty="0">
                <a:latin typeface="Times New Roman"/>
                <a:cs typeface="Times New Roman"/>
              </a:rPr>
              <a:t>around </a:t>
            </a:r>
            <a:r>
              <a:rPr sz="1200" dirty="0">
                <a:latin typeface="Times New Roman"/>
                <a:cs typeface="Times New Roman"/>
              </a:rPr>
              <a:t> 200 billion </a:t>
            </a:r>
            <a:r>
              <a:rPr sz="1200" spc="-5" dirty="0">
                <a:latin typeface="Times New Roman"/>
                <a:cs typeface="Times New Roman"/>
              </a:rPr>
              <a:t>tweets </a:t>
            </a:r>
            <a:r>
              <a:rPr sz="1200" dirty="0">
                <a:latin typeface="Times New Roman"/>
                <a:cs typeface="Times New Roman"/>
              </a:rPr>
              <a:t>posts every </a:t>
            </a:r>
            <a:r>
              <a:rPr sz="1200" spc="-5" dirty="0">
                <a:latin typeface="Times New Roman"/>
                <a:cs typeface="Times New Roman"/>
              </a:rPr>
              <a:t>year. Twitter allows people </a:t>
            </a:r>
            <a:r>
              <a:rPr sz="1200" dirty="0">
                <a:latin typeface="Times New Roman"/>
                <a:cs typeface="Times New Roman"/>
              </a:rPr>
              <a:t>to </a:t>
            </a:r>
            <a:r>
              <a:rPr sz="1200" spc="-5" dirty="0">
                <a:latin typeface="Times New Roman"/>
                <a:cs typeface="Times New Roman"/>
              </a:rPr>
              <a:t>express </a:t>
            </a:r>
            <a:r>
              <a:rPr sz="1200" dirty="0">
                <a:latin typeface="Times New Roman"/>
                <a:cs typeface="Times New Roman"/>
              </a:rPr>
              <a:t>their </a:t>
            </a:r>
            <a:r>
              <a:rPr sz="1200" spc="-5" dirty="0">
                <a:latin typeface="Times New Roman"/>
                <a:cs typeface="Times New Roman"/>
              </a:rPr>
              <a:t>thoughts, </a:t>
            </a:r>
            <a:r>
              <a:rPr sz="1200" dirty="0">
                <a:latin typeface="Times New Roman"/>
                <a:cs typeface="Times New Roman"/>
              </a:rPr>
              <a:t> </a:t>
            </a:r>
            <a:r>
              <a:rPr sz="1200" spc="-5" dirty="0">
                <a:latin typeface="Times New Roman"/>
                <a:cs typeface="Times New Roman"/>
              </a:rPr>
              <a:t>feelings, emotions, opinions, reviews, etc. about </a:t>
            </a:r>
            <a:r>
              <a:rPr sz="1200" dirty="0">
                <a:latin typeface="Times New Roman"/>
                <a:cs typeface="Times New Roman"/>
              </a:rPr>
              <a:t>any topic in </a:t>
            </a:r>
            <a:r>
              <a:rPr sz="1200" spc="-5" dirty="0">
                <a:latin typeface="Times New Roman"/>
                <a:cs typeface="Times New Roman"/>
              </a:rPr>
              <a:t>natural </a:t>
            </a:r>
            <a:r>
              <a:rPr sz="1200" dirty="0">
                <a:latin typeface="Times New Roman"/>
                <a:cs typeface="Times New Roman"/>
              </a:rPr>
              <a:t>language within </a:t>
            </a:r>
            <a:r>
              <a:rPr sz="1200" spc="5" dirty="0">
                <a:latin typeface="Times New Roman"/>
                <a:cs typeface="Times New Roman"/>
              </a:rPr>
              <a:t> </a:t>
            </a:r>
            <a:r>
              <a:rPr sz="1200" dirty="0">
                <a:latin typeface="Times New Roman"/>
                <a:cs typeface="Times New Roman"/>
              </a:rPr>
              <a:t>140 </a:t>
            </a:r>
            <a:r>
              <a:rPr sz="1200" spc="-5" dirty="0">
                <a:latin typeface="Times New Roman"/>
                <a:cs typeface="Times New Roman"/>
              </a:rPr>
              <a:t>characters. Python is </a:t>
            </a:r>
            <a:r>
              <a:rPr sz="1200" dirty="0">
                <a:latin typeface="Times New Roman"/>
                <a:cs typeface="Times New Roman"/>
              </a:rPr>
              <a:t>the </a:t>
            </a:r>
            <a:r>
              <a:rPr sz="1200" spc="-5" dirty="0">
                <a:latin typeface="Times New Roman"/>
                <a:cs typeface="Times New Roman"/>
              </a:rPr>
              <a:t>standard high-level programming language </a:t>
            </a:r>
            <a:r>
              <a:rPr sz="1200" dirty="0">
                <a:latin typeface="Times New Roman"/>
                <a:cs typeface="Times New Roman"/>
              </a:rPr>
              <a:t>which </a:t>
            </a:r>
            <a:r>
              <a:rPr sz="1200" spc="-5" dirty="0">
                <a:latin typeface="Times New Roman"/>
                <a:cs typeface="Times New Roman"/>
              </a:rPr>
              <a:t>is best </a:t>
            </a:r>
            <a:r>
              <a:rPr sz="1200" dirty="0">
                <a:latin typeface="Times New Roman"/>
                <a:cs typeface="Times New Roman"/>
              </a:rPr>
              <a:t> for </a:t>
            </a:r>
            <a:r>
              <a:rPr sz="1200" spc="-5" dirty="0">
                <a:latin typeface="Times New Roman"/>
                <a:cs typeface="Times New Roman"/>
              </a:rPr>
              <a:t>NLP. </a:t>
            </a:r>
            <a:r>
              <a:rPr sz="1200" dirty="0">
                <a:latin typeface="Times New Roman"/>
                <a:cs typeface="Times New Roman"/>
              </a:rPr>
              <a:t>Thus, for processing </a:t>
            </a:r>
            <a:r>
              <a:rPr sz="1200" spc="-5" dirty="0">
                <a:latin typeface="Times New Roman"/>
                <a:cs typeface="Times New Roman"/>
              </a:rPr>
              <a:t>natural language data, Python </a:t>
            </a:r>
            <a:r>
              <a:rPr sz="1200" dirty="0">
                <a:latin typeface="Times New Roman"/>
                <a:cs typeface="Times New Roman"/>
              </a:rPr>
              <a:t>uses one </a:t>
            </a:r>
            <a:r>
              <a:rPr sz="1200" spc="5" dirty="0">
                <a:latin typeface="Times New Roman"/>
                <a:cs typeface="Times New Roman"/>
              </a:rPr>
              <a:t>of </a:t>
            </a:r>
            <a:r>
              <a:rPr sz="1200" spc="-5" dirty="0">
                <a:latin typeface="Times New Roman"/>
                <a:cs typeface="Times New Roman"/>
              </a:rPr>
              <a:t>its libraries </a:t>
            </a:r>
            <a:r>
              <a:rPr sz="1200" dirty="0">
                <a:latin typeface="Times New Roman"/>
                <a:cs typeface="Times New Roman"/>
              </a:rPr>
              <a:t> </a:t>
            </a:r>
            <a:r>
              <a:rPr sz="1200" spc="-5" dirty="0">
                <a:latin typeface="Times New Roman"/>
                <a:cs typeface="Times New Roman"/>
              </a:rPr>
              <a:t>called Natural</a:t>
            </a:r>
            <a:r>
              <a:rPr sz="1200" dirty="0">
                <a:latin typeface="Times New Roman"/>
                <a:cs typeface="Times New Roman"/>
              </a:rPr>
              <a:t> </a:t>
            </a:r>
            <a:r>
              <a:rPr sz="1200" spc="-5" dirty="0">
                <a:latin typeface="Times New Roman"/>
                <a:cs typeface="Times New Roman"/>
              </a:rPr>
              <a:t>Language </a:t>
            </a:r>
            <a:r>
              <a:rPr sz="1200" dirty="0">
                <a:latin typeface="Times New Roman"/>
                <a:cs typeface="Times New Roman"/>
              </a:rPr>
              <a:t>Toolkit. </a:t>
            </a:r>
            <a:r>
              <a:rPr sz="1200" spc="-10" dirty="0">
                <a:latin typeface="Times New Roman"/>
                <a:cs typeface="Times New Roman"/>
              </a:rPr>
              <a:t>NLTK</a:t>
            </a:r>
            <a:r>
              <a:rPr sz="1200" spc="-5" dirty="0">
                <a:latin typeface="Times New Roman"/>
                <a:cs typeface="Times New Roman"/>
              </a:rPr>
              <a:t> </a:t>
            </a:r>
            <a:r>
              <a:rPr sz="1200" dirty="0">
                <a:latin typeface="Times New Roman"/>
                <a:cs typeface="Times New Roman"/>
              </a:rPr>
              <a:t>provides </a:t>
            </a:r>
            <a:r>
              <a:rPr sz="1200" spc="-5" dirty="0">
                <a:latin typeface="Times New Roman"/>
                <a:cs typeface="Times New Roman"/>
              </a:rPr>
              <a:t>large</a:t>
            </a:r>
            <a:r>
              <a:rPr sz="1200" spc="290" dirty="0">
                <a:latin typeface="Times New Roman"/>
                <a:cs typeface="Times New Roman"/>
              </a:rPr>
              <a:t> </a:t>
            </a:r>
            <a:r>
              <a:rPr sz="1200" spc="-5" dirty="0">
                <a:latin typeface="Times New Roman"/>
                <a:cs typeface="Times New Roman"/>
              </a:rPr>
              <a:t>amount</a:t>
            </a:r>
            <a:r>
              <a:rPr sz="1200" spc="290" dirty="0">
                <a:latin typeface="Times New Roman"/>
                <a:cs typeface="Times New Roman"/>
              </a:rPr>
              <a:t> </a:t>
            </a:r>
            <a:r>
              <a:rPr sz="1200" dirty="0">
                <a:latin typeface="Times New Roman"/>
                <a:cs typeface="Times New Roman"/>
              </a:rPr>
              <a:t>of </a:t>
            </a:r>
            <a:r>
              <a:rPr sz="1200" spc="-5" dirty="0">
                <a:latin typeface="Times New Roman"/>
                <a:cs typeface="Times New Roman"/>
              </a:rPr>
              <a:t>corpora which </a:t>
            </a:r>
            <a:r>
              <a:rPr sz="1200" dirty="0">
                <a:latin typeface="Times New Roman"/>
                <a:cs typeface="Times New Roman"/>
              </a:rPr>
              <a:t> </a:t>
            </a:r>
            <a:r>
              <a:rPr sz="1200" spc="-5" dirty="0">
                <a:latin typeface="Times New Roman"/>
                <a:cs typeface="Times New Roman"/>
              </a:rPr>
              <a:t>helps</a:t>
            </a:r>
            <a:r>
              <a:rPr sz="1200" dirty="0">
                <a:latin typeface="Times New Roman"/>
                <a:cs typeface="Times New Roman"/>
              </a:rPr>
              <a:t> in </a:t>
            </a:r>
            <a:r>
              <a:rPr sz="1200" spc="-5" dirty="0">
                <a:latin typeface="Times New Roman"/>
                <a:cs typeface="Times New Roman"/>
              </a:rPr>
              <a:t>training classifiers and </a:t>
            </a:r>
            <a:r>
              <a:rPr sz="1200" dirty="0">
                <a:latin typeface="Times New Roman"/>
                <a:cs typeface="Times New Roman"/>
              </a:rPr>
              <a:t>it </a:t>
            </a:r>
            <a:r>
              <a:rPr sz="1200" spc="-5" dirty="0">
                <a:latin typeface="Times New Roman"/>
                <a:cs typeface="Times New Roman"/>
              </a:rPr>
              <a:t>helps</a:t>
            </a:r>
            <a:r>
              <a:rPr sz="1200" dirty="0">
                <a:latin typeface="Times New Roman"/>
                <a:cs typeface="Times New Roman"/>
              </a:rPr>
              <a:t> in </a:t>
            </a:r>
            <a:r>
              <a:rPr sz="1200" spc="-5" dirty="0">
                <a:latin typeface="Times New Roman"/>
                <a:cs typeface="Times New Roman"/>
              </a:rPr>
              <a:t>performing all</a:t>
            </a:r>
            <a:r>
              <a:rPr sz="1200" dirty="0">
                <a:latin typeface="Times New Roman"/>
                <a:cs typeface="Times New Roman"/>
              </a:rPr>
              <a:t> </a:t>
            </a:r>
            <a:r>
              <a:rPr sz="1200" spc="-5" dirty="0">
                <a:latin typeface="Times New Roman"/>
                <a:cs typeface="Times New Roman"/>
              </a:rPr>
              <a:t>NLP</a:t>
            </a:r>
            <a:r>
              <a:rPr sz="1200" dirty="0">
                <a:latin typeface="Times New Roman"/>
                <a:cs typeface="Times New Roman"/>
              </a:rPr>
              <a:t> methodology like </a:t>
            </a:r>
            <a:r>
              <a:rPr sz="1200" spc="5" dirty="0">
                <a:latin typeface="Times New Roman"/>
                <a:cs typeface="Times New Roman"/>
              </a:rPr>
              <a:t> </a:t>
            </a:r>
            <a:r>
              <a:rPr sz="1200" spc="-5" dirty="0">
                <a:latin typeface="Times New Roman"/>
                <a:cs typeface="Times New Roman"/>
              </a:rPr>
              <a:t>tokenizing, part-of-speech tagging, stemming, lemmatizing, parsing and </a:t>
            </a:r>
            <a:r>
              <a:rPr sz="1200" dirty="0">
                <a:latin typeface="Times New Roman"/>
                <a:cs typeface="Times New Roman"/>
              </a:rPr>
              <a:t>performing </a:t>
            </a:r>
            <a:r>
              <a:rPr sz="1200" spc="5" dirty="0">
                <a:latin typeface="Times New Roman"/>
                <a:cs typeface="Times New Roman"/>
              </a:rPr>
              <a:t> </a:t>
            </a:r>
            <a:r>
              <a:rPr sz="1200" spc="-5" dirty="0">
                <a:latin typeface="Times New Roman"/>
                <a:cs typeface="Times New Roman"/>
              </a:rPr>
              <a:t>sentiment analysis</a:t>
            </a:r>
            <a:r>
              <a:rPr sz="1200" dirty="0">
                <a:latin typeface="Times New Roman"/>
                <a:cs typeface="Times New Roman"/>
              </a:rPr>
              <a:t> for</a:t>
            </a:r>
            <a:r>
              <a:rPr sz="1200" spc="5" dirty="0">
                <a:latin typeface="Times New Roman"/>
                <a:cs typeface="Times New Roman"/>
              </a:rPr>
              <a:t> </a:t>
            </a:r>
            <a:r>
              <a:rPr sz="1200" spc="-5" dirty="0">
                <a:latin typeface="Times New Roman"/>
                <a:cs typeface="Times New Roman"/>
              </a:rPr>
              <a:t>given</a:t>
            </a:r>
            <a:r>
              <a:rPr sz="1200" dirty="0">
                <a:latin typeface="Times New Roman"/>
                <a:cs typeface="Times New Roman"/>
              </a:rPr>
              <a:t> </a:t>
            </a:r>
            <a:r>
              <a:rPr sz="1200" spc="-5" dirty="0">
                <a:latin typeface="Times New Roman"/>
                <a:cs typeface="Times New Roman"/>
              </a:rPr>
              <a:t>datasets.</a:t>
            </a:r>
            <a:endParaRPr sz="1200" dirty="0">
              <a:latin typeface="Times New Roman"/>
              <a:cs typeface="Times New Roman"/>
            </a:endParaRPr>
          </a:p>
          <a:p>
            <a:pPr marL="12700" marR="5080" algn="just">
              <a:lnSpc>
                <a:spcPct val="142900"/>
              </a:lnSpc>
              <a:spcBef>
                <a:spcPts val="1120"/>
              </a:spcBef>
            </a:pPr>
            <a:r>
              <a:rPr sz="1200" spc="-10" dirty="0">
                <a:latin typeface="Times New Roman"/>
                <a:cs typeface="Times New Roman"/>
              </a:rPr>
              <a:t>It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challenging </a:t>
            </a:r>
            <a:r>
              <a:rPr sz="1200" dirty="0">
                <a:latin typeface="Times New Roman"/>
                <a:cs typeface="Times New Roman"/>
              </a:rPr>
              <a:t>task to </a:t>
            </a:r>
            <a:r>
              <a:rPr sz="1200" spc="-5" dirty="0">
                <a:latin typeface="Times New Roman"/>
                <a:cs typeface="Times New Roman"/>
              </a:rPr>
              <a:t>deal </a:t>
            </a:r>
            <a:r>
              <a:rPr sz="1200" dirty="0">
                <a:latin typeface="Times New Roman"/>
                <a:cs typeface="Times New Roman"/>
              </a:rPr>
              <a:t>with a </a:t>
            </a:r>
            <a:r>
              <a:rPr sz="1200" spc="-5" dirty="0">
                <a:latin typeface="Times New Roman"/>
                <a:cs typeface="Times New Roman"/>
              </a:rPr>
              <a:t>large dataset, </a:t>
            </a:r>
            <a:r>
              <a:rPr sz="1200" dirty="0">
                <a:latin typeface="Times New Roman"/>
                <a:cs typeface="Times New Roman"/>
              </a:rPr>
              <a:t>but with the </a:t>
            </a:r>
            <a:r>
              <a:rPr sz="1200" spc="-5" dirty="0">
                <a:latin typeface="Times New Roman"/>
                <a:cs typeface="Times New Roman"/>
              </a:rPr>
              <a:t>use </a:t>
            </a:r>
            <a:r>
              <a:rPr sz="1200" dirty="0">
                <a:latin typeface="Times New Roman"/>
                <a:cs typeface="Times New Roman"/>
              </a:rPr>
              <a:t>of </a:t>
            </a:r>
            <a:r>
              <a:rPr sz="1200" spc="-10" dirty="0">
                <a:latin typeface="Times New Roman"/>
                <a:cs typeface="Times New Roman"/>
              </a:rPr>
              <a:t>NLTK </a:t>
            </a:r>
            <a:r>
              <a:rPr sz="1200" dirty="0">
                <a:latin typeface="Times New Roman"/>
                <a:cs typeface="Times New Roman"/>
              </a:rPr>
              <a:t>we </a:t>
            </a:r>
            <a:r>
              <a:rPr sz="1200" spc="-5" dirty="0">
                <a:latin typeface="Times New Roman"/>
                <a:cs typeface="Times New Roman"/>
              </a:rPr>
              <a:t>can </a:t>
            </a:r>
            <a:r>
              <a:rPr sz="1200" dirty="0">
                <a:latin typeface="Times New Roman"/>
                <a:cs typeface="Times New Roman"/>
              </a:rPr>
              <a:t> easily classify our </a:t>
            </a:r>
            <a:r>
              <a:rPr sz="1200" spc="-5" dirty="0">
                <a:latin typeface="Times New Roman"/>
                <a:cs typeface="Times New Roman"/>
              </a:rPr>
              <a:t>data </a:t>
            </a:r>
            <a:r>
              <a:rPr sz="1200" dirty="0">
                <a:latin typeface="Times New Roman"/>
                <a:cs typeface="Times New Roman"/>
              </a:rPr>
              <a:t>and </a:t>
            </a:r>
            <a:r>
              <a:rPr sz="1200" spc="-5" dirty="0">
                <a:latin typeface="Times New Roman"/>
                <a:cs typeface="Times New Roman"/>
              </a:rPr>
              <a:t>give </a:t>
            </a:r>
            <a:r>
              <a:rPr sz="1200" dirty="0">
                <a:latin typeface="Times New Roman"/>
                <a:cs typeface="Times New Roman"/>
              </a:rPr>
              <a:t>more </a:t>
            </a:r>
            <a:r>
              <a:rPr sz="1200" spc="-5" dirty="0">
                <a:latin typeface="Times New Roman"/>
                <a:cs typeface="Times New Roman"/>
              </a:rPr>
              <a:t>accurate results based </a:t>
            </a:r>
            <a:r>
              <a:rPr sz="1200" dirty="0">
                <a:latin typeface="Times New Roman"/>
                <a:cs typeface="Times New Roman"/>
              </a:rPr>
              <a:t>on </a:t>
            </a:r>
            <a:r>
              <a:rPr sz="1200" spc="-5" dirty="0">
                <a:latin typeface="Times New Roman"/>
                <a:cs typeface="Times New Roman"/>
              </a:rPr>
              <a:t>different classifiers. </a:t>
            </a:r>
            <a:r>
              <a:rPr sz="1200" dirty="0">
                <a:latin typeface="Times New Roman"/>
                <a:cs typeface="Times New Roman"/>
              </a:rPr>
              <a:t> The </a:t>
            </a:r>
            <a:r>
              <a:rPr sz="1200" spc="-5" dirty="0">
                <a:latin typeface="Times New Roman"/>
                <a:cs typeface="Times New Roman"/>
              </a:rPr>
              <a:t>goal </a:t>
            </a:r>
            <a:r>
              <a:rPr sz="1200" spc="5" dirty="0">
                <a:latin typeface="Times New Roman"/>
                <a:cs typeface="Times New Roman"/>
              </a:rPr>
              <a:t>of </a:t>
            </a:r>
            <a:r>
              <a:rPr sz="1200" dirty="0">
                <a:latin typeface="Times New Roman"/>
                <a:cs typeface="Times New Roman"/>
              </a:rPr>
              <a:t>this </a:t>
            </a:r>
            <a:r>
              <a:rPr sz="1200" spc="-5" dirty="0">
                <a:latin typeface="Times New Roman"/>
                <a:cs typeface="Times New Roman"/>
              </a:rPr>
              <a:t>thesis </a:t>
            </a:r>
            <a:r>
              <a:rPr sz="1200" dirty="0">
                <a:latin typeface="Times New Roman"/>
                <a:cs typeface="Times New Roman"/>
              </a:rPr>
              <a:t>is to </a:t>
            </a:r>
            <a:r>
              <a:rPr sz="1200" spc="-5" dirty="0">
                <a:latin typeface="Times New Roman"/>
                <a:cs typeface="Times New Roman"/>
              </a:rPr>
              <a:t>perform sentiment analysis </a:t>
            </a:r>
            <a:r>
              <a:rPr sz="1200" dirty="0">
                <a:latin typeface="Times New Roman"/>
                <a:cs typeface="Times New Roman"/>
              </a:rPr>
              <a:t>on </a:t>
            </a:r>
            <a:r>
              <a:rPr sz="1200" spc="-5" dirty="0">
                <a:latin typeface="Times New Roman"/>
                <a:cs typeface="Times New Roman"/>
              </a:rPr>
              <a:t>different Indian </a:t>
            </a:r>
            <a:r>
              <a:rPr sz="1200" spc="-5" dirty="0" smtClean="0">
                <a:latin typeface="Times New Roman"/>
                <a:cs typeface="Times New Roman"/>
              </a:rPr>
              <a:t> </a:t>
            </a:r>
            <a:r>
              <a:rPr sz="1200" dirty="0">
                <a:latin typeface="Times New Roman"/>
                <a:cs typeface="Times New Roman"/>
              </a:rPr>
              <a:t>Public opinions </a:t>
            </a:r>
            <a:r>
              <a:rPr sz="1200" spc="-5" dirty="0" smtClean="0">
                <a:latin typeface="Times New Roman"/>
                <a:cs typeface="Times New Roman"/>
              </a:rPr>
              <a:t> </a:t>
            </a:r>
            <a:r>
              <a:rPr sz="1200" spc="-5" dirty="0">
                <a:latin typeface="Times New Roman"/>
                <a:cs typeface="Times New Roman"/>
              </a:rPr>
              <a:t>are mined </a:t>
            </a:r>
            <a:r>
              <a:rPr sz="1200" dirty="0">
                <a:latin typeface="Times New Roman"/>
                <a:cs typeface="Times New Roman"/>
              </a:rPr>
              <a:t>from </a:t>
            </a:r>
            <a:r>
              <a:rPr sz="1200" spc="-5" dirty="0">
                <a:latin typeface="Times New Roman"/>
                <a:cs typeface="Times New Roman"/>
              </a:rPr>
              <a:t>Twitter and </a:t>
            </a:r>
            <a:r>
              <a:rPr sz="1200" dirty="0">
                <a:latin typeface="Times New Roman"/>
                <a:cs typeface="Times New Roman"/>
              </a:rPr>
              <a:t>then </a:t>
            </a:r>
            <a:r>
              <a:rPr sz="1200" spc="5" dirty="0">
                <a:latin typeface="Times New Roman"/>
                <a:cs typeface="Times New Roman"/>
              </a:rPr>
              <a:t> </a:t>
            </a:r>
            <a:r>
              <a:rPr sz="1200" spc="-5" dirty="0">
                <a:latin typeface="Times New Roman"/>
                <a:cs typeface="Times New Roman"/>
              </a:rPr>
              <a:t>classified </a:t>
            </a:r>
            <a:r>
              <a:rPr sz="1200" dirty="0">
                <a:latin typeface="Times New Roman"/>
                <a:cs typeface="Times New Roman"/>
              </a:rPr>
              <a:t>into </a:t>
            </a:r>
            <a:r>
              <a:rPr sz="1200" spc="-5" dirty="0">
                <a:latin typeface="Times New Roman"/>
                <a:cs typeface="Times New Roman"/>
              </a:rPr>
              <a:t>sentiments, whether </a:t>
            </a:r>
            <a:r>
              <a:rPr sz="1200" dirty="0">
                <a:latin typeface="Times New Roman"/>
                <a:cs typeface="Times New Roman"/>
              </a:rPr>
              <a:t>positive or </a:t>
            </a:r>
            <a:r>
              <a:rPr sz="1200" spc="-5" dirty="0">
                <a:latin typeface="Times New Roman"/>
                <a:cs typeface="Times New Roman"/>
              </a:rPr>
              <a:t>negative </a:t>
            </a:r>
            <a:r>
              <a:rPr sz="1200" spc="10" dirty="0">
                <a:latin typeface="Times New Roman"/>
                <a:cs typeface="Times New Roman"/>
              </a:rPr>
              <a:t>by </a:t>
            </a:r>
            <a:r>
              <a:rPr sz="1200" dirty="0">
                <a:latin typeface="Times New Roman"/>
                <a:cs typeface="Times New Roman"/>
              </a:rPr>
              <a:t>using supervised machine </a:t>
            </a:r>
            <a:r>
              <a:rPr sz="1200" spc="5" dirty="0">
                <a:latin typeface="Times New Roman"/>
                <a:cs typeface="Times New Roman"/>
              </a:rPr>
              <a:t> </a:t>
            </a:r>
            <a:r>
              <a:rPr sz="1200" spc="-5" dirty="0">
                <a:latin typeface="Times New Roman"/>
                <a:cs typeface="Times New Roman"/>
              </a:rPr>
              <a:t>learning classifiers. </a:t>
            </a:r>
            <a:r>
              <a:rPr sz="1200" dirty="0">
                <a:latin typeface="Times New Roman"/>
                <a:cs typeface="Times New Roman"/>
              </a:rPr>
              <a:t>These </a:t>
            </a:r>
            <a:r>
              <a:rPr sz="1200" spc="-5" dirty="0">
                <a:latin typeface="Times New Roman"/>
                <a:cs typeface="Times New Roman"/>
              </a:rPr>
              <a:t>results will </a:t>
            </a:r>
            <a:r>
              <a:rPr sz="1200" dirty="0">
                <a:latin typeface="Times New Roman"/>
                <a:cs typeface="Times New Roman"/>
              </a:rPr>
              <a:t>let </a:t>
            </a:r>
            <a:r>
              <a:rPr sz="1200" spc="-5" dirty="0">
                <a:latin typeface="Times New Roman"/>
                <a:cs typeface="Times New Roman"/>
              </a:rPr>
              <a:t>us </a:t>
            </a:r>
            <a:r>
              <a:rPr sz="1200" dirty="0">
                <a:latin typeface="Times New Roman"/>
                <a:cs typeface="Times New Roman"/>
              </a:rPr>
              <a:t>know </a:t>
            </a:r>
            <a:r>
              <a:rPr sz="1200" spc="-5" dirty="0">
                <a:latin typeface="Times New Roman"/>
                <a:cs typeface="Times New Roman"/>
              </a:rPr>
              <a:t>about </a:t>
            </a:r>
            <a:r>
              <a:rPr sz="1200" dirty="0">
                <a:latin typeface="Times New Roman"/>
                <a:cs typeface="Times New Roman"/>
              </a:rPr>
              <a:t>the </a:t>
            </a:r>
            <a:r>
              <a:rPr sz="1200" spc="-5" dirty="0">
                <a:latin typeface="Times New Roman"/>
                <a:cs typeface="Times New Roman"/>
              </a:rPr>
              <a:t>reviews and </a:t>
            </a:r>
            <a:r>
              <a:rPr sz="1200" dirty="0">
                <a:latin typeface="Times New Roman"/>
                <a:cs typeface="Times New Roman"/>
              </a:rPr>
              <a:t>opinions of </a:t>
            </a:r>
            <a:r>
              <a:rPr sz="1200" spc="5" dirty="0">
                <a:latin typeface="Times New Roman"/>
                <a:cs typeface="Times New Roman"/>
              </a:rPr>
              <a:t> </a:t>
            </a:r>
            <a:r>
              <a:rPr sz="1200" spc="-5" dirty="0">
                <a:latin typeface="Times New Roman"/>
                <a:cs typeface="Times New Roman"/>
              </a:rPr>
              <a:t>people</a:t>
            </a:r>
            <a:r>
              <a:rPr sz="1200" dirty="0">
                <a:latin typeface="Times New Roman"/>
                <a:cs typeface="Times New Roman"/>
              </a:rPr>
              <a:t> on </a:t>
            </a:r>
            <a:r>
              <a:rPr sz="1200" spc="-5" dirty="0">
                <a:latin typeface="Times New Roman"/>
                <a:cs typeface="Times New Roman"/>
              </a:rPr>
              <a:t>these political</a:t>
            </a:r>
            <a:r>
              <a:rPr sz="1200" spc="10" dirty="0">
                <a:latin typeface="Times New Roman"/>
                <a:cs typeface="Times New Roman"/>
              </a:rPr>
              <a:t> </a:t>
            </a:r>
            <a:r>
              <a:rPr sz="1200" spc="-5" dirty="0">
                <a:latin typeface="Times New Roman"/>
                <a:cs typeface="Times New Roman"/>
              </a:rPr>
              <a:t>parties.</a:t>
            </a:r>
            <a:endParaRPr sz="1200" dirty="0">
              <a:latin typeface="Times New Roman"/>
              <a:cs typeface="Times New Roman"/>
            </a:endParaRPr>
          </a:p>
          <a:p>
            <a:pPr marL="12700" marR="7620" algn="just">
              <a:lnSpc>
                <a:spcPct val="142600"/>
              </a:lnSpc>
              <a:spcBef>
                <a:spcPts val="1130"/>
              </a:spcBef>
            </a:pPr>
            <a:r>
              <a:rPr sz="1200" dirty="0">
                <a:latin typeface="Times New Roman"/>
                <a:cs typeface="Times New Roman"/>
              </a:rPr>
              <a:t>To </a:t>
            </a:r>
            <a:r>
              <a:rPr sz="1200" spc="-5" dirty="0">
                <a:latin typeface="Times New Roman"/>
                <a:cs typeface="Times New Roman"/>
              </a:rPr>
              <a:t>achieve </a:t>
            </a:r>
            <a:r>
              <a:rPr sz="1200" dirty="0">
                <a:latin typeface="Times New Roman"/>
                <a:cs typeface="Times New Roman"/>
              </a:rPr>
              <a:t>this </a:t>
            </a:r>
            <a:r>
              <a:rPr sz="1200" spc="-5" dirty="0">
                <a:latin typeface="Times New Roman"/>
                <a:cs typeface="Times New Roman"/>
              </a:rPr>
              <a:t>goal, </a:t>
            </a:r>
            <a:r>
              <a:rPr sz="1200" dirty="0">
                <a:latin typeface="Times New Roman"/>
                <a:cs typeface="Times New Roman"/>
              </a:rPr>
              <a:t>a module </a:t>
            </a:r>
            <a:r>
              <a:rPr sz="1200" spc="-5" dirty="0">
                <a:latin typeface="Times New Roman"/>
                <a:cs typeface="Times New Roman"/>
              </a:rPr>
              <a:t>is created which </a:t>
            </a:r>
            <a:r>
              <a:rPr sz="1200" dirty="0">
                <a:latin typeface="Times New Roman"/>
                <a:cs typeface="Times New Roman"/>
              </a:rPr>
              <a:t>can </a:t>
            </a:r>
            <a:r>
              <a:rPr sz="1200" spc="-5" dirty="0">
                <a:latin typeface="Times New Roman"/>
                <a:cs typeface="Times New Roman"/>
              </a:rPr>
              <a:t>perform </a:t>
            </a:r>
            <a:r>
              <a:rPr sz="1200" dirty="0">
                <a:latin typeface="Times New Roman"/>
                <a:cs typeface="Times New Roman"/>
              </a:rPr>
              <a:t>live </a:t>
            </a:r>
            <a:r>
              <a:rPr sz="1200" spc="-5" dirty="0">
                <a:latin typeface="Times New Roman"/>
                <a:cs typeface="Times New Roman"/>
              </a:rPr>
              <a:t>sentimental analysis. </a:t>
            </a:r>
            <a:r>
              <a:rPr sz="1200" dirty="0">
                <a:latin typeface="Times New Roman"/>
                <a:cs typeface="Times New Roman"/>
              </a:rPr>
              <a:t> </a:t>
            </a:r>
            <a:r>
              <a:rPr sz="1200" spc="-10" dirty="0">
                <a:latin typeface="Times New Roman"/>
                <a:cs typeface="Times New Roman"/>
              </a:rPr>
              <a:t>In</a:t>
            </a:r>
            <a:r>
              <a:rPr sz="1200" spc="-5" dirty="0">
                <a:latin typeface="Times New Roman"/>
                <a:cs typeface="Times New Roman"/>
              </a:rPr>
              <a:t> </a:t>
            </a:r>
            <a:r>
              <a:rPr sz="1200" dirty="0">
                <a:latin typeface="Times New Roman"/>
                <a:cs typeface="Times New Roman"/>
              </a:rPr>
              <a:t>live</a:t>
            </a:r>
            <a:r>
              <a:rPr sz="1200" spc="5" dirty="0">
                <a:latin typeface="Times New Roman"/>
                <a:cs typeface="Times New Roman"/>
              </a:rPr>
              <a:t> </a:t>
            </a:r>
            <a:r>
              <a:rPr sz="1200" spc="-5" dirty="0">
                <a:latin typeface="Times New Roman"/>
                <a:cs typeface="Times New Roman"/>
              </a:rPr>
              <a:t>sentimental</a:t>
            </a:r>
            <a:r>
              <a:rPr sz="1200" dirty="0">
                <a:latin typeface="Times New Roman"/>
                <a:cs typeface="Times New Roman"/>
              </a:rPr>
              <a:t> </a:t>
            </a:r>
            <a:r>
              <a:rPr sz="1200" spc="-5" dirty="0">
                <a:latin typeface="Times New Roman"/>
                <a:cs typeface="Times New Roman"/>
              </a:rPr>
              <a:t>analysis</a:t>
            </a:r>
            <a:r>
              <a:rPr sz="1200" dirty="0">
                <a:latin typeface="Times New Roman"/>
                <a:cs typeface="Times New Roman"/>
              </a:rPr>
              <a:t> user</a:t>
            </a:r>
            <a:r>
              <a:rPr sz="1200" spc="5" dirty="0">
                <a:latin typeface="Times New Roman"/>
                <a:cs typeface="Times New Roman"/>
              </a:rPr>
              <a:t> </a:t>
            </a:r>
            <a:r>
              <a:rPr sz="1200" spc="-5" dirty="0">
                <a:latin typeface="Times New Roman"/>
                <a:cs typeface="Times New Roman"/>
              </a:rPr>
              <a:t>can</a:t>
            </a:r>
            <a:r>
              <a:rPr sz="1200" dirty="0">
                <a:latin typeface="Times New Roman"/>
                <a:cs typeface="Times New Roman"/>
              </a:rPr>
              <a:t> obtain</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trend</a:t>
            </a:r>
            <a:r>
              <a:rPr sz="1200" dirty="0">
                <a:latin typeface="Times New Roman"/>
                <a:cs typeface="Times New Roman"/>
              </a:rPr>
              <a:t> of</a:t>
            </a:r>
            <a:r>
              <a:rPr sz="1200" spc="5" dirty="0">
                <a:latin typeface="Times New Roman"/>
                <a:cs typeface="Times New Roman"/>
              </a:rPr>
              <a:t> any </a:t>
            </a:r>
            <a:r>
              <a:rPr sz="1200" dirty="0">
                <a:latin typeface="Times New Roman"/>
                <a:cs typeface="Times New Roman"/>
              </a:rPr>
              <a:t>live</a:t>
            </a:r>
            <a:r>
              <a:rPr sz="1200" spc="5" dirty="0">
                <a:latin typeface="Times New Roman"/>
                <a:cs typeface="Times New Roman"/>
              </a:rPr>
              <a:t> </a:t>
            </a:r>
            <a:r>
              <a:rPr sz="1200" dirty="0">
                <a:latin typeface="Times New Roman"/>
                <a:cs typeface="Times New Roman"/>
              </a:rPr>
              <a:t>trending</a:t>
            </a:r>
            <a:r>
              <a:rPr sz="1200" spc="300" dirty="0">
                <a:latin typeface="Times New Roman"/>
                <a:cs typeface="Times New Roman"/>
              </a:rPr>
              <a:t> </a:t>
            </a:r>
            <a:r>
              <a:rPr sz="1200" dirty="0">
                <a:latin typeface="Times New Roman"/>
                <a:cs typeface="Times New Roman"/>
              </a:rPr>
              <a:t>topic </a:t>
            </a:r>
            <a:r>
              <a:rPr sz="1200" spc="5" dirty="0">
                <a:latin typeface="Times New Roman"/>
                <a:cs typeface="Times New Roman"/>
              </a:rPr>
              <a:t> </a:t>
            </a:r>
            <a:r>
              <a:rPr sz="1200" spc="-5" dirty="0">
                <a:latin typeface="Times New Roman"/>
                <a:cs typeface="Times New Roman"/>
              </a:rPr>
              <a:t>depicted </a:t>
            </a:r>
            <a:r>
              <a:rPr sz="1200" spc="10" dirty="0">
                <a:latin typeface="Times New Roman"/>
                <a:cs typeface="Times New Roman"/>
              </a:rPr>
              <a:t>by </a:t>
            </a:r>
            <a:r>
              <a:rPr sz="1200" spc="-5" dirty="0">
                <a:latin typeface="Times New Roman"/>
                <a:cs typeface="Times New Roman"/>
              </a:rPr>
              <a:t>two sentiment </a:t>
            </a:r>
            <a:r>
              <a:rPr sz="1200" dirty="0">
                <a:latin typeface="Times New Roman"/>
                <a:cs typeface="Times New Roman"/>
              </a:rPr>
              <a:t>category (positive and </a:t>
            </a:r>
            <a:r>
              <a:rPr sz="1200" spc="-5" dirty="0">
                <a:latin typeface="Times New Roman"/>
                <a:cs typeface="Times New Roman"/>
              </a:rPr>
              <a:t>negative) </a:t>
            </a:r>
            <a:r>
              <a:rPr sz="1200" dirty="0">
                <a:latin typeface="Times New Roman"/>
                <a:cs typeface="Times New Roman"/>
              </a:rPr>
              <a:t>in live </a:t>
            </a:r>
            <a:r>
              <a:rPr sz="1200" spc="-5" dirty="0">
                <a:latin typeface="Times New Roman"/>
                <a:cs typeface="Times New Roman"/>
              </a:rPr>
              <a:t>graphs. Further </a:t>
            </a:r>
            <a:r>
              <a:rPr sz="1200" dirty="0">
                <a:latin typeface="Times New Roman"/>
                <a:cs typeface="Times New Roman"/>
              </a:rPr>
              <a:t> accuracy</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reliability</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module</a:t>
            </a:r>
            <a:r>
              <a:rPr sz="1200" spc="5" dirty="0">
                <a:latin typeface="Times New Roman"/>
                <a:cs typeface="Times New Roman"/>
              </a:rPr>
              <a:t> </a:t>
            </a:r>
            <a:r>
              <a:rPr sz="1200" spc="-5" dirty="0">
                <a:latin typeface="Times New Roman"/>
                <a:cs typeface="Times New Roman"/>
              </a:rPr>
              <a:t>can</a:t>
            </a:r>
            <a:r>
              <a:rPr sz="1200" dirty="0">
                <a:latin typeface="Times New Roman"/>
                <a:cs typeface="Times New Roman"/>
              </a:rPr>
              <a:t> be</a:t>
            </a:r>
            <a:r>
              <a:rPr sz="1200" spc="5" dirty="0">
                <a:latin typeface="Times New Roman"/>
                <a:cs typeface="Times New Roman"/>
              </a:rPr>
              <a:t> </a:t>
            </a:r>
            <a:r>
              <a:rPr sz="1200" spc="-5" dirty="0">
                <a:latin typeface="Times New Roman"/>
                <a:cs typeface="Times New Roman"/>
              </a:rPr>
              <a:t>checked</a:t>
            </a:r>
            <a:r>
              <a:rPr sz="1200" dirty="0">
                <a:latin typeface="Times New Roman"/>
                <a:cs typeface="Times New Roman"/>
              </a:rPr>
              <a:t> with</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help</a:t>
            </a:r>
            <a:r>
              <a:rPr sz="1200" dirty="0">
                <a:latin typeface="Times New Roman"/>
                <a:cs typeface="Times New Roman"/>
              </a:rPr>
              <a:t> of</a:t>
            </a:r>
            <a:r>
              <a:rPr sz="1200" spc="300" dirty="0">
                <a:latin typeface="Times New Roman"/>
                <a:cs typeface="Times New Roman"/>
              </a:rPr>
              <a:t> </a:t>
            </a:r>
            <a:r>
              <a:rPr sz="1200" spc="-5" dirty="0">
                <a:latin typeface="Times New Roman"/>
                <a:cs typeface="Times New Roman"/>
              </a:rPr>
              <a:t>various </a:t>
            </a:r>
            <a:r>
              <a:rPr sz="1200" spc="-285" dirty="0">
                <a:latin typeface="Times New Roman"/>
                <a:cs typeface="Times New Roman"/>
              </a:rPr>
              <a:t> </a:t>
            </a:r>
            <a:r>
              <a:rPr sz="1200" spc="-5" dirty="0">
                <a:latin typeface="Times New Roman"/>
                <a:cs typeface="Times New Roman"/>
              </a:rPr>
              <a:t>machine </a:t>
            </a:r>
            <a:r>
              <a:rPr sz="1200" dirty="0">
                <a:latin typeface="Times New Roman"/>
                <a:cs typeface="Times New Roman"/>
              </a:rPr>
              <a:t>learning</a:t>
            </a:r>
            <a:r>
              <a:rPr sz="1200" spc="-5" dirty="0">
                <a:latin typeface="Times New Roman"/>
                <a:cs typeface="Times New Roman"/>
              </a:rPr>
              <a:t> classifiers.</a:t>
            </a:r>
            <a:endParaRPr sz="1200" dirty="0">
              <a:latin typeface="Times New Roman"/>
              <a:cs typeface="Times New Roman"/>
            </a:endParaRPr>
          </a:p>
          <a:p>
            <a:pPr>
              <a:lnSpc>
                <a:spcPct val="100000"/>
              </a:lnSpc>
              <a:spcBef>
                <a:spcPts val="15"/>
              </a:spcBef>
            </a:pPr>
            <a:endParaRPr sz="1850" dirty="0">
              <a:latin typeface="Times New Roman"/>
              <a:cs typeface="Times New Roman"/>
            </a:endParaRPr>
          </a:p>
          <a:p>
            <a:pPr marL="12700" marR="20955" algn="just">
              <a:lnSpc>
                <a:spcPct val="142700"/>
              </a:lnSpc>
            </a:pPr>
            <a:r>
              <a:rPr sz="1200" dirty="0">
                <a:latin typeface="Times New Roman"/>
                <a:cs typeface="Times New Roman"/>
              </a:rPr>
              <a:t>To many companies </a:t>
            </a:r>
            <a:r>
              <a:rPr sz="1200" spc="-5" dirty="0">
                <a:latin typeface="Times New Roman"/>
                <a:cs typeface="Times New Roman"/>
              </a:rPr>
              <a:t>and organizations </a:t>
            </a:r>
            <a:r>
              <a:rPr sz="1200" dirty="0">
                <a:latin typeface="Times New Roman"/>
                <a:cs typeface="Times New Roman"/>
              </a:rPr>
              <a:t>a </a:t>
            </a:r>
            <a:r>
              <a:rPr sz="1200" spc="-5" dirty="0">
                <a:latin typeface="Times New Roman"/>
                <a:cs typeface="Times New Roman"/>
              </a:rPr>
              <a:t>customer’s perception </a:t>
            </a:r>
            <a:r>
              <a:rPr sz="1200" dirty="0">
                <a:latin typeface="Times New Roman"/>
                <a:cs typeface="Times New Roman"/>
              </a:rPr>
              <a:t>of a product or </a:t>
            </a:r>
            <a:r>
              <a:rPr sz="1200" spc="-5" dirty="0">
                <a:latin typeface="Times New Roman"/>
                <a:cs typeface="Times New Roman"/>
              </a:rPr>
              <a:t>service </a:t>
            </a:r>
            <a:r>
              <a:rPr sz="1200" spc="-285" dirty="0">
                <a:latin typeface="Times New Roman"/>
                <a:cs typeface="Times New Roman"/>
              </a:rPr>
              <a:t> </a:t>
            </a:r>
            <a:r>
              <a:rPr sz="1200" spc="-5" dirty="0">
                <a:latin typeface="Times New Roman"/>
                <a:cs typeface="Times New Roman"/>
              </a:rPr>
              <a:t>is </a:t>
            </a:r>
            <a:r>
              <a:rPr sz="1200" dirty="0">
                <a:latin typeface="Times New Roman"/>
                <a:cs typeface="Times New Roman"/>
              </a:rPr>
              <a:t>extremely valuable information. </a:t>
            </a:r>
            <a:r>
              <a:rPr sz="1200" spc="-5" dirty="0">
                <a:latin typeface="Times New Roman"/>
                <a:cs typeface="Times New Roman"/>
              </a:rPr>
              <a:t>From </a:t>
            </a:r>
            <a:r>
              <a:rPr sz="1200" dirty="0">
                <a:latin typeface="Times New Roman"/>
                <a:cs typeface="Times New Roman"/>
              </a:rPr>
              <a:t>the knowledge </a:t>
            </a:r>
            <a:r>
              <a:rPr sz="1200" spc="-5" dirty="0">
                <a:latin typeface="Times New Roman"/>
                <a:cs typeface="Times New Roman"/>
              </a:rPr>
              <a:t>gained </a:t>
            </a:r>
            <a:r>
              <a:rPr sz="1200" dirty="0">
                <a:latin typeface="Times New Roman"/>
                <a:cs typeface="Times New Roman"/>
              </a:rPr>
              <a:t>from </a:t>
            </a:r>
            <a:r>
              <a:rPr sz="1200" spc="-5" dirty="0">
                <a:latin typeface="Times New Roman"/>
                <a:cs typeface="Times New Roman"/>
              </a:rPr>
              <a:t>an analysis </a:t>
            </a:r>
            <a:r>
              <a:rPr sz="1200" dirty="0">
                <a:latin typeface="Times New Roman"/>
                <a:cs typeface="Times New Roman"/>
              </a:rPr>
              <a:t>such </a:t>
            </a:r>
            <a:r>
              <a:rPr sz="1200" spc="5" dirty="0">
                <a:latin typeface="Times New Roman"/>
                <a:cs typeface="Times New Roman"/>
              </a:rPr>
              <a:t> </a:t>
            </a:r>
            <a:r>
              <a:rPr sz="1200" spc="-5" dirty="0">
                <a:latin typeface="Times New Roman"/>
                <a:cs typeface="Times New Roman"/>
              </a:rPr>
              <a:t>as </a:t>
            </a:r>
            <a:r>
              <a:rPr sz="1200" dirty="0">
                <a:latin typeface="Times New Roman"/>
                <a:cs typeface="Times New Roman"/>
              </a:rPr>
              <a:t>this a company </a:t>
            </a:r>
            <a:r>
              <a:rPr sz="1200" spc="-5" dirty="0">
                <a:latin typeface="Times New Roman"/>
                <a:cs typeface="Times New Roman"/>
              </a:rPr>
              <a:t>can </a:t>
            </a:r>
            <a:r>
              <a:rPr sz="1200" dirty="0">
                <a:latin typeface="Times New Roman"/>
                <a:cs typeface="Times New Roman"/>
              </a:rPr>
              <a:t>identify issues with their </a:t>
            </a:r>
            <a:r>
              <a:rPr sz="1200" spc="-5" dirty="0">
                <a:latin typeface="Times New Roman"/>
                <a:cs typeface="Times New Roman"/>
              </a:rPr>
              <a:t>products, </a:t>
            </a:r>
            <a:r>
              <a:rPr sz="1200" dirty="0">
                <a:latin typeface="Times New Roman"/>
                <a:cs typeface="Times New Roman"/>
              </a:rPr>
              <a:t>spot trends </a:t>
            </a:r>
            <a:r>
              <a:rPr sz="1200" spc="-5" dirty="0">
                <a:latin typeface="Times New Roman"/>
                <a:cs typeface="Times New Roman"/>
              </a:rPr>
              <a:t>before </a:t>
            </a:r>
            <a:r>
              <a:rPr sz="1200" dirty="0">
                <a:latin typeface="Times New Roman"/>
                <a:cs typeface="Times New Roman"/>
              </a:rPr>
              <a:t>their </a:t>
            </a:r>
            <a:r>
              <a:rPr sz="1200" spc="5" dirty="0">
                <a:latin typeface="Times New Roman"/>
                <a:cs typeface="Times New Roman"/>
              </a:rPr>
              <a:t> </a:t>
            </a:r>
            <a:r>
              <a:rPr sz="1200" spc="-5" dirty="0">
                <a:latin typeface="Times New Roman"/>
                <a:cs typeface="Times New Roman"/>
              </a:rPr>
              <a:t>competitors, create </a:t>
            </a:r>
            <a:r>
              <a:rPr sz="1200" dirty="0">
                <a:latin typeface="Times New Roman"/>
                <a:cs typeface="Times New Roman"/>
              </a:rPr>
              <a:t>improved </a:t>
            </a:r>
            <a:r>
              <a:rPr sz="1200" spc="-5" dirty="0">
                <a:latin typeface="Times New Roman"/>
                <a:cs typeface="Times New Roman"/>
              </a:rPr>
              <a:t>communications </a:t>
            </a:r>
            <a:r>
              <a:rPr sz="1200" dirty="0">
                <a:latin typeface="Times New Roman"/>
                <a:cs typeface="Times New Roman"/>
              </a:rPr>
              <a:t>with their </a:t>
            </a:r>
            <a:r>
              <a:rPr sz="1200" spc="-5" dirty="0">
                <a:latin typeface="Times New Roman"/>
                <a:cs typeface="Times New Roman"/>
              </a:rPr>
              <a:t>target </a:t>
            </a:r>
            <a:r>
              <a:rPr sz="1200" dirty="0">
                <a:latin typeface="Times New Roman"/>
                <a:cs typeface="Times New Roman"/>
              </a:rPr>
              <a:t>audience, </a:t>
            </a:r>
            <a:r>
              <a:rPr sz="1200" spc="-5" dirty="0">
                <a:latin typeface="Times New Roman"/>
                <a:cs typeface="Times New Roman"/>
              </a:rPr>
              <a:t>and gain </a:t>
            </a:r>
            <a:r>
              <a:rPr sz="1200" dirty="0">
                <a:latin typeface="Times New Roman"/>
                <a:cs typeface="Times New Roman"/>
              </a:rPr>
              <a:t> </a:t>
            </a:r>
            <a:r>
              <a:rPr sz="1200" spc="-5" dirty="0">
                <a:latin typeface="Times New Roman"/>
                <a:cs typeface="Times New Roman"/>
              </a:rPr>
              <a:t>valuable</a:t>
            </a:r>
            <a:r>
              <a:rPr sz="1200" dirty="0">
                <a:latin typeface="Times New Roman"/>
                <a:cs typeface="Times New Roman"/>
              </a:rPr>
              <a:t> </a:t>
            </a:r>
            <a:r>
              <a:rPr sz="1200" spc="-5" dirty="0">
                <a:latin typeface="Times New Roman"/>
                <a:cs typeface="Times New Roman"/>
              </a:rPr>
              <a:t>insight</a:t>
            </a:r>
            <a:r>
              <a:rPr sz="1200" spc="5" dirty="0">
                <a:latin typeface="Times New Roman"/>
                <a:cs typeface="Times New Roman"/>
              </a:rPr>
              <a:t> </a:t>
            </a:r>
            <a:r>
              <a:rPr sz="1200" dirty="0">
                <a:latin typeface="Times New Roman"/>
                <a:cs typeface="Times New Roman"/>
              </a:rPr>
              <a:t>into</a:t>
            </a:r>
            <a:r>
              <a:rPr sz="1200" spc="5" dirty="0">
                <a:latin typeface="Times New Roman"/>
                <a:cs typeface="Times New Roman"/>
              </a:rPr>
              <a:t> </a:t>
            </a:r>
            <a:r>
              <a:rPr sz="1200" dirty="0">
                <a:latin typeface="Times New Roman"/>
                <a:cs typeface="Times New Roman"/>
              </a:rPr>
              <a:t>how</a:t>
            </a:r>
            <a:r>
              <a:rPr sz="1200" spc="15" dirty="0">
                <a:latin typeface="Times New Roman"/>
                <a:cs typeface="Times New Roman"/>
              </a:rPr>
              <a:t> </a:t>
            </a:r>
            <a:r>
              <a:rPr sz="1200" spc="-5" dirty="0">
                <a:latin typeface="Times New Roman"/>
                <a:cs typeface="Times New Roman"/>
              </a:rPr>
              <a:t>effective</a:t>
            </a:r>
            <a:r>
              <a:rPr sz="1200" dirty="0">
                <a:latin typeface="Times New Roman"/>
                <a:cs typeface="Times New Roman"/>
              </a:rPr>
              <a:t> their </a:t>
            </a:r>
            <a:r>
              <a:rPr sz="1200" spc="-5" dirty="0">
                <a:latin typeface="Times New Roman"/>
                <a:cs typeface="Times New Roman"/>
              </a:rPr>
              <a:t>marketing</a:t>
            </a:r>
            <a:r>
              <a:rPr sz="1200" spc="5" dirty="0">
                <a:latin typeface="Times New Roman"/>
                <a:cs typeface="Times New Roman"/>
              </a:rPr>
              <a:t> </a:t>
            </a:r>
            <a:r>
              <a:rPr sz="1200" spc="-5" dirty="0">
                <a:latin typeface="Times New Roman"/>
                <a:cs typeface="Times New Roman"/>
              </a:rPr>
              <a:t>campaigns</a:t>
            </a:r>
            <a:r>
              <a:rPr sz="1200" spc="5" dirty="0">
                <a:latin typeface="Times New Roman"/>
                <a:cs typeface="Times New Roman"/>
              </a:rPr>
              <a:t> </a:t>
            </a:r>
            <a:r>
              <a:rPr sz="1200" spc="-5" dirty="0">
                <a:latin typeface="Times New Roman"/>
                <a:cs typeface="Times New Roman"/>
              </a:rPr>
              <a:t>were.</a:t>
            </a:r>
            <a:r>
              <a:rPr sz="1200" spc="5" dirty="0">
                <a:latin typeface="Times New Roman"/>
                <a:cs typeface="Times New Roman"/>
              </a:rPr>
              <a:t> </a:t>
            </a:r>
            <a:r>
              <a:rPr sz="1200" dirty="0">
                <a:latin typeface="Times New Roman"/>
                <a:cs typeface="Times New Roman"/>
              </a:rPr>
              <a:t>Through</a:t>
            </a:r>
            <a:r>
              <a:rPr sz="1200" spc="5" dirty="0">
                <a:latin typeface="Times New Roman"/>
                <a:cs typeface="Times New Roman"/>
              </a:rPr>
              <a:t> </a:t>
            </a:r>
            <a:r>
              <a:rPr sz="1200" spc="-5" dirty="0">
                <a:latin typeface="Times New Roman"/>
                <a:cs typeface="Times New Roman"/>
              </a:rPr>
              <a:t>this</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9</a:t>
            </a:r>
          </a:p>
        </p:txBody>
      </p:sp>
      <p:sp>
        <p:nvSpPr>
          <p:cNvPr id="2" name="object 2"/>
          <p:cNvSpPr txBox="1"/>
          <p:nvPr/>
        </p:nvSpPr>
        <p:spPr>
          <a:xfrm>
            <a:off x="1359153" y="817626"/>
            <a:ext cx="5295900" cy="8855710"/>
          </a:xfrm>
          <a:prstGeom prst="rect">
            <a:avLst/>
          </a:prstGeom>
        </p:spPr>
        <p:txBody>
          <a:bodyPr vert="horz" wrap="square" lIns="0" tIns="12700" rIns="0" bIns="0" rtlCol="0">
            <a:spAutoFit/>
          </a:bodyPr>
          <a:lstStyle/>
          <a:p>
            <a:pPr marL="12700" marR="7620" algn="just">
              <a:lnSpc>
                <a:spcPct val="139300"/>
              </a:lnSpc>
              <a:spcBef>
                <a:spcPts val="100"/>
              </a:spcBef>
            </a:pPr>
            <a:r>
              <a:rPr sz="1200" spc="-5" dirty="0">
                <a:latin typeface="Times New Roman"/>
                <a:cs typeface="Times New Roman"/>
              </a:rPr>
              <a:t>knowledge</a:t>
            </a:r>
            <a:r>
              <a:rPr sz="1200" spc="120" dirty="0">
                <a:latin typeface="Times New Roman"/>
                <a:cs typeface="Times New Roman"/>
              </a:rPr>
              <a:t> </a:t>
            </a:r>
            <a:r>
              <a:rPr sz="1200" spc="-5" dirty="0">
                <a:latin typeface="Times New Roman"/>
                <a:cs typeface="Times New Roman"/>
              </a:rPr>
              <a:t>companies</a:t>
            </a:r>
            <a:r>
              <a:rPr sz="1200" spc="145" dirty="0">
                <a:latin typeface="Times New Roman"/>
                <a:cs typeface="Times New Roman"/>
              </a:rPr>
              <a:t> </a:t>
            </a:r>
            <a:r>
              <a:rPr sz="1200" spc="-5" dirty="0">
                <a:latin typeface="Times New Roman"/>
                <a:cs typeface="Times New Roman"/>
              </a:rPr>
              <a:t>gain</a:t>
            </a:r>
            <a:r>
              <a:rPr sz="1200" spc="130" dirty="0">
                <a:latin typeface="Times New Roman"/>
                <a:cs typeface="Times New Roman"/>
              </a:rPr>
              <a:t> </a:t>
            </a:r>
            <a:r>
              <a:rPr sz="1200" spc="-5" dirty="0">
                <a:latin typeface="Times New Roman"/>
                <a:cs typeface="Times New Roman"/>
              </a:rPr>
              <a:t>valuable</a:t>
            </a:r>
            <a:r>
              <a:rPr sz="1200" spc="125" dirty="0">
                <a:latin typeface="Times New Roman"/>
                <a:cs typeface="Times New Roman"/>
              </a:rPr>
              <a:t> </a:t>
            </a:r>
            <a:r>
              <a:rPr sz="1200" spc="-5" dirty="0">
                <a:latin typeface="Times New Roman"/>
                <a:cs typeface="Times New Roman"/>
              </a:rPr>
              <a:t>feedback</a:t>
            </a:r>
            <a:r>
              <a:rPr sz="1200" spc="140" dirty="0">
                <a:latin typeface="Times New Roman"/>
                <a:cs typeface="Times New Roman"/>
              </a:rPr>
              <a:t> </a:t>
            </a:r>
            <a:r>
              <a:rPr sz="1200" dirty="0">
                <a:latin typeface="Times New Roman"/>
                <a:cs typeface="Times New Roman"/>
              </a:rPr>
              <a:t>which</a:t>
            </a:r>
            <a:r>
              <a:rPr sz="1200" spc="130" dirty="0">
                <a:latin typeface="Times New Roman"/>
                <a:cs typeface="Times New Roman"/>
              </a:rPr>
              <a:t> </a:t>
            </a:r>
            <a:r>
              <a:rPr sz="1200" spc="-5" dirty="0">
                <a:latin typeface="Times New Roman"/>
                <a:cs typeface="Times New Roman"/>
              </a:rPr>
              <a:t>allows</a:t>
            </a:r>
            <a:r>
              <a:rPr sz="1200" spc="125" dirty="0">
                <a:latin typeface="Times New Roman"/>
                <a:cs typeface="Times New Roman"/>
              </a:rPr>
              <a:t> </a:t>
            </a:r>
            <a:r>
              <a:rPr sz="1200" dirty="0">
                <a:latin typeface="Times New Roman"/>
                <a:cs typeface="Times New Roman"/>
              </a:rPr>
              <a:t>them</a:t>
            </a:r>
            <a:r>
              <a:rPr sz="1200" spc="130" dirty="0">
                <a:latin typeface="Times New Roman"/>
                <a:cs typeface="Times New Roman"/>
              </a:rPr>
              <a:t> </a:t>
            </a:r>
            <a:r>
              <a:rPr sz="1200" dirty="0">
                <a:latin typeface="Times New Roman"/>
                <a:cs typeface="Times New Roman"/>
              </a:rPr>
              <a:t>to</a:t>
            </a:r>
            <a:r>
              <a:rPr sz="1200" spc="130" dirty="0">
                <a:latin typeface="Times New Roman"/>
                <a:cs typeface="Times New Roman"/>
              </a:rPr>
              <a:t> </a:t>
            </a:r>
            <a:r>
              <a:rPr sz="1200" spc="-5" dirty="0">
                <a:latin typeface="Times New Roman"/>
                <a:cs typeface="Times New Roman"/>
              </a:rPr>
              <a:t>further</a:t>
            </a:r>
            <a:r>
              <a:rPr sz="1200" spc="125" dirty="0">
                <a:latin typeface="Times New Roman"/>
                <a:cs typeface="Times New Roman"/>
              </a:rPr>
              <a:t> </a:t>
            </a:r>
            <a:r>
              <a:rPr sz="1200" spc="-5" dirty="0">
                <a:latin typeface="Times New Roman"/>
                <a:cs typeface="Times New Roman"/>
              </a:rPr>
              <a:t>develop </a:t>
            </a:r>
            <a:r>
              <a:rPr sz="1200" spc="-29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next </a:t>
            </a:r>
            <a:r>
              <a:rPr sz="1200" spc="-5" dirty="0">
                <a:latin typeface="Times New Roman"/>
                <a:cs typeface="Times New Roman"/>
              </a:rPr>
              <a:t>generation</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their </a:t>
            </a:r>
            <a:r>
              <a:rPr sz="1200" spc="-5" dirty="0">
                <a:latin typeface="Times New Roman"/>
                <a:cs typeface="Times New Roman"/>
              </a:rPr>
              <a:t>product.</a:t>
            </a:r>
            <a:endParaRPr sz="1200" dirty="0">
              <a:latin typeface="Times New Roman"/>
              <a:cs typeface="Times New Roman"/>
            </a:endParaRPr>
          </a:p>
          <a:p>
            <a:pPr>
              <a:lnSpc>
                <a:spcPct val="100000"/>
              </a:lnSpc>
              <a:spcBef>
                <a:spcPts val="35"/>
              </a:spcBef>
            </a:pPr>
            <a:endParaRPr sz="1850" dirty="0">
              <a:latin typeface="Times New Roman"/>
              <a:cs typeface="Times New Roman"/>
            </a:endParaRPr>
          </a:p>
          <a:p>
            <a:pPr marL="12700" marR="8255" algn="just">
              <a:lnSpc>
                <a:spcPct val="141200"/>
              </a:lnSpc>
              <a:spcBef>
                <a:spcPts val="5"/>
              </a:spcBef>
            </a:pPr>
            <a:r>
              <a:rPr sz="1200" spc="-10" dirty="0">
                <a:latin typeface="Times New Roman"/>
                <a:cs typeface="Times New Roman"/>
              </a:rPr>
              <a:t>In</a:t>
            </a:r>
            <a:r>
              <a:rPr sz="1200" spc="-5" dirty="0">
                <a:latin typeface="Times New Roman"/>
                <a:cs typeface="Times New Roman"/>
              </a:rPr>
              <a:t> this</a:t>
            </a:r>
            <a:r>
              <a:rPr sz="1200" dirty="0">
                <a:latin typeface="Times New Roman"/>
                <a:cs typeface="Times New Roman"/>
              </a:rPr>
              <a:t> </a:t>
            </a:r>
            <a:r>
              <a:rPr sz="1200" spc="-5" dirty="0">
                <a:latin typeface="Times New Roman"/>
                <a:cs typeface="Times New Roman"/>
              </a:rPr>
              <a:t>thesis</a:t>
            </a:r>
            <a:r>
              <a:rPr sz="1200" dirty="0">
                <a:latin typeface="Times New Roman"/>
                <a:cs typeface="Times New Roman"/>
              </a:rPr>
              <a:t> </a:t>
            </a:r>
            <a:r>
              <a:rPr sz="1200" spc="-5" dirty="0">
                <a:latin typeface="Times New Roman"/>
                <a:cs typeface="Times New Roman"/>
              </a:rPr>
              <a:t>we work </a:t>
            </a:r>
            <a:r>
              <a:rPr sz="1200" dirty="0">
                <a:latin typeface="Times New Roman"/>
                <a:cs typeface="Times New Roman"/>
              </a:rPr>
              <a:t>on </a:t>
            </a:r>
            <a:r>
              <a:rPr sz="1200" spc="-5" dirty="0">
                <a:latin typeface="Times New Roman"/>
                <a:cs typeface="Times New Roman"/>
              </a:rPr>
              <a:t>different</a:t>
            </a:r>
            <a:r>
              <a:rPr sz="1200" dirty="0">
                <a:latin typeface="Times New Roman"/>
                <a:cs typeface="Times New Roman"/>
              </a:rPr>
              <a:t> </a:t>
            </a:r>
            <a:r>
              <a:rPr sz="1200" spc="-5" dirty="0">
                <a:latin typeface="Times New Roman"/>
                <a:cs typeface="Times New Roman"/>
              </a:rPr>
              <a:t>political</a:t>
            </a:r>
            <a:r>
              <a:rPr sz="1200" spc="290" dirty="0">
                <a:latin typeface="Times New Roman"/>
                <a:cs typeface="Times New Roman"/>
              </a:rPr>
              <a:t> </a:t>
            </a:r>
            <a:r>
              <a:rPr sz="1200" spc="-5" dirty="0">
                <a:latin typeface="Times New Roman"/>
                <a:cs typeface="Times New Roman"/>
              </a:rPr>
              <a:t>parties because </a:t>
            </a:r>
            <a:r>
              <a:rPr sz="1200" dirty="0">
                <a:latin typeface="Times New Roman"/>
                <a:cs typeface="Times New Roman"/>
              </a:rPr>
              <a:t>in our country </a:t>
            </a:r>
            <a:r>
              <a:rPr sz="1200" spc="-5" dirty="0">
                <a:latin typeface="Times New Roman"/>
                <a:cs typeface="Times New Roman"/>
              </a:rPr>
              <a:t>politics </a:t>
            </a:r>
            <a:r>
              <a:rPr sz="1200" dirty="0">
                <a:latin typeface="Times New Roman"/>
                <a:cs typeface="Times New Roman"/>
              </a:rPr>
              <a:t> </a:t>
            </a:r>
            <a:r>
              <a:rPr sz="1200" spc="-5" dirty="0">
                <a:latin typeface="Times New Roman"/>
                <a:cs typeface="Times New Roman"/>
              </a:rPr>
              <a:t>plays </a:t>
            </a:r>
            <a:r>
              <a:rPr sz="1200" dirty="0">
                <a:latin typeface="Times New Roman"/>
                <a:cs typeface="Times New Roman"/>
              </a:rPr>
              <a:t>a </a:t>
            </a:r>
            <a:r>
              <a:rPr sz="1200" spc="5" dirty="0">
                <a:latin typeface="Times New Roman"/>
                <a:cs typeface="Times New Roman"/>
              </a:rPr>
              <a:t>very </a:t>
            </a:r>
            <a:r>
              <a:rPr sz="1200" spc="-5" dirty="0">
                <a:latin typeface="Times New Roman"/>
                <a:cs typeface="Times New Roman"/>
              </a:rPr>
              <a:t>vital role. </a:t>
            </a:r>
            <a:r>
              <a:rPr sz="1200" dirty="0">
                <a:latin typeface="Times New Roman"/>
                <a:cs typeface="Times New Roman"/>
              </a:rPr>
              <a:t>Winning </a:t>
            </a:r>
            <a:r>
              <a:rPr sz="1200" spc="-5" dirty="0">
                <a:latin typeface="Times New Roman"/>
                <a:cs typeface="Times New Roman"/>
              </a:rPr>
              <a:t>an election </a:t>
            </a:r>
            <a:r>
              <a:rPr sz="1200" spc="10" dirty="0">
                <a:latin typeface="Times New Roman"/>
                <a:cs typeface="Times New Roman"/>
              </a:rPr>
              <a:t>by </a:t>
            </a:r>
            <a:r>
              <a:rPr sz="1200" dirty="0">
                <a:latin typeface="Times New Roman"/>
                <a:cs typeface="Times New Roman"/>
              </a:rPr>
              <a:t>any party </a:t>
            </a:r>
            <a:r>
              <a:rPr sz="1200" spc="-5" dirty="0">
                <a:latin typeface="Times New Roman"/>
                <a:cs typeface="Times New Roman"/>
              </a:rPr>
              <a:t>is different </a:t>
            </a:r>
            <a:r>
              <a:rPr sz="1200" dirty="0">
                <a:latin typeface="Times New Roman"/>
                <a:cs typeface="Times New Roman"/>
              </a:rPr>
              <a:t>from how that </a:t>
            </a:r>
            <a:r>
              <a:rPr sz="1200" spc="5" dirty="0">
                <a:latin typeface="Times New Roman"/>
                <a:cs typeface="Times New Roman"/>
              </a:rPr>
              <a:t> </a:t>
            </a:r>
            <a:r>
              <a:rPr sz="1200" dirty="0">
                <a:latin typeface="Times New Roman"/>
                <a:cs typeface="Times New Roman"/>
              </a:rPr>
              <a:t>party</a:t>
            </a:r>
            <a:r>
              <a:rPr sz="1200" spc="-20" dirty="0">
                <a:latin typeface="Times New Roman"/>
                <a:cs typeface="Times New Roman"/>
              </a:rPr>
              <a:t> </a:t>
            </a:r>
            <a:r>
              <a:rPr sz="1200" spc="-5" dirty="0">
                <a:latin typeface="Times New Roman"/>
                <a:cs typeface="Times New Roman"/>
              </a:rPr>
              <a:t>works</a:t>
            </a:r>
            <a:r>
              <a:rPr sz="1200" dirty="0">
                <a:latin typeface="Times New Roman"/>
                <a:cs typeface="Times New Roman"/>
              </a:rPr>
              <a:t> </a:t>
            </a:r>
            <a:r>
              <a:rPr sz="1200" spc="-5" dirty="0">
                <a:latin typeface="Times New Roman"/>
                <a:cs typeface="Times New Roman"/>
              </a:rPr>
              <a:t>after</a:t>
            </a:r>
            <a:r>
              <a:rPr sz="1200" dirty="0">
                <a:latin typeface="Times New Roman"/>
                <a:cs typeface="Times New Roman"/>
              </a:rPr>
              <a:t> </a:t>
            </a:r>
            <a:r>
              <a:rPr sz="1200" spc="-5" dirty="0">
                <a:latin typeface="Times New Roman"/>
                <a:cs typeface="Times New Roman"/>
              </a:rPr>
              <a:t>winning.</a:t>
            </a:r>
            <a:endParaRPr sz="1200" dirty="0">
              <a:latin typeface="Times New Roman"/>
              <a:cs typeface="Times New Roman"/>
            </a:endParaRPr>
          </a:p>
          <a:p>
            <a:pPr marL="12700" marR="5080" algn="just">
              <a:lnSpc>
                <a:spcPct val="143000"/>
              </a:lnSpc>
              <a:spcBef>
                <a:spcPts val="85"/>
              </a:spcBef>
            </a:pPr>
            <a:r>
              <a:rPr sz="1200" spc="-10" dirty="0">
                <a:latin typeface="Times New Roman"/>
                <a:cs typeface="Times New Roman"/>
              </a:rPr>
              <a:t>In </a:t>
            </a:r>
            <a:r>
              <a:rPr sz="1200" dirty="0">
                <a:latin typeface="Times New Roman"/>
                <a:cs typeface="Times New Roman"/>
              </a:rPr>
              <a:t>the context of the sentiment </a:t>
            </a:r>
            <a:r>
              <a:rPr sz="1200" spc="-5" dirty="0">
                <a:latin typeface="Times New Roman"/>
                <a:cs typeface="Times New Roman"/>
              </a:rPr>
              <a:t>analysis </a:t>
            </a:r>
            <a:r>
              <a:rPr sz="1200" dirty="0">
                <a:latin typeface="Times New Roman"/>
                <a:cs typeface="Times New Roman"/>
              </a:rPr>
              <a:t>being </a:t>
            </a:r>
            <a:r>
              <a:rPr sz="1200" spc="-5" dirty="0">
                <a:latin typeface="Times New Roman"/>
                <a:cs typeface="Times New Roman"/>
              </a:rPr>
              <a:t>carried </a:t>
            </a:r>
            <a:r>
              <a:rPr sz="1200" dirty="0">
                <a:latin typeface="Times New Roman"/>
                <a:cs typeface="Times New Roman"/>
              </a:rPr>
              <a:t>out for this </a:t>
            </a:r>
            <a:r>
              <a:rPr sz="1200" spc="-5" dirty="0">
                <a:latin typeface="Times New Roman"/>
                <a:cs typeface="Times New Roman"/>
              </a:rPr>
              <a:t>application,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results will allow </a:t>
            </a:r>
            <a:r>
              <a:rPr sz="1200" dirty="0">
                <a:latin typeface="Times New Roman"/>
                <a:cs typeface="Times New Roman"/>
              </a:rPr>
              <a:t>user to </a:t>
            </a:r>
            <a:r>
              <a:rPr sz="1200" spc="-5" dirty="0">
                <a:latin typeface="Times New Roman"/>
                <a:cs typeface="Times New Roman"/>
              </a:rPr>
              <a:t>gain insight </a:t>
            </a:r>
            <a:r>
              <a:rPr sz="1200" dirty="0">
                <a:latin typeface="Times New Roman"/>
                <a:cs typeface="Times New Roman"/>
              </a:rPr>
              <a:t>into how </a:t>
            </a:r>
            <a:r>
              <a:rPr sz="1200" spc="-5" dirty="0">
                <a:latin typeface="Times New Roman"/>
                <a:cs typeface="Times New Roman"/>
              </a:rPr>
              <a:t>each </a:t>
            </a:r>
            <a:r>
              <a:rPr sz="1200" spc="5" dirty="0">
                <a:latin typeface="Times New Roman"/>
                <a:cs typeface="Times New Roman"/>
              </a:rPr>
              <a:t>party </a:t>
            </a:r>
            <a:r>
              <a:rPr sz="1200" spc="-5" dirty="0">
                <a:latin typeface="Times New Roman"/>
                <a:cs typeface="Times New Roman"/>
              </a:rPr>
              <a:t>is </a:t>
            </a:r>
            <a:r>
              <a:rPr sz="1200" spc="5" dirty="0">
                <a:latin typeface="Times New Roman"/>
                <a:cs typeface="Times New Roman"/>
              </a:rPr>
              <a:t>being </a:t>
            </a:r>
            <a:r>
              <a:rPr sz="1200" dirty="0">
                <a:latin typeface="Times New Roman"/>
                <a:cs typeface="Times New Roman"/>
              </a:rPr>
              <a:t>perceived </a:t>
            </a:r>
            <a:r>
              <a:rPr sz="1200" spc="10" dirty="0">
                <a:latin typeface="Times New Roman"/>
                <a:cs typeface="Times New Roman"/>
              </a:rPr>
              <a:t>by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public. </a:t>
            </a:r>
            <a:r>
              <a:rPr sz="1200" dirty="0">
                <a:latin typeface="Times New Roman"/>
                <a:cs typeface="Times New Roman"/>
              </a:rPr>
              <a:t>This </a:t>
            </a:r>
            <a:r>
              <a:rPr sz="1200" spc="-5" dirty="0">
                <a:latin typeface="Times New Roman"/>
                <a:cs typeface="Times New Roman"/>
              </a:rPr>
              <a:t>is </a:t>
            </a:r>
            <a:r>
              <a:rPr sz="1200" dirty="0">
                <a:latin typeface="Times New Roman"/>
                <a:cs typeface="Times New Roman"/>
              </a:rPr>
              <a:t>very valuable </a:t>
            </a:r>
            <a:r>
              <a:rPr sz="1200" spc="-5" dirty="0">
                <a:latin typeface="Times New Roman"/>
                <a:cs typeface="Times New Roman"/>
              </a:rPr>
              <a:t>information as </a:t>
            </a:r>
            <a:r>
              <a:rPr sz="1200" dirty="0">
                <a:latin typeface="Times New Roman"/>
                <a:cs typeface="Times New Roman"/>
              </a:rPr>
              <a:t>public </a:t>
            </a:r>
            <a:r>
              <a:rPr sz="1200" spc="-5" dirty="0">
                <a:latin typeface="Times New Roman"/>
                <a:cs typeface="Times New Roman"/>
              </a:rPr>
              <a:t>is </a:t>
            </a:r>
            <a:r>
              <a:rPr sz="1200" dirty="0">
                <a:latin typeface="Times New Roman"/>
                <a:cs typeface="Times New Roman"/>
              </a:rPr>
              <a:t>uploading their expectations, </a:t>
            </a:r>
            <a:r>
              <a:rPr sz="1200" spc="5" dirty="0">
                <a:latin typeface="Times New Roman"/>
                <a:cs typeface="Times New Roman"/>
              </a:rPr>
              <a:t> </a:t>
            </a:r>
            <a:r>
              <a:rPr sz="1200" dirty="0">
                <a:latin typeface="Times New Roman"/>
                <a:cs typeface="Times New Roman"/>
              </a:rPr>
              <a:t>opinions </a:t>
            </a:r>
            <a:r>
              <a:rPr sz="1200" spc="-5" dirty="0">
                <a:latin typeface="Times New Roman"/>
                <a:cs typeface="Times New Roman"/>
              </a:rPr>
              <a:t>and views </a:t>
            </a:r>
            <a:r>
              <a:rPr sz="1200" dirty="0">
                <a:latin typeface="Times New Roman"/>
                <a:cs typeface="Times New Roman"/>
              </a:rPr>
              <a:t>on the </a:t>
            </a:r>
            <a:r>
              <a:rPr sz="1200" spc="-5" dirty="0">
                <a:latin typeface="Times New Roman"/>
                <a:cs typeface="Times New Roman"/>
              </a:rPr>
              <a:t>political parties. </a:t>
            </a:r>
            <a:r>
              <a:rPr sz="1200" dirty="0">
                <a:latin typeface="Times New Roman"/>
                <a:cs typeface="Times New Roman"/>
              </a:rPr>
              <a:t>This really </a:t>
            </a:r>
            <a:r>
              <a:rPr sz="1200" spc="-5" dirty="0">
                <a:latin typeface="Times New Roman"/>
                <a:cs typeface="Times New Roman"/>
              </a:rPr>
              <a:t>revolutionizes </a:t>
            </a:r>
            <a:r>
              <a:rPr sz="1200" dirty="0">
                <a:latin typeface="Times New Roman"/>
                <a:cs typeface="Times New Roman"/>
              </a:rPr>
              <a:t>the </a:t>
            </a:r>
            <a:r>
              <a:rPr sz="1200" spc="-5" dirty="0">
                <a:latin typeface="Times New Roman"/>
                <a:cs typeface="Times New Roman"/>
              </a:rPr>
              <a:t>feedback </a:t>
            </a:r>
            <a:r>
              <a:rPr sz="1200" dirty="0">
                <a:latin typeface="Times New Roman"/>
                <a:cs typeface="Times New Roman"/>
              </a:rPr>
              <a:t> </a:t>
            </a:r>
            <a:r>
              <a:rPr sz="1200" spc="-5" dirty="0">
                <a:latin typeface="Times New Roman"/>
                <a:cs typeface="Times New Roman"/>
              </a:rPr>
              <a:t>process. An application </a:t>
            </a:r>
            <a:r>
              <a:rPr sz="1200" dirty="0">
                <a:latin typeface="Times New Roman"/>
                <a:cs typeface="Times New Roman"/>
              </a:rPr>
              <a:t>such </a:t>
            </a:r>
            <a:r>
              <a:rPr sz="1200" spc="-5" dirty="0">
                <a:latin typeface="Times New Roman"/>
                <a:cs typeface="Times New Roman"/>
              </a:rPr>
              <a:t>as </a:t>
            </a:r>
            <a:r>
              <a:rPr sz="1200" dirty="0">
                <a:latin typeface="Times New Roman"/>
                <a:cs typeface="Times New Roman"/>
              </a:rPr>
              <a:t>this </a:t>
            </a:r>
            <a:r>
              <a:rPr sz="1200" spc="-5" dirty="0">
                <a:latin typeface="Times New Roman"/>
                <a:cs typeface="Times New Roman"/>
              </a:rPr>
              <a:t>has </a:t>
            </a:r>
            <a:r>
              <a:rPr sz="1200" dirty="0">
                <a:latin typeface="Times New Roman"/>
                <a:cs typeface="Times New Roman"/>
              </a:rPr>
              <a:t>the </a:t>
            </a:r>
            <a:r>
              <a:rPr sz="1200" spc="-5" dirty="0">
                <a:latin typeface="Times New Roman"/>
                <a:cs typeface="Times New Roman"/>
              </a:rPr>
              <a:t>potential </a:t>
            </a:r>
            <a:r>
              <a:rPr sz="1200" dirty="0">
                <a:latin typeface="Times New Roman"/>
                <a:cs typeface="Times New Roman"/>
              </a:rPr>
              <a:t>to </a:t>
            </a:r>
            <a:r>
              <a:rPr sz="1200" spc="-5" dirty="0">
                <a:latin typeface="Times New Roman"/>
                <a:cs typeface="Times New Roman"/>
              </a:rPr>
              <a:t>analyze </a:t>
            </a:r>
            <a:r>
              <a:rPr sz="1200" dirty="0">
                <a:latin typeface="Times New Roman"/>
                <a:cs typeface="Times New Roman"/>
              </a:rPr>
              <a:t>the </a:t>
            </a:r>
            <a:r>
              <a:rPr sz="1200" spc="-5" dirty="0">
                <a:latin typeface="Times New Roman"/>
                <a:cs typeface="Times New Roman"/>
              </a:rPr>
              <a:t>sentiment </a:t>
            </a:r>
            <a:r>
              <a:rPr sz="1200" dirty="0">
                <a:latin typeface="Times New Roman"/>
                <a:cs typeface="Times New Roman"/>
              </a:rPr>
              <a:t>in </a:t>
            </a:r>
            <a:r>
              <a:rPr sz="1200" spc="-5" dirty="0">
                <a:latin typeface="Times New Roman"/>
                <a:cs typeface="Times New Roman"/>
              </a:rPr>
              <a:t>real </a:t>
            </a:r>
            <a:r>
              <a:rPr sz="1200" dirty="0">
                <a:latin typeface="Times New Roman"/>
                <a:cs typeface="Times New Roman"/>
              </a:rPr>
              <a:t> time </a:t>
            </a:r>
            <a:r>
              <a:rPr sz="1200" spc="-5" dirty="0">
                <a:latin typeface="Times New Roman"/>
                <a:cs typeface="Times New Roman"/>
              </a:rPr>
              <a:t>giving </a:t>
            </a:r>
            <a:r>
              <a:rPr sz="1200" dirty="0">
                <a:latin typeface="Times New Roman"/>
                <a:cs typeface="Times New Roman"/>
              </a:rPr>
              <a:t>the </a:t>
            </a:r>
            <a:r>
              <a:rPr sz="1200" spc="-5" dirty="0">
                <a:latin typeface="Times New Roman"/>
                <a:cs typeface="Times New Roman"/>
              </a:rPr>
              <a:t>users immediate feedback </a:t>
            </a:r>
            <a:r>
              <a:rPr sz="1200" dirty="0">
                <a:latin typeface="Times New Roman"/>
                <a:cs typeface="Times New Roman"/>
              </a:rPr>
              <a:t>on how a </a:t>
            </a:r>
            <a:r>
              <a:rPr sz="1200" spc="5" dirty="0">
                <a:latin typeface="Times New Roman"/>
                <a:cs typeface="Times New Roman"/>
              </a:rPr>
              <a:t>party </a:t>
            </a:r>
            <a:r>
              <a:rPr sz="1200" spc="-5" dirty="0">
                <a:latin typeface="Times New Roman"/>
                <a:cs typeface="Times New Roman"/>
              </a:rPr>
              <a:t>is </a:t>
            </a:r>
            <a:r>
              <a:rPr sz="1200" dirty="0">
                <a:latin typeface="Times New Roman"/>
                <a:cs typeface="Times New Roman"/>
              </a:rPr>
              <a:t>being </a:t>
            </a:r>
            <a:r>
              <a:rPr sz="1200" spc="-5" dirty="0">
                <a:latin typeface="Times New Roman"/>
                <a:cs typeface="Times New Roman"/>
              </a:rPr>
              <a:t>help </a:t>
            </a:r>
            <a:r>
              <a:rPr sz="1200" dirty="0">
                <a:latin typeface="Times New Roman"/>
                <a:cs typeface="Times New Roman"/>
              </a:rPr>
              <a:t>in the </a:t>
            </a:r>
            <a:r>
              <a:rPr sz="1200" spc="-5" dirty="0">
                <a:latin typeface="Times New Roman"/>
                <a:cs typeface="Times New Roman"/>
              </a:rPr>
              <a:t>eyes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its audience. Such an application could </a:t>
            </a:r>
            <a:r>
              <a:rPr sz="1200" dirty="0">
                <a:latin typeface="Times New Roman"/>
                <a:cs typeface="Times New Roman"/>
              </a:rPr>
              <a:t>be expanded to </a:t>
            </a:r>
            <a:r>
              <a:rPr sz="1200" spc="-5" dirty="0">
                <a:latin typeface="Times New Roman"/>
                <a:cs typeface="Times New Roman"/>
              </a:rPr>
              <a:t>use </a:t>
            </a:r>
            <a:r>
              <a:rPr sz="1200" dirty="0">
                <a:latin typeface="Times New Roman"/>
                <a:cs typeface="Times New Roman"/>
              </a:rPr>
              <a:t>clustering algorithms to </a:t>
            </a:r>
            <a:r>
              <a:rPr sz="1200" spc="5" dirty="0">
                <a:latin typeface="Times New Roman"/>
                <a:cs typeface="Times New Roman"/>
              </a:rPr>
              <a:t> </a:t>
            </a:r>
            <a:r>
              <a:rPr sz="1200" spc="-5" dirty="0">
                <a:latin typeface="Times New Roman"/>
                <a:cs typeface="Times New Roman"/>
              </a:rPr>
              <a:t>give</a:t>
            </a:r>
            <a:r>
              <a:rPr sz="1200" dirty="0">
                <a:latin typeface="Times New Roman"/>
                <a:cs typeface="Times New Roman"/>
              </a:rPr>
              <a:t> </a:t>
            </a:r>
            <a:r>
              <a:rPr sz="1200" spc="-5" dirty="0">
                <a:latin typeface="Times New Roman"/>
                <a:cs typeface="Times New Roman"/>
              </a:rPr>
              <a:t>insight</a:t>
            </a:r>
            <a:r>
              <a:rPr sz="1200" dirty="0">
                <a:latin typeface="Times New Roman"/>
                <a:cs typeface="Times New Roman"/>
              </a:rPr>
              <a:t> into </a:t>
            </a:r>
            <a:r>
              <a:rPr sz="1200" spc="-5" dirty="0">
                <a:latin typeface="Times New Roman"/>
                <a:cs typeface="Times New Roman"/>
              </a:rPr>
              <a:t>particular</a:t>
            </a:r>
            <a:r>
              <a:rPr sz="1200" spc="-10" dirty="0">
                <a:latin typeface="Times New Roman"/>
                <a:cs typeface="Times New Roman"/>
              </a:rPr>
              <a:t> </a:t>
            </a:r>
            <a:r>
              <a:rPr sz="1200" spc="-5" dirty="0">
                <a:latin typeface="Times New Roman"/>
                <a:cs typeface="Times New Roman"/>
              </a:rPr>
              <a:t>member</a:t>
            </a:r>
            <a:r>
              <a:rPr sz="1200" dirty="0">
                <a:latin typeface="Times New Roman"/>
                <a:cs typeface="Times New Roman"/>
              </a:rPr>
              <a:t> or position.</a:t>
            </a:r>
          </a:p>
          <a:p>
            <a:pPr>
              <a:lnSpc>
                <a:spcPct val="100000"/>
              </a:lnSpc>
              <a:spcBef>
                <a:spcPts val="15"/>
              </a:spcBef>
            </a:pPr>
            <a:endParaRPr sz="1450" dirty="0">
              <a:latin typeface="Times New Roman"/>
              <a:cs typeface="Times New Roman"/>
            </a:endParaRPr>
          </a:p>
          <a:p>
            <a:pPr marL="280670" lvl="1" indent="-268605" algn="just">
              <a:lnSpc>
                <a:spcPct val="100000"/>
              </a:lnSpc>
              <a:spcBef>
                <a:spcPts val="5"/>
              </a:spcBef>
              <a:buAutoNum type="arabicPeriod" startAt="6"/>
              <a:tabLst>
                <a:tab pos="281305" algn="l"/>
              </a:tabLst>
            </a:pPr>
            <a:r>
              <a:rPr sz="1400" b="1" spc="-5" dirty="0">
                <a:latin typeface="Times New Roman"/>
                <a:cs typeface="Times New Roman"/>
              </a:rPr>
              <a:t>Need</a:t>
            </a:r>
            <a:r>
              <a:rPr sz="1400" b="1" spc="-25" dirty="0">
                <a:latin typeface="Times New Roman"/>
                <a:cs typeface="Times New Roman"/>
              </a:rPr>
              <a:t> </a:t>
            </a:r>
            <a:r>
              <a:rPr sz="1400" b="1" dirty="0">
                <a:latin typeface="Times New Roman"/>
                <a:cs typeface="Times New Roman"/>
              </a:rPr>
              <a:t>of</a:t>
            </a:r>
            <a:r>
              <a:rPr sz="1400" b="1" spc="-10" dirty="0">
                <a:latin typeface="Times New Roman"/>
                <a:cs typeface="Times New Roman"/>
              </a:rPr>
              <a:t> </a:t>
            </a:r>
            <a:r>
              <a:rPr sz="1400" b="1" spc="-5" dirty="0">
                <a:latin typeface="Times New Roman"/>
                <a:cs typeface="Times New Roman"/>
              </a:rPr>
              <a:t>Sentimental</a:t>
            </a:r>
            <a:r>
              <a:rPr sz="1400" b="1" dirty="0">
                <a:latin typeface="Times New Roman"/>
                <a:cs typeface="Times New Roman"/>
              </a:rPr>
              <a:t> </a:t>
            </a:r>
            <a:r>
              <a:rPr sz="1400" b="1" spc="-5" dirty="0">
                <a:latin typeface="Times New Roman"/>
                <a:cs typeface="Times New Roman"/>
              </a:rPr>
              <a:t>Analysis</a:t>
            </a:r>
            <a:endParaRPr sz="1400" dirty="0">
              <a:latin typeface="Times New Roman"/>
              <a:cs typeface="Times New Roman"/>
            </a:endParaRPr>
          </a:p>
          <a:p>
            <a:pPr marL="355600" lvl="2" indent="-342900" algn="just">
              <a:lnSpc>
                <a:spcPct val="100000"/>
              </a:lnSpc>
              <a:spcBef>
                <a:spcPts val="750"/>
              </a:spcBef>
              <a:buAutoNum type="arabicPeriod"/>
              <a:tabLst>
                <a:tab pos="355600" algn="l"/>
              </a:tabLst>
            </a:pPr>
            <a:r>
              <a:rPr sz="1200" b="1" spc="-5" dirty="0">
                <a:latin typeface="Times New Roman"/>
                <a:cs typeface="Times New Roman"/>
              </a:rPr>
              <a:t>Industry</a:t>
            </a:r>
            <a:r>
              <a:rPr sz="1200" b="1" spc="-20" dirty="0">
                <a:latin typeface="Times New Roman"/>
                <a:cs typeface="Times New Roman"/>
              </a:rPr>
              <a:t> </a:t>
            </a:r>
            <a:r>
              <a:rPr sz="1200" b="1" spc="-5" dirty="0">
                <a:latin typeface="Times New Roman"/>
                <a:cs typeface="Times New Roman"/>
              </a:rPr>
              <a:t>Evolution</a:t>
            </a:r>
            <a:endParaRPr sz="1200" dirty="0">
              <a:latin typeface="Times New Roman"/>
              <a:cs typeface="Times New Roman"/>
            </a:endParaRPr>
          </a:p>
          <a:p>
            <a:pPr marL="12700" marR="6350" algn="just">
              <a:lnSpc>
                <a:spcPct val="142900"/>
              </a:lnSpc>
              <a:spcBef>
                <a:spcPts val="35"/>
              </a:spcBef>
            </a:pPr>
            <a:r>
              <a:rPr sz="1200" dirty="0">
                <a:latin typeface="Times New Roman"/>
                <a:cs typeface="Times New Roman"/>
              </a:rPr>
              <a:t>Only the useful </a:t>
            </a:r>
            <a:r>
              <a:rPr sz="1200" spc="-5" dirty="0">
                <a:latin typeface="Times New Roman"/>
                <a:cs typeface="Times New Roman"/>
              </a:rPr>
              <a:t>amount </a:t>
            </a:r>
            <a:r>
              <a:rPr sz="1200" dirty="0">
                <a:latin typeface="Times New Roman"/>
                <a:cs typeface="Times New Roman"/>
              </a:rPr>
              <a:t>of </a:t>
            </a:r>
            <a:r>
              <a:rPr sz="1200" spc="-5" dirty="0">
                <a:latin typeface="Times New Roman"/>
                <a:cs typeface="Times New Roman"/>
              </a:rPr>
              <a:t>data is required </a:t>
            </a:r>
            <a:r>
              <a:rPr sz="1200" dirty="0">
                <a:latin typeface="Times New Roman"/>
                <a:cs typeface="Times New Roman"/>
              </a:rPr>
              <a:t>in the industry </a:t>
            </a:r>
            <a:r>
              <a:rPr sz="1200" spc="-5" dirty="0">
                <a:latin typeface="Times New Roman"/>
                <a:cs typeface="Times New Roman"/>
              </a:rPr>
              <a:t>as compared </a:t>
            </a:r>
            <a:r>
              <a:rPr sz="1200" dirty="0">
                <a:latin typeface="Times New Roman"/>
                <a:cs typeface="Times New Roman"/>
              </a:rPr>
              <a:t>to the </a:t>
            </a:r>
            <a:r>
              <a:rPr sz="1200" spc="-5" dirty="0">
                <a:latin typeface="Times New Roman"/>
                <a:cs typeface="Times New Roman"/>
              </a:rPr>
              <a:t>set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complete</a:t>
            </a:r>
            <a:r>
              <a:rPr sz="1200" dirty="0">
                <a:latin typeface="Times New Roman"/>
                <a:cs typeface="Times New Roman"/>
              </a:rPr>
              <a:t> </a:t>
            </a:r>
            <a:r>
              <a:rPr sz="1200" spc="-5" dirty="0">
                <a:latin typeface="Times New Roman"/>
                <a:cs typeface="Times New Roman"/>
              </a:rPr>
              <a:t>unstructured</a:t>
            </a:r>
            <a:r>
              <a:rPr sz="1200" dirty="0">
                <a:latin typeface="Times New Roman"/>
                <a:cs typeface="Times New Roman"/>
              </a:rPr>
              <a:t> form</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data.</a:t>
            </a:r>
            <a:r>
              <a:rPr sz="1200" dirty="0">
                <a:latin typeface="Times New Roman"/>
                <a:cs typeface="Times New Roman"/>
              </a:rPr>
              <a:t> </a:t>
            </a:r>
            <a:r>
              <a:rPr sz="1200" spc="-5" dirty="0">
                <a:latin typeface="Times New Roman"/>
                <a:cs typeface="Times New Roman"/>
              </a:rPr>
              <a:t>However</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sentiment</a:t>
            </a:r>
            <a:r>
              <a:rPr sz="1200" dirty="0">
                <a:latin typeface="Times New Roman"/>
                <a:cs typeface="Times New Roman"/>
              </a:rPr>
              <a:t> analysis</a:t>
            </a:r>
            <a:r>
              <a:rPr sz="1200" spc="300" dirty="0">
                <a:latin typeface="Times New Roman"/>
                <a:cs typeface="Times New Roman"/>
              </a:rPr>
              <a:t> </a:t>
            </a:r>
            <a:r>
              <a:rPr sz="1200" dirty="0">
                <a:latin typeface="Times New Roman"/>
                <a:cs typeface="Times New Roman"/>
              </a:rPr>
              <a:t>done</a:t>
            </a:r>
            <a:r>
              <a:rPr sz="1200" spc="300" dirty="0">
                <a:latin typeface="Times New Roman"/>
                <a:cs typeface="Times New Roman"/>
              </a:rPr>
              <a:t> </a:t>
            </a:r>
            <a:r>
              <a:rPr sz="1200" spc="-5" dirty="0">
                <a:latin typeface="Times New Roman"/>
                <a:cs typeface="Times New Roman"/>
              </a:rPr>
              <a:t>is </a:t>
            </a:r>
            <a:r>
              <a:rPr sz="1200" spc="-285" dirty="0">
                <a:latin typeface="Times New Roman"/>
                <a:cs typeface="Times New Roman"/>
              </a:rPr>
              <a:t> </a:t>
            </a:r>
            <a:r>
              <a:rPr sz="1200" spc="-5" dirty="0">
                <a:latin typeface="Times New Roman"/>
                <a:cs typeface="Times New Roman"/>
              </a:rPr>
              <a:t>useful </a:t>
            </a:r>
            <a:r>
              <a:rPr sz="1200" dirty="0">
                <a:latin typeface="Times New Roman"/>
                <a:cs typeface="Times New Roman"/>
              </a:rPr>
              <a:t>for </a:t>
            </a:r>
            <a:r>
              <a:rPr sz="1200" spc="-5" dirty="0">
                <a:latin typeface="Times New Roman"/>
                <a:cs typeface="Times New Roman"/>
              </a:rPr>
              <a:t>extracting </a:t>
            </a:r>
            <a:r>
              <a:rPr sz="1200" dirty="0">
                <a:latin typeface="Times New Roman"/>
                <a:cs typeface="Times New Roman"/>
              </a:rPr>
              <a:t>the important </a:t>
            </a:r>
            <a:r>
              <a:rPr sz="1200" spc="-5" dirty="0">
                <a:latin typeface="Times New Roman"/>
                <a:cs typeface="Times New Roman"/>
              </a:rPr>
              <a:t>feature </a:t>
            </a:r>
            <a:r>
              <a:rPr sz="1200" dirty="0">
                <a:latin typeface="Times New Roman"/>
                <a:cs typeface="Times New Roman"/>
              </a:rPr>
              <a:t>from the </a:t>
            </a:r>
            <a:r>
              <a:rPr sz="1200" spc="-5" dirty="0">
                <a:latin typeface="Times New Roman"/>
                <a:cs typeface="Times New Roman"/>
              </a:rPr>
              <a:t>data </a:t>
            </a:r>
            <a:r>
              <a:rPr sz="1200" dirty="0">
                <a:latin typeface="Times New Roman"/>
                <a:cs typeface="Times New Roman"/>
              </a:rPr>
              <a:t>that </a:t>
            </a:r>
            <a:r>
              <a:rPr sz="1200" spc="-5" dirty="0">
                <a:latin typeface="Times New Roman"/>
                <a:cs typeface="Times New Roman"/>
              </a:rPr>
              <a:t>will </a:t>
            </a:r>
            <a:r>
              <a:rPr sz="1200" dirty="0">
                <a:latin typeface="Times New Roman"/>
                <a:cs typeface="Times New Roman"/>
              </a:rPr>
              <a:t>be </a:t>
            </a:r>
            <a:r>
              <a:rPr sz="1200" spc="-5" dirty="0">
                <a:latin typeface="Times New Roman"/>
                <a:cs typeface="Times New Roman"/>
              </a:rPr>
              <a:t>needed </a:t>
            </a:r>
            <a:r>
              <a:rPr sz="1200" dirty="0">
                <a:latin typeface="Times New Roman"/>
                <a:cs typeface="Times New Roman"/>
              </a:rPr>
              <a:t>solely for </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purpose </a:t>
            </a:r>
            <a:r>
              <a:rPr sz="1200" dirty="0">
                <a:latin typeface="Times New Roman"/>
                <a:cs typeface="Times New Roman"/>
              </a:rPr>
              <a:t>of </a:t>
            </a:r>
            <a:r>
              <a:rPr sz="1200" spc="-5" dirty="0">
                <a:latin typeface="Times New Roman"/>
                <a:cs typeface="Times New Roman"/>
              </a:rPr>
              <a:t>industry. Sentimental Analysis </a:t>
            </a:r>
            <a:r>
              <a:rPr sz="1200" dirty="0">
                <a:latin typeface="Times New Roman"/>
                <a:cs typeface="Times New Roman"/>
              </a:rPr>
              <a:t>will </a:t>
            </a:r>
            <a:r>
              <a:rPr sz="1200" spc="-5" dirty="0">
                <a:latin typeface="Times New Roman"/>
                <a:cs typeface="Times New Roman"/>
              </a:rPr>
              <a:t>provide </a:t>
            </a:r>
            <a:r>
              <a:rPr sz="1200" dirty="0">
                <a:latin typeface="Times New Roman"/>
                <a:cs typeface="Times New Roman"/>
              </a:rPr>
              <a:t>a </a:t>
            </a:r>
            <a:r>
              <a:rPr sz="1200" spc="-5" dirty="0">
                <a:latin typeface="Times New Roman"/>
                <a:cs typeface="Times New Roman"/>
              </a:rPr>
              <a:t>great </a:t>
            </a:r>
            <a:r>
              <a:rPr sz="1200" dirty="0">
                <a:latin typeface="Times New Roman"/>
                <a:cs typeface="Times New Roman"/>
              </a:rPr>
              <a:t>opportunity to the </a:t>
            </a:r>
            <a:r>
              <a:rPr sz="1200" spc="5" dirty="0">
                <a:latin typeface="Times New Roman"/>
                <a:cs typeface="Times New Roman"/>
              </a:rPr>
              <a:t> </a:t>
            </a:r>
            <a:r>
              <a:rPr sz="1200" dirty="0">
                <a:latin typeface="Times New Roman"/>
                <a:cs typeface="Times New Roman"/>
              </a:rPr>
              <a:t>industries for providing </a:t>
            </a:r>
            <a:r>
              <a:rPr sz="1200" spc="-5" dirty="0">
                <a:latin typeface="Times New Roman"/>
                <a:cs typeface="Times New Roman"/>
              </a:rPr>
              <a:t>value </a:t>
            </a:r>
            <a:r>
              <a:rPr sz="1200" dirty="0">
                <a:latin typeface="Times New Roman"/>
                <a:cs typeface="Times New Roman"/>
              </a:rPr>
              <a:t>to their </a:t>
            </a:r>
            <a:r>
              <a:rPr sz="1200" spc="-5" dirty="0">
                <a:latin typeface="Times New Roman"/>
                <a:cs typeface="Times New Roman"/>
              </a:rPr>
              <a:t>gain value and audience </a:t>
            </a:r>
            <a:r>
              <a:rPr sz="1200" dirty="0">
                <a:latin typeface="Times New Roman"/>
                <a:cs typeface="Times New Roman"/>
              </a:rPr>
              <a:t>for themselves. </a:t>
            </a:r>
            <a:r>
              <a:rPr sz="1200" spc="5" dirty="0">
                <a:latin typeface="Times New Roman"/>
                <a:cs typeface="Times New Roman"/>
              </a:rPr>
              <a:t>Any of </a:t>
            </a:r>
            <a:r>
              <a:rPr sz="1200" spc="10" dirty="0">
                <a:latin typeface="Times New Roman"/>
                <a:cs typeface="Times New Roman"/>
              </a:rPr>
              <a:t> </a:t>
            </a:r>
            <a:r>
              <a:rPr sz="1200" dirty="0">
                <a:latin typeface="Times New Roman"/>
                <a:cs typeface="Times New Roman"/>
              </a:rPr>
              <a:t>the industries with the business to </a:t>
            </a:r>
            <a:r>
              <a:rPr sz="1200" spc="-5" dirty="0">
                <a:latin typeface="Times New Roman"/>
                <a:cs typeface="Times New Roman"/>
              </a:rPr>
              <a:t>consumer will </a:t>
            </a:r>
            <a:r>
              <a:rPr sz="1200" spc="-10" dirty="0">
                <a:latin typeface="Times New Roman"/>
                <a:cs typeface="Times New Roman"/>
              </a:rPr>
              <a:t>get </a:t>
            </a:r>
            <a:r>
              <a:rPr sz="1200" dirty="0">
                <a:latin typeface="Times New Roman"/>
                <a:cs typeface="Times New Roman"/>
              </a:rPr>
              <a:t>benefit </a:t>
            </a:r>
            <a:r>
              <a:rPr sz="1200" spc="-5" dirty="0">
                <a:latin typeface="Times New Roman"/>
                <a:cs typeface="Times New Roman"/>
              </a:rPr>
              <a:t>from </a:t>
            </a:r>
            <a:r>
              <a:rPr sz="1200" dirty="0">
                <a:latin typeface="Times New Roman"/>
                <a:cs typeface="Times New Roman"/>
              </a:rPr>
              <a:t>this whether it </a:t>
            </a:r>
            <a:r>
              <a:rPr sz="1200" spc="-5" dirty="0">
                <a:latin typeface="Times New Roman"/>
                <a:cs typeface="Times New Roman"/>
              </a:rPr>
              <a:t>is </a:t>
            </a:r>
            <a:r>
              <a:rPr sz="1200" dirty="0">
                <a:latin typeface="Times New Roman"/>
                <a:cs typeface="Times New Roman"/>
              </a:rPr>
              <a:t> </a:t>
            </a:r>
            <a:r>
              <a:rPr sz="1200" spc="-5" dirty="0">
                <a:latin typeface="Times New Roman"/>
                <a:cs typeface="Times New Roman"/>
              </a:rPr>
              <a:t>restaurants,</a:t>
            </a:r>
            <a:r>
              <a:rPr sz="1200" spc="10" dirty="0">
                <a:latin typeface="Times New Roman"/>
                <a:cs typeface="Times New Roman"/>
              </a:rPr>
              <a:t> </a:t>
            </a:r>
            <a:r>
              <a:rPr sz="1200" spc="-5" dirty="0">
                <a:latin typeface="Times New Roman"/>
                <a:cs typeface="Times New Roman"/>
              </a:rPr>
              <a:t>entertainment,</a:t>
            </a:r>
            <a:r>
              <a:rPr sz="1200" spc="5" dirty="0">
                <a:latin typeface="Times New Roman"/>
                <a:cs typeface="Times New Roman"/>
              </a:rPr>
              <a:t> </a:t>
            </a:r>
            <a:r>
              <a:rPr sz="1200" spc="-5" dirty="0">
                <a:latin typeface="Times New Roman"/>
                <a:cs typeface="Times New Roman"/>
              </a:rPr>
              <a:t>hospitality,</a:t>
            </a:r>
            <a:r>
              <a:rPr sz="1200" spc="5" dirty="0">
                <a:latin typeface="Times New Roman"/>
                <a:cs typeface="Times New Roman"/>
              </a:rPr>
              <a:t> </a:t>
            </a:r>
            <a:r>
              <a:rPr sz="1200" dirty="0">
                <a:latin typeface="Times New Roman"/>
                <a:cs typeface="Times New Roman"/>
              </a:rPr>
              <a:t>mobile</a:t>
            </a:r>
            <a:r>
              <a:rPr sz="1200" spc="5" dirty="0">
                <a:latin typeface="Times New Roman"/>
                <a:cs typeface="Times New Roman"/>
              </a:rPr>
              <a:t> </a:t>
            </a:r>
            <a:r>
              <a:rPr sz="1200" spc="-5" dirty="0">
                <a:latin typeface="Times New Roman"/>
                <a:cs typeface="Times New Roman"/>
              </a:rPr>
              <a:t>customer,</a:t>
            </a:r>
            <a:r>
              <a:rPr sz="1200" dirty="0">
                <a:latin typeface="Times New Roman"/>
                <a:cs typeface="Times New Roman"/>
              </a:rPr>
              <a:t> </a:t>
            </a:r>
            <a:r>
              <a:rPr sz="1200" spc="-5" dirty="0">
                <a:latin typeface="Times New Roman"/>
                <a:cs typeface="Times New Roman"/>
              </a:rPr>
              <a:t>retail</a:t>
            </a:r>
            <a:r>
              <a:rPr sz="1200" spc="5" dirty="0">
                <a:latin typeface="Times New Roman"/>
                <a:cs typeface="Times New Roman"/>
              </a:rPr>
              <a:t> </a:t>
            </a:r>
            <a:r>
              <a:rPr sz="1200" dirty="0">
                <a:latin typeface="Times New Roman"/>
                <a:cs typeface="Times New Roman"/>
              </a:rPr>
              <a:t>or</a:t>
            </a:r>
            <a:r>
              <a:rPr sz="1200" spc="5" dirty="0">
                <a:latin typeface="Times New Roman"/>
                <a:cs typeface="Times New Roman"/>
              </a:rPr>
              <a:t> </a:t>
            </a:r>
            <a:r>
              <a:rPr sz="1200" dirty="0">
                <a:latin typeface="Times New Roman"/>
                <a:cs typeface="Times New Roman"/>
              </a:rPr>
              <a:t>being</a:t>
            </a:r>
            <a:r>
              <a:rPr sz="1200" spc="-5" dirty="0">
                <a:latin typeface="Times New Roman"/>
                <a:cs typeface="Times New Roman"/>
              </a:rPr>
              <a:t> </a:t>
            </a:r>
            <a:r>
              <a:rPr sz="1200" dirty="0">
                <a:latin typeface="Times New Roman"/>
                <a:cs typeface="Times New Roman"/>
              </a:rPr>
              <a:t>travel.</a:t>
            </a: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355600" lvl="2" indent="-342900" algn="just">
              <a:lnSpc>
                <a:spcPct val="100000"/>
              </a:lnSpc>
              <a:buAutoNum type="arabicPeriod" startAt="2"/>
              <a:tabLst>
                <a:tab pos="355600" algn="l"/>
              </a:tabLst>
            </a:pPr>
            <a:r>
              <a:rPr sz="1200" b="1" spc="-5" dirty="0">
                <a:latin typeface="Times New Roman"/>
                <a:cs typeface="Times New Roman"/>
              </a:rPr>
              <a:t>Research</a:t>
            </a:r>
            <a:r>
              <a:rPr sz="1200" b="1" spc="-30" dirty="0">
                <a:latin typeface="Times New Roman"/>
                <a:cs typeface="Times New Roman"/>
              </a:rPr>
              <a:t> </a:t>
            </a:r>
            <a:r>
              <a:rPr sz="1200" b="1" spc="-5" dirty="0">
                <a:latin typeface="Times New Roman"/>
                <a:cs typeface="Times New Roman"/>
              </a:rPr>
              <a:t>Demand</a:t>
            </a:r>
            <a:endParaRPr sz="1200" dirty="0">
              <a:latin typeface="Times New Roman"/>
              <a:cs typeface="Times New Roman"/>
            </a:endParaRPr>
          </a:p>
          <a:p>
            <a:pPr marL="12700" marR="6350" algn="just">
              <a:lnSpc>
                <a:spcPct val="143000"/>
              </a:lnSpc>
              <a:spcBef>
                <a:spcPts val="20"/>
              </a:spcBef>
            </a:pPr>
            <a:r>
              <a:rPr sz="1200" spc="-5" dirty="0">
                <a:latin typeface="Times New Roman"/>
                <a:cs typeface="Times New Roman"/>
              </a:rPr>
              <a:t>Another important </a:t>
            </a:r>
            <a:r>
              <a:rPr sz="1200" dirty="0">
                <a:latin typeface="Times New Roman"/>
                <a:cs typeface="Times New Roman"/>
              </a:rPr>
              <a:t>reason that </a:t>
            </a:r>
            <a:r>
              <a:rPr sz="1200" spc="-5" dirty="0">
                <a:latin typeface="Times New Roman"/>
                <a:cs typeface="Times New Roman"/>
              </a:rPr>
              <a:t>stands </a:t>
            </a:r>
            <a:r>
              <a:rPr sz="1200" dirty="0">
                <a:latin typeface="Times New Roman"/>
                <a:cs typeface="Times New Roman"/>
              </a:rPr>
              <a:t>behind the </a:t>
            </a:r>
            <a:r>
              <a:rPr sz="1200" spc="-5" dirty="0">
                <a:latin typeface="Times New Roman"/>
                <a:cs typeface="Times New Roman"/>
              </a:rPr>
              <a:t>growth </a:t>
            </a:r>
            <a:r>
              <a:rPr sz="1200" dirty="0">
                <a:latin typeface="Times New Roman"/>
                <a:cs typeface="Times New Roman"/>
              </a:rPr>
              <a:t>of </a:t>
            </a:r>
            <a:r>
              <a:rPr sz="1200" spc="-5" dirty="0">
                <a:latin typeface="Times New Roman"/>
                <a:cs typeface="Times New Roman"/>
              </a:rPr>
              <a:t>SA </a:t>
            </a:r>
            <a:r>
              <a:rPr sz="1200" dirty="0">
                <a:latin typeface="Times New Roman"/>
                <a:cs typeface="Times New Roman"/>
              </a:rPr>
              <a:t>deals with the </a:t>
            </a:r>
            <a:r>
              <a:rPr sz="1200" spc="-5" dirty="0">
                <a:latin typeface="Times New Roman"/>
                <a:cs typeface="Times New Roman"/>
              </a:rPr>
              <a:t>demand </a:t>
            </a:r>
            <a:r>
              <a:rPr sz="1200" dirty="0">
                <a:latin typeface="Times New Roman"/>
                <a:cs typeface="Times New Roman"/>
              </a:rPr>
              <a:t> of </a:t>
            </a:r>
            <a:r>
              <a:rPr sz="1200" spc="-5" dirty="0">
                <a:latin typeface="Times New Roman"/>
                <a:cs typeface="Times New Roman"/>
              </a:rPr>
              <a:t>research </a:t>
            </a:r>
            <a:r>
              <a:rPr sz="1200" dirty="0">
                <a:latin typeface="Times New Roman"/>
                <a:cs typeface="Times New Roman"/>
              </a:rPr>
              <a:t>in </a:t>
            </a:r>
            <a:r>
              <a:rPr sz="1200" spc="-5" dirty="0">
                <a:latin typeface="Times New Roman"/>
                <a:cs typeface="Times New Roman"/>
              </a:rPr>
              <a:t>evaluation, appraisals, </a:t>
            </a:r>
            <a:r>
              <a:rPr sz="1200" dirty="0">
                <a:latin typeface="Times New Roman"/>
                <a:cs typeface="Times New Roman"/>
              </a:rPr>
              <a:t>opinion </a:t>
            </a:r>
            <a:r>
              <a:rPr sz="1200" spc="-5" dirty="0">
                <a:latin typeface="Times New Roman"/>
                <a:cs typeface="Times New Roman"/>
              </a:rPr>
              <a:t>and their classification. Present solutions </a:t>
            </a:r>
            <a:r>
              <a:rPr sz="1200" dirty="0">
                <a:latin typeface="Times New Roman"/>
                <a:cs typeface="Times New Roman"/>
              </a:rPr>
              <a:t> for</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purpose</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sentiment</a:t>
            </a:r>
            <a:r>
              <a:rPr sz="1200" spc="5" dirty="0">
                <a:latin typeface="Times New Roman"/>
                <a:cs typeface="Times New Roman"/>
              </a:rPr>
              <a:t> </a:t>
            </a:r>
            <a:r>
              <a:rPr sz="1200" spc="-5" dirty="0">
                <a:latin typeface="Times New Roman"/>
                <a:cs typeface="Times New Roman"/>
              </a:rPr>
              <a:t>analysis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opinion</a:t>
            </a:r>
            <a:r>
              <a:rPr sz="1200" spc="5" dirty="0">
                <a:latin typeface="Times New Roman"/>
                <a:cs typeface="Times New Roman"/>
              </a:rPr>
              <a:t> </a:t>
            </a:r>
            <a:r>
              <a:rPr sz="1200" dirty="0">
                <a:latin typeface="Times New Roman"/>
                <a:cs typeface="Times New Roman"/>
              </a:rPr>
              <a:t>mining</a:t>
            </a:r>
            <a:r>
              <a:rPr sz="1200" spc="5" dirty="0">
                <a:latin typeface="Times New Roman"/>
                <a:cs typeface="Times New Roman"/>
              </a:rPr>
              <a:t> </a:t>
            </a:r>
            <a:r>
              <a:rPr sz="1200" spc="-5" dirty="0">
                <a:latin typeface="Times New Roman"/>
                <a:cs typeface="Times New Roman"/>
              </a:rPr>
              <a:t>are</a:t>
            </a:r>
            <a:r>
              <a:rPr sz="1200" dirty="0">
                <a:latin typeface="Times New Roman"/>
                <a:cs typeface="Times New Roman"/>
              </a:rPr>
              <a:t> rapidly</a:t>
            </a:r>
            <a:r>
              <a:rPr sz="1200" spc="5" dirty="0">
                <a:latin typeface="Times New Roman"/>
                <a:cs typeface="Times New Roman"/>
              </a:rPr>
              <a:t> </a:t>
            </a:r>
            <a:r>
              <a:rPr sz="1200" spc="-5" dirty="0">
                <a:latin typeface="Times New Roman"/>
                <a:cs typeface="Times New Roman"/>
              </a:rPr>
              <a:t>evolving, </a:t>
            </a:r>
            <a:r>
              <a:rPr sz="1200" dirty="0">
                <a:latin typeface="Times New Roman"/>
                <a:cs typeface="Times New Roman"/>
              </a:rPr>
              <a:t> specifically </a:t>
            </a:r>
            <a:r>
              <a:rPr sz="1200" spc="10" dirty="0">
                <a:latin typeface="Times New Roman"/>
                <a:cs typeface="Times New Roman"/>
              </a:rPr>
              <a:t>by </a:t>
            </a:r>
            <a:r>
              <a:rPr sz="1200" dirty="0">
                <a:latin typeface="Times New Roman"/>
                <a:cs typeface="Times New Roman"/>
              </a:rPr>
              <a:t>decreasing the </a:t>
            </a:r>
            <a:r>
              <a:rPr sz="1200" spc="-5" dirty="0">
                <a:latin typeface="Times New Roman"/>
                <a:cs typeface="Times New Roman"/>
              </a:rPr>
              <a:t>amount </a:t>
            </a:r>
            <a:r>
              <a:rPr sz="1200" dirty="0">
                <a:latin typeface="Times New Roman"/>
                <a:cs typeface="Times New Roman"/>
              </a:rPr>
              <a:t>of human </a:t>
            </a:r>
            <a:r>
              <a:rPr sz="1200" spc="-5" dirty="0">
                <a:latin typeface="Times New Roman"/>
                <a:cs typeface="Times New Roman"/>
              </a:rPr>
              <a:t>effort </a:t>
            </a:r>
            <a:r>
              <a:rPr sz="1200" dirty="0">
                <a:latin typeface="Times New Roman"/>
                <a:cs typeface="Times New Roman"/>
              </a:rPr>
              <a:t>that </a:t>
            </a:r>
            <a:r>
              <a:rPr sz="1200" spc="-5" dirty="0">
                <a:latin typeface="Times New Roman"/>
                <a:cs typeface="Times New Roman"/>
              </a:rPr>
              <a:t>will </a:t>
            </a:r>
            <a:r>
              <a:rPr sz="1200" dirty="0">
                <a:latin typeface="Times New Roman"/>
                <a:cs typeface="Times New Roman"/>
              </a:rPr>
              <a:t>be </a:t>
            </a:r>
            <a:r>
              <a:rPr sz="1200" spc="-5" dirty="0">
                <a:latin typeface="Times New Roman"/>
                <a:cs typeface="Times New Roman"/>
              </a:rPr>
              <a:t>required </a:t>
            </a:r>
            <a:r>
              <a:rPr sz="1200" dirty="0">
                <a:latin typeface="Times New Roman"/>
                <a:cs typeface="Times New Roman"/>
              </a:rPr>
              <a:t>to classify </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comments. Also </a:t>
            </a:r>
            <a:r>
              <a:rPr sz="1200" dirty="0">
                <a:latin typeface="Times New Roman"/>
                <a:cs typeface="Times New Roman"/>
              </a:rPr>
              <a:t>the </a:t>
            </a:r>
            <a:r>
              <a:rPr sz="1200" spc="-5" dirty="0">
                <a:latin typeface="Times New Roman"/>
                <a:cs typeface="Times New Roman"/>
              </a:rPr>
              <a:t>research </a:t>
            </a:r>
            <a:r>
              <a:rPr sz="1200" dirty="0">
                <a:latin typeface="Times New Roman"/>
                <a:cs typeface="Times New Roman"/>
              </a:rPr>
              <a:t>theme that </a:t>
            </a:r>
            <a:r>
              <a:rPr sz="1200" spc="-5" dirty="0">
                <a:latin typeface="Times New Roman"/>
                <a:cs typeface="Times New Roman"/>
              </a:rPr>
              <a:t>will </a:t>
            </a:r>
            <a:r>
              <a:rPr sz="1200" dirty="0">
                <a:latin typeface="Times New Roman"/>
                <a:cs typeface="Times New Roman"/>
              </a:rPr>
              <a:t>be </a:t>
            </a:r>
            <a:r>
              <a:rPr sz="1200" spc="-5" dirty="0">
                <a:latin typeface="Times New Roman"/>
                <a:cs typeface="Times New Roman"/>
              </a:rPr>
              <a:t>based </a:t>
            </a:r>
            <a:r>
              <a:rPr sz="1200" dirty="0">
                <a:latin typeface="Times New Roman"/>
                <a:cs typeface="Times New Roman"/>
              </a:rPr>
              <a:t>in the long </a:t>
            </a:r>
            <a:r>
              <a:rPr sz="1200" spc="-5" dirty="0">
                <a:latin typeface="Times New Roman"/>
                <a:cs typeface="Times New Roman"/>
              </a:rPr>
              <a:t>established </a:t>
            </a:r>
            <a:r>
              <a:rPr sz="1200" dirty="0">
                <a:latin typeface="Times New Roman"/>
                <a:cs typeface="Times New Roman"/>
              </a:rPr>
              <a:t> disciplines</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computer</a:t>
            </a:r>
            <a:r>
              <a:rPr sz="1200" spc="5" dirty="0">
                <a:latin typeface="Times New Roman"/>
                <a:cs typeface="Times New Roman"/>
              </a:rPr>
              <a:t> </a:t>
            </a:r>
            <a:r>
              <a:rPr sz="1200" spc="-5" dirty="0">
                <a:latin typeface="Times New Roman"/>
                <a:cs typeface="Times New Roman"/>
              </a:rPr>
              <a:t>science</a:t>
            </a:r>
            <a:r>
              <a:rPr sz="1200" dirty="0">
                <a:latin typeface="Times New Roman"/>
                <a:cs typeface="Times New Roman"/>
              </a:rPr>
              <a:t> like</a:t>
            </a:r>
            <a:r>
              <a:rPr sz="1200" spc="5" dirty="0">
                <a:latin typeface="Times New Roman"/>
                <a:cs typeface="Times New Roman"/>
              </a:rPr>
              <a:t> </a:t>
            </a:r>
            <a:r>
              <a:rPr sz="1200" spc="-5" dirty="0">
                <a:latin typeface="Times New Roman"/>
                <a:cs typeface="Times New Roman"/>
              </a:rPr>
              <a:t>as</a:t>
            </a:r>
            <a:r>
              <a:rPr sz="1200" dirty="0">
                <a:latin typeface="Times New Roman"/>
                <a:cs typeface="Times New Roman"/>
              </a:rPr>
              <a:t> text</a:t>
            </a:r>
            <a:r>
              <a:rPr sz="1200" spc="5" dirty="0">
                <a:latin typeface="Times New Roman"/>
                <a:cs typeface="Times New Roman"/>
              </a:rPr>
              <a:t> </a:t>
            </a:r>
            <a:r>
              <a:rPr sz="1200" spc="-5" dirty="0">
                <a:latin typeface="Times New Roman"/>
                <a:cs typeface="Times New Roman"/>
              </a:rPr>
              <a:t>mining,</a:t>
            </a:r>
            <a:r>
              <a:rPr sz="1200" dirty="0">
                <a:latin typeface="Times New Roman"/>
                <a:cs typeface="Times New Roman"/>
              </a:rPr>
              <a:t> machine</a:t>
            </a:r>
            <a:r>
              <a:rPr sz="1200" spc="5" dirty="0">
                <a:latin typeface="Times New Roman"/>
                <a:cs typeface="Times New Roman"/>
              </a:rPr>
              <a:t> </a:t>
            </a:r>
            <a:r>
              <a:rPr sz="1200" spc="-5" dirty="0">
                <a:latin typeface="Times New Roman"/>
                <a:cs typeface="Times New Roman"/>
              </a:rPr>
              <a:t>learning,</a:t>
            </a:r>
            <a:r>
              <a:rPr sz="1200" spc="290" dirty="0">
                <a:latin typeface="Times New Roman"/>
                <a:cs typeface="Times New Roman"/>
              </a:rPr>
              <a:t> </a:t>
            </a:r>
            <a:r>
              <a:rPr sz="1200" spc="-5" dirty="0">
                <a:latin typeface="Times New Roman"/>
                <a:cs typeface="Times New Roman"/>
              </a:rPr>
              <a:t>natural </a:t>
            </a:r>
            <a:r>
              <a:rPr sz="1200" dirty="0">
                <a:latin typeface="Times New Roman"/>
                <a:cs typeface="Times New Roman"/>
              </a:rPr>
              <a:t> </a:t>
            </a:r>
            <a:r>
              <a:rPr sz="1200" spc="-5" dirty="0">
                <a:latin typeface="Times New Roman"/>
                <a:cs typeface="Times New Roman"/>
              </a:rPr>
              <a:t>language </a:t>
            </a:r>
            <a:r>
              <a:rPr sz="1200" dirty="0">
                <a:latin typeface="Times New Roman"/>
                <a:cs typeface="Times New Roman"/>
              </a:rPr>
              <a:t>processing </a:t>
            </a:r>
            <a:r>
              <a:rPr sz="1200" spc="-5" dirty="0">
                <a:latin typeface="Times New Roman"/>
                <a:cs typeface="Times New Roman"/>
              </a:rPr>
              <a:t>and artificial intelligence, </a:t>
            </a:r>
            <a:r>
              <a:rPr sz="1200" dirty="0">
                <a:latin typeface="Times New Roman"/>
                <a:cs typeface="Times New Roman"/>
              </a:rPr>
              <a:t>voting advise </a:t>
            </a:r>
            <a:r>
              <a:rPr sz="1200" spc="-5" dirty="0">
                <a:latin typeface="Times New Roman"/>
                <a:cs typeface="Times New Roman"/>
              </a:rPr>
              <a:t>applications, automated </a:t>
            </a:r>
            <a:r>
              <a:rPr sz="1200" dirty="0">
                <a:latin typeface="Times New Roman"/>
                <a:cs typeface="Times New Roman"/>
              </a:rPr>
              <a:t> </a:t>
            </a:r>
            <a:r>
              <a:rPr sz="1200" spc="-5" dirty="0">
                <a:latin typeface="Times New Roman"/>
                <a:cs typeface="Times New Roman"/>
              </a:rPr>
              <a:t>content analysis,</a:t>
            </a:r>
            <a:r>
              <a:rPr sz="1200" dirty="0">
                <a:latin typeface="Times New Roman"/>
                <a:cs typeface="Times New Roman"/>
              </a:rPr>
              <a:t> </a:t>
            </a:r>
            <a:r>
              <a:rPr sz="1200" spc="-5" dirty="0">
                <a:latin typeface="Times New Roman"/>
                <a:cs typeface="Times New Roman"/>
              </a:rPr>
              <a:t>etc.</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10</a:t>
            </a:r>
          </a:p>
        </p:txBody>
      </p:sp>
      <p:sp>
        <p:nvSpPr>
          <p:cNvPr id="2" name="object 2"/>
          <p:cNvSpPr txBox="1"/>
          <p:nvPr/>
        </p:nvSpPr>
        <p:spPr>
          <a:xfrm>
            <a:off x="1359153" y="1068070"/>
            <a:ext cx="5308600" cy="8599170"/>
          </a:xfrm>
          <a:prstGeom prst="rect">
            <a:avLst/>
          </a:prstGeom>
        </p:spPr>
        <p:txBody>
          <a:bodyPr vert="horz" wrap="square" lIns="0" tIns="94615" rIns="0" bIns="0" rtlCol="0">
            <a:spAutoFit/>
          </a:bodyPr>
          <a:lstStyle/>
          <a:p>
            <a:pPr marL="355600" lvl="2" indent="-342900" algn="just">
              <a:lnSpc>
                <a:spcPct val="100000"/>
              </a:lnSpc>
              <a:spcBef>
                <a:spcPts val="745"/>
              </a:spcBef>
              <a:buAutoNum type="arabicPeriod" startAt="3"/>
              <a:tabLst>
                <a:tab pos="355600" algn="l"/>
              </a:tabLst>
            </a:pPr>
            <a:r>
              <a:rPr sz="1200" b="1" spc="-5" dirty="0">
                <a:latin typeface="Times New Roman"/>
                <a:cs typeface="Times New Roman"/>
              </a:rPr>
              <a:t>Decision</a:t>
            </a:r>
            <a:r>
              <a:rPr sz="1200" b="1" spc="-20" dirty="0">
                <a:latin typeface="Times New Roman"/>
                <a:cs typeface="Times New Roman"/>
              </a:rPr>
              <a:t> </a:t>
            </a:r>
            <a:r>
              <a:rPr sz="1200" b="1" spc="-5" dirty="0">
                <a:latin typeface="Times New Roman"/>
                <a:cs typeface="Times New Roman"/>
              </a:rPr>
              <a:t>Making</a:t>
            </a:r>
            <a:endParaRPr sz="1200" dirty="0">
              <a:latin typeface="Times New Roman"/>
              <a:cs typeface="Times New Roman"/>
            </a:endParaRPr>
          </a:p>
          <a:p>
            <a:pPr marL="12700" marR="16510" algn="just">
              <a:lnSpc>
                <a:spcPct val="143000"/>
              </a:lnSpc>
              <a:spcBef>
                <a:spcPts val="30"/>
              </a:spcBef>
            </a:pPr>
            <a:r>
              <a:rPr sz="1200" dirty="0">
                <a:latin typeface="Times New Roman"/>
                <a:cs typeface="Times New Roman"/>
              </a:rPr>
              <a:t>Every person who </a:t>
            </a:r>
            <a:r>
              <a:rPr sz="1200" spc="-5" dirty="0">
                <a:latin typeface="Times New Roman"/>
                <a:cs typeface="Times New Roman"/>
              </a:rPr>
              <a:t>stores information </a:t>
            </a:r>
            <a:r>
              <a:rPr sz="1200" dirty="0">
                <a:latin typeface="Times New Roman"/>
                <a:cs typeface="Times New Roman"/>
              </a:rPr>
              <a:t>on the blogs, </a:t>
            </a:r>
            <a:r>
              <a:rPr sz="1200" spc="-5" dirty="0">
                <a:latin typeface="Times New Roman"/>
                <a:cs typeface="Times New Roman"/>
              </a:rPr>
              <a:t>various web applications and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web social </a:t>
            </a:r>
            <a:r>
              <a:rPr sz="1200" dirty="0">
                <a:latin typeface="Times New Roman"/>
                <a:cs typeface="Times New Roman"/>
              </a:rPr>
              <a:t>media, social </a:t>
            </a:r>
            <a:r>
              <a:rPr sz="1200" spc="-5" dirty="0">
                <a:latin typeface="Times New Roman"/>
                <a:cs typeface="Times New Roman"/>
              </a:rPr>
              <a:t>websites </a:t>
            </a:r>
            <a:r>
              <a:rPr sz="1200" dirty="0">
                <a:latin typeface="Times New Roman"/>
                <a:cs typeface="Times New Roman"/>
              </a:rPr>
              <a:t>for </a:t>
            </a:r>
            <a:r>
              <a:rPr sz="1200" spc="-5" dirty="0">
                <a:latin typeface="Times New Roman"/>
                <a:cs typeface="Times New Roman"/>
              </a:rPr>
              <a:t>getting </a:t>
            </a:r>
            <a:r>
              <a:rPr sz="1200" dirty="0">
                <a:latin typeface="Times New Roman"/>
                <a:cs typeface="Times New Roman"/>
              </a:rPr>
              <a:t>the </a:t>
            </a:r>
            <a:r>
              <a:rPr sz="1200" spc="-5" dirty="0">
                <a:latin typeface="Times New Roman"/>
                <a:cs typeface="Times New Roman"/>
              </a:rPr>
              <a:t>relevant information you </a:t>
            </a:r>
            <a:r>
              <a:rPr sz="1200" spc="5" dirty="0">
                <a:latin typeface="Times New Roman"/>
                <a:cs typeface="Times New Roman"/>
              </a:rPr>
              <a:t>need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particular</a:t>
            </a:r>
            <a:r>
              <a:rPr sz="1200" spc="114" dirty="0">
                <a:latin typeface="Times New Roman"/>
                <a:cs typeface="Times New Roman"/>
              </a:rPr>
              <a:t> </a:t>
            </a:r>
            <a:r>
              <a:rPr sz="1200" dirty="0">
                <a:latin typeface="Times New Roman"/>
                <a:cs typeface="Times New Roman"/>
              </a:rPr>
              <a:t>method</a:t>
            </a:r>
            <a:r>
              <a:rPr sz="1200" spc="114" dirty="0">
                <a:latin typeface="Times New Roman"/>
                <a:cs typeface="Times New Roman"/>
              </a:rPr>
              <a:t> </a:t>
            </a:r>
            <a:r>
              <a:rPr sz="1200" dirty="0">
                <a:latin typeface="Times New Roman"/>
                <a:cs typeface="Times New Roman"/>
              </a:rPr>
              <a:t>that</a:t>
            </a:r>
            <a:r>
              <a:rPr sz="1200" spc="114" dirty="0">
                <a:latin typeface="Times New Roman"/>
                <a:cs typeface="Times New Roman"/>
              </a:rPr>
              <a:t> </a:t>
            </a:r>
            <a:r>
              <a:rPr sz="1200" dirty="0">
                <a:latin typeface="Times New Roman"/>
                <a:cs typeface="Times New Roman"/>
              </a:rPr>
              <a:t>can</a:t>
            </a:r>
            <a:r>
              <a:rPr sz="1200" spc="114" dirty="0">
                <a:latin typeface="Times New Roman"/>
                <a:cs typeface="Times New Roman"/>
              </a:rPr>
              <a:t> </a:t>
            </a:r>
            <a:r>
              <a:rPr sz="1200" dirty="0">
                <a:latin typeface="Times New Roman"/>
                <a:cs typeface="Times New Roman"/>
              </a:rPr>
              <a:t>be</a:t>
            </a:r>
            <a:r>
              <a:rPr sz="1200" spc="114" dirty="0">
                <a:latin typeface="Times New Roman"/>
                <a:cs typeface="Times New Roman"/>
              </a:rPr>
              <a:t> </a:t>
            </a:r>
            <a:r>
              <a:rPr sz="1200" dirty="0">
                <a:latin typeface="Times New Roman"/>
                <a:cs typeface="Times New Roman"/>
              </a:rPr>
              <a:t>used</a:t>
            </a:r>
            <a:r>
              <a:rPr sz="1200" spc="114" dirty="0">
                <a:latin typeface="Times New Roman"/>
                <a:cs typeface="Times New Roman"/>
              </a:rPr>
              <a:t> </a:t>
            </a:r>
            <a:r>
              <a:rPr sz="1200" dirty="0">
                <a:latin typeface="Times New Roman"/>
                <a:cs typeface="Times New Roman"/>
              </a:rPr>
              <a:t>to</a:t>
            </a:r>
            <a:r>
              <a:rPr sz="1200" spc="120" dirty="0">
                <a:latin typeface="Times New Roman"/>
                <a:cs typeface="Times New Roman"/>
              </a:rPr>
              <a:t> </a:t>
            </a:r>
            <a:r>
              <a:rPr sz="1200" spc="-5" dirty="0">
                <a:latin typeface="Times New Roman"/>
                <a:cs typeface="Times New Roman"/>
              </a:rPr>
              <a:t>analyze</a:t>
            </a:r>
            <a:r>
              <a:rPr sz="1200" spc="110" dirty="0">
                <a:latin typeface="Times New Roman"/>
                <a:cs typeface="Times New Roman"/>
              </a:rPr>
              <a:t> </a:t>
            </a:r>
            <a:r>
              <a:rPr sz="1200" dirty="0">
                <a:latin typeface="Times New Roman"/>
                <a:cs typeface="Times New Roman"/>
              </a:rPr>
              <a:t>data</a:t>
            </a:r>
            <a:r>
              <a:rPr sz="1200" spc="120" dirty="0">
                <a:latin typeface="Times New Roman"/>
                <a:cs typeface="Times New Roman"/>
              </a:rPr>
              <a:t> </a:t>
            </a:r>
            <a:r>
              <a:rPr sz="1200" spc="-5" dirty="0">
                <a:latin typeface="Times New Roman"/>
                <a:cs typeface="Times New Roman"/>
              </a:rPr>
              <a:t>and</a:t>
            </a:r>
            <a:r>
              <a:rPr sz="1200" spc="114" dirty="0">
                <a:latin typeface="Times New Roman"/>
                <a:cs typeface="Times New Roman"/>
              </a:rPr>
              <a:t> </a:t>
            </a:r>
            <a:r>
              <a:rPr sz="1200" dirty="0">
                <a:latin typeface="Times New Roman"/>
                <a:cs typeface="Times New Roman"/>
              </a:rPr>
              <a:t>consequently</a:t>
            </a:r>
            <a:r>
              <a:rPr sz="1200" spc="105" dirty="0">
                <a:latin typeface="Times New Roman"/>
                <a:cs typeface="Times New Roman"/>
              </a:rPr>
              <a:t> </a:t>
            </a:r>
            <a:r>
              <a:rPr sz="1200" spc="-5" dirty="0">
                <a:latin typeface="Times New Roman"/>
                <a:cs typeface="Times New Roman"/>
              </a:rPr>
              <a:t>return</a:t>
            </a:r>
            <a:r>
              <a:rPr sz="1200" spc="114" dirty="0">
                <a:latin typeface="Times New Roman"/>
                <a:cs typeface="Times New Roman"/>
              </a:rPr>
              <a:t> </a:t>
            </a:r>
            <a:r>
              <a:rPr sz="1200" dirty="0">
                <a:latin typeface="Times New Roman"/>
                <a:cs typeface="Times New Roman"/>
              </a:rPr>
              <a:t>some</a:t>
            </a:r>
            <a:r>
              <a:rPr sz="1200" spc="114" dirty="0">
                <a:latin typeface="Times New Roman"/>
                <a:cs typeface="Times New Roman"/>
              </a:rPr>
              <a:t> </a:t>
            </a:r>
            <a:r>
              <a:rPr sz="1200" dirty="0">
                <a:latin typeface="Times New Roman"/>
                <a:cs typeface="Times New Roman"/>
              </a:rPr>
              <a:t>of </a:t>
            </a:r>
            <a:r>
              <a:rPr sz="1200" spc="-285" dirty="0">
                <a:latin typeface="Times New Roman"/>
                <a:cs typeface="Times New Roman"/>
              </a:rPr>
              <a:t> </a:t>
            </a:r>
            <a:r>
              <a:rPr sz="1200" dirty="0">
                <a:latin typeface="Times New Roman"/>
                <a:cs typeface="Times New Roman"/>
              </a:rPr>
              <a:t>the</a:t>
            </a:r>
            <a:r>
              <a:rPr sz="1200" spc="100" dirty="0">
                <a:latin typeface="Times New Roman"/>
                <a:cs typeface="Times New Roman"/>
              </a:rPr>
              <a:t> </a:t>
            </a:r>
            <a:r>
              <a:rPr sz="1200" spc="-5" dirty="0">
                <a:latin typeface="Times New Roman"/>
                <a:cs typeface="Times New Roman"/>
              </a:rPr>
              <a:t>useful</a:t>
            </a:r>
            <a:r>
              <a:rPr sz="1200" spc="105" dirty="0">
                <a:latin typeface="Times New Roman"/>
                <a:cs typeface="Times New Roman"/>
              </a:rPr>
              <a:t> </a:t>
            </a:r>
            <a:r>
              <a:rPr sz="1200" dirty="0">
                <a:latin typeface="Times New Roman"/>
                <a:cs typeface="Times New Roman"/>
              </a:rPr>
              <a:t>results.</a:t>
            </a:r>
            <a:r>
              <a:rPr sz="1200" spc="120" dirty="0">
                <a:latin typeface="Times New Roman"/>
                <a:cs typeface="Times New Roman"/>
              </a:rPr>
              <a:t> </a:t>
            </a:r>
            <a:r>
              <a:rPr sz="1200" spc="-15" dirty="0">
                <a:latin typeface="Times New Roman"/>
                <a:cs typeface="Times New Roman"/>
              </a:rPr>
              <a:t>It</a:t>
            </a:r>
            <a:r>
              <a:rPr sz="1200" spc="110" dirty="0">
                <a:latin typeface="Times New Roman"/>
                <a:cs typeface="Times New Roman"/>
              </a:rPr>
              <a:t> </a:t>
            </a:r>
            <a:r>
              <a:rPr sz="1200" spc="-5" dirty="0">
                <a:latin typeface="Times New Roman"/>
                <a:cs typeface="Times New Roman"/>
              </a:rPr>
              <a:t>is</a:t>
            </a:r>
            <a:r>
              <a:rPr sz="1200" spc="120" dirty="0">
                <a:latin typeface="Times New Roman"/>
                <a:cs typeface="Times New Roman"/>
              </a:rPr>
              <a:t> </a:t>
            </a:r>
            <a:r>
              <a:rPr sz="1200" dirty="0">
                <a:latin typeface="Times New Roman"/>
                <a:cs typeface="Times New Roman"/>
              </a:rPr>
              <a:t>going</a:t>
            </a:r>
            <a:r>
              <a:rPr sz="1200" spc="95" dirty="0">
                <a:latin typeface="Times New Roman"/>
                <a:cs typeface="Times New Roman"/>
              </a:rPr>
              <a:t> </a:t>
            </a:r>
            <a:r>
              <a:rPr sz="1200" dirty="0">
                <a:latin typeface="Times New Roman"/>
                <a:cs typeface="Times New Roman"/>
              </a:rPr>
              <a:t>to</a:t>
            </a:r>
            <a:r>
              <a:rPr sz="1200" spc="110" dirty="0">
                <a:latin typeface="Times New Roman"/>
                <a:cs typeface="Times New Roman"/>
              </a:rPr>
              <a:t> </a:t>
            </a:r>
            <a:r>
              <a:rPr sz="1200" dirty="0">
                <a:latin typeface="Times New Roman"/>
                <a:cs typeface="Times New Roman"/>
              </a:rPr>
              <a:t>be</a:t>
            </a:r>
            <a:r>
              <a:rPr sz="1200" spc="100" dirty="0">
                <a:latin typeface="Times New Roman"/>
                <a:cs typeface="Times New Roman"/>
              </a:rPr>
              <a:t> </a:t>
            </a:r>
            <a:r>
              <a:rPr sz="1200" spc="5" dirty="0">
                <a:latin typeface="Times New Roman"/>
                <a:cs typeface="Times New Roman"/>
              </a:rPr>
              <a:t>very</a:t>
            </a:r>
            <a:r>
              <a:rPr sz="1200" spc="80" dirty="0">
                <a:latin typeface="Times New Roman"/>
                <a:cs typeface="Times New Roman"/>
              </a:rPr>
              <a:t> </a:t>
            </a:r>
            <a:r>
              <a:rPr sz="1200" spc="-5" dirty="0">
                <a:latin typeface="Times New Roman"/>
                <a:cs typeface="Times New Roman"/>
              </a:rPr>
              <a:t>difficult</a:t>
            </a:r>
            <a:r>
              <a:rPr sz="1200" spc="114" dirty="0">
                <a:latin typeface="Times New Roman"/>
                <a:cs typeface="Times New Roman"/>
              </a:rPr>
              <a:t> </a:t>
            </a:r>
            <a:r>
              <a:rPr sz="1200" dirty="0">
                <a:latin typeface="Times New Roman"/>
                <a:cs typeface="Times New Roman"/>
              </a:rPr>
              <a:t>for</a:t>
            </a:r>
            <a:r>
              <a:rPr sz="1200" spc="95" dirty="0">
                <a:latin typeface="Times New Roman"/>
                <a:cs typeface="Times New Roman"/>
              </a:rPr>
              <a:t> </a:t>
            </a:r>
            <a:r>
              <a:rPr sz="1200" dirty="0">
                <a:latin typeface="Times New Roman"/>
                <a:cs typeface="Times New Roman"/>
              </a:rPr>
              <a:t>company</a:t>
            </a:r>
            <a:r>
              <a:rPr sz="1200" spc="80" dirty="0">
                <a:latin typeface="Times New Roman"/>
                <a:cs typeface="Times New Roman"/>
              </a:rPr>
              <a:t> </a:t>
            </a:r>
            <a:r>
              <a:rPr sz="1200" dirty="0">
                <a:latin typeface="Times New Roman"/>
                <a:cs typeface="Times New Roman"/>
              </a:rPr>
              <a:t>to</a:t>
            </a:r>
            <a:r>
              <a:rPr sz="1200" spc="125" dirty="0">
                <a:latin typeface="Times New Roman"/>
                <a:cs typeface="Times New Roman"/>
              </a:rPr>
              <a:t> </a:t>
            </a:r>
            <a:r>
              <a:rPr sz="1200" spc="-5" dirty="0">
                <a:latin typeface="Times New Roman"/>
                <a:cs typeface="Times New Roman"/>
              </a:rPr>
              <a:t>conduct</a:t>
            </a:r>
            <a:r>
              <a:rPr sz="1200" spc="120" dirty="0">
                <a:latin typeface="Times New Roman"/>
                <a:cs typeface="Times New Roman"/>
              </a:rPr>
              <a:t> </a:t>
            </a:r>
            <a:r>
              <a:rPr sz="1200" dirty="0">
                <a:latin typeface="Times New Roman"/>
                <a:cs typeface="Times New Roman"/>
              </a:rPr>
              <a:t>the</a:t>
            </a:r>
            <a:r>
              <a:rPr sz="1200" spc="100" dirty="0">
                <a:latin typeface="Times New Roman"/>
                <a:cs typeface="Times New Roman"/>
              </a:rPr>
              <a:t> </a:t>
            </a:r>
            <a:r>
              <a:rPr sz="1200" dirty="0">
                <a:latin typeface="Times New Roman"/>
                <a:cs typeface="Times New Roman"/>
              </a:rPr>
              <a:t>survey </a:t>
            </a:r>
            <a:r>
              <a:rPr sz="1200" spc="-285" dirty="0">
                <a:latin typeface="Times New Roman"/>
                <a:cs typeface="Times New Roman"/>
              </a:rPr>
              <a:t> </a:t>
            </a:r>
            <a:r>
              <a:rPr sz="1200" dirty="0">
                <a:latin typeface="Times New Roman"/>
                <a:cs typeface="Times New Roman"/>
              </a:rPr>
              <a:t>that </a:t>
            </a:r>
            <a:r>
              <a:rPr sz="1200" spc="-5" dirty="0">
                <a:latin typeface="Times New Roman"/>
                <a:cs typeface="Times New Roman"/>
              </a:rPr>
              <a:t>will </a:t>
            </a:r>
            <a:r>
              <a:rPr sz="1200" dirty="0">
                <a:latin typeface="Times New Roman"/>
                <a:cs typeface="Times New Roman"/>
              </a:rPr>
              <a:t>be on the </a:t>
            </a:r>
            <a:r>
              <a:rPr sz="1200" spc="-5" dirty="0">
                <a:latin typeface="Times New Roman"/>
                <a:cs typeface="Times New Roman"/>
              </a:rPr>
              <a:t>regular basis so </a:t>
            </a:r>
            <a:r>
              <a:rPr sz="1200" dirty="0">
                <a:latin typeface="Times New Roman"/>
                <a:cs typeface="Times New Roman"/>
              </a:rPr>
              <a:t>that there comes the need to </a:t>
            </a:r>
            <a:r>
              <a:rPr sz="1200" spc="-5" dirty="0">
                <a:latin typeface="Times New Roman"/>
                <a:cs typeface="Times New Roman"/>
              </a:rPr>
              <a:t>analyze </a:t>
            </a:r>
            <a:r>
              <a:rPr sz="1200" dirty="0">
                <a:latin typeface="Times New Roman"/>
                <a:cs typeface="Times New Roman"/>
              </a:rPr>
              <a:t>the </a:t>
            </a:r>
            <a:r>
              <a:rPr sz="1200" spc="-5" dirty="0">
                <a:latin typeface="Times New Roman"/>
                <a:cs typeface="Times New Roman"/>
              </a:rPr>
              <a:t>data and </a:t>
            </a:r>
            <a:r>
              <a:rPr sz="1200" dirty="0">
                <a:latin typeface="Times New Roman"/>
                <a:cs typeface="Times New Roman"/>
              </a:rPr>
              <a:t> </a:t>
            </a:r>
            <a:r>
              <a:rPr sz="1200" spc="-5" dirty="0">
                <a:latin typeface="Times New Roman"/>
                <a:cs typeface="Times New Roman"/>
              </a:rPr>
              <a:t>locate </a:t>
            </a:r>
            <a:r>
              <a:rPr sz="1200" dirty="0">
                <a:latin typeface="Times New Roman"/>
                <a:cs typeface="Times New Roman"/>
              </a:rPr>
              <a:t>the </a:t>
            </a:r>
            <a:r>
              <a:rPr sz="1200" spc="-5" dirty="0">
                <a:latin typeface="Times New Roman"/>
                <a:cs typeface="Times New Roman"/>
              </a:rPr>
              <a:t>best </a:t>
            </a:r>
            <a:r>
              <a:rPr sz="1200" dirty="0">
                <a:latin typeface="Times New Roman"/>
                <a:cs typeface="Times New Roman"/>
              </a:rPr>
              <a:t>of the </a:t>
            </a:r>
            <a:r>
              <a:rPr sz="1200" spc="-5" dirty="0">
                <a:latin typeface="Times New Roman"/>
                <a:cs typeface="Times New Roman"/>
              </a:rPr>
              <a:t>products </a:t>
            </a:r>
            <a:r>
              <a:rPr sz="1200" dirty="0">
                <a:latin typeface="Times New Roman"/>
                <a:cs typeface="Times New Roman"/>
              </a:rPr>
              <a:t>that </a:t>
            </a:r>
            <a:r>
              <a:rPr sz="1200" spc="-5" dirty="0">
                <a:latin typeface="Times New Roman"/>
                <a:cs typeface="Times New Roman"/>
              </a:rPr>
              <a:t>will </a:t>
            </a:r>
            <a:r>
              <a:rPr sz="1200" dirty="0">
                <a:latin typeface="Times New Roman"/>
                <a:cs typeface="Times New Roman"/>
              </a:rPr>
              <a:t>be </a:t>
            </a:r>
            <a:r>
              <a:rPr sz="1200" spc="-5" dirty="0">
                <a:latin typeface="Times New Roman"/>
                <a:cs typeface="Times New Roman"/>
              </a:rPr>
              <a:t>based </a:t>
            </a:r>
            <a:r>
              <a:rPr sz="1200" dirty="0">
                <a:latin typeface="Times New Roman"/>
                <a:cs typeface="Times New Roman"/>
              </a:rPr>
              <a:t>on </a:t>
            </a:r>
            <a:r>
              <a:rPr sz="1200" spc="-5" dirty="0">
                <a:latin typeface="Times New Roman"/>
                <a:cs typeface="Times New Roman"/>
              </a:rPr>
              <a:t>user’s </a:t>
            </a:r>
            <a:r>
              <a:rPr sz="1200" dirty="0">
                <a:latin typeface="Times New Roman"/>
                <a:cs typeface="Times New Roman"/>
              </a:rPr>
              <a:t>opinions, </a:t>
            </a:r>
            <a:r>
              <a:rPr sz="1200" spc="-5" dirty="0">
                <a:latin typeface="Times New Roman"/>
                <a:cs typeface="Times New Roman"/>
              </a:rPr>
              <a:t>reviews and </a:t>
            </a:r>
            <a:r>
              <a:rPr sz="1200" dirty="0">
                <a:latin typeface="Times New Roman"/>
                <a:cs typeface="Times New Roman"/>
              </a:rPr>
              <a:t> </a:t>
            </a:r>
            <a:r>
              <a:rPr sz="1200" spc="-5" dirty="0">
                <a:latin typeface="Times New Roman"/>
                <a:cs typeface="Times New Roman"/>
              </a:rPr>
              <a:t>advices. </a:t>
            </a:r>
            <a:r>
              <a:rPr sz="1200" dirty="0">
                <a:latin typeface="Times New Roman"/>
                <a:cs typeface="Times New Roman"/>
              </a:rPr>
              <a:t>The </a:t>
            </a:r>
            <a:r>
              <a:rPr sz="1200" spc="-5" dirty="0">
                <a:latin typeface="Times New Roman"/>
                <a:cs typeface="Times New Roman"/>
              </a:rPr>
              <a:t>reviews and </a:t>
            </a:r>
            <a:r>
              <a:rPr sz="1200" dirty="0">
                <a:latin typeface="Times New Roman"/>
                <a:cs typeface="Times New Roman"/>
              </a:rPr>
              <a:t>the opinions also help the </a:t>
            </a:r>
            <a:r>
              <a:rPr sz="1200" spc="-5" dirty="0">
                <a:latin typeface="Times New Roman"/>
                <a:cs typeface="Times New Roman"/>
              </a:rPr>
              <a:t>people </a:t>
            </a:r>
            <a:r>
              <a:rPr sz="1200" dirty="0">
                <a:latin typeface="Times New Roman"/>
                <a:cs typeface="Times New Roman"/>
              </a:rPr>
              <a:t>to </a:t>
            </a:r>
            <a:r>
              <a:rPr sz="1200" spc="-5" dirty="0">
                <a:latin typeface="Times New Roman"/>
                <a:cs typeface="Times New Roman"/>
              </a:rPr>
              <a:t>take </a:t>
            </a:r>
            <a:r>
              <a:rPr sz="1200" dirty="0">
                <a:latin typeface="Times New Roman"/>
                <a:cs typeface="Times New Roman"/>
              </a:rPr>
              <a:t>important </a:t>
            </a:r>
            <a:r>
              <a:rPr sz="1200" spc="-5" dirty="0">
                <a:latin typeface="Times New Roman"/>
                <a:cs typeface="Times New Roman"/>
              </a:rPr>
              <a:t>decisions </a:t>
            </a:r>
            <a:r>
              <a:rPr sz="1200" spc="-285" dirty="0">
                <a:latin typeface="Times New Roman"/>
                <a:cs typeface="Times New Roman"/>
              </a:rPr>
              <a:t> </a:t>
            </a:r>
            <a:r>
              <a:rPr sz="1200" spc="-5" dirty="0">
                <a:latin typeface="Times New Roman"/>
                <a:cs typeface="Times New Roman"/>
              </a:rPr>
              <a:t>helping</a:t>
            </a:r>
            <a:r>
              <a:rPr sz="1200" spc="-15" dirty="0">
                <a:latin typeface="Times New Roman"/>
                <a:cs typeface="Times New Roman"/>
              </a:rPr>
              <a:t> </a:t>
            </a:r>
            <a:r>
              <a:rPr sz="1200" dirty="0">
                <a:latin typeface="Times New Roman"/>
                <a:cs typeface="Times New Roman"/>
              </a:rPr>
              <a:t>them in </a:t>
            </a:r>
            <a:r>
              <a:rPr sz="1200" spc="-5" dirty="0">
                <a:latin typeface="Times New Roman"/>
                <a:cs typeface="Times New Roman"/>
              </a:rPr>
              <a:t>research</a:t>
            </a:r>
            <a:r>
              <a:rPr sz="1200" spc="1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business</a:t>
            </a:r>
            <a:r>
              <a:rPr sz="1200" dirty="0">
                <a:latin typeface="Times New Roman"/>
                <a:cs typeface="Times New Roman"/>
              </a:rPr>
              <a:t> </a:t>
            </a:r>
            <a:r>
              <a:rPr sz="1200" spc="-5" dirty="0">
                <a:latin typeface="Times New Roman"/>
                <a:cs typeface="Times New Roman"/>
              </a:rPr>
              <a:t>areas.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355600" lvl="2" indent="-342900" algn="just">
              <a:lnSpc>
                <a:spcPct val="100000"/>
              </a:lnSpc>
              <a:buAutoNum type="arabicPeriod" startAt="4"/>
              <a:tabLst>
                <a:tab pos="355600" algn="l"/>
              </a:tabLst>
            </a:pPr>
            <a:r>
              <a:rPr sz="1200" b="1" dirty="0">
                <a:latin typeface="Times New Roman"/>
                <a:cs typeface="Times New Roman"/>
              </a:rPr>
              <a:t>Understanding</a:t>
            </a:r>
            <a:r>
              <a:rPr sz="1200" b="1" spc="-35" dirty="0">
                <a:latin typeface="Times New Roman"/>
                <a:cs typeface="Times New Roman"/>
              </a:rPr>
              <a:t> </a:t>
            </a:r>
            <a:r>
              <a:rPr sz="1200" b="1" spc="-5" dirty="0">
                <a:latin typeface="Times New Roman"/>
                <a:cs typeface="Times New Roman"/>
              </a:rPr>
              <a:t>Contextual</a:t>
            </a:r>
            <a:endParaRPr sz="1200" dirty="0">
              <a:latin typeface="Times New Roman"/>
              <a:cs typeface="Times New Roman"/>
            </a:endParaRPr>
          </a:p>
          <a:p>
            <a:pPr marL="12700" marR="20320" algn="just">
              <a:lnSpc>
                <a:spcPct val="142500"/>
              </a:lnSpc>
              <a:spcBef>
                <a:spcPts val="50"/>
              </a:spcBef>
            </a:pPr>
            <a:r>
              <a:rPr sz="1200" spc="-5" dirty="0">
                <a:latin typeface="Times New Roman"/>
                <a:cs typeface="Times New Roman"/>
              </a:rPr>
              <a:t>As </a:t>
            </a:r>
            <a:r>
              <a:rPr sz="1200" dirty="0">
                <a:latin typeface="Times New Roman"/>
                <a:cs typeface="Times New Roman"/>
              </a:rPr>
              <a:t>human </a:t>
            </a:r>
            <a:r>
              <a:rPr sz="1200" spc="-5" dirty="0">
                <a:latin typeface="Times New Roman"/>
                <a:cs typeface="Times New Roman"/>
              </a:rPr>
              <a:t>language is getting </a:t>
            </a:r>
            <a:r>
              <a:rPr sz="1200" dirty="0">
                <a:latin typeface="Times New Roman"/>
                <a:cs typeface="Times New Roman"/>
              </a:rPr>
              <a:t>very </a:t>
            </a:r>
            <a:r>
              <a:rPr sz="1200" spc="-5" dirty="0">
                <a:latin typeface="Times New Roman"/>
                <a:cs typeface="Times New Roman"/>
              </a:rPr>
              <a:t>complex </a:t>
            </a:r>
            <a:r>
              <a:rPr sz="1200" dirty="0">
                <a:latin typeface="Times New Roman"/>
                <a:cs typeface="Times New Roman"/>
              </a:rPr>
              <a:t>day </a:t>
            </a:r>
            <a:r>
              <a:rPr sz="1200" spc="5" dirty="0">
                <a:latin typeface="Times New Roman"/>
                <a:cs typeface="Times New Roman"/>
              </a:rPr>
              <a:t>by day </a:t>
            </a:r>
            <a:r>
              <a:rPr sz="1200" spc="-5" dirty="0">
                <a:latin typeface="Times New Roman"/>
                <a:cs typeface="Times New Roman"/>
              </a:rPr>
              <a:t>so </a:t>
            </a:r>
            <a:r>
              <a:rPr sz="1200" dirty="0">
                <a:latin typeface="Times New Roman"/>
                <a:cs typeface="Times New Roman"/>
              </a:rPr>
              <a:t>it </a:t>
            </a:r>
            <a:r>
              <a:rPr sz="1200" spc="-5" dirty="0">
                <a:latin typeface="Times New Roman"/>
                <a:cs typeface="Times New Roman"/>
              </a:rPr>
              <a:t>has become </a:t>
            </a:r>
            <a:r>
              <a:rPr sz="1200" dirty="0">
                <a:latin typeface="Times New Roman"/>
                <a:cs typeface="Times New Roman"/>
              </a:rPr>
              <a:t>difficult for </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machine </a:t>
            </a:r>
            <a:r>
              <a:rPr sz="1200" dirty="0">
                <a:latin typeface="Times New Roman"/>
                <a:cs typeface="Times New Roman"/>
              </a:rPr>
              <a:t>to be able to </a:t>
            </a:r>
            <a:r>
              <a:rPr sz="1200" spc="-5" dirty="0">
                <a:latin typeface="Times New Roman"/>
                <a:cs typeface="Times New Roman"/>
              </a:rPr>
              <a:t>understand </a:t>
            </a:r>
            <a:r>
              <a:rPr sz="1200" dirty="0">
                <a:latin typeface="Times New Roman"/>
                <a:cs typeface="Times New Roman"/>
              </a:rPr>
              <a:t>human </a:t>
            </a:r>
            <a:r>
              <a:rPr sz="1200" spc="-5" dirty="0">
                <a:latin typeface="Times New Roman"/>
                <a:cs typeface="Times New Roman"/>
              </a:rPr>
              <a:t>language </a:t>
            </a:r>
            <a:r>
              <a:rPr sz="1200" dirty="0">
                <a:latin typeface="Times New Roman"/>
                <a:cs typeface="Times New Roman"/>
              </a:rPr>
              <a:t>that </a:t>
            </a:r>
            <a:r>
              <a:rPr sz="1200" spc="-5" dirty="0">
                <a:latin typeface="Times New Roman"/>
                <a:cs typeface="Times New Roman"/>
              </a:rPr>
              <a:t>can </a:t>
            </a:r>
            <a:r>
              <a:rPr sz="1200" spc="5" dirty="0">
                <a:latin typeface="Times New Roman"/>
                <a:cs typeface="Times New Roman"/>
              </a:rPr>
              <a:t>be </a:t>
            </a:r>
            <a:r>
              <a:rPr sz="1200" dirty="0">
                <a:latin typeface="Times New Roman"/>
                <a:cs typeface="Times New Roman"/>
              </a:rPr>
              <a:t>expressed in the </a:t>
            </a:r>
            <a:r>
              <a:rPr sz="1200" spc="5" dirty="0">
                <a:latin typeface="Times New Roman"/>
                <a:cs typeface="Times New Roman"/>
              </a:rPr>
              <a:t> </a:t>
            </a:r>
            <a:r>
              <a:rPr sz="1200" spc="-5" dirty="0">
                <a:latin typeface="Times New Roman"/>
                <a:cs typeface="Times New Roman"/>
              </a:rPr>
              <a:t>slangs, misspelling, nuances, and </a:t>
            </a:r>
            <a:r>
              <a:rPr sz="1200" dirty="0">
                <a:latin typeface="Times New Roman"/>
                <a:cs typeface="Times New Roman"/>
              </a:rPr>
              <a:t>the </a:t>
            </a:r>
            <a:r>
              <a:rPr sz="1200" spc="-5" dirty="0">
                <a:latin typeface="Times New Roman"/>
                <a:cs typeface="Times New Roman"/>
              </a:rPr>
              <a:t>cultural variation. </a:t>
            </a:r>
            <a:r>
              <a:rPr sz="1200" dirty="0">
                <a:latin typeface="Times New Roman"/>
                <a:cs typeface="Times New Roman"/>
              </a:rPr>
              <a:t>Thus, </a:t>
            </a:r>
            <a:r>
              <a:rPr sz="1200" spc="-5" dirty="0">
                <a:latin typeface="Times New Roman"/>
                <a:cs typeface="Times New Roman"/>
              </a:rPr>
              <a:t>there will </a:t>
            </a:r>
            <a:r>
              <a:rPr sz="1200" spc="5" dirty="0">
                <a:latin typeface="Times New Roman"/>
                <a:cs typeface="Times New Roman"/>
              </a:rPr>
              <a:t>be </a:t>
            </a:r>
            <a:r>
              <a:rPr sz="1200" dirty="0">
                <a:latin typeface="Times New Roman"/>
                <a:cs typeface="Times New Roman"/>
              </a:rPr>
              <a:t>a need </a:t>
            </a:r>
            <a:r>
              <a:rPr sz="1200" spc="5" dirty="0">
                <a:latin typeface="Times New Roman"/>
                <a:cs typeface="Times New Roman"/>
              </a:rPr>
              <a:t>of </a:t>
            </a:r>
            <a:r>
              <a:rPr sz="1200" spc="10" dirty="0">
                <a:latin typeface="Times New Roman"/>
                <a:cs typeface="Times New Roman"/>
              </a:rPr>
              <a:t> </a:t>
            </a:r>
            <a:r>
              <a:rPr sz="1200" spc="-5" dirty="0">
                <a:latin typeface="Times New Roman"/>
                <a:cs typeface="Times New Roman"/>
              </a:rPr>
              <a:t>system</a:t>
            </a:r>
            <a:r>
              <a:rPr sz="1200" dirty="0">
                <a:latin typeface="Times New Roman"/>
                <a:cs typeface="Times New Roman"/>
              </a:rPr>
              <a:t> that</a:t>
            </a:r>
            <a:r>
              <a:rPr sz="1200" spc="5" dirty="0">
                <a:latin typeface="Times New Roman"/>
                <a:cs typeface="Times New Roman"/>
              </a:rPr>
              <a:t> </a:t>
            </a:r>
            <a:r>
              <a:rPr sz="1200" spc="-5" dirty="0">
                <a:latin typeface="Times New Roman"/>
                <a:cs typeface="Times New Roman"/>
              </a:rPr>
              <a:t>will</a:t>
            </a:r>
            <a:r>
              <a:rPr sz="1200" dirty="0">
                <a:latin typeface="Times New Roman"/>
                <a:cs typeface="Times New Roman"/>
              </a:rPr>
              <a:t> make </a:t>
            </a:r>
            <a:r>
              <a:rPr sz="1200" spc="-5" dirty="0">
                <a:latin typeface="Times New Roman"/>
                <a:cs typeface="Times New Roman"/>
              </a:rPr>
              <a:t>better</a:t>
            </a:r>
            <a:r>
              <a:rPr sz="1200" dirty="0">
                <a:latin typeface="Times New Roman"/>
                <a:cs typeface="Times New Roman"/>
              </a:rPr>
              <a:t> understanding </a:t>
            </a:r>
            <a:r>
              <a:rPr sz="1200" spc="-5" dirty="0">
                <a:latin typeface="Times New Roman"/>
                <a:cs typeface="Times New Roman"/>
              </a:rPr>
              <a:t>between</a:t>
            </a:r>
            <a:r>
              <a:rPr sz="1200" dirty="0">
                <a:latin typeface="Times New Roman"/>
                <a:cs typeface="Times New Roman"/>
              </a:rPr>
              <a:t> the human</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the </a:t>
            </a:r>
            <a:r>
              <a:rPr sz="1200" spc="-5" dirty="0">
                <a:latin typeface="Times New Roman"/>
                <a:cs typeface="Times New Roman"/>
              </a:rPr>
              <a:t>machine </a:t>
            </a:r>
            <a:r>
              <a:rPr sz="1200" dirty="0">
                <a:latin typeface="Times New Roman"/>
                <a:cs typeface="Times New Roman"/>
              </a:rPr>
              <a:t> </a:t>
            </a:r>
            <a:r>
              <a:rPr sz="1200" spc="-5" dirty="0">
                <a:latin typeface="Times New Roman"/>
                <a:cs typeface="Times New Roman"/>
              </a:rPr>
              <a:t>language.</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355600" lvl="2" indent="-342900" algn="just">
              <a:lnSpc>
                <a:spcPct val="100000"/>
              </a:lnSpc>
              <a:buAutoNum type="arabicPeriod" startAt="5"/>
              <a:tabLst>
                <a:tab pos="355600" algn="l"/>
              </a:tabLst>
            </a:pPr>
            <a:r>
              <a:rPr sz="1200" b="1" spc="-5" dirty="0">
                <a:latin typeface="Times New Roman"/>
                <a:cs typeface="Times New Roman"/>
              </a:rPr>
              <a:t>Internet</a:t>
            </a:r>
            <a:r>
              <a:rPr sz="1200" b="1" spc="-20" dirty="0">
                <a:latin typeface="Times New Roman"/>
                <a:cs typeface="Times New Roman"/>
              </a:rPr>
              <a:t> </a:t>
            </a:r>
            <a:r>
              <a:rPr sz="1200" b="1" spc="-5" dirty="0">
                <a:latin typeface="Times New Roman"/>
                <a:cs typeface="Times New Roman"/>
              </a:rPr>
              <a:t>Marketing</a:t>
            </a:r>
            <a:endParaRPr sz="1200" dirty="0">
              <a:latin typeface="Times New Roman"/>
              <a:cs typeface="Times New Roman"/>
            </a:endParaRPr>
          </a:p>
          <a:p>
            <a:pPr marL="12700" marR="5080" algn="just">
              <a:lnSpc>
                <a:spcPct val="142500"/>
              </a:lnSpc>
              <a:spcBef>
                <a:spcPts val="35"/>
              </a:spcBef>
            </a:pPr>
            <a:r>
              <a:rPr sz="1200" spc="-5" dirty="0">
                <a:latin typeface="Times New Roman"/>
                <a:cs typeface="Times New Roman"/>
              </a:rPr>
              <a:t>Another important </a:t>
            </a:r>
            <a:r>
              <a:rPr sz="1200" dirty="0">
                <a:latin typeface="Times New Roman"/>
                <a:cs typeface="Times New Roman"/>
              </a:rPr>
              <a:t>reason </a:t>
            </a:r>
            <a:r>
              <a:rPr sz="1200" spc="-5" dirty="0">
                <a:latin typeface="Times New Roman"/>
                <a:cs typeface="Times New Roman"/>
              </a:rPr>
              <a:t>behind </a:t>
            </a:r>
            <a:r>
              <a:rPr sz="1200" dirty="0">
                <a:latin typeface="Times New Roman"/>
                <a:cs typeface="Times New Roman"/>
              </a:rPr>
              <a:t>the </a:t>
            </a:r>
            <a:r>
              <a:rPr sz="1200" spc="-5" dirty="0">
                <a:latin typeface="Times New Roman"/>
                <a:cs typeface="Times New Roman"/>
              </a:rPr>
              <a:t>increase </a:t>
            </a:r>
            <a:r>
              <a:rPr sz="1200" dirty="0">
                <a:latin typeface="Times New Roman"/>
                <a:cs typeface="Times New Roman"/>
              </a:rPr>
              <a:t>in the </a:t>
            </a:r>
            <a:r>
              <a:rPr sz="1200" spc="-5" dirty="0">
                <a:latin typeface="Times New Roman"/>
                <a:cs typeface="Times New Roman"/>
              </a:rPr>
              <a:t>demand </a:t>
            </a:r>
            <a:r>
              <a:rPr sz="1200" dirty="0">
                <a:latin typeface="Times New Roman"/>
                <a:cs typeface="Times New Roman"/>
              </a:rPr>
              <a:t>of sentimental </a:t>
            </a:r>
            <a:r>
              <a:rPr sz="1200" spc="-5" dirty="0">
                <a:latin typeface="Times New Roman"/>
                <a:cs typeface="Times New Roman"/>
              </a:rPr>
              <a:t>analysis is </a:t>
            </a:r>
            <a:r>
              <a:rPr sz="1200" dirty="0">
                <a:latin typeface="Times New Roman"/>
                <a:cs typeface="Times New Roman"/>
              </a:rPr>
              <a:t> the </a:t>
            </a:r>
            <a:r>
              <a:rPr sz="1200" spc="-5" dirty="0">
                <a:latin typeface="Times New Roman"/>
                <a:cs typeface="Times New Roman"/>
              </a:rPr>
              <a:t>marketing </a:t>
            </a:r>
            <a:r>
              <a:rPr sz="1200" dirty="0">
                <a:latin typeface="Times New Roman"/>
                <a:cs typeface="Times New Roman"/>
              </a:rPr>
              <a:t>done via </a:t>
            </a:r>
            <a:r>
              <a:rPr sz="1200" spc="-5" dirty="0">
                <a:latin typeface="Times New Roman"/>
                <a:cs typeface="Times New Roman"/>
              </a:rPr>
              <a:t>internet</a:t>
            </a:r>
            <a:r>
              <a:rPr sz="1200" spc="290" dirty="0">
                <a:latin typeface="Times New Roman"/>
                <a:cs typeface="Times New Roman"/>
              </a:rPr>
              <a:t> </a:t>
            </a:r>
            <a:r>
              <a:rPr sz="1200" spc="10" dirty="0">
                <a:latin typeface="Times New Roman"/>
                <a:cs typeface="Times New Roman"/>
              </a:rPr>
              <a:t>by </a:t>
            </a:r>
            <a:r>
              <a:rPr sz="1200" dirty="0">
                <a:latin typeface="Times New Roman"/>
                <a:cs typeface="Times New Roman"/>
              </a:rPr>
              <a:t>the </a:t>
            </a:r>
            <a:r>
              <a:rPr sz="1200" spc="-5" dirty="0">
                <a:latin typeface="Times New Roman"/>
                <a:cs typeface="Times New Roman"/>
              </a:rPr>
              <a:t>business</a:t>
            </a:r>
            <a:r>
              <a:rPr sz="1200" spc="290" dirty="0">
                <a:latin typeface="Times New Roman"/>
                <a:cs typeface="Times New Roman"/>
              </a:rPr>
              <a:t> </a:t>
            </a:r>
            <a:r>
              <a:rPr sz="1200" spc="-5" dirty="0">
                <a:latin typeface="Times New Roman"/>
                <a:cs typeface="Times New Roman"/>
              </a:rPr>
              <a:t>and </a:t>
            </a:r>
            <a:r>
              <a:rPr sz="1200" dirty="0">
                <a:latin typeface="Times New Roman"/>
                <a:cs typeface="Times New Roman"/>
              </a:rPr>
              <a:t>companies organization. </a:t>
            </a:r>
            <a:r>
              <a:rPr sz="1200" spc="-5" dirty="0">
                <a:latin typeface="Times New Roman"/>
                <a:cs typeface="Times New Roman"/>
              </a:rPr>
              <a:t>Now </a:t>
            </a:r>
            <a:r>
              <a:rPr sz="1200" dirty="0">
                <a:latin typeface="Times New Roman"/>
                <a:cs typeface="Times New Roman"/>
              </a:rPr>
              <a:t> they regularly monitor the opinion of the user </a:t>
            </a:r>
            <a:r>
              <a:rPr sz="1200" spc="-5" dirty="0">
                <a:latin typeface="Times New Roman"/>
                <a:cs typeface="Times New Roman"/>
              </a:rPr>
              <a:t>about </a:t>
            </a:r>
            <a:r>
              <a:rPr sz="1200" dirty="0">
                <a:latin typeface="Times New Roman"/>
                <a:cs typeface="Times New Roman"/>
              </a:rPr>
              <a:t>their </a:t>
            </a:r>
            <a:r>
              <a:rPr sz="1200" spc="-5" dirty="0">
                <a:latin typeface="Times New Roman"/>
                <a:cs typeface="Times New Roman"/>
              </a:rPr>
              <a:t>brand, product, </a:t>
            </a:r>
            <a:r>
              <a:rPr sz="1200" dirty="0">
                <a:latin typeface="Times New Roman"/>
                <a:cs typeface="Times New Roman"/>
              </a:rPr>
              <a:t>or </a:t>
            </a:r>
            <a:r>
              <a:rPr sz="1200" spc="-5" dirty="0">
                <a:latin typeface="Times New Roman"/>
                <a:cs typeface="Times New Roman"/>
              </a:rPr>
              <a:t>event </a:t>
            </a:r>
            <a:r>
              <a:rPr sz="1200" dirty="0">
                <a:latin typeface="Times New Roman"/>
                <a:cs typeface="Times New Roman"/>
              </a:rPr>
              <a:t>on </a:t>
            </a:r>
            <a:r>
              <a:rPr sz="1200" spc="5" dirty="0">
                <a:latin typeface="Times New Roman"/>
                <a:cs typeface="Times New Roman"/>
              </a:rPr>
              <a:t> </a:t>
            </a:r>
            <a:r>
              <a:rPr sz="1200" dirty="0">
                <a:latin typeface="Times New Roman"/>
                <a:cs typeface="Times New Roman"/>
              </a:rPr>
              <a:t>blog</a:t>
            </a:r>
            <a:r>
              <a:rPr sz="1200" spc="30" dirty="0">
                <a:latin typeface="Times New Roman"/>
                <a:cs typeface="Times New Roman"/>
              </a:rPr>
              <a:t> </a:t>
            </a:r>
            <a:r>
              <a:rPr sz="1200" dirty="0">
                <a:latin typeface="Times New Roman"/>
                <a:cs typeface="Times New Roman"/>
              </a:rPr>
              <a:t>or</a:t>
            </a:r>
            <a:r>
              <a:rPr sz="1200" spc="40"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social</a:t>
            </a:r>
            <a:r>
              <a:rPr sz="1200" spc="45" dirty="0">
                <a:latin typeface="Times New Roman"/>
                <a:cs typeface="Times New Roman"/>
              </a:rPr>
              <a:t> </a:t>
            </a:r>
            <a:r>
              <a:rPr sz="1200" dirty="0">
                <a:latin typeface="Times New Roman"/>
                <a:cs typeface="Times New Roman"/>
              </a:rPr>
              <a:t>post.</a:t>
            </a:r>
            <a:r>
              <a:rPr sz="1200" spc="45" dirty="0">
                <a:latin typeface="Times New Roman"/>
                <a:cs typeface="Times New Roman"/>
              </a:rPr>
              <a:t> </a:t>
            </a:r>
            <a:r>
              <a:rPr sz="1200" dirty="0">
                <a:latin typeface="Times New Roman"/>
                <a:cs typeface="Times New Roman"/>
              </a:rPr>
              <a:t>Thus,</a:t>
            </a:r>
            <a:r>
              <a:rPr sz="1200" spc="45" dirty="0">
                <a:latin typeface="Times New Roman"/>
                <a:cs typeface="Times New Roman"/>
              </a:rPr>
              <a:t> </a:t>
            </a:r>
            <a:r>
              <a:rPr sz="1200" spc="-5" dirty="0">
                <a:latin typeface="Times New Roman"/>
                <a:cs typeface="Times New Roman"/>
              </a:rPr>
              <a:t>we</a:t>
            </a:r>
            <a:r>
              <a:rPr sz="1200" spc="30" dirty="0">
                <a:latin typeface="Times New Roman"/>
                <a:cs typeface="Times New Roman"/>
              </a:rPr>
              <a:t> </a:t>
            </a:r>
            <a:r>
              <a:rPr sz="1200" spc="-5" dirty="0">
                <a:latin typeface="Times New Roman"/>
                <a:cs typeface="Times New Roman"/>
              </a:rPr>
              <a:t>see</a:t>
            </a:r>
            <a:r>
              <a:rPr sz="1200" spc="40" dirty="0">
                <a:latin typeface="Times New Roman"/>
                <a:cs typeface="Times New Roman"/>
              </a:rPr>
              <a:t> </a:t>
            </a:r>
            <a:r>
              <a:rPr sz="1200" dirty="0">
                <a:latin typeface="Times New Roman"/>
                <a:cs typeface="Times New Roman"/>
              </a:rPr>
              <a:t>that</a:t>
            </a:r>
            <a:r>
              <a:rPr sz="1200" spc="45" dirty="0">
                <a:latin typeface="Times New Roman"/>
                <a:cs typeface="Times New Roman"/>
              </a:rPr>
              <a:t> </a:t>
            </a:r>
            <a:r>
              <a:rPr sz="1200" dirty="0">
                <a:latin typeface="Times New Roman"/>
                <a:cs typeface="Times New Roman"/>
              </a:rPr>
              <a:t>the</a:t>
            </a:r>
            <a:r>
              <a:rPr sz="1200" spc="40" dirty="0">
                <a:latin typeface="Times New Roman"/>
                <a:cs typeface="Times New Roman"/>
              </a:rPr>
              <a:t> </a:t>
            </a:r>
            <a:r>
              <a:rPr sz="1200" dirty="0">
                <a:latin typeface="Times New Roman"/>
                <a:cs typeface="Times New Roman"/>
              </a:rPr>
              <a:t>sentimental</a:t>
            </a:r>
            <a:r>
              <a:rPr sz="1200" spc="45" dirty="0">
                <a:latin typeface="Times New Roman"/>
                <a:cs typeface="Times New Roman"/>
              </a:rPr>
              <a:t> </a:t>
            </a:r>
            <a:r>
              <a:rPr sz="1200" spc="-5" dirty="0">
                <a:latin typeface="Times New Roman"/>
                <a:cs typeface="Times New Roman"/>
              </a:rPr>
              <a:t>Analysis</a:t>
            </a:r>
            <a:r>
              <a:rPr sz="1200" spc="50" dirty="0">
                <a:latin typeface="Times New Roman"/>
                <a:cs typeface="Times New Roman"/>
              </a:rPr>
              <a:t> </a:t>
            </a:r>
            <a:r>
              <a:rPr sz="1200" spc="-5" dirty="0">
                <a:latin typeface="Times New Roman"/>
                <a:cs typeface="Times New Roman"/>
              </a:rPr>
              <a:t>could</a:t>
            </a:r>
            <a:r>
              <a:rPr sz="1200" spc="60" dirty="0">
                <a:latin typeface="Times New Roman"/>
                <a:cs typeface="Times New Roman"/>
              </a:rPr>
              <a:t> </a:t>
            </a:r>
            <a:r>
              <a:rPr sz="1200" spc="-5" dirty="0">
                <a:latin typeface="Times New Roman"/>
                <a:cs typeface="Times New Roman"/>
              </a:rPr>
              <a:t>also</a:t>
            </a:r>
            <a:r>
              <a:rPr sz="1200" spc="45" dirty="0">
                <a:latin typeface="Times New Roman"/>
                <a:cs typeface="Times New Roman"/>
              </a:rPr>
              <a:t> </a:t>
            </a:r>
            <a:r>
              <a:rPr sz="1200" spc="-5" dirty="0">
                <a:latin typeface="Times New Roman"/>
                <a:cs typeface="Times New Roman"/>
              </a:rPr>
              <a:t>work</a:t>
            </a:r>
            <a:r>
              <a:rPr sz="1200" spc="45" dirty="0">
                <a:latin typeface="Times New Roman"/>
                <a:cs typeface="Times New Roman"/>
              </a:rPr>
              <a:t> </a:t>
            </a:r>
            <a:r>
              <a:rPr sz="1200" spc="-5" dirty="0">
                <a:latin typeface="Times New Roman"/>
                <a:cs typeface="Times New Roman"/>
              </a:rPr>
              <a:t>as </a:t>
            </a:r>
            <a:r>
              <a:rPr sz="1200" spc="-285" dirty="0">
                <a:latin typeface="Times New Roman"/>
                <a:cs typeface="Times New Roman"/>
              </a:rPr>
              <a:t> </a:t>
            </a:r>
            <a:r>
              <a:rPr sz="1200" dirty="0">
                <a:latin typeface="Times New Roman"/>
                <a:cs typeface="Times New Roman"/>
              </a:rPr>
              <a:t>a</a:t>
            </a:r>
            <a:r>
              <a:rPr sz="1200" spc="-10" dirty="0">
                <a:latin typeface="Times New Roman"/>
                <a:cs typeface="Times New Roman"/>
              </a:rPr>
              <a:t> </a:t>
            </a:r>
            <a:r>
              <a:rPr sz="1200" dirty="0">
                <a:latin typeface="Times New Roman"/>
                <a:cs typeface="Times New Roman"/>
              </a:rPr>
              <a:t>tool </a:t>
            </a:r>
            <a:r>
              <a:rPr sz="1200" spc="-5" dirty="0">
                <a:latin typeface="Times New Roman"/>
                <a:cs typeface="Times New Roman"/>
              </a:rPr>
              <a:t>for marketing</a:t>
            </a:r>
            <a:r>
              <a:rPr sz="1200" spc="-15" dirty="0">
                <a:latin typeface="Times New Roman"/>
                <a:cs typeface="Times New Roman"/>
              </a:rPr>
              <a:t> </a:t>
            </a:r>
            <a:r>
              <a:rPr sz="1200" dirty="0">
                <a:latin typeface="Times New Roman"/>
                <a:cs typeface="Times New Roman"/>
              </a:rPr>
              <a:t>too.</a:t>
            </a:r>
          </a:p>
          <a:p>
            <a:pPr>
              <a:lnSpc>
                <a:spcPct val="100000"/>
              </a:lnSpc>
            </a:pPr>
            <a:endParaRPr sz="1300" dirty="0">
              <a:latin typeface="Times New Roman"/>
              <a:cs typeface="Times New Roman"/>
            </a:endParaRPr>
          </a:p>
          <a:p>
            <a:pPr>
              <a:lnSpc>
                <a:spcPct val="100000"/>
              </a:lnSpc>
              <a:spcBef>
                <a:spcPts val="30"/>
              </a:spcBef>
            </a:pPr>
            <a:endParaRPr sz="1050" dirty="0">
              <a:latin typeface="Times New Roman"/>
              <a:cs typeface="Times New Roman"/>
            </a:endParaRPr>
          </a:p>
          <a:p>
            <a:pPr marL="280670" lvl="1" indent="-268605">
              <a:lnSpc>
                <a:spcPct val="100000"/>
              </a:lnSpc>
              <a:buAutoNum type="arabicPeriod" startAt="7"/>
              <a:tabLst>
                <a:tab pos="281305" algn="l"/>
              </a:tabLst>
            </a:pPr>
            <a:r>
              <a:rPr sz="1400" b="1" spc="-5" dirty="0">
                <a:latin typeface="Times New Roman"/>
                <a:cs typeface="Times New Roman"/>
              </a:rPr>
              <a:t>Applications</a:t>
            </a:r>
            <a:r>
              <a:rPr sz="1400" b="1" spc="-20" dirty="0">
                <a:latin typeface="Times New Roman"/>
                <a:cs typeface="Times New Roman"/>
              </a:rPr>
              <a:t> </a:t>
            </a:r>
            <a:r>
              <a:rPr sz="1400" b="1" dirty="0">
                <a:latin typeface="Times New Roman"/>
                <a:cs typeface="Times New Roman"/>
              </a:rPr>
              <a:t>of</a:t>
            </a:r>
            <a:r>
              <a:rPr sz="1400" b="1" spc="-20" dirty="0">
                <a:latin typeface="Times New Roman"/>
                <a:cs typeface="Times New Roman"/>
              </a:rPr>
              <a:t> </a:t>
            </a:r>
            <a:r>
              <a:rPr sz="1400" b="1" spc="-5" dirty="0">
                <a:latin typeface="Times New Roman"/>
                <a:cs typeface="Times New Roman"/>
              </a:rPr>
              <a:t>Sentiment Analysis</a:t>
            </a:r>
            <a:endParaRPr sz="1400" dirty="0">
              <a:latin typeface="Times New Roman"/>
              <a:cs typeface="Times New Roman"/>
            </a:endParaRPr>
          </a:p>
          <a:p>
            <a:pPr marL="12700" marR="16510" algn="just">
              <a:lnSpc>
                <a:spcPct val="142200"/>
              </a:lnSpc>
              <a:spcBef>
                <a:spcPts val="1165"/>
              </a:spcBef>
            </a:pPr>
            <a:r>
              <a:rPr sz="1200" spc="-5" dirty="0">
                <a:latin typeface="Times New Roman"/>
                <a:cs typeface="Times New Roman"/>
              </a:rPr>
              <a:t>Sentiment analysis has large amount </a:t>
            </a:r>
            <a:r>
              <a:rPr sz="1200" dirty="0">
                <a:latin typeface="Times New Roman"/>
                <a:cs typeface="Times New Roman"/>
              </a:rPr>
              <a:t>of applications in the </a:t>
            </a:r>
            <a:r>
              <a:rPr sz="1200" spc="-15" dirty="0">
                <a:latin typeface="Times New Roman"/>
                <a:cs typeface="Times New Roman"/>
              </a:rPr>
              <a:t>NLP </a:t>
            </a:r>
            <a:r>
              <a:rPr sz="1200" dirty="0">
                <a:latin typeface="Times New Roman"/>
                <a:cs typeface="Times New Roman"/>
              </a:rPr>
              <a:t>domain. </a:t>
            </a:r>
            <a:r>
              <a:rPr sz="1200" spc="-5" dirty="0">
                <a:latin typeface="Times New Roman"/>
                <a:cs typeface="Times New Roman"/>
              </a:rPr>
              <a:t>Due </a:t>
            </a:r>
            <a:r>
              <a:rPr sz="1200" dirty="0">
                <a:latin typeface="Times New Roman"/>
                <a:cs typeface="Times New Roman"/>
              </a:rPr>
              <a:t>to the </a:t>
            </a:r>
            <a:r>
              <a:rPr sz="1200" spc="5" dirty="0">
                <a:latin typeface="Times New Roman"/>
                <a:cs typeface="Times New Roman"/>
              </a:rPr>
              <a:t> </a:t>
            </a:r>
            <a:r>
              <a:rPr sz="1200" spc="-5" dirty="0">
                <a:latin typeface="Times New Roman"/>
                <a:cs typeface="Times New Roman"/>
              </a:rPr>
              <a:t>increase </a:t>
            </a:r>
            <a:r>
              <a:rPr sz="1200" dirty="0">
                <a:latin typeface="Times New Roman"/>
                <a:cs typeface="Times New Roman"/>
              </a:rPr>
              <a:t>in the sentiment </a:t>
            </a:r>
            <a:r>
              <a:rPr sz="1200" spc="-5" dirty="0">
                <a:latin typeface="Times New Roman"/>
                <a:cs typeface="Times New Roman"/>
              </a:rPr>
              <a:t>analysis, social </a:t>
            </a:r>
            <a:r>
              <a:rPr sz="1200" dirty="0">
                <a:latin typeface="Times New Roman"/>
                <a:cs typeface="Times New Roman"/>
              </a:rPr>
              <a:t>network </a:t>
            </a:r>
            <a:r>
              <a:rPr sz="1200" spc="-5" dirty="0">
                <a:latin typeface="Times New Roman"/>
                <a:cs typeface="Times New Roman"/>
              </a:rPr>
              <a:t>data is </a:t>
            </a:r>
            <a:r>
              <a:rPr sz="1200" dirty="0">
                <a:latin typeface="Times New Roman"/>
                <a:cs typeface="Times New Roman"/>
              </a:rPr>
              <a:t>on </a:t>
            </a:r>
            <a:r>
              <a:rPr sz="1200" spc="-5" dirty="0">
                <a:latin typeface="Times New Roman"/>
                <a:cs typeface="Times New Roman"/>
              </a:rPr>
              <a:t>high demand. </a:t>
            </a:r>
            <a:r>
              <a:rPr sz="1200" dirty="0">
                <a:latin typeface="Times New Roman"/>
                <a:cs typeface="Times New Roman"/>
              </a:rPr>
              <a:t>Many </a:t>
            </a:r>
            <a:r>
              <a:rPr sz="1200" spc="5" dirty="0">
                <a:latin typeface="Times New Roman"/>
                <a:cs typeface="Times New Roman"/>
              </a:rPr>
              <a:t> </a:t>
            </a:r>
            <a:r>
              <a:rPr sz="1200" spc="-5" dirty="0">
                <a:latin typeface="Times New Roman"/>
                <a:cs typeface="Times New Roman"/>
              </a:rPr>
              <a:t>companies</a:t>
            </a:r>
            <a:r>
              <a:rPr sz="1200" dirty="0">
                <a:latin typeface="Times New Roman"/>
                <a:cs typeface="Times New Roman"/>
              </a:rPr>
              <a:t> have</a:t>
            </a:r>
            <a:r>
              <a:rPr sz="1200" spc="5" dirty="0">
                <a:latin typeface="Times New Roman"/>
                <a:cs typeface="Times New Roman"/>
              </a:rPr>
              <a:t> </a:t>
            </a:r>
            <a:r>
              <a:rPr sz="1200" spc="-5" dirty="0">
                <a:latin typeface="Times New Roman"/>
                <a:cs typeface="Times New Roman"/>
              </a:rPr>
              <a:t>already</a:t>
            </a:r>
            <a:r>
              <a:rPr sz="1200" dirty="0">
                <a:latin typeface="Times New Roman"/>
                <a:cs typeface="Times New Roman"/>
              </a:rPr>
              <a:t> adopted</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sentimental</a:t>
            </a:r>
            <a:r>
              <a:rPr sz="1200" spc="5" dirty="0">
                <a:latin typeface="Times New Roman"/>
                <a:cs typeface="Times New Roman"/>
              </a:rPr>
              <a:t> </a:t>
            </a:r>
            <a:r>
              <a:rPr sz="1200" spc="-5" dirty="0">
                <a:latin typeface="Times New Roman"/>
                <a:cs typeface="Times New Roman"/>
              </a:rPr>
              <a:t>analysis</a:t>
            </a:r>
            <a:r>
              <a:rPr sz="1200" dirty="0">
                <a:latin typeface="Times New Roman"/>
                <a:cs typeface="Times New Roman"/>
              </a:rPr>
              <a:t> for</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process</a:t>
            </a:r>
            <a:r>
              <a:rPr sz="1200" spc="290" dirty="0">
                <a:latin typeface="Times New Roman"/>
                <a:cs typeface="Times New Roman"/>
              </a:rPr>
              <a:t> </a:t>
            </a:r>
            <a:r>
              <a:rPr sz="1200" spc="5" dirty="0">
                <a:latin typeface="Times New Roman"/>
                <a:cs typeface="Times New Roman"/>
              </a:rPr>
              <a:t>of </a:t>
            </a:r>
            <a:r>
              <a:rPr sz="1200" spc="10" dirty="0">
                <a:latin typeface="Times New Roman"/>
                <a:cs typeface="Times New Roman"/>
              </a:rPr>
              <a:t> </a:t>
            </a:r>
            <a:r>
              <a:rPr sz="1200" spc="-5" dirty="0">
                <a:latin typeface="Times New Roman"/>
                <a:cs typeface="Times New Roman"/>
              </a:rPr>
              <a:t>betterment.</a:t>
            </a:r>
            <a:r>
              <a:rPr sz="1200" dirty="0">
                <a:latin typeface="Times New Roman"/>
                <a:cs typeface="Times New Roman"/>
              </a:rPr>
              <a:t> Some of</a:t>
            </a:r>
            <a:r>
              <a:rPr sz="1200" spc="-10" dirty="0">
                <a:latin typeface="Times New Roman"/>
                <a:cs typeface="Times New Roman"/>
              </a:rPr>
              <a:t> </a:t>
            </a:r>
            <a:r>
              <a:rPr sz="1200" dirty="0">
                <a:latin typeface="Times New Roman"/>
                <a:cs typeface="Times New Roman"/>
              </a:rPr>
              <a:t>major </a:t>
            </a:r>
            <a:r>
              <a:rPr sz="1200" spc="-5" dirty="0">
                <a:latin typeface="Times New Roman"/>
                <a:cs typeface="Times New Roman"/>
              </a:rPr>
              <a:t>applications</a:t>
            </a:r>
            <a:r>
              <a:rPr sz="1200" dirty="0">
                <a:latin typeface="Times New Roman"/>
                <a:cs typeface="Times New Roman"/>
              </a:rPr>
              <a:t> are</a:t>
            </a:r>
            <a:r>
              <a:rPr sz="1200" spc="-5" dirty="0">
                <a:latin typeface="Times New Roman"/>
                <a:cs typeface="Times New Roman"/>
              </a:rPr>
              <a:t> </a:t>
            </a:r>
            <a:r>
              <a:rPr sz="1200" dirty="0">
                <a:latin typeface="Times New Roman"/>
                <a:cs typeface="Times New Roman"/>
              </a:rPr>
              <a:t>mentioned </a:t>
            </a:r>
            <a:r>
              <a:rPr sz="1200" spc="-10" dirty="0">
                <a:latin typeface="Times New Roman"/>
                <a:cs typeface="Times New Roman"/>
              </a:rPr>
              <a:t>as</a:t>
            </a:r>
            <a:r>
              <a:rPr sz="1200" spc="5" dirty="0">
                <a:latin typeface="Times New Roman"/>
                <a:cs typeface="Times New Roman"/>
              </a:rPr>
              <a:t> </a:t>
            </a:r>
            <a:r>
              <a:rPr sz="1200" spc="-5" dirty="0">
                <a:latin typeface="Times New Roman"/>
                <a:cs typeface="Times New Roman"/>
              </a:rPr>
              <a:t>following:</a:t>
            </a:r>
            <a:endParaRPr sz="1200" dirty="0">
              <a:latin typeface="Times New Roman"/>
              <a:cs typeface="Times New Roman"/>
            </a:endParaRPr>
          </a:p>
          <a:p>
            <a:pPr>
              <a:lnSpc>
                <a:spcPct val="100000"/>
              </a:lnSpc>
              <a:spcBef>
                <a:spcPts val="10"/>
              </a:spcBef>
            </a:pPr>
            <a:endParaRPr sz="1450" dirty="0">
              <a:latin typeface="Times New Roman"/>
              <a:cs typeface="Times New Roman"/>
            </a:endParaRPr>
          </a:p>
          <a:p>
            <a:pPr marL="355600" lvl="2" indent="-342900">
              <a:lnSpc>
                <a:spcPct val="100000"/>
              </a:lnSpc>
              <a:buAutoNum type="arabicPeriod"/>
              <a:tabLst>
                <a:tab pos="355600" algn="l"/>
              </a:tabLst>
            </a:pPr>
            <a:r>
              <a:rPr sz="1200" b="1" spc="-5" dirty="0">
                <a:latin typeface="Times New Roman"/>
                <a:cs typeface="Times New Roman"/>
              </a:rPr>
              <a:t>Word</a:t>
            </a:r>
            <a:r>
              <a:rPr sz="1200" b="1" spc="-15" dirty="0">
                <a:latin typeface="Times New Roman"/>
                <a:cs typeface="Times New Roman"/>
              </a:rPr>
              <a:t> </a:t>
            </a:r>
            <a:r>
              <a:rPr sz="1200" b="1" dirty="0">
                <a:latin typeface="Times New Roman"/>
                <a:cs typeface="Times New Roman"/>
              </a:rPr>
              <a:t>of</a:t>
            </a:r>
            <a:r>
              <a:rPr sz="1200" b="1" spc="-5" dirty="0">
                <a:latin typeface="Times New Roman"/>
                <a:cs typeface="Times New Roman"/>
              </a:rPr>
              <a:t> Mouth</a:t>
            </a:r>
            <a:r>
              <a:rPr sz="1200" b="1" spc="-10" dirty="0">
                <a:latin typeface="Times New Roman"/>
                <a:cs typeface="Times New Roman"/>
              </a:rPr>
              <a:t> </a:t>
            </a:r>
            <a:r>
              <a:rPr sz="1200" b="1" spc="-5" dirty="0">
                <a:latin typeface="Times New Roman"/>
                <a:cs typeface="Times New Roman"/>
              </a:rPr>
              <a:t>(WOM)</a:t>
            </a:r>
            <a:endParaRPr sz="1200" dirty="0">
              <a:latin typeface="Times New Roman"/>
              <a:cs typeface="Times New Roman"/>
            </a:endParaRPr>
          </a:p>
          <a:p>
            <a:pPr>
              <a:lnSpc>
                <a:spcPct val="100000"/>
              </a:lnSpc>
              <a:spcBef>
                <a:spcPts val="35"/>
              </a:spcBef>
            </a:pPr>
            <a:endParaRPr sz="1350" dirty="0">
              <a:latin typeface="Times New Roman"/>
              <a:cs typeface="Times New Roman"/>
            </a:endParaRPr>
          </a:p>
          <a:p>
            <a:pPr marL="12700" algn="just">
              <a:lnSpc>
                <a:spcPct val="100000"/>
              </a:lnSpc>
            </a:pPr>
            <a:r>
              <a:rPr sz="1200" dirty="0">
                <a:latin typeface="Times New Roman"/>
                <a:cs typeface="Times New Roman"/>
              </a:rPr>
              <a:t>Word of</a:t>
            </a:r>
            <a:r>
              <a:rPr sz="1200" spc="5" dirty="0">
                <a:latin typeface="Times New Roman"/>
                <a:cs typeface="Times New Roman"/>
              </a:rPr>
              <a:t> </a:t>
            </a:r>
            <a:r>
              <a:rPr sz="1200" dirty="0">
                <a:latin typeface="Times New Roman"/>
                <a:cs typeface="Times New Roman"/>
              </a:rPr>
              <a:t>Mouth</a:t>
            </a:r>
            <a:r>
              <a:rPr sz="1200" spc="5" dirty="0">
                <a:latin typeface="Times New Roman"/>
                <a:cs typeface="Times New Roman"/>
              </a:rPr>
              <a:t> </a:t>
            </a:r>
            <a:r>
              <a:rPr sz="1200" spc="-5" dirty="0">
                <a:latin typeface="Times New Roman"/>
                <a:cs typeface="Times New Roman"/>
              </a:rPr>
              <a:t>(WOM)</a:t>
            </a:r>
            <a:r>
              <a:rPr sz="120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process</a:t>
            </a:r>
            <a:r>
              <a:rPr sz="1200" dirty="0">
                <a:latin typeface="Times New Roman"/>
                <a:cs typeface="Times New Roman"/>
              </a:rPr>
              <a:t> </a:t>
            </a:r>
            <a:r>
              <a:rPr sz="1200" spc="10" dirty="0">
                <a:latin typeface="Times New Roman"/>
                <a:cs typeface="Times New Roman"/>
              </a:rPr>
              <a:t>by</a:t>
            </a:r>
            <a:r>
              <a:rPr sz="1200" spc="-20" dirty="0">
                <a:latin typeface="Times New Roman"/>
                <a:cs typeface="Times New Roman"/>
              </a:rPr>
              <a:t> </a:t>
            </a:r>
            <a:r>
              <a:rPr sz="1200" spc="-5" dirty="0">
                <a:latin typeface="Times New Roman"/>
                <a:cs typeface="Times New Roman"/>
              </a:rPr>
              <a:t>which</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information</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given</a:t>
            </a:r>
            <a:r>
              <a:rPr sz="1200" spc="10" dirty="0">
                <a:latin typeface="Times New Roman"/>
                <a:cs typeface="Times New Roman"/>
              </a:rPr>
              <a:t> </a:t>
            </a:r>
            <a:r>
              <a:rPr sz="1200" dirty="0">
                <a:latin typeface="Times New Roman"/>
                <a:cs typeface="Times New Roman"/>
              </a:rPr>
              <a:t>from</a:t>
            </a:r>
            <a:r>
              <a:rPr sz="1200" spc="5" dirty="0">
                <a:latin typeface="Times New Roman"/>
                <a:cs typeface="Times New Roman"/>
              </a:rPr>
              <a:t> </a:t>
            </a:r>
            <a:r>
              <a:rPr sz="1200" dirty="0">
                <a:latin typeface="Times New Roman"/>
                <a:cs typeface="Times New Roman"/>
              </a:rPr>
              <a:t>one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11</a:t>
            </a:r>
          </a:p>
        </p:txBody>
      </p:sp>
      <p:sp>
        <p:nvSpPr>
          <p:cNvPr id="2" name="object 2"/>
          <p:cNvSpPr txBox="1"/>
          <p:nvPr/>
        </p:nvSpPr>
        <p:spPr>
          <a:xfrm>
            <a:off x="1359153" y="810006"/>
            <a:ext cx="5307330" cy="8957945"/>
          </a:xfrm>
          <a:prstGeom prst="rect">
            <a:avLst/>
          </a:prstGeom>
        </p:spPr>
        <p:txBody>
          <a:bodyPr vert="horz" wrap="square" lIns="0" tIns="13335" rIns="0" bIns="0" rtlCol="0">
            <a:spAutoFit/>
          </a:bodyPr>
          <a:lstStyle/>
          <a:p>
            <a:pPr marL="12700" marR="15875" algn="just">
              <a:lnSpc>
                <a:spcPct val="142900"/>
              </a:lnSpc>
              <a:spcBef>
                <a:spcPts val="105"/>
              </a:spcBef>
            </a:pPr>
            <a:r>
              <a:rPr sz="1200" spc="-5" dirty="0">
                <a:latin typeface="Times New Roman"/>
                <a:cs typeface="Times New Roman"/>
              </a:rPr>
              <a:t>person </a:t>
            </a:r>
            <a:r>
              <a:rPr sz="1200" dirty="0">
                <a:latin typeface="Times New Roman"/>
                <a:cs typeface="Times New Roman"/>
              </a:rPr>
              <a:t>to </a:t>
            </a:r>
            <a:r>
              <a:rPr sz="1200" spc="-5" dirty="0">
                <a:latin typeface="Times New Roman"/>
                <a:cs typeface="Times New Roman"/>
              </a:rPr>
              <a:t>another </a:t>
            </a:r>
            <a:r>
              <a:rPr sz="1200" dirty="0">
                <a:latin typeface="Times New Roman"/>
                <a:cs typeface="Times New Roman"/>
              </a:rPr>
              <a:t>person. </a:t>
            </a:r>
            <a:r>
              <a:rPr sz="1200" spc="-15" dirty="0">
                <a:latin typeface="Times New Roman"/>
                <a:cs typeface="Times New Roman"/>
              </a:rPr>
              <a:t>It </a:t>
            </a:r>
            <a:r>
              <a:rPr sz="1200" dirty="0">
                <a:latin typeface="Times New Roman"/>
                <a:cs typeface="Times New Roman"/>
              </a:rPr>
              <a:t>would essentially help the </a:t>
            </a:r>
            <a:r>
              <a:rPr sz="1200" spc="-5" dirty="0">
                <a:latin typeface="Times New Roman"/>
                <a:cs typeface="Times New Roman"/>
              </a:rPr>
              <a:t>people </a:t>
            </a:r>
            <a:r>
              <a:rPr sz="1200" dirty="0">
                <a:latin typeface="Times New Roman"/>
                <a:cs typeface="Times New Roman"/>
              </a:rPr>
              <a:t>to take the </a:t>
            </a:r>
            <a:r>
              <a:rPr sz="1200" spc="-5" dirty="0">
                <a:latin typeface="Times New Roman"/>
                <a:cs typeface="Times New Roman"/>
              </a:rPr>
              <a:t>decisions. </a:t>
            </a:r>
            <a:r>
              <a:rPr sz="1200" dirty="0">
                <a:latin typeface="Times New Roman"/>
                <a:cs typeface="Times New Roman"/>
              </a:rPr>
              <a:t> Word of Mouth </a:t>
            </a:r>
            <a:r>
              <a:rPr sz="1200" spc="-5" dirty="0">
                <a:latin typeface="Times New Roman"/>
                <a:cs typeface="Times New Roman"/>
              </a:rPr>
              <a:t>has </a:t>
            </a:r>
            <a:r>
              <a:rPr sz="1200" dirty="0">
                <a:latin typeface="Times New Roman"/>
                <a:cs typeface="Times New Roman"/>
              </a:rPr>
              <a:t>given the </a:t>
            </a:r>
            <a:r>
              <a:rPr sz="1200" spc="-5" dirty="0">
                <a:latin typeface="Times New Roman"/>
                <a:cs typeface="Times New Roman"/>
              </a:rPr>
              <a:t>information about </a:t>
            </a:r>
            <a:r>
              <a:rPr sz="1200" dirty="0">
                <a:latin typeface="Times New Roman"/>
                <a:cs typeface="Times New Roman"/>
              </a:rPr>
              <a:t>the opinions, </a:t>
            </a:r>
            <a:r>
              <a:rPr sz="1200" spc="-5" dirty="0">
                <a:latin typeface="Times New Roman"/>
                <a:cs typeface="Times New Roman"/>
              </a:rPr>
              <a:t>attitudes, reactions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consumers about </a:t>
            </a:r>
            <a:r>
              <a:rPr sz="1200" dirty="0">
                <a:latin typeface="Times New Roman"/>
                <a:cs typeface="Times New Roman"/>
              </a:rPr>
              <a:t>the related </a:t>
            </a:r>
            <a:r>
              <a:rPr sz="1200" spc="-5" dirty="0">
                <a:latin typeface="Times New Roman"/>
                <a:cs typeface="Times New Roman"/>
              </a:rPr>
              <a:t>business, services </a:t>
            </a:r>
            <a:r>
              <a:rPr sz="1200" dirty="0">
                <a:latin typeface="Times New Roman"/>
                <a:cs typeface="Times New Roman"/>
              </a:rPr>
              <a:t>and the </a:t>
            </a:r>
            <a:r>
              <a:rPr sz="1200" spc="-5" dirty="0">
                <a:latin typeface="Times New Roman"/>
                <a:cs typeface="Times New Roman"/>
              </a:rPr>
              <a:t>products </a:t>
            </a:r>
            <a:r>
              <a:rPr sz="1200" dirty="0">
                <a:latin typeface="Times New Roman"/>
                <a:cs typeface="Times New Roman"/>
              </a:rPr>
              <a:t>or even the </a:t>
            </a:r>
            <a:r>
              <a:rPr sz="1200" spc="-5" dirty="0">
                <a:latin typeface="Times New Roman"/>
                <a:cs typeface="Times New Roman"/>
              </a:rPr>
              <a:t>ones </a:t>
            </a:r>
            <a:r>
              <a:rPr sz="1200" dirty="0">
                <a:latin typeface="Times New Roman"/>
                <a:cs typeface="Times New Roman"/>
              </a:rPr>
              <a:t>that </a:t>
            </a:r>
            <a:r>
              <a:rPr sz="1200" spc="5" dirty="0">
                <a:latin typeface="Times New Roman"/>
                <a:cs typeface="Times New Roman"/>
              </a:rPr>
              <a:t> </a:t>
            </a:r>
            <a:r>
              <a:rPr sz="1200" spc="-5" dirty="0">
                <a:latin typeface="Times New Roman"/>
                <a:cs typeface="Times New Roman"/>
              </a:rPr>
              <a:t>can</a:t>
            </a:r>
            <a:r>
              <a:rPr sz="1200" dirty="0">
                <a:latin typeface="Times New Roman"/>
                <a:cs typeface="Times New Roman"/>
              </a:rPr>
              <a:t> be</a:t>
            </a:r>
            <a:r>
              <a:rPr sz="1200" spc="5" dirty="0">
                <a:latin typeface="Times New Roman"/>
                <a:cs typeface="Times New Roman"/>
              </a:rPr>
              <a:t> </a:t>
            </a:r>
            <a:r>
              <a:rPr sz="1200" spc="-5" dirty="0">
                <a:latin typeface="Times New Roman"/>
                <a:cs typeface="Times New Roman"/>
              </a:rPr>
              <a:t>shared</a:t>
            </a:r>
            <a:r>
              <a:rPr sz="1200" dirty="0">
                <a:latin typeface="Times New Roman"/>
                <a:cs typeface="Times New Roman"/>
              </a:rPr>
              <a:t> with</a:t>
            </a:r>
            <a:r>
              <a:rPr sz="1200" spc="5" dirty="0">
                <a:latin typeface="Times New Roman"/>
                <a:cs typeface="Times New Roman"/>
              </a:rPr>
              <a:t> </a:t>
            </a:r>
            <a:r>
              <a:rPr sz="1200" dirty="0">
                <a:latin typeface="Times New Roman"/>
                <a:cs typeface="Times New Roman"/>
              </a:rPr>
              <a:t>more</a:t>
            </a:r>
            <a:r>
              <a:rPr sz="1200" spc="5" dirty="0">
                <a:latin typeface="Times New Roman"/>
                <a:cs typeface="Times New Roman"/>
              </a:rPr>
              <a:t> </a:t>
            </a:r>
            <a:r>
              <a:rPr sz="1200" dirty="0">
                <a:latin typeface="Times New Roman"/>
                <a:cs typeface="Times New Roman"/>
              </a:rPr>
              <a:t>than</a:t>
            </a:r>
            <a:r>
              <a:rPr sz="1200" spc="5" dirty="0">
                <a:latin typeface="Times New Roman"/>
                <a:cs typeface="Times New Roman"/>
              </a:rPr>
              <a:t> </a:t>
            </a:r>
            <a:r>
              <a:rPr sz="1200" dirty="0">
                <a:latin typeface="Times New Roman"/>
                <a:cs typeface="Times New Roman"/>
              </a:rPr>
              <a:t>one</a:t>
            </a:r>
            <a:r>
              <a:rPr sz="1200" spc="5" dirty="0">
                <a:latin typeface="Times New Roman"/>
                <a:cs typeface="Times New Roman"/>
              </a:rPr>
              <a:t> </a:t>
            </a:r>
            <a:r>
              <a:rPr sz="1200" dirty="0">
                <a:latin typeface="Times New Roman"/>
                <a:cs typeface="Times New Roman"/>
              </a:rPr>
              <a:t>person.</a:t>
            </a:r>
            <a:r>
              <a:rPr sz="1200" spc="5" dirty="0">
                <a:latin typeface="Times New Roman"/>
                <a:cs typeface="Times New Roman"/>
              </a:rPr>
              <a:t> </a:t>
            </a:r>
            <a:r>
              <a:rPr sz="1200" spc="-5" dirty="0">
                <a:latin typeface="Times New Roman"/>
                <a:cs typeface="Times New Roman"/>
              </a:rPr>
              <a:t>Therefore,</a:t>
            </a:r>
            <a:r>
              <a:rPr sz="1200" dirty="0">
                <a:latin typeface="Times New Roman"/>
                <a:cs typeface="Times New Roman"/>
              </a:rPr>
              <a:t> </a:t>
            </a:r>
            <a:r>
              <a:rPr sz="1200" spc="-5" dirty="0">
                <a:latin typeface="Times New Roman"/>
                <a:cs typeface="Times New Roman"/>
              </a:rPr>
              <a:t>this</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going</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where </a:t>
            </a:r>
            <a:r>
              <a:rPr sz="1200" spc="-285" dirty="0">
                <a:latin typeface="Times New Roman"/>
                <a:cs typeface="Times New Roman"/>
              </a:rPr>
              <a:t> </a:t>
            </a:r>
            <a:r>
              <a:rPr sz="1200" spc="-5" dirty="0">
                <a:latin typeface="Times New Roman"/>
                <a:cs typeface="Times New Roman"/>
              </a:rPr>
              <a:t>Sentiment</a:t>
            </a:r>
            <a:r>
              <a:rPr sz="1200" dirty="0">
                <a:latin typeface="Times New Roman"/>
                <a:cs typeface="Times New Roman"/>
              </a:rPr>
              <a:t> </a:t>
            </a:r>
            <a:r>
              <a:rPr sz="1200" spc="-10" dirty="0">
                <a:latin typeface="Times New Roman"/>
                <a:cs typeface="Times New Roman"/>
              </a:rPr>
              <a:t>Analysis</a:t>
            </a:r>
            <a:r>
              <a:rPr sz="1200" spc="-5" dirty="0">
                <a:latin typeface="Times New Roman"/>
                <a:cs typeface="Times New Roman"/>
              </a:rPr>
              <a:t> </a:t>
            </a:r>
            <a:r>
              <a:rPr sz="1200" dirty="0">
                <a:latin typeface="Times New Roman"/>
                <a:cs typeface="Times New Roman"/>
              </a:rPr>
              <a:t>comes</a:t>
            </a:r>
            <a:r>
              <a:rPr sz="1200" spc="5" dirty="0">
                <a:latin typeface="Times New Roman"/>
                <a:cs typeface="Times New Roman"/>
              </a:rPr>
              <a:t> </a:t>
            </a:r>
            <a:r>
              <a:rPr sz="1200" dirty="0">
                <a:latin typeface="Times New Roman"/>
                <a:cs typeface="Times New Roman"/>
              </a:rPr>
              <a:t>into</a:t>
            </a:r>
            <a:r>
              <a:rPr sz="1200" spc="5" dirty="0">
                <a:latin typeface="Times New Roman"/>
                <a:cs typeface="Times New Roman"/>
              </a:rPr>
              <a:t> </a:t>
            </a:r>
            <a:r>
              <a:rPr sz="1200" spc="-5" dirty="0">
                <a:latin typeface="Times New Roman"/>
                <a:cs typeface="Times New Roman"/>
              </a:rPr>
              <a:t>picture.</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the</a:t>
            </a:r>
            <a:r>
              <a:rPr sz="1200" dirty="0">
                <a:latin typeface="Times New Roman"/>
                <a:cs typeface="Times New Roman"/>
              </a:rPr>
              <a:t> online</a:t>
            </a:r>
            <a:r>
              <a:rPr sz="1200" spc="5" dirty="0">
                <a:latin typeface="Times New Roman"/>
                <a:cs typeface="Times New Roman"/>
              </a:rPr>
              <a:t> </a:t>
            </a:r>
            <a:r>
              <a:rPr sz="1200" spc="-5" dirty="0">
                <a:latin typeface="Times New Roman"/>
                <a:cs typeface="Times New Roman"/>
              </a:rPr>
              <a:t>review</a:t>
            </a:r>
            <a:r>
              <a:rPr sz="1200" dirty="0">
                <a:latin typeface="Times New Roman"/>
                <a:cs typeface="Times New Roman"/>
              </a:rPr>
              <a:t> </a:t>
            </a:r>
            <a:r>
              <a:rPr sz="1200" spc="-5" dirty="0">
                <a:latin typeface="Times New Roman"/>
                <a:cs typeface="Times New Roman"/>
              </a:rPr>
              <a:t>blogs,</a:t>
            </a:r>
            <a:r>
              <a:rPr sz="1200" dirty="0">
                <a:latin typeface="Times New Roman"/>
                <a:cs typeface="Times New Roman"/>
              </a:rPr>
              <a:t> </a:t>
            </a:r>
            <a:r>
              <a:rPr sz="1200" spc="-5" dirty="0">
                <a:latin typeface="Times New Roman"/>
                <a:cs typeface="Times New Roman"/>
              </a:rPr>
              <a:t>sites,</a:t>
            </a:r>
            <a:r>
              <a:rPr sz="1200" dirty="0">
                <a:latin typeface="Times New Roman"/>
                <a:cs typeface="Times New Roman"/>
              </a:rPr>
              <a:t> </a:t>
            </a:r>
            <a:r>
              <a:rPr sz="1200" spc="-5" dirty="0">
                <a:latin typeface="Times New Roman"/>
                <a:cs typeface="Times New Roman"/>
              </a:rPr>
              <a:t>social </a:t>
            </a:r>
            <a:r>
              <a:rPr sz="1200" dirty="0">
                <a:latin typeface="Times New Roman"/>
                <a:cs typeface="Times New Roman"/>
              </a:rPr>
              <a:t> networking </a:t>
            </a:r>
            <a:r>
              <a:rPr sz="1200" spc="-5" dirty="0">
                <a:latin typeface="Times New Roman"/>
                <a:cs typeface="Times New Roman"/>
              </a:rPr>
              <a:t>sites </a:t>
            </a:r>
            <a:r>
              <a:rPr sz="1200" dirty="0">
                <a:latin typeface="Times New Roman"/>
                <a:cs typeface="Times New Roman"/>
              </a:rPr>
              <a:t>have provided the </a:t>
            </a:r>
            <a:r>
              <a:rPr sz="1200" spc="-5" dirty="0">
                <a:latin typeface="Times New Roman"/>
                <a:cs typeface="Times New Roman"/>
              </a:rPr>
              <a:t>large </a:t>
            </a:r>
            <a:r>
              <a:rPr sz="1200" dirty="0">
                <a:latin typeface="Times New Roman"/>
                <a:cs typeface="Times New Roman"/>
              </a:rPr>
              <a:t>amount of opinions, it </a:t>
            </a:r>
            <a:r>
              <a:rPr sz="1200" spc="-5" dirty="0">
                <a:latin typeface="Times New Roman"/>
                <a:cs typeface="Times New Roman"/>
              </a:rPr>
              <a:t>has </a:t>
            </a:r>
            <a:r>
              <a:rPr sz="1200" dirty="0">
                <a:latin typeface="Times New Roman"/>
                <a:cs typeface="Times New Roman"/>
              </a:rPr>
              <a:t>helped in the </a:t>
            </a:r>
            <a:r>
              <a:rPr sz="1200" spc="5" dirty="0">
                <a:latin typeface="Times New Roman"/>
                <a:cs typeface="Times New Roman"/>
              </a:rPr>
              <a:t> </a:t>
            </a:r>
            <a:r>
              <a:rPr sz="1200" spc="-5" dirty="0">
                <a:latin typeface="Times New Roman"/>
                <a:cs typeface="Times New Roman"/>
              </a:rPr>
              <a:t>process </a:t>
            </a:r>
            <a:r>
              <a:rPr sz="1200" dirty="0">
                <a:latin typeface="Times New Roman"/>
                <a:cs typeface="Times New Roman"/>
              </a:rPr>
              <a:t>of decision-making</a:t>
            </a:r>
            <a:r>
              <a:rPr sz="1200" spc="-15" dirty="0">
                <a:latin typeface="Times New Roman"/>
                <a:cs typeface="Times New Roman"/>
              </a:rPr>
              <a:t> </a:t>
            </a:r>
            <a:r>
              <a:rPr sz="1200" spc="-5" dirty="0">
                <a:latin typeface="Times New Roman"/>
                <a:cs typeface="Times New Roman"/>
              </a:rPr>
              <a:t>so</a:t>
            </a:r>
            <a:r>
              <a:rPr sz="1200" dirty="0">
                <a:latin typeface="Times New Roman"/>
                <a:cs typeface="Times New Roman"/>
              </a:rPr>
              <a:t> </a:t>
            </a:r>
            <a:r>
              <a:rPr sz="1200" spc="-5" dirty="0">
                <a:latin typeface="Times New Roman"/>
                <a:cs typeface="Times New Roman"/>
              </a:rPr>
              <a:t>much</a:t>
            </a:r>
            <a:r>
              <a:rPr sz="1200" spc="10" dirty="0">
                <a:latin typeface="Times New Roman"/>
                <a:cs typeface="Times New Roman"/>
              </a:rPr>
              <a:t> </a:t>
            </a:r>
            <a:r>
              <a:rPr sz="1200" spc="-5" dirty="0">
                <a:latin typeface="Times New Roman"/>
                <a:cs typeface="Times New Roman"/>
              </a:rPr>
              <a:t>easier</a:t>
            </a:r>
            <a:r>
              <a:rPr sz="1200" spc="5" dirty="0">
                <a:latin typeface="Times New Roman"/>
                <a:cs typeface="Times New Roman"/>
              </a:rPr>
              <a:t> </a:t>
            </a:r>
            <a:r>
              <a:rPr sz="1200" dirty="0">
                <a:latin typeface="Times New Roman"/>
                <a:cs typeface="Times New Roman"/>
              </a:rPr>
              <a:t>for</a:t>
            </a:r>
            <a:r>
              <a:rPr sz="1200" spc="-10"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user.</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355600" lvl="2" indent="-342900" algn="just">
              <a:lnSpc>
                <a:spcPct val="100000"/>
              </a:lnSpc>
              <a:buAutoNum type="arabicPeriod" startAt="2"/>
              <a:tabLst>
                <a:tab pos="355600" algn="l"/>
              </a:tabLst>
            </a:pPr>
            <a:r>
              <a:rPr sz="1200" b="1" spc="-5" dirty="0">
                <a:latin typeface="Times New Roman"/>
                <a:cs typeface="Times New Roman"/>
              </a:rPr>
              <a:t>Voice</a:t>
            </a:r>
            <a:r>
              <a:rPr sz="1200" b="1" spc="-30" dirty="0">
                <a:latin typeface="Times New Roman"/>
                <a:cs typeface="Times New Roman"/>
              </a:rPr>
              <a:t> </a:t>
            </a:r>
            <a:r>
              <a:rPr sz="1200" b="1" dirty="0">
                <a:latin typeface="Times New Roman"/>
                <a:cs typeface="Times New Roman"/>
              </a:rPr>
              <a:t>of</a:t>
            </a:r>
            <a:r>
              <a:rPr sz="1200" b="1" spc="-15" dirty="0">
                <a:latin typeface="Times New Roman"/>
                <a:cs typeface="Times New Roman"/>
              </a:rPr>
              <a:t> </a:t>
            </a:r>
            <a:r>
              <a:rPr sz="1200" b="1" spc="-5" dirty="0">
                <a:latin typeface="Times New Roman"/>
                <a:cs typeface="Times New Roman"/>
              </a:rPr>
              <a:t>Voters</a:t>
            </a:r>
            <a:endParaRPr sz="1200" dirty="0">
              <a:latin typeface="Times New Roman"/>
              <a:cs typeface="Times New Roman"/>
            </a:endParaRPr>
          </a:p>
          <a:p>
            <a:pPr marL="12700" marR="5080" algn="just">
              <a:lnSpc>
                <a:spcPct val="143000"/>
              </a:lnSpc>
              <a:spcBef>
                <a:spcPts val="20"/>
              </a:spcBef>
            </a:pPr>
            <a:r>
              <a:rPr sz="1200" spc="-5" dirty="0">
                <a:latin typeface="Times New Roman"/>
                <a:cs typeface="Times New Roman"/>
              </a:rPr>
              <a:t>Each </a:t>
            </a:r>
            <a:r>
              <a:rPr sz="1200" dirty="0">
                <a:latin typeface="Times New Roman"/>
                <a:cs typeface="Times New Roman"/>
              </a:rPr>
              <a:t>of the </a:t>
            </a:r>
            <a:r>
              <a:rPr sz="1200" spc="-5" dirty="0">
                <a:latin typeface="Times New Roman"/>
                <a:cs typeface="Times New Roman"/>
              </a:rPr>
              <a:t>political </a:t>
            </a:r>
            <a:r>
              <a:rPr sz="1200" dirty="0">
                <a:latin typeface="Times New Roman"/>
                <a:cs typeface="Times New Roman"/>
              </a:rPr>
              <a:t>parties usually spent a major </a:t>
            </a:r>
            <a:r>
              <a:rPr sz="1200" spc="-5" dirty="0">
                <a:latin typeface="Times New Roman"/>
                <a:cs typeface="Times New Roman"/>
              </a:rPr>
              <a:t>chunk </a:t>
            </a:r>
            <a:r>
              <a:rPr sz="1200" dirty="0">
                <a:latin typeface="Times New Roman"/>
                <a:cs typeface="Times New Roman"/>
              </a:rPr>
              <a:t>of the </a:t>
            </a:r>
            <a:r>
              <a:rPr sz="1200" spc="-5" dirty="0">
                <a:latin typeface="Times New Roman"/>
                <a:cs typeface="Times New Roman"/>
              </a:rPr>
              <a:t>amount </a:t>
            </a:r>
            <a:r>
              <a:rPr sz="1200" dirty="0">
                <a:latin typeface="Times New Roman"/>
                <a:cs typeface="Times New Roman"/>
              </a:rPr>
              <a:t>of money for </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aim </a:t>
            </a:r>
            <a:r>
              <a:rPr sz="1200" dirty="0">
                <a:latin typeface="Times New Roman"/>
                <a:cs typeface="Times New Roman"/>
              </a:rPr>
              <a:t>of </a:t>
            </a:r>
            <a:r>
              <a:rPr sz="1200" spc="-5" dirty="0">
                <a:latin typeface="Times New Roman"/>
                <a:cs typeface="Times New Roman"/>
              </a:rPr>
              <a:t>campaigning </a:t>
            </a:r>
            <a:r>
              <a:rPr sz="1200" dirty="0">
                <a:latin typeface="Times New Roman"/>
                <a:cs typeface="Times New Roman"/>
              </a:rPr>
              <a:t>for their </a:t>
            </a:r>
            <a:r>
              <a:rPr sz="1200" spc="5" dirty="0">
                <a:latin typeface="Times New Roman"/>
                <a:cs typeface="Times New Roman"/>
              </a:rPr>
              <a:t>party </a:t>
            </a:r>
            <a:r>
              <a:rPr sz="1200" dirty="0">
                <a:latin typeface="Times New Roman"/>
                <a:cs typeface="Times New Roman"/>
              </a:rPr>
              <a:t>or for influencing the voters. Thus if the </a:t>
            </a:r>
            <a:r>
              <a:rPr sz="1200" spc="5" dirty="0">
                <a:latin typeface="Times New Roman"/>
                <a:cs typeface="Times New Roman"/>
              </a:rPr>
              <a:t> </a:t>
            </a:r>
            <a:r>
              <a:rPr sz="1200" spc="-5" dirty="0">
                <a:latin typeface="Times New Roman"/>
                <a:cs typeface="Times New Roman"/>
              </a:rPr>
              <a:t>politicians </a:t>
            </a:r>
            <a:r>
              <a:rPr sz="1200" dirty="0">
                <a:latin typeface="Times New Roman"/>
                <a:cs typeface="Times New Roman"/>
              </a:rPr>
              <a:t>know the people opinions, </a:t>
            </a:r>
            <a:r>
              <a:rPr sz="1200" spc="-5" dirty="0">
                <a:latin typeface="Times New Roman"/>
                <a:cs typeface="Times New Roman"/>
              </a:rPr>
              <a:t>reviews, suggestions, </a:t>
            </a:r>
            <a:r>
              <a:rPr sz="1200" dirty="0">
                <a:latin typeface="Times New Roman"/>
                <a:cs typeface="Times New Roman"/>
              </a:rPr>
              <a:t>these </a:t>
            </a:r>
            <a:r>
              <a:rPr sz="1200" spc="-5" dirty="0">
                <a:latin typeface="Times New Roman"/>
                <a:cs typeface="Times New Roman"/>
              </a:rPr>
              <a:t>can </a:t>
            </a:r>
            <a:r>
              <a:rPr sz="1200" dirty="0">
                <a:latin typeface="Times New Roman"/>
                <a:cs typeface="Times New Roman"/>
              </a:rPr>
              <a:t>be done with </a:t>
            </a:r>
            <a:r>
              <a:rPr sz="1200" spc="5" dirty="0">
                <a:latin typeface="Times New Roman"/>
                <a:cs typeface="Times New Roman"/>
              </a:rPr>
              <a:t> </a:t>
            </a:r>
            <a:r>
              <a:rPr sz="1200" dirty="0">
                <a:latin typeface="Times New Roman"/>
                <a:cs typeface="Times New Roman"/>
              </a:rPr>
              <a:t>more </a:t>
            </a:r>
            <a:r>
              <a:rPr sz="1200" spc="-5" dirty="0">
                <a:latin typeface="Times New Roman"/>
                <a:cs typeface="Times New Roman"/>
              </a:rPr>
              <a:t>effect. </a:t>
            </a:r>
            <a:r>
              <a:rPr sz="1200" dirty="0">
                <a:latin typeface="Times New Roman"/>
                <a:cs typeface="Times New Roman"/>
              </a:rPr>
              <a:t>This </a:t>
            </a:r>
            <a:r>
              <a:rPr sz="1200" spc="-5" dirty="0">
                <a:latin typeface="Times New Roman"/>
                <a:cs typeface="Times New Roman"/>
              </a:rPr>
              <a:t>is </a:t>
            </a:r>
            <a:r>
              <a:rPr sz="1200" dirty="0">
                <a:latin typeface="Times New Roman"/>
                <a:cs typeface="Times New Roman"/>
              </a:rPr>
              <a:t>how </a:t>
            </a:r>
            <a:r>
              <a:rPr sz="1200" spc="-5" dirty="0">
                <a:latin typeface="Times New Roman"/>
                <a:cs typeface="Times New Roman"/>
              </a:rPr>
              <a:t>process </a:t>
            </a:r>
            <a:r>
              <a:rPr sz="1200" dirty="0">
                <a:latin typeface="Times New Roman"/>
                <a:cs typeface="Times New Roman"/>
              </a:rPr>
              <a:t>of </a:t>
            </a:r>
            <a:r>
              <a:rPr sz="1200" spc="-5" dirty="0">
                <a:latin typeface="Times New Roman"/>
                <a:cs typeface="Times New Roman"/>
              </a:rPr>
              <a:t>Sentimental </a:t>
            </a:r>
            <a:r>
              <a:rPr sz="1200" dirty="0">
                <a:latin typeface="Times New Roman"/>
                <a:cs typeface="Times New Roman"/>
              </a:rPr>
              <a:t>analysis </a:t>
            </a:r>
            <a:r>
              <a:rPr sz="1200" spc="-5" dirty="0">
                <a:latin typeface="Times New Roman"/>
                <a:cs typeface="Times New Roman"/>
              </a:rPr>
              <a:t>does </a:t>
            </a:r>
            <a:r>
              <a:rPr sz="1200" dirty="0">
                <a:latin typeface="Times New Roman"/>
                <a:cs typeface="Times New Roman"/>
              </a:rPr>
              <a:t>not </a:t>
            </a:r>
            <a:r>
              <a:rPr sz="1200" spc="5" dirty="0">
                <a:latin typeface="Times New Roman"/>
                <a:cs typeface="Times New Roman"/>
              </a:rPr>
              <a:t>only </a:t>
            </a:r>
            <a:r>
              <a:rPr sz="1200" dirty="0">
                <a:latin typeface="Times New Roman"/>
                <a:cs typeface="Times New Roman"/>
              </a:rPr>
              <a:t>help </a:t>
            </a:r>
            <a:r>
              <a:rPr sz="1200" spc="-5" dirty="0">
                <a:latin typeface="Times New Roman"/>
                <a:cs typeface="Times New Roman"/>
              </a:rPr>
              <a:t>political </a:t>
            </a:r>
            <a:r>
              <a:rPr sz="1200" dirty="0">
                <a:latin typeface="Times New Roman"/>
                <a:cs typeface="Times New Roman"/>
              </a:rPr>
              <a:t> </a:t>
            </a:r>
            <a:r>
              <a:rPr sz="1200" spc="-5" dirty="0">
                <a:latin typeface="Times New Roman"/>
                <a:cs typeface="Times New Roman"/>
              </a:rPr>
              <a:t>parties </a:t>
            </a:r>
            <a:r>
              <a:rPr sz="1200" dirty="0">
                <a:latin typeface="Times New Roman"/>
                <a:cs typeface="Times New Roman"/>
              </a:rPr>
              <a:t>but on the other</a:t>
            </a:r>
            <a:r>
              <a:rPr sz="1200" spc="5" dirty="0">
                <a:latin typeface="Times New Roman"/>
                <a:cs typeface="Times New Roman"/>
              </a:rPr>
              <a:t> </a:t>
            </a:r>
            <a:r>
              <a:rPr sz="1200" spc="-5" dirty="0">
                <a:latin typeface="Times New Roman"/>
                <a:cs typeface="Times New Roman"/>
              </a:rPr>
              <a:t>hand help</a:t>
            </a:r>
            <a:r>
              <a:rPr sz="1200" dirty="0">
                <a:latin typeface="Times New Roman"/>
                <a:cs typeface="Times New Roman"/>
              </a:rPr>
              <a:t> the news </a:t>
            </a:r>
            <a:r>
              <a:rPr sz="1200" spc="-5" dirty="0">
                <a:latin typeface="Times New Roman"/>
                <a:cs typeface="Times New Roman"/>
              </a:rPr>
              <a:t>analysts</a:t>
            </a:r>
            <a:r>
              <a:rPr sz="1200" dirty="0">
                <a:latin typeface="Times New Roman"/>
                <a:cs typeface="Times New Roman"/>
              </a:rPr>
              <a:t> </a:t>
            </a:r>
            <a:r>
              <a:rPr sz="1200" spc="-5" dirty="0">
                <a:latin typeface="Times New Roman"/>
                <a:cs typeface="Times New Roman"/>
              </a:rPr>
              <a:t>alongside. Also</a:t>
            </a:r>
            <a:r>
              <a:rPr sz="1200" spc="290" dirty="0">
                <a:latin typeface="Times New Roman"/>
                <a:cs typeface="Times New Roman"/>
              </a:rPr>
              <a:t> </a:t>
            </a:r>
            <a:r>
              <a:rPr sz="1200" dirty="0">
                <a:latin typeface="Times New Roman"/>
                <a:cs typeface="Times New Roman"/>
              </a:rPr>
              <a:t>the</a:t>
            </a:r>
            <a:r>
              <a:rPr sz="1200" spc="300" dirty="0">
                <a:latin typeface="Times New Roman"/>
                <a:cs typeface="Times New Roman"/>
              </a:rPr>
              <a:t> </a:t>
            </a:r>
            <a:r>
              <a:rPr sz="1200" spc="-5" dirty="0">
                <a:latin typeface="Times New Roman"/>
                <a:cs typeface="Times New Roman"/>
              </a:rPr>
              <a:t>British and </a:t>
            </a:r>
            <a:r>
              <a:rPr sz="1200" dirty="0">
                <a:latin typeface="Times New Roman"/>
                <a:cs typeface="Times New Roman"/>
              </a:rPr>
              <a:t> the </a:t>
            </a:r>
            <a:r>
              <a:rPr sz="1200" spc="-5" dirty="0">
                <a:latin typeface="Times New Roman"/>
                <a:cs typeface="Times New Roman"/>
              </a:rPr>
              <a:t>American</a:t>
            </a:r>
            <a:r>
              <a:rPr sz="1200" spc="10" dirty="0">
                <a:latin typeface="Times New Roman"/>
                <a:cs typeface="Times New Roman"/>
              </a:rPr>
              <a:t> </a:t>
            </a:r>
            <a:r>
              <a:rPr sz="1200" spc="-5" dirty="0">
                <a:latin typeface="Times New Roman"/>
                <a:cs typeface="Times New Roman"/>
              </a:rPr>
              <a:t>administration</a:t>
            </a:r>
            <a:r>
              <a:rPr sz="1200" spc="5" dirty="0">
                <a:latin typeface="Times New Roman"/>
                <a:cs typeface="Times New Roman"/>
              </a:rPr>
              <a:t> </a:t>
            </a:r>
            <a:r>
              <a:rPr sz="1200" spc="-5" dirty="0">
                <a:latin typeface="Times New Roman"/>
                <a:cs typeface="Times New Roman"/>
              </a:rPr>
              <a:t>had</a:t>
            </a:r>
            <a:r>
              <a:rPr sz="1200" dirty="0">
                <a:latin typeface="Times New Roman"/>
                <a:cs typeface="Times New Roman"/>
              </a:rPr>
              <a:t> already</a:t>
            </a:r>
            <a:r>
              <a:rPr sz="1200" spc="-20" dirty="0">
                <a:latin typeface="Times New Roman"/>
                <a:cs typeface="Times New Roman"/>
              </a:rPr>
              <a:t> </a:t>
            </a:r>
            <a:r>
              <a:rPr sz="1200" dirty="0">
                <a:latin typeface="Times New Roman"/>
                <a:cs typeface="Times New Roman"/>
              </a:rPr>
              <a:t>used some of the</a:t>
            </a:r>
            <a:r>
              <a:rPr sz="1200" spc="-5" dirty="0">
                <a:latin typeface="Times New Roman"/>
                <a:cs typeface="Times New Roman"/>
              </a:rPr>
              <a:t> similar</a:t>
            </a:r>
            <a:r>
              <a:rPr sz="1200" dirty="0">
                <a:latin typeface="Times New Roman"/>
                <a:cs typeface="Times New Roman"/>
              </a:rPr>
              <a:t> </a:t>
            </a:r>
            <a:r>
              <a:rPr sz="1200" spc="-5" dirty="0">
                <a:latin typeface="Times New Roman"/>
                <a:cs typeface="Times New Roman"/>
              </a:rPr>
              <a:t>techniques.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355600" lvl="2" indent="-342900" algn="just">
              <a:lnSpc>
                <a:spcPct val="100000"/>
              </a:lnSpc>
              <a:buAutoNum type="arabicPeriod" startAt="3"/>
              <a:tabLst>
                <a:tab pos="355600" algn="l"/>
              </a:tabLst>
            </a:pPr>
            <a:r>
              <a:rPr sz="1200" b="1" dirty="0">
                <a:latin typeface="Times New Roman"/>
                <a:cs typeface="Times New Roman"/>
              </a:rPr>
              <a:t>Online</a:t>
            </a:r>
            <a:r>
              <a:rPr sz="1200" b="1" spc="-45" dirty="0">
                <a:latin typeface="Times New Roman"/>
                <a:cs typeface="Times New Roman"/>
              </a:rPr>
              <a:t> </a:t>
            </a:r>
            <a:r>
              <a:rPr sz="1200" b="1" spc="-5" dirty="0">
                <a:latin typeface="Times New Roman"/>
                <a:cs typeface="Times New Roman"/>
              </a:rPr>
              <a:t>Commerce</a:t>
            </a:r>
            <a:endParaRPr sz="1200" dirty="0">
              <a:latin typeface="Times New Roman"/>
              <a:cs typeface="Times New Roman"/>
            </a:endParaRPr>
          </a:p>
          <a:p>
            <a:pPr marL="12700" marR="15875" algn="just">
              <a:lnSpc>
                <a:spcPct val="142900"/>
              </a:lnSpc>
              <a:spcBef>
                <a:spcPts val="20"/>
              </a:spcBef>
            </a:pPr>
            <a:r>
              <a:rPr sz="1200" spc="-5" dirty="0">
                <a:latin typeface="Times New Roman"/>
                <a:cs typeface="Times New Roman"/>
              </a:rPr>
              <a:t>There is vast </a:t>
            </a:r>
            <a:r>
              <a:rPr sz="1200" dirty="0">
                <a:latin typeface="Times New Roman"/>
                <a:cs typeface="Times New Roman"/>
              </a:rPr>
              <a:t>number of </a:t>
            </a:r>
            <a:r>
              <a:rPr sz="1200" spc="-5" dirty="0">
                <a:latin typeface="Times New Roman"/>
                <a:cs typeface="Times New Roman"/>
              </a:rPr>
              <a:t>websites </a:t>
            </a:r>
            <a:r>
              <a:rPr sz="1200" dirty="0">
                <a:latin typeface="Times New Roman"/>
                <a:cs typeface="Times New Roman"/>
              </a:rPr>
              <a:t>related to </a:t>
            </a:r>
            <a:r>
              <a:rPr sz="1200" spc="-5" dirty="0">
                <a:latin typeface="Times New Roman"/>
                <a:cs typeface="Times New Roman"/>
              </a:rPr>
              <a:t>ecommerce. </a:t>
            </a:r>
            <a:r>
              <a:rPr sz="1200" dirty="0">
                <a:latin typeface="Times New Roman"/>
                <a:cs typeface="Times New Roman"/>
              </a:rPr>
              <a:t>Majority </a:t>
            </a:r>
            <a:r>
              <a:rPr sz="1200" spc="5" dirty="0">
                <a:latin typeface="Times New Roman"/>
                <a:cs typeface="Times New Roman"/>
              </a:rPr>
              <a:t>of </a:t>
            </a:r>
            <a:r>
              <a:rPr sz="1200" dirty="0">
                <a:latin typeface="Times New Roman"/>
                <a:cs typeface="Times New Roman"/>
              </a:rPr>
              <a:t>them </a:t>
            </a:r>
            <a:r>
              <a:rPr sz="1200" spc="-5" dirty="0">
                <a:latin typeface="Times New Roman"/>
                <a:cs typeface="Times New Roman"/>
              </a:rPr>
              <a:t>had </a:t>
            </a:r>
            <a:r>
              <a:rPr sz="1200" dirty="0">
                <a:latin typeface="Times New Roman"/>
                <a:cs typeface="Times New Roman"/>
              </a:rPr>
              <a:t>the </a:t>
            </a:r>
            <a:r>
              <a:rPr sz="1200" spc="5" dirty="0">
                <a:latin typeface="Times New Roman"/>
                <a:cs typeface="Times New Roman"/>
              </a:rPr>
              <a:t> </a:t>
            </a:r>
            <a:r>
              <a:rPr sz="1200" dirty="0">
                <a:latin typeface="Times New Roman"/>
                <a:cs typeface="Times New Roman"/>
              </a:rPr>
              <a:t>policy of </a:t>
            </a:r>
            <a:r>
              <a:rPr sz="1200" spc="-5" dirty="0">
                <a:latin typeface="Times New Roman"/>
                <a:cs typeface="Times New Roman"/>
              </a:rPr>
              <a:t>getting </a:t>
            </a:r>
            <a:r>
              <a:rPr sz="1200" dirty="0">
                <a:latin typeface="Times New Roman"/>
                <a:cs typeface="Times New Roman"/>
              </a:rPr>
              <a:t>the </a:t>
            </a:r>
            <a:r>
              <a:rPr sz="1200" spc="-5" dirty="0">
                <a:latin typeface="Times New Roman"/>
                <a:cs typeface="Times New Roman"/>
              </a:rPr>
              <a:t>feedback from its users and </a:t>
            </a:r>
            <a:r>
              <a:rPr sz="1200" dirty="0">
                <a:latin typeface="Times New Roman"/>
                <a:cs typeface="Times New Roman"/>
              </a:rPr>
              <a:t>customers. </a:t>
            </a:r>
            <a:r>
              <a:rPr sz="1200" spc="-5" dirty="0">
                <a:latin typeface="Times New Roman"/>
                <a:cs typeface="Times New Roman"/>
              </a:rPr>
              <a:t>After getting information </a:t>
            </a:r>
            <a:r>
              <a:rPr sz="1200" dirty="0">
                <a:latin typeface="Times New Roman"/>
                <a:cs typeface="Times New Roman"/>
              </a:rPr>
              <a:t> </a:t>
            </a:r>
            <a:r>
              <a:rPr sz="1200" spc="-5" dirty="0">
                <a:latin typeface="Times New Roman"/>
                <a:cs typeface="Times New Roman"/>
              </a:rPr>
              <a:t>from various areas </a:t>
            </a:r>
            <a:r>
              <a:rPr sz="1200" dirty="0">
                <a:latin typeface="Times New Roman"/>
                <a:cs typeface="Times New Roman"/>
              </a:rPr>
              <a:t>like </a:t>
            </a:r>
            <a:r>
              <a:rPr sz="1200" spc="-5" dirty="0">
                <a:latin typeface="Times New Roman"/>
                <a:cs typeface="Times New Roman"/>
              </a:rPr>
              <a:t>service and </a:t>
            </a:r>
            <a:r>
              <a:rPr sz="1200" dirty="0">
                <a:latin typeface="Times New Roman"/>
                <a:cs typeface="Times New Roman"/>
              </a:rPr>
              <a:t>quality details of the </a:t>
            </a:r>
            <a:r>
              <a:rPr sz="1200" spc="-5" dirty="0">
                <a:latin typeface="Times New Roman"/>
                <a:cs typeface="Times New Roman"/>
              </a:rPr>
              <a:t>users </a:t>
            </a:r>
            <a:r>
              <a:rPr sz="1200" dirty="0">
                <a:latin typeface="Times New Roman"/>
                <a:cs typeface="Times New Roman"/>
              </a:rPr>
              <a:t>of company users </a:t>
            </a:r>
            <a:r>
              <a:rPr sz="1200" spc="5" dirty="0">
                <a:latin typeface="Times New Roman"/>
                <a:cs typeface="Times New Roman"/>
              </a:rPr>
              <a:t> </a:t>
            </a:r>
            <a:r>
              <a:rPr sz="1200" spc="-5" dirty="0">
                <a:latin typeface="Times New Roman"/>
                <a:cs typeface="Times New Roman"/>
              </a:rPr>
              <a:t>experience </a:t>
            </a:r>
            <a:r>
              <a:rPr sz="1200" dirty="0">
                <a:latin typeface="Times New Roman"/>
                <a:cs typeface="Times New Roman"/>
              </a:rPr>
              <a:t>about </a:t>
            </a:r>
            <a:r>
              <a:rPr sz="1200" spc="-5" dirty="0">
                <a:latin typeface="Times New Roman"/>
                <a:cs typeface="Times New Roman"/>
              </a:rPr>
              <a:t>features,</a:t>
            </a:r>
            <a:r>
              <a:rPr sz="1200" dirty="0">
                <a:latin typeface="Times New Roman"/>
                <a:cs typeface="Times New Roman"/>
              </a:rPr>
              <a:t> </a:t>
            </a:r>
            <a:r>
              <a:rPr sz="1200" spc="-5" dirty="0">
                <a:latin typeface="Times New Roman"/>
                <a:cs typeface="Times New Roman"/>
              </a:rPr>
              <a:t>product</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any </a:t>
            </a:r>
            <a:r>
              <a:rPr sz="1200" dirty="0">
                <a:latin typeface="Times New Roman"/>
                <a:cs typeface="Times New Roman"/>
              </a:rPr>
              <a:t>suggestions. </a:t>
            </a:r>
            <a:r>
              <a:rPr sz="1200" spc="-5" dirty="0">
                <a:latin typeface="Times New Roman"/>
                <a:cs typeface="Times New Roman"/>
              </a:rPr>
              <a:t>These details</a:t>
            </a:r>
            <a:r>
              <a:rPr sz="1200" spc="290" dirty="0">
                <a:latin typeface="Times New Roman"/>
                <a:cs typeface="Times New Roman"/>
              </a:rPr>
              <a:t> </a:t>
            </a:r>
            <a:r>
              <a:rPr sz="1200" dirty="0">
                <a:latin typeface="Times New Roman"/>
                <a:cs typeface="Times New Roman"/>
              </a:rPr>
              <a:t>and </a:t>
            </a:r>
            <a:r>
              <a:rPr sz="1200" spc="-5" dirty="0">
                <a:latin typeface="Times New Roman"/>
                <a:cs typeface="Times New Roman"/>
              </a:rPr>
              <a:t>reviews </a:t>
            </a:r>
            <a:r>
              <a:rPr sz="1200" dirty="0">
                <a:latin typeface="Times New Roman"/>
                <a:cs typeface="Times New Roman"/>
              </a:rPr>
              <a:t> </a:t>
            </a:r>
            <a:r>
              <a:rPr sz="1200" spc="-5" dirty="0">
                <a:latin typeface="Times New Roman"/>
                <a:cs typeface="Times New Roman"/>
              </a:rPr>
              <a:t>have </a:t>
            </a:r>
            <a:r>
              <a:rPr sz="1200" dirty="0">
                <a:latin typeface="Times New Roman"/>
                <a:cs typeface="Times New Roman"/>
              </a:rPr>
              <a:t>been </a:t>
            </a:r>
            <a:r>
              <a:rPr sz="1200" spc="-5" dirty="0">
                <a:latin typeface="Times New Roman"/>
                <a:cs typeface="Times New Roman"/>
              </a:rPr>
              <a:t>collected </a:t>
            </a:r>
            <a:r>
              <a:rPr sz="1200" spc="10" dirty="0">
                <a:latin typeface="Times New Roman"/>
                <a:cs typeface="Times New Roman"/>
              </a:rPr>
              <a:t>by </a:t>
            </a:r>
            <a:r>
              <a:rPr sz="1200" dirty="0">
                <a:latin typeface="Times New Roman"/>
                <a:cs typeface="Times New Roman"/>
              </a:rPr>
              <a:t>company </a:t>
            </a:r>
            <a:r>
              <a:rPr sz="1200" spc="-5" dirty="0">
                <a:latin typeface="Times New Roman"/>
                <a:cs typeface="Times New Roman"/>
              </a:rPr>
              <a:t>and </a:t>
            </a:r>
            <a:r>
              <a:rPr sz="1200" dirty="0">
                <a:latin typeface="Times New Roman"/>
                <a:cs typeface="Times New Roman"/>
              </a:rPr>
              <a:t>conversion of </a:t>
            </a:r>
            <a:r>
              <a:rPr sz="1200" spc="-5" dirty="0">
                <a:latin typeface="Times New Roman"/>
                <a:cs typeface="Times New Roman"/>
              </a:rPr>
              <a:t>data </a:t>
            </a:r>
            <a:r>
              <a:rPr sz="1200" dirty="0">
                <a:latin typeface="Times New Roman"/>
                <a:cs typeface="Times New Roman"/>
              </a:rPr>
              <a:t>into the </a:t>
            </a:r>
            <a:r>
              <a:rPr sz="1200" spc="-5" dirty="0">
                <a:latin typeface="Times New Roman"/>
                <a:cs typeface="Times New Roman"/>
              </a:rPr>
              <a:t>geographical form </a:t>
            </a:r>
            <a:r>
              <a:rPr sz="1200" dirty="0">
                <a:latin typeface="Times New Roman"/>
                <a:cs typeface="Times New Roman"/>
              </a:rPr>
              <a:t> with</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updates</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recent</a:t>
            </a:r>
            <a:r>
              <a:rPr sz="1200" dirty="0">
                <a:latin typeface="Times New Roman"/>
                <a:cs typeface="Times New Roman"/>
              </a:rPr>
              <a:t> online</a:t>
            </a:r>
            <a:r>
              <a:rPr sz="1200" spc="5" dirty="0">
                <a:latin typeface="Times New Roman"/>
                <a:cs typeface="Times New Roman"/>
              </a:rPr>
              <a:t> </a:t>
            </a:r>
            <a:r>
              <a:rPr sz="1200" dirty="0">
                <a:latin typeface="Times New Roman"/>
                <a:cs typeface="Times New Roman"/>
              </a:rPr>
              <a:t>commerce</a:t>
            </a:r>
            <a:r>
              <a:rPr sz="1200" spc="5" dirty="0">
                <a:latin typeface="Times New Roman"/>
                <a:cs typeface="Times New Roman"/>
              </a:rPr>
              <a:t> </a:t>
            </a:r>
            <a:r>
              <a:rPr sz="1200" spc="-5" dirty="0">
                <a:latin typeface="Times New Roman"/>
                <a:cs typeface="Times New Roman"/>
              </a:rPr>
              <a:t>websites</a:t>
            </a:r>
            <a:r>
              <a:rPr sz="1200" dirty="0">
                <a:latin typeface="Times New Roman"/>
                <a:cs typeface="Times New Roman"/>
              </a:rPr>
              <a:t> who</a:t>
            </a:r>
            <a:r>
              <a:rPr sz="1200" spc="5" dirty="0">
                <a:latin typeface="Times New Roman"/>
                <a:cs typeface="Times New Roman"/>
              </a:rPr>
              <a:t> </a:t>
            </a:r>
            <a:r>
              <a:rPr sz="1200" spc="-5" dirty="0">
                <a:latin typeface="Times New Roman"/>
                <a:cs typeface="Times New Roman"/>
              </a:rPr>
              <a:t>use</a:t>
            </a:r>
            <a:r>
              <a:rPr sz="1200" dirty="0">
                <a:latin typeface="Times New Roman"/>
                <a:cs typeface="Times New Roman"/>
              </a:rPr>
              <a:t> these</a:t>
            </a:r>
            <a:r>
              <a:rPr sz="1200" spc="5" dirty="0">
                <a:latin typeface="Times New Roman"/>
                <a:cs typeface="Times New Roman"/>
              </a:rPr>
              <a:t> </a:t>
            </a:r>
            <a:r>
              <a:rPr sz="1200" spc="-5" dirty="0">
                <a:latin typeface="Times New Roman"/>
                <a:cs typeface="Times New Roman"/>
              </a:rPr>
              <a:t>current </a:t>
            </a:r>
            <a:r>
              <a:rPr sz="1200" spc="-285" dirty="0">
                <a:latin typeface="Times New Roman"/>
                <a:cs typeface="Times New Roman"/>
              </a:rPr>
              <a:t> </a:t>
            </a:r>
            <a:r>
              <a:rPr sz="1200" spc="-5" dirty="0">
                <a:latin typeface="Times New Roman"/>
                <a:cs typeface="Times New Roman"/>
              </a:rPr>
              <a:t>techniques.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
              </a:spcBef>
            </a:pPr>
            <a:endParaRPr sz="1100" dirty="0">
              <a:latin typeface="Times New Roman"/>
              <a:cs typeface="Times New Roman"/>
            </a:endParaRPr>
          </a:p>
          <a:p>
            <a:pPr marL="355600" lvl="2" indent="-342900" algn="just">
              <a:lnSpc>
                <a:spcPct val="100000"/>
              </a:lnSpc>
              <a:buAutoNum type="arabicPeriod" startAt="4"/>
              <a:tabLst>
                <a:tab pos="355600" algn="l"/>
              </a:tabLst>
            </a:pPr>
            <a:r>
              <a:rPr sz="1200" b="1" spc="-5" dirty="0">
                <a:latin typeface="Times New Roman"/>
                <a:cs typeface="Times New Roman"/>
              </a:rPr>
              <a:t>Voice</a:t>
            </a:r>
            <a:r>
              <a:rPr sz="1200" b="1" spc="-15" dirty="0">
                <a:latin typeface="Times New Roman"/>
                <a:cs typeface="Times New Roman"/>
              </a:rPr>
              <a:t> </a:t>
            </a:r>
            <a:r>
              <a:rPr sz="1200" b="1" dirty="0">
                <a:latin typeface="Times New Roman"/>
                <a:cs typeface="Times New Roman"/>
              </a:rPr>
              <a:t>of</a:t>
            </a:r>
            <a:r>
              <a:rPr sz="1200" b="1" spc="-5" dirty="0">
                <a:latin typeface="Times New Roman"/>
                <a:cs typeface="Times New Roman"/>
              </a:rPr>
              <a:t> the</a:t>
            </a:r>
            <a:r>
              <a:rPr sz="1200" b="1" spc="-15" dirty="0">
                <a:latin typeface="Times New Roman"/>
                <a:cs typeface="Times New Roman"/>
              </a:rPr>
              <a:t> </a:t>
            </a:r>
            <a:r>
              <a:rPr sz="1200" b="1" dirty="0">
                <a:latin typeface="Times New Roman"/>
                <a:cs typeface="Times New Roman"/>
              </a:rPr>
              <a:t>Market</a:t>
            </a:r>
            <a:r>
              <a:rPr sz="1200" b="1" spc="-10" dirty="0">
                <a:latin typeface="Times New Roman"/>
                <a:cs typeface="Times New Roman"/>
              </a:rPr>
              <a:t> </a:t>
            </a:r>
            <a:r>
              <a:rPr sz="1200" b="1" spc="-5" dirty="0">
                <a:latin typeface="Times New Roman"/>
                <a:cs typeface="Times New Roman"/>
              </a:rPr>
              <a:t>(VOM)</a:t>
            </a:r>
            <a:endParaRPr sz="1200" dirty="0">
              <a:latin typeface="Times New Roman"/>
              <a:cs typeface="Times New Roman"/>
            </a:endParaRPr>
          </a:p>
          <a:p>
            <a:pPr marL="12700" marR="18415" algn="just">
              <a:lnSpc>
                <a:spcPct val="142500"/>
              </a:lnSpc>
              <a:spcBef>
                <a:spcPts val="50"/>
              </a:spcBef>
            </a:pPr>
            <a:r>
              <a:rPr sz="1200" spc="-5" dirty="0">
                <a:latin typeface="Times New Roman"/>
                <a:cs typeface="Times New Roman"/>
              </a:rPr>
              <a:t>Whenever </a:t>
            </a:r>
            <a:r>
              <a:rPr sz="1200" dirty="0">
                <a:latin typeface="Times New Roman"/>
                <a:cs typeface="Times New Roman"/>
              </a:rPr>
              <a:t>a </a:t>
            </a:r>
            <a:r>
              <a:rPr sz="1200" spc="-5" dirty="0">
                <a:latin typeface="Times New Roman"/>
                <a:cs typeface="Times New Roman"/>
              </a:rPr>
              <a:t>product is </a:t>
            </a:r>
            <a:r>
              <a:rPr sz="1200" dirty="0">
                <a:latin typeface="Times New Roman"/>
                <a:cs typeface="Times New Roman"/>
              </a:rPr>
              <a:t>to be </a:t>
            </a:r>
            <a:r>
              <a:rPr sz="1200" spc="-5" dirty="0">
                <a:latin typeface="Times New Roman"/>
                <a:cs typeface="Times New Roman"/>
              </a:rPr>
              <a:t>launched </a:t>
            </a:r>
            <a:r>
              <a:rPr sz="1200" spc="10" dirty="0">
                <a:latin typeface="Times New Roman"/>
                <a:cs typeface="Times New Roman"/>
              </a:rPr>
              <a:t>by </a:t>
            </a:r>
            <a:r>
              <a:rPr sz="1200" dirty="0">
                <a:latin typeface="Times New Roman"/>
                <a:cs typeface="Times New Roman"/>
              </a:rPr>
              <a:t>a specific </a:t>
            </a:r>
            <a:r>
              <a:rPr sz="1200" spc="-5" dirty="0">
                <a:latin typeface="Times New Roman"/>
                <a:cs typeface="Times New Roman"/>
              </a:rPr>
              <a:t>company, </a:t>
            </a:r>
            <a:r>
              <a:rPr sz="1200" dirty="0">
                <a:latin typeface="Times New Roman"/>
                <a:cs typeface="Times New Roman"/>
              </a:rPr>
              <a:t>the </a:t>
            </a:r>
            <a:r>
              <a:rPr sz="1200" spc="-5" dirty="0">
                <a:latin typeface="Times New Roman"/>
                <a:cs typeface="Times New Roman"/>
              </a:rPr>
              <a:t>customers </a:t>
            </a:r>
            <a:r>
              <a:rPr sz="1200" dirty="0">
                <a:latin typeface="Times New Roman"/>
                <a:cs typeface="Times New Roman"/>
              </a:rPr>
              <a:t>would to </a:t>
            </a:r>
            <a:r>
              <a:rPr sz="1200" spc="5" dirty="0">
                <a:latin typeface="Times New Roman"/>
                <a:cs typeface="Times New Roman"/>
              </a:rPr>
              <a:t> </a:t>
            </a:r>
            <a:r>
              <a:rPr sz="1200" dirty="0">
                <a:latin typeface="Times New Roman"/>
                <a:cs typeface="Times New Roman"/>
              </a:rPr>
              <a:t>know </a:t>
            </a:r>
            <a:r>
              <a:rPr sz="1200" spc="-5" dirty="0">
                <a:latin typeface="Times New Roman"/>
                <a:cs typeface="Times New Roman"/>
              </a:rPr>
              <a:t>about </a:t>
            </a:r>
            <a:r>
              <a:rPr sz="1200" dirty="0">
                <a:latin typeface="Times New Roman"/>
                <a:cs typeface="Times New Roman"/>
              </a:rPr>
              <a:t>the </a:t>
            </a:r>
            <a:r>
              <a:rPr sz="1200" spc="-5" dirty="0">
                <a:latin typeface="Times New Roman"/>
                <a:cs typeface="Times New Roman"/>
              </a:rPr>
              <a:t>product ratings, reviews and detailed descriptions about it. Sentiment </a:t>
            </a:r>
            <a:r>
              <a:rPr sz="1200" dirty="0">
                <a:latin typeface="Times New Roman"/>
                <a:cs typeface="Times New Roman"/>
              </a:rPr>
              <a:t> </a:t>
            </a:r>
            <a:r>
              <a:rPr sz="1200" spc="-5" dirty="0">
                <a:latin typeface="Times New Roman"/>
                <a:cs typeface="Times New Roman"/>
              </a:rPr>
              <a:t>Analysis </a:t>
            </a:r>
            <a:r>
              <a:rPr sz="1200" dirty="0">
                <a:latin typeface="Times New Roman"/>
                <a:cs typeface="Times New Roman"/>
              </a:rPr>
              <a:t>can </a:t>
            </a:r>
            <a:r>
              <a:rPr sz="1200" spc="-5" dirty="0">
                <a:latin typeface="Times New Roman"/>
                <a:cs typeface="Times New Roman"/>
              </a:rPr>
              <a:t>help </a:t>
            </a:r>
            <a:r>
              <a:rPr sz="1200" dirty="0">
                <a:latin typeface="Times New Roman"/>
                <a:cs typeface="Times New Roman"/>
              </a:rPr>
              <a:t>in </a:t>
            </a:r>
            <a:r>
              <a:rPr sz="1200" spc="-5" dirty="0">
                <a:latin typeface="Times New Roman"/>
                <a:cs typeface="Times New Roman"/>
              </a:rPr>
              <a:t>analyzing marketing, </a:t>
            </a:r>
            <a:r>
              <a:rPr sz="1200" dirty="0">
                <a:latin typeface="Times New Roman"/>
                <a:cs typeface="Times New Roman"/>
              </a:rPr>
              <a:t>advertising </a:t>
            </a:r>
            <a:r>
              <a:rPr sz="1200" spc="-5" dirty="0">
                <a:latin typeface="Times New Roman"/>
                <a:cs typeface="Times New Roman"/>
              </a:rPr>
              <a:t>and </a:t>
            </a:r>
            <a:r>
              <a:rPr sz="1200" dirty="0">
                <a:latin typeface="Times New Roman"/>
                <a:cs typeface="Times New Roman"/>
              </a:rPr>
              <a:t>for making new </a:t>
            </a:r>
            <a:r>
              <a:rPr sz="1200" spc="-5" dirty="0">
                <a:latin typeface="Times New Roman"/>
                <a:cs typeface="Times New Roman"/>
              </a:rPr>
              <a:t>strategies </a:t>
            </a:r>
            <a:r>
              <a:rPr sz="1200" dirty="0">
                <a:latin typeface="Times New Roman"/>
                <a:cs typeface="Times New Roman"/>
              </a:rPr>
              <a:t> for </a:t>
            </a:r>
            <a:r>
              <a:rPr sz="1200" spc="-5" dirty="0">
                <a:latin typeface="Times New Roman"/>
                <a:cs typeface="Times New Roman"/>
              </a:rPr>
              <a:t>promoting </a:t>
            </a:r>
            <a:r>
              <a:rPr sz="1200" dirty="0">
                <a:latin typeface="Times New Roman"/>
                <a:cs typeface="Times New Roman"/>
              </a:rPr>
              <a:t>the product. </a:t>
            </a:r>
            <a:r>
              <a:rPr sz="1200" spc="-15" dirty="0">
                <a:latin typeface="Times New Roman"/>
                <a:cs typeface="Times New Roman"/>
              </a:rPr>
              <a:t>It </a:t>
            </a:r>
            <a:r>
              <a:rPr sz="1200" dirty="0">
                <a:latin typeface="Times New Roman"/>
                <a:cs typeface="Times New Roman"/>
              </a:rPr>
              <a:t>provides the customer </a:t>
            </a:r>
            <a:r>
              <a:rPr sz="1200" spc="-5" dirty="0">
                <a:latin typeface="Times New Roman"/>
                <a:cs typeface="Times New Roman"/>
              </a:rPr>
              <a:t>an </a:t>
            </a:r>
            <a:r>
              <a:rPr sz="1200" dirty="0">
                <a:latin typeface="Times New Roman"/>
                <a:cs typeface="Times New Roman"/>
              </a:rPr>
              <a:t>opportunity to choose the </a:t>
            </a:r>
            <a:r>
              <a:rPr sz="1200" spc="-5" dirty="0">
                <a:latin typeface="Times New Roman"/>
                <a:cs typeface="Times New Roman"/>
              </a:rPr>
              <a:t>best </a:t>
            </a:r>
            <a:r>
              <a:rPr sz="1200" dirty="0">
                <a:latin typeface="Times New Roman"/>
                <a:cs typeface="Times New Roman"/>
              </a:rPr>
              <a:t> </a:t>
            </a:r>
            <a:r>
              <a:rPr sz="1200" spc="-5" dirty="0">
                <a:latin typeface="Times New Roman"/>
                <a:cs typeface="Times New Roman"/>
              </a:rPr>
              <a:t>among</a:t>
            </a:r>
            <a:r>
              <a:rPr sz="1200" spc="-1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all.</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5"/>
              </a:spcBef>
            </a:pPr>
            <a:endParaRPr sz="1050" dirty="0">
              <a:latin typeface="Times New Roman"/>
              <a:cs typeface="Times New Roman"/>
            </a:endParaRPr>
          </a:p>
          <a:p>
            <a:pPr marL="355600" lvl="2" indent="-342900" algn="just">
              <a:lnSpc>
                <a:spcPct val="100000"/>
              </a:lnSpc>
              <a:buAutoNum type="arabicPeriod" startAt="5"/>
              <a:tabLst>
                <a:tab pos="355600" algn="l"/>
              </a:tabLst>
            </a:pPr>
            <a:r>
              <a:rPr sz="1200" b="1" spc="-5" dirty="0">
                <a:latin typeface="Times New Roman"/>
                <a:cs typeface="Times New Roman"/>
              </a:rPr>
              <a:t>Brand Reputation</a:t>
            </a:r>
            <a:r>
              <a:rPr sz="1200" b="1" spc="-10" dirty="0">
                <a:latin typeface="Times New Roman"/>
                <a:cs typeface="Times New Roman"/>
              </a:rPr>
              <a:t> </a:t>
            </a:r>
            <a:r>
              <a:rPr sz="1200" b="1" spc="-5" dirty="0">
                <a:latin typeface="Times New Roman"/>
                <a:cs typeface="Times New Roman"/>
              </a:rPr>
              <a:t>Management</a:t>
            </a:r>
            <a:r>
              <a:rPr sz="1200" b="1" dirty="0">
                <a:latin typeface="Times New Roman"/>
                <a:cs typeface="Times New Roman"/>
              </a:rPr>
              <a:t> </a:t>
            </a:r>
            <a:r>
              <a:rPr sz="1200" b="1" spc="-5" dirty="0">
                <a:latin typeface="Times New Roman"/>
                <a:cs typeface="Times New Roman"/>
              </a:rPr>
              <a:t>(BRM)</a:t>
            </a:r>
            <a:endParaRPr sz="1200" dirty="0">
              <a:latin typeface="Times New Roman"/>
              <a:cs typeface="Times New Roman"/>
            </a:endParaRPr>
          </a:p>
          <a:p>
            <a:pPr marL="12700" algn="just">
              <a:lnSpc>
                <a:spcPct val="100000"/>
              </a:lnSpc>
              <a:spcBef>
                <a:spcPts val="575"/>
              </a:spcBef>
            </a:pPr>
            <a:r>
              <a:rPr sz="1200" spc="-5" dirty="0">
                <a:latin typeface="Times New Roman"/>
                <a:cs typeface="Times New Roman"/>
              </a:rPr>
              <a:t>Sentiment</a:t>
            </a:r>
            <a:r>
              <a:rPr sz="1200" dirty="0">
                <a:latin typeface="Times New Roman"/>
                <a:cs typeface="Times New Roman"/>
              </a:rPr>
              <a:t> </a:t>
            </a:r>
            <a:r>
              <a:rPr sz="1200" spc="-5" dirty="0">
                <a:latin typeface="Times New Roman"/>
                <a:cs typeface="Times New Roman"/>
              </a:rPr>
              <a:t>analysis</a:t>
            </a:r>
            <a:r>
              <a:rPr sz="1200" spc="5" dirty="0">
                <a:latin typeface="Times New Roman"/>
                <a:cs typeface="Times New Roman"/>
              </a:rPr>
              <a:t> </a:t>
            </a:r>
            <a:r>
              <a:rPr sz="1200" spc="-5" dirty="0">
                <a:latin typeface="Times New Roman"/>
                <a:cs typeface="Times New Roman"/>
              </a:rPr>
              <a:t>would</a:t>
            </a:r>
            <a:r>
              <a:rPr sz="1200" spc="5" dirty="0">
                <a:latin typeface="Times New Roman"/>
                <a:cs typeface="Times New Roman"/>
              </a:rPr>
              <a:t> </a:t>
            </a:r>
            <a:r>
              <a:rPr sz="1200" spc="-5" dirty="0">
                <a:latin typeface="Times New Roman"/>
                <a:cs typeface="Times New Roman"/>
              </a:rPr>
              <a:t>help</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determine</a:t>
            </a:r>
            <a:r>
              <a:rPr sz="1200" dirty="0">
                <a:latin typeface="Times New Roman"/>
                <a:cs typeface="Times New Roman"/>
              </a:rPr>
              <a:t> how</a:t>
            </a:r>
            <a:r>
              <a:rPr sz="1200" spc="10" dirty="0">
                <a:latin typeface="Times New Roman"/>
                <a:cs typeface="Times New Roman"/>
              </a:rPr>
              <a:t> </a:t>
            </a:r>
            <a:r>
              <a:rPr sz="1200" spc="-5" dirty="0">
                <a:latin typeface="Times New Roman"/>
                <a:cs typeface="Times New Roman"/>
              </a:rPr>
              <a:t>would</a:t>
            </a:r>
            <a:r>
              <a:rPr sz="1200" dirty="0">
                <a:latin typeface="Times New Roman"/>
                <a:cs typeface="Times New Roman"/>
              </a:rPr>
              <a:t> be a</a:t>
            </a:r>
            <a:r>
              <a:rPr sz="1200" spc="-5" dirty="0">
                <a:latin typeface="Times New Roman"/>
                <a:cs typeface="Times New Roman"/>
              </a:rPr>
              <a:t> company’s</a:t>
            </a:r>
            <a:r>
              <a:rPr sz="1200" dirty="0">
                <a:latin typeface="Times New Roman"/>
                <a:cs typeface="Times New Roman"/>
              </a:rPr>
              <a:t> brand,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422" y="644956"/>
            <a:ext cx="6258977" cy="4166525"/>
          </a:xfrm>
          <a:prstGeom prst="rect">
            <a:avLst/>
          </a:prstGeom>
        </p:spPr>
        <p:txBody>
          <a:bodyPr vert="horz" wrap="square" lIns="0" tIns="11430" rIns="0" bIns="0" rtlCol="0">
            <a:spAutoFit/>
          </a:bodyPr>
          <a:lstStyle/>
          <a:p>
            <a:pPr algn="ctr">
              <a:lnSpc>
                <a:spcPct val="100000"/>
              </a:lnSpc>
              <a:spcBef>
                <a:spcPts val="90"/>
              </a:spcBef>
            </a:pPr>
            <a:r>
              <a:rPr sz="2000" b="1" spc="-10" dirty="0">
                <a:uFill>
                  <a:solidFill>
                    <a:srgbClr val="000000"/>
                  </a:solidFill>
                </a:uFill>
                <a:latin typeface="Times New Roman" pitchFamily="18" charset="0"/>
                <a:cs typeface="Times New Roman" pitchFamily="18" charset="0"/>
              </a:rPr>
              <a:t>CANDIDATE’S</a:t>
            </a:r>
            <a:r>
              <a:rPr sz="2000" b="1" spc="-30" dirty="0">
                <a:uFill>
                  <a:solidFill>
                    <a:srgbClr val="000000"/>
                  </a:solidFill>
                </a:uFill>
                <a:latin typeface="Times New Roman" pitchFamily="18" charset="0"/>
                <a:cs typeface="Times New Roman" pitchFamily="18" charset="0"/>
              </a:rPr>
              <a:t> </a:t>
            </a:r>
            <a:r>
              <a:rPr sz="2000" b="1" spc="-5" dirty="0">
                <a:uFill>
                  <a:solidFill>
                    <a:srgbClr val="000000"/>
                  </a:solidFill>
                </a:uFill>
                <a:latin typeface="Times New Roman" pitchFamily="18" charset="0"/>
                <a:cs typeface="Times New Roman" pitchFamily="18" charset="0"/>
              </a:rPr>
              <a:t>DECLARATION</a:t>
            </a:r>
            <a:endParaRPr sz="2000" dirty="0">
              <a:latin typeface="Times New Roman" pitchFamily="18" charset="0"/>
              <a:cs typeface="Times New Roman" pitchFamily="18" charset="0"/>
            </a:endParaRPr>
          </a:p>
          <a:p>
            <a:pPr>
              <a:lnSpc>
                <a:spcPct val="100000"/>
              </a:lnSpc>
              <a:spcBef>
                <a:spcPts val="15"/>
              </a:spcBef>
            </a:pPr>
            <a:endParaRPr sz="2200" dirty="0">
              <a:latin typeface="Calibri"/>
              <a:cs typeface="Calibri"/>
            </a:endParaRPr>
          </a:p>
          <a:p>
            <a:pPr marL="12700" marR="7620" indent="457200">
              <a:lnSpc>
                <a:spcPct val="150000"/>
              </a:lnSpc>
            </a:pPr>
            <a:r>
              <a:rPr sz="1600" dirty="0">
                <a:latin typeface="Times New Roman" pitchFamily="18" charset="0"/>
                <a:cs typeface="Times New Roman" pitchFamily="18" charset="0"/>
              </a:rPr>
              <a:t>I</a:t>
            </a:r>
            <a:r>
              <a:rPr sz="1600" spc="70" dirty="0">
                <a:latin typeface="Times New Roman" pitchFamily="18" charset="0"/>
                <a:cs typeface="Times New Roman" pitchFamily="18" charset="0"/>
              </a:rPr>
              <a:t> </a:t>
            </a:r>
            <a:r>
              <a:rPr sz="1600" spc="-5" dirty="0">
                <a:latin typeface="Times New Roman" pitchFamily="18" charset="0"/>
                <a:cs typeface="Times New Roman" pitchFamily="18" charset="0"/>
              </a:rPr>
              <a:t>hereby</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certify</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that</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spc="55" dirty="0">
                <a:latin typeface="Times New Roman" pitchFamily="18" charset="0"/>
                <a:cs typeface="Times New Roman" pitchFamily="18" charset="0"/>
              </a:rPr>
              <a:t> </a:t>
            </a:r>
            <a:r>
              <a:rPr sz="1600" spc="5" dirty="0">
                <a:latin typeface="Times New Roman" pitchFamily="18" charset="0"/>
                <a:cs typeface="Times New Roman" pitchFamily="18" charset="0"/>
              </a:rPr>
              <a:t>work</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which</a:t>
            </a:r>
            <a:r>
              <a:rPr sz="1600" spc="65" dirty="0">
                <a:latin typeface="Times New Roman" pitchFamily="18" charset="0"/>
                <a:cs typeface="Times New Roman" pitchFamily="18" charset="0"/>
              </a:rPr>
              <a:t> </a:t>
            </a:r>
            <a:r>
              <a:rPr sz="1600" spc="5" dirty="0">
                <a:latin typeface="Times New Roman" pitchFamily="18" charset="0"/>
                <a:cs typeface="Times New Roman" pitchFamily="18" charset="0"/>
              </a:rPr>
              <a:t>is</a:t>
            </a:r>
            <a:r>
              <a:rPr sz="1600" spc="90" dirty="0">
                <a:latin typeface="Times New Roman" pitchFamily="18" charset="0"/>
                <a:cs typeface="Times New Roman" pitchFamily="18" charset="0"/>
              </a:rPr>
              <a:t> </a:t>
            </a:r>
            <a:r>
              <a:rPr sz="1600" spc="-5" dirty="0">
                <a:latin typeface="Times New Roman" pitchFamily="18" charset="0"/>
                <a:cs typeface="Times New Roman" pitchFamily="18" charset="0"/>
              </a:rPr>
              <a:t>being</a:t>
            </a:r>
            <a:r>
              <a:rPr sz="1600" spc="75" dirty="0">
                <a:latin typeface="Times New Roman" pitchFamily="18" charset="0"/>
                <a:cs typeface="Times New Roman" pitchFamily="18" charset="0"/>
              </a:rPr>
              <a:t> </a:t>
            </a:r>
            <a:r>
              <a:rPr sz="1600" spc="-10" dirty="0">
                <a:latin typeface="Times New Roman" pitchFamily="18" charset="0"/>
                <a:cs typeface="Times New Roman" pitchFamily="18" charset="0"/>
              </a:rPr>
              <a:t>presented</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65"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spc="60" dirty="0">
                <a:latin typeface="Times New Roman" pitchFamily="18" charset="0"/>
                <a:cs typeface="Times New Roman" pitchFamily="18" charset="0"/>
              </a:rPr>
              <a:t> </a:t>
            </a:r>
            <a:r>
              <a:rPr sz="1600" spc="-5" dirty="0">
                <a:latin typeface="Times New Roman" pitchFamily="18" charset="0"/>
                <a:cs typeface="Times New Roman" pitchFamily="18" charset="0"/>
              </a:rPr>
              <a:t>project </a:t>
            </a:r>
            <a:r>
              <a:rPr sz="1600" spc="-350" dirty="0">
                <a:latin typeface="Times New Roman" pitchFamily="18" charset="0"/>
                <a:cs typeface="Times New Roman" pitchFamily="18" charset="0"/>
              </a:rPr>
              <a:t> </a:t>
            </a:r>
            <a:r>
              <a:rPr sz="1600" spc="-5" dirty="0">
                <a:latin typeface="Times New Roman" pitchFamily="18" charset="0"/>
                <a:cs typeface="Times New Roman" pitchFamily="18" charset="0"/>
              </a:rPr>
              <a:t>report</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entitled</a:t>
            </a:r>
            <a:r>
              <a:rPr sz="1600" spc="10" dirty="0">
                <a:latin typeface="Times New Roman" pitchFamily="18" charset="0"/>
                <a:cs typeface="Times New Roman" pitchFamily="18" charset="0"/>
              </a:rPr>
              <a:t> </a:t>
            </a:r>
            <a:r>
              <a:rPr sz="1600" spc="-5" dirty="0" smtClean="0">
                <a:latin typeface="Times New Roman" pitchFamily="18" charset="0"/>
                <a:cs typeface="Times New Roman" pitchFamily="18" charset="0"/>
              </a:rPr>
              <a:t>“</a:t>
            </a:r>
            <a:r>
              <a:rPr lang="en-US" sz="1600" dirty="0" smtClean="0">
                <a:solidFill>
                  <a:schemeClr val="tx1"/>
                </a:solidFill>
                <a:latin typeface="Times New Roman" pitchFamily="18" charset="0"/>
                <a:cs typeface="Times New Roman" pitchFamily="18" charset="0"/>
              </a:rPr>
              <a:t>SENTIMENT ANALYSIS </a:t>
            </a:r>
            <a:r>
              <a:rPr lang="en-US" sz="1600" dirty="0">
                <a:latin typeface="Times New Roman" pitchFamily="18" charset="0"/>
                <a:cs typeface="Times New Roman" pitchFamily="18" charset="0"/>
              </a:rPr>
              <a:t>USING</a:t>
            </a:r>
            <a:r>
              <a:rPr lang="en-US" sz="2400" dirty="0">
                <a:latin typeface="Times New Roman" pitchFamily="18" charset="0"/>
                <a:cs typeface="Times New Roman" pitchFamily="18" charset="0"/>
              </a:rPr>
              <a:t> </a:t>
            </a:r>
            <a:r>
              <a:rPr lang="en-US" sz="1600" dirty="0">
                <a:latin typeface="Times New Roman" pitchFamily="18" charset="0"/>
                <a:cs typeface="Times New Roman" pitchFamily="18" charset="0"/>
              </a:rPr>
              <a:t>SOCIAL MEDIA</a:t>
            </a:r>
            <a:r>
              <a:rPr lang="en-US" sz="1600" dirty="0" smtClean="0">
                <a:solidFill>
                  <a:schemeClr val="tx1"/>
                </a:solidFill>
                <a:latin typeface="Times New Roman" pitchFamily="18" charset="0"/>
                <a:cs typeface="Times New Roman" pitchFamily="18" charset="0"/>
              </a:rPr>
              <a:t> </a:t>
            </a:r>
            <a:r>
              <a:rPr sz="1600" spc="-5" dirty="0" smtClean="0">
                <a:latin typeface="Times New Roman" pitchFamily="18" charset="0"/>
                <a:cs typeface="Times New Roman" pitchFamily="18" charset="0"/>
              </a:rPr>
              <a:t>”</a:t>
            </a:r>
            <a:endParaRPr sz="1600" dirty="0">
              <a:latin typeface="Times New Roman" pitchFamily="18" charset="0"/>
              <a:cs typeface="Times New Roman" pitchFamily="18" charset="0"/>
            </a:endParaRPr>
          </a:p>
          <a:p>
            <a:pPr marL="12700" marR="5080" algn="just">
              <a:lnSpc>
                <a:spcPct val="150000"/>
              </a:lnSpc>
              <a:spcBef>
                <a:spcPts val="15"/>
              </a:spcBef>
            </a:pPr>
            <a:r>
              <a:rPr sz="1600" dirty="0">
                <a:latin typeface="Times New Roman" pitchFamily="18" charset="0"/>
                <a:cs typeface="Times New Roman" pitchFamily="18" charset="0"/>
              </a:rPr>
              <a:t>by</a:t>
            </a:r>
            <a:r>
              <a:rPr sz="1600" spc="365" dirty="0">
                <a:latin typeface="Times New Roman" pitchFamily="18" charset="0"/>
                <a:cs typeface="Times New Roman" pitchFamily="18" charset="0"/>
              </a:rPr>
              <a:t> </a:t>
            </a:r>
            <a:r>
              <a:rPr sz="1600" spc="-5" dirty="0" smtClean="0">
                <a:latin typeface="Times New Roman" pitchFamily="18" charset="0"/>
                <a:cs typeface="Times New Roman" pitchFamily="18" charset="0"/>
              </a:rPr>
              <a:t>“</a:t>
            </a:r>
            <a:r>
              <a:rPr lang="en-US" sz="1600" spc="-5" dirty="0" smtClean="0">
                <a:latin typeface="Times New Roman" pitchFamily="18" charset="0"/>
                <a:cs typeface="Times New Roman" pitchFamily="18" charset="0"/>
              </a:rPr>
              <a:t>Ravi</a:t>
            </a:r>
            <a:r>
              <a:rPr lang="en-US" sz="1600" spc="-5" dirty="0">
                <a:latin typeface="Times New Roman" pitchFamily="18" charset="0"/>
                <a:cs typeface="Times New Roman" pitchFamily="18" charset="0"/>
              </a:rPr>
              <a:t> </a:t>
            </a:r>
            <a:r>
              <a:rPr sz="1600" spc="5" dirty="0" smtClean="0">
                <a:latin typeface="Times New Roman" pitchFamily="18" charset="0"/>
                <a:cs typeface="Times New Roman" pitchFamily="18" charset="0"/>
              </a:rPr>
              <a:t>Kumar </a:t>
            </a:r>
            <a:r>
              <a:rPr sz="1600" dirty="0" smtClean="0">
                <a:latin typeface="Times New Roman" pitchFamily="18" charset="0"/>
                <a:cs typeface="Times New Roman" pitchFamily="18" charset="0"/>
              </a:rPr>
              <a:t>”   </a:t>
            </a:r>
            <a:r>
              <a:rPr sz="1600" spc="-5" dirty="0">
                <a:latin typeface="Times New Roman" pitchFamily="18" charset="0"/>
                <a:cs typeface="Times New Roman" pitchFamily="18" charset="0"/>
              </a:rPr>
              <a:t>in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partial</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fulfillment</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requirement</a:t>
            </a:r>
            <a:r>
              <a:rPr sz="1600" dirty="0">
                <a:latin typeface="Times New Roman" pitchFamily="18" charset="0"/>
                <a:cs typeface="Times New Roman" pitchFamily="18" charset="0"/>
              </a:rPr>
              <a:t> for</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dirty="0">
                <a:latin typeface="Times New Roman" pitchFamily="18" charset="0"/>
                <a:cs typeface="Times New Roman" pitchFamily="18" charset="0"/>
              </a:rPr>
              <a:t> awarde</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degree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dirty="0">
                <a:latin typeface="Times New Roman" pitchFamily="18" charset="0"/>
                <a:cs typeface="Times New Roman" pitchFamily="18" charset="0"/>
              </a:rPr>
              <a:t> </a:t>
            </a:r>
            <a:r>
              <a:rPr sz="1600" spc="-5" dirty="0" smtClean="0">
                <a:latin typeface="Times New Roman" pitchFamily="18" charset="0"/>
                <a:cs typeface="Times New Roman" pitchFamily="18" charset="0"/>
              </a:rPr>
              <a:t>B.</a:t>
            </a:r>
            <a:r>
              <a:rPr lang="en-US" sz="1600" spc="-5" dirty="0" smtClean="0">
                <a:latin typeface="Times New Roman" pitchFamily="18" charset="0"/>
                <a:cs typeface="Times New Roman" pitchFamily="18" charset="0"/>
              </a:rPr>
              <a:t>T</a:t>
            </a:r>
            <a:r>
              <a:rPr sz="1600" spc="-5" dirty="0" smtClean="0">
                <a:latin typeface="Times New Roman" pitchFamily="18" charset="0"/>
                <a:cs typeface="Times New Roman" pitchFamily="18" charset="0"/>
              </a:rPr>
              <a:t>ech </a:t>
            </a:r>
            <a:r>
              <a:rPr sz="1600" dirty="0" smtClean="0">
                <a:latin typeface="Times New Roman" pitchFamily="18" charset="0"/>
                <a:cs typeface="Times New Roman" pitchFamily="18" charset="0"/>
              </a:rPr>
              <a:t> </a:t>
            </a:r>
            <a:r>
              <a:rPr sz="1600" spc="-5" dirty="0">
                <a:latin typeface="Times New Roman" pitchFamily="18" charset="0"/>
                <a:cs typeface="Times New Roman" pitchFamily="18" charset="0"/>
              </a:rPr>
              <a:t>(Computer Science) submitted in the Department of Computer </a:t>
            </a:r>
            <a:r>
              <a:rPr sz="1600" spc="-10" dirty="0">
                <a:latin typeface="Times New Roman" pitchFamily="18" charset="0"/>
                <a:cs typeface="Times New Roman" pitchFamily="18" charset="0"/>
              </a:rPr>
              <a:t>science </a:t>
            </a:r>
            <a:r>
              <a:rPr sz="1600" dirty="0">
                <a:latin typeface="Times New Roman" pitchFamily="18" charset="0"/>
                <a:cs typeface="Times New Roman" pitchFamily="18" charset="0"/>
              </a:rPr>
              <a:t>at </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“Institute</a:t>
            </a:r>
            <a:r>
              <a:rPr sz="1600" spc="-5" dirty="0">
                <a:latin typeface="Times New Roman" pitchFamily="18" charset="0"/>
                <a:cs typeface="Times New Roman" pitchFamily="18" charset="0"/>
              </a:rPr>
              <a:t> of</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Engineering</a:t>
            </a:r>
            <a:r>
              <a:rPr sz="1600" dirty="0">
                <a:latin typeface="Times New Roman" pitchFamily="18" charset="0"/>
                <a:cs typeface="Times New Roman" pitchFamily="18" charset="0"/>
              </a:rPr>
              <a:t> and</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Technology”</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under</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Dr.</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R.</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M.</a:t>
            </a:r>
            <a:r>
              <a:rPr sz="1600" dirty="0">
                <a:latin typeface="Times New Roman" pitchFamily="18" charset="0"/>
                <a:cs typeface="Times New Roman" pitchFamily="18" charset="0"/>
              </a:rPr>
              <a:t> L.</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Avadh </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University, Ayodhya is </a:t>
            </a:r>
            <a:r>
              <a:rPr sz="1600" dirty="0">
                <a:latin typeface="Times New Roman" pitchFamily="18" charset="0"/>
                <a:cs typeface="Times New Roman" pitchFamily="18" charset="0"/>
              </a:rPr>
              <a:t>and </a:t>
            </a:r>
            <a:r>
              <a:rPr sz="1600" spc="-5" dirty="0">
                <a:latin typeface="Times New Roman" pitchFamily="18" charset="0"/>
                <a:cs typeface="Times New Roman" pitchFamily="18" charset="0"/>
              </a:rPr>
              <a:t>authentic record of </a:t>
            </a:r>
            <a:r>
              <a:rPr sz="1600" spc="5" dirty="0">
                <a:latin typeface="Times New Roman" pitchFamily="18" charset="0"/>
                <a:cs typeface="Times New Roman" pitchFamily="18" charset="0"/>
              </a:rPr>
              <a:t>my </a:t>
            </a:r>
            <a:r>
              <a:rPr sz="1600" dirty="0">
                <a:latin typeface="Times New Roman" pitchFamily="18" charset="0"/>
                <a:cs typeface="Times New Roman" pitchFamily="18" charset="0"/>
              </a:rPr>
              <a:t>own work </a:t>
            </a:r>
            <a:r>
              <a:rPr sz="1600" spc="-5" dirty="0">
                <a:latin typeface="Times New Roman" pitchFamily="18" charset="0"/>
                <a:cs typeface="Times New Roman" pitchFamily="18" charset="0"/>
              </a:rPr>
              <a:t>carried out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during</a:t>
            </a:r>
            <a:r>
              <a:rPr sz="1600" spc="170" dirty="0">
                <a:latin typeface="Times New Roman" pitchFamily="18" charset="0"/>
                <a:cs typeface="Times New Roman" pitchFamily="18" charset="0"/>
              </a:rPr>
              <a:t> </a:t>
            </a:r>
            <a:r>
              <a:rPr sz="1600" dirty="0">
                <a:latin typeface="Times New Roman" pitchFamily="18" charset="0"/>
                <a:cs typeface="Times New Roman" pitchFamily="18" charset="0"/>
              </a:rPr>
              <a:t>a</a:t>
            </a:r>
            <a:r>
              <a:rPr sz="1600" spc="165" dirty="0">
                <a:latin typeface="Times New Roman" pitchFamily="18" charset="0"/>
                <a:cs typeface="Times New Roman" pitchFamily="18" charset="0"/>
              </a:rPr>
              <a:t> </a:t>
            </a:r>
            <a:r>
              <a:rPr sz="1600" spc="-5" dirty="0">
                <a:latin typeface="Times New Roman" pitchFamily="18" charset="0"/>
                <a:cs typeface="Times New Roman" pitchFamily="18" charset="0"/>
              </a:rPr>
              <a:t>period</a:t>
            </a:r>
            <a:r>
              <a:rPr sz="1600" spc="160" dirty="0">
                <a:latin typeface="Times New Roman" pitchFamily="18" charset="0"/>
                <a:cs typeface="Times New Roman" pitchFamily="18" charset="0"/>
              </a:rPr>
              <a:t> </a:t>
            </a:r>
            <a:r>
              <a:rPr sz="1600" spc="-5" dirty="0">
                <a:latin typeface="Times New Roman" pitchFamily="18" charset="0"/>
                <a:cs typeface="Times New Roman" pitchFamily="18" charset="0"/>
              </a:rPr>
              <a:t>from</a:t>
            </a:r>
            <a:r>
              <a:rPr sz="1600" spc="180" dirty="0">
                <a:latin typeface="Times New Roman" pitchFamily="18" charset="0"/>
                <a:cs typeface="Times New Roman" pitchFamily="18" charset="0"/>
              </a:rPr>
              <a:t> </a:t>
            </a:r>
            <a:r>
              <a:rPr sz="1600" spc="-10" dirty="0">
                <a:latin typeface="Times New Roman" pitchFamily="18" charset="0"/>
                <a:cs typeface="Times New Roman" pitchFamily="18" charset="0"/>
              </a:rPr>
              <a:t>July</a:t>
            </a:r>
            <a:r>
              <a:rPr sz="1600" spc="160" dirty="0">
                <a:latin typeface="Times New Roman" pitchFamily="18" charset="0"/>
                <a:cs typeface="Times New Roman" pitchFamily="18" charset="0"/>
              </a:rPr>
              <a:t> </a:t>
            </a:r>
            <a:r>
              <a:rPr sz="1600" spc="-5" dirty="0">
                <a:latin typeface="Times New Roman" pitchFamily="18" charset="0"/>
                <a:cs typeface="Times New Roman" pitchFamily="18" charset="0"/>
              </a:rPr>
              <a:t>,2020</a:t>
            </a:r>
            <a:r>
              <a:rPr sz="1600" spc="17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spc="165" dirty="0">
                <a:latin typeface="Times New Roman" pitchFamily="18" charset="0"/>
                <a:cs typeface="Times New Roman" pitchFamily="18" charset="0"/>
              </a:rPr>
              <a:t> </a:t>
            </a:r>
            <a:r>
              <a:rPr sz="1600" spc="-10" dirty="0">
                <a:latin typeface="Times New Roman" pitchFamily="18" charset="0"/>
                <a:cs typeface="Times New Roman" pitchFamily="18" charset="0"/>
              </a:rPr>
              <a:t>August,</a:t>
            </a:r>
            <a:r>
              <a:rPr sz="1600" spc="170" dirty="0">
                <a:latin typeface="Times New Roman" pitchFamily="18" charset="0"/>
                <a:cs typeface="Times New Roman" pitchFamily="18" charset="0"/>
              </a:rPr>
              <a:t> </a:t>
            </a:r>
            <a:r>
              <a:rPr sz="1600" spc="-5" dirty="0">
                <a:latin typeface="Times New Roman" pitchFamily="18" charset="0"/>
                <a:cs typeface="Times New Roman" pitchFamily="18" charset="0"/>
              </a:rPr>
              <a:t>2022</a:t>
            </a:r>
            <a:r>
              <a:rPr sz="1600" spc="170" dirty="0">
                <a:latin typeface="Times New Roman" pitchFamily="18" charset="0"/>
                <a:cs typeface="Times New Roman" pitchFamily="18" charset="0"/>
              </a:rPr>
              <a:t> </a:t>
            </a:r>
            <a:r>
              <a:rPr sz="1600" spc="-5" dirty="0">
                <a:latin typeface="Times New Roman" pitchFamily="18" charset="0"/>
                <a:cs typeface="Times New Roman" pitchFamily="18" charset="0"/>
              </a:rPr>
              <a:t>under</a:t>
            </a:r>
            <a:r>
              <a:rPr sz="1600" spc="160"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spc="160" dirty="0">
                <a:latin typeface="Times New Roman" pitchFamily="18" charset="0"/>
                <a:cs typeface="Times New Roman" pitchFamily="18" charset="0"/>
              </a:rPr>
              <a:t> </a:t>
            </a:r>
            <a:r>
              <a:rPr sz="1600" spc="-10" dirty="0">
                <a:latin typeface="Times New Roman" pitchFamily="18" charset="0"/>
                <a:cs typeface="Times New Roman" pitchFamily="18" charset="0"/>
              </a:rPr>
              <a:t>supervision</a:t>
            </a:r>
            <a:r>
              <a:rPr sz="1600" spc="160" dirty="0">
                <a:latin typeface="Times New Roman" pitchFamily="18" charset="0"/>
                <a:cs typeface="Times New Roman" pitchFamily="18" charset="0"/>
              </a:rPr>
              <a:t> </a:t>
            </a:r>
            <a:r>
              <a:rPr sz="1600" spc="30" dirty="0">
                <a:latin typeface="Times New Roman" pitchFamily="18" charset="0"/>
                <a:cs typeface="Times New Roman" pitchFamily="18" charset="0"/>
              </a:rPr>
              <a:t>of </a:t>
            </a:r>
            <a:r>
              <a:rPr sz="1600" spc="-350" dirty="0">
                <a:latin typeface="Times New Roman" pitchFamily="18" charset="0"/>
                <a:cs typeface="Times New Roman" pitchFamily="18" charset="0"/>
              </a:rPr>
              <a:t> </a:t>
            </a:r>
            <a:r>
              <a:rPr lang="en-US" sz="1600" b="1" dirty="0" smtClean="0">
                <a:solidFill>
                  <a:schemeClr val="tx1"/>
                </a:solidFill>
                <a:latin typeface="Times New Roman" pitchFamily="18" charset="0"/>
                <a:cs typeface="Times New Roman" pitchFamily="18" charset="0"/>
              </a:rPr>
              <a:t>Er. Piyush Rai</a:t>
            </a:r>
            <a:r>
              <a:rPr sz="1600" spc="-5" dirty="0" smtClean="0">
                <a:latin typeface="Times New Roman" pitchFamily="18" charset="0"/>
                <a:cs typeface="Times New Roman" pitchFamily="18" charset="0"/>
              </a:rPr>
              <a:t> </a:t>
            </a:r>
            <a:r>
              <a:rPr sz="1600" spc="-5" dirty="0">
                <a:latin typeface="Times New Roman" pitchFamily="18" charset="0"/>
                <a:cs typeface="Times New Roman" pitchFamily="18" charset="0"/>
              </a:rPr>
              <a:t>(Assistant</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Progfessor</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CSE</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Department).</a:t>
            </a:r>
            <a:endParaRPr sz="1600" dirty="0">
              <a:latin typeface="Times New Roman" pitchFamily="18" charset="0"/>
              <a:cs typeface="Times New Roman" pitchFamily="18" charset="0"/>
            </a:endParaRPr>
          </a:p>
        </p:txBody>
      </p:sp>
      <p:sp>
        <p:nvSpPr>
          <p:cNvPr id="3" name="object 3"/>
          <p:cNvSpPr txBox="1"/>
          <p:nvPr/>
        </p:nvSpPr>
        <p:spPr>
          <a:xfrm>
            <a:off x="900499" y="5959475"/>
            <a:ext cx="5487670" cy="1003223"/>
          </a:xfrm>
          <a:prstGeom prst="rect">
            <a:avLst/>
          </a:prstGeom>
        </p:spPr>
        <p:txBody>
          <a:bodyPr vert="horz" wrap="square" lIns="0" tIns="13335" rIns="0" bIns="0" rtlCol="0">
            <a:spAutoFit/>
          </a:bodyPr>
          <a:lstStyle/>
          <a:p>
            <a:pPr marL="12700">
              <a:lnSpc>
                <a:spcPct val="100000"/>
              </a:lnSpc>
              <a:spcBef>
                <a:spcPts val="105"/>
              </a:spcBef>
            </a:pPr>
            <a:r>
              <a:rPr lang="en-US" sz="1600" spc="-5" dirty="0" smtClean="0">
                <a:latin typeface="Times New Roman" pitchFamily="18" charset="0"/>
                <a:cs typeface="Times New Roman" pitchFamily="18" charset="0"/>
              </a:rPr>
              <a:t>                                                                    </a:t>
            </a:r>
            <a:r>
              <a:rPr sz="1600" spc="-5" dirty="0" smtClean="0">
                <a:latin typeface="Times New Roman" pitchFamily="18" charset="0"/>
                <a:cs typeface="Times New Roman" pitchFamily="18" charset="0"/>
              </a:rPr>
              <a:t>Signature</a:t>
            </a:r>
            <a:r>
              <a:rPr sz="1600" spc="-25" dirty="0" smtClean="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25"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Student</a:t>
            </a:r>
          </a:p>
          <a:p>
            <a:pPr>
              <a:lnSpc>
                <a:spcPct val="100000"/>
              </a:lnSpc>
              <a:spcBef>
                <a:spcPts val="15"/>
              </a:spcBef>
            </a:pPr>
            <a:endParaRPr sz="1600" dirty="0">
              <a:latin typeface="Calibri"/>
              <a:cs typeface="Calibri"/>
            </a:endParaRPr>
          </a:p>
          <a:p>
            <a:pPr marL="12700" marR="5080">
              <a:lnSpc>
                <a:spcPct val="101299"/>
              </a:lnSpc>
            </a:pPr>
            <a:r>
              <a:rPr sz="1600" spc="-5" dirty="0">
                <a:latin typeface="Times New Roman" pitchFamily="18" charset="0"/>
                <a:cs typeface="Times New Roman" pitchFamily="18" charset="0"/>
              </a:rPr>
              <a:t>This is to certify that the above </a:t>
            </a:r>
            <a:r>
              <a:rPr sz="1600" dirty="0">
                <a:latin typeface="Times New Roman" pitchFamily="18" charset="0"/>
                <a:cs typeface="Times New Roman" pitchFamily="18" charset="0"/>
              </a:rPr>
              <a:t>statement made </a:t>
            </a:r>
            <a:r>
              <a:rPr sz="1600" spc="-5" dirty="0">
                <a:latin typeface="Times New Roman" pitchFamily="18" charset="0"/>
                <a:cs typeface="Times New Roman" pitchFamily="18" charset="0"/>
              </a:rPr>
              <a:t>by</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the </a:t>
            </a:r>
            <a:r>
              <a:rPr sz="1600" spc="-10" dirty="0">
                <a:latin typeface="Times New Roman" pitchFamily="18" charset="0"/>
                <a:cs typeface="Times New Roman" pitchFamily="18" charset="0"/>
              </a:rPr>
              <a:t>candidate </a:t>
            </a:r>
            <a:r>
              <a:rPr sz="1600" spc="5" dirty="0">
                <a:latin typeface="Times New Roman" pitchFamily="18" charset="0"/>
                <a:cs typeface="Times New Roman" pitchFamily="18" charset="0"/>
              </a:rPr>
              <a:t>is </a:t>
            </a:r>
            <a:r>
              <a:rPr sz="1600" spc="-350" dirty="0">
                <a:latin typeface="Times New Roman" pitchFamily="18" charset="0"/>
                <a:cs typeface="Times New Roman" pitchFamily="18" charset="0"/>
              </a:rPr>
              <a:t> </a:t>
            </a:r>
            <a:r>
              <a:rPr sz="1600" spc="-10" dirty="0">
                <a:latin typeface="Times New Roman" pitchFamily="18" charset="0"/>
                <a:cs typeface="Times New Roman" pitchFamily="18" charset="0"/>
              </a:rPr>
              <a:t>correct</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the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best</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my</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/our</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knowledge</a:t>
            </a:r>
            <a:endParaRPr sz="1600" dirty="0">
              <a:latin typeface="Times New Roman" pitchFamily="18" charset="0"/>
              <a:cs typeface="Times New Roman" pitchFamily="18" charset="0"/>
            </a:endParaRPr>
          </a:p>
        </p:txBody>
      </p:sp>
      <p:sp>
        <p:nvSpPr>
          <p:cNvPr id="4" name="object 4"/>
          <p:cNvSpPr txBox="1"/>
          <p:nvPr/>
        </p:nvSpPr>
        <p:spPr>
          <a:xfrm>
            <a:off x="733278" y="7712075"/>
            <a:ext cx="6411378" cy="2515304"/>
          </a:xfrm>
          <a:prstGeom prst="rect">
            <a:avLst/>
          </a:prstGeom>
        </p:spPr>
        <p:txBody>
          <a:bodyPr vert="horz" wrap="square" lIns="0" tIns="13335" rIns="0" bIns="0" rtlCol="0">
            <a:spAutoFit/>
          </a:bodyPr>
          <a:lstStyle/>
          <a:p>
            <a:pPr marL="12700">
              <a:lnSpc>
                <a:spcPct val="100000"/>
              </a:lnSpc>
              <a:spcBef>
                <a:spcPts val="105"/>
              </a:spcBef>
            </a:pPr>
            <a:r>
              <a:rPr sz="1600" spc="-5" dirty="0">
                <a:latin typeface="Times New Roman" pitchFamily="18" charset="0"/>
                <a:cs typeface="Times New Roman" pitchFamily="18" charset="0"/>
              </a:rPr>
              <a:t>Signature</a:t>
            </a:r>
            <a:r>
              <a:rPr sz="1600" spc="-25"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25"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SUPERVISOR(S</a:t>
            </a:r>
            <a:r>
              <a:rPr sz="1600" dirty="0">
                <a:latin typeface="Calibri"/>
                <a:cs typeface="Calibri"/>
              </a:rPr>
              <a:t>)</a:t>
            </a:r>
          </a:p>
          <a:p>
            <a:pPr>
              <a:lnSpc>
                <a:spcPct val="100000"/>
              </a:lnSpc>
              <a:spcBef>
                <a:spcPts val="60"/>
              </a:spcBef>
            </a:pPr>
            <a:endParaRPr sz="1550" dirty="0">
              <a:latin typeface="Calibri"/>
              <a:cs typeface="Calibri"/>
            </a:endParaRPr>
          </a:p>
          <a:p>
            <a:pPr marL="12700" marR="379095">
              <a:lnSpc>
                <a:spcPct val="101899"/>
              </a:lnSpc>
            </a:pPr>
            <a:r>
              <a:rPr sz="1600" dirty="0">
                <a:latin typeface="Times New Roman" pitchFamily="18" charset="0"/>
                <a:cs typeface="Times New Roman" pitchFamily="18" charset="0"/>
              </a:rPr>
              <a:t>The </a:t>
            </a:r>
            <a:r>
              <a:rPr sz="1600" spc="-5" dirty="0">
                <a:latin typeface="Times New Roman" pitchFamily="18" charset="0"/>
                <a:cs typeface="Times New Roman" pitchFamily="18" charset="0"/>
              </a:rPr>
              <a:t>B.Tech Viva- Voce Examination of </a:t>
            </a:r>
            <a:r>
              <a:rPr sz="1600" spc="-5" dirty="0" smtClean="0">
                <a:latin typeface="Times New Roman" pitchFamily="18" charset="0"/>
                <a:cs typeface="Times New Roman" pitchFamily="18" charset="0"/>
              </a:rPr>
              <a:t>(</a:t>
            </a:r>
            <a:r>
              <a:rPr lang="en-US" sz="1600" spc="-5" dirty="0" smtClean="0">
                <a:latin typeface="Times New Roman" pitchFamily="18" charset="0"/>
                <a:cs typeface="Times New Roman" pitchFamily="18" charset="0"/>
              </a:rPr>
              <a:t>Ravi </a:t>
            </a:r>
            <a:r>
              <a:rPr sz="1600" spc="-5" dirty="0" smtClean="0">
                <a:latin typeface="Times New Roman" pitchFamily="18" charset="0"/>
                <a:cs typeface="Times New Roman" pitchFamily="18" charset="0"/>
              </a:rPr>
              <a:t> </a:t>
            </a:r>
            <a:r>
              <a:rPr sz="1600" dirty="0">
                <a:latin typeface="Times New Roman" pitchFamily="18" charset="0"/>
                <a:cs typeface="Times New Roman" pitchFamily="18" charset="0"/>
              </a:rPr>
              <a:t>Kumar</a:t>
            </a:r>
            <a:r>
              <a:rPr sz="1600" dirty="0" smtClean="0">
                <a:latin typeface="Times New Roman" pitchFamily="18" charset="0"/>
                <a:cs typeface="Times New Roman" pitchFamily="18" charset="0"/>
              </a:rPr>
              <a:t>,)</a:t>
            </a:r>
            <a:r>
              <a:rPr sz="1600" spc="-10" dirty="0" smtClean="0">
                <a:latin typeface="Times New Roman" pitchFamily="18" charset="0"/>
                <a:cs typeface="Times New Roman" pitchFamily="18" charset="0"/>
              </a:rPr>
              <a:t> </a:t>
            </a:r>
            <a:r>
              <a:rPr sz="1600" dirty="0">
                <a:latin typeface="Times New Roman" pitchFamily="18" charset="0"/>
                <a:cs typeface="Times New Roman" pitchFamily="18" charset="0"/>
              </a:rPr>
              <a:t>has</a:t>
            </a:r>
            <a:r>
              <a:rPr sz="1600" spc="-5" dirty="0">
                <a:latin typeface="Times New Roman" pitchFamily="18" charset="0"/>
                <a:cs typeface="Times New Roman" pitchFamily="18" charset="0"/>
              </a:rPr>
              <a:t> been held</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on</a:t>
            </a:r>
            <a:r>
              <a:rPr sz="1600" spc="10" dirty="0">
                <a:latin typeface="Times New Roman" pitchFamily="18" charset="0"/>
                <a:cs typeface="Times New Roman" pitchFamily="18" charset="0"/>
              </a:rPr>
              <a:t> </a:t>
            </a:r>
            <a:r>
              <a:rPr sz="1600" u="sng" dirty="0">
                <a:uFill>
                  <a:solidFill>
                    <a:srgbClr val="000000"/>
                  </a:solidFill>
                </a:uFill>
                <a:latin typeface="Times New Roman" pitchFamily="18" charset="0"/>
                <a:cs typeface="Times New Roman" pitchFamily="18" charset="0"/>
              </a:rPr>
              <a:t>13</a:t>
            </a:r>
            <a:r>
              <a:rPr sz="1600" u="sng" spc="5" dirty="0">
                <a:uFill>
                  <a:solidFill>
                    <a:srgbClr val="000000"/>
                  </a:solidFill>
                </a:uFill>
                <a:latin typeface="Times New Roman" pitchFamily="18" charset="0"/>
                <a:cs typeface="Times New Roman" pitchFamily="18" charset="0"/>
              </a:rPr>
              <a:t> </a:t>
            </a:r>
            <a:r>
              <a:rPr sz="1600" u="sng" dirty="0">
                <a:uFill>
                  <a:solidFill>
                    <a:srgbClr val="000000"/>
                  </a:solidFill>
                </a:uFill>
                <a:latin typeface="Times New Roman" pitchFamily="18" charset="0"/>
                <a:cs typeface="Times New Roman" pitchFamily="18" charset="0"/>
              </a:rPr>
              <a:t>Aug</a:t>
            </a:r>
            <a:r>
              <a:rPr sz="1600" u="sng" spc="10" dirty="0">
                <a:uFill>
                  <a:solidFill>
                    <a:srgbClr val="000000"/>
                  </a:solidFill>
                </a:uFill>
                <a:latin typeface="Times New Roman" pitchFamily="18" charset="0"/>
                <a:cs typeface="Times New Roman" pitchFamily="18" charset="0"/>
              </a:rPr>
              <a:t> </a:t>
            </a:r>
            <a:r>
              <a:rPr sz="1600" u="sng" dirty="0">
                <a:uFill>
                  <a:solidFill>
                    <a:srgbClr val="000000"/>
                  </a:solidFill>
                </a:uFill>
                <a:latin typeface="Times New Roman" pitchFamily="18" charset="0"/>
                <a:cs typeface="Times New Roman" pitchFamily="18" charset="0"/>
              </a:rPr>
              <a:t>2022</a:t>
            </a:r>
            <a:r>
              <a:rPr sz="1600" dirty="0">
                <a:latin typeface="Times New Roman" pitchFamily="18" charset="0"/>
                <a:cs typeface="Times New Roman" pitchFamily="18" charset="0"/>
              </a:rPr>
              <a:t> and </a:t>
            </a:r>
            <a:r>
              <a:rPr sz="1600" spc="5" dirty="0">
                <a:latin typeface="Times New Roman" pitchFamily="18" charset="0"/>
                <a:cs typeface="Times New Roman" pitchFamily="18" charset="0"/>
              </a:rPr>
              <a:t> </a:t>
            </a:r>
            <a:r>
              <a:rPr sz="1600" spc="-5" dirty="0" smtClean="0">
                <a:latin typeface="Times New Roman" pitchFamily="18" charset="0"/>
                <a:cs typeface="Times New Roman" pitchFamily="18" charset="0"/>
              </a:rPr>
              <a:t>accepted</a:t>
            </a:r>
            <a:endParaRPr lang="en-IN" sz="1600" spc="-5" dirty="0" smtClean="0">
              <a:latin typeface="Times New Roman" pitchFamily="18" charset="0"/>
              <a:cs typeface="Times New Roman" pitchFamily="18" charset="0"/>
            </a:endParaRPr>
          </a:p>
          <a:p>
            <a:pPr marL="12700" marR="379095">
              <a:lnSpc>
                <a:spcPct val="101899"/>
              </a:lnSpc>
            </a:pPr>
            <a:endParaRPr lang="en-IN" sz="1600" spc="-5" dirty="0">
              <a:latin typeface="Times New Roman" pitchFamily="18" charset="0"/>
              <a:cs typeface="Times New Roman" pitchFamily="18" charset="0"/>
            </a:endParaRPr>
          </a:p>
          <a:p>
            <a:pPr marL="12700" marR="379095">
              <a:lnSpc>
                <a:spcPct val="101899"/>
              </a:lnSpc>
            </a:pPr>
            <a:endParaRPr sz="1600" dirty="0">
              <a:latin typeface="Times New Roman" pitchFamily="18" charset="0"/>
              <a:cs typeface="Times New Roman" pitchFamily="18" charset="0"/>
            </a:endParaRPr>
          </a:p>
          <a:p>
            <a:pPr marL="12700" marR="5080">
              <a:lnSpc>
                <a:spcPct val="202599"/>
              </a:lnSpc>
              <a:spcBef>
                <a:spcPts val="20"/>
              </a:spcBef>
              <a:tabLst>
                <a:tab pos="3305175" algn="l"/>
              </a:tabLst>
            </a:pPr>
            <a:r>
              <a:rPr sz="1600" b="1" spc="-5" dirty="0">
                <a:latin typeface="Times New Roman" pitchFamily="18" charset="0"/>
                <a:cs typeface="Times New Roman" pitchFamily="18" charset="0"/>
              </a:rPr>
              <a:t>Signature</a:t>
            </a:r>
            <a:r>
              <a:rPr sz="1600" b="1" spc="25" dirty="0">
                <a:latin typeface="Times New Roman" pitchFamily="18" charset="0"/>
                <a:cs typeface="Times New Roman" pitchFamily="18" charset="0"/>
              </a:rPr>
              <a:t> </a:t>
            </a:r>
            <a:r>
              <a:rPr sz="1600" b="1" dirty="0">
                <a:latin typeface="Times New Roman" pitchFamily="18" charset="0"/>
                <a:cs typeface="Times New Roman" pitchFamily="18" charset="0"/>
              </a:rPr>
              <a:t>of</a:t>
            </a:r>
            <a:r>
              <a:rPr sz="1600" b="1" spc="5" dirty="0">
                <a:latin typeface="Times New Roman" pitchFamily="18" charset="0"/>
                <a:cs typeface="Times New Roman" pitchFamily="18" charset="0"/>
              </a:rPr>
              <a:t> </a:t>
            </a:r>
            <a:r>
              <a:rPr sz="1600" b="1" spc="-5" dirty="0">
                <a:latin typeface="Times New Roman" pitchFamily="18" charset="0"/>
                <a:cs typeface="Times New Roman" pitchFamily="18" charset="0"/>
              </a:rPr>
              <a:t>Supervisor(S)	</a:t>
            </a:r>
            <a:r>
              <a:rPr sz="1600" b="1" dirty="0">
                <a:latin typeface="Times New Roman" pitchFamily="18" charset="0"/>
                <a:cs typeface="Times New Roman" pitchFamily="18" charset="0"/>
              </a:rPr>
              <a:t>Signature of </a:t>
            </a:r>
            <a:r>
              <a:rPr sz="1600" b="1" spc="-5" dirty="0">
                <a:latin typeface="Times New Roman" pitchFamily="18" charset="0"/>
                <a:cs typeface="Times New Roman" pitchFamily="18" charset="0"/>
              </a:rPr>
              <a:t>Eexternal Examiner </a:t>
            </a:r>
            <a:r>
              <a:rPr sz="1600" b="1" spc="-345" dirty="0">
                <a:latin typeface="Times New Roman" pitchFamily="18" charset="0"/>
                <a:cs typeface="Times New Roman" pitchFamily="18" charset="0"/>
              </a:rPr>
              <a:t> </a:t>
            </a:r>
            <a:r>
              <a:rPr sz="1600" b="1" spc="-5" dirty="0">
                <a:latin typeface="Times New Roman" pitchFamily="18" charset="0"/>
                <a:cs typeface="Times New Roman" pitchFamily="18" charset="0"/>
              </a:rPr>
              <a:t>Signature</a:t>
            </a:r>
            <a:r>
              <a:rPr sz="1600" b="1" dirty="0">
                <a:latin typeface="Times New Roman" pitchFamily="18" charset="0"/>
                <a:cs typeface="Times New Roman" pitchFamily="18" charset="0"/>
              </a:rPr>
              <a:t> of</a:t>
            </a:r>
            <a:r>
              <a:rPr sz="1600" b="1" spc="-10" dirty="0">
                <a:latin typeface="Times New Roman" pitchFamily="18" charset="0"/>
                <a:cs typeface="Times New Roman" pitchFamily="18" charset="0"/>
              </a:rPr>
              <a:t> </a:t>
            </a:r>
            <a:r>
              <a:rPr sz="1600" b="1" spc="-5" dirty="0">
                <a:latin typeface="Times New Roman" pitchFamily="18" charset="0"/>
                <a:cs typeface="Times New Roman" pitchFamily="18" charset="0"/>
              </a:rPr>
              <a:t>H.O.D.</a:t>
            </a:r>
            <a:endParaRPr sz="1600" dirty="0">
              <a:latin typeface="Times New Roman" pitchFamily="18" charset="0"/>
              <a:cs typeface="Times New Roman" pitchFamily="18" charset="0"/>
            </a:endParaRPr>
          </a:p>
        </p:txBody>
      </p:sp>
      <p:sp>
        <p:nvSpPr>
          <p:cNvPr id="5" name="TextBox 4"/>
          <p:cNvSpPr txBox="1"/>
          <p:nvPr/>
        </p:nvSpPr>
        <p:spPr>
          <a:xfrm>
            <a:off x="878422" y="5506482"/>
            <a:ext cx="1896673" cy="338554"/>
          </a:xfrm>
          <a:prstGeom prst="rect">
            <a:avLst/>
          </a:prstGeom>
          <a:noFill/>
        </p:spPr>
        <p:txBody>
          <a:bodyPr wrap="none" rtlCol="0">
            <a:spAutoFit/>
          </a:bodyPr>
          <a:lstStyle/>
          <a:p>
            <a:r>
              <a:rPr lang="en-IN" sz="1600" dirty="0" smtClean="0">
                <a:latin typeface="Times New Roman" pitchFamily="18" charset="0"/>
                <a:cs typeface="Times New Roman" pitchFamily="18" charset="0"/>
              </a:rPr>
              <a:t>Ravi Kumar (18138)</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1764779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12</a:t>
            </a:r>
          </a:p>
        </p:txBody>
      </p:sp>
      <p:sp>
        <p:nvSpPr>
          <p:cNvPr id="2" name="object 2"/>
          <p:cNvSpPr txBox="1"/>
          <p:nvPr/>
        </p:nvSpPr>
        <p:spPr>
          <a:xfrm>
            <a:off x="1359153" y="813054"/>
            <a:ext cx="5297170" cy="4215765"/>
          </a:xfrm>
          <a:prstGeom prst="rect">
            <a:avLst/>
          </a:prstGeom>
        </p:spPr>
        <p:txBody>
          <a:bodyPr vert="horz" wrap="square" lIns="0" tIns="12700" rIns="0" bIns="0" rtlCol="0">
            <a:spAutoFit/>
          </a:bodyPr>
          <a:lstStyle/>
          <a:p>
            <a:pPr marL="12700" marR="8255" algn="just">
              <a:lnSpc>
                <a:spcPct val="142500"/>
              </a:lnSpc>
              <a:spcBef>
                <a:spcPts val="100"/>
              </a:spcBef>
            </a:pPr>
            <a:r>
              <a:rPr sz="1200" spc="-5" dirty="0">
                <a:latin typeface="Times New Roman"/>
                <a:cs typeface="Times New Roman"/>
              </a:rPr>
              <a:t>service and </a:t>
            </a:r>
            <a:r>
              <a:rPr sz="1200" dirty="0">
                <a:latin typeface="Times New Roman"/>
                <a:cs typeface="Times New Roman"/>
              </a:rPr>
              <a:t>the </a:t>
            </a:r>
            <a:r>
              <a:rPr sz="1200" spc="-5" dirty="0">
                <a:latin typeface="Times New Roman"/>
                <a:cs typeface="Times New Roman"/>
              </a:rPr>
              <a:t>service </a:t>
            </a:r>
            <a:r>
              <a:rPr sz="1200" spc="5" dirty="0">
                <a:latin typeface="Times New Roman"/>
                <a:cs typeface="Times New Roman"/>
              </a:rPr>
              <a:t>or </a:t>
            </a:r>
            <a:r>
              <a:rPr sz="1200" spc="-5" dirty="0">
                <a:latin typeface="Times New Roman"/>
                <a:cs typeface="Times New Roman"/>
              </a:rPr>
              <a:t>product </a:t>
            </a:r>
            <a:r>
              <a:rPr sz="1200" dirty="0">
                <a:latin typeface="Times New Roman"/>
                <a:cs typeface="Times New Roman"/>
              </a:rPr>
              <a:t>that would be </a:t>
            </a:r>
            <a:r>
              <a:rPr sz="1200" spc="-5" dirty="0">
                <a:latin typeface="Times New Roman"/>
                <a:cs typeface="Times New Roman"/>
              </a:rPr>
              <a:t>perceived </a:t>
            </a:r>
            <a:r>
              <a:rPr sz="1200" spc="10" dirty="0">
                <a:latin typeface="Times New Roman"/>
                <a:cs typeface="Times New Roman"/>
              </a:rPr>
              <a:t>by </a:t>
            </a:r>
            <a:r>
              <a:rPr sz="1200" dirty="0">
                <a:latin typeface="Times New Roman"/>
                <a:cs typeface="Times New Roman"/>
              </a:rPr>
              <a:t>the online </a:t>
            </a:r>
            <a:r>
              <a:rPr sz="1200" spc="-5" dirty="0">
                <a:latin typeface="Times New Roman"/>
                <a:cs typeface="Times New Roman"/>
              </a:rPr>
              <a:t>community. </a:t>
            </a:r>
            <a:r>
              <a:rPr sz="1200" dirty="0">
                <a:latin typeface="Times New Roman"/>
                <a:cs typeface="Times New Roman"/>
              </a:rPr>
              <a:t> </a:t>
            </a:r>
            <a:r>
              <a:rPr sz="1200" spc="-5" dirty="0">
                <a:latin typeface="Times New Roman"/>
                <a:cs typeface="Times New Roman"/>
              </a:rPr>
              <a:t>Brand</a:t>
            </a:r>
            <a:r>
              <a:rPr sz="1200" dirty="0">
                <a:latin typeface="Times New Roman"/>
                <a:cs typeface="Times New Roman"/>
              </a:rPr>
              <a:t> </a:t>
            </a:r>
            <a:r>
              <a:rPr sz="1200" spc="-5" dirty="0">
                <a:latin typeface="Times New Roman"/>
                <a:cs typeface="Times New Roman"/>
              </a:rPr>
              <a:t>Reputation</a:t>
            </a:r>
            <a:r>
              <a:rPr sz="1200" dirty="0">
                <a:latin typeface="Times New Roman"/>
                <a:cs typeface="Times New Roman"/>
              </a:rPr>
              <a:t> </a:t>
            </a:r>
            <a:r>
              <a:rPr sz="1200" spc="-5" dirty="0">
                <a:latin typeface="Times New Roman"/>
                <a:cs typeface="Times New Roman"/>
              </a:rPr>
              <a:t>Management</a:t>
            </a:r>
            <a:r>
              <a:rPr sz="1200" dirty="0">
                <a:latin typeface="Times New Roman"/>
                <a:cs typeface="Times New Roman"/>
              </a:rPr>
              <a:t> </a:t>
            </a:r>
            <a:r>
              <a:rPr sz="1200" spc="-5" dirty="0">
                <a:latin typeface="Times New Roman"/>
                <a:cs typeface="Times New Roman"/>
              </a:rPr>
              <a:t>will</a:t>
            </a:r>
            <a:r>
              <a:rPr sz="1200" dirty="0">
                <a:latin typeface="Times New Roman"/>
                <a:cs typeface="Times New Roman"/>
              </a:rPr>
              <a:t> be</a:t>
            </a:r>
            <a:r>
              <a:rPr sz="1200" spc="5" dirty="0">
                <a:latin typeface="Times New Roman"/>
                <a:cs typeface="Times New Roman"/>
              </a:rPr>
              <a:t> </a:t>
            </a:r>
            <a:r>
              <a:rPr sz="1200" spc="-5" dirty="0">
                <a:latin typeface="Times New Roman"/>
                <a:cs typeface="Times New Roman"/>
              </a:rPr>
              <a:t>concerned</a:t>
            </a:r>
            <a:r>
              <a:rPr sz="1200" dirty="0">
                <a:latin typeface="Times New Roman"/>
                <a:cs typeface="Times New Roman"/>
              </a:rPr>
              <a:t> </a:t>
            </a:r>
            <a:r>
              <a:rPr sz="1200" spc="-5" dirty="0">
                <a:latin typeface="Times New Roman"/>
                <a:cs typeface="Times New Roman"/>
              </a:rPr>
              <a:t>about</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management</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reputation </a:t>
            </a:r>
            <a:r>
              <a:rPr sz="1200" dirty="0">
                <a:latin typeface="Times New Roman"/>
                <a:cs typeface="Times New Roman"/>
              </a:rPr>
              <a:t>of </a:t>
            </a:r>
            <a:r>
              <a:rPr sz="1200" spc="-5" dirty="0">
                <a:latin typeface="Times New Roman"/>
                <a:cs typeface="Times New Roman"/>
              </a:rPr>
              <a:t>market. </a:t>
            </a:r>
            <a:r>
              <a:rPr sz="1200" spc="-15" dirty="0">
                <a:latin typeface="Times New Roman"/>
                <a:cs typeface="Times New Roman"/>
              </a:rPr>
              <a:t>It </a:t>
            </a:r>
            <a:r>
              <a:rPr sz="1200" dirty="0">
                <a:latin typeface="Times New Roman"/>
                <a:cs typeface="Times New Roman"/>
              </a:rPr>
              <a:t>has </a:t>
            </a:r>
            <a:r>
              <a:rPr sz="1200" spc="-5" dirty="0">
                <a:latin typeface="Times New Roman"/>
                <a:cs typeface="Times New Roman"/>
              </a:rPr>
              <a:t>focuses </a:t>
            </a:r>
            <a:r>
              <a:rPr sz="1200" dirty="0">
                <a:latin typeface="Times New Roman"/>
                <a:cs typeface="Times New Roman"/>
              </a:rPr>
              <a:t>on the company </a:t>
            </a:r>
            <a:r>
              <a:rPr sz="1200" spc="-5" dirty="0">
                <a:latin typeface="Times New Roman"/>
                <a:cs typeface="Times New Roman"/>
              </a:rPr>
              <a:t>and </a:t>
            </a:r>
            <a:r>
              <a:rPr sz="1200" dirty="0">
                <a:latin typeface="Times New Roman"/>
                <a:cs typeface="Times New Roman"/>
              </a:rPr>
              <a:t>product </a:t>
            </a:r>
            <a:r>
              <a:rPr sz="1200" spc="-5" dirty="0">
                <a:latin typeface="Times New Roman"/>
                <a:cs typeface="Times New Roman"/>
              </a:rPr>
              <a:t>rather </a:t>
            </a:r>
            <a:r>
              <a:rPr sz="1200" dirty="0">
                <a:latin typeface="Times New Roman"/>
                <a:cs typeface="Times New Roman"/>
              </a:rPr>
              <a:t>than </a:t>
            </a:r>
            <a:r>
              <a:rPr sz="1200" spc="-5" dirty="0">
                <a:latin typeface="Times New Roman"/>
                <a:cs typeface="Times New Roman"/>
              </a:rPr>
              <a:t>customer. </a:t>
            </a:r>
            <a:r>
              <a:rPr sz="1200" dirty="0">
                <a:latin typeface="Times New Roman"/>
                <a:cs typeface="Times New Roman"/>
              </a:rPr>
              <a:t> Thus the </a:t>
            </a:r>
            <a:r>
              <a:rPr sz="1200" spc="-5" dirty="0">
                <a:latin typeface="Times New Roman"/>
                <a:cs typeface="Times New Roman"/>
              </a:rPr>
              <a:t>opportunities were created </a:t>
            </a:r>
            <a:r>
              <a:rPr sz="1200" dirty="0">
                <a:latin typeface="Times New Roman"/>
                <a:cs typeface="Times New Roman"/>
              </a:rPr>
              <a:t>for the purpose of </a:t>
            </a:r>
            <a:r>
              <a:rPr sz="1200" spc="-5" dirty="0">
                <a:latin typeface="Times New Roman"/>
                <a:cs typeface="Times New Roman"/>
              </a:rPr>
              <a:t>managing</a:t>
            </a:r>
            <a:r>
              <a:rPr sz="1200" spc="290" dirty="0">
                <a:latin typeface="Times New Roman"/>
                <a:cs typeface="Times New Roman"/>
              </a:rPr>
              <a:t> </a:t>
            </a:r>
            <a:r>
              <a:rPr sz="1200" spc="-5" dirty="0">
                <a:latin typeface="Times New Roman"/>
                <a:cs typeface="Times New Roman"/>
              </a:rPr>
              <a:t>and </a:t>
            </a:r>
            <a:r>
              <a:rPr sz="1200" dirty="0">
                <a:latin typeface="Times New Roman"/>
                <a:cs typeface="Times New Roman"/>
              </a:rPr>
              <a:t>strengthening </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brand</a:t>
            </a:r>
            <a:r>
              <a:rPr sz="1200" dirty="0">
                <a:latin typeface="Times New Roman"/>
                <a:cs typeface="Times New Roman"/>
              </a:rPr>
              <a:t> reputation of the</a:t>
            </a:r>
            <a:r>
              <a:rPr sz="1200" spc="-5" dirty="0">
                <a:latin typeface="Times New Roman"/>
                <a:cs typeface="Times New Roman"/>
              </a:rPr>
              <a:t> organizations.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5"/>
              </a:spcBef>
            </a:pPr>
            <a:endParaRPr sz="1050" dirty="0">
              <a:latin typeface="Times New Roman"/>
              <a:cs typeface="Times New Roman"/>
            </a:endParaRPr>
          </a:p>
          <a:p>
            <a:pPr marL="12700" algn="just">
              <a:lnSpc>
                <a:spcPct val="100000"/>
              </a:lnSpc>
            </a:pPr>
            <a:r>
              <a:rPr sz="1200" b="1" dirty="0">
                <a:latin typeface="Times New Roman"/>
                <a:cs typeface="Times New Roman"/>
              </a:rPr>
              <a:t>1.7.6</a:t>
            </a:r>
            <a:r>
              <a:rPr sz="1200" b="1" spc="-35" dirty="0">
                <a:latin typeface="Times New Roman"/>
                <a:cs typeface="Times New Roman"/>
              </a:rPr>
              <a:t> </a:t>
            </a:r>
            <a:r>
              <a:rPr sz="1200" b="1" spc="-5" dirty="0">
                <a:latin typeface="Times New Roman"/>
                <a:cs typeface="Times New Roman"/>
              </a:rPr>
              <a:t>Government</a:t>
            </a:r>
            <a:endParaRPr sz="1200" dirty="0">
              <a:latin typeface="Times New Roman"/>
              <a:cs typeface="Times New Roman"/>
            </a:endParaRPr>
          </a:p>
          <a:p>
            <a:pPr marL="12700" marR="5080" algn="just">
              <a:lnSpc>
                <a:spcPct val="142900"/>
              </a:lnSpc>
              <a:spcBef>
                <a:spcPts val="20"/>
              </a:spcBef>
            </a:pPr>
            <a:r>
              <a:rPr sz="1200" spc="-5" dirty="0">
                <a:latin typeface="Times New Roman"/>
                <a:cs typeface="Times New Roman"/>
              </a:rPr>
              <a:t>Sentiment </a:t>
            </a:r>
            <a:r>
              <a:rPr sz="1200" spc="-10" dirty="0">
                <a:latin typeface="Times New Roman"/>
                <a:cs typeface="Times New Roman"/>
              </a:rPr>
              <a:t>Analysis </a:t>
            </a:r>
            <a:r>
              <a:rPr sz="1200" spc="-5" dirty="0">
                <a:latin typeface="Times New Roman"/>
                <a:cs typeface="Times New Roman"/>
              </a:rPr>
              <a:t>has </a:t>
            </a:r>
            <a:r>
              <a:rPr sz="1200" dirty="0">
                <a:latin typeface="Times New Roman"/>
                <a:cs typeface="Times New Roman"/>
              </a:rPr>
              <a:t>helped the </a:t>
            </a:r>
            <a:r>
              <a:rPr sz="1200" spc="-5" dirty="0">
                <a:latin typeface="Times New Roman"/>
                <a:cs typeface="Times New Roman"/>
              </a:rPr>
              <a:t>administration for </a:t>
            </a:r>
            <a:r>
              <a:rPr sz="1200" dirty="0">
                <a:latin typeface="Times New Roman"/>
                <a:cs typeface="Times New Roman"/>
              </a:rPr>
              <a:t>the </a:t>
            </a:r>
            <a:r>
              <a:rPr sz="1200" spc="-5" dirty="0">
                <a:latin typeface="Times New Roman"/>
                <a:cs typeface="Times New Roman"/>
              </a:rPr>
              <a:t>purpose </a:t>
            </a:r>
            <a:r>
              <a:rPr sz="1200" dirty="0">
                <a:latin typeface="Times New Roman"/>
                <a:cs typeface="Times New Roman"/>
              </a:rPr>
              <a:t>of </a:t>
            </a:r>
            <a:r>
              <a:rPr sz="1200" spc="-5" dirty="0">
                <a:latin typeface="Times New Roman"/>
                <a:cs typeface="Times New Roman"/>
              </a:rPr>
              <a:t>providing various </a:t>
            </a:r>
            <a:r>
              <a:rPr sz="1200" dirty="0">
                <a:latin typeface="Times New Roman"/>
                <a:cs typeface="Times New Roman"/>
              </a:rPr>
              <a:t> </a:t>
            </a:r>
            <a:r>
              <a:rPr sz="1200" spc="-5" dirty="0">
                <a:latin typeface="Times New Roman"/>
                <a:cs typeface="Times New Roman"/>
              </a:rPr>
              <a:t>services </a:t>
            </a:r>
            <a:r>
              <a:rPr sz="1200" dirty="0">
                <a:latin typeface="Times New Roman"/>
                <a:cs typeface="Times New Roman"/>
              </a:rPr>
              <a:t>to the </a:t>
            </a:r>
            <a:r>
              <a:rPr sz="1200" spc="-5" dirty="0">
                <a:latin typeface="Times New Roman"/>
                <a:cs typeface="Times New Roman"/>
              </a:rPr>
              <a:t>public. Fair results have </a:t>
            </a:r>
            <a:r>
              <a:rPr sz="1200" dirty="0">
                <a:latin typeface="Times New Roman"/>
                <a:cs typeface="Times New Roman"/>
              </a:rPr>
              <a:t>to be </a:t>
            </a:r>
            <a:r>
              <a:rPr sz="1200" spc="-5" dirty="0">
                <a:latin typeface="Times New Roman"/>
                <a:cs typeface="Times New Roman"/>
              </a:rPr>
              <a:t>generated </a:t>
            </a:r>
            <a:r>
              <a:rPr sz="1200" dirty="0">
                <a:latin typeface="Times New Roman"/>
                <a:cs typeface="Times New Roman"/>
              </a:rPr>
              <a:t>for </a:t>
            </a:r>
            <a:r>
              <a:rPr sz="1200" spc="-5" dirty="0">
                <a:latin typeface="Times New Roman"/>
                <a:cs typeface="Times New Roman"/>
              </a:rPr>
              <a:t>analyzing </a:t>
            </a:r>
            <a:r>
              <a:rPr sz="1200" dirty="0">
                <a:latin typeface="Times New Roman"/>
                <a:cs typeface="Times New Roman"/>
              </a:rPr>
              <a:t>the negative </a:t>
            </a:r>
            <a:r>
              <a:rPr sz="1200" spc="-5" dirty="0">
                <a:latin typeface="Times New Roman"/>
                <a:cs typeface="Times New Roman"/>
              </a:rPr>
              <a:t>and </a:t>
            </a:r>
            <a:r>
              <a:rPr sz="1200" dirty="0">
                <a:latin typeface="Times New Roman"/>
                <a:cs typeface="Times New Roman"/>
              </a:rPr>
              <a:t> positive points of </a:t>
            </a:r>
            <a:r>
              <a:rPr sz="1200" spc="-5" dirty="0">
                <a:latin typeface="Times New Roman"/>
                <a:cs typeface="Times New Roman"/>
              </a:rPr>
              <a:t>government. </a:t>
            </a:r>
            <a:r>
              <a:rPr sz="1200" dirty="0">
                <a:latin typeface="Times New Roman"/>
                <a:cs typeface="Times New Roman"/>
              </a:rPr>
              <a:t>Thus </a:t>
            </a:r>
            <a:r>
              <a:rPr sz="1200" spc="-5" dirty="0">
                <a:latin typeface="Times New Roman"/>
                <a:cs typeface="Times New Roman"/>
              </a:rPr>
              <a:t>sentiment analysis is helpful </a:t>
            </a:r>
            <a:r>
              <a:rPr sz="1200" dirty="0">
                <a:latin typeface="Times New Roman"/>
                <a:cs typeface="Times New Roman"/>
              </a:rPr>
              <a:t>in many </a:t>
            </a:r>
            <a:r>
              <a:rPr sz="1200" spc="-5" dirty="0">
                <a:latin typeface="Times New Roman"/>
                <a:cs typeface="Times New Roman"/>
              </a:rPr>
              <a:t>fields like </a:t>
            </a:r>
            <a:r>
              <a:rPr sz="1200" dirty="0">
                <a:latin typeface="Times New Roman"/>
                <a:cs typeface="Times New Roman"/>
              </a:rPr>
              <a:t> </a:t>
            </a:r>
            <a:r>
              <a:rPr sz="1200" spc="-5" dirty="0">
                <a:latin typeface="Times New Roman"/>
                <a:cs typeface="Times New Roman"/>
              </a:rPr>
              <a:t>decision</a:t>
            </a:r>
            <a:r>
              <a:rPr sz="1200" dirty="0">
                <a:latin typeface="Times New Roman"/>
                <a:cs typeface="Times New Roman"/>
              </a:rPr>
              <a:t> making</a:t>
            </a:r>
            <a:r>
              <a:rPr sz="1200" spc="5" dirty="0">
                <a:latin typeface="Times New Roman"/>
                <a:cs typeface="Times New Roman"/>
              </a:rPr>
              <a:t> </a:t>
            </a:r>
            <a:r>
              <a:rPr sz="1200" dirty="0">
                <a:latin typeface="Times New Roman"/>
                <a:cs typeface="Times New Roman"/>
              </a:rPr>
              <a:t>policies,</a:t>
            </a:r>
            <a:r>
              <a:rPr sz="1200" spc="5" dirty="0">
                <a:latin typeface="Times New Roman"/>
                <a:cs typeface="Times New Roman"/>
              </a:rPr>
              <a:t> </a:t>
            </a:r>
            <a:r>
              <a:rPr sz="1200" spc="-5" dirty="0">
                <a:latin typeface="Times New Roman"/>
                <a:cs typeface="Times New Roman"/>
              </a:rPr>
              <a:t>recruitments,</a:t>
            </a:r>
            <a:r>
              <a:rPr sz="1200" dirty="0">
                <a:latin typeface="Times New Roman"/>
                <a:cs typeface="Times New Roman"/>
              </a:rPr>
              <a:t> taxation</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evaluating</a:t>
            </a:r>
            <a:r>
              <a:rPr sz="1200" spc="290" dirty="0">
                <a:latin typeface="Times New Roman"/>
                <a:cs typeface="Times New Roman"/>
              </a:rPr>
              <a:t> </a:t>
            </a:r>
            <a:r>
              <a:rPr sz="1200" spc="-5" dirty="0">
                <a:latin typeface="Times New Roman"/>
                <a:cs typeface="Times New Roman"/>
              </a:rPr>
              <a:t>social</a:t>
            </a:r>
            <a:r>
              <a:rPr sz="1200" spc="290" dirty="0">
                <a:latin typeface="Times New Roman"/>
                <a:cs typeface="Times New Roman"/>
              </a:rPr>
              <a:t> </a:t>
            </a:r>
            <a:r>
              <a:rPr sz="1200" spc="-5" dirty="0">
                <a:latin typeface="Times New Roman"/>
                <a:cs typeface="Times New Roman"/>
              </a:rPr>
              <a:t>strategies. </a:t>
            </a:r>
            <a:r>
              <a:rPr sz="1200" dirty="0">
                <a:latin typeface="Times New Roman"/>
                <a:cs typeface="Times New Roman"/>
              </a:rPr>
              <a:t> Some of the </a:t>
            </a:r>
            <a:r>
              <a:rPr sz="1200" spc="-5" dirty="0">
                <a:latin typeface="Times New Roman"/>
                <a:cs typeface="Times New Roman"/>
              </a:rPr>
              <a:t>similar </a:t>
            </a:r>
            <a:r>
              <a:rPr sz="1200" dirty="0">
                <a:latin typeface="Times New Roman"/>
                <a:cs typeface="Times New Roman"/>
              </a:rPr>
              <a:t>techniques that </a:t>
            </a:r>
            <a:r>
              <a:rPr sz="1200" spc="-5" dirty="0">
                <a:latin typeface="Times New Roman"/>
                <a:cs typeface="Times New Roman"/>
              </a:rPr>
              <a:t>provide </a:t>
            </a:r>
            <a:r>
              <a:rPr sz="1200" dirty="0">
                <a:latin typeface="Times New Roman"/>
                <a:cs typeface="Times New Roman"/>
              </a:rPr>
              <a:t>the </a:t>
            </a:r>
            <a:r>
              <a:rPr sz="1200" spc="-5" dirty="0">
                <a:latin typeface="Times New Roman"/>
                <a:cs typeface="Times New Roman"/>
              </a:rPr>
              <a:t>citizen oriented government </a:t>
            </a:r>
            <a:r>
              <a:rPr sz="1200" dirty="0">
                <a:latin typeface="Times New Roman"/>
                <a:cs typeface="Times New Roman"/>
              </a:rPr>
              <a:t>model </a:t>
            </a:r>
            <a:r>
              <a:rPr sz="1200" spc="5" dirty="0">
                <a:latin typeface="Times New Roman"/>
                <a:cs typeface="Times New Roman"/>
              </a:rPr>
              <a:t> </a:t>
            </a:r>
            <a:r>
              <a:rPr sz="1200" spc="-5" dirty="0">
                <a:latin typeface="Times New Roman"/>
                <a:cs typeface="Times New Roman"/>
              </a:rPr>
              <a:t>where </a:t>
            </a:r>
            <a:r>
              <a:rPr sz="1200" dirty="0">
                <a:latin typeface="Times New Roman"/>
                <a:cs typeface="Times New Roman"/>
              </a:rPr>
              <a:t>the services </a:t>
            </a:r>
            <a:r>
              <a:rPr sz="1200" spc="-5" dirty="0">
                <a:latin typeface="Times New Roman"/>
                <a:cs typeface="Times New Roman"/>
              </a:rPr>
              <a:t>and </a:t>
            </a:r>
            <a:r>
              <a:rPr sz="1200" dirty="0">
                <a:latin typeface="Times New Roman"/>
                <a:cs typeface="Times New Roman"/>
              </a:rPr>
              <a:t>the </a:t>
            </a:r>
            <a:r>
              <a:rPr sz="1200" spc="-5" dirty="0">
                <a:latin typeface="Times New Roman"/>
                <a:cs typeface="Times New Roman"/>
              </a:rPr>
              <a:t>priorities </a:t>
            </a:r>
            <a:r>
              <a:rPr sz="1200" dirty="0">
                <a:latin typeface="Times New Roman"/>
                <a:cs typeface="Times New Roman"/>
              </a:rPr>
              <a:t>should be provided </a:t>
            </a:r>
            <a:r>
              <a:rPr sz="1200" spc="-5" dirty="0">
                <a:latin typeface="Times New Roman"/>
                <a:cs typeface="Times New Roman"/>
              </a:rPr>
              <a:t>as per </a:t>
            </a:r>
            <a:r>
              <a:rPr sz="1200" dirty="0">
                <a:latin typeface="Times New Roman"/>
                <a:cs typeface="Times New Roman"/>
              </a:rPr>
              <a:t>the </a:t>
            </a:r>
            <a:r>
              <a:rPr sz="1200" spc="-5" dirty="0">
                <a:latin typeface="Times New Roman"/>
                <a:cs typeface="Times New Roman"/>
              </a:rPr>
              <a:t>citizens. One </a:t>
            </a:r>
            <a:r>
              <a:rPr sz="1200" dirty="0">
                <a:latin typeface="Times New Roman"/>
                <a:cs typeface="Times New Roman"/>
              </a:rPr>
              <a:t>of the </a:t>
            </a:r>
            <a:r>
              <a:rPr sz="1200" spc="5" dirty="0">
                <a:latin typeface="Times New Roman"/>
                <a:cs typeface="Times New Roman"/>
              </a:rPr>
              <a:t> </a:t>
            </a:r>
            <a:r>
              <a:rPr sz="1200" spc="-5" dirty="0">
                <a:latin typeface="Times New Roman"/>
                <a:cs typeface="Times New Roman"/>
              </a:rPr>
              <a:t>interesting problems </a:t>
            </a:r>
            <a:r>
              <a:rPr sz="1200" dirty="0">
                <a:latin typeface="Times New Roman"/>
                <a:cs typeface="Times New Roman"/>
              </a:rPr>
              <a:t>which </a:t>
            </a:r>
            <a:r>
              <a:rPr sz="1200" spc="-5" dirty="0">
                <a:latin typeface="Times New Roman"/>
                <a:cs typeface="Times New Roman"/>
              </a:rPr>
              <a:t>can </a:t>
            </a:r>
            <a:r>
              <a:rPr sz="1200" dirty="0">
                <a:latin typeface="Times New Roman"/>
                <a:cs typeface="Times New Roman"/>
              </a:rPr>
              <a:t>be </a:t>
            </a:r>
            <a:r>
              <a:rPr sz="1200" spc="-5" dirty="0">
                <a:latin typeface="Times New Roman"/>
                <a:cs typeface="Times New Roman"/>
              </a:rPr>
              <a:t>taken </a:t>
            </a:r>
            <a:r>
              <a:rPr sz="1200" dirty="0">
                <a:latin typeface="Times New Roman"/>
                <a:cs typeface="Times New Roman"/>
              </a:rPr>
              <a:t>up </a:t>
            </a:r>
            <a:r>
              <a:rPr sz="1200" spc="-5" dirty="0">
                <a:latin typeface="Times New Roman"/>
                <a:cs typeface="Times New Roman"/>
              </a:rPr>
              <a:t>is </a:t>
            </a:r>
            <a:r>
              <a:rPr sz="1200" dirty="0">
                <a:latin typeface="Times New Roman"/>
                <a:cs typeface="Times New Roman"/>
              </a:rPr>
              <a:t>applying this method in the multi- </a:t>
            </a:r>
            <a:r>
              <a:rPr sz="1200" spc="5" dirty="0">
                <a:latin typeface="Times New Roman"/>
                <a:cs typeface="Times New Roman"/>
              </a:rPr>
              <a:t> </a:t>
            </a:r>
            <a:r>
              <a:rPr sz="1200" spc="-5" dirty="0">
                <a:latin typeface="Times New Roman"/>
                <a:cs typeface="Times New Roman"/>
              </a:rPr>
              <a:t>lingual </a:t>
            </a:r>
            <a:r>
              <a:rPr sz="1200" dirty="0">
                <a:latin typeface="Times New Roman"/>
                <a:cs typeface="Times New Roman"/>
              </a:rPr>
              <a:t>country like the India </a:t>
            </a:r>
            <a:r>
              <a:rPr sz="1200" spc="-5" dirty="0">
                <a:latin typeface="Times New Roman"/>
                <a:cs typeface="Times New Roman"/>
              </a:rPr>
              <a:t>where content </a:t>
            </a:r>
            <a:r>
              <a:rPr sz="1200" dirty="0">
                <a:latin typeface="Times New Roman"/>
                <a:cs typeface="Times New Roman"/>
              </a:rPr>
              <a:t>of the </a:t>
            </a:r>
            <a:r>
              <a:rPr sz="1200" spc="-5" dirty="0">
                <a:latin typeface="Times New Roman"/>
                <a:cs typeface="Times New Roman"/>
              </a:rPr>
              <a:t>generating </a:t>
            </a:r>
            <a:r>
              <a:rPr sz="1200" dirty="0">
                <a:latin typeface="Times New Roman"/>
                <a:cs typeface="Times New Roman"/>
              </a:rPr>
              <a:t>mixture of </a:t>
            </a:r>
            <a:r>
              <a:rPr sz="1200" spc="-5" dirty="0">
                <a:latin typeface="Times New Roman"/>
                <a:cs typeface="Times New Roman"/>
              </a:rPr>
              <a:t>the different </a:t>
            </a:r>
            <a:r>
              <a:rPr sz="1200" dirty="0">
                <a:latin typeface="Times New Roman"/>
                <a:cs typeface="Times New Roman"/>
              </a:rPr>
              <a:t> </a:t>
            </a:r>
            <a:r>
              <a:rPr sz="1200" spc="-5" dirty="0">
                <a:latin typeface="Times New Roman"/>
                <a:cs typeface="Times New Roman"/>
              </a:rPr>
              <a:t>languages</a:t>
            </a:r>
            <a:r>
              <a:rPr sz="1200" dirty="0">
                <a:latin typeface="Times New Roman"/>
                <a:cs typeface="Times New Roman"/>
              </a:rPr>
              <a:t> </a:t>
            </a:r>
            <a:r>
              <a:rPr sz="1200" spc="-5" dirty="0">
                <a:latin typeface="Times New Roman"/>
                <a:cs typeface="Times New Roman"/>
              </a:rPr>
              <a:t>(e.g.</a:t>
            </a:r>
            <a:r>
              <a:rPr sz="1200" dirty="0">
                <a:latin typeface="Times New Roman"/>
                <a:cs typeface="Times New Roman"/>
              </a:rPr>
              <a:t> </a:t>
            </a:r>
            <a:r>
              <a:rPr sz="1200" spc="-5" dirty="0">
                <a:latin typeface="Times New Roman"/>
                <a:cs typeface="Times New Roman"/>
              </a:rPr>
              <a:t>Bengali</a:t>
            </a:r>
            <a:r>
              <a:rPr sz="1200" spc="10" dirty="0">
                <a:latin typeface="Times New Roman"/>
                <a:cs typeface="Times New Roman"/>
              </a:rPr>
              <a:t> </a:t>
            </a:r>
            <a:r>
              <a:rPr sz="1200" spc="-5" dirty="0">
                <a:latin typeface="Times New Roman"/>
                <a:cs typeface="Times New Roman"/>
              </a:rPr>
              <a:t>English)</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a:t>
            </a:r>
            <a:r>
              <a:rPr sz="1200" spc="-5" dirty="0">
                <a:latin typeface="Times New Roman"/>
                <a:cs typeface="Times New Roman"/>
              </a:rPr>
              <a:t> </a:t>
            </a:r>
            <a:r>
              <a:rPr sz="1200" spc="5" dirty="0">
                <a:latin typeface="Times New Roman"/>
                <a:cs typeface="Times New Roman"/>
              </a:rPr>
              <a:t>very</a:t>
            </a:r>
            <a:r>
              <a:rPr sz="1200" spc="-25" dirty="0">
                <a:latin typeface="Times New Roman"/>
                <a:cs typeface="Times New Roman"/>
              </a:rPr>
              <a:t> </a:t>
            </a:r>
            <a:r>
              <a:rPr sz="1200" dirty="0">
                <a:latin typeface="Times New Roman"/>
                <a:cs typeface="Times New Roman"/>
              </a:rPr>
              <a:t>common </a:t>
            </a:r>
            <a:r>
              <a:rPr sz="1200" spc="-5" dirty="0">
                <a:latin typeface="Times New Roman"/>
                <a:cs typeface="Times New Roman"/>
              </a:rPr>
              <a:t>practice.</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94460" y="1724660"/>
            <a:ext cx="5243829" cy="71754"/>
          </a:xfrm>
          <a:prstGeom prst="rect">
            <a:avLst/>
          </a:prstGeom>
        </p:spPr>
      </p:pic>
      <p:sp>
        <p:nvSpPr>
          <p:cNvPr id="3" name="object 3"/>
          <p:cNvSpPr txBox="1"/>
          <p:nvPr/>
        </p:nvSpPr>
        <p:spPr>
          <a:xfrm>
            <a:off x="5045202" y="886714"/>
            <a:ext cx="1609725" cy="677545"/>
          </a:xfrm>
          <a:prstGeom prst="rect">
            <a:avLst/>
          </a:prstGeom>
        </p:spPr>
        <p:txBody>
          <a:bodyPr vert="horz" wrap="square" lIns="0" tIns="12065" rIns="0" bIns="0" rtlCol="0">
            <a:spAutoFit/>
          </a:bodyPr>
          <a:lstStyle/>
          <a:p>
            <a:pPr marR="6350" algn="r">
              <a:lnSpc>
                <a:spcPct val="100000"/>
              </a:lnSpc>
              <a:spcBef>
                <a:spcPts val="95"/>
              </a:spcBef>
            </a:pPr>
            <a:r>
              <a:rPr sz="1600" b="1" spc="-5" dirty="0">
                <a:latin typeface="Times New Roman"/>
                <a:cs typeface="Times New Roman"/>
              </a:rPr>
              <a:t>Chapter</a:t>
            </a:r>
            <a:r>
              <a:rPr sz="1600" b="1" spc="-90" dirty="0">
                <a:latin typeface="Times New Roman"/>
                <a:cs typeface="Times New Roman"/>
              </a:rPr>
              <a:t> </a:t>
            </a:r>
            <a:r>
              <a:rPr sz="1600" b="1" spc="-5" dirty="0">
                <a:latin typeface="Times New Roman"/>
                <a:cs typeface="Times New Roman"/>
              </a:rPr>
              <a:t>2</a:t>
            </a:r>
            <a:endParaRPr sz="1600" dirty="0">
              <a:latin typeface="Times New Roman"/>
              <a:cs typeface="Times New Roman"/>
            </a:endParaRPr>
          </a:p>
          <a:p>
            <a:pPr marR="5080" algn="r">
              <a:lnSpc>
                <a:spcPct val="100000"/>
              </a:lnSpc>
              <a:spcBef>
                <a:spcPts val="1295"/>
              </a:spcBef>
            </a:pPr>
            <a:r>
              <a:rPr sz="1600" b="1" spc="-5" dirty="0">
                <a:latin typeface="Times New Roman"/>
                <a:cs typeface="Times New Roman"/>
              </a:rPr>
              <a:t>Literature</a:t>
            </a:r>
            <a:r>
              <a:rPr sz="1600" b="1" spc="-40" dirty="0">
                <a:latin typeface="Times New Roman"/>
                <a:cs typeface="Times New Roman"/>
              </a:rPr>
              <a:t> </a:t>
            </a:r>
            <a:r>
              <a:rPr sz="1600" b="1" spc="-5" dirty="0">
                <a:latin typeface="Times New Roman"/>
                <a:cs typeface="Times New Roman"/>
              </a:rPr>
              <a:t>Review</a:t>
            </a:r>
            <a:endParaRPr sz="1600" dirty="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13</a:t>
            </a:r>
          </a:p>
        </p:txBody>
      </p:sp>
      <p:sp>
        <p:nvSpPr>
          <p:cNvPr id="4" name="object 4"/>
          <p:cNvSpPr txBox="1"/>
          <p:nvPr/>
        </p:nvSpPr>
        <p:spPr>
          <a:xfrm>
            <a:off x="1359153" y="2025141"/>
            <a:ext cx="5307965" cy="7721600"/>
          </a:xfrm>
          <a:prstGeom prst="rect">
            <a:avLst/>
          </a:prstGeom>
        </p:spPr>
        <p:txBody>
          <a:bodyPr vert="horz" wrap="square" lIns="0" tIns="12700" rIns="0" bIns="0" rtlCol="0">
            <a:spAutoFit/>
          </a:bodyPr>
          <a:lstStyle/>
          <a:p>
            <a:pPr marL="12700" marR="19050" algn="just">
              <a:lnSpc>
                <a:spcPct val="142500"/>
              </a:lnSpc>
              <a:spcBef>
                <a:spcPts val="100"/>
              </a:spcBef>
            </a:pPr>
            <a:r>
              <a:rPr sz="1200" dirty="0">
                <a:latin typeface="Times New Roman"/>
                <a:cs typeface="Times New Roman"/>
              </a:rPr>
              <a:t>Many </a:t>
            </a:r>
            <a:r>
              <a:rPr sz="1200" spc="-5" dirty="0">
                <a:latin typeface="Times New Roman"/>
                <a:cs typeface="Times New Roman"/>
              </a:rPr>
              <a:t>research </a:t>
            </a:r>
            <a:r>
              <a:rPr sz="1200" dirty="0">
                <a:latin typeface="Times New Roman"/>
                <a:cs typeface="Times New Roman"/>
              </a:rPr>
              <a:t>have been done on the subject </a:t>
            </a:r>
            <a:r>
              <a:rPr sz="1200" spc="5" dirty="0">
                <a:latin typeface="Times New Roman"/>
                <a:cs typeface="Times New Roman"/>
              </a:rPr>
              <a:t>of </a:t>
            </a:r>
            <a:r>
              <a:rPr sz="1200" spc="-5" dirty="0">
                <a:latin typeface="Times New Roman"/>
                <a:cs typeface="Times New Roman"/>
              </a:rPr>
              <a:t>sentiment analysis </a:t>
            </a:r>
            <a:r>
              <a:rPr sz="1200" dirty="0">
                <a:latin typeface="Times New Roman"/>
                <a:cs typeface="Times New Roman"/>
              </a:rPr>
              <a:t>in </a:t>
            </a:r>
            <a:r>
              <a:rPr sz="1200" spc="-5" dirty="0">
                <a:latin typeface="Times New Roman"/>
                <a:cs typeface="Times New Roman"/>
              </a:rPr>
              <a:t>past. Latest </a:t>
            </a:r>
            <a:r>
              <a:rPr sz="1200" dirty="0">
                <a:latin typeface="Times New Roman"/>
                <a:cs typeface="Times New Roman"/>
              </a:rPr>
              <a:t> </a:t>
            </a:r>
            <a:r>
              <a:rPr sz="1200" spc="-5" dirty="0">
                <a:latin typeface="Times New Roman"/>
                <a:cs typeface="Times New Roman"/>
              </a:rPr>
              <a:t>research </a:t>
            </a:r>
            <a:r>
              <a:rPr sz="1200" dirty="0">
                <a:latin typeface="Times New Roman"/>
                <a:cs typeface="Times New Roman"/>
              </a:rPr>
              <a:t>in this </a:t>
            </a:r>
            <a:r>
              <a:rPr sz="1200" spc="-5" dirty="0">
                <a:latin typeface="Times New Roman"/>
                <a:cs typeface="Times New Roman"/>
              </a:rPr>
              <a:t>area is to perform sentiment analysis </a:t>
            </a:r>
            <a:r>
              <a:rPr sz="1200" dirty="0">
                <a:latin typeface="Times New Roman"/>
                <a:cs typeface="Times New Roman"/>
              </a:rPr>
              <a:t>on </a:t>
            </a:r>
            <a:r>
              <a:rPr sz="1200" spc="-5" dirty="0">
                <a:latin typeface="Times New Roman"/>
                <a:cs typeface="Times New Roman"/>
              </a:rPr>
              <a:t>data generated </a:t>
            </a:r>
            <a:r>
              <a:rPr sz="1200" dirty="0">
                <a:latin typeface="Times New Roman"/>
                <a:cs typeface="Times New Roman"/>
              </a:rPr>
              <a:t>by user from </a:t>
            </a:r>
            <a:r>
              <a:rPr sz="1200" spc="5" dirty="0">
                <a:latin typeface="Times New Roman"/>
                <a:cs typeface="Times New Roman"/>
              </a:rPr>
              <a:t> </a:t>
            </a:r>
            <a:r>
              <a:rPr sz="1200" dirty="0">
                <a:latin typeface="Times New Roman"/>
                <a:cs typeface="Times New Roman"/>
              </a:rPr>
              <a:t>many</a:t>
            </a:r>
            <a:r>
              <a:rPr sz="1200" spc="5" dirty="0">
                <a:latin typeface="Times New Roman"/>
                <a:cs typeface="Times New Roman"/>
              </a:rPr>
              <a:t> </a:t>
            </a:r>
            <a:r>
              <a:rPr sz="1200" dirty="0">
                <a:latin typeface="Times New Roman"/>
                <a:cs typeface="Times New Roman"/>
              </a:rPr>
              <a:t>social</a:t>
            </a:r>
            <a:r>
              <a:rPr sz="1200" spc="5" dirty="0">
                <a:latin typeface="Times New Roman"/>
                <a:cs typeface="Times New Roman"/>
              </a:rPr>
              <a:t> </a:t>
            </a:r>
            <a:r>
              <a:rPr sz="1200" dirty="0">
                <a:latin typeface="Times New Roman"/>
                <a:cs typeface="Times New Roman"/>
              </a:rPr>
              <a:t>networking</a:t>
            </a:r>
            <a:r>
              <a:rPr sz="1200" spc="5" dirty="0">
                <a:latin typeface="Times New Roman"/>
                <a:cs typeface="Times New Roman"/>
              </a:rPr>
              <a:t> </a:t>
            </a:r>
            <a:r>
              <a:rPr sz="1200" spc="-5" dirty="0">
                <a:latin typeface="Times New Roman"/>
                <a:cs typeface="Times New Roman"/>
              </a:rPr>
              <a:t>websites</a:t>
            </a:r>
            <a:r>
              <a:rPr sz="1200" dirty="0">
                <a:latin typeface="Times New Roman"/>
                <a:cs typeface="Times New Roman"/>
              </a:rPr>
              <a:t> like</a:t>
            </a:r>
            <a:r>
              <a:rPr sz="1200" spc="5" dirty="0">
                <a:latin typeface="Times New Roman"/>
                <a:cs typeface="Times New Roman"/>
              </a:rPr>
              <a:t> </a:t>
            </a:r>
            <a:r>
              <a:rPr sz="1200" spc="-5" dirty="0">
                <a:latin typeface="Times New Roman"/>
                <a:cs typeface="Times New Roman"/>
              </a:rPr>
              <a:t>Facebook,</a:t>
            </a:r>
            <a:r>
              <a:rPr sz="1200" dirty="0">
                <a:latin typeface="Times New Roman"/>
                <a:cs typeface="Times New Roman"/>
              </a:rPr>
              <a:t> </a:t>
            </a:r>
            <a:r>
              <a:rPr sz="1200" spc="-5" dirty="0">
                <a:latin typeface="Times New Roman"/>
                <a:cs typeface="Times New Roman"/>
              </a:rPr>
              <a:t>Twitter,</a:t>
            </a:r>
            <a:r>
              <a:rPr sz="1200" dirty="0">
                <a:latin typeface="Times New Roman"/>
                <a:cs typeface="Times New Roman"/>
              </a:rPr>
              <a:t> Amazon,</a:t>
            </a:r>
            <a:r>
              <a:rPr sz="1200" spc="5" dirty="0">
                <a:latin typeface="Times New Roman"/>
                <a:cs typeface="Times New Roman"/>
              </a:rPr>
              <a:t> </a:t>
            </a:r>
            <a:r>
              <a:rPr sz="1200" spc="-5" dirty="0">
                <a:latin typeface="Times New Roman"/>
                <a:cs typeface="Times New Roman"/>
              </a:rPr>
              <a:t>etc.</a:t>
            </a:r>
            <a:r>
              <a:rPr sz="1200" dirty="0">
                <a:latin typeface="Times New Roman"/>
                <a:cs typeface="Times New Roman"/>
              </a:rPr>
              <a:t> Mostly </a:t>
            </a:r>
            <a:r>
              <a:rPr sz="1200" spc="5" dirty="0">
                <a:latin typeface="Times New Roman"/>
                <a:cs typeface="Times New Roman"/>
              </a:rPr>
              <a:t> </a:t>
            </a:r>
            <a:r>
              <a:rPr sz="1200" spc="-5" dirty="0">
                <a:latin typeface="Times New Roman"/>
                <a:cs typeface="Times New Roman"/>
              </a:rPr>
              <a:t>research </a:t>
            </a:r>
            <a:r>
              <a:rPr sz="1200" dirty="0">
                <a:latin typeface="Times New Roman"/>
                <a:cs typeface="Times New Roman"/>
              </a:rPr>
              <a:t>on sentiment </a:t>
            </a:r>
            <a:r>
              <a:rPr sz="1200" spc="-5" dirty="0">
                <a:latin typeface="Times New Roman"/>
                <a:cs typeface="Times New Roman"/>
              </a:rPr>
              <a:t>analysis </a:t>
            </a:r>
            <a:r>
              <a:rPr sz="1200" dirty="0">
                <a:latin typeface="Times New Roman"/>
                <a:cs typeface="Times New Roman"/>
              </a:rPr>
              <a:t>depend on machine </a:t>
            </a:r>
            <a:r>
              <a:rPr sz="1200" spc="-5" dirty="0">
                <a:latin typeface="Times New Roman"/>
                <a:cs typeface="Times New Roman"/>
              </a:rPr>
              <a:t>learning algorithms, whose </a:t>
            </a:r>
            <a:r>
              <a:rPr sz="1200" dirty="0">
                <a:latin typeface="Times New Roman"/>
                <a:cs typeface="Times New Roman"/>
              </a:rPr>
              <a:t>main </a:t>
            </a:r>
            <a:r>
              <a:rPr sz="1200" spc="5" dirty="0">
                <a:latin typeface="Times New Roman"/>
                <a:cs typeface="Times New Roman"/>
              </a:rPr>
              <a:t> </a:t>
            </a:r>
            <a:r>
              <a:rPr sz="1200" spc="-5" dirty="0">
                <a:latin typeface="Times New Roman"/>
                <a:cs typeface="Times New Roman"/>
              </a:rPr>
              <a:t>focus is</a:t>
            </a:r>
            <a:r>
              <a:rPr sz="1200" dirty="0">
                <a:latin typeface="Times New Roman"/>
                <a:cs typeface="Times New Roman"/>
              </a:rPr>
              <a:t> to find </a:t>
            </a:r>
            <a:r>
              <a:rPr sz="1200" spc="-5" dirty="0">
                <a:latin typeface="Times New Roman"/>
                <a:cs typeface="Times New Roman"/>
              </a:rPr>
              <a:t>whether</a:t>
            </a:r>
            <a:r>
              <a:rPr sz="1200" dirty="0">
                <a:latin typeface="Times New Roman"/>
                <a:cs typeface="Times New Roman"/>
              </a:rPr>
              <a:t> </a:t>
            </a:r>
            <a:r>
              <a:rPr sz="1200" spc="-5" dirty="0">
                <a:latin typeface="Times New Roman"/>
                <a:cs typeface="Times New Roman"/>
              </a:rPr>
              <a:t>given </a:t>
            </a:r>
            <a:r>
              <a:rPr sz="1200" dirty="0">
                <a:latin typeface="Times New Roman"/>
                <a:cs typeface="Times New Roman"/>
              </a:rPr>
              <a:t>text </a:t>
            </a:r>
            <a:r>
              <a:rPr sz="1200" spc="-5" dirty="0">
                <a:latin typeface="Times New Roman"/>
                <a:cs typeface="Times New Roman"/>
              </a:rPr>
              <a:t>is</a:t>
            </a:r>
            <a:r>
              <a:rPr sz="1200" spc="290" dirty="0">
                <a:latin typeface="Times New Roman"/>
                <a:cs typeface="Times New Roman"/>
              </a:rPr>
              <a:t> </a:t>
            </a:r>
            <a:r>
              <a:rPr sz="1200" dirty="0">
                <a:latin typeface="Times New Roman"/>
                <a:cs typeface="Times New Roman"/>
              </a:rPr>
              <a:t>in </a:t>
            </a:r>
            <a:r>
              <a:rPr sz="1200" spc="-5" dirty="0">
                <a:latin typeface="Times New Roman"/>
                <a:cs typeface="Times New Roman"/>
              </a:rPr>
              <a:t>favor </a:t>
            </a:r>
            <a:r>
              <a:rPr sz="1200" spc="5" dirty="0">
                <a:latin typeface="Times New Roman"/>
                <a:cs typeface="Times New Roman"/>
              </a:rPr>
              <a:t>or </a:t>
            </a:r>
            <a:r>
              <a:rPr sz="1200" spc="-5" dirty="0">
                <a:latin typeface="Times New Roman"/>
                <a:cs typeface="Times New Roman"/>
              </a:rPr>
              <a:t>against</a:t>
            </a:r>
            <a:r>
              <a:rPr sz="1200" spc="290" dirty="0">
                <a:latin typeface="Times New Roman"/>
                <a:cs typeface="Times New Roman"/>
              </a:rPr>
              <a:t> </a:t>
            </a:r>
            <a:r>
              <a:rPr sz="1200" spc="-5" dirty="0">
                <a:latin typeface="Times New Roman"/>
                <a:cs typeface="Times New Roman"/>
              </a:rPr>
              <a:t>and </a:t>
            </a:r>
            <a:r>
              <a:rPr sz="1200" dirty="0">
                <a:latin typeface="Times New Roman"/>
                <a:cs typeface="Times New Roman"/>
              </a:rPr>
              <a:t>to identify polarity of </a:t>
            </a:r>
            <a:r>
              <a:rPr sz="1200" spc="5" dirty="0">
                <a:latin typeface="Times New Roman"/>
                <a:cs typeface="Times New Roman"/>
              </a:rPr>
              <a:t> </a:t>
            </a:r>
            <a:r>
              <a:rPr sz="1200" dirty="0">
                <a:latin typeface="Times New Roman"/>
                <a:cs typeface="Times New Roman"/>
              </a:rPr>
              <a:t>text. </a:t>
            </a:r>
            <a:r>
              <a:rPr sz="1200" spc="-15" dirty="0">
                <a:latin typeface="Times New Roman"/>
                <a:cs typeface="Times New Roman"/>
              </a:rPr>
              <a:t>In </a:t>
            </a:r>
            <a:r>
              <a:rPr sz="1200" dirty="0">
                <a:latin typeface="Times New Roman"/>
                <a:cs typeface="Times New Roman"/>
              </a:rPr>
              <a:t>this </a:t>
            </a:r>
            <a:r>
              <a:rPr sz="1200" spc="-5" dirty="0">
                <a:latin typeface="Times New Roman"/>
                <a:cs typeface="Times New Roman"/>
              </a:rPr>
              <a:t>chapter we will provide insight </a:t>
            </a:r>
            <a:r>
              <a:rPr sz="1200" dirty="0">
                <a:latin typeface="Times New Roman"/>
                <a:cs typeface="Times New Roman"/>
              </a:rPr>
              <a:t>of some of the </a:t>
            </a:r>
            <a:r>
              <a:rPr sz="1200" spc="-5" dirty="0">
                <a:latin typeface="Times New Roman"/>
                <a:cs typeface="Times New Roman"/>
              </a:rPr>
              <a:t>research </a:t>
            </a:r>
            <a:r>
              <a:rPr sz="1200" dirty="0">
                <a:latin typeface="Times New Roman"/>
                <a:cs typeface="Times New Roman"/>
              </a:rPr>
              <a:t>work </a:t>
            </a:r>
            <a:r>
              <a:rPr sz="1200" spc="-5" dirty="0">
                <a:latin typeface="Times New Roman"/>
                <a:cs typeface="Times New Roman"/>
              </a:rPr>
              <a:t>which helps </a:t>
            </a:r>
            <a:r>
              <a:rPr sz="1200" dirty="0">
                <a:latin typeface="Times New Roman"/>
                <a:cs typeface="Times New Roman"/>
              </a:rPr>
              <a:t> </a:t>
            </a:r>
            <a:r>
              <a:rPr sz="1200" spc="-5" dirty="0">
                <a:latin typeface="Times New Roman"/>
                <a:cs typeface="Times New Roman"/>
              </a:rPr>
              <a:t>us </a:t>
            </a:r>
            <a:r>
              <a:rPr sz="1200" dirty="0">
                <a:latin typeface="Times New Roman"/>
                <a:cs typeface="Times New Roman"/>
              </a:rPr>
              <a:t>to </a:t>
            </a:r>
            <a:r>
              <a:rPr sz="1200" spc="-5" dirty="0">
                <a:latin typeface="Times New Roman"/>
                <a:cs typeface="Times New Roman"/>
              </a:rPr>
              <a:t>understand</a:t>
            </a:r>
            <a:r>
              <a:rPr sz="1200" dirty="0">
                <a:latin typeface="Times New Roman"/>
                <a:cs typeface="Times New Roman"/>
              </a:rPr>
              <a:t> the topic </a:t>
            </a:r>
            <a:r>
              <a:rPr sz="1200" spc="-5" dirty="0">
                <a:latin typeface="Times New Roman"/>
                <a:cs typeface="Times New Roman"/>
              </a:rPr>
              <a:t>deep.</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12700" algn="just">
              <a:lnSpc>
                <a:spcPct val="100000"/>
              </a:lnSpc>
              <a:spcBef>
                <a:spcPts val="5"/>
              </a:spcBef>
            </a:pPr>
            <a:r>
              <a:rPr sz="1400" b="1" spc="-5" dirty="0">
                <a:latin typeface="Times New Roman"/>
                <a:cs typeface="Times New Roman"/>
              </a:rPr>
              <a:t>P. Pang, </a:t>
            </a:r>
            <a:r>
              <a:rPr sz="1400" b="1" dirty="0">
                <a:latin typeface="Times New Roman"/>
                <a:cs typeface="Times New Roman"/>
              </a:rPr>
              <a:t>L.</a:t>
            </a:r>
            <a:r>
              <a:rPr sz="1400" b="1" spc="-10" dirty="0">
                <a:latin typeface="Times New Roman"/>
                <a:cs typeface="Times New Roman"/>
              </a:rPr>
              <a:t> </a:t>
            </a:r>
            <a:r>
              <a:rPr sz="1400" b="1" dirty="0">
                <a:latin typeface="Times New Roman"/>
                <a:cs typeface="Times New Roman"/>
              </a:rPr>
              <a:t>Lee,</a:t>
            </a:r>
            <a:r>
              <a:rPr sz="1400" b="1" spc="-5" dirty="0">
                <a:latin typeface="Times New Roman"/>
                <a:cs typeface="Times New Roman"/>
              </a:rPr>
              <a:t> </a:t>
            </a:r>
            <a:r>
              <a:rPr sz="1400" b="1" dirty="0">
                <a:latin typeface="Times New Roman"/>
                <a:cs typeface="Times New Roman"/>
              </a:rPr>
              <a:t>S.</a:t>
            </a:r>
            <a:r>
              <a:rPr sz="1400" b="1" spc="-10" dirty="0">
                <a:latin typeface="Times New Roman"/>
                <a:cs typeface="Times New Roman"/>
              </a:rPr>
              <a:t> </a:t>
            </a:r>
            <a:r>
              <a:rPr sz="1400" b="1" spc="-5" dirty="0">
                <a:latin typeface="Times New Roman"/>
                <a:cs typeface="Times New Roman"/>
              </a:rPr>
              <a:t>Vaithyanathan</a:t>
            </a:r>
            <a:r>
              <a:rPr sz="1400" b="1" spc="10" dirty="0">
                <a:latin typeface="Times New Roman"/>
                <a:cs typeface="Times New Roman"/>
              </a:rPr>
              <a:t> </a:t>
            </a:r>
            <a:r>
              <a:rPr sz="1400" b="1" i="1" spc="-10" dirty="0">
                <a:latin typeface="Times New Roman"/>
                <a:cs typeface="Times New Roman"/>
              </a:rPr>
              <a:t>et</a:t>
            </a:r>
            <a:r>
              <a:rPr sz="1400" b="1" i="1" spc="5" dirty="0">
                <a:latin typeface="Times New Roman"/>
                <a:cs typeface="Times New Roman"/>
              </a:rPr>
              <a:t> </a:t>
            </a:r>
            <a:r>
              <a:rPr sz="1400" b="1" i="1" spc="-5" dirty="0">
                <a:latin typeface="Times New Roman"/>
                <a:cs typeface="Times New Roman"/>
              </a:rPr>
              <a:t>al</a:t>
            </a:r>
            <a:r>
              <a:rPr sz="1400" b="1" i="1" spc="-10" dirty="0">
                <a:latin typeface="Times New Roman"/>
                <a:cs typeface="Times New Roman"/>
              </a:rPr>
              <a:t> </a:t>
            </a:r>
            <a:r>
              <a:rPr sz="1400" b="1" dirty="0">
                <a:latin typeface="Times New Roman"/>
                <a:cs typeface="Times New Roman"/>
              </a:rPr>
              <a:t>[8]</a:t>
            </a:r>
            <a:endParaRPr sz="1400" dirty="0">
              <a:latin typeface="Times New Roman"/>
              <a:cs typeface="Times New Roman"/>
            </a:endParaRPr>
          </a:p>
          <a:p>
            <a:pPr marL="12700" marR="5080" algn="just">
              <a:lnSpc>
                <a:spcPct val="142900"/>
              </a:lnSpc>
              <a:spcBef>
                <a:spcPts val="145"/>
              </a:spcBef>
            </a:pPr>
            <a:r>
              <a:rPr sz="1200" dirty="0">
                <a:latin typeface="Times New Roman"/>
                <a:cs typeface="Times New Roman"/>
              </a:rPr>
              <a:t>They </a:t>
            </a:r>
            <a:r>
              <a:rPr sz="1200" spc="-5" dirty="0">
                <a:latin typeface="Times New Roman"/>
                <a:cs typeface="Times New Roman"/>
              </a:rPr>
              <a:t>were </a:t>
            </a:r>
            <a:r>
              <a:rPr sz="1200" dirty="0">
                <a:latin typeface="Times New Roman"/>
                <a:cs typeface="Times New Roman"/>
              </a:rPr>
              <a:t>the </a:t>
            </a:r>
            <a:r>
              <a:rPr sz="1200" spc="-5" dirty="0">
                <a:latin typeface="Times New Roman"/>
                <a:cs typeface="Times New Roman"/>
              </a:rPr>
              <a:t>first </a:t>
            </a:r>
            <a:r>
              <a:rPr sz="1200" dirty="0">
                <a:latin typeface="Times New Roman"/>
                <a:cs typeface="Times New Roman"/>
              </a:rPr>
              <a:t>to work on </a:t>
            </a:r>
            <a:r>
              <a:rPr sz="1200" spc="-5" dirty="0">
                <a:latin typeface="Times New Roman"/>
                <a:cs typeface="Times New Roman"/>
              </a:rPr>
              <a:t>sentiment analysis. Their </a:t>
            </a:r>
            <a:r>
              <a:rPr sz="1200" dirty="0">
                <a:latin typeface="Times New Roman"/>
                <a:cs typeface="Times New Roman"/>
              </a:rPr>
              <a:t>main </a:t>
            </a:r>
            <a:r>
              <a:rPr sz="1200" spc="-5" dirty="0">
                <a:latin typeface="Times New Roman"/>
                <a:cs typeface="Times New Roman"/>
              </a:rPr>
              <a:t>aim was </a:t>
            </a:r>
            <a:r>
              <a:rPr sz="1200" dirty="0">
                <a:latin typeface="Times New Roman"/>
                <a:cs typeface="Times New Roman"/>
              </a:rPr>
              <a:t>to classify text </a:t>
            </a:r>
            <a:r>
              <a:rPr sz="1200" spc="5" dirty="0">
                <a:latin typeface="Times New Roman"/>
                <a:cs typeface="Times New Roman"/>
              </a:rPr>
              <a:t> by </a:t>
            </a:r>
            <a:r>
              <a:rPr sz="1200" spc="-5" dirty="0">
                <a:latin typeface="Times New Roman"/>
                <a:cs typeface="Times New Roman"/>
              </a:rPr>
              <a:t>overall sentiment, </a:t>
            </a:r>
            <a:r>
              <a:rPr sz="1200" dirty="0">
                <a:latin typeface="Times New Roman"/>
                <a:cs typeface="Times New Roman"/>
              </a:rPr>
              <a:t>not just </a:t>
            </a:r>
            <a:r>
              <a:rPr sz="1200" spc="5" dirty="0">
                <a:latin typeface="Times New Roman"/>
                <a:cs typeface="Times New Roman"/>
              </a:rPr>
              <a:t>by </a:t>
            </a:r>
            <a:r>
              <a:rPr sz="1200" dirty="0">
                <a:latin typeface="Times New Roman"/>
                <a:cs typeface="Times New Roman"/>
              </a:rPr>
              <a:t>topic </a:t>
            </a:r>
            <a:r>
              <a:rPr sz="1200" spc="-5" dirty="0">
                <a:latin typeface="Times New Roman"/>
                <a:cs typeface="Times New Roman"/>
              </a:rPr>
              <a:t>e.g., classifying </a:t>
            </a:r>
            <a:r>
              <a:rPr sz="1200" dirty="0">
                <a:latin typeface="Times New Roman"/>
                <a:cs typeface="Times New Roman"/>
              </a:rPr>
              <a:t>movie </a:t>
            </a:r>
            <a:r>
              <a:rPr sz="1200" spc="-5" dirty="0">
                <a:latin typeface="Times New Roman"/>
                <a:cs typeface="Times New Roman"/>
              </a:rPr>
              <a:t>review either </a:t>
            </a:r>
            <a:r>
              <a:rPr sz="1200" dirty="0">
                <a:latin typeface="Times New Roman"/>
                <a:cs typeface="Times New Roman"/>
              </a:rPr>
              <a:t>positive or </a:t>
            </a:r>
            <a:r>
              <a:rPr sz="1200" spc="5" dirty="0">
                <a:latin typeface="Times New Roman"/>
                <a:cs typeface="Times New Roman"/>
              </a:rPr>
              <a:t> </a:t>
            </a:r>
            <a:r>
              <a:rPr sz="1200" spc="-5" dirty="0">
                <a:latin typeface="Times New Roman"/>
                <a:cs typeface="Times New Roman"/>
              </a:rPr>
              <a:t>negative. </a:t>
            </a:r>
            <a:r>
              <a:rPr sz="1200" spc="5" dirty="0">
                <a:latin typeface="Times New Roman"/>
                <a:cs typeface="Times New Roman"/>
              </a:rPr>
              <a:t>They </a:t>
            </a:r>
            <a:r>
              <a:rPr sz="1200" dirty="0">
                <a:latin typeface="Times New Roman"/>
                <a:cs typeface="Times New Roman"/>
              </a:rPr>
              <a:t>apply machine learning </a:t>
            </a:r>
            <a:r>
              <a:rPr sz="1200" spc="-5" dirty="0">
                <a:latin typeface="Times New Roman"/>
                <a:cs typeface="Times New Roman"/>
              </a:rPr>
              <a:t>algorithm </a:t>
            </a:r>
            <a:r>
              <a:rPr sz="1200" dirty="0">
                <a:latin typeface="Times New Roman"/>
                <a:cs typeface="Times New Roman"/>
              </a:rPr>
              <a:t>on movie </a:t>
            </a:r>
            <a:r>
              <a:rPr sz="1200" spc="-5" dirty="0">
                <a:latin typeface="Times New Roman"/>
                <a:cs typeface="Times New Roman"/>
              </a:rPr>
              <a:t>review database which </a:t>
            </a:r>
            <a:r>
              <a:rPr sz="1200" dirty="0">
                <a:latin typeface="Times New Roman"/>
                <a:cs typeface="Times New Roman"/>
              </a:rPr>
              <a:t> </a:t>
            </a:r>
            <a:r>
              <a:rPr sz="1200" spc="-5" dirty="0">
                <a:latin typeface="Times New Roman"/>
                <a:cs typeface="Times New Roman"/>
              </a:rPr>
              <a:t>results </a:t>
            </a:r>
            <a:r>
              <a:rPr sz="1200" dirty="0">
                <a:latin typeface="Times New Roman"/>
                <a:cs typeface="Times New Roman"/>
              </a:rPr>
              <a:t>that these </a:t>
            </a:r>
            <a:r>
              <a:rPr sz="1200" spc="-5" dirty="0">
                <a:latin typeface="Times New Roman"/>
                <a:cs typeface="Times New Roman"/>
              </a:rPr>
              <a:t>algorithms out-perform </a:t>
            </a:r>
            <a:r>
              <a:rPr sz="1200" dirty="0">
                <a:latin typeface="Times New Roman"/>
                <a:cs typeface="Times New Roman"/>
              </a:rPr>
              <a:t>human </a:t>
            </a:r>
            <a:r>
              <a:rPr sz="1200" spc="-5" dirty="0">
                <a:latin typeface="Times New Roman"/>
                <a:cs typeface="Times New Roman"/>
              </a:rPr>
              <a:t>produced algorithms. </a:t>
            </a:r>
            <a:r>
              <a:rPr sz="1200" dirty="0">
                <a:latin typeface="Times New Roman"/>
                <a:cs typeface="Times New Roman"/>
              </a:rPr>
              <a:t>The </a:t>
            </a:r>
            <a:r>
              <a:rPr sz="1200" spc="-5" dirty="0">
                <a:latin typeface="Times New Roman"/>
                <a:cs typeface="Times New Roman"/>
              </a:rPr>
              <a:t>machine </a:t>
            </a:r>
            <a:r>
              <a:rPr sz="1200" dirty="0">
                <a:latin typeface="Times New Roman"/>
                <a:cs typeface="Times New Roman"/>
              </a:rPr>
              <a:t> </a:t>
            </a:r>
            <a:r>
              <a:rPr sz="1200" spc="-5" dirty="0">
                <a:latin typeface="Times New Roman"/>
                <a:cs typeface="Times New Roman"/>
              </a:rPr>
              <a:t>learning algorithms </a:t>
            </a:r>
            <a:r>
              <a:rPr sz="1200" spc="5" dirty="0">
                <a:latin typeface="Times New Roman"/>
                <a:cs typeface="Times New Roman"/>
              </a:rPr>
              <a:t>they </a:t>
            </a:r>
            <a:r>
              <a:rPr sz="1200" spc="-5" dirty="0">
                <a:latin typeface="Times New Roman"/>
                <a:cs typeface="Times New Roman"/>
              </a:rPr>
              <a:t>use </a:t>
            </a:r>
            <a:r>
              <a:rPr sz="1200" dirty="0">
                <a:latin typeface="Times New Roman"/>
                <a:cs typeface="Times New Roman"/>
              </a:rPr>
              <a:t>are </a:t>
            </a:r>
            <a:r>
              <a:rPr sz="1200" spc="-5" dirty="0">
                <a:latin typeface="Times New Roman"/>
                <a:cs typeface="Times New Roman"/>
              </a:rPr>
              <a:t>Naïve-Bayes, </a:t>
            </a:r>
            <a:r>
              <a:rPr sz="1200" dirty="0">
                <a:latin typeface="Times New Roman"/>
                <a:cs typeface="Times New Roman"/>
              </a:rPr>
              <a:t>maximum </a:t>
            </a:r>
            <a:r>
              <a:rPr sz="1200" spc="-5" dirty="0">
                <a:latin typeface="Times New Roman"/>
                <a:cs typeface="Times New Roman"/>
              </a:rPr>
              <a:t>entropy, and </a:t>
            </a:r>
            <a:r>
              <a:rPr sz="1200" dirty="0">
                <a:latin typeface="Times New Roman"/>
                <a:cs typeface="Times New Roman"/>
              </a:rPr>
              <a:t>support </a:t>
            </a:r>
            <a:r>
              <a:rPr sz="1200" spc="-5" dirty="0">
                <a:latin typeface="Times New Roman"/>
                <a:cs typeface="Times New Roman"/>
              </a:rPr>
              <a:t>vector </a:t>
            </a:r>
            <a:r>
              <a:rPr sz="1200" dirty="0">
                <a:latin typeface="Times New Roman"/>
                <a:cs typeface="Times New Roman"/>
              </a:rPr>
              <a:t> </a:t>
            </a:r>
            <a:r>
              <a:rPr sz="1200" spc="-5" dirty="0">
                <a:latin typeface="Times New Roman"/>
                <a:cs typeface="Times New Roman"/>
              </a:rPr>
              <a:t>machines.</a:t>
            </a:r>
            <a:r>
              <a:rPr sz="1200" dirty="0">
                <a:latin typeface="Times New Roman"/>
                <a:cs typeface="Times New Roman"/>
              </a:rPr>
              <a:t> They </a:t>
            </a:r>
            <a:r>
              <a:rPr sz="1200" spc="-5" dirty="0">
                <a:latin typeface="Times New Roman"/>
                <a:cs typeface="Times New Roman"/>
              </a:rPr>
              <a:t>also</a:t>
            </a:r>
            <a:r>
              <a:rPr sz="1200" dirty="0">
                <a:latin typeface="Times New Roman"/>
                <a:cs typeface="Times New Roman"/>
              </a:rPr>
              <a:t> conclude</a:t>
            </a:r>
            <a:r>
              <a:rPr sz="1200" spc="5" dirty="0">
                <a:latin typeface="Times New Roman"/>
                <a:cs typeface="Times New Roman"/>
              </a:rPr>
              <a:t> by </a:t>
            </a:r>
            <a:r>
              <a:rPr sz="1200" dirty="0">
                <a:latin typeface="Times New Roman"/>
                <a:cs typeface="Times New Roman"/>
              </a:rPr>
              <a:t>examining</a:t>
            </a:r>
            <a:r>
              <a:rPr sz="1200" spc="5" dirty="0">
                <a:latin typeface="Times New Roman"/>
                <a:cs typeface="Times New Roman"/>
              </a:rPr>
              <a:t> </a:t>
            </a:r>
            <a:r>
              <a:rPr sz="1200" dirty="0">
                <a:latin typeface="Times New Roman"/>
                <a:cs typeface="Times New Roman"/>
              </a:rPr>
              <a:t>various</a:t>
            </a:r>
            <a:r>
              <a:rPr sz="1200" spc="5" dirty="0">
                <a:latin typeface="Times New Roman"/>
                <a:cs typeface="Times New Roman"/>
              </a:rPr>
              <a:t> </a:t>
            </a:r>
            <a:r>
              <a:rPr sz="1200" spc="-5" dirty="0">
                <a:latin typeface="Times New Roman"/>
                <a:cs typeface="Times New Roman"/>
              </a:rPr>
              <a:t>factors</a:t>
            </a:r>
            <a:r>
              <a:rPr sz="1200" dirty="0">
                <a:latin typeface="Times New Roman"/>
                <a:cs typeface="Times New Roman"/>
              </a:rPr>
              <a:t> that</a:t>
            </a:r>
            <a:r>
              <a:rPr sz="1200" spc="5" dirty="0">
                <a:latin typeface="Times New Roman"/>
                <a:cs typeface="Times New Roman"/>
              </a:rPr>
              <a:t> </a:t>
            </a:r>
            <a:r>
              <a:rPr sz="1200" spc="-5" dirty="0">
                <a:latin typeface="Times New Roman"/>
                <a:cs typeface="Times New Roman"/>
              </a:rPr>
              <a:t>classification</a:t>
            </a:r>
            <a:r>
              <a:rPr sz="1200" dirty="0">
                <a:latin typeface="Times New Roman"/>
                <a:cs typeface="Times New Roman"/>
              </a:rPr>
              <a:t> of </a:t>
            </a:r>
            <a:r>
              <a:rPr sz="1200" spc="5" dirty="0">
                <a:latin typeface="Times New Roman"/>
                <a:cs typeface="Times New Roman"/>
              </a:rPr>
              <a:t> </a:t>
            </a:r>
            <a:r>
              <a:rPr sz="1200" spc="-5" dirty="0">
                <a:latin typeface="Times New Roman"/>
                <a:cs typeface="Times New Roman"/>
              </a:rPr>
              <a:t>sentiment is </a:t>
            </a:r>
            <a:r>
              <a:rPr sz="1200" dirty="0">
                <a:latin typeface="Times New Roman"/>
                <a:cs typeface="Times New Roman"/>
              </a:rPr>
              <a:t>very </a:t>
            </a:r>
            <a:r>
              <a:rPr sz="1200" spc="-5" dirty="0">
                <a:latin typeface="Times New Roman"/>
                <a:cs typeface="Times New Roman"/>
              </a:rPr>
              <a:t>challenging. </a:t>
            </a:r>
            <a:r>
              <a:rPr sz="1200" dirty="0">
                <a:latin typeface="Times New Roman"/>
                <a:cs typeface="Times New Roman"/>
              </a:rPr>
              <a:t>They </a:t>
            </a:r>
            <a:r>
              <a:rPr sz="1200" spc="-5" dirty="0">
                <a:latin typeface="Times New Roman"/>
                <a:cs typeface="Times New Roman"/>
              </a:rPr>
              <a:t>show </a:t>
            </a:r>
            <a:r>
              <a:rPr sz="1200" dirty="0">
                <a:latin typeface="Times New Roman"/>
                <a:cs typeface="Times New Roman"/>
              </a:rPr>
              <a:t>supervised </a:t>
            </a:r>
            <a:r>
              <a:rPr sz="1200" spc="-5" dirty="0">
                <a:latin typeface="Times New Roman"/>
                <a:cs typeface="Times New Roman"/>
              </a:rPr>
              <a:t>machine </a:t>
            </a:r>
            <a:r>
              <a:rPr sz="1200" dirty="0">
                <a:latin typeface="Times New Roman"/>
                <a:cs typeface="Times New Roman"/>
              </a:rPr>
              <a:t>learning </a:t>
            </a:r>
            <a:r>
              <a:rPr sz="1200" spc="-5" dirty="0">
                <a:latin typeface="Times New Roman"/>
                <a:cs typeface="Times New Roman"/>
              </a:rPr>
              <a:t>algorithms </a:t>
            </a:r>
            <a:r>
              <a:rPr sz="1200" dirty="0">
                <a:latin typeface="Times New Roman"/>
                <a:cs typeface="Times New Roman"/>
              </a:rPr>
              <a:t>are </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base for </a:t>
            </a:r>
            <a:r>
              <a:rPr sz="1200" dirty="0">
                <a:latin typeface="Times New Roman"/>
                <a:cs typeface="Times New Roman"/>
              </a:rPr>
              <a:t>sentiment </a:t>
            </a:r>
            <a:r>
              <a:rPr sz="1200" spc="-5" dirty="0">
                <a:latin typeface="Times New Roman"/>
                <a:cs typeface="Times New Roman"/>
              </a:rPr>
              <a:t>analysis.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15"/>
              </a:spcBef>
            </a:pPr>
            <a:endParaRPr sz="1100" dirty="0">
              <a:latin typeface="Times New Roman"/>
              <a:cs typeface="Times New Roman"/>
            </a:endParaRPr>
          </a:p>
          <a:p>
            <a:pPr marL="12700" algn="just">
              <a:lnSpc>
                <a:spcPct val="100000"/>
              </a:lnSpc>
            </a:pPr>
            <a:r>
              <a:rPr sz="1400" b="1" spc="-5" dirty="0">
                <a:latin typeface="Times New Roman"/>
                <a:cs typeface="Times New Roman"/>
              </a:rPr>
              <a:t>P.</a:t>
            </a:r>
            <a:r>
              <a:rPr sz="1400" b="1" spc="-15" dirty="0">
                <a:latin typeface="Times New Roman"/>
                <a:cs typeface="Times New Roman"/>
              </a:rPr>
              <a:t> </a:t>
            </a:r>
            <a:r>
              <a:rPr sz="1400" b="1" spc="-5" dirty="0">
                <a:latin typeface="Times New Roman"/>
                <a:cs typeface="Times New Roman"/>
              </a:rPr>
              <a:t>Pang,</a:t>
            </a:r>
            <a:r>
              <a:rPr sz="1400" b="1" spc="-10" dirty="0">
                <a:latin typeface="Times New Roman"/>
                <a:cs typeface="Times New Roman"/>
              </a:rPr>
              <a:t> </a:t>
            </a:r>
            <a:r>
              <a:rPr sz="1400" b="1" dirty="0">
                <a:latin typeface="Times New Roman"/>
                <a:cs typeface="Times New Roman"/>
              </a:rPr>
              <a:t>L.</a:t>
            </a:r>
            <a:r>
              <a:rPr sz="1400" b="1" spc="-15" dirty="0">
                <a:latin typeface="Times New Roman"/>
                <a:cs typeface="Times New Roman"/>
              </a:rPr>
              <a:t> </a:t>
            </a:r>
            <a:r>
              <a:rPr sz="1400" b="1" dirty="0">
                <a:latin typeface="Times New Roman"/>
                <a:cs typeface="Times New Roman"/>
              </a:rPr>
              <a:t>Lee</a:t>
            </a:r>
            <a:r>
              <a:rPr sz="1400" b="1" spc="-10" dirty="0">
                <a:latin typeface="Times New Roman"/>
                <a:cs typeface="Times New Roman"/>
              </a:rPr>
              <a:t> </a:t>
            </a:r>
            <a:r>
              <a:rPr sz="1400" b="1" i="1" dirty="0">
                <a:latin typeface="Times New Roman"/>
                <a:cs typeface="Times New Roman"/>
              </a:rPr>
              <a:t>et</a:t>
            </a:r>
            <a:r>
              <a:rPr sz="1400" b="1" i="1" spc="-20" dirty="0">
                <a:latin typeface="Times New Roman"/>
                <a:cs typeface="Times New Roman"/>
              </a:rPr>
              <a:t> </a:t>
            </a:r>
            <a:r>
              <a:rPr sz="1400" b="1" i="1" dirty="0">
                <a:latin typeface="Times New Roman"/>
                <a:cs typeface="Times New Roman"/>
              </a:rPr>
              <a:t>al</a:t>
            </a:r>
            <a:r>
              <a:rPr sz="1400" b="1" i="1" spc="-10" dirty="0">
                <a:latin typeface="Times New Roman"/>
                <a:cs typeface="Times New Roman"/>
              </a:rPr>
              <a:t> </a:t>
            </a:r>
            <a:r>
              <a:rPr sz="1400" b="1" dirty="0">
                <a:latin typeface="Times New Roman"/>
                <a:cs typeface="Times New Roman"/>
              </a:rPr>
              <a:t>[9]</a:t>
            </a:r>
            <a:endParaRPr sz="1400" dirty="0">
              <a:latin typeface="Times New Roman"/>
              <a:cs typeface="Times New Roman"/>
            </a:endParaRPr>
          </a:p>
          <a:p>
            <a:pPr marL="12700" marR="19685" algn="just">
              <a:lnSpc>
                <a:spcPct val="143000"/>
              </a:lnSpc>
              <a:spcBef>
                <a:spcPts val="135"/>
              </a:spcBef>
            </a:pPr>
            <a:r>
              <a:rPr sz="1200" spc="5" dirty="0">
                <a:latin typeface="Times New Roman"/>
                <a:cs typeface="Times New Roman"/>
              </a:rPr>
              <a:t>By </a:t>
            </a:r>
            <a:r>
              <a:rPr sz="1200" spc="-5" dirty="0">
                <a:latin typeface="Times New Roman"/>
                <a:cs typeface="Times New Roman"/>
              </a:rPr>
              <a:t>collecting large </a:t>
            </a:r>
            <a:r>
              <a:rPr sz="1200" dirty="0">
                <a:latin typeface="Times New Roman"/>
                <a:cs typeface="Times New Roman"/>
              </a:rPr>
              <a:t>amount of </a:t>
            </a:r>
            <a:r>
              <a:rPr sz="1200" spc="-5" dirty="0">
                <a:latin typeface="Times New Roman"/>
                <a:cs typeface="Times New Roman"/>
              </a:rPr>
              <a:t>data </a:t>
            </a:r>
            <a:r>
              <a:rPr sz="1200" dirty="0">
                <a:latin typeface="Times New Roman"/>
                <a:cs typeface="Times New Roman"/>
              </a:rPr>
              <a:t>has </a:t>
            </a:r>
            <a:r>
              <a:rPr sz="1200" spc="-5" dirty="0">
                <a:latin typeface="Times New Roman"/>
                <a:cs typeface="Times New Roman"/>
              </a:rPr>
              <a:t>always </a:t>
            </a:r>
            <a:r>
              <a:rPr sz="1200" dirty="0">
                <a:latin typeface="Times New Roman"/>
                <a:cs typeface="Times New Roman"/>
              </a:rPr>
              <a:t>been a </a:t>
            </a:r>
            <a:r>
              <a:rPr sz="1200" spc="5" dirty="0">
                <a:latin typeface="Times New Roman"/>
                <a:cs typeface="Times New Roman"/>
              </a:rPr>
              <a:t>key </a:t>
            </a:r>
            <a:r>
              <a:rPr sz="1200" dirty="0">
                <a:latin typeface="Times New Roman"/>
                <a:cs typeface="Times New Roman"/>
              </a:rPr>
              <a:t>to find out </a:t>
            </a:r>
            <a:r>
              <a:rPr sz="1200" spc="-5" dirty="0">
                <a:latin typeface="Times New Roman"/>
                <a:cs typeface="Times New Roman"/>
              </a:rPr>
              <a:t>what people is </a:t>
            </a:r>
            <a:r>
              <a:rPr sz="1200" dirty="0">
                <a:latin typeface="Times New Roman"/>
                <a:cs typeface="Times New Roman"/>
              </a:rPr>
              <a:t> thinking or </a:t>
            </a:r>
            <a:r>
              <a:rPr sz="1200" spc="-5" dirty="0">
                <a:latin typeface="Times New Roman"/>
                <a:cs typeface="Times New Roman"/>
              </a:rPr>
              <a:t>expecting. With </a:t>
            </a:r>
            <a:r>
              <a:rPr sz="1200" dirty="0">
                <a:latin typeface="Times New Roman"/>
                <a:cs typeface="Times New Roman"/>
              </a:rPr>
              <a:t>the </a:t>
            </a:r>
            <a:r>
              <a:rPr sz="1200" spc="-5" dirty="0">
                <a:latin typeface="Times New Roman"/>
                <a:cs typeface="Times New Roman"/>
              </a:rPr>
              <a:t>emergence </a:t>
            </a:r>
            <a:r>
              <a:rPr sz="1200" dirty="0">
                <a:latin typeface="Times New Roman"/>
                <a:cs typeface="Times New Roman"/>
              </a:rPr>
              <a:t>in the </a:t>
            </a:r>
            <a:r>
              <a:rPr sz="1200" spc="-5" dirty="0">
                <a:latin typeface="Times New Roman"/>
                <a:cs typeface="Times New Roman"/>
              </a:rPr>
              <a:t>field </a:t>
            </a:r>
            <a:r>
              <a:rPr sz="1200" dirty="0">
                <a:latin typeface="Times New Roman"/>
                <a:cs typeface="Times New Roman"/>
              </a:rPr>
              <a:t>of </a:t>
            </a:r>
            <a:r>
              <a:rPr sz="1200" spc="-5" dirty="0">
                <a:latin typeface="Times New Roman"/>
                <a:cs typeface="Times New Roman"/>
              </a:rPr>
              <a:t>social media, </a:t>
            </a:r>
            <a:r>
              <a:rPr sz="1200" dirty="0">
                <a:latin typeface="Times New Roman"/>
                <a:cs typeface="Times New Roman"/>
              </a:rPr>
              <a:t>availability of </a:t>
            </a:r>
            <a:r>
              <a:rPr sz="1200" spc="5" dirty="0">
                <a:latin typeface="Times New Roman"/>
                <a:cs typeface="Times New Roman"/>
              </a:rPr>
              <a:t> </a:t>
            </a:r>
            <a:r>
              <a:rPr sz="1200" spc="-5" dirty="0">
                <a:latin typeface="Times New Roman"/>
                <a:cs typeface="Times New Roman"/>
              </a:rPr>
              <a:t>data which is </a:t>
            </a:r>
            <a:r>
              <a:rPr sz="1200" dirty="0">
                <a:latin typeface="Times New Roman"/>
                <a:cs typeface="Times New Roman"/>
              </a:rPr>
              <a:t>full of </a:t>
            </a:r>
            <a:r>
              <a:rPr sz="1200" spc="-5" dirty="0">
                <a:latin typeface="Times New Roman"/>
                <a:cs typeface="Times New Roman"/>
              </a:rPr>
              <a:t>opinion resources is </a:t>
            </a:r>
            <a:r>
              <a:rPr sz="1200" dirty="0">
                <a:latin typeface="Times New Roman"/>
                <a:cs typeface="Times New Roman"/>
              </a:rPr>
              <a:t>very high. </a:t>
            </a:r>
            <a:r>
              <a:rPr sz="1200" spc="-5" dirty="0">
                <a:latin typeface="Times New Roman"/>
                <a:cs typeface="Times New Roman"/>
              </a:rPr>
              <a:t>Other resources </a:t>
            </a:r>
            <a:r>
              <a:rPr sz="1200" dirty="0">
                <a:latin typeface="Times New Roman"/>
                <a:cs typeface="Times New Roman"/>
              </a:rPr>
              <a:t>such </a:t>
            </a:r>
            <a:r>
              <a:rPr sz="1200" spc="-5" dirty="0">
                <a:latin typeface="Times New Roman"/>
                <a:cs typeface="Times New Roman"/>
              </a:rPr>
              <a:t>as blogs, </a:t>
            </a:r>
            <a:r>
              <a:rPr sz="1200" dirty="0">
                <a:latin typeface="Times New Roman"/>
                <a:cs typeface="Times New Roman"/>
              </a:rPr>
              <a:t> </a:t>
            </a:r>
            <a:r>
              <a:rPr sz="1200" spc="-5" dirty="0">
                <a:latin typeface="Times New Roman"/>
                <a:cs typeface="Times New Roman"/>
              </a:rPr>
              <a:t>review sites, messages, etc. </a:t>
            </a:r>
            <a:r>
              <a:rPr sz="1200" dirty="0">
                <a:latin typeface="Times New Roman"/>
                <a:cs typeface="Times New Roman"/>
              </a:rPr>
              <a:t>are </a:t>
            </a:r>
            <a:r>
              <a:rPr sz="1200" spc="-5" dirty="0">
                <a:latin typeface="Times New Roman"/>
                <a:cs typeface="Times New Roman"/>
              </a:rPr>
              <a:t>helping us </a:t>
            </a:r>
            <a:r>
              <a:rPr sz="1200" dirty="0">
                <a:latin typeface="Times New Roman"/>
                <a:cs typeface="Times New Roman"/>
              </a:rPr>
              <a:t>to know </a:t>
            </a:r>
            <a:r>
              <a:rPr sz="1200" spc="-5" dirty="0">
                <a:latin typeface="Times New Roman"/>
                <a:cs typeface="Times New Roman"/>
              </a:rPr>
              <a:t>what people </a:t>
            </a:r>
            <a:r>
              <a:rPr sz="1200" dirty="0">
                <a:latin typeface="Times New Roman"/>
                <a:cs typeface="Times New Roman"/>
              </a:rPr>
              <a:t>can </a:t>
            </a:r>
            <a:r>
              <a:rPr sz="1200" spc="5" dirty="0">
                <a:latin typeface="Times New Roman"/>
                <a:cs typeface="Times New Roman"/>
              </a:rPr>
              <a:t>do </a:t>
            </a:r>
            <a:r>
              <a:rPr sz="1200" spc="-5" dirty="0">
                <a:latin typeface="Times New Roman"/>
                <a:cs typeface="Times New Roman"/>
              </a:rPr>
              <a:t>and </a:t>
            </a:r>
            <a:r>
              <a:rPr sz="1200" dirty="0">
                <a:latin typeface="Times New Roman"/>
                <a:cs typeface="Times New Roman"/>
              </a:rPr>
              <a:t>their </a:t>
            </a:r>
            <a:r>
              <a:rPr sz="1200" spc="5" dirty="0">
                <a:latin typeface="Times New Roman"/>
                <a:cs typeface="Times New Roman"/>
              </a:rPr>
              <a:t> </a:t>
            </a:r>
            <a:r>
              <a:rPr sz="1200" dirty="0">
                <a:latin typeface="Times New Roman"/>
                <a:cs typeface="Times New Roman"/>
              </a:rPr>
              <a:t>opinion </a:t>
            </a:r>
            <a:r>
              <a:rPr sz="1200" spc="-5" dirty="0">
                <a:latin typeface="Times New Roman"/>
                <a:cs typeface="Times New Roman"/>
              </a:rPr>
              <a:t>about </a:t>
            </a:r>
            <a:r>
              <a:rPr sz="1200" dirty="0">
                <a:latin typeface="Times New Roman"/>
                <a:cs typeface="Times New Roman"/>
              </a:rPr>
              <a:t>the </a:t>
            </a:r>
            <a:r>
              <a:rPr sz="1200" spc="-5" dirty="0">
                <a:latin typeface="Times New Roman"/>
                <a:cs typeface="Times New Roman"/>
              </a:rPr>
              <a:t>topic. </a:t>
            </a:r>
            <a:r>
              <a:rPr sz="1200" dirty="0">
                <a:latin typeface="Times New Roman"/>
                <a:cs typeface="Times New Roman"/>
              </a:rPr>
              <a:t>The </a:t>
            </a:r>
            <a:r>
              <a:rPr sz="1200" spc="-5" dirty="0">
                <a:latin typeface="Times New Roman"/>
                <a:cs typeface="Times New Roman"/>
              </a:rPr>
              <a:t>sudden </a:t>
            </a:r>
            <a:r>
              <a:rPr sz="1200" dirty="0">
                <a:latin typeface="Times New Roman"/>
                <a:cs typeface="Times New Roman"/>
              </a:rPr>
              <a:t>increase of </a:t>
            </a:r>
            <a:r>
              <a:rPr sz="1200" spc="-5" dirty="0">
                <a:latin typeface="Times New Roman"/>
                <a:cs typeface="Times New Roman"/>
              </a:rPr>
              <a:t>work </a:t>
            </a:r>
            <a:r>
              <a:rPr sz="1200" dirty="0">
                <a:latin typeface="Times New Roman"/>
                <a:cs typeface="Times New Roman"/>
              </a:rPr>
              <a:t>in the </a:t>
            </a:r>
            <a:r>
              <a:rPr sz="1200" spc="-5" dirty="0">
                <a:latin typeface="Times New Roman"/>
                <a:cs typeface="Times New Roman"/>
              </a:rPr>
              <a:t>field </a:t>
            </a:r>
            <a:r>
              <a:rPr sz="1200" spc="5" dirty="0">
                <a:latin typeface="Times New Roman"/>
                <a:cs typeface="Times New Roman"/>
              </a:rPr>
              <a:t>of </a:t>
            </a:r>
            <a:r>
              <a:rPr sz="1200" dirty="0">
                <a:latin typeface="Times New Roman"/>
                <a:cs typeface="Times New Roman"/>
              </a:rPr>
              <a:t>data mining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sentiment extraction deals</a:t>
            </a:r>
            <a:r>
              <a:rPr sz="1200" dirty="0">
                <a:latin typeface="Times New Roman"/>
                <a:cs typeface="Times New Roman"/>
              </a:rPr>
              <a:t> with the </a:t>
            </a:r>
            <a:r>
              <a:rPr sz="1200" spc="-5" dirty="0">
                <a:latin typeface="Times New Roman"/>
                <a:cs typeface="Times New Roman"/>
              </a:rPr>
              <a:t>computational</a:t>
            </a:r>
            <a:r>
              <a:rPr sz="1200" dirty="0">
                <a:latin typeface="Times New Roman"/>
                <a:cs typeface="Times New Roman"/>
              </a:rPr>
              <a:t> </a:t>
            </a:r>
            <a:r>
              <a:rPr sz="1200" spc="-5" dirty="0">
                <a:latin typeface="Times New Roman"/>
                <a:cs typeface="Times New Roman"/>
              </a:rPr>
              <a:t>power </a:t>
            </a:r>
            <a:r>
              <a:rPr sz="1200" dirty="0">
                <a:latin typeface="Times New Roman"/>
                <a:cs typeface="Times New Roman"/>
              </a:rPr>
              <a:t>to solve the </a:t>
            </a:r>
            <a:r>
              <a:rPr sz="1200" spc="-5" dirty="0">
                <a:latin typeface="Times New Roman"/>
                <a:cs typeface="Times New Roman"/>
              </a:rPr>
              <a:t>problem </a:t>
            </a:r>
            <a:r>
              <a:rPr sz="1200" dirty="0">
                <a:latin typeface="Times New Roman"/>
                <a:cs typeface="Times New Roman"/>
              </a:rPr>
              <a:t>of </a:t>
            </a:r>
            <a:r>
              <a:rPr sz="1200" spc="5" dirty="0">
                <a:latin typeface="Times New Roman"/>
                <a:cs typeface="Times New Roman"/>
              </a:rPr>
              <a:t> </a:t>
            </a:r>
            <a:r>
              <a:rPr sz="1200" dirty="0">
                <a:latin typeface="Times New Roman"/>
                <a:cs typeface="Times New Roman"/>
              </a:rPr>
              <a:t>opinion</a:t>
            </a:r>
            <a:r>
              <a:rPr sz="1200" spc="85" dirty="0">
                <a:latin typeface="Times New Roman"/>
                <a:cs typeface="Times New Roman"/>
              </a:rPr>
              <a:t> </a:t>
            </a:r>
            <a:r>
              <a:rPr sz="1200" dirty="0">
                <a:latin typeface="Times New Roman"/>
                <a:cs typeface="Times New Roman"/>
              </a:rPr>
              <a:t>mining</a:t>
            </a:r>
            <a:r>
              <a:rPr sz="1200" spc="75" dirty="0">
                <a:latin typeface="Times New Roman"/>
                <a:cs typeface="Times New Roman"/>
              </a:rPr>
              <a:t> </a:t>
            </a:r>
            <a:r>
              <a:rPr sz="1200" dirty="0">
                <a:latin typeface="Times New Roman"/>
                <a:cs typeface="Times New Roman"/>
              </a:rPr>
              <a:t>or</a:t>
            </a:r>
            <a:r>
              <a:rPr sz="1200" spc="90" dirty="0">
                <a:latin typeface="Times New Roman"/>
                <a:cs typeface="Times New Roman"/>
              </a:rPr>
              <a:t> </a:t>
            </a:r>
            <a:r>
              <a:rPr sz="1200" dirty="0">
                <a:latin typeface="Times New Roman"/>
                <a:cs typeface="Times New Roman"/>
              </a:rPr>
              <a:t>subjectivity</a:t>
            </a:r>
            <a:r>
              <a:rPr sz="1200" spc="55" dirty="0">
                <a:latin typeface="Times New Roman"/>
                <a:cs typeface="Times New Roman"/>
              </a:rPr>
              <a:t> </a:t>
            </a:r>
            <a:r>
              <a:rPr sz="1200" dirty="0">
                <a:latin typeface="Times New Roman"/>
                <a:cs typeface="Times New Roman"/>
              </a:rPr>
              <a:t>in</a:t>
            </a:r>
            <a:r>
              <a:rPr sz="1200" spc="90" dirty="0">
                <a:latin typeface="Times New Roman"/>
                <a:cs typeface="Times New Roman"/>
              </a:rPr>
              <a:t> </a:t>
            </a:r>
            <a:r>
              <a:rPr sz="1200" dirty="0">
                <a:latin typeface="Times New Roman"/>
                <a:cs typeface="Times New Roman"/>
              </a:rPr>
              <a:t>text.</a:t>
            </a:r>
            <a:r>
              <a:rPr sz="1200" spc="90" dirty="0">
                <a:latin typeface="Times New Roman"/>
                <a:cs typeface="Times New Roman"/>
              </a:rPr>
              <a:t> </a:t>
            </a:r>
            <a:r>
              <a:rPr sz="1200" spc="-5" dirty="0">
                <a:latin typeface="Times New Roman"/>
                <a:cs typeface="Times New Roman"/>
              </a:rPr>
              <a:t>Hence</a:t>
            </a:r>
            <a:r>
              <a:rPr sz="1200" spc="90" dirty="0">
                <a:latin typeface="Times New Roman"/>
                <a:cs typeface="Times New Roman"/>
              </a:rPr>
              <a:t> </a:t>
            </a:r>
            <a:r>
              <a:rPr sz="1200" dirty="0">
                <a:latin typeface="Times New Roman"/>
                <a:cs typeface="Times New Roman"/>
              </a:rPr>
              <a:t>various</a:t>
            </a:r>
            <a:r>
              <a:rPr sz="1200" spc="90" dirty="0">
                <a:latin typeface="Times New Roman"/>
                <a:cs typeface="Times New Roman"/>
              </a:rPr>
              <a:t> </a:t>
            </a:r>
            <a:r>
              <a:rPr sz="1200" spc="-5" dirty="0">
                <a:latin typeface="Times New Roman"/>
                <a:cs typeface="Times New Roman"/>
              </a:rPr>
              <a:t>new</a:t>
            </a:r>
            <a:r>
              <a:rPr sz="1200" spc="90" dirty="0">
                <a:latin typeface="Times New Roman"/>
                <a:cs typeface="Times New Roman"/>
              </a:rPr>
              <a:t> </a:t>
            </a:r>
            <a:r>
              <a:rPr sz="1200" spc="-5" dirty="0">
                <a:latin typeface="Times New Roman"/>
                <a:cs typeface="Times New Roman"/>
              </a:rPr>
              <a:t>systems</a:t>
            </a:r>
            <a:r>
              <a:rPr sz="1200" spc="90" dirty="0">
                <a:latin typeface="Times New Roman"/>
                <a:cs typeface="Times New Roman"/>
              </a:rPr>
              <a:t> </a:t>
            </a:r>
            <a:r>
              <a:rPr sz="1200" dirty="0">
                <a:latin typeface="Times New Roman"/>
                <a:cs typeface="Times New Roman"/>
              </a:rPr>
              <a:t>are</a:t>
            </a:r>
            <a:r>
              <a:rPr sz="1200" spc="85" dirty="0">
                <a:latin typeface="Times New Roman"/>
                <a:cs typeface="Times New Roman"/>
              </a:rPr>
              <a:t> </a:t>
            </a:r>
            <a:r>
              <a:rPr sz="1200" dirty="0">
                <a:latin typeface="Times New Roman"/>
                <a:cs typeface="Times New Roman"/>
              </a:rPr>
              <a:t>created</a:t>
            </a:r>
            <a:r>
              <a:rPr sz="1200" spc="85" dirty="0">
                <a:latin typeface="Times New Roman"/>
                <a:cs typeface="Times New Roman"/>
              </a:rPr>
              <a:t> </a:t>
            </a:r>
            <a:r>
              <a:rPr sz="1200" dirty="0">
                <a:latin typeface="Times New Roman"/>
                <a:cs typeface="Times New Roman"/>
              </a:rPr>
              <a:t>based </a:t>
            </a:r>
            <a:r>
              <a:rPr sz="1200" spc="-285" dirty="0">
                <a:latin typeface="Times New Roman"/>
                <a:cs typeface="Times New Roman"/>
              </a:rPr>
              <a:t> </a:t>
            </a:r>
            <a:r>
              <a:rPr sz="1200" dirty="0">
                <a:latin typeface="Times New Roman"/>
                <a:cs typeface="Times New Roman"/>
              </a:rPr>
              <a:t>on </a:t>
            </a:r>
            <a:r>
              <a:rPr sz="1200" spc="-5" dirty="0">
                <a:latin typeface="Times New Roman"/>
                <a:cs typeface="Times New Roman"/>
              </a:rPr>
              <a:t>different languages</a:t>
            </a:r>
            <a:r>
              <a:rPr sz="1200" spc="290" dirty="0">
                <a:latin typeface="Times New Roman"/>
                <a:cs typeface="Times New Roman"/>
              </a:rPr>
              <a:t> </a:t>
            </a:r>
            <a:r>
              <a:rPr sz="1200" dirty="0">
                <a:latin typeface="Times New Roman"/>
                <a:cs typeface="Times New Roman"/>
              </a:rPr>
              <a:t>and </a:t>
            </a:r>
            <a:r>
              <a:rPr sz="1200" spc="-5" dirty="0">
                <a:latin typeface="Times New Roman"/>
                <a:cs typeface="Times New Roman"/>
              </a:rPr>
              <a:t>commands </a:t>
            </a:r>
            <a:r>
              <a:rPr sz="1200" dirty="0">
                <a:latin typeface="Times New Roman"/>
                <a:cs typeface="Times New Roman"/>
              </a:rPr>
              <a:t>that can deal directly with opinion mining </a:t>
            </a:r>
            <a:r>
              <a:rPr sz="1200" spc="-5" dirty="0">
                <a:latin typeface="Times New Roman"/>
                <a:cs typeface="Times New Roman"/>
              </a:rPr>
              <a:t>as </a:t>
            </a:r>
            <a:r>
              <a:rPr sz="1200" dirty="0">
                <a:latin typeface="Times New Roman"/>
                <a:cs typeface="Times New Roman"/>
              </a:rPr>
              <a:t> the </a:t>
            </a:r>
            <a:r>
              <a:rPr sz="1200" spc="-5" dirty="0">
                <a:latin typeface="Times New Roman"/>
                <a:cs typeface="Times New Roman"/>
              </a:rPr>
              <a:t>first class </a:t>
            </a:r>
            <a:r>
              <a:rPr sz="1200" dirty="0">
                <a:latin typeface="Times New Roman"/>
                <a:cs typeface="Times New Roman"/>
              </a:rPr>
              <a:t>object </a:t>
            </a:r>
            <a:r>
              <a:rPr sz="1200" spc="-5" dirty="0">
                <a:latin typeface="Times New Roman"/>
                <a:cs typeface="Times New Roman"/>
              </a:rPr>
              <a:t>and direct </a:t>
            </a:r>
            <a:r>
              <a:rPr sz="1200" dirty="0">
                <a:latin typeface="Times New Roman"/>
                <a:cs typeface="Times New Roman"/>
              </a:rPr>
              <a:t>response or live </a:t>
            </a:r>
            <a:r>
              <a:rPr sz="1200" spc="-5" dirty="0">
                <a:latin typeface="Times New Roman"/>
                <a:cs typeface="Times New Roman"/>
              </a:rPr>
              <a:t>research also </a:t>
            </a:r>
            <a:r>
              <a:rPr sz="1200" dirty="0">
                <a:latin typeface="Times New Roman"/>
                <a:cs typeface="Times New Roman"/>
              </a:rPr>
              <a:t>becoming the </a:t>
            </a:r>
            <a:r>
              <a:rPr sz="1200" spc="-5" dirty="0">
                <a:latin typeface="Times New Roman"/>
                <a:cs typeface="Times New Roman"/>
              </a:rPr>
              <a:t>area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interest.</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14</a:t>
            </a:r>
          </a:p>
        </p:txBody>
      </p:sp>
      <p:sp>
        <p:nvSpPr>
          <p:cNvPr id="2" name="object 2"/>
          <p:cNvSpPr txBox="1"/>
          <p:nvPr/>
        </p:nvSpPr>
        <p:spPr>
          <a:xfrm>
            <a:off x="1359153" y="813054"/>
            <a:ext cx="5309870" cy="8473440"/>
          </a:xfrm>
          <a:prstGeom prst="rect">
            <a:avLst/>
          </a:prstGeom>
        </p:spPr>
        <p:txBody>
          <a:bodyPr vert="horz" wrap="square" lIns="0" tIns="12700" rIns="0" bIns="0" rtlCol="0">
            <a:spAutoFit/>
          </a:bodyPr>
          <a:lstStyle/>
          <a:p>
            <a:pPr marL="12700" marR="5080" algn="just">
              <a:lnSpc>
                <a:spcPct val="142500"/>
              </a:lnSpc>
              <a:spcBef>
                <a:spcPts val="100"/>
              </a:spcBef>
            </a:pPr>
            <a:r>
              <a:rPr sz="1200" dirty="0">
                <a:latin typeface="Times New Roman"/>
                <a:cs typeface="Times New Roman"/>
              </a:rPr>
              <a:t>They take a survey which covers that methodology </a:t>
            </a:r>
            <a:r>
              <a:rPr sz="1200" spc="-5" dirty="0">
                <a:latin typeface="Times New Roman"/>
                <a:cs typeface="Times New Roman"/>
              </a:rPr>
              <a:t>and approaches </a:t>
            </a:r>
            <a:r>
              <a:rPr sz="1200" dirty="0">
                <a:latin typeface="Times New Roman"/>
                <a:cs typeface="Times New Roman"/>
              </a:rPr>
              <a:t>that </a:t>
            </a:r>
            <a:r>
              <a:rPr sz="1200" spc="-5" dirty="0">
                <a:latin typeface="Times New Roman"/>
                <a:cs typeface="Times New Roman"/>
              </a:rPr>
              <a:t>are </a:t>
            </a:r>
            <a:r>
              <a:rPr sz="1200" dirty="0">
                <a:latin typeface="Times New Roman"/>
                <a:cs typeface="Times New Roman"/>
              </a:rPr>
              <a:t>used in </a:t>
            </a:r>
            <a:r>
              <a:rPr sz="1200" spc="5" dirty="0">
                <a:latin typeface="Times New Roman"/>
                <a:cs typeface="Times New Roman"/>
              </a:rPr>
              <a:t> </a:t>
            </a:r>
            <a:r>
              <a:rPr sz="1200" spc="-5" dirty="0">
                <a:latin typeface="Times New Roman"/>
                <a:cs typeface="Times New Roman"/>
              </a:rPr>
              <a:t>direct </a:t>
            </a:r>
            <a:r>
              <a:rPr sz="1200" dirty="0">
                <a:latin typeface="Times New Roman"/>
                <a:cs typeface="Times New Roman"/>
              </a:rPr>
              <a:t>response </a:t>
            </a:r>
            <a:r>
              <a:rPr sz="1200" spc="5" dirty="0">
                <a:latin typeface="Times New Roman"/>
                <a:cs typeface="Times New Roman"/>
              </a:rPr>
              <a:t>of </a:t>
            </a:r>
            <a:r>
              <a:rPr sz="1200" dirty="0">
                <a:latin typeface="Times New Roman"/>
                <a:cs typeface="Times New Roman"/>
              </a:rPr>
              <a:t>opinion mining </a:t>
            </a:r>
            <a:r>
              <a:rPr sz="1200" spc="-5" dirty="0">
                <a:latin typeface="Times New Roman"/>
                <a:cs typeface="Times New Roman"/>
              </a:rPr>
              <a:t>are </a:t>
            </a:r>
            <a:r>
              <a:rPr sz="1200" dirty="0">
                <a:latin typeface="Times New Roman"/>
                <a:cs typeface="Times New Roman"/>
              </a:rPr>
              <a:t>more helpful than others. Their </a:t>
            </a:r>
            <a:r>
              <a:rPr sz="1200" spc="-5" dirty="0">
                <a:latin typeface="Times New Roman"/>
                <a:cs typeface="Times New Roman"/>
              </a:rPr>
              <a:t>focus is </a:t>
            </a:r>
            <a:r>
              <a:rPr sz="1200" dirty="0">
                <a:latin typeface="Times New Roman"/>
                <a:cs typeface="Times New Roman"/>
              </a:rPr>
              <a:t>on </a:t>
            </a:r>
            <a:r>
              <a:rPr sz="1200" spc="5" dirty="0">
                <a:latin typeface="Times New Roman"/>
                <a:cs typeface="Times New Roman"/>
              </a:rPr>
              <a:t> </a:t>
            </a:r>
            <a:r>
              <a:rPr sz="1200" spc="-5" dirty="0">
                <a:latin typeface="Times New Roman"/>
                <a:cs typeface="Times New Roman"/>
              </a:rPr>
              <a:t>functions that can </a:t>
            </a:r>
            <a:r>
              <a:rPr sz="1200" dirty="0">
                <a:latin typeface="Times New Roman"/>
                <a:cs typeface="Times New Roman"/>
              </a:rPr>
              <a:t>solve new </a:t>
            </a:r>
            <a:r>
              <a:rPr sz="1200" spc="-5" dirty="0">
                <a:latin typeface="Times New Roman"/>
                <a:cs typeface="Times New Roman"/>
              </a:rPr>
              <a:t>challenges </a:t>
            </a:r>
            <a:r>
              <a:rPr sz="1200" dirty="0">
                <a:latin typeface="Times New Roman"/>
                <a:cs typeface="Times New Roman"/>
              </a:rPr>
              <a:t>rising in sentiment </a:t>
            </a:r>
            <a:r>
              <a:rPr sz="1200" spc="-5" dirty="0">
                <a:latin typeface="Times New Roman"/>
                <a:cs typeface="Times New Roman"/>
              </a:rPr>
              <a:t>analysis applications. </a:t>
            </a:r>
            <a:r>
              <a:rPr sz="1200" dirty="0">
                <a:latin typeface="Times New Roman"/>
                <a:cs typeface="Times New Roman"/>
              </a:rPr>
              <a:t>They </a:t>
            </a:r>
            <a:r>
              <a:rPr sz="1200" spc="-285" dirty="0">
                <a:latin typeface="Times New Roman"/>
                <a:cs typeface="Times New Roman"/>
              </a:rPr>
              <a:t> </a:t>
            </a:r>
            <a:r>
              <a:rPr sz="1200" spc="-5" dirty="0">
                <a:latin typeface="Times New Roman"/>
                <a:cs typeface="Times New Roman"/>
              </a:rPr>
              <a:t>also compared </a:t>
            </a:r>
            <a:r>
              <a:rPr sz="1200" dirty="0">
                <a:latin typeface="Times New Roman"/>
                <a:cs typeface="Times New Roman"/>
              </a:rPr>
              <a:t>these new </a:t>
            </a:r>
            <a:r>
              <a:rPr sz="1200" spc="-5" dirty="0">
                <a:latin typeface="Times New Roman"/>
                <a:cs typeface="Times New Roman"/>
              </a:rPr>
              <a:t>techniques </a:t>
            </a:r>
            <a:r>
              <a:rPr sz="1200" dirty="0">
                <a:latin typeface="Times New Roman"/>
                <a:cs typeface="Times New Roman"/>
              </a:rPr>
              <a:t>to already </a:t>
            </a:r>
            <a:r>
              <a:rPr sz="1200" spc="-5" dirty="0">
                <a:latin typeface="Times New Roman"/>
                <a:cs typeface="Times New Roman"/>
              </a:rPr>
              <a:t>present traditional analysis which is </a:t>
            </a:r>
            <a:r>
              <a:rPr sz="1200" dirty="0">
                <a:latin typeface="Times New Roman"/>
                <a:cs typeface="Times New Roman"/>
              </a:rPr>
              <a:t> </a:t>
            </a:r>
            <a:r>
              <a:rPr sz="1200" spc="-5" dirty="0">
                <a:latin typeface="Times New Roman"/>
                <a:cs typeface="Times New Roman"/>
              </a:rPr>
              <a:t>based </a:t>
            </a:r>
            <a:r>
              <a:rPr sz="1200" dirty="0">
                <a:latin typeface="Times New Roman"/>
                <a:cs typeface="Times New Roman"/>
              </a:rPr>
              <a:t>on </a:t>
            </a:r>
            <a:r>
              <a:rPr sz="1200" spc="-5" dirty="0">
                <a:latin typeface="Times New Roman"/>
                <a:cs typeface="Times New Roman"/>
              </a:rPr>
              <a:t>facts.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0"/>
              </a:spcBef>
            </a:pPr>
            <a:endParaRPr sz="1250" dirty="0">
              <a:latin typeface="Times New Roman"/>
              <a:cs typeface="Times New Roman"/>
            </a:endParaRPr>
          </a:p>
          <a:p>
            <a:pPr marL="12700" algn="just">
              <a:lnSpc>
                <a:spcPct val="100000"/>
              </a:lnSpc>
              <a:spcBef>
                <a:spcPts val="5"/>
              </a:spcBef>
            </a:pPr>
            <a:r>
              <a:rPr sz="1400" b="1" dirty="0">
                <a:latin typeface="Times New Roman"/>
                <a:cs typeface="Times New Roman"/>
              </a:rPr>
              <a:t>E.</a:t>
            </a:r>
            <a:r>
              <a:rPr sz="1400" b="1" spc="-20" dirty="0">
                <a:latin typeface="Times New Roman"/>
                <a:cs typeface="Times New Roman"/>
              </a:rPr>
              <a:t> </a:t>
            </a:r>
            <a:r>
              <a:rPr sz="1400" b="1" dirty="0">
                <a:latin typeface="Times New Roman"/>
                <a:cs typeface="Times New Roman"/>
              </a:rPr>
              <a:t>Loper,</a:t>
            </a:r>
            <a:r>
              <a:rPr sz="1400" b="1" spc="-15" dirty="0">
                <a:latin typeface="Times New Roman"/>
                <a:cs typeface="Times New Roman"/>
              </a:rPr>
              <a:t> </a:t>
            </a:r>
            <a:r>
              <a:rPr sz="1400" b="1" dirty="0">
                <a:latin typeface="Times New Roman"/>
                <a:cs typeface="Times New Roman"/>
              </a:rPr>
              <a:t>S.</a:t>
            </a:r>
            <a:r>
              <a:rPr sz="1400" b="1" spc="-15" dirty="0">
                <a:latin typeface="Times New Roman"/>
                <a:cs typeface="Times New Roman"/>
              </a:rPr>
              <a:t> </a:t>
            </a:r>
            <a:r>
              <a:rPr sz="1400" b="1" spc="-5" dirty="0">
                <a:latin typeface="Times New Roman"/>
                <a:cs typeface="Times New Roman"/>
              </a:rPr>
              <a:t>Bird</a:t>
            </a:r>
            <a:r>
              <a:rPr sz="1400" b="1" spc="-10" dirty="0">
                <a:latin typeface="Times New Roman"/>
                <a:cs typeface="Times New Roman"/>
              </a:rPr>
              <a:t> </a:t>
            </a:r>
            <a:r>
              <a:rPr sz="1400" b="1" i="1" dirty="0">
                <a:latin typeface="Times New Roman"/>
                <a:cs typeface="Times New Roman"/>
              </a:rPr>
              <a:t>et</a:t>
            </a:r>
            <a:r>
              <a:rPr sz="1400" b="1" i="1" spc="-20" dirty="0">
                <a:latin typeface="Times New Roman"/>
                <a:cs typeface="Times New Roman"/>
              </a:rPr>
              <a:t> </a:t>
            </a:r>
            <a:r>
              <a:rPr sz="1400" b="1" i="1" dirty="0">
                <a:latin typeface="Times New Roman"/>
                <a:cs typeface="Times New Roman"/>
              </a:rPr>
              <a:t>al</a:t>
            </a:r>
            <a:r>
              <a:rPr sz="1400" b="1" i="1" spc="-5" dirty="0">
                <a:latin typeface="Times New Roman"/>
                <a:cs typeface="Times New Roman"/>
              </a:rPr>
              <a:t> </a:t>
            </a:r>
            <a:r>
              <a:rPr sz="1400" b="1" spc="-5" dirty="0">
                <a:latin typeface="Times New Roman"/>
                <a:cs typeface="Times New Roman"/>
              </a:rPr>
              <a:t>[10]</a:t>
            </a:r>
            <a:endParaRPr sz="1400" dirty="0">
              <a:latin typeface="Times New Roman"/>
              <a:cs typeface="Times New Roman"/>
            </a:endParaRPr>
          </a:p>
          <a:p>
            <a:pPr marL="12700" marR="5080" algn="just">
              <a:lnSpc>
                <a:spcPct val="143000"/>
              </a:lnSpc>
              <a:spcBef>
                <a:spcPts val="145"/>
              </a:spcBef>
            </a:pPr>
            <a:r>
              <a:rPr sz="1200" spc="-5" dirty="0">
                <a:latin typeface="Times New Roman"/>
                <a:cs typeface="Times New Roman"/>
              </a:rPr>
              <a:t>Natural</a:t>
            </a:r>
            <a:r>
              <a:rPr sz="1200" dirty="0">
                <a:latin typeface="Times New Roman"/>
                <a:cs typeface="Times New Roman"/>
              </a:rPr>
              <a:t> </a:t>
            </a:r>
            <a:r>
              <a:rPr sz="1200" spc="-5" dirty="0">
                <a:latin typeface="Times New Roman"/>
                <a:cs typeface="Times New Roman"/>
              </a:rPr>
              <a:t>Language</a:t>
            </a:r>
            <a:r>
              <a:rPr sz="1200" dirty="0">
                <a:latin typeface="Times New Roman"/>
                <a:cs typeface="Times New Roman"/>
              </a:rPr>
              <a:t> Toolkit</a:t>
            </a:r>
            <a:r>
              <a:rPr sz="1200" spc="5" dirty="0">
                <a:latin typeface="Times New Roman"/>
                <a:cs typeface="Times New Roman"/>
              </a:rPr>
              <a:t> </a:t>
            </a:r>
            <a:r>
              <a:rPr sz="1200" spc="-5" dirty="0">
                <a:latin typeface="Times New Roman"/>
                <a:cs typeface="Times New Roman"/>
              </a:rPr>
              <a:t>(NLTK)</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a:t>
            </a:r>
            <a:r>
              <a:rPr sz="1200" spc="5" dirty="0">
                <a:latin typeface="Times New Roman"/>
                <a:cs typeface="Times New Roman"/>
              </a:rPr>
              <a:t> </a:t>
            </a:r>
            <a:r>
              <a:rPr sz="1200" dirty="0">
                <a:latin typeface="Times New Roman"/>
                <a:cs typeface="Times New Roman"/>
              </a:rPr>
              <a:t>library</a:t>
            </a:r>
            <a:r>
              <a:rPr sz="1200" spc="5" dirty="0">
                <a:latin typeface="Times New Roman"/>
                <a:cs typeface="Times New Roman"/>
              </a:rPr>
              <a:t>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consists</a:t>
            </a:r>
            <a:r>
              <a:rPr sz="1200" dirty="0">
                <a:latin typeface="Times New Roman"/>
                <a:cs typeface="Times New Roman"/>
              </a:rPr>
              <a:t> of</a:t>
            </a:r>
            <a:r>
              <a:rPr sz="1200" spc="5" dirty="0">
                <a:latin typeface="Times New Roman"/>
                <a:cs typeface="Times New Roman"/>
              </a:rPr>
              <a:t> </a:t>
            </a:r>
            <a:r>
              <a:rPr sz="1200" dirty="0">
                <a:latin typeface="Times New Roman"/>
                <a:cs typeface="Times New Roman"/>
              </a:rPr>
              <a:t>many</a:t>
            </a:r>
            <a:r>
              <a:rPr sz="1200" spc="5" dirty="0">
                <a:latin typeface="Times New Roman"/>
                <a:cs typeface="Times New Roman"/>
              </a:rPr>
              <a:t> </a:t>
            </a:r>
            <a:r>
              <a:rPr sz="1200" spc="-5" dirty="0">
                <a:latin typeface="Times New Roman"/>
                <a:cs typeface="Times New Roman"/>
              </a:rPr>
              <a:t>program </a:t>
            </a:r>
            <a:r>
              <a:rPr sz="1200" dirty="0">
                <a:latin typeface="Times New Roman"/>
                <a:cs typeface="Times New Roman"/>
              </a:rPr>
              <a:t> </a:t>
            </a:r>
            <a:r>
              <a:rPr sz="1200" spc="-5" dirty="0">
                <a:latin typeface="Times New Roman"/>
                <a:cs typeface="Times New Roman"/>
              </a:rPr>
              <a:t>modules, large set </a:t>
            </a:r>
            <a:r>
              <a:rPr sz="1200" dirty="0">
                <a:latin typeface="Times New Roman"/>
                <a:cs typeface="Times New Roman"/>
              </a:rPr>
              <a:t>of </a:t>
            </a:r>
            <a:r>
              <a:rPr sz="1200" spc="-5" dirty="0">
                <a:latin typeface="Times New Roman"/>
                <a:cs typeface="Times New Roman"/>
              </a:rPr>
              <a:t>structured </a:t>
            </a:r>
            <a:r>
              <a:rPr sz="1200" dirty="0">
                <a:latin typeface="Times New Roman"/>
                <a:cs typeface="Times New Roman"/>
              </a:rPr>
              <a:t>files, various </a:t>
            </a:r>
            <a:r>
              <a:rPr sz="1200" spc="-5" dirty="0">
                <a:latin typeface="Times New Roman"/>
                <a:cs typeface="Times New Roman"/>
              </a:rPr>
              <a:t>tutorials, problem </a:t>
            </a:r>
            <a:r>
              <a:rPr sz="1200" dirty="0">
                <a:latin typeface="Times New Roman"/>
                <a:cs typeface="Times New Roman"/>
              </a:rPr>
              <a:t>sets, many </a:t>
            </a:r>
            <a:r>
              <a:rPr sz="1200" spc="-5" dirty="0">
                <a:latin typeface="Times New Roman"/>
                <a:cs typeface="Times New Roman"/>
              </a:rPr>
              <a:t>statistics </a:t>
            </a:r>
            <a:r>
              <a:rPr sz="1200" dirty="0">
                <a:latin typeface="Times New Roman"/>
                <a:cs typeface="Times New Roman"/>
              </a:rPr>
              <a:t> </a:t>
            </a:r>
            <a:r>
              <a:rPr sz="1200" spc="-5" dirty="0">
                <a:latin typeface="Times New Roman"/>
                <a:cs typeface="Times New Roman"/>
              </a:rPr>
              <a:t>functions,</a:t>
            </a:r>
            <a:r>
              <a:rPr sz="1200" dirty="0">
                <a:latin typeface="Times New Roman"/>
                <a:cs typeface="Times New Roman"/>
              </a:rPr>
              <a:t> </a:t>
            </a:r>
            <a:r>
              <a:rPr sz="1200" spc="-5" dirty="0">
                <a:latin typeface="Times New Roman"/>
                <a:cs typeface="Times New Roman"/>
              </a:rPr>
              <a:t>ready-to-use</a:t>
            </a:r>
            <a:r>
              <a:rPr sz="1200" dirty="0">
                <a:latin typeface="Times New Roman"/>
                <a:cs typeface="Times New Roman"/>
              </a:rPr>
              <a:t> </a:t>
            </a:r>
            <a:r>
              <a:rPr sz="1200" spc="-5" dirty="0">
                <a:latin typeface="Times New Roman"/>
                <a:cs typeface="Times New Roman"/>
              </a:rPr>
              <a:t>machine</a:t>
            </a:r>
            <a:r>
              <a:rPr sz="1200" dirty="0">
                <a:latin typeface="Times New Roman"/>
                <a:cs typeface="Times New Roman"/>
              </a:rPr>
              <a:t> </a:t>
            </a:r>
            <a:r>
              <a:rPr sz="1200" spc="-5" dirty="0">
                <a:latin typeface="Times New Roman"/>
                <a:cs typeface="Times New Roman"/>
              </a:rPr>
              <a:t>learning</a:t>
            </a:r>
            <a:r>
              <a:rPr sz="1200" dirty="0">
                <a:latin typeface="Times New Roman"/>
                <a:cs typeface="Times New Roman"/>
              </a:rPr>
              <a:t> </a:t>
            </a:r>
            <a:r>
              <a:rPr sz="1200" spc="-5" dirty="0">
                <a:latin typeface="Times New Roman"/>
                <a:cs typeface="Times New Roman"/>
              </a:rPr>
              <a:t>classifiers,</a:t>
            </a:r>
            <a:r>
              <a:rPr sz="1200" dirty="0">
                <a:latin typeface="Times New Roman"/>
                <a:cs typeface="Times New Roman"/>
              </a:rPr>
              <a:t> </a:t>
            </a:r>
            <a:r>
              <a:rPr sz="1200" spc="-5" dirty="0">
                <a:latin typeface="Times New Roman"/>
                <a:cs typeface="Times New Roman"/>
              </a:rPr>
              <a:t>computational</a:t>
            </a:r>
            <a:r>
              <a:rPr sz="1200" dirty="0">
                <a:latin typeface="Times New Roman"/>
                <a:cs typeface="Times New Roman"/>
              </a:rPr>
              <a:t> </a:t>
            </a:r>
            <a:r>
              <a:rPr sz="1200" spc="-5" dirty="0">
                <a:latin typeface="Times New Roman"/>
                <a:cs typeface="Times New Roman"/>
              </a:rPr>
              <a:t>linguistics </a:t>
            </a:r>
            <a:r>
              <a:rPr sz="1200" dirty="0">
                <a:latin typeface="Times New Roman"/>
                <a:cs typeface="Times New Roman"/>
              </a:rPr>
              <a:t> </a:t>
            </a:r>
            <a:r>
              <a:rPr sz="1200" spc="-5" dirty="0">
                <a:latin typeface="Times New Roman"/>
                <a:cs typeface="Times New Roman"/>
              </a:rPr>
              <a:t>courseware,</a:t>
            </a:r>
            <a:r>
              <a:rPr sz="1200" dirty="0">
                <a:latin typeface="Times New Roman"/>
                <a:cs typeface="Times New Roman"/>
              </a:rPr>
              <a:t> </a:t>
            </a:r>
            <a:r>
              <a:rPr sz="1200" spc="-5" dirty="0">
                <a:latin typeface="Times New Roman"/>
                <a:cs typeface="Times New Roman"/>
              </a:rPr>
              <a:t>etc.</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main</a:t>
            </a:r>
            <a:r>
              <a:rPr sz="1200" spc="5" dirty="0">
                <a:latin typeface="Times New Roman"/>
                <a:cs typeface="Times New Roman"/>
              </a:rPr>
              <a:t> </a:t>
            </a:r>
            <a:r>
              <a:rPr sz="1200" spc="-5" dirty="0">
                <a:latin typeface="Times New Roman"/>
                <a:cs typeface="Times New Roman"/>
              </a:rPr>
              <a:t>purpose</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NLTK</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carry</a:t>
            </a:r>
            <a:r>
              <a:rPr sz="1200" spc="5" dirty="0">
                <a:latin typeface="Times New Roman"/>
                <a:cs typeface="Times New Roman"/>
              </a:rPr>
              <a:t> </a:t>
            </a:r>
            <a:r>
              <a:rPr sz="1200" dirty="0">
                <a:latin typeface="Times New Roman"/>
                <a:cs typeface="Times New Roman"/>
              </a:rPr>
              <a:t>out</a:t>
            </a:r>
            <a:r>
              <a:rPr sz="1200" spc="5" dirty="0">
                <a:latin typeface="Times New Roman"/>
                <a:cs typeface="Times New Roman"/>
              </a:rPr>
              <a:t> </a:t>
            </a:r>
            <a:r>
              <a:rPr sz="1200" spc="-5" dirty="0">
                <a:latin typeface="Times New Roman"/>
                <a:cs typeface="Times New Roman"/>
              </a:rPr>
              <a:t>natural</a:t>
            </a:r>
            <a:r>
              <a:rPr sz="1200" dirty="0">
                <a:latin typeface="Times New Roman"/>
                <a:cs typeface="Times New Roman"/>
              </a:rPr>
              <a:t> language </a:t>
            </a:r>
            <a:r>
              <a:rPr sz="1200" spc="5" dirty="0">
                <a:latin typeface="Times New Roman"/>
                <a:cs typeface="Times New Roman"/>
              </a:rPr>
              <a:t> </a:t>
            </a:r>
            <a:r>
              <a:rPr sz="1200" spc="-5" dirty="0">
                <a:latin typeface="Times New Roman"/>
                <a:cs typeface="Times New Roman"/>
              </a:rPr>
              <a:t>processing, </a:t>
            </a:r>
            <a:r>
              <a:rPr sz="1200" dirty="0">
                <a:latin typeface="Times New Roman"/>
                <a:cs typeface="Times New Roman"/>
              </a:rPr>
              <a:t>i.e. to perform </a:t>
            </a:r>
            <a:r>
              <a:rPr sz="1200" spc="-5" dirty="0">
                <a:latin typeface="Times New Roman"/>
                <a:cs typeface="Times New Roman"/>
              </a:rPr>
              <a:t>analysis </a:t>
            </a:r>
            <a:r>
              <a:rPr sz="1200" dirty="0">
                <a:latin typeface="Times New Roman"/>
                <a:cs typeface="Times New Roman"/>
              </a:rPr>
              <a:t>on human </a:t>
            </a:r>
            <a:r>
              <a:rPr sz="1200" spc="-5" dirty="0">
                <a:latin typeface="Times New Roman"/>
                <a:cs typeface="Times New Roman"/>
              </a:rPr>
              <a:t>language data. NLTK </a:t>
            </a:r>
            <a:r>
              <a:rPr sz="1200" dirty="0">
                <a:latin typeface="Times New Roman"/>
                <a:cs typeface="Times New Roman"/>
              </a:rPr>
              <a:t>provides </a:t>
            </a:r>
            <a:r>
              <a:rPr sz="1200" spc="-5" dirty="0">
                <a:latin typeface="Times New Roman"/>
                <a:cs typeface="Times New Roman"/>
              </a:rPr>
              <a:t>corpora </a:t>
            </a:r>
            <a:r>
              <a:rPr sz="1200" dirty="0">
                <a:latin typeface="Times New Roman"/>
                <a:cs typeface="Times New Roman"/>
              </a:rPr>
              <a:t> </a:t>
            </a:r>
            <a:r>
              <a:rPr sz="1200" spc="-5" dirty="0">
                <a:latin typeface="Times New Roman"/>
                <a:cs typeface="Times New Roman"/>
              </a:rPr>
              <a:t>which </a:t>
            </a:r>
            <a:r>
              <a:rPr sz="1200" dirty="0">
                <a:latin typeface="Times New Roman"/>
                <a:cs typeface="Times New Roman"/>
              </a:rPr>
              <a:t>are used for training </a:t>
            </a:r>
            <a:r>
              <a:rPr sz="1200" spc="-5" dirty="0">
                <a:latin typeface="Times New Roman"/>
                <a:cs typeface="Times New Roman"/>
              </a:rPr>
              <a:t>classifiers. </a:t>
            </a:r>
            <a:r>
              <a:rPr sz="1200" dirty="0">
                <a:latin typeface="Times New Roman"/>
                <a:cs typeface="Times New Roman"/>
              </a:rPr>
              <a:t>Developers </a:t>
            </a:r>
            <a:r>
              <a:rPr sz="1200" spc="-5" dirty="0">
                <a:latin typeface="Times New Roman"/>
                <a:cs typeface="Times New Roman"/>
              </a:rPr>
              <a:t>create new components and replace </a:t>
            </a:r>
            <a:r>
              <a:rPr sz="1200" dirty="0">
                <a:latin typeface="Times New Roman"/>
                <a:cs typeface="Times New Roman"/>
              </a:rPr>
              <a:t> them</a:t>
            </a:r>
            <a:r>
              <a:rPr sz="1200" spc="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spc="-5" dirty="0">
                <a:latin typeface="Times New Roman"/>
                <a:cs typeface="Times New Roman"/>
              </a:rPr>
              <a:t>existing</a:t>
            </a:r>
            <a:r>
              <a:rPr sz="1200" dirty="0">
                <a:latin typeface="Times New Roman"/>
                <a:cs typeface="Times New Roman"/>
              </a:rPr>
              <a:t> component,</a:t>
            </a:r>
            <a:r>
              <a:rPr sz="1200" spc="5" dirty="0">
                <a:latin typeface="Times New Roman"/>
                <a:cs typeface="Times New Roman"/>
              </a:rPr>
              <a:t> </a:t>
            </a:r>
            <a:r>
              <a:rPr sz="1200" dirty="0">
                <a:latin typeface="Times New Roman"/>
                <a:cs typeface="Times New Roman"/>
              </a:rPr>
              <a:t>more</a:t>
            </a:r>
            <a:r>
              <a:rPr sz="1200" spc="5" dirty="0">
                <a:latin typeface="Times New Roman"/>
                <a:cs typeface="Times New Roman"/>
              </a:rPr>
              <a:t> </a:t>
            </a:r>
            <a:r>
              <a:rPr sz="1200" spc="-5" dirty="0">
                <a:latin typeface="Times New Roman"/>
                <a:cs typeface="Times New Roman"/>
              </a:rPr>
              <a:t>structured</a:t>
            </a:r>
            <a:r>
              <a:rPr sz="1200" dirty="0">
                <a:latin typeface="Times New Roman"/>
                <a:cs typeface="Times New Roman"/>
              </a:rPr>
              <a:t> </a:t>
            </a:r>
            <a:r>
              <a:rPr sz="1200" spc="-5" dirty="0">
                <a:latin typeface="Times New Roman"/>
                <a:cs typeface="Times New Roman"/>
              </a:rPr>
              <a:t>programs</a:t>
            </a:r>
            <a:r>
              <a:rPr sz="1200" dirty="0">
                <a:latin typeface="Times New Roman"/>
                <a:cs typeface="Times New Roman"/>
              </a:rPr>
              <a:t> are</a:t>
            </a:r>
            <a:r>
              <a:rPr sz="1200" spc="5" dirty="0">
                <a:latin typeface="Times New Roman"/>
                <a:cs typeface="Times New Roman"/>
              </a:rPr>
              <a:t> </a:t>
            </a:r>
            <a:r>
              <a:rPr sz="1200" dirty="0">
                <a:latin typeface="Times New Roman"/>
                <a:cs typeface="Times New Roman"/>
              </a:rPr>
              <a:t>created</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more </a:t>
            </a:r>
            <a:r>
              <a:rPr sz="1200" spc="5" dirty="0">
                <a:latin typeface="Times New Roman"/>
                <a:cs typeface="Times New Roman"/>
              </a:rPr>
              <a:t> </a:t>
            </a:r>
            <a:r>
              <a:rPr sz="1200" spc="-5" dirty="0">
                <a:latin typeface="Times New Roman"/>
                <a:cs typeface="Times New Roman"/>
              </a:rPr>
              <a:t>sophisticated</a:t>
            </a:r>
            <a:r>
              <a:rPr sz="1200" dirty="0">
                <a:latin typeface="Times New Roman"/>
                <a:cs typeface="Times New Roman"/>
              </a:rPr>
              <a:t> </a:t>
            </a:r>
            <a:r>
              <a:rPr sz="1200" spc="-5" dirty="0">
                <a:latin typeface="Times New Roman"/>
                <a:cs typeface="Times New Roman"/>
              </a:rPr>
              <a:t>results</a:t>
            </a:r>
            <a:r>
              <a:rPr sz="1200" dirty="0">
                <a:latin typeface="Times New Roman"/>
                <a:cs typeface="Times New Roman"/>
              </a:rPr>
              <a:t> </a:t>
            </a:r>
            <a:r>
              <a:rPr sz="1200" spc="-5" dirty="0">
                <a:latin typeface="Times New Roman"/>
                <a:cs typeface="Times New Roman"/>
              </a:rPr>
              <a:t>are</a:t>
            </a:r>
            <a:r>
              <a:rPr sz="1200" spc="5" dirty="0">
                <a:latin typeface="Times New Roman"/>
                <a:cs typeface="Times New Roman"/>
              </a:rPr>
              <a:t> </a:t>
            </a:r>
            <a:r>
              <a:rPr sz="1200" spc="-5" dirty="0">
                <a:latin typeface="Times New Roman"/>
                <a:cs typeface="Times New Roman"/>
              </a:rPr>
              <a:t>given</a:t>
            </a:r>
            <a:r>
              <a:rPr sz="1200" dirty="0">
                <a:latin typeface="Times New Roman"/>
                <a:cs typeface="Times New Roman"/>
              </a:rPr>
              <a:t> </a:t>
            </a:r>
            <a:r>
              <a:rPr sz="1200" spc="10" dirty="0">
                <a:latin typeface="Times New Roman"/>
                <a:cs typeface="Times New Roman"/>
              </a:rPr>
              <a:t>by</a:t>
            </a:r>
            <a:r>
              <a:rPr sz="1200" spc="-25" dirty="0">
                <a:latin typeface="Times New Roman"/>
                <a:cs typeface="Times New Roman"/>
              </a:rPr>
              <a:t> </a:t>
            </a:r>
            <a:r>
              <a:rPr sz="1200" spc="-5" dirty="0">
                <a:latin typeface="Times New Roman"/>
                <a:cs typeface="Times New Roman"/>
              </a:rPr>
              <a:t>dataset.</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
              </a:spcBef>
            </a:pPr>
            <a:endParaRPr sz="1100" dirty="0">
              <a:latin typeface="Times New Roman"/>
              <a:cs typeface="Times New Roman"/>
            </a:endParaRPr>
          </a:p>
          <a:p>
            <a:pPr marL="12700" algn="just">
              <a:lnSpc>
                <a:spcPct val="100000"/>
              </a:lnSpc>
            </a:pPr>
            <a:r>
              <a:rPr sz="1400" b="1" dirty="0">
                <a:latin typeface="Times New Roman"/>
                <a:cs typeface="Times New Roman"/>
              </a:rPr>
              <a:t>H.</a:t>
            </a:r>
            <a:r>
              <a:rPr sz="1400" b="1" spc="-10" dirty="0">
                <a:latin typeface="Times New Roman"/>
                <a:cs typeface="Times New Roman"/>
              </a:rPr>
              <a:t> </a:t>
            </a:r>
            <a:r>
              <a:rPr sz="1400" b="1" spc="-5" dirty="0">
                <a:latin typeface="Times New Roman"/>
                <a:cs typeface="Times New Roman"/>
              </a:rPr>
              <a:t>Wang, D.</a:t>
            </a:r>
            <a:r>
              <a:rPr sz="1400" b="1" spc="-10" dirty="0">
                <a:latin typeface="Times New Roman"/>
                <a:cs typeface="Times New Roman"/>
              </a:rPr>
              <a:t> </a:t>
            </a:r>
            <a:r>
              <a:rPr sz="1400" b="1" spc="-5" dirty="0">
                <a:latin typeface="Times New Roman"/>
                <a:cs typeface="Times New Roman"/>
              </a:rPr>
              <a:t>Can,</a:t>
            </a:r>
            <a:r>
              <a:rPr sz="1400" b="1" spc="-10" dirty="0">
                <a:latin typeface="Times New Roman"/>
                <a:cs typeface="Times New Roman"/>
              </a:rPr>
              <a:t> </a:t>
            </a:r>
            <a:r>
              <a:rPr sz="1400" b="1" spc="-5" dirty="0">
                <a:latin typeface="Times New Roman"/>
                <a:cs typeface="Times New Roman"/>
              </a:rPr>
              <a:t>F.</a:t>
            </a:r>
            <a:r>
              <a:rPr sz="1400" b="1" dirty="0">
                <a:latin typeface="Times New Roman"/>
                <a:cs typeface="Times New Roman"/>
              </a:rPr>
              <a:t> Bar, S.</a:t>
            </a:r>
            <a:r>
              <a:rPr sz="1400" b="1" spc="-15" dirty="0">
                <a:latin typeface="Times New Roman"/>
                <a:cs typeface="Times New Roman"/>
              </a:rPr>
              <a:t> </a:t>
            </a:r>
            <a:r>
              <a:rPr sz="1400" b="1" spc="-5" dirty="0">
                <a:latin typeface="Times New Roman"/>
                <a:cs typeface="Times New Roman"/>
              </a:rPr>
              <a:t>Narayana</a:t>
            </a:r>
            <a:r>
              <a:rPr sz="1400" b="1" spc="20" dirty="0">
                <a:latin typeface="Times New Roman"/>
                <a:cs typeface="Times New Roman"/>
              </a:rPr>
              <a:t> </a:t>
            </a:r>
            <a:r>
              <a:rPr sz="1400" b="1" i="1" dirty="0">
                <a:latin typeface="Times New Roman"/>
                <a:cs typeface="Times New Roman"/>
              </a:rPr>
              <a:t>et</a:t>
            </a:r>
            <a:r>
              <a:rPr sz="1400" b="1" i="1" spc="-10" dirty="0">
                <a:latin typeface="Times New Roman"/>
                <a:cs typeface="Times New Roman"/>
              </a:rPr>
              <a:t> </a:t>
            </a:r>
            <a:r>
              <a:rPr sz="1400" b="1" i="1" dirty="0">
                <a:latin typeface="Times New Roman"/>
                <a:cs typeface="Times New Roman"/>
              </a:rPr>
              <a:t>al</a:t>
            </a:r>
            <a:r>
              <a:rPr sz="1400" b="1" i="1" spc="5" dirty="0">
                <a:latin typeface="Times New Roman"/>
                <a:cs typeface="Times New Roman"/>
              </a:rPr>
              <a:t> </a:t>
            </a:r>
            <a:r>
              <a:rPr sz="1400" b="1" spc="-5" dirty="0">
                <a:latin typeface="Times New Roman"/>
                <a:cs typeface="Times New Roman"/>
              </a:rPr>
              <a:t>[11]</a:t>
            </a:r>
            <a:endParaRPr sz="1400" dirty="0">
              <a:latin typeface="Times New Roman"/>
              <a:cs typeface="Times New Roman"/>
            </a:endParaRPr>
          </a:p>
          <a:p>
            <a:pPr marL="12700" marR="7620" algn="just">
              <a:lnSpc>
                <a:spcPct val="142900"/>
              </a:lnSpc>
              <a:spcBef>
                <a:spcPts val="135"/>
              </a:spcBef>
            </a:pPr>
            <a:r>
              <a:rPr sz="1200" dirty="0">
                <a:latin typeface="Times New Roman"/>
                <a:cs typeface="Times New Roman"/>
              </a:rPr>
              <a:t>They </a:t>
            </a:r>
            <a:r>
              <a:rPr sz="1200" spc="-5" dirty="0">
                <a:latin typeface="Times New Roman"/>
                <a:cs typeface="Times New Roman"/>
              </a:rPr>
              <a:t>were </a:t>
            </a:r>
            <a:r>
              <a:rPr sz="1200" dirty="0">
                <a:latin typeface="Times New Roman"/>
                <a:cs typeface="Times New Roman"/>
              </a:rPr>
              <a:t>the </a:t>
            </a:r>
            <a:r>
              <a:rPr sz="1200" spc="-5" dirty="0">
                <a:latin typeface="Times New Roman"/>
                <a:cs typeface="Times New Roman"/>
              </a:rPr>
              <a:t>researchers </a:t>
            </a:r>
            <a:r>
              <a:rPr sz="1200" dirty="0">
                <a:latin typeface="Times New Roman"/>
                <a:cs typeface="Times New Roman"/>
              </a:rPr>
              <a:t>who </a:t>
            </a:r>
            <a:r>
              <a:rPr sz="1200" spc="-5" dirty="0">
                <a:latin typeface="Times New Roman"/>
                <a:cs typeface="Times New Roman"/>
              </a:rPr>
              <a:t>proposed </a:t>
            </a:r>
            <a:r>
              <a:rPr sz="1200" dirty="0">
                <a:latin typeface="Times New Roman"/>
                <a:cs typeface="Times New Roman"/>
              </a:rPr>
              <a:t>a </a:t>
            </a:r>
            <a:r>
              <a:rPr sz="1200" spc="-5" dirty="0">
                <a:latin typeface="Times New Roman"/>
                <a:cs typeface="Times New Roman"/>
              </a:rPr>
              <a:t>system </a:t>
            </a:r>
            <a:r>
              <a:rPr sz="1200" dirty="0">
                <a:latin typeface="Times New Roman"/>
                <a:cs typeface="Times New Roman"/>
              </a:rPr>
              <a:t>for </a:t>
            </a:r>
            <a:r>
              <a:rPr sz="1200" spc="-5" dirty="0">
                <a:latin typeface="Times New Roman"/>
                <a:cs typeface="Times New Roman"/>
              </a:rPr>
              <a:t>real </a:t>
            </a:r>
            <a:r>
              <a:rPr sz="1200" dirty="0">
                <a:latin typeface="Times New Roman"/>
                <a:cs typeface="Times New Roman"/>
              </a:rPr>
              <a:t>time </a:t>
            </a:r>
            <a:r>
              <a:rPr sz="1200" spc="-5" dirty="0">
                <a:latin typeface="Times New Roman"/>
                <a:cs typeface="Times New Roman"/>
              </a:rPr>
              <a:t>analysis </a:t>
            </a:r>
            <a:r>
              <a:rPr sz="1200" dirty="0">
                <a:latin typeface="Times New Roman"/>
                <a:cs typeface="Times New Roman"/>
              </a:rPr>
              <a:t>of public </a:t>
            </a:r>
            <a:r>
              <a:rPr sz="1200" spc="5" dirty="0">
                <a:latin typeface="Times New Roman"/>
                <a:cs typeface="Times New Roman"/>
              </a:rPr>
              <a:t> </a:t>
            </a:r>
            <a:r>
              <a:rPr sz="1200" spc="-5" dirty="0">
                <a:latin typeface="Times New Roman"/>
                <a:cs typeface="Times New Roman"/>
              </a:rPr>
              <a:t>responses </a:t>
            </a:r>
            <a:r>
              <a:rPr sz="1200" dirty="0">
                <a:latin typeface="Times New Roman"/>
                <a:cs typeface="Times New Roman"/>
              </a:rPr>
              <a:t>for 2012 presidential </a:t>
            </a:r>
            <a:r>
              <a:rPr sz="1200" spc="-5" dirty="0">
                <a:latin typeface="Times New Roman"/>
                <a:cs typeface="Times New Roman"/>
              </a:rPr>
              <a:t>elections </a:t>
            </a:r>
            <a:r>
              <a:rPr sz="1200" dirty="0">
                <a:latin typeface="Times New Roman"/>
                <a:cs typeface="Times New Roman"/>
              </a:rPr>
              <a:t>in </a:t>
            </a:r>
            <a:r>
              <a:rPr sz="1200" spc="-5" dirty="0">
                <a:latin typeface="Times New Roman"/>
                <a:cs typeface="Times New Roman"/>
              </a:rPr>
              <a:t>U.S. </a:t>
            </a:r>
            <a:r>
              <a:rPr sz="1200" dirty="0">
                <a:latin typeface="Times New Roman"/>
                <a:cs typeface="Times New Roman"/>
              </a:rPr>
              <a:t>They </a:t>
            </a:r>
            <a:r>
              <a:rPr sz="1200" spc="-5" dirty="0">
                <a:latin typeface="Times New Roman"/>
                <a:cs typeface="Times New Roman"/>
              </a:rPr>
              <a:t>collect </a:t>
            </a:r>
            <a:r>
              <a:rPr sz="1200" dirty="0">
                <a:latin typeface="Times New Roman"/>
                <a:cs typeface="Times New Roman"/>
              </a:rPr>
              <a:t>the responses </a:t>
            </a:r>
            <a:r>
              <a:rPr sz="1200" spc="-5" dirty="0">
                <a:latin typeface="Times New Roman"/>
                <a:cs typeface="Times New Roman"/>
              </a:rPr>
              <a:t>from </a:t>
            </a:r>
            <a:r>
              <a:rPr sz="1200" dirty="0">
                <a:latin typeface="Times New Roman"/>
                <a:cs typeface="Times New Roman"/>
              </a:rPr>
              <a:t> </a:t>
            </a:r>
            <a:r>
              <a:rPr sz="1200" spc="-5" dirty="0">
                <a:latin typeface="Times New Roman"/>
                <a:cs typeface="Times New Roman"/>
              </a:rPr>
              <a:t>Twitter,</a:t>
            </a:r>
            <a:r>
              <a:rPr sz="1200" dirty="0">
                <a:latin typeface="Times New Roman"/>
                <a:cs typeface="Times New Roman"/>
              </a:rPr>
              <a:t> a </a:t>
            </a:r>
            <a:r>
              <a:rPr sz="1200" spc="-5" dirty="0">
                <a:latin typeface="Times New Roman"/>
                <a:cs typeface="Times New Roman"/>
              </a:rPr>
              <a:t>micro</a:t>
            </a:r>
            <a:r>
              <a:rPr sz="1200" dirty="0">
                <a:latin typeface="Times New Roman"/>
                <a:cs typeface="Times New Roman"/>
              </a:rPr>
              <a:t> blogging </a:t>
            </a:r>
            <a:r>
              <a:rPr sz="1200" spc="-5" dirty="0">
                <a:latin typeface="Times New Roman"/>
                <a:cs typeface="Times New Roman"/>
              </a:rPr>
              <a:t>platform.</a:t>
            </a:r>
            <a:r>
              <a:rPr sz="1200" dirty="0">
                <a:latin typeface="Times New Roman"/>
                <a:cs typeface="Times New Roman"/>
              </a:rPr>
              <a:t> </a:t>
            </a:r>
            <a:r>
              <a:rPr sz="1200" spc="-5" dirty="0">
                <a:latin typeface="Times New Roman"/>
                <a:cs typeface="Times New Roman"/>
              </a:rPr>
              <a:t>Twitter</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one the </a:t>
            </a:r>
            <a:r>
              <a:rPr sz="1200" spc="-5" dirty="0">
                <a:latin typeface="Times New Roman"/>
                <a:cs typeface="Times New Roman"/>
              </a:rPr>
              <a:t>social</a:t>
            </a:r>
            <a:r>
              <a:rPr sz="1200" spc="290" dirty="0">
                <a:latin typeface="Times New Roman"/>
                <a:cs typeface="Times New Roman"/>
              </a:rPr>
              <a:t> </a:t>
            </a:r>
            <a:r>
              <a:rPr sz="1200" spc="-5" dirty="0">
                <a:latin typeface="Times New Roman"/>
                <a:cs typeface="Times New Roman"/>
              </a:rPr>
              <a:t>network</a:t>
            </a:r>
            <a:r>
              <a:rPr sz="1200" spc="290" dirty="0">
                <a:latin typeface="Times New Roman"/>
                <a:cs typeface="Times New Roman"/>
              </a:rPr>
              <a:t> </a:t>
            </a:r>
            <a:r>
              <a:rPr sz="1200" dirty="0">
                <a:latin typeface="Times New Roman"/>
                <a:cs typeface="Times New Roman"/>
              </a:rPr>
              <a:t>site </a:t>
            </a:r>
            <a:r>
              <a:rPr sz="1200" spc="-5" dirty="0">
                <a:latin typeface="Times New Roman"/>
                <a:cs typeface="Times New Roman"/>
              </a:rPr>
              <a:t>where </a:t>
            </a:r>
            <a:r>
              <a:rPr sz="1200" dirty="0">
                <a:latin typeface="Times New Roman"/>
                <a:cs typeface="Times New Roman"/>
              </a:rPr>
              <a:t> </a:t>
            </a:r>
            <a:r>
              <a:rPr sz="1200" spc="-5" dirty="0">
                <a:latin typeface="Times New Roman"/>
                <a:cs typeface="Times New Roman"/>
              </a:rPr>
              <a:t>people</a:t>
            </a:r>
            <a:r>
              <a:rPr sz="1200" dirty="0">
                <a:latin typeface="Times New Roman"/>
                <a:cs typeface="Times New Roman"/>
              </a:rPr>
              <a:t> share</a:t>
            </a:r>
            <a:r>
              <a:rPr sz="1200" spc="5" dirty="0">
                <a:latin typeface="Times New Roman"/>
                <a:cs typeface="Times New Roman"/>
              </a:rPr>
              <a:t> </a:t>
            </a:r>
            <a:r>
              <a:rPr sz="1200" dirty="0">
                <a:latin typeface="Times New Roman"/>
                <a:cs typeface="Times New Roman"/>
              </a:rPr>
              <a:t>their</a:t>
            </a:r>
            <a:r>
              <a:rPr sz="1200" spc="5" dirty="0">
                <a:latin typeface="Times New Roman"/>
                <a:cs typeface="Times New Roman"/>
              </a:rPr>
              <a:t> </a:t>
            </a:r>
            <a:r>
              <a:rPr sz="1200" dirty="0">
                <a:latin typeface="Times New Roman"/>
                <a:cs typeface="Times New Roman"/>
              </a:rPr>
              <a:t>views,</a:t>
            </a:r>
            <a:r>
              <a:rPr sz="1200" spc="5" dirty="0">
                <a:latin typeface="Times New Roman"/>
                <a:cs typeface="Times New Roman"/>
              </a:rPr>
              <a:t> </a:t>
            </a:r>
            <a:r>
              <a:rPr sz="1200" spc="-5" dirty="0">
                <a:latin typeface="Times New Roman"/>
                <a:cs typeface="Times New Roman"/>
              </a:rPr>
              <a:t>thoughts</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opinions</a:t>
            </a:r>
            <a:r>
              <a:rPr sz="1200" spc="5" dirty="0">
                <a:latin typeface="Times New Roman"/>
                <a:cs typeface="Times New Roman"/>
              </a:rPr>
              <a:t> </a:t>
            </a:r>
            <a:r>
              <a:rPr sz="1200" dirty="0">
                <a:latin typeface="Times New Roman"/>
                <a:cs typeface="Times New Roman"/>
              </a:rPr>
              <a:t>on</a:t>
            </a:r>
            <a:r>
              <a:rPr sz="1200" spc="5" dirty="0">
                <a:latin typeface="Times New Roman"/>
                <a:cs typeface="Times New Roman"/>
              </a:rPr>
              <a:t> any</a:t>
            </a:r>
            <a:r>
              <a:rPr sz="1200" spc="10" dirty="0">
                <a:latin typeface="Times New Roman"/>
                <a:cs typeface="Times New Roman"/>
              </a:rPr>
              <a:t> </a:t>
            </a:r>
            <a:r>
              <a:rPr sz="1200" dirty="0">
                <a:latin typeface="Times New Roman"/>
                <a:cs typeface="Times New Roman"/>
              </a:rPr>
              <a:t>trending</a:t>
            </a:r>
            <a:r>
              <a:rPr sz="1200" spc="5" dirty="0">
                <a:latin typeface="Times New Roman"/>
                <a:cs typeface="Times New Roman"/>
              </a:rPr>
              <a:t> </a:t>
            </a:r>
            <a:r>
              <a:rPr sz="1200" dirty="0">
                <a:latin typeface="Times New Roman"/>
                <a:cs typeface="Times New Roman"/>
              </a:rPr>
              <a:t>topic.</a:t>
            </a:r>
            <a:r>
              <a:rPr sz="1200" spc="5" dirty="0">
                <a:latin typeface="Times New Roman"/>
                <a:cs typeface="Times New Roman"/>
              </a:rPr>
              <a:t> </a:t>
            </a:r>
            <a:r>
              <a:rPr sz="1200" spc="-5" dirty="0">
                <a:latin typeface="Times New Roman"/>
                <a:cs typeface="Times New Roman"/>
              </a:rPr>
              <a:t>People </a:t>
            </a:r>
            <a:r>
              <a:rPr sz="1200" dirty="0">
                <a:latin typeface="Times New Roman"/>
                <a:cs typeface="Times New Roman"/>
              </a:rPr>
              <a:t> </a:t>
            </a:r>
            <a:r>
              <a:rPr sz="1200" spc="-5" dirty="0">
                <a:latin typeface="Times New Roman"/>
                <a:cs typeface="Times New Roman"/>
              </a:rPr>
              <a:t>responses </a:t>
            </a:r>
            <a:r>
              <a:rPr sz="1200" dirty="0">
                <a:latin typeface="Times New Roman"/>
                <a:cs typeface="Times New Roman"/>
              </a:rPr>
              <a:t>on </a:t>
            </a:r>
            <a:r>
              <a:rPr sz="1200" spc="-5" dirty="0">
                <a:latin typeface="Times New Roman"/>
                <a:cs typeface="Times New Roman"/>
              </a:rPr>
              <a:t>Twitter </a:t>
            </a:r>
            <a:r>
              <a:rPr sz="1200" dirty="0">
                <a:latin typeface="Times New Roman"/>
                <a:cs typeface="Times New Roman"/>
              </a:rPr>
              <a:t>for </a:t>
            </a:r>
            <a:r>
              <a:rPr sz="1200" spc="-5" dirty="0">
                <a:latin typeface="Times New Roman"/>
                <a:cs typeface="Times New Roman"/>
              </a:rPr>
              <a:t>election </a:t>
            </a:r>
            <a:r>
              <a:rPr sz="1200" dirty="0">
                <a:latin typeface="Times New Roman"/>
                <a:cs typeface="Times New Roman"/>
              </a:rPr>
              <a:t>candidates in </a:t>
            </a:r>
            <a:r>
              <a:rPr sz="1200" spc="-5" dirty="0">
                <a:latin typeface="Times New Roman"/>
                <a:cs typeface="Times New Roman"/>
              </a:rPr>
              <a:t>U.S. created </a:t>
            </a:r>
            <a:r>
              <a:rPr sz="1200" dirty="0">
                <a:latin typeface="Times New Roman"/>
                <a:cs typeface="Times New Roman"/>
              </a:rPr>
              <a:t>a </a:t>
            </a:r>
            <a:r>
              <a:rPr sz="1200" spc="-5" dirty="0">
                <a:latin typeface="Times New Roman"/>
                <a:cs typeface="Times New Roman"/>
              </a:rPr>
              <a:t>large </a:t>
            </a:r>
            <a:r>
              <a:rPr sz="1200" dirty="0">
                <a:latin typeface="Times New Roman"/>
                <a:cs typeface="Times New Roman"/>
              </a:rPr>
              <a:t>amount of </a:t>
            </a:r>
            <a:r>
              <a:rPr sz="1200" spc="-5" dirty="0">
                <a:latin typeface="Times New Roman"/>
                <a:cs typeface="Times New Roman"/>
              </a:rPr>
              <a:t>data, </a:t>
            </a:r>
            <a:r>
              <a:rPr sz="1200" dirty="0">
                <a:latin typeface="Times New Roman"/>
                <a:cs typeface="Times New Roman"/>
              </a:rPr>
              <a:t> </a:t>
            </a:r>
            <a:r>
              <a:rPr sz="1200" spc="-5" dirty="0">
                <a:latin typeface="Times New Roman"/>
                <a:cs typeface="Times New Roman"/>
              </a:rPr>
              <a:t>which helps </a:t>
            </a:r>
            <a:r>
              <a:rPr sz="1200" dirty="0">
                <a:latin typeface="Times New Roman"/>
                <a:cs typeface="Times New Roman"/>
              </a:rPr>
              <a:t>to create a sentiment for </a:t>
            </a:r>
            <a:r>
              <a:rPr sz="1200" spc="-5" dirty="0">
                <a:latin typeface="Times New Roman"/>
                <a:cs typeface="Times New Roman"/>
              </a:rPr>
              <a:t>each candidate and also created </a:t>
            </a:r>
            <a:r>
              <a:rPr sz="1200" dirty="0">
                <a:latin typeface="Times New Roman"/>
                <a:cs typeface="Times New Roman"/>
              </a:rPr>
              <a:t>a prediction of </a:t>
            </a:r>
            <a:r>
              <a:rPr sz="1200" spc="5" dirty="0">
                <a:latin typeface="Times New Roman"/>
                <a:cs typeface="Times New Roman"/>
              </a:rPr>
              <a:t> </a:t>
            </a:r>
            <a:r>
              <a:rPr sz="1200" dirty="0">
                <a:latin typeface="Times New Roman"/>
                <a:cs typeface="Times New Roman"/>
              </a:rPr>
              <a:t>whom</a:t>
            </a:r>
            <a:r>
              <a:rPr sz="1200" spc="-5" dirty="0">
                <a:latin typeface="Times New Roman"/>
                <a:cs typeface="Times New Roman"/>
              </a:rPr>
              <a:t> winning.</a:t>
            </a:r>
            <a:endParaRPr sz="1200" dirty="0">
              <a:latin typeface="Times New Roman"/>
              <a:cs typeface="Times New Roman"/>
            </a:endParaRPr>
          </a:p>
          <a:p>
            <a:pPr>
              <a:lnSpc>
                <a:spcPct val="100000"/>
              </a:lnSpc>
              <a:spcBef>
                <a:spcPts val="45"/>
              </a:spcBef>
            </a:pPr>
            <a:endParaRPr sz="1850" dirty="0">
              <a:latin typeface="Times New Roman"/>
              <a:cs typeface="Times New Roman"/>
            </a:endParaRPr>
          </a:p>
          <a:p>
            <a:pPr marL="12700" marR="6350" algn="just">
              <a:lnSpc>
                <a:spcPct val="142500"/>
              </a:lnSpc>
            </a:pPr>
            <a:r>
              <a:rPr sz="1200" spc="-5" dirty="0">
                <a:latin typeface="Times New Roman"/>
                <a:cs typeface="Times New Roman"/>
              </a:rPr>
              <a:t>A</a:t>
            </a:r>
            <a:r>
              <a:rPr sz="1200" spc="170" dirty="0">
                <a:latin typeface="Times New Roman"/>
                <a:cs typeface="Times New Roman"/>
              </a:rPr>
              <a:t> </a:t>
            </a:r>
            <a:r>
              <a:rPr sz="1200" spc="-5" dirty="0">
                <a:latin typeface="Times New Roman"/>
                <a:cs typeface="Times New Roman"/>
              </a:rPr>
              <a:t>relation</a:t>
            </a:r>
            <a:r>
              <a:rPr sz="1200" spc="175" dirty="0">
                <a:latin typeface="Times New Roman"/>
                <a:cs typeface="Times New Roman"/>
              </a:rPr>
              <a:t> </a:t>
            </a:r>
            <a:r>
              <a:rPr sz="1200" spc="-5" dirty="0">
                <a:latin typeface="Times New Roman"/>
                <a:cs typeface="Times New Roman"/>
              </a:rPr>
              <a:t>is</a:t>
            </a:r>
            <a:r>
              <a:rPr sz="1200" spc="180" dirty="0">
                <a:latin typeface="Times New Roman"/>
                <a:cs typeface="Times New Roman"/>
              </a:rPr>
              <a:t> </a:t>
            </a:r>
            <a:r>
              <a:rPr sz="1200" spc="-5" dirty="0">
                <a:latin typeface="Times New Roman"/>
                <a:cs typeface="Times New Roman"/>
              </a:rPr>
              <a:t>created</a:t>
            </a:r>
            <a:r>
              <a:rPr sz="1200" spc="170" dirty="0">
                <a:latin typeface="Times New Roman"/>
                <a:cs typeface="Times New Roman"/>
              </a:rPr>
              <a:t> </a:t>
            </a:r>
            <a:r>
              <a:rPr sz="1200" spc="-5" dirty="0">
                <a:latin typeface="Times New Roman"/>
                <a:cs typeface="Times New Roman"/>
              </a:rPr>
              <a:t>between</a:t>
            </a:r>
            <a:r>
              <a:rPr sz="1200" spc="175" dirty="0">
                <a:latin typeface="Times New Roman"/>
                <a:cs typeface="Times New Roman"/>
              </a:rPr>
              <a:t> </a:t>
            </a:r>
            <a:r>
              <a:rPr sz="1200" spc="-5" dirty="0">
                <a:latin typeface="Times New Roman"/>
                <a:cs typeface="Times New Roman"/>
              </a:rPr>
              <a:t>sentiments</a:t>
            </a:r>
            <a:r>
              <a:rPr sz="1200" spc="180" dirty="0">
                <a:latin typeface="Times New Roman"/>
                <a:cs typeface="Times New Roman"/>
              </a:rPr>
              <a:t> </a:t>
            </a:r>
            <a:r>
              <a:rPr sz="1200" dirty="0">
                <a:latin typeface="Times New Roman"/>
                <a:cs typeface="Times New Roman"/>
              </a:rPr>
              <a:t>that</a:t>
            </a:r>
            <a:r>
              <a:rPr sz="1200" spc="175" dirty="0">
                <a:latin typeface="Times New Roman"/>
                <a:cs typeface="Times New Roman"/>
              </a:rPr>
              <a:t> </a:t>
            </a:r>
            <a:r>
              <a:rPr sz="1200" spc="-5" dirty="0">
                <a:latin typeface="Times New Roman"/>
                <a:cs typeface="Times New Roman"/>
              </a:rPr>
              <a:t>arise</a:t>
            </a:r>
            <a:r>
              <a:rPr sz="1200" spc="170" dirty="0">
                <a:latin typeface="Times New Roman"/>
                <a:cs typeface="Times New Roman"/>
              </a:rPr>
              <a:t> </a:t>
            </a:r>
            <a:r>
              <a:rPr sz="1200" spc="-5" dirty="0">
                <a:latin typeface="Times New Roman"/>
                <a:cs typeface="Times New Roman"/>
              </a:rPr>
              <a:t>from</a:t>
            </a:r>
            <a:r>
              <a:rPr sz="1200" spc="175" dirty="0">
                <a:latin typeface="Times New Roman"/>
                <a:cs typeface="Times New Roman"/>
              </a:rPr>
              <a:t> </a:t>
            </a:r>
            <a:r>
              <a:rPr sz="1200" spc="-5" dirty="0">
                <a:latin typeface="Times New Roman"/>
                <a:cs typeface="Times New Roman"/>
              </a:rPr>
              <a:t>people</a:t>
            </a:r>
            <a:r>
              <a:rPr sz="1200" spc="170" dirty="0">
                <a:latin typeface="Times New Roman"/>
                <a:cs typeface="Times New Roman"/>
              </a:rPr>
              <a:t> </a:t>
            </a:r>
            <a:r>
              <a:rPr sz="1200" spc="-5" dirty="0">
                <a:latin typeface="Times New Roman"/>
                <a:cs typeface="Times New Roman"/>
              </a:rPr>
              <a:t>response</a:t>
            </a:r>
            <a:r>
              <a:rPr sz="1200" spc="190" dirty="0">
                <a:latin typeface="Times New Roman"/>
                <a:cs typeface="Times New Roman"/>
              </a:rPr>
              <a:t> </a:t>
            </a:r>
            <a:r>
              <a:rPr sz="1200" dirty="0">
                <a:latin typeface="Times New Roman"/>
                <a:cs typeface="Times New Roman"/>
              </a:rPr>
              <a:t>on</a:t>
            </a:r>
            <a:r>
              <a:rPr sz="1200" spc="175" dirty="0">
                <a:latin typeface="Times New Roman"/>
                <a:cs typeface="Times New Roman"/>
              </a:rPr>
              <a:t> </a:t>
            </a:r>
            <a:r>
              <a:rPr sz="1200" spc="-5" dirty="0">
                <a:latin typeface="Times New Roman"/>
                <a:cs typeface="Times New Roman"/>
              </a:rPr>
              <a:t>twitter </a:t>
            </a:r>
            <a:r>
              <a:rPr sz="1200" spc="-290" dirty="0">
                <a:latin typeface="Times New Roman"/>
                <a:cs typeface="Times New Roman"/>
              </a:rPr>
              <a:t> </a:t>
            </a:r>
            <a:r>
              <a:rPr sz="1200" dirty="0">
                <a:latin typeface="Times New Roman"/>
                <a:cs typeface="Times New Roman"/>
              </a:rPr>
              <a:t>with the </a:t>
            </a:r>
            <a:r>
              <a:rPr sz="1200" spc="-5" dirty="0">
                <a:latin typeface="Times New Roman"/>
                <a:cs typeface="Times New Roman"/>
              </a:rPr>
              <a:t>complete </a:t>
            </a:r>
            <a:r>
              <a:rPr sz="1200" dirty="0">
                <a:latin typeface="Times New Roman"/>
                <a:cs typeface="Times New Roman"/>
              </a:rPr>
              <a:t>election </a:t>
            </a:r>
            <a:r>
              <a:rPr sz="1200" spc="-5" dirty="0">
                <a:latin typeface="Times New Roman"/>
                <a:cs typeface="Times New Roman"/>
              </a:rPr>
              <a:t>events. </a:t>
            </a:r>
            <a:r>
              <a:rPr sz="1200" dirty="0">
                <a:latin typeface="Times New Roman"/>
                <a:cs typeface="Times New Roman"/>
              </a:rPr>
              <a:t>They </a:t>
            </a:r>
            <a:r>
              <a:rPr sz="1200" spc="-5" dirty="0">
                <a:latin typeface="Times New Roman"/>
                <a:cs typeface="Times New Roman"/>
              </a:rPr>
              <a:t>also </a:t>
            </a:r>
            <a:r>
              <a:rPr sz="1200" dirty="0">
                <a:latin typeface="Times New Roman"/>
                <a:cs typeface="Times New Roman"/>
              </a:rPr>
              <a:t>explore how </a:t>
            </a:r>
            <a:r>
              <a:rPr sz="1200" spc="-5" dirty="0">
                <a:latin typeface="Times New Roman"/>
                <a:cs typeface="Times New Roman"/>
              </a:rPr>
              <a:t>sentiment analysis affects </a:t>
            </a:r>
            <a:r>
              <a:rPr sz="1200" dirty="0">
                <a:latin typeface="Times New Roman"/>
                <a:cs typeface="Times New Roman"/>
              </a:rPr>
              <a:t> these</a:t>
            </a:r>
            <a:r>
              <a:rPr sz="1200" spc="5" dirty="0">
                <a:latin typeface="Times New Roman"/>
                <a:cs typeface="Times New Roman"/>
              </a:rPr>
              <a:t> </a:t>
            </a:r>
            <a:r>
              <a:rPr sz="1200" dirty="0">
                <a:latin typeface="Times New Roman"/>
                <a:cs typeface="Times New Roman"/>
              </a:rPr>
              <a:t>public</a:t>
            </a:r>
            <a:r>
              <a:rPr sz="1200" spc="5" dirty="0">
                <a:latin typeface="Times New Roman"/>
                <a:cs typeface="Times New Roman"/>
              </a:rPr>
              <a:t> </a:t>
            </a:r>
            <a:r>
              <a:rPr sz="1200" spc="-5" dirty="0">
                <a:latin typeface="Times New Roman"/>
                <a:cs typeface="Times New Roman"/>
              </a:rPr>
              <a:t>events.</a:t>
            </a:r>
            <a:r>
              <a:rPr sz="1200" dirty="0">
                <a:latin typeface="Times New Roman"/>
                <a:cs typeface="Times New Roman"/>
              </a:rPr>
              <a:t> They</a:t>
            </a:r>
            <a:r>
              <a:rPr sz="1200" spc="5" dirty="0">
                <a:latin typeface="Times New Roman"/>
                <a:cs typeface="Times New Roman"/>
              </a:rPr>
              <a:t> </a:t>
            </a:r>
            <a:r>
              <a:rPr sz="1200" spc="-5" dirty="0">
                <a:latin typeface="Times New Roman"/>
                <a:cs typeface="Times New Roman"/>
              </a:rPr>
              <a:t>also</a:t>
            </a:r>
            <a:r>
              <a:rPr sz="1200" dirty="0">
                <a:latin typeface="Times New Roman"/>
                <a:cs typeface="Times New Roman"/>
              </a:rPr>
              <a:t> </a:t>
            </a:r>
            <a:r>
              <a:rPr sz="1200" spc="-5" dirty="0">
                <a:latin typeface="Times New Roman"/>
                <a:cs typeface="Times New Roman"/>
              </a:rPr>
              <a:t>show</a:t>
            </a:r>
            <a:r>
              <a:rPr sz="1200" dirty="0">
                <a:latin typeface="Times New Roman"/>
                <a:cs typeface="Times New Roman"/>
              </a:rPr>
              <a:t> </a:t>
            </a:r>
            <a:r>
              <a:rPr sz="1200" spc="-5" dirty="0">
                <a:latin typeface="Times New Roman"/>
                <a:cs typeface="Times New Roman"/>
              </a:rPr>
              <a:t>this</a:t>
            </a:r>
            <a:r>
              <a:rPr sz="1200" dirty="0">
                <a:latin typeface="Times New Roman"/>
                <a:cs typeface="Times New Roman"/>
              </a:rPr>
              <a:t> live</a:t>
            </a:r>
            <a:r>
              <a:rPr sz="1200" spc="5" dirty="0">
                <a:latin typeface="Times New Roman"/>
                <a:cs typeface="Times New Roman"/>
              </a:rPr>
              <a:t> </a:t>
            </a:r>
            <a:r>
              <a:rPr sz="1200" spc="-5" dirty="0">
                <a:latin typeface="Times New Roman"/>
                <a:cs typeface="Times New Roman"/>
              </a:rPr>
              <a:t>sentiment</a:t>
            </a:r>
            <a:r>
              <a:rPr sz="1200" dirty="0">
                <a:latin typeface="Times New Roman"/>
                <a:cs typeface="Times New Roman"/>
              </a:rPr>
              <a:t> </a:t>
            </a:r>
            <a:r>
              <a:rPr sz="1200" spc="-5" dirty="0">
                <a:latin typeface="Times New Roman"/>
                <a:cs typeface="Times New Roman"/>
              </a:rPr>
              <a:t>analysis</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very</a:t>
            </a:r>
            <a:r>
              <a:rPr sz="1200" spc="10" dirty="0">
                <a:latin typeface="Times New Roman"/>
                <a:cs typeface="Times New Roman"/>
              </a:rPr>
              <a:t> </a:t>
            </a:r>
            <a:r>
              <a:rPr sz="1200" spc="-5" dirty="0">
                <a:latin typeface="Times New Roman"/>
                <a:cs typeface="Times New Roman"/>
              </a:rPr>
              <a:t>fast</a:t>
            </a:r>
            <a:r>
              <a:rPr sz="1200" dirty="0">
                <a:latin typeface="Times New Roman"/>
                <a:cs typeface="Times New Roman"/>
              </a:rPr>
              <a:t> </a:t>
            </a:r>
            <a:r>
              <a:rPr sz="1200" spc="-5" dirty="0">
                <a:latin typeface="Times New Roman"/>
                <a:cs typeface="Times New Roman"/>
              </a:rPr>
              <a:t>as </a:t>
            </a:r>
            <a:r>
              <a:rPr sz="1200" dirty="0">
                <a:latin typeface="Times New Roman"/>
                <a:cs typeface="Times New Roman"/>
              </a:rPr>
              <a:t> </a:t>
            </a:r>
            <a:r>
              <a:rPr sz="1200" spc="-5" dirty="0">
                <a:latin typeface="Times New Roman"/>
                <a:cs typeface="Times New Roman"/>
              </a:rPr>
              <a:t>compared</a:t>
            </a:r>
            <a:r>
              <a:rPr sz="1200" spc="50" dirty="0">
                <a:latin typeface="Times New Roman"/>
                <a:cs typeface="Times New Roman"/>
              </a:rPr>
              <a:t> </a:t>
            </a:r>
            <a:r>
              <a:rPr sz="1200" dirty="0">
                <a:latin typeface="Times New Roman"/>
                <a:cs typeface="Times New Roman"/>
              </a:rPr>
              <a:t>to</a:t>
            </a:r>
            <a:r>
              <a:rPr sz="1200" spc="60" dirty="0">
                <a:latin typeface="Times New Roman"/>
                <a:cs typeface="Times New Roman"/>
              </a:rPr>
              <a:t> </a:t>
            </a:r>
            <a:r>
              <a:rPr sz="1200" dirty="0">
                <a:latin typeface="Times New Roman"/>
                <a:cs typeface="Times New Roman"/>
              </a:rPr>
              <a:t>traditional</a:t>
            </a:r>
            <a:r>
              <a:rPr sz="1200" spc="55" dirty="0">
                <a:latin typeface="Times New Roman"/>
                <a:cs typeface="Times New Roman"/>
              </a:rPr>
              <a:t> </a:t>
            </a:r>
            <a:r>
              <a:rPr sz="1200" spc="-5" dirty="0">
                <a:latin typeface="Times New Roman"/>
                <a:cs typeface="Times New Roman"/>
              </a:rPr>
              <a:t>content</a:t>
            </a:r>
            <a:r>
              <a:rPr sz="1200" spc="55" dirty="0">
                <a:latin typeface="Times New Roman"/>
                <a:cs typeface="Times New Roman"/>
              </a:rPr>
              <a:t> </a:t>
            </a:r>
            <a:r>
              <a:rPr sz="1200" spc="-5" dirty="0">
                <a:latin typeface="Times New Roman"/>
                <a:cs typeface="Times New Roman"/>
              </a:rPr>
              <a:t>analysis</a:t>
            </a:r>
            <a:r>
              <a:rPr sz="1200" spc="60" dirty="0">
                <a:latin typeface="Times New Roman"/>
                <a:cs typeface="Times New Roman"/>
              </a:rPr>
              <a:t> </a:t>
            </a:r>
            <a:r>
              <a:rPr sz="1200" dirty="0">
                <a:latin typeface="Times New Roman"/>
                <a:cs typeface="Times New Roman"/>
              </a:rPr>
              <a:t>which</a:t>
            </a:r>
            <a:r>
              <a:rPr sz="1200" spc="55" dirty="0">
                <a:latin typeface="Times New Roman"/>
                <a:cs typeface="Times New Roman"/>
              </a:rPr>
              <a:t> </a:t>
            </a:r>
            <a:r>
              <a:rPr sz="1200" dirty="0">
                <a:latin typeface="Times New Roman"/>
                <a:cs typeface="Times New Roman"/>
              </a:rPr>
              <a:t>takes</a:t>
            </a:r>
            <a:r>
              <a:rPr sz="1200" spc="60" dirty="0">
                <a:latin typeface="Times New Roman"/>
                <a:cs typeface="Times New Roman"/>
              </a:rPr>
              <a:t> </a:t>
            </a:r>
            <a:r>
              <a:rPr sz="1200" dirty="0">
                <a:latin typeface="Times New Roman"/>
                <a:cs typeface="Times New Roman"/>
              </a:rPr>
              <a:t>many</a:t>
            </a:r>
            <a:r>
              <a:rPr sz="1200" spc="30" dirty="0">
                <a:latin typeface="Times New Roman"/>
                <a:cs typeface="Times New Roman"/>
              </a:rPr>
              <a:t> </a:t>
            </a:r>
            <a:r>
              <a:rPr sz="1200" dirty="0">
                <a:latin typeface="Times New Roman"/>
                <a:cs typeface="Times New Roman"/>
              </a:rPr>
              <a:t>days</a:t>
            </a:r>
            <a:r>
              <a:rPr sz="1200" spc="60" dirty="0">
                <a:latin typeface="Times New Roman"/>
                <a:cs typeface="Times New Roman"/>
              </a:rPr>
              <a:t> </a:t>
            </a:r>
            <a:r>
              <a:rPr sz="1200" dirty="0">
                <a:latin typeface="Times New Roman"/>
                <a:cs typeface="Times New Roman"/>
              </a:rPr>
              <a:t>or</a:t>
            </a:r>
            <a:r>
              <a:rPr sz="1200" spc="55" dirty="0">
                <a:latin typeface="Times New Roman"/>
                <a:cs typeface="Times New Roman"/>
              </a:rPr>
              <a:t> </a:t>
            </a:r>
            <a:r>
              <a:rPr sz="1200" dirty="0">
                <a:latin typeface="Times New Roman"/>
                <a:cs typeface="Times New Roman"/>
              </a:rPr>
              <a:t>up</a:t>
            </a:r>
            <a:r>
              <a:rPr sz="1200" spc="50" dirty="0">
                <a:latin typeface="Times New Roman"/>
                <a:cs typeface="Times New Roman"/>
              </a:rPr>
              <a:t> </a:t>
            </a:r>
            <a:r>
              <a:rPr sz="1200" dirty="0">
                <a:latin typeface="Times New Roman"/>
                <a:cs typeface="Times New Roman"/>
              </a:rPr>
              <a:t>to</a:t>
            </a:r>
            <a:r>
              <a:rPr sz="1200" spc="60" dirty="0">
                <a:latin typeface="Times New Roman"/>
                <a:cs typeface="Times New Roman"/>
              </a:rPr>
              <a:t> </a:t>
            </a:r>
            <a:r>
              <a:rPr sz="1200" dirty="0">
                <a:latin typeface="Times New Roman"/>
                <a:cs typeface="Times New Roman"/>
              </a:rPr>
              <a:t>some</a:t>
            </a:r>
            <a:r>
              <a:rPr sz="1200" spc="55" dirty="0">
                <a:latin typeface="Times New Roman"/>
                <a:cs typeface="Times New Roman"/>
              </a:rPr>
              <a:t> </a:t>
            </a:r>
            <a:r>
              <a:rPr sz="1200" spc="-5" dirty="0">
                <a:latin typeface="Times New Roman"/>
                <a:cs typeface="Times New Roman"/>
              </a:rPr>
              <a:t>weeks </a:t>
            </a:r>
            <a:r>
              <a:rPr sz="1200" spc="-285" dirty="0">
                <a:latin typeface="Times New Roman"/>
                <a:cs typeface="Times New Roman"/>
              </a:rPr>
              <a:t> </a:t>
            </a:r>
            <a:r>
              <a:rPr sz="1200" dirty="0">
                <a:latin typeface="Times New Roman"/>
                <a:cs typeface="Times New Roman"/>
              </a:rPr>
              <a:t>to </a:t>
            </a:r>
            <a:r>
              <a:rPr sz="1200" spc="-5" dirty="0">
                <a:latin typeface="Times New Roman"/>
                <a:cs typeface="Times New Roman"/>
              </a:rPr>
              <a:t>complete. </a:t>
            </a:r>
            <a:r>
              <a:rPr sz="1200" dirty="0">
                <a:latin typeface="Times New Roman"/>
                <a:cs typeface="Times New Roman"/>
              </a:rPr>
              <a:t>The </a:t>
            </a:r>
            <a:r>
              <a:rPr sz="1200" spc="-5" dirty="0">
                <a:latin typeface="Times New Roman"/>
                <a:cs typeface="Times New Roman"/>
              </a:rPr>
              <a:t>system </a:t>
            </a:r>
            <a:r>
              <a:rPr sz="1200" dirty="0">
                <a:latin typeface="Times New Roman"/>
                <a:cs typeface="Times New Roman"/>
              </a:rPr>
              <a:t>they demonstrated analyzes </a:t>
            </a:r>
            <a:r>
              <a:rPr sz="1200" spc="-5" dirty="0">
                <a:latin typeface="Times New Roman"/>
                <a:cs typeface="Times New Roman"/>
              </a:rPr>
              <a:t>sentiment </a:t>
            </a:r>
            <a:r>
              <a:rPr sz="1200" dirty="0">
                <a:latin typeface="Times New Roman"/>
                <a:cs typeface="Times New Roman"/>
              </a:rPr>
              <a:t>of </a:t>
            </a:r>
            <a:r>
              <a:rPr sz="1200" spc="-5" dirty="0">
                <a:latin typeface="Times New Roman"/>
                <a:cs typeface="Times New Roman"/>
              </a:rPr>
              <a:t>entire Twitter data </a:t>
            </a:r>
            <a:r>
              <a:rPr sz="1200" dirty="0">
                <a:latin typeface="Times New Roman"/>
                <a:cs typeface="Times New Roman"/>
              </a:rPr>
              <a:t> </a:t>
            </a:r>
            <a:r>
              <a:rPr sz="1200" spc="-5" dirty="0">
                <a:latin typeface="Times New Roman"/>
                <a:cs typeface="Times New Roman"/>
              </a:rPr>
              <a:t>about</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election,</a:t>
            </a:r>
            <a:r>
              <a:rPr sz="1200" spc="5" dirty="0">
                <a:latin typeface="Times New Roman"/>
                <a:cs typeface="Times New Roman"/>
              </a:rPr>
              <a:t> </a:t>
            </a:r>
            <a:r>
              <a:rPr sz="1200" spc="-5" dirty="0">
                <a:latin typeface="Times New Roman"/>
                <a:cs typeface="Times New Roman"/>
              </a:rPr>
              <a:t>candidates,</a:t>
            </a:r>
            <a:r>
              <a:rPr sz="1200" spc="5" dirty="0">
                <a:latin typeface="Times New Roman"/>
                <a:cs typeface="Times New Roman"/>
              </a:rPr>
              <a:t> </a:t>
            </a:r>
            <a:r>
              <a:rPr sz="1200" dirty="0">
                <a:latin typeface="Times New Roman"/>
                <a:cs typeface="Times New Roman"/>
              </a:rPr>
              <a:t>promotions,</a:t>
            </a:r>
            <a:r>
              <a:rPr sz="1200" spc="10" dirty="0">
                <a:latin typeface="Times New Roman"/>
                <a:cs typeface="Times New Roman"/>
              </a:rPr>
              <a:t> </a:t>
            </a:r>
            <a:r>
              <a:rPr sz="1200" spc="-5" dirty="0">
                <a:latin typeface="Times New Roman"/>
                <a:cs typeface="Times New Roman"/>
              </a:rPr>
              <a:t>etc.</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delivering</a:t>
            </a:r>
            <a:r>
              <a:rPr sz="1200" dirty="0">
                <a:latin typeface="Times New Roman"/>
                <a:cs typeface="Times New Roman"/>
              </a:rPr>
              <a:t> </a:t>
            </a:r>
            <a:r>
              <a:rPr sz="1200" spc="-5" dirty="0">
                <a:latin typeface="Times New Roman"/>
                <a:cs typeface="Times New Roman"/>
              </a:rPr>
              <a:t>results</a:t>
            </a:r>
            <a:r>
              <a:rPr sz="1200" spc="5" dirty="0">
                <a:latin typeface="Times New Roman"/>
                <a:cs typeface="Times New Roman"/>
              </a:rPr>
              <a:t> </a:t>
            </a:r>
            <a:r>
              <a:rPr sz="1200" dirty="0">
                <a:latin typeface="Times New Roman"/>
                <a:cs typeface="Times New Roman"/>
              </a:rPr>
              <a:t>at</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dirty="0">
                <a:latin typeface="Times New Roman"/>
                <a:cs typeface="Times New Roman"/>
              </a:rPr>
              <a:t>continuous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spc="-5" dirty="0" smtClean="0"/>
              <a:t>1</a:t>
            </a:r>
            <a:r>
              <a:rPr lang="en-IN" spc="-5" dirty="0" smtClean="0"/>
              <a:t>5</a:t>
            </a:r>
            <a:endParaRPr spc="-5" dirty="0"/>
          </a:p>
        </p:txBody>
      </p:sp>
      <p:sp>
        <p:nvSpPr>
          <p:cNvPr id="2" name="object 2"/>
          <p:cNvSpPr txBox="1"/>
          <p:nvPr/>
        </p:nvSpPr>
        <p:spPr>
          <a:xfrm>
            <a:off x="1359153" y="775093"/>
            <a:ext cx="5309870" cy="8809990"/>
          </a:xfrm>
          <a:prstGeom prst="rect">
            <a:avLst/>
          </a:prstGeom>
        </p:spPr>
        <p:txBody>
          <a:bodyPr vert="horz" wrap="square" lIns="0" tIns="124460" rIns="0" bIns="0" rtlCol="0">
            <a:spAutoFit/>
          </a:bodyPr>
          <a:lstStyle/>
          <a:p>
            <a:pPr marL="12700" algn="just">
              <a:lnSpc>
                <a:spcPct val="100000"/>
              </a:lnSpc>
              <a:spcBef>
                <a:spcPts val="980"/>
              </a:spcBef>
            </a:pPr>
            <a:r>
              <a:rPr sz="1400" b="1" dirty="0">
                <a:latin typeface="Times New Roman"/>
                <a:cs typeface="Times New Roman"/>
              </a:rPr>
              <a:t>L.</a:t>
            </a:r>
            <a:r>
              <a:rPr sz="1400" b="1" spc="-10" dirty="0">
                <a:latin typeface="Times New Roman"/>
                <a:cs typeface="Times New Roman"/>
              </a:rPr>
              <a:t> </a:t>
            </a:r>
            <a:r>
              <a:rPr sz="1400" b="1" spc="-5" dirty="0">
                <a:latin typeface="Times New Roman"/>
                <a:cs typeface="Times New Roman"/>
              </a:rPr>
              <a:t>Jiang, M. Yu,</a:t>
            </a:r>
            <a:r>
              <a:rPr sz="1400" b="1" spc="-10" dirty="0">
                <a:latin typeface="Times New Roman"/>
                <a:cs typeface="Times New Roman"/>
              </a:rPr>
              <a:t> </a:t>
            </a:r>
            <a:r>
              <a:rPr sz="1400" b="1" spc="-5" dirty="0">
                <a:latin typeface="Times New Roman"/>
                <a:cs typeface="Times New Roman"/>
              </a:rPr>
              <a:t>M.</a:t>
            </a:r>
            <a:r>
              <a:rPr sz="1400" b="1" spc="5" dirty="0">
                <a:latin typeface="Times New Roman"/>
                <a:cs typeface="Times New Roman"/>
              </a:rPr>
              <a:t> </a:t>
            </a:r>
            <a:r>
              <a:rPr sz="1400" b="1" spc="-5" dirty="0">
                <a:latin typeface="Times New Roman"/>
                <a:cs typeface="Times New Roman"/>
              </a:rPr>
              <a:t>Zhou,</a:t>
            </a:r>
            <a:r>
              <a:rPr sz="1400" b="1" spc="-10" dirty="0">
                <a:latin typeface="Times New Roman"/>
                <a:cs typeface="Times New Roman"/>
              </a:rPr>
              <a:t> </a:t>
            </a:r>
            <a:r>
              <a:rPr sz="1400" b="1" spc="-5" dirty="0">
                <a:latin typeface="Times New Roman"/>
                <a:cs typeface="Times New Roman"/>
              </a:rPr>
              <a:t>X. </a:t>
            </a:r>
            <a:r>
              <a:rPr sz="1400" b="1" dirty="0">
                <a:latin typeface="Times New Roman"/>
                <a:cs typeface="Times New Roman"/>
              </a:rPr>
              <a:t>Liu,</a:t>
            </a:r>
            <a:r>
              <a:rPr sz="1400" b="1" spc="-10" dirty="0">
                <a:latin typeface="Times New Roman"/>
                <a:cs typeface="Times New Roman"/>
              </a:rPr>
              <a:t> </a:t>
            </a:r>
            <a:r>
              <a:rPr sz="1400" b="1" dirty="0">
                <a:latin typeface="Times New Roman"/>
                <a:cs typeface="Times New Roman"/>
              </a:rPr>
              <a:t>T.</a:t>
            </a:r>
            <a:r>
              <a:rPr sz="1400" b="1" spc="5" dirty="0">
                <a:latin typeface="Times New Roman"/>
                <a:cs typeface="Times New Roman"/>
              </a:rPr>
              <a:t> </a:t>
            </a:r>
            <a:r>
              <a:rPr sz="1400" b="1" spc="-5" dirty="0">
                <a:latin typeface="Times New Roman"/>
                <a:cs typeface="Times New Roman"/>
              </a:rPr>
              <a:t>Zhao</a:t>
            </a:r>
            <a:r>
              <a:rPr sz="1400" b="1" spc="20" dirty="0">
                <a:latin typeface="Times New Roman"/>
                <a:cs typeface="Times New Roman"/>
              </a:rPr>
              <a:t> </a:t>
            </a:r>
            <a:r>
              <a:rPr sz="1400" b="1" i="1" spc="-10" dirty="0">
                <a:latin typeface="Times New Roman"/>
                <a:cs typeface="Times New Roman"/>
              </a:rPr>
              <a:t>et</a:t>
            </a:r>
            <a:r>
              <a:rPr sz="1400" b="1" i="1" spc="5" dirty="0">
                <a:latin typeface="Times New Roman"/>
                <a:cs typeface="Times New Roman"/>
              </a:rPr>
              <a:t> </a:t>
            </a:r>
            <a:r>
              <a:rPr sz="1400" b="1" i="1" spc="-5" dirty="0">
                <a:latin typeface="Times New Roman"/>
                <a:cs typeface="Times New Roman"/>
              </a:rPr>
              <a:t>al</a:t>
            </a:r>
            <a:r>
              <a:rPr sz="1400" b="1" i="1" spc="5" dirty="0">
                <a:latin typeface="Times New Roman"/>
                <a:cs typeface="Times New Roman"/>
              </a:rPr>
              <a:t> </a:t>
            </a:r>
            <a:r>
              <a:rPr sz="1400" b="1" spc="-5" dirty="0">
                <a:latin typeface="Times New Roman"/>
                <a:cs typeface="Times New Roman"/>
              </a:rPr>
              <a:t>[13]</a:t>
            </a:r>
            <a:endParaRPr sz="1400" dirty="0">
              <a:latin typeface="Times New Roman"/>
              <a:cs typeface="Times New Roman"/>
            </a:endParaRPr>
          </a:p>
          <a:p>
            <a:pPr marL="12700" marR="17145" algn="just">
              <a:lnSpc>
                <a:spcPct val="143000"/>
              </a:lnSpc>
              <a:spcBef>
                <a:spcPts val="135"/>
              </a:spcBef>
            </a:pPr>
            <a:r>
              <a:rPr sz="1200" spc="-5" dirty="0">
                <a:latin typeface="Times New Roman"/>
                <a:cs typeface="Times New Roman"/>
              </a:rPr>
              <a:t>Twitter sentiment analysis was growing at faster rate as amount </a:t>
            </a:r>
            <a:r>
              <a:rPr sz="1200" dirty="0">
                <a:latin typeface="Times New Roman"/>
                <a:cs typeface="Times New Roman"/>
              </a:rPr>
              <a:t>of </a:t>
            </a:r>
            <a:r>
              <a:rPr sz="1200" spc="-5" dirty="0">
                <a:latin typeface="Times New Roman"/>
                <a:cs typeface="Times New Roman"/>
              </a:rPr>
              <a:t>data is increasing. </a:t>
            </a:r>
            <a:r>
              <a:rPr sz="1200" dirty="0">
                <a:latin typeface="Times New Roman"/>
                <a:cs typeface="Times New Roman"/>
              </a:rPr>
              <a:t> They </a:t>
            </a:r>
            <a:r>
              <a:rPr sz="1200" spc="-5" dirty="0">
                <a:latin typeface="Times New Roman"/>
                <a:cs typeface="Times New Roman"/>
              </a:rPr>
              <a:t>created </a:t>
            </a:r>
            <a:r>
              <a:rPr sz="1200" dirty="0">
                <a:latin typeface="Times New Roman"/>
                <a:cs typeface="Times New Roman"/>
              </a:rPr>
              <a:t>a </a:t>
            </a:r>
            <a:r>
              <a:rPr sz="1200" spc="-5" dirty="0">
                <a:latin typeface="Times New Roman"/>
                <a:cs typeface="Times New Roman"/>
              </a:rPr>
              <a:t>system </a:t>
            </a:r>
            <a:r>
              <a:rPr sz="1200" dirty="0">
                <a:latin typeface="Times New Roman"/>
                <a:cs typeface="Times New Roman"/>
              </a:rPr>
              <a:t>which </a:t>
            </a:r>
            <a:r>
              <a:rPr sz="1200" spc="-5" dirty="0">
                <a:latin typeface="Times New Roman"/>
                <a:cs typeface="Times New Roman"/>
              </a:rPr>
              <a:t>focuses </a:t>
            </a:r>
            <a:r>
              <a:rPr sz="1200" dirty="0">
                <a:latin typeface="Times New Roman"/>
                <a:cs typeface="Times New Roman"/>
              </a:rPr>
              <a:t>on </a:t>
            </a:r>
            <a:r>
              <a:rPr sz="1200" spc="-5" dirty="0">
                <a:latin typeface="Times New Roman"/>
                <a:cs typeface="Times New Roman"/>
              </a:rPr>
              <a:t>target dependent classification. </a:t>
            </a:r>
            <a:r>
              <a:rPr sz="1200" spc="-15" dirty="0">
                <a:latin typeface="Times New Roman"/>
                <a:cs typeface="Times New Roman"/>
              </a:rPr>
              <a:t>It </a:t>
            </a:r>
            <a:r>
              <a:rPr sz="1200" spc="-5" dirty="0">
                <a:latin typeface="Times New Roman"/>
                <a:cs typeface="Times New Roman"/>
              </a:rPr>
              <a:t>is based </a:t>
            </a:r>
            <a:r>
              <a:rPr sz="1200" dirty="0">
                <a:latin typeface="Times New Roman"/>
                <a:cs typeface="Times New Roman"/>
              </a:rPr>
              <a:t>on </a:t>
            </a:r>
            <a:r>
              <a:rPr sz="1200" spc="5" dirty="0">
                <a:latin typeface="Times New Roman"/>
                <a:cs typeface="Times New Roman"/>
              </a:rPr>
              <a:t> </a:t>
            </a:r>
            <a:r>
              <a:rPr sz="1200" spc="-5" dirty="0">
                <a:latin typeface="Times New Roman"/>
                <a:cs typeface="Times New Roman"/>
              </a:rPr>
              <a:t>Twitter </a:t>
            </a:r>
            <a:r>
              <a:rPr sz="1200" dirty="0">
                <a:latin typeface="Times New Roman"/>
                <a:cs typeface="Times New Roman"/>
              </a:rPr>
              <a:t>in </a:t>
            </a:r>
            <a:r>
              <a:rPr sz="1200" spc="-5" dirty="0">
                <a:latin typeface="Times New Roman"/>
                <a:cs typeface="Times New Roman"/>
              </a:rPr>
              <a:t>which </a:t>
            </a:r>
            <a:r>
              <a:rPr sz="1200" dirty="0">
                <a:latin typeface="Times New Roman"/>
                <a:cs typeface="Times New Roman"/>
              </a:rPr>
              <a:t>a query </a:t>
            </a:r>
            <a:r>
              <a:rPr sz="1200" spc="-5" dirty="0">
                <a:latin typeface="Times New Roman"/>
                <a:cs typeface="Times New Roman"/>
              </a:rPr>
              <a:t>is given first; </a:t>
            </a:r>
            <a:r>
              <a:rPr sz="1200" spc="5" dirty="0">
                <a:latin typeface="Times New Roman"/>
                <a:cs typeface="Times New Roman"/>
              </a:rPr>
              <a:t>they </a:t>
            </a:r>
            <a:r>
              <a:rPr sz="1200" spc="-5" dirty="0">
                <a:latin typeface="Times New Roman"/>
                <a:cs typeface="Times New Roman"/>
              </a:rPr>
              <a:t>classify </a:t>
            </a:r>
            <a:r>
              <a:rPr sz="1200" dirty="0">
                <a:latin typeface="Times New Roman"/>
                <a:cs typeface="Times New Roman"/>
              </a:rPr>
              <a:t>the </a:t>
            </a:r>
            <a:r>
              <a:rPr sz="1200" spc="-5" dirty="0">
                <a:latin typeface="Times New Roman"/>
                <a:cs typeface="Times New Roman"/>
              </a:rPr>
              <a:t>tweets as positive, </a:t>
            </a:r>
            <a:r>
              <a:rPr sz="1200" dirty="0">
                <a:latin typeface="Times New Roman"/>
                <a:cs typeface="Times New Roman"/>
              </a:rPr>
              <a:t>negative or </a:t>
            </a:r>
            <a:r>
              <a:rPr sz="1200" spc="5" dirty="0">
                <a:latin typeface="Times New Roman"/>
                <a:cs typeface="Times New Roman"/>
              </a:rPr>
              <a:t> </a:t>
            </a:r>
            <a:r>
              <a:rPr sz="1200" spc="-5" dirty="0">
                <a:latin typeface="Times New Roman"/>
                <a:cs typeface="Times New Roman"/>
              </a:rPr>
              <a:t>neutral</a:t>
            </a:r>
            <a:r>
              <a:rPr sz="1200" dirty="0">
                <a:latin typeface="Times New Roman"/>
                <a:cs typeface="Times New Roman"/>
              </a:rPr>
              <a:t> </a:t>
            </a:r>
            <a:r>
              <a:rPr sz="1200" spc="-5" dirty="0">
                <a:latin typeface="Times New Roman"/>
                <a:cs typeface="Times New Roman"/>
              </a:rPr>
              <a:t>sentiments</a:t>
            </a:r>
            <a:r>
              <a:rPr sz="1200" dirty="0">
                <a:latin typeface="Times New Roman"/>
                <a:cs typeface="Times New Roman"/>
              </a:rPr>
              <a:t> with</a:t>
            </a:r>
            <a:r>
              <a:rPr sz="1200" spc="5" dirty="0">
                <a:latin typeface="Times New Roman"/>
                <a:cs typeface="Times New Roman"/>
              </a:rPr>
              <a:t> </a:t>
            </a:r>
            <a:r>
              <a:rPr sz="1200" spc="-5" dirty="0">
                <a:latin typeface="Times New Roman"/>
                <a:cs typeface="Times New Roman"/>
              </a:rPr>
              <a:t>respect</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dirty="0">
                <a:latin typeface="Times New Roman"/>
                <a:cs typeface="Times New Roman"/>
              </a:rPr>
              <a:t>query</a:t>
            </a:r>
            <a:r>
              <a:rPr sz="1200" spc="5"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spc="-5" dirty="0">
                <a:latin typeface="Times New Roman"/>
                <a:cs typeface="Times New Roman"/>
              </a:rPr>
              <a:t>contain</a:t>
            </a:r>
            <a:r>
              <a:rPr sz="1200" dirty="0">
                <a:latin typeface="Times New Roman"/>
                <a:cs typeface="Times New Roman"/>
              </a:rPr>
              <a:t> </a:t>
            </a:r>
            <a:r>
              <a:rPr sz="1200" spc="-5" dirty="0">
                <a:latin typeface="Times New Roman"/>
                <a:cs typeface="Times New Roman"/>
              </a:rPr>
              <a:t>sentiment</a:t>
            </a:r>
            <a:r>
              <a:rPr sz="1200" dirty="0">
                <a:latin typeface="Times New Roman"/>
                <a:cs typeface="Times New Roman"/>
              </a:rPr>
              <a:t>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positive, </a:t>
            </a:r>
            <a:r>
              <a:rPr sz="1200" dirty="0">
                <a:latin typeface="Times New Roman"/>
                <a:cs typeface="Times New Roman"/>
              </a:rPr>
              <a:t> </a:t>
            </a:r>
            <a:r>
              <a:rPr sz="1200" spc="-5" dirty="0">
                <a:latin typeface="Times New Roman"/>
                <a:cs typeface="Times New Roman"/>
              </a:rPr>
              <a:t>negative </a:t>
            </a:r>
            <a:r>
              <a:rPr sz="1200" dirty="0">
                <a:latin typeface="Times New Roman"/>
                <a:cs typeface="Times New Roman"/>
              </a:rPr>
              <a:t>or </a:t>
            </a:r>
            <a:r>
              <a:rPr sz="1200" spc="-5" dirty="0">
                <a:latin typeface="Times New Roman"/>
                <a:cs typeface="Times New Roman"/>
              </a:rPr>
              <a:t>neutral. </a:t>
            </a:r>
            <a:r>
              <a:rPr sz="1200" spc="-10" dirty="0">
                <a:latin typeface="Times New Roman"/>
                <a:cs typeface="Times New Roman"/>
              </a:rPr>
              <a:t>In </a:t>
            </a:r>
            <a:r>
              <a:rPr sz="1200" dirty="0">
                <a:latin typeface="Times New Roman"/>
                <a:cs typeface="Times New Roman"/>
              </a:rPr>
              <a:t>their </a:t>
            </a:r>
            <a:r>
              <a:rPr sz="1200" spc="-5" dirty="0">
                <a:latin typeface="Times New Roman"/>
                <a:cs typeface="Times New Roman"/>
              </a:rPr>
              <a:t>research, </a:t>
            </a:r>
            <a:r>
              <a:rPr sz="1200" dirty="0">
                <a:latin typeface="Times New Roman"/>
                <a:cs typeface="Times New Roman"/>
              </a:rPr>
              <a:t>query sentiment </a:t>
            </a:r>
            <a:r>
              <a:rPr sz="1200" spc="-5" dirty="0">
                <a:latin typeface="Times New Roman"/>
                <a:cs typeface="Times New Roman"/>
              </a:rPr>
              <a:t>serves as target. </a:t>
            </a:r>
            <a:r>
              <a:rPr sz="1200" dirty="0">
                <a:latin typeface="Times New Roman"/>
                <a:cs typeface="Times New Roman"/>
              </a:rPr>
              <a:t>The target- </a:t>
            </a:r>
            <a:r>
              <a:rPr sz="1200" spc="5" dirty="0">
                <a:latin typeface="Times New Roman"/>
                <a:cs typeface="Times New Roman"/>
              </a:rPr>
              <a:t> </a:t>
            </a:r>
            <a:r>
              <a:rPr sz="1200" spc="-5" dirty="0">
                <a:latin typeface="Times New Roman"/>
                <a:cs typeface="Times New Roman"/>
              </a:rPr>
              <a:t>independent </a:t>
            </a:r>
            <a:r>
              <a:rPr sz="1200" dirty="0">
                <a:latin typeface="Times New Roman"/>
                <a:cs typeface="Times New Roman"/>
              </a:rPr>
              <a:t>strategy </a:t>
            </a:r>
            <a:r>
              <a:rPr sz="1200" spc="-5" dirty="0">
                <a:latin typeface="Times New Roman"/>
                <a:cs typeface="Times New Roman"/>
              </a:rPr>
              <a:t>is always adopted </a:t>
            </a:r>
            <a:r>
              <a:rPr sz="1200" dirty="0">
                <a:latin typeface="Times New Roman"/>
                <a:cs typeface="Times New Roman"/>
              </a:rPr>
              <a:t>to solve these </a:t>
            </a:r>
            <a:r>
              <a:rPr sz="1200" spc="-5" dirty="0">
                <a:latin typeface="Times New Roman"/>
                <a:cs typeface="Times New Roman"/>
              </a:rPr>
              <a:t>problems </a:t>
            </a:r>
            <a:r>
              <a:rPr sz="1200" dirty="0">
                <a:latin typeface="Times New Roman"/>
                <a:cs typeface="Times New Roman"/>
              </a:rPr>
              <a:t>with the help of </a:t>
            </a:r>
            <a:r>
              <a:rPr sz="1200" spc="-5" dirty="0">
                <a:latin typeface="Times New Roman"/>
                <a:cs typeface="Times New Roman"/>
              </a:rPr>
              <a:t>state- </a:t>
            </a:r>
            <a:r>
              <a:rPr sz="1200" dirty="0">
                <a:latin typeface="Times New Roman"/>
                <a:cs typeface="Times New Roman"/>
              </a:rPr>
              <a:t> </a:t>
            </a:r>
            <a:r>
              <a:rPr sz="1200" spc="-5" dirty="0">
                <a:latin typeface="Times New Roman"/>
                <a:cs typeface="Times New Roman"/>
              </a:rPr>
              <a:t>of-the-art approaches, </a:t>
            </a:r>
            <a:r>
              <a:rPr sz="1200" dirty="0">
                <a:latin typeface="Times New Roman"/>
                <a:cs typeface="Times New Roman"/>
              </a:rPr>
              <a:t>which may sometime </a:t>
            </a:r>
            <a:r>
              <a:rPr sz="1200" spc="-5" dirty="0">
                <a:latin typeface="Times New Roman"/>
                <a:cs typeface="Times New Roman"/>
              </a:rPr>
              <a:t>assign immaterial </a:t>
            </a:r>
            <a:r>
              <a:rPr sz="1200" dirty="0">
                <a:latin typeface="Times New Roman"/>
                <a:cs typeface="Times New Roman"/>
              </a:rPr>
              <a:t>sentiments to </a:t>
            </a:r>
            <a:r>
              <a:rPr sz="1200" spc="-5" dirty="0">
                <a:latin typeface="Times New Roman"/>
                <a:cs typeface="Times New Roman"/>
              </a:rPr>
              <a:t>target. </a:t>
            </a:r>
            <a:r>
              <a:rPr sz="1200" dirty="0">
                <a:latin typeface="Times New Roman"/>
                <a:cs typeface="Times New Roman"/>
              </a:rPr>
              <a:t> </a:t>
            </a:r>
            <a:r>
              <a:rPr sz="1200" spc="-5" dirty="0">
                <a:latin typeface="Times New Roman"/>
                <a:cs typeface="Times New Roman"/>
              </a:rPr>
              <a:t>Also, when </a:t>
            </a:r>
            <a:r>
              <a:rPr sz="1200" dirty="0">
                <a:latin typeface="Times New Roman"/>
                <a:cs typeface="Times New Roman"/>
              </a:rPr>
              <a:t>state-of-the-art </a:t>
            </a:r>
            <a:r>
              <a:rPr sz="1200" spc="-5" dirty="0">
                <a:latin typeface="Times New Roman"/>
                <a:cs typeface="Times New Roman"/>
              </a:rPr>
              <a:t>approaches </a:t>
            </a:r>
            <a:r>
              <a:rPr sz="1200" dirty="0">
                <a:latin typeface="Times New Roman"/>
                <a:cs typeface="Times New Roman"/>
              </a:rPr>
              <a:t>are used for </a:t>
            </a:r>
            <a:r>
              <a:rPr sz="1200" spc="-5" dirty="0">
                <a:latin typeface="Times New Roman"/>
                <a:cs typeface="Times New Roman"/>
              </a:rPr>
              <a:t>classification </a:t>
            </a:r>
            <a:r>
              <a:rPr sz="1200" spc="5" dirty="0">
                <a:latin typeface="Times New Roman"/>
                <a:cs typeface="Times New Roman"/>
              </a:rPr>
              <a:t>they only </a:t>
            </a:r>
            <a:r>
              <a:rPr sz="1200" dirty="0">
                <a:latin typeface="Times New Roman"/>
                <a:cs typeface="Times New Roman"/>
              </a:rPr>
              <a:t>take tweet </a:t>
            </a:r>
            <a:r>
              <a:rPr sz="1200" spc="5" dirty="0">
                <a:latin typeface="Times New Roman"/>
                <a:cs typeface="Times New Roman"/>
              </a:rPr>
              <a:t> </a:t>
            </a:r>
            <a:r>
              <a:rPr sz="1200" dirty="0">
                <a:latin typeface="Times New Roman"/>
                <a:cs typeface="Times New Roman"/>
              </a:rPr>
              <a:t>into </a:t>
            </a:r>
            <a:r>
              <a:rPr sz="1200" spc="-5" dirty="0">
                <a:latin typeface="Times New Roman"/>
                <a:cs typeface="Times New Roman"/>
              </a:rPr>
              <a:t>consideration. These approaches </a:t>
            </a:r>
            <a:r>
              <a:rPr sz="1200" dirty="0">
                <a:latin typeface="Times New Roman"/>
                <a:cs typeface="Times New Roman"/>
              </a:rPr>
              <a:t>ignore related </a:t>
            </a:r>
            <a:r>
              <a:rPr sz="1200" spc="-5" dirty="0">
                <a:latin typeface="Times New Roman"/>
                <a:cs typeface="Times New Roman"/>
              </a:rPr>
              <a:t>tweet, as </a:t>
            </a:r>
            <a:r>
              <a:rPr sz="1200" dirty="0">
                <a:latin typeface="Times New Roman"/>
                <a:cs typeface="Times New Roman"/>
              </a:rPr>
              <a:t>they classify </a:t>
            </a:r>
            <a:r>
              <a:rPr sz="1200" spc="5" dirty="0">
                <a:latin typeface="Times New Roman"/>
                <a:cs typeface="Times New Roman"/>
              </a:rPr>
              <a:t>based </a:t>
            </a:r>
            <a:r>
              <a:rPr sz="1200" dirty="0">
                <a:latin typeface="Times New Roman"/>
                <a:cs typeface="Times New Roman"/>
              </a:rPr>
              <a:t>on </a:t>
            </a:r>
            <a:r>
              <a:rPr sz="1200" spc="5" dirty="0">
                <a:latin typeface="Times New Roman"/>
                <a:cs typeface="Times New Roman"/>
              </a:rPr>
              <a:t> </a:t>
            </a:r>
            <a:r>
              <a:rPr sz="1200" spc="-5" dirty="0">
                <a:latin typeface="Times New Roman"/>
                <a:cs typeface="Times New Roman"/>
              </a:rPr>
              <a:t>current tweet.</a:t>
            </a:r>
            <a:endParaRPr sz="1200" dirty="0">
              <a:latin typeface="Times New Roman"/>
              <a:cs typeface="Times New Roman"/>
            </a:endParaRPr>
          </a:p>
          <a:p>
            <a:pPr>
              <a:lnSpc>
                <a:spcPct val="100000"/>
              </a:lnSpc>
              <a:spcBef>
                <a:spcPts val="30"/>
              </a:spcBef>
            </a:pPr>
            <a:endParaRPr sz="1900" dirty="0">
              <a:latin typeface="Times New Roman"/>
              <a:cs typeface="Times New Roman"/>
            </a:endParaRPr>
          </a:p>
          <a:p>
            <a:pPr marL="12700" marR="22860" algn="just">
              <a:lnSpc>
                <a:spcPct val="141200"/>
              </a:lnSpc>
            </a:pPr>
            <a:r>
              <a:rPr sz="1200" spc="-5" dirty="0">
                <a:latin typeface="Times New Roman"/>
                <a:cs typeface="Times New Roman"/>
              </a:rPr>
              <a:t>However,</a:t>
            </a:r>
            <a:r>
              <a:rPr sz="1200" dirty="0">
                <a:latin typeface="Times New Roman"/>
                <a:cs typeface="Times New Roman"/>
              </a:rPr>
              <a:t> </a:t>
            </a:r>
            <a:r>
              <a:rPr sz="1200" spc="-5" dirty="0">
                <a:latin typeface="Times New Roman"/>
                <a:cs typeface="Times New Roman"/>
              </a:rPr>
              <a:t>because</a:t>
            </a:r>
            <a:r>
              <a:rPr sz="1200" dirty="0">
                <a:latin typeface="Times New Roman"/>
                <a:cs typeface="Times New Roman"/>
              </a:rPr>
              <a:t> </a:t>
            </a:r>
            <a:r>
              <a:rPr sz="1200" spc="-5" dirty="0">
                <a:latin typeface="Times New Roman"/>
                <a:cs typeface="Times New Roman"/>
              </a:rPr>
              <a:t>tweets</a:t>
            </a:r>
            <a:r>
              <a:rPr sz="1200" dirty="0">
                <a:latin typeface="Times New Roman"/>
                <a:cs typeface="Times New Roman"/>
              </a:rPr>
              <a:t> </a:t>
            </a:r>
            <a:r>
              <a:rPr sz="1200" spc="-5" dirty="0">
                <a:latin typeface="Times New Roman"/>
                <a:cs typeface="Times New Roman"/>
              </a:rPr>
              <a:t>have</a:t>
            </a:r>
            <a:r>
              <a:rPr sz="1200" dirty="0">
                <a:latin typeface="Times New Roman"/>
                <a:cs typeface="Times New Roman"/>
              </a:rPr>
              <a:t> property</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dirty="0">
                <a:latin typeface="Times New Roman"/>
                <a:cs typeface="Times New Roman"/>
              </a:rPr>
              <a:t>short</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mostly</a:t>
            </a:r>
            <a:r>
              <a:rPr sz="1200" spc="300" dirty="0">
                <a:latin typeface="Times New Roman"/>
                <a:cs typeface="Times New Roman"/>
              </a:rPr>
              <a:t> </a:t>
            </a:r>
            <a:r>
              <a:rPr sz="1200" spc="-5" dirty="0">
                <a:latin typeface="Times New Roman"/>
                <a:cs typeface="Times New Roman"/>
              </a:rPr>
              <a:t>ambiguous, </a:t>
            </a:r>
            <a:r>
              <a:rPr sz="1200" dirty="0">
                <a:latin typeface="Times New Roman"/>
                <a:cs typeface="Times New Roman"/>
              </a:rPr>
              <a:t> </a:t>
            </a:r>
            <a:r>
              <a:rPr sz="1200" spc="-5" dirty="0">
                <a:latin typeface="Times New Roman"/>
                <a:cs typeface="Times New Roman"/>
              </a:rPr>
              <a:t>considering current </a:t>
            </a:r>
            <a:r>
              <a:rPr sz="1200" dirty="0">
                <a:latin typeface="Times New Roman"/>
                <a:cs typeface="Times New Roman"/>
              </a:rPr>
              <a:t>tweet only for </a:t>
            </a:r>
            <a:r>
              <a:rPr sz="1200" spc="-5" dirty="0">
                <a:latin typeface="Times New Roman"/>
                <a:cs typeface="Times New Roman"/>
              </a:rPr>
              <a:t>sentiment analysis is </a:t>
            </a:r>
            <a:r>
              <a:rPr sz="1200" dirty="0">
                <a:latin typeface="Times New Roman"/>
                <a:cs typeface="Times New Roman"/>
              </a:rPr>
              <a:t>not </a:t>
            </a:r>
            <a:r>
              <a:rPr sz="1200" spc="-5" dirty="0">
                <a:latin typeface="Times New Roman"/>
                <a:cs typeface="Times New Roman"/>
              </a:rPr>
              <a:t>enough. </a:t>
            </a:r>
            <a:r>
              <a:rPr sz="1200" dirty="0">
                <a:latin typeface="Times New Roman"/>
                <a:cs typeface="Times New Roman"/>
              </a:rPr>
              <a:t>They </a:t>
            </a:r>
            <a:r>
              <a:rPr sz="1200" spc="-5" dirty="0">
                <a:latin typeface="Times New Roman"/>
                <a:cs typeface="Times New Roman"/>
              </a:rPr>
              <a:t>propose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system</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improve target-dependent</a:t>
            </a:r>
            <a:r>
              <a:rPr sz="1200" spc="5" dirty="0">
                <a:latin typeface="Times New Roman"/>
                <a:cs typeface="Times New Roman"/>
              </a:rPr>
              <a:t> </a:t>
            </a:r>
            <a:r>
              <a:rPr sz="1200" dirty="0">
                <a:latin typeface="Times New Roman"/>
                <a:cs typeface="Times New Roman"/>
              </a:rPr>
              <a:t>Twitter</a:t>
            </a:r>
            <a:r>
              <a:rPr sz="1200" spc="5" dirty="0">
                <a:latin typeface="Times New Roman"/>
                <a:cs typeface="Times New Roman"/>
              </a:rPr>
              <a:t> </a:t>
            </a:r>
            <a:r>
              <a:rPr sz="1200" dirty="0">
                <a:latin typeface="Times New Roman"/>
                <a:cs typeface="Times New Roman"/>
              </a:rPr>
              <a:t>sentiment </a:t>
            </a:r>
            <a:r>
              <a:rPr sz="1200" spc="-5" dirty="0">
                <a:latin typeface="Times New Roman"/>
                <a:cs typeface="Times New Roman"/>
              </a:rPr>
              <a:t>classification</a:t>
            </a:r>
            <a:r>
              <a:rPr sz="1200" spc="5" dirty="0">
                <a:latin typeface="Times New Roman"/>
                <a:cs typeface="Times New Roman"/>
              </a:rPr>
              <a:t> </a:t>
            </a:r>
            <a:r>
              <a:rPr sz="1200" spc="-10" dirty="0">
                <a:latin typeface="Times New Roman"/>
                <a:cs typeface="Times New Roman"/>
              </a:rPr>
              <a:t>by:</a:t>
            </a:r>
            <a:endParaRPr sz="1200" dirty="0">
              <a:latin typeface="Times New Roman"/>
              <a:cs typeface="Times New Roman"/>
            </a:endParaRPr>
          </a:p>
          <a:p>
            <a:pPr marL="177165" indent="-165100" algn="just">
              <a:lnSpc>
                <a:spcPct val="100000"/>
              </a:lnSpc>
              <a:spcBef>
                <a:spcPts val="645"/>
              </a:spcBef>
              <a:buAutoNum type="arabicParenR"/>
              <a:tabLst>
                <a:tab pos="177800" algn="l"/>
              </a:tabLst>
            </a:pPr>
            <a:r>
              <a:rPr sz="1200" spc="-5" dirty="0">
                <a:latin typeface="Times New Roman"/>
                <a:cs typeface="Times New Roman"/>
              </a:rPr>
              <a:t>Integrating</a:t>
            </a:r>
            <a:r>
              <a:rPr sz="1200" spc="-25" dirty="0">
                <a:latin typeface="Times New Roman"/>
                <a:cs typeface="Times New Roman"/>
              </a:rPr>
              <a:t> </a:t>
            </a:r>
            <a:r>
              <a:rPr sz="1200" dirty="0">
                <a:latin typeface="Times New Roman"/>
                <a:cs typeface="Times New Roman"/>
              </a:rPr>
              <a:t>target-dependent</a:t>
            </a:r>
            <a:r>
              <a:rPr sz="1200" spc="-5" dirty="0">
                <a:latin typeface="Times New Roman"/>
                <a:cs typeface="Times New Roman"/>
              </a:rPr>
              <a:t> features, </a:t>
            </a:r>
            <a:r>
              <a:rPr sz="1200" dirty="0">
                <a:latin typeface="Times New Roman"/>
                <a:cs typeface="Times New Roman"/>
              </a:rPr>
              <a:t>and</a:t>
            </a:r>
          </a:p>
          <a:p>
            <a:pPr marL="177165" indent="-165100" algn="just">
              <a:lnSpc>
                <a:spcPct val="100000"/>
              </a:lnSpc>
              <a:spcBef>
                <a:spcPts val="640"/>
              </a:spcBef>
              <a:buAutoNum type="arabicParenR"/>
              <a:tabLst>
                <a:tab pos="177800" algn="l"/>
              </a:tabLst>
            </a:pPr>
            <a:r>
              <a:rPr sz="1200" spc="-5" dirty="0">
                <a:latin typeface="Times New Roman"/>
                <a:cs typeface="Times New Roman"/>
              </a:rPr>
              <a:t>Taking</a:t>
            </a:r>
            <a:r>
              <a:rPr sz="1200" dirty="0">
                <a:latin typeface="Times New Roman"/>
                <a:cs typeface="Times New Roman"/>
              </a:rPr>
              <a:t> </a:t>
            </a:r>
            <a:r>
              <a:rPr sz="1200" spc="-5" dirty="0">
                <a:latin typeface="Times New Roman"/>
                <a:cs typeface="Times New Roman"/>
              </a:rPr>
              <a:t>related</a:t>
            </a:r>
            <a:r>
              <a:rPr sz="1200" spc="5" dirty="0">
                <a:latin typeface="Times New Roman"/>
                <a:cs typeface="Times New Roman"/>
              </a:rPr>
              <a:t> </a:t>
            </a:r>
            <a:r>
              <a:rPr sz="1200" spc="-5" dirty="0">
                <a:latin typeface="Times New Roman"/>
                <a:cs typeface="Times New Roman"/>
              </a:rPr>
              <a:t>tweets</a:t>
            </a:r>
            <a:r>
              <a:rPr sz="1200" spc="5" dirty="0">
                <a:latin typeface="Times New Roman"/>
                <a:cs typeface="Times New Roman"/>
              </a:rPr>
              <a:t> </a:t>
            </a:r>
            <a:r>
              <a:rPr sz="1200" dirty="0">
                <a:latin typeface="Times New Roman"/>
                <a:cs typeface="Times New Roman"/>
              </a:rPr>
              <a:t>into</a:t>
            </a:r>
            <a:r>
              <a:rPr sz="1200" spc="5" dirty="0">
                <a:latin typeface="Times New Roman"/>
                <a:cs typeface="Times New Roman"/>
              </a:rPr>
              <a:t> </a:t>
            </a:r>
            <a:r>
              <a:rPr sz="1200" spc="-5" dirty="0">
                <a:latin typeface="Times New Roman"/>
                <a:cs typeface="Times New Roman"/>
              </a:rPr>
              <a:t>consideration.</a:t>
            </a:r>
            <a:endParaRPr sz="1200" dirty="0">
              <a:latin typeface="Times New Roman"/>
              <a:cs typeface="Times New Roman"/>
            </a:endParaRPr>
          </a:p>
          <a:p>
            <a:pPr marL="12700" marR="21590" algn="just">
              <a:lnSpc>
                <a:spcPct val="139200"/>
              </a:lnSpc>
              <a:spcBef>
                <a:spcPts val="120"/>
              </a:spcBef>
            </a:pPr>
            <a:r>
              <a:rPr sz="1200" spc="-5" dirty="0">
                <a:latin typeface="Times New Roman"/>
                <a:cs typeface="Times New Roman"/>
              </a:rPr>
              <a:t>According </a:t>
            </a:r>
            <a:r>
              <a:rPr sz="1200" dirty="0">
                <a:latin typeface="Times New Roman"/>
                <a:cs typeface="Times New Roman"/>
              </a:rPr>
              <a:t>to their experimental </a:t>
            </a:r>
            <a:r>
              <a:rPr sz="1200" spc="-5" dirty="0">
                <a:latin typeface="Times New Roman"/>
                <a:cs typeface="Times New Roman"/>
              </a:rPr>
              <a:t>results, </a:t>
            </a:r>
            <a:r>
              <a:rPr sz="1200" dirty="0">
                <a:latin typeface="Times New Roman"/>
                <a:cs typeface="Times New Roman"/>
              </a:rPr>
              <a:t>these </a:t>
            </a:r>
            <a:r>
              <a:rPr sz="1200" spc="-5" dirty="0">
                <a:latin typeface="Times New Roman"/>
                <a:cs typeface="Times New Roman"/>
              </a:rPr>
              <a:t>new advancement </a:t>
            </a:r>
            <a:r>
              <a:rPr sz="1200" dirty="0">
                <a:latin typeface="Times New Roman"/>
                <a:cs typeface="Times New Roman"/>
              </a:rPr>
              <a:t>highly </a:t>
            </a:r>
            <a:r>
              <a:rPr sz="1200" spc="-5" dirty="0">
                <a:latin typeface="Times New Roman"/>
                <a:cs typeface="Times New Roman"/>
              </a:rPr>
              <a:t>improves </a:t>
            </a:r>
            <a:r>
              <a:rPr sz="1200" dirty="0">
                <a:latin typeface="Times New Roman"/>
                <a:cs typeface="Times New Roman"/>
              </a:rPr>
              <a:t>the </a:t>
            </a:r>
            <a:r>
              <a:rPr sz="1200" spc="5" dirty="0">
                <a:latin typeface="Times New Roman"/>
                <a:cs typeface="Times New Roman"/>
              </a:rPr>
              <a:t> </a:t>
            </a:r>
            <a:r>
              <a:rPr sz="1200" dirty="0">
                <a:latin typeface="Times New Roman"/>
                <a:cs typeface="Times New Roman"/>
              </a:rPr>
              <a:t>efficiency</a:t>
            </a:r>
            <a:r>
              <a:rPr sz="1200" spc="-25" dirty="0">
                <a:latin typeface="Times New Roman"/>
                <a:cs typeface="Times New Roman"/>
              </a:rPr>
              <a:t> </a:t>
            </a:r>
            <a:r>
              <a:rPr sz="1200" spc="-5" dirty="0">
                <a:latin typeface="Times New Roman"/>
                <a:cs typeface="Times New Roman"/>
              </a:rPr>
              <a:t>and</a:t>
            </a:r>
            <a:r>
              <a:rPr sz="1200" dirty="0">
                <a:latin typeface="Times New Roman"/>
                <a:cs typeface="Times New Roman"/>
              </a:rPr>
              <a:t> performance of </a:t>
            </a:r>
            <a:r>
              <a:rPr sz="1200" spc="-5" dirty="0">
                <a:latin typeface="Times New Roman"/>
                <a:cs typeface="Times New Roman"/>
              </a:rPr>
              <a:t>target-dependent</a:t>
            </a:r>
            <a:r>
              <a:rPr sz="1200" dirty="0">
                <a:latin typeface="Times New Roman"/>
                <a:cs typeface="Times New Roman"/>
              </a:rPr>
              <a:t> sentiment</a:t>
            </a:r>
            <a:r>
              <a:rPr sz="1200" spc="5" dirty="0">
                <a:latin typeface="Times New Roman"/>
                <a:cs typeface="Times New Roman"/>
              </a:rPr>
              <a:t> </a:t>
            </a:r>
            <a:r>
              <a:rPr sz="1200" spc="-5" dirty="0">
                <a:latin typeface="Times New Roman"/>
                <a:cs typeface="Times New Roman"/>
              </a:rPr>
              <a:t>classification.</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5"/>
              </a:spcBef>
            </a:pPr>
            <a:endParaRPr sz="1050" dirty="0">
              <a:latin typeface="Times New Roman"/>
              <a:cs typeface="Times New Roman"/>
            </a:endParaRPr>
          </a:p>
          <a:p>
            <a:pPr marL="12700" algn="just">
              <a:lnSpc>
                <a:spcPct val="100000"/>
              </a:lnSpc>
            </a:pPr>
            <a:r>
              <a:rPr sz="1400" b="1" spc="-5" dirty="0">
                <a:latin typeface="Times New Roman"/>
                <a:cs typeface="Times New Roman"/>
              </a:rPr>
              <a:t>C.</a:t>
            </a:r>
            <a:r>
              <a:rPr sz="1400" b="1" spc="-10" dirty="0">
                <a:latin typeface="Times New Roman"/>
                <a:cs typeface="Times New Roman"/>
              </a:rPr>
              <a:t> </a:t>
            </a:r>
            <a:r>
              <a:rPr sz="1400" b="1" dirty="0">
                <a:latin typeface="Times New Roman"/>
                <a:cs typeface="Times New Roman"/>
              </a:rPr>
              <a:t>Tan,</a:t>
            </a:r>
            <a:r>
              <a:rPr sz="1400" b="1" spc="-10" dirty="0">
                <a:latin typeface="Times New Roman"/>
                <a:cs typeface="Times New Roman"/>
              </a:rPr>
              <a:t> </a:t>
            </a:r>
            <a:r>
              <a:rPr sz="1400" b="1" dirty="0">
                <a:latin typeface="Times New Roman"/>
                <a:cs typeface="Times New Roman"/>
              </a:rPr>
              <a:t>L.</a:t>
            </a:r>
            <a:r>
              <a:rPr sz="1400" b="1" spc="-10" dirty="0">
                <a:latin typeface="Times New Roman"/>
                <a:cs typeface="Times New Roman"/>
              </a:rPr>
              <a:t> </a:t>
            </a:r>
            <a:r>
              <a:rPr sz="1400" b="1" dirty="0">
                <a:latin typeface="Times New Roman"/>
                <a:cs typeface="Times New Roman"/>
              </a:rPr>
              <a:t>Lee,</a:t>
            </a:r>
            <a:r>
              <a:rPr sz="1400" b="1" spc="-5" dirty="0">
                <a:latin typeface="Times New Roman"/>
                <a:cs typeface="Times New Roman"/>
              </a:rPr>
              <a:t> </a:t>
            </a:r>
            <a:r>
              <a:rPr sz="1400" b="1" dirty="0">
                <a:latin typeface="Times New Roman"/>
                <a:cs typeface="Times New Roman"/>
              </a:rPr>
              <a:t>J.</a:t>
            </a:r>
            <a:r>
              <a:rPr sz="1400" b="1" spc="-5" dirty="0">
                <a:latin typeface="Times New Roman"/>
                <a:cs typeface="Times New Roman"/>
              </a:rPr>
              <a:t> Tang, </a:t>
            </a:r>
            <a:r>
              <a:rPr sz="1400" b="1" dirty="0">
                <a:latin typeface="Times New Roman"/>
                <a:cs typeface="Times New Roman"/>
              </a:rPr>
              <a:t>L.</a:t>
            </a:r>
            <a:r>
              <a:rPr sz="1400" b="1" spc="-20" dirty="0">
                <a:latin typeface="Times New Roman"/>
                <a:cs typeface="Times New Roman"/>
              </a:rPr>
              <a:t> </a:t>
            </a:r>
            <a:r>
              <a:rPr sz="1400" b="1" spc="-5" dirty="0">
                <a:latin typeface="Times New Roman"/>
                <a:cs typeface="Times New Roman"/>
              </a:rPr>
              <a:t>Jiang, M.</a:t>
            </a:r>
            <a:r>
              <a:rPr sz="1400" b="1" spc="5" dirty="0">
                <a:latin typeface="Times New Roman"/>
                <a:cs typeface="Times New Roman"/>
              </a:rPr>
              <a:t> </a:t>
            </a:r>
            <a:r>
              <a:rPr sz="1400" b="1" spc="-5" dirty="0">
                <a:latin typeface="Times New Roman"/>
                <a:cs typeface="Times New Roman"/>
              </a:rPr>
              <a:t>Zhou,</a:t>
            </a:r>
            <a:r>
              <a:rPr sz="1400" b="1" spc="-10" dirty="0">
                <a:latin typeface="Times New Roman"/>
                <a:cs typeface="Times New Roman"/>
              </a:rPr>
              <a:t> </a:t>
            </a:r>
            <a:r>
              <a:rPr sz="1400" b="1" spc="-5" dirty="0">
                <a:latin typeface="Times New Roman"/>
                <a:cs typeface="Times New Roman"/>
              </a:rPr>
              <a:t>P. </a:t>
            </a:r>
            <a:r>
              <a:rPr sz="1400" b="1" dirty="0">
                <a:latin typeface="Times New Roman"/>
                <a:cs typeface="Times New Roman"/>
              </a:rPr>
              <a:t>Li,</a:t>
            </a:r>
            <a:r>
              <a:rPr sz="1400" b="1" spc="15" dirty="0">
                <a:latin typeface="Times New Roman"/>
                <a:cs typeface="Times New Roman"/>
              </a:rPr>
              <a:t> </a:t>
            </a:r>
            <a:r>
              <a:rPr sz="1400" b="1" i="1" dirty="0">
                <a:latin typeface="Times New Roman"/>
                <a:cs typeface="Times New Roman"/>
              </a:rPr>
              <a:t>et</a:t>
            </a:r>
            <a:r>
              <a:rPr sz="1400" b="1" i="1" spc="-15" dirty="0">
                <a:latin typeface="Times New Roman"/>
                <a:cs typeface="Times New Roman"/>
              </a:rPr>
              <a:t> </a:t>
            </a:r>
            <a:r>
              <a:rPr sz="1400" b="1" i="1" dirty="0">
                <a:latin typeface="Times New Roman"/>
                <a:cs typeface="Times New Roman"/>
              </a:rPr>
              <a:t>al</a:t>
            </a:r>
            <a:r>
              <a:rPr sz="1400" b="1" i="1" spc="5" dirty="0">
                <a:latin typeface="Times New Roman"/>
                <a:cs typeface="Times New Roman"/>
              </a:rPr>
              <a:t> </a:t>
            </a:r>
            <a:r>
              <a:rPr sz="1400" b="1" spc="-5" dirty="0">
                <a:latin typeface="Times New Roman"/>
                <a:cs typeface="Times New Roman"/>
              </a:rPr>
              <a:t>[14]</a:t>
            </a:r>
            <a:endParaRPr sz="1400" dirty="0">
              <a:latin typeface="Times New Roman"/>
              <a:cs typeface="Times New Roman"/>
            </a:endParaRPr>
          </a:p>
          <a:p>
            <a:pPr marL="12700" marR="5080" algn="just">
              <a:lnSpc>
                <a:spcPct val="143000"/>
              </a:lnSpc>
              <a:spcBef>
                <a:spcPts val="145"/>
              </a:spcBef>
            </a:pPr>
            <a:r>
              <a:rPr sz="1200" dirty="0">
                <a:latin typeface="Times New Roman"/>
                <a:cs typeface="Times New Roman"/>
              </a:rPr>
              <a:t>They </a:t>
            </a:r>
            <a:r>
              <a:rPr sz="1200" spc="-5" dirty="0">
                <a:latin typeface="Times New Roman"/>
                <a:cs typeface="Times New Roman"/>
              </a:rPr>
              <a:t>show </a:t>
            </a:r>
            <a:r>
              <a:rPr sz="1200" dirty="0">
                <a:latin typeface="Times New Roman"/>
                <a:cs typeface="Times New Roman"/>
              </a:rPr>
              <a:t>that information that </a:t>
            </a:r>
            <a:r>
              <a:rPr sz="1200" spc="-5" dirty="0">
                <a:latin typeface="Times New Roman"/>
                <a:cs typeface="Times New Roman"/>
              </a:rPr>
              <a:t>can </a:t>
            </a:r>
            <a:r>
              <a:rPr sz="1200" dirty="0">
                <a:latin typeface="Times New Roman"/>
                <a:cs typeface="Times New Roman"/>
              </a:rPr>
              <a:t>be used to </a:t>
            </a:r>
            <a:r>
              <a:rPr sz="1200" spc="-5" dirty="0">
                <a:latin typeface="Times New Roman"/>
                <a:cs typeface="Times New Roman"/>
              </a:rPr>
              <a:t>improve </a:t>
            </a:r>
            <a:r>
              <a:rPr sz="1200" dirty="0">
                <a:latin typeface="Times New Roman"/>
                <a:cs typeface="Times New Roman"/>
              </a:rPr>
              <a:t>user-level </a:t>
            </a:r>
            <a:r>
              <a:rPr sz="1200" spc="-5" dirty="0">
                <a:latin typeface="Times New Roman"/>
                <a:cs typeface="Times New Roman"/>
              </a:rPr>
              <a:t>sentiment analysis. </a:t>
            </a:r>
            <a:r>
              <a:rPr sz="1200" dirty="0">
                <a:latin typeface="Times New Roman"/>
                <a:cs typeface="Times New Roman"/>
              </a:rPr>
              <a:t> </a:t>
            </a:r>
            <a:r>
              <a:rPr sz="1200" spc="-5" dirty="0">
                <a:latin typeface="Times New Roman"/>
                <a:cs typeface="Times New Roman"/>
              </a:rPr>
              <a:t>There</a:t>
            </a:r>
            <a:r>
              <a:rPr sz="1200" dirty="0">
                <a:latin typeface="Times New Roman"/>
                <a:cs typeface="Times New Roman"/>
              </a:rPr>
              <a:t> </a:t>
            </a:r>
            <a:r>
              <a:rPr sz="1200" spc="-5" dirty="0">
                <a:latin typeface="Times New Roman"/>
                <a:cs typeface="Times New Roman"/>
              </a:rPr>
              <a:t>base</a:t>
            </a:r>
            <a:r>
              <a:rPr sz="1200" dirty="0">
                <a:latin typeface="Times New Roman"/>
                <a:cs typeface="Times New Roman"/>
              </a:rPr>
              <a:t> of </a:t>
            </a:r>
            <a:r>
              <a:rPr sz="1200" spc="-5" dirty="0">
                <a:latin typeface="Times New Roman"/>
                <a:cs typeface="Times New Roman"/>
              </a:rPr>
              <a:t>research</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social</a:t>
            </a:r>
            <a:r>
              <a:rPr sz="1200" dirty="0">
                <a:latin typeface="Times New Roman"/>
                <a:cs typeface="Times New Roman"/>
              </a:rPr>
              <a:t> </a:t>
            </a:r>
            <a:r>
              <a:rPr sz="1200" spc="-5" dirty="0">
                <a:latin typeface="Times New Roman"/>
                <a:cs typeface="Times New Roman"/>
              </a:rPr>
              <a:t>relationships,</a:t>
            </a:r>
            <a:r>
              <a:rPr sz="1200" dirty="0">
                <a:latin typeface="Times New Roman"/>
                <a:cs typeface="Times New Roman"/>
              </a:rPr>
              <a:t> i.e. </a:t>
            </a:r>
            <a:r>
              <a:rPr sz="1200" spc="-5" dirty="0">
                <a:latin typeface="Times New Roman"/>
                <a:cs typeface="Times New Roman"/>
              </a:rPr>
              <a:t>users</a:t>
            </a:r>
            <a:r>
              <a:rPr sz="1200" dirty="0">
                <a:latin typeface="Times New Roman"/>
                <a:cs typeface="Times New Roman"/>
              </a:rPr>
              <a:t> that are</a:t>
            </a:r>
            <a:r>
              <a:rPr sz="1200" spc="300" dirty="0">
                <a:latin typeface="Times New Roman"/>
                <a:cs typeface="Times New Roman"/>
              </a:rPr>
              <a:t> </a:t>
            </a:r>
            <a:r>
              <a:rPr sz="1200" spc="-5" dirty="0">
                <a:latin typeface="Times New Roman"/>
                <a:cs typeface="Times New Roman"/>
              </a:rPr>
              <a:t>connected</a:t>
            </a:r>
            <a:r>
              <a:rPr sz="1200" spc="290" dirty="0">
                <a:latin typeface="Times New Roman"/>
                <a:cs typeface="Times New Roman"/>
              </a:rPr>
              <a:t> </a:t>
            </a:r>
            <a:r>
              <a:rPr sz="1200" dirty="0">
                <a:latin typeface="Times New Roman"/>
                <a:cs typeface="Times New Roman"/>
              </a:rPr>
              <a:t>in </a:t>
            </a:r>
            <a:r>
              <a:rPr sz="1200" spc="5" dirty="0">
                <a:latin typeface="Times New Roman"/>
                <a:cs typeface="Times New Roman"/>
              </a:rPr>
              <a:t>any </a:t>
            </a:r>
            <a:r>
              <a:rPr sz="1200" spc="10" dirty="0">
                <a:latin typeface="Times New Roman"/>
                <a:cs typeface="Times New Roman"/>
              </a:rPr>
              <a:t> </a:t>
            </a:r>
            <a:r>
              <a:rPr sz="1200" spc="-5" dirty="0">
                <a:latin typeface="Times New Roman"/>
                <a:cs typeface="Times New Roman"/>
              </a:rPr>
              <a:t>social platform will somehow </a:t>
            </a:r>
            <a:r>
              <a:rPr sz="1200" dirty="0">
                <a:latin typeface="Times New Roman"/>
                <a:cs typeface="Times New Roman"/>
              </a:rPr>
              <a:t>hold </a:t>
            </a:r>
            <a:r>
              <a:rPr sz="1200" spc="-5" dirty="0">
                <a:latin typeface="Times New Roman"/>
                <a:cs typeface="Times New Roman"/>
              </a:rPr>
              <a:t>similar opinions, thoughts; therefore, relationship </a:t>
            </a:r>
            <a:r>
              <a:rPr sz="1200" dirty="0">
                <a:latin typeface="Times New Roman"/>
                <a:cs typeface="Times New Roman"/>
              </a:rPr>
              <a:t> </a:t>
            </a:r>
            <a:r>
              <a:rPr sz="1200" spc="-5" dirty="0">
                <a:latin typeface="Times New Roman"/>
                <a:cs typeface="Times New Roman"/>
              </a:rPr>
              <a:t>information</a:t>
            </a:r>
            <a:r>
              <a:rPr sz="1200" dirty="0">
                <a:latin typeface="Times New Roman"/>
                <a:cs typeface="Times New Roman"/>
              </a:rPr>
              <a:t> </a:t>
            </a:r>
            <a:r>
              <a:rPr sz="1200" spc="-5" dirty="0">
                <a:latin typeface="Times New Roman"/>
                <a:cs typeface="Times New Roman"/>
              </a:rPr>
              <a:t>can</a:t>
            </a:r>
            <a:r>
              <a:rPr sz="1200" dirty="0">
                <a:latin typeface="Times New Roman"/>
                <a:cs typeface="Times New Roman"/>
              </a:rPr>
              <a:t> </a:t>
            </a:r>
            <a:r>
              <a:rPr sz="1200" spc="-5" dirty="0">
                <a:latin typeface="Times New Roman"/>
                <a:cs typeface="Times New Roman"/>
              </a:rPr>
              <a:t>supplement</a:t>
            </a:r>
            <a:r>
              <a:rPr sz="1200" dirty="0">
                <a:latin typeface="Times New Roman"/>
                <a:cs typeface="Times New Roman"/>
              </a:rPr>
              <a:t> </a:t>
            </a:r>
            <a:r>
              <a:rPr sz="1200" spc="-5" dirty="0">
                <a:latin typeface="Times New Roman"/>
                <a:cs typeface="Times New Roman"/>
              </a:rPr>
              <a:t>what</a:t>
            </a:r>
            <a:r>
              <a:rPr sz="1200" dirty="0">
                <a:latin typeface="Times New Roman"/>
                <a:cs typeface="Times New Roman"/>
              </a:rPr>
              <a:t> they</a:t>
            </a:r>
            <a:r>
              <a:rPr sz="1200" spc="5" dirty="0">
                <a:latin typeface="Times New Roman"/>
                <a:cs typeface="Times New Roman"/>
              </a:rPr>
              <a:t> </a:t>
            </a:r>
            <a:r>
              <a:rPr sz="1200" spc="-5" dirty="0">
                <a:latin typeface="Times New Roman"/>
                <a:cs typeface="Times New Roman"/>
              </a:rPr>
              <a:t>extract</a:t>
            </a:r>
            <a:r>
              <a:rPr sz="1200" dirty="0">
                <a:latin typeface="Times New Roman"/>
                <a:cs typeface="Times New Roman"/>
              </a:rPr>
              <a:t> </a:t>
            </a:r>
            <a:r>
              <a:rPr sz="1200" spc="-5" dirty="0">
                <a:latin typeface="Times New Roman"/>
                <a:cs typeface="Times New Roman"/>
              </a:rPr>
              <a:t>from</a:t>
            </a:r>
            <a:r>
              <a:rPr sz="1200" dirty="0">
                <a:latin typeface="Times New Roman"/>
                <a:cs typeface="Times New Roman"/>
              </a:rPr>
              <a:t> </a:t>
            </a:r>
            <a:r>
              <a:rPr sz="1200" spc="-5" dirty="0">
                <a:latin typeface="Times New Roman"/>
                <a:cs typeface="Times New Roman"/>
              </a:rPr>
              <a:t>user’s</a:t>
            </a:r>
            <a:r>
              <a:rPr sz="1200" dirty="0">
                <a:latin typeface="Times New Roman"/>
                <a:cs typeface="Times New Roman"/>
              </a:rPr>
              <a:t> viewpoint.</a:t>
            </a:r>
            <a:r>
              <a:rPr sz="1200" spc="300" dirty="0">
                <a:latin typeface="Times New Roman"/>
                <a:cs typeface="Times New Roman"/>
              </a:rPr>
              <a:t> </a:t>
            </a:r>
            <a:r>
              <a:rPr sz="1200" dirty="0">
                <a:latin typeface="Times New Roman"/>
                <a:cs typeface="Times New Roman"/>
              </a:rPr>
              <a:t>They</a:t>
            </a:r>
            <a:r>
              <a:rPr sz="1200" spc="300" dirty="0">
                <a:latin typeface="Times New Roman"/>
                <a:cs typeface="Times New Roman"/>
              </a:rPr>
              <a:t> </a:t>
            </a:r>
            <a:r>
              <a:rPr sz="1200" dirty="0">
                <a:latin typeface="Times New Roman"/>
                <a:cs typeface="Times New Roman"/>
              </a:rPr>
              <a:t>use </a:t>
            </a:r>
            <a:r>
              <a:rPr sz="1200" spc="5" dirty="0">
                <a:latin typeface="Times New Roman"/>
                <a:cs typeface="Times New Roman"/>
              </a:rPr>
              <a:t> </a:t>
            </a:r>
            <a:r>
              <a:rPr sz="1200" spc="-5" dirty="0">
                <a:latin typeface="Times New Roman"/>
                <a:cs typeface="Times New Roman"/>
              </a:rPr>
              <a:t>Twitter as </a:t>
            </a:r>
            <a:r>
              <a:rPr sz="1200" dirty="0">
                <a:latin typeface="Times New Roman"/>
                <a:cs typeface="Times New Roman"/>
              </a:rPr>
              <a:t>there source of </a:t>
            </a:r>
            <a:r>
              <a:rPr sz="1200" spc="-5" dirty="0">
                <a:latin typeface="Times New Roman"/>
                <a:cs typeface="Times New Roman"/>
              </a:rPr>
              <a:t>experimental data </a:t>
            </a:r>
            <a:r>
              <a:rPr sz="1200" dirty="0">
                <a:latin typeface="Times New Roman"/>
                <a:cs typeface="Times New Roman"/>
              </a:rPr>
              <a:t>and they </a:t>
            </a:r>
            <a:r>
              <a:rPr sz="1200" spc="-5" dirty="0">
                <a:latin typeface="Times New Roman"/>
                <a:cs typeface="Times New Roman"/>
              </a:rPr>
              <a:t>use </a:t>
            </a:r>
            <a:r>
              <a:rPr sz="1200" dirty="0">
                <a:latin typeface="Times New Roman"/>
                <a:cs typeface="Times New Roman"/>
              </a:rPr>
              <a:t>semi-supervised </a:t>
            </a:r>
            <a:r>
              <a:rPr sz="1200" spc="-5" dirty="0">
                <a:latin typeface="Times New Roman"/>
                <a:cs typeface="Times New Roman"/>
              </a:rPr>
              <a:t>machine </a:t>
            </a:r>
            <a:r>
              <a:rPr sz="1200" dirty="0">
                <a:latin typeface="Times New Roman"/>
                <a:cs typeface="Times New Roman"/>
              </a:rPr>
              <a:t> </a:t>
            </a:r>
            <a:r>
              <a:rPr sz="1200" spc="-5" dirty="0">
                <a:latin typeface="Times New Roman"/>
                <a:cs typeface="Times New Roman"/>
              </a:rPr>
              <a:t>learning </a:t>
            </a:r>
            <a:r>
              <a:rPr sz="1200" dirty="0">
                <a:latin typeface="Times New Roman"/>
                <a:cs typeface="Times New Roman"/>
              </a:rPr>
              <a:t>framework to carry out analysis. They </a:t>
            </a:r>
            <a:r>
              <a:rPr sz="1200" spc="-5" dirty="0">
                <a:latin typeface="Times New Roman"/>
                <a:cs typeface="Times New Roman"/>
              </a:rPr>
              <a:t>propose systems </a:t>
            </a:r>
            <a:r>
              <a:rPr sz="1200" dirty="0">
                <a:latin typeface="Times New Roman"/>
                <a:cs typeface="Times New Roman"/>
              </a:rPr>
              <a:t>that are </a:t>
            </a:r>
            <a:r>
              <a:rPr sz="1200" spc="-5" dirty="0">
                <a:latin typeface="Times New Roman"/>
                <a:cs typeface="Times New Roman"/>
              </a:rPr>
              <a:t>persuade </a:t>
            </a:r>
            <a:r>
              <a:rPr sz="1200" dirty="0">
                <a:latin typeface="Times New Roman"/>
                <a:cs typeface="Times New Roman"/>
              </a:rPr>
              <a:t> </a:t>
            </a:r>
            <a:r>
              <a:rPr sz="1200" spc="-5" dirty="0">
                <a:latin typeface="Times New Roman"/>
                <a:cs typeface="Times New Roman"/>
              </a:rPr>
              <a:t>either </a:t>
            </a:r>
            <a:r>
              <a:rPr sz="1200" dirty="0">
                <a:latin typeface="Times New Roman"/>
                <a:cs typeface="Times New Roman"/>
              </a:rPr>
              <a:t>from the network of </a:t>
            </a:r>
            <a:r>
              <a:rPr sz="1200" spc="-5" dirty="0">
                <a:latin typeface="Times New Roman"/>
                <a:cs typeface="Times New Roman"/>
              </a:rPr>
              <a:t>Twitter followers </a:t>
            </a:r>
            <a:r>
              <a:rPr sz="1200" dirty="0">
                <a:latin typeface="Times New Roman"/>
                <a:cs typeface="Times New Roman"/>
              </a:rPr>
              <a:t>or from the network </a:t>
            </a:r>
            <a:r>
              <a:rPr sz="1200" spc="-5" dirty="0">
                <a:latin typeface="Times New Roman"/>
                <a:cs typeface="Times New Roman"/>
              </a:rPr>
              <a:t>formed </a:t>
            </a:r>
            <a:r>
              <a:rPr sz="1200" spc="5" dirty="0">
                <a:latin typeface="Times New Roman"/>
                <a:cs typeface="Times New Roman"/>
              </a:rPr>
              <a:t>by </a:t>
            </a:r>
            <a:r>
              <a:rPr sz="1200" spc="-5" dirty="0">
                <a:latin typeface="Times New Roman"/>
                <a:cs typeface="Times New Roman"/>
              </a:rPr>
              <a:t>users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Twitter</a:t>
            </a:r>
            <a:r>
              <a:rPr sz="1200" dirty="0">
                <a:latin typeface="Times New Roman"/>
                <a:cs typeface="Times New Roman"/>
              </a:rPr>
              <a:t> in</a:t>
            </a:r>
            <a:r>
              <a:rPr sz="1200" spc="5" dirty="0">
                <a:latin typeface="Times New Roman"/>
                <a:cs typeface="Times New Roman"/>
              </a:rPr>
              <a:t>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users referring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each</a:t>
            </a:r>
            <a:r>
              <a:rPr sz="1200" dirty="0">
                <a:latin typeface="Times New Roman"/>
                <a:cs typeface="Times New Roman"/>
              </a:rPr>
              <a:t> other using </a:t>
            </a:r>
            <a:r>
              <a:rPr sz="1200" spc="-5" dirty="0">
                <a:latin typeface="Times New Roman"/>
                <a:cs typeface="Times New Roman"/>
              </a:rPr>
              <a:t>“@username”.</a:t>
            </a:r>
            <a:r>
              <a:rPr sz="1200" spc="290" dirty="0">
                <a:latin typeface="Times New Roman"/>
                <a:cs typeface="Times New Roman"/>
              </a:rPr>
              <a:t> </a:t>
            </a:r>
            <a:r>
              <a:rPr sz="1200" spc="-5" dirty="0">
                <a:latin typeface="Times New Roman"/>
                <a:cs typeface="Times New Roman"/>
              </a:rPr>
              <a:t>According</a:t>
            </a:r>
            <a:r>
              <a:rPr sz="1200" spc="290" dirty="0">
                <a:latin typeface="Times New Roman"/>
                <a:cs typeface="Times New Roman"/>
              </a:rPr>
              <a:t> </a:t>
            </a:r>
            <a:r>
              <a:rPr sz="1200" spc="5" dirty="0">
                <a:latin typeface="Times New Roman"/>
                <a:cs typeface="Times New Roman"/>
              </a:rPr>
              <a:t>to </a:t>
            </a:r>
            <a:r>
              <a:rPr sz="1200" spc="10" dirty="0">
                <a:latin typeface="Times New Roman"/>
                <a:cs typeface="Times New Roman"/>
              </a:rPr>
              <a:t> </a:t>
            </a:r>
            <a:r>
              <a:rPr sz="1200" dirty="0">
                <a:latin typeface="Times New Roman"/>
                <a:cs typeface="Times New Roman"/>
              </a:rPr>
              <a:t>them,</a:t>
            </a:r>
            <a:r>
              <a:rPr sz="1200" spc="5" dirty="0">
                <a:latin typeface="Times New Roman"/>
                <a:cs typeface="Times New Roman"/>
              </a:rPr>
              <a:t> </a:t>
            </a:r>
            <a:r>
              <a:rPr sz="1200" dirty="0">
                <a:latin typeface="Times New Roman"/>
                <a:cs typeface="Times New Roman"/>
              </a:rPr>
              <a:t>these</a:t>
            </a:r>
            <a:r>
              <a:rPr sz="1200" spc="5" dirty="0">
                <a:latin typeface="Times New Roman"/>
                <a:cs typeface="Times New Roman"/>
              </a:rPr>
              <a:t> </a:t>
            </a:r>
            <a:r>
              <a:rPr sz="1200" dirty="0">
                <a:latin typeface="Times New Roman"/>
                <a:cs typeface="Times New Roman"/>
              </a:rPr>
              <a:t>semi-supervised</a:t>
            </a:r>
            <a:r>
              <a:rPr sz="1200" spc="5" dirty="0">
                <a:latin typeface="Times New Roman"/>
                <a:cs typeface="Times New Roman"/>
              </a:rPr>
              <a:t> </a:t>
            </a:r>
            <a:r>
              <a:rPr sz="1200" spc="-5" dirty="0">
                <a:latin typeface="Times New Roman"/>
                <a:cs typeface="Times New Roman"/>
              </a:rPr>
              <a:t>learning</a:t>
            </a:r>
            <a:r>
              <a:rPr sz="1200" dirty="0">
                <a:latin typeface="Times New Roman"/>
                <a:cs typeface="Times New Roman"/>
              </a:rPr>
              <a:t> </a:t>
            </a:r>
            <a:r>
              <a:rPr sz="1200" spc="-5" dirty="0">
                <a:latin typeface="Times New Roman"/>
                <a:cs typeface="Times New Roman"/>
              </a:rPr>
              <a:t>results</a:t>
            </a:r>
            <a:r>
              <a:rPr sz="1200" dirty="0">
                <a:latin typeface="Times New Roman"/>
                <a:cs typeface="Times New Roman"/>
              </a:rPr>
              <a:t> </a:t>
            </a:r>
            <a:r>
              <a:rPr sz="1200" spc="-5" dirty="0">
                <a:latin typeface="Times New Roman"/>
                <a:cs typeface="Times New Roman"/>
              </a:rPr>
              <a:t>shows</a:t>
            </a:r>
            <a:r>
              <a:rPr sz="1200" dirty="0">
                <a:latin typeface="Times New Roman"/>
                <a:cs typeface="Times New Roman"/>
              </a:rPr>
              <a:t> that</a:t>
            </a:r>
            <a:r>
              <a:rPr sz="1200" spc="5" dirty="0">
                <a:latin typeface="Times New Roman"/>
                <a:cs typeface="Times New Roman"/>
              </a:rPr>
              <a:t> by </a:t>
            </a:r>
            <a:r>
              <a:rPr sz="1200" dirty="0">
                <a:latin typeface="Times New Roman"/>
                <a:cs typeface="Times New Roman"/>
              </a:rPr>
              <a:t>including</a:t>
            </a:r>
            <a:r>
              <a:rPr sz="1200" spc="5" dirty="0">
                <a:latin typeface="Times New Roman"/>
                <a:cs typeface="Times New Roman"/>
              </a:rPr>
              <a:t> </a:t>
            </a:r>
            <a:r>
              <a:rPr sz="1200" dirty="0">
                <a:latin typeface="Times New Roman"/>
                <a:cs typeface="Times New Roman"/>
              </a:rPr>
              <a:t>this</a:t>
            </a:r>
            <a:r>
              <a:rPr sz="1200" spc="5" dirty="0">
                <a:latin typeface="Times New Roman"/>
                <a:cs typeface="Times New Roman"/>
              </a:rPr>
              <a:t> </a:t>
            </a:r>
            <a:r>
              <a:rPr sz="1200" dirty="0">
                <a:latin typeface="Times New Roman"/>
                <a:cs typeface="Times New Roman"/>
              </a:rPr>
              <a:t>social- </a:t>
            </a:r>
            <a:r>
              <a:rPr sz="1200" spc="5" dirty="0">
                <a:latin typeface="Times New Roman"/>
                <a:cs typeface="Times New Roman"/>
              </a:rPr>
              <a:t> </a:t>
            </a:r>
            <a:r>
              <a:rPr sz="1200" spc="-5" dirty="0">
                <a:latin typeface="Times New Roman"/>
                <a:cs typeface="Times New Roman"/>
              </a:rPr>
              <a:t>network information </a:t>
            </a:r>
            <a:r>
              <a:rPr sz="1200" dirty="0">
                <a:latin typeface="Times New Roman"/>
                <a:cs typeface="Times New Roman"/>
              </a:rPr>
              <a:t>leads to statistically </a:t>
            </a:r>
            <a:r>
              <a:rPr sz="1200" spc="-5" dirty="0">
                <a:latin typeface="Times New Roman"/>
                <a:cs typeface="Times New Roman"/>
              </a:rPr>
              <a:t>significant improvement </a:t>
            </a:r>
            <a:r>
              <a:rPr sz="1200" dirty="0">
                <a:latin typeface="Times New Roman"/>
                <a:cs typeface="Times New Roman"/>
              </a:rPr>
              <a:t>in </a:t>
            </a:r>
            <a:r>
              <a:rPr sz="1200" spc="-5" dirty="0">
                <a:latin typeface="Times New Roman"/>
                <a:cs typeface="Times New Roman"/>
              </a:rPr>
              <a:t>performance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sentiment analysis classification over </a:t>
            </a:r>
            <a:r>
              <a:rPr sz="1200" dirty="0">
                <a:latin typeface="Times New Roman"/>
                <a:cs typeface="Times New Roman"/>
              </a:rPr>
              <a:t>the </a:t>
            </a:r>
            <a:r>
              <a:rPr sz="1200" spc="-5" dirty="0">
                <a:latin typeface="Times New Roman"/>
                <a:cs typeface="Times New Roman"/>
              </a:rPr>
              <a:t>performance based </a:t>
            </a:r>
            <a:r>
              <a:rPr sz="1200" dirty="0">
                <a:latin typeface="Times New Roman"/>
                <a:cs typeface="Times New Roman"/>
              </a:rPr>
              <a:t>on the approach of </a:t>
            </a:r>
            <a:r>
              <a:rPr sz="1200" spc="-5" dirty="0">
                <a:latin typeface="Times New Roman"/>
                <a:cs typeface="Times New Roman"/>
              </a:rPr>
              <a:t>SVM </a:t>
            </a:r>
            <a:r>
              <a:rPr sz="1200" dirty="0">
                <a:latin typeface="Times New Roman"/>
                <a:cs typeface="Times New Roman"/>
              </a:rPr>
              <a:t> (Support</a:t>
            </a:r>
            <a:r>
              <a:rPr sz="1200" spc="-5" dirty="0">
                <a:latin typeface="Times New Roman"/>
                <a:cs typeface="Times New Roman"/>
              </a:rPr>
              <a:t> Vector</a:t>
            </a:r>
            <a:r>
              <a:rPr sz="1200" dirty="0">
                <a:latin typeface="Times New Roman"/>
                <a:cs typeface="Times New Roman"/>
              </a:rPr>
              <a:t> Machines) </a:t>
            </a:r>
            <a:r>
              <a:rPr sz="1200" spc="-5" dirty="0">
                <a:latin typeface="Times New Roman"/>
                <a:cs typeface="Times New Roman"/>
              </a:rPr>
              <a:t>that</a:t>
            </a:r>
            <a:r>
              <a:rPr sz="1200" dirty="0">
                <a:latin typeface="Times New Roman"/>
                <a:cs typeface="Times New Roman"/>
              </a:rPr>
              <a:t> have</a:t>
            </a:r>
            <a:r>
              <a:rPr sz="1200" spc="-10" dirty="0">
                <a:latin typeface="Times New Roman"/>
                <a:cs typeface="Times New Roman"/>
              </a:rPr>
              <a:t> </a:t>
            </a:r>
            <a:r>
              <a:rPr sz="1200" spc="5" dirty="0">
                <a:latin typeface="Times New Roman"/>
                <a:cs typeface="Times New Roman"/>
              </a:rPr>
              <a:t>only</a:t>
            </a:r>
            <a:r>
              <a:rPr sz="1200" spc="-25" dirty="0">
                <a:latin typeface="Times New Roman"/>
                <a:cs typeface="Times New Roman"/>
              </a:rPr>
              <a:t> </a:t>
            </a:r>
            <a:r>
              <a:rPr sz="1200" spc="-5" dirty="0">
                <a:latin typeface="Times New Roman"/>
                <a:cs typeface="Times New Roman"/>
              </a:rPr>
              <a:t>access</a:t>
            </a:r>
            <a:r>
              <a:rPr sz="1200" dirty="0">
                <a:latin typeface="Times New Roman"/>
                <a:cs typeface="Times New Roman"/>
              </a:rPr>
              <a:t> </a:t>
            </a:r>
            <a:r>
              <a:rPr sz="1200" spc="5" dirty="0">
                <a:latin typeface="Times New Roman"/>
                <a:cs typeface="Times New Roman"/>
              </a:rPr>
              <a:t>to</a:t>
            </a:r>
            <a:r>
              <a:rPr sz="1200" spc="10" dirty="0">
                <a:latin typeface="Times New Roman"/>
                <a:cs typeface="Times New Roman"/>
              </a:rPr>
              <a:t> </a:t>
            </a:r>
            <a:r>
              <a:rPr sz="1200" dirty="0">
                <a:latin typeface="Times New Roman"/>
                <a:cs typeface="Times New Roman"/>
              </a:rPr>
              <a:t>textual </a:t>
            </a:r>
            <a:r>
              <a:rPr sz="1200" spc="-5" dirty="0">
                <a:latin typeface="Times New Roman"/>
                <a:cs typeface="Times New Roman"/>
              </a:rPr>
              <a:t>features.</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spc="-5" dirty="0" smtClean="0"/>
              <a:t>1</a:t>
            </a:r>
            <a:r>
              <a:rPr lang="en-IN" spc="-5" dirty="0" smtClean="0"/>
              <a:t>6</a:t>
            </a:r>
            <a:endParaRPr spc="-5" dirty="0"/>
          </a:p>
        </p:txBody>
      </p:sp>
      <p:graphicFrame>
        <p:nvGraphicFramePr>
          <p:cNvPr id="2" name="object 2"/>
          <p:cNvGraphicFramePr>
            <a:graphicFrameLocks noGrp="1"/>
          </p:cNvGraphicFramePr>
          <p:nvPr/>
        </p:nvGraphicFramePr>
        <p:xfrm>
          <a:off x="1708404" y="6205093"/>
          <a:ext cx="5017770" cy="1135379"/>
        </p:xfrm>
        <a:graphic>
          <a:graphicData uri="http://schemas.openxmlformats.org/drawingml/2006/table">
            <a:tbl>
              <a:tblPr firstRow="1" bandRow="1">
                <a:tableStyleId>{2D5ABB26-0587-4C30-8999-92F81FD0307C}</a:tableStyleId>
              </a:tblPr>
              <a:tblGrid>
                <a:gridCol w="2439035"/>
                <a:gridCol w="2578735"/>
              </a:tblGrid>
              <a:tr h="326136">
                <a:tc>
                  <a:txBody>
                    <a:bodyPr/>
                    <a:lstStyle/>
                    <a:p>
                      <a:pPr algn="ctr">
                        <a:lnSpc>
                          <a:spcPts val="1670"/>
                        </a:lnSpc>
                      </a:pPr>
                      <a:r>
                        <a:rPr sz="1400" b="1" spc="-15" dirty="0">
                          <a:latin typeface="Times New Roman"/>
                          <a:cs typeface="Times New Roman"/>
                        </a:rPr>
                        <a:t>Emoticons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620" algn="ctr">
                        <a:lnSpc>
                          <a:spcPts val="1670"/>
                        </a:lnSpc>
                      </a:pPr>
                      <a:r>
                        <a:rPr sz="1400" b="1" spc="-15" dirty="0">
                          <a:latin typeface="Times New Roman"/>
                          <a:cs typeface="Times New Roman"/>
                        </a:rPr>
                        <a:t>Meanings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9748">
                <a:tc>
                  <a:txBody>
                    <a:bodyPr/>
                    <a:lstStyle/>
                    <a:p>
                      <a:pPr algn="ctr">
                        <a:lnSpc>
                          <a:spcPts val="1355"/>
                        </a:lnSpc>
                      </a:pPr>
                      <a:r>
                        <a:rPr sz="1200" spc="-15" dirty="0">
                          <a:latin typeface="Wingdings"/>
                          <a:cs typeface="Wingdings"/>
                        </a:rPr>
                        <a:t></a:t>
                      </a:r>
                      <a:r>
                        <a:rPr sz="1200" b="1" spc="-15" dirty="0">
                          <a:latin typeface="Times New Roman"/>
                          <a:cs typeface="Times New Roman"/>
                        </a:rPr>
                        <a:t>, :D,</a:t>
                      </a:r>
                      <a:r>
                        <a:rPr sz="1200" b="1" spc="-10" dirty="0">
                          <a:latin typeface="Times New Roman"/>
                          <a:cs typeface="Times New Roman"/>
                        </a:rPr>
                        <a:t> </a:t>
                      </a:r>
                      <a:r>
                        <a:rPr sz="1200" b="1" spc="-15" dirty="0">
                          <a:latin typeface="Times New Roman"/>
                          <a:cs typeface="Times New Roman"/>
                        </a:rPr>
                        <a:t>=),</a:t>
                      </a:r>
                      <a:r>
                        <a:rPr sz="1200" b="1" spc="-10" dirty="0">
                          <a:latin typeface="Times New Roman"/>
                          <a:cs typeface="Times New Roman"/>
                        </a:rPr>
                        <a:t> </a:t>
                      </a:r>
                      <a:r>
                        <a:rPr sz="1200" b="1" spc="-15" dirty="0">
                          <a:latin typeface="Times New Roman"/>
                          <a:cs typeface="Times New Roman"/>
                        </a:rPr>
                        <a:t>=D,</a:t>
                      </a:r>
                      <a:r>
                        <a:rPr sz="1200" b="1" spc="-10" dirty="0">
                          <a:latin typeface="Times New Roman"/>
                          <a:cs typeface="Times New Roman"/>
                        </a:rPr>
                        <a:t> </a:t>
                      </a:r>
                      <a:r>
                        <a:rPr sz="1200" b="1" spc="-5" dirty="0">
                          <a:latin typeface="Times New Roman"/>
                          <a:cs typeface="Times New Roman"/>
                        </a:rPr>
                        <a:t>;-)</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9525" algn="ctr">
                        <a:lnSpc>
                          <a:spcPts val="1355"/>
                        </a:lnSpc>
                      </a:pPr>
                      <a:r>
                        <a:rPr sz="1200" spc="-15" dirty="0">
                          <a:latin typeface="Times New Roman"/>
                          <a:cs typeface="Times New Roman"/>
                        </a:rPr>
                        <a:t>Happy</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8224">
                <a:tc>
                  <a:txBody>
                    <a:bodyPr/>
                    <a:lstStyle/>
                    <a:p>
                      <a:pPr algn="ctr">
                        <a:lnSpc>
                          <a:spcPts val="1355"/>
                        </a:lnSpc>
                      </a:pPr>
                      <a:r>
                        <a:rPr sz="1200" b="1" spc="-5" dirty="0">
                          <a:latin typeface="Times New Roman"/>
                          <a:cs typeface="Times New Roman"/>
                        </a:rPr>
                        <a:t>;-(,</a:t>
                      </a:r>
                      <a:r>
                        <a:rPr sz="1200" b="1" spc="-20"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spc="-5" dirty="0">
                          <a:latin typeface="Times New Roman"/>
                          <a:cs typeface="Times New Roman"/>
                        </a:rPr>
                        <a:t>=(,</a:t>
                      </a:r>
                      <a:r>
                        <a:rPr sz="1200" b="1" spc="-15" dirty="0">
                          <a:latin typeface="Times New Roman"/>
                          <a:cs typeface="Times New Roman"/>
                        </a:rPr>
                        <a:t> </a:t>
                      </a:r>
                      <a:r>
                        <a:rPr sz="1200" b="1" dirty="0">
                          <a:latin typeface="Times New Roman"/>
                          <a:cs typeface="Times New Roman"/>
                        </a:rPr>
                        <a:t>=[,</a:t>
                      </a:r>
                      <a:r>
                        <a:rPr sz="1200" b="1" spc="-15" dirty="0">
                          <a:latin typeface="Times New Roman"/>
                          <a:cs typeface="Times New Roman"/>
                        </a:rPr>
                        <a:t> </a:t>
                      </a:r>
                      <a:r>
                        <a:rPr sz="1200" b="1" dirty="0">
                          <a:latin typeface="Times New Roman"/>
                          <a:cs typeface="Times New Roman"/>
                        </a:rPr>
                        <a:t>)-:</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8890" algn="ctr">
                        <a:lnSpc>
                          <a:spcPts val="1355"/>
                        </a:lnSpc>
                      </a:pPr>
                      <a:r>
                        <a:rPr sz="1200" spc="-15" dirty="0">
                          <a:latin typeface="Times New Roman"/>
                          <a:cs typeface="Times New Roman"/>
                        </a:rPr>
                        <a:t>Sad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71271">
                <a:tc>
                  <a:txBody>
                    <a:bodyPr/>
                    <a:lstStyle/>
                    <a:p>
                      <a:pPr algn="ctr">
                        <a:lnSpc>
                          <a:spcPts val="1320"/>
                        </a:lnSpc>
                      </a:pPr>
                      <a:r>
                        <a:rPr sz="1200" spc="-15" dirty="0">
                          <a:latin typeface="Times New Roman"/>
                          <a:cs typeface="Times New Roman"/>
                        </a:rPr>
                        <a:t>:P,</a:t>
                      </a:r>
                      <a:r>
                        <a:rPr sz="1200" spc="-50" dirty="0">
                          <a:latin typeface="Times New Roman"/>
                          <a:cs typeface="Times New Roman"/>
                        </a:rPr>
                        <a:t> </a:t>
                      </a:r>
                      <a:r>
                        <a:rPr sz="1200" spc="-20" dirty="0">
                          <a:latin typeface="Times New Roman"/>
                          <a:cs typeface="Times New Roman"/>
                        </a:rPr>
                        <a:t>=P</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9525" algn="ctr">
                        <a:lnSpc>
                          <a:spcPts val="1320"/>
                        </a:lnSpc>
                      </a:pPr>
                      <a:r>
                        <a:rPr sz="1200" spc="-10" dirty="0">
                          <a:latin typeface="Times New Roman"/>
                          <a:cs typeface="Times New Roman"/>
                        </a:rPr>
                        <a:t>Joking</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1359153" y="775093"/>
            <a:ext cx="5311140" cy="5356225"/>
          </a:xfrm>
          <a:prstGeom prst="rect">
            <a:avLst/>
          </a:prstGeom>
        </p:spPr>
        <p:txBody>
          <a:bodyPr vert="horz" wrap="square" lIns="0" tIns="124460" rIns="0" bIns="0" rtlCol="0">
            <a:spAutoFit/>
          </a:bodyPr>
          <a:lstStyle/>
          <a:p>
            <a:pPr marL="12700" algn="just">
              <a:lnSpc>
                <a:spcPct val="100000"/>
              </a:lnSpc>
              <a:spcBef>
                <a:spcPts val="980"/>
              </a:spcBef>
            </a:pPr>
            <a:r>
              <a:rPr sz="1400" b="1" spc="-5" dirty="0">
                <a:latin typeface="Times New Roman"/>
                <a:cs typeface="Times New Roman"/>
              </a:rPr>
              <a:t>A.</a:t>
            </a:r>
            <a:r>
              <a:rPr sz="1400" b="1" spc="-15" dirty="0">
                <a:latin typeface="Times New Roman"/>
                <a:cs typeface="Times New Roman"/>
              </a:rPr>
              <a:t> </a:t>
            </a:r>
            <a:r>
              <a:rPr sz="1400" b="1" spc="-5" dirty="0">
                <a:latin typeface="Times New Roman"/>
                <a:cs typeface="Times New Roman"/>
              </a:rPr>
              <a:t>Pak, P.</a:t>
            </a:r>
            <a:r>
              <a:rPr sz="1400" b="1" spc="-10" dirty="0">
                <a:latin typeface="Times New Roman"/>
                <a:cs typeface="Times New Roman"/>
              </a:rPr>
              <a:t> </a:t>
            </a:r>
            <a:r>
              <a:rPr sz="1400" b="1" dirty="0">
                <a:latin typeface="Times New Roman"/>
                <a:cs typeface="Times New Roman"/>
              </a:rPr>
              <a:t>Paroubek</a:t>
            </a:r>
            <a:r>
              <a:rPr sz="1400" b="1" spc="-20" dirty="0">
                <a:latin typeface="Times New Roman"/>
                <a:cs typeface="Times New Roman"/>
              </a:rPr>
              <a:t> </a:t>
            </a:r>
            <a:r>
              <a:rPr sz="1400" b="1" i="1" dirty="0">
                <a:latin typeface="Times New Roman"/>
                <a:cs typeface="Times New Roman"/>
              </a:rPr>
              <a:t>et </a:t>
            </a:r>
            <a:r>
              <a:rPr sz="1400" b="1" i="1" spc="-5" dirty="0">
                <a:latin typeface="Times New Roman"/>
                <a:cs typeface="Times New Roman"/>
              </a:rPr>
              <a:t>al </a:t>
            </a:r>
            <a:r>
              <a:rPr sz="1400" b="1" spc="-5" dirty="0">
                <a:latin typeface="Times New Roman"/>
                <a:cs typeface="Times New Roman"/>
              </a:rPr>
              <a:t>[15]</a:t>
            </a:r>
            <a:endParaRPr sz="1400" dirty="0">
              <a:latin typeface="Times New Roman"/>
              <a:cs typeface="Times New Roman"/>
            </a:endParaRPr>
          </a:p>
          <a:p>
            <a:pPr marL="12700" marR="18415" algn="just">
              <a:lnSpc>
                <a:spcPct val="143000"/>
              </a:lnSpc>
              <a:spcBef>
                <a:spcPts val="135"/>
              </a:spcBef>
            </a:pPr>
            <a:r>
              <a:rPr sz="1200" spc="-5" dirty="0">
                <a:latin typeface="Times New Roman"/>
                <a:cs typeface="Times New Roman"/>
              </a:rPr>
              <a:t>Micro-blogging nowadays </a:t>
            </a:r>
            <a:r>
              <a:rPr sz="1200" dirty="0">
                <a:latin typeface="Times New Roman"/>
                <a:cs typeface="Times New Roman"/>
              </a:rPr>
              <a:t>has become </a:t>
            </a:r>
            <a:r>
              <a:rPr sz="1200" spc="5" dirty="0">
                <a:latin typeface="Times New Roman"/>
                <a:cs typeface="Times New Roman"/>
              </a:rPr>
              <a:t>very </a:t>
            </a:r>
            <a:r>
              <a:rPr sz="1200" dirty="0">
                <a:latin typeface="Times New Roman"/>
                <a:cs typeface="Times New Roman"/>
              </a:rPr>
              <a:t>popular </a:t>
            </a:r>
            <a:r>
              <a:rPr sz="1200" spc="-5" dirty="0">
                <a:latin typeface="Times New Roman"/>
                <a:cs typeface="Times New Roman"/>
              </a:rPr>
              <a:t>communication </a:t>
            </a:r>
            <a:r>
              <a:rPr sz="1200" dirty="0">
                <a:latin typeface="Times New Roman"/>
                <a:cs typeface="Times New Roman"/>
              </a:rPr>
              <a:t>platform among </a:t>
            </a:r>
            <a:r>
              <a:rPr sz="1200" spc="5" dirty="0">
                <a:latin typeface="Times New Roman"/>
                <a:cs typeface="Times New Roman"/>
              </a:rPr>
              <a:t> </a:t>
            </a:r>
            <a:r>
              <a:rPr sz="1200" spc="-5" dirty="0">
                <a:latin typeface="Times New Roman"/>
                <a:cs typeface="Times New Roman"/>
              </a:rPr>
              <a:t>users</a:t>
            </a:r>
            <a:r>
              <a:rPr sz="1200" spc="85" dirty="0">
                <a:latin typeface="Times New Roman"/>
                <a:cs typeface="Times New Roman"/>
              </a:rPr>
              <a:t> </a:t>
            </a:r>
            <a:r>
              <a:rPr sz="1200" dirty="0">
                <a:latin typeface="Times New Roman"/>
                <a:cs typeface="Times New Roman"/>
              </a:rPr>
              <a:t>in</a:t>
            </a:r>
            <a:r>
              <a:rPr sz="1200" spc="90" dirty="0">
                <a:latin typeface="Times New Roman"/>
                <a:cs typeface="Times New Roman"/>
              </a:rPr>
              <a:t> </a:t>
            </a:r>
            <a:r>
              <a:rPr sz="1200" spc="-5" dirty="0">
                <a:latin typeface="Times New Roman"/>
                <a:cs typeface="Times New Roman"/>
              </a:rPr>
              <a:t>social</a:t>
            </a:r>
            <a:r>
              <a:rPr sz="1200" spc="90" dirty="0">
                <a:latin typeface="Times New Roman"/>
                <a:cs typeface="Times New Roman"/>
              </a:rPr>
              <a:t> </a:t>
            </a:r>
            <a:r>
              <a:rPr sz="1200" spc="-5" dirty="0">
                <a:latin typeface="Times New Roman"/>
                <a:cs typeface="Times New Roman"/>
              </a:rPr>
              <a:t>network.</a:t>
            </a:r>
            <a:r>
              <a:rPr sz="1200" spc="95" dirty="0">
                <a:latin typeface="Times New Roman"/>
                <a:cs typeface="Times New Roman"/>
              </a:rPr>
              <a:t> </a:t>
            </a:r>
            <a:r>
              <a:rPr sz="1200" spc="-5" dirty="0">
                <a:latin typeface="Times New Roman"/>
                <a:cs typeface="Times New Roman"/>
              </a:rPr>
              <a:t>Billions</a:t>
            </a:r>
            <a:r>
              <a:rPr sz="1200" spc="85" dirty="0">
                <a:latin typeface="Times New Roman"/>
                <a:cs typeface="Times New Roman"/>
              </a:rPr>
              <a:t> </a:t>
            </a:r>
            <a:r>
              <a:rPr sz="1200" dirty="0">
                <a:latin typeface="Times New Roman"/>
                <a:cs typeface="Times New Roman"/>
              </a:rPr>
              <a:t>of</a:t>
            </a:r>
            <a:r>
              <a:rPr sz="1200" spc="85" dirty="0">
                <a:latin typeface="Times New Roman"/>
                <a:cs typeface="Times New Roman"/>
              </a:rPr>
              <a:t> </a:t>
            </a:r>
            <a:r>
              <a:rPr sz="1200" spc="-5" dirty="0">
                <a:latin typeface="Times New Roman"/>
                <a:cs typeface="Times New Roman"/>
              </a:rPr>
              <a:t>tweets</a:t>
            </a:r>
            <a:r>
              <a:rPr sz="1200" spc="90" dirty="0">
                <a:latin typeface="Times New Roman"/>
                <a:cs typeface="Times New Roman"/>
              </a:rPr>
              <a:t> </a:t>
            </a:r>
            <a:r>
              <a:rPr sz="1200" spc="-5" dirty="0">
                <a:latin typeface="Times New Roman"/>
                <a:cs typeface="Times New Roman"/>
              </a:rPr>
              <a:t>share</a:t>
            </a:r>
            <a:r>
              <a:rPr sz="1200" spc="95" dirty="0">
                <a:latin typeface="Times New Roman"/>
                <a:cs typeface="Times New Roman"/>
              </a:rPr>
              <a:t> </a:t>
            </a:r>
            <a:r>
              <a:rPr sz="1200" dirty="0">
                <a:latin typeface="Times New Roman"/>
                <a:cs typeface="Times New Roman"/>
              </a:rPr>
              <a:t>every</a:t>
            </a:r>
            <a:r>
              <a:rPr sz="1200" spc="85" dirty="0">
                <a:latin typeface="Times New Roman"/>
                <a:cs typeface="Times New Roman"/>
              </a:rPr>
              <a:t> </a:t>
            </a:r>
            <a:r>
              <a:rPr sz="1200" spc="-10" dirty="0">
                <a:latin typeface="Times New Roman"/>
                <a:cs typeface="Times New Roman"/>
              </a:rPr>
              <a:t>year</a:t>
            </a:r>
            <a:r>
              <a:rPr sz="1200" spc="80" dirty="0">
                <a:latin typeface="Times New Roman"/>
                <a:cs typeface="Times New Roman"/>
              </a:rPr>
              <a:t> </a:t>
            </a:r>
            <a:r>
              <a:rPr sz="1200" dirty="0">
                <a:latin typeface="Times New Roman"/>
                <a:cs typeface="Times New Roman"/>
              </a:rPr>
              <a:t>among</a:t>
            </a:r>
            <a:r>
              <a:rPr sz="1200" spc="75" dirty="0">
                <a:latin typeface="Times New Roman"/>
                <a:cs typeface="Times New Roman"/>
              </a:rPr>
              <a:t> </a:t>
            </a:r>
            <a:r>
              <a:rPr sz="1200" dirty="0">
                <a:latin typeface="Times New Roman"/>
                <a:cs typeface="Times New Roman"/>
              </a:rPr>
              <a:t>millions</a:t>
            </a:r>
            <a:r>
              <a:rPr sz="1200" spc="95" dirty="0">
                <a:latin typeface="Times New Roman"/>
                <a:cs typeface="Times New Roman"/>
              </a:rPr>
              <a:t> </a:t>
            </a:r>
            <a:r>
              <a:rPr sz="1200" dirty="0">
                <a:latin typeface="Times New Roman"/>
                <a:cs typeface="Times New Roman"/>
              </a:rPr>
              <a:t>of</a:t>
            </a:r>
            <a:r>
              <a:rPr sz="1200" spc="80" dirty="0">
                <a:latin typeface="Times New Roman"/>
                <a:cs typeface="Times New Roman"/>
              </a:rPr>
              <a:t> </a:t>
            </a:r>
            <a:r>
              <a:rPr sz="1200" spc="-5" dirty="0">
                <a:latin typeface="Times New Roman"/>
                <a:cs typeface="Times New Roman"/>
              </a:rPr>
              <a:t>users, </a:t>
            </a:r>
            <a:r>
              <a:rPr sz="1200" spc="-290" dirty="0">
                <a:latin typeface="Times New Roman"/>
                <a:cs typeface="Times New Roman"/>
              </a:rPr>
              <a:t> </a:t>
            </a:r>
            <a:r>
              <a:rPr sz="1200" dirty="0">
                <a:latin typeface="Times New Roman"/>
                <a:cs typeface="Times New Roman"/>
              </a:rPr>
              <a:t>in </a:t>
            </a:r>
            <a:r>
              <a:rPr sz="1200" spc="-5" dirty="0">
                <a:latin typeface="Times New Roman"/>
                <a:cs typeface="Times New Roman"/>
              </a:rPr>
              <a:t>which </a:t>
            </a:r>
            <a:r>
              <a:rPr sz="1200" dirty="0">
                <a:latin typeface="Times New Roman"/>
                <a:cs typeface="Times New Roman"/>
              </a:rPr>
              <a:t>they share opinions, </a:t>
            </a:r>
            <a:r>
              <a:rPr sz="1200" spc="-5" dirty="0">
                <a:latin typeface="Times New Roman"/>
                <a:cs typeface="Times New Roman"/>
              </a:rPr>
              <a:t>feelings </a:t>
            </a:r>
            <a:r>
              <a:rPr sz="1200" dirty="0">
                <a:latin typeface="Times New Roman"/>
                <a:cs typeface="Times New Roman"/>
              </a:rPr>
              <a:t>on different </a:t>
            </a:r>
            <a:r>
              <a:rPr sz="1200" spc="-5" dirty="0">
                <a:latin typeface="Times New Roman"/>
                <a:cs typeface="Times New Roman"/>
              </a:rPr>
              <a:t>aspects </a:t>
            </a:r>
            <a:r>
              <a:rPr sz="1200" dirty="0">
                <a:latin typeface="Times New Roman"/>
                <a:cs typeface="Times New Roman"/>
              </a:rPr>
              <a:t>of daily </a:t>
            </a:r>
            <a:r>
              <a:rPr sz="1200" spc="-5" dirty="0">
                <a:latin typeface="Times New Roman"/>
                <a:cs typeface="Times New Roman"/>
              </a:rPr>
              <a:t>life. </a:t>
            </a:r>
            <a:r>
              <a:rPr sz="1200" dirty="0">
                <a:latin typeface="Times New Roman"/>
                <a:cs typeface="Times New Roman"/>
              </a:rPr>
              <a:t>Thus </a:t>
            </a:r>
            <a:r>
              <a:rPr sz="1200" spc="5" dirty="0">
                <a:latin typeface="Times New Roman"/>
                <a:cs typeface="Times New Roman"/>
              </a:rPr>
              <a:t>micro- </a:t>
            </a:r>
            <a:r>
              <a:rPr sz="1200" spc="10" dirty="0">
                <a:latin typeface="Times New Roman"/>
                <a:cs typeface="Times New Roman"/>
              </a:rPr>
              <a:t> </a:t>
            </a:r>
            <a:r>
              <a:rPr sz="1200" dirty="0">
                <a:latin typeface="Times New Roman"/>
                <a:cs typeface="Times New Roman"/>
              </a:rPr>
              <a:t>blogging </a:t>
            </a:r>
            <a:r>
              <a:rPr sz="1200" spc="-5" dirty="0">
                <a:latin typeface="Times New Roman"/>
                <a:cs typeface="Times New Roman"/>
              </a:rPr>
              <a:t>websites </a:t>
            </a:r>
            <a:r>
              <a:rPr sz="1200" dirty="0">
                <a:latin typeface="Times New Roman"/>
                <a:cs typeface="Times New Roman"/>
              </a:rPr>
              <a:t>like Twitter, </a:t>
            </a:r>
            <a:r>
              <a:rPr sz="1200" spc="-5" dirty="0">
                <a:latin typeface="Times New Roman"/>
                <a:cs typeface="Times New Roman"/>
              </a:rPr>
              <a:t>Friendfeed, </a:t>
            </a:r>
            <a:r>
              <a:rPr sz="1200" dirty="0">
                <a:latin typeface="Times New Roman"/>
                <a:cs typeface="Times New Roman"/>
              </a:rPr>
              <a:t>Tumbler, </a:t>
            </a:r>
            <a:r>
              <a:rPr sz="1200" spc="-5" dirty="0">
                <a:latin typeface="Times New Roman"/>
                <a:cs typeface="Times New Roman"/>
              </a:rPr>
              <a:t>etc. </a:t>
            </a:r>
            <a:r>
              <a:rPr sz="1200" dirty="0">
                <a:latin typeface="Times New Roman"/>
                <a:cs typeface="Times New Roman"/>
              </a:rPr>
              <a:t>are rich </a:t>
            </a:r>
            <a:r>
              <a:rPr sz="1200" spc="-5" dirty="0">
                <a:latin typeface="Times New Roman"/>
                <a:cs typeface="Times New Roman"/>
              </a:rPr>
              <a:t>sources </a:t>
            </a:r>
            <a:r>
              <a:rPr sz="1200" dirty="0">
                <a:latin typeface="Times New Roman"/>
                <a:cs typeface="Times New Roman"/>
              </a:rPr>
              <a:t>of </a:t>
            </a:r>
            <a:r>
              <a:rPr sz="1200" spc="-5" dirty="0">
                <a:latin typeface="Times New Roman"/>
                <a:cs typeface="Times New Roman"/>
              </a:rPr>
              <a:t>data </a:t>
            </a:r>
            <a:r>
              <a:rPr sz="1200" dirty="0">
                <a:latin typeface="Times New Roman"/>
                <a:cs typeface="Times New Roman"/>
              </a:rPr>
              <a:t>for </a:t>
            </a:r>
            <a:r>
              <a:rPr sz="1200" spc="5" dirty="0">
                <a:latin typeface="Times New Roman"/>
                <a:cs typeface="Times New Roman"/>
              </a:rPr>
              <a:t> </a:t>
            </a:r>
            <a:r>
              <a:rPr sz="1200" spc="-5" dirty="0">
                <a:latin typeface="Times New Roman"/>
                <a:cs typeface="Times New Roman"/>
              </a:rPr>
              <a:t>feature extraction and sentiment analysis. </a:t>
            </a:r>
            <a:r>
              <a:rPr sz="1200" dirty="0">
                <a:latin typeface="Times New Roman"/>
                <a:cs typeface="Times New Roman"/>
              </a:rPr>
              <a:t>They </a:t>
            </a:r>
            <a:r>
              <a:rPr sz="1200" spc="-5" dirty="0">
                <a:latin typeface="Times New Roman"/>
                <a:cs typeface="Times New Roman"/>
              </a:rPr>
              <a:t>also</a:t>
            </a:r>
            <a:r>
              <a:rPr sz="1200" dirty="0">
                <a:latin typeface="Times New Roman"/>
                <a:cs typeface="Times New Roman"/>
              </a:rPr>
              <a:t> </a:t>
            </a:r>
            <a:r>
              <a:rPr sz="1200" spc="-5" dirty="0">
                <a:latin typeface="Times New Roman"/>
                <a:cs typeface="Times New Roman"/>
              </a:rPr>
              <a:t>use Twitter </a:t>
            </a:r>
            <a:r>
              <a:rPr sz="1200" dirty="0">
                <a:latin typeface="Times New Roman"/>
                <a:cs typeface="Times New Roman"/>
              </a:rPr>
              <a:t>one of the most </a:t>
            </a:r>
            <a:r>
              <a:rPr sz="1200" spc="5" dirty="0">
                <a:latin typeface="Times New Roman"/>
                <a:cs typeface="Times New Roman"/>
              </a:rPr>
              <a:t> </a:t>
            </a:r>
            <a:r>
              <a:rPr sz="1200" dirty="0">
                <a:latin typeface="Times New Roman"/>
                <a:cs typeface="Times New Roman"/>
              </a:rPr>
              <a:t>popular </a:t>
            </a:r>
            <a:r>
              <a:rPr sz="1200" spc="-5" dirty="0">
                <a:latin typeface="Times New Roman"/>
                <a:cs typeface="Times New Roman"/>
              </a:rPr>
              <a:t>micro-blogging website, </a:t>
            </a:r>
            <a:r>
              <a:rPr sz="1200" dirty="0">
                <a:latin typeface="Times New Roman"/>
                <a:cs typeface="Times New Roman"/>
              </a:rPr>
              <a:t>for the implementation of </a:t>
            </a:r>
            <a:r>
              <a:rPr sz="1200" spc="-5" dirty="0">
                <a:latin typeface="Times New Roman"/>
                <a:cs typeface="Times New Roman"/>
              </a:rPr>
              <a:t>sentiment analysis. </a:t>
            </a:r>
            <a:r>
              <a:rPr sz="1200" dirty="0">
                <a:latin typeface="Times New Roman"/>
                <a:cs typeface="Times New Roman"/>
              </a:rPr>
              <a:t>They </a:t>
            </a:r>
            <a:r>
              <a:rPr sz="1200" spc="5" dirty="0">
                <a:latin typeface="Times New Roman"/>
                <a:cs typeface="Times New Roman"/>
              </a:rPr>
              <a:t> </a:t>
            </a:r>
            <a:r>
              <a:rPr sz="1200" spc="-5" dirty="0">
                <a:latin typeface="Times New Roman"/>
                <a:cs typeface="Times New Roman"/>
              </a:rPr>
              <a:t>automatically collect </a:t>
            </a:r>
            <a:r>
              <a:rPr sz="1200" dirty="0">
                <a:latin typeface="Times New Roman"/>
                <a:cs typeface="Times New Roman"/>
              </a:rPr>
              <a:t>a corpus </a:t>
            </a:r>
            <a:r>
              <a:rPr sz="1200" spc="-5" dirty="0">
                <a:latin typeface="Times New Roman"/>
                <a:cs typeface="Times New Roman"/>
              </a:rPr>
              <a:t>(database) </a:t>
            </a:r>
            <a:r>
              <a:rPr sz="1200" dirty="0">
                <a:latin typeface="Times New Roman"/>
                <a:cs typeface="Times New Roman"/>
              </a:rPr>
              <a:t>for training </a:t>
            </a:r>
            <a:r>
              <a:rPr sz="1200" spc="-5" dirty="0">
                <a:latin typeface="Times New Roman"/>
                <a:cs typeface="Times New Roman"/>
              </a:rPr>
              <a:t>classifier </a:t>
            </a:r>
            <a:r>
              <a:rPr sz="1200" dirty="0">
                <a:latin typeface="Times New Roman"/>
                <a:cs typeface="Times New Roman"/>
              </a:rPr>
              <a:t>to carry out </a:t>
            </a:r>
            <a:r>
              <a:rPr sz="1200" spc="-5" dirty="0">
                <a:latin typeface="Times New Roman"/>
                <a:cs typeface="Times New Roman"/>
              </a:rPr>
              <a:t>sentiment </a:t>
            </a:r>
            <a:r>
              <a:rPr sz="1200" dirty="0">
                <a:latin typeface="Times New Roman"/>
                <a:cs typeface="Times New Roman"/>
              </a:rPr>
              <a:t> </a:t>
            </a:r>
            <a:r>
              <a:rPr sz="1200" spc="-5" dirty="0">
                <a:latin typeface="Times New Roman"/>
                <a:cs typeface="Times New Roman"/>
              </a:rPr>
              <a:t>analysis</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opinion </a:t>
            </a:r>
            <a:r>
              <a:rPr sz="1200" spc="-5" dirty="0">
                <a:latin typeface="Times New Roman"/>
                <a:cs typeface="Times New Roman"/>
              </a:rPr>
              <a:t>mining.</a:t>
            </a:r>
            <a:endParaRPr sz="1200" dirty="0">
              <a:latin typeface="Times New Roman"/>
              <a:cs typeface="Times New Roman"/>
            </a:endParaRPr>
          </a:p>
          <a:p>
            <a:pPr>
              <a:lnSpc>
                <a:spcPct val="100000"/>
              </a:lnSpc>
              <a:spcBef>
                <a:spcPts val="40"/>
              </a:spcBef>
            </a:pPr>
            <a:endParaRPr sz="1850" dirty="0">
              <a:latin typeface="Times New Roman"/>
              <a:cs typeface="Times New Roman"/>
            </a:endParaRPr>
          </a:p>
          <a:p>
            <a:pPr marL="12700" marR="5080" algn="just">
              <a:lnSpc>
                <a:spcPct val="143000"/>
              </a:lnSpc>
            </a:pPr>
            <a:r>
              <a:rPr sz="1200" dirty="0">
                <a:latin typeface="Times New Roman"/>
                <a:cs typeface="Times New Roman"/>
              </a:rPr>
              <a:t>They </a:t>
            </a:r>
            <a:r>
              <a:rPr sz="1200" spc="-5" dirty="0">
                <a:latin typeface="Times New Roman"/>
                <a:cs typeface="Times New Roman"/>
              </a:rPr>
              <a:t>perform linguistic </a:t>
            </a:r>
            <a:r>
              <a:rPr sz="1200" dirty="0">
                <a:latin typeface="Times New Roman"/>
                <a:cs typeface="Times New Roman"/>
              </a:rPr>
              <a:t>inspection of </a:t>
            </a:r>
            <a:r>
              <a:rPr sz="1200" spc="-5" dirty="0">
                <a:latin typeface="Times New Roman"/>
                <a:cs typeface="Times New Roman"/>
              </a:rPr>
              <a:t>collected </a:t>
            </a:r>
            <a:r>
              <a:rPr sz="1200" dirty="0">
                <a:latin typeface="Times New Roman"/>
                <a:cs typeface="Times New Roman"/>
              </a:rPr>
              <a:t>corpus </a:t>
            </a:r>
            <a:r>
              <a:rPr sz="1200" spc="-5" dirty="0">
                <a:latin typeface="Times New Roman"/>
                <a:cs typeface="Times New Roman"/>
              </a:rPr>
              <a:t>and </a:t>
            </a:r>
            <a:r>
              <a:rPr sz="1200" dirty="0">
                <a:latin typeface="Times New Roman"/>
                <a:cs typeface="Times New Roman"/>
              </a:rPr>
              <a:t>build a sentiment </a:t>
            </a:r>
            <a:r>
              <a:rPr sz="1200" spc="-5" dirty="0">
                <a:latin typeface="Times New Roman"/>
                <a:cs typeface="Times New Roman"/>
              </a:rPr>
              <a:t>classifier </a:t>
            </a:r>
            <a:r>
              <a:rPr sz="1200" dirty="0">
                <a:latin typeface="Times New Roman"/>
                <a:cs typeface="Times New Roman"/>
              </a:rPr>
              <a:t> that</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used</a:t>
            </a:r>
            <a:r>
              <a:rPr sz="1200" spc="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determine</a:t>
            </a:r>
            <a:r>
              <a:rPr sz="1200" dirty="0">
                <a:latin typeface="Times New Roman"/>
                <a:cs typeface="Times New Roman"/>
              </a:rPr>
              <a:t> </a:t>
            </a:r>
            <a:r>
              <a:rPr sz="1200" spc="-5" dirty="0">
                <a:latin typeface="Times New Roman"/>
                <a:cs typeface="Times New Roman"/>
              </a:rPr>
              <a:t>positive,</a:t>
            </a:r>
            <a:r>
              <a:rPr sz="1200" dirty="0">
                <a:latin typeface="Times New Roman"/>
                <a:cs typeface="Times New Roman"/>
              </a:rPr>
              <a:t> </a:t>
            </a:r>
            <a:r>
              <a:rPr sz="1200" spc="-5" dirty="0">
                <a:latin typeface="Times New Roman"/>
                <a:cs typeface="Times New Roman"/>
              </a:rPr>
              <a:t>negative</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neutral</a:t>
            </a:r>
            <a:r>
              <a:rPr sz="1200" dirty="0">
                <a:latin typeface="Times New Roman"/>
                <a:cs typeface="Times New Roman"/>
              </a:rPr>
              <a:t> </a:t>
            </a:r>
            <a:r>
              <a:rPr sz="1200" spc="-5" dirty="0">
                <a:latin typeface="Times New Roman"/>
                <a:cs typeface="Times New Roman"/>
              </a:rPr>
              <a:t>sentiments</a:t>
            </a:r>
            <a:r>
              <a:rPr sz="1200" spc="290" dirty="0">
                <a:latin typeface="Times New Roman"/>
                <a:cs typeface="Times New Roman"/>
              </a:rPr>
              <a:t> </a:t>
            </a:r>
            <a:r>
              <a:rPr sz="1200" dirty="0">
                <a:latin typeface="Times New Roman"/>
                <a:cs typeface="Times New Roman"/>
              </a:rPr>
              <a:t>of</a:t>
            </a:r>
            <a:r>
              <a:rPr sz="1200" spc="300" dirty="0">
                <a:latin typeface="Times New Roman"/>
                <a:cs typeface="Times New Roman"/>
              </a:rPr>
              <a:t> </a:t>
            </a:r>
            <a:r>
              <a:rPr sz="1200" dirty="0">
                <a:latin typeface="Times New Roman"/>
                <a:cs typeface="Times New Roman"/>
              </a:rPr>
              <a:t>twitter </a:t>
            </a:r>
            <a:r>
              <a:rPr sz="1200" spc="5" dirty="0">
                <a:latin typeface="Times New Roman"/>
                <a:cs typeface="Times New Roman"/>
              </a:rPr>
              <a:t> </a:t>
            </a:r>
            <a:r>
              <a:rPr sz="1200" spc="-5" dirty="0">
                <a:latin typeface="Times New Roman"/>
                <a:cs typeface="Times New Roman"/>
              </a:rPr>
              <a:t>document. </a:t>
            </a:r>
            <a:r>
              <a:rPr sz="1200" dirty="0">
                <a:latin typeface="Times New Roman"/>
                <a:cs typeface="Times New Roman"/>
              </a:rPr>
              <a:t>They </a:t>
            </a:r>
            <a:r>
              <a:rPr sz="1200" spc="-5" dirty="0">
                <a:latin typeface="Times New Roman"/>
                <a:cs typeface="Times New Roman"/>
              </a:rPr>
              <a:t>also </a:t>
            </a:r>
            <a:r>
              <a:rPr sz="1200" dirty="0">
                <a:latin typeface="Times New Roman"/>
                <a:cs typeface="Times New Roman"/>
              </a:rPr>
              <a:t>proposed a </a:t>
            </a:r>
            <a:r>
              <a:rPr sz="1200" spc="-5" dirty="0">
                <a:latin typeface="Times New Roman"/>
                <a:cs typeface="Times New Roman"/>
              </a:rPr>
              <a:t>system </a:t>
            </a:r>
            <a:r>
              <a:rPr sz="1200" dirty="0">
                <a:latin typeface="Times New Roman"/>
                <a:cs typeface="Times New Roman"/>
              </a:rPr>
              <a:t>for emoticons used in tweets, in </a:t>
            </a:r>
            <a:r>
              <a:rPr sz="1200" spc="-5" dirty="0">
                <a:latin typeface="Times New Roman"/>
                <a:cs typeface="Times New Roman"/>
              </a:rPr>
              <a:t>which </a:t>
            </a:r>
            <a:r>
              <a:rPr sz="1200" spc="5" dirty="0">
                <a:latin typeface="Times New Roman"/>
                <a:cs typeface="Times New Roman"/>
              </a:rPr>
              <a:t>they </a:t>
            </a:r>
            <a:r>
              <a:rPr sz="1200" spc="10" dirty="0">
                <a:latin typeface="Times New Roman"/>
                <a:cs typeface="Times New Roman"/>
              </a:rPr>
              <a:t> </a:t>
            </a:r>
            <a:r>
              <a:rPr sz="1200" spc="-5" dirty="0">
                <a:latin typeface="Times New Roman"/>
                <a:cs typeface="Times New Roman"/>
              </a:rPr>
              <a:t>create </a:t>
            </a:r>
            <a:r>
              <a:rPr sz="1200" dirty="0">
                <a:latin typeface="Times New Roman"/>
                <a:cs typeface="Times New Roman"/>
              </a:rPr>
              <a:t>a </a:t>
            </a:r>
            <a:r>
              <a:rPr sz="1200" spc="-5" dirty="0">
                <a:latin typeface="Times New Roman"/>
                <a:cs typeface="Times New Roman"/>
              </a:rPr>
              <a:t>corpus </a:t>
            </a:r>
            <a:r>
              <a:rPr sz="1200" dirty="0">
                <a:latin typeface="Times New Roman"/>
                <a:cs typeface="Times New Roman"/>
              </a:rPr>
              <a:t>for emoticons such that they can </a:t>
            </a:r>
            <a:r>
              <a:rPr sz="1200" spc="-5" dirty="0">
                <a:latin typeface="Times New Roman"/>
                <a:cs typeface="Times New Roman"/>
              </a:rPr>
              <a:t>replace each emoticon </a:t>
            </a:r>
            <a:r>
              <a:rPr sz="1200" dirty="0">
                <a:latin typeface="Times New Roman"/>
                <a:cs typeface="Times New Roman"/>
              </a:rPr>
              <a:t>with their </a:t>
            </a:r>
            <a:r>
              <a:rPr sz="1200" spc="5" dirty="0">
                <a:latin typeface="Times New Roman"/>
                <a:cs typeface="Times New Roman"/>
              </a:rPr>
              <a:t> </a:t>
            </a:r>
            <a:r>
              <a:rPr sz="1200" spc="-5" dirty="0">
                <a:latin typeface="Times New Roman"/>
                <a:cs typeface="Times New Roman"/>
              </a:rPr>
              <a:t>respective </a:t>
            </a:r>
            <a:r>
              <a:rPr sz="1200" dirty="0">
                <a:latin typeface="Times New Roman"/>
                <a:cs typeface="Times New Roman"/>
              </a:rPr>
              <a:t>meaning </a:t>
            </a:r>
            <a:r>
              <a:rPr sz="1200" spc="-5" dirty="0">
                <a:latin typeface="Times New Roman"/>
                <a:cs typeface="Times New Roman"/>
              </a:rPr>
              <a:t>so </a:t>
            </a:r>
            <a:r>
              <a:rPr sz="1200" dirty="0">
                <a:latin typeface="Times New Roman"/>
                <a:cs typeface="Times New Roman"/>
              </a:rPr>
              <a:t>that it </a:t>
            </a:r>
            <a:r>
              <a:rPr sz="1200" spc="-5" dirty="0">
                <a:latin typeface="Times New Roman"/>
                <a:cs typeface="Times New Roman"/>
              </a:rPr>
              <a:t>can extract</a:t>
            </a:r>
            <a:r>
              <a:rPr sz="1200" dirty="0">
                <a:latin typeface="Times New Roman"/>
                <a:cs typeface="Times New Roman"/>
              </a:rPr>
              <a:t> </a:t>
            </a:r>
            <a:r>
              <a:rPr sz="1200" spc="-5" dirty="0">
                <a:latin typeface="Times New Roman"/>
                <a:cs typeface="Times New Roman"/>
              </a:rPr>
              <a:t>feature from</a:t>
            </a:r>
            <a:r>
              <a:rPr sz="1200" dirty="0">
                <a:latin typeface="Times New Roman"/>
                <a:cs typeface="Times New Roman"/>
              </a:rPr>
              <a:t> </a:t>
            </a:r>
            <a:r>
              <a:rPr sz="1200" spc="-5" dirty="0">
                <a:latin typeface="Times New Roman"/>
                <a:cs typeface="Times New Roman"/>
              </a:rPr>
              <a:t>emoticons. An </a:t>
            </a:r>
            <a:r>
              <a:rPr sz="1200" dirty="0">
                <a:latin typeface="Times New Roman"/>
                <a:cs typeface="Times New Roman"/>
              </a:rPr>
              <a:t>example of </a:t>
            </a:r>
            <a:r>
              <a:rPr sz="1200" spc="5" dirty="0">
                <a:latin typeface="Times New Roman"/>
                <a:cs typeface="Times New Roman"/>
              </a:rPr>
              <a:t> </a:t>
            </a:r>
            <a:r>
              <a:rPr sz="1200" spc="-5" dirty="0">
                <a:latin typeface="Times New Roman"/>
                <a:cs typeface="Times New Roman"/>
              </a:rPr>
              <a:t>emoticons is shown is Table </a:t>
            </a:r>
            <a:r>
              <a:rPr sz="1200" dirty="0">
                <a:latin typeface="Times New Roman"/>
                <a:cs typeface="Times New Roman"/>
              </a:rPr>
              <a:t>2.1, </a:t>
            </a:r>
            <a:r>
              <a:rPr sz="1200" spc="-5" dirty="0">
                <a:latin typeface="Times New Roman"/>
                <a:cs typeface="Times New Roman"/>
              </a:rPr>
              <a:t>experimental calculations show </a:t>
            </a:r>
            <a:r>
              <a:rPr sz="1200" dirty="0">
                <a:latin typeface="Times New Roman"/>
                <a:cs typeface="Times New Roman"/>
              </a:rPr>
              <a:t>that </a:t>
            </a:r>
            <a:r>
              <a:rPr sz="1200" spc="5" dirty="0">
                <a:latin typeface="Times New Roman"/>
                <a:cs typeface="Times New Roman"/>
              </a:rPr>
              <a:t>their </a:t>
            </a:r>
            <a:r>
              <a:rPr sz="1200" spc="-5" dirty="0">
                <a:latin typeface="Times New Roman"/>
                <a:cs typeface="Times New Roman"/>
              </a:rPr>
              <a:t>proposed </a:t>
            </a:r>
            <a:r>
              <a:rPr sz="1200" dirty="0">
                <a:latin typeface="Times New Roman"/>
                <a:cs typeface="Times New Roman"/>
              </a:rPr>
              <a:t> </a:t>
            </a:r>
            <a:r>
              <a:rPr sz="1200" spc="-5" dirty="0">
                <a:latin typeface="Times New Roman"/>
                <a:cs typeface="Times New Roman"/>
              </a:rPr>
              <a:t>techniques </a:t>
            </a:r>
            <a:r>
              <a:rPr sz="1200" dirty="0">
                <a:latin typeface="Times New Roman"/>
                <a:cs typeface="Times New Roman"/>
              </a:rPr>
              <a:t>are more efficient </a:t>
            </a:r>
            <a:r>
              <a:rPr sz="1200" spc="-5" dirty="0">
                <a:latin typeface="Times New Roman"/>
                <a:cs typeface="Times New Roman"/>
              </a:rPr>
              <a:t>and give </a:t>
            </a:r>
            <a:r>
              <a:rPr sz="1200" dirty="0">
                <a:latin typeface="Times New Roman"/>
                <a:cs typeface="Times New Roman"/>
              </a:rPr>
              <a:t>more </a:t>
            </a:r>
            <a:r>
              <a:rPr sz="1200" spc="-5" dirty="0">
                <a:latin typeface="Times New Roman"/>
                <a:cs typeface="Times New Roman"/>
              </a:rPr>
              <a:t>performance </a:t>
            </a:r>
            <a:r>
              <a:rPr sz="1200" dirty="0">
                <a:latin typeface="Times New Roman"/>
                <a:cs typeface="Times New Roman"/>
              </a:rPr>
              <a:t>than previous </a:t>
            </a:r>
            <a:r>
              <a:rPr sz="1200" spc="-5" dirty="0">
                <a:latin typeface="Times New Roman"/>
                <a:cs typeface="Times New Roman"/>
              </a:rPr>
              <a:t>proposed </a:t>
            </a:r>
            <a:r>
              <a:rPr sz="1200" dirty="0">
                <a:latin typeface="Times New Roman"/>
                <a:cs typeface="Times New Roman"/>
              </a:rPr>
              <a:t> models.</a:t>
            </a:r>
          </a:p>
          <a:p>
            <a:pPr>
              <a:lnSpc>
                <a:spcPct val="100000"/>
              </a:lnSpc>
            </a:pPr>
            <a:endParaRPr sz="1300" dirty="0">
              <a:latin typeface="Times New Roman"/>
              <a:cs typeface="Times New Roman"/>
            </a:endParaRPr>
          </a:p>
          <a:p>
            <a:pPr>
              <a:lnSpc>
                <a:spcPct val="100000"/>
              </a:lnSpc>
              <a:spcBef>
                <a:spcPts val="20"/>
              </a:spcBef>
            </a:pPr>
            <a:endParaRPr sz="1050" dirty="0">
              <a:latin typeface="Times New Roman"/>
              <a:cs typeface="Times New Roman"/>
            </a:endParaRPr>
          </a:p>
          <a:p>
            <a:pPr marL="584200">
              <a:lnSpc>
                <a:spcPct val="100000"/>
              </a:lnSpc>
            </a:pPr>
            <a:r>
              <a:rPr sz="1200" b="1" dirty="0">
                <a:latin typeface="Times New Roman"/>
                <a:cs typeface="Times New Roman"/>
              </a:rPr>
              <a:t>Table</a:t>
            </a:r>
            <a:r>
              <a:rPr sz="1200" b="1" spc="-5" dirty="0">
                <a:latin typeface="Times New Roman"/>
                <a:cs typeface="Times New Roman"/>
              </a:rPr>
              <a:t> </a:t>
            </a:r>
            <a:r>
              <a:rPr sz="1200" b="1" dirty="0">
                <a:latin typeface="Times New Roman"/>
                <a:cs typeface="Times New Roman"/>
              </a:rPr>
              <a:t>2.1</a:t>
            </a:r>
            <a:r>
              <a:rPr sz="1200" b="1" spc="-5" dirty="0">
                <a:latin typeface="Times New Roman"/>
                <a:cs typeface="Times New Roman"/>
              </a:rPr>
              <a:t> </a:t>
            </a:r>
            <a:r>
              <a:rPr sz="1200" dirty="0">
                <a:latin typeface="Times New Roman"/>
                <a:cs typeface="Times New Roman"/>
              </a:rPr>
              <a:t>Example</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emoticons</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their</a:t>
            </a:r>
            <a:r>
              <a:rPr sz="1200" spc="-10" dirty="0">
                <a:latin typeface="Times New Roman"/>
                <a:cs typeface="Times New Roman"/>
              </a:rPr>
              <a:t> </a:t>
            </a:r>
            <a:r>
              <a:rPr sz="1200" dirty="0">
                <a:latin typeface="Times New Roman"/>
                <a:cs typeface="Times New Roman"/>
              </a:rPr>
              <a:t>corresponding</a:t>
            </a:r>
            <a:r>
              <a:rPr sz="1200" spc="-15" dirty="0">
                <a:latin typeface="Times New Roman"/>
                <a:cs typeface="Times New Roman"/>
              </a:rPr>
              <a:t> </a:t>
            </a:r>
            <a:r>
              <a:rPr sz="1200" spc="-5" dirty="0">
                <a:latin typeface="Times New Roman"/>
                <a:cs typeface="Times New Roman"/>
              </a:rPr>
              <a:t>meanings</a:t>
            </a:r>
            <a:endParaRPr sz="1200" dirty="0">
              <a:latin typeface="Times New Roman"/>
              <a:cs typeface="Times New Roman"/>
            </a:endParaRPr>
          </a:p>
        </p:txBody>
      </p:sp>
      <p:sp>
        <p:nvSpPr>
          <p:cNvPr id="4" name="object 4"/>
          <p:cNvSpPr txBox="1"/>
          <p:nvPr/>
        </p:nvSpPr>
        <p:spPr>
          <a:xfrm>
            <a:off x="1359153" y="7761835"/>
            <a:ext cx="5309235" cy="1955800"/>
          </a:xfrm>
          <a:prstGeom prst="rect">
            <a:avLst/>
          </a:prstGeom>
        </p:spPr>
        <p:txBody>
          <a:bodyPr vert="horz" wrap="square" lIns="0" tIns="137160" rIns="0" bIns="0" rtlCol="0">
            <a:spAutoFit/>
          </a:bodyPr>
          <a:lstStyle/>
          <a:p>
            <a:pPr marL="12700" algn="just">
              <a:lnSpc>
                <a:spcPct val="100000"/>
              </a:lnSpc>
              <a:spcBef>
                <a:spcPts val="1080"/>
              </a:spcBef>
            </a:pPr>
            <a:r>
              <a:rPr sz="1400" dirty="0">
                <a:latin typeface="Times New Roman"/>
                <a:cs typeface="Times New Roman"/>
              </a:rPr>
              <a:t>B.</a:t>
            </a:r>
            <a:r>
              <a:rPr sz="1400" spc="-20" dirty="0">
                <a:latin typeface="Times New Roman"/>
                <a:cs typeface="Times New Roman"/>
              </a:rPr>
              <a:t> </a:t>
            </a:r>
            <a:r>
              <a:rPr sz="1400" b="1" dirty="0">
                <a:latin typeface="Times New Roman"/>
                <a:cs typeface="Times New Roman"/>
              </a:rPr>
              <a:t>Sun,</a:t>
            </a:r>
            <a:r>
              <a:rPr sz="1400" b="1" spc="-15" dirty="0">
                <a:latin typeface="Times New Roman"/>
                <a:cs typeface="Times New Roman"/>
              </a:rPr>
              <a:t> </a:t>
            </a:r>
            <a:r>
              <a:rPr sz="1400" b="1" spc="-5" dirty="0">
                <a:latin typeface="Times New Roman"/>
                <a:cs typeface="Times New Roman"/>
              </a:rPr>
              <a:t>V.</a:t>
            </a:r>
            <a:r>
              <a:rPr sz="1400" b="1" spc="-10" dirty="0">
                <a:latin typeface="Times New Roman"/>
                <a:cs typeface="Times New Roman"/>
              </a:rPr>
              <a:t> </a:t>
            </a:r>
            <a:r>
              <a:rPr sz="1400" b="1" spc="-5" dirty="0">
                <a:latin typeface="Times New Roman"/>
                <a:cs typeface="Times New Roman"/>
              </a:rPr>
              <a:t>Ng,</a:t>
            </a:r>
            <a:r>
              <a:rPr sz="1400" b="1" spc="-15" dirty="0">
                <a:latin typeface="Times New Roman"/>
                <a:cs typeface="Times New Roman"/>
              </a:rPr>
              <a:t> </a:t>
            </a:r>
            <a:r>
              <a:rPr sz="1400" b="1" i="1" dirty="0">
                <a:latin typeface="Times New Roman"/>
                <a:cs typeface="Times New Roman"/>
              </a:rPr>
              <a:t>et al</a:t>
            </a:r>
            <a:r>
              <a:rPr sz="1400" b="1" i="1" spc="-5" dirty="0">
                <a:latin typeface="Times New Roman"/>
                <a:cs typeface="Times New Roman"/>
              </a:rPr>
              <a:t> </a:t>
            </a:r>
            <a:r>
              <a:rPr sz="1400" b="1" spc="-5" dirty="0">
                <a:latin typeface="Times New Roman"/>
                <a:cs typeface="Times New Roman"/>
              </a:rPr>
              <a:t>[16]</a:t>
            </a:r>
            <a:endParaRPr sz="1400" dirty="0">
              <a:latin typeface="Times New Roman"/>
              <a:cs typeface="Times New Roman"/>
            </a:endParaRPr>
          </a:p>
          <a:p>
            <a:pPr marL="12700" marR="5080" algn="just">
              <a:lnSpc>
                <a:spcPct val="142500"/>
              </a:lnSpc>
              <a:spcBef>
                <a:spcPts val="225"/>
              </a:spcBef>
            </a:pPr>
            <a:r>
              <a:rPr sz="1200" dirty="0">
                <a:solidFill>
                  <a:srgbClr val="333333"/>
                </a:solidFill>
                <a:latin typeface="Times New Roman"/>
                <a:cs typeface="Times New Roman"/>
              </a:rPr>
              <a:t>Many </a:t>
            </a:r>
            <a:r>
              <a:rPr sz="1200" spc="-5" dirty="0">
                <a:solidFill>
                  <a:srgbClr val="333333"/>
                </a:solidFill>
                <a:latin typeface="Times New Roman"/>
                <a:cs typeface="Times New Roman"/>
              </a:rPr>
              <a:t>efforts have been done </a:t>
            </a:r>
            <a:r>
              <a:rPr sz="1200" dirty="0">
                <a:solidFill>
                  <a:srgbClr val="333333"/>
                </a:solidFill>
                <a:latin typeface="Times New Roman"/>
                <a:cs typeface="Times New Roman"/>
              </a:rPr>
              <a:t>to </a:t>
            </a:r>
            <a:r>
              <a:rPr sz="1200" spc="-5" dirty="0">
                <a:solidFill>
                  <a:srgbClr val="333333"/>
                </a:solidFill>
                <a:latin typeface="Times New Roman"/>
                <a:cs typeface="Times New Roman"/>
              </a:rPr>
              <a:t>gather </a:t>
            </a:r>
            <a:r>
              <a:rPr sz="1200" dirty="0">
                <a:solidFill>
                  <a:srgbClr val="333333"/>
                </a:solidFill>
                <a:latin typeface="Times New Roman"/>
                <a:cs typeface="Times New Roman"/>
              </a:rPr>
              <a:t>information </a:t>
            </a:r>
            <a:r>
              <a:rPr sz="1200" spc="-5" dirty="0">
                <a:solidFill>
                  <a:srgbClr val="333333"/>
                </a:solidFill>
                <a:latin typeface="Times New Roman"/>
                <a:cs typeface="Times New Roman"/>
              </a:rPr>
              <a:t>from social networks </a:t>
            </a:r>
            <a:r>
              <a:rPr sz="1200" dirty="0">
                <a:solidFill>
                  <a:srgbClr val="333333"/>
                </a:solidFill>
                <a:latin typeface="Times New Roman"/>
                <a:cs typeface="Times New Roman"/>
              </a:rPr>
              <a:t>to </a:t>
            </a:r>
            <a:r>
              <a:rPr sz="1200" spc="-5" dirty="0">
                <a:solidFill>
                  <a:srgbClr val="333333"/>
                </a:solidFill>
                <a:latin typeface="Times New Roman"/>
                <a:cs typeface="Times New Roman"/>
              </a:rPr>
              <a:t>perform </a:t>
            </a:r>
            <a:r>
              <a:rPr sz="1200" dirty="0">
                <a:solidFill>
                  <a:srgbClr val="333333"/>
                </a:solidFill>
                <a:latin typeface="Times New Roman"/>
                <a:cs typeface="Times New Roman"/>
              </a:rPr>
              <a:t> </a:t>
            </a:r>
            <a:r>
              <a:rPr sz="1200" spc="-5" dirty="0">
                <a:solidFill>
                  <a:srgbClr val="333333"/>
                </a:solidFill>
                <a:latin typeface="Times New Roman"/>
                <a:cs typeface="Times New Roman"/>
              </a:rPr>
              <a:t>sentiment analysis </a:t>
            </a:r>
            <a:r>
              <a:rPr sz="1200" dirty="0">
                <a:solidFill>
                  <a:srgbClr val="333333"/>
                </a:solidFill>
                <a:latin typeface="Times New Roman"/>
                <a:cs typeface="Times New Roman"/>
              </a:rPr>
              <a:t>on </a:t>
            </a:r>
            <a:r>
              <a:rPr sz="1200" spc="-5" dirty="0">
                <a:solidFill>
                  <a:srgbClr val="333333"/>
                </a:solidFill>
                <a:latin typeface="Times New Roman"/>
                <a:cs typeface="Times New Roman"/>
              </a:rPr>
              <a:t>internet users. Their aim is </a:t>
            </a:r>
            <a:r>
              <a:rPr sz="1200" dirty="0">
                <a:solidFill>
                  <a:srgbClr val="333333"/>
                </a:solidFill>
                <a:latin typeface="Times New Roman"/>
                <a:cs typeface="Times New Roman"/>
              </a:rPr>
              <a:t>to </a:t>
            </a:r>
            <a:r>
              <a:rPr sz="1200" spc="-5" dirty="0">
                <a:solidFill>
                  <a:srgbClr val="333333"/>
                </a:solidFill>
                <a:latin typeface="Times New Roman"/>
                <a:cs typeface="Times New Roman"/>
              </a:rPr>
              <a:t>show </a:t>
            </a:r>
            <a:r>
              <a:rPr sz="1200" dirty="0">
                <a:solidFill>
                  <a:srgbClr val="333333"/>
                </a:solidFill>
                <a:latin typeface="Times New Roman"/>
                <a:cs typeface="Times New Roman"/>
              </a:rPr>
              <a:t>how </a:t>
            </a:r>
            <a:r>
              <a:rPr sz="1200" spc="-5" dirty="0">
                <a:solidFill>
                  <a:srgbClr val="333333"/>
                </a:solidFill>
                <a:latin typeface="Times New Roman"/>
                <a:cs typeface="Times New Roman"/>
              </a:rPr>
              <a:t>sentimental analysis </a:t>
            </a:r>
            <a:r>
              <a:rPr sz="1200" dirty="0">
                <a:solidFill>
                  <a:srgbClr val="333333"/>
                </a:solidFill>
                <a:latin typeface="Times New Roman"/>
                <a:cs typeface="Times New Roman"/>
              </a:rPr>
              <a:t> </a:t>
            </a:r>
            <a:r>
              <a:rPr sz="1200" spc="-5" dirty="0">
                <a:solidFill>
                  <a:srgbClr val="333333"/>
                </a:solidFill>
                <a:latin typeface="Times New Roman"/>
                <a:cs typeface="Times New Roman"/>
              </a:rPr>
              <a:t>influences</a:t>
            </a:r>
            <a:r>
              <a:rPr sz="1200" spc="245" dirty="0">
                <a:solidFill>
                  <a:srgbClr val="333333"/>
                </a:solidFill>
                <a:latin typeface="Times New Roman"/>
                <a:cs typeface="Times New Roman"/>
              </a:rPr>
              <a:t> </a:t>
            </a:r>
            <a:r>
              <a:rPr sz="1200" spc="-5" dirty="0">
                <a:solidFill>
                  <a:srgbClr val="333333"/>
                </a:solidFill>
                <a:latin typeface="Times New Roman"/>
                <a:cs typeface="Times New Roman"/>
              </a:rPr>
              <a:t>from</a:t>
            </a:r>
            <a:r>
              <a:rPr sz="1200" spc="245" dirty="0">
                <a:solidFill>
                  <a:srgbClr val="333333"/>
                </a:solidFill>
                <a:latin typeface="Times New Roman"/>
                <a:cs typeface="Times New Roman"/>
              </a:rPr>
              <a:t> </a:t>
            </a:r>
            <a:r>
              <a:rPr sz="1200" spc="-5" dirty="0">
                <a:solidFill>
                  <a:srgbClr val="333333"/>
                </a:solidFill>
                <a:latin typeface="Times New Roman"/>
                <a:cs typeface="Times New Roman"/>
              </a:rPr>
              <a:t>social</a:t>
            </a:r>
            <a:r>
              <a:rPr sz="1200" spc="250" dirty="0">
                <a:solidFill>
                  <a:srgbClr val="333333"/>
                </a:solidFill>
                <a:latin typeface="Times New Roman"/>
                <a:cs typeface="Times New Roman"/>
              </a:rPr>
              <a:t> </a:t>
            </a:r>
            <a:r>
              <a:rPr sz="1200" spc="-5" dirty="0">
                <a:solidFill>
                  <a:srgbClr val="333333"/>
                </a:solidFill>
                <a:latin typeface="Times New Roman"/>
                <a:cs typeface="Times New Roman"/>
              </a:rPr>
              <a:t>network</a:t>
            </a:r>
            <a:r>
              <a:rPr sz="1200" spc="240" dirty="0">
                <a:solidFill>
                  <a:srgbClr val="333333"/>
                </a:solidFill>
                <a:latin typeface="Times New Roman"/>
                <a:cs typeface="Times New Roman"/>
              </a:rPr>
              <a:t> </a:t>
            </a:r>
            <a:r>
              <a:rPr sz="1200" dirty="0">
                <a:solidFill>
                  <a:srgbClr val="333333"/>
                </a:solidFill>
                <a:latin typeface="Times New Roman"/>
                <a:cs typeface="Times New Roman"/>
              </a:rPr>
              <a:t>posts</a:t>
            </a:r>
            <a:r>
              <a:rPr sz="1200" spc="250" dirty="0">
                <a:solidFill>
                  <a:srgbClr val="333333"/>
                </a:solidFill>
                <a:latin typeface="Times New Roman"/>
                <a:cs typeface="Times New Roman"/>
              </a:rPr>
              <a:t> </a:t>
            </a:r>
            <a:r>
              <a:rPr sz="1200" spc="-5" dirty="0">
                <a:solidFill>
                  <a:srgbClr val="333333"/>
                </a:solidFill>
                <a:latin typeface="Times New Roman"/>
                <a:cs typeface="Times New Roman"/>
              </a:rPr>
              <a:t>and</a:t>
            </a:r>
            <a:r>
              <a:rPr sz="1200" spc="240" dirty="0">
                <a:solidFill>
                  <a:srgbClr val="333333"/>
                </a:solidFill>
                <a:latin typeface="Times New Roman"/>
                <a:cs typeface="Times New Roman"/>
              </a:rPr>
              <a:t> </a:t>
            </a:r>
            <a:r>
              <a:rPr sz="1200" dirty="0">
                <a:solidFill>
                  <a:srgbClr val="333333"/>
                </a:solidFill>
                <a:latin typeface="Times New Roman"/>
                <a:cs typeface="Times New Roman"/>
              </a:rPr>
              <a:t>they</a:t>
            </a:r>
            <a:r>
              <a:rPr sz="1200" spc="204" dirty="0">
                <a:solidFill>
                  <a:srgbClr val="333333"/>
                </a:solidFill>
                <a:latin typeface="Times New Roman"/>
                <a:cs typeface="Times New Roman"/>
              </a:rPr>
              <a:t> </a:t>
            </a:r>
            <a:r>
              <a:rPr sz="1200" dirty="0">
                <a:solidFill>
                  <a:srgbClr val="333333"/>
                </a:solidFill>
                <a:latin typeface="Times New Roman"/>
                <a:cs typeface="Times New Roman"/>
              </a:rPr>
              <a:t>also</a:t>
            </a:r>
            <a:r>
              <a:rPr sz="1200" spc="250" dirty="0">
                <a:solidFill>
                  <a:srgbClr val="333333"/>
                </a:solidFill>
                <a:latin typeface="Times New Roman"/>
                <a:cs typeface="Times New Roman"/>
              </a:rPr>
              <a:t> </a:t>
            </a:r>
            <a:r>
              <a:rPr sz="1200" spc="-5" dirty="0">
                <a:solidFill>
                  <a:srgbClr val="333333"/>
                </a:solidFill>
                <a:latin typeface="Times New Roman"/>
                <a:cs typeface="Times New Roman"/>
              </a:rPr>
              <a:t>compare</a:t>
            </a:r>
            <a:r>
              <a:rPr sz="1200" spc="235" dirty="0">
                <a:solidFill>
                  <a:srgbClr val="333333"/>
                </a:solidFill>
                <a:latin typeface="Times New Roman"/>
                <a:cs typeface="Times New Roman"/>
              </a:rPr>
              <a:t> </a:t>
            </a:r>
            <a:r>
              <a:rPr sz="1200" dirty="0">
                <a:solidFill>
                  <a:srgbClr val="333333"/>
                </a:solidFill>
                <a:latin typeface="Times New Roman"/>
                <a:cs typeface="Times New Roman"/>
              </a:rPr>
              <a:t>the</a:t>
            </a:r>
            <a:r>
              <a:rPr sz="1200" spc="240" dirty="0">
                <a:solidFill>
                  <a:srgbClr val="333333"/>
                </a:solidFill>
                <a:latin typeface="Times New Roman"/>
                <a:cs typeface="Times New Roman"/>
              </a:rPr>
              <a:t> </a:t>
            </a:r>
            <a:r>
              <a:rPr sz="1200" spc="-5" dirty="0">
                <a:solidFill>
                  <a:srgbClr val="333333"/>
                </a:solidFill>
                <a:latin typeface="Times New Roman"/>
                <a:cs typeface="Times New Roman"/>
              </a:rPr>
              <a:t>result</a:t>
            </a:r>
            <a:r>
              <a:rPr sz="1200" spc="240" dirty="0">
                <a:solidFill>
                  <a:srgbClr val="333333"/>
                </a:solidFill>
                <a:latin typeface="Times New Roman"/>
                <a:cs typeface="Times New Roman"/>
              </a:rPr>
              <a:t> </a:t>
            </a:r>
            <a:r>
              <a:rPr sz="1200" dirty="0">
                <a:solidFill>
                  <a:srgbClr val="333333"/>
                </a:solidFill>
                <a:latin typeface="Times New Roman"/>
                <a:cs typeface="Times New Roman"/>
              </a:rPr>
              <a:t>on</a:t>
            </a:r>
            <a:r>
              <a:rPr sz="1200" spc="240" dirty="0">
                <a:solidFill>
                  <a:srgbClr val="333333"/>
                </a:solidFill>
                <a:latin typeface="Times New Roman"/>
                <a:cs typeface="Times New Roman"/>
              </a:rPr>
              <a:t> </a:t>
            </a:r>
            <a:r>
              <a:rPr sz="1200" spc="-5" dirty="0">
                <a:solidFill>
                  <a:srgbClr val="333333"/>
                </a:solidFill>
                <a:latin typeface="Times New Roman"/>
                <a:cs typeface="Times New Roman"/>
              </a:rPr>
              <a:t>various </a:t>
            </a:r>
            <a:r>
              <a:rPr sz="1200" spc="-285" dirty="0">
                <a:solidFill>
                  <a:srgbClr val="333333"/>
                </a:solidFill>
                <a:latin typeface="Times New Roman"/>
                <a:cs typeface="Times New Roman"/>
              </a:rPr>
              <a:t> </a:t>
            </a:r>
            <a:r>
              <a:rPr sz="1200" spc="-5" dirty="0">
                <a:solidFill>
                  <a:srgbClr val="333333"/>
                </a:solidFill>
                <a:latin typeface="Times New Roman"/>
                <a:cs typeface="Times New Roman"/>
              </a:rPr>
              <a:t>topics </a:t>
            </a:r>
            <a:r>
              <a:rPr sz="1200" dirty="0">
                <a:solidFill>
                  <a:srgbClr val="333333"/>
                </a:solidFill>
                <a:latin typeface="Times New Roman"/>
                <a:cs typeface="Times New Roman"/>
              </a:rPr>
              <a:t>on </a:t>
            </a:r>
            <a:r>
              <a:rPr sz="1200" spc="-5" dirty="0">
                <a:solidFill>
                  <a:srgbClr val="333333"/>
                </a:solidFill>
                <a:latin typeface="Times New Roman"/>
                <a:cs typeface="Times New Roman"/>
              </a:rPr>
              <a:t>different </a:t>
            </a:r>
            <a:r>
              <a:rPr sz="1200" dirty="0">
                <a:solidFill>
                  <a:srgbClr val="333333"/>
                </a:solidFill>
                <a:latin typeface="Times New Roman"/>
                <a:cs typeface="Times New Roman"/>
              </a:rPr>
              <a:t>social-media </a:t>
            </a:r>
            <a:r>
              <a:rPr sz="1200" spc="-5" dirty="0">
                <a:solidFill>
                  <a:srgbClr val="333333"/>
                </a:solidFill>
                <a:latin typeface="Times New Roman"/>
                <a:cs typeface="Times New Roman"/>
              </a:rPr>
              <a:t>platforms. </a:t>
            </a:r>
            <a:r>
              <a:rPr sz="1200" spc="-10" dirty="0">
                <a:solidFill>
                  <a:srgbClr val="333333"/>
                </a:solidFill>
                <a:latin typeface="Times New Roman"/>
                <a:cs typeface="Times New Roman"/>
              </a:rPr>
              <a:t>Large </a:t>
            </a:r>
            <a:r>
              <a:rPr sz="1200" spc="-5" dirty="0">
                <a:solidFill>
                  <a:srgbClr val="333333"/>
                </a:solidFill>
                <a:latin typeface="Times New Roman"/>
                <a:cs typeface="Times New Roman"/>
              </a:rPr>
              <a:t>amount </a:t>
            </a:r>
            <a:r>
              <a:rPr sz="1200" dirty="0">
                <a:solidFill>
                  <a:srgbClr val="333333"/>
                </a:solidFill>
                <a:latin typeface="Times New Roman"/>
                <a:cs typeface="Times New Roman"/>
              </a:rPr>
              <a:t>of </a:t>
            </a:r>
            <a:r>
              <a:rPr sz="1200" spc="-5" dirty="0">
                <a:solidFill>
                  <a:srgbClr val="333333"/>
                </a:solidFill>
                <a:latin typeface="Times New Roman"/>
                <a:cs typeface="Times New Roman"/>
              </a:rPr>
              <a:t>data is generated </a:t>
            </a:r>
            <a:r>
              <a:rPr sz="1200" dirty="0">
                <a:solidFill>
                  <a:srgbClr val="333333"/>
                </a:solidFill>
                <a:latin typeface="Times New Roman"/>
                <a:cs typeface="Times New Roman"/>
              </a:rPr>
              <a:t>every </a:t>
            </a:r>
            <a:r>
              <a:rPr sz="1200" spc="5" dirty="0">
                <a:solidFill>
                  <a:srgbClr val="333333"/>
                </a:solidFill>
                <a:latin typeface="Times New Roman"/>
                <a:cs typeface="Times New Roman"/>
              </a:rPr>
              <a:t> </a:t>
            </a:r>
            <a:r>
              <a:rPr sz="1200" spc="-5" dirty="0">
                <a:solidFill>
                  <a:srgbClr val="333333"/>
                </a:solidFill>
                <a:latin typeface="Times New Roman"/>
                <a:cs typeface="Times New Roman"/>
              </a:rPr>
              <a:t>day, </a:t>
            </a:r>
            <a:r>
              <a:rPr sz="1200" dirty="0">
                <a:solidFill>
                  <a:srgbClr val="333333"/>
                </a:solidFill>
                <a:latin typeface="Times New Roman"/>
                <a:cs typeface="Times New Roman"/>
              </a:rPr>
              <a:t>people are </a:t>
            </a:r>
            <a:r>
              <a:rPr sz="1200" spc="-5" dirty="0">
                <a:solidFill>
                  <a:srgbClr val="333333"/>
                </a:solidFill>
                <a:latin typeface="Times New Roman"/>
                <a:cs typeface="Times New Roman"/>
              </a:rPr>
              <a:t>also </a:t>
            </a:r>
            <a:r>
              <a:rPr sz="1200" dirty="0">
                <a:solidFill>
                  <a:srgbClr val="333333"/>
                </a:solidFill>
                <a:latin typeface="Times New Roman"/>
                <a:cs typeface="Times New Roman"/>
              </a:rPr>
              <a:t>very curious in finding other </a:t>
            </a:r>
            <a:r>
              <a:rPr sz="1200" spc="-5" dirty="0">
                <a:solidFill>
                  <a:srgbClr val="333333"/>
                </a:solidFill>
                <a:latin typeface="Times New Roman"/>
                <a:cs typeface="Times New Roman"/>
              </a:rPr>
              <a:t>similar people </a:t>
            </a:r>
            <a:r>
              <a:rPr sz="1200" dirty="0">
                <a:solidFill>
                  <a:srgbClr val="333333"/>
                </a:solidFill>
                <a:latin typeface="Times New Roman"/>
                <a:cs typeface="Times New Roman"/>
              </a:rPr>
              <a:t>among them. Many </a:t>
            </a:r>
            <a:r>
              <a:rPr sz="1200" spc="5" dirty="0">
                <a:solidFill>
                  <a:srgbClr val="333333"/>
                </a:solidFill>
                <a:latin typeface="Times New Roman"/>
                <a:cs typeface="Times New Roman"/>
              </a:rPr>
              <a:t> </a:t>
            </a:r>
            <a:r>
              <a:rPr sz="1200" spc="-5" dirty="0">
                <a:solidFill>
                  <a:srgbClr val="333333"/>
                </a:solidFill>
                <a:latin typeface="Times New Roman"/>
                <a:cs typeface="Times New Roman"/>
              </a:rPr>
              <a:t>researchers’</a:t>
            </a:r>
            <a:r>
              <a:rPr sz="1200" spc="-10" dirty="0">
                <a:solidFill>
                  <a:srgbClr val="333333"/>
                </a:solidFill>
                <a:latin typeface="Times New Roman"/>
                <a:cs typeface="Times New Roman"/>
              </a:rPr>
              <a:t> </a:t>
            </a:r>
            <a:r>
              <a:rPr sz="1200" spc="-5" dirty="0">
                <a:solidFill>
                  <a:srgbClr val="333333"/>
                </a:solidFill>
                <a:latin typeface="Times New Roman"/>
                <a:cs typeface="Times New Roman"/>
              </a:rPr>
              <a:t>measures </a:t>
            </a:r>
            <a:r>
              <a:rPr sz="1200" dirty="0">
                <a:solidFill>
                  <a:srgbClr val="333333"/>
                </a:solidFill>
                <a:latin typeface="Times New Roman"/>
                <a:cs typeface="Times New Roman"/>
              </a:rPr>
              <a:t>the </a:t>
            </a:r>
            <a:r>
              <a:rPr sz="1200" spc="-5" dirty="0">
                <a:solidFill>
                  <a:srgbClr val="333333"/>
                </a:solidFill>
                <a:latin typeface="Times New Roman"/>
                <a:cs typeface="Times New Roman"/>
              </a:rPr>
              <a:t>influence </a:t>
            </a:r>
            <a:r>
              <a:rPr sz="1200" spc="5" dirty="0">
                <a:solidFill>
                  <a:srgbClr val="333333"/>
                </a:solidFill>
                <a:latin typeface="Times New Roman"/>
                <a:cs typeface="Times New Roman"/>
              </a:rPr>
              <a:t>of</a:t>
            </a:r>
            <a:r>
              <a:rPr sz="1200" dirty="0">
                <a:solidFill>
                  <a:srgbClr val="333333"/>
                </a:solidFill>
                <a:latin typeface="Times New Roman"/>
                <a:cs typeface="Times New Roman"/>
              </a:rPr>
              <a:t> any</a:t>
            </a:r>
            <a:r>
              <a:rPr sz="1200" spc="-20" dirty="0">
                <a:solidFill>
                  <a:srgbClr val="333333"/>
                </a:solidFill>
                <a:latin typeface="Times New Roman"/>
                <a:cs typeface="Times New Roman"/>
              </a:rPr>
              <a:t> </a:t>
            </a:r>
            <a:r>
              <a:rPr sz="1200" dirty="0">
                <a:solidFill>
                  <a:srgbClr val="333333"/>
                </a:solidFill>
                <a:latin typeface="Times New Roman"/>
                <a:cs typeface="Times New Roman"/>
              </a:rPr>
              <a:t>post </a:t>
            </a:r>
            <a:r>
              <a:rPr sz="1200" spc="-5" dirty="0">
                <a:solidFill>
                  <a:srgbClr val="333333"/>
                </a:solidFill>
                <a:latin typeface="Times New Roman"/>
                <a:cs typeface="Times New Roman"/>
              </a:rPr>
              <a:t>through</a:t>
            </a:r>
            <a:r>
              <a:rPr sz="1200" dirty="0">
                <a:solidFill>
                  <a:srgbClr val="333333"/>
                </a:solidFill>
                <a:latin typeface="Times New Roman"/>
                <a:cs typeface="Times New Roman"/>
              </a:rPr>
              <a:t> the</a:t>
            </a:r>
            <a:r>
              <a:rPr sz="1200" spc="10" dirty="0">
                <a:solidFill>
                  <a:srgbClr val="333333"/>
                </a:solidFill>
                <a:latin typeface="Times New Roman"/>
                <a:cs typeface="Times New Roman"/>
              </a:rPr>
              <a:t> </a:t>
            </a:r>
            <a:r>
              <a:rPr sz="1200" dirty="0">
                <a:solidFill>
                  <a:srgbClr val="333333"/>
                </a:solidFill>
                <a:latin typeface="Times New Roman"/>
                <a:cs typeface="Times New Roman"/>
              </a:rPr>
              <a:t>number</a:t>
            </a:r>
            <a:r>
              <a:rPr sz="1200" spc="-10" dirty="0">
                <a:solidFill>
                  <a:srgbClr val="333333"/>
                </a:solidFill>
                <a:latin typeface="Times New Roman"/>
                <a:cs typeface="Times New Roman"/>
              </a:rPr>
              <a:t> </a:t>
            </a:r>
            <a:r>
              <a:rPr sz="1200" dirty="0">
                <a:solidFill>
                  <a:srgbClr val="333333"/>
                </a:solidFill>
                <a:latin typeface="Times New Roman"/>
                <a:cs typeface="Times New Roman"/>
              </a:rPr>
              <a:t>of likes and</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spc="-5" dirty="0" smtClean="0"/>
              <a:t>1</a:t>
            </a:r>
            <a:r>
              <a:rPr lang="en-IN" spc="-5" dirty="0" smtClean="0"/>
              <a:t>7</a:t>
            </a:r>
            <a:endParaRPr spc="-5" dirty="0"/>
          </a:p>
        </p:txBody>
      </p:sp>
      <p:sp>
        <p:nvSpPr>
          <p:cNvPr id="2" name="object 2"/>
          <p:cNvSpPr txBox="1"/>
          <p:nvPr/>
        </p:nvSpPr>
        <p:spPr>
          <a:xfrm>
            <a:off x="1359153" y="813054"/>
            <a:ext cx="5292725" cy="802005"/>
          </a:xfrm>
          <a:prstGeom prst="rect">
            <a:avLst/>
          </a:prstGeom>
        </p:spPr>
        <p:txBody>
          <a:bodyPr vert="horz" wrap="square" lIns="0" tIns="13335" rIns="0" bIns="0" rtlCol="0">
            <a:spAutoFit/>
          </a:bodyPr>
          <a:lstStyle/>
          <a:p>
            <a:pPr marL="12700" marR="5080" algn="just">
              <a:lnSpc>
                <a:spcPct val="141300"/>
              </a:lnSpc>
              <a:spcBef>
                <a:spcPts val="105"/>
              </a:spcBef>
            </a:pPr>
            <a:r>
              <a:rPr sz="1200" spc="-5" dirty="0">
                <a:solidFill>
                  <a:srgbClr val="333333"/>
                </a:solidFill>
                <a:latin typeface="Times New Roman"/>
                <a:cs typeface="Times New Roman"/>
              </a:rPr>
              <a:t>replies</a:t>
            </a:r>
            <a:r>
              <a:rPr sz="1200" spc="95" dirty="0">
                <a:solidFill>
                  <a:srgbClr val="333333"/>
                </a:solidFill>
                <a:latin typeface="Times New Roman"/>
                <a:cs typeface="Times New Roman"/>
              </a:rPr>
              <a:t> </a:t>
            </a:r>
            <a:r>
              <a:rPr sz="1200" dirty="0">
                <a:solidFill>
                  <a:srgbClr val="333333"/>
                </a:solidFill>
                <a:latin typeface="Times New Roman"/>
                <a:cs typeface="Times New Roman"/>
              </a:rPr>
              <a:t>it</a:t>
            </a:r>
            <a:r>
              <a:rPr sz="1200" spc="95" dirty="0">
                <a:solidFill>
                  <a:srgbClr val="333333"/>
                </a:solidFill>
                <a:latin typeface="Times New Roman"/>
                <a:cs typeface="Times New Roman"/>
              </a:rPr>
              <a:t> </a:t>
            </a:r>
            <a:r>
              <a:rPr sz="1200" spc="-5" dirty="0">
                <a:solidFill>
                  <a:srgbClr val="333333"/>
                </a:solidFill>
                <a:latin typeface="Times New Roman"/>
                <a:cs typeface="Times New Roman"/>
              </a:rPr>
              <a:t>received</a:t>
            </a:r>
            <a:r>
              <a:rPr sz="1200" spc="95" dirty="0">
                <a:solidFill>
                  <a:srgbClr val="333333"/>
                </a:solidFill>
                <a:latin typeface="Times New Roman"/>
                <a:cs typeface="Times New Roman"/>
              </a:rPr>
              <a:t> </a:t>
            </a:r>
            <a:r>
              <a:rPr sz="1200" dirty="0">
                <a:solidFill>
                  <a:srgbClr val="333333"/>
                </a:solidFill>
                <a:latin typeface="Times New Roman"/>
                <a:cs typeface="Times New Roman"/>
              </a:rPr>
              <a:t>but</a:t>
            </a:r>
            <a:r>
              <a:rPr sz="1200" spc="95" dirty="0">
                <a:solidFill>
                  <a:srgbClr val="333333"/>
                </a:solidFill>
                <a:latin typeface="Times New Roman"/>
                <a:cs typeface="Times New Roman"/>
              </a:rPr>
              <a:t> </a:t>
            </a:r>
            <a:r>
              <a:rPr sz="1200" dirty="0">
                <a:solidFill>
                  <a:srgbClr val="333333"/>
                </a:solidFill>
                <a:latin typeface="Times New Roman"/>
                <a:cs typeface="Times New Roman"/>
              </a:rPr>
              <a:t>they</a:t>
            </a:r>
            <a:r>
              <a:rPr sz="1200" spc="85" dirty="0">
                <a:solidFill>
                  <a:srgbClr val="333333"/>
                </a:solidFill>
                <a:latin typeface="Times New Roman"/>
                <a:cs typeface="Times New Roman"/>
              </a:rPr>
              <a:t> </a:t>
            </a:r>
            <a:r>
              <a:rPr sz="1200" spc="-5" dirty="0">
                <a:solidFill>
                  <a:srgbClr val="333333"/>
                </a:solidFill>
                <a:latin typeface="Times New Roman"/>
                <a:cs typeface="Times New Roman"/>
              </a:rPr>
              <a:t>are</a:t>
            </a:r>
            <a:r>
              <a:rPr sz="1200" spc="85" dirty="0">
                <a:solidFill>
                  <a:srgbClr val="333333"/>
                </a:solidFill>
                <a:latin typeface="Times New Roman"/>
                <a:cs typeface="Times New Roman"/>
              </a:rPr>
              <a:t> </a:t>
            </a:r>
            <a:r>
              <a:rPr sz="1200" dirty="0">
                <a:solidFill>
                  <a:srgbClr val="333333"/>
                </a:solidFill>
                <a:latin typeface="Times New Roman"/>
                <a:cs typeface="Times New Roman"/>
              </a:rPr>
              <a:t>not</a:t>
            </a:r>
            <a:r>
              <a:rPr sz="1200" spc="100" dirty="0">
                <a:solidFill>
                  <a:srgbClr val="333333"/>
                </a:solidFill>
                <a:latin typeface="Times New Roman"/>
                <a:cs typeface="Times New Roman"/>
              </a:rPr>
              <a:t> </a:t>
            </a:r>
            <a:r>
              <a:rPr sz="1200" dirty="0">
                <a:solidFill>
                  <a:srgbClr val="333333"/>
                </a:solidFill>
                <a:latin typeface="Times New Roman"/>
                <a:cs typeface="Times New Roman"/>
              </a:rPr>
              <a:t>sure</a:t>
            </a:r>
            <a:r>
              <a:rPr sz="1200" spc="85" dirty="0">
                <a:solidFill>
                  <a:srgbClr val="333333"/>
                </a:solidFill>
                <a:latin typeface="Times New Roman"/>
                <a:cs typeface="Times New Roman"/>
              </a:rPr>
              <a:t> </a:t>
            </a:r>
            <a:r>
              <a:rPr sz="1200" dirty="0">
                <a:solidFill>
                  <a:srgbClr val="333333"/>
                </a:solidFill>
                <a:latin typeface="Times New Roman"/>
                <a:cs typeface="Times New Roman"/>
              </a:rPr>
              <a:t>whether</a:t>
            </a:r>
            <a:r>
              <a:rPr sz="1200" spc="105" dirty="0">
                <a:solidFill>
                  <a:srgbClr val="333333"/>
                </a:solidFill>
                <a:latin typeface="Times New Roman"/>
                <a:cs typeface="Times New Roman"/>
              </a:rPr>
              <a:t> </a:t>
            </a:r>
            <a:r>
              <a:rPr sz="1200" dirty="0">
                <a:solidFill>
                  <a:srgbClr val="333333"/>
                </a:solidFill>
                <a:latin typeface="Times New Roman"/>
                <a:cs typeface="Times New Roman"/>
              </a:rPr>
              <a:t>the</a:t>
            </a:r>
            <a:r>
              <a:rPr sz="1200" spc="90" dirty="0">
                <a:solidFill>
                  <a:srgbClr val="333333"/>
                </a:solidFill>
                <a:latin typeface="Times New Roman"/>
                <a:cs typeface="Times New Roman"/>
              </a:rPr>
              <a:t> </a:t>
            </a:r>
            <a:r>
              <a:rPr sz="1200" spc="-5" dirty="0">
                <a:solidFill>
                  <a:srgbClr val="333333"/>
                </a:solidFill>
                <a:latin typeface="Times New Roman"/>
                <a:cs typeface="Times New Roman"/>
              </a:rPr>
              <a:t>influence</a:t>
            </a:r>
            <a:r>
              <a:rPr sz="1200" spc="95" dirty="0">
                <a:solidFill>
                  <a:srgbClr val="333333"/>
                </a:solidFill>
                <a:latin typeface="Times New Roman"/>
                <a:cs typeface="Times New Roman"/>
              </a:rPr>
              <a:t> </a:t>
            </a:r>
            <a:r>
              <a:rPr sz="1200" spc="-5" dirty="0">
                <a:solidFill>
                  <a:srgbClr val="333333"/>
                </a:solidFill>
                <a:latin typeface="Times New Roman"/>
                <a:cs typeface="Times New Roman"/>
              </a:rPr>
              <a:t>is</a:t>
            </a:r>
            <a:r>
              <a:rPr sz="1200" spc="95" dirty="0">
                <a:solidFill>
                  <a:srgbClr val="333333"/>
                </a:solidFill>
                <a:latin typeface="Times New Roman"/>
                <a:cs typeface="Times New Roman"/>
              </a:rPr>
              <a:t> </a:t>
            </a:r>
            <a:r>
              <a:rPr sz="1200" dirty="0">
                <a:solidFill>
                  <a:srgbClr val="333333"/>
                </a:solidFill>
                <a:latin typeface="Times New Roman"/>
                <a:cs typeface="Times New Roman"/>
              </a:rPr>
              <a:t>positive</a:t>
            </a:r>
            <a:r>
              <a:rPr sz="1200" spc="95" dirty="0">
                <a:solidFill>
                  <a:srgbClr val="333333"/>
                </a:solidFill>
                <a:latin typeface="Times New Roman"/>
                <a:cs typeface="Times New Roman"/>
              </a:rPr>
              <a:t> </a:t>
            </a:r>
            <a:r>
              <a:rPr sz="1200" dirty="0">
                <a:solidFill>
                  <a:srgbClr val="333333"/>
                </a:solidFill>
                <a:latin typeface="Times New Roman"/>
                <a:cs typeface="Times New Roman"/>
              </a:rPr>
              <a:t>or</a:t>
            </a:r>
            <a:r>
              <a:rPr sz="1200" spc="90" dirty="0">
                <a:solidFill>
                  <a:srgbClr val="333333"/>
                </a:solidFill>
                <a:latin typeface="Times New Roman"/>
                <a:cs typeface="Times New Roman"/>
              </a:rPr>
              <a:t> </a:t>
            </a:r>
            <a:r>
              <a:rPr sz="1200" spc="-5" dirty="0">
                <a:solidFill>
                  <a:srgbClr val="333333"/>
                </a:solidFill>
                <a:latin typeface="Times New Roman"/>
                <a:cs typeface="Times New Roman"/>
              </a:rPr>
              <a:t>negative </a:t>
            </a:r>
            <a:r>
              <a:rPr sz="1200" spc="-285" dirty="0">
                <a:solidFill>
                  <a:srgbClr val="333333"/>
                </a:solidFill>
                <a:latin typeface="Times New Roman"/>
                <a:cs typeface="Times New Roman"/>
              </a:rPr>
              <a:t> </a:t>
            </a:r>
            <a:r>
              <a:rPr sz="1200" dirty="0">
                <a:solidFill>
                  <a:srgbClr val="333333"/>
                </a:solidFill>
                <a:latin typeface="Times New Roman"/>
                <a:cs typeface="Times New Roman"/>
              </a:rPr>
              <a:t>on other post. </a:t>
            </a:r>
            <a:r>
              <a:rPr sz="1200" spc="-10" dirty="0">
                <a:solidFill>
                  <a:srgbClr val="333333"/>
                </a:solidFill>
                <a:latin typeface="Times New Roman"/>
                <a:cs typeface="Times New Roman"/>
              </a:rPr>
              <a:t>In </a:t>
            </a:r>
            <a:r>
              <a:rPr sz="1200" dirty="0">
                <a:solidFill>
                  <a:srgbClr val="333333"/>
                </a:solidFill>
                <a:latin typeface="Times New Roman"/>
                <a:cs typeface="Times New Roman"/>
              </a:rPr>
              <a:t>their </a:t>
            </a:r>
            <a:r>
              <a:rPr sz="1200" spc="-5" dirty="0">
                <a:solidFill>
                  <a:srgbClr val="333333"/>
                </a:solidFill>
                <a:latin typeface="Times New Roman"/>
                <a:cs typeface="Times New Roman"/>
              </a:rPr>
              <a:t>research </a:t>
            </a:r>
            <a:r>
              <a:rPr sz="1200" dirty="0">
                <a:solidFill>
                  <a:srgbClr val="333333"/>
                </a:solidFill>
                <a:latin typeface="Times New Roman"/>
                <a:cs typeface="Times New Roman"/>
              </a:rPr>
              <a:t>some questions are </a:t>
            </a:r>
            <a:r>
              <a:rPr sz="1200" spc="-5" dirty="0">
                <a:solidFill>
                  <a:srgbClr val="333333"/>
                </a:solidFill>
                <a:latin typeface="Times New Roman"/>
                <a:cs typeface="Times New Roman"/>
              </a:rPr>
              <a:t>raised and new </a:t>
            </a:r>
            <a:r>
              <a:rPr sz="1200" dirty="0">
                <a:solidFill>
                  <a:srgbClr val="333333"/>
                </a:solidFill>
                <a:latin typeface="Times New Roman"/>
                <a:cs typeface="Times New Roman"/>
              </a:rPr>
              <a:t>methodologies are </a:t>
            </a:r>
            <a:r>
              <a:rPr sz="1200" spc="5" dirty="0">
                <a:solidFill>
                  <a:srgbClr val="333333"/>
                </a:solidFill>
                <a:latin typeface="Times New Roman"/>
                <a:cs typeface="Times New Roman"/>
              </a:rPr>
              <a:t> </a:t>
            </a:r>
            <a:r>
              <a:rPr sz="1200" spc="-5" dirty="0">
                <a:solidFill>
                  <a:srgbClr val="333333"/>
                </a:solidFill>
                <a:latin typeface="Times New Roman"/>
                <a:cs typeface="Times New Roman"/>
              </a:rPr>
              <a:t>prepared </a:t>
            </a:r>
            <a:r>
              <a:rPr sz="1200" dirty="0">
                <a:solidFill>
                  <a:srgbClr val="333333"/>
                </a:solidFill>
                <a:latin typeface="Times New Roman"/>
                <a:cs typeface="Times New Roman"/>
              </a:rPr>
              <a:t>for</a:t>
            </a:r>
            <a:r>
              <a:rPr sz="1200" spc="-10" dirty="0">
                <a:solidFill>
                  <a:srgbClr val="333333"/>
                </a:solidFill>
                <a:latin typeface="Times New Roman"/>
                <a:cs typeface="Times New Roman"/>
              </a:rPr>
              <a:t> </a:t>
            </a:r>
            <a:r>
              <a:rPr sz="1200" dirty="0">
                <a:solidFill>
                  <a:srgbClr val="333333"/>
                </a:solidFill>
                <a:latin typeface="Times New Roman"/>
                <a:cs typeface="Times New Roman"/>
              </a:rPr>
              <a:t>sentimental </a:t>
            </a:r>
            <a:r>
              <a:rPr sz="1200" spc="-5" dirty="0">
                <a:solidFill>
                  <a:srgbClr val="333333"/>
                </a:solidFill>
                <a:latin typeface="Times New Roman"/>
                <a:cs typeface="Times New Roman"/>
              </a:rPr>
              <a:t>influence </a:t>
            </a:r>
            <a:r>
              <a:rPr sz="1200" dirty="0">
                <a:solidFill>
                  <a:srgbClr val="333333"/>
                </a:solidFill>
                <a:latin typeface="Times New Roman"/>
                <a:cs typeface="Times New Roman"/>
              </a:rPr>
              <a:t>of </a:t>
            </a:r>
            <a:r>
              <a:rPr sz="1200" spc="-5" dirty="0">
                <a:solidFill>
                  <a:srgbClr val="333333"/>
                </a:solidFill>
                <a:latin typeface="Times New Roman"/>
                <a:cs typeface="Times New Roman"/>
              </a:rPr>
              <a:t>post.</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94460" y="1637665"/>
            <a:ext cx="5259070" cy="79375"/>
          </a:xfrm>
          <a:prstGeom prst="rect">
            <a:avLst/>
          </a:prstGeom>
        </p:spPr>
      </p:pic>
      <p:sp>
        <p:nvSpPr>
          <p:cNvPr id="3" name="object 3"/>
          <p:cNvSpPr txBox="1"/>
          <p:nvPr/>
        </p:nvSpPr>
        <p:spPr>
          <a:xfrm>
            <a:off x="1359153" y="779425"/>
            <a:ext cx="5295900" cy="8893397"/>
          </a:xfrm>
          <a:prstGeom prst="rect">
            <a:avLst/>
          </a:prstGeom>
        </p:spPr>
        <p:txBody>
          <a:bodyPr vert="horz" wrap="square" lIns="0" tIns="12700" rIns="0" bIns="0" rtlCol="0">
            <a:spAutoFit/>
          </a:bodyPr>
          <a:lstStyle/>
          <a:p>
            <a:pPr marL="3606800" marR="6985" indent="801370" algn="r">
              <a:lnSpc>
                <a:spcPct val="143700"/>
              </a:lnSpc>
              <a:spcBef>
                <a:spcPts val="100"/>
              </a:spcBef>
            </a:pPr>
            <a:r>
              <a:rPr sz="1600" b="1" spc="-5" dirty="0">
                <a:latin typeface="Times New Roman"/>
                <a:cs typeface="Times New Roman"/>
              </a:rPr>
              <a:t>Chapter</a:t>
            </a:r>
            <a:r>
              <a:rPr sz="1600" b="1" spc="-85" dirty="0">
                <a:latin typeface="Times New Roman"/>
                <a:cs typeface="Times New Roman"/>
              </a:rPr>
              <a:t> </a:t>
            </a:r>
            <a:r>
              <a:rPr sz="1600" b="1" spc="-5" dirty="0">
                <a:latin typeface="Times New Roman"/>
                <a:cs typeface="Times New Roman"/>
              </a:rPr>
              <a:t>3 </a:t>
            </a:r>
            <a:r>
              <a:rPr sz="1600" b="1" spc="-385" dirty="0">
                <a:latin typeface="Times New Roman"/>
                <a:cs typeface="Times New Roman"/>
              </a:rPr>
              <a:t> </a:t>
            </a:r>
            <a:r>
              <a:rPr sz="1600" b="1" spc="-5" dirty="0">
                <a:latin typeface="Times New Roman"/>
                <a:cs typeface="Times New Roman"/>
              </a:rPr>
              <a:t>Problem</a:t>
            </a:r>
            <a:r>
              <a:rPr sz="1600" b="1" spc="-50" dirty="0">
                <a:latin typeface="Times New Roman"/>
                <a:cs typeface="Times New Roman"/>
              </a:rPr>
              <a:t> </a:t>
            </a:r>
            <a:r>
              <a:rPr sz="1600" b="1" spc="-5" dirty="0">
                <a:latin typeface="Times New Roman"/>
                <a:cs typeface="Times New Roman"/>
              </a:rPr>
              <a:t>Statement</a:t>
            </a:r>
            <a:endParaRPr sz="1600" dirty="0">
              <a:latin typeface="Times New Roman"/>
              <a:cs typeface="Times New Roman"/>
            </a:endParaRPr>
          </a:p>
          <a:p>
            <a:pPr>
              <a:lnSpc>
                <a:spcPct val="100000"/>
              </a:lnSpc>
              <a:spcBef>
                <a:spcPts val="5"/>
              </a:spcBef>
            </a:pPr>
            <a:endParaRPr sz="2250" dirty="0">
              <a:latin typeface="Times New Roman"/>
              <a:cs typeface="Times New Roman"/>
            </a:endParaRPr>
          </a:p>
          <a:p>
            <a:pPr marL="12700" marR="6350" algn="just">
              <a:lnSpc>
                <a:spcPct val="143400"/>
              </a:lnSpc>
              <a:spcBef>
                <a:spcPts val="5"/>
              </a:spcBef>
            </a:pPr>
            <a:r>
              <a:rPr sz="1200" spc="-5" dirty="0">
                <a:latin typeface="Times New Roman"/>
                <a:cs typeface="Times New Roman"/>
              </a:rPr>
              <a:t>Sentiment </a:t>
            </a:r>
            <a:r>
              <a:rPr sz="1200" spc="-10" dirty="0">
                <a:latin typeface="Times New Roman"/>
                <a:cs typeface="Times New Roman"/>
              </a:rPr>
              <a:t>Analysis </a:t>
            </a:r>
            <a:r>
              <a:rPr sz="1200" dirty="0">
                <a:latin typeface="Times New Roman"/>
                <a:cs typeface="Times New Roman"/>
              </a:rPr>
              <a:t>is a </a:t>
            </a:r>
            <a:r>
              <a:rPr sz="1200" spc="-5" dirty="0">
                <a:latin typeface="Times New Roman"/>
                <a:cs typeface="Times New Roman"/>
              </a:rPr>
              <a:t>process </a:t>
            </a:r>
            <a:r>
              <a:rPr sz="1200" dirty="0">
                <a:latin typeface="Times New Roman"/>
                <a:cs typeface="Times New Roman"/>
              </a:rPr>
              <a:t>of </a:t>
            </a:r>
            <a:r>
              <a:rPr sz="1200" spc="-5" dirty="0">
                <a:latin typeface="Times New Roman"/>
                <a:cs typeface="Times New Roman"/>
              </a:rPr>
              <a:t>extracting feature </a:t>
            </a:r>
            <a:r>
              <a:rPr sz="1200" dirty="0">
                <a:latin typeface="Times New Roman"/>
                <a:cs typeface="Times New Roman"/>
              </a:rPr>
              <a:t>from </a:t>
            </a:r>
            <a:r>
              <a:rPr sz="1200" spc="-5" dirty="0">
                <a:latin typeface="Times New Roman"/>
                <a:cs typeface="Times New Roman"/>
              </a:rPr>
              <a:t>user’s thoughts, views, </a:t>
            </a:r>
            <a:r>
              <a:rPr sz="1200" dirty="0">
                <a:latin typeface="Times New Roman"/>
                <a:cs typeface="Times New Roman"/>
              </a:rPr>
              <a:t> </a:t>
            </a:r>
            <a:r>
              <a:rPr sz="1200" spc="-5" dirty="0">
                <a:latin typeface="Times New Roman"/>
                <a:cs typeface="Times New Roman"/>
              </a:rPr>
              <a:t>feelings and </a:t>
            </a:r>
            <a:r>
              <a:rPr sz="1200" dirty="0">
                <a:latin typeface="Times New Roman"/>
                <a:cs typeface="Times New Roman"/>
              </a:rPr>
              <a:t>opinions which </a:t>
            </a:r>
            <a:r>
              <a:rPr sz="1200" spc="5" dirty="0">
                <a:latin typeface="Times New Roman"/>
                <a:cs typeface="Times New Roman"/>
              </a:rPr>
              <a:t>they </a:t>
            </a:r>
            <a:r>
              <a:rPr sz="1200" dirty="0">
                <a:latin typeface="Times New Roman"/>
                <a:cs typeface="Times New Roman"/>
              </a:rPr>
              <a:t>post on </a:t>
            </a:r>
            <a:r>
              <a:rPr sz="1200" spc="5" dirty="0">
                <a:latin typeface="Times New Roman"/>
                <a:cs typeface="Times New Roman"/>
              </a:rPr>
              <a:t>any </a:t>
            </a:r>
            <a:r>
              <a:rPr sz="1200" dirty="0">
                <a:latin typeface="Times New Roman"/>
                <a:cs typeface="Times New Roman"/>
              </a:rPr>
              <a:t>social </a:t>
            </a:r>
            <a:r>
              <a:rPr sz="1200" spc="-5" dirty="0">
                <a:latin typeface="Times New Roman"/>
                <a:cs typeface="Times New Roman"/>
              </a:rPr>
              <a:t>network websites. </a:t>
            </a:r>
            <a:r>
              <a:rPr sz="1200" dirty="0">
                <a:latin typeface="Times New Roman"/>
                <a:cs typeface="Times New Roman"/>
              </a:rPr>
              <a:t>The </a:t>
            </a:r>
            <a:r>
              <a:rPr sz="1200" spc="-5" dirty="0">
                <a:latin typeface="Times New Roman"/>
                <a:cs typeface="Times New Roman"/>
              </a:rPr>
              <a:t>result </a:t>
            </a:r>
            <a:r>
              <a:rPr sz="1200" spc="5" dirty="0">
                <a:latin typeface="Times New Roman"/>
                <a:cs typeface="Times New Roman"/>
              </a:rPr>
              <a:t>of </a:t>
            </a:r>
            <a:r>
              <a:rPr sz="1200" spc="10" dirty="0">
                <a:latin typeface="Times New Roman"/>
                <a:cs typeface="Times New Roman"/>
              </a:rPr>
              <a:t> </a:t>
            </a:r>
            <a:r>
              <a:rPr sz="1200" spc="-5" dirty="0">
                <a:latin typeface="Times New Roman"/>
                <a:cs typeface="Times New Roman"/>
              </a:rPr>
              <a:t>sentiment</a:t>
            </a:r>
            <a:r>
              <a:rPr sz="1200" dirty="0">
                <a:latin typeface="Times New Roman"/>
                <a:cs typeface="Times New Roman"/>
              </a:rPr>
              <a:t> </a:t>
            </a:r>
            <a:r>
              <a:rPr sz="1200" spc="-5" dirty="0">
                <a:latin typeface="Times New Roman"/>
                <a:cs typeface="Times New Roman"/>
              </a:rPr>
              <a:t>analysis</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classification</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natural</a:t>
            </a:r>
            <a:r>
              <a:rPr sz="1200" dirty="0">
                <a:latin typeface="Times New Roman"/>
                <a:cs typeface="Times New Roman"/>
              </a:rPr>
              <a:t> </a:t>
            </a:r>
            <a:r>
              <a:rPr sz="1200" spc="-5" dirty="0">
                <a:latin typeface="Times New Roman"/>
                <a:cs typeface="Times New Roman"/>
              </a:rPr>
              <a:t>language</a:t>
            </a:r>
            <a:r>
              <a:rPr sz="1200" dirty="0">
                <a:latin typeface="Times New Roman"/>
                <a:cs typeface="Times New Roman"/>
              </a:rPr>
              <a:t> text</a:t>
            </a:r>
            <a:r>
              <a:rPr sz="1200" spc="5" dirty="0">
                <a:latin typeface="Times New Roman"/>
                <a:cs typeface="Times New Roman"/>
              </a:rPr>
              <a:t> </a:t>
            </a:r>
            <a:r>
              <a:rPr sz="1200" dirty="0">
                <a:latin typeface="Times New Roman"/>
                <a:cs typeface="Times New Roman"/>
              </a:rPr>
              <a:t>into</a:t>
            </a:r>
            <a:r>
              <a:rPr sz="1200" spc="5" dirty="0">
                <a:latin typeface="Times New Roman"/>
                <a:cs typeface="Times New Roman"/>
              </a:rPr>
              <a:t> </a:t>
            </a:r>
            <a:r>
              <a:rPr sz="1200" spc="-5" dirty="0">
                <a:latin typeface="Times New Roman"/>
                <a:cs typeface="Times New Roman"/>
              </a:rPr>
              <a:t>classes</a:t>
            </a:r>
            <a:r>
              <a:rPr sz="1200" dirty="0">
                <a:latin typeface="Times New Roman"/>
                <a:cs typeface="Times New Roman"/>
              </a:rPr>
              <a:t> such</a:t>
            </a:r>
            <a:r>
              <a:rPr sz="1200" spc="5" dirty="0">
                <a:latin typeface="Times New Roman"/>
                <a:cs typeface="Times New Roman"/>
              </a:rPr>
              <a:t> </a:t>
            </a:r>
            <a:r>
              <a:rPr sz="1200" spc="-5" dirty="0">
                <a:latin typeface="Times New Roman"/>
                <a:cs typeface="Times New Roman"/>
              </a:rPr>
              <a:t>as </a:t>
            </a:r>
            <a:r>
              <a:rPr sz="1200" dirty="0">
                <a:latin typeface="Times New Roman"/>
                <a:cs typeface="Times New Roman"/>
              </a:rPr>
              <a:t> positive, </a:t>
            </a:r>
            <a:r>
              <a:rPr sz="1200" spc="-5" dirty="0">
                <a:latin typeface="Times New Roman"/>
                <a:cs typeface="Times New Roman"/>
              </a:rPr>
              <a:t>negative and neutral. </a:t>
            </a:r>
            <a:r>
              <a:rPr sz="1200" dirty="0">
                <a:latin typeface="Times New Roman"/>
                <a:cs typeface="Times New Roman"/>
              </a:rPr>
              <a:t>The </a:t>
            </a:r>
            <a:r>
              <a:rPr sz="1200" spc="-5" dirty="0">
                <a:latin typeface="Times New Roman"/>
                <a:cs typeface="Times New Roman"/>
              </a:rPr>
              <a:t>amount </a:t>
            </a:r>
            <a:r>
              <a:rPr sz="1200" dirty="0">
                <a:latin typeface="Times New Roman"/>
                <a:cs typeface="Times New Roman"/>
              </a:rPr>
              <a:t>of data </a:t>
            </a:r>
            <a:r>
              <a:rPr sz="1200" spc="-5" dirty="0">
                <a:latin typeface="Times New Roman"/>
                <a:cs typeface="Times New Roman"/>
              </a:rPr>
              <a:t>generated from </a:t>
            </a:r>
            <a:r>
              <a:rPr sz="1200" dirty="0">
                <a:latin typeface="Times New Roman"/>
                <a:cs typeface="Times New Roman"/>
              </a:rPr>
              <a:t>social network </a:t>
            </a:r>
            <a:r>
              <a:rPr sz="1200" spc="-5" dirty="0">
                <a:latin typeface="Times New Roman"/>
                <a:cs typeface="Times New Roman"/>
              </a:rPr>
              <a:t>sites </a:t>
            </a:r>
            <a:r>
              <a:rPr sz="1200" spc="-285" dirty="0">
                <a:latin typeface="Times New Roman"/>
                <a:cs typeface="Times New Roman"/>
              </a:rPr>
              <a:t> </a:t>
            </a:r>
            <a:r>
              <a:rPr sz="1200" spc="-5" dirty="0">
                <a:latin typeface="Times New Roman"/>
                <a:cs typeface="Times New Roman"/>
              </a:rPr>
              <a:t>is</a:t>
            </a:r>
            <a:r>
              <a:rPr sz="1200" spc="70" dirty="0">
                <a:latin typeface="Times New Roman"/>
                <a:cs typeface="Times New Roman"/>
              </a:rPr>
              <a:t> </a:t>
            </a:r>
            <a:r>
              <a:rPr sz="1200" spc="-5" dirty="0">
                <a:latin typeface="Times New Roman"/>
                <a:cs typeface="Times New Roman"/>
              </a:rPr>
              <a:t>huge;</a:t>
            </a:r>
            <a:r>
              <a:rPr sz="1200" spc="75" dirty="0">
                <a:latin typeface="Times New Roman"/>
                <a:cs typeface="Times New Roman"/>
              </a:rPr>
              <a:t> </a:t>
            </a:r>
            <a:r>
              <a:rPr sz="1200" dirty="0">
                <a:latin typeface="Times New Roman"/>
                <a:cs typeface="Times New Roman"/>
              </a:rPr>
              <a:t>this</a:t>
            </a:r>
            <a:r>
              <a:rPr sz="1200" spc="75" dirty="0">
                <a:latin typeface="Times New Roman"/>
                <a:cs typeface="Times New Roman"/>
              </a:rPr>
              <a:t> </a:t>
            </a:r>
            <a:r>
              <a:rPr sz="1200" spc="-5" dirty="0">
                <a:latin typeface="Times New Roman"/>
                <a:cs typeface="Times New Roman"/>
              </a:rPr>
              <a:t>data</a:t>
            </a:r>
            <a:r>
              <a:rPr sz="1200" spc="70" dirty="0">
                <a:latin typeface="Times New Roman"/>
                <a:cs typeface="Times New Roman"/>
              </a:rPr>
              <a:t> </a:t>
            </a:r>
            <a:r>
              <a:rPr sz="1200" spc="-5" dirty="0">
                <a:latin typeface="Times New Roman"/>
                <a:cs typeface="Times New Roman"/>
              </a:rPr>
              <a:t>is</a:t>
            </a:r>
            <a:r>
              <a:rPr sz="1200" spc="75" dirty="0">
                <a:latin typeface="Times New Roman"/>
                <a:cs typeface="Times New Roman"/>
              </a:rPr>
              <a:t> </a:t>
            </a:r>
            <a:r>
              <a:rPr sz="1200" spc="-5" dirty="0">
                <a:latin typeface="Times New Roman"/>
                <a:cs typeface="Times New Roman"/>
              </a:rPr>
              <a:t>unstructured</a:t>
            </a:r>
            <a:r>
              <a:rPr sz="1200" spc="70" dirty="0">
                <a:latin typeface="Times New Roman"/>
                <a:cs typeface="Times New Roman"/>
              </a:rPr>
              <a:t> </a:t>
            </a:r>
            <a:r>
              <a:rPr sz="1200" spc="-5" dirty="0">
                <a:latin typeface="Times New Roman"/>
                <a:cs typeface="Times New Roman"/>
              </a:rPr>
              <a:t>and</a:t>
            </a:r>
            <a:r>
              <a:rPr sz="1200" spc="75" dirty="0">
                <a:latin typeface="Times New Roman"/>
                <a:cs typeface="Times New Roman"/>
              </a:rPr>
              <a:t> </a:t>
            </a:r>
            <a:r>
              <a:rPr sz="1200" spc="-5" dirty="0">
                <a:latin typeface="Times New Roman"/>
                <a:cs typeface="Times New Roman"/>
              </a:rPr>
              <a:t>cannot</a:t>
            </a:r>
            <a:r>
              <a:rPr sz="1200" spc="90" dirty="0">
                <a:latin typeface="Times New Roman"/>
                <a:cs typeface="Times New Roman"/>
              </a:rPr>
              <a:t> </a:t>
            </a:r>
            <a:r>
              <a:rPr sz="1200" spc="-5" dirty="0">
                <a:latin typeface="Times New Roman"/>
                <a:cs typeface="Times New Roman"/>
              </a:rPr>
              <a:t>give</a:t>
            </a:r>
            <a:r>
              <a:rPr sz="1200" spc="70" dirty="0">
                <a:latin typeface="Times New Roman"/>
                <a:cs typeface="Times New Roman"/>
              </a:rPr>
              <a:t> </a:t>
            </a:r>
            <a:r>
              <a:rPr sz="1200" dirty="0">
                <a:latin typeface="Times New Roman"/>
                <a:cs typeface="Times New Roman"/>
              </a:rPr>
              <a:t>any</a:t>
            </a:r>
            <a:r>
              <a:rPr sz="1200" spc="50" dirty="0">
                <a:latin typeface="Times New Roman"/>
                <a:cs typeface="Times New Roman"/>
              </a:rPr>
              <a:t> </a:t>
            </a:r>
            <a:r>
              <a:rPr sz="1200" dirty="0">
                <a:latin typeface="Times New Roman"/>
                <a:cs typeface="Times New Roman"/>
              </a:rPr>
              <a:t>meaningful</a:t>
            </a:r>
            <a:r>
              <a:rPr sz="1200" spc="75" dirty="0">
                <a:latin typeface="Times New Roman"/>
                <a:cs typeface="Times New Roman"/>
              </a:rPr>
              <a:t> </a:t>
            </a:r>
            <a:r>
              <a:rPr sz="1200" spc="-5" dirty="0">
                <a:latin typeface="Times New Roman"/>
                <a:cs typeface="Times New Roman"/>
              </a:rPr>
              <a:t>information</a:t>
            </a:r>
            <a:r>
              <a:rPr sz="1200" spc="70" dirty="0">
                <a:latin typeface="Times New Roman"/>
                <a:cs typeface="Times New Roman"/>
              </a:rPr>
              <a:t> </a:t>
            </a:r>
            <a:r>
              <a:rPr sz="1200" dirty="0">
                <a:latin typeface="Times New Roman"/>
                <a:cs typeface="Times New Roman"/>
              </a:rPr>
              <a:t>until</a:t>
            </a:r>
            <a:r>
              <a:rPr sz="1200" spc="65" dirty="0">
                <a:latin typeface="Times New Roman"/>
                <a:cs typeface="Times New Roman"/>
              </a:rPr>
              <a:t> </a:t>
            </a:r>
            <a:r>
              <a:rPr sz="1200" dirty="0">
                <a:latin typeface="Times New Roman"/>
                <a:cs typeface="Times New Roman"/>
              </a:rPr>
              <a:t>it </a:t>
            </a:r>
            <a:r>
              <a:rPr sz="1200" spc="-285" dirty="0">
                <a:latin typeface="Times New Roman"/>
                <a:cs typeface="Times New Roman"/>
              </a:rPr>
              <a:t> </a:t>
            </a:r>
            <a:r>
              <a:rPr sz="1200" spc="-5" dirty="0">
                <a:latin typeface="Times New Roman"/>
                <a:cs typeface="Times New Roman"/>
              </a:rPr>
              <a:t>is analyzed. </a:t>
            </a:r>
            <a:r>
              <a:rPr sz="1200" dirty="0">
                <a:latin typeface="Times New Roman"/>
                <a:cs typeface="Times New Roman"/>
              </a:rPr>
              <a:t>Thus, to make this </a:t>
            </a:r>
            <a:r>
              <a:rPr sz="1200" spc="-5" dirty="0">
                <a:latin typeface="Times New Roman"/>
                <a:cs typeface="Times New Roman"/>
              </a:rPr>
              <a:t>huge amount </a:t>
            </a:r>
            <a:r>
              <a:rPr sz="1200" dirty="0">
                <a:latin typeface="Times New Roman"/>
                <a:cs typeface="Times New Roman"/>
              </a:rPr>
              <a:t>of </a:t>
            </a:r>
            <a:r>
              <a:rPr sz="1200" spc="-5" dirty="0">
                <a:latin typeface="Times New Roman"/>
                <a:cs typeface="Times New Roman"/>
              </a:rPr>
              <a:t>data useful </a:t>
            </a:r>
            <a:r>
              <a:rPr sz="1200" dirty="0">
                <a:latin typeface="Times New Roman"/>
                <a:cs typeface="Times New Roman"/>
              </a:rPr>
              <a:t>we perform </a:t>
            </a:r>
            <a:r>
              <a:rPr sz="1200" spc="-5" dirty="0">
                <a:latin typeface="Times New Roman"/>
                <a:cs typeface="Times New Roman"/>
              </a:rPr>
              <a:t>sentiment </a:t>
            </a:r>
            <a:r>
              <a:rPr sz="1200" dirty="0">
                <a:latin typeface="Times New Roman"/>
                <a:cs typeface="Times New Roman"/>
              </a:rPr>
              <a:t> </a:t>
            </a:r>
            <a:r>
              <a:rPr sz="1200" spc="-5" dirty="0">
                <a:latin typeface="Times New Roman"/>
                <a:cs typeface="Times New Roman"/>
              </a:rPr>
              <a:t>analysis, </a:t>
            </a:r>
            <a:r>
              <a:rPr sz="1200" dirty="0">
                <a:latin typeface="Times New Roman"/>
                <a:cs typeface="Times New Roman"/>
              </a:rPr>
              <a:t>i.e. </a:t>
            </a:r>
            <a:r>
              <a:rPr sz="1200" spc="-5" dirty="0">
                <a:latin typeface="Times New Roman"/>
                <a:cs typeface="Times New Roman"/>
              </a:rPr>
              <a:t>extracting feature from </a:t>
            </a:r>
            <a:r>
              <a:rPr sz="1200" dirty="0">
                <a:latin typeface="Times New Roman"/>
                <a:cs typeface="Times New Roman"/>
              </a:rPr>
              <a:t>this </a:t>
            </a:r>
            <a:r>
              <a:rPr sz="1200" spc="-5" dirty="0">
                <a:latin typeface="Times New Roman"/>
                <a:cs typeface="Times New Roman"/>
              </a:rPr>
              <a:t>data and </a:t>
            </a:r>
            <a:r>
              <a:rPr sz="1200" dirty="0">
                <a:latin typeface="Times New Roman"/>
                <a:cs typeface="Times New Roman"/>
              </a:rPr>
              <a:t>classify them. </a:t>
            </a:r>
            <a:r>
              <a:rPr sz="1200" spc="-5" dirty="0">
                <a:latin typeface="Times New Roman"/>
                <a:cs typeface="Times New Roman"/>
              </a:rPr>
              <a:t>Sentiment analysis is </a:t>
            </a:r>
            <a:r>
              <a:rPr sz="1200" dirty="0">
                <a:latin typeface="Times New Roman"/>
                <a:cs typeface="Times New Roman"/>
              </a:rPr>
              <a:t> very necessary in </a:t>
            </a:r>
            <a:r>
              <a:rPr sz="1200" spc="-5" dirty="0">
                <a:latin typeface="Times New Roman"/>
                <a:cs typeface="Times New Roman"/>
              </a:rPr>
              <a:t>today’s world, as people always </a:t>
            </a:r>
            <a:r>
              <a:rPr sz="1200" spc="-10" dirty="0">
                <a:latin typeface="Times New Roman"/>
                <a:cs typeface="Times New Roman"/>
              </a:rPr>
              <a:t>get </a:t>
            </a:r>
            <a:r>
              <a:rPr sz="1200" spc="-5" dirty="0">
                <a:latin typeface="Times New Roman"/>
                <a:cs typeface="Times New Roman"/>
              </a:rPr>
              <a:t>affected </a:t>
            </a:r>
            <a:r>
              <a:rPr sz="1200" spc="10" dirty="0">
                <a:latin typeface="Times New Roman"/>
                <a:cs typeface="Times New Roman"/>
              </a:rPr>
              <a:t>by </a:t>
            </a:r>
            <a:r>
              <a:rPr sz="1200" dirty="0">
                <a:latin typeface="Times New Roman"/>
                <a:cs typeface="Times New Roman"/>
              </a:rPr>
              <a:t>the thinking </a:t>
            </a:r>
            <a:r>
              <a:rPr sz="1200" spc="-5" dirty="0">
                <a:latin typeface="Times New Roman"/>
                <a:cs typeface="Times New Roman"/>
              </a:rPr>
              <a:t>and </a:t>
            </a:r>
            <a:r>
              <a:rPr sz="1200" dirty="0">
                <a:latin typeface="Times New Roman"/>
                <a:cs typeface="Times New Roman"/>
              </a:rPr>
              <a:t> opinions</a:t>
            </a:r>
            <a:r>
              <a:rPr sz="1200" spc="70" dirty="0">
                <a:latin typeface="Times New Roman"/>
                <a:cs typeface="Times New Roman"/>
              </a:rPr>
              <a:t> </a:t>
            </a:r>
            <a:r>
              <a:rPr sz="1200" dirty="0">
                <a:latin typeface="Times New Roman"/>
                <a:cs typeface="Times New Roman"/>
              </a:rPr>
              <a:t>other</a:t>
            </a:r>
            <a:r>
              <a:rPr sz="1200" spc="60" dirty="0">
                <a:latin typeface="Times New Roman"/>
                <a:cs typeface="Times New Roman"/>
              </a:rPr>
              <a:t> </a:t>
            </a:r>
            <a:r>
              <a:rPr sz="1200" spc="-5" dirty="0">
                <a:latin typeface="Times New Roman"/>
                <a:cs typeface="Times New Roman"/>
              </a:rPr>
              <a:t>people.</a:t>
            </a:r>
            <a:r>
              <a:rPr sz="1200" spc="65" dirty="0">
                <a:latin typeface="Times New Roman"/>
                <a:cs typeface="Times New Roman"/>
              </a:rPr>
              <a:t> </a:t>
            </a:r>
            <a:r>
              <a:rPr sz="1200" spc="-5" dirty="0">
                <a:latin typeface="Times New Roman"/>
                <a:cs typeface="Times New Roman"/>
              </a:rPr>
              <a:t>Today,</a:t>
            </a:r>
            <a:r>
              <a:rPr sz="1200" spc="75" dirty="0">
                <a:latin typeface="Times New Roman"/>
                <a:cs typeface="Times New Roman"/>
              </a:rPr>
              <a:t> </a:t>
            </a:r>
            <a:r>
              <a:rPr sz="1200" dirty="0">
                <a:latin typeface="Times New Roman"/>
                <a:cs typeface="Times New Roman"/>
              </a:rPr>
              <a:t>if</a:t>
            </a:r>
            <a:r>
              <a:rPr sz="1200" spc="80" dirty="0">
                <a:latin typeface="Times New Roman"/>
                <a:cs typeface="Times New Roman"/>
              </a:rPr>
              <a:t> </a:t>
            </a:r>
            <a:r>
              <a:rPr sz="1200" spc="5" dirty="0">
                <a:latin typeface="Times New Roman"/>
                <a:cs typeface="Times New Roman"/>
              </a:rPr>
              <a:t>any</a:t>
            </a:r>
            <a:r>
              <a:rPr sz="1200" spc="45" dirty="0">
                <a:latin typeface="Times New Roman"/>
                <a:cs typeface="Times New Roman"/>
              </a:rPr>
              <a:t> </a:t>
            </a:r>
            <a:r>
              <a:rPr sz="1200" dirty="0">
                <a:latin typeface="Times New Roman"/>
                <a:cs typeface="Times New Roman"/>
              </a:rPr>
              <a:t>one</a:t>
            </a:r>
            <a:r>
              <a:rPr sz="1200" spc="70" dirty="0">
                <a:latin typeface="Times New Roman"/>
                <a:cs typeface="Times New Roman"/>
              </a:rPr>
              <a:t> </a:t>
            </a:r>
            <a:r>
              <a:rPr sz="1200" spc="-5" dirty="0">
                <a:latin typeface="Times New Roman"/>
                <a:cs typeface="Times New Roman"/>
              </a:rPr>
              <a:t>wants</a:t>
            </a:r>
            <a:r>
              <a:rPr sz="1200" spc="70"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spc="-5" dirty="0">
                <a:latin typeface="Times New Roman"/>
                <a:cs typeface="Times New Roman"/>
              </a:rPr>
              <a:t>purchase</a:t>
            </a:r>
            <a:r>
              <a:rPr sz="1200" spc="80" dirty="0">
                <a:latin typeface="Times New Roman"/>
                <a:cs typeface="Times New Roman"/>
              </a:rPr>
              <a:t> </a:t>
            </a:r>
            <a:r>
              <a:rPr sz="1200" dirty="0">
                <a:latin typeface="Times New Roman"/>
                <a:cs typeface="Times New Roman"/>
              </a:rPr>
              <a:t>a</a:t>
            </a:r>
            <a:r>
              <a:rPr sz="1200" spc="65" dirty="0">
                <a:latin typeface="Times New Roman"/>
                <a:cs typeface="Times New Roman"/>
              </a:rPr>
              <a:t> </a:t>
            </a:r>
            <a:r>
              <a:rPr sz="1200" spc="-5" dirty="0">
                <a:latin typeface="Times New Roman"/>
                <a:cs typeface="Times New Roman"/>
              </a:rPr>
              <a:t>product</a:t>
            </a:r>
            <a:r>
              <a:rPr sz="1200" spc="70" dirty="0">
                <a:latin typeface="Times New Roman"/>
                <a:cs typeface="Times New Roman"/>
              </a:rPr>
              <a:t> </a:t>
            </a:r>
            <a:r>
              <a:rPr sz="1200" spc="5" dirty="0">
                <a:latin typeface="Times New Roman"/>
                <a:cs typeface="Times New Roman"/>
              </a:rPr>
              <a:t>or</a:t>
            </a:r>
            <a:r>
              <a:rPr sz="1200" spc="70"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spc="-5" dirty="0">
                <a:latin typeface="Times New Roman"/>
                <a:cs typeface="Times New Roman"/>
              </a:rPr>
              <a:t>give</a:t>
            </a:r>
            <a:r>
              <a:rPr sz="1200" spc="65" dirty="0">
                <a:latin typeface="Times New Roman"/>
                <a:cs typeface="Times New Roman"/>
              </a:rPr>
              <a:t> </a:t>
            </a:r>
            <a:r>
              <a:rPr sz="1200" dirty="0">
                <a:latin typeface="Times New Roman"/>
                <a:cs typeface="Times New Roman"/>
              </a:rPr>
              <a:t>vote </a:t>
            </a:r>
            <a:r>
              <a:rPr sz="1200" spc="-285" dirty="0">
                <a:latin typeface="Times New Roman"/>
                <a:cs typeface="Times New Roman"/>
              </a:rPr>
              <a:t> </a:t>
            </a:r>
            <a:r>
              <a:rPr sz="1200" dirty="0">
                <a:latin typeface="Times New Roman"/>
                <a:cs typeface="Times New Roman"/>
              </a:rPr>
              <a:t>or to </a:t>
            </a:r>
            <a:r>
              <a:rPr sz="1200" spc="-5" dirty="0">
                <a:latin typeface="Times New Roman"/>
                <a:cs typeface="Times New Roman"/>
              </a:rPr>
              <a:t>watch </a:t>
            </a:r>
            <a:r>
              <a:rPr sz="1200" dirty="0">
                <a:latin typeface="Times New Roman"/>
                <a:cs typeface="Times New Roman"/>
              </a:rPr>
              <a:t>a </a:t>
            </a:r>
            <a:r>
              <a:rPr sz="1200" spc="-5" dirty="0">
                <a:latin typeface="Times New Roman"/>
                <a:cs typeface="Times New Roman"/>
              </a:rPr>
              <a:t>movie, etc. </a:t>
            </a:r>
            <a:r>
              <a:rPr sz="1200" dirty="0">
                <a:latin typeface="Times New Roman"/>
                <a:cs typeface="Times New Roman"/>
              </a:rPr>
              <a:t>then that </a:t>
            </a:r>
            <a:r>
              <a:rPr sz="1200" spc="-5" dirty="0">
                <a:latin typeface="Times New Roman"/>
                <a:cs typeface="Times New Roman"/>
              </a:rPr>
              <a:t>person will first wants </a:t>
            </a:r>
            <a:r>
              <a:rPr sz="1200" dirty="0">
                <a:latin typeface="Times New Roman"/>
                <a:cs typeface="Times New Roman"/>
              </a:rPr>
              <a:t>to know </a:t>
            </a:r>
            <a:r>
              <a:rPr sz="1200" spc="-5" dirty="0">
                <a:latin typeface="Times New Roman"/>
                <a:cs typeface="Times New Roman"/>
              </a:rPr>
              <a:t>what are </a:t>
            </a:r>
            <a:r>
              <a:rPr sz="1200" dirty="0">
                <a:latin typeface="Times New Roman"/>
                <a:cs typeface="Times New Roman"/>
              </a:rPr>
              <a:t>other </a:t>
            </a:r>
            <a:r>
              <a:rPr sz="1200" spc="5" dirty="0">
                <a:latin typeface="Times New Roman"/>
                <a:cs typeface="Times New Roman"/>
              </a:rPr>
              <a:t> </a:t>
            </a:r>
            <a:r>
              <a:rPr sz="1200" spc="-5" dirty="0">
                <a:latin typeface="Times New Roman"/>
                <a:cs typeface="Times New Roman"/>
              </a:rPr>
              <a:t>people reviews, </a:t>
            </a:r>
            <a:r>
              <a:rPr sz="1200" dirty="0">
                <a:latin typeface="Times New Roman"/>
                <a:cs typeface="Times New Roman"/>
              </a:rPr>
              <a:t>reactions </a:t>
            </a:r>
            <a:r>
              <a:rPr sz="1200" spc="-5" dirty="0">
                <a:latin typeface="Times New Roman"/>
                <a:cs typeface="Times New Roman"/>
              </a:rPr>
              <a:t>and </a:t>
            </a:r>
            <a:r>
              <a:rPr sz="1200" dirty="0">
                <a:latin typeface="Times New Roman"/>
                <a:cs typeface="Times New Roman"/>
              </a:rPr>
              <a:t>opinions </a:t>
            </a:r>
            <a:r>
              <a:rPr sz="1200" spc="-5" dirty="0">
                <a:latin typeface="Times New Roman"/>
                <a:cs typeface="Times New Roman"/>
              </a:rPr>
              <a:t>about that product </a:t>
            </a:r>
            <a:r>
              <a:rPr sz="1200" dirty="0">
                <a:latin typeface="Times New Roman"/>
                <a:cs typeface="Times New Roman"/>
              </a:rPr>
              <a:t>or </a:t>
            </a:r>
            <a:r>
              <a:rPr sz="1200" spc="-5" dirty="0">
                <a:latin typeface="Times New Roman"/>
                <a:cs typeface="Times New Roman"/>
              </a:rPr>
              <a:t>candidate </a:t>
            </a:r>
            <a:r>
              <a:rPr sz="1200" spc="5" dirty="0">
                <a:latin typeface="Times New Roman"/>
                <a:cs typeface="Times New Roman"/>
              </a:rPr>
              <a:t>or </a:t>
            </a:r>
            <a:r>
              <a:rPr sz="1200" dirty="0">
                <a:latin typeface="Times New Roman"/>
                <a:cs typeface="Times New Roman"/>
              </a:rPr>
              <a:t>movie on </a:t>
            </a:r>
            <a:r>
              <a:rPr sz="1200" spc="5" dirty="0">
                <a:latin typeface="Times New Roman"/>
                <a:cs typeface="Times New Roman"/>
              </a:rPr>
              <a:t> </a:t>
            </a:r>
            <a:r>
              <a:rPr sz="1200" spc="-5" dirty="0">
                <a:latin typeface="Times New Roman"/>
                <a:cs typeface="Times New Roman"/>
              </a:rPr>
              <a:t>social </a:t>
            </a:r>
            <a:r>
              <a:rPr sz="1200" dirty="0">
                <a:latin typeface="Times New Roman"/>
                <a:cs typeface="Times New Roman"/>
              </a:rPr>
              <a:t>media </a:t>
            </a:r>
            <a:r>
              <a:rPr sz="1200" spc="-5" dirty="0">
                <a:latin typeface="Times New Roman"/>
                <a:cs typeface="Times New Roman"/>
              </a:rPr>
              <a:t>websites like Twitter, Facebook, Tumbler, etc. So there is </a:t>
            </a:r>
            <a:r>
              <a:rPr sz="1200" dirty="0">
                <a:latin typeface="Times New Roman"/>
                <a:cs typeface="Times New Roman"/>
              </a:rPr>
              <a:t>a </a:t>
            </a:r>
            <a:r>
              <a:rPr sz="1200" spc="-5" dirty="0">
                <a:latin typeface="Times New Roman"/>
                <a:cs typeface="Times New Roman"/>
              </a:rPr>
              <a:t>need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system </a:t>
            </a:r>
            <a:r>
              <a:rPr sz="1200" dirty="0">
                <a:latin typeface="Times New Roman"/>
                <a:cs typeface="Times New Roman"/>
              </a:rPr>
              <a:t>that </a:t>
            </a:r>
            <a:r>
              <a:rPr sz="1200" spc="-5" dirty="0">
                <a:latin typeface="Times New Roman"/>
                <a:cs typeface="Times New Roman"/>
              </a:rPr>
              <a:t>can </a:t>
            </a:r>
            <a:r>
              <a:rPr sz="1200" dirty="0">
                <a:latin typeface="Times New Roman"/>
                <a:cs typeface="Times New Roman"/>
              </a:rPr>
              <a:t>automatically </a:t>
            </a:r>
            <a:r>
              <a:rPr sz="1200" spc="-5" dirty="0">
                <a:latin typeface="Times New Roman"/>
                <a:cs typeface="Times New Roman"/>
              </a:rPr>
              <a:t>generate sentiment analysis from </a:t>
            </a:r>
            <a:r>
              <a:rPr sz="1200" dirty="0">
                <a:latin typeface="Times New Roman"/>
                <a:cs typeface="Times New Roman"/>
              </a:rPr>
              <a:t>this </a:t>
            </a:r>
            <a:r>
              <a:rPr sz="1200" spc="-5" dirty="0">
                <a:latin typeface="Times New Roman"/>
                <a:cs typeface="Times New Roman"/>
              </a:rPr>
              <a:t>huge amount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data.</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5"/>
              </a:spcBef>
            </a:pPr>
            <a:endParaRPr sz="1050" dirty="0">
              <a:latin typeface="Times New Roman"/>
              <a:cs typeface="Times New Roman"/>
            </a:endParaRPr>
          </a:p>
          <a:p>
            <a:pPr marL="280670" lvl="1" indent="-268605" algn="just">
              <a:lnSpc>
                <a:spcPct val="100000"/>
              </a:lnSpc>
              <a:buAutoNum type="arabicPeriod"/>
              <a:tabLst>
                <a:tab pos="281305" algn="l"/>
              </a:tabLst>
            </a:pPr>
            <a:r>
              <a:rPr sz="1400" b="1" spc="-5" dirty="0">
                <a:latin typeface="Times New Roman"/>
                <a:cs typeface="Times New Roman"/>
              </a:rPr>
              <a:t>Objectives</a:t>
            </a:r>
            <a:endParaRPr sz="1400" dirty="0">
              <a:latin typeface="Times New Roman"/>
              <a:cs typeface="Times New Roman"/>
            </a:endParaRPr>
          </a:p>
          <a:p>
            <a:pPr marL="12700" marR="9525" algn="just">
              <a:lnSpc>
                <a:spcPct val="141300"/>
              </a:lnSpc>
              <a:spcBef>
                <a:spcPts val="170"/>
              </a:spcBef>
            </a:pPr>
            <a:r>
              <a:rPr sz="1200" dirty="0">
                <a:latin typeface="Times New Roman"/>
                <a:cs typeface="Times New Roman"/>
              </a:rPr>
              <a:t>The main </a:t>
            </a:r>
            <a:r>
              <a:rPr sz="1200" spc="-5" dirty="0">
                <a:latin typeface="Times New Roman"/>
                <a:cs typeface="Times New Roman"/>
              </a:rPr>
              <a:t>objective </a:t>
            </a:r>
            <a:r>
              <a:rPr sz="1200" dirty="0">
                <a:latin typeface="Times New Roman"/>
                <a:cs typeface="Times New Roman"/>
              </a:rPr>
              <a:t>of this </a:t>
            </a:r>
            <a:r>
              <a:rPr sz="1200" spc="-5" dirty="0">
                <a:latin typeface="Times New Roman"/>
                <a:cs typeface="Times New Roman"/>
              </a:rPr>
              <a:t>thesis work is </a:t>
            </a:r>
            <a:r>
              <a:rPr sz="1200" dirty="0">
                <a:latin typeface="Times New Roman"/>
                <a:cs typeface="Times New Roman"/>
              </a:rPr>
              <a:t>to </a:t>
            </a:r>
            <a:r>
              <a:rPr sz="1200" spc="-5" dirty="0">
                <a:latin typeface="Times New Roman"/>
                <a:cs typeface="Times New Roman"/>
              </a:rPr>
              <a:t>perform </a:t>
            </a:r>
            <a:r>
              <a:rPr sz="1200" dirty="0">
                <a:latin typeface="Times New Roman"/>
                <a:cs typeface="Times New Roman"/>
              </a:rPr>
              <a:t>the </a:t>
            </a:r>
            <a:r>
              <a:rPr sz="1200" spc="-5" dirty="0">
                <a:latin typeface="Times New Roman"/>
                <a:cs typeface="Times New Roman"/>
              </a:rPr>
              <a:t>sentiment analysis </a:t>
            </a:r>
            <a:r>
              <a:rPr lang="en-IN" sz="1200" spc="-5" dirty="0" smtClean="0">
                <a:latin typeface="Times New Roman"/>
                <a:cs typeface="Times New Roman"/>
              </a:rPr>
              <a:t>on consumer perception using social media  </a:t>
            </a:r>
            <a:r>
              <a:rPr sz="1200" dirty="0" smtClean="0">
                <a:latin typeface="Times New Roman"/>
                <a:cs typeface="Times New Roman"/>
              </a:rPr>
              <a:t>such </a:t>
            </a:r>
            <a:r>
              <a:rPr sz="1200" dirty="0">
                <a:latin typeface="Times New Roman"/>
                <a:cs typeface="Times New Roman"/>
              </a:rPr>
              <a:t>that </a:t>
            </a:r>
            <a:r>
              <a:rPr sz="1200" spc="-5" dirty="0">
                <a:latin typeface="Times New Roman"/>
                <a:cs typeface="Times New Roman"/>
              </a:rPr>
              <a:t>people </a:t>
            </a:r>
            <a:r>
              <a:rPr sz="1200" dirty="0">
                <a:latin typeface="Times New Roman"/>
                <a:cs typeface="Times New Roman"/>
              </a:rPr>
              <a:t>opinions </a:t>
            </a:r>
            <a:r>
              <a:rPr sz="1200" spc="-5" dirty="0">
                <a:latin typeface="Times New Roman"/>
                <a:cs typeface="Times New Roman"/>
              </a:rPr>
              <a:t>about </a:t>
            </a:r>
            <a:r>
              <a:rPr sz="1200" dirty="0" smtClean="0">
                <a:latin typeface="Times New Roman"/>
                <a:cs typeface="Times New Roman"/>
              </a:rPr>
              <a:t>the </a:t>
            </a:r>
            <a:r>
              <a:rPr lang="en-IN" sz="1200" dirty="0" smtClean="0">
                <a:latin typeface="Times New Roman"/>
                <a:cs typeface="Times New Roman"/>
              </a:rPr>
              <a:t>product and services . </a:t>
            </a:r>
            <a:r>
              <a:rPr sz="1200" spc="-5" dirty="0" smtClean="0">
                <a:latin typeface="Times New Roman"/>
                <a:cs typeface="Times New Roman"/>
              </a:rPr>
              <a:t>which</a:t>
            </a:r>
            <a:r>
              <a:rPr sz="1200" spc="15" dirty="0" smtClean="0">
                <a:latin typeface="Times New Roman"/>
                <a:cs typeface="Times New Roman"/>
              </a:rPr>
              <a:t> </a:t>
            </a:r>
            <a:r>
              <a:rPr sz="1200" spc="-5" dirty="0">
                <a:latin typeface="Times New Roman"/>
                <a:cs typeface="Times New Roman"/>
              </a:rPr>
              <a:t>are</a:t>
            </a:r>
            <a:r>
              <a:rPr sz="1200" dirty="0">
                <a:latin typeface="Times New Roman"/>
                <a:cs typeface="Times New Roman"/>
              </a:rPr>
              <a:t> </a:t>
            </a:r>
            <a:r>
              <a:rPr sz="1200" spc="-5" dirty="0">
                <a:latin typeface="Times New Roman"/>
                <a:cs typeface="Times New Roman"/>
              </a:rPr>
              <a:t>extracted</a:t>
            </a:r>
            <a:r>
              <a:rPr sz="1200" dirty="0">
                <a:latin typeface="Times New Roman"/>
                <a:cs typeface="Times New Roman"/>
              </a:rPr>
              <a:t> </a:t>
            </a:r>
            <a:r>
              <a:rPr sz="1200" spc="-5" dirty="0">
                <a:latin typeface="Times New Roman"/>
                <a:cs typeface="Times New Roman"/>
              </a:rPr>
              <a:t>from</a:t>
            </a:r>
            <a:r>
              <a:rPr sz="1200" spc="5" dirty="0">
                <a:latin typeface="Times New Roman"/>
                <a:cs typeface="Times New Roman"/>
              </a:rPr>
              <a:t> </a:t>
            </a:r>
            <a:r>
              <a:rPr sz="1200" spc="-5" dirty="0">
                <a:latin typeface="Times New Roman"/>
                <a:cs typeface="Times New Roman"/>
              </a:rPr>
              <a:t>Twitter.</a:t>
            </a:r>
            <a:endParaRPr sz="1200" dirty="0">
              <a:latin typeface="Times New Roman"/>
              <a:cs typeface="Times New Roman"/>
            </a:endParaRPr>
          </a:p>
          <a:p>
            <a:pPr marL="12700" marR="8255" algn="just">
              <a:lnSpc>
                <a:spcPct val="138300"/>
              </a:lnSpc>
              <a:spcBef>
                <a:spcPts val="155"/>
              </a:spcBef>
            </a:pPr>
            <a:r>
              <a:rPr sz="1200" dirty="0">
                <a:latin typeface="Times New Roman"/>
                <a:cs typeface="Times New Roman"/>
              </a:rPr>
              <a:t>Thus to achieve </a:t>
            </a:r>
            <a:r>
              <a:rPr sz="1200" spc="-5" dirty="0">
                <a:latin typeface="Times New Roman"/>
                <a:cs typeface="Times New Roman"/>
              </a:rPr>
              <a:t>this objective </a:t>
            </a:r>
            <a:r>
              <a:rPr sz="1200" dirty="0">
                <a:latin typeface="Times New Roman"/>
                <a:cs typeface="Times New Roman"/>
              </a:rPr>
              <a:t>we build a classifier based on supervised learning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perform</a:t>
            </a:r>
            <a:r>
              <a:rPr sz="1200" dirty="0">
                <a:latin typeface="Times New Roman"/>
                <a:cs typeface="Times New Roman"/>
              </a:rPr>
              <a:t> live</a:t>
            </a:r>
            <a:r>
              <a:rPr sz="1200" spc="5" dirty="0">
                <a:latin typeface="Times New Roman"/>
                <a:cs typeface="Times New Roman"/>
              </a:rPr>
              <a:t> </a:t>
            </a:r>
            <a:r>
              <a:rPr sz="1200" spc="-5" dirty="0">
                <a:latin typeface="Times New Roman"/>
                <a:cs typeface="Times New Roman"/>
              </a:rPr>
              <a:t>sentiment</a:t>
            </a:r>
            <a:r>
              <a:rPr sz="1200" spc="5" dirty="0">
                <a:latin typeface="Times New Roman"/>
                <a:cs typeface="Times New Roman"/>
              </a:rPr>
              <a:t> </a:t>
            </a:r>
            <a:r>
              <a:rPr sz="1200" spc="-5" dirty="0">
                <a:latin typeface="Times New Roman"/>
                <a:cs typeface="Times New Roman"/>
              </a:rPr>
              <a:t>analysis</a:t>
            </a:r>
            <a:r>
              <a:rPr sz="1200" dirty="0">
                <a:latin typeface="Times New Roman"/>
                <a:cs typeface="Times New Roman"/>
              </a:rPr>
              <a:t> on</a:t>
            </a:r>
            <a:r>
              <a:rPr sz="1200" spc="5" dirty="0">
                <a:latin typeface="Times New Roman"/>
                <a:cs typeface="Times New Roman"/>
              </a:rPr>
              <a:t> </a:t>
            </a:r>
            <a:r>
              <a:rPr sz="1200" spc="-5" dirty="0">
                <a:latin typeface="Times New Roman"/>
                <a:cs typeface="Times New Roman"/>
              </a:rPr>
              <a:t>data</a:t>
            </a:r>
            <a:r>
              <a:rPr sz="1200" spc="10" dirty="0">
                <a:latin typeface="Times New Roman"/>
                <a:cs typeface="Times New Roman"/>
              </a:rPr>
              <a:t> </a:t>
            </a:r>
            <a:r>
              <a:rPr sz="1200" spc="-5" dirty="0">
                <a:latin typeface="Times New Roman"/>
                <a:cs typeface="Times New Roman"/>
              </a:rPr>
              <a:t>collected</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different</a:t>
            </a:r>
            <a:r>
              <a:rPr sz="1200" spc="5" dirty="0">
                <a:latin typeface="Times New Roman"/>
                <a:cs typeface="Times New Roman"/>
              </a:rPr>
              <a:t> </a:t>
            </a:r>
            <a:r>
              <a:rPr sz="1200" spc="-5" dirty="0">
                <a:latin typeface="Times New Roman"/>
                <a:cs typeface="Times New Roman"/>
              </a:rPr>
              <a:t>political</a:t>
            </a:r>
            <a:r>
              <a:rPr sz="1200" spc="5" dirty="0">
                <a:latin typeface="Times New Roman"/>
                <a:cs typeface="Times New Roman"/>
              </a:rPr>
              <a:t> </a:t>
            </a:r>
            <a:r>
              <a:rPr sz="1200" dirty="0">
                <a:latin typeface="Times New Roman"/>
                <a:cs typeface="Times New Roman"/>
              </a:rPr>
              <a:t>parties.</a:t>
            </a:r>
          </a:p>
          <a:p>
            <a:pPr>
              <a:lnSpc>
                <a:spcPct val="100000"/>
              </a:lnSpc>
            </a:pPr>
            <a:endParaRPr sz="1300" dirty="0">
              <a:latin typeface="Times New Roman"/>
              <a:cs typeface="Times New Roman"/>
            </a:endParaRPr>
          </a:p>
          <a:p>
            <a:pPr>
              <a:lnSpc>
                <a:spcPct val="100000"/>
              </a:lnSpc>
              <a:spcBef>
                <a:spcPts val="30"/>
              </a:spcBef>
            </a:pPr>
            <a:endParaRPr sz="1050" dirty="0">
              <a:latin typeface="Times New Roman"/>
              <a:cs typeface="Times New Roman"/>
            </a:endParaRPr>
          </a:p>
          <a:p>
            <a:pPr marL="280670" lvl="1" indent="-268605">
              <a:lnSpc>
                <a:spcPct val="100000"/>
              </a:lnSpc>
              <a:buAutoNum type="arabicPeriod" startAt="2"/>
              <a:tabLst>
                <a:tab pos="281305" algn="l"/>
              </a:tabLst>
            </a:pPr>
            <a:r>
              <a:rPr sz="1400" b="1" spc="-5" dirty="0">
                <a:latin typeface="Times New Roman"/>
                <a:cs typeface="Times New Roman"/>
              </a:rPr>
              <a:t>Methodology</a:t>
            </a:r>
            <a:endParaRPr sz="1400" dirty="0">
              <a:latin typeface="Times New Roman"/>
              <a:cs typeface="Times New Roman"/>
            </a:endParaRPr>
          </a:p>
          <a:p>
            <a:pPr marL="12700" marR="5080">
              <a:lnSpc>
                <a:spcPct val="138300"/>
              </a:lnSpc>
              <a:spcBef>
                <a:spcPts val="235"/>
              </a:spcBef>
            </a:pPr>
            <a:r>
              <a:rPr sz="1200" dirty="0">
                <a:latin typeface="Times New Roman"/>
                <a:cs typeface="Times New Roman"/>
              </a:rPr>
              <a:t>To</a:t>
            </a:r>
            <a:r>
              <a:rPr sz="1200" spc="90" dirty="0">
                <a:latin typeface="Times New Roman"/>
                <a:cs typeface="Times New Roman"/>
              </a:rPr>
              <a:t> </a:t>
            </a:r>
            <a:r>
              <a:rPr sz="1200" spc="-5" dirty="0">
                <a:latin typeface="Times New Roman"/>
                <a:cs typeface="Times New Roman"/>
              </a:rPr>
              <a:t>achieve</a:t>
            </a:r>
            <a:r>
              <a:rPr sz="1200" spc="90" dirty="0">
                <a:latin typeface="Times New Roman"/>
                <a:cs typeface="Times New Roman"/>
              </a:rPr>
              <a:t> </a:t>
            </a:r>
            <a:r>
              <a:rPr sz="1200" dirty="0">
                <a:latin typeface="Times New Roman"/>
                <a:cs typeface="Times New Roman"/>
              </a:rPr>
              <a:t>this</a:t>
            </a:r>
            <a:r>
              <a:rPr sz="1200" spc="95" dirty="0">
                <a:latin typeface="Times New Roman"/>
                <a:cs typeface="Times New Roman"/>
              </a:rPr>
              <a:t> </a:t>
            </a:r>
            <a:r>
              <a:rPr sz="1200" spc="-5" dirty="0">
                <a:latin typeface="Times New Roman"/>
                <a:cs typeface="Times New Roman"/>
              </a:rPr>
              <a:t>objective</a:t>
            </a:r>
            <a:r>
              <a:rPr sz="1200" spc="95" dirty="0">
                <a:latin typeface="Times New Roman"/>
                <a:cs typeface="Times New Roman"/>
              </a:rPr>
              <a:t> </a:t>
            </a:r>
            <a:r>
              <a:rPr sz="1200" spc="-5" dirty="0">
                <a:latin typeface="Times New Roman"/>
                <a:cs typeface="Times New Roman"/>
              </a:rPr>
              <a:t>discussed</a:t>
            </a:r>
            <a:r>
              <a:rPr sz="1200" spc="90" dirty="0">
                <a:latin typeface="Times New Roman"/>
                <a:cs typeface="Times New Roman"/>
              </a:rPr>
              <a:t> </a:t>
            </a:r>
            <a:r>
              <a:rPr sz="1200" spc="-5" dirty="0">
                <a:latin typeface="Times New Roman"/>
                <a:cs typeface="Times New Roman"/>
              </a:rPr>
              <a:t>above</a:t>
            </a:r>
            <a:r>
              <a:rPr sz="1200" spc="95" dirty="0">
                <a:latin typeface="Times New Roman"/>
                <a:cs typeface="Times New Roman"/>
              </a:rPr>
              <a:t> </a:t>
            </a:r>
            <a:r>
              <a:rPr sz="1200" dirty="0">
                <a:latin typeface="Times New Roman"/>
                <a:cs typeface="Times New Roman"/>
              </a:rPr>
              <a:t>in</a:t>
            </a:r>
            <a:r>
              <a:rPr sz="1200" spc="95" dirty="0">
                <a:latin typeface="Times New Roman"/>
                <a:cs typeface="Times New Roman"/>
              </a:rPr>
              <a:t> </a:t>
            </a:r>
            <a:r>
              <a:rPr sz="1200" dirty="0">
                <a:latin typeface="Times New Roman"/>
                <a:cs typeface="Times New Roman"/>
              </a:rPr>
              <a:t>section</a:t>
            </a:r>
            <a:r>
              <a:rPr sz="1200" spc="95" dirty="0">
                <a:latin typeface="Times New Roman"/>
                <a:cs typeface="Times New Roman"/>
              </a:rPr>
              <a:t> </a:t>
            </a:r>
            <a:r>
              <a:rPr sz="1200" dirty="0">
                <a:latin typeface="Times New Roman"/>
                <a:cs typeface="Times New Roman"/>
              </a:rPr>
              <a:t>3.1,</a:t>
            </a:r>
            <a:r>
              <a:rPr sz="1200" spc="90" dirty="0">
                <a:latin typeface="Times New Roman"/>
                <a:cs typeface="Times New Roman"/>
              </a:rPr>
              <a:t> </a:t>
            </a:r>
            <a:r>
              <a:rPr sz="1200" dirty="0">
                <a:latin typeface="Times New Roman"/>
                <a:cs typeface="Times New Roman"/>
              </a:rPr>
              <a:t>the</a:t>
            </a:r>
            <a:r>
              <a:rPr sz="1200" spc="95" dirty="0">
                <a:latin typeface="Times New Roman"/>
                <a:cs typeface="Times New Roman"/>
              </a:rPr>
              <a:t> </a:t>
            </a:r>
            <a:r>
              <a:rPr sz="1200" dirty="0">
                <a:latin typeface="Times New Roman"/>
                <a:cs typeface="Times New Roman"/>
              </a:rPr>
              <a:t>following</a:t>
            </a:r>
            <a:r>
              <a:rPr sz="1200" spc="70" dirty="0">
                <a:latin typeface="Times New Roman"/>
                <a:cs typeface="Times New Roman"/>
              </a:rPr>
              <a:t> </a:t>
            </a:r>
            <a:r>
              <a:rPr sz="1200" dirty="0">
                <a:latin typeface="Times New Roman"/>
                <a:cs typeface="Times New Roman"/>
              </a:rPr>
              <a:t>methodology </a:t>
            </a:r>
            <a:r>
              <a:rPr sz="1200" spc="-285" dirty="0">
                <a:latin typeface="Times New Roman"/>
                <a:cs typeface="Times New Roman"/>
              </a:rPr>
              <a:t> </a:t>
            </a:r>
            <a:r>
              <a:rPr sz="1200" spc="-5" dirty="0">
                <a:latin typeface="Times New Roman"/>
                <a:cs typeface="Times New Roman"/>
              </a:rPr>
              <a:t>is used:</a:t>
            </a:r>
            <a:endParaRPr sz="1200" dirty="0">
              <a:latin typeface="Times New Roman"/>
              <a:cs typeface="Times New Roman"/>
            </a:endParaRPr>
          </a:p>
          <a:p>
            <a:pPr marL="469900" marR="7620" indent="-228600">
              <a:lnSpc>
                <a:spcPct val="138300"/>
              </a:lnSpc>
              <a:spcBef>
                <a:spcPts val="254"/>
              </a:spcBef>
            </a:pPr>
            <a:r>
              <a:rPr sz="1200" dirty="0">
                <a:latin typeface="Arial MT"/>
                <a:cs typeface="Arial MT"/>
              </a:rPr>
              <a:t>∑</a:t>
            </a:r>
            <a:r>
              <a:rPr sz="1200" spc="285" dirty="0">
                <a:latin typeface="Arial MT"/>
                <a:cs typeface="Arial MT"/>
              </a:rPr>
              <a:t> </a:t>
            </a:r>
            <a:r>
              <a:rPr sz="1200" spc="-5" dirty="0">
                <a:latin typeface="Times New Roman"/>
                <a:cs typeface="Times New Roman"/>
              </a:rPr>
              <a:t>A</a:t>
            </a:r>
            <a:r>
              <a:rPr sz="1200" spc="80" dirty="0">
                <a:latin typeface="Times New Roman"/>
                <a:cs typeface="Times New Roman"/>
              </a:rPr>
              <a:t> </a:t>
            </a:r>
            <a:r>
              <a:rPr sz="1200" spc="-5" dirty="0">
                <a:latin typeface="Times New Roman"/>
                <a:cs typeface="Times New Roman"/>
              </a:rPr>
              <a:t>thorough</a:t>
            </a:r>
            <a:r>
              <a:rPr sz="1200" spc="90" dirty="0">
                <a:latin typeface="Times New Roman"/>
                <a:cs typeface="Times New Roman"/>
              </a:rPr>
              <a:t> </a:t>
            </a:r>
            <a:r>
              <a:rPr sz="1200" dirty="0">
                <a:latin typeface="Times New Roman"/>
                <a:cs typeface="Times New Roman"/>
              </a:rPr>
              <a:t>study</a:t>
            </a:r>
            <a:r>
              <a:rPr sz="1200" spc="60" dirty="0">
                <a:latin typeface="Times New Roman"/>
                <a:cs typeface="Times New Roman"/>
              </a:rPr>
              <a:t> </a:t>
            </a:r>
            <a:r>
              <a:rPr sz="1200" spc="5" dirty="0">
                <a:latin typeface="Times New Roman"/>
                <a:cs typeface="Times New Roman"/>
              </a:rPr>
              <a:t>of</a:t>
            </a:r>
            <a:r>
              <a:rPr sz="1200" spc="75" dirty="0">
                <a:latin typeface="Times New Roman"/>
                <a:cs typeface="Times New Roman"/>
              </a:rPr>
              <a:t> </a:t>
            </a:r>
            <a:r>
              <a:rPr sz="1200" dirty="0">
                <a:latin typeface="Times New Roman"/>
                <a:cs typeface="Times New Roman"/>
              </a:rPr>
              <a:t>existing</a:t>
            </a:r>
            <a:r>
              <a:rPr sz="1200" spc="70" dirty="0">
                <a:latin typeface="Times New Roman"/>
                <a:cs typeface="Times New Roman"/>
              </a:rPr>
              <a:t> </a:t>
            </a:r>
            <a:r>
              <a:rPr sz="1200" spc="-5" dirty="0">
                <a:latin typeface="Times New Roman"/>
                <a:cs typeface="Times New Roman"/>
              </a:rPr>
              <a:t>approaches</a:t>
            </a:r>
            <a:r>
              <a:rPr sz="1200" spc="85" dirty="0">
                <a:latin typeface="Times New Roman"/>
                <a:cs typeface="Times New Roman"/>
              </a:rPr>
              <a:t> </a:t>
            </a:r>
            <a:r>
              <a:rPr sz="1200" spc="-5" dirty="0">
                <a:latin typeface="Times New Roman"/>
                <a:cs typeface="Times New Roman"/>
              </a:rPr>
              <a:t>and</a:t>
            </a:r>
            <a:r>
              <a:rPr sz="1200" spc="80" dirty="0">
                <a:latin typeface="Times New Roman"/>
                <a:cs typeface="Times New Roman"/>
              </a:rPr>
              <a:t> </a:t>
            </a:r>
            <a:r>
              <a:rPr sz="1200" dirty="0">
                <a:latin typeface="Times New Roman"/>
                <a:cs typeface="Times New Roman"/>
              </a:rPr>
              <a:t>techniques</a:t>
            </a:r>
            <a:r>
              <a:rPr sz="1200" spc="80" dirty="0">
                <a:latin typeface="Times New Roman"/>
                <a:cs typeface="Times New Roman"/>
              </a:rPr>
              <a:t> </a:t>
            </a:r>
            <a:r>
              <a:rPr sz="1200" dirty="0">
                <a:latin typeface="Times New Roman"/>
                <a:cs typeface="Times New Roman"/>
              </a:rPr>
              <a:t>in</a:t>
            </a:r>
            <a:r>
              <a:rPr sz="1200" spc="90" dirty="0">
                <a:latin typeface="Times New Roman"/>
                <a:cs typeface="Times New Roman"/>
              </a:rPr>
              <a:t> </a:t>
            </a:r>
            <a:r>
              <a:rPr sz="1200" spc="-5" dirty="0">
                <a:latin typeface="Times New Roman"/>
                <a:cs typeface="Times New Roman"/>
              </a:rPr>
              <a:t>field</a:t>
            </a:r>
            <a:r>
              <a:rPr sz="1200" spc="85" dirty="0">
                <a:latin typeface="Times New Roman"/>
                <a:cs typeface="Times New Roman"/>
              </a:rPr>
              <a:t> </a:t>
            </a:r>
            <a:r>
              <a:rPr sz="1200" dirty="0">
                <a:latin typeface="Times New Roman"/>
                <a:cs typeface="Times New Roman"/>
              </a:rPr>
              <a:t>of</a:t>
            </a:r>
            <a:r>
              <a:rPr sz="1200" spc="75" dirty="0">
                <a:latin typeface="Times New Roman"/>
                <a:cs typeface="Times New Roman"/>
              </a:rPr>
              <a:t> </a:t>
            </a:r>
            <a:r>
              <a:rPr sz="1200" dirty="0">
                <a:latin typeface="Times New Roman"/>
                <a:cs typeface="Times New Roman"/>
              </a:rPr>
              <a:t>sentiment </a:t>
            </a:r>
            <a:r>
              <a:rPr sz="1200" spc="-285" dirty="0">
                <a:latin typeface="Times New Roman"/>
                <a:cs typeface="Times New Roman"/>
              </a:rPr>
              <a:t> </a:t>
            </a:r>
            <a:r>
              <a:rPr sz="1200" spc="-5" dirty="0">
                <a:latin typeface="Times New Roman"/>
                <a:cs typeface="Times New Roman"/>
              </a:rPr>
              <a:t>analysis.</a:t>
            </a:r>
            <a:endParaRPr sz="1200" dirty="0">
              <a:latin typeface="Times New Roman"/>
              <a:cs typeface="Times New Roman"/>
            </a:endParaRPr>
          </a:p>
          <a:p>
            <a:pPr marL="241300">
              <a:lnSpc>
                <a:spcPct val="100000"/>
              </a:lnSpc>
              <a:spcBef>
                <a:spcPts val="720"/>
              </a:spcBef>
            </a:pPr>
            <a:r>
              <a:rPr sz="1200" dirty="0">
                <a:latin typeface="Arial MT"/>
                <a:cs typeface="Arial MT"/>
              </a:rPr>
              <a:t>∑</a:t>
            </a:r>
            <a:r>
              <a:rPr sz="1200" spc="615" dirty="0">
                <a:latin typeface="Arial MT"/>
                <a:cs typeface="Arial MT"/>
              </a:rPr>
              <a:t> </a:t>
            </a:r>
            <a:r>
              <a:rPr sz="1200" spc="-5" dirty="0">
                <a:latin typeface="Times New Roman"/>
                <a:cs typeface="Times New Roman"/>
              </a:rPr>
              <a:t>Collection</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related</a:t>
            </a:r>
            <a:r>
              <a:rPr sz="1200" spc="5" dirty="0">
                <a:latin typeface="Times New Roman"/>
                <a:cs typeface="Times New Roman"/>
              </a:rPr>
              <a:t> </a:t>
            </a:r>
            <a:r>
              <a:rPr sz="1200" dirty="0">
                <a:latin typeface="Times New Roman"/>
                <a:cs typeface="Times New Roman"/>
              </a:rPr>
              <a:t>data</a:t>
            </a:r>
            <a:r>
              <a:rPr sz="1200" spc="10" dirty="0">
                <a:latin typeface="Times New Roman"/>
                <a:cs typeface="Times New Roman"/>
              </a:rPr>
              <a:t> </a:t>
            </a:r>
            <a:r>
              <a:rPr sz="1200" spc="-5" dirty="0">
                <a:latin typeface="Times New Roman"/>
                <a:cs typeface="Times New Roman"/>
              </a:rPr>
              <a:t>from</a:t>
            </a:r>
            <a:r>
              <a:rPr sz="1200" spc="5" dirty="0">
                <a:latin typeface="Times New Roman"/>
                <a:cs typeface="Times New Roman"/>
              </a:rPr>
              <a:t> </a:t>
            </a:r>
            <a:r>
              <a:rPr sz="1200" spc="-5" dirty="0">
                <a:latin typeface="Times New Roman"/>
                <a:cs typeface="Times New Roman"/>
              </a:rPr>
              <a:t>Twitter</a:t>
            </a:r>
            <a:r>
              <a:rPr sz="1200" spc="-10"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dirty="0">
                <a:latin typeface="Times New Roman"/>
                <a:cs typeface="Times New Roman"/>
              </a:rPr>
              <a:t>the help of</a:t>
            </a:r>
            <a:r>
              <a:rPr sz="1200" spc="5" dirty="0">
                <a:latin typeface="Times New Roman"/>
                <a:cs typeface="Times New Roman"/>
              </a:rPr>
              <a:t> </a:t>
            </a:r>
            <a:r>
              <a:rPr sz="1200" spc="-5" dirty="0">
                <a:latin typeface="Times New Roman"/>
                <a:cs typeface="Times New Roman"/>
              </a:rPr>
              <a:t>Twitter </a:t>
            </a:r>
            <a:r>
              <a:rPr sz="1200" dirty="0">
                <a:latin typeface="Times New Roman"/>
                <a:cs typeface="Times New Roman"/>
              </a:rPr>
              <a:t>API</a:t>
            </a:r>
          </a:p>
          <a:p>
            <a:pPr marL="241300">
              <a:lnSpc>
                <a:spcPct val="100000"/>
              </a:lnSpc>
              <a:spcBef>
                <a:spcPts val="705"/>
              </a:spcBef>
            </a:pPr>
            <a:r>
              <a:rPr sz="1200" dirty="0">
                <a:latin typeface="Arial MT"/>
                <a:cs typeface="Arial MT"/>
              </a:rPr>
              <a:t>∑</a:t>
            </a:r>
            <a:r>
              <a:rPr sz="1200" spc="620" dirty="0">
                <a:latin typeface="Arial MT"/>
                <a:cs typeface="Arial MT"/>
              </a:rPr>
              <a:t> </a:t>
            </a:r>
            <a:r>
              <a:rPr sz="1200" spc="-5" dirty="0">
                <a:latin typeface="Times New Roman"/>
                <a:cs typeface="Times New Roman"/>
              </a:rPr>
              <a:t>Pre-processing</a:t>
            </a:r>
            <a:r>
              <a:rPr sz="1200" spc="-10" dirty="0">
                <a:latin typeface="Times New Roman"/>
                <a:cs typeface="Times New Roman"/>
              </a:rPr>
              <a:t> </a:t>
            </a:r>
            <a:r>
              <a:rPr sz="1200" spc="5" dirty="0">
                <a:latin typeface="Times New Roman"/>
                <a:cs typeface="Times New Roman"/>
              </a:rPr>
              <a:t>of </a:t>
            </a:r>
            <a:r>
              <a:rPr sz="1200" spc="-5" dirty="0">
                <a:latin typeface="Times New Roman"/>
                <a:cs typeface="Times New Roman"/>
              </a:rPr>
              <a:t>data</a:t>
            </a:r>
            <a:r>
              <a:rPr sz="1200" spc="10" dirty="0">
                <a:latin typeface="Times New Roman"/>
                <a:cs typeface="Times New Roman"/>
              </a:rPr>
              <a:t> </a:t>
            </a:r>
            <a:r>
              <a:rPr sz="1200" spc="-5" dirty="0">
                <a:latin typeface="Times New Roman"/>
                <a:cs typeface="Times New Roman"/>
              </a:rPr>
              <a:t>collected</a:t>
            </a:r>
            <a:r>
              <a:rPr sz="1200" spc="5" dirty="0">
                <a:latin typeface="Times New Roman"/>
                <a:cs typeface="Times New Roman"/>
              </a:rPr>
              <a:t> </a:t>
            </a:r>
            <a:r>
              <a:rPr sz="1200" spc="-5" dirty="0">
                <a:latin typeface="Times New Roman"/>
                <a:cs typeface="Times New Roman"/>
              </a:rPr>
              <a:t>from</a:t>
            </a:r>
            <a:r>
              <a:rPr sz="1200" spc="5" dirty="0">
                <a:latin typeface="Times New Roman"/>
                <a:cs typeface="Times New Roman"/>
              </a:rPr>
              <a:t> </a:t>
            </a:r>
            <a:r>
              <a:rPr sz="1200" spc="-5" dirty="0">
                <a:latin typeface="Times New Roman"/>
                <a:cs typeface="Times New Roman"/>
              </a:rPr>
              <a:t>Twitter so</a:t>
            </a:r>
            <a:r>
              <a:rPr sz="1200" spc="5" dirty="0">
                <a:latin typeface="Times New Roman"/>
                <a:cs typeface="Times New Roman"/>
              </a:rPr>
              <a:t> </a:t>
            </a:r>
            <a:r>
              <a:rPr sz="1200" dirty="0">
                <a:latin typeface="Times New Roman"/>
                <a:cs typeface="Times New Roman"/>
              </a:rPr>
              <a:t>that</a:t>
            </a:r>
            <a:r>
              <a:rPr sz="1200" spc="5" dirty="0">
                <a:latin typeface="Times New Roman"/>
                <a:cs typeface="Times New Roman"/>
              </a:rPr>
              <a:t> </a:t>
            </a:r>
            <a:r>
              <a:rPr sz="1200" dirty="0">
                <a:latin typeface="Times New Roman"/>
                <a:cs typeface="Times New Roman"/>
              </a:rPr>
              <a:t>it</a:t>
            </a:r>
            <a:r>
              <a:rPr sz="1200" spc="5" dirty="0">
                <a:latin typeface="Times New Roman"/>
                <a:cs typeface="Times New Roman"/>
              </a:rPr>
              <a:t> </a:t>
            </a:r>
            <a:r>
              <a:rPr sz="1200" spc="-5" dirty="0">
                <a:latin typeface="Times New Roman"/>
                <a:cs typeface="Times New Roman"/>
              </a:rPr>
              <a:t>can</a:t>
            </a:r>
            <a:r>
              <a:rPr sz="1200" spc="5" dirty="0">
                <a:latin typeface="Times New Roman"/>
                <a:cs typeface="Times New Roman"/>
              </a:rPr>
              <a:t> </a:t>
            </a:r>
            <a:r>
              <a:rPr sz="1200" dirty="0">
                <a:latin typeface="Times New Roman"/>
                <a:cs typeface="Times New Roman"/>
              </a:rPr>
              <a:t>be </a:t>
            </a:r>
            <a:r>
              <a:rPr sz="1200" spc="-5" dirty="0">
                <a:latin typeface="Times New Roman"/>
                <a:cs typeface="Times New Roman"/>
              </a:rPr>
              <a:t>fit</a:t>
            </a:r>
            <a:r>
              <a:rPr sz="1200" spc="5" dirty="0">
                <a:latin typeface="Times New Roman"/>
                <a:cs typeface="Times New Roman"/>
              </a:rPr>
              <a:t> </a:t>
            </a:r>
            <a:r>
              <a:rPr sz="1200" spc="-5" dirty="0">
                <a:latin typeface="Times New Roman"/>
                <a:cs typeface="Times New Roman"/>
              </a:rPr>
              <a:t>for</a:t>
            </a:r>
            <a:r>
              <a:rPr sz="1200" dirty="0">
                <a:latin typeface="Times New Roman"/>
                <a:cs typeface="Times New Roman"/>
              </a:rPr>
              <a:t> mining.</a:t>
            </a:r>
          </a:p>
        </p:txBody>
      </p:sp>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19</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20</a:t>
            </a:r>
          </a:p>
        </p:txBody>
      </p:sp>
      <p:sp>
        <p:nvSpPr>
          <p:cNvPr id="2" name="object 2"/>
          <p:cNvSpPr txBox="1"/>
          <p:nvPr/>
        </p:nvSpPr>
        <p:spPr>
          <a:xfrm>
            <a:off x="1587753" y="829817"/>
            <a:ext cx="5064760" cy="1882139"/>
          </a:xfrm>
          <a:prstGeom prst="rect">
            <a:avLst/>
          </a:prstGeom>
        </p:spPr>
        <p:txBody>
          <a:bodyPr vert="horz" wrap="square" lIns="0" tIns="12700" rIns="0" bIns="0" rtlCol="0">
            <a:spAutoFit/>
          </a:bodyPr>
          <a:lstStyle/>
          <a:p>
            <a:pPr marL="241300" marR="5715" indent="-228600">
              <a:lnSpc>
                <a:spcPct val="139300"/>
              </a:lnSpc>
              <a:spcBef>
                <a:spcPts val="100"/>
              </a:spcBef>
            </a:pPr>
            <a:r>
              <a:rPr sz="1200" dirty="0">
                <a:latin typeface="Arial MT"/>
                <a:cs typeface="Arial MT"/>
              </a:rPr>
              <a:t>∑</a:t>
            </a:r>
            <a:r>
              <a:rPr sz="1200" spc="275" dirty="0">
                <a:latin typeface="Arial MT"/>
                <a:cs typeface="Arial MT"/>
              </a:rPr>
              <a:t> </a:t>
            </a:r>
            <a:r>
              <a:rPr sz="1200" dirty="0">
                <a:latin typeface="Times New Roman"/>
                <a:cs typeface="Times New Roman"/>
              </a:rPr>
              <a:t>To</a:t>
            </a:r>
            <a:r>
              <a:rPr sz="1200" spc="285" dirty="0">
                <a:latin typeface="Times New Roman"/>
                <a:cs typeface="Times New Roman"/>
              </a:rPr>
              <a:t> </a:t>
            </a:r>
            <a:r>
              <a:rPr sz="1200" dirty="0">
                <a:latin typeface="Times New Roman"/>
                <a:cs typeface="Times New Roman"/>
              </a:rPr>
              <a:t>build</a:t>
            </a:r>
            <a:r>
              <a:rPr sz="1200" spc="285" dirty="0">
                <a:latin typeface="Times New Roman"/>
                <a:cs typeface="Times New Roman"/>
              </a:rPr>
              <a:t> </a:t>
            </a:r>
            <a:r>
              <a:rPr sz="1200" dirty="0">
                <a:latin typeface="Times New Roman"/>
                <a:cs typeface="Times New Roman"/>
              </a:rPr>
              <a:t>a</a:t>
            </a:r>
            <a:r>
              <a:rPr sz="1200" spc="290" dirty="0">
                <a:latin typeface="Times New Roman"/>
                <a:cs typeface="Times New Roman"/>
              </a:rPr>
              <a:t> </a:t>
            </a:r>
            <a:r>
              <a:rPr sz="1200" dirty="0">
                <a:latin typeface="Times New Roman"/>
                <a:cs typeface="Times New Roman"/>
              </a:rPr>
              <a:t>classifier</a:t>
            </a:r>
            <a:r>
              <a:rPr sz="1200" spc="295" dirty="0">
                <a:latin typeface="Times New Roman"/>
                <a:cs typeface="Times New Roman"/>
              </a:rPr>
              <a:t> </a:t>
            </a:r>
            <a:r>
              <a:rPr sz="1200" spc="-5" dirty="0">
                <a:latin typeface="Times New Roman"/>
                <a:cs typeface="Times New Roman"/>
              </a:rPr>
              <a:t>based</a:t>
            </a:r>
            <a:r>
              <a:rPr sz="1200" spc="290" dirty="0">
                <a:latin typeface="Times New Roman"/>
                <a:cs typeface="Times New Roman"/>
              </a:rPr>
              <a:t> </a:t>
            </a:r>
            <a:r>
              <a:rPr sz="1200" dirty="0">
                <a:latin typeface="Times New Roman"/>
                <a:cs typeface="Times New Roman"/>
              </a:rPr>
              <a:t>on</a:t>
            </a:r>
            <a:r>
              <a:rPr sz="1200" spc="295" dirty="0">
                <a:latin typeface="Times New Roman"/>
                <a:cs typeface="Times New Roman"/>
              </a:rPr>
              <a:t> </a:t>
            </a:r>
            <a:r>
              <a:rPr sz="1200" spc="-5" dirty="0">
                <a:latin typeface="Times New Roman"/>
                <a:cs typeface="Times New Roman"/>
              </a:rPr>
              <a:t>different</a:t>
            </a:r>
            <a:r>
              <a:rPr sz="1200" spc="290" dirty="0">
                <a:latin typeface="Times New Roman"/>
                <a:cs typeface="Times New Roman"/>
              </a:rPr>
              <a:t> </a:t>
            </a:r>
            <a:r>
              <a:rPr sz="1200" dirty="0">
                <a:latin typeface="Times New Roman"/>
                <a:cs typeface="Times New Roman"/>
              </a:rPr>
              <a:t>supervised</a:t>
            </a:r>
            <a:r>
              <a:rPr sz="1200" spc="285" dirty="0">
                <a:latin typeface="Times New Roman"/>
                <a:cs typeface="Times New Roman"/>
              </a:rPr>
              <a:t> </a:t>
            </a:r>
            <a:r>
              <a:rPr sz="1200" dirty="0">
                <a:latin typeface="Times New Roman"/>
                <a:cs typeface="Times New Roman"/>
              </a:rPr>
              <a:t>machine</a:t>
            </a:r>
            <a:r>
              <a:rPr sz="1200" spc="295" dirty="0">
                <a:latin typeface="Times New Roman"/>
                <a:cs typeface="Times New Roman"/>
              </a:rPr>
              <a:t> </a:t>
            </a:r>
            <a:r>
              <a:rPr sz="1200" spc="-5" dirty="0">
                <a:latin typeface="Times New Roman"/>
                <a:cs typeface="Times New Roman"/>
              </a:rPr>
              <a:t>learning </a:t>
            </a:r>
            <a:r>
              <a:rPr sz="1200" spc="-285" dirty="0">
                <a:latin typeface="Times New Roman"/>
                <a:cs typeface="Times New Roman"/>
              </a:rPr>
              <a:t> </a:t>
            </a:r>
            <a:r>
              <a:rPr sz="1200" spc="-5" dirty="0">
                <a:latin typeface="Times New Roman"/>
                <a:cs typeface="Times New Roman"/>
              </a:rPr>
              <a:t>techniques.</a:t>
            </a:r>
            <a:endParaRPr sz="1200" dirty="0">
              <a:latin typeface="Times New Roman"/>
              <a:cs typeface="Times New Roman"/>
            </a:endParaRPr>
          </a:p>
          <a:p>
            <a:pPr marL="12700">
              <a:lnSpc>
                <a:spcPct val="100000"/>
              </a:lnSpc>
              <a:spcBef>
                <a:spcPts val="705"/>
              </a:spcBef>
            </a:pPr>
            <a:r>
              <a:rPr sz="1200" dirty="0">
                <a:latin typeface="Arial MT"/>
                <a:cs typeface="Arial MT"/>
              </a:rPr>
              <a:t>∑</a:t>
            </a:r>
            <a:r>
              <a:rPr sz="1200" spc="610" dirty="0">
                <a:latin typeface="Arial MT"/>
                <a:cs typeface="Arial MT"/>
              </a:rPr>
              <a:t> </a:t>
            </a:r>
            <a:r>
              <a:rPr sz="1200" spc="-5" dirty="0">
                <a:latin typeface="Times New Roman"/>
                <a:cs typeface="Times New Roman"/>
              </a:rPr>
              <a:t>Training</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testing</a:t>
            </a:r>
            <a:r>
              <a:rPr sz="1200" spc="-10" dirty="0">
                <a:latin typeface="Times New Roman"/>
                <a:cs typeface="Times New Roman"/>
              </a:rPr>
              <a:t> </a:t>
            </a:r>
            <a:r>
              <a:rPr sz="1200" spc="5" dirty="0">
                <a:latin typeface="Times New Roman"/>
                <a:cs typeface="Times New Roman"/>
              </a:rPr>
              <a:t>of</a:t>
            </a:r>
            <a:r>
              <a:rPr sz="1200" dirty="0">
                <a:latin typeface="Times New Roman"/>
                <a:cs typeface="Times New Roman"/>
              </a:rPr>
              <a:t> build</a:t>
            </a:r>
            <a:r>
              <a:rPr sz="1200" spc="5" dirty="0">
                <a:latin typeface="Times New Roman"/>
                <a:cs typeface="Times New Roman"/>
              </a:rPr>
              <a:t> </a:t>
            </a:r>
            <a:r>
              <a:rPr sz="1200" spc="-5" dirty="0">
                <a:latin typeface="Times New Roman"/>
                <a:cs typeface="Times New Roman"/>
              </a:rPr>
              <a:t>classifier</a:t>
            </a:r>
            <a:r>
              <a:rPr sz="1200" dirty="0">
                <a:latin typeface="Times New Roman"/>
                <a:cs typeface="Times New Roman"/>
              </a:rPr>
              <a:t> using</a:t>
            </a:r>
            <a:r>
              <a:rPr sz="1200" spc="-10" dirty="0">
                <a:latin typeface="Times New Roman"/>
                <a:cs typeface="Times New Roman"/>
              </a:rPr>
              <a:t> </a:t>
            </a:r>
            <a:r>
              <a:rPr sz="1200" spc="-5" dirty="0">
                <a:latin typeface="Times New Roman"/>
                <a:cs typeface="Times New Roman"/>
              </a:rPr>
              <a:t>large</a:t>
            </a:r>
            <a:r>
              <a:rPr sz="1200" spc="5" dirty="0">
                <a:latin typeface="Times New Roman"/>
                <a:cs typeface="Times New Roman"/>
              </a:rPr>
              <a:t> </a:t>
            </a:r>
            <a:r>
              <a:rPr sz="1200" spc="-5" dirty="0">
                <a:latin typeface="Times New Roman"/>
                <a:cs typeface="Times New Roman"/>
              </a:rPr>
              <a:t>datasets</a:t>
            </a:r>
            <a:endParaRPr sz="1200" dirty="0">
              <a:latin typeface="Times New Roman"/>
              <a:cs typeface="Times New Roman"/>
            </a:endParaRPr>
          </a:p>
          <a:p>
            <a:pPr marL="241300" marR="5080" indent="-228600">
              <a:lnSpc>
                <a:spcPct val="139200"/>
              </a:lnSpc>
              <a:spcBef>
                <a:spcPts val="215"/>
              </a:spcBef>
            </a:pPr>
            <a:r>
              <a:rPr sz="1200" dirty="0">
                <a:latin typeface="Arial MT"/>
                <a:cs typeface="Arial MT"/>
              </a:rPr>
              <a:t>∑</a:t>
            </a:r>
            <a:r>
              <a:rPr sz="1200" spc="280" dirty="0">
                <a:latin typeface="Arial MT"/>
                <a:cs typeface="Arial MT"/>
              </a:rPr>
              <a:t> </a:t>
            </a:r>
            <a:r>
              <a:rPr sz="1200" dirty="0">
                <a:latin typeface="Times New Roman"/>
                <a:cs typeface="Times New Roman"/>
              </a:rPr>
              <a:t>Computing</a:t>
            </a:r>
            <a:r>
              <a:rPr sz="1200" spc="90" dirty="0">
                <a:latin typeface="Times New Roman"/>
                <a:cs typeface="Times New Roman"/>
              </a:rPr>
              <a:t> </a:t>
            </a:r>
            <a:r>
              <a:rPr sz="1200" dirty="0">
                <a:latin typeface="Times New Roman"/>
                <a:cs typeface="Times New Roman"/>
              </a:rPr>
              <a:t>the</a:t>
            </a:r>
            <a:r>
              <a:rPr sz="1200" spc="95" dirty="0">
                <a:latin typeface="Times New Roman"/>
                <a:cs typeface="Times New Roman"/>
              </a:rPr>
              <a:t> </a:t>
            </a:r>
            <a:r>
              <a:rPr sz="1200" dirty="0">
                <a:latin typeface="Times New Roman"/>
                <a:cs typeface="Times New Roman"/>
              </a:rPr>
              <a:t>result</a:t>
            </a:r>
            <a:r>
              <a:rPr sz="1200" spc="100" dirty="0">
                <a:latin typeface="Times New Roman"/>
                <a:cs typeface="Times New Roman"/>
              </a:rPr>
              <a:t> </a:t>
            </a:r>
            <a:r>
              <a:rPr sz="1200" spc="5" dirty="0">
                <a:latin typeface="Times New Roman"/>
                <a:cs typeface="Times New Roman"/>
              </a:rPr>
              <a:t>of</a:t>
            </a:r>
            <a:r>
              <a:rPr sz="1200" spc="90" dirty="0">
                <a:latin typeface="Times New Roman"/>
                <a:cs typeface="Times New Roman"/>
              </a:rPr>
              <a:t> </a:t>
            </a:r>
            <a:r>
              <a:rPr sz="1200" spc="-5" dirty="0">
                <a:latin typeface="Times New Roman"/>
                <a:cs typeface="Times New Roman"/>
              </a:rPr>
              <a:t>different</a:t>
            </a:r>
            <a:r>
              <a:rPr sz="1200" spc="114" dirty="0">
                <a:latin typeface="Times New Roman"/>
                <a:cs typeface="Times New Roman"/>
              </a:rPr>
              <a:t> </a:t>
            </a:r>
            <a:r>
              <a:rPr sz="1200" spc="-5" dirty="0">
                <a:latin typeface="Times New Roman"/>
                <a:cs typeface="Times New Roman"/>
              </a:rPr>
              <a:t>classifier</a:t>
            </a:r>
            <a:r>
              <a:rPr sz="1200" spc="110" dirty="0">
                <a:latin typeface="Times New Roman"/>
                <a:cs typeface="Times New Roman"/>
              </a:rPr>
              <a:t> </a:t>
            </a:r>
            <a:r>
              <a:rPr sz="1200" dirty="0">
                <a:latin typeface="Times New Roman"/>
                <a:cs typeface="Times New Roman"/>
              </a:rPr>
              <a:t>using</a:t>
            </a:r>
            <a:r>
              <a:rPr sz="1200" spc="90" dirty="0">
                <a:latin typeface="Times New Roman"/>
                <a:cs typeface="Times New Roman"/>
              </a:rPr>
              <a:t> </a:t>
            </a:r>
            <a:r>
              <a:rPr sz="1200" spc="-5" dirty="0">
                <a:latin typeface="Times New Roman"/>
                <a:cs typeface="Times New Roman"/>
              </a:rPr>
              <a:t>dataset</a:t>
            </a:r>
            <a:r>
              <a:rPr sz="1200" spc="114" dirty="0">
                <a:latin typeface="Times New Roman"/>
                <a:cs typeface="Times New Roman"/>
              </a:rPr>
              <a:t> </a:t>
            </a:r>
            <a:r>
              <a:rPr sz="1200" spc="-5" dirty="0">
                <a:latin typeface="Times New Roman"/>
                <a:cs typeface="Times New Roman"/>
              </a:rPr>
              <a:t>collected</a:t>
            </a:r>
            <a:r>
              <a:rPr sz="1200" spc="110" dirty="0">
                <a:latin typeface="Times New Roman"/>
                <a:cs typeface="Times New Roman"/>
              </a:rPr>
              <a:t> </a:t>
            </a:r>
            <a:r>
              <a:rPr sz="1200" dirty="0">
                <a:latin typeface="Times New Roman"/>
                <a:cs typeface="Times New Roman"/>
              </a:rPr>
              <a:t>from </a:t>
            </a:r>
            <a:r>
              <a:rPr sz="1200" spc="-285" dirty="0">
                <a:latin typeface="Times New Roman"/>
                <a:cs typeface="Times New Roman"/>
              </a:rPr>
              <a:t> </a:t>
            </a:r>
            <a:r>
              <a:rPr sz="1200" spc="-5" dirty="0">
                <a:latin typeface="Times New Roman"/>
                <a:cs typeface="Times New Roman"/>
              </a:rPr>
              <a:t>Twitter.</a:t>
            </a:r>
            <a:endParaRPr sz="1200" dirty="0">
              <a:latin typeface="Times New Roman"/>
              <a:cs typeface="Times New Roman"/>
            </a:endParaRPr>
          </a:p>
          <a:p>
            <a:pPr marL="241300" marR="5080" indent="-228600">
              <a:lnSpc>
                <a:spcPct val="140000"/>
              </a:lnSpc>
              <a:spcBef>
                <a:spcPts val="204"/>
              </a:spcBef>
            </a:pPr>
            <a:r>
              <a:rPr sz="1200" dirty="0">
                <a:latin typeface="Arial MT"/>
                <a:cs typeface="Arial MT"/>
              </a:rPr>
              <a:t>∑</a:t>
            </a:r>
            <a:r>
              <a:rPr sz="1200" spc="290" dirty="0">
                <a:latin typeface="Arial MT"/>
                <a:cs typeface="Arial MT"/>
              </a:rPr>
              <a:t> </a:t>
            </a:r>
            <a:r>
              <a:rPr sz="1200" spc="-5" dirty="0">
                <a:latin typeface="Times New Roman"/>
                <a:cs typeface="Times New Roman"/>
              </a:rPr>
              <a:t>Comparing</a:t>
            </a:r>
            <a:r>
              <a:rPr sz="1200" spc="95" dirty="0">
                <a:latin typeface="Times New Roman"/>
                <a:cs typeface="Times New Roman"/>
              </a:rPr>
              <a:t> </a:t>
            </a:r>
            <a:r>
              <a:rPr sz="1200" spc="-5" dirty="0">
                <a:latin typeface="Times New Roman"/>
                <a:cs typeface="Times New Roman"/>
              </a:rPr>
              <a:t>results</a:t>
            </a:r>
            <a:r>
              <a:rPr sz="1200" spc="110" dirty="0">
                <a:latin typeface="Times New Roman"/>
                <a:cs typeface="Times New Roman"/>
              </a:rPr>
              <a:t> </a:t>
            </a:r>
            <a:r>
              <a:rPr sz="1200" dirty="0">
                <a:latin typeface="Times New Roman"/>
                <a:cs typeface="Times New Roman"/>
              </a:rPr>
              <a:t>of</a:t>
            </a:r>
            <a:r>
              <a:rPr sz="1200" spc="105" dirty="0">
                <a:latin typeface="Times New Roman"/>
                <a:cs typeface="Times New Roman"/>
              </a:rPr>
              <a:t> </a:t>
            </a:r>
            <a:r>
              <a:rPr sz="1200" spc="-5" dirty="0">
                <a:latin typeface="Times New Roman"/>
                <a:cs typeface="Times New Roman"/>
              </a:rPr>
              <a:t>each</a:t>
            </a:r>
            <a:r>
              <a:rPr sz="1200" spc="110" dirty="0">
                <a:latin typeface="Times New Roman"/>
                <a:cs typeface="Times New Roman"/>
              </a:rPr>
              <a:t> </a:t>
            </a:r>
            <a:r>
              <a:rPr sz="1200" spc="-5" dirty="0">
                <a:latin typeface="Times New Roman"/>
                <a:cs typeface="Times New Roman"/>
              </a:rPr>
              <a:t>classifier</a:t>
            </a:r>
            <a:r>
              <a:rPr sz="1200" spc="105" dirty="0">
                <a:latin typeface="Times New Roman"/>
                <a:cs typeface="Times New Roman"/>
              </a:rPr>
              <a:t> </a:t>
            </a:r>
            <a:r>
              <a:rPr sz="1200" spc="-5" dirty="0">
                <a:latin typeface="Times New Roman"/>
                <a:cs typeface="Times New Roman"/>
              </a:rPr>
              <a:t>and</a:t>
            </a:r>
            <a:r>
              <a:rPr sz="1200" spc="105" dirty="0">
                <a:latin typeface="Times New Roman"/>
                <a:cs typeface="Times New Roman"/>
              </a:rPr>
              <a:t> </a:t>
            </a:r>
            <a:r>
              <a:rPr sz="1200" dirty="0">
                <a:latin typeface="Times New Roman"/>
                <a:cs typeface="Times New Roman"/>
              </a:rPr>
              <a:t>plotting</a:t>
            </a:r>
            <a:r>
              <a:rPr sz="1200" spc="110" dirty="0">
                <a:latin typeface="Times New Roman"/>
                <a:cs typeface="Times New Roman"/>
              </a:rPr>
              <a:t> </a:t>
            </a:r>
            <a:r>
              <a:rPr sz="1200" dirty="0">
                <a:latin typeface="Times New Roman"/>
                <a:cs typeface="Times New Roman"/>
              </a:rPr>
              <a:t>a</a:t>
            </a:r>
            <a:r>
              <a:rPr sz="1200" spc="105" dirty="0">
                <a:latin typeface="Times New Roman"/>
                <a:cs typeface="Times New Roman"/>
              </a:rPr>
              <a:t> </a:t>
            </a:r>
            <a:r>
              <a:rPr sz="1200" spc="-5" dirty="0">
                <a:latin typeface="Times New Roman"/>
                <a:cs typeface="Times New Roman"/>
              </a:rPr>
              <a:t>graph</a:t>
            </a:r>
            <a:r>
              <a:rPr sz="1200" spc="110" dirty="0">
                <a:latin typeface="Times New Roman"/>
                <a:cs typeface="Times New Roman"/>
              </a:rPr>
              <a:t> </a:t>
            </a:r>
            <a:r>
              <a:rPr sz="1200" dirty="0">
                <a:latin typeface="Times New Roman"/>
                <a:cs typeface="Times New Roman"/>
              </a:rPr>
              <a:t>that</a:t>
            </a:r>
            <a:r>
              <a:rPr sz="1200" spc="110" dirty="0">
                <a:latin typeface="Times New Roman"/>
                <a:cs typeface="Times New Roman"/>
              </a:rPr>
              <a:t> </a:t>
            </a:r>
            <a:r>
              <a:rPr sz="1200" spc="-5" dirty="0">
                <a:latin typeface="Times New Roman"/>
                <a:cs typeface="Times New Roman"/>
              </a:rPr>
              <a:t>show</a:t>
            </a:r>
            <a:r>
              <a:rPr sz="1200" spc="105" dirty="0">
                <a:latin typeface="Times New Roman"/>
                <a:cs typeface="Times New Roman"/>
              </a:rPr>
              <a:t> </a:t>
            </a:r>
            <a:r>
              <a:rPr sz="1200" dirty="0">
                <a:latin typeface="Times New Roman"/>
                <a:cs typeface="Times New Roman"/>
              </a:rPr>
              <a:t>the</a:t>
            </a:r>
            <a:r>
              <a:rPr sz="1200" spc="105" dirty="0">
                <a:latin typeface="Times New Roman"/>
                <a:cs typeface="Times New Roman"/>
              </a:rPr>
              <a:t> </a:t>
            </a:r>
            <a:r>
              <a:rPr sz="1200" spc="-5" dirty="0">
                <a:latin typeface="Times New Roman"/>
                <a:cs typeface="Times New Roman"/>
              </a:rPr>
              <a:t>trend </a:t>
            </a:r>
            <a:r>
              <a:rPr sz="1200" spc="-28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positive</a:t>
            </a:r>
            <a:r>
              <a:rPr sz="1200" spc="-5" dirty="0">
                <a:latin typeface="Times New Roman"/>
                <a:cs typeface="Times New Roman"/>
              </a:rPr>
              <a:t> and</a:t>
            </a:r>
            <a:r>
              <a:rPr sz="1200" dirty="0">
                <a:latin typeface="Times New Roman"/>
                <a:cs typeface="Times New Roman"/>
              </a:rPr>
              <a:t> </a:t>
            </a:r>
            <a:r>
              <a:rPr sz="1200" spc="-5" dirty="0">
                <a:latin typeface="Times New Roman"/>
                <a:cs typeface="Times New Roman"/>
              </a:rPr>
              <a:t>negative</a:t>
            </a:r>
            <a:r>
              <a:rPr sz="1200" dirty="0">
                <a:latin typeface="Times New Roman"/>
                <a:cs typeface="Times New Roman"/>
              </a:rPr>
              <a:t> sentiment </a:t>
            </a:r>
            <a:r>
              <a:rPr sz="1200" spc="-5" dirty="0">
                <a:latin typeface="Times New Roman"/>
                <a:cs typeface="Times New Roman"/>
              </a:rPr>
              <a:t>for </a:t>
            </a:r>
            <a:r>
              <a:rPr sz="1200" spc="-5" dirty="0" smtClean="0">
                <a:latin typeface="Times New Roman"/>
                <a:cs typeface="Times New Roman"/>
              </a:rPr>
              <a:t>different</a:t>
            </a:r>
            <a:r>
              <a:rPr lang="en-IN" sz="1200" spc="-5" dirty="0" smtClean="0">
                <a:latin typeface="Times New Roman"/>
                <a:cs typeface="Times New Roman"/>
              </a:rPr>
              <a:t> product and services.</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64614" y="1725295"/>
            <a:ext cx="5257800" cy="79375"/>
          </a:xfrm>
          <a:prstGeom prst="rect">
            <a:avLst/>
          </a:prstGeom>
        </p:spPr>
      </p:pic>
      <p:pic>
        <p:nvPicPr>
          <p:cNvPr id="3" name="object 3"/>
          <p:cNvPicPr/>
          <p:nvPr/>
        </p:nvPicPr>
        <p:blipFill>
          <a:blip r:embed="rId3" cstate="print"/>
          <a:stretch>
            <a:fillRect/>
          </a:stretch>
        </p:blipFill>
        <p:spPr>
          <a:xfrm>
            <a:off x="2799592" y="5228404"/>
            <a:ext cx="2389871" cy="2630316"/>
          </a:xfrm>
          <a:prstGeom prst="rect">
            <a:avLst/>
          </a:prstGeom>
        </p:spPr>
      </p:pic>
      <p:sp>
        <p:nvSpPr>
          <p:cNvPr id="4" name="object 4"/>
          <p:cNvSpPr txBox="1"/>
          <p:nvPr/>
        </p:nvSpPr>
        <p:spPr>
          <a:xfrm>
            <a:off x="1359153" y="777901"/>
            <a:ext cx="5293995" cy="4161154"/>
          </a:xfrm>
          <a:prstGeom prst="rect">
            <a:avLst/>
          </a:prstGeom>
        </p:spPr>
        <p:txBody>
          <a:bodyPr vert="horz" wrap="square" lIns="0" tIns="12700" rIns="0" bIns="0" rtlCol="0">
            <a:spAutoFit/>
          </a:bodyPr>
          <a:lstStyle/>
          <a:p>
            <a:pPr marL="3895090" marR="5080" indent="513080" algn="r">
              <a:lnSpc>
                <a:spcPct val="143700"/>
              </a:lnSpc>
              <a:spcBef>
                <a:spcPts val="100"/>
              </a:spcBef>
            </a:pPr>
            <a:r>
              <a:rPr sz="1600" b="1" spc="-5" dirty="0">
                <a:latin typeface="Times New Roman"/>
                <a:cs typeface="Times New Roman"/>
              </a:rPr>
              <a:t>Chapter</a:t>
            </a:r>
            <a:r>
              <a:rPr sz="1600" b="1" spc="-85" dirty="0">
                <a:latin typeface="Times New Roman"/>
                <a:cs typeface="Times New Roman"/>
              </a:rPr>
              <a:t> </a:t>
            </a:r>
            <a:r>
              <a:rPr sz="1600" b="1" spc="-5" dirty="0">
                <a:latin typeface="Times New Roman"/>
                <a:cs typeface="Times New Roman"/>
              </a:rPr>
              <a:t>4 </a:t>
            </a:r>
            <a:r>
              <a:rPr sz="1600" b="1" spc="-385" dirty="0">
                <a:latin typeface="Times New Roman"/>
                <a:cs typeface="Times New Roman"/>
              </a:rPr>
              <a:t> </a:t>
            </a:r>
            <a:r>
              <a:rPr sz="1600" b="1" spc="5" dirty="0">
                <a:latin typeface="Times New Roman"/>
                <a:cs typeface="Times New Roman"/>
              </a:rPr>
              <a:t>I</a:t>
            </a:r>
            <a:r>
              <a:rPr sz="1600" b="1" spc="-30" dirty="0">
                <a:latin typeface="Times New Roman"/>
                <a:cs typeface="Times New Roman"/>
              </a:rPr>
              <a:t>m</a:t>
            </a:r>
            <a:r>
              <a:rPr sz="1600" b="1" spc="-5" dirty="0">
                <a:latin typeface="Times New Roman"/>
                <a:cs typeface="Times New Roman"/>
              </a:rPr>
              <a:t>pl</a:t>
            </a:r>
            <a:r>
              <a:rPr sz="1600" b="1" spc="5" dirty="0">
                <a:latin typeface="Times New Roman"/>
                <a:cs typeface="Times New Roman"/>
              </a:rPr>
              <a:t>e</a:t>
            </a:r>
            <a:r>
              <a:rPr sz="1600" b="1" spc="-15" dirty="0">
                <a:latin typeface="Times New Roman"/>
                <a:cs typeface="Times New Roman"/>
              </a:rPr>
              <a:t>m</a:t>
            </a:r>
            <a:r>
              <a:rPr sz="1600" b="1" dirty="0">
                <a:latin typeface="Times New Roman"/>
                <a:cs typeface="Times New Roman"/>
              </a:rPr>
              <a:t>e</a:t>
            </a:r>
            <a:r>
              <a:rPr sz="1600" b="1" spc="-5" dirty="0">
                <a:latin typeface="Times New Roman"/>
                <a:cs typeface="Times New Roman"/>
              </a:rPr>
              <a:t>ntation</a:t>
            </a:r>
            <a:endParaRPr sz="1600" dirty="0">
              <a:latin typeface="Times New Roman"/>
              <a:cs typeface="Times New Roman"/>
            </a:endParaRPr>
          </a:p>
          <a:p>
            <a:pPr>
              <a:lnSpc>
                <a:spcPct val="100000"/>
              </a:lnSpc>
            </a:pPr>
            <a:endParaRPr sz="1700" dirty="0">
              <a:latin typeface="Times New Roman"/>
              <a:cs typeface="Times New Roman"/>
            </a:endParaRPr>
          </a:p>
          <a:p>
            <a:pPr marL="12700" marR="5715" algn="just">
              <a:lnSpc>
                <a:spcPct val="142500"/>
              </a:lnSpc>
              <a:spcBef>
                <a:spcPts val="1085"/>
              </a:spcBef>
            </a:pPr>
            <a:r>
              <a:rPr sz="1200" spc="-5" dirty="0">
                <a:latin typeface="Times New Roman"/>
                <a:cs typeface="Times New Roman"/>
              </a:rPr>
              <a:t>Data</a:t>
            </a:r>
            <a:r>
              <a:rPr sz="1200" dirty="0">
                <a:latin typeface="Times New Roman"/>
                <a:cs typeface="Times New Roman"/>
              </a:rPr>
              <a:t> </a:t>
            </a:r>
            <a:r>
              <a:rPr sz="1200" spc="-5" dirty="0">
                <a:latin typeface="Times New Roman"/>
                <a:cs typeface="Times New Roman"/>
              </a:rPr>
              <a:t>collection</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not</a:t>
            </a:r>
            <a:r>
              <a:rPr sz="1200" spc="5" dirty="0">
                <a:latin typeface="Times New Roman"/>
                <a:cs typeface="Times New Roman"/>
              </a:rPr>
              <a:t> </a:t>
            </a:r>
            <a:r>
              <a:rPr sz="1200" dirty="0">
                <a:latin typeface="Times New Roman"/>
                <a:cs typeface="Times New Roman"/>
              </a:rPr>
              <a:t>a simple task, </a:t>
            </a:r>
            <a:r>
              <a:rPr sz="1200" spc="-5" dirty="0">
                <a:latin typeface="Times New Roman"/>
                <a:cs typeface="Times New Roman"/>
              </a:rPr>
              <a:t>as</a:t>
            </a:r>
            <a:r>
              <a:rPr sz="1200" dirty="0">
                <a:latin typeface="Times New Roman"/>
                <a:cs typeface="Times New Roman"/>
              </a:rPr>
              <a:t> it </a:t>
            </a:r>
            <a:r>
              <a:rPr sz="1200" spc="5" dirty="0">
                <a:latin typeface="Times New Roman"/>
                <a:cs typeface="Times New Roman"/>
              </a:rPr>
              <a:t>may </a:t>
            </a:r>
            <a:r>
              <a:rPr sz="1200" dirty="0">
                <a:latin typeface="Times New Roman"/>
                <a:cs typeface="Times New Roman"/>
              </a:rPr>
              <a:t>seem. Various </a:t>
            </a:r>
            <a:r>
              <a:rPr sz="1200" spc="-5" dirty="0">
                <a:latin typeface="Times New Roman"/>
                <a:cs typeface="Times New Roman"/>
              </a:rPr>
              <a:t>decisions</a:t>
            </a:r>
            <a:r>
              <a:rPr sz="1200" dirty="0">
                <a:latin typeface="Times New Roman"/>
                <a:cs typeface="Times New Roman"/>
              </a:rPr>
              <a:t> </a:t>
            </a:r>
            <a:r>
              <a:rPr sz="1200" spc="-5" dirty="0">
                <a:latin typeface="Times New Roman"/>
                <a:cs typeface="Times New Roman"/>
              </a:rPr>
              <a:t>have </a:t>
            </a:r>
            <a:r>
              <a:rPr sz="1200" dirty="0">
                <a:latin typeface="Times New Roman"/>
                <a:cs typeface="Times New Roman"/>
              </a:rPr>
              <a:t>to</a:t>
            </a:r>
            <a:r>
              <a:rPr sz="1200" spc="300" dirty="0">
                <a:latin typeface="Times New Roman"/>
                <a:cs typeface="Times New Roman"/>
              </a:rPr>
              <a:t> </a:t>
            </a:r>
            <a:r>
              <a:rPr sz="1200" dirty="0">
                <a:latin typeface="Times New Roman"/>
                <a:cs typeface="Times New Roman"/>
              </a:rPr>
              <a:t>be </a:t>
            </a:r>
            <a:r>
              <a:rPr sz="1200" spc="5" dirty="0">
                <a:latin typeface="Times New Roman"/>
                <a:cs typeface="Times New Roman"/>
              </a:rPr>
              <a:t> </a:t>
            </a:r>
            <a:r>
              <a:rPr sz="1200" dirty="0">
                <a:latin typeface="Times New Roman"/>
                <a:cs typeface="Times New Roman"/>
              </a:rPr>
              <a:t>made for </a:t>
            </a:r>
            <a:r>
              <a:rPr sz="1200" spc="-5" dirty="0">
                <a:latin typeface="Times New Roman"/>
                <a:cs typeface="Times New Roman"/>
              </a:rPr>
              <a:t>collecting </a:t>
            </a:r>
            <a:r>
              <a:rPr sz="1200" dirty="0">
                <a:latin typeface="Times New Roman"/>
                <a:cs typeface="Times New Roman"/>
              </a:rPr>
              <a:t>data. </a:t>
            </a:r>
            <a:r>
              <a:rPr sz="1200" spc="-5" dirty="0">
                <a:latin typeface="Times New Roman"/>
                <a:cs typeface="Times New Roman"/>
              </a:rPr>
              <a:t>For </a:t>
            </a:r>
            <a:r>
              <a:rPr sz="1200" dirty="0">
                <a:latin typeface="Times New Roman"/>
                <a:cs typeface="Times New Roman"/>
              </a:rPr>
              <a:t>our </a:t>
            </a:r>
            <a:r>
              <a:rPr sz="1200" spc="-5" dirty="0">
                <a:latin typeface="Times New Roman"/>
                <a:cs typeface="Times New Roman"/>
              </a:rPr>
              <a:t>thesis we </a:t>
            </a:r>
            <a:r>
              <a:rPr sz="1200" dirty="0">
                <a:latin typeface="Times New Roman"/>
                <a:cs typeface="Times New Roman"/>
              </a:rPr>
              <a:t>maintain </a:t>
            </a:r>
            <a:r>
              <a:rPr sz="1200" spc="-5" dirty="0">
                <a:latin typeface="Times New Roman"/>
                <a:cs typeface="Times New Roman"/>
              </a:rPr>
              <a:t>dataset</a:t>
            </a:r>
            <a:r>
              <a:rPr sz="1200" spc="290" dirty="0">
                <a:latin typeface="Times New Roman"/>
                <a:cs typeface="Times New Roman"/>
              </a:rPr>
              <a:t> </a:t>
            </a:r>
            <a:r>
              <a:rPr sz="1200" dirty="0">
                <a:latin typeface="Times New Roman"/>
                <a:cs typeface="Times New Roman"/>
              </a:rPr>
              <a:t>for </a:t>
            </a:r>
            <a:r>
              <a:rPr sz="1200" spc="-5" dirty="0">
                <a:latin typeface="Times New Roman"/>
                <a:cs typeface="Times New Roman"/>
              </a:rPr>
              <a:t>training, </a:t>
            </a:r>
            <a:r>
              <a:rPr sz="1200" dirty="0">
                <a:latin typeface="Times New Roman"/>
                <a:cs typeface="Times New Roman"/>
              </a:rPr>
              <a:t>testing </a:t>
            </a:r>
            <a:r>
              <a:rPr sz="1200" spc="-5" dirty="0">
                <a:latin typeface="Times New Roman"/>
                <a:cs typeface="Times New Roman"/>
              </a:rPr>
              <a:t>and </a:t>
            </a:r>
            <a:r>
              <a:rPr sz="1200" dirty="0">
                <a:latin typeface="Times New Roman"/>
                <a:cs typeface="Times New Roman"/>
              </a:rPr>
              <a:t> for twitter </a:t>
            </a:r>
            <a:r>
              <a:rPr sz="1200" spc="-5" dirty="0">
                <a:latin typeface="Times New Roman"/>
                <a:cs typeface="Times New Roman"/>
              </a:rPr>
              <a:t>sentiment analysis.</a:t>
            </a:r>
            <a:r>
              <a:rPr sz="1200" dirty="0">
                <a:latin typeface="Times New Roman"/>
                <a:cs typeface="Times New Roman"/>
              </a:rPr>
              <a:t> </a:t>
            </a:r>
            <a:r>
              <a:rPr sz="1200" spc="-10" dirty="0">
                <a:latin typeface="Times New Roman"/>
                <a:cs typeface="Times New Roman"/>
              </a:rPr>
              <a:t>In</a:t>
            </a:r>
            <a:r>
              <a:rPr sz="1200" spc="-5" dirty="0">
                <a:latin typeface="Times New Roman"/>
                <a:cs typeface="Times New Roman"/>
              </a:rPr>
              <a:t> </a:t>
            </a:r>
            <a:r>
              <a:rPr sz="1200" dirty="0">
                <a:latin typeface="Times New Roman"/>
                <a:cs typeface="Times New Roman"/>
              </a:rPr>
              <a:t>this </a:t>
            </a:r>
            <a:r>
              <a:rPr sz="1200" spc="-5" dirty="0">
                <a:latin typeface="Times New Roman"/>
                <a:cs typeface="Times New Roman"/>
              </a:rPr>
              <a:t>chapter we </a:t>
            </a:r>
            <a:r>
              <a:rPr sz="1200" dirty="0">
                <a:latin typeface="Times New Roman"/>
                <a:cs typeface="Times New Roman"/>
              </a:rPr>
              <a:t>are </a:t>
            </a:r>
            <a:r>
              <a:rPr sz="1200" spc="-5" dirty="0">
                <a:latin typeface="Times New Roman"/>
                <a:cs typeface="Times New Roman"/>
              </a:rPr>
              <a:t>going </a:t>
            </a:r>
            <a:r>
              <a:rPr sz="1200" dirty="0">
                <a:latin typeface="Times New Roman"/>
                <a:cs typeface="Times New Roman"/>
              </a:rPr>
              <a:t>to </a:t>
            </a:r>
            <a:r>
              <a:rPr sz="1200" spc="5" dirty="0">
                <a:latin typeface="Times New Roman"/>
                <a:cs typeface="Times New Roman"/>
              </a:rPr>
              <a:t>study </a:t>
            </a:r>
            <a:r>
              <a:rPr sz="1200" dirty="0">
                <a:latin typeface="Times New Roman"/>
                <a:cs typeface="Times New Roman"/>
              </a:rPr>
              <a:t>how </a:t>
            </a:r>
            <a:r>
              <a:rPr sz="1200" spc="-5" dirty="0">
                <a:latin typeface="Times New Roman"/>
                <a:cs typeface="Times New Roman"/>
              </a:rPr>
              <a:t>data is </a:t>
            </a:r>
            <a:r>
              <a:rPr sz="1200" dirty="0">
                <a:latin typeface="Times New Roman"/>
                <a:cs typeface="Times New Roman"/>
              </a:rPr>
              <a:t> </a:t>
            </a:r>
            <a:r>
              <a:rPr sz="1200" spc="-5" dirty="0">
                <a:latin typeface="Times New Roman"/>
                <a:cs typeface="Times New Roman"/>
              </a:rPr>
              <a:t>collected,</a:t>
            </a:r>
            <a:r>
              <a:rPr sz="1200" dirty="0">
                <a:latin typeface="Times New Roman"/>
                <a:cs typeface="Times New Roman"/>
              </a:rPr>
              <a:t> </a:t>
            </a:r>
            <a:r>
              <a:rPr sz="1200" spc="-5" dirty="0">
                <a:latin typeface="Times New Roman"/>
                <a:cs typeface="Times New Roman"/>
              </a:rPr>
              <a:t>stored,</a:t>
            </a:r>
            <a:r>
              <a:rPr sz="1200" dirty="0">
                <a:latin typeface="Times New Roman"/>
                <a:cs typeface="Times New Roman"/>
              </a:rPr>
              <a:t> processed</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classified.</a:t>
            </a:r>
            <a:r>
              <a:rPr sz="1200" spc="5" dirty="0">
                <a:latin typeface="Times New Roman"/>
                <a:cs typeface="Times New Roman"/>
              </a:rPr>
              <a:t> </a:t>
            </a:r>
            <a:r>
              <a:rPr sz="1200" spc="-5" dirty="0">
                <a:latin typeface="Times New Roman"/>
                <a:cs typeface="Times New Roman"/>
              </a:rPr>
              <a:t>Before</a:t>
            </a:r>
            <a:r>
              <a:rPr sz="1200" dirty="0">
                <a:latin typeface="Times New Roman"/>
                <a:cs typeface="Times New Roman"/>
              </a:rPr>
              <a:t> discussing</a:t>
            </a:r>
            <a:r>
              <a:rPr sz="1200" spc="5" dirty="0">
                <a:latin typeface="Times New Roman"/>
                <a:cs typeface="Times New Roman"/>
              </a:rPr>
              <a:t> </a:t>
            </a:r>
            <a:r>
              <a:rPr sz="1200" dirty="0">
                <a:latin typeface="Times New Roman"/>
                <a:cs typeface="Times New Roman"/>
              </a:rPr>
              <a:t>these</a:t>
            </a:r>
            <a:r>
              <a:rPr sz="1200" spc="5" dirty="0">
                <a:latin typeface="Times New Roman"/>
                <a:cs typeface="Times New Roman"/>
              </a:rPr>
              <a:t> </a:t>
            </a:r>
            <a:r>
              <a:rPr sz="1200" spc="-5" dirty="0">
                <a:latin typeface="Times New Roman"/>
                <a:cs typeface="Times New Roman"/>
              </a:rPr>
              <a:t>process</a:t>
            </a:r>
            <a:r>
              <a:rPr sz="12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different</a:t>
            </a:r>
            <a:r>
              <a:rPr sz="1200" dirty="0">
                <a:latin typeface="Times New Roman"/>
                <a:cs typeface="Times New Roman"/>
              </a:rPr>
              <a:t> </a:t>
            </a:r>
            <a:r>
              <a:rPr sz="1200" spc="-5" dirty="0">
                <a:latin typeface="Times New Roman"/>
                <a:cs typeface="Times New Roman"/>
              </a:rPr>
              <a:t>dataset,</a:t>
            </a:r>
            <a:r>
              <a:rPr sz="1200" dirty="0">
                <a:latin typeface="Times New Roman"/>
                <a:cs typeface="Times New Roman"/>
              </a:rPr>
              <a:t> </a:t>
            </a:r>
            <a:r>
              <a:rPr sz="1200" spc="-5" dirty="0">
                <a:latin typeface="Times New Roman"/>
                <a:cs typeface="Times New Roman"/>
              </a:rPr>
              <a:t>let</a:t>
            </a:r>
            <a:r>
              <a:rPr sz="1200" dirty="0">
                <a:latin typeface="Times New Roman"/>
                <a:cs typeface="Times New Roman"/>
              </a:rPr>
              <a:t> </a:t>
            </a:r>
            <a:r>
              <a:rPr sz="1200" spc="-5" dirty="0">
                <a:latin typeface="Times New Roman"/>
                <a:cs typeface="Times New Roman"/>
              </a:rPr>
              <a:t>us</a:t>
            </a:r>
            <a:r>
              <a:rPr sz="1200" spc="5" dirty="0">
                <a:latin typeface="Times New Roman"/>
                <a:cs typeface="Times New Roman"/>
              </a:rPr>
              <a:t> </a:t>
            </a:r>
            <a:r>
              <a:rPr sz="1200" dirty="0">
                <a:latin typeface="Times New Roman"/>
                <a:cs typeface="Times New Roman"/>
              </a:rPr>
              <a:t>discuss our </a:t>
            </a:r>
            <a:r>
              <a:rPr sz="1200" spc="-5" dirty="0">
                <a:latin typeface="Times New Roman"/>
                <a:cs typeface="Times New Roman"/>
              </a:rPr>
              <a:t>proposed</a:t>
            </a:r>
            <a:r>
              <a:rPr sz="1200" dirty="0">
                <a:latin typeface="Times New Roman"/>
                <a:cs typeface="Times New Roman"/>
              </a:rPr>
              <a:t> </a:t>
            </a:r>
            <a:r>
              <a:rPr sz="1200" spc="-5" dirty="0">
                <a:latin typeface="Times New Roman"/>
                <a:cs typeface="Times New Roman"/>
              </a:rPr>
              <a:t>architecture.</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0"/>
              </a:spcBef>
            </a:pPr>
            <a:endParaRPr sz="1050" dirty="0">
              <a:latin typeface="Times New Roman"/>
              <a:cs typeface="Times New Roman"/>
            </a:endParaRPr>
          </a:p>
          <a:p>
            <a:pPr marL="12700">
              <a:lnSpc>
                <a:spcPct val="100000"/>
              </a:lnSpc>
            </a:pPr>
            <a:r>
              <a:rPr sz="1400" b="1" dirty="0">
                <a:latin typeface="Times New Roman"/>
                <a:cs typeface="Times New Roman"/>
              </a:rPr>
              <a:t>4.1</a:t>
            </a:r>
            <a:r>
              <a:rPr sz="1400" b="1" spc="-10" dirty="0">
                <a:latin typeface="Times New Roman"/>
                <a:cs typeface="Times New Roman"/>
              </a:rPr>
              <a:t> </a:t>
            </a:r>
            <a:r>
              <a:rPr sz="1400" b="1" spc="-5" dirty="0">
                <a:latin typeface="Times New Roman"/>
                <a:cs typeface="Times New Roman"/>
              </a:rPr>
              <a:t>Proposed</a:t>
            </a:r>
            <a:r>
              <a:rPr sz="1400" b="1" spc="-10" dirty="0">
                <a:latin typeface="Times New Roman"/>
                <a:cs typeface="Times New Roman"/>
              </a:rPr>
              <a:t> </a:t>
            </a:r>
            <a:r>
              <a:rPr sz="1400" b="1" spc="-5" dirty="0">
                <a:latin typeface="Times New Roman"/>
                <a:cs typeface="Times New Roman"/>
              </a:rPr>
              <a:t>Architecture</a:t>
            </a:r>
            <a:endParaRPr sz="1400" dirty="0">
              <a:latin typeface="Times New Roman"/>
              <a:cs typeface="Times New Roman"/>
            </a:endParaRPr>
          </a:p>
          <a:p>
            <a:pPr marL="12700" marR="5080" algn="just">
              <a:lnSpc>
                <a:spcPct val="141900"/>
              </a:lnSpc>
              <a:spcBef>
                <a:spcPts val="1145"/>
              </a:spcBef>
            </a:pPr>
            <a:r>
              <a:rPr sz="1200" spc="-5" dirty="0">
                <a:latin typeface="Times New Roman"/>
                <a:cs typeface="Times New Roman"/>
              </a:rPr>
              <a:t>As </a:t>
            </a:r>
            <a:r>
              <a:rPr sz="1200" dirty="0">
                <a:latin typeface="Times New Roman"/>
                <a:cs typeface="Times New Roman"/>
              </a:rPr>
              <a:t>our </a:t>
            </a:r>
            <a:r>
              <a:rPr sz="1200" spc="-5" dirty="0">
                <a:latin typeface="Times New Roman"/>
                <a:cs typeface="Times New Roman"/>
              </a:rPr>
              <a:t>goal is </a:t>
            </a:r>
            <a:r>
              <a:rPr sz="1200" dirty="0">
                <a:latin typeface="Times New Roman"/>
                <a:cs typeface="Times New Roman"/>
              </a:rPr>
              <a:t>to </a:t>
            </a:r>
            <a:r>
              <a:rPr sz="1200" spc="-5" dirty="0">
                <a:latin typeface="Times New Roman"/>
                <a:cs typeface="Times New Roman"/>
              </a:rPr>
              <a:t>achieve sentiment </a:t>
            </a:r>
            <a:r>
              <a:rPr sz="1200" dirty="0">
                <a:latin typeface="Times New Roman"/>
                <a:cs typeface="Times New Roman"/>
              </a:rPr>
              <a:t>analysis for </a:t>
            </a:r>
            <a:r>
              <a:rPr sz="1200" spc="-5" dirty="0">
                <a:latin typeface="Times New Roman"/>
                <a:cs typeface="Times New Roman"/>
              </a:rPr>
              <a:t>data provided </a:t>
            </a:r>
            <a:r>
              <a:rPr sz="1200" dirty="0">
                <a:latin typeface="Times New Roman"/>
                <a:cs typeface="Times New Roman"/>
              </a:rPr>
              <a:t>from Twitter. We are </a:t>
            </a:r>
            <a:r>
              <a:rPr sz="1200" spc="5" dirty="0">
                <a:latin typeface="Times New Roman"/>
                <a:cs typeface="Times New Roman"/>
              </a:rPr>
              <a:t> </a:t>
            </a:r>
            <a:r>
              <a:rPr sz="1200" spc="-5" dirty="0">
                <a:latin typeface="Times New Roman"/>
                <a:cs typeface="Times New Roman"/>
              </a:rPr>
              <a:t>going </a:t>
            </a:r>
            <a:r>
              <a:rPr sz="1200" dirty="0">
                <a:latin typeface="Times New Roman"/>
                <a:cs typeface="Times New Roman"/>
              </a:rPr>
              <a:t>to build a classifier </a:t>
            </a:r>
            <a:r>
              <a:rPr sz="1200" spc="-5" dirty="0">
                <a:latin typeface="Times New Roman"/>
                <a:cs typeface="Times New Roman"/>
              </a:rPr>
              <a:t>which </a:t>
            </a:r>
            <a:r>
              <a:rPr sz="1200" dirty="0">
                <a:latin typeface="Times New Roman"/>
                <a:cs typeface="Times New Roman"/>
              </a:rPr>
              <a:t>consists of </a:t>
            </a:r>
            <a:r>
              <a:rPr sz="1200" spc="-5" dirty="0">
                <a:latin typeface="Times New Roman"/>
                <a:cs typeface="Times New Roman"/>
              </a:rPr>
              <a:t>different </a:t>
            </a:r>
            <a:r>
              <a:rPr sz="1200" dirty="0">
                <a:latin typeface="Times New Roman"/>
                <a:cs typeface="Times New Roman"/>
              </a:rPr>
              <a:t>machine learning </a:t>
            </a:r>
            <a:r>
              <a:rPr sz="1200" spc="-5" dirty="0">
                <a:latin typeface="Times New Roman"/>
                <a:cs typeface="Times New Roman"/>
              </a:rPr>
              <a:t>classifiers. </a:t>
            </a:r>
            <a:r>
              <a:rPr sz="1200" dirty="0">
                <a:latin typeface="Times New Roman"/>
                <a:cs typeface="Times New Roman"/>
              </a:rPr>
              <a:t> </a:t>
            </a:r>
            <a:r>
              <a:rPr sz="1200" spc="-5" dirty="0">
                <a:latin typeface="Times New Roman"/>
                <a:cs typeface="Times New Roman"/>
              </a:rPr>
              <a:t>Once </a:t>
            </a:r>
            <a:r>
              <a:rPr sz="1200" dirty="0">
                <a:latin typeface="Times New Roman"/>
                <a:cs typeface="Times New Roman"/>
              </a:rPr>
              <a:t>our </a:t>
            </a:r>
            <a:r>
              <a:rPr sz="1200" spc="-5" dirty="0">
                <a:latin typeface="Times New Roman"/>
                <a:cs typeface="Times New Roman"/>
              </a:rPr>
              <a:t>classifier is </a:t>
            </a:r>
            <a:r>
              <a:rPr sz="1200" dirty="0">
                <a:latin typeface="Times New Roman"/>
                <a:cs typeface="Times New Roman"/>
              </a:rPr>
              <a:t>ready </a:t>
            </a:r>
            <a:r>
              <a:rPr sz="1200" spc="-5" dirty="0">
                <a:latin typeface="Times New Roman"/>
                <a:cs typeface="Times New Roman"/>
              </a:rPr>
              <a:t>and trained we </a:t>
            </a:r>
            <a:r>
              <a:rPr sz="1200" dirty="0">
                <a:latin typeface="Times New Roman"/>
                <a:cs typeface="Times New Roman"/>
              </a:rPr>
              <a:t>are </a:t>
            </a:r>
            <a:r>
              <a:rPr sz="1200" spc="-5" dirty="0">
                <a:latin typeface="Times New Roman"/>
                <a:cs typeface="Times New Roman"/>
              </a:rPr>
              <a:t>going </a:t>
            </a:r>
            <a:r>
              <a:rPr sz="1200" dirty="0">
                <a:latin typeface="Times New Roman"/>
                <a:cs typeface="Times New Roman"/>
              </a:rPr>
              <a:t>to follow the steps </a:t>
            </a:r>
            <a:r>
              <a:rPr sz="1200" spc="-5" dirty="0">
                <a:latin typeface="Times New Roman"/>
                <a:cs typeface="Times New Roman"/>
              </a:rPr>
              <a:t>shown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Figure</a:t>
            </a:r>
            <a:r>
              <a:rPr sz="1200" spc="-15" dirty="0">
                <a:latin typeface="Times New Roman"/>
                <a:cs typeface="Times New Roman"/>
              </a:rPr>
              <a:t> </a:t>
            </a:r>
            <a:r>
              <a:rPr sz="1200" dirty="0">
                <a:latin typeface="Times New Roman"/>
                <a:cs typeface="Times New Roman"/>
              </a:rPr>
              <a:t>4.1</a:t>
            </a: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21</a:t>
            </a:r>
          </a:p>
        </p:txBody>
      </p:sp>
      <p:sp>
        <p:nvSpPr>
          <p:cNvPr id="5" name="object 5"/>
          <p:cNvSpPr txBox="1"/>
          <p:nvPr/>
        </p:nvSpPr>
        <p:spPr>
          <a:xfrm>
            <a:off x="1359153" y="8065770"/>
            <a:ext cx="5293360" cy="1412240"/>
          </a:xfrm>
          <a:prstGeom prst="rect">
            <a:avLst/>
          </a:prstGeom>
        </p:spPr>
        <p:txBody>
          <a:bodyPr vert="horz" wrap="square" lIns="0" tIns="12700" rIns="0" bIns="0" rtlCol="0">
            <a:spAutoFit/>
          </a:bodyPr>
          <a:lstStyle/>
          <a:p>
            <a:pPr marR="1270" algn="ctr">
              <a:lnSpc>
                <a:spcPct val="100000"/>
              </a:lnSpc>
              <a:spcBef>
                <a:spcPts val="100"/>
              </a:spcBef>
            </a:pPr>
            <a:r>
              <a:rPr sz="1200" b="1" spc="-5" dirty="0">
                <a:latin typeface="Times New Roman"/>
                <a:cs typeface="Times New Roman"/>
              </a:rPr>
              <a:t>Figure</a:t>
            </a:r>
            <a:r>
              <a:rPr sz="1200" b="1" spc="-15" dirty="0">
                <a:latin typeface="Times New Roman"/>
                <a:cs typeface="Times New Roman"/>
              </a:rPr>
              <a:t> </a:t>
            </a:r>
            <a:r>
              <a:rPr sz="1200" b="1" dirty="0">
                <a:latin typeface="Times New Roman"/>
                <a:cs typeface="Times New Roman"/>
              </a:rPr>
              <a:t>4.1</a:t>
            </a:r>
            <a:r>
              <a:rPr sz="1200" b="1" spc="-5" dirty="0">
                <a:latin typeface="Times New Roman"/>
                <a:cs typeface="Times New Roman"/>
              </a:rPr>
              <a:t> </a:t>
            </a:r>
            <a:r>
              <a:rPr sz="1200" spc="-5" dirty="0">
                <a:latin typeface="Times New Roman"/>
                <a:cs typeface="Times New Roman"/>
              </a:rPr>
              <a:t>Process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classify</a:t>
            </a:r>
            <a:r>
              <a:rPr sz="1200" spc="-30" dirty="0">
                <a:latin typeface="Times New Roman"/>
                <a:cs typeface="Times New Roman"/>
              </a:rPr>
              <a:t> </a:t>
            </a:r>
            <a:r>
              <a:rPr sz="1200" dirty="0">
                <a:latin typeface="Times New Roman"/>
                <a:cs typeface="Times New Roman"/>
              </a:rPr>
              <a:t>tweets</a:t>
            </a:r>
            <a:r>
              <a:rPr sz="1200" spc="-5" dirty="0">
                <a:latin typeface="Times New Roman"/>
                <a:cs typeface="Times New Roman"/>
              </a:rPr>
              <a:t> </a:t>
            </a:r>
            <a:r>
              <a:rPr sz="1200" dirty="0">
                <a:latin typeface="Times New Roman"/>
                <a:cs typeface="Times New Roman"/>
              </a:rPr>
              <a:t>using</a:t>
            </a:r>
            <a:r>
              <a:rPr sz="1200" spc="-15" dirty="0">
                <a:latin typeface="Times New Roman"/>
                <a:cs typeface="Times New Roman"/>
              </a:rPr>
              <a:t> </a:t>
            </a:r>
            <a:r>
              <a:rPr sz="1200" dirty="0">
                <a:latin typeface="Times New Roman"/>
                <a:cs typeface="Times New Roman"/>
              </a:rPr>
              <a:t>build</a:t>
            </a:r>
            <a:r>
              <a:rPr sz="1200" spc="-5" dirty="0">
                <a:latin typeface="Times New Roman"/>
                <a:cs typeface="Times New Roman"/>
              </a:rPr>
              <a:t> </a:t>
            </a:r>
            <a:r>
              <a:rPr sz="1200" dirty="0">
                <a:latin typeface="Times New Roman"/>
                <a:cs typeface="Times New Roman"/>
              </a:rPr>
              <a:t>classifier</a:t>
            </a:r>
          </a:p>
          <a:p>
            <a:pPr>
              <a:lnSpc>
                <a:spcPct val="100000"/>
              </a:lnSpc>
              <a:spcBef>
                <a:spcPts val="40"/>
              </a:spcBef>
            </a:pPr>
            <a:endParaRPr sz="1100" dirty="0">
              <a:latin typeface="Times New Roman"/>
              <a:cs typeface="Times New Roman"/>
            </a:endParaRPr>
          </a:p>
          <a:p>
            <a:pPr marL="12700" marR="5080">
              <a:lnSpc>
                <a:spcPct val="140000"/>
              </a:lnSpc>
            </a:pPr>
            <a:r>
              <a:rPr sz="1200" b="1" spc="-5" dirty="0">
                <a:latin typeface="Times New Roman"/>
                <a:cs typeface="Times New Roman"/>
              </a:rPr>
              <a:t>Step-1</a:t>
            </a:r>
            <a:r>
              <a:rPr sz="1200" b="1" spc="215" dirty="0">
                <a:latin typeface="Times New Roman"/>
                <a:cs typeface="Times New Roman"/>
              </a:rPr>
              <a:t> </a:t>
            </a:r>
            <a:r>
              <a:rPr sz="1200" spc="-5" dirty="0">
                <a:latin typeface="Times New Roman"/>
                <a:cs typeface="Times New Roman"/>
              </a:rPr>
              <a:t>First</a:t>
            </a:r>
            <a:r>
              <a:rPr sz="1200" spc="185" dirty="0">
                <a:latin typeface="Times New Roman"/>
                <a:cs typeface="Times New Roman"/>
              </a:rPr>
              <a:t> </a:t>
            </a:r>
            <a:r>
              <a:rPr sz="1200" spc="-5" dirty="0">
                <a:latin typeface="Times New Roman"/>
                <a:cs typeface="Times New Roman"/>
              </a:rPr>
              <a:t>we</a:t>
            </a:r>
            <a:r>
              <a:rPr sz="1200" spc="170" dirty="0">
                <a:latin typeface="Times New Roman"/>
                <a:cs typeface="Times New Roman"/>
              </a:rPr>
              <a:t> </a:t>
            </a:r>
            <a:r>
              <a:rPr sz="1200" dirty="0">
                <a:latin typeface="Times New Roman"/>
                <a:cs typeface="Times New Roman"/>
              </a:rPr>
              <a:t>are</a:t>
            </a:r>
            <a:r>
              <a:rPr sz="1200" spc="185" dirty="0">
                <a:latin typeface="Times New Roman"/>
                <a:cs typeface="Times New Roman"/>
              </a:rPr>
              <a:t> </a:t>
            </a:r>
            <a:r>
              <a:rPr sz="1200" spc="-5" dirty="0">
                <a:latin typeface="Times New Roman"/>
                <a:cs typeface="Times New Roman"/>
              </a:rPr>
              <a:t>going</a:t>
            </a:r>
            <a:r>
              <a:rPr sz="1200" spc="165" dirty="0">
                <a:latin typeface="Times New Roman"/>
                <a:cs typeface="Times New Roman"/>
              </a:rPr>
              <a:t> </a:t>
            </a:r>
            <a:r>
              <a:rPr sz="1200" dirty="0">
                <a:latin typeface="Times New Roman"/>
                <a:cs typeface="Times New Roman"/>
              </a:rPr>
              <a:t>to</a:t>
            </a:r>
            <a:r>
              <a:rPr sz="1200" spc="185" dirty="0">
                <a:latin typeface="Times New Roman"/>
                <a:cs typeface="Times New Roman"/>
              </a:rPr>
              <a:t> </a:t>
            </a:r>
            <a:r>
              <a:rPr sz="1200" dirty="0">
                <a:latin typeface="Times New Roman"/>
                <a:cs typeface="Times New Roman"/>
              </a:rPr>
              <a:t>stream</a:t>
            </a:r>
            <a:r>
              <a:rPr sz="1200" spc="180" dirty="0">
                <a:latin typeface="Times New Roman"/>
                <a:cs typeface="Times New Roman"/>
              </a:rPr>
              <a:t> </a:t>
            </a:r>
            <a:r>
              <a:rPr sz="1200" spc="-5" dirty="0">
                <a:latin typeface="Times New Roman"/>
                <a:cs typeface="Times New Roman"/>
              </a:rPr>
              <a:t>tweets</a:t>
            </a:r>
            <a:r>
              <a:rPr sz="1200" spc="185" dirty="0">
                <a:latin typeface="Times New Roman"/>
                <a:cs typeface="Times New Roman"/>
              </a:rPr>
              <a:t> </a:t>
            </a:r>
            <a:r>
              <a:rPr sz="1200" dirty="0">
                <a:latin typeface="Times New Roman"/>
                <a:cs typeface="Times New Roman"/>
              </a:rPr>
              <a:t>in</a:t>
            </a:r>
            <a:r>
              <a:rPr sz="1200" spc="195" dirty="0">
                <a:latin typeface="Times New Roman"/>
                <a:cs typeface="Times New Roman"/>
              </a:rPr>
              <a:t> </a:t>
            </a:r>
            <a:r>
              <a:rPr sz="1200" dirty="0">
                <a:latin typeface="Times New Roman"/>
                <a:cs typeface="Times New Roman"/>
              </a:rPr>
              <a:t>our</a:t>
            </a:r>
            <a:r>
              <a:rPr sz="1200" spc="175" dirty="0">
                <a:latin typeface="Times New Roman"/>
                <a:cs typeface="Times New Roman"/>
              </a:rPr>
              <a:t> </a:t>
            </a:r>
            <a:r>
              <a:rPr sz="1200" dirty="0">
                <a:latin typeface="Times New Roman"/>
                <a:cs typeface="Times New Roman"/>
              </a:rPr>
              <a:t>build</a:t>
            </a:r>
            <a:r>
              <a:rPr sz="1200" spc="180" dirty="0">
                <a:latin typeface="Times New Roman"/>
                <a:cs typeface="Times New Roman"/>
              </a:rPr>
              <a:t> </a:t>
            </a:r>
            <a:r>
              <a:rPr sz="1200" spc="-5" dirty="0">
                <a:latin typeface="Times New Roman"/>
                <a:cs typeface="Times New Roman"/>
              </a:rPr>
              <a:t>classifier</a:t>
            </a:r>
            <a:r>
              <a:rPr sz="1200" spc="175" dirty="0">
                <a:latin typeface="Times New Roman"/>
                <a:cs typeface="Times New Roman"/>
              </a:rPr>
              <a:t> </a:t>
            </a:r>
            <a:r>
              <a:rPr sz="1200" dirty="0">
                <a:latin typeface="Times New Roman"/>
                <a:cs typeface="Times New Roman"/>
              </a:rPr>
              <a:t>with</a:t>
            </a:r>
            <a:r>
              <a:rPr sz="1200" spc="195" dirty="0">
                <a:latin typeface="Times New Roman"/>
                <a:cs typeface="Times New Roman"/>
              </a:rPr>
              <a:t> </a:t>
            </a:r>
            <a:r>
              <a:rPr sz="1200" dirty="0">
                <a:latin typeface="Times New Roman"/>
                <a:cs typeface="Times New Roman"/>
              </a:rPr>
              <a:t>the</a:t>
            </a:r>
            <a:r>
              <a:rPr sz="1200" spc="175" dirty="0">
                <a:latin typeface="Times New Roman"/>
                <a:cs typeface="Times New Roman"/>
              </a:rPr>
              <a:t> </a:t>
            </a:r>
            <a:r>
              <a:rPr sz="1200" spc="-5" dirty="0">
                <a:latin typeface="Times New Roman"/>
                <a:cs typeface="Times New Roman"/>
              </a:rPr>
              <a:t>help</a:t>
            </a:r>
            <a:r>
              <a:rPr sz="1200" spc="185" dirty="0">
                <a:latin typeface="Times New Roman"/>
                <a:cs typeface="Times New Roman"/>
              </a:rPr>
              <a:t> </a:t>
            </a:r>
            <a:r>
              <a:rPr sz="1200" dirty="0">
                <a:latin typeface="Times New Roman"/>
                <a:cs typeface="Times New Roman"/>
              </a:rPr>
              <a:t>of </a:t>
            </a:r>
            <a:r>
              <a:rPr sz="1200" spc="-285" dirty="0">
                <a:latin typeface="Times New Roman"/>
                <a:cs typeface="Times New Roman"/>
              </a:rPr>
              <a:t> </a:t>
            </a:r>
            <a:r>
              <a:rPr sz="1200" dirty="0">
                <a:latin typeface="Times New Roman"/>
                <a:cs typeface="Times New Roman"/>
              </a:rPr>
              <a:t>Tweepy</a:t>
            </a:r>
            <a:r>
              <a:rPr sz="1200" spc="-30" dirty="0">
                <a:latin typeface="Times New Roman"/>
                <a:cs typeface="Times New Roman"/>
              </a:rPr>
              <a:t> </a:t>
            </a:r>
            <a:r>
              <a:rPr sz="1200" dirty="0">
                <a:latin typeface="Times New Roman"/>
                <a:cs typeface="Times New Roman"/>
              </a:rPr>
              <a:t>library</a:t>
            </a:r>
            <a:r>
              <a:rPr sz="1200" spc="-25" dirty="0">
                <a:latin typeface="Times New Roman"/>
                <a:cs typeface="Times New Roman"/>
              </a:rPr>
              <a:t> </a:t>
            </a:r>
            <a:r>
              <a:rPr sz="1200" dirty="0">
                <a:latin typeface="Times New Roman"/>
                <a:cs typeface="Times New Roman"/>
              </a:rPr>
              <a:t>in </a:t>
            </a:r>
            <a:r>
              <a:rPr sz="1200" spc="-5" dirty="0">
                <a:latin typeface="Times New Roman"/>
                <a:cs typeface="Times New Roman"/>
              </a:rPr>
              <a:t>python</a:t>
            </a:r>
            <a:endParaRPr sz="1200" dirty="0">
              <a:latin typeface="Times New Roman"/>
              <a:cs typeface="Times New Roman"/>
            </a:endParaRPr>
          </a:p>
          <a:p>
            <a:pPr marL="12700" marR="5080">
              <a:lnSpc>
                <a:spcPct val="140000"/>
              </a:lnSpc>
              <a:spcBef>
                <a:spcPts val="110"/>
              </a:spcBef>
            </a:pPr>
            <a:r>
              <a:rPr sz="1200" b="1" spc="-5" dirty="0">
                <a:latin typeface="Times New Roman"/>
                <a:cs typeface="Times New Roman"/>
              </a:rPr>
              <a:t>Step-2</a:t>
            </a:r>
            <a:r>
              <a:rPr sz="1200" b="1" spc="275" dirty="0">
                <a:latin typeface="Times New Roman"/>
                <a:cs typeface="Times New Roman"/>
              </a:rPr>
              <a:t> </a:t>
            </a:r>
            <a:r>
              <a:rPr sz="1200" spc="-5" dirty="0">
                <a:latin typeface="Times New Roman"/>
                <a:cs typeface="Times New Roman"/>
              </a:rPr>
              <a:t>Then</a:t>
            </a:r>
            <a:r>
              <a:rPr sz="1200" spc="254" dirty="0">
                <a:latin typeface="Times New Roman"/>
                <a:cs typeface="Times New Roman"/>
              </a:rPr>
              <a:t> </a:t>
            </a:r>
            <a:r>
              <a:rPr sz="1200" spc="-5" dirty="0">
                <a:latin typeface="Times New Roman"/>
                <a:cs typeface="Times New Roman"/>
              </a:rPr>
              <a:t>we</a:t>
            </a:r>
            <a:r>
              <a:rPr sz="1200" spc="245" dirty="0">
                <a:latin typeface="Times New Roman"/>
                <a:cs typeface="Times New Roman"/>
              </a:rPr>
              <a:t> </a:t>
            </a:r>
            <a:r>
              <a:rPr sz="1200" spc="-5" dirty="0">
                <a:latin typeface="Times New Roman"/>
                <a:cs typeface="Times New Roman"/>
              </a:rPr>
              <a:t>pre-process</a:t>
            </a:r>
            <a:r>
              <a:rPr sz="1200" spc="250" dirty="0">
                <a:latin typeface="Times New Roman"/>
                <a:cs typeface="Times New Roman"/>
              </a:rPr>
              <a:t> </a:t>
            </a:r>
            <a:r>
              <a:rPr sz="1200" dirty="0">
                <a:latin typeface="Times New Roman"/>
                <a:cs typeface="Times New Roman"/>
              </a:rPr>
              <a:t>these</a:t>
            </a:r>
            <a:r>
              <a:rPr sz="1200" spc="245" dirty="0">
                <a:latin typeface="Times New Roman"/>
                <a:cs typeface="Times New Roman"/>
              </a:rPr>
              <a:t> </a:t>
            </a:r>
            <a:r>
              <a:rPr sz="1200" spc="-5" dirty="0">
                <a:latin typeface="Times New Roman"/>
                <a:cs typeface="Times New Roman"/>
              </a:rPr>
              <a:t>tweets,</a:t>
            </a:r>
            <a:r>
              <a:rPr sz="1200" spc="254" dirty="0">
                <a:latin typeface="Times New Roman"/>
                <a:cs typeface="Times New Roman"/>
              </a:rPr>
              <a:t> </a:t>
            </a:r>
            <a:r>
              <a:rPr sz="1200" spc="-5" dirty="0">
                <a:latin typeface="Times New Roman"/>
                <a:cs typeface="Times New Roman"/>
              </a:rPr>
              <a:t>so</a:t>
            </a:r>
            <a:r>
              <a:rPr sz="1200" spc="250" dirty="0">
                <a:latin typeface="Times New Roman"/>
                <a:cs typeface="Times New Roman"/>
              </a:rPr>
              <a:t> </a:t>
            </a:r>
            <a:r>
              <a:rPr sz="1200" spc="-5" dirty="0">
                <a:latin typeface="Times New Roman"/>
                <a:cs typeface="Times New Roman"/>
              </a:rPr>
              <a:t>that</a:t>
            </a:r>
            <a:r>
              <a:rPr sz="1200" spc="254" dirty="0">
                <a:latin typeface="Times New Roman"/>
                <a:cs typeface="Times New Roman"/>
              </a:rPr>
              <a:t> </a:t>
            </a:r>
            <a:r>
              <a:rPr sz="1200" dirty="0">
                <a:latin typeface="Times New Roman"/>
                <a:cs typeface="Times New Roman"/>
              </a:rPr>
              <a:t>they</a:t>
            </a:r>
            <a:r>
              <a:rPr sz="1200" spc="229" dirty="0">
                <a:latin typeface="Times New Roman"/>
                <a:cs typeface="Times New Roman"/>
              </a:rPr>
              <a:t> </a:t>
            </a:r>
            <a:r>
              <a:rPr sz="1200" spc="-5" dirty="0">
                <a:latin typeface="Times New Roman"/>
                <a:cs typeface="Times New Roman"/>
              </a:rPr>
              <a:t>can</a:t>
            </a:r>
            <a:r>
              <a:rPr sz="1200" spc="250" dirty="0">
                <a:latin typeface="Times New Roman"/>
                <a:cs typeface="Times New Roman"/>
              </a:rPr>
              <a:t> </a:t>
            </a:r>
            <a:r>
              <a:rPr sz="1200" dirty="0">
                <a:latin typeface="Times New Roman"/>
                <a:cs typeface="Times New Roman"/>
              </a:rPr>
              <a:t>be</a:t>
            </a:r>
            <a:r>
              <a:rPr sz="1200" spc="250" dirty="0">
                <a:latin typeface="Times New Roman"/>
                <a:cs typeface="Times New Roman"/>
              </a:rPr>
              <a:t> </a:t>
            </a:r>
            <a:r>
              <a:rPr sz="1200" dirty="0">
                <a:latin typeface="Times New Roman"/>
                <a:cs typeface="Times New Roman"/>
              </a:rPr>
              <a:t>fit</a:t>
            </a:r>
            <a:r>
              <a:rPr sz="1200" spc="254" dirty="0">
                <a:latin typeface="Times New Roman"/>
                <a:cs typeface="Times New Roman"/>
              </a:rPr>
              <a:t> </a:t>
            </a:r>
            <a:r>
              <a:rPr sz="1200" dirty="0">
                <a:latin typeface="Times New Roman"/>
                <a:cs typeface="Times New Roman"/>
              </a:rPr>
              <a:t>for</a:t>
            </a:r>
            <a:r>
              <a:rPr sz="1200" spc="240" dirty="0">
                <a:latin typeface="Times New Roman"/>
                <a:cs typeface="Times New Roman"/>
              </a:rPr>
              <a:t> </a:t>
            </a:r>
            <a:r>
              <a:rPr sz="1200" dirty="0">
                <a:latin typeface="Times New Roman"/>
                <a:cs typeface="Times New Roman"/>
              </a:rPr>
              <a:t>mining</a:t>
            </a:r>
            <a:r>
              <a:rPr sz="1200" spc="245" dirty="0">
                <a:latin typeface="Times New Roman"/>
                <a:cs typeface="Times New Roman"/>
              </a:rPr>
              <a:t> </a:t>
            </a:r>
            <a:r>
              <a:rPr sz="1200" spc="-5" dirty="0">
                <a:latin typeface="Times New Roman"/>
                <a:cs typeface="Times New Roman"/>
              </a:rPr>
              <a:t>and </a:t>
            </a:r>
            <a:r>
              <a:rPr sz="1200" spc="-285" dirty="0">
                <a:latin typeface="Times New Roman"/>
                <a:cs typeface="Times New Roman"/>
              </a:rPr>
              <a:t> </a:t>
            </a:r>
            <a:r>
              <a:rPr sz="1200" spc="-5" dirty="0">
                <a:latin typeface="Times New Roman"/>
                <a:cs typeface="Times New Roman"/>
              </a:rPr>
              <a:t>feature</a:t>
            </a:r>
            <a:r>
              <a:rPr sz="1200" spc="-10" dirty="0">
                <a:latin typeface="Times New Roman"/>
                <a:cs typeface="Times New Roman"/>
              </a:rPr>
              <a:t> </a:t>
            </a:r>
            <a:r>
              <a:rPr sz="1200" spc="-5" dirty="0">
                <a:latin typeface="Times New Roman"/>
                <a:cs typeface="Times New Roman"/>
              </a:rPr>
              <a:t>extraction.</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22</a:t>
            </a:r>
          </a:p>
        </p:txBody>
      </p:sp>
      <p:sp>
        <p:nvSpPr>
          <p:cNvPr id="2" name="object 2"/>
          <p:cNvSpPr txBox="1"/>
          <p:nvPr/>
        </p:nvSpPr>
        <p:spPr>
          <a:xfrm>
            <a:off x="1359153" y="817626"/>
            <a:ext cx="5297805" cy="8911670"/>
          </a:xfrm>
          <a:prstGeom prst="rect">
            <a:avLst/>
          </a:prstGeom>
        </p:spPr>
        <p:txBody>
          <a:bodyPr vert="horz" wrap="square" lIns="0" tIns="12700" rIns="0" bIns="0" rtlCol="0">
            <a:spAutoFit/>
          </a:bodyPr>
          <a:lstStyle/>
          <a:p>
            <a:pPr marL="12700" marR="8255" algn="just">
              <a:lnSpc>
                <a:spcPct val="139300"/>
              </a:lnSpc>
              <a:spcBef>
                <a:spcPts val="100"/>
              </a:spcBef>
            </a:pPr>
            <a:r>
              <a:rPr sz="1200" b="1" spc="-5" dirty="0">
                <a:latin typeface="Times New Roman"/>
                <a:cs typeface="Times New Roman"/>
              </a:rPr>
              <a:t>Step-3 </a:t>
            </a:r>
            <a:r>
              <a:rPr sz="1200" spc="-5" dirty="0">
                <a:latin typeface="Times New Roman"/>
                <a:cs typeface="Times New Roman"/>
              </a:rPr>
              <a:t>After </a:t>
            </a:r>
            <a:r>
              <a:rPr sz="1200" dirty="0">
                <a:latin typeface="Times New Roman"/>
                <a:cs typeface="Times New Roman"/>
              </a:rPr>
              <a:t>pre-processing </a:t>
            </a:r>
            <a:r>
              <a:rPr sz="1200" spc="-5" dirty="0">
                <a:latin typeface="Times New Roman"/>
                <a:cs typeface="Times New Roman"/>
              </a:rPr>
              <a:t>we </a:t>
            </a:r>
            <a:r>
              <a:rPr sz="1200" dirty="0">
                <a:latin typeface="Times New Roman"/>
                <a:cs typeface="Times New Roman"/>
              </a:rPr>
              <a:t>pass this </a:t>
            </a:r>
            <a:r>
              <a:rPr sz="1200" spc="-5" dirty="0">
                <a:latin typeface="Times New Roman"/>
                <a:cs typeface="Times New Roman"/>
              </a:rPr>
              <a:t>data </a:t>
            </a:r>
            <a:r>
              <a:rPr sz="1200" spc="5" dirty="0">
                <a:latin typeface="Times New Roman"/>
                <a:cs typeface="Times New Roman"/>
              </a:rPr>
              <a:t>in </a:t>
            </a:r>
            <a:r>
              <a:rPr sz="1200" dirty="0">
                <a:latin typeface="Times New Roman"/>
                <a:cs typeface="Times New Roman"/>
              </a:rPr>
              <a:t>our </a:t>
            </a:r>
            <a:r>
              <a:rPr sz="1200" spc="-5" dirty="0">
                <a:latin typeface="Times New Roman"/>
                <a:cs typeface="Times New Roman"/>
              </a:rPr>
              <a:t>trained classifier, which </a:t>
            </a:r>
            <a:r>
              <a:rPr sz="1200" dirty="0">
                <a:latin typeface="Times New Roman"/>
                <a:cs typeface="Times New Roman"/>
              </a:rPr>
              <a:t>then </a:t>
            </a:r>
            <a:r>
              <a:rPr sz="1200" spc="5" dirty="0">
                <a:latin typeface="Times New Roman"/>
                <a:cs typeface="Times New Roman"/>
              </a:rPr>
              <a:t> </a:t>
            </a:r>
            <a:r>
              <a:rPr sz="1200" spc="-5" dirty="0">
                <a:latin typeface="Times New Roman"/>
                <a:cs typeface="Times New Roman"/>
              </a:rPr>
              <a:t>classify</a:t>
            </a:r>
            <a:r>
              <a:rPr sz="1200" spc="-25" dirty="0">
                <a:latin typeface="Times New Roman"/>
                <a:cs typeface="Times New Roman"/>
              </a:rPr>
              <a:t> </a:t>
            </a:r>
            <a:r>
              <a:rPr sz="1200" dirty="0">
                <a:latin typeface="Times New Roman"/>
                <a:cs typeface="Times New Roman"/>
              </a:rPr>
              <a:t>them into </a:t>
            </a:r>
            <a:r>
              <a:rPr sz="1200" spc="-5" dirty="0">
                <a:latin typeface="Times New Roman"/>
                <a:cs typeface="Times New Roman"/>
              </a:rPr>
              <a:t>positive</a:t>
            </a:r>
            <a:r>
              <a:rPr sz="1200" dirty="0">
                <a:latin typeface="Times New Roman"/>
                <a:cs typeface="Times New Roman"/>
              </a:rPr>
              <a:t> or </a:t>
            </a:r>
            <a:r>
              <a:rPr sz="1200" spc="-5" dirty="0">
                <a:latin typeface="Times New Roman"/>
                <a:cs typeface="Times New Roman"/>
              </a:rPr>
              <a:t>negative</a:t>
            </a:r>
            <a:r>
              <a:rPr sz="1200" spc="5" dirty="0">
                <a:latin typeface="Times New Roman"/>
                <a:cs typeface="Times New Roman"/>
              </a:rPr>
              <a:t> </a:t>
            </a:r>
            <a:r>
              <a:rPr sz="1200" spc="-5" dirty="0">
                <a:latin typeface="Times New Roman"/>
                <a:cs typeface="Times New Roman"/>
              </a:rPr>
              <a:t>class</a:t>
            </a:r>
            <a:r>
              <a:rPr sz="1200" spc="5" dirty="0">
                <a:latin typeface="Times New Roman"/>
                <a:cs typeface="Times New Roman"/>
              </a:rPr>
              <a:t> </a:t>
            </a:r>
            <a:r>
              <a:rPr sz="1200" dirty="0">
                <a:latin typeface="Times New Roman"/>
                <a:cs typeface="Times New Roman"/>
              </a:rPr>
              <a:t>based</a:t>
            </a:r>
            <a:r>
              <a:rPr sz="1200" spc="10" dirty="0">
                <a:latin typeface="Times New Roman"/>
                <a:cs typeface="Times New Roman"/>
              </a:rPr>
              <a:t> </a:t>
            </a:r>
            <a:r>
              <a:rPr sz="1200" dirty="0">
                <a:latin typeface="Times New Roman"/>
                <a:cs typeface="Times New Roman"/>
              </a:rPr>
              <a:t>on </a:t>
            </a:r>
            <a:r>
              <a:rPr sz="1200" spc="-5" dirty="0">
                <a:latin typeface="Times New Roman"/>
                <a:cs typeface="Times New Roman"/>
              </a:rPr>
              <a:t>trained</a:t>
            </a:r>
            <a:r>
              <a:rPr sz="1200" spc="5" dirty="0">
                <a:latin typeface="Times New Roman"/>
                <a:cs typeface="Times New Roman"/>
              </a:rPr>
              <a:t> </a:t>
            </a:r>
            <a:r>
              <a:rPr sz="1200" spc="-5" dirty="0">
                <a:latin typeface="Times New Roman"/>
                <a:cs typeface="Times New Roman"/>
              </a:rPr>
              <a:t>results.</a:t>
            </a:r>
            <a:endParaRPr sz="1200" dirty="0">
              <a:latin typeface="Times New Roman"/>
              <a:cs typeface="Times New Roman"/>
            </a:endParaRPr>
          </a:p>
          <a:p>
            <a:pPr>
              <a:lnSpc>
                <a:spcPct val="100000"/>
              </a:lnSpc>
              <a:spcBef>
                <a:spcPts val="55"/>
              </a:spcBef>
            </a:pPr>
            <a:endParaRPr sz="1850" dirty="0">
              <a:latin typeface="Times New Roman"/>
              <a:cs typeface="Times New Roman"/>
            </a:endParaRPr>
          </a:p>
          <a:p>
            <a:pPr marL="12700" marR="11430" algn="just">
              <a:lnSpc>
                <a:spcPct val="140000"/>
              </a:lnSpc>
            </a:pPr>
            <a:r>
              <a:rPr sz="1200" spc="-5" dirty="0">
                <a:latin typeface="Times New Roman"/>
                <a:cs typeface="Times New Roman"/>
              </a:rPr>
              <a:t>Since, Twitter is </a:t>
            </a:r>
            <a:r>
              <a:rPr sz="1200" dirty="0">
                <a:latin typeface="Times New Roman"/>
                <a:cs typeface="Times New Roman"/>
              </a:rPr>
              <a:t>our source of data for </a:t>
            </a:r>
            <a:r>
              <a:rPr sz="1200" spc="-5" dirty="0">
                <a:latin typeface="Times New Roman"/>
                <a:cs typeface="Times New Roman"/>
              </a:rPr>
              <a:t>analysis. </a:t>
            </a:r>
            <a:r>
              <a:rPr sz="1200" dirty="0">
                <a:latin typeface="Times New Roman"/>
                <a:cs typeface="Times New Roman"/>
              </a:rPr>
              <a:t>We </a:t>
            </a:r>
            <a:r>
              <a:rPr sz="1200" spc="-5" dirty="0">
                <a:latin typeface="Times New Roman"/>
                <a:cs typeface="Times New Roman"/>
              </a:rPr>
              <a:t>are going </a:t>
            </a:r>
            <a:r>
              <a:rPr sz="1200" dirty="0">
                <a:latin typeface="Times New Roman"/>
                <a:cs typeface="Times New Roman"/>
              </a:rPr>
              <a:t>to stream the </a:t>
            </a:r>
            <a:r>
              <a:rPr sz="1200" spc="-5" dirty="0">
                <a:latin typeface="Times New Roman"/>
                <a:cs typeface="Times New Roman"/>
              </a:rPr>
              <a:t>tweets </a:t>
            </a:r>
            <a:r>
              <a:rPr sz="1200" dirty="0">
                <a:latin typeface="Times New Roman"/>
                <a:cs typeface="Times New Roman"/>
              </a:rPr>
              <a:t> </a:t>
            </a:r>
            <a:r>
              <a:rPr sz="1200" spc="-5" dirty="0">
                <a:latin typeface="Times New Roman"/>
                <a:cs typeface="Times New Roman"/>
              </a:rPr>
              <a:t>from</a:t>
            </a:r>
            <a:r>
              <a:rPr sz="1200" dirty="0">
                <a:latin typeface="Times New Roman"/>
                <a:cs typeface="Times New Roman"/>
              </a:rPr>
              <a:t> </a:t>
            </a:r>
            <a:r>
              <a:rPr sz="1200" spc="-5" dirty="0">
                <a:latin typeface="Times New Roman"/>
                <a:cs typeface="Times New Roman"/>
              </a:rPr>
              <a:t>twitter</a:t>
            </a:r>
            <a:r>
              <a:rPr sz="1200" dirty="0">
                <a:latin typeface="Times New Roman"/>
                <a:cs typeface="Times New Roman"/>
              </a:rPr>
              <a:t> in</a:t>
            </a:r>
            <a:r>
              <a:rPr sz="1200" spc="5" dirty="0">
                <a:latin typeface="Times New Roman"/>
                <a:cs typeface="Times New Roman"/>
              </a:rPr>
              <a:t> </a:t>
            </a:r>
            <a:r>
              <a:rPr sz="1200" dirty="0">
                <a:latin typeface="Times New Roman"/>
                <a:cs typeface="Times New Roman"/>
              </a:rPr>
              <a:t>our</a:t>
            </a:r>
            <a:r>
              <a:rPr sz="1200" spc="-5" dirty="0">
                <a:latin typeface="Times New Roman"/>
                <a:cs typeface="Times New Roman"/>
              </a:rPr>
              <a:t> database.</a:t>
            </a:r>
            <a:r>
              <a:rPr sz="1200" spc="5" dirty="0">
                <a:latin typeface="Times New Roman"/>
                <a:cs typeface="Times New Roman"/>
              </a:rPr>
              <a:t> </a:t>
            </a:r>
            <a:r>
              <a:rPr sz="1200" spc="-5" dirty="0">
                <a:latin typeface="Times New Roman"/>
                <a:cs typeface="Times New Roman"/>
              </a:rPr>
              <a:t>For</a:t>
            </a:r>
            <a:r>
              <a:rPr sz="1200" dirty="0">
                <a:latin typeface="Times New Roman"/>
                <a:cs typeface="Times New Roman"/>
              </a:rPr>
              <a:t> this</a:t>
            </a:r>
            <a:r>
              <a:rPr sz="1200" spc="5" dirty="0">
                <a:latin typeface="Times New Roman"/>
                <a:cs typeface="Times New Roman"/>
              </a:rPr>
              <a:t> </a:t>
            </a:r>
            <a:r>
              <a:rPr sz="1200" spc="-5" dirty="0">
                <a:latin typeface="Times New Roman"/>
                <a:cs typeface="Times New Roman"/>
              </a:rPr>
              <a:t>we </a:t>
            </a:r>
            <a:r>
              <a:rPr sz="1200" dirty="0">
                <a:latin typeface="Times New Roman"/>
                <a:cs typeface="Times New Roman"/>
              </a:rPr>
              <a:t>are</a:t>
            </a:r>
            <a:r>
              <a:rPr sz="1200" spc="10" dirty="0">
                <a:latin typeface="Times New Roman"/>
                <a:cs typeface="Times New Roman"/>
              </a:rPr>
              <a:t> </a:t>
            </a:r>
            <a:r>
              <a:rPr sz="1200" spc="-5" dirty="0">
                <a:latin typeface="Times New Roman"/>
                <a:cs typeface="Times New Roman"/>
              </a:rPr>
              <a:t>going</a:t>
            </a:r>
            <a:r>
              <a:rPr sz="1200" spc="-15"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use Twitter</a:t>
            </a:r>
            <a:r>
              <a:rPr sz="1200" spc="10" dirty="0">
                <a:latin typeface="Times New Roman"/>
                <a:cs typeface="Times New Roman"/>
              </a:rPr>
              <a:t> </a:t>
            </a:r>
            <a:r>
              <a:rPr sz="1200" dirty="0">
                <a:latin typeface="Times New Roman"/>
                <a:cs typeface="Times New Roman"/>
              </a:rPr>
              <a:t>Application.</a:t>
            </a:r>
          </a:p>
          <a:p>
            <a:pPr>
              <a:lnSpc>
                <a:spcPct val="100000"/>
              </a:lnSpc>
            </a:pPr>
            <a:endParaRPr sz="1300" dirty="0">
              <a:latin typeface="Times New Roman"/>
              <a:cs typeface="Times New Roman"/>
            </a:endParaRPr>
          </a:p>
          <a:p>
            <a:pPr>
              <a:lnSpc>
                <a:spcPct val="100000"/>
              </a:lnSpc>
              <a:spcBef>
                <a:spcPts val="35"/>
              </a:spcBef>
            </a:pPr>
            <a:endParaRPr sz="1050" dirty="0">
              <a:latin typeface="Times New Roman"/>
              <a:cs typeface="Times New Roman"/>
            </a:endParaRPr>
          </a:p>
          <a:p>
            <a:pPr marL="280670" lvl="1" indent="-268605" algn="just">
              <a:lnSpc>
                <a:spcPct val="100000"/>
              </a:lnSpc>
              <a:spcBef>
                <a:spcPts val="5"/>
              </a:spcBef>
              <a:buAutoNum type="arabicPeriod" startAt="2"/>
              <a:tabLst>
                <a:tab pos="281305" algn="l"/>
              </a:tabLst>
            </a:pPr>
            <a:r>
              <a:rPr sz="1400" b="1" spc="-5" dirty="0">
                <a:latin typeface="Times New Roman"/>
                <a:cs typeface="Times New Roman"/>
              </a:rPr>
              <a:t>Twitter</a:t>
            </a:r>
            <a:r>
              <a:rPr sz="1400" b="1" dirty="0">
                <a:latin typeface="Times New Roman"/>
                <a:cs typeface="Times New Roman"/>
              </a:rPr>
              <a:t> </a:t>
            </a:r>
            <a:r>
              <a:rPr sz="1400" b="1" spc="-5" dirty="0">
                <a:latin typeface="Times New Roman"/>
                <a:cs typeface="Times New Roman"/>
              </a:rPr>
              <a:t>API</a:t>
            </a:r>
            <a:r>
              <a:rPr sz="1400" b="1" spc="5" dirty="0">
                <a:latin typeface="Times New Roman"/>
                <a:cs typeface="Times New Roman"/>
              </a:rPr>
              <a:t> </a:t>
            </a:r>
            <a:r>
              <a:rPr sz="1400" b="1" spc="-5" dirty="0">
                <a:latin typeface="Times New Roman"/>
                <a:cs typeface="Times New Roman"/>
              </a:rPr>
              <a:t>(Application</a:t>
            </a:r>
            <a:r>
              <a:rPr sz="1400" b="1" dirty="0">
                <a:latin typeface="Times New Roman"/>
                <a:cs typeface="Times New Roman"/>
              </a:rPr>
              <a:t> </a:t>
            </a:r>
            <a:r>
              <a:rPr sz="1400" b="1" spc="-5" dirty="0">
                <a:latin typeface="Times New Roman"/>
                <a:cs typeface="Times New Roman"/>
              </a:rPr>
              <a:t>Programming</a:t>
            </a:r>
            <a:r>
              <a:rPr sz="1400" b="1" spc="-15" dirty="0">
                <a:latin typeface="Times New Roman"/>
                <a:cs typeface="Times New Roman"/>
              </a:rPr>
              <a:t> </a:t>
            </a:r>
            <a:r>
              <a:rPr sz="1400" b="1" spc="-5" dirty="0">
                <a:latin typeface="Times New Roman"/>
                <a:cs typeface="Times New Roman"/>
              </a:rPr>
              <a:t>Interface)</a:t>
            </a:r>
            <a:endParaRPr sz="1400" dirty="0">
              <a:latin typeface="Times New Roman"/>
              <a:cs typeface="Times New Roman"/>
            </a:endParaRPr>
          </a:p>
          <a:p>
            <a:pPr marL="12700" marR="7620" algn="just">
              <a:lnSpc>
                <a:spcPct val="143000"/>
              </a:lnSpc>
              <a:spcBef>
                <a:spcPts val="130"/>
              </a:spcBef>
            </a:pPr>
            <a:r>
              <a:rPr sz="1200" spc="-5" dirty="0">
                <a:latin typeface="Times New Roman"/>
                <a:cs typeface="Times New Roman"/>
              </a:rPr>
              <a:t>Twitter allows users </a:t>
            </a:r>
            <a:r>
              <a:rPr sz="1200" dirty="0">
                <a:latin typeface="Times New Roman"/>
                <a:cs typeface="Times New Roman"/>
              </a:rPr>
              <a:t>to </a:t>
            </a:r>
            <a:r>
              <a:rPr sz="1200" spc="-5" dirty="0">
                <a:latin typeface="Times New Roman"/>
                <a:cs typeface="Times New Roman"/>
              </a:rPr>
              <a:t>collect </a:t>
            </a:r>
            <a:r>
              <a:rPr sz="1200" dirty="0">
                <a:latin typeface="Times New Roman"/>
                <a:cs typeface="Times New Roman"/>
              </a:rPr>
              <a:t>tweets with the </a:t>
            </a:r>
            <a:r>
              <a:rPr sz="1200" spc="-5" dirty="0">
                <a:latin typeface="Times New Roman"/>
                <a:cs typeface="Times New Roman"/>
              </a:rPr>
              <a:t>help </a:t>
            </a:r>
            <a:r>
              <a:rPr sz="1200" dirty="0">
                <a:latin typeface="Times New Roman"/>
                <a:cs typeface="Times New Roman"/>
              </a:rPr>
              <a:t>of </a:t>
            </a:r>
            <a:r>
              <a:rPr sz="1200" spc="-5" dirty="0">
                <a:latin typeface="Times New Roman"/>
                <a:cs typeface="Times New Roman"/>
              </a:rPr>
              <a:t>Twitter </a:t>
            </a:r>
            <a:r>
              <a:rPr sz="1200" spc="-10" dirty="0">
                <a:latin typeface="Times New Roman"/>
                <a:cs typeface="Times New Roman"/>
              </a:rPr>
              <a:t>API. </a:t>
            </a:r>
            <a:r>
              <a:rPr sz="1200" spc="-5" dirty="0">
                <a:latin typeface="Times New Roman"/>
                <a:cs typeface="Times New Roman"/>
              </a:rPr>
              <a:t>Twitter provides </a:t>
            </a:r>
            <a:r>
              <a:rPr sz="1200" dirty="0">
                <a:latin typeface="Times New Roman"/>
                <a:cs typeface="Times New Roman"/>
              </a:rPr>
              <a:t> </a:t>
            </a:r>
            <a:r>
              <a:rPr sz="1200" spc="-5" dirty="0">
                <a:latin typeface="Times New Roman"/>
                <a:cs typeface="Times New Roman"/>
              </a:rPr>
              <a:t>two </a:t>
            </a:r>
            <a:r>
              <a:rPr sz="1200" dirty="0">
                <a:latin typeface="Times New Roman"/>
                <a:cs typeface="Times New Roman"/>
              </a:rPr>
              <a:t>kinds of </a:t>
            </a:r>
            <a:r>
              <a:rPr sz="1200" spc="-10" dirty="0">
                <a:latin typeface="Times New Roman"/>
                <a:cs typeface="Times New Roman"/>
              </a:rPr>
              <a:t>APIs: </a:t>
            </a:r>
            <a:r>
              <a:rPr sz="1200" dirty="0">
                <a:latin typeface="Times New Roman"/>
                <a:cs typeface="Times New Roman"/>
              </a:rPr>
              <a:t>REST API </a:t>
            </a:r>
            <a:r>
              <a:rPr sz="1200" spc="-5" dirty="0">
                <a:latin typeface="Times New Roman"/>
                <a:cs typeface="Times New Roman"/>
              </a:rPr>
              <a:t>and Streaming API. </a:t>
            </a:r>
            <a:r>
              <a:rPr sz="1200" dirty="0">
                <a:latin typeface="Times New Roman"/>
                <a:cs typeface="Times New Roman"/>
              </a:rPr>
              <a:t>The </a:t>
            </a:r>
            <a:r>
              <a:rPr sz="1200" spc="-5" dirty="0">
                <a:latin typeface="Times New Roman"/>
                <a:cs typeface="Times New Roman"/>
              </a:rPr>
              <a:t>differences </a:t>
            </a:r>
            <a:r>
              <a:rPr sz="1200" dirty="0">
                <a:latin typeface="Times New Roman"/>
                <a:cs typeface="Times New Roman"/>
              </a:rPr>
              <a:t>between these </a:t>
            </a:r>
            <a:r>
              <a:rPr sz="1200" spc="-5" dirty="0">
                <a:latin typeface="Times New Roman"/>
                <a:cs typeface="Times New Roman"/>
              </a:rPr>
              <a:t>are: </a:t>
            </a:r>
            <a:r>
              <a:rPr sz="1200" dirty="0">
                <a:latin typeface="Times New Roman"/>
                <a:cs typeface="Times New Roman"/>
              </a:rPr>
              <a:t> REST </a:t>
            </a:r>
            <a:r>
              <a:rPr sz="1200" spc="-10" dirty="0">
                <a:latin typeface="Times New Roman"/>
                <a:cs typeface="Times New Roman"/>
              </a:rPr>
              <a:t>APIs </a:t>
            </a:r>
            <a:r>
              <a:rPr sz="1200" dirty="0">
                <a:latin typeface="Times New Roman"/>
                <a:cs typeface="Times New Roman"/>
              </a:rPr>
              <a:t>support connections for short time </a:t>
            </a:r>
            <a:r>
              <a:rPr sz="1200" spc="-5" dirty="0">
                <a:latin typeface="Times New Roman"/>
                <a:cs typeface="Times New Roman"/>
              </a:rPr>
              <a:t>interval and </a:t>
            </a:r>
            <a:r>
              <a:rPr sz="1200" spc="5" dirty="0">
                <a:latin typeface="Times New Roman"/>
                <a:cs typeface="Times New Roman"/>
              </a:rPr>
              <a:t>only </a:t>
            </a:r>
            <a:r>
              <a:rPr sz="1200" dirty="0">
                <a:latin typeface="Times New Roman"/>
                <a:cs typeface="Times New Roman"/>
              </a:rPr>
              <a:t>limited </a:t>
            </a:r>
            <a:r>
              <a:rPr sz="1200" spc="-5" dirty="0">
                <a:latin typeface="Times New Roman"/>
                <a:cs typeface="Times New Roman"/>
              </a:rPr>
              <a:t>data </a:t>
            </a:r>
            <a:r>
              <a:rPr sz="1200" dirty="0">
                <a:latin typeface="Times New Roman"/>
                <a:cs typeface="Times New Roman"/>
              </a:rPr>
              <a:t>can be </a:t>
            </a:r>
            <a:r>
              <a:rPr sz="1200" spc="5" dirty="0">
                <a:latin typeface="Times New Roman"/>
                <a:cs typeface="Times New Roman"/>
              </a:rPr>
              <a:t> </a:t>
            </a:r>
            <a:r>
              <a:rPr sz="1200" spc="-5" dirty="0">
                <a:latin typeface="Times New Roman"/>
                <a:cs typeface="Times New Roman"/>
              </a:rPr>
              <a:t>collected</a:t>
            </a:r>
            <a:r>
              <a:rPr sz="1200" dirty="0">
                <a:latin typeface="Times New Roman"/>
                <a:cs typeface="Times New Roman"/>
              </a:rPr>
              <a:t> </a:t>
            </a:r>
            <a:r>
              <a:rPr sz="1200" spc="-5" dirty="0">
                <a:latin typeface="Times New Roman"/>
                <a:cs typeface="Times New Roman"/>
              </a:rPr>
              <a:t>at</a:t>
            </a:r>
            <a:r>
              <a:rPr sz="1200" dirty="0">
                <a:latin typeface="Times New Roman"/>
                <a:cs typeface="Times New Roman"/>
              </a:rPr>
              <a:t> a</a:t>
            </a:r>
            <a:r>
              <a:rPr sz="1200" spc="5" dirty="0">
                <a:latin typeface="Times New Roman"/>
                <a:cs typeface="Times New Roman"/>
              </a:rPr>
              <a:t> </a:t>
            </a:r>
            <a:r>
              <a:rPr sz="1200" dirty="0">
                <a:latin typeface="Times New Roman"/>
                <a:cs typeface="Times New Roman"/>
              </a:rPr>
              <a:t>time,</a:t>
            </a:r>
            <a:r>
              <a:rPr sz="1200" spc="5" dirty="0">
                <a:latin typeface="Times New Roman"/>
                <a:cs typeface="Times New Roman"/>
              </a:rPr>
              <a:t> </a:t>
            </a:r>
            <a:r>
              <a:rPr sz="1200" spc="-5" dirty="0">
                <a:latin typeface="Times New Roman"/>
                <a:cs typeface="Times New Roman"/>
              </a:rPr>
              <a:t>whereas</a:t>
            </a:r>
            <a:r>
              <a:rPr sz="1200" dirty="0">
                <a:latin typeface="Times New Roman"/>
                <a:cs typeface="Times New Roman"/>
              </a:rPr>
              <a:t> </a:t>
            </a:r>
            <a:r>
              <a:rPr sz="1200" spc="-5" dirty="0">
                <a:latin typeface="Times New Roman"/>
                <a:cs typeface="Times New Roman"/>
              </a:rPr>
              <a:t>Streaming</a:t>
            </a:r>
            <a:r>
              <a:rPr sz="1200" dirty="0">
                <a:latin typeface="Times New Roman"/>
                <a:cs typeface="Times New Roman"/>
              </a:rPr>
              <a:t> </a:t>
            </a:r>
            <a:r>
              <a:rPr sz="1200" spc="10" dirty="0">
                <a:latin typeface="Times New Roman"/>
                <a:cs typeface="Times New Roman"/>
              </a:rPr>
              <a:t>API</a:t>
            </a:r>
            <a:r>
              <a:rPr sz="1200" spc="15" dirty="0">
                <a:latin typeface="Times New Roman"/>
                <a:cs typeface="Times New Roman"/>
              </a:rPr>
              <a:t> </a:t>
            </a:r>
            <a:r>
              <a:rPr sz="1200" spc="-5" dirty="0">
                <a:latin typeface="Times New Roman"/>
                <a:cs typeface="Times New Roman"/>
              </a:rPr>
              <a:t>provides</a:t>
            </a:r>
            <a:r>
              <a:rPr sz="1200" dirty="0">
                <a:latin typeface="Times New Roman"/>
                <a:cs typeface="Times New Roman"/>
              </a:rPr>
              <a:t> </a:t>
            </a:r>
            <a:r>
              <a:rPr sz="1200" spc="-5" dirty="0">
                <a:latin typeface="Times New Roman"/>
                <a:cs typeface="Times New Roman"/>
              </a:rPr>
              <a:t>tweets</a:t>
            </a:r>
            <a:r>
              <a:rPr sz="1200" dirty="0">
                <a:latin typeface="Times New Roman"/>
                <a:cs typeface="Times New Roman"/>
              </a:rPr>
              <a:t> in</a:t>
            </a:r>
            <a:r>
              <a:rPr sz="1200" spc="5" dirty="0">
                <a:latin typeface="Times New Roman"/>
                <a:cs typeface="Times New Roman"/>
              </a:rPr>
              <a:t> </a:t>
            </a:r>
            <a:r>
              <a:rPr sz="1200" dirty="0">
                <a:latin typeface="Times New Roman"/>
                <a:cs typeface="Times New Roman"/>
              </a:rPr>
              <a:t>real-time</a:t>
            </a:r>
            <a:r>
              <a:rPr sz="1200" spc="300" dirty="0">
                <a:latin typeface="Times New Roman"/>
                <a:cs typeface="Times New Roman"/>
              </a:rPr>
              <a:t>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connection </a:t>
            </a:r>
            <a:r>
              <a:rPr sz="1200" dirty="0">
                <a:latin typeface="Times New Roman"/>
                <a:cs typeface="Times New Roman"/>
              </a:rPr>
              <a:t>for long time. We </a:t>
            </a:r>
            <a:r>
              <a:rPr sz="1200" spc="-5" dirty="0">
                <a:latin typeface="Times New Roman"/>
                <a:cs typeface="Times New Roman"/>
              </a:rPr>
              <a:t>use Streaming </a:t>
            </a:r>
            <a:r>
              <a:rPr sz="1200" dirty="0">
                <a:latin typeface="Times New Roman"/>
                <a:cs typeface="Times New Roman"/>
              </a:rPr>
              <a:t>API for our </a:t>
            </a:r>
            <a:r>
              <a:rPr sz="1200" spc="-5" dirty="0">
                <a:latin typeface="Times New Roman"/>
                <a:cs typeface="Times New Roman"/>
              </a:rPr>
              <a:t>analysis. For collecting </a:t>
            </a:r>
            <a:r>
              <a:rPr sz="1200" dirty="0">
                <a:latin typeface="Times New Roman"/>
                <a:cs typeface="Times New Roman"/>
              </a:rPr>
              <a:t>large </a:t>
            </a:r>
            <a:r>
              <a:rPr sz="1200" spc="5" dirty="0">
                <a:latin typeface="Times New Roman"/>
                <a:cs typeface="Times New Roman"/>
              </a:rPr>
              <a:t> </a:t>
            </a:r>
            <a:r>
              <a:rPr sz="1200" spc="-5" dirty="0">
                <a:latin typeface="Times New Roman"/>
                <a:cs typeface="Times New Roman"/>
              </a:rPr>
              <a:t>amount</a:t>
            </a:r>
            <a:r>
              <a:rPr sz="1200" dirty="0">
                <a:latin typeface="Times New Roman"/>
                <a:cs typeface="Times New Roman"/>
              </a:rPr>
              <a:t> of </a:t>
            </a:r>
            <a:r>
              <a:rPr sz="1200" spc="-5" dirty="0">
                <a:latin typeface="Times New Roman"/>
                <a:cs typeface="Times New Roman"/>
              </a:rPr>
              <a:t>tweets</a:t>
            </a:r>
            <a:r>
              <a:rPr sz="1200" spc="5" dirty="0">
                <a:latin typeface="Times New Roman"/>
                <a:cs typeface="Times New Roman"/>
              </a:rPr>
              <a:t> </a:t>
            </a:r>
            <a:r>
              <a:rPr sz="1200" spc="-5" dirty="0">
                <a:latin typeface="Times New Roman"/>
                <a:cs typeface="Times New Roman"/>
              </a:rPr>
              <a:t>we </a:t>
            </a:r>
            <a:r>
              <a:rPr sz="1200" dirty="0">
                <a:latin typeface="Times New Roman"/>
                <a:cs typeface="Times New Roman"/>
              </a:rPr>
              <a:t>need </a:t>
            </a:r>
            <a:r>
              <a:rPr sz="1200" spc="-5" dirty="0">
                <a:latin typeface="Times New Roman"/>
                <a:cs typeface="Times New Roman"/>
              </a:rPr>
              <a:t>long-lived</a:t>
            </a:r>
            <a:r>
              <a:rPr sz="1200" dirty="0">
                <a:latin typeface="Times New Roman"/>
                <a:cs typeface="Times New Roman"/>
              </a:rPr>
              <a:t> </a:t>
            </a:r>
            <a:r>
              <a:rPr sz="1200" spc="-5" dirty="0">
                <a:latin typeface="Times New Roman"/>
                <a:cs typeface="Times New Roman"/>
              </a:rPr>
              <a:t>connection</a:t>
            </a:r>
            <a:r>
              <a:rPr sz="1200" spc="5" dirty="0">
                <a:latin typeface="Times New Roman"/>
                <a:cs typeface="Times New Roman"/>
              </a:rPr>
              <a:t> </a:t>
            </a:r>
            <a:r>
              <a:rPr sz="1200" dirty="0">
                <a:latin typeface="Times New Roman"/>
                <a:cs typeface="Times New Roman"/>
              </a:rPr>
              <a:t>and no limit</a:t>
            </a:r>
            <a:r>
              <a:rPr sz="1200" spc="5" dirty="0">
                <a:latin typeface="Times New Roman"/>
                <a:cs typeface="Times New Roman"/>
              </a:rPr>
              <a:t> </a:t>
            </a:r>
            <a:r>
              <a:rPr sz="1200" dirty="0">
                <a:latin typeface="Times New Roman"/>
                <a:cs typeface="Times New Roman"/>
              </a:rPr>
              <a:t>data</a:t>
            </a:r>
            <a:r>
              <a:rPr sz="1200" spc="-5" dirty="0">
                <a:latin typeface="Times New Roman"/>
                <a:cs typeface="Times New Roman"/>
              </a:rPr>
              <a:t> rate.</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0"/>
              </a:spcBef>
            </a:pPr>
            <a:endParaRPr sz="1350" dirty="0">
              <a:latin typeface="Times New Roman"/>
              <a:cs typeface="Times New Roman"/>
            </a:endParaRPr>
          </a:p>
          <a:p>
            <a:pPr marL="280670" lvl="1" indent="-268605" algn="just">
              <a:lnSpc>
                <a:spcPct val="100000"/>
              </a:lnSpc>
              <a:buAutoNum type="arabicPeriod" startAt="3"/>
              <a:tabLst>
                <a:tab pos="281305" algn="l"/>
              </a:tabLst>
            </a:pPr>
            <a:r>
              <a:rPr sz="1400" b="1" spc="-5" dirty="0">
                <a:latin typeface="Times New Roman"/>
                <a:cs typeface="Times New Roman"/>
              </a:rPr>
              <a:t>Data</a:t>
            </a:r>
            <a:r>
              <a:rPr sz="1400" b="1" spc="-30" dirty="0">
                <a:latin typeface="Times New Roman"/>
                <a:cs typeface="Times New Roman"/>
              </a:rPr>
              <a:t> </a:t>
            </a:r>
            <a:r>
              <a:rPr sz="1400" b="1" spc="-5" dirty="0">
                <a:latin typeface="Times New Roman"/>
                <a:cs typeface="Times New Roman"/>
              </a:rPr>
              <a:t>Collection</a:t>
            </a:r>
            <a:endParaRPr sz="1400" dirty="0">
              <a:latin typeface="Times New Roman"/>
              <a:cs typeface="Times New Roman"/>
            </a:endParaRPr>
          </a:p>
          <a:p>
            <a:pPr marL="355600" lvl="2" indent="-342900" algn="just">
              <a:lnSpc>
                <a:spcPct val="100000"/>
              </a:lnSpc>
              <a:spcBef>
                <a:spcPts val="765"/>
              </a:spcBef>
              <a:buAutoNum type="arabicPeriod"/>
              <a:tabLst>
                <a:tab pos="355600" algn="l"/>
              </a:tabLst>
            </a:pPr>
            <a:r>
              <a:rPr sz="1200" b="1" spc="-5" dirty="0">
                <a:latin typeface="Times New Roman"/>
                <a:cs typeface="Times New Roman"/>
              </a:rPr>
              <a:t>Twitter</a:t>
            </a:r>
            <a:r>
              <a:rPr sz="1200" b="1" spc="-35" dirty="0">
                <a:latin typeface="Times New Roman"/>
                <a:cs typeface="Times New Roman"/>
              </a:rPr>
              <a:t> </a:t>
            </a:r>
            <a:r>
              <a:rPr sz="1200" b="1" spc="-5" dirty="0">
                <a:latin typeface="Times New Roman"/>
                <a:cs typeface="Times New Roman"/>
              </a:rPr>
              <a:t>Data</a:t>
            </a:r>
            <a:endParaRPr sz="1200" dirty="0">
              <a:latin typeface="Times New Roman"/>
              <a:cs typeface="Times New Roman"/>
            </a:endParaRPr>
          </a:p>
          <a:p>
            <a:pPr marL="12700" marR="5715" algn="just">
              <a:lnSpc>
                <a:spcPct val="142200"/>
              </a:lnSpc>
              <a:spcBef>
                <a:spcPts val="30"/>
              </a:spcBef>
            </a:pPr>
            <a:r>
              <a:rPr sz="1200" dirty="0">
                <a:latin typeface="Times New Roman"/>
                <a:cs typeface="Times New Roman"/>
              </a:rPr>
              <a:t>To </a:t>
            </a:r>
            <a:r>
              <a:rPr sz="1200" spc="-5" dirty="0">
                <a:latin typeface="Times New Roman"/>
                <a:cs typeface="Times New Roman"/>
              </a:rPr>
              <a:t>use Twitter </a:t>
            </a:r>
            <a:r>
              <a:rPr sz="1200" dirty="0">
                <a:latin typeface="Times New Roman"/>
                <a:cs typeface="Times New Roman"/>
              </a:rPr>
              <a:t>API we must </a:t>
            </a:r>
            <a:r>
              <a:rPr sz="1200" spc="-5" dirty="0">
                <a:latin typeface="Times New Roman"/>
                <a:cs typeface="Times New Roman"/>
              </a:rPr>
              <a:t>first have </a:t>
            </a:r>
            <a:r>
              <a:rPr sz="1200" dirty="0">
                <a:latin typeface="Times New Roman"/>
                <a:cs typeface="Times New Roman"/>
              </a:rPr>
              <a:t>a twitter </a:t>
            </a:r>
            <a:r>
              <a:rPr sz="1200" spc="-5" dirty="0">
                <a:latin typeface="Times New Roman"/>
                <a:cs typeface="Times New Roman"/>
              </a:rPr>
              <a:t>account. </a:t>
            </a:r>
            <a:r>
              <a:rPr sz="1200" spc="-10" dirty="0">
                <a:latin typeface="Times New Roman"/>
                <a:cs typeface="Times New Roman"/>
              </a:rPr>
              <a:t>It </a:t>
            </a:r>
            <a:r>
              <a:rPr sz="1200" spc="-5" dirty="0">
                <a:latin typeface="Times New Roman"/>
                <a:cs typeface="Times New Roman"/>
              </a:rPr>
              <a:t>can </a:t>
            </a:r>
            <a:r>
              <a:rPr sz="1200" dirty="0">
                <a:latin typeface="Times New Roman"/>
                <a:cs typeface="Times New Roman"/>
              </a:rPr>
              <a:t>be easily </a:t>
            </a:r>
            <a:r>
              <a:rPr sz="1200" spc="-5" dirty="0">
                <a:latin typeface="Times New Roman"/>
                <a:cs typeface="Times New Roman"/>
              </a:rPr>
              <a:t>created </a:t>
            </a:r>
            <a:r>
              <a:rPr sz="1200" spc="10" dirty="0">
                <a:latin typeface="Times New Roman"/>
                <a:cs typeface="Times New Roman"/>
              </a:rPr>
              <a:t>by </a:t>
            </a:r>
            <a:r>
              <a:rPr sz="1200" spc="15" dirty="0">
                <a:latin typeface="Times New Roman"/>
                <a:cs typeface="Times New Roman"/>
              </a:rPr>
              <a:t> </a:t>
            </a:r>
            <a:r>
              <a:rPr sz="1200" dirty="0">
                <a:latin typeface="Times New Roman"/>
                <a:cs typeface="Times New Roman"/>
              </a:rPr>
              <a:t>filling</a:t>
            </a:r>
            <a:r>
              <a:rPr sz="1200" spc="30" dirty="0">
                <a:latin typeface="Times New Roman"/>
                <a:cs typeface="Times New Roman"/>
              </a:rPr>
              <a:t> </a:t>
            </a:r>
            <a:r>
              <a:rPr sz="1200" dirty="0">
                <a:latin typeface="Times New Roman"/>
                <a:cs typeface="Times New Roman"/>
              </a:rPr>
              <a:t>the</a:t>
            </a:r>
            <a:r>
              <a:rPr sz="1200" spc="45" dirty="0">
                <a:latin typeface="Times New Roman"/>
                <a:cs typeface="Times New Roman"/>
              </a:rPr>
              <a:t> </a:t>
            </a:r>
            <a:r>
              <a:rPr sz="1200" spc="-5" dirty="0">
                <a:latin typeface="Times New Roman"/>
                <a:cs typeface="Times New Roman"/>
              </a:rPr>
              <a:t>sign</a:t>
            </a:r>
            <a:r>
              <a:rPr sz="1200" spc="45" dirty="0">
                <a:latin typeface="Times New Roman"/>
                <a:cs typeface="Times New Roman"/>
              </a:rPr>
              <a:t> </a:t>
            </a:r>
            <a:r>
              <a:rPr sz="1200" dirty="0">
                <a:latin typeface="Times New Roman"/>
                <a:cs typeface="Times New Roman"/>
              </a:rPr>
              <a:t>up</a:t>
            </a:r>
            <a:r>
              <a:rPr sz="1200" spc="50" dirty="0">
                <a:latin typeface="Times New Roman"/>
                <a:cs typeface="Times New Roman"/>
              </a:rPr>
              <a:t> </a:t>
            </a:r>
            <a:r>
              <a:rPr sz="1200" dirty="0">
                <a:latin typeface="Times New Roman"/>
                <a:cs typeface="Times New Roman"/>
              </a:rPr>
              <a:t>details</a:t>
            </a:r>
            <a:r>
              <a:rPr sz="1200" spc="55" dirty="0">
                <a:latin typeface="Times New Roman"/>
                <a:cs typeface="Times New Roman"/>
              </a:rPr>
              <a:t> </a:t>
            </a:r>
            <a:r>
              <a:rPr sz="1200" dirty="0">
                <a:latin typeface="Times New Roman"/>
                <a:cs typeface="Times New Roman"/>
              </a:rPr>
              <a:t>in</a:t>
            </a:r>
            <a:r>
              <a:rPr sz="1200" spc="50" dirty="0">
                <a:latin typeface="Times New Roman"/>
                <a:cs typeface="Times New Roman"/>
              </a:rPr>
              <a:t> </a:t>
            </a:r>
            <a:r>
              <a:rPr sz="1200" spc="-5" dirty="0">
                <a:latin typeface="Times New Roman"/>
                <a:cs typeface="Times New Roman"/>
              </a:rPr>
              <a:t>twitter.com</a:t>
            </a:r>
            <a:r>
              <a:rPr sz="1200" spc="45" dirty="0">
                <a:latin typeface="Times New Roman"/>
                <a:cs typeface="Times New Roman"/>
              </a:rPr>
              <a:t> </a:t>
            </a:r>
            <a:r>
              <a:rPr sz="1200" spc="-5" dirty="0">
                <a:latin typeface="Times New Roman"/>
                <a:cs typeface="Times New Roman"/>
              </a:rPr>
              <a:t>website.</a:t>
            </a:r>
            <a:r>
              <a:rPr sz="1200" spc="60" dirty="0">
                <a:latin typeface="Times New Roman"/>
                <a:cs typeface="Times New Roman"/>
              </a:rPr>
              <a:t> </a:t>
            </a:r>
            <a:r>
              <a:rPr sz="1200" spc="-5" dirty="0">
                <a:latin typeface="Times New Roman"/>
                <a:cs typeface="Times New Roman"/>
              </a:rPr>
              <a:t>After</a:t>
            </a:r>
            <a:r>
              <a:rPr sz="1200" spc="45" dirty="0">
                <a:latin typeface="Times New Roman"/>
                <a:cs typeface="Times New Roman"/>
              </a:rPr>
              <a:t> </a:t>
            </a:r>
            <a:r>
              <a:rPr sz="1200" spc="-5" dirty="0">
                <a:latin typeface="Times New Roman"/>
                <a:cs typeface="Times New Roman"/>
              </a:rPr>
              <a:t>this</a:t>
            </a:r>
            <a:r>
              <a:rPr sz="1200" spc="70" dirty="0">
                <a:latin typeface="Times New Roman"/>
                <a:cs typeface="Times New Roman"/>
              </a:rPr>
              <a:t> </a:t>
            </a:r>
            <a:r>
              <a:rPr sz="1200" spc="-10" dirty="0">
                <a:latin typeface="Times New Roman"/>
                <a:cs typeface="Times New Roman"/>
              </a:rPr>
              <a:t>you</a:t>
            </a:r>
            <a:r>
              <a:rPr sz="1200" spc="50" dirty="0">
                <a:latin typeface="Times New Roman"/>
                <a:cs typeface="Times New Roman"/>
              </a:rPr>
              <a:t> </a:t>
            </a:r>
            <a:r>
              <a:rPr sz="1200" spc="-5" dirty="0">
                <a:latin typeface="Times New Roman"/>
                <a:cs typeface="Times New Roman"/>
              </a:rPr>
              <a:t>will</a:t>
            </a:r>
            <a:r>
              <a:rPr sz="1200" spc="55" dirty="0">
                <a:latin typeface="Times New Roman"/>
                <a:cs typeface="Times New Roman"/>
              </a:rPr>
              <a:t> </a:t>
            </a:r>
            <a:r>
              <a:rPr sz="1200" dirty="0">
                <a:latin typeface="Times New Roman"/>
                <a:cs typeface="Times New Roman"/>
              </a:rPr>
              <a:t>be</a:t>
            </a:r>
            <a:r>
              <a:rPr sz="1200" spc="50" dirty="0">
                <a:latin typeface="Times New Roman"/>
                <a:cs typeface="Times New Roman"/>
              </a:rPr>
              <a:t> </a:t>
            </a:r>
            <a:r>
              <a:rPr sz="1200" dirty="0">
                <a:latin typeface="Times New Roman"/>
                <a:cs typeface="Times New Roman"/>
              </a:rPr>
              <a:t>provided</a:t>
            </a:r>
            <a:r>
              <a:rPr sz="1200" spc="45" dirty="0">
                <a:latin typeface="Times New Roman"/>
                <a:cs typeface="Times New Roman"/>
              </a:rPr>
              <a:t> </a:t>
            </a:r>
            <a:r>
              <a:rPr sz="1200" dirty="0">
                <a:latin typeface="Times New Roman"/>
                <a:cs typeface="Times New Roman"/>
              </a:rPr>
              <a:t>with </a:t>
            </a:r>
            <a:r>
              <a:rPr sz="1200" spc="-290" dirty="0">
                <a:latin typeface="Times New Roman"/>
                <a:cs typeface="Times New Roman"/>
              </a:rPr>
              <a:t> </a:t>
            </a:r>
            <a:r>
              <a:rPr sz="1200" dirty="0">
                <a:latin typeface="Times New Roman"/>
                <a:cs typeface="Times New Roman"/>
              </a:rPr>
              <a:t>a </a:t>
            </a:r>
            <a:r>
              <a:rPr sz="1200" spc="-5" dirty="0">
                <a:latin typeface="Times New Roman"/>
                <a:cs typeface="Times New Roman"/>
              </a:rPr>
              <a:t>username</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password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use for login</a:t>
            </a:r>
            <a:r>
              <a:rPr sz="1200" spc="5" dirty="0">
                <a:latin typeface="Times New Roman"/>
                <a:cs typeface="Times New Roman"/>
              </a:rPr>
              <a:t> </a:t>
            </a:r>
            <a:r>
              <a:rPr sz="1200" spc="-5" dirty="0">
                <a:latin typeface="Times New Roman"/>
                <a:cs typeface="Times New Roman"/>
              </a:rPr>
              <a:t>purpose.</a:t>
            </a:r>
            <a:r>
              <a:rPr sz="1200" dirty="0">
                <a:latin typeface="Times New Roman"/>
                <a:cs typeface="Times New Roman"/>
              </a:rPr>
              <a:t> </a:t>
            </a:r>
            <a:r>
              <a:rPr sz="1200" spc="-5" dirty="0">
                <a:latin typeface="Times New Roman"/>
                <a:cs typeface="Times New Roman"/>
              </a:rPr>
              <a:t>Once</a:t>
            </a:r>
            <a:r>
              <a:rPr sz="1200" dirty="0">
                <a:latin typeface="Times New Roman"/>
                <a:cs typeface="Times New Roman"/>
              </a:rPr>
              <a:t> </a:t>
            </a:r>
            <a:r>
              <a:rPr sz="1200" spc="-5" dirty="0">
                <a:latin typeface="Times New Roman"/>
                <a:cs typeface="Times New Roman"/>
              </a:rPr>
              <a:t>your</a:t>
            </a:r>
            <a:r>
              <a:rPr sz="1200" dirty="0">
                <a:latin typeface="Times New Roman"/>
                <a:cs typeface="Times New Roman"/>
              </a:rPr>
              <a:t> </a:t>
            </a:r>
            <a:r>
              <a:rPr sz="1200" spc="-5" dirty="0">
                <a:latin typeface="Times New Roman"/>
                <a:cs typeface="Times New Roman"/>
              </a:rPr>
              <a:t>account</a:t>
            </a:r>
            <a:r>
              <a:rPr sz="1200" spc="290" dirty="0">
                <a:latin typeface="Times New Roman"/>
                <a:cs typeface="Times New Roman"/>
              </a:rPr>
              <a:t> </a:t>
            </a:r>
            <a:r>
              <a:rPr sz="1200" spc="-5" dirty="0">
                <a:latin typeface="Times New Roman"/>
                <a:cs typeface="Times New Roman"/>
              </a:rPr>
              <a:t>is </a:t>
            </a:r>
            <a:r>
              <a:rPr sz="1200" dirty="0">
                <a:latin typeface="Times New Roman"/>
                <a:cs typeface="Times New Roman"/>
              </a:rPr>
              <a:t> </a:t>
            </a:r>
            <a:r>
              <a:rPr sz="1200" spc="-5" dirty="0">
                <a:latin typeface="Times New Roman"/>
                <a:cs typeface="Times New Roman"/>
              </a:rPr>
              <a:t>created,</a:t>
            </a:r>
            <a:r>
              <a:rPr sz="1200" spc="20" dirty="0">
                <a:latin typeface="Times New Roman"/>
                <a:cs typeface="Times New Roman"/>
              </a:rPr>
              <a:t> </a:t>
            </a:r>
            <a:r>
              <a:rPr sz="1200" spc="-10" dirty="0">
                <a:latin typeface="Times New Roman"/>
                <a:cs typeface="Times New Roman"/>
              </a:rPr>
              <a:t>you</a:t>
            </a:r>
            <a:r>
              <a:rPr sz="1200" dirty="0">
                <a:latin typeface="Times New Roman"/>
                <a:cs typeface="Times New Roman"/>
              </a:rPr>
              <a:t> </a:t>
            </a:r>
            <a:r>
              <a:rPr sz="1200" spc="-5" dirty="0">
                <a:latin typeface="Times New Roman"/>
                <a:cs typeface="Times New Roman"/>
              </a:rPr>
              <a:t>can</a:t>
            </a:r>
            <a:r>
              <a:rPr sz="1200" dirty="0">
                <a:latin typeface="Times New Roman"/>
                <a:cs typeface="Times New Roman"/>
              </a:rPr>
              <a:t> now</a:t>
            </a:r>
            <a:r>
              <a:rPr sz="1200" spc="5" dirty="0">
                <a:latin typeface="Times New Roman"/>
                <a:cs typeface="Times New Roman"/>
              </a:rPr>
              <a:t> </a:t>
            </a:r>
            <a:r>
              <a:rPr sz="1200" dirty="0">
                <a:latin typeface="Times New Roman"/>
                <a:cs typeface="Times New Roman"/>
              </a:rPr>
              <a:t>read</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send</a:t>
            </a:r>
            <a:r>
              <a:rPr sz="1200" dirty="0">
                <a:latin typeface="Times New Roman"/>
                <a:cs typeface="Times New Roman"/>
              </a:rPr>
              <a:t> </a:t>
            </a:r>
            <a:r>
              <a:rPr sz="1200" spc="-5" dirty="0">
                <a:latin typeface="Times New Roman"/>
                <a:cs typeface="Times New Roman"/>
              </a:rPr>
              <a:t>tweets</a:t>
            </a:r>
            <a:r>
              <a:rPr sz="1200" spc="5" dirty="0">
                <a:latin typeface="Times New Roman"/>
                <a:cs typeface="Times New Roman"/>
              </a:rPr>
              <a:t> </a:t>
            </a:r>
            <a:r>
              <a:rPr sz="1200" dirty="0">
                <a:latin typeface="Times New Roman"/>
                <a:cs typeface="Times New Roman"/>
              </a:rPr>
              <a:t>on </a:t>
            </a:r>
            <a:r>
              <a:rPr sz="1200" spc="5" dirty="0">
                <a:latin typeface="Times New Roman"/>
                <a:cs typeface="Times New Roman"/>
              </a:rPr>
              <a:t>any</a:t>
            </a:r>
            <a:r>
              <a:rPr sz="1200" spc="-15" dirty="0">
                <a:latin typeface="Times New Roman"/>
                <a:cs typeface="Times New Roman"/>
              </a:rPr>
              <a:t> </a:t>
            </a:r>
            <a:r>
              <a:rPr sz="1200" dirty="0">
                <a:latin typeface="Times New Roman"/>
                <a:cs typeface="Times New Roman"/>
              </a:rPr>
              <a:t>topic</a:t>
            </a:r>
            <a:r>
              <a:rPr sz="1200" spc="5" dirty="0">
                <a:latin typeface="Times New Roman"/>
                <a:cs typeface="Times New Roman"/>
              </a:rPr>
              <a:t> </a:t>
            </a:r>
            <a:r>
              <a:rPr sz="1200" spc="-10" dirty="0">
                <a:latin typeface="Times New Roman"/>
                <a:cs typeface="Times New Roman"/>
              </a:rPr>
              <a:t>you</a:t>
            </a:r>
            <a:r>
              <a:rPr sz="1200" spc="5" dirty="0">
                <a:latin typeface="Times New Roman"/>
                <a:cs typeface="Times New Roman"/>
              </a:rPr>
              <a:t> </a:t>
            </a:r>
            <a:r>
              <a:rPr sz="1200" dirty="0">
                <a:latin typeface="Times New Roman"/>
                <a:cs typeface="Times New Roman"/>
              </a:rPr>
              <a:t>want to </a:t>
            </a:r>
            <a:r>
              <a:rPr sz="1200" spc="-5" dirty="0">
                <a:latin typeface="Times New Roman"/>
                <a:cs typeface="Times New Roman"/>
              </a:rPr>
              <a:t>explore.</a:t>
            </a:r>
            <a:endParaRPr sz="1200" dirty="0">
              <a:latin typeface="Times New Roman"/>
              <a:cs typeface="Times New Roman"/>
            </a:endParaRPr>
          </a:p>
          <a:p>
            <a:pPr>
              <a:lnSpc>
                <a:spcPct val="100000"/>
              </a:lnSpc>
              <a:spcBef>
                <a:spcPts val="10"/>
              </a:spcBef>
            </a:pPr>
            <a:endParaRPr sz="1850" dirty="0">
              <a:latin typeface="Times New Roman"/>
              <a:cs typeface="Times New Roman"/>
            </a:endParaRPr>
          </a:p>
          <a:p>
            <a:pPr marL="12700" marR="5715" algn="just">
              <a:lnSpc>
                <a:spcPct val="143000"/>
              </a:lnSpc>
            </a:pPr>
            <a:r>
              <a:rPr sz="1200" spc="-5" dirty="0">
                <a:latin typeface="Times New Roman"/>
                <a:cs typeface="Times New Roman"/>
              </a:rPr>
              <a:t>Twitter provider </a:t>
            </a:r>
            <a:r>
              <a:rPr sz="1200" dirty="0">
                <a:latin typeface="Times New Roman"/>
                <a:cs typeface="Times New Roman"/>
              </a:rPr>
              <a:t>a </a:t>
            </a:r>
            <a:r>
              <a:rPr sz="1200" spc="-5" dirty="0">
                <a:latin typeface="Times New Roman"/>
                <a:cs typeface="Times New Roman"/>
              </a:rPr>
              <a:t>platform from which we can access data from </a:t>
            </a:r>
            <a:r>
              <a:rPr sz="1200" dirty="0">
                <a:latin typeface="Times New Roman"/>
                <a:cs typeface="Times New Roman"/>
              </a:rPr>
              <a:t>twitter </a:t>
            </a:r>
            <a:r>
              <a:rPr sz="1200" spc="-5" dirty="0">
                <a:latin typeface="Times New Roman"/>
                <a:cs typeface="Times New Roman"/>
              </a:rPr>
              <a:t>account and </a:t>
            </a:r>
            <a:r>
              <a:rPr sz="1200" dirty="0">
                <a:latin typeface="Times New Roman"/>
                <a:cs typeface="Times New Roman"/>
              </a:rPr>
              <a:t> </a:t>
            </a:r>
            <a:r>
              <a:rPr sz="1200" spc="-5" dirty="0">
                <a:latin typeface="Times New Roman"/>
                <a:cs typeface="Times New Roman"/>
              </a:rPr>
              <a:t>can</a:t>
            </a:r>
            <a:r>
              <a:rPr sz="1200" spc="70" dirty="0">
                <a:latin typeface="Times New Roman"/>
                <a:cs typeface="Times New Roman"/>
              </a:rPr>
              <a:t> </a:t>
            </a:r>
            <a:r>
              <a:rPr sz="1200" spc="-5" dirty="0">
                <a:latin typeface="Times New Roman"/>
                <a:cs typeface="Times New Roman"/>
              </a:rPr>
              <a:t>use</a:t>
            </a:r>
            <a:r>
              <a:rPr sz="1200" spc="65" dirty="0">
                <a:latin typeface="Times New Roman"/>
                <a:cs typeface="Times New Roman"/>
              </a:rPr>
              <a:t> </a:t>
            </a:r>
            <a:r>
              <a:rPr sz="1200" dirty="0">
                <a:latin typeface="Times New Roman"/>
                <a:cs typeface="Times New Roman"/>
              </a:rPr>
              <a:t>it</a:t>
            </a:r>
            <a:r>
              <a:rPr sz="1200" spc="75" dirty="0">
                <a:latin typeface="Times New Roman"/>
                <a:cs typeface="Times New Roman"/>
              </a:rPr>
              <a:t> </a:t>
            </a:r>
            <a:r>
              <a:rPr sz="1200" dirty="0">
                <a:latin typeface="Times New Roman"/>
                <a:cs typeface="Times New Roman"/>
              </a:rPr>
              <a:t>for</a:t>
            </a:r>
            <a:r>
              <a:rPr sz="1200" spc="60" dirty="0">
                <a:latin typeface="Times New Roman"/>
                <a:cs typeface="Times New Roman"/>
              </a:rPr>
              <a:t> </a:t>
            </a:r>
            <a:r>
              <a:rPr sz="1200" dirty="0">
                <a:latin typeface="Times New Roman"/>
                <a:cs typeface="Times New Roman"/>
              </a:rPr>
              <a:t>our</a:t>
            </a:r>
            <a:r>
              <a:rPr sz="1200" spc="70" dirty="0">
                <a:latin typeface="Times New Roman"/>
                <a:cs typeface="Times New Roman"/>
              </a:rPr>
              <a:t> </a:t>
            </a:r>
            <a:r>
              <a:rPr sz="1200" dirty="0">
                <a:latin typeface="Times New Roman"/>
                <a:cs typeface="Times New Roman"/>
              </a:rPr>
              <a:t>own</a:t>
            </a:r>
            <a:r>
              <a:rPr sz="1200" spc="65" dirty="0">
                <a:latin typeface="Times New Roman"/>
                <a:cs typeface="Times New Roman"/>
              </a:rPr>
              <a:t> </a:t>
            </a:r>
            <a:r>
              <a:rPr sz="1200" spc="-5" dirty="0">
                <a:latin typeface="Times New Roman"/>
                <a:cs typeface="Times New Roman"/>
              </a:rPr>
              <a:t>purpose.</a:t>
            </a:r>
            <a:r>
              <a:rPr sz="1200" spc="65" dirty="0">
                <a:latin typeface="Times New Roman"/>
                <a:cs typeface="Times New Roman"/>
              </a:rPr>
              <a:t> </a:t>
            </a:r>
            <a:r>
              <a:rPr sz="1200" spc="-5" dirty="0">
                <a:latin typeface="Times New Roman"/>
                <a:cs typeface="Times New Roman"/>
              </a:rPr>
              <a:t>For</a:t>
            </a:r>
            <a:r>
              <a:rPr sz="1200" spc="70" dirty="0">
                <a:latin typeface="Times New Roman"/>
                <a:cs typeface="Times New Roman"/>
              </a:rPr>
              <a:t> </a:t>
            </a:r>
            <a:r>
              <a:rPr sz="1200" spc="-5" dirty="0">
                <a:latin typeface="Times New Roman"/>
                <a:cs typeface="Times New Roman"/>
              </a:rPr>
              <a:t>this</a:t>
            </a:r>
            <a:r>
              <a:rPr sz="1200" spc="70" dirty="0">
                <a:latin typeface="Times New Roman"/>
                <a:cs typeface="Times New Roman"/>
              </a:rPr>
              <a:t> </a:t>
            </a:r>
            <a:r>
              <a:rPr sz="1200" spc="-5" dirty="0">
                <a:latin typeface="Times New Roman"/>
                <a:cs typeface="Times New Roman"/>
              </a:rPr>
              <a:t>we</a:t>
            </a:r>
            <a:r>
              <a:rPr sz="1200" spc="65" dirty="0">
                <a:latin typeface="Times New Roman"/>
                <a:cs typeface="Times New Roman"/>
              </a:rPr>
              <a:t> </a:t>
            </a:r>
            <a:r>
              <a:rPr sz="1200" spc="-5" dirty="0">
                <a:latin typeface="Times New Roman"/>
                <a:cs typeface="Times New Roman"/>
              </a:rPr>
              <a:t>have</a:t>
            </a:r>
            <a:r>
              <a:rPr sz="1200" spc="75" dirty="0">
                <a:latin typeface="Times New Roman"/>
                <a:cs typeface="Times New Roman"/>
              </a:rPr>
              <a:t> </a:t>
            </a:r>
            <a:r>
              <a:rPr sz="1200" dirty="0">
                <a:latin typeface="Times New Roman"/>
                <a:cs typeface="Times New Roman"/>
              </a:rPr>
              <a:t>to</a:t>
            </a:r>
            <a:r>
              <a:rPr sz="1200" spc="70" dirty="0">
                <a:latin typeface="Times New Roman"/>
                <a:cs typeface="Times New Roman"/>
              </a:rPr>
              <a:t> </a:t>
            </a:r>
            <a:r>
              <a:rPr sz="1200" spc="-5" dirty="0">
                <a:latin typeface="Times New Roman"/>
                <a:cs typeface="Times New Roman"/>
              </a:rPr>
              <a:t>login</a:t>
            </a:r>
            <a:r>
              <a:rPr sz="1200" spc="75" dirty="0">
                <a:latin typeface="Times New Roman"/>
                <a:cs typeface="Times New Roman"/>
              </a:rPr>
              <a:t> </a:t>
            </a:r>
            <a:r>
              <a:rPr sz="1200" dirty="0">
                <a:latin typeface="Times New Roman"/>
                <a:cs typeface="Times New Roman"/>
              </a:rPr>
              <a:t>with</a:t>
            </a:r>
            <a:r>
              <a:rPr sz="1200" spc="70" dirty="0">
                <a:latin typeface="Times New Roman"/>
                <a:cs typeface="Times New Roman"/>
              </a:rPr>
              <a:t> </a:t>
            </a:r>
            <a:r>
              <a:rPr sz="1200" dirty="0">
                <a:latin typeface="Times New Roman"/>
                <a:cs typeface="Times New Roman"/>
              </a:rPr>
              <a:t>our</a:t>
            </a:r>
            <a:r>
              <a:rPr sz="1200" spc="60" dirty="0">
                <a:latin typeface="Times New Roman"/>
                <a:cs typeface="Times New Roman"/>
              </a:rPr>
              <a:t> </a:t>
            </a:r>
            <a:r>
              <a:rPr sz="1200" dirty="0">
                <a:latin typeface="Times New Roman"/>
                <a:cs typeface="Times New Roman"/>
              </a:rPr>
              <a:t>twitter</a:t>
            </a:r>
            <a:r>
              <a:rPr sz="1200" spc="60" dirty="0">
                <a:latin typeface="Times New Roman"/>
                <a:cs typeface="Times New Roman"/>
              </a:rPr>
              <a:t> </a:t>
            </a:r>
            <a:r>
              <a:rPr sz="1200" spc="-5" dirty="0">
                <a:latin typeface="Times New Roman"/>
                <a:cs typeface="Times New Roman"/>
              </a:rPr>
              <a:t>credentials </a:t>
            </a:r>
            <a:r>
              <a:rPr sz="1200" spc="-285" dirty="0">
                <a:latin typeface="Times New Roman"/>
                <a:cs typeface="Times New Roman"/>
              </a:rPr>
              <a:t> </a:t>
            </a:r>
            <a:r>
              <a:rPr sz="1200" dirty="0">
                <a:latin typeface="Times New Roman"/>
                <a:cs typeface="Times New Roman"/>
              </a:rPr>
              <a:t>in</a:t>
            </a:r>
            <a:r>
              <a:rPr sz="1200" spc="110" dirty="0">
                <a:latin typeface="Times New Roman"/>
                <a:cs typeface="Times New Roman"/>
              </a:rPr>
              <a:t> </a:t>
            </a:r>
            <a:r>
              <a:rPr sz="1200" spc="-5" dirty="0">
                <a:latin typeface="Times New Roman"/>
                <a:cs typeface="Times New Roman"/>
              </a:rPr>
              <a:t>dev.twitter.com</a:t>
            </a:r>
            <a:r>
              <a:rPr sz="1200" spc="114" dirty="0">
                <a:latin typeface="Times New Roman"/>
                <a:cs typeface="Times New Roman"/>
              </a:rPr>
              <a:t> </a:t>
            </a:r>
            <a:r>
              <a:rPr sz="1200" dirty="0">
                <a:latin typeface="Times New Roman"/>
                <a:cs typeface="Times New Roman"/>
              </a:rPr>
              <a:t>website.</a:t>
            </a:r>
            <a:r>
              <a:rPr sz="1200" spc="125" dirty="0">
                <a:latin typeface="Times New Roman"/>
                <a:cs typeface="Times New Roman"/>
              </a:rPr>
              <a:t> </a:t>
            </a:r>
            <a:r>
              <a:rPr sz="1200" spc="-10" dirty="0">
                <a:latin typeface="Times New Roman"/>
                <a:cs typeface="Times New Roman"/>
              </a:rPr>
              <a:t>In</a:t>
            </a:r>
            <a:r>
              <a:rPr sz="1200" spc="114" dirty="0">
                <a:latin typeface="Times New Roman"/>
                <a:cs typeface="Times New Roman"/>
              </a:rPr>
              <a:t> </a:t>
            </a:r>
            <a:r>
              <a:rPr sz="1200" dirty="0">
                <a:latin typeface="Times New Roman"/>
                <a:cs typeface="Times New Roman"/>
              </a:rPr>
              <a:t>this</a:t>
            </a:r>
            <a:r>
              <a:rPr sz="1200" spc="110" dirty="0">
                <a:latin typeface="Times New Roman"/>
                <a:cs typeface="Times New Roman"/>
              </a:rPr>
              <a:t> </a:t>
            </a:r>
            <a:r>
              <a:rPr sz="1200" spc="-5" dirty="0">
                <a:latin typeface="Times New Roman"/>
                <a:cs typeface="Times New Roman"/>
              </a:rPr>
              <a:t>website,</a:t>
            </a:r>
            <a:r>
              <a:rPr sz="1200" spc="114" dirty="0">
                <a:latin typeface="Times New Roman"/>
                <a:cs typeface="Times New Roman"/>
              </a:rPr>
              <a:t> </a:t>
            </a:r>
            <a:r>
              <a:rPr sz="1200" dirty="0">
                <a:latin typeface="Times New Roman"/>
                <a:cs typeface="Times New Roman"/>
              </a:rPr>
              <a:t>we</a:t>
            </a:r>
            <a:r>
              <a:rPr sz="1200" spc="110" dirty="0">
                <a:latin typeface="Times New Roman"/>
                <a:cs typeface="Times New Roman"/>
              </a:rPr>
              <a:t> </a:t>
            </a:r>
            <a:r>
              <a:rPr sz="1200" dirty="0">
                <a:latin typeface="Times New Roman"/>
                <a:cs typeface="Times New Roman"/>
              </a:rPr>
              <a:t>first</a:t>
            </a:r>
            <a:r>
              <a:rPr sz="1200" spc="114" dirty="0">
                <a:latin typeface="Times New Roman"/>
                <a:cs typeface="Times New Roman"/>
              </a:rPr>
              <a:t> </a:t>
            </a:r>
            <a:r>
              <a:rPr sz="1200" spc="-5" dirty="0">
                <a:latin typeface="Times New Roman"/>
                <a:cs typeface="Times New Roman"/>
              </a:rPr>
              <a:t>create</a:t>
            </a:r>
            <a:r>
              <a:rPr sz="1200" spc="105" dirty="0">
                <a:latin typeface="Times New Roman"/>
                <a:cs typeface="Times New Roman"/>
              </a:rPr>
              <a:t> </a:t>
            </a:r>
            <a:r>
              <a:rPr sz="1200" spc="-5" dirty="0">
                <a:latin typeface="Times New Roman"/>
                <a:cs typeface="Times New Roman"/>
              </a:rPr>
              <a:t>an</a:t>
            </a:r>
            <a:r>
              <a:rPr sz="1200" spc="125" dirty="0">
                <a:latin typeface="Times New Roman"/>
                <a:cs typeface="Times New Roman"/>
              </a:rPr>
              <a:t> </a:t>
            </a:r>
            <a:r>
              <a:rPr sz="1200" spc="-5" dirty="0">
                <a:latin typeface="Times New Roman"/>
                <a:cs typeface="Times New Roman"/>
              </a:rPr>
              <a:t>application</a:t>
            </a:r>
            <a:r>
              <a:rPr sz="1200" spc="125" dirty="0">
                <a:latin typeface="Times New Roman"/>
                <a:cs typeface="Times New Roman"/>
              </a:rPr>
              <a:t> </a:t>
            </a:r>
            <a:r>
              <a:rPr sz="1200" spc="-5" dirty="0">
                <a:latin typeface="Times New Roman"/>
                <a:cs typeface="Times New Roman"/>
              </a:rPr>
              <a:t>which</a:t>
            </a:r>
            <a:r>
              <a:rPr sz="1200" spc="114" dirty="0">
                <a:latin typeface="Times New Roman"/>
                <a:cs typeface="Times New Roman"/>
              </a:rPr>
              <a:t> </a:t>
            </a:r>
            <a:r>
              <a:rPr sz="1200" spc="-5" dirty="0">
                <a:latin typeface="Times New Roman"/>
                <a:cs typeface="Times New Roman"/>
              </a:rPr>
              <a:t>will </a:t>
            </a:r>
            <a:r>
              <a:rPr sz="1200" spc="-290" dirty="0">
                <a:latin typeface="Times New Roman"/>
                <a:cs typeface="Times New Roman"/>
              </a:rPr>
              <a:t> </a:t>
            </a:r>
            <a:r>
              <a:rPr sz="1200" dirty="0">
                <a:latin typeface="Times New Roman"/>
                <a:cs typeface="Times New Roman"/>
              </a:rPr>
              <a:t>be used for streaming </a:t>
            </a:r>
            <a:r>
              <a:rPr sz="1200" spc="-5" dirty="0">
                <a:latin typeface="Times New Roman"/>
                <a:cs typeface="Times New Roman"/>
              </a:rPr>
              <a:t>tweets </a:t>
            </a:r>
            <a:r>
              <a:rPr sz="1200" spc="5" dirty="0">
                <a:latin typeface="Times New Roman"/>
                <a:cs typeface="Times New Roman"/>
              </a:rPr>
              <a:t>by </a:t>
            </a:r>
            <a:r>
              <a:rPr sz="1200" dirty="0">
                <a:latin typeface="Times New Roman"/>
                <a:cs typeface="Times New Roman"/>
              </a:rPr>
              <a:t>providing necessary </a:t>
            </a:r>
            <a:r>
              <a:rPr sz="1200" spc="-5" dirty="0">
                <a:latin typeface="Times New Roman"/>
                <a:cs typeface="Times New Roman"/>
              </a:rPr>
              <a:t>details. </a:t>
            </a:r>
            <a:r>
              <a:rPr sz="1200" dirty="0">
                <a:latin typeface="Times New Roman"/>
                <a:cs typeface="Times New Roman"/>
              </a:rPr>
              <a:t>Once our API </a:t>
            </a:r>
            <a:r>
              <a:rPr sz="1200" spc="-5" dirty="0">
                <a:latin typeface="Times New Roman"/>
                <a:cs typeface="Times New Roman"/>
              </a:rPr>
              <a:t>is created </a:t>
            </a:r>
            <a:r>
              <a:rPr sz="1200" dirty="0">
                <a:latin typeface="Times New Roman"/>
                <a:cs typeface="Times New Roman"/>
              </a:rPr>
              <a:t> </a:t>
            </a:r>
            <a:r>
              <a:rPr sz="1200" spc="-5" dirty="0">
                <a:latin typeface="Times New Roman"/>
                <a:cs typeface="Times New Roman"/>
              </a:rPr>
              <a:t>we </a:t>
            </a:r>
            <a:r>
              <a:rPr sz="1200" dirty="0">
                <a:latin typeface="Times New Roman"/>
                <a:cs typeface="Times New Roman"/>
              </a:rPr>
              <a:t>can </a:t>
            </a:r>
            <a:r>
              <a:rPr sz="1200" spc="-5" dirty="0">
                <a:latin typeface="Times New Roman"/>
                <a:cs typeface="Times New Roman"/>
              </a:rPr>
              <a:t>get </a:t>
            </a:r>
            <a:r>
              <a:rPr sz="1200" dirty="0">
                <a:latin typeface="Times New Roman"/>
                <a:cs typeface="Times New Roman"/>
              </a:rPr>
              <a:t>to know customer </a:t>
            </a:r>
            <a:r>
              <a:rPr sz="1200" spc="-5" dirty="0">
                <a:latin typeface="Times New Roman"/>
                <a:cs typeface="Times New Roman"/>
              </a:rPr>
              <a:t>key, customer </a:t>
            </a:r>
            <a:r>
              <a:rPr sz="1200" dirty="0">
                <a:latin typeface="Times New Roman"/>
                <a:cs typeface="Times New Roman"/>
              </a:rPr>
              <a:t>secret </a:t>
            </a:r>
            <a:r>
              <a:rPr sz="1200" spc="-5" dirty="0">
                <a:latin typeface="Times New Roman"/>
                <a:cs typeface="Times New Roman"/>
              </a:rPr>
              <a:t>key, access </a:t>
            </a:r>
            <a:r>
              <a:rPr sz="1200" dirty="0">
                <a:latin typeface="Times New Roman"/>
                <a:cs typeface="Times New Roman"/>
              </a:rPr>
              <a:t>token </a:t>
            </a:r>
            <a:r>
              <a:rPr sz="1200" spc="5" dirty="0">
                <a:latin typeface="Times New Roman"/>
                <a:cs typeface="Times New Roman"/>
              </a:rPr>
              <a:t>key </a:t>
            </a:r>
            <a:r>
              <a:rPr sz="1200" spc="-5" dirty="0">
                <a:latin typeface="Times New Roman"/>
                <a:cs typeface="Times New Roman"/>
              </a:rPr>
              <a:t>and access </a:t>
            </a:r>
            <a:r>
              <a:rPr sz="1200" dirty="0">
                <a:latin typeface="Times New Roman"/>
                <a:cs typeface="Times New Roman"/>
              </a:rPr>
              <a:t> </a:t>
            </a:r>
            <a:r>
              <a:rPr sz="1200" spc="-5" dirty="0">
                <a:latin typeface="Times New Roman"/>
                <a:cs typeface="Times New Roman"/>
              </a:rPr>
              <a:t>secret key. </a:t>
            </a:r>
            <a:r>
              <a:rPr sz="1200" dirty="0">
                <a:latin typeface="Times New Roman"/>
                <a:cs typeface="Times New Roman"/>
              </a:rPr>
              <a:t>These </a:t>
            </a:r>
            <a:r>
              <a:rPr sz="1200" spc="-5" dirty="0">
                <a:latin typeface="Times New Roman"/>
                <a:cs typeface="Times New Roman"/>
              </a:rPr>
              <a:t>keys </a:t>
            </a:r>
            <a:r>
              <a:rPr sz="1200" dirty="0">
                <a:latin typeface="Times New Roman"/>
                <a:cs typeface="Times New Roman"/>
              </a:rPr>
              <a:t>are used to authenticate user </a:t>
            </a:r>
            <a:r>
              <a:rPr sz="1200" spc="-5" dirty="0">
                <a:latin typeface="Times New Roman"/>
                <a:cs typeface="Times New Roman"/>
              </a:rPr>
              <a:t>when </a:t>
            </a:r>
            <a:r>
              <a:rPr sz="1200" dirty="0">
                <a:latin typeface="Times New Roman"/>
                <a:cs typeface="Times New Roman"/>
              </a:rPr>
              <a:t>user </a:t>
            </a:r>
            <a:r>
              <a:rPr sz="1200" spc="-5" dirty="0">
                <a:latin typeface="Times New Roman"/>
                <a:cs typeface="Times New Roman"/>
              </a:rPr>
              <a:t>want </a:t>
            </a:r>
            <a:r>
              <a:rPr sz="1200" dirty="0">
                <a:latin typeface="Times New Roman"/>
                <a:cs typeface="Times New Roman"/>
              </a:rPr>
              <a:t>to </a:t>
            </a:r>
            <a:r>
              <a:rPr sz="1200" spc="-5" dirty="0">
                <a:latin typeface="Times New Roman"/>
                <a:cs typeface="Times New Roman"/>
              </a:rPr>
              <a:t>access </a:t>
            </a:r>
            <a:r>
              <a:rPr sz="1200" dirty="0">
                <a:latin typeface="Times New Roman"/>
                <a:cs typeface="Times New Roman"/>
              </a:rPr>
              <a:t>twitter </a:t>
            </a:r>
            <a:r>
              <a:rPr sz="1200" spc="5" dirty="0">
                <a:latin typeface="Times New Roman"/>
                <a:cs typeface="Times New Roman"/>
              </a:rPr>
              <a:t> </a:t>
            </a:r>
            <a:r>
              <a:rPr sz="1200" spc="-5" dirty="0">
                <a:latin typeface="Times New Roman"/>
                <a:cs typeface="Times New Roman"/>
              </a:rPr>
              <a:t>data.</a:t>
            </a:r>
            <a:endParaRPr sz="1200" dirty="0">
              <a:latin typeface="Times New Roman"/>
              <a:cs typeface="Times New Roman"/>
            </a:endParaRPr>
          </a:p>
          <a:p>
            <a:pPr>
              <a:lnSpc>
                <a:spcPct val="100000"/>
              </a:lnSpc>
              <a:spcBef>
                <a:spcPts val="45"/>
              </a:spcBef>
            </a:pPr>
            <a:endParaRPr sz="1850" dirty="0">
              <a:latin typeface="Times New Roman"/>
              <a:cs typeface="Times New Roman"/>
            </a:endParaRPr>
          </a:p>
          <a:p>
            <a:pPr marL="12700" marR="5080" algn="just">
              <a:lnSpc>
                <a:spcPct val="141900"/>
              </a:lnSpc>
            </a:pPr>
            <a:r>
              <a:rPr sz="1200" spc="-5" dirty="0">
                <a:latin typeface="Times New Roman"/>
                <a:cs typeface="Times New Roman"/>
              </a:rPr>
              <a:t>As </a:t>
            </a:r>
            <a:r>
              <a:rPr sz="1200" dirty="0">
                <a:latin typeface="Times New Roman"/>
                <a:cs typeface="Times New Roman"/>
              </a:rPr>
              <a:t>the </a:t>
            </a:r>
            <a:r>
              <a:rPr sz="1200" spc="-5" dirty="0">
                <a:latin typeface="Times New Roman"/>
                <a:cs typeface="Times New Roman"/>
              </a:rPr>
              <a:t>objective </a:t>
            </a:r>
            <a:r>
              <a:rPr sz="1200" spc="5" dirty="0">
                <a:latin typeface="Times New Roman"/>
                <a:cs typeface="Times New Roman"/>
              </a:rPr>
              <a:t>of </a:t>
            </a:r>
            <a:r>
              <a:rPr sz="1200" dirty="0">
                <a:latin typeface="Times New Roman"/>
                <a:cs typeface="Times New Roman"/>
              </a:rPr>
              <a:t>this </a:t>
            </a:r>
            <a:r>
              <a:rPr sz="1200" spc="-5" dirty="0">
                <a:latin typeface="Times New Roman"/>
                <a:cs typeface="Times New Roman"/>
              </a:rPr>
              <a:t>thesis is </a:t>
            </a:r>
            <a:r>
              <a:rPr sz="1200" dirty="0">
                <a:latin typeface="Times New Roman"/>
                <a:cs typeface="Times New Roman"/>
              </a:rPr>
              <a:t>to </a:t>
            </a:r>
            <a:r>
              <a:rPr sz="1200" spc="-5" dirty="0">
                <a:latin typeface="Times New Roman"/>
                <a:cs typeface="Times New Roman"/>
              </a:rPr>
              <a:t>analyze </a:t>
            </a:r>
            <a:r>
              <a:rPr sz="1200" dirty="0">
                <a:latin typeface="Times New Roman"/>
                <a:cs typeface="Times New Roman"/>
              </a:rPr>
              <a:t>the sentiment of </a:t>
            </a:r>
            <a:r>
              <a:rPr sz="1200" spc="-5" dirty="0">
                <a:latin typeface="Times New Roman"/>
                <a:cs typeface="Times New Roman"/>
              </a:rPr>
              <a:t>Tweets </a:t>
            </a:r>
            <a:r>
              <a:rPr sz="1200" dirty="0">
                <a:latin typeface="Times New Roman"/>
                <a:cs typeface="Times New Roman"/>
              </a:rPr>
              <a:t>posed </a:t>
            </a:r>
            <a:r>
              <a:rPr sz="1200" dirty="0" smtClean="0">
                <a:latin typeface="Times New Roman"/>
                <a:cs typeface="Times New Roman"/>
              </a:rPr>
              <a:t>for</a:t>
            </a:r>
            <a:r>
              <a:rPr lang="en-IN" sz="1200" dirty="0" smtClean="0">
                <a:latin typeface="Times New Roman"/>
                <a:cs typeface="Times New Roman"/>
              </a:rPr>
              <a:t> product and services </a:t>
            </a:r>
            <a:r>
              <a:rPr sz="1200" spc="-5" dirty="0" smtClean="0">
                <a:latin typeface="Times New Roman"/>
                <a:cs typeface="Times New Roman"/>
              </a:rPr>
              <a:t>,</a:t>
            </a:r>
            <a:r>
              <a:rPr sz="1200" spc="35" dirty="0" smtClean="0">
                <a:latin typeface="Times New Roman"/>
                <a:cs typeface="Times New Roman"/>
              </a:rPr>
              <a:t> </a:t>
            </a:r>
            <a:r>
              <a:rPr sz="1200" spc="5" dirty="0">
                <a:latin typeface="Times New Roman"/>
                <a:cs typeface="Times New Roman"/>
              </a:rPr>
              <a:t>only</a:t>
            </a:r>
            <a:r>
              <a:rPr sz="1200" spc="15" dirty="0">
                <a:latin typeface="Times New Roman"/>
                <a:cs typeface="Times New Roman"/>
              </a:rPr>
              <a:t> </a:t>
            </a:r>
            <a:r>
              <a:rPr sz="1200" spc="-5" dirty="0">
                <a:latin typeface="Times New Roman"/>
                <a:cs typeface="Times New Roman"/>
              </a:rPr>
              <a:t>tweets</a:t>
            </a:r>
            <a:r>
              <a:rPr sz="1200" spc="55" dirty="0">
                <a:latin typeface="Times New Roman"/>
                <a:cs typeface="Times New Roman"/>
              </a:rPr>
              <a:t> </a:t>
            </a:r>
            <a:r>
              <a:rPr sz="1200" dirty="0">
                <a:latin typeface="Times New Roman"/>
                <a:cs typeface="Times New Roman"/>
              </a:rPr>
              <a:t>about</a:t>
            </a:r>
            <a:r>
              <a:rPr sz="1200" spc="40" dirty="0">
                <a:latin typeface="Times New Roman"/>
                <a:cs typeface="Times New Roman"/>
              </a:rPr>
              <a:t> </a:t>
            </a:r>
            <a:r>
              <a:rPr sz="1200" spc="-5" dirty="0">
                <a:latin typeface="Times New Roman"/>
                <a:cs typeface="Times New Roman"/>
              </a:rPr>
              <a:t>related</a:t>
            </a:r>
            <a:r>
              <a:rPr sz="1200" spc="50" dirty="0">
                <a:latin typeface="Times New Roman"/>
                <a:cs typeface="Times New Roman"/>
              </a:rPr>
              <a:t> </a:t>
            </a:r>
            <a:r>
              <a:rPr sz="1200" dirty="0">
                <a:latin typeface="Times New Roman"/>
                <a:cs typeface="Times New Roman"/>
              </a:rPr>
              <a:t>to</a:t>
            </a:r>
            <a:r>
              <a:rPr sz="1200" spc="40" dirty="0">
                <a:latin typeface="Times New Roman"/>
                <a:cs typeface="Times New Roman"/>
              </a:rPr>
              <a:t> </a:t>
            </a:r>
            <a:r>
              <a:rPr sz="1200" dirty="0">
                <a:latin typeface="Times New Roman"/>
                <a:cs typeface="Times New Roman"/>
              </a:rPr>
              <a:t>this</a:t>
            </a:r>
            <a:r>
              <a:rPr sz="1200" spc="40" dirty="0">
                <a:latin typeface="Times New Roman"/>
                <a:cs typeface="Times New Roman"/>
              </a:rPr>
              <a:t> </a:t>
            </a:r>
            <a:r>
              <a:rPr sz="1200" dirty="0">
                <a:latin typeface="Times New Roman"/>
                <a:cs typeface="Times New Roman"/>
              </a:rPr>
              <a:t>should</a:t>
            </a:r>
            <a:r>
              <a:rPr sz="1200" spc="35" dirty="0">
                <a:latin typeface="Times New Roman"/>
                <a:cs typeface="Times New Roman"/>
              </a:rPr>
              <a:t> </a:t>
            </a:r>
            <a:r>
              <a:rPr sz="1200" spc="5" dirty="0">
                <a:latin typeface="Times New Roman"/>
                <a:cs typeface="Times New Roman"/>
              </a:rPr>
              <a:t>be</a:t>
            </a:r>
            <a:r>
              <a:rPr sz="1200" spc="40" dirty="0">
                <a:latin typeface="Times New Roman"/>
                <a:cs typeface="Times New Roman"/>
              </a:rPr>
              <a:t> </a:t>
            </a:r>
            <a:r>
              <a:rPr sz="1200" spc="-5" dirty="0">
                <a:latin typeface="Times New Roman"/>
                <a:cs typeface="Times New Roman"/>
              </a:rPr>
              <a:t>collected.</a:t>
            </a:r>
            <a:r>
              <a:rPr sz="1200" spc="35" dirty="0">
                <a:latin typeface="Times New Roman"/>
                <a:cs typeface="Times New Roman"/>
              </a:rPr>
              <a:t> </a:t>
            </a:r>
            <a:r>
              <a:rPr sz="1200" dirty="0">
                <a:latin typeface="Times New Roman"/>
                <a:cs typeface="Times New Roman"/>
              </a:rPr>
              <a:t>Hence</a:t>
            </a:r>
            <a:r>
              <a:rPr sz="1200" spc="35" dirty="0">
                <a:latin typeface="Times New Roman"/>
                <a:cs typeface="Times New Roman"/>
              </a:rPr>
              <a:t> </a:t>
            </a:r>
            <a:r>
              <a:rPr sz="1200" dirty="0">
                <a:latin typeface="Times New Roman"/>
                <a:cs typeface="Times New Roman"/>
              </a:rPr>
              <a:t>for</a:t>
            </a:r>
            <a:r>
              <a:rPr sz="1200" spc="35" dirty="0">
                <a:latin typeface="Times New Roman"/>
                <a:cs typeface="Times New Roman"/>
              </a:rPr>
              <a:t> </a:t>
            </a:r>
            <a:r>
              <a:rPr sz="1200" dirty="0">
                <a:latin typeface="Times New Roman"/>
                <a:cs typeface="Times New Roman"/>
              </a:rPr>
              <a:t>this</a:t>
            </a:r>
            <a:r>
              <a:rPr sz="1200" spc="40" dirty="0">
                <a:latin typeface="Times New Roman"/>
                <a:cs typeface="Times New Roman"/>
              </a:rPr>
              <a:t> </a:t>
            </a:r>
            <a:r>
              <a:rPr sz="1200" spc="-5" dirty="0">
                <a:latin typeface="Times New Roman"/>
                <a:cs typeface="Times New Roman"/>
              </a:rPr>
              <a:t>we</a:t>
            </a:r>
            <a:r>
              <a:rPr sz="1200" spc="40" dirty="0">
                <a:latin typeface="Times New Roman"/>
                <a:cs typeface="Times New Roman"/>
              </a:rPr>
              <a:t> </a:t>
            </a:r>
            <a:r>
              <a:rPr sz="1200" spc="5" dirty="0">
                <a:latin typeface="Times New Roman"/>
                <a:cs typeface="Times New Roman"/>
              </a:rPr>
              <a:t>create </a:t>
            </a:r>
            <a:r>
              <a:rPr sz="1200" spc="-290" dirty="0">
                <a:latin typeface="Times New Roman"/>
                <a:cs typeface="Times New Roman"/>
              </a:rPr>
              <a:t> </a:t>
            </a:r>
            <a:r>
              <a:rPr sz="1200" dirty="0">
                <a:latin typeface="Times New Roman"/>
                <a:cs typeface="Times New Roman"/>
              </a:rPr>
              <a:t>a </a:t>
            </a:r>
            <a:r>
              <a:rPr sz="1200" spc="-5" dirty="0">
                <a:latin typeface="Times New Roman"/>
                <a:cs typeface="Times New Roman"/>
              </a:rPr>
              <a:t>Python </a:t>
            </a:r>
            <a:r>
              <a:rPr sz="1200" dirty="0">
                <a:latin typeface="Times New Roman"/>
                <a:cs typeface="Times New Roman"/>
              </a:rPr>
              <a:t>script </a:t>
            </a:r>
            <a:r>
              <a:rPr sz="1200" spc="-5" dirty="0">
                <a:latin typeface="Times New Roman"/>
                <a:cs typeface="Times New Roman"/>
              </a:rPr>
              <a:t>which </a:t>
            </a:r>
            <a:r>
              <a:rPr sz="1200" dirty="0">
                <a:latin typeface="Times New Roman"/>
                <a:cs typeface="Times New Roman"/>
              </a:rPr>
              <a:t>will be used to </a:t>
            </a:r>
            <a:r>
              <a:rPr sz="1200" spc="-5" dirty="0">
                <a:latin typeface="Times New Roman"/>
                <a:cs typeface="Times New Roman"/>
              </a:rPr>
              <a:t>fetch tweets from twitter. Before </a:t>
            </a:r>
            <a:r>
              <a:rPr sz="1200" dirty="0">
                <a:latin typeface="Times New Roman"/>
                <a:cs typeface="Times New Roman"/>
              </a:rPr>
              <a:t>creating </a:t>
            </a:r>
            <a:r>
              <a:rPr sz="1200" spc="-5" dirty="0">
                <a:latin typeface="Times New Roman"/>
                <a:cs typeface="Times New Roman"/>
              </a:rPr>
              <a:t>this </a:t>
            </a:r>
            <a:r>
              <a:rPr sz="1200" dirty="0">
                <a:latin typeface="Times New Roman"/>
                <a:cs typeface="Times New Roman"/>
              </a:rPr>
              <a:t> </a:t>
            </a:r>
            <a:r>
              <a:rPr sz="1200" spc="-5" dirty="0">
                <a:latin typeface="Times New Roman"/>
                <a:cs typeface="Times New Roman"/>
              </a:rPr>
              <a:t>script</a:t>
            </a:r>
            <a:r>
              <a:rPr sz="1200" dirty="0">
                <a:latin typeface="Times New Roman"/>
                <a:cs typeface="Times New Roman"/>
              </a:rPr>
              <a:t> </a:t>
            </a:r>
            <a:r>
              <a:rPr sz="1200" spc="-5" dirty="0">
                <a:latin typeface="Times New Roman"/>
                <a:cs typeface="Times New Roman"/>
              </a:rPr>
              <a:t>we</a:t>
            </a:r>
            <a:r>
              <a:rPr sz="1200" spc="-10" dirty="0">
                <a:latin typeface="Times New Roman"/>
                <a:cs typeface="Times New Roman"/>
              </a:rPr>
              <a:t> </a:t>
            </a:r>
            <a:r>
              <a:rPr sz="1200" spc="-5" dirty="0">
                <a:latin typeface="Times New Roman"/>
                <a:cs typeface="Times New Roman"/>
              </a:rPr>
              <a:t>first</a:t>
            </a:r>
            <a:r>
              <a:rPr sz="1200" dirty="0">
                <a:latin typeface="Times New Roman"/>
                <a:cs typeface="Times New Roman"/>
              </a:rPr>
              <a:t> install a</a:t>
            </a:r>
            <a:r>
              <a:rPr sz="1200" spc="-5" dirty="0">
                <a:latin typeface="Times New Roman"/>
                <a:cs typeface="Times New Roman"/>
              </a:rPr>
              <a:t> </a:t>
            </a:r>
            <a:r>
              <a:rPr sz="1200" dirty="0">
                <a:latin typeface="Times New Roman"/>
                <a:cs typeface="Times New Roman"/>
              </a:rPr>
              <a:t>library</a:t>
            </a:r>
            <a:r>
              <a:rPr sz="1200" spc="-25" dirty="0">
                <a:latin typeface="Times New Roman"/>
                <a:cs typeface="Times New Roman"/>
              </a:rPr>
              <a:t> </a:t>
            </a:r>
            <a:r>
              <a:rPr sz="1200" dirty="0">
                <a:latin typeface="Times New Roman"/>
                <a:cs typeface="Times New Roman"/>
              </a:rPr>
              <a:t>in </a:t>
            </a:r>
            <a:r>
              <a:rPr sz="1200" spc="-5" dirty="0">
                <a:latin typeface="Times New Roman"/>
                <a:cs typeface="Times New Roman"/>
              </a:rPr>
              <a:t>Python</a:t>
            </a:r>
            <a:r>
              <a:rPr sz="1200" spc="10" dirty="0">
                <a:latin typeface="Times New Roman"/>
                <a:cs typeface="Times New Roman"/>
              </a:rPr>
              <a:t> </a:t>
            </a:r>
            <a:r>
              <a:rPr sz="1200" spc="-5" dirty="0">
                <a:latin typeface="Times New Roman"/>
                <a:cs typeface="Times New Roman"/>
              </a:rPr>
              <a:t>called</a:t>
            </a:r>
            <a:r>
              <a:rPr sz="1200" spc="10" dirty="0">
                <a:latin typeface="Times New Roman"/>
                <a:cs typeface="Times New Roman"/>
              </a:rPr>
              <a:t> </a:t>
            </a:r>
            <a:r>
              <a:rPr sz="1200" b="1" spc="-5" dirty="0">
                <a:latin typeface="Times New Roman"/>
                <a:cs typeface="Times New Roman"/>
              </a:rPr>
              <a:t>tweepy.</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008100"/>
            <a:ext cx="7569200" cy="745076"/>
          </a:xfrm>
          <a:prstGeom prst="rect">
            <a:avLst/>
          </a:prstGeom>
        </p:spPr>
        <p:txBody>
          <a:bodyPr vert="horz" wrap="square" lIns="0" tIns="11430" rIns="0" bIns="0" rtlCol="0">
            <a:spAutoFit/>
          </a:bodyPr>
          <a:lstStyle/>
          <a:p>
            <a:pPr algn="ctr">
              <a:lnSpc>
                <a:spcPct val="100000"/>
              </a:lnSpc>
              <a:spcBef>
                <a:spcPts val="90"/>
              </a:spcBef>
            </a:pPr>
            <a:r>
              <a:rPr sz="2000" b="1" spc="-5" dirty="0">
                <a:latin typeface="Times New Roman" pitchFamily="18" charset="0"/>
                <a:cs typeface="Times New Roman" pitchFamily="18" charset="0"/>
              </a:rPr>
              <a:t>INSTITUTE</a:t>
            </a:r>
            <a:r>
              <a:rPr sz="2000" b="1" spc="455" dirty="0">
                <a:latin typeface="Times New Roman" pitchFamily="18" charset="0"/>
                <a:cs typeface="Times New Roman" pitchFamily="18" charset="0"/>
              </a:rPr>
              <a:t> </a:t>
            </a:r>
            <a:r>
              <a:rPr sz="2000" b="1" spc="-10" dirty="0">
                <a:latin typeface="Times New Roman" pitchFamily="18" charset="0"/>
                <a:cs typeface="Times New Roman" pitchFamily="18" charset="0"/>
              </a:rPr>
              <a:t>OF</a:t>
            </a:r>
            <a:r>
              <a:rPr sz="2000" b="1" spc="-5" dirty="0">
                <a:latin typeface="Times New Roman" pitchFamily="18" charset="0"/>
                <a:cs typeface="Times New Roman" pitchFamily="18" charset="0"/>
              </a:rPr>
              <a:t> ENGINEERING</a:t>
            </a:r>
            <a:r>
              <a:rPr sz="2000" b="1" spc="25" dirty="0">
                <a:latin typeface="Times New Roman" pitchFamily="18" charset="0"/>
                <a:cs typeface="Times New Roman" pitchFamily="18" charset="0"/>
              </a:rPr>
              <a:t> </a:t>
            </a:r>
            <a:r>
              <a:rPr sz="2000" b="1" spc="-10" dirty="0">
                <a:latin typeface="Times New Roman" pitchFamily="18" charset="0"/>
                <a:cs typeface="Times New Roman" pitchFamily="18" charset="0"/>
              </a:rPr>
              <a:t>AND</a:t>
            </a:r>
            <a:r>
              <a:rPr sz="2000" b="1" spc="-15" dirty="0">
                <a:latin typeface="Times New Roman" pitchFamily="18" charset="0"/>
                <a:cs typeface="Times New Roman" pitchFamily="18" charset="0"/>
              </a:rPr>
              <a:t> </a:t>
            </a:r>
            <a:r>
              <a:rPr sz="2000" b="1" spc="-10" dirty="0">
                <a:latin typeface="Times New Roman" pitchFamily="18" charset="0"/>
                <a:cs typeface="Times New Roman" pitchFamily="18" charset="0"/>
              </a:rPr>
              <a:t>TECHNOLOGY</a:t>
            </a:r>
            <a:endParaRPr sz="2000" dirty="0">
              <a:latin typeface="Times New Roman" pitchFamily="18" charset="0"/>
              <a:cs typeface="Times New Roman" pitchFamily="18" charset="0"/>
            </a:endParaRPr>
          </a:p>
          <a:p>
            <a:pPr marL="10795" algn="ctr">
              <a:lnSpc>
                <a:spcPct val="100000"/>
              </a:lnSpc>
              <a:spcBef>
                <a:spcPts val="1410"/>
              </a:spcBef>
            </a:pPr>
            <a:r>
              <a:rPr sz="1600" b="1" dirty="0">
                <a:latin typeface="Times New Roman" pitchFamily="18" charset="0"/>
                <a:cs typeface="Times New Roman" pitchFamily="18" charset="0"/>
              </a:rPr>
              <a:t>DR. </a:t>
            </a:r>
            <a:r>
              <a:rPr sz="1600" b="1" spc="-5" dirty="0">
                <a:latin typeface="Times New Roman" pitchFamily="18" charset="0"/>
                <a:cs typeface="Times New Roman" pitchFamily="18" charset="0"/>
              </a:rPr>
              <a:t>Rammanohar</a:t>
            </a:r>
            <a:r>
              <a:rPr sz="1600" b="1" spc="5" dirty="0">
                <a:latin typeface="Times New Roman" pitchFamily="18" charset="0"/>
                <a:cs typeface="Times New Roman" pitchFamily="18" charset="0"/>
              </a:rPr>
              <a:t> </a:t>
            </a:r>
            <a:r>
              <a:rPr sz="1600" b="1" spc="-5" dirty="0">
                <a:latin typeface="Times New Roman" pitchFamily="18" charset="0"/>
                <a:cs typeface="Times New Roman" pitchFamily="18" charset="0"/>
              </a:rPr>
              <a:t>Lohia</a:t>
            </a:r>
            <a:r>
              <a:rPr sz="1600" b="1" dirty="0">
                <a:latin typeface="Times New Roman" pitchFamily="18" charset="0"/>
                <a:cs typeface="Times New Roman" pitchFamily="18" charset="0"/>
              </a:rPr>
              <a:t> Avadh</a:t>
            </a:r>
            <a:r>
              <a:rPr sz="1600" b="1" spc="-25" dirty="0">
                <a:latin typeface="Times New Roman" pitchFamily="18" charset="0"/>
                <a:cs typeface="Times New Roman" pitchFamily="18" charset="0"/>
              </a:rPr>
              <a:t> </a:t>
            </a:r>
            <a:r>
              <a:rPr sz="1600" b="1" spc="-5" dirty="0">
                <a:latin typeface="Times New Roman" pitchFamily="18" charset="0"/>
                <a:cs typeface="Times New Roman" pitchFamily="18" charset="0"/>
              </a:rPr>
              <a:t>University,</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Ayodhya</a:t>
            </a:r>
            <a:endParaRPr sz="1600" dirty="0">
              <a:latin typeface="Times New Roman" pitchFamily="18" charset="0"/>
              <a:cs typeface="Times New Roman" pitchFamily="18" charset="0"/>
            </a:endParaRPr>
          </a:p>
        </p:txBody>
      </p:sp>
      <p:sp>
        <p:nvSpPr>
          <p:cNvPr id="3" name="object 3"/>
          <p:cNvSpPr txBox="1"/>
          <p:nvPr/>
        </p:nvSpPr>
        <p:spPr>
          <a:xfrm>
            <a:off x="878422" y="4339073"/>
            <a:ext cx="5954178" cy="5116914"/>
          </a:xfrm>
          <a:prstGeom prst="rect">
            <a:avLst/>
          </a:prstGeom>
        </p:spPr>
        <p:txBody>
          <a:bodyPr vert="horz" wrap="square" lIns="0" tIns="12700" rIns="0" bIns="0" rtlCol="0">
            <a:spAutoFit/>
          </a:bodyPr>
          <a:lstStyle/>
          <a:p>
            <a:pPr algn="ctr">
              <a:lnSpc>
                <a:spcPct val="100000"/>
              </a:lnSpc>
              <a:spcBef>
                <a:spcPts val="100"/>
              </a:spcBef>
            </a:pPr>
            <a:r>
              <a:rPr sz="1800" b="1" spc="-5" dirty="0">
                <a:solidFill>
                  <a:srgbClr val="538DD3"/>
                </a:solidFill>
                <a:latin typeface="Times New Roman" pitchFamily="18" charset="0"/>
                <a:cs typeface="Times New Roman" pitchFamily="18" charset="0"/>
              </a:rPr>
              <a:t>CERTIFICATE</a:t>
            </a:r>
            <a:r>
              <a:rPr sz="1800" b="1" spc="-15" dirty="0">
                <a:solidFill>
                  <a:srgbClr val="538DD3"/>
                </a:solidFill>
                <a:latin typeface="Times New Roman" pitchFamily="18" charset="0"/>
                <a:cs typeface="Times New Roman" pitchFamily="18" charset="0"/>
              </a:rPr>
              <a:t> </a:t>
            </a:r>
            <a:r>
              <a:rPr sz="1800" b="1" dirty="0">
                <a:solidFill>
                  <a:srgbClr val="538DD3"/>
                </a:solidFill>
                <a:latin typeface="Times New Roman" pitchFamily="18" charset="0"/>
                <a:cs typeface="Times New Roman" pitchFamily="18" charset="0"/>
              </a:rPr>
              <a:t>-</a:t>
            </a:r>
            <a:r>
              <a:rPr sz="1800" b="1" spc="-25" dirty="0">
                <a:solidFill>
                  <a:srgbClr val="538DD3"/>
                </a:solidFill>
                <a:latin typeface="Times New Roman" pitchFamily="18" charset="0"/>
                <a:cs typeface="Times New Roman" pitchFamily="18" charset="0"/>
              </a:rPr>
              <a:t> </a:t>
            </a:r>
            <a:r>
              <a:rPr sz="1800" b="1" dirty="0">
                <a:solidFill>
                  <a:srgbClr val="538DD3"/>
                </a:solidFill>
                <a:latin typeface="Times New Roman" pitchFamily="18" charset="0"/>
                <a:cs typeface="Times New Roman" pitchFamily="18" charset="0"/>
              </a:rPr>
              <a:t>1</a:t>
            </a:r>
            <a:endParaRPr sz="1800" dirty="0">
              <a:latin typeface="Times New Roman" pitchFamily="18" charset="0"/>
              <a:cs typeface="Times New Roman" pitchFamily="18" charset="0"/>
            </a:endParaRPr>
          </a:p>
          <a:p>
            <a:pPr marL="12700" marR="5080" algn="just">
              <a:lnSpc>
                <a:spcPct val="116900"/>
              </a:lnSpc>
              <a:spcBef>
                <a:spcPts val="1100"/>
              </a:spcBef>
            </a:pPr>
            <a:r>
              <a:rPr sz="1400" spc="-15" dirty="0">
                <a:latin typeface="Times New Roman" pitchFamily="18" charset="0"/>
                <a:cs typeface="Times New Roman" pitchFamily="18" charset="0"/>
              </a:rPr>
              <a:t>This </a:t>
            </a:r>
            <a:r>
              <a:rPr sz="1400" spc="-10" dirty="0">
                <a:latin typeface="Times New Roman" pitchFamily="18" charset="0"/>
                <a:cs typeface="Times New Roman" pitchFamily="18" charset="0"/>
              </a:rPr>
              <a:t>is </a:t>
            </a:r>
            <a:r>
              <a:rPr sz="1400" spc="-5" dirty="0">
                <a:latin typeface="Times New Roman" pitchFamily="18" charset="0"/>
                <a:cs typeface="Times New Roman" pitchFamily="18" charset="0"/>
              </a:rPr>
              <a:t>certify that </a:t>
            </a:r>
            <a:r>
              <a:rPr sz="1400" spc="-10" dirty="0">
                <a:latin typeface="Times New Roman" pitchFamily="18" charset="0"/>
                <a:cs typeface="Times New Roman" pitchFamily="18" charset="0"/>
              </a:rPr>
              <a:t>the </a:t>
            </a:r>
            <a:r>
              <a:rPr sz="1400" spc="-5" dirty="0">
                <a:latin typeface="Times New Roman" pitchFamily="18" charset="0"/>
                <a:cs typeface="Times New Roman" pitchFamily="18" charset="0"/>
              </a:rPr>
              <a:t>project report entitle</a:t>
            </a:r>
            <a:r>
              <a:rPr sz="1400" dirty="0">
                <a:latin typeface="Times New Roman" pitchFamily="18" charset="0"/>
                <a:cs typeface="Times New Roman" pitchFamily="18" charset="0"/>
              </a:rPr>
              <a:t> </a:t>
            </a:r>
            <a:r>
              <a:rPr sz="1400" spc="-5" dirty="0" smtClean="0">
                <a:latin typeface="Times New Roman" pitchFamily="18" charset="0"/>
                <a:cs typeface="Times New Roman" pitchFamily="18" charset="0"/>
              </a:rPr>
              <a:t>“</a:t>
            </a:r>
            <a:r>
              <a:rPr lang="en-US" sz="1400" b="1" dirty="0" smtClean="0">
                <a:solidFill>
                  <a:schemeClr val="tx1"/>
                </a:solidFill>
                <a:latin typeface="Times New Roman" pitchFamily="18" charset="0"/>
                <a:cs typeface="Times New Roman" pitchFamily="18" charset="0"/>
              </a:rPr>
              <a:t>SENTIMENT ANALYSIS </a:t>
            </a:r>
            <a:r>
              <a:rPr lang="en-US" sz="1400" b="1" dirty="0" smtClean="0">
                <a:latin typeface="Times New Roman" pitchFamily="18" charset="0"/>
                <a:cs typeface="Times New Roman" pitchFamily="18" charset="0"/>
              </a:rPr>
              <a:t>USING</a:t>
            </a:r>
            <a:r>
              <a:rPr lang="en-US" sz="2000" b="1"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SOCIAL  </a:t>
            </a:r>
            <a:r>
              <a:rPr lang="en-US" sz="1400" b="1" dirty="0">
                <a:latin typeface="Times New Roman" pitchFamily="18" charset="0"/>
                <a:cs typeface="Times New Roman" pitchFamily="18" charset="0"/>
              </a:rPr>
              <a:t>MEDIA</a:t>
            </a:r>
            <a:r>
              <a:rPr lang="en-US" sz="1400" b="1" dirty="0" smtClean="0">
                <a:solidFill>
                  <a:schemeClr val="tx1"/>
                </a:solidFill>
                <a:latin typeface="Times New Roman" pitchFamily="18" charset="0"/>
                <a:cs typeface="Times New Roman" pitchFamily="18" charset="0"/>
              </a:rPr>
              <a:t> </a:t>
            </a:r>
            <a:r>
              <a:rPr sz="1400" b="1" spc="-5" dirty="0" smtClean="0">
                <a:latin typeface="Times New Roman" pitchFamily="18" charset="0"/>
                <a:cs typeface="Times New Roman" pitchFamily="18" charset="0"/>
              </a:rPr>
              <a:t>”</a:t>
            </a:r>
            <a:r>
              <a:rPr sz="1400" b="1" dirty="0" smtClean="0">
                <a:latin typeface="Times New Roman" pitchFamily="18" charset="0"/>
                <a:cs typeface="Times New Roman" pitchFamily="18" charset="0"/>
              </a:rPr>
              <a:t> </a:t>
            </a:r>
            <a:r>
              <a:rPr sz="1400" spc="-5" dirty="0">
                <a:latin typeface="Times New Roman" pitchFamily="18" charset="0"/>
                <a:cs typeface="Times New Roman" pitchFamily="18" charset="0"/>
              </a:rPr>
              <a:t>Submitted</a:t>
            </a:r>
            <a:r>
              <a:rPr sz="1400" dirty="0">
                <a:latin typeface="Times New Roman" pitchFamily="18" charset="0"/>
                <a:cs typeface="Times New Roman" pitchFamily="18" charset="0"/>
              </a:rPr>
              <a:t> </a:t>
            </a:r>
            <a:r>
              <a:rPr sz="1400" spc="-10" dirty="0">
                <a:latin typeface="Times New Roman" pitchFamily="18" charset="0"/>
                <a:cs typeface="Times New Roman" pitchFamily="18" charset="0"/>
              </a:rPr>
              <a:t>in</a:t>
            </a:r>
            <a:r>
              <a:rPr sz="1400" spc="-5" dirty="0">
                <a:latin typeface="Times New Roman" pitchFamily="18" charset="0"/>
                <a:cs typeface="Times New Roman" pitchFamily="18" charset="0"/>
              </a:rPr>
              <a:t> </a:t>
            </a:r>
            <a:r>
              <a:rPr sz="1400" spc="-10" dirty="0">
                <a:latin typeface="Times New Roman" pitchFamily="18" charset="0"/>
                <a:cs typeface="Times New Roman" pitchFamily="18" charset="0"/>
              </a:rPr>
              <a:t>the</a:t>
            </a:r>
            <a:r>
              <a:rPr sz="1400" spc="-5" dirty="0">
                <a:latin typeface="Times New Roman" pitchFamily="18" charset="0"/>
                <a:cs typeface="Times New Roman" pitchFamily="18" charset="0"/>
              </a:rPr>
              <a:t> </a:t>
            </a:r>
            <a:r>
              <a:rPr sz="1400" spc="-10" dirty="0">
                <a:latin typeface="Times New Roman" pitchFamily="18" charset="0"/>
                <a:cs typeface="Times New Roman" pitchFamily="18" charset="0"/>
              </a:rPr>
              <a:t>partial</a:t>
            </a:r>
            <a:r>
              <a:rPr sz="1400" spc="-5" dirty="0">
                <a:latin typeface="Times New Roman" pitchFamily="18" charset="0"/>
                <a:cs typeface="Times New Roman" pitchFamily="18" charset="0"/>
              </a:rPr>
              <a:t> fulfillment</a:t>
            </a:r>
            <a:r>
              <a:rPr sz="1400" dirty="0">
                <a:latin typeface="Times New Roman" pitchFamily="18" charset="0"/>
                <a:cs typeface="Times New Roman" pitchFamily="18" charset="0"/>
              </a:rPr>
              <a:t> </a:t>
            </a:r>
            <a:r>
              <a:rPr sz="1400" spc="-5" dirty="0">
                <a:latin typeface="Times New Roman" pitchFamily="18" charset="0"/>
                <a:cs typeface="Times New Roman" pitchFamily="18" charset="0"/>
              </a:rPr>
              <a:t>of</a:t>
            </a:r>
            <a:r>
              <a:rPr sz="1400" dirty="0">
                <a:latin typeface="Times New Roman" pitchFamily="18" charset="0"/>
                <a:cs typeface="Times New Roman" pitchFamily="18" charset="0"/>
              </a:rPr>
              <a:t> </a:t>
            </a:r>
            <a:r>
              <a:rPr sz="1400" spc="-10" dirty="0">
                <a:latin typeface="Times New Roman" pitchFamily="18" charset="0"/>
                <a:cs typeface="Times New Roman" pitchFamily="18" charset="0"/>
              </a:rPr>
              <a:t>degree</a:t>
            </a:r>
            <a:r>
              <a:rPr sz="1400" spc="300" dirty="0">
                <a:latin typeface="Times New Roman" pitchFamily="18" charset="0"/>
                <a:cs typeface="Times New Roman" pitchFamily="18" charset="0"/>
              </a:rPr>
              <a:t> </a:t>
            </a:r>
            <a:r>
              <a:rPr sz="1400" dirty="0">
                <a:latin typeface="Times New Roman" pitchFamily="18" charset="0"/>
                <a:cs typeface="Times New Roman" pitchFamily="18" charset="0"/>
              </a:rPr>
              <a:t>of </a:t>
            </a:r>
            <a:r>
              <a:rPr sz="1400" spc="5" dirty="0">
                <a:latin typeface="Times New Roman" pitchFamily="18" charset="0"/>
                <a:cs typeface="Times New Roman" pitchFamily="18" charset="0"/>
              </a:rPr>
              <a:t> </a:t>
            </a:r>
            <a:r>
              <a:rPr sz="1400" b="1" spc="-5" dirty="0">
                <a:latin typeface="Times New Roman" pitchFamily="18" charset="0"/>
                <a:cs typeface="Times New Roman" pitchFamily="18" charset="0"/>
              </a:rPr>
              <a:t>“Bachelor </a:t>
            </a:r>
            <a:r>
              <a:rPr sz="1400" b="1" dirty="0">
                <a:latin typeface="Times New Roman" pitchFamily="18" charset="0"/>
                <a:cs typeface="Times New Roman" pitchFamily="18" charset="0"/>
              </a:rPr>
              <a:t>of Technology</a:t>
            </a:r>
            <a:r>
              <a:rPr sz="1400" b="1" spc="5" dirty="0">
                <a:latin typeface="Times New Roman" pitchFamily="18" charset="0"/>
                <a:cs typeface="Times New Roman" pitchFamily="18" charset="0"/>
              </a:rPr>
              <a:t> </a:t>
            </a:r>
            <a:r>
              <a:rPr sz="1400" b="1" dirty="0">
                <a:latin typeface="Times New Roman" pitchFamily="18" charset="0"/>
                <a:cs typeface="Times New Roman" pitchFamily="18" charset="0"/>
              </a:rPr>
              <a:t>in </a:t>
            </a:r>
            <a:r>
              <a:rPr sz="1400" b="1" spc="-5" dirty="0">
                <a:latin typeface="Times New Roman" pitchFamily="18" charset="0"/>
                <a:cs typeface="Times New Roman" pitchFamily="18" charset="0"/>
              </a:rPr>
              <a:t>Computer</a:t>
            </a:r>
            <a:r>
              <a:rPr sz="1400" b="1" dirty="0">
                <a:latin typeface="Times New Roman" pitchFamily="18" charset="0"/>
                <a:cs typeface="Times New Roman" pitchFamily="18" charset="0"/>
              </a:rPr>
              <a:t> </a:t>
            </a:r>
            <a:r>
              <a:rPr sz="1400" b="1" spc="-5" dirty="0">
                <a:latin typeface="Times New Roman" pitchFamily="18" charset="0"/>
                <a:cs typeface="Times New Roman" pitchFamily="18" charset="0"/>
              </a:rPr>
              <a:t>Science </a:t>
            </a:r>
            <a:r>
              <a:rPr sz="1400" b="1" spc="-10" dirty="0">
                <a:latin typeface="Times New Roman" pitchFamily="18" charset="0"/>
                <a:cs typeface="Times New Roman" pitchFamily="18" charset="0"/>
              </a:rPr>
              <a:t>&amp;</a:t>
            </a:r>
            <a:r>
              <a:rPr sz="1400" b="1" spc="-5" dirty="0">
                <a:latin typeface="Times New Roman" pitchFamily="18" charset="0"/>
                <a:cs typeface="Times New Roman" pitchFamily="18" charset="0"/>
              </a:rPr>
              <a:t> Engineering”</a:t>
            </a:r>
            <a:r>
              <a:rPr sz="1400" b="1" dirty="0">
                <a:latin typeface="Times New Roman" pitchFamily="18" charset="0"/>
                <a:cs typeface="Times New Roman" pitchFamily="18" charset="0"/>
              </a:rPr>
              <a:t> </a:t>
            </a:r>
            <a:r>
              <a:rPr sz="1400" spc="-15" dirty="0">
                <a:latin typeface="Times New Roman" pitchFamily="18" charset="0"/>
                <a:cs typeface="Times New Roman" pitchFamily="18" charset="0"/>
              </a:rPr>
              <a:t>to</a:t>
            </a:r>
            <a:r>
              <a:rPr sz="1400" spc="-10" dirty="0">
                <a:latin typeface="Times New Roman" pitchFamily="18" charset="0"/>
                <a:cs typeface="Times New Roman" pitchFamily="18" charset="0"/>
              </a:rPr>
              <a:t> </a:t>
            </a:r>
            <a:r>
              <a:rPr sz="1400" b="1" spc="-5" dirty="0">
                <a:latin typeface="Times New Roman" pitchFamily="18" charset="0"/>
                <a:cs typeface="Times New Roman" pitchFamily="18" charset="0"/>
              </a:rPr>
              <a:t>“IET, DR. </a:t>
            </a:r>
            <a:r>
              <a:rPr sz="1400" b="1" dirty="0">
                <a:latin typeface="Times New Roman" pitchFamily="18" charset="0"/>
                <a:cs typeface="Times New Roman" pitchFamily="18" charset="0"/>
              </a:rPr>
              <a:t> </a:t>
            </a:r>
            <a:r>
              <a:rPr sz="1400" b="1" spc="-10" dirty="0">
                <a:latin typeface="Times New Roman" pitchFamily="18" charset="0"/>
                <a:cs typeface="Times New Roman" pitchFamily="18" charset="0"/>
              </a:rPr>
              <a:t>Rammanohar</a:t>
            </a:r>
            <a:r>
              <a:rPr sz="1400" b="1" spc="-5" dirty="0">
                <a:latin typeface="Times New Roman" pitchFamily="18" charset="0"/>
                <a:cs typeface="Times New Roman" pitchFamily="18" charset="0"/>
              </a:rPr>
              <a:t> Lohia</a:t>
            </a:r>
            <a:r>
              <a:rPr sz="1400" b="1" dirty="0">
                <a:latin typeface="Times New Roman" pitchFamily="18" charset="0"/>
                <a:cs typeface="Times New Roman" pitchFamily="18" charset="0"/>
              </a:rPr>
              <a:t> </a:t>
            </a:r>
            <a:r>
              <a:rPr sz="1400" b="1" spc="-5" dirty="0">
                <a:latin typeface="Times New Roman" pitchFamily="18" charset="0"/>
                <a:cs typeface="Times New Roman" pitchFamily="18" charset="0"/>
              </a:rPr>
              <a:t>Avadh</a:t>
            </a:r>
            <a:r>
              <a:rPr sz="1400" b="1" dirty="0">
                <a:latin typeface="Times New Roman" pitchFamily="18" charset="0"/>
                <a:cs typeface="Times New Roman" pitchFamily="18" charset="0"/>
              </a:rPr>
              <a:t> </a:t>
            </a:r>
            <a:r>
              <a:rPr sz="1400" b="1" spc="-5" dirty="0">
                <a:latin typeface="Times New Roman" pitchFamily="18" charset="0"/>
                <a:cs typeface="Times New Roman" pitchFamily="18" charset="0"/>
              </a:rPr>
              <a:t>University,</a:t>
            </a:r>
            <a:r>
              <a:rPr sz="1400" b="1" dirty="0">
                <a:latin typeface="Times New Roman" pitchFamily="18" charset="0"/>
                <a:cs typeface="Times New Roman" pitchFamily="18" charset="0"/>
              </a:rPr>
              <a:t> </a:t>
            </a:r>
            <a:r>
              <a:rPr sz="1400" b="1" spc="-5" dirty="0">
                <a:latin typeface="Times New Roman" pitchFamily="18" charset="0"/>
                <a:cs typeface="Times New Roman" pitchFamily="18" charset="0"/>
              </a:rPr>
              <a:t>Ayodhya”</a:t>
            </a:r>
            <a:r>
              <a:rPr sz="1400" b="1" dirty="0">
                <a:latin typeface="Times New Roman" pitchFamily="18" charset="0"/>
                <a:cs typeface="Times New Roman" pitchFamily="18" charset="0"/>
              </a:rPr>
              <a:t> </a:t>
            </a:r>
            <a:r>
              <a:rPr sz="1400" spc="-10" dirty="0">
                <a:latin typeface="Times New Roman" pitchFamily="18" charset="0"/>
                <a:cs typeface="Times New Roman" pitchFamily="18" charset="0"/>
              </a:rPr>
              <a:t>is</a:t>
            </a:r>
            <a:r>
              <a:rPr sz="1400" spc="-5" dirty="0">
                <a:latin typeface="Times New Roman" pitchFamily="18" charset="0"/>
                <a:cs typeface="Times New Roman" pitchFamily="18" charset="0"/>
              </a:rPr>
              <a:t> a</a:t>
            </a:r>
            <a:r>
              <a:rPr sz="1400" dirty="0">
                <a:latin typeface="Times New Roman" pitchFamily="18" charset="0"/>
                <a:cs typeface="Times New Roman" pitchFamily="18" charset="0"/>
              </a:rPr>
              <a:t> </a:t>
            </a:r>
            <a:r>
              <a:rPr sz="1400" spc="-5" dirty="0">
                <a:latin typeface="Times New Roman" pitchFamily="18" charset="0"/>
                <a:cs typeface="Times New Roman" pitchFamily="18" charset="0"/>
              </a:rPr>
              <a:t>bonafied</a:t>
            </a:r>
            <a:r>
              <a:rPr sz="1400" dirty="0">
                <a:latin typeface="Times New Roman" pitchFamily="18" charset="0"/>
                <a:cs typeface="Times New Roman" pitchFamily="18" charset="0"/>
              </a:rPr>
              <a:t> </a:t>
            </a:r>
            <a:r>
              <a:rPr sz="1400" spc="-10" dirty="0">
                <a:latin typeface="Times New Roman" pitchFamily="18" charset="0"/>
                <a:cs typeface="Times New Roman" pitchFamily="18" charset="0"/>
              </a:rPr>
              <a:t>project</a:t>
            </a:r>
            <a:r>
              <a:rPr sz="1400" spc="-5" dirty="0">
                <a:latin typeface="Times New Roman" pitchFamily="18" charset="0"/>
                <a:cs typeface="Times New Roman" pitchFamily="18" charset="0"/>
              </a:rPr>
              <a:t> </a:t>
            </a:r>
            <a:r>
              <a:rPr sz="1400" spc="-10" dirty="0">
                <a:latin typeface="Times New Roman" pitchFamily="18" charset="0"/>
                <a:cs typeface="Times New Roman" pitchFamily="18" charset="0"/>
              </a:rPr>
              <a:t>work </a:t>
            </a:r>
            <a:r>
              <a:rPr sz="1400" spc="-5" dirty="0">
                <a:latin typeface="Times New Roman" pitchFamily="18" charset="0"/>
                <a:cs typeface="Times New Roman" pitchFamily="18" charset="0"/>
              </a:rPr>
              <a:t> </a:t>
            </a:r>
            <a:r>
              <a:rPr sz="1400" spc="-10" dirty="0">
                <a:latin typeface="Times New Roman" pitchFamily="18" charset="0"/>
                <a:cs typeface="Times New Roman" pitchFamily="18" charset="0"/>
              </a:rPr>
              <a:t>carried </a:t>
            </a:r>
            <a:r>
              <a:rPr sz="1400" dirty="0">
                <a:latin typeface="Times New Roman" pitchFamily="18" charset="0"/>
                <a:cs typeface="Times New Roman" pitchFamily="18" charset="0"/>
              </a:rPr>
              <a:t>out </a:t>
            </a:r>
            <a:r>
              <a:rPr sz="1400" spc="-15" dirty="0">
                <a:latin typeface="Times New Roman" pitchFamily="18" charset="0"/>
                <a:cs typeface="Times New Roman" pitchFamily="18" charset="0"/>
              </a:rPr>
              <a:t>by</a:t>
            </a:r>
            <a:r>
              <a:rPr sz="1400" spc="-10" dirty="0">
                <a:latin typeface="Times New Roman" pitchFamily="18" charset="0"/>
                <a:cs typeface="Times New Roman" pitchFamily="18" charset="0"/>
              </a:rPr>
              <a:t> </a:t>
            </a:r>
            <a:r>
              <a:rPr lang="en-US" sz="1400" b="1" spc="-5" dirty="0" smtClean="0">
                <a:latin typeface="Times New Roman" pitchFamily="18" charset="0"/>
                <a:cs typeface="Times New Roman" pitchFamily="18" charset="0"/>
              </a:rPr>
              <a:t>RAVI</a:t>
            </a:r>
            <a:r>
              <a:rPr sz="1400" b="1" spc="-5" dirty="0" smtClean="0">
                <a:latin typeface="Times New Roman" pitchFamily="18" charset="0"/>
                <a:cs typeface="Times New Roman" pitchFamily="18" charset="0"/>
              </a:rPr>
              <a:t> </a:t>
            </a:r>
            <a:r>
              <a:rPr sz="1400" b="1" dirty="0">
                <a:latin typeface="Times New Roman" pitchFamily="18" charset="0"/>
                <a:cs typeface="Times New Roman" pitchFamily="18" charset="0"/>
              </a:rPr>
              <a:t>KUMAR</a:t>
            </a:r>
            <a:r>
              <a:rPr sz="1400" b="1" spc="5" dirty="0">
                <a:latin typeface="Times New Roman" pitchFamily="18" charset="0"/>
                <a:cs typeface="Times New Roman" pitchFamily="18" charset="0"/>
              </a:rPr>
              <a:t> </a:t>
            </a:r>
            <a:r>
              <a:rPr sz="1400" b="1" spc="-5" dirty="0">
                <a:latin typeface="Times New Roman" pitchFamily="18" charset="0"/>
                <a:cs typeface="Times New Roman" pitchFamily="18" charset="0"/>
              </a:rPr>
              <a:t>(</a:t>
            </a:r>
            <a:r>
              <a:rPr sz="1400" b="1" spc="-5" dirty="0" smtClean="0">
                <a:latin typeface="Times New Roman" pitchFamily="18" charset="0"/>
                <a:cs typeface="Times New Roman" pitchFamily="18" charset="0"/>
              </a:rPr>
              <a:t>181</a:t>
            </a:r>
            <a:r>
              <a:rPr lang="en-US" sz="1400" b="1" spc="-5" dirty="0" smtClean="0">
                <a:latin typeface="Times New Roman" pitchFamily="18" charset="0"/>
                <a:cs typeface="Times New Roman" pitchFamily="18" charset="0"/>
              </a:rPr>
              <a:t>38</a:t>
            </a:r>
            <a:r>
              <a:rPr sz="1400" b="1" spc="-5" dirty="0" smtClean="0">
                <a:latin typeface="Times New Roman" pitchFamily="18" charset="0"/>
                <a:cs typeface="Times New Roman" pitchFamily="18" charset="0"/>
              </a:rPr>
              <a:t>),.</a:t>
            </a:r>
            <a:endParaRPr sz="1400" dirty="0">
              <a:latin typeface="Times New Roman" pitchFamily="18" charset="0"/>
              <a:cs typeface="Times New Roman" pitchFamily="18" charset="0"/>
            </a:endParaRPr>
          </a:p>
          <a:p>
            <a:pPr>
              <a:lnSpc>
                <a:spcPct val="100000"/>
              </a:lnSpc>
              <a:spcBef>
                <a:spcPts val="10"/>
              </a:spcBef>
            </a:pPr>
            <a:endParaRPr sz="1050" dirty="0">
              <a:latin typeface="Times New Roman" pitchFamily="18" charset="0"/>
              <a:cs typeface="Times New Roman" pitchFamily="18" charset="0"/>
            </a:endParaRPr>
          </a:p>
          <a:p>
            <a:pPr marL="12700" algn="just">
              <a:lnSpc>
                <a:spcPct val="100000"/>
              </a:lnSpc>
              <a:spcBef>
                <a:spcPts val="5"/>
              </a:spcBef>
            </a:pPr>
            <a:r>
              <a:rPr sz="1400" spc="-10" dirty="0">
                <a:latin typeface="Times New Roman" pitchFamily="18" charset="0"/>
                <a:cs typeface="Times New Roman" pitchFamily="18" charset="0"/>
              </a:rPr>
              <a:t>Order</a:t>
            </a:r>
            <a:r>
              <a:rPr sz="1400" dirty="0">
                <a:latin typeface="Times New Roman" pitchFamily="18" charset="0"/>
                <a:cs typeface="Times New Roman" pitchFamily="18" charset="0"/>
              </a:rPr>
              <a:t> </a:t>
            </a:r>
            <a:r>
              <a:rPr sz="1400" spc="-10" dirty="0">
                <a:latin typeface="Times New Roman" pitchFamily="18" charset="0"/>
                <a:cs typeface="Times New Roman" pitchFamily="18" charset="0"/>
              </a:rPr>
              <a:t>my</a:t>
            </a:r>
            <a:r>
              <a:rPr sz="1400" spc="-25" dirty="0">
                <a:latin typeface="Times New Roman" pitchFamily="18" charset="0"/>
                <a:cs typeface="Times New Roman" pitchFamily="18" charset="0"/>
              </a:rPr>
              <a:t> </a:t>
            </a:r>
            <a:r>
              <a:rPr sz="1400" spc="-5" dirty="0">
                <a:latin typeface="Times New Roman" pitchFamily="18" charset="0"/>
                <a:cs typeface="Times New Roman" pitchFamily="18" charset="0"/>
              </a:rPr>
              <a:t>supervision</a:t>
            </a:r>
            <a:endParaRPr sz="1400" dirty="0">
              <a:latin typeface="Times New Roman" pitchFamily="18" charset="0"/>
              <a:cs typeface="Times New Roman" pitchFamily="18" charset="0"/>
            </a:endParaRPr>
          </a:p>
          <a:p>
            <a:pPr marL="12700" marR="198755">
              <a:lnSpc>
                <a:spcPct val="117300"/>
              </a:lnSpc>
              <a:spcBef>
                <a:spcPts val="980"/>
              </a:spcBef>
            </a:pPr>
            <a:r>
              <a:rPr sz="1400" spc="-15" dirty="0">
                <a:latin typeface="Times New Roman" pitchFamily="18" charset="0"/>
                <a:cs typeface="Times New Roman" pitchFamily="18" charset="0"/>
              </a:rPr>
              <a:t>The</a:t>
            </a:r>
            <a:r>
              <a:rPr sz="1400" dirty="0">
                <a:latin typeface="Times New Roman" pitchFamily="18" charset="0"/>
                <a:cs typeface="Times New Roman" pitchFamily="18" charset="0"/>
              </a:rPr>
              <a:t> </a:t>
            </a:r>
            <a:r>
              <a:rPr sz="1400" spc="-5" dirty="0">
                <a:latin typeface="Times New Roman" pitchFamily="18" charset="0"/>
                <a:cs typeface="Times New Roman" pitchFamily="18" charset="0"/>
              </a:rPr>
              <a:t>assistance</a:t>
            </a:r>
            <a:r>
              <a:rPr sz="1400" spc="5" dirty="0">
                <a:latin typeface="Times New Roman" pitchFamily="18" charset="0"/>
                <a:cs typeface="Times New Roman" pitchFamily="18" charset="0"/>
              </a:rPr>
              <a:t> </a:t>
            </a:r>
            <a:r>
              <a:rPr sz="1400" spc="-5" dirty="0">
                <a:latin typeface="Times New Roman" pitchFamily="18" charset="0"/>
                <a:cs typeface="Times New Roman" pitchFamily="18" charset="0"/>
              </a:rPr>
              <a:t>and</a:t>
            </a:r>
            <a:r>
              <a:rPr sz="1400" spc="15" dirty="0">
                <a:latin typeface="Times New Roman" pitchFamily="18" charset="0"/>
                <a:cs typeface="Times New Roman" pitchFamily="18" charset="0"/>
              </a:rPr>
              <a:t> </a:t>
            </a:r>
            <a:r>
              <a:rPr sz="1400" spc="-5" dirty="0">
                <a:latin typeface="Times New Roman" pitchFamily="18" charset="0"/>
                <a:cs typeface="Times New Roman" pitchFamily="18" charset="0"/>
              </a:rPr>
              <a:t>help</a:t>
            </a:r>
            <a:r>
              <a:rPr sz="1400" spc="15" dirty="0">
                <a:latin typeface="Times New Roman" pitchFamily="18" charset="0"/>
                <a:cs typeface="Times New Roman" pitchFamily="18" charset="0"/>
              </a:rPr>
              <a:t> </a:t>
            </a:r>
            <a:r>
              <a:rPr sz="1400" spc="-5" dirty="0">
                <a:latin typeface="Times New Roman" pitchFamily="18" charset="0"/>
                <a:cs typeface="Times New Roman" pitchFamily="18" charset="0"/>
              </a:rPr>
              <a:t>received</a:t>
            </a:r>
            <a:r>
              <a:rPr sz="1400" spc="15" dirty="0">
                <a:latin typeface="Times New Roman" pitchFamily="18" charset="0"/>
                <a:cs typeface="Times New Roman" pitchFamily="18" charset="0"/>
              </a:rPr>
              <a:t> </a:t>
            </a:r>
            <a:r>
              <a:rPr sz="1400" spc="-10" dirty="0">
                <a:latin typeface="Times New Roman" pitchFamily="18" charset="0"/>
                <a:cs typeface="Times New Roman" pitchFamily="18" charset="0"/>
              </a:rPr>
              <a:t>during</a:t>
            </a:r>
            <a:r>
              <a:rPr sz="1400" dirty="0">
                <a:latin typeface="Times New Roman" pitchFamily="18" charset="0"/>
                <a:cs typeface="Times New Roman" pitchFamily="18" charset="0"/>
              </a:rPr>
              <a:t> </a:t>
            </a:r>
            <a:r>
              <a:rPr sz="1400" spc="-5" dirty="0">
                <a:latin typeface="Times New Roman" pitchFamily="18" charset="0"/>
                <a:cs typeface="Times New Roman" pitchFamily="18" charset="0"/>
              </a:rPr>
              <a:t>course</a:t>
            </a:r>
            <a:r>
              <a:rPr sz="1400" spc="5" dirty="0">
                <a:latin typeface="Times New Roman" pitchFamily="18" charset="0"/>
                <a:cs typeface="Times New Roman" pitchFamily="18" charset="0"/>
              </a:rPr>
              <a:t> </a:t>
            </a:r>
            <a:r>
              <a:rPr sz="1400" spc="-5" dirty="0">
                <a:latin typeface="Times New Roman" pitchFamily="18" charset="0"/>
                <a:cs typeface="Times New Roman" pitchFamily="18" charset="0"/>
              </a:rPr>
              <a:t>of</a:t>
            </a:r>
            <a:r>
              <a:rPr sz="1400" spc="10" dirty="0">
                <a:latin typeface="Times New Roman" pitchFamily="18" charset="0"/>
                <a:cs typeface="Times New Roman" pitchFamily="18" charset="0"/>
              </a:rPr>
              <a:t> </a:t>
            </a:r>
            <a:r>
              <a:rPr sz="1400" spc="-5" dirty="0">
                <a:latin typeface="Times New Roman" pitchFamily="18" charset="0"/>
                <a:cs typeface="Times New Roman" pitchFamily="18" charset="0"/>
              </a:rPr>
              <a:t>investigation</a:t>
            </a:r>
            <a:r>
              <a:rPr sz="1400" spc="-10" dirty="0">
                <a:latin typeface="Times New Roman" pitchFamily="18" charset="0"/>
                <a:cs typeface="Times New Roman" pitchFamily="18" charset="0"/>
              </a:rPr>
              <a:t> </a:t>
            </a:r>
            <a:r>
              <a:rPr sz="1400" spc="-5" dirty="0">
                <a:latin typeface="Times New Roman" pitchFamily="18" charset="0"/>
                <a:cs typeface="Times New Roman" pitchFamily="18" charset="0"/>
              </a:rPr>
              <a:t>have</a:t>
            </a:r>
            <a:r>
              <a:rPr sz="1400" spc="30" dirty="0">
                <a:latin typeface="Times New Roman" pitchFamily="18" charset="0"/>
                <a:cs typeface="Times New Roman" pitchFamily="18" charset="0"/>
              </a:rPr>
              <a:t> </a:t>
            </a:r>
            <a:r>
              <a:rPr sz="1400" spc="-10" dirty="0">
                <a:latin typeface="Times New Roman" pitchFamily="18" charset="0"/>
                <a:cs typeface="Times New Roman" pitchFamily="18" charset="0"/>
              </a:rPr>
              <a:t>been</a:t>
            </a:r>
            <a:r>
              <a:rPr sz="1400" spc="-5" dirty="0">
                <a:latin typeface="Times New Roman" pitchFamily="18" charset="0"/>
                <a:cs typeface="Times New Roman" pitchFamily="18" charset="0"/>
              </a:rPr>
              <a:t> fully </a:t>
            </a:r>
            <a:r>
              <a:rPr sz="1400" spc="-300" dirty="0">
                <a:latin typeface="Times New Roman" pitchFamily="18" charset="0"/>
                <a:cs typeface="Times New Roman" pitchFamily="18" charset="0"/>
              </a:rPr>
              <a:t> </a:t>
            </a:r>
            <a:r>
              <a:rPr sz="1400" spc="-10" dirty="0" smtClean="0">
                <a:latin typeface="Times New Roman" pitchFamily="18" charset="0"/>
                <a:cs typeface="Times New Roman" pitchFamily="18" charset="0"/>
              </a:rPr>
              <a:t>knowledge.</a:t>
            </a:r>
            <a:endParaRPr sz="1400" dirty="0" smtClean="0">
              <a:latin typeface="Times New Roman" pitchFamily="18" charset="0"/>
              <a:cs typeface="Times New Roman" pitchFamily="18" charset="0"/>
            </a:endParaRPr>
          </a:p>
          <a:p>
            <a:pPr marL="3900170" marR="22225" indent="-241300" algn="ctr">
              <a:lnSpc>
                <a:spcPct val="168800"/>
              </a:lnSpc>
              <a:spcBef>
                <a:spcPts val="944"/>
              </a:spcBef>
            </a:pPr>
            <a:r>
              <a:rPr sz="1600" b="1" dirty="0" smtClean="0">
                <a:latin typeface="Times New Roman" pitchFamily="18" charset="0"/>
                <a:cs typeface="Times New Roman" pitchFamily="18" charset="0"/>
              </a:rPr>
              <a:t>Dr.</a:t>
            </a:r>
            <a:r>
              <a:rPr lang="en-US" sz="1600" b="1" dirty="0" smtClean="0">
                <a:latin typeface="Times New Roman" pitchFamily="18" charset="0"/>
                <a:cs typeface="Times New Roman" pitchFamily="18" charset="0"/>
              </a:rPr>
              <a:t> </a:t>
            </a:r>
            <a:r>
              <a:rPr sz="1600" b="1" dirty="0" smtClean="0">
                <a:latin typeface="Times New Roman" pitchFamily="18" charset="0"/>
                <a:cs typeface="Times New Roman" pitchFamily="18" charset="0"/>
              </a:rPr>
              <a:t>Lokendra</a:t>
            </a:r>
            <a:r>
              <a:rPr lang="en-US" sz="1600" b="1" dirty="0" smtClean="0">
                <a:latin typeface="Times New Roman" pitchFamily="18" charset="0"/>
                <a:cs typeface="Times New Roman" pitchFamily="18" charset="0"/>
              </a:rPr>
              <a:t> </a:t>
            </a:r>
            <a:r>
              <a:rPr sz="1600" b="1" spc="-5" dirty="0" smtClean="0">
                <a:latin typeface="Times New Roman" pitchFamily="18" charset="0"/>
                <a:cs typeface="Times New Roman" pitchFamily="18" charset="0"/>
              </a:rPr>
              <a:t>Singh</a:t>
            </a:r>
            <a:r>
              <a:rPr lang="en-US" sz="1600" b="1" spc="-5" dirty="0" smtClean="0">
                <a:latin typeface="Times New Roman" pitchFamily="18" charset="0"/>
                <a:cs typeface="Times New Roman" pitchFamily="18" charset="0"/>
              </a:rPr>
              <a:t> </a:t>
            </a:r>
            <a:r>
              <a:rPr lang="en-US" sz="1600" b="1" spc="-20" dirty="0" smtClean="0">
                <a:latin typeface="Times New Roman" pitchFamily="18" charset="0"/>
                <a:cs typeface="Times New Roman" pitchFamily="18" charset="0"/>
              </a:rPr>
              <a:t>Umrao</a:t>
            </a:r>
            <a:r>
              <a:rPr sz="1600" b="1" spc="-5" dirty="0" smtClean="0">
                <a:latin typeface="Times New Roman" pitchFamily="18" charset="0"/>
                <a:cs typeface="Times New Roman" pitchFamily="18" charset="0"/>
              </a:rPr>
              <a:t> </a:t>
            </a:r>
            <a:endParaRPr lang="en-US" sz="1600" b="1" spc="-5" dirty="0" smtClean="0">
              <a:latin typeface="Times New Roman" pitchFamily="18" charset="0"/>
              <a:cs typeface="Times New Roman" pitchFamily="18" charset="0"/>
            </a:endParaRPr>
          </a:p>
          <a:p>
            <a:pPr marL="3900170" marR="22225" indent="-241300" algn="ctr">
              <a:lnSpc>
                <a:spcPct val="168800"/>
              </a:lnSpc>
              <a:spcBef>
                <a:spcPts val="944"/>
              </a:spcBef>
            </a:pPr>
            <a:r>
              <a:rPr sz="1600" b="1" spc="-350" dirty="0" smtClean="0">
                <a:latin typeface="Times New Roman" pitchFamily="18" charset="0"/>
                <a:cs typeface="Times New Roman" pitchFamily="18" charset="0"/>
              </a:rPr>
              <a:t> </a:t>
            </a:r>
            <a:r>
              <a:rPr sz="1600" dirty="0" smtClean="0">
                <a:latin typeface="Times New Roman" pitchFamily="18" charset="0"/>
                <a:cs typeface="Times New Roman" pitchFamily="18" charset="0"/>
              </a:rPr>
              <a:t>Head </a:t>
            </a:r>
            <a:r>
              <a:rPr sz="1600" spc="-5" dirty="0" smtClean="0">
                <a:latin typeface="Times New Roman" pitchFamily="18" charset="0"/>
                <a:cs typeface="Times New Roman" pitchFamily="18" charset="0"/>
              </a:rPr>
              <a:t>Of Department </a:t>
            </a:r>
            <a:r>
              <a:rPr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sz="1600" dirty="0" smtClean="0">
                <a:latin typeface="Times New Roman" pitchFamily="18" charset="0"/>
                <a:cs typeface="Times New Roman" pitchFamily="18" charset="0"/>
              </a:rPr>
              <a:t>(C.S.E.)</a:t>
            </a:r>
          </a:p>
          <a:p>
            <a:pPr marL="4128770" algn="ctr">
              <a:lnSpc>
                <a:spcPct val="100000"/>
              </a:lnSpc>
              <a:spcBef>
                <a:spcPts val="1320"/>
              </a:spcBef>
            </a:pPr>
            <a:r>
              <a:rPr sz="1600" dirty="0" smtClean="0">
                <a:latin typeface="Times New Roman" pitchFamily="18" charset="0"/>
                <a:cs typeface="Times New Roman" pitchFamily="18" charset="0"/>
              </a:rPr>
              <a:t>I</a:t>
            </a:r>
            <a:r>
              <a:rPr sz="1600" dirty="0">
                <a:latin typeface="Times New Roman" pitchFamily="18" charset="0"/>
                <a:cs typeface="Times New Roman" pitchFamily="18" charset="0"/>
              </a:rPr>
              <a:t>.</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E.</a:t>
            </a:r>
            <a:r>
              <a:rPr sz="1600" spc="-10" dirty="0">
                <a:latin typeface="Times New Roman" pitchFamily="18" charset="0"/>
                <a:cs typeface="Times New Roman" pitchFamily="18" charset="0"/>
              </a:rPr>
              <a:t> T. </a:t>
            </a:r>
            <a:r>
              <a:rPr sz="1600" dirty="0">
                <a:latin typeface="Times New Roman" pitchFamily="18" charset="0"/>
                <a:cs typeface="Times New Roman" pitchFamily="18" charset="0"/>
              </a:rPr>
              <a:t>,</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Ayodhya</a:t>
            </a:r>
            <a:endParaRPr sz="1600" dirty="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2643902" y="2225675"/>
            <a:ext cx="2242314" cy="1972896"/>
          </a:xfrm>
          <a:prstGeom prst="rect">
            <a:avLst/>
          </a:prstGeom>
        </p:spPr>
      </p:pic>
      <p:sp>
        <p:nvSpPr>
          <p:cNvPr id="5" name="TextBox 4"/>
          <p:cNvSpPr txBox="1"/>
          <p:nvPr/>
        </p:nvSpPr>
        <p:spPr>
          <a:xfrm>
            <a:off x="6832600" y="10123198"/>
            <a:ext cx="237566" cy="369332"/>
          </a:xfrm>
          <a:prstGeom prst="rect">
            <a:avLst/>
          </a:prstGeom>
          <a:noFill/>
        </p:spPr>
        <p:txBody>
          <a:bodyPr wrap="none" rtlCol="0">
            <a:spAutoFit/>
          </a:bodyPr>
          <a:lstStyle/>
          <a:p>
            <a:r>
              <a:rPr lang="en-IN" dirty="0" smtClean="0"/>
              <a:t>i</a:t>
            </a:r>
            <a:endParaRPr lang="en-IN" dirty="0"/>
          </a:p>
        </p:txBody>
      </p:sp>
    </p:spTree>
    <p:extLst>
      <p:ext uri="{BB962C8B-B14F-4D97-AF65-F5344CB8AC3E}">
        <p14:creationId xmlns:p14="http://schemas.microsoft.com/office/powerpoint/2010/main" val="439937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59153" y="813054"/>
            <a:ext cx="5297170" cy="3430904"/>
          </a:xfrm>
          <a:prstGeom prst="rect">
            <a:avLst/>
          </a:prstGeom>
        </p:spPr>
        <p:txBody>
          <a:bodyPr vert="horz" wrap="square" lIns="0" tIns="12700" rIns="0" bIns="0" rtlCol="0">
            <a:spAutoFit/>
          </a:bodyPr>
          <a:lstStyle/>
          <a:p>
            <a:pPr marL="12700" marR="5080" algn="just">
              <a:lnSpc>
                <a:spcPct val="142500"/>
              </a:lnSpc>
              <a:spcBef>
                <a:spcPts val="100"/>
              </a:spcBef>
            </a:pPr>
            <a:r>
              <a:rPr sz="1200" spc="-5" dirty="0">
                <a:latin typeface="Times New Roman"/>
                <a:cs typeface="Times New Roman"/>
              </a:rPr>
              <a:t>Python is </a:t>
            </a:r>
            <a:r>
              <a:rPr sz="1200" dirty="0">
                <a:latin typeface="Times New Roman"/>
                <a:cs typeface="Times New Roman"/>
              </a:rPr>
              <a:t>a very powerful </a:t>
            </a:r>
            <a:r>
              <a:rPr sz="1200" spc="-5" dirty="0">
                <a:latin typeface="Times New Roman"/>
                <a:cs typeface="Times New Roman"/>
              </a:rPr>
              <a:t>language which </a:t>
            </a:r>
            <a:r>
              <a:rPr sz="1200" dirty="0">
                <a:latin typeface="Times New Roman"/>
                <a:cs typeface="Times New Roman"/>
              </a:rPr>
              <a:t>provides many </a:t>
            </a:r>
            <a:r>
              <a:rPr sz="1200" spc="-5" dirty="0">
                <a:latin typeface="Times New Roman"/>
                <a:cs typeface="Times New Roman"/>
              </a:rPr>
              <a:t>services </a:t>
            </a:r>
            <a:r>
              <a:rPr sz="1200" dirty="0">
                <a:latin typeface="Times New Roman"/>
                <a:cs typeface="Times New Roman"/>
              </a:rPr>
              <a:t>with the </a:t>
            </a:r>
            <a:r>
              <a:rPr sz="1200" spc="-5" dirty="0">
                <a:latin typeface="Times New Roman"/>
                <a:cs typeface="Times New Roman"/>
              </a:rPr>
              <a:t>help </a:t>
            </a:r>
            <a:r>
              <a:rPr sz="1200" dirty="0">
                <a:latin typeface="Times New Roman"/>
                <a:cs typeface="Times New Roman"/>
              </a:rPr>
              <a:t>of </a:t>
            </a:r>
            <a:r>
              <a:rPr sz="1200" spc="5" dirty="0">
                <a:latin typeface="Times New Roman"/>
                <a:cs typeface="Times New Roman"/>
              </a:rPr>
              <a:t> </a:t>
            </a:r>
            <a:r>
              <a:rPr sz="1200" dirty="0">
                <a:latin typeface="Times New Roman"/>
                <a:cs typeface="Times New Roman"/>
              </a:rPr>
              <a:t>many</a:t>
            </a:r>
            <a:r>
              <a:rPr sz="1200" spc="5" dirty="0">
                <a:latin typeface="Times New Roman"/>
                <a:cs typeface="Times New Roman"/>
              </a:rPr>
              <a:t> </a:t>
            </a:r>
            <a:r>
              <a:rPr sz="1200" dirty="0">
                <a:latin typeface="Times New Roman"/>
                <a:cs typeface="Times New Roman"/>
              </a:rPr>
              <a:t>Python</a:t>
            </a:r>
            <a:r>
              <a:rPr sz="1200" spc="5" dirty="0">
                <a:latin typeface="Times New Roman"/>
                <a:cs typeface="Times New Roman"/>
              </a:rPr>
              <a:t> </a:t>
            </a:r>
            <a:r>
              <a:rPr sz="1200" spc="-5" dirty="0">
                <a:latin typeface="Times New Roman"/>
                <a:cs typeface="Times New Roman"/>
              </a:rPr>
              <a:t>libraries.</a:t>
            </a:r>
            <a:r>
              <a:rPr sz="1200" dirty="0">
                <a:latin typeface="Times New Roman"/>
                <a:cs typeface="Times New Roman"/>
              </a:rPr>
              <a:t> Tweepy</a:t>
            </a:r>
            <a:r>
              <a:rPr sz="1200" spc="5" dirty="0">
                <a:latin typeface="Times New Roman"/>
                <a:cs typeface="Times New Roman"/>
              </a:rPr>
              <a:t> </a:t>
            </a:r>
            <a:r>
              <a:rPr sz="1200" spc="-5" dirty="0">
                <a:latin typeface="Times New Roman"/>
                <a:cs typeface="Times New Roman"/>
              </a:rPr>
              <a:t>is</a:t>
            </a:r>
            <a:r>
              <a:rPr sz="1200" dirty="0">
                <a:latin typeface="Times New Roman"/>
                <a:cs typeface="Times New Roman"/>
              </a:rPr>
              <a:t> one</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open</a:t>
            </a:r>
            <a:r>
              <a:rPr sz="1200" dirty="0">
                <a:latin typeface="Times New Roman"/>
                <a:cs typeface="Times New Roman"/>
              </a:rPr>
              <a:t> </a:t>
            </a:r>
            <a:r>
              <a:rPr sz="1200" spc="-5" dirty="0">
                <a:latin typeface="Times New Roman"/>
                <a:cs typeface="Times New Roman"/>
              </a:rPr>
              <a:t>source</a:t>
            </a:r>
            <a:r>
              <a:rPr sz="1200" dirty="0">
                <a:latin typeface="Times New Roman"/>
                <a:cs typeface="Times New Roman"/>
              </a:rPr>
              <a:t> Python</a:t>
            </a:r>
            <a:r>
              <a:rPr sz="1200" spc="300" dirty="0">
                <a:latin typeface="Times New Roman"/>
                <a:cs typeface="Times New Roman"/>
              </a:rPr>
              <a:t> </a:t>
            </a:r>
            <a:r>
              <a:rPr sz="1200" dirty="0">
                <a:latin typeface="Times New Roman"/>
                <a:cs typeface="Times New Roman"/>
              </a:rPr>
              <a:t>library</a:t>
            </a:r>
            <a:r>
              <a:rPr sz="1200" spc="300" dirty="0">
                <a:latin typeface="Times New Roman"/>
                <a:cs typeface="Times New Roman"/>
              </a:rPr>
              <a:t> </a:t>
            </a:r>
            <a:r>
              <a:rPr sz="1200" spc="-5" dirty="0">
                <a:latin typeface="Times New Roman"/>
                <a:cs typeface="Times New Roman"/>
              </a:rPr>
              <a:t>which </a:t>
            </a:r>
            <a:r>
              <a:rPr sz="1200" spc="-285" dirty="0">
                <a:latin typeface="Times New Roman"/>
                <a:cs typeface="Times New Roman"/>
              </a:rPr>
              <a:t> </a:t>
            </a:r>
            <a:r>
              <a:rPr sz="1200" spc="-5" dirty="0">
                <a:latin typeface="Times New Roman"/>
                <a:cs typeface="Times New Roman"/>
              </a:rPr>
              <a:t>enables Python </a:t>
            </a:r>
            <a:r>
              <a:rPr sz="1200" dirty="0">
                <a:latin typeface="Times New Roman"/>
                <a:cs typeface="Times New Roman"/>
              </a:rPr>
              <a:t>to </a:t>
            </a:r>
            <a:r>
              <a:rPr sz="1200" spc="-5" dirty="0">
                <a:latin typeface="Times New Roman"/>
                <a:cs typeface="Times New Roman"/>
              </a:rPr>
              <a:t>communicate </a:t>
            </a:r>
            <a:r>
              <a:rPr sz="1200" dirty="0">
                <a:latin typeface="Times New Roman"/>
                <a:cs typeface="Times New Roman"/>
              </a:rPr>
              <a:t>with twitter </a:t>
            </a:r>
            <a:r>
              <a:rPr sz="1200" spc="-5" dirty="0">
                <a:latin typeface="Times New Roman"/>
                <a:cs typeface="Times New Roman"/>
              </a:rPr>
              <a:t>and use its </a:t>
            </a:r>
            <a:r>
              <a:rPr sz="1200" dirty="0">
                <a:latin typeface="Times New Roman"/>
                <a:cs typeface="Times New Roman"/>
              </a:rPr>
              <a:t>API to </a:t>
            </a:r>
            <a:r>
              <a:rPr sz="1200" spc="-5" dirty="0">
                <a:latin typeface="Times New Roman"/>
                <a:cs typeface="Times New Roman"/>
              </a:rPr>
              <a:t>collect </a:t>
            </a:r>
            <a:r>
              <a:rPr sz="1200" dirty="0">
                <a:latin typeface="Times New Roman"/>
                <a:cs typeface="Times New Roman"/>
              </a:rPr>
              <a:t>data </a:t>
            </a:r>
            <a:r>
              <a:rPr sz="1200" spc="-5" dirty="0">
                <a:latin typeface="Times New Roman"/>
                <a:cs typeface="Times New Roman"/>
              </a:rPr>
              <a:t>so </a:t>
            </a:r>
            <a:r>
              <a:rPr sz="1200" dirty="0">
                <a:latin typeface="Times New Roman"/>
                <a:cs typeface="Times New Roman"/>
              </a:rPr>
              <a:t>that </a:t>
            </a:r>
            <a:r>
              <a:rPr sz="1200" spc="-5" dirty="0">
                <a:latin typeface="Times New Roman"/>
                <a:cs typeface="Times New Roman"/>
              </a:rPr>
              <a:t>we </a:t>
            </a:r>
            <a:r>
              <a:rPr sz="1200" dirty="0">
                <a:latin typeface="Times New Roman"/>
                <a:cs typeface="Times New Roman"/>
              </a:rPr>
              <a:t> </a:t>
            </a:r>
            <a:r>
              <a:rPr sz="1200" spc="-5" dirty="0">
                <a:latin typeface="Times New Roman"/>
                <a:cs typeface="Times New Roman"/>
              </a:rPr>
              <a:t>can use </a:t>
            </a:r>
            <a:r>
              <a:rPr sz="1200" dirty="0">
                <a:latin typeface="Times New Roman"/>
                <a:cs typeface="Times New Roman"/>
              </a:rPr>
              <a:t>it in our program. To </a:t>
            </a:r>
            <a:r>
              <a:rPr sz="1200" spc="-5" dirty="0">
                <a:latin typeface="Times New Roman"/>
                <a:cs typeface="Times New Roman"/>
              </a:rPr>
              <a:t>install tweepy, </a:t>
            </a:r>
            <a:r>
              <a:rPr sz="1200" dirty="0">
                <a:latin typeface="Times New Roman"/>
                <a:cs typeface="Times New Roman"/>
              </a:rPr>
              <a:t>just provide a </a:t>
            </a:r>
            <a:r>
              <a:rPr sz="1200" spc="-5" dirty="0">
                <a:latin typeface="Times New Roman"/>
                <a:cs typeface="Times New Roman"/>
              </a:rPr>
              <a:t>command </a:t>
            </a:r>
            <a:r>
              <a:rPr sz="1200" dirty="0">
                <a:latin typeface="Times New Roman"/>
                <a:cs typeface="Times New Roman"/>
              </a:rPr>
              <a:t>‘pip install </a:t>
            </a:r>
            <a:r>
              <a:rPr sz="1200" spc="5" dirty="0">
                <a:latin typeface="Times New Roman"/>
                <a:cs typeface="Times New Roman"/>
              </a:rPr>
              <a:t> </a:t>
            </a:r>
            <a:r>
              <a:rPr sz="1200" spc="-5" dirty="0">
                <a:latin typeface="Times New Roman"/>
                <a:cs typeface="Times New Roman"/>
              </a:rPr>
              <a:t>tweepy’</a:t>
            </a:r>
            <a:r>
              <a:rPr sz="1200" dirty="0">
                <a:latin typeface="Times New Roman"/>
                <a:cs typeface="Times New Roman"/>
              </a:rPr>
              <a:t> in </a:t>
            </a:r>
            <a:r>
              <a:rPr sz="1200" spc="-5" dirty="0">
                <a:latin typeface="Times New Roman"/>
                <a:cs typeface="Times New Roman"/>
              </a:rPr>
              <a:t>command</a:t>
            </a:r>
            <a:r>
              <a:rPr sz="1200" dirty="0">
                <a:latin typeface="Times New Roman"/>
                <a:cs typeface="Times New Roman"/>
              </a:rPr>
              <a:t> prompt or </a:t>
            </a:r>
            <a:r>
              <a:rPr sz="1200" spc="-5" dirty="0">
                <a:latin typeface="Times New Roman"/>
                <a:cs typeface="Times New Roman"/>
              </a:rPr>
              <a:t>bash and</a:t>
            </a:r>
            <a:r>
              <a:rPr sz="1200" dirty="0">
                <a:latin typeface="Times New Roman"/>
                <a:cs typeface="Times New Roman"/>
              </a:rPr>
              <a:t> </a:t>
            </a:r>
            <a:r>
              <a:rPr sz="1200" spc="-5" dirty="0">
                <a:latin typeface="Times New Roman"/>
                <a:cs typeface="Times New Roman"/>
              </a:rPr>
              <a:t>we</a:t>
            </a:r>
            <a:r>
              <a:rPr sz="1200" dirty="0">
                <a:latin typeface="Times New Roman"/>
                <a:cs typeface="Times New Roman"/>
              </a:rPr>
              <a:t> </a:t>
            </a:r>
            <a:r>
              <a:rPr sz="1200" spc="-5" dirty="0">
                <a:latin typeface="Times New Roman"/>
                <a:cs typeface="Times New Roman"/>
              </a:rPr>
              <a:t>ready</a:t>
            </a:r>
            <a:r>
              <a:rPr sz="1200" spc="-15"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10" dirty="0">
                <a:latin typeface="Times New Roman"/>
                <a:cs typeface="Times New Roman"/>
              </a:rPr>
              <a:t>go</a:t>
            </a:r>
            <a:r>
              <a:rPr sz="1200" dirty="0">
                <a:latin typeface="Times New Roman"/>
                <a:cs typeface="Times New Roman"/>
              </a:rPr>
              <a:t> </a:t>
            </a:r>
            <a:r>
              <a:rPr sz="1200" spc="-5" dirty="0">
                <a:latin typeface="Times New Roman"/>
                <a:cs typeface="Times New Roman"/>
              </a:rPr>
              <a:t>with </a:t>
            </a:r>
            <a:r>
              <a:rPr sz="1200" dirty="0">
                <a:latin typeface="Times New Roman"/>
                <a:cs typeface="Times New Roman"/>
              </a:rPr>
              <a:t>our script.</a:t>
            </a:r>
          </a:p>
          <a:p>
            <a:pPr>
              <a:lnSpc>
                <a:spcPct val="100000"/>
              </a:lnSpc>
              <a:spcBef>
                <a:spcPts val="15"/>
              </a:spcBef>
            </a:pPr>
            <a:endParaRPr sz="1850" dirty="0">
              <a:latin typeface="Times New Roman"/>
              <a:cs typeface="Times New Roman"/>
            </a:endParaRPr>
          </a:p>
          <a:p>
            <a:pPr marL="12700" marR="5080" algn="just">
              <a:lnSpc>
                <a:spcPct val="143000"/>
              </a:lnSpc>
            </a:pPr>
            <a:r>
              <a:rPr sz="1200" spc="-10" dirty="0">
                <a:latin typeface="Times New Roman"/>
                <a:cs typeface="Times New Roman"/>
              </a:rPr>
              <a:t>In </a:t>
            </a:r>
            <a:r>
              <a:rPr sz="1200" spc="-5" dirty="0">
                <a:latin typeface="Times New Roman"/>
                <a:cs typeface="Times New Roman"/>
              </a:rPr>
              <a:t>this script we use all </a:t>
            </a:r>
            <a:r>
              <a:rPr sz="1200" dirty="0">
                <a:latin typeface="Times New Roman"/>
                <a:cs typeface="Times New Roman"/>
              </a:rPr>
              <a:t>the </a:t>
            </a:r>
            <a:r>
              <a:rPr sz="1200" spc="-5" dirty="0">
                <a:latin typeface="Times New Roman"/>
                <a:cs typeface="Times New Roman"/>
              </a:rPr>
              <a:t>keys and secrets </a:t>
            </a:r>
            <a:r>
              <a:rPr sz="1200" dirty="0">
                <a:latin typeface="Times New Roman"/>
                <a:cs typeface="Times New Roman"/>
              </a:rPr>
              <a:t>which </a:t>
            </a:r>
            <a:r>
              <a:rPr sz="1200" spc="-5" dirty="0">
                <a:latin typeface="Times New Roman"/>
                <a:cs typeface="Times New Roman"/>
              </a:rPr>
              <a:t>we got </a:t>
            </a:r>
            <a:r>
              <a:rPr sz="1200" dirty="0">
                <a:latin typeface="Times New Roman"/>
                <a:cs typeface="Times New Roman"/>
              </a:rPr>
              <a:t>in </a:t>
            </a:r>
            <a:r>
              <a:rPr sz="1200" spc="-5" dirty="0">
                <a:latin typeface="Times New Roman"/>
                <a:cs typeface="Times New Roman"/>
              </a:rPr>
              <a:t>API, </a:t>
            </a:r>
            <a:r>
              <a:rPr sz="1200" dirty="0">
                <a:latin typeface="Times New Roman"/>
                <a:cs typeface="Times New Roman"/>
              </a:rPr>
              <a:t>we </a:t>
            </a:r>
            <a:r>
              <a:rPr sz="1200" spc="-5" dirty="0">
                <a:latin typeface="Times New Roman"/>
                <a:cs typeface="Times New Roman"/>
              </a:rPr>
              <a:t>first create </a:t>
            </a:r>
            <a:r>
              <a:rPr sz="1200" dirty="0">
                <a:latin typeface="Times New Roman"/>
                <a:cs typeface="Times New Roman"/>
              </a:rPr>
              <a:t> </a:t>
            </a:r>
            <a:r>
              <a:rPr sz="1200" spc="-5" dirty="0">
                <a:latin typeface="Times New Roman"/>
                <a:cs typeface="Times New Roman"/>
              </a:rPr>
              <a:t>listener class which is </a:t>
            </a:r>
            <a:r>
              <a:rPr sz="1200" dirty="0">
                <a:latin typeface="Times New Roman"/>
                <a:cs typeface="Times New Roman"/>
              </a:rPr>
              <a:t>used to load the </a:t>
            </a:r>
            <a:r>
              <a:rPr sz="1200" spc="-5" dirty="0">
                <a:latin typeface="Times New Roman"/>
                <a:cs typeface="Times New Roman"/>
              </a:rPr>
              <a:t>data from </a:t>
            </a:r>
            <a:r>
              <a:rPr sz="1200" dirty="0">
                <a:latin typeface="Times New Roman"/>
                <a:cs typeface="Times New Roman"/>
              </a:rPr>
              <a:t>the </a:t>
            </a:r>
            <a:r>
              <a:rPr sz="1200" spc="-5" dirty="0">
                <a:latin typeface="Times New Roman"/>
                <a:cs typeface="Times New Roman"/>
              </a:rPr>
              <a:t>twitter. Now </a:t>
            </a:r>
            <a:r>
              <a:rPr sz="1200" dirty="0">
                <a:latin typeface="Times New Roman"/>
                <a:cs typeface="Times New Roman"/>
              </a:rPr>
              <a:t>to gather </a:t>
            </a:r>
            <a:r>
              <a:rPr sz="1200" spc="-5" dirty="0">
                <a:latin typeface="Times New Roman"/>
                <a:cs typeface="Times New Roman"/>
              </a:rPr>
              <a:t>data we </a:t>
            </a:r>
            <a:r>
              <a:rPr sz="1200" dirty="0">
                <a:latin typeface="Times New Roman"/>
                <a:cs typeface="Times New Roman"/>
              </a:rPr>
              <a:t> </a:t>
            </a:r>
            <a:r>
              <a:rPr sz="1200" spc="-5" dirty="0">
                <a:latin typeface="Times New Roman"/>
                <a:cs typeface="Times New Roman"/>
              </a:rPr>
              <a:t>first</a:t>
            </a:r>
            <a:r>
              <a:rPr sz="1200" dirty="0">
                <a:latin typeface="Times New Roman"/>
                <a:cs typeface="Times New Roman"/>
              </a:rPr>
              <a:t> </a:t>
            </a:r>
            <a:r>
              <a:rPr sz="1200" spc="-5" dirty="0">
                <a:latin typeface="Times New Roman"/>
                <a:cs typeface="Times New Roman"/>
              </a:rPr>
              <a:t>set</a:t>
            </a:r>
            <a:r>
              <a:rPr sz="1200" dirty="0">
                <a:latin typeface="Times New Roman"/>
                <a:cs typeface="Times New Roman"/>
              </a:rPr>
              <a:t> up</a:t>
            </a:r>
            <a:r>
              <a:rPr sz="1200" spc="5" dirty="0">
                <a:latin typeface="Times New Roman"/>
                <a:cs typeface="Times New Roman"/>
              </a:rPr>
              <a:t> </a:t>
            </a:r>
            <a:r>
              <a:rPr sz="1200" spc="-5" dirty="0">
                <a:latin typeface="Times New Roman"/>
                <a:cs typeface="Times New Roman"/>
              </a:rPr>
              <a:t>‘OAuth’</a:t>
            </a:r>
            <a:r>
              <a:rPr sz="1200" dirty="0">
                <a:latin typeface="Times New Roman"/>
                <a:cs typeface="Times New Roman"/>
              </a:rPr>
              <a:t> </a:t>
            </a:r>
            <a:r>
              <a:rPr sz="1200" spc="-5" dirty="0">
                <a:latin typeface="Times New Roman"/>
                <a:cs typeface="Times New Roman"/>
              </a:rPr>
              <a:t>protocol.</a:t>
            </a:r>
            <a:r>
              <a:rPr sz="1200" dirty="0">
                <a:latin typeface="Times New Roman"/>
                <a:cs typeface="Times New Roman"/>
              </a:rPr>
              <a:t> </a:t>
            </a:r>
            <a:r>
              <a:rPr sz="1200" spc="-5" dirty="0">
                <a:latin typeface="Times New Roman"/>
                <a:cs typeface="Times New Roman"/>
              </a:rPr>
              <a:t>OAuth</a:t>
            </a:r>
            <a:r>
              <a:rPr sz="1200" dirty="0">
                <a:latin typeface="Times New Roman"/>
                <a:cs typeface="Times New Roman"/>
              </a:rPr>
              <a:t> is</a:t>
            </a:r>
            <a:r>
              <a:rPr sz="1200" spc="5"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standard</a:t>
            </a:r>
            <a:r>
              <a:rPr sz="1200" dirty="0">
                <a:latin typeface="Times New Roman"/>
                <a:cs typeface="Times New Roman"/>
              </a:rPr>
              <a:t> </a:t>
            </a:r>
            <a:r>
              <a:rPr sz="1200" spc="-5" dirty="0">
                <a:latin typeface="Times New Roman"/>
                <a:cs typeface="Times New Roman"/>
              </a:rPr>
              <a:t>protocol</a:t>
            </a:r>
            <a:r>
              <a:rPr sz="1200" dirty="0">
                <a:latin typeface="Times New Roman"/>
                <a:cs typeface="Times New Roman"/>
              </a:rPr>
              <a:t> </a:t>
            </a:r>
            <a:r>
              <a:rPr sz="1200" spc="-5" dirty="0">
                <a:latin typeface="Times New Roman"/>
                <a:cs typeface="Times New Roman"/>
              </a:rPr>
              <a:t>which</a:t>
            </a:r>
            <a:r>
              <a:rPr sz="1200" dirty="0">
                <a:latin typeface="Times New Roman"/>
                <a:cs typeface="Times New Roman"/>
              </a:rPr>
              <a:t> is</a:t>
            </a:r>
            <a:r>
              <a:rPr sz="1200" spc="5" dirty="0">
                <a:latin typeface="Times New Roman"/>
                <a:cs typeface="Times New Roman"/>
              </a:rPr>
              <a:t> </a:t>
            </a:r>
            <a:r>
              <a:rPr sz="1200" dirty="0">
                <a:latin typeface="Times New Roman"/>
                <a:cs typeface="Times New Roman"/>
              </a:rPr>
              <a:t>used</a:t>
            </a:r>
            <a:r>
              <a:rPr sz="1200" spc="5" dirty="0">
                <a:latin typeface="Times New Roman"/>
                <a:cs typeface="Times New Roman"/>
              </a:rPr>
              <a:t> </a:t>
            </a:r>
            <a:r>
              <a:rPr sz="1200" dirty="0">
                <a:latin typeface="Times New Roman"/>
                <a:cs typeface="Times New Roman"/>
              </a:rPr>
              <a:t>for </a:t>
            </a:r>
            <a:r>
              <a:rPr sz="1200" spc="5" dirty="0">
                <a:latin typeface="Times New Roman"/>
                <a:cs typeface="Times New Roman"/>
              </a:rPr>
              <a:t> </a:t>
            </a:r>
            <a:r>
              <a:rPr sz="1200" spc="-5" dirty="0">
                <a:latin typeface="Times New Roman"/>
                <a:cs typeface="Times New Roman"/>
              </a:rPr>
              <a:t>authorization. </a:t>
            </a:r>
            <a:r>
              <a:rPr sz="1200" spc="-15" dirty="0">
                <a:latin typeface="Times New Roman"/>
                <a:cs typeface="Times New Roman"/>
              </a:rPr>
              <a:t>It </a:t>
            </a:r>
            <a:r>
              <a:rPr sz="1200" spc="-5" dirty="0">
                <a:latin typeface="Times New Roman"/>
                <a:cs typeface="Times New Roman"/>
              </a:rPr>
              <a:t>allow </a:t>
            </a:r>
            <a:r>
              <a:rPr sz="1200" dirty="0">
                <a:latin typeface="Times New Roman"/>
                <a:cs typeface="Times New Roman"/>
              </a:rPr>
              <a:t>user to log in any third party </a:t>
            </a:r>
            <a:r>
              <a:rPr sz="1200" spc="-5" dirty="0">
                <a:latin typeface="Times New Roman"/>
                <a:cs typeface="Times New Roman"/>
              </a:rPr>
              <a:t>websites </a:t>
            </a:r>
            <a:r>
              <a:rPr sz="1200" spc="5" dirty="0">
                <a:latin typeface="Times New Roman"/>
                <a:cs typeface="Times New Roman"/>
              </a:rPr>
              <a:t>by </a:t>
            </a:r>
            <a:r>
              <a:rPr sz="1200" dirty="0">
                <a:latin typeface="Times New Roman"/>
                <a:cs typeface="Times New Roman"/>
              </a:rPr>
              <a:t>using any social </a:t>
            </a:r>
            <a:r>
              <a:rPr sz="1200" spc="5" dirty="0">
                <a:latin typeface="Times New Roman"/>
                <a:cs typeface="Times New Roman"/>
              </a:rPr>
              <a:t> </a:t>
            </a:r>
            <a:r>
              <a:rPr sz="1200" spc="-5" dirty="0">
                <a:latin typeface="Times New Roman"/>
                <a:cs typeface="Times New Roman"/>
              </a:rPr>
              <a:t>network website account </a:t>
            </a:r>
            <a:r>
              <a:rPr sz="1200" dirty="0">
                <a:latin typeface="Times New Roman"/>
                <a:cs typeface="Times New Roman"/>
              </a:rPr>
              <a:t>without exposing passwords. </a:t>
            </a:r>
            <a:r>
              <a:rPr sz="1200" spc="-5" dirty="0">
                <a:latin typeface="Times New Roman"/>
                <a:cs typeface="Times New Roman"/>
              </a:rPr>
              <a:t>OAuth </a:t>
            </a:r>
            <a:r>
              <a:rPr sz="1200" dirty="0">
                <a:latin typeface="Times New Roman"/>
                <a:cs typeface="Times New Roman"/>
              </a:rPr>
              <a:t>provides security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authorization </a:t>
            </a:r>
            <a:r>
              <a:rPr sz="1200" dirty="0">
                <a:latin typeface="Times New Roman"/>
                <a:cs typeface="Times New Roman"/>
              </a:rPr>
              <a:t>to </a:t>
            </a:r>
            <a:r>
              <a:rPr sz="1200" spc="-5" dirty="0">
                <a:latin typeface="Times New Roman"/>
                <a:cs typeface="Times New Roman"/>
              </a:rPr>
              <a:t>user. </a:t>
            </a:r>
            <a:r>
              <a:rPr sz="1200" dirty="0">
                <a:latin typeface="Times New Roman"/>
                <a:cs typeface="Times New Roman"/>
              </a:rPr>
              <a:t>The </a:t>
            </a:r>
            <a:r>
              <a:rPr sz="1200" spc="-5" dirty="0">
                <a:latin typeface="Times New Roman"/>
                <a:cs typeface="Times New Roman"/>
              </a:rPr>
              <a:t>script which </a:t>
            </a:r>
            <a:r>
              <a:rPr sz="1200" dirty="0">
                <a:latin typeface="Times New Roman"/>
                <a:cs typeface="Times New Roman"/>
              </a:rPr>
              <a:t>we use to </a:t>
            </a:r>
            <a:r>
              <a:rPr sz="1200" spc="-5" dirty="0">
                <a:latin typeface="Times New Roman"/>
                <a:cs typeface="Times New Roman"/>
              </a:rPr>
              <a:t>access </a:t>
            </a:r>
            <a:r>
              <a:rPr sz="1200" dirty="0">
                <a:latin typeface="Times New Roman"/>
                <a:cs typeface="Times New Roman"/>
              </a:rPr>
              <a:t>data with the </a:t>
            </a:r>
            <a:r>
              <a:rPr sz="1200" spc="-5" dirty="0">
                <a:latin typeface="Times New Roman"/>
                <a:cs typeface="Times New Roman"/>
              </a:rPr>
              <a:t>help </a:t>
            </a:r>
            <a:r>
              <a:rPr sz="1200" dirty="0">
                <a:latin typeface="Times New Roman"/>
                <a:cs typeface="Times New Roman"/>
              </a:rPr>
              <a:t>of twitter </a:t>
            </a:r>
            <a:r>
              <a:rPr sz="1200" spc="-5" dirty="0">
                <a:latin typeface="Times New Roman"/>
                <a:cs typeface="Times New Roman"/>
              </a:rPr>
              <a:t>is </a:t>
            </a:r>
            <a:r>
              <a:rPr sz="1200" spc="-285" dirty="0">
                <a:latin typeface="Times New Roman"/>
                <a:cs typeface="Times New Roman"/>
              </a:rPr>
              <a:t> </a:t>
            </a:r>
            <a:r>
              <a:rPr sz="1200" spc="-5" dirty="0">
                <a:latin typeface="Times New Roman"/>
                <a:cs typeface="Times New Roman"/>
              </a:rPr>
              <a:t>shown is</a:t>
            </a:r>
            <a:r>
              <a:rPr sz="1200" dirty="0">
                <a:latin typeface="Times New Roman"/>
                <a:cs typeface="Times New Roman"/>
              </a:rPr>
              <a:t> </a:t>
            </a:r>
            <a:r>
              <a:rPr sz="1200" spc="-5" dirty="0">
                <a:latin typeface="Times New Roman"/>
                <a:cs typeface="Times New Roman"/>
              </a:rPr>
              <a:t>Figure</a:t>
            </a:r>
            <a:r>
              <a:rPr sz="1200" spc="-10" dirty="0">
                <a:latin typeface="Times New Roman"/>
                <a:cs typeface="Times New Roman"/>
              </a:rPr>
              <a:t> </a:t>
            </a:r>
            <a:r>
              <a:rPr sz="1200" dirty="0">
                <a:latin typeface="Times New Roman"/>
                <a:cs typeface="Times New Roman"/>
              </a:rPr>
              <a:t>4.2</a:t>
            </a: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23</a:t>
            </a:r>
          </a:p>
        </p:txBody>
      </p:sp>
      <p:sp>
        <p:nvSpPr>
          <p:cNvPr id="4" name="object 4"/>
          <p:cNvSpPr txBox="1"/>
          <p:nvPr/>
        </p:nvSpPr>
        <p:spPr>
          <a:xfrm>
            <a:off x="2362326" y="8925306"/>
            <a:ext cx="3290570" cy="197490"/>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Figure</a:t>
            </a:r>
            <a:r>
              <a:rPr sz="1200" b="1" spc="-10" dirty="0">
                <a:latin typeface="Times New Roman"/>
                <a:cs typeface="Times New Roman"/>
              </a:rPr>
              <a:t> </a:t>
            </a:r>
            <a:r>
              <a:rPr sz="1200" b="1" dirty="0">
                <a:latin typeface="Times New Roman"/>
                <a:cs typeface="Times New Roman"/>
              </a:rPr>
              <a:t>4.2 </a:t>
            </a:r>
            <a:r>
              <a:rPr sz="1200" dirty="0">
                <a:latin typeface="Times New Roman"/>
                <a:cs typeface="Times New Roman"/>
              </a:rPr>
              <a:t>Code for</a:t>
            </a:r>
            <a:r>
              <a:rPr sz="1200" spc="-5" dirty="0">
                <a:latin typeface="Times New Roman"/>
                <a:cs typeface="Times New Roman"/>
              </a:rPr>
              <a:t> getting</a:t>
            </a:r>
            <a:r>
              <a:rPr sz="1200" spc="-15" dirty="0">
                <a:latin typeface="Times New Roman"/>
                <a:cs typeface="Times New Roman"/>
              </a:rPr>
              <a:t> </a:t>
            </a:r>
            <a:r>
              <a:rPr sz="1200" spc="-5" dirty="0">
                <a:latin typeface="Times New Roman"/>
                <a:cs typeface="Times New Roman"/>
              </a:rPr>
              <a:t>tweets </a:t>
            </a:r>
            <a:endParaRPr sz="1200" dirty="0">
              <a:latin typeface="Times New Roman"/>
              <a:cs typeface="Times New Roman"/>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114" t="27422" r="16256" b="39123"/>
          <a:stretch/>
        </p:blipFill>
        <p:spPr>
          <a:xfrm>
            <a:off x="436880" y="4740275"/>
            <a:ext cx="6857999" cy="39624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24</a:t>
            </a:r>
          </a:p>
        </p:txBody>
      </p:sp>
      <p:graphicFrame>
        <p:nvGraphicFramePr>
          <p:cNvPr id="2" name="object 2"/>
          <p:cNvGraphicFramePr>
            <a:graphicFrameLocks noGrp="1"/>
          </p:cNvGraphicFramePr>
          <p:nvPr/>
        </p:nvGraphicFramePr>
        <p:xfrm>
          <a:off x="1479803" y="5372989"/>
          <a:ext cx="5247640" cy="2411348"/>
        </p:xfrm>
        <a:graphic>
          <a:graphicData uri="http://schemas.openxmlformats.org/drawingml/2006/table">
            <a:tbl>
              <a:tblPr firstRow="1" bandRow="1">
                <a:tableStyleId>{2D5ABB26-0587-4C30-8999-92F81FD0307C}</a:tableStyleId>
              </a:tblPr>
              <a:tblGrid>
                <a:gridCol w="4332605"/>
                <a:gridCol w="915035"/>
              </a:tblGrid>
              <a:tr h="281940">
                <a:tc>
                  <a:txBody>
                    <a:bodyPr/>
                    <a:lstStyle/>
                    <a:p>
                      <a:pPr marL="10160" algn="ctr">
                        <a:lnSpc>
                          <a:spcPts val="1430"/>
                        </a:lnSpc>
                      </a:pPr>
                      <a:r>
                        <a:rPr sz="1200" b="1" spc="-5" dirty="0">
                          <a:latin typeface="Times New Roman"/>
                          <a:cs typeface="Times New Roman"/>
                        </a:rPr>
                        <a:t>Movie</a:t>
                      </a:r>
                      <a:r>
                        <a:rPr sz="1200" b="1" spc="-25" dirty="0">
                          <a:latin typeface="Times New Roman"/>
                          <a:cs typeface="Times New Roman"/>
                        </a:rPr>
                        <a:t> </a:t>
                      </a:r>
                      <a:r>
                        <a:rPr sz="1200" b="1" spc="-5" dirty="0">
                          <a:latin typeface="Times New Roman"/>
                          <a:cs typeface="Times New Roman"/>
                        </a:rPr>
                        <a:t>Reviews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430"/>
                        </a:lnSpc>
                      </a:pPr>
                      <a:r>
                        <a:rPr sz="1200" b="1" spc="-5" dirty="0">
                          <a:latin typeface="Times New Roman"/>
                          <a:cs typeface="Times New Roman"/>
                        </a:rPr>
                        <a:t>CLASS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1876">
                <a:tc>
                  <a:txBody>
                    <a:bodyPr/>
                    <a:lstStyle/>
                    <a:p>
                      <a:pPr marL="69850">
                        <a:lnSpc>
                          <a:spcPts val="1330"/>
                        </a:lnSpc>
                      </a:pPr>
                      <a:r>
                        <a:rPr sz="1200" dirty="0">
                          <a:latin typeface="Times New Roman"/>
                          <a:cs typeface="Times New Roman"/>
                        </a:rPr>
                        <a:t>foolish,</a:t>
                      </a:r>
                      <a:r>
                        <a:rPr sz="1200" spc="-5" dirty="0">
                          <a:latin typeface="Times New Roman"/>
                          <a:cs typeface="Times New Roman"/>
                        </a:rPr>
                        <a:t> </a:t>
                      </a:r>
                      <a:r>
                        <a:rPr sz="1200" dirty="0">
                          <a:latin typeface="Times New Roman"/>
                          <a:cs typeface="Times New Roman"/>
                        </a:rPr>
                        <a:t>idiotic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boring</a:t>
                      </a:r>
                      <a:r>
                        <a:rPr sz="1200" spc="-10" dirty="0">
                          <a:latin typeface="Times New Roman"/>
                          <a:cs typeface="Times New Roman"/>
                        </a:rPr>
                        <a:t> </a:t>
                      </a:r>
                      <a:r>
                        <a:rPr sz="1200" spc="-5" dirty="0">
                          <a:latin typeface="Times New Roman"/>
                          <a:cs typeface="Times New Roman"/>
                        </a:rPr>
                        <a:t>it's</a:t>
                      </a:r>
                      <a:r>
                        <a:rPr sz="1200" dirty="0">
                          <a:latin typeface="Times New Roman"/>
                          <a:cs typeface="Times New Roman"/>
                        </a:rPr>
                        <a:t> </a:t>
                      </a:r>
                      <a:r>
                        <a:rPr sz="1200" spc="-5" dirty="0">
                          <a:latin typeface="Times New Roman"/>
                          <a:cs typeface="Times New Roman"/>
                        </a:rPr>
                        <a:t>so</a:t>
                      </a:r>
                      <a:r>
                        <a:rPr sz="1200" dirty="0">
                          <a:latin typeface="Times New Roman"/>
                          <a:cs typeface="Times New Roman"/>
                        </a:rPr>
                        <a:t> </a:t>
                      </a:r>
                      <a:r>
                        <a:rPr sz="1200" spc="-5" dirty="0">
                          <a:latin typeface="Times New Roman"/>
                          <a:cs typeface="Times New Roman"/>
                        </a:rPr>
                        <a:t>lad</a:t>
                      </a:r>
                      <a:r>
                        <a:rPr sz="1200" dirty="0">
                          <a:latin typeface="Times New Roman"/>
                          <a:cs typeface="Times New Roman"/>
                        </a:rPr>
                        <a:t> dish </a:t>
                      </a:r>
                      <a:r>
                        <a:rPr sz="1200" spc="-5" dirty="0">
                          <a:latin typeface="Times New Roman"/>
                          <a:cs typeface="Times New Roman"/>
                        </a:rPr>
                        <a:t>and</a:t>
                      </a:r>
                      <a:r>
                        <a:rPr sz="1200" spc="20" dirty="0">
                          <a:latin typeface="Times New Roman"/>
                          <a:cs typeface="Times New Roman"/>
                        </a:rPr>
                        <a:t> </a:t>
                      </a:r>
                      <a:r>
                        <a:rPr sz="1200" spc="-5" dirty="0">
                          <a:latin typeface="Times New Roman"/>
                          <a:cs typeface="Times New Roman"/>
                        </a:rPr>
                        <a:t>youngish </a:t>
                      </a:r>
                      <a:r>
                        <a:rPr sz="1200" dirty="0">
                          <a:latin typeface="Times New Roman"/>
                          <a:cs typeface="Times New Roman"/>
                        </a:rPr>
                        <a:t>, </a:t>
                      </a:r>
                      <a:r>
                        <a:rPr sz="1200" spc="5" dirty="0">
                          <a:latin typeface="Times New Roman"/>
                          <a:cs typeface="Times New Roman"/>
                        </a:rPr>
                        <a:t>only</a:t>
                      </a:r>
                      <a:endParaRPr sz="1200" dirty="0">
                        <a:latin typeface="Times New Roman"/>
                        <a:cs typeface="Times New Roman"/>
                      </a:endParaRPr>
                    </a:p>
                    <a:p>
                      <a:pPr marL="69850">
                        <a:lnSpc>
                          <a:spcPct val="100000"/>
                        </a:lnSpc>
                        <a:spcBef>
                          <a:spcPts val="585"/>
                        </a:spcBef>
                      </a:pPr>
                      <a:r>
                        <a:rPr sz="1200" spc="-5" dirty="0">
                          <a:latin typeface="Times New Roman"/>
                          <a:cs typeface="Times New Roman"/>
                        </a:rPr>
                        <a:t>teenagers</a:t>
                      </a:r>
                      <a:r>
                        <a:rPr sz="1200" spc="-10" dirty="0">
                          <a:latin typeface="Times New Roman"/>
                          <a:cs typeface="Times New Roman"/>
                        </a:rPr>
                        <a:t> </a:t>
                      </a:r>
                      <a:r>
                        <a:rPr sz="1200" spc="-5" dirty="0">
                          <a:latin typeface="Times New Roman"/>
                          <a:cs typeface="Times New Roman"/>
                        </a:rPr>
                        <a:t>could</a:t>
                      </a:r>
                      <a:r>
                        <a:rPr sz="1200" spc="-10" dirty="0">
                          <a:latin typeface="Times New Roman"/>
                          <a:cs typeface="Times New Roman"/>
                        </a:rPr>
                        <a:t> </a:t>
                      </a:r>
                      <a:r>
                        <a:rPr sz="1200" dirty="0">
                          <a:latin typeface="Times New Roman"/>
                          <a:cs typeface="Times New Roman"/>
                        </a:rPr>
                        <a:t>find</a:t>
                      </a:r>
                      <a:r>
                        <a:rPr sz="1200" spc="-5" dirty="0">
                          <a:latin typeface="Times New Roman"/>
                          <a:cs typeface="Times New Roman"/>
                        </a:rPr>
                        <a:t> </a:t>
                      </a:r>
                      <a:r>
                        <a:rPr sz="1200" dirty="0">
                          <a:latin typeface="Times New Roman"/>
                          <a:cs typeface="Times New Roman"/>
                        </a:rPr>
                        <a:t>it</a:t>
                      </a:r>
                      <a:r>
                        <a:rPr sz="1200" spc="-10" dirty="0">
                          <a:latin typeface="Times New Roman"/>
                          <a:cs typeface="Times New Roman"/>
                        </a:rPr>
                        <a:t> </a:t>
                      </a:r>
                      <a:r>
                        <a:rPr sz="1200" dirty="0">
                          <a:latin typeface="Times New Roman"/>
                          <a:cs typeface="Times New Roman"/>
                        </a:rPr>
                        <a:t>funny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30"/>
                        </a:lnSpc>
                      </a:pPr>
                      <a:r>
                        <a:rPr sz="1200" spc="-5" dirty="0">
                          <a:latin typeface="Times New Roman"/>
                          <a:cs typeface="Times New Roman"/>
                        </a:rPr>
                        <a:t>NEGATIVE</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1875">
                <a:tc>
                  <a:txBody>
                    <a:bodyPr/>
                    <a:lstStyle/>
                    <a:p>
                      <a:pPr marL="69850">
                        <a:lnSpc>
                          <a:spcPts val="1320"/>
                        </a:lnSpc>
                      </a:pPr>
                      <a:r>
                        <a:rPr sz="1200" dirty="0">
                          <a:latin typeface="Times New Roman"/>
                          <a:cs typeface="Times New Roman"/>
                        </a:rPr>
                        <a:t>the </a:t>
                      </a:r>
                      <a:r>
                        <a:rPr sz="1200" spc="-5" dirty="0">
                          <a:latin typeface="Times New Roman"/>
                          <a:cs typeface="Times New Roman"/>
                        </a:rPr>
                        <a:t>rock</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destined</a:t>
                      </a:r>
                      <a:r>
                        <a:rPr sz="1200" dirty="0">
                          <a:latin typeface="Times New Roman"/>
                          <a:cs typeface="Times New Roman"/>
                        </a:rPr>
                        <a:t> to be</a:t>
                      </a:r>
                      <a:r>
                        <a:rPr sz="1200" spc="5" dirty="0">
                          <a:latin typeface="Times New Roman"/>
                          <a:cs typeface="Times New Roman"/>
                        </a:rPr>
                        <a:t> </a:t>
                      </a:r>
                      <a:r>
                        <a:rPr sz="1200" dirty="0">
                          <a:latin typeface="Times New Roman"/>
                          <a:cs typeface="Times New Roman"/>
                        </a:rPr>
                        <a:t>the 21st </a:t>
                      </a:r>
                      <a:r>
                        <a:rPr sz="1200" spc="-5" dirty="0">
                          <a:latin typeface="Times New Roman"/>
                          <a:cs typeface="Times New Roman"/>
                        </a:rPr>
                        <a:t>century's</a:t>
                      </a:r>
                      <a:r>
                        <a:rPr sz="1200" dirty="0">
                          <a:latin typeface="Times New Roman"/>
                          <a:cs typeface="Times New Roman"/>
                        </a:rPr>
                        <a:t> </a:t>
                      </a:r>
                      <a:r>
                        <a:rPr sz="1200" spc="-5" dirty="0">
                          <a:latin typeface="Times New Roman"/>
                          <a:cs typeface="Times New Roman"/>
                        </a:rPr>
                        <a:t>new</a:t>
                      </a:r>
                      <a:r>
                        <a:rPr sz="1200" spc="5" dirty="0">
                          <a:latin typeface="Times New Roman"/>
                          <a:cs typeface="Times New Roman"/>
                        </a:rPr>
                        <a:t> </a:t>
                      </a:r>
                      <a:r>
                        <a:rPr sz="1200" dirty="0">
                          <a:latin typeface="Times New Roman"/>
                          <a:cs typeface="Times New Roman"/>
                        </a:rPr>
                        <a:t>conan </a:t>
                      </a:r>
                      <a:r>
                        <a:rPr sz="1200" spc="-5" dirty="0">
                          <a:latin typeface="Times New Roman"/>
                          <a:cs typeface="Times New Roman"/>
                        </a:rPr>
                        <a:t>and</a:t>
                      </a:r>
                      <a:r>
                        <a:rPr sz="1200" dirty="0">
                          <a:latin typeface="Times New Roman"/>
                          <a:cs typeface="Times New Roman"/>
                        </a:rPr>
                        <a:t> that </a:t>
                      </a:r>
                      <a:r>
                        <a:rPr sz="1200" spc="-5" dirty="0">
                          <a:latin typeface="Times New Roman"/>
                          <a:cs typeface="Times New Roman"/>
                        </a:rPr>
                        <a:t>he's</a:t>
                      </a:r>
                      <a:endParaRPr sz="1200" dirty="0">
                        <a:latin typeface="Times New Roman"/>
                        <a:cs typeface="Times New Roman"/>
                      </a:endParaRPr>
                    </a:p>
                    <a:p>
                      <a:pPr marL="69850">
                        <a:lnSpc>
                          <a:spcPct val="100000"/>
                        </a:lnSpc>
                        <a:spcBef>
                          <a:spcPts val="600"/>
                        </a:spcBef>
                      </a:pPr>
                      <a:r>
                        <a:rPr sz="1200" spc="-5" dirty="0">
                          <a:latin typeface="Times New Roman"/>
                          <a:cs typeface="Times New Roman"/>
                        </a:rPr>
                        <a:t>going</a:t>
                      </a:r>
                      <a:r>
                        <a:rPr sz="1200" spc="-1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make</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a:t>
                      </a:r>
                      <a:r>
                        <a:rPr sz="1200" spc="-5" dirty="0">
                          <a:latin typeface="Times New Roman"/>
                          <a:cs typeface="Times New Roman"/>
                        </a:rPr>
                        <a:t>splash</a:t>
                      </a:r>
                      <a:r>
                        <a:rPr sz="1200" spc="5" dirty="0">
                          <a:latin typeface="Times New Roman"/>
                          <a:cs typeface="Times New Roman"/>
                        </a:rPr>
                        <a:t> </a:t>
                      </a:r>
                      <a:r>
                        <a:rPr sz="1200" dirty="0">
                          <a:latin typeface="Times New Roman"/>
                          <a:cs typeface="Times New Roman"/>
                        </a:rPr>
                        <a:t>even</a:t>
                      </a:r>
                      <a:r>
                        <a:rPr sz="1200" spc="10" dirty="0">
                          <a:latin typeface="Times New Roman"/>
                          <a:cs typeface="Times New Roman"/>
                        </a:rPr>
                        <a:t> </a:t>
                      </a:r>
                      <a:r>
                        <a:rPr sz="1200" spc="-5" dirty="0">
                          <a:latin typeface="Times New Roman"/>
                          <a:cs typeface="Times New Roman"/>
                        </a:rPr>
                        <a:t>greater</a:t>
                      </a:r>
                      <a:r>
                        <a:rPr sz="1200" spc="5" dirty="0">
                          <a:latin typeface="Times New Roman"/>
                          <a:cs typeface="Times New Roman"/>
                        </a:rPr>
                        <a:t> </a:t>
                      </a:r>
                      <a:r>
                        <a:rPr sz="1200" spc="-5" dirty="0">
                          <a:latin typeface="Times New Roman"/>
                          <a:cs typeface="Times New Roman"/>
                        </a:rPr>
                        <a:t>than</a:t>
                      </a:r>
                      <a:r>
                        <a:rPr sz="1200" spc="20" dirty="0">
                          <a:latin typeface="Times New Roman"/>
                          <a:cs typeface="Times New Roman"/>
                        </a:rPr>
                        <a:t> </a:t>
                      </a:r>
                      <a:r>
                        <a:rPr sz="1200" spc="-5" dirty="0">
                          <a:latin typeface="Times New Roman"/>
                          <a:cs typeface="Times New Roman"/>
                        </a:rPr>
                        <a:t>arnold</a:t>
                      </a:r>
                      <a:r>
                        <a:rPr sz="1200" spc="5" dirty="0">
                          <a:latin typeface="Times New Roman"/>
                          <a:cs typeface="Times New Roman"/>
                        </a:rPr>
                        <a:t> </a:t>
                      </a:r>
                      <a:r>
                        <a:rPr sz="1200" spc="-5" dirty="0">
                          <a:latin typeface="Times New Roman"/>
                          <a:cs typeface="Times New Roman"/>
                        </a:rPr>
                        <a:t>schwarzenegger</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POSITIVE</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1876">
                <a:tc>
                  <a:txBody>
                    <a:bodyPr/>
                    <a:lstStyle/>
                    <a:p>
                      <a:pPr marL="69850">
                        <a:lnSpc>
                          <a:spcPts val="1320"/>
                        </a:lnSpc>
                      </a:pPr>
                      <a:r>
                        <a:rPr sz="1200" dirty="0">
                          <a:latin typeface="Times New Roman"/>
                          <a:cs typeface="Times New Roman"/>
                        </a:rPr>
                        <a:t>Barry</a:t>
                      </a:r>
                      <a:r>
                        <a:rPr sz="1200" spc="-30" dirty="0">
                          <a:latin typeface="Times New Roman"/>
                          <a:cs typeface="Times New Roman"/>
                        </a:rPr>
                        <a:t> </a:t>
                      </a:r>
                      <a:r>
                        <a:rPr sz="1200" spc="-5" dirty="0">
                          <a:latin typeface="Times New Roman"/>
                          <a:cs typeface="Times New Roman"/>
                        </a:rPr>
                        <a:t>Sonnenfeld</a:t>
                      </a:r>
                      <a:r>
                        <a:rPr sz="1200" dirty="0">
                          <a:latin typeface="Times New Roman"/>
                          <a:cs typeface="Times New Roman"/>
                        </a:rPr>
                        <a:t> owes </a:t>
                      </a:r>
                      <a:r>
                        <a:rPr sz="1200" spc="-5" dirty="0">
                          <a:latin typeface="Times New Roman"/>
                          <a:cs typeface="Times New Roman"/>
                        </a:rPr>
                        <a:t>frank</a:t>
                      </a:r>
                      <a:r>
                        <a:rPr sz="1200" dirty="0">
                          <a:latin typeface="Times New Roman"/>
                          <a:cs typeface="Times New Roman"/>
                        </a:rPr>
                        <a:t> the pug</a:t>
                      </a:r>
                      <a:r>
                        <a:rPr sz="1200" spc="-15" dirty="0">
                          <a:latin typeface="Times New Roman"/>
                          <a:cs typeface="Times New Roman"/>
                        </a:rPr>
                        <a:t> </a:t>
                      </a:r>
                      <a:r>
                        <a:rPr sz="1200" dirty="0">
                          <a:latin typeface="Times New Roman"/>
                          <a:cs typeface="Times New Roman"/>
                        </a:rPr>
                        <a:t>big</a:t>
                      </a:r>
                      <a:r>
                        <a:rPr sz="1200" spc="-15" dirty="0">
                          <a:latin typeface="Times New Roman"/>
                          <a:cs typeface="Times New Roman"/>
                        </a:rPr>
                        <a:t> </a:t>
                      </a:r>
                      <a:r>
                        <a:rPr sz="1200" dirty="0">
                          <a:latin typeface="Times New Roman"/>
                          <a:cs typeface="Times New Roman"/>
                        </a:rPr>
                        <a:t>time the</a:t>
                      </a:r>
                      <a:r>
                        <a:rPr sz="1200" spc="5" dirty="0">
                          <a:latin typeface="Times New Roman"/>
                          <a:cs typeface="Times New Roman"/>
                        </a:rPr>
                        <a:t> </a:t>
                      </a:r>
                      <a:r>
                        <a:rPr sz="1200" spc="-5" dirty="0">
                          <a:latin typeface="Times New Roman"/>
                          <a:cs typeface="Times New Roman"/>
                        </a:rPr>
                        <a:t>biggest</a:t>
                      </a:r>
                      <a:r>
                        <a:rPr sz="1200" dirty="0">
                          <a:latin typeface="Times New Roman"/>
                          <a:cs typeface="Times New Roman"/>
                        </a:rPr>
                        <a:t> problem</a:t>
                      </a:r>
                    </a:p>
                    <a:p>
                      <a:pPr marL="69850">
                        <a:lnSpc>
                          <a:spcPct val="100000"/>
                        </a:lnSpc>
                        <a:spcBef>
                          <a:spcPts val="600"/>
                        </a:spcBef>
                      </a:pPr>
                      <a:r>
                        <a:rPr sz="1200" dirty="0">
                          <a:latin typeface="Times New Roman"/>
                          <a:cs typeface="Times New Roman"/>
                        </a:rPr>
                        <a:t>with</a:t>
                      </a:r>
                      <a:r>
                        <a:rPr sz="1200" spc="-5" dirty="0">
                          <a:latin typeface="Times New Roman"/>
                          <a:cs typeface="Times New Roman"/>
                        </a:rPr>
                        <a:t> roger avary's </a:t>
                      </a:r>
                      <a:r>
                        <a:rPr sz="1200" dirty="0">
                          <a:latin typeface="Times New Roman"/>
                          <a:cs typeface="Times New Roman"/>
                        </a:rPr>
                        <a:t>uproar </a:t>
                      </a:r>
                      <a:r>
                        <a:rPr sz="1200" spc="-5" dirty="0">
                          <a:latin typeface="Times New Roman"/>
                          <a:cs typeface="Times New Roman"/>
                        </a:rPr>
                        <a:t>against </a:t>
                      </a:r>
                      <a:r>
                        <a:rPr sz="1200" dirty="0">
                          <a:latin typeface="Times New Roman"/>
                          <a:cs typeface="Times New Roman"/>
                        </a:rPr>
                        <a:t>the</a:t>
                      </a:r>
                      <a:r>
                        <a:rPr sz="1200" spc="-5" dirty="0">
                          <a:latin typeface="Times New Roman"/>
                          <a:cs typeface="Times New Roman"/>
                        </a:rPr>
                        <a:t> map</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NEGATIVE</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3781">
                <a:tc>
                  <a:txBody>
                    <a:bodyPr/>
                    <a:lstStyle/>
                    <a:p>
                      <a:pPr marL="69850">
                        <a:lnSpc>
                          <a:spcPts val="1320"/>
                        </a:lnSpc>
                      </a:pPr>
                      <a:r>
                        <a:rPr sz="1200" dirty="0">
                          <a:latin typeface="Times New Roman"/>
                          <a:cs typeface="Times New Roman"/>
                        </a:rPr>
                        <a:t>the </a:t>
                      </a:r>
                      <a:r>
                        <a:rPr sz="1200" spc="-5" dirty="0">
                          <a:latin typeface="Times New Roman"/>
                          <a:cs typeface="Times New Roman"/>
                        </a:rPr>
                        <a:t>seaside</a:t>
                      </a:r>
                      <a:r>
                        <a:rPr sz="1200" dirty="0">
                          <a:latin typeface="Times New Roman"/>
                          <a:cs typeface="Times New Roman"/>
                        </a:rPr>
                        <a:t> splendor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shallow</a:t>
                      </a:r>
                      <a:r>
                        <a:rPr sz="1200" dirty="0">
                          <a:latin typeface="Times New Roman"/>
                          <a:cs typeface="Times New Roman"/>
                        </a:rPr>
                        <a:t> , </a:t>
                      </a:r>
                      <a:r>
                        <a:rPr sz="1200" spc="-5" dirty="0">
                          <a:latin typeface="Times New Roman"/>
                          <a:cs typeface="Times New Roman"/>
                        </a:rPr>
                        <a:t>beautiful</a:t>
                      </a:r>
                      <a:r>
                        <a:rPr sz="1200" spc="5" dirty="0">
                          <a:latin typeface="Times New Roman"/>
                          <a:cs typeface="Times New Roman"/>
                        </a:rPr>
                        <a:t> </a:t>
                      </a:r>
                      <a:r>
                        <a:rPr sz="1200" dirty="0">
                          <a:latin typeface="Times New Roman"/>
                          <a:cs typeface="Times New Roman"/>
                        </a:rPr>
                        <a:t>people</a:t>
                      </a:r>
                      <a:r>
                        <a:rPr sz="1200" spc="-5" dirty="0">
                          <a:latin typeface="Times New Roman"/>
                          <a:cs typeface="Times New Roman"/>
                        </a:rPr>
                        <a:t> are</a:t>
                      </a:r>
                      <a:r>
                        <a:rPr sz="1200" spc="-10" dirty="0">
                          <a:latin typeface="Times New Roman"/>
                          <a:cs typeface="Times New Roman"/>
                        </a:rPr>
                        <a:t> </a:t>
                      </a:r>
                      <a:r>
                        <a:rPr sz="1200" dirty="0">
                          <a:latin typeface="Times New Roman"/>
                          <a:cs typeface="Times New Roman"/>
                        </a:rPr>
                        <a:t>nice</a:t>
                      </a:r>
                      <a:r>
                        <a:rPr sz="1200" spc="-5" dirty="0">
                          <a:latin typeface="Times New Roman"/>
                          <a:cs typeface="Times New Roman"/>
                        </a:rPr>
                        <a:t> </a:t>
                      </a:r>
                      <a:r>
                        <a:rPr sz="1200" dirty="0">
                          <a:latin typeface="Times New Roman"/>
                          <a:cs typeface="Times New Roman"/>
                        </a:rPr>
                        <a:t>to look</a:t>
                      </a:r>
                    </a:p>
                    <a:p>
                      <a:pPr marL="69850">
                        <a:lnSpc>
                          <a:spcPct val="100000"/>
                        </a:lnSpc>
                        <a:spcBef>
                          <a:spcPts val="590"/>
                        </a:spcBef>
                      </a:pPr>
                      <a:r>
                        <a:rPr sz="1200" spc="-5" dirty="0">
                          <a:latin typeface="Times New Roman"/>
                          <a:cs typeface="Times New Roman"/>
                        </a:rPr>
                        <a:t>at </a:t>
                      </a:r>
                      <a:r>
                        <a:rPr sz="1200" dirty="0">
                          <a:latin typeface="Times New Roman"/>
                          <a:cs typeface="Times New Roman"/>
                        </a:rPr>
                        <a:t>while </a:t>
                      </a:r>
                      <a:r>
                        <a:rPr sz="1200" spc="-10" dirty="0">
                          <a:latin typeface="Times New Roman"/>
                          <a:cs typeface="Times New Roman"/>
                        </a:rPr>
                        <a:t>you</a:t>
                      </a:r>
                      <a:r>
                        <a:rPr sz="1200" spc="10" dirty="0">
                          <a:latin typeface="Times New Roman"/>
                          <a:cs typeface="Times New Roman"/>
                        </a:rPr>
                        <a:t> </a:t>
                      </a:r>
                      <a:r>
                        <a:rPr sz="1200" spc="-5" dirty="0">
                          <a:latin typeface="Times New Roman"/>
                          <a:cs typeface="Times New Roman"/>
                        </a:rPr>
                        <a:t>wait for </a:t>
                      </a:r>
                      <a:r>
                        <a:rPr sz="1200" dirty="0">
                          <a:latin typeface="Times New Roman"/>
                          <a:cs typeface="Times New Roman"/>
                        </a:rPr>
                        <a:t>the story</a:t>
                      </a:r>
                      <a:r>
                        <a:rPr sz="1200" spc="-30" dirty="0">
                          <a:latin typeface="Times New Roman"/>
                          <a:cs typeface="Times New Roman"/>
                        </a:rPr>
                        <a:t> </a:t>
                      </a:r>
                      <a:r>
                        <a:rPr sz="1200" dirty="0">
                          <a:latin typeface="Times New Roman"/>
                          <a:cs typeface="Times New Roman"/>
                        </a:rPr>
                        <a:t>to</a:t>
                      </a:r>
                      <a:r>
                        <a:rPr sz="1200" spc="10" dirty="0">
                          <a:latin typeface="Times New Roman"/>
                          <a:cs typeface="Times New Roman"/>
                        </a:rPr>
                        <a:t> </a:t>
                      </a:r>
                      <a:r>
                        <a:rPr sz="1200" spc="-10" dirty="0">
                          <a:latin typeface="Times New Roman"/>
                          <a:cs typeface="Times New Roman"/>
                        </a:rPr>
                        <a:t>get</a:t>
                      </a:r>
                      <a:r>
                        <a:rPr sz="1200" spc="5" dirty="0">
                          <a:latin typeface="Times New Roman"/>
                          <a:cs typeface="Times New Roman"/>
                        </a:rPr>
                        <a:t> </a:t>
                      </a:r>
                      <a:r>
                        <a:rPr sz="1200" spc="-5" dirty="0">
                          <a:latin typeface="Times New Roman"/>
                          <a:cs typeface="Times New Roman"/>
                        </a:rPr>
                        <a:t>going</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POSITIVE</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1359153" y="813054"/>
            <a:ext cx="5295265" cy="4485640"/>
          </a:xfrm>
          <a:prstGeom prst="rect">
            <a:avLst/>
          </a:prstGeom>
        </p:spPr>
        <p:txBody>
          <a:bodyPr vert="horz" wrap="square" lIns="0" tIns="12700" rIns="0" bIns="0" rtlCol="0">
            <a:spAutoFit/>
          </a:bodyPr>
          <a:lstStyle/>
          <a:p>
            <a:pPr marL="12700" marR="5080" algn="just">
              <a:lnSpc>
                <a:spcPct val="142500"/>
              </a:lnSpc>
              <a:spcBef>
                <a:spcPts val="100"/>
              </a:spcBef>
            </a:pPr>
            <a:r>
              <a:rPr sz="1200" spc="-10" dirty="0">
                <a:latin typeface="Times New Roman"/>
                <a:cs typeface="Times New Roman"/>
              </a:rPr>
              <a:t>In </a:t>
            </a:r>
            <a:r>
              <a:rPr sz="1200" spc="-5" dirty="0">
                <a:latin typeface="Times New Roman"/>
                <a:cs typeface="Times New Roman"/>
              </a:rPr>
              <a:t>this </a:t>
            </a:r>
            <a:r>
              <a:rPr sz="1200" dirty="0">
                <a:latin typeface="Times New Roman"/>
                <a:cs typeface="Times New Roman"/>
              </a:rPr>
              <a:t>script </a:t>
            </a:r>
            <a:r>
              <a:rPr sz="1200" spc="-5" dirty="0">
                <a:latin typeface="Times New Roman"/>
                <a:cs typeface="Times New Roman"/>
              </a:rPr>
              <a:t>we </a:t>
            </a:r>
            <a:r>
              <a:rPr sz="1200" dirty="0">
                <a:latin typeface="Times New Roman"/>
                <a:cs typeface="Times New Roman"/>
              </a:rPr>
              <a:t>have to </a:t>
            </a:r>
            <a:r>
              <a:rPr sz="1200" spc="-5" dirty="0">
                <a:latin typeface="Times New Roman"/>
                <a:cs typeface="Times New Roman"/>
              </a:rPr>
              <a:t>provide all </a:t>
            </a:r>
            <a:r>
              <a:rPr sz="1200" dirty="0">
                <a:latin typeface="Times New Roman"/>
                <a:cs typeface="Times New Roman"/>
              </a:rPr>
              <a:t>the </a:t>
            </a:r>
            <a:r>
              <a:rPr sz="1200" spc="-5" dirty="0">
                <a:latin typeface="Times New Roman"/>
                <a:cs typeface="Times New Roman"/>
              </a:rPr>
              <a:t>keys which </a:t>
            </a:r>
            <a:r>
              <a:rPr sz="1200" dirty="0">
                <a:latin typeface="Times New Roman"/>
                <a:cs typeface="Times New Roman"/>
              </a:rPr>
              <a:t>are </a:t>
            </a:r>
            <a:r>
              <a:rPr sz="1200" spc="-5" dirty="0">
                <a:latin typeface="Times New Roman"/>
                <a:cs typeface="Times New Roman"/>
              </a:rPr>
              <a:t>given </a:t>
            </a:r>
            <a:r>
              <a:rPr sz="1200" spc="10" dirty="0">
                <a:latin typeface="Times New Roman"/>
                <a:cs typeface="Times New Roman"/>
              </a:rPr>
              <a:t>by </a:t>
            </a:r>
            <a:r>
              <a:rPr sz="1200" dirty="0">
                <a:latin typeface="Times New Roman"/>
                <a:cs typeface="Times New Roman"/>
              </a:rPr>
              <a:t>Twitter </a:t>
            </a:r>
            <a:r>
              <a:rPr sz="1200" spc="-10" dirty="0">
                <a:latin typeface="Times New Roman"/>
                <a:cs typeface="Times New Roman"/>
              </a:rPr>
              <a:t>API. </a:t>
            </a:r>
            <a:r>
              <a:rPr sz="1200" dirty="0">
                <a:latin typeface="Times New Roman"/>
                <a:cs typeface="Times New Roman"/>
              </a:rPr>
              <a:t>To </a:t>
            </a:r>
            <a:r>
              <a:rPr sz="1200" spc="-5" dirty="0">
                <a:latin typeface="Times New Roman"/>
                <a:cs typeface="Times New Roman"/>
              </a:rPr>
              <a:t>get </a:t>
            </a:r>
            <a:r>
              <a:rPr sz="1200" dirty="0">
                <a:latin typeface="Times New Roman"/>
                <a:cs typeface="Times New Roman"/>
              </a:rPr>
              <a:t> the </a:t>
            </a:r>
            <a:r>
              <a:rPr sz="1200" spc="-5" dirty="0">
                <a:latin typeface="Times New Roman"/>
                <a:cs typeface="Times New Roman"/>
              </a:rPr>
              <a:t>tweet</a:t>
            </a:r>
            <a:r>
              <a:rPr sz="1200" dirty="0">
                <a:latin typeface="Times New Roman"/>
                <a:cs typeface="Times New Roman"/>
              </a:rPr>
              <a:t> for a particular topic we import ‘Stream’ library </a:t>
            </a:r>
            <a:r>
              <a:rPr sz="1200" spc="-5" dirty="0">
                <a:latin typeface="Times New Roman"/>
                <a:cs typeface="Times New Roman"/>
              </a:rPr>
              <a:t>from tweepy.</a:t>
            </a:r>
            <a:r>
              <a:rPr sz="1200" dirty="0">
                <a:latin typeface="Times New Roman"/>
                <a:cs typeface="Times New Roman"/>
              </a:rPr>
              <a:t> </a:t>
            </a:r>
            <a:r>
              <a:rPr sz="1200" spc="-10" dirty="0">
                <a:latin typeface="Times New Roman"/>
                <a:cs typeface="Times New Roman"/>
              </a:rPr>
              <a:t>In</a:t>
            </a:r>
            <a:r>
              <a:rPr sz="1200" spc="280" dirty="0">
                <a:latin typeface="Times New Roman"/>
                <a:cs typeface="Times New Roman"/>
              </a:rPr>
              <a:t> </a:t>
            </a:r>
            <a:r>
              <a:rPr sz="1200" dirty="0">
                <a:latin typeface="Times New Roman"/>
                <a:cs typeface="Times New Roman"/>
              </a:rPr>
              <a:t>this we </a:t>
            </a:r>
            <a:r>
              <a:rPr sz="1200" spc="5" dirty="0">
                <a:latin typeface="Times New Roman"/>
                <a:cs typeface="Times New Roman"/>
              </a:rPr>
              <a:t> </a:t>
            </a:r>
            <a:r>
              <a:rPr sz="1200" spc="-5" dirty="0">
                <a:latin typeface="Times New Roman"/>
                <a:cs typeface="Times New Roman"/>
              </a:rPr>
              <a:t>pass </a:t>
            </a:r>
            <a:r>
              <a:rPr sz="1200" dirty="0">
                <a:latin typeface="Times New Roman"/>
                <a:cs typeface="Times New Roman"/>
              </a:rPr>
              <a:t>the </a:t>
            </a:r>
            <a:r>
              <a:rPr sz="1200" spc="-5" dirty="0">
                <a:latin typeface="Times New Roman"/>
                <a:cs typeface="Times New Roman"/>
              </a:rPr>
              <a:t>authorization detail and </a:t>
            </a:r>
            <a:r>
              <a:rPr sz="1200" dirty="0">
                <a:latin typeface="Times New Roman"/>
                <a:cs typeface="Times New Roman"/>
              </a:rPr>
              <a:t>the </a:t>
            </a:r>
            <a:r>
              <a:rPr sz="1200" spc="-5" dirty="0">
                <a:latin typeface="Times New Roman"/>
                <a:cs typeface="Times New Roman"/>
              </a:rPr>
              <a:t>class </a:t>
            </a:r>
            <a:r>
              <a:rPr sz="1200" dirty="0">
                <a:latin typeface="Times New Roman"/>
                <a:cs typeface="Times New Roman"/>
              </a:rPr>
              <a:t>in </a:t>
            </a:r>
            <a:r>
              <a:rPr sz="1200" spc="-5" dirty="0">
                <a:latin typeface="Times New Roman"/>
                <a:cs typeface="Times New Roman"/>
              </a:rPr>
              <a:t>which we </a:t>
            </a:r>
            <a:r>
              <a:rPr sz="1200" dirty="0">
                <a:latin typeface="Times New Roman"/>
                <a:cs typeface="Times New Roman"/>
              </a:rPr>
              <a:t>import </a:t>
            </a:r>
            <a:r>
              <a:rPr sz="1200" spc="-5" dirty="0">
                <a:latin typeface="Times New Roman"/>
                <a:cs typeface="Times New Roman"/>
              </a:rPr>
              <a:t>tweets. </a:t>
            </a:r>
            <a:r>
              <a:rPr sz="1200" dirty="0">
                <a:latin typeface="Times New Roman"/>
                <a:cs typeface="Times New Roman"/>
              </a:rPr>
              <a:t>We </a:t>
            </a:r>
            <a:r>
              <a:rPr sz="1200" spc="-5" dirty="0">
                <a:latin typeface="Times New Roman"/>
                <a:cs typeface="Times New Roman"/>
              </a:rPr>
              <a:t>also </a:t>
            </a:r>
            <a:r>
              <a:rPr sz="1200" dirty="0">
                <a:latin typeface="Times New Roman"/>
                <a:cs typeface="Times New Roman"/>
              </a:rPr>
              <a:t>apply a </a:t>
            </a:r>
            <a:r>
              <a:rPr sz="1200" spc="5" dirty="0">
                <a:latin typeface="Times New Roman"/>
                <a:cs typeface="Times New Roman"/>
              </a:rPr>
              <a:t> </a:t>
            </a:r>
            <a:r>
              <a:rPr sz="1200" dirty="0">
                <a:latin typeface="Times New Roman"/>
                <a:cs typeface="Times New Roman"/>
              </a:rPr>
              <a:t>filter in the stream </a:t>
            </a:r>
            <a:r>
              <a:rPr sz="1200" spc="-5" dirty="0">
                <a:latin typeface="Times New Roman"/>
                <a:cs typeface="Times New Roman"/>
              </a:rPr>
              <a:t>which will help us </a:t>
            </a:r>
            <a:r>
              <a:rPr sz="1200" dirty="0">
                <a:latin typeface="Times New Roman"/>
                <a:cs typeface="Times New Roman"/>
              </a:rPr>
              <a:t>to provide the </a:t>
            </a:r>
            <a:r>
              <a:rPr sz="1200" spc="-5" dirty="0">
                <a:latin typeface="Times New Roman"/>
                <a:cs typeface="Times New Roman"/>
              </a:rPr>
              <a:t>tweets </a:t>
            </a:r>
            <a:r>
              <a:rPr sz="1200" dirty="0">
                <a:latin typeface="Times New Roman"/>
                <a:cs typeface="Times New Roman"/>
              </a:rPr>
              <a:t>for the particular topic </a:t>
            </a:r>
            <a:r>
              <a:rPr sz="1200" spc="10" dirty="0">
                <a:latin typeface="Times New Roman"/>
                <a:cs typeface="Times New Roman"/>
              </a:rPr>
              <a:t>by </a:t>
            </a:r>
            <a:r>
              <a:rPr sz="1200" spc="15" dirty="0">
                <a:latin typeface="Times New Roman"/>
                <a:cs typeface="Times New Roman"/>
              </a:rPr>
              <a:t> </a:t>
            </a:r>
            <a:r>
              <a:rPr sz="1200" spc="-5" dirty="0">
                <a:latin typeface="Times New Roman"/>
                <a:cs typeface="Times New Roman"/>
              </a:rPr>
              <a:t>providing </a:t>
            </a:r>
            <a:r>
              <a:rPr sz="1200" dirty="0">
                <a:latin typeface="Times New Roman"/>
                <a:cs typeface="Times New Roman"/>
              </a:rPr>
              <a:t>a </a:t>
            </a:r>
            <a:r>
              <a:rPr sz="1200" spc="-5" dirty="0">
                <a:latin typeface="Times New Roman"/>
                <a:cs typeface="Times New Roman"/>
              </a:rPr>
              <a:t>keyword related </a:t>
            </a:r>
            <a:r>
              <a:rPr sz="1200" dirty="0">
                <a:latin typeface="Times New Roman"/>
                <a:cs typeface="Times New Roman"/>
              </a:rPr>
              <a:t>to that </a:t>
            </a:r>
            <a:r>
              <a:rPr sz="1200" spc="-5" dirty="0">
                <a:latin typeface="Times New Roman"/>
                <a:cs typeface="Times New Roman"/>
              </a:rPr>
              <a:t>topic </a:t>
            </a:r>
            <a:r>
              <a:rPr sz="1200" dirty="0">
                <a:latin typeface="Times New Roman"/>
                <a:cs typeface="Times New Roman"/>
              </a:rPr>
              <a:t>in </a:t>
            </a:r>
            <a:r>
              <a:rPr sz="1200" spc="-5" dirty="0">
                <a:latin typeface="Times New Roman"/>
                <a:cs typeface="Times New Roman"/>
              </a:rPr>
              <a:t>filter. Once we </a:t>
            </a:r>
            <a:r>
              <a:rPr sz="1200" dirty="0">
                <a:latin typeface="Times New Roman"/>
                <a:cs typeface="Times New Roman"/>
              </a:rPr>
              <a:t>run our script, </a:t>
            </a:r>
            <a:r>
              <a:rPr sz="1200" spc="-5" dirty="0">
                <a:latin typeface="Times New Roman"/>
                <a:cs typeface="Times New Roman"/>
              </a:rPr>
              <a:t>we see </a:t>
            </a:r>
            <a:r>
              <a:rPr sz="1200" dirty="0">
                <a:latin typeface="Times New Roman"/>
                <a:cs typeface="Times New Roman"/>
              </a:rPr>
              <a:t> </a:t>
            </a:r>
            <a:r>
              <a:rPr sz="1200" spc="-5" dirty="0">
                <a:latin typeface="Times New Roman"/>
                <a:cs typeface="Times New Roman"/>
              </a:rPr>
              <a:t>tweets</a:t>
            </a:r>
            <a:r>
              <a:rPr sz="1200" dirty="0">
                <a:latin typeface="Times New Roman"/>
                <a:cs typeface="Times New Roman"/>
              </a:rPr>
              <a:t> are</a:t>
            </a:r>
            <a:r>
              <a:rPr sz="1200" spc="-5" dirty="0">
                <a:latin typeface="Times New Roman"/>
                <a:cs typeface="Times New Roman"/>
              </a:rPr>
              <a:t> imported</a:t>
            </a:r>
            <a:r>
              <a:rPr sz="1200" dirty="0">
                <a:latin typeface="Times New Roman"/>
                <a:cs typeface="Times New Roman"/>
              </a:rPr>
              <a:t> </a:t>
            </a:r>
            <a:r>
              <a:rPr sz="1200" spc="-5" dirty="0">
                <a:latin typeface="Times New Roman"/>
                <a:cs typeface="Times New Roman"/>
              </a:rPr>
              <a:t>from</a:t>
            </a:r>
            <a:r>
              <a:rPr sz="1200" spc="15" dirty="0">
                <a:latin typeface="Times New Roman"/>
                <a:cs typeface="Times New Roman"/>
              </a:rPr>
              <a:t> </a:t>
            </a:r>
            <a:r>
              <a:rPr sz="1200" spc="-5" dirty="0">
                <a:latin typeface="Times New Roman"/>
                <a:cs typeface="Times New Roman"/>
              </a:rPr>
              <a:t>Twitter</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we</a:t>
            </a:r>
            <a:r>
              <a:rPr sz="1200" spc="20" dirty="0">
                <a:latin typeface="Times New Roman"/>
                <a:cs typeface="Times New Roman"/>
              </a:rPr>
              <a:t> </a:t>
            </a:r>
            <a:r>
              <a:rPr sz="1200" spc="-5" dirty="0">
                <a:latin typeface="Times New Roman"/>
                <a:cs typeface="Times New Roman"/>
              </a:rPr>
              <a:t>can</a:t>
            </a:r>
            <a:r>
              <a:rPr sz="1200" dirty="0">
                <a:latin typeface="Times New Roman"/>
                <a:cs typeface="Times New Roman"/>
              </a:rPr>
              <a:t> then</a:t>
            </a:r>
            <a:r>
              <a:rPr sz="1200" spc="5" dirty="0">
                <a:latin typeface="Times New Roman"/>
                <a:cs typeface="Times New Roman"/>
              </a:rPr>
              <a:t> </a:t>
            </a:r>
            <a:r>
              <a:rPr sz="1200" spc="-5" dirty="0">
                <a:latin typeface="Times New Roman"/>
                <a:cs typeface="Times New Roman"/>
              </a:rPr>
              <a:t>use</a:t>
            </a:r>
            <a:r>
              <a:rPr sz="1200" spc="5" dirty="0">
                <a:latin typeface="Times New Roman"/>
                <a:cs typeface="Times New Roman"/>
              </a:rPr>
              <a:t> </a:t>
            </a:r>
            <a:r>
              <a:rPr sz="1200" spc="-5" dirty="0">
                <a:latin typeface="Times New Roman"/>
                <a:cs typeface="Times New Roman"/>
              </a:rPr>
              <a:t>them</a:t>
            </a:r>
            <a:r>
              <a:rPr sz="1200" dirty="0">
                <a:latin typeface="Times New Roman"/>
                <a:cs typeface="Times New Roman"/>
              </a:rPr>
              <a:t> for</a:t>
            </a:r>
            <a:r>
              <a:rPr sz="1200" spc="-5" dirty="0">
                <a:latin typeface="Times New Roman"/>
                <a:cs typeface="Times New Roman"/>
              </a:rPr>
              <a:t> </a:t>
            </a:r>
            <a:r>
              <a:rPr sz="1200" dirty="0">
                <a:latin typeface="Times New Roman"/>
                <a:cs typeface="Times New Roman"/>
              </a:rPr>
              <a:t>our purpose.</a:t>
            </a:r>
          </a:p>
          <a:p>
            <a:pPr>
              <a:lnSpc>
                <a:spcPct val="100000"/>
              </a:lnSpc>
            </a:pPr>
            <a:endParaRPr sz="1300" dirty="0">
              <a:latin typeface="Times New Roman"/>
              <a:cs typeface="Times New Roman"/>
            </a:endParaRPr>
          </a:p>
          <a:p>
            <a:pPr>
              <a:lnSpc>
                <a:spcPct val="100000"/>
              </a:lnSpc>
            </a:pPr>
            <a:endParaRPr sz="1100" dirty="0">
              <a:latin typeface="Times New Roman"/>
              <a:cs typeface="Times New Roman"/>
            </a:endParaRPr>
          </a:p>
          <a:p>
            <a:pPr marL="12700" algn="just">
              <a:lnSpc>
                <a:spcPct val="100000"/>
              </a:lnSpc>
            </a:pPr>
            <a:r>
              <a:rPr sz="1200" b="1" dirty="0">
                <a:latin typeface="Times New Roman"/>
                <a:cs typeface="Times New Roman"/>
              </a:rPr>
              <a:t>4.3.2</a:t>
            </a:r>
            <a:r>
              <a:rPr sz="1200" b="1" spc="-30" dirty="0">
                <a:latin typeface="Times New Roman"/>
                <a:cs typeface="Times New Roman"/>
              </a:rPr>
              <a:t> </a:t>
            </a:r>
            <a:r>
              <a:rPr sz="1200" b="1" dirty="0">
                <a:latin typeface="Times New Roman"/>
                <a:cs typeface="Times New Roman"/>
              </a:rPr>
              <a:t>Training</a:t>
            </a:r>
            <a:r>
              <a:rPr sz="1200" b="1" spc="-25" dirty="0">
                <a:latin typeface="Times New Roman"/>
                <a:cs typeface="Times New Roman"/>
              </a:rPr>
              <a:t> </a:t>
            </a:r>
            <a:r>
              <a:rPr sz="1200" b="1" spc="-5" dirty="0">
                <a:latin typeface="Times New Roman"/>
                <a:cs typeface="Times New Roman"/>
              </a:rPr>
              <a:t>Data</a:t>
            </a:r>
            <a:endParaRPr sz="1200" dirty="0">
              <a:latin typeface="Times New Roman"/>
              <a:cs typeface="Times New Roman"/>
            </a:endParaRPr>
          </a:p>
          <a:p>
            <a:pPr marL="12700" marR="6985" algn="just">
              <a:lnSpc>
                <a:spcPct val="143000"/>
              </a:lnSpc>
              <a:spcBef>
                <a:spcPts val="30"/>
              </a:spcBef>
            </a:pPr>
            <a:r>
              <a:rPr sz="1200" spc="-5" dirty="0">
                <a:latin typeface="Times New Roman"/>
                <a:cs typeface="Times New Roman"/>
              </a:rPr>
              <a:t>Other data which </a:t>
            </a:r>
            <a:r>
              <a:rPr sz="1200" dirty="0">
                <a:latin typeface="Times New Roman"/>
                <a:cs typeface="Times New Roman"/>
              </a:rPr>
              <a:t>we </a:t>
            </a:r>
            <a:r>
              <a:rPr sz="1200" spc="-5" dirty="0">
                <a:latin typeface="Times New Roman"/>
                <a:cs typeface="Times New Roman"/>
              </a:rPr>
              <a:t>collected </a:t>
            </a:r>
            <a:r>
              <a:rPr sz="1200" dirty="0">
                <a:latin typeface="Times New Roman"/>
                <a:cs typeface="Times New Roman"/>
              </a:rPr>
              <a:t>for this </a:t>
            </a:r>
            <a:r>
              <a:rPr sz="1200" spc="-5" dirty="0">
                <a:latin typeface="Times New Roman"/>
                <a:cs typeface="Times New Roman"/>
              </a:rPr>
              <a:t>thesis is training data. </a:t>
            </a:r>
            <a:r>
              <a:rPr sz="1200" dirty="0">
                <a:latin typeface="Times New Roman"/>
                <a:cs typeface="Times New Roman"/>
              </a:rPr>
              <a:t>This </a:t>
            </a:r>
            <a:r>
              <a:rPr sz="1200" spc="-5" dirty="0">
                <a:latin typeface="Times New Roman"/>
                <a:cs typeface="Times New Roman"/>
              </a:rPr>
              <a:t>data is </a:t>
            </a:r>
            <a:r>
              <a:rPr sz="1200" dirty="0">
                <a:latin typeface="Times New Roman"/>
                <a:cs typeface="Times New Roman"/>
              </a:rPr>
              <a:t>used to </a:t>
            </a:r>
            <a:r>
              <a:rPr sz="1200" spc="-5" dirty="0">
                <a:latin typeface="Times New Roman"/>
                <a:cs typeface="Times New Roman"/>
              </a:rPr>
              <a:t>train </a:t>
            </a:r>
            <a:r>
              <a:rPr sz="1200" dirty="0">
                <a:latin typeface="Times New Roman"/>
                <a:cs typeface="Times New Roman"/>
              </a:rPr>
              <a:t> the </a:t>
            </a:r>
            <a:r>
              <a:rPr sz="1200" spc="-5" dirty="0">
                <a:latin typeface="Times New Roman"/>
                <a:cs typeface="Times New Roman"/>
              </a:rPr>
              <a:t>classifier </a:t>
            </a:r>
            <a:r>
              <a:rPr sz="1200" dirty="0">
                <a:latin typeface="Times New Roman"/>
                <a:cs typeface="Times New Roman"/>
              </a:rPr>
              <a:t>which </a:t>
            </a:r>
            <a:r>
              <a:rPr sz="1200" spc="-5" dirty="0">
                <a:latin typeface="Times New Roman"/>
                <a:cs typeface="Times New Roman"/>
              </a:rPr>
              <a:t>we </a:t>
            </a:r>
            <a:r>
              <a:rPr sz="1200" dirty="0">
                <a:latin typeface="Times New Roman"/>
                <a:cs typeface="Times New Roman"/>
              </a:rPr>
              <a:t>are </a:t>
            </a:r>
            <a:r>
              <a:rPr sz="1200" spc="-5" dirty="0">
                <a:latin typeface="Times New Roman"/>
                <a:cs typeface="Times New Roman"/>
              </a:rPr>
              <a:t>going </a:t>
            </a:r>
            <a:r>
              <a:rPr sz="1200" dirty="0">
                <a:latin typeface="Times New Roman"/>
                <a:cs typeface="Times New Roman"/>
              </a:rPr>
              <a:t>to build. To </a:t>
            </a:r>
            <a:r>
              <a:rPr sz="1200" spc="-5" dirty="0">
                <a:latin typeface="Times New Roman"/>
                <a:cs typeface="Times New Roman"/>
              </a:rPr>
              <a:t>collect </a:t>
            </a:r>
            <a:r>
              <a:rPr sz="1200" dirty="0">
                <a:latin typeface="Times New Roman"/>
                <a:cs typeface="Times New Roman"/>
              </a:rPr>
              <a:t>this data </a:t>
            </a:r>
            <a:r>
              <a:rPr sz="1200" spc="-5" dirty="0">
                <a:latin typeface="Times New Roman"/>
                <a:cs typeface="Times New Roman"/>
              </a:rPr>
              <a:t>we use NLTK </a:t>
            </a:r>
            <a:r>
              <a:rPr sz="1200" dirty="0">
                <a:latin typeface="Times New Roman"/>
                <a:cs typeface="Times New Roman"/>
              </a:rPr>
              <a:t>library of </a:t>
            </a:r>
            <a:r>
              <a:rPr sz="1200" spc="-285" dirty="0">
                <a:latin typeface="Times New Roman"/>
                <a:cs typeface="Times New Roman"/>
              </a:rPr>
              <a:t> </a:t>
            </a:r>
            <a:r>
              <a:rPr sz="1200" spc="-5" dirty="0">
                <a:latin typeface="Times New Roman"/>
                <a:cs typeface="Times New Roman"/>
              </a:rPr>
              <a:t>Python.</a:t>
            </a:r>
            <a:r>
              <a:rPr sz="1200" spc="85" dirty="0">
                <a:latin typeface="Times New Roman"/>
                <a:cs typeface="Times New Roman"/>
              </a:rPr>
              <a:t> </a:t>
            </a:r>
            <a:r>
              <a:rPr sz="1200" dirty="0">
                <a:latin typeface="Times New Roman"/>
                <a:cs typeface="Times New Roman"/>
              </a:rPr>
              <a:t>NLTK</a:t>
            </a:r>
            <a:r>
              <a:rPr sz="1200" spc="75" dirty="0">
                <a:latin typeface="Times New Roman"/>
                <a:cs typeface="Times New Roman"/>
              </a:rPr>
              <a:t> </a:t>
            </a:r>
            <a:r>
              <a:rPr sz="1200" spc="-5" dirty="0">
                <a:latin typeface="Times New Roman"/>
                <a:cs typeface="Times New Roman"/>
              </a:rPr>
              <a:t>consists</a:t>
            </a:r>
            <a:r>
              <a:rPr sz="1200" spc="95" dirty="0">
                <a:latin typeface="Times New Roman"/>
                <a:cs typeface="Times New Roman"/>
              </a:rPr>
              <a:t> </a:t>
            </a:r>
            <a:r>
              <a:rPr sz="1200" dirty="0">
                <a:latin typeface="Times New Roman"/>
                <a:cs typeface="Times New Roman"/>
              </a:rPr>
              <a:t>of</a:t>
            </a:r>
            <a:r>
              <a:rPr sz="1200" spc="75" dirty="0">
                <a:latin typeface="Times New Roman"/>
                <a:cs typeface="Times New Roman"/>
              </a:rPr>
              <a:t> </a:t>
            </a:r>
            <a:r>
              <a:rPr sz="1200" spc="-5" dirty="0">
                <a:latin typeface="Times New Roman"/>
                <a:cs typeface="Times New Roman"/>
              </a:rPr>
              <a:t>corpora,</a:t>
            </a:r>
            <a:r>
              <a:rPr sz="1200" spc="85" dirty="0">
                <a:latin typeface="Times New Roman"/>
                <a:cs typeface="Times New Roman"/>
              </a:rPr>
              <a:t> </a:t>
            </a:r>
            <a:r>
              <a:rPr sz="1200" spc="-5" dirty="0">
                <a:latin typeface="Times New Roman"/>
                <a:cs typeface="Times New Roman"/>
              </a:rPr>
              <a:t>which</a:t>
            </a:r>
            <a:r>
              <a:rPr sz="1200" spc="90" dirty="0">
                <a:latin typeface="Times New Roman"/>
                <a:cs typeface="Times New Roman"/>
              </a:rPr>
              <a:t> </a:t>
            </a:r>
            <a:r>
              <a:rPr sz="1200" spc="-5" dirty="0">
                <a:latin typeface="Times New Roman"/>
                <a:cs typeface="Times New Roman"/>
              </a:rPr>
              <a:t>is</a:t>
            </a:r>
            <a:r>
              <a:rPr sz="1200" spc="80" dirty="0">
                <a:latin typeface="Times New Roman"/>
                <a:cs typeface="Times New Roman"/>
              </a:rPr>
              <a:t> </a:t>
            </a:r>
            <a:r>
              <a:rPr sz="1200" dirty="0">
                <a:latin typeface="Times New Roman"/>
                <a:cs typeface="Times New Roman"/>
              </a:rPr>
              <a:t>very</a:t>
            </a:r>
            <a:r>
              <a:rPr sz="1200" spc="65" dirty="0">
                <a:latin typeface="Times New Roman"/>
                <a:cs typeface="Times New Roman"/>
              </a:rPr>
              <a:t> </a:t>
            </a:r>
            <a:r>
              <a:rPr sz="1200" spc="-5" dirty="0">
                <a:latin typeface="Times New Roman"/>
                <a:cs typeface="Times New Roman"/>
              </a:rPr>
              <a:t>large</a:t>
            </a:r>
            <a:r>
              <a:rPr sz="1200" spc="80" dirty="0">
                <a:latin typeface="Times New Roman"/>
                <a:cs typeface="Times New Roman"/>
              </a:rPr>
              <a:t> </a:t>
            </a:r>
            <a:r>
              <a:rPr sz="1200" spc="-5" dirty="0">
                <a:latin typeface="Times New Roman"/>
                <a:cs typeface="Times New Roman"/>
              </a:rPr>
              <a:t>and</a:t>
            </a:r>
            <a:r>
              <a:rPr sz="1200" spc="90" dirty="0">
                <a:latin typeface="Times New Roman"/>
                <a:cs typeface="Times New Roman"/>
              </a:rPr>
              <a:t> </a:t>
            </a:r>
            <a:r>
              <a:rPr sz="1200" spc="-5" dirty="0">
                <a:latin typeface="Times New Roman"/>
                <a:cs typeface="Times New Roman"/>
              </a:rPr>
              <a:t>consists</a:t>
            </a:r>
            <a:r>
              <a:rPr sz="1200" spc="80" dirty="0">
                <a:latin typeface="Times New Roman"/>
                <a:cs typeface="Times New Roman"/>
              </a:rPr>
              <a:t> </a:t>
            </a:r>
            <a:r>
              <a:rPr sz="1200" dirty="0">
                <a:latin typeface="Times New Roman"/>
                <a:cs typeface="Times New Roman"/>
              </a:rPr>
              <a:t>of</a:t>
            </a:r>
            <a:r>
              <a:rPr sz="1200" spc="85" dirty="0">
                <a:latin typeface="Times New Roman"/>
                <a:cs typeface="Times New Roman"/>
              </a:rPr>
              <a:t> </a:t>
            </a:r>
            <a:r>
              <a:rPr sz="1200" spc="-5" dirty="0">
                <a:latin typeface="Times New Roman"/>
                <a:cs typeface="Times New Roman"/>
              </a:rPr>
              <a:t>structured</a:t>
            </a:r>
            <a:r>
              <a:rPr sz="1200" spc="90" dirty="0">
                <a:latin typeface="Times New Roman"/>
                <a:cs typeface="Times New Roman"/>
              </a:rPr>
              <a:t> </a:t>
            </a:r>
            <a:r>
              <a:rPr sz="1200" spc="-5" dirty="0">
                <a:latin typeface="Times New Roman"/>
                <a:cs typeface="Times New Roman"/>
              </a:rPr>
              <a:t>set </a:t>
            </a:r>
            <a:r>
              <a:rPr sz="1200" spc="-290" dirty="0">
                <a:latin typeface="Times New Roman"/>
                <a:cs typeface="Times New Roman"/>
              </a:rPr>
              <a:t> </a:t>
            </a:r>
            <a:r>
              <a:rPr sz="1200" dirty="0">
                <a:latin typeface="Times New Roman"/>
                <a:cs typeface="Times New Roman"/>
              </a:rPr>
              <a:t>of text files </a:t>
            </a:r>
            <a:r>
              <a:rPr sz="1200" spc="-5" dirty="0">
                <a:latin typeface="Times New Roman"/>
                <a:cs typeface="Times New Roman"/>
              </a:rPr>
              <a:t>which are </a:t>
            </a:r>
            <a:r>
              <a:rPr sz="1200" dirty="0">
                <a:latin typeface="Times New Roman"/>
                <a:cs typeface="Times New Roman"/>
              </a:rPr>
              <a:t>used to </a:t>
            </a:r>
            <a:r>
              <a:rPr sz="1200" spc="-5" dirty="0">
                <a:latin typeface="Times New Roman"/>
                <a:cs typeface="Times New Roman"/>
              </a:rPr>
              <a:t>perform</a:t>
            </a:r>
            <a:r>
              <a:rPr sz="1200" dirty="0">
                <a:latin typeface="Times New Roman"/>
                <a:cs typeface="Times New Roman"/>
              </a:rPr>
              <a:t> </a:t>
            </a:r>
            <a:r>
              <a:rPr sz="1200" spc="-5" dirty="0">
                <a:latin typeface="Times New Roman"/>
                <a:cs typeface="Times New Roman"/>
              </a:rPr>
              <a:t>analysis.</a:t>
            </a:r>
            <a:r>
              <a:rPr sz="1200" dirty="0">
                <a:latin typeface="Times New Roman"/>
                <a:cs typeface="Times New Roman"/>
              </a:rPr>
              <a:t> </a:t>
            </a:r>
            <a:r>
              <a:rPr sz="1200" spc="-15" dirty="0">
                <a:latin typeface="Times New Roman"/>
                <a:cs typeface="Times New Roman"/>
              </a:rPr>
              <a:t>In</a:t>
            </a:r>
            <a:r>
              <a:rPr sz="1200" spc="270" dirty="0">
                <a:latin typeface="Times New Roman"/>
                <a:cs typeface="Times New Roman"/>
              </a:rPr>
              <a:t> </a:t>
            </a:r>
            <a:r>
              <a:rPr sz="1200" dirty="0">
                <a:latin typeface="Times New Roman"/>
                <a:cs typeface="Times New Roman"/>
              </a:rPr>
              <a:t>these corpora there </a:t>
            </a:r>
            <a:r>
              <a:rPr sz="1200" spc="-5" dirty="0">
                <a:latin typeface="Times New Roman"/>
                <a:cs typeface="Times New Roman"/>
              </a:rPr>
              <a:t>are </a:t>
            </a:r>
            <a:r>
              <a:rPr sz="1200" dirty="0">
                <a:latin typeface="Times New Roman"/>
                <a:cs typeface="Times New Roman"/>
              </a:rPr>
              <a:t>various </a:t>
            </a:r>
            <a:r>
              <a:rPr sz="1200" spc="5" dirty="0">
                <a:latin typeface="Times New Roman"/>
                <a:cs typeface="Times New Roman"/>
              </a:rPr>
              <a:t> </a:t>
            </a:r>
            <a:r>
              <a:rPr sz="1200" spc="-5" dirty="0">
                <a:latin typeface="Times New Roman"/>
                <a:cs typeface="Times New Roman"/>
              </a:rPr>
              <a:t>types </a:t>
            </a:r>
            <a:r>
              <a:rPr sz="1200" dirty="0">
                <a:latin typeface="Times New Roman"/>
                <a:cs typeface="Times New Roman"/>
              </a:rPr>
              <a:t>of text files like quotes, </a:t>
            </a:r>
            <a:r>
              <a:rPr sz="1200" spc="-5" dirty="0">
                <a:latin typeface="Times New Roman"/>
                <a:cs typeface="Times New Roman"/>
              </a:rPr>
              <a:t>reviews, chat, history, etc. From </a:t>
            </a:r>
            <a:r>
              <a:rPr sz="1200" dirty="0">
                <a:latin typeface="Times New Roman"/>
                <a:cs typeface="Times New Roman"/>
              </a:rPr>
              <a:t>these </a:t>
            </a:r>
            <a:r>
              <a:rPr sz="1200" spc="-5" dirty="0">
                <a:latin typeface="Times New Roman"/>
                <a:cs typeface="Times New Roman"/>
              </a:rPr>
              <a:t>corpora we will </a:t>
            </a:r>
            <a:r>
              <a:rPr sz="1200" dirty="0">
                <a:latin typeface="Times New Roman"/>
                <a:cs typeface="Times New Roman"/>
              </a:rPr>
              <a:t> </a:t>
            </a:r>
            <a:r>
              <a:rPr sz="1200" spc="-5" dirty="0">
                <a:latin typeface="Times New Roman"/>
                <a:cs typeface="Times New Roman"/>
              </a:rPr>
              <a:t>select files </a:t>
            </a:r>
            <a:r>
              <a:rPr sz="1200" dirty="0">
                <a:latin typeface="Times New Roman"/>
                <a:cs typeface="Times New Roman"/>
              </a:rPr>
              <a:t>of movie reviews for our training purpose. </a:t>
            </a:r>
            <a:r>
              <a:rPr sz="1200" spc="-5" dirty="0">
                <a:latin typeface="Times New Roman"/>
                <a:cs typeface="Times New Roman"/>
              </a:rPr>
              <a:t>Sample </a:t>
            </a:r>
            <a:r>
              <a:rPr sz="1200" dirty="0">
                <a:latin typeface="Times New Roman"/>
                <a:cs typeface="Times New Roman"/>
              </a:rPr>
              <a:t>of these </a:t>
            </a:r>
            <a:r>
              <a:rPr sz="1200" spc="-5" dirty="0">
                <a:latin typeface="Times New Roman"/>
                <a:cs typeface="Times New Roman"/>
              </a:rPr>
              <a:t>reviews is </a:t>
            </a:r>
            <a:r>
              <a:rPr sz="1200" dirty="0">
                <a:latin typeface="Times New Roman"/>
                <a:cs typeface="Times New Roman"/>
              </a:rPr>
              <a:t> </a:t>
            </a:r>
            <a:r>
              <a:rPr sz="1200" spc="-5" dirty="0">
                <a:latin typeface="Times New Roman"/>
                <a:cs typeface="Times New Roman"/>
              </a:rPr>
              <a:t>shown </a:t>
            </a:r>
            <a:r>
              <a:rPr sz="1200" dirty="0">
                <a:latin typeface="Times New Roman"/>
                <a:cs typeface="Times New Roman"/>
              </a:rPr>
              <a:t>in </a:t>
            </a:r>
            <a:r>
              <a:rPr sz="1200" spc="-5" dirty="0">
                <a:latin typeface="Times New Roman"/>
                <a:cs typeface="Times New Roman"/>
              </a:rPr>
              <a:t>Table</a:t>
            </a:r>
            <a:r>
              <a:rPr sz="1200" dirty="0">
                <a:latin typeface="Times New Roman"/>
                <a:cs typeface="Times New Roman"/>
              </a:rPr>
              <a:t> 4.1</a:t>
            </a:r>
          </a:p>
          <a:p>
            <a:pPr>
              <a:lnSpc>
                <a:spcPct val="100000"/>
              </a:lnSpc>
            </a:pPr>
            <a:endParaRPr sz="1300" dirty="0">
              <a:latin typeface="Times New Roman"/>
              <a:cs typeface="Times New Roman"/>
            </a:endParaRPr>
          </a:p>
          <a:p>
            <a:pPr>
              <a:lnSpc>
                <a:spcPct val="100000"/>
              </a:lnSpc>
              <a:spcBef>
                <a:spcPts val="20"/>
              </a:spcBef>
            </a:pPr>
            <a:endParaRPr sz="1050" dirty="0">
              <a:latin typeface="Times New Roman"/>
              <a:cs typeface="Times New Roman"/>
            </a:endParaRPr>
          </a:p>
          <a:p>
            <a:pPr marL="220979" algn="ctr">
              <a:lnSpc>
                <a:spcPct val="100000"/>
              </a:lnSpc>
            </a:pPr>
            <a:r>
              <a:rPr sz="1200" b="1" dirty="0">
                <a:latin typeface="Times New Roman"/>
                <a:cs typeface="Times New Roman"/>
              </a:rPr>
              <a:t>Table</a:t>
            </a:r>
            <a:r>
              <a:rPr sz="1200" b="1" spc="-5" dirty="0">
                <a:latin typeface="Times New Roman"/>
                <a:cs typeface="Times New Roman"/>
              </a:rPr>
              <a:t> </a:t>
            </a:r>
            <a:r>
              <a:rPr sz="1200" b="1" dirty="0">
                <a:latin typeface="Times New Roman"/>
                <a:cs typeface="Times New Roman"/>
              </a:rPr>
              <a:t>4.1 </a:t>
            </a:r>
            <a:r>
              <a:rPr sz="1200" spc="-5" dirty="0">
                <a:latin typeface="Times New Roman"/>
                <a:cs typeface="Times New Roman"/>
              </a:rPr>
              <a:t>Sample</a:t>
            </a:r>
            <a:r>
              <a:rPr sz="1200" spc="-10" dirty="0">
                <a:latin typeface="Times New Roman"/>
                <a:cs typeface="Times New Roman"/>
              </a:rPr>
              <a:t> </a:t>
            </a:r>
            <a:r>
              <a:rPr sz="1200" dirty="0">
                <a:latin typeface="Times New Roman"/>
                <a:cs typeface="Times New Roman"/>
              </a:rPr>
              <a:t>movie</a:t>
            </a:r>
            <a:r>
              <a:rPr sz="1200" spc="-20" dirty="0">
                <a:latin typeface="Times New Roman"/>
                <a:cs typeface="Times New Roman"/>
              </a:rPr>
              <a:t> </a:t>
            </a:r>
            <a:r>
              <a:rPr sz="1200" spc="-5" dirty="0">
                <a:latin typeface="Times New Roman"/>
                <a:cs typeface="Times New Roman"/>
              </a:rPr>
              <a:t>reviews</a:t>
            </a:r>
            <a:r>
              <a:rPr sz="1200" dirty="0">
                <a:latin typeface="Times New Roman"/>
                <a:cs typeface="Times New Roman"/>
              </a:rPr>
              <a:t> in</a:t>
            </a:r>
            <a:r>
              <a:rPr sz="1200" spc="-5" dirty="0">
                <a:latin typeface="Times New Roman"/>
                <a:cs typeface="Times New Roman"/>
              </a:rPr>
              <a:t> NLTK</a:t>
            </a:r>
            <a:r>
              <a:rPr sz="1200" dirty="0">
                <a:latin typeface="Times New Roman"/>
                <a:cs typeface="Times New Roman"/>
              </a:rPr>
              <a:t> </a:t>
            </a:r>
            <a:r>
              <a:rPr sz="1200" spc="-5" dirty="0">
                <a:latin typeface="Times New Roman"/>
                <a:cs typeface="Times New Roman"/>
              </a:rPr>
              <a:t>Corpus</a:t>
            </a:r>
            <a:endParaRPr sz="1200" dirty="0">
              <a:latin typeface="Times New Roman"/>
              <a:cs typeface="Times New Roman"/>
            </a:endParaRPr>
          </a:p>
        </p:txBody>
      </p:sp>
      <p:sp>
        <p:nvSpPr>
          <p:cNvPr id="4" name="object 4"/>
          <p:cNvSpPr txBox="1"/>
          <p:nvPr/>
        </p:nvSpPr>
        <p:spPr>
          <a:xfrm>
            <a:off x="1359153" y="8219694"/>
            <a:ext cx="5298440" cy="1066800"/>
          </a:xfrm>
          <a:prstGeom prst="rect">
            <a:avLst/>
          </a:prstGeom>
        </p:spPr>
        <p:txBody>
          <a:bodyPr vert="horz" wrap="square" lIns="0" tIns="13335" rIns="0" bIns="0" rtlCol="0">
            <a:spAutoFit/>
          </a:bodyPr>
          <a:lstStyle/>
          <a:p>
            <a:pPr marL="12700" marR="5080" algn="just">
              <a:lnSpc>
                <a:spcPct val="142200"/>
              </a:lnSpc>
              <a:spcBef>
                <a:spcPts val="105"/>
              </a:spcBef>
            </a:pPr>
            <a:r>
              <a:rPr sz="1200" spc="-10" dirty="0">
                <a:latin typeface="Times New Roman"/>
                <a:cs typeface="Times New Roman"/>
              </a:rPr>
              <a:t>In </a:t>
            </a:r>
            <a:r>
              <a:rPr sz="1200" dirty="0">
                <a:latin typeface="Times New Roman"/>
                <a:cs typeface="Times New Roman"/>
              </a:rPr>
              <a:t>movie </a:t>
            </a:r>
            <a:r>
              <a:rPr sz="1200" spc="-5" dirty="0">
                <a:latin typeface="Times New Roman"/>
                <a:cs typeface="Times New Roman"/>
              </a:rPr>
              <a:t>reviews corpus there </a:t>
            </a:r>
            <a:r>
              <a:rPr sz="1200" dirty="0">
                <a:latin typeface="Times New Roman"/>
                <a:cs typeface="Times New Roman"/>
              </a:rPr>
              <a:t>are around </a:t>
            </a:r>
            <a:r>
              <a:rPr lang="en-IN" sz="1200" dirty="0" smtClean="0">
                <a:latin typeface="Times New Roman"/>
                <a:cs typeface="Times New Roman"/>
              </a:rPr>
              <a:t>49,000</a:t>
            </a:r>
            <a:r>
              <a:rPr sz="1200" dirty="0" smtClean="0">
                <a:latin typeface="Times New Roman"/>
                <a:cs typeface="Times New Roman"/>
              </a:rPr>
              <a:t> </a:t>
            </a:r>
            <a:r>
              <a:rPr sz="1200" spc="-5" dirty="0">
                <a:latin typeface="Times New Roman"/>
                <a:cs typeface="Times New Roman"/>
              </a:rPr>
              <a:t>reviews each </a:t>
            </a:r>
            <a:r>
              <a:rPr sz="1200" dirty="0">
                <a:latin typeface="Times New Roman"/>
                <a:cs typeface="Times New Roman"/>
              </a:rPr>
              <a:t>for positive and </a:t>
            </a:r>
            <a:r>
              <a:rPr sz="1200" spc="-5" dirty="0">
                <a:latin typeface="Times New Roman"/>
                <a:cs typeface="Times New Roman"/>
              </a:rPr>
              <a:t>negative </a:t>
            </a:r>
            <a:r>
              <a:rPr sz="1200" dirty="0">
                <a:latin typeface="Times New Roman"/>
                <a:cs typeface="Times New Roman"/>
              </a:rPr>
              <a:t> </a:t>
            </a:r>
            <a:r>
              <a:rPr sz="1200" spc="-5" dirty="0">
                <a:latin typeface="Times New Roman"/>
                <a:cs typeface="Times New Roman"/>
              </a:rPr>
              <a:t>feedback. </a:t>
            </a:r>
            <a:r>
              <a:rPr sz="1200" dirty="0">
                <a:latin typeface="Times New Roman"/>
                <a:cs typeface="Times New Roman"/>
              </a:rPr>
              <a:t>These </a:t>
            </a:r>
            <a:r>
              <a:rPr sz="1200" spc="-5" dirty="0">
                <a:latin typeface="Times New Roman"/>
                <a:cs typeface="Times New Roman"/>
              </a:rPr>
              <a:t>reviews are </a:t>
            </a:r>
            <a:r>
              <a:rPr sz="1200" dirty="0">
                <a:latin typeface="Times New Roman"/>
                <a:cs typeface="Times New Roman"/>
              </a:rPr>
              <a:t>short </a:t>
            </a:r>
            <a:r>
              <a:rPr sz="1200" spc="-5" dirty="0">
                <a:latin typeface="Times New Roman"/>
                <a:cs typeface="Times New Roman"/>
              </a:rPr>
              <a:t>and arranged </a:t>
            </a:r>
            <a:r>
              <a:rPr sz="1200" dirty="0">
                <a:latin typeface="Times New Roman"/>
                <a:cs typeface="Times New Roman"/>
              </a:rPr>
              <a:t>in text files </a:t>
            </a:r>
            <a:r>
              <a:rPr sz="1200" spc="-5" dirty="0">
                <a:latin typeface="Times New Roman"/>
                <a:cs typeface="Times New Roman"/>
              </a:rPr>
              <a:t>which are </a:t>
            </a:r>
            <a:r>
              <a:rPr sz="1200" dirty="0">
                <a:latin typeface="Times New Roman"/>
                <a:cs typeface="Times New Roman"/>
              </a:rPr>
              <a:t>easy to </a:t>
            </a:r>
            <a:r>
              <a:rPr sz="1200" spc="-5" dirty="0">
                <a:latin typeface="Times New Roman"/>
                <a:cs typeface="Times New Roman"/>
              </a:rPr>
              <a:t>access. </a:t>
            </a:r>
            <a:r>
              <a:rPr sz="1200" dirty="0">
                <a:latin typeface="Times New Roman"/>
                <a:cs typeface="Times New Roman"/>
              </a:rPr>
              <a:t> We </a:t>
            </a:r>
            <a:r>
              <a:rPr sz="1200" spc="-5" dirty="0">
                <a:latin typeface="Times New Roman"/>
                <a:cs typeface="Times New Roman"/>
              </a:rPr>
              <a:t>train </a:t>
            </a:r>
            <a:r>
              <a:rPr sz="1200" dirty="0">
                <a:latin typeface="Times New Roman"/>
                <a:cs typeface="Times New Roman"/>
              </a:rPr>
              <a:t>our </a:t>
            </a:r>
            <a:r>
              <a:rPr sz="1200" spc="-5" dirty="0">
                <a:latin typeface="Times New Roman"/>
                <a:cs typeface="Times New Roman"/>
              </a:rPr>
              <a:t>classifier </a:t>
            </a:r>
            <a:r>
              <a:rPr sz="1200" dirty="0">
                <a:latin typeface="Times New Roman"/>
                <a:cs typeface="Times New Roman"/>
              </a:rPr>
              <a:t>from </a:t>
            </a:r>
            <a:r>
              <a:rPr sz="1200" spc="-5" dirty="0">
                <a:latin typeface="Times New Roman"/>
                <a:cs typeface="Times New Roman"/>
              </a:rPr>
              <a:t>around </a:t>
            </a:r>
            <a:r>
              <a:rPr lang="en-IN" sz="1200" dirty="0">
                <a:latin typeface="Times New Roman"/>
                <a:cs typeface="Times New Roman"/>
              </a:rPr>
              <a:t>7</a:t>
            </a:r>
            <a:r>
              <a:rPr sz="1200" dirty="0" smtClean="0">
                <a:latin typeface="Times New Roman"/>
                <a:cs typeface="Times New Roman"/>
              </a:rPr>
              <a:t>0</a:t>
            </a:r>
            <a:r>
              <a:rPr sz="1200" dirty="0">
                <a:latin typeface="Times New Roman"/>
                <a:cs typeface="Times New Roman"/>
              </a:rPr>
              <a:t>% of the data </a:t>
            </a:r>
            <a:r>
              <a:rPr sz="1200" spc="-5" dirty="0">
                <a:latin typeface="Times New Roman"/>
                <a:cs typeface="Times New Roman"/>
              </a:rPr>
              <a:t>and </a:t>
            </a:r>
            <a:r>
              <a:rPr sz="1200" dirty="0">
                <a:latin typeface="Times New Roman"/>
                <a:cs typeface="Times New Roman"/>
              </a:rPr>
              <a:t>then </a:t>
            </a:r>
            <a:r>
              <a:rPr sz="1200" spc="-5" dirty="0">
                <a:latin typeface="Times New Roman"/>
                <a:cs typeface="Times New Roman"/>
              </a:rPr>
              <a:t>we </a:t>
            </a:r>
            <a:r>
              <a:rPr sz="1200" dirty="0">
                <a:latin typeface="Times New Roman"/>
                <a:cs typeface="Times New Roman"/>
              </a:rPr>
              <a:t>test it with remaining </a:t>
            </a:r>
            <a:r>
              <a:rPr sz="1200" spc="-285" dirty="0">
                <a:latin typeface="Times New Roman"/>
                <a:cs typeface="Times New Roman"/>
              </a:rPr>
              <a:t> </a:t>
            </a:r>
            <a:r>
              <a:rPr lang="en-IN" sz="1200" dirty="0">
                <a:latin typeface="Times New Roman"/>
                <a:cs typeface="Times New Roman"/>
              </a:rPr>
              <a:t>3</a:t>
            </a:r>
            <a:r>
              <a:rPr sz="1200" dirty="0" smtClean="0">
                <a:latin typeface="Times New Roman"/>
                <a:cs typeface="Times New Roman"/>
              </a:rPr>
              <a:t>0</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to </a:t>
            </a:r>
            <a:r>
              <a:rPr sz="1200" spc="-5" dirty="0">
                <a:latin typeface="Times New Roman"/>
                <a:cs typeface="Times New Roman"/>
              </a:rPr>
              <a:t>check</a:t>
            </a:r>
            <a:r>
              <a:rPr sz="1200" dirty="0">
                <a:latin typeface="Times New Roman"/>
                <a:cs typeface="Times New Roman"/>
              </a:rPr>
              <a:t> that trained</a:t>
            </a:r>
            <a:r>
              <a:rPr sz="1200" spc="5" dirty="0">
                <a:latin typeface="Times New Roman"/>
                <a:cs typeface="Times New Roman"/>
              </a:rPr>
              <a:t> </a:t>
            </a:r>
            <a:r>
              <a:rPr sz="1200" spc="-5" dirty="0">
                <a:latin typeface="Times New Roman"/>
                <a:cs typeface="Times New Roman"/>
              </a:rPr>
              <a:t>classifier</a:t>
            </a:r>
            <a:r>
              <a:rPr sz="1200" dirty="0">
                <a:latin typeface="Times New Roman"/>
                <a:cs typeface="Times New Roman"/>
              </a:rPr>
              <a:t> </a:t>
            </a:r>
            <a:r>
              <a:rPr sz="1200" spc="-5" dirty="0">
                <a:latin typeface="Times New Roman"/>
                <a:cs typeface="Times New Roman"/>
              </a:rPr>
              <a:t>is </a:t>
            </a:r>
            <a:r>
              <a:rPr sz="1200" dirty="0">
                <a:latin typeface="Times New Roman"/>
                <a:cs typeface="Times New Roman"/>
              </a:rPr>
              <a:t>working</a:t>
            </a:r>
            <a:r>
              <a:rPr sz="1200" spc="-15" dirty="0">
                <a:latin typeface="Times New Roman"/>
                <a:cs typeface="Times New Roman"/>
              </a:rPr>
              <a:t> </a:t>
            </a:r>
            <a:r>
              <a:rPr sz="1200" dirty="0">
                <a:latin typeface="Times New Roman"/>
                <a:cs typeface="Times New Roman"/>
              </a:rPr>
              <a:t>properly</a:t>
            </a:r>
            <a:r>
              <a:rPr sz="1200" spc="-25" dirty="0">
                <a:latin typeface="Times New Roman"/>
                <a:cs typeface="Times New Roman"/>
              </a:rPr>
              <a:t> </a:t>
            </a:r>
            <a:r>
              <a:rPr sz="1200" spc="5" dirty="0">
                <a:latin typeface="Times New Roman"/>
                <a:cs typeface="Times New Roman"/>
              </a:rPr>
              <a:t>or</a:t>
            </a:r>
            <a:r>
              <a:rPr sz="1200" dirty="0">
                <a:latin typeface="Times New Roman"/>
                <a:cs typeface="Times New Roman"/>
              </a:rPr>
              <a:t> not.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359153" y="775093"/>
            <a:ext cx="5309870" cy="4304030"/>
          </a:xfrm>
          <a:prstGeom prst="rect">
            <a:avLst/>
          </a:prstGeom>
        </p:spPr>
        <p:txBody>
          <a:bodyPr vert="horz" wrap="square" lIns="0" tIns="124460" rIns="0" bIns="0" rtlCol="0">
            <a:spAutoFit/>
          </a:bodyPr>
          <a:lstStyle/>
          <a:p>
            <a:pPr marL="12700" algn="just">
              <a:lnSpc>
                <a:spcPct val="100000"/>
              </a:lnSpc>
              <a:spcBef>
                <a:spcPts val="980"/>
              </a:spcBef>
            </a:pPr>
            <a:r>
              <a:rPr sz="1400" b="1" dirty="0">
                <a:latin typeface="Times New Roman"/>
                <a:cs typeface="Times New Roman"/>
              </a:rPr>
              <a:t>4.4</a:t>
            </a:r>
            <a:r>
              <a:rPr sz="1400" b="1" spc="-30" dirty="0">
                <a:latin typeface="Times New Roman"/>
                <a:cs typeface="Times New Roman"/>
              </a:rPr>
              <a:t> </a:t>
            </a:r>
            <a:r>
              <a:rPr sz="1400" b="1" spc="-5" dirty="0">
                <a:latin typeface="Times New Roman"/>
                <a:cs typeface="Times New Roman"/>
              </a:rPr>
              <a:t>Data</a:t>
            </a:r>
            <a:r>
              <a:rPr sz="1400" b="1" spc="-20" dirty="0">
                <a:latin typeface="Times New Roman"/>
                <a:cs typeface="Times New Roman"/>
              </a:rPr>
              <a:t> </a:t>
            </a:r>
            <a:r>
              <a:rPr sz="1400" b="1" spc="-5" dirty="0">
                <a:latin typeface="Times New Roman"/>
                <a:cs typeface="Times New Roman"/>
              </a:rPr>
              <a:t>Storage</a:t>
            </a:r>
            <a:endParaRPr sz="1400" dirty="0">
              <a:latin typeface="Times New Roman"/>
              <a:cs typeface="Times New Roman"/>
            </a:endParaRPr>
          </a:p>
          <a:p>
            <a:pPr marL="12700" marR="20320" algn="just">
              <a:lnSpc>
                <a:spcPct val="143000"/>
              </a:lnSpc>
              <a:spcBef>
                <a:spcPts val="135"/>
              </a:spcBef>
            </a:pPr>
            <a:r>
              <a:rPr sz="1200" spc="-5" dirty="0">
                <a:latin typeface="Times New Roman"/>
                <a:cs typeface="Times New Roman"/>
              </a:rPr>
              <a:t>Once, </a:t>
            </a:r>
            <a:r>
              <a:rPr sz="1200" dirty="0">
                <a:latin typeface="Times New Roman"/>
                <a:cs typeface="Times New Roman"/>
              </a:rPr>
              <a:t>we </a:t>
            </a:r>
            <a:r>
              <a:rPr sz="1200" spc="-5" dirty="0">
                <a:latin typeface="Times New Roman"/>
                <a:cs typeface="Times New Roman"/>
              </a:rPr>
              <a:t>start getting </a:t>
            </a:r>
            <a:r>
              <a:rPr sz="1200" dirty="0">
                <a:latin typeface="Times New Roman"/>
                <a:cs typeface="Times New Roman"/>
              </a:rPr>
              <a:t>our </a:t>
            </a:r>
            <a:r>
              <a:rPr sz="1200" spc="-5" dirty="0">
                <a:latin typeface="Times New Roman"/>
                <a:cs typeface="Times New Roman"/>
              </a:rPr>
              <a:t>data </a:t>
            </a:r>
            <a:r>
              <a:rPr sz="1200" dirty="0">
                <a:latin typeface="Times New Roman"/>
                <a:cs typeface="Times New Roman"/>
              </a:rPr>
              <a:t>from </a:t>
            </a:r>
            <a:r>
              <a:rPr sz="1200" spc="-5" dirty="0">
                <a:latin typeface="Times New Roman"/>
                <a:cs typeface="Times New Roman"/>
              </a:rPr>
              <a:t>Twitter </a:t>
            </a:r>
            <a:r>
              <a:rPr sz="1200" dirty="0">
                <a:latin typeface="Times New Roman"/>
                <a:cs typeface="Times New Roman"/>
              </a:rPr>
              <a:t>API our next step </a:t>
            </a:r>
            <a:r>
              <a:rPr sz="1200" spc="-5" dirty="0">
                <a:latin typeface="Times New Roman"/>
                <a:cs typeface="Times New Roman"/>
              </a:rPr>
              <a:t>is </a:t>
            </a:r>
            <a:r>
              <a:rPr sz="1200" dirty="0">
                <a:latin typeface="Times New Roman"/>
                <a:cs typeface="Times New Roman"/>
              </a:rPr>
              <a:t>to store that </a:t>
            </a:r>
            <a:r>
              <a:rPr sz="1200" spc="-5" dirty="0">
                <a:latin typeface="Times New Roman"/>
                <a:cs typeface="Times New Roman"/>
              </a:rPr>
              <a:t>data so </a:t>
            </a:r>
            <a:r>
              <a:rPr sz="1200" dirty="0">
                <a:latin typeface="Times New Roman"/>
                <a:cs typeface="Times New Roman"/>
              </a:rPr>
              <a:t> that </a:t>
            </a:r>
            <a:r>
              <a:rPr sz="1200" spc="-5" dirty="0">
                <a:latin typeface="Times New Roman"/>
                <a:cs typeface="Times New Roman"/>
              </a:rPr>
              <a:t>we can </a:t>
            </a:r>
            <a:r>
              <a:rPr sz="1200" dirty="0">
                <a:latin typeface="Times New Roman"/>
                <a:cs typeface="Times New Roman"/>
              </a:rPr>
              <a:t>use it for sentiment </a:t>
            </a:r>
            <a:r>
              <a:rPr sz="1200" spc="-5" dirty="0">
                <a:latin typeface="Times New Roman"/>
                <a:cs typeface="Times New Roman"/>
              </a:rPr>
              <a:t>analysis. </a:t>
            </a:r>
            <a:r>
              <a:rPr sz="1200" dirty="0">
                <a:latin typeface="Times New Roman"/>
                <a:cs typeface="Times New Roman"/>
              </a:rPr>
              <a:t>We </a:t>
            </a:r>
            <a:r>
              <a:rPr sz="1200" spc="-5" dirty="0">
                <a:latin typeface="Times New Roman"/>
                <a:cs typeface="Times New Roman"/>
              </a:rPr>
              <a:t>ran </a:t>
            </a:r>
            <a:r>
              <a:rPr sz="1200" dirty="0">
                <a:latin typeface="Times New Roman"/>
                <a:cs typeface="Times New Roman"/>
              </a:rPr>
              <a:t>our </a:t>
            </a:r>
            <a:r>
              <a:rPr sz="1200" spc="-5" dirty="0">
                <a:latin typeface="Times New Roman"/>
                <a:cs typeface="Times New Roman"/>
              </a:rPr>
              <a:t>scripts </a:t>
            </a:r>
            <a:r>
              <a:rPr sz="1200" dirty="0">
                <a:latin typeface="Times New Roman"/>
                <a:cs typeface="Times New Roman"/>
              </a:rPr>
              <a:t>for period of month </a:t>
            </a:r>
            <a:r>
              <a:rPr sz="1200" spc="-5" dirty="0">
                <a:latin typeface="Times New Roman"/>
                <a:cs typeface="Times New Roman"/>
              </a:rPr>
              <a:t>and </a:t>
            </a:r>
            <a:r>
              <a:rPr sz="1200" dirty="0">
                <a:latin typeface="Times New Roman"/>
                <a:cs typeface="Times New Roman"/>
              </a:rPr>
              <a:t> </a:t>
            </a:r>
            <a:r>
              <a:rPr sz="1200" spc="-5" dirty="0">
                <a:latin typeface="Times New Roman"/>
                <a:cs typeface="Times New Roman"/>
              </a:rPr>
              <a:t>collect </a:t>
            </a:r>
            <a:r>
              <a:rPr sz="1200" dirty="0">
                <a:latin typeface="Times New Roman"/>
                <a:cs typeface="Times New Roman"/>
              </a:rPr>
              <a:t>the </a:t>
            </a:r>
            <a:r>
              <a:rPr sz="1200" spc="-5" dirty="0">
                <a:latin typeface="Times New Roman"/>
                <a:cs typeface="Times New Roman"/>
              </a:rPr>
              <a:t>tweets </a:t>
            </a:r>
            <a:r>
              <a:rPr sz="1200" dirty="0">
                <a:latin typeface="Times New Roman"/>
                <a:cs typeface="Times New Roman"/>
              </a:rPr>
              <a:t>for </a:t>
            </a:r>
            <a:r>
              <a:rPr sz="1200" spc="-5" dirty="0">
                <a:latin typeface="Times New Roman"/>
                <a:cs typeface="Times New Roman"/>
              </a:rPr>
              <a:t>different </a:t>
            </a:r>
            <a:r>
              <a:rPr lang="en-IN" sz="1200" spc="-5" dirty="0" smtClean="0">
                <a:latin typeface="Times New Roman"/>
                <a:cs typeface="Times New Roman"/>
              </a:rPr>
              <a:t>product services</a:t>
            </a:r>
            <a:r>
              <a:rPr sz="1200" spc="-5" dirty="0" smtClean="0">
                <a:latin typeface="Times New Roman"/>
                <a:cs typeface="Times New Roman"/>
              </a:rPr>
              <a:t>. </a:t>
            </a:r>
            <a:r>
              <a:rPr sz="1200" dirty="0">
                <a:latin typeface="Times New Roman"/>
                <a:cs typeface="Times New Roman"/>
              </a:rPr>
              <a:t>Every time </a:t>
            </a:r>
            <a:r>
              <a:rPr sz="1200" spc="-5" dirty="0">
                <a:latin typeface="Times New Roman"/>
                <a:cs typeface="Times New Roman"/>
              </a:rPr>
              <a:t>we </a:t>
            </a:r>
            <a:r>
              <a:rPr sz="1200" dirty="0">
                <a:latin typeface="Times New Roman"/>
                <a:cs typeface="Times New Roman"/>
              </a:rPr>
              <a:t>ran the </a:t>
            </a:r>
            <a:r>
              <a:rPr sz="1200" spc="-5" dirty="0">
                <a:latin typeface="Times New Roman"/>
                <a:cs typeface="Times New Roman"/>
              </a:rPr>
              <a:t>script described </a:t>
            </a:r>
            <a:r>
              <a:rPr sz="1200" dirty="0">
                <a:latin typeface="Times New Roman"/>
                <a:cs typeface="Times New Roman"/>
              </a:rPr>
              <a:t> in </a:t>
            </a:r>
            <a:r>
              <a:rPr sz="1200" spc="-5" dirty="0">
                <a:latin typeface="Times New Roman"/>
                <a:cs typeface="Times New Roman"/>
              </a:rPr>
              <a:t>figure </a:t>
            </a:r>
            <a:r>
              <a:rPr sz="1200" dirty="0">
                <a:latin typeface="Times New Roman"/>
                <a:cs typeface="Times New Roman"/>
              </a:rPr>
              <a:t>a .csv (comma</a:t>
            </a:r>
            <a:r>
              <a:rPr sz="1200" spc="5" dirty="0">
                <a:latin typeface="Times New Roman"/>
                <a:cs typeface="Times New Roman"/>
              </a:rPr>
              <a:t> </a:t>
            </a:r>
            <a:r>
              <a:rPr sz="1200" spc="-5" dirty="0">
                <a:latin typeface="Times New Roman"/>
                <a:cs typeface="Times New Roman"/>
              </a:rPr>
              <a:t>separated values)</a:t>
            </a:r>
            <a:r>
              <a:rPr sz="1200" dirty="0">
                <a:latin typeface="Times New Roman"/>
                <a:cs typeface="Times New Roman"/>
              </a:rPr>
              <a:t> file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generated which</a:t>
            </a:r>
            <a:r>
              <a:rPr sz="1200" dirty="0">
                <a:latin typeface="Times New Roman"/>
                <a:cs typeface="Times New Roman"/>
              </a:rPr>
              <a:t> </a:t>
            </a:r>
            <a:r>
              <a:rPr sz="1200" spc="-5" dirty="0">
                <a:latin typeface="Times New Roman"/>
                <a:cs typeface="Times New Roman"/>
              </a:rPr>
              <a:t>consists</a:t>
            </a:r>
            <a:r>
              <a:rPr sz="1200" spc="290" dirty="0">
                <a:latin typeface="Times New Roman"/>
                <a:cs typeface="Times New Roman"/>
              </a:rPr>
              <a:t> </a:t>
            </a:r>
            <a:r>
              <a:rPr sz="1200" dirty="0">
                <a:latin typeface="Times New Roman"/>
                <a:cs typeface="Times New Roman"/>
              </a:rPr>
              <a:t>of </a:t>
            </a:r>
            <a:r>
              <a:rPr sz="1200" spc="-5" dirty="0">
                <a:latin typeface="Times New Roman"/>
                <a:cs typeface="Times New Roman"/>
              </a:rPr>
              <a:t>tweets </a:t>
            </a:r>
            <a:r>
              <a:rPr sz="1200" dirty="0">
                <a:latin typeface="Times New Roman"/>
                <a:cs typeface="Times New Roman"/>
              </a:rPr>
              <a:t> that </a:t>
            </a:r>
            <a:r>
              <a:rPr sz="1200" spc="-5" dirty="0">
                <a:latin typeface="Times New Roman"/>
                <a:cs typeface="Times New Roman"/>
              </a:rPr>
              <a:t>are extracted from Twitter </a:t>
            </a:r>
            <a:r>
              <a:rPr sz="1200" spc="-10" dirty="0">
                <a:latin typeface="Times New Roman"/>
                <a:cs typeface="Times New Roman"/>
              </a:rPr>
              <a:t>API. </a:t>
            </a:r>
            <a:r>
              <a:rPr sz="1200" dirty="0">
                <a:latin typeface="Times New Roman"/>
                <a:cs typeface="Times New Roman"/>
              </a:rPr>
              <a:t>We </a:t>
            </a:r>
            <a:r>
              <a:rPr sz="1200" spc="-5" dirty="0">
                <a:latin typeface="Times New Roman"/>
                <a:cs typeface="Times New Roman"/>
              </a:rPr>
              <a:t>use .csv format </a:t>
            </a:r>
            <a:r>
              <a:rPr sz="1200" dirty="0">
                <a:latin typeface="Times New Roman"/>
                <a:cs typeface="Times New Roman"/>
              </a:rPr>
              <a:t>for our </a:t>
            </a:r>
            <a:r>
              <a:rPr sz="1200" spc="-5" dirty="0">
                <a:latin typeface="Times New Roman"/>
                <a:cs typeface="Times New Roman"/>
              </a:rPr>
              <a:t>collected data </a:t>
            </a:r>
            <a:r>
              <a:rPr sz="1200" dirty="0">
                <a:latin typeface="Times New Roman"/>
                <a:cs typeface="Times New Roman"/>
              </a:rPr>
              <a:t>files </a:t>
            </a:r>
            <a:r>
              <a:rPr sz="1200" spc="5" dirty="0">
                <a:latin typeface="Times New Roman"/>
                <a:cs typeface="Times New Roman"/>
              </a:rPr>
              <a:t> </a:t>
            </a:r>
            <a:r>
              <a:rPr sz="1200" spc="-5" dirty="0">
                <a:latin typeface="Times New Roman"/>
                <a:cs typeface="Times New Roman"/>
              </a:rPr>
              <a:t>because data consists </a:t>
            </a:r>
            <a:r>
              <a:rPr sz="1200" dirty="0">
                <a:latin typeface="Times New Roman"/>
                <a:cs typeface="Times New Roman"/>
              </a:rPr>
              <a:t>of many </a:t>
            </a:r>
            <a:r>
              <a:rPr sz="1200" spc="-5" dirty="0">
                <a:latin typeface="Times New Roman"/>
                <a:cs typeface="Times New Roman"/>
              </a:rPr>
              <a:t>fields. CSV separate each field </a:t>
            </a:r>
            <a:r>
              <a:rPr sz="1200" dirty="0">
                <a:latin typeface="Times New Roman"/>
                <a:cs typeface="Times New Roman"/>
              </a:rPr>
              <a:t>with a comma, thus </a:t>
            </a:r>
            <a:r>
              <a:rPr sz="1200" spc="5" dirty="0">
                <a:latin typeface="Times New Roman"/>
                <a:cs typeface="Times New Roman"/>
              </a:rPr>
              <a:t> </a:t>
            </a:r>
            <a:r>
              <a:rPr sz="1200" dirty="0">
                <a:latin typeface="Times New Roman"/>
                <a:cs typeface="Times New Roman"/>
              </a:rPr>
              <a:t>make it very </a:t>
            </a:r>
            <a:r>
              <a:rPr sz="1200" spc="-5" dirty="0">
                <a:latin typeface="Times New Roman"/>
                <a:cs typeface="Times New Roman"/>
              </a:rPr>
              <a:t>easier </a:t>
            </a:r>
            <a:r>
              <a:rPr sz="1200" dirty="0">
                <a:latin typeface="Times New Roman"/>
                <a:cs typeface="Times New Roman"/>
              </a:rPr>
              <a:t>to </a:t>
            </a:r>
            <a:r>
              <a:rPr sz="1200" spc="-5" dirty="0">
                <a:latin typeface="Times New Roman"/>
                <a:cs typeface="Times New Roman"/>
              </a:rPr>
              <a:t>access </a:t>
            </a:r>
            <a:r>
              <a:rPr sz="1200" dirty="0">
                <a:latin typeface="Times New Roman"/>
                <a:cs typeface="Times New Roman"/>
              </a:rPr>
              <a:t>the </a:t>
            </a:r>
            <a:r>
              <a:rPr sz="1200" spc="-5" dirty="0">
                <a:latin typeface="Times New Roman"/>
                <a:cs typeface="Times New Roman"/>
              </a:rPr>
              <a:t>particular field which consists </a:t>
            </a:r>
            <a:r>
              <a:rPr sz="1200" dirty="0">
                <a:latin typeface="Times New Roman"/>
                <a:cs typeface="Times New Roman"/>
              </a:rPr>
              <a:t>of text. </a:t>
            </a:r>
            <a:r>
              <a:rPr sz="1200" spc="-5" dirty="0">
                <a:latin typeface="Times New Roman"/>
                <a:cs typeface="Times New Roman"/>
              </a:rPr>
              <a:t>CSV </a:t>
            </a:r>
            <a:r>
              <a:rPr sz="1200" dirty="0">
                <a:latin typeface="Times New Roman"/>
                <a:cs typeface="Times New Roman"/>
              </a:rPr>
              <a:t>files </a:t>
            </a:r>
            <a:r>
              <a:rPr sz="1200" spc="-5" dirty="0">
                <a:latin typeface="Times New Roman"/>
                <a:cs typeface="Times New Roman"/>
              </a:rPr>
              <a:t>also </a:t>
            </a:r>
            <a:r>
              <a:rPr sz="1200" dirty="0">
                <a:latin typeface="Times New Roman"/>
                <a:cs typeface="Times New Roman"/>
              </a:rPr>
              <a:t> </a:t>
            </a:r>
            <a:r>
              <a:rPr sz="1200" spc="-5" dirty="0">
                <a:latin typeface="Times New Roman"/>
                <a:cs typeface="Times New Roman"/>
              </a:rPr>
              <a:t>provide</a:t>
            </a:r>
            <a:r>
              <a:rPr sz="1200" dirty="0">
                <a:latin typeface="Times New Roman"/>
                <a:cs typeface="Times New Roman"/>
              </a:rPr>
              <a:t> </a:t>
            </a:r>
            <a:r>
              <a:rPr sz="1200" spc="-5" dirty="0">
                <a:latin typeface="Times New Roman"/>
                <a:cs typeface="Times New Roman"/>
              </a:rPr>
              <a:t>faster</a:t>
            </a:r>
            <a:r>
              <a:rPr sz="1200" dirty="0">
                <a:latin typeface="Times New Roman"/>
                <a:cs typeface="Times New Roman"/>
              </a:rPr>
              <a:t> </a:t>
            </a:r>
            <a:r>
              <a:rPr sz="1200" spc="-5" dirty="0">
                <a:latin typeface="Times New Roman"/>
                <a:cs typeface="Times New Roman"/>
              </a:rPr>
              <a:t>read/write</a:t>
            </a:r>
            <a:r>
              <a:rPr sz="1200" spc="5" dirty="0">
                <a:latin typeface="Times New Roman"/>
                <a:cs typeface="Times New Roman"/>
              </a:rPr>
              <a:t> </a:t>
            </a:r>
            <a:r>
              <a:rPr sz="1200" dirty="0">
                <a:latin typeface="Times New Roman"/>
                <a:cs typeface="Times New Roman"/>
              </a:rPr>
              <a:t>time </a:t>
            </a:r>
            <a:r>
              <a:rPr sz="1200" spc="-10" dirty="0">
                <a:latin typeface="Times New Roman"/>
                <a:cs typeface="Times New Roman"/>
              </a:rPr>
              <a:t>as</a:t>
            </a:r>
            <a:r>
              <a:rPr sz="1200" dirty="0">
                <a:latin typeface="Times New Roman"/>
                <a:cs typeface="Times New Roman"/>
              </a:rPr>
              <a:t> </a:t>
            </a:r>
            <a:r>
              <a:rPr sz="1200" spc="-5" dirty="0">
                <a:latin typeface="Times New Roman"/>
                <a:cs typeface="Times New Roman"/>
              </a:rPr>
              <a:t>compared</a:t>
            </a:r>
            <a:r>
              <a:rPr sz="1200" dirty="0">
                <a:latin typeface="Times New Roman"/>
                <a:cs typeface="Times New Roman"/>
              </a:rPr>
              <a:t> to others.</a:t>
            </a:r>
          </a:p>
          <a:p>
            <a:pPr>
              <a:lnSpc>
                <a:spcPct val="100000"/>
              </a:lnSpc>
              <a:spcBef>
                <a:spcPts val="40"/>
              </a:spcBef>
            </a:pPr>
            <a:endParaRPr sz="1850" dirty="0">
              <a:latin typeface="Times New Roman"/>
              <a:cs typeface="Times New Roman"/>
            </a:endParaRPr>
          </a:p>
          <a:p>
            <a:pPr marL="12700" marR="5080" algn="just">
              <a:lnSpc>
                <a:spcPct val="143000"/>
              </a:lnSpc>
            </a:pPr>
            <a:r>
              <a:rPr sz="1200" dirty="0">
                <a:latin typeface="Times New Roman"/>
                <a:cs typeface="Times New Roman"/>
              </a:rPr>
              <a:t>We</a:t>
            </a:r>
            <a:r>
              <a:rPr sz="1200" spc="5" dirty="0">
                <a:latin typeface="Times New Roman"/>
                <a:cs typeface="Times New Roman"/>
              </a:rPr>
              <a:t> </a:t>
            </a:r>
            <a:r>
              <a:rPr sz="1200" dirty="0">
                <a:latin typeface="Times New Roman"/>
                <a:cs typeface="Times New Roman"/>
              </a:rPr>
              <a:t>make</a:t>
            </a:r>
            <a:r>
              <a:rPr sz="1200" spc="5" dirty="0">
                <a:latin typeface="Times New Roman"/>
                <a:cs typeface="Times New Roman"/>
              </a:rPr>
              <a:t> </a:t>
            </a:r>
            <a:r>
              <a:rPr sz="1200" spc="-5" dirty="0">
                <a:latin typeface="Times New Roman"/>
                <a:cs typeface="Times New Roman"/>
              </a:rPr>
              <a:t>separate</a:t>
            </a:r>
            <a:r>
              <a:rPr sz="1200" dirty="0">
                <a:latin typeface="Times New Roman"/>
                <a:cs typeface="Times New Roman"/>
              </a:rPr>
              <a:t> </a:t>
            </a:r>
            <a:r>
              <a:rPr sz="1200" spc="-5" dirty="0">
                <a:latin typeface="Times New Roman"/>
                <a:cs typeface="Times New Roman"/>
              </a:rPr>
              <a:t>directories</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store</a:t>
            </a:r>
            <a:r>
              <a:rPr sz="1200" spc="5" dirty="0">
                <a:latin typeface="Times New Roman"/>
                <a:cs typeface="Times New Roman"/>
              </a:rPr>
              <a:t> </a:t>
            </a:r>
            <a:r>
              <a:rPr sz="1200" spc="-5" dirty="0">
                <a:latin typeface="Times New Roman"/>
                <a:cs typeface="Times New Roman"/>
              </a:rPr>
              <a:t>tweets</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different</a:t>
            </a:r>
            <a:r>
              <a:rPr sz="1200" dirty="0">
                <a:latin typeface="Times New Roman"/>
                <a:cs typeface="Times New Roman"/>
              </a:rPr>
              <a:t> </a:t>
            </a:r>
            <a:r>
              <a:rPr lang="en-IN" sz="1200" spc="-5" dirty="0" smtClean="0">
                <a:latin typeface="Times New Roman"/>
                <a:cs typeface="Times New Roman"/>
              </a:rPr>
              <a:t>product services se</a:t>
            </a:r>
            <a:r>
              <a:rPr sz="1200" dirty="0" smtClean="0">
                <a:latin typeface="Times New Roman"/>
                <a:cs typeface="Times New Roman"/>
              </a:rPr>
              <a:t>for </a:t>
            </a:r>
            <a:r>
              <a:rPr sz="1200" spc="5" dirty="0" smtClean="0">
                <a:latin typeface="Times New Roman"/>
                <a:cs typeface="Times New Roman"/>
              </a:rPr>
              <a:t> </a:t>
            </a:r>
            <a:r>
              <a:rPr sz="1200" spc="-5" dirty="0">
                <a:latin typeface="Times New Roman"/>
                <a:cs typeface="Times New Roman"/>
              </a:rPr>
              <a:t>respective </a:t>
            </a:r>
            <a:r>
              <a:rPr sz="1200" dirty="0">
                <a:latin typeface="Times New Roman"/>
                <a:cs typeface="Times New Roman"/>
              </a:rPr>
              <a:t>month. We store them in our </a:t>
            </a:r>
            <a:r>
              <a:rPr sz="1200" spc="-5" dirty="0">
                <a:latin typeface="Times New Roman"/>
                <a:cs typeface="Times New Roman"/>
              </a:rPr>
              <a:t>hard drive from where </a:t>
            </a:r>
            <a:r>
              <a:rPr sz="1200" dirty="0">
                <a:latin typeface="Times New Roman"/>
                <a:cs typeface="Times New Roman"/>
              </a:rPr>
              <a:t>these can be easily </a:t>
            </a:r>
            <a:r>
              <a:rPr sz="1200" spc="5" dirty="0">
                <a:latin typeface="Times New Roman"/>
                <a:cs typeface="Times New Roman"/>
              </a:rPr>
              <a:t> </a:t>
            </a:r>
            <a:r>
              <a:rPr sz="1200" spc="-5" dirty="0">
                <a:latin typeface="Times New Roman"/>
                <a:cs typeface="Times New Roman"/>
              </a:rPr>
              <a:t>imported </a:t>
            </a:r>
            <a:r>
              <a:rPr sz="1200" dirty="0">
                <a:latin typeface="Times New Roman"/>
                <a:cs typeface="Times New Roman"/>
              </a:rPr>
              <a:t>to our </a:t>
            </a:r>
            <a:r>
              <a:rPr sz="1200" spc="-5" dirty="0">
                <a:latin typeface="Times New Roman"/>
                <a:cs typeface="Times New Roman"/>
              </a:rPr>
              <a:t>snippet </a:t>
            </a:r>
            <a:r>
              <a:rPr sz="1200" dirty="0">
                <a:latin typeface="Times New Roman"/>
                <a:cs typeface="Times New Roman"/>
              </a:rPr>
              <a:t>and </a:t>
            </a:r>
            <a:r>
              <a:rPr sz="1200" spc="-5" dirty="0">
                <a:latin typeface="Times New Roman"/>
                <a:cs typeface="Times New Roman"/>
              </a:rPr>
              <a:t>further </a:t>
            </a:r>
            <a:r>
              <a:rPr sz="1200" dirty="0">
                <a:latin typeface="Times New Roman"/>
                <a:cs typeface="Times New Roman"/>
              </a:rPr>
              <a:t>proceed for analysis. Once </a:t>
            </a:r>
            <a:r>
              <a:rPr sz="1200" spc="-5" dirty="0">
                <a:latin typeface="Times New Roman"/>
                <a:cs typeface="Times New Roman"/>
              </a:rPr>
              <a:t>we stored </a:t>
            </a:r>
            <a:r>
              <a:rPr sz="1200" dirty="0">
                <a:latin typeface="Times New Roman"/>
                <a:cs typeface="Times New Roman"/>
              </a:rPr>
              <a:t>our tweet we </a:t>
            </a:r>
            <a:r>
              <a:rPr sz="1200" spc="5" dirty="0">
                <a:latin typeface="Times New Roman"/>
                <a:cs typeface="Times New Roman"/>
              </a:rPr>
              <a:t> </a:t>
            </a:r>
            <a:r>
              <a:rPr sz="1200" spc="-5" dirty="0">
                <a:latin typeface="Times New Roman"/>
                <a:cs typeface="Times New Roman"/>
              </a:rPr>
              <a:t>have </a:t>
            </a:r>
            <a:r>
              <a:rPr sz="1200" dirty="0">
                <a:latin typeface="Times New Roman"/>
                <a:cs typeface="Times New Roman"/>
              </a:rPr>
              <a:t>to </a:t>
            </a:r>
            <a:r>
              <a:rPr sz="1200" spc="-5" dirty="0">
                <a:latin typeface="Times New Roman"/>
                <a:cs typeface="Times New Roman"/>
              </a:rPr>
              <a:t>pre process </a:t>
            </a:r>
            <a:r>
              <a:rPr sz="1200" dirty="0">
                <a:latin typeface="Times New Roman"/>
                <a:cs typeface="Times New Roman"/>
              </a:rPr>
              <a:t>the data </a:t>
            </a:r>
            <a:r>
              <a:rPr sz="1200" spc="-5" dirty="0">
                <a:latin typeface="Times New Roman"/>
                <a:cs typeface="Times New Roman"/>
              </a:rPr>
              <a:t>stored </a:t>
            </a:r>
            <a:r>
              <a:rPr sz="1200" dirty="0">
                <a:latin typeface="Times New Roman"/>
                <a:cs typeface="Times New Roman"/>
              </a:rPr>
              <a:t>before applying it to </a:t>
            </a:r>
            <a:r>
              <a:rPr sz="1200" spc="-5" dirty="0">
                <a:latin typeface="Times New Roman"/>
                <a:cs typeface="Times New Roman"/>
              </a:rPr>
              <a:t>classifier because </a:t>
            </a:r>
            <a:r>
              <a:rPr sz="1200" dirty="0">
                <a:latin typeface="Times New Roman"/>
                <a:cs typeface="Times New Roman"/>
              </a:rPr>
              <a:t>the </a:t>
            </a:r>
            <a:r>
              <a:rPr sz="1200" spc="-5" dirty="0">
                <a:latin typeface="Times New Roman"/>
                <a:cs typeface="Times New Roman"/>
              </a:rPr>
              <a:t>data we </a:t>
            </a:r>
            <a:r>
              <a:rPr sz="1200" dirty="0">
                <a:latin typeface="Times New Roman"/>
                <a:cs typeface="Times New Roman"/>
              </a:rPr>
              <a:t> </a:t>
            </a:r>
            <a:r>
              <a:rPr sz="1200" spc="-5" dirty="0">
                <a:latin typeface="Times New Roman"/>
                <a:cs typeface="Times New Roman"/>
              </a:rPr>
              <a:t>collect from </a:t>
            </a:r>
            <a:r>
              <a:rPr sz="1200" dirty="0">
                <a:latin typeface="Times New Roman"/>
                <a:cs typeface="Times New Roman"/>
              </a:rPr>
              <a:t>API </a:t>
            </a:r>
            <a:r>
              <a:rPr sz="1200" spc="-5" dirty="0">
                <a:latin typeface="Times New Roman"/>
                <a:cs typeface="Times New Roman"/>
              </a:rPr>
              <a:t>is </a:t>
            </a:r>
            <a:r>
              <a:rPr sz="1200" dirty="0">
                <a:latin typeface="Times New Roman"/>
                <a:cs typeface="Times New Roman"/>
              </a:rPr>
              <a:t>not fit for </a:t>
            </a:r>
            <a:r>
              <a:rPr sz="1200" spc="-5" dirty="0">
                <a:latin typeface="Times New Roman"/>
                <a:cs typeface="Times New Roman"/>
              </a:rPr>
              <a:t>mining. Therefore </a:t>
            </a:r>
            <a:r>
              <a:rPr sz="1200" dirty="0">
                <a:latin typeface="Times New Roman"/>
                <a:cs typeface="Times New Roman"/>
              </a:rPr>
              <a:t>pre-processing the data </a:t>
            </a:r>
            <a:r>
              <a:rPr sz="1200" spc="-5" dirty="0">
                <a:latin typeface="Times New Roman"/>
                <a:cs typeface="Times New Roman"/>
              </a:rPr>
              <a:t>is </a:t>
            </a:r>
            <a:r>
              <a:rPr sz="1200" dirty="0">
                <a:latin typeface="Times New Roman"/>
                <a:cs typeface="Times New Roman"/>
              </a:rPr>
              <a:t>our next </a:t>
            </a:r>
            <a:r>
              <a:rPr sz="1200" spc="5" dirty="0">
                <a:latin typeface="Times New Roman"/>
                <a:cs typeface="Times New Roman"/>
              </a:rPr>
              <a:t> </a:t>
            </a:r>
            <a:r>
              <a:rPr sz="1200" dirty="0">
                <a:latin typeface="Times New Roman"/>
                <a:cs typeface="Times New Roman"/>
              </a:rPr>
              <a:t>step. </a:t>
            </a:r>
            <a:r>
              <a:rPr sz="1200" spc="-5" dirty="0">
                <a:latin typeface="Times New Roman"/>
                <a:cs typeface="Times New Roman"/>
              </a:rPr>
              <a:t>Figure </a:t>
            </a:r>
            <a:r>
              <a:rPr sz="1200" dirty="0">
                <a:latin typeface="Times New Roman"/>
                <a:cs typeface="Times New Roman"/>
              </a:rPr>
              <a:t>4.3 </a:t>
            </a:r>
            <a:r>
              <a:rPr sz="1200" spc="-5" dirty="0">
                <a:latin typeface="Times New Roman"/>
                <a:cs typeface="Times New Roman"/>
              </a:rPr>
              <a:t>shows</a:t>
            </a:r>
            <a:r>
              <a:rPr sz="1200" spc="10" dirty="0">
                <a:latin typeface="Times New Roman"/>
                <a:cs typeface="Times New Roman"/>
              </a:rPr>
              <a:t> </a:t>
            </a:r>
            <a:r>
              <a:rPr sz="1200" spc="-5" dirty="0">
                <a:latin typeface="Times New Roman"/>
                <a:cs typeface="Times New Roman"/>
              </a:rPr>
              <a:t>glimpse</a:t>
            </a:r>
            <a:r>
              <a:rPr sz="1200" dirty="0">
                <a:latin typeface="Times New Roman"/>
                <a:cs typeface="Times New Roman"/>
              </a:rPr>
              <a:t> </a:t>
            </a:r>
            <a:r>
              <a:rPr sz="1200" spc="-5" dirty="0">
                <a:latin typeface="Times New Roman"/>
                <a:cs typeface="Times New Roman"/>
              </a:rPr>
              <a:t>of</a:t>
            </a:r>
            <a:r>
              <a:rPr sz="1200" dirty="0">
                <a:latin typeface="Times New Roman"/>
                <a:cs typeface="Times New Roman"/>
              </a:rPr>
              <a:t> </a:t>
            </a:r>
            <a:r>
              <a:rPr sz="1200" spc="-5" dirty="0">
                <a:latin typeface="Times New Roman"/>
                <a:cs typeface="Times New Roman"/>
              </a:rPr>
              <a:t>different</a:t>
            </a:r>
            <a:r>
              <a:rPr sz="1200" spc="20" dirty="0">
                <a:latin typeface="Times New Roman"/>
                <a:cs typeface="Times New Roman"/>
              </a:rPr>
              <a:t> </a:t>
            </a:r>
            <a:r>
              <a:rPr sz="1200" dirty="0">
                <a:latin typeface="Times New Roman"/>
                <a:cs typeface="Times New Roman"/>
              </a:rPr>
              <a:t>files </a:t>
            </a:r>
            <a:r>
              <a:rPr sz="1200" spc="-5" dirty="0">
                <a:latin typeface="Times New Roman"/>
                <a:cs typeface="Times New Roman"/>
              </a:rPr>
              <a:t>stored</a:t>
            </a:r>
            <a:r>
              <a:rPr sz="1200" dirty="0">
                <a:latin typeface="Times New Roman"/>
                <a:cs typeface="Times New Roman"/>
              </a:rPr>
              <a:t> in </a:t>
            </a:r>
            <a:r>
              <a:rPr sz="1200" spc="-5" dirty="0">
                <a:latin typeface="Times New Roman"/>
                <a:cs typeface="Times New Roman"/>
              </a:rPr>
              <a:t>hard</a:t>
            </a:r>
            <a:r>
              <a:rPr sz="1200" dirty="0">
                <a:latin typeface="Times New Roman"/>
                <a:cs typeface="Times New Roman"/>
              </a:rPr>
              <a:t> drive.</a:t>
            </a:r>
          </a:p>
        </p:txBody>
      </p:sp>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25</a:t>
            </a:r>
          </a:p>
        </p:txBody>
      </p:sp>
      <p:sp>
        <p:nvSpPr>
          <p:cNvPr id="4" name="object 4"/>
          <p:cNvSpPr txBox="1"/>
          <p:nvPr/>
        </p:nvSpPr>
        <p:spPr>
          <a:xfrm>
            <a:off x="1359153" y="7445502"/>
            <a:ext cx="5297170" cy="2136140"/>
          </a:xfrm>
          <a:prstGeom prst="rect">
            <a:avLst/>
          </a:prstGeom>
        </p:spPr>
        <p:txBody>
          <a:bodyPr vert="horz" wrap="square" lIns="0" tIns="12700" rIns="0" bIns="0" rtlCol="0">
            <a:spAutoFit/>
          </a:bodyPr>
          <a:lstStyle/>
          <a:p>
            <a:pPr marL="6985" algn="ctr">
              <a:lnSpc>
                <a:spcPct val="100000"/>
              </a:lnSpc>
              <a:spcBef>
                <a:spcPts val="100"/>
              </a:spcBef>
            </a:pPr>
            <a:r>
              <a:rPr sz="1200" b="1" spc="-5" dirty="0">
                <a:latin typeface="Times New Roman"/>
                <a:cs typeface="Times New Roman"/>
              </a:rPr>
              <a:t>Figure</a:t>
            </a:r>
            <a:r>
              <a:rPr sz="1200" b="1" spc="-10" dirty="0">
                <a:latin typeface="Times New Roman"/>
                <a:cs typeface="Times New Roman"/>
              </a:rPr>
              <a:t> </a:t>
            </a:r>
            <a:r>
              <a:rPr sz="1200" b="1" dirty="0">
                <a:latin typeface="Times New Roman"/>
                <a:cs typeface="Times New Roman"/>
              </a:rPr>
              <a:t>4.3</a:t>
            </a:r>
            <a:r>
              <a:rPr sz="1200" b="1" spc="15" dirty="0">
                <a:latin typeface="Times New Roman"/>
                <a:cs typeface="Times New Roman"/>
              </a:rPr>
              <a:t> </a:t>
            </a:r>
            <a:r>
              <a:rPr sz="1200" spc="-5" dirty="0">
                <a:latin typeface="Times New Roman"/>
                <a:cs typeface="Times New Roman"/>
              </a:rPr>
              <a:t>Database </a:t>
            </a:r>
            <a:r>
              <a:rPr sz="1200" dirty="0">
                <a:latin typeface="Times New Roman"/>
                <a:cs typeface="Times New Roman"/>
              </a:rPr>
              <a:t>of </a:t>
            </a:r>
            <a:r>
              <a:rPr sz="1200" spc="-5" dirty="0">
                <a:latin typeface="Times New Roman"/>
                <a:cs typeface="Times New Roman"/>
              </a:rPr>
              <a:t>collected</a:t>
            </a:r>
            <a:r>
              <a:rPr sz="1200" dirty="0">
                <a:latin typeface="Times New Roman"/>
                <a:cs typeface="Times New Roman"/>
              </a:rPr>
              <a:t> </a:t>
            </a:r>
            <a:r>
              <a:rPr sz="1200" spc="-5" dirty="0">
                <a:latin typeface="Times New Roman"/>
                <a:cs typeface="Times New Roman"/>
              </a:rPr>
              <a:t>tweets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15"/>
              </a:spcBef>
            </a:pPr>
            <a:endParaRPr sz="1350" dirty="0">
              <a:latin typeface="Times New Roman"/>
              <a:cs typeface="Times New Roman"/>
            </a:endParaRPr>
          </a:p>
          <a:p>
            <a:pPr marL="12700" algn="just">
              <a:lnSpc>
                <a:spcPct val="100000"/>
              </a:lnSpc>
            </a:pPr>
            <a:r>
              <a:rPr sz="1400" b="1" dirty="0">
                <a:latin typeface="Times New Roman"/>
                <a:cs typeface="Times New Roman"/>
              </a:rPr>
              <a:t>4.5</a:t>
            </a:r>
            <a:r>
              <a:rPr sz="1400" b="1" spc="-20" dirty="0">
                <a:latin typeface="Times New Roman"/>
                <a:cs typeface="Times New Roman"/>
              </a:rPr>
              <a:t> </a:t>
            </a:r>
            <a:r>
              <a:rPr sz="1400" b="1" spc="-5" dirty="0">
                <a:latin typeface="Times New Roman"/>
                <a:cs typeface="Times New Roman"/>
              </a:rPr>
              <a:t>Data</a:t>
            </a:r>
            <a:r>
              <a:rPr sz="1400" b="1" spc="-15" dirty="0">
                <a:latin typeface="Times New Roman"/>
                <a:cs typeface="Times New Roman"/>
              </a:rPr>
              <a:t> </a:t>
            </a:r>
            <a:r>
              <a:rPr sz="1400" b="1" spc="-5" dirty="0">
                <a:latin typeface="Times New Roman"/>
                <a:cs typeface="Times New Roman"/>
              </a:rPr>
              <a:t>Pre-Processing</a:t>
            </a:r>
            <a:endParaRPr sz="1400" dirty="0">
              <a:latin typeface="Times New Roman"/>
              <a:cs typeface="Times New Roman"/>
            </a:endParaRPr>
          </a:p>
          <a:p>
            <a:pPr marL="12700" marR="5080" algn="just">
              <a:lnSpc>
                <a:spcPct val="142500"/>
              </a:lnSpc>
              <a:spcBef>
                <a:spcPts val="175"/>
              </a:spcBef>
            </a:pPr>
            <a:r>
              <a:rPr sz="1200" spc="-5" dirty="0">
                <a:latin typeface="Times New Roman"/>
                <a:cs typeface="Times New Roman"/>
              </a:rPr>
              <a:t>Data obtained </a:t>
            </a:r>
            <a:r>
              <a:rPr sz="1200" dirty="0">
                <a:latin typeface="Times New Roman"/>
                <a:cs typeface="Times New Roman"/>
              </a:rPr>
              <a:t>from twitter </a:t>
            </a:r>
            <a:r>
              <a:rPr sz="1200" spc="-5" dirty="0">
                <a:latin typeface="Times New Roman"/>
                <a:cs typeface="Times New Roman"/>
              </a:rPr>
              <a:t>is </a:t>
            </a:r>
            <a:r>
              <a:rPr sz="1200" dirty="0">
                <a:latin typeface="Times New Roman"/>
                <a:cs typeface="Times New Roman"/>
              </a:rPr>
              <a:t>not fit for </a:t>
            </a:r>
            <a:r>
              <a:rPr sz="1200" spc="-5" dirty="0">
                <a:latin typeface="Times New Roman"/>
                <a:cs typeface="Times New Roman"/>
              </a:rPr>
              <a:t>extracting features. </a:t>
            </a:r>
            <a:r>
              <a:rPr sz="1200" dirty="0">
                <a:latin typeface="Times New Roman"/>
                <a:cs typeface="Times New Roman"/>
              </a:rPr>
              <a:t>Mostly </a:t>
            </a:r>
            <a:r>
              <a:rPr sz="1200" spc="-5" dirty="0">
                <a:latin typeface="Times New Roman"/>
                <a:cs typeface="Times New Roman"/>
              </a:rPr>
              <a:t>tweets consists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message</a:t>
            </a:r>
            <a:r>
              <a:rPr sz="1200" dirty="0">
                <a:latin typeface="Times New Roman"/>
                <a:cs typeface="Times New Roman"/>
              </a:rPr>
              <a:t> along</a:t>
            </a:r>
            <a:r>
              <a:rPr sz="1200" spc="5" dirty="0">
                <a:latin typeface="Times New Roman"/>
                <a:cs typeface="Times New Roman"/>
              </a:rPr>
              <a:t> </a:t>
            </a:r>
            <a:r>
              <a:rPr sz="1200" dirty="0">
                <a:latin typeface="Times New Roman"/>
                <a:cs typeface="Times New Roman"/>
              </a:rPr>
              <a:t>with</a:t>
            </a:r>
            <a:r>
              <a:rPr sz="1200" spc="5" dirty="0">
                <a:latin typeface="Times New Roman"/>
                <a:cs typeface="Times New Roman"/>
              </a:rPr>
              <a:t> </a:t>
            </a:r>
            <a:r>
              <a:rPr sz="1200" spc="-5" dirty="0">
                <a:latin typeface="Times New Roman"/>
                <a:cs typeface="Times New Roman"/>
              </a:rPr>
              <a:t>usernames,</a:t>
            </a:r>
            <a:r>
              <a:rPr sz="1200" dirty="0">
                <a:latin typeface="Times New Roman"/>
                <a:cs typeface="Times New Roman"/>
              </a:rPr>
              <a:t> empty</a:t>
            </a:r>
            <a:r>
              <a:rPr sz="1200" spc="5" dirty="0">
                <a:latin typeface="Times New Roman"/>
                <a:cs typeface="Times New Roman"/>
              </a:rPr>
              <a:t> </a:t>
            </a:r>
            <a:r>
              <a:rPr sz="1200" dirty="0">
                <a:latin typeface="Times New Roman"/>
                <a:cs typeface="Times New Roman"/>
              </a:rPr>
              <a:t>spaces,</a:t>
            </a:r>
            <a:r>
              <a:rPr sz="1200" spc="5" dirty="0">
                <a:latin typeface="Times New Roman"/>
                <a:cs typeface="Times New Roman"/>
              </a:rPr>
              <a:t> </a:t>
            </a:r>
            <a:r>
              <a:rPr sz="1200" spc="-5" dirty="0">
                <a:latin typeface="Times New Roman"/>
                <a:cs typeface="Times New Roman"/>
              </a:rPr>
              <a:t>special</a:t>
            </a:r>
            <a:r>
              <a:rPr sz="1200" dirty="0">
                <a:latin typeface="Times New Roman"/>
                <a:cs typeface="Times New Roman"/>
              </a:rPr>
              <a:t> </a:t>
            </a:r>
            <a:r>
              <a:rPr sz="1200" spc="-5" dirty="0">
                <a:latin typeface="Times New Roman"/>
                <a:cs typeface="Times New Roman"/>
              </a:rPr>
              <a:t>characters,</a:t>
            </a:r>
            <a:r>
              <a:rPr sz="1200" dirty="0">
                <a:latin typeface="Times New Roman"/>
                <a:cs typeface="Times New Roman"/>
              </a:rPr>
              <a:t> stop</a:t>
            </a:r>
            <a:r>
              <a:rPr sz="1200" spc="5" dirty="0">
                <a:latin typeface="Times New Roman"/>
                <a:cs typeface="Times New Roman"/>
              </a:rPr>
              <a:t> </a:t>
            </a:r>
            <a:r>
              <a:rPr sz="1200" spc="-5" dirty="0">
                <a:latin typeface="Times New Roman"/>
                <a:cs typeface="Times New Roman"/>
              </a:rPr>
              <a:t>words, </a:t>
            </a:r>
            <a:r>
              <a:rPr sz="1200" dirty="0">
                <a:latin typeface="Times New Roman"/>
                <a:cs typeface="Times New Roman"/>
              </a:rPr>
              <a:t> </a:t>
            </a:r>
            <a:r>
              <a:rPr sz="1200" spc="-5" dirty="0">
                <a:latin typeface="Times New Roman"/>
                <a:cs typeface="Times New Roman"/>
              </a:rPr>
              <a:t>emoticons,</a:t>
            </a:r>
            <a:r>
              <a:rPr sz="1200" spc="60" dirty="0">
                <a:latin typeface="Times New Roman"/>
                <a:cs typeface="Times New Roman"/>
              </a:rPr>
              <a:t> </a:t>
            </a:r>
            <a:r>
              <a:rPr sz="1200" spc="-5" dirty="0">
                <a:latin typeface="Times New Roman"/>
                <a:cs typeface="Times New Roman"/>
              </a:rPr>
              <a:t>abbreviations,</a:t>
            </a:r>
            <a:r>
              <a:rPr sz="1200" spc="60" dirty="0">
                <a:latin typeface="Times New Roman"/>
                <a:cs typeface="Times New Roman"/>
              </a:rPr>
              <a:t> </a:t>
            </a:r>
            <a:r>
              <a:rPr sz="1200" spc="-5" dirty="0">
                <a:latin typeface="Times New Roman"/>
                <a:cs typeface="Times New Roman"/>
              </a:rPr>
              <a:t>hash</a:t>
            </a:r>
            <a:r>
              <a:rPr sz="1200" spc="60" dirty="0">
                <a:latin typeface="Times New Roman"/>
                <a:cs typeface="Times New Roman"/>
              </a:rPr>
              <a:t> </a:t>
            </a:r>
            <a:r>
              <a:rPr sz="1200" spc="-5" dirty="0">
                <a:latin typeface="Times New Roman"/>
                <a:cs typeface="Times New Roman"/>
              </a:rPr>
              <a:t>tags,</a:t>
            </a:r>
            <a:r>
              <a:rPr sz="1200" spc="75" dirty="0">
                <a:latin typeface="Times New Roman"/>
                <a:cs typeface="Times New Roman"/>
              </a:rPr>
              <a:t> </a:t>
            </a:r>
            <a:r>
              <a:rPr sz="1200" dirty="0">
                <a:latin typeface="Times New Roman"/>
                <a:cs typeface="Times New Roman"/>
              </a:rPr>
              <a:t>time</a:t>
            </a:r>
            <a:r>
              <a:rPr sz="1200" spc="60" dirty="0">
                <a:latin typeface="Times New Roman"/>
                <a:cs typeface="Times New Roman"/>
              </a:rPr>
              <a:t> </a:t>
            </a:r>
            <a:r>
              <a:rPr sz="1200" spc="-5" dirty="0">
                <a:latin typeface="Times New Roman"/>
                <a:cs typeface="Times New Roman"/>
              </a:rPr>
              <a:t>stamps,</a:t>
            </a:r>
            <a:r>
              <a:rPr sz="1200" spc="65" dirty="0">
                <a:latin typeface="Times New Roman"/>
                <a:cs typeface="Times New Roman"/>
              </a:rPr>
              <a:t> </a:t>
            </a:r>
            <a:r>
              <a:rPr sz="1200" spc="-5" dirty="0">
                <a:latin typeface="Times New Roman"/>
                <a:cs typeface="Times New Roman"/>
              </a:rPr>
              <a:t>URL’s</a:t>
            </a:r>
            <a:r>
              <a:rPr sz="1200" spc="60" dirty="0">
                <a:latin typeface="Times New Roman"/>
                <a:cs typeface="Times New Roman"/>
              </a:rPr>
              <a:t> </a:t>
            </a:r>
            <a:r>
              <a:rPr sz="1200" dirty="0">
                <a:latin typeface="Times New Roman"/>
                <a:cs typeface="Times New Roman"/>
              </a:rPr>
              <a:t>,etc.</a:t>
            </a:r>
            <a:r>
              <a:rPr sz="1200" spc="60" dirty="0">
                <a:latin typeface="Times New Roman"/>
                <a:cs typeface="Times New Roman"/>
              </a:rPr>
              <a:t> </a:t>
            </a:r>
            <a:r>
              <a:rPr sz="1200" dirty="0">
                <a:latin typeface="Times New Roman"/>
                <a:cs typeface="Times New Roman"/>
              </a:rPr>
              <a:t>Thus</a:t>
            </a:r>
            <a:r>
              <a:rPr sz="1200" spc="65" dirty="0">
                <a:latin typeface="Times New Roman"/>
                <a:cs typeface="Times New Roman"/>
              </a:rPr>
              <a:t> </a:t>
            </a:r>
            <a:r>
              <a:rPr sz="1200" dirty="0">
                <a:latin typeface="Times New Roman"/>
                <a:cs typeface="Times New Roman"/>
              </a:rPr>
              <a:t>to</a:t>
            </a:r>
            <a:r>
              <a:rPr sz="1200" spc="75" dirty="0">
                <a:latin typeface="Times New Roman"/>
                <a:cs typeface="Times New Roman"/>
              </a:rPr>
              <a:t> </a:t>
            </a:r>
            <a:r>
              <a:rPr sz="1200" dirty="0">
                <a:latin typeface="Times New Roman"/>
                <a:cs typeface="Times New Roman"/>
              </a:rPr>
              <a:t>make</a:t>
            </a:r>
            <a:r>
              <a:rPr sz="1200" spc="55" dirty="0">
                <a:latin typeface="Times New Roman"/>
                <a:cs typeface="Times New Roman"/>
              </a:rPr>
              <a:t> </a:t>
            </a:r>
            <a:r>
              <a:rPr sz="1200" dirty="0">
                <a:latin typeface="Times New Roman"/>
                <a:cs typeface="Times New Roman"/>
              </a:rPr>
              <a:t>this</a:t>
            </a:r>
            <a:r>
              <a:rPr sz="1200" spc="60" dirty="0">
                <a:latin typeface="Times New Roman"/>
                <a:cs typeface="Times New Roman"/>
              </a:rPr>
              <a:t> </a:t>
            </a:r>
            <a:r>
              <a:rPr sz="1200" spc="-5" dirty="0">
                <a:latin typeface="Times New Roman"/>
                <a:cs typeface="Times New Roman"/>
              </a:rPr>
              <a:t>data </a:t>
            </a:r>
            <a:r>
              <a:rPr sz="1200" spc="-290" dirty="0">
                <a:latin typeface="Times New Roman"/>
                <a:cs typeface="Times New Roman"/>
              </a:rPr>
              <a:t> </a:t>
            </a:r>
            <a:r>
              <a:rPr sz="1200" dirty="0">
                <a:latin typeface="Times New Roman"/>
                <a:cs typeface="Times New Roman"/>
              </a:rPr>
              <a:t>fit </a:t>
            </a:r>
            <a:r>
              <a:rPr sz="1200" spc="-5" dirty="0">
                <a:latin typeface="Times New Roman"/>
                <a:cs typeface="Times New Roman"/>
              </a:rPr>
              <a:t>for </a:t>
            </a:r>
            <a:r>
              <a:rPr sz="1200" dirty="0">
                <a:latin typeface="Times New Roman"/>
                <a:cs typeface="Times New Roman"/>
              </a:rPr>
              <a:t>mining </a:t>
            </a:r>
            <a:r>
              <a:rPr sz="1200" spc="-5" dirty="0">
                <a:latin typeface="Times New Roman"/>
                <a:cs typeface="Times New Roman"/>
              </a:rPr>
              <a:t>we </a:t>
            </a:r>
            <a:r>
              <a:rPr sz="1200" dirty="0">
                <a:latin typeface="Times New Roman"/>
                <a:cs typeface="Times New Roman"/>
              </a:rPr>
              <a:t>pre-process this </a:t>
            </a:r>
            <a:r>
              <a:rPr sz="1200" spc="-5" dirty="0">
                <a:latin typeface="Times New Roman"/>
                <a:cs typeface="Times New Roman"/>
              </a:rPr>
              <a:t>data </a:t>
            </a:r>
            <a:r>
              <a:rPr sz="1200" spc="10" dirty="0">
                <a:latin typeface="Times New Roman"/>
                <a:cs typeface="Times New Roman"/>
              </a:rPr>
              <a:t>by </a:t>
            </a:r>
            <a:r>
              <a:rPr sz="1200" dirty="0">
                <a:latin typeface="Times New Roman"/>
                <a:cs typeface="Times New Roman"/>
              </a:rPr>
              <a:t>using </a:t>
            </a:r>
            <a:r>
              <a:rPr sz="1200" spc="-5" dirty="0">
                <a:latin typeface="Times New Roman"/>
                <a:cs typeface="Times New Roman"/>
              </a:rPr>
              <a:t>various function </a:t>
            </a:r>
            <a:r>
              <a:rPr sz="1200" dirty="0">
                <a:latin typeface="Times New Roman"/>
                <a:cs typeface="Times New Roman"/>
              </a:rPr>
              <a:t>of </a:t>
            </a:r>
            <a:r>
              <a:rPr sz="1200" spc="-5" dirty="0">
                <a:latin typeface="Times New Roman"/>
                <a:cs typeface="Times New Roman"/>
              </a:rPr>
              <a:t>NLTK. </a:t>
            </a:r>
            <a:r>
              <a:rPr sz="1200" spc="-10" dirty="0">
                <a:latin typeface="Times New Roman"/>
                <a:cs typeface="Times New Roman"/>
              </a:rPr>
              <a:t>In </a:t>
            </a:r>
            <a:r>
              <a:rPr sz="1200" spc="5" dirty="0">
                <a:latin typeface="Times New Roman"/>
                <a:cs typeface="Times New Roman"/>
              </a:rPr>
              <a:t>pre- </a:t>
            </a:r>
            <a:r>
              <a:rPr sz="1200" spc="10" dirty="0">
                <a:latin typeface="Times New Roman"/>
                <a:cs typeface="Times New Roman"/>
              </a:rPr>
              <a:t> </a:t>
            </a:r>
            <a:r>
              <a:rPr sz="1200" spc="-5" dirty="0">
                <a:latin typeface="Times New Roman"/>
                <a:cs typeface="Times New Roman"/>
              </a:rPr>
              <a:t>processing</a:t>
            </a:r>
            <a:r>
              <a:rPr sz="1200" spc="-15" dirty="0">
                <a:latin typeface="Times New Roman"/>
                <a:cs typeface="Times New Roman"/>
              </a:rPr>
              <a:t> </a:t>
            </a:r>
            <a:r>
              <a:rPr sz="1200" spc="-5" dirty="0">
                <a:latin typeface="Times New Roman"/>
                <a:cs typeface="Times New Roman"/>
              </a:rPr>
              <a:t>we</a:t>
            </a:r>
            <a:r>
              <a:rPr sz="1200" spc="5" dirty="0">
                <a:latin typeface="Times New Roman"/>
                <a:cs typeface="Times New Roman"/>
              </a:rPr>
              <a:t> </a:t>
            </a:r>
            <a:r>
              <a:rPr sz="1200" spc="-5" dirty="0">
                <a:latin typeface="Times New Roman"/>
                <a:cs typeface="Times New Roman"/>
              </a:rPr>
              <a:t>first</a:t>
            </a:r>
            <a:r>
              <a:rPr sz="1200" dirty="0">
                <a:latin typeface="Times New Roman"/>
                <a:cs typeface="Times New Roman"/>
              </a:rPr>
              <a:t> </a:t>
            </a:r>
            <a:r>
              <a:rPr sz="1200" spc="-5" dirty="0">
                <a:latin typeface="Times New Roman"/>
                <a:cs typeface="Times New Roman"/>
              </a:rPr>
              <a:t>extract</a:t>
            </a:r>
            <a:r>
              <a:rPr sz="1200" spc="5" dirty="0">
                <a:latin typeface="Times New Roman"/>
                <a:cs typeface="Times New Roman"/>
              </a:rPr>
              <a:t> </a:t>
            </a:r>
            <a:r>
              <a:rPr sz="1200" dirty="0">
                <a:latin typeface="Times New Roman"/>
                <a:cs typeface="Times New Roman"/>
              </a:rPr>
              <a:t>our</a:t>
            </a:r>
            <a:r>
              <a:rPr sz="1200" spc="5" dirty="0">
                <a:latin typeface="Times New Roman"/>
                <a:cs typeface="Times New Roman"/>
              </a:rPr>
              <a:t> </a:t>
            </a:r>
            <a:r>
              <a:rPr sz="1200" dirty="0">
                <a:latin typeface="Times New Roman"/>
                <a:cs typeface="Times New Roman"/>
              </a:rPr>
              <a:t>main </a:t>
            </a:r>
            <a:r>
              <a:rPr sz="1200" spc="-5" dirty="0">
                <a:latin typeface="Times New Roman"/>
                <a:cs typeface="Times New Roman"/>
              </a:rPr>
              <a:t>message</a:t>
            </a:r>
            <a:r>
              <a:rPr sz="1200" spc="10" dirty="0">
                <a:latin typeface="Times New Roman"/>
                <a:cs typeface="Times New Roman"/>
              </a:rPr>
              <a:t> </a:t>
            </a:r>
            <a:r>
              <a:rPr sz="1200" dirty="0">
                <a:latin typeface="Times New Roman"/>
                <a:cs typeface="Times New Roman"/>
              </a:rPr>
              <a:t>from</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tweet,</a:t>
            </a:r>
            <a:r>
              <a:rPr sz="1200" spc="5" dirty="0">
                <a:latin typeface="Times New Roman"/>
                <a:cs typeface="Times New Roman"/>
              </a:rPr>
              <a:t> </a:t>
            </a:r>
            <a:r>
              <a:rPr sz="1200" spc="-5" dirty="0">
                <a:latin typeface="Times New Roman"/>
                <a:cs typeface="Times New Roman"/>
              </a:rPr>
              <a:t>then</a:t>
            </a:r>
            <a:r>
              <a:rPr sz="1200" spc="5" dirty="0">
                <a:latin typeface="Times New Roman"/>
                <a:cs typeface="Times New Roman"/>
              </a:rPr>
              <a:t> </a:t>
            </a:r>
            <a:r>
              <a:rPr sz="1200" spc="-5" dirty="0">
                <a:latin typeface="Times New Roman"/>
                <a:cs typeface="Times New Roman"/>
              </a:rPr>
              <a:t>we</a:t>
            </a:r>
            <a:r>
              <a:rPr sz="1200" dirty="0">
                <a:latin typeface="Times New Roman"/>
                <a:cs typeface="Times New Roman"/>
              </a:rPr>
              <a:t> remove </a:t>
            </a:r>
            <a:r>
              <a:rPr sz="1200" spc="-5" dirty="0">
                <a:latin typeface="Times New Roman"/>
                <a:cs typeface="Times New Roman"/>
              </a:rPr>
              <a:t>all</a:t>
            </a:r>
            <a:endParaRPr sz="1200" dirty="0">
              <a:latin typeface="Times New Roman"/>
              <a:cs typeface="Times New Roman"/>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1649" t="9980" r="14861" b="20732"/>
          <a:stretch/>
        </p:blipFill>
        <p:spPr>
          <a:xfrm>
            <a:off x="1498600" y="5120683"/>
            <a:ext cx="4648200" cy="2324819"/>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26</a:t>
            </a:r>
          </a:p>
        </p:txBody>
      </p:sp>
      <p:graphicFrame>
        <p:nvGraphicFramePr>
          <p:cNvPr id="2" name="object 2"/>
          <p:cNvGraphicFramePr>
            <a:graphicFrameLocks noGrp="1"/>
          </p:cNvGraphicFramePr>
          <p:nvPr>
            <p:extLst>
              <p:ext uri="{D42A27DB-BD31-4B8C-83A1-F6EECF244321}">
                <p14:modId xmlns:p14="http://schemas.microsoft.com/office/powerpoint/2010/main" val="365130473"/>
              </p:ext>
            </p:extLst>
          </p:nvPr>
        </p:nvGraphicFramePr>
        <p:xfrm>
          <a:off x="1670557" y="2620010"/>
          <a:ext cx="4675504" cy="1024507"/>
        </p:xfrm>
        <a:graphic>
          <a:graphicData uri="http://schemas.openxmlformats.org/drawingml/2006/table">
            <a:tbl>
              <a:tblPr firstRow="1" bandRow="1">
                <a:tableStyleId>{2D5ABB26-0587-4C30-8999-92F81FD0307C}</a:tableStyleId>
              </a:tblPr>
              <a:tblGrid>
                <a:gridCol w="1155700"/>
                <a:gridCol w="3519804"/>
              </a:tblGrid>
              <a:tr h="193548">
                <a:tc>
                  <a:txBody>
                    <a:bodyPr/>
                    <a:lstStyle/>
                    <a:p>
                      <a:pPr algn="ctr">
                        <a:lnSpc>
                          <a:spcPts val="1425"/>
                        </a:lnSpc>
                      </a:pPr>
                      <a:r>
                        <a:rPr sz="1200" b="1" spc="-15" dirty="0">
                          <a:latin typeface="Times New Roman"/>
                          <a:cs typeface="Times New Roman"/>
                        </a:rPr>
                        <a:t>Tweet</a:t>
                      </a:r>
                      <a:r>
                        <a:rPr sz="1200" b="1" spc="-35" dirty="0">
                          <a:latin typeface="Times New Roman"/>
                          <a:cs typeface="Times New Roman"/>
                        </a:rPr>
                        <a:t> </a:t>
                      </a:r>
                      <a:r>
                        <a:rPr sz="1200" b="1" spc="-15" dirty="0">
                          <a:latin typeface="Times New Roman"/>
                          <a:cs typeface="Times New Roman"/>
                        </a:rPr>
                        <a:t>Type</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ts val="1425"/>
                        </a:lnSpc>
                      </a:pPr>
                      <a:r>
                        <a:rPr sz="1200" b="1" spc="-5" dirty="0">
                          <a:latin typeface="Times New Roman"/>
                          <a:cs typeface="Times New Roman"/>
                        </a:rPr>
                        <a:t>Result</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21004">
                <a:tc>
                  <a:txBody>
                    <a:bodyPr/>
                    <a:lstStyle/>
                    <a:p>
                      <a:pPr algn="ctr">
                        <a:lnSpc>
                          <a:spcPts val="1320"/>
                        </a:lnSpc>
                      </a:pPr>
                      <a:r>
                        <a:rPr sz="1200" spc="-10" dirty="0">
                          <a:latin typeface="Times New Roman"/>
                          <a:cs typeface="Times New Roman"/>
                        </a:rPr>
                        <a:t>Original</a:t>
                      </a:r>
                      <a:r>
                        <a:rPr sz="1200" spc="-45" dirty="0">
                          <a:latin typeface="Times New Roman"/>
                          <a:cs typeface="Times New Roman"/>
                        </a:rPr>
                        <a:t> </a:t>
                      </a:r>
                      <a:r>
                        <a:rPr sz="1200" spc="-10" dirty="0">
                          <a:latin typeface="Times New Roman"/>
                          <a:cs typeface="Times New Roman"/>
                        </a:rPr>
                        <a:t>tweet</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270"/>
                        </a:lnSpc>
                      </a:pPr>
                      <a:r>
                        <a:rPr lang="en-US" sz="1200" spc="-5" dirty="0" smtClean="0">
                          <a:latin typeface="Times New Roman"/>
                          <a:cs typeface="Times New Roman"/>
                        </a:rPr>
                        <a:t>discussing republicans is the same thing as critiquing . we can't ignore the consequences.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09955">
                <a:tc>
                  <a:txBody>
                    <a:bodyPr/>
                    <a:lstStyle/>
                    <a:p>
                      <a:pPr algn="ctr">
                        <a:lnSpc>
                          <a:spcPts val="1320"/>
                        </a:lnSpc>
                      </a:pPr>
                      <a:r>
                        <a:rPr sz="1200" spc="-5" dirty="0">
                          <a:latin typeface="Times New Roman"/>
                          <a:cs typeface="Times New Roman"/>
                        </a:rPr>
                        <a:t>Processed</a:t>
                      </a:r>
                      <a:r>
                        <a:rPr sz="1200" spc="-25" dirty="0">
                          <a:latin typeface="Times New Roman"/>
                          <a:cs typeface="Times New Roman"/>
                        </a:rPr>
                        <a:t> </a:t>
                      </a:r>
                      <a:r>
                        <a:rPr sz="1200" spc="-5" dirty="0">
                          <a:latin typeface="Times New Roman"/>
                          <a:cs typeface="Times New Roman"/>
                        </a:rPr>
                        <a:t>tweet</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dirty="0">
                          <a:latin typeface="Times New Roman"/>
                          <a:cs typeface="Times New Roman"/>
                        </a:rPr>
                        <a:t>think, </a:t>
                      </a:r>
                      <a:r>
                        <a:rPr sz="1200" spc="-5" dirty="0">
                          <a:latin typeface="Times New Roman"/>
                          <a:cs typeface="Times New Roman"/>
                        </a:rPr>
                        <a:t>habit,</a:t>
                      </a:r>
                      <a:r>
                        <a:rPr sz="1200" dirty="0">
                          <a:latin typeface="Times New Roman"/>
                          <a:cs typeface="Times New Roman"/>
                        </a:rPr>
                        <a:t> </a:t>
                      </a:r>
                      <a:r>
                        <a:rPr sz="1200" spc="-5" dirty="0">
                          <a:latin typeface="Times New Roman"/>
                          <a:cs typeface="Times New Roman"/>
                        </a:rPr>
                        <a:t>lie,</a:t>
                      </a:r>
                      <a:r>
                        <a:rPr sz="1200" dirty="0">
                          <a:latin typeface="Times New Roman"/>
                          <a:cs typeface="Times New Roman"/>
                        </a:rPr>
                        <a:t> </a:t>
                      </a:r>
                      <a:r>
                        <a:rPr sz="1200" spc="-5" dirty="0">
                          <a:latin typeface="Times New Roman"/>
                          <a:cs typeface="Times New Roman"/>
                        </a:rPr>
                        <a:t>even,</a:t>
                      </a:r>
                      <a:r>
                        <a:rPr sz="1200" dirty="0">
                          <a:latin typeface="Times New Roman"/>
                          <a:cs typeface="Times New Roman"/>
                        </a:rPr>
                        <a:t> </a:t>
                      </a:r>
                      <a:r>
                        <a:rPr sz="1200" spc="-5" dirty="0">
                          <a:latin typeface="Times New Roman"/>
                          <a:cs typeface="Times New Roman"/>
                        </a:rPr>
                        <a:t>don’t,</a:t>
                      </a:r>
                      <a:r>
                        <a:rPr sz="1200" dirty="0">
                          <a:latin typeface="Times New Roman"/>
                          <a:cs typeface="Times New Roman"/>
                        </a:rPr>
                        <a:t> </a:t>
                      </a:r>
                      <a:r>
                        <a:rPr sz="1200" spc="-5" dirty="0">
                          <a:latin typeface="Times New Roman"/>
                          <a:cs typeface="Times New Roman"/>
                        </a:rPr>
                        <a:t>need,</a:t>
                      </a:r>
                      <a:r>
                        <a:rPr sz="1200" dirty="0">
                          <a:latin typeface="Times New Roman"/>
                          <a:cs typeface="Times New Roman"/>
                        </a:rPr>
                        <a:t> tell, angry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 name="object 3"/>
          <p:cNvSpPr txBox="1"/>
          <p:nvPr/>
        </p:nvSpPr>
        <p:spPr>
          <a:xfrm>
            <a:off x="1359153" y="813054"/>
            <a:ext cx="5293995" cy="1743710"/>
          </a:xfrm>
          <a:prstGeom prst="rect">
            <a:avLst/>
          </a:prstGeom>
        </p:spPr>
        <p:txBody>
          <a:bodyPr vert="horz" wrap="square" lIns="0" tIns="12700" rIns="0" bIns="0" rtlCol="0">
            <a:spAutoFit/>
          </a:bodyPr>
          <a:lstStyle/>
          <a:p>
            <a:pPr marL="12700" marR="5080" algn="just">
              <a:lnSpc>
                <a:spcPct val="142500"/>
              </a:lnSpc>
              <a:spcBef>
                <a:spcPts val="100"/>
              </a:spcBef>
            </a:pPr>
            <a:r>
              <a:rPr sz="1200" dirty="0">
                <a:latin typeface="Times New Roman"/>
                <a:cs typeface="Times New Roman"/>
              </a:rPr>
              <a:t>empty </a:t>
            </a:r>
            <a:r>
              <a:rPr sz="1200" spc="-5" dirty="0">
                <a:latin typeface="Times New Roman"/>
                <a:cs typeface="Times New Roman"/>
              </a:rPr>
              <a:t>spaces, </a:t>
            </a:r>
            <a:r>
              <a:rPr sz="1200" dirty="0">
                <a:latin typeface="Times New Roman"/>
                <a:cs typeface="Times New Roman"/>
              </a:rPr>
              <a:t>stop </a:t>
            </a:r>
            <a:r>
              <a:rPr sz="1200" spc="-5" dirty="0">
                <a:latin typeface="Times New Roman"/>
                <a:cs typeface="Times New Roman"/>
              </a:rPr>
              <a:t>words </a:t>
            </a:r>
            <a:r>
              <a:rPr sz="1200" dirty="0">
                <a:latin typeface="Times New Roman"/>
                <a:cs typeface="Times New Roman"/>
              </a:rPr>
              <a:t>(like </a:t>
            </a:r>
            <a:r>
              <a:rPr sz="1200" spc="-5" dirty="0">
                <a:latin typeface="Times New Roman"/>
                <a:cs typeface="Times New Roman"/>
              </a:rPr>
              <a:t>is, a, </a:t>
            </a:r>
            <a:r>
              <a:rPr sz="1200" dirty="0">
                <a:latin typeface="Times New Roman"/>
                <a:cs typeface="Times New Roman"/>
              </a:rPr>
              <a:t>the, he, them, </a:t>
            </a:r>
            <a:r>
              <a:rPr sz="1200" spc="-5" dirty="0">
                <a:latin typeface="Times New Roman"/>
                <a:cs typeface="Times New Roman"/>
              </a:rPr>
              <a:t>etc.), hash tags, </a:t>
            </a:r>
            <a:r>
              <a:rPr sz="1200" dirty="0">
                <a:latin typeface="Times New Roman"/>
                <a:cs typeface="Times New Roman"/>
              </a:rPr>
              <a:t>repeating </a:t>
            </a:r>
            <a:r>
              <a:rPr sz="1200" spc="-5" dirty="0">
                <a:latin typeface="Times New Roman"/>
                <a:cs typeface="Times New Roman"/>
              </a:rPr>
              <a:t>words, </a:t>
            </a:r>
            <a:r>
              <a:rPr sz="1200" dirty="0">
                <a:latin typeface="Times New Roman"/>
                <a:cs typeface="Times New Roman"/>
              </a:rPr>
              <a:t> </a:t>
            </a:r>
            <a:r>
              <a:rPr sz="1200" spc="-5" dirty="0">
                <a:latin typeface="Times New Roman"/>
                <a:cs typeface="Times New Roman"/>
              </a:rPr>
              <a:t>URL’s, etc. </a:t>
            </a:r>
            <a:r>
              <a:rPr sz="1200" dirty="0">
                <a:latin typeface="Times New Roman"/>
                <a:cs typeface="Times New Roman"/>
              </a:rPr>
              <a:t>We then </a:t>
            </a:r>
            <a:r>
              <a:rPr sz="1200" spc="-5" dirty="0">
                <a:latin typeface="Times New Roman"/>
                <a:cs typeface="Times New Roman"/>
              </a:rPr>
              <a:t>replace all emoticons and abbreviations with </a:t>
            </a:r>
            <a:r>
              <a:rPr sz="1200" dirty="0">
                <a:latin typeface="Times New Roman"/>
                <a:cs typeface="Times New Roman"/>
              </a:rPr>
              <a:t>their </a:t>
            </a:r>
            <a:r>
              <a:rPr sz="1200" spc="-5" dirty="0">
                <a:latin typeface="Times New Roman"/>
                <a:cs typeface="Times New Roman"/>
              </a:rPr>
              <a:t>corresponding </a:t>
            </a:r>
            <a:r>
              <a:rPr sz="1200" dirty="0">
                <a:latin typeface="Times New Roman"/>
                <a:cs typeface="Times New Roman"/>
              </a:rPr>
              <a:t> </a:t>
            </a:r>
            <a:r>
              <a:rPr sz="1200" spc="-5" dirty="0">
                <a:latin typeface="Times New Roman"/>
                <a:cs typeface="Times New Roman"/>
              </a:rPr>
              <a:t>meanings </a:t>
            </a:r>
            <a:r>
              <a:rPr sz="1200" dirty="0">
                <a:latin typeface="Times New Roman"/>
                <a:cs typeface="Times New Roman"/>
              </a:rPr>
              <a:t>like :-), </a:t>
            </a:r>
            <a:r>
              <a:rPr sz="1200" spc="-5" dirty="0">
                <a:latin typeface="Times New Roman"/>
                <a:cs typeface="Times New Roman"/>
              </a:rPr>
              <a:t>=D, </a:t>
            </a:r>
            <a:r>
              <a:rPr sz="1200" dirty="0">
                <a:latin typeface="Times New Roman"/>
                <a:cs typeface="Times New Roman"/>
              </a:rPr>
              <a:t>=), </a:t>
            </a:r>
            <a:r>
              <a:rPr sz="1200" spc="-10" dirty="0">
                <a:latin typeface="Times New Roman"/>
                <a:cs typeface="Times New Roman"/>
              </a:rPr>
              <a:t>LOL, </a:t>
            </a:r>
            <a:r>
              <a:rPr sz="1200" dirty="0">
                <a:latin typeface="Times New Roman"/>
                <a:cs typeface="Times New Roman"/>
              </a:rPr>
              <a:t>Rolf, </a:t>
            </a:r>
            <a:r>
              <a:rPr sz="1200" spc="-5" dirty="0">
                <a:latin typeface="Times New Roman"/>
                <a:cs typeface="Times New Roman"/>
              </a:rPr>
              <a:t>etc. are replaced </a:t>
            </a:r>
            <a:r>
              <a:rPr sz="1200" dirty="0">
                <a:latin typeface="Times New Roman"/>
                <a:cs typeface="Times New Roman"/>
              </a:rPr>
              <a:t>with happy or laugh. </a:t>
            </a:r>
            <a:r>
              <a:rPr sz="1200" spc="-5" dirty="0">
                <a:latin typeface="Times New Roman"/>
                <a:cs typeface="Times New Roman"/>
              </a:rPr>
              <a:t>Once we </a:t>
            </a:r>
            <a:r>
              <a:rPr sz="1200" dirty="0">
                <a:latin typeface="Times New Roman"/>
                <a:cs typeface="Times New Roman"/>
              </a:rPr>
              <a:t> </a:t>
            </a:r>
            <a:r>
              <a:rPr sz="1200" spc="-5" dirty="0">
                <a:latin typeface="Times New Roman"/>
                <a:cs typeface="Times New Roman"/>
              </a:rPr>
              <a:t>are </a:t>
            </a:r>
            <a:r>
              <a:rPr sz="1200" dirty="0">
                <a:latin typeface="Times New Roman"/>
                <a:cs typeface="Times New Roman"/>
              </a:rPr>
              <a:t>done with it, </a:t>
            </a:r>
            <a:r>
              <a:rPr sz="1200" spc="-5" dirty="0">
                <a:latin typeface="Times New Roman"/>
                <a:cs typeface="Times New Roman"/>
              </a:rPr>
              <a:t>we </a:t>
            </a:r>
            <a:r>
              <a:rPr sz="1200" dirty="0">
                <a:latin typeface="Times New Roman"/>
                <a:cs typeface="Times New Roman"/>
              </a:rPr>
              <a:t>are ready with </a:t>
            </a:r>
            <a:r>
              <a:rPr sz="1200" spc="-5" dirty="0">
                <a:latin typeface="Times New Roman"/>
                <a:cs typeface="Times New Roman"/>
              </a:rPr>
              <a:t>processed </a:t>
            </a:r>
            <a:r>
              <a:rPr sz="1200" dirty="0">
                <a:latin typeface="Times New Roman"/>
                <a:cs typeface="Times New Roman"/>
              </a:rPr>
              <a:t>tweet </a:t>
            </a:r>
            <a:r>
              <a:rPr sz="1200" spc="-5" dirty="0">
                <a:latin typeface="Times New Roman"/>
                <a:cs typeface="Times New Roman"/>
              </a:rPr>
              <a:t>which is provided </a:t>
            </a:r>
            <a:r>
              <a:rPr sz="1200" dirty="0">
                <a:latin typeface="Times New Roman"/>
                <a:cs typeface="Times New Roman"/>
              </a:rPr>
              <a:t>to classifier for </a:t>
            </a:r>
            <a:r>
              <a:rPr sz="1200" spc="5" dirty="0">
                <a:latin typeface="Times New Roman"/>
                <a:cs typeface="Times New Roman"/>
              </a:rPr>
              <a:t> </a:t>
            </a:r>
            <a:r>
              <a:rPr sz="1200" spc="-5" dirty="0">
                <a:latin typeface="Times New Roman"/>
                <a:cs typeface="Times New Roman"/>
              </a:rPr>
              <a:t>required</a:t>
            </a:r>
            <a:r>
              <a:rPr sz="1200" dirty="0">
                <a:latin typeface="Times New Roman"/>
                <a:cs typeface="Times New Roman"/>
              </a:rPr>
              <a:t> results. </a:t>
            </a:r>
            <a:r>
              <a:rPr sz="1200" spc="-5" dirty="0">
                <a:latin typeface="Times New Roman"/>
                <a:cs typeface="Times New Roman"/>
              </a:rPr>
              <a:t>A</a:t>
            </a:r>
            <a:r>
              <a:rPr sz="1200" dirty="0">
                <a:latin typeface="Times New Roman"/>
                <a:cs typeface="Times New Roman"/>
              </a:rPr>
              <a:t> </a:t>
            </a:r>
            <a:r>
              <a:rPr sz="1200" spc="-5" dirty="0">
                <a:latin typeface="Times New Roman"/>
                <a:cs typeface="Times New Roman"/>
              </a:rPr>
              <a:t>sample processed</a:t>
            </a:r>
            <a:r>
              <a:rPr sz="1200" dirty="0">
                <a:latin typeface="Times New Roman"/>
                <a:cs typeface="Times New Roman"/>
              </a:rPr>
              <a:t> </a:t>
            </a:r>
            <a:r>
              <a:rPr sz="1200" spc="-5" dirty="0">
                <a:latin typeface="Times New Roman"/>
                <a:cs typeface="Times New Roman"/>
              </a:rPr>
              <a:t>tweet</a:t>
            </a:r>
            <a:r>
              <a:rPr sz="120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shown in </a:t>
            </a:r>
            <a:r>
              <a:rPr sz="1200" spc="-5" dirty="0">
                <a:latin typeface="Times New Roman"/>
                <a:cs typeface="Times New Roman"/>
              </a:rPr>
              <a:t>Table</a:t>
            </a:r>
            <a:r>
              <a:rPr sz="1200" dirty="0">
                <a:latin typeface="Times New Roman"/>
                <a:cs typeface="Times New Roman"/>
              </a:rPr>
              <a:t> 4.2</a:t>
            </a:r>
          </a:p>
          <a:p>
            <a:pPr>
              <a:lnSpc>
                <a:spcPct val="100000"/>
              </a:lnSpc>
              <a:spcBef>
                <a:spcPts val="40"/>
              </a:spcBef>
            </a:pPr>
            <a:endParaRPr sz="1550" dirty="0">
              <a:latin typeface="Times New Roman"/>
              <a:cs typeface="Times New Roman"/>
            </a:endParaRPr>
          </a:p>
          <a:p>
            <a:pPr marR="36195" algn="ctr">
              <a:lnSpc>
                <a:spcPct val="100000"/>
              </a:lnSpc>
            </a:pPr>
            <a:r>
              <a:rPr sz="1200" b="1" dirty="0">
                <a:latin typeface="Times New Roman"/>
                <a:cs typeface="Times New Roman"/>
              </a:rPr>
              <a:t>Table</a:t>
            </a:r>
            <a:r>
              <a:rPr sz="1200" b="1" spc="-5" dirty="0">
                <a:latin typeface="Times New Roman"/>
                <a:cs typeface="Times New Roman"/>
              </a:rPr>
              <a:t> </a:t>
            </a:r>
            <a:r>
              <a:rPr sz="1200" b="1" dirty="0">
                <a:latin typeface="Times New Roman"/>
                <a:cs typeface="Times New Roman"/>
              </a:rPr>
              <a:t>4.2</a:t>
            </a:r>
            <a:r>
              <a:rPr sz="1200" b="1" spc="-5" dirty="0">
                <a:latin typeface="Times New Roman"/>
                <a:cs typeface="Times New Roman"/>
              </a:rPr>
              <a:t> </a:t>
            </a:r>
            <a:r>
              <a:rPr sz="1200" spc="-5" dirty="0">
                <a:latin typeface="Times New Roman"/>
                <a:cs typeface="Times New Roman"/>
              </a:rPr>
              <a:t>Sample Tweet </a:t>
            </a:r>
            <a:r>
              <a:rPr sz="1200" dirty="0">
                <a:latin typeface="Times New Roman"/>
                <a:cs typeface="Times New Roman"/>
              </a:rPr>
              <a:t>and </a:t>
            </a:r>
            <a:r>
              <a:rPr sz="1200" spc="-5" dirty="0">
                <a:latin typeface="Times New Roman"/>
                <a:cs typeface="Times New Roman"/>
              </a:rPr>
              <a:t>Processed Tweet</a:t>
            </a:r>
            <a:endParaRPr sz="1200" dirty="0">
              <a:latin typeface="Times New Roman"/>
              <a:cs typeface="Times New Roman"/>
            </a:endParaRPr>
          </a:p>
        </p:txBody>
      </p:sp>
      <p:sp>
        <p:nvSpPr>
          <p:cNvPr id="4" name="object 4"/>
          <p:cNvSpPr txBox="1"/>
          <p:nvPr/>
        </p:nvSpPr>
        <p:spPr>
          <a:xfrm>
            <a:off x="1359153" y="4082923"/>
            <a:ext cx="5306695" cy="5357495"/>
          </a:xfrm>
          <a:prstGeom prst="rect">
            <a:avLst/>
          </a:prstGeom>
        </p:spPr>
        <p:txBody>
          <a:bodyPr vert="horz" wrap="square" lIns="0" tIns="12065" rIns="0" bIns="0" rtlCol="0">
            <a:spAutoFit/>
          </a:bodyPr>
          <a:lstStyle/>
          <a:p>
            <a:pPr marL="12700" marR="18415" algn="just">
              <a:lnSpc>
                <a:spcPct val="141200"/>
              </a:lnSpc>
              <a:spcBef>
                <a:spcPts val="95"/>
              </a:spcBef>
            </a:pPr>
            <a:r>
              <a:rPr sz="1200" spc="-5" dirty="0">
                <a:latin typeface="Times New Roman"/>
                <a:cs typeface="Times New Roman"/>
              </a:rPr>
              <a:t>Cleaning </a:t>
            </a:r>
            <a:r>
              <a:rPr sz="1200" dirty="0">
                <a:latin typeface="Times New Roman"/>
                <a:cs typeface="Times New Roman"/>
              </a:rPr>
              <a:t>of Twitter </a:t>
            </a:r>
            <a:r>
              <a:rPr sz="1200" spc="-5" dirty="0">
                <a:latin typeface="Times New Roman"/>
                <a:cs typeface="Times New Roman"/>
              </a:rPr>
              <a:t>data is necessary, </a:t>
            </a:r>
            <a:r>
              <a:rPr sz="1200" dirty="0">
                <a:latin typeface="Times New Roman"/>
                <a:cs typeface="Times New Roman"/>
              </a:rPr>
              <a:t>since </a:t>
            </a:r>
            <a:r>
              <a:rPr sz="1200" spc="-5" dirty="0">
                <a:latin typeface="Times New Roman"/>
                <a:cs typeface="Times New Roman"/>
              </a:rPr>
              <a:t>tweets contain several </a:t>
            </a:r>
            <a:r>
              <a:rPr sz="1200" dirty="0">
                <a:latin typeface="Times New Roman"/>
                <a:cs typeface="Times New Roman"/>
              </a:rPr>
              <a:t>syntactic </a:t>
            </a:r>
            <a:r>
              <a:rPr sz="1200" spc="-5" dirty="0">
                <a:latin typeface="Times New Roman"/>
                <a:cs typeface="Times New Roman"/>
              </a:rPr>
              <a:t>features </a:t>
            </a:r>
            <a:r>
              <a:rPr sz="1200" dirty="0">
                <a:latin typeface="Times New Roman"/>
                <a:cs typeface="Times New Roman"/>
              </a:rPr>
              <a:t> that may not be </a:t>
            </a:r>
            <a:r>
              <a:rPr sz="1200" spc="-5" dirty="0">
                <a:latin typeface="Times New Roman"/>
                <a:cs typeface="Times New Roman"/>
              </a:rPr>
              <a:t>useful </a:t>
            </a:r>
            <a:r>
              <a:rPr sz="1200" dirty="0">
                <a:latin typeface="Times New Roman"/>
                <a:cs typeface="Times New Roman"/>
              </a:rPr>
              <a:t>for </a:t>
            </a:r>
            <a:r>
              <a:rPr sz="1200" spc="-5" dirty="0">
                <a:latin typeface="Times New Roman"/>
                <a:cs typeface="Times New Roman"/>
              </a:rPr>
              <a:t>analysis. </a:t>
            </a:r>
            <a:r>
              <a:rPr sz="1200" dirty="0">
                <a:latin typeface="Times New Roman"/>
                <a:cs typeface="Times New Roman"/>
              </a:rPr>
              <a:t>The pre-processing </a:t>
            </a:r>
            <a:r>
              <a:rPr sz="1200" spc="-5" dirty="0">
                <a:latin typeface="Times New Roman"/>
                <a:cs typeface="Times New Roman"/>
              </a:rPr>
              <a:t>is </a:t>
            </a:r>
            <a:r>
              <a:rPr sz="1200" dirty="0">
                <a:latin typeface="Times New Roman"/>
                <a:cs typeface="Times New Roman"/>
              </a:rPr>
              <a:t>done in such a </a:t>
            </a:r>
            <a:r>
              <a:rPr sz="1200" spc="-5" dirty="0">
                <a:latin typeface="Times New Roman"/>
                <a:cs typeface="Times New Roman"/>
              </a:rPr>
              <a:t>way </a:t>
            </a:r>
            <a:r>
              <a:rPr sz="1200" dirty="0">
                <a:latin typeface="Times New Roman"/>
                <a:cs typeface="Times New Roman"/>
              </a:rPr>
              <a:t>that </a:t>
            </a:r>
            <a:r>
              <a:rPr sz="1200" spc="-5" dirty="0">
                <a:latin typeface="Times New Roman"/>
                <a:cs typeface="Times New Roman"/>
              </a:rPr>
              <a:t>data </a:t>
            </a:r>
            <a:r>
              <a:rPr sz="1200" spc="-285" dirty="0">
                <a:latin typeface="Times New Roman"/>
                <a:cs typeface="Times New Roman"/>
              </a:rPr>
              <a:t> </a:t>
            </a:r>
            <a:r>
              <a:rPr sz="1200" spc="-5" dirty="0">
                <a:latin typeface="Times New Roman"/>
                <a:cs typeface="Times New Roman"/>
              </a:rPr>
              <a:t>represented</a:t>
            </a:r>
            <a:r>
              <a:rPr sz="1200" dirty="0">
                <a:latin typeface="Times New Roman"/>
                <a:cs typeface="Times New Roman"/>
              </a:rPr>
              <a:t> </a:t>
            </a:r>
            <a:r>
              <a:rPr sz="1200" spc="5" dirty="0">
                <a:latin typeface="Times New Roman"/>
                <a:cs typeface="Times New Roman"/>
              </a:rPr>
              <a:t>only</a:t>
            </a:r>
            <a:r>
              <a:rPr sz="1200" spc="-2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terms</a:t>
            </a:r>
            <a:r>
              <a:rPr sz="1200" spc="10" dirty="0">
                <a:latin typeface="Times New Roman"/>
                <a:cs typeface="Times New Roman"/>
              </a:rPr>
              <a:t> </a:t>
            </a:r>
            <a:r>
              <a:rPr sz="1200" dirty="0">
                <a:latin typeface="Times New Roman"/>
                <a:cs typeface="Times New Roman"/>
              </a:rPr>
              <a:t>of </a:t>
            </a:r>
            <a:r>
              <a:rPr sz="1200" spc="-5" dirty="0">
                <a:latin typeface="Times New Roman"/>
                <a:cs typeface="Times New Roman"/>
              </a:rPr>
              <a:t>words</a:t>
            </a:r>
            <a:r>
              <a:rPr sz="1200" spc="5" dirty="0">
                <a:latin typeface="Times New Roman"/>
                <a:cs typeface="Times New Roman"/>
              </a:rPr>
              <a:t> </a:t>
            </a:r>
            <a:r>
              <a:rPr sz="1200" spc="-5" dirty="0">
                <a:latin typeface="Times New Roman"/>
                <a:cs typeface="Times New Roman"/>
              </a:rPr>
              <a:t>that</a:t>
            </a:r>
            <a:r>
              <a:rPr sz="1200" dirty="0">
                <a:latin typeface="Times New Roman"/>
                <a:cs typeface="Times New Roman"/>
              </a:rPr>
              <a:t> can easily</a:t>
            </a:r>
            <a:r>
              <a:rPr sz="1200" spc="-10" dirty="0">
                <a:latin typeface="Times New Roman"/>
                <a:cs typeface="Times New Roman"/>
              </a:rPr>
              <a:t> </a:t>
            </a:r>
            <a:r>
              <a:rPr sz="1200" spc="-5" dirty="0">
                <a:latin typeface="Times New Roman"/>
                <a:cs typeface="Times New Roman"/>
              </a:rPr>
              <a:t>classify</a:t>
            </a:r>
            <a:r>
              <a:rPr sz="1200" spc="-25" dirty="0">
                <a:latin typeface="Times New Roman"/>
                <a:cs typeface="Times New Roman"/>
              </a:rPr>
              <a:t> </a:t>
            </a:r>
            <a:r>
              <a:rPr sz="1200" dirty="0">
                <a:latin typeface="Times New Roman"/>
                <a:cs typeface="Times New Roman"/>
              </a:rPr>
              <a:t>the</a:t>
            </a:r>
            <a:r>
              <a:rPr sz="1200" spc="-5" dirty="0">
                <a:latin typeface="Times New Roman"/>
                <a:cs typeface="Times New Roman"/>
              </a:rPr>
              <a:t> class.</a:t>
            </a:r>
            <a:endParaRPr sz="1200" dirty="0">
              <a:latin typeface="Times New Roman"/>
              <a:cs typeface="Times New Roman"/>
            </a:endParaRPr>
          </a:p>
          <a:p>
            <a:pPr>
              <a:lnSpc>
                <a:spcPct val="100000"/>
              </a:lnSpc>
              <a:spcBef>
                <a:spcPts val="45"/>
              </a:spcBef>
            </a:pPr>
            <a:endParaRPr sz="1900" dirty="0">
              <a:latin typeface="Times New Roman"/>
              <a:cs typeface="Times New Roman"/>
            </a:endParaRPr>
          </a:p>
          <a:p>
            <a:pPr marL="12700" marR="17780" algn="just">
              <a:lnSpc>
                <a:spcPct val="138300"/>
              </a:lnSpc>
              <a:spcBef>
                <a:spcPts val="5"/>
              </a:spcBef>
            </a:pPr>
            <a:r>
              <a:rPr sz="1200" dirty="0">
                <a:latin typeface="Times New Roman"/>
                <a:cs typeface="Times New Roman"/>
              </a:rPr>
              <a:t>We</a:t>
            </a:r>
            <a:r>
              <a:rPr sz="1200" spc="195" dirty="0">
                <a:latin typeface="Times New Roman"/>
                <a:cs typeface="Times New Roman"/>
              </a:rPr>
              <a:t> </a:t>
            </a:r>
            <a:r>
              <a:rPr sz="1200" spc="-5" dirty="0">
                <a:latin typeface="Times New Roman"/>
                <a:cs typeface="Times New Roman"/>
              </a:rPr>
              <a:t>create</a:t>
            </a:r>
            <a:r>
              <a:rPr sz="1200" spc="200" dirty="0">
                <a:latin typeface="Times New Roman"/>
                <a:cs typeface="Times New Roman"/>
              </a:rPr>
              <a:t> </a:t>
            </a:r>
            <a:r>
              <a:rPr sz="1200" dirty="0">
                <a:latin typeface="Times New Roman"/>
                <a:cs typeface="Times New Roman"/>
              </a:rPr>
              <a:t>a</a:t>
            </a:r>
            <a:r>
              <a:rPr sz="1200" spc="195" dirty="0">
                <a:latin typeface="Times New Roman"/>
                <a:cs typeface="Times New Roman"/>
              </a:rPr>
              <a:t> </a:t>
            </a:r>
            <a:r>
              <a:rPr sz="1200" spc="-5" dirty="0">
                <a:latin typeface="Times New Roman"/>
                <a:cs typeface="Times New Roman"/>
              </a:rPr>
              <a:t>code</a:t>
            </a:r>
            <a:r>
              <a:rPr sz="1200" spc="200" dirty="0">
                <a:latin typeface="Times New Roman"/>
                <a:cs typeface="Times New Roman"/>
              </a:rPr>
              <a:t> </a:t>
            </a:r>
            <a:r>
              <a:rPr sz="1200" dirty="0">
                <a:latin typeface="Times New Roman"/>
                <a:cs typeface="Times New Roman"/>
              </a:rPr>
              <a:t>in</a:t>
            </a:r>
            <a:r>
              <a:rPr sz="1200" spc="204" dirty="0">
                <a:latin typeface="Times New Roman"/>
                <a:cs typeface="Times New Roman"/>
              </a:rPr>
              <a:t> </a:t>
            </a:r>
            <a:r>
              <a:rPr sz="1200" dirty="0">
                <a:latin typeface="Times New Roman"/>
                <a:cs typeface="Times New Roman"/>
              </a:rPr>
              <a:t>Python</a:t>
            </a:r>
            <a:r>
              <a:rPr sz="1200" spc="210" dirty="0">
                <a:latin typeface="Times New Roman"/>
                <a:cs typeface="Times New Roman"/>
              </a:rPr>
              <a:t> </a:t>
            </a:r>
            <a:r>
              <a:rPr sz="1200" dirty="0">
                <a:latin typeface="Times New Roman"/>
                <a:cs typeface="Times New Roman"/>
              </a:rPr>
              <a:t>in</a:t>
            </a:r>
            <a:r>
              <a:rPr sz="1200" spc="204" dirty="0">
                <a:latin typeface="Times New Roman"/>
                <a:cs typeface="Times New Roman"/>
              </a:rPr>
              <a:t> </a:t>
            </a:r>
            <a:r>
              <a:rPr sz="1200" spc="-5" dirty="0">
                <a:latin typeface="Times New Roman"/>
                <a:cs typeface="Times New Roman"/>
              </a:rPr>
              <a:t>which</a:t>
            </a:r>
            <a:r>
              <a:rPr sz="1200" spc="204" dirty="0">
                <a:latin typeface="Times New Roman"/>
                <a:cs typeface="Times New Roman"/>
              </a:rPr>
              <a:t> </a:t>
            </a:r>
            <a:r>
              <a:rPr sz="1200" spc="-5" dirty="0">
                <a:latin typeface="Times New Roman"/>
                <a:cs typeface="Times New Roman"/>
              </a:rPr>
              <a:t>we</a:t>
            </a:r>
            <a:r>
              <a:rPr sz="1200" spc="195" dirty="0">
                <a:latin typeface="Times New Roman"/>
                <a:cs typeface="Times New Roman"/>
              </a:rPr>
              <a:t> </a:t>
            </a:r>
            <a:r>
              <a:rPr sz="1200" spc="-5" dirty="0">
                <a:latin typeface="Times New Roman"/>
                <a:cs typeface="Times New Roman"/>
              </a:rPr>
              <a:t>define</a:t>
            </a:r>
            <a:r>
              <a:rPr sz="1200" spc="200" dirty="0">
                <a:latin typeface="Times New Roman"/>
                <a:cs typeface="Times New Roman"/>
              </a:rPr>
              <a:t> </a:t>
            </a:r>
            <a:r>
              <a:rPr sz="1200" dirty="0">
                <a:latin typeface="Times New Roman"/>
                <a:cs typeface="Times New Roman"/>
              </a:rPr>
              <a:t>a</a:t>
            </a:r>
            <a:r>
              <a:rPr sz="1200" spc="200" dirty="0">
                <a:latin typeface="Times New Roman"/>
                <a:cs typeface="Times New Roman"/>
              </a:rPr>
              <a:t> </a:t>
            </a:r>
            <a:r>
              <a:rPr sz="1200" spc="-5" dirty="0">
                <a:latin typeface="Times New Roman"/>
                <a:cs typeface="Times New Roman"/>
              </a:rPr>
              <a:t>function</a:t>
            </a:r>
            <a:r>
              <a:rPr sz="1200" spc="200" dirty="0">
                <a:latin typeface="Times New Roman"/>
                <a:cs typeface="Times New Roman"/>
              </a:rPr>
              <a:t> </a:t>
            </a:r>
            <a:r>
              <a:rPr sz="1200" spc="-5" dirty="0">
                <a:latin typeface="Times New Roman"/>
                <a:cs typeface="Times New Roman"/>
              </a:rPr>
              <a:t>which</a:t>
            </a:r>
            <a:r>
              <a:rPr sz="1200" spc="204" dirty="0">
                <a:latin typeface="Times New Roman"/>
                <a:cs typeface="Times New Roman"/>
              </a:rPr>
              <a:t> </a:t>
            </a:r>
            <a:r>
              <a:rPr sz="1200" spc="-5" dirty="0">
                <a:latin typeface="Times New Roman"/>
                <a:cs typeface="Times New Roman"/>
              </a:rPr>
              <a:t>will</a:t>
            </a:r>
            <a:r>
              <a:rPr sz="1200" spc="195" dirty="0">
                <a:latin typeface="Times New Roman"/>
                <a:cs typeface="Times New Roman"/>
              </a:rPr>
              <a:t> </a:t>
            </a:r>
            <a:r>
              <a:rPr sz="1200" dirty="0">
                <a:latin typeface="Times New Roman"/>
                <a:cs typeface="Times New Roman"/>
              </a:rPr>
              <a:t>be</a:t>
            </a:r>
            <a:r>
              <a:rPr sz="1200" spc="200" dirty="0">
                <a:latin typeface="Times New Roman"/>
                <a:cs typeface="Times New Roman"/>
              </a:rPr>
              <a:t> </a:t>
            </a:r>
            <a:r>
              <a:rPr sz="1200" dirty="0">
                <a:latin typeface="Times New Roman"/>
                <a:cs typeface="Times New Roman"/>
              </a:rPr>
              <a:t>used</a:t>
            </a:r>
            <a:r>
              <a:rPr sz="1200" spc="195" dirty="0">
                <a:latin typeface="Times New Roman"/>
                <a:cs typeface="Times New Roman"/>
              </a:rPr>
              <a:t> </a:t>
            </a:r>
            <a:r>
              <a:rPr sz="1200" dirty="0">
                <a:latin typeface="Times New Roman"/>
                <a:cs typeface="Times New Roman"/>
              </a:rPr>
              <a:t>to </a:t>
            </a:r>
            <a:r>
              <a:rPr sz="1200" spc="-285" dirty="0">
                <a:latin typeface="Times New Roman"/>
                <a:cs typeface="Times New Roman"/>
              </a:rPr>
              <a:t> </a:t>
            </a:r>
            <a:r>
              <a:rPr sz="1200" dirty="0">
                <a:latin typeface="Times New Roman"/>
                <a:cs typeface="Times New Roman"/>
              </a:rPr>
              <a:t>obtain </a:t>
            </a:r>
            <a:r>
              <a:rPr sz="1200" spc="-5" dirty="0">
                <a:latin typeface="Times New Roman"/>
                <a:cs typeface="Times New Roman"/>
              </a:rPr>
              <a:t>processed</a:t>
            </a:r>
            <a:r>
              <a:rPr sz="1200" dirty="0">
                <a:latin typeface="Times New Roman"/>
                <a:cs typeface="Times New Roman"/>
              </a:rPr>
              <a:t> </a:t>
            </a:r>
            <a:r>
              <a:rPr sz="1200" spc="-5" dirty="0">
                <a:latin typeface="Times New Roman"/>
                <a:cs typeface="Times New Roman"/>
              </a:rPr>
              <a:t>tweet.</a:t>
            </a:r>
            <a:r>
              <a:rPr sz="1200" spc="5" dirty="0">
                <a:latin typeface="Times New Roman"/>
                <a:cs typeface="Times New Roman"/>
              </a:rPr>
              <a:t> </a:t>
            </a:r>
            <a:r>
              <a:rPr sz="1200" dirty="0">
                <a:latin typeface="Times New Roman"/>
                <a:cs typeface="Times New Roman"/>
              </a:rPr>
              <a:t>This code</a:t>
            </a:r>
            <a:r>
              <a:rPr sz="1200" spc="-5" dirty="0">
                <a:latin typeface="Times New Roman"/>
                <a:cs typeface="Times New Roman"/>
              </a:rPr>
              <a:t> is</a:t>
            </a:r>
            <a:r>
              <a:rPr sz="1200" dirty="0">
                <a:latin typeface="Times New Roman"/>
                <a:cs typeface="Times New Roman"/>
              </a:rPr>
              <a:t> </a:t>
            </a:r>
            <a:r>
              <a:rPr sz="1200" spc="-5" dirty="0">
                <a:latin typeface="Times New Roman"/>
                <a:cs typeface="Times New Roman"/>
              </a:rPr>
              <a:t>used</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achieve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following </a:t>
            </a:r>
            <a:r>
              <a:rPr sz="1200" dirty="0">
                <a:latin typeface="Times New Roman"/>
                <a:cs typeface="Times New Roman"/>
              </a:rPr>
              <a:t>functions:</a:t>
            </a:r>
          </a:p>
          <a:p>
            <a:pPr marL="241300" algn="just">
              <a:lnSpc>
                <a:spcPct val="100000"/>
              </a:lnSpc>
              <a:spcBef>
                <a:spcPts val="730"/>
              </a:spcBef>
            </a:pPr>
            <a:r>
              <a:rPr sz="1200" dirty="0">
                <a:latin typeface="Arial MT"/>
                <a:cs typeface="Arial MT"/>
              </a:rPr>
              <a:t>∑</a:t>
            </a:r>
            <a:r>
              <a:rPr sz="1200" spc="605" dirty="0">
                <a:latin typeface="Arial MT"/>
                <a:cs typeface="Arial MT"/>
              </a:rPr>
              <a:t> </a:t>
            </a:r>
            <a:r>
              <a:rPr sz="1200" spc="-5" dirty="0">
                <a:latin typeface="Times New Roman"/>
                <a:cs typeface="Times New Roman"/>
              </a:rPr>
              <a:t>remove</a:t>
            </a:r>
            <a:r>
              <a:rPr sz="1200" dirty="0">
                <a:latin typeface="Times New Roman"/>
                <a:cs typeface="Times New Roman"/>
              </a:rPr>
              <a:t> </a:t>
            </a:r>
            <a:r>
              <a:rPr sz="1200" spc="-5" dirty="0">
                <a:latin typeface="Times New Roman"/>
                <a:cs typeface="Times New Roman"/>
              </a:rPr>
              <a:t>quotes</a:t>
            </a:r>
            <a:r>
              <a:rPr sz="1200" dirty="0">
                <a:latin typeface="Times New Roman"/>
                <a:cs typeface="Times New Roman"/>
              </a:rPr>
              <a:t> -</a:t>
            </a:r>
            <a:r>
              <a:rPr sz="1200" spc="-5" dirty="0">
                <a:latin typeface="Times New Roman"/>
                <a:cs typeface="Times New Roman"/>
              </a:rPr>
              <a:t> </a:t>
            </a:r>
            <a:r>
              <a:rPr sz="1200" dirty="0">
                <a:latin typeface="Times New Roman"/>
                <a:cs typeface="Times New Roman"/>
              </a:rPr>
              <a:t>provides</a:t>
            </a:r>
            <a:r>
              <a:rPr sz="1200" spc="10" dirty="0">
                <a:latin typeface="Times New Roman"/>
                <a:cs typeface="Times New Roman"/>
              </a:rPr>
              <a:t> </a:t>
            </a:r>
            <a:r>
              <a:rPr sz="1200" dirty="0">
                <a:latin typeface="Times New Roman"/>
                <a:cs typeface="Times New Roman"/>
              </a:rPr>
              <a:t>the </a:t>
            </a:r>
            <a:r>
              <a:rPr sz="1200" spc="-5" dirty="0">
                <a:latin typeface="Times New Roman"/>
                <a:cs typeface="Times New Roman"/>
              </a:rPr>
              <a:t>user</a:t>
            </a:r>
            <a:r>
              <a:rPr sz="1200" dirty="0">
                <a:latin typeface="Times New Roman"/>
                <a:cs typeface="Times New Roman"/>
              </a:rPr>
              <a:t> to </a:t>
            </a:r>
            <a:r>
              <a:rPr sz="1200" spc="-5" dirty="0">
                <a:latin typeface="Times New Roman"/>
                <a:cs typeface="Times New Roman"/>
              </a:rPr>
              <a:t>remove</a:t>
            </a:r>
            <a:r>
              <a:rPr sz="1200" dirty="0">
                <a:latin typeface="Times New Roman"/>
                <a:cs typeface="Times New Roman"/>
              </a:rPr>
              <a:t> quotes</a:t>
            </a:r>
            <a:r>
              <a:rPr sz="1200" spc="5" dirty="0">
                <a:latin typeface="Times New Roman"/>
                <a:cs typeface="Times New Roman"/>
              </a:rPr>
              <a:t> </a:t>
            </a:r>
            <a:r>
              <a:rPr sz="1200" spc="-5" dirty="0">
                <a:latin typeface="Times New Roman"/>
                <a:cs typeface="Times New Roman"/>
              </a:rPr>
              <a:t>from</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text</a:t>
            </a:r>
          </a:p>
          <a:p>
            <a:pPr marL="469900" marR="17145" indent="-228600" algn="just">
              <a:lnSpc>
                <a:spcPct val="141200"/>
              </a:lnSpc>
              <a:spcBef>
                <a:spcPts val="185"/>
              </a:spcBef>
            </a:pPr>
            <a:r>
              <a:rPr sz="1200" dirty="0">
                <a:latin typeface="Arial MT"/>
                <a:cs typeface="Arial MT"/>
              </a:rPr>
              <a:t>∑</a:t>
            </a:r>
            <a:r>
              <a:rPr sz="1200" spc="335" dirty="0">
                <a:latin typeface="Arial MT"/>
                <a:cs typeface="Arial MT"/>
              </a:rPr>
              <a:t> </a:t>
            </a:r>
            <a:r>
              <a:rPr sz="1200" spc="-5" dirty="0">
                <a:latin typeface="Times New Roman"/>
                <a:cs typeface="Times New Roman"/>
              </a:rPr>
              <a:t>remove </a:t>
            </a:r>
            <a:r>
              <a:rPr sz="1200" dirty="0">
                <a:latin typeface="Times New Roman"/>
                <a:cs typeface="Times New Roman"/>
              </a:rPr>
              <a:t>@</a:t>
            </a:r>
            <a:r>
              <a:rPr sz="1200" spc="300" dirty="0">
                <a:latin typeface="Times New Roman"/>
                <a:cs typeface="Times New Roman"/>
              </a:rPr>
              <a:t> </a:t>
            </a:r>
            <a:r>
              <a:rPr sz="1200" dirty="0">
                <a:latin typeface="Times New Roman"/>
                <a:cs typeface="Times New Roman"/>
              </a:rPr>
              <a:t>- </a:t>
            </a:r>
            <a:r>
              <a:rPr sz="1200" spc="-5" dirty="0">
                <a:latin typeface="Times New Roman"/>
                <a:cs typeface="Times New Roman"/>
              </a:rPr>
              <a:t>provides</a:t>
            </a:r>
            <a:r>
              <a:rPr sz="1200" spc="290" dirty="0">
                <a:latin typeface="Times New Roman"/>
                <a:cs typeface="Times New Roman"/>
              </a:rPr>
              <a:t> </a:t>
            </a:r>
            <a:r>
              <a:rPr sz="1200" dirty="0">
                <a:latin typeface="Times New Roman"/>
                <a:cs typeface="Times New Roman"/>
              </a:rPr>
              <a:t>choice of removing the @ </a:t>
            </a:r>
            <a:r>
              <a:rPr sz="1200" spc="-5" dirty="0">
                <a:latin typeface="Times New Roman"/>
                <a:cs typeface="Times New Roman"/>
              </a:rPr>
              <a:t>symbol, </a:t>
            </a:r>
            <a:r>
              <a:rPr sz="1200" dirty="0">
                <a:latin typeface="Times New Roman"/>
                <a:cs typeface="Times New Roman"/>
              </a:rPr>
              <a:t>removing the @ </a:t>
            </a:r>
            <a:r>
              <a:rPr sz="1200" spc="5" dirty="0">
                <a:latin typeface="Times New Roman"/>
                <a:cs typeface="Times New Roman"/>
              </a:rPr>
              <a:t> </a:t>
            </a:r>
            <a:r>
              <a:rPr sz="1200" spc="-5" dirty="0">
                <a:latin typeface="Times New Roman"/>
                <a:cs typeface="Times New Roman"/>
              </a:rPr>
              <a:t>along </a:t>
            </a:r>
            <a:r>
              <a:rPr sz="1200" dirty="0">
                <a:latin typeface="Times New Roman"/>
                <a:cs typeface="Times New Roman"/>
              </a:rPr>
              <a:t>with the user </a:t>
            </a:r>
            <a:r>
              <a:rPr sz="1200" spc="-5" dirty="0">
                <a:latin typeface="Times New Roman"/>
                <a:cs typeface="Times New Roman"/>
              </a:rPr>
              <a:t>name, </a:t>
            </a:r>
            <a:r>
              <a:rPr sz="1200" dirty="0">
                <a:latin typeface="Times New Roman"/>
                <a:cs typeface="Times New Roman"/>
              </a:rPr>
              <a:t>or </a:t>
            </a:r>
            <a:r>
              <a:rPr sz="1200" spc="-5" dirty="0">
                <a:latin typeface="Times New Roman"/>
                <a:cs typeface="Times New Roman"/>
              </a:rPr>
              <a:t>replace </a:t>
            </a:r>
            <a:r>
              <a:rPr sz="1200" dirty="0">
                <a:latin typeface="Times New Roman"/>
                <a:cs typeface="Times New Roman"/>
              </a:rPr>
              <a:t>the @ </a:t>
            </a:r>
            <a:r>
              <a:rPr sz="1200" spc="-5" dirty="0">
                <a:latin typeface="Times New Roman"/>
                <a:cs typeface="Times New Roman"/>
              </a:rPr>
              <a:t>and </a:t>
            </a:r>
            <a:r>
              <a:rPr sz="1200" dirty="0">
                <a:latin typeface="Times New Roman"/>
                <a:cs typeface="Times New Roman"/>
              </a:rPr>
              <a:t>the user </a:t>
            </a:r>
            <a:r>
              <a:rPr sz="1200" spc="-5" dirty="0">
                <a:latin typeface="Times New Roman"/>
                <a:cs typeface="Times New Roman"/>
              </a:rPr>
              <a:t>name </a:t>
            </a:r>
            <a:r>
              <a:rPr sz="1200" dirty="0">
                <a:latin typeface="Times New Roman"/>
                <a:cs typeface="Times New Roman"/>
              </a:rPr>
              <a:t>with a </a:t>
            </a:r>
            <a:r>
              <a:rPr sz="1200" spc="-5" dirty="0">
                <a:latin typeface="Times New Roman"/>
                <a:cs typeface="Times New Roman"/>
              </a:rPr>
              <a:t>word </a:t>
            </a:r>
            <a:r>
              <a:rPr sz="1200" dirty="0">
                <a:latin typeface="Times New Roman"/>
                <a:cs typeface="Times New Roman"/>
              </a:rPr>
              <a:t> </a:t>
            </a:r>
            <a:r>
              <a:rPr sz="1200" spc="-5" dirty="0">
                <a:latin typeface="Times New Roman"/>
                <a:cs typeface="Times New Roman"/>
              </a:rPr>
              <a:t>'AT_USER'</a:t>
            </a:r>
            <a:r>
              <a:rPr sz="1200" spc="-20"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add</a:t>
            </a:r>
            <a:r>
              <a:rPr sz="1200" dirty="0">
                <a:latin typeface="Times New Roman"/>
                <a:cs typeface="Times New Roman"/>
              </a:rPr>
              <a:t> it to stop </a:t>
            </a:r>
            <a:r>
              <a:rPr sz="1200" spc="-5" dirty="0">
                <a:latin typeface="Times New Roman"/>
                <a:cs typeface="Times New Roman"/>
              </a:rPr>
              <a:t>words</a:t>
            </a:r>
            <a:endParaRPr sz="1200" dirty="0">
              <a:latin typeface="Times New Roman"/>
              <a:cs typeface="Times New Roman"/>
            </a:endParaRPr>
          </a:p>
          <a:p>
            <a:pPr marL="469900" marR="5080" indent="-228600" algn="just">
              <a:lnSpc>
                <a:spcPct val="139200"/>
              </a:lnSpc>
              <a:spcBef>
                <a:spcPts val="215"/>
              </a:spcBef>
            </a:pPr>
            <a:r>
              <a:rPr sz="1200" dirty="0">
                <a:latin typeface="Arial MT"/>
                <a:cs typeface="Arial MT"/>
              </a:rPr>
              <a:t>∑</a:t>
            </a:r>
            <a:r>
              <a:rPr sz="1200" spc="5" dirty="0">
                <a:latin typeface="Arial MT"/>
                <a:cs typeface="Arial MT"/>
              </a:rPr>
              <a:t> </a:t>
            </a:r>
            <a:r>
              <a:rPr sz="1200" spc="-5" dirty="0">
                <a:latin typeface="Times New Roman"/>
                <a:cs typeface="Times New Roman"/>
              </a:rPr>
              <a:t>remove </a:t>
            </a:r>
            <a:r>
              <a:rPr sz="1200" dirty="0">
                <a:latin typeface="Times New Roman"/>
                <a:cs typeface="Times New Roman"/>
              </a:rPr>
              <a:t>URL </a:t>
            </a:r>
            <a:r>
              <a:rPr sz="1200" spc="-5" dirty="0">
                <a:latin typeface="Times New Roman"/>
                <a:cs typeface="Times New Roman"/>
              </a:rPr>
              <a:t>(Uniform resource </a:t>
            </a:r>
            <a:r>
              <a:rPr sz="1200" dirty="0">
                <a:latin typeface="Times New Roman"/>
                <a:cs typeface="Times New Roman"/>
              </a:rPr>
              <a:t>locator) - provides </a:t>
            </a:r>
            <a:r>
              <a:rPr sz="1200" spc="-5" dirty="0">
                <a:latin typeface="Times New Roman"/>
                <a:cs typeface="Times New Roman"/>
              </a:rPr>
              <a:t>choices </a:t>
            </a:r>
            <a:r>
              <a:rPr sz="1200" dirty="0">
                <a:latin typeface="Times New Roman"/>
                <a:cs typeface="Times New Roman"/>
              </a:rPr>
              <a:t>of removing </a:t>
            </a:r>
            <a:r>
              <a:rPr sz="1200" spc="-10" dirty="0">
                <a:latin typeface="Times New Roman"/>
                <a:cs typeface="Times New Roman"/>
              </a:rPr>
              <a:t>URLs </a:t>
            </a:r>
            <a:r>
              <a:rPr sz="1200" spc="-5" dirty="0">
                <a:latin typeface="Times New Roman"/>
                <a:cs typeface="Times New Roman"/>
              </a:rPr>
              <a:t>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replacing</a:t>
            </a:r>
            <a:r>
              <a:rPr sz="1200" spc="-10" dirty="0">
                <a:latin typeface="Times New Roman"/>
                <a:cs typeface="Times New Roman"/>
              </a:rPr>
              <a:t> </a:t>
            </a:r>
            <a:r>
              <a:rPr sz="1200" dirty="0">
                <a:latin typeface="Times New Roman"/>
                <a:cs typeface="Times New Roman"/>
              </a:rPr>
              <a:t>them with </a:t>
            </a:r>
            <a:r>
              <a:rPr sz="1200" spc="-5" dirty="0">
                <a:latin typeface="Times New Roman"/>
                <a:cs typeface="Times New Roman"/>
              </a:rPr>
              <a:t>'URL'</a:t>
            </a:r>
            <a:r>
              <a:rPr sz="1200" spc="-15" dirty="0">
                <a:latin typeface="Times New Roman"/>
                <a:cs typeface="Times New Roman"/>
              </a:rPr>
              <a:t> </a:t>
            </a:r>
            <a:r>
              <a:rPr sz="1200" spc="-5" dirty="0">
                <a:latin typeface="Times New Roman"/>
                <a:cs typeface="Times New Roman"/>
              </a:rPr>
              <a:t>word</a:t>
            </a:r>
            <a:r>
              <a:rPr sz="1200" spc="10" dirty="0">
                <a:latin typeface="Times New Roman"/>
                <a:cs typeface="Times New Roman"/>
              </a:rPr>
              <a:t> </a:t>
            </a:r>
            <a:r>
              <a:rPr sz="1200" dirty="0">
                <a:latin typeface="Times New Roman"/>
                <a:cs typeface="Times New Roman"/>
              </a:rPr>
              <a:t>and </a:t>
            </a:r>
            <a:r>
              <a:rPr sz="1200" spc="-5" dirty="0">
                <a:latin typeface="Times New Roman"/>
                <a:cs typeface="Times New Roman"/>
              </a:rPr>
              <a:t>add</a:t>
            </a:r>
            <a:r>
              <a:rPr sz="1200" dirty="0">
                <a:latin typeface="Times New Roman"/>
                <a:cs typeface="Times New Roman"/>
              </a:rPr>
              <a:t> it to stop </a:t>
            </a:r>
            <a:r>
              <a:rPr sz="1200" spc="-5" dirty="0">
                <a:latin typeface="Times New Roman"/>
                <a:cs typeface="Times New Roman"/>
              </a:rPr>
              <a:t>words</a:t>
            </a:r>
            <a:endParaRPr sz="1200" dirty="0">
              <a:latin typeface="Times New Roman"/>
              <a:cs typeface="Times New Roman"/>
            </a:endParaRPr>
          </a:p>
          <a:p>
            <a:pPr marL="241300" algn="just">
              <a:lnSpc>
                <a:spcPct val="100000"/>
              </a:lnSpc>
              <a:spcBef>
                <a:spcPts val="715"/>
              </a:spcBef>
            </a:pPr>
            <a:r>
              <a:rPr sz="1200" dirty="0">
                <a:latin typeface="Arial MT"/>
                <a:cs typeface="Arial MT"/>
              </a:rPr>
              <a:t>∑</a:t>
            </a:r>
            <a:r>
              <a:rPr sz="1200" spc="605" dirty="0">
                <a:latin typeface="Arial MT"/>
                <a:cs typeface="Arial MT"/>
              </a:rPr>
              <a:t> </a:t>
            </a:r>
            <a:r>
              <a:rPr sz="1200" spc="-5" dirty="0">
                <a:latin typeface="Times New Roman"/>
                <a:cs typeface="Times New Roman"/>
              </a:rPr>
              <a:t>remove</a:t>
            </a:r>
            <a:r>
              <a:rPr sz="1200" dirty="0">
                <a:latin typeface="Times New Roman"/>
                <a:cs typeface="Times New Roman"/>
              </a:rPr>
              <a:t> RT </a:t>
            </a:r>
            <a:r>
              <a:rPr sz="1200" spc="-5" dirty="0">
                <a:latin typeface="Times New Roman"/>
                <a:cs typeface="Times New Roman"/>
              </a:rPr>
              <a:t>(Re-Tweet)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removes</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word RT from </a:t>
            </a:r>
            <a:r>
              <a:rPr sz="1200" spc="-5" dirty="0">
                <a:latin typeface="Times New Roman"/>
                <a:cs typeface="Times New Roman"/>
              </a:rPr>
              <a:t>tweets</a:t>
            </a:r>
            <a:endParaRPr sz="1200" dirty="0">
              <a:latin typeface="Times New Roman"/>
              <a:cs typeface="Times New Roman"/>
            </a:endParaRPr>
          </a:p>
          <a:p>
            <a:pPr marL="469900" marR="15875" indent="-228600">
              <a:lnSpc>
                <a:spcPct val="140000"/>
              </a:lnSpc>
              <a:spcBef>
                <a:spcPts val="200"/>
              </a:spcBef>
            </a:pPr>
            <a:r>
              <a:rPr sz="1200" dirty="0">
                <a:latin typeface="Arial MT"/>
                <a:cs typeface="Arial MT"/>
              </a:rPr>
              <a:t>∑</a:t>
            </a:r>
            <a:r>
              <a:rPr sz="1200" spc="285" dirty="0">
                <a:latin typeface="Arial MT"/>
                <a:cs typeface="Arial MT"/>
              </a:rPr>
              <a:t> </a:t>
            </a:r>
            <a:r>
              <a:rPr sz="1200" spc="-5" dirty="0">
                <a:latin typeface="Times New Roman"/>
                <a:cs typeface="Times New Roman"/>
              </a:rPr>
              <a:t>remove</a:t>
            </a:r>
            <a:r>
              <a:rPr sz="1200" spc="210" dirty="0">
                <a:latin typeface="Times New Roman"/>
                <a:cs typeface="Times New Roman"/>
              </a:rPr>
              <a:t> </a:t>
            </a:r>
            <a:r>
              <a:rPr sz="1200" dirty="0">
                <a:latin typeface="Times New Roman"/>
                <a:cs typeface="Times New Roman"/>
              </a:rPr>
              <a:t>Emoticons</a:t>
            </a:r>
            <a:r>
              <a:rPr sz="1200" spc="215" dirty="0">
                <a:latin typeface="Times New Roman"/>
                <a:cs typeface="Times New Roman"/>
              </a:rPr>
              <a:t> </a:t>
            </a:r>
            <a:r>
              <a:rPr sz="1200" dirty="0">
                <a:latin typeface="Times New Roman"/>
                <a:cs typeface="Times New Roman"/>
              </a:rPr>
              <a:t>-</a:t>
            </a:r>
            <a:r>
              <a:rPr sz="1200" spc="215" dirty="0">
                <a:latin typeface="Times New Roman"/>
                <a:cs typeface="Times New Roman"/>
              </a:rPr>
              <a:t> </a:t>
            </a:r>
            <a:r>
              <a:rPr sz="1200" spc="-5" dirty="0">
                <a:latin typeface="Times New Roman"/>
                <a:cs typeface="Times New Roman"/>
              </a:rPr>
              <a:t>remove</a:t>
            </a:r>
            <a:r>
              <a:rPr sz="1200" spc="210" dirty="0">
                <a:latin typeface="Times New Roman"/>
                <a:cs typeface="Times New Roman"/>
              </a:rPr>
              <a:t> </a:t>
            </a:r>
            <a:r>
              <a:rPr sz="1200" spc="-5" dirty="0">
                <a:latin typeface="Times New Roman"/>
                <a:cs typeface="Times New Roman"/>
              </a:rPr>
              <a:t>emoticons</a:t>
            </a:r>
            <a:r>
              <a:rPr sz="1200" spc="215" dirty="0">
                <a:latin typeface="Times New Roman"/>
                <a:cs typeface="Times New Roman"/>
              </a:rPr>
              <a:t> </a:t>
            </a:r>
            <a:r>
              <a:rPr sz="1200" spc="-5" dirty="0">
                <a:latin typeface="Times New Roman"/>
                <a:cs typeface="Times New Roman"/>
              </a:rPr>
              <a:t>from</a:t>
            </a:r>
            <a:r>
              <a:rPr sz="1200" spc="215" dirty="0">
                <a:latin typeface="Times New Roman"/>
                <a:cs typeface="Times New Roman"/>
              </a:rPr>
              <a:t> </a:t>
            </a:r>
            <a:r>
              <a:rPr sz="1200" spc="-5" dirty="0">
                <a:latin typeface="Times New Roman"/>
                <a:cs typeface="Times New Roman"/>
              </a:rPr>
              <a:t>tweets</a:t>
            </a:r>
            <a:r>
              <a:rPr sz="1200" spc="220" dirty="0">
                <a:latin typeface="Times New Roman"/>
                <a:cs typeface="Times New Roman"/>
              </a:rPr>
              <a:t> </a:t>
            </a:r>
            <a:r>
              <a:rPr sz="1200" spc="-5" dirty="0">
                <a:latin typeface="Times New Roman"/>
                <a:cs typeface="Times New Roman"/>
              </a:rPr>
              <a:t>and</a:t>
            </a:r>
            <a:r>
              <a:rPr sz="1200" spc="210" dirty="0">
                <a:latin typeface="Times New Roman"/>
                <a:cs typeface="Times New Roman"/>
              </a:rPr>
              <a:t> </a:t>
            </a:r>
            <a:r>
              <a:rPr sz="1200" spc="-5" dirty="0">
                <a:latin typeface="Times New Roman"/>
                <a:cs typeface="Times New Roman"/>
              </a:rPr>
              <a:t>replace</a:t>
            </a:r>
            <a:r>
              <a:rPr sz="1200" spc="215" dirty="0">
                <a:latin typeface="Times New Roman"/>
                <a:cs typeface="Times New Roman"/>
              </a:rPr>
              <a:t> </a:t>
            </a:r>
            <a:r>
              <a:rPr sz="1200" dirty="0">
                <a:latin typeface="Times New Roman"/>
                <a:cs typeface="Times New Roman"/>
              </a:rPr>
              <a:t>them</a:t>
            </a:r>
            <a:r>
              <a:rPr sz="1200" spc="225" dirty="0">
                <a:latin typeface="Times New Roman"/>
                <a:cs typeface="Times New Roman"/>
              </a:rPr>
              <a:t> </a:t>
            </a:r>
            <a:r>
              <a:rPr sz="1200" dirty="0">
                <a:latin typeface="Times New Roman"/>
                <a:cs typeface="Times New Roman"/>
              </a:rPr>
              <a:t>with </a:t>
            </a:r>
            <a:r>
              <a:rPr sz="1200" spc="-285" dirty="0">
                <a:latin typeface="Times New Roman"/>
                <a:cs typeface="Times New Roman"/>
              </a:rPr>
              <a:t> </a:t>
            </a:r>
            <a:r>
              <a:rPr sz="1200" dirty="0">
                <a:latin typeface="Times New Roman"/>
                <a:cs typeface="Times New Roman"/>
              </a:rPr>
              <a:t>their</a:t>
            </a:r>
            <a:r>
              <a:rPr sz="1200" spc="-10" dirty="0">
                <a:latin typeface="Times New Roman"/>
                <a:cs typeface="Times New Roman"/>
              </a:rPr>
              <a:t> </a:t>
            </a:r>
            <a:r>
              <a:rPr sz="1200" spc="-5" dirty="0">
                <a:latin typeface="Times New Roman"/>
                <a:cs typeface="Times New Roman"/>
              </a:rPr>
              <a:t>specific</a:t>
            </a:r>
            <a:r>
              <a:rPr sz="1200" dirty="0">
                <a:latin typeface="Times New Roman"/>
                <a:cs typeface="Times New Roman"/>
              </a:rPr>
              <a:t> meaning</a:t>
            </a:r>
          </a:p>
          <a:p>
            <a:pPr marL="469900" marR="18415" indent="-228600">
              <a:lnSpc>
                <a:spcPct val="140000"/>
              </a:lnSpc>
              <a:spcBef>
                <a:spcPts val="195"/>
              </a:spcBef>
            </a:pPr>
            <a:r>
              <a:rPr sz="1200" dirty="0">
                <a:latin typeface="Arial MT"/>
                <a:cs typeface="Arial MT"/>
              </a:rPr>
              <a:t>∑</a:t>
            </a:r>
            <a:r>
              <a:rPr sz="1200" spc="285" dirty="0">
                <a:latin typeface="Arial MT"/>
                <a:cs typeface="Arial MT"/>
              </a:rPr>
              <a:t> </a:t>
            </a:r>
            <a:r>
              <a:rPr sz="1200" spc="-5" dirty="0">
                <a:latin typeface="Times New Roman"/>
                <a:cs typeface="Times New Roman"/>
              </a:rPr>
              <a:t>remove</a:t>
            </a:r>
            <a:r>
              <a:rPr sz="1200" spc="20" dirty="0">
                <a:latin typeface="Times New Roman"/>
                <a:cs typeface="Times New Roman"/>
              </a:rPr>
              <a:t> </a:t>
            </a:r>
            <a:r>
              <a:rPr sz="1200" spc="-5" dirty="0">
                <a:latin typeface="Times New Roman"/>
                <a:cs typeface="Times New Roman"/>
              </a:rPr>
              <a:t>duplicates</a:t>
            </a:r>
            <a:r>
              <a:rPr sz="1200" spc="30" dirty="0">
                <a:latin typeface="Times New Roman"/>
                <a:cs typeface="Times New Roman"/>
              </a:rPr>
              <a:t> </a:t>
            </a:r>
            <a:r>
              <a:rPr sz="1200" dirty="0">
                <a:latin typeface="Times New Roman"/>
                <a:cs typeface="Times New Roman"/>
              </a:rPr>
              <a:t>–</a:t>
            </a:r>
            <a:r>
              <a:rPr sz="1200" spc="20" dirty="0">
                <a:latin typeface="Times New Roman"/>
                <a:cs typeface="Times New Roman"/>
              </a:rPr>
              <a:t> </a:t>
            </a:r>
            <a:r>
              <a:rPr sz="1200" dirty="0">
                <a:latin typeface="Times New Roman"/>
                <a:cs typeface="Times New Roman"/>
              </a:rPr>
              <a:t>remove</a:t>
            </a:r>
            <a:r>
              <a:rPr sz="1200" spc="25" dirty="0">
                <a:latin typeface="Times New Roman"/>
                <a:cs typeface="Times New Roman"/>
              </a:rPr>
              <a:t> </a:t>
            </a:r>
            <a:r>
              <a:rPr sz="1200" spc="-5" dirty="0">
                <a:latin typeface="Times New Roman"/>
                <a:cs typeface="Times New Roman"/>
              </a:rPr>
              <a:t>all</a:t>
            </a:r>
            <a:r>
              <a:rPr sz="1200" spc="25" dirty="0">
                <a:latin typeface="Times New Roman"/>
                <a:cs typeface="Times New Roman"/>
              </a:rPr>
              <a:t> </a:t>
            </a:r>
            <a:r>
              <a:rPr sz="1200" dirty="0">
                <a:latin typeface="Times New Roman"/>
                <a:cs typeface="Times New Roman"/>
              </a:rPr>
              <a:t>repeating</a:t>
            </a:r>
            <a:r>
              <a:rPr sz="1200" spc="10" dirty="0">
                <a:latin typeface="Times New Roman"/>
                <a:cs typeface="Times New Roman"/>
              </a:rPr>
              <a:t> </a:t>
            </a:r>
            <a:r>
              <a:rPr sz="1200" dirty="0">
                <a:latin typeface="Times New Roman"/>
                <a:cs typeface="Times New Roman"/>
              </a:rPr>
              <a:t>words</a:t>
            </a:r>
            <a:r>
              <a:rPr sz="1200" spc="25" dirty="0">
                <a:latin typeface="Times New Roman"/>
                <a:cs typeface="Times New Roman"/>
              </a:rPr>
              <a:t> </a:t>
            </a:r>
            <a:r>
              <a:rPr sz="1200" dirty="0">
                <a:latin typeface="Times New Roman"/>
                <a:cs typeface="Times New Roman"/>
              </a:rPr>
              <a:t>from</a:t>
            </a:r>
            <a:r>
              <a:rPr sz="1200" spc="20" dirty="0">
                <a:latin typeface="Times New Roman"/>
                <a:cs typeface="Times New Roman"/>
              </a:rPr>
              <a:t> </a:t>
            </a:r>
            <a:r>
              <a:rPr sz="1200" dirty="0">
                <a:latin typeface="Times New Roman"/>
                <a:cs typeface="Times New Roman"/>
              </a:rPr>
              <a:t>text</a:t>
            </a:r>
            <a:r>
              <a:rPr sz="1200" spc="25" dirty="0">
                <a:latin typeface="Times New Roman"/>
                <a:cs typeface="Times New Roman"/>
              </a:rPr>
              <a:t> </a:t>
            </a:r>
            <a:r>
              <a:rPr sz="1200" spc="-5" dirty="0">
                <a:latin typeface="Times New Roman"/>
                <a:cs typeface="Times New Roman"/>
              </a:rPr>
              <a:t>so</a:t>
            </a:r>
            <a:r>
              <a:rPr sz="1200" spc="20" dirty="0">
                <a:latin typeface="Times New Roman"/>
                <a:cs typeface="Times New Roman"/>
              </a:rPr>
              <a:t> </a:t>
            </a:r>
            <a:r>
              <a:rPr sz="1200" dirty="0">
                <a:latin typeface="Times New Roman"/>
                <a:cs typeface="Times New Roman"/>
              </a:rPr>
              <a:t>that</a:t>
            </a:r>
            <a:r>
              <a:rPr sz="1200" spc="25" dirty="0">
                <a:latin typeface="Times New Roman"/>
                <a:cs typeface="Times New Roman"/>
              </a:rPr>
              <a:t> </a:t>
            </a:r>
            <a:r>
              <a:rPr sz="1200" spc="-5" dirty="0">
                <a:latin typeface="Times New Roman"/>
                <a:cs typeface="Times New Roman"/>
              </a:rPr>
              <a:t>there</a:t>
            </a:r>
            <a:r>
              <a:rPr sz="1200" spc="15" dirty="0">
                <a:latin typeface="Times New Roman"/>
                <a:cs typeface="Times New Roman"/>
              </a:rPr>
              <a:t> </a:t>
            </a:r>
            <a:r>
              <a:rPr sz="1200" dirty="0">
                <a:latin typeface="Times New Roman"/>
                <a:cs typeface="Times New Roman"/>
              </a:rPr>
              <a:t>will</a:t>
            </a:r>
            <a:r>
              <a:rPr sz="1200" spc="25" dirty="0">
                <a:latin typeface="Times New Roman"/>
                <a:cs typeface="Times New Roman"/>
              </a:rPr>
              <a:t> </a:t>
            </a:r>
            <a:r>
              <a:rPr sz="1200" dirty="0">
                <a:latin typeface="Times New Roman"/>
                <a:cs typeface="Times New Roman"/>
              </a:rPr>
              <a:t>be </a:t>
            </a:r>
            <a:r>
              <a:rPr sz="1200" spc="-285" dirty="0">
                <a:latin typeface="Times New Roman"/>
                <a:cs typeface="Times New Roman"/>
              </a:rPr>
              <a:t> </a:t>
            </a:r>
            <a:r>
              <a:rPr sz="1200" dirty="0">
                <a:latin typeface="Times New Roman"/>
                <a:cs typeface="Times New Roman"/>
              </a:rPr>
              <a:t>no</a:t>
            </a:r>
            <a:r>
              <a:rPr sz="1200" spc="-5" dirty="0">
                <a:latin typeface="Times New Roman"/>
                <a:cs typeface="Times New Roman"/>
              </a:rPr>
              <a:t> duplicates</a:t>
            </a:r>
            <a:endParaRPr sz="1200" dirty="0">
              <a:latin typeface="Times New Roman"/>
              <a:cs typeface="Times New Roman"/>
            </a:endParaRPr>
          </a:p>
          <a:p>
            <a:pPr marL="241300">
              <a:lnSpc>
                <a:spcPct val="100000"/>
              </a:lnSpc>
              <a:spcBef>
                <a:spcPts val="695"/>
              </a:spcBef>
            </a:pPr>
            <a:r>
              <a:rPr sz="1200" dirty="0">
                <a:latin typeface="Arial MT"/>
                <a:cs typeface="Arial MT"/>
              </a:rPr>
              <a:t>∑</a:t>
            </a:r>
            <a:r>
              <a:rPr sz="1200" spc="590" dirty="0">
                <a:latin typeface="Arial MT"/>
                <a:cs typeface="Arial MT"/>
              </a:rPr>
              <a:t> </a:t>
            </a:r>
            <a:r>
              <a:rPr sz="1200" spc="-5" dirty="0">
                <a:latin typeface="Times New Roman"/>
                <a:cs typeface="Times New Roman"/>
              </a:rPr>
              <a:t>remove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removes</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hash</a:t>
            </a:r>
            <a:r>
              <a:rPr sz="1200" spc="-5" dirty="0">
                <a:latin typeface="Times New Roman"/>
                <a:cs typeface="Times New Roman"/>
              </a:rPr>
              <a:t> tag</a:t>
            </a:r>
            <a:r>
              <a:rPr sz="1200" spc="-10" dirty="0">
                <a:latin typeface="Times New Roman"/>
                <a:cs typeface="Times New Roman"/>
              </a:rPr>
              <a:t> </a:t>
            </a:r>
            <a:r>
              <a:rPr sz="1200" spc="-5" dirty="0">
                <a:latin typeface="Times New Roman"/>
                <a:cs typeface="Times New Roman"/>
              </a:rPr>
              <a:t>class</a:t>
            </a:r>
            <a:endParaRPr sz="1200" dirty="0">
              <a:latin typeface="Times New Roman"/>
              <a:cs typeface="Times New Roman"/>
            </a:endParaRPr>
          </a:p>
          <a:p>
            <a:pPr marL="469900" marR="15875" indent="-228600">
              <a:lnSpc>
                <a:spcPct val="140000"/>
              </a:lnSpc>
              <a:spcBef>
                <a:spcPts val="204"/>
              </a:spcBef>
            </a:pPr>
            <a:r>
              <a:rPr sz="1200" dirty="0">
                <a:latin typeface="Arial MT"/>
                <a:cs typeface="Arial MT"/>
              </a:rPr>
              <a:t>∑</a:t>
            </a:r>
            <a:r>
              <a:rPr sz="1200" spc="280" dirty="0">
                <a:latin typeface="Arial MT"/>
                <a:cs typeface="Arial MT"/>
              </a:rPr>
              <a:t> </a:t>
            </a:r>
            <a:r>
              <a:rPr sz="1200" spc="-5" dirty="0">
                <a:latin typeface="Times New Roman"/>
                <a:cs typeface="Times New Roman"/>
              </a:rPr>
              <a:t>remove</a:t>
            </a:r>
            <a:r>
              <a:rPr sz="1200" spc="185" dirty="0">
                <a:latin typeface="Times New Roman"/>
                <a:cs typeface="Times New Roman"/>
              </a:rPr>
              <a:t> </a:t>
            </a:r>
            <a:r>
              <a:rPr sz="1200" dirty="0">
                <a:latin typeface="Times New Roman"/>
                <a:cs typeface="Times New Roman"/>
              </a:rPr>
              <a:t>stop</a:t>
            </a:r>
            <a:r>
              <a:rPr sz="1200" spc="190" dirty="0">
                <a:latin typeface="Times New Roman"/>
                <a:cs typeface="Times New Roman"/>
              </a:rPr>
              <a:t> </a:t>
            </a:r>
            <a:r>
              <a:rPr sz="1200" spc="-5" dirty="0">
                <a:latin typeface="Times New Roman"/>
                <a:cs typeface="Times New Roman"/>
              </a:rPr>
              <a:t>words</a:t>
            </a:r>
            <a:r>
              <a:rPr sz="1200" spc="195" dirty="0">
                <a:latin typeface="Times New Roman"/>
                <a:cs typeface="Times New Roman"/>
              </a:rPr>
              <a:t> </a:t>
            </a:r>
            <a:r>
              <a:rPr sz="1200" dirty="0">
                <a:latin typeface="Times New Roman"/>
                <a:cs typeface="Times New Roman"/>
              </a:rPr>
              <a:t>–</a:t>
            </a:r>
            <a:r>
              <a:rPr sz="1200" spc="190" dirty="0">
                <a:latin typeface="Times New Roman"/>
                <a:cs typeface="Times New Roman"/>
              </a:rPr>
              <a:t> </a:t>
            </a:r>
            <a:r>
              <a:rPr sz="1200" dirty="0">
                <a:latin typeface="Times New Roman"/>
                <a:cs typeface="Times New Roman"/>
              </a:rPr>
              <a:t>remove</a:t>
            </a:r>
            <a:r>
              <a:rPr sz="1200" spc="185" dirty="0">
                <a:latin typeface="Times New Roman"/>
                <a:cs typeface="Times New Roman"/>
              </a:rPr>
              <a:t> </a:t>
            </a:r>
            <a:r>
              <a:rPr sz="1200" spc="-5" dirty="0">
                <a:latin typeface="Times New Roman"/>
                <a:cs typeface="Times New Roman"/>
              </a:rPr>
              <a:t>all</a:t>
            </a:r>
            <a:r>
              <a:rPr sz="1200" spc="190" dirty="0">
                <a:latin typeface="Times New Roman"/>
                <a:cs typeface="Times New Roman"/>
              </a:rPr>
              <a:t> </a:t>
            </a:r>
            <a:r>
              <a:rPr sz="1200" dirty="0">
                <a:latin typeface="Times New Roman"/>
                <a:cs typeface="Times New Roman"/>
              </a:rPr>
              <a:t>stop</a:t>
            </a:r>
            <a:r>
              <a:rPr sz="1200" spc="190" dirty="0">
                <a:latin typeface="Times New Roman"/>
                <a:cs typeface="Times New Roman"/>
              </a:rPr>
              <a:t> </a:t>
            </a:r>
            <a:r>
              <a:rPr sz="1200" spc="-5" dirty="0">
                <a:latin typeface="Times New Roman"/>
                <a:cs typeface="Times New Roman"/>
              </a:rPr>
              <a:t>words</a:t>
            </a:r>
            <a:r>
              <a:rPr sz="1200" spc="190" dirty="0">
                <a:latin typeface="Times New Roman"/>
                <a:cs typeface="Times New Roman"/>
              </a:rPr>
              <a:t> </a:t>
            </a:r>
            <a:r>
              <a:rPr sz="1200" spc="-5" dirty="0">
                <a:latin typeface="Times New Roman"/>
                <a:cs typeface="Times New Roman"/>
              </a:rPr>
              <a:t>like</a:t>
            </a:r>
            <a:r>
              <a:rPr sz="1200" spc="190" dirty="0">
                <a:latin typeface="Times New Roman"/>
                <a:cs typeface="Times New Roman"/>
              </a:rPr>
              <a:t> </a:t>
            </a:r>
            <a:r>
              <a:rPr sz="1200" spc="-5" dirty="0">
                <a:latin typeface="Times New Roman"/>
                <a:cs typeface="Times New Roman"/>
              </a:rPr>
              <a:t>a,</a:t>
            </a:r>
            <a:r>
              <a:rPr sz="1200" spc="190" dirty="0">
                <a:latin typeface="Times New Roman"/>
                <a:cs typeface="Times New Roman"/>
              </a:rPr>
              <a:t> </a:t>
            </a:r>
            <a:r>
              <a:rPr sz="1200" spc="-5" dirty="0">
                <a:latin typeface="Times New Roman"/>
                <a:cs typeface="Times New Roman"/>
              </a:rPr>
              <a:t>he,</a:t>
            </a:r>
            <a:r>
              <a:rPr sz="1200" spc="190" dirty="0">
                <a:latin typeface="Times New Roman"/>
                <a:cs typeface="Times New Roman"/>
              </a:rPr>
              <a:t> </a:t>
            </a:r>
            <a:r>
              <a:rPr sz="1200" dirty="0">
                <a:latin typeface="Times New Roman"/>
                <a:cs typeface="Times New Roman"/>
              </a:rPr>
              <a:t>the,</a:t>
            </a:r>
            <a:r>
              <a:rPr sz="1200" spc="185" dirty="0">
                <a:latin typeface="Times New Roman"/>
                <a:cs typeface="Times New Roman"/>
              </a:rPr>
              <a:t> </a:t>
            </a:r>
            <a:r>
              <a:rPr sz="1200" spc="-5" dirty="0">
                <a:latin typeface="Times New Roman"/>
                <a:cs typeface="Times New Roman"/>
              </a:rPr>
              <a:t>and,</a:t>
            </a:r>
            <a:r>
              <a:rPr sz="1200" spc="190" dirty="0">
                <a:latin typeface="Times New Roman"/>
                <a:cs typeface="Times New Roman"/>
              </a:rPr>
              <a:t> </a:t>
            </a:r>
            <a:r>
              <a:rPr sz="1200" spc="-5" dirty="0">
                <a:latin typeface="Times New Roman"/>
                <a:cs typeface="Times New Roman"/>
              </a:rPr>
              <a:t>etc</a:t>
            </a:r>
            <a:r>
              <a:rPr sz="1200" spc="185" dirty="0">
                <a:latin typeface="Times New Roman"/>
                <a:cs typeface="Times New Roman"/>
              </a:rPr>
              <a:t> </a:t>
            </a:r>
            <a:r>
              <a:rPr sz="1200" dirty="0">
                <a:latin typeface="Times New Roman"/>
                <a:cs typeface="Times New Roman"/>
              </a:rPr>
              <a:t>which </a:t>
            </a:r>
            <a:r>
              <a:rPr sz="1200" spc="-285" dirty="0">
                <a:latin typeface="Times New Roman"/>
                <a:cs typeface="Times New Roman"/>
              </a:rPr>
              <a:t> </a:t>
            </a:r>
            <a:r>
              <a:rPr sz="1200" spc="-5" dirty="0">
                <a:latin typeface="Times New Roman"/>
                <a:cs typeface="Times New Roman"/>
              </a:rPr>
              <a:t>provides</a:t>
            </a:r>
            <a:r>
              <a:rPr sz="1200" dirty="0">
                <a:latin typeface="Times New Roman"/>
                <a:cs typeface="Times New Roman"/>
              </a:rPr>
              <a:t> no meaning</a:t>
            </a:r>
            <a:r>
              <a:rPr sz="1200" spc="-15" dirty="0">
                <a:latin typeface="Times New Roman"/>
                <a:cs typeface="Times New Roman"/>
              </a:rPr>
              <a:t> </a:t>
            </a:r>
            <a:r>
              <a:rPr sz="1200" spc="-5" dirty="0">
                <a:latin typeface="Times New Roman"/>
                <a:cs typeface="Times New Roman"/>
              </a:rPr>
              <a:t>for</a:t>
            </a:r>
            <a:r>
              <a:rPr sz="1200" spc="5" dirty="0">
                <a:latin typeface="Times New Roman"/>
                <a:cs typeface="Times New Roman"/>
              </a:rPr>
              <a:t> </a:t>
            </a:r>
            <a:r>
              <a:rPr sz="1200" spc="-5" dirty="0">
                <a:latin typeface="Times New Roman"/>
                <a:cs typeface="Times New Roman"/>
              </a:rPr>
              <a:t>classification</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27</a:t>
            </a:r>
          </a:p>
        </p:txBody>
      </p:sp>
      <p:graphicFrame>
        <p:nvGraphicFramePr>
          <p:cNvPr id="2" name="object 2"/>
          <p:cNvGraphicFramePr>
            <a:graphicFrameLocks noGrp="1"/>
          </p:cNvGraphicFramePr>
          <p:nvPr/>
        </p:nvGraphicFramePr>
        <p:xfrm>
          <a:off x="1518158" y="2216150"/>
          <a:ext cx="5208270" cy="4296789"/>
        </p:xfrm>
        <a:graphic>
          <a:graphicData uri="http://schemas.openxmlformats.org/drawingml/2006/table">
            <a:tbl>
              <a:tblPr firstRow="1" bandRow="1">
                <a:tableStyleId>{2D5ABB26-0587-4C30-8999-92F81FD0307C}</a:tableStyleId>
              </a:tblPr>
              <a:tblGrid>
                <a:gridCol w="2603500"/>
                <a:gridCol w="2604770"/>
              </a:tblGrid>
              <a:tr h="281940">
                <a:tc>
                  <a:txBody>
                    <a:bodyPr/>
                    <a:lstStyle/>
                    <a:p>
                      <a:pPr marL="81915">
                        <a:lnSpc>
                          <a:spcPct val="100000"/>
                        </a:lnSpc>
                      </a:pPr>
                      <a:r>
                        <a:rPr sz="1200" b="1" spc="-5" dirty="0">
                          <a:latin typeface="Times New Roman"/>
                          <a:cs typeface="Times New Roman"/>
                        </a:rPr>
                        <a:t>CONTENT</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ct val="100000"/>
                        </a:lnSpc>
                      </a:pPr>
                      <a:r>
                        <a:rPr sz="1200" b="1" spc="-5" dirty="0">
                          <a:latin typeface="Times New Roman"/>
                          <a:cs typeface="Times New Roman"/>
                        </a:rPr>
                        <a:t>ACTION</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9748">
                <a:tc>
                  <a:txBody>
                    <a:bodyPr/>
                    <a:lstStyle/>
                    <a:p>
                      <a:pPr marL="81915">
                        <a:lnSpc>
                          <a:spcPts val="1330"/>
                        </a:lnSpc>
                      </a:pPr>
                      <a:r>
                        <a:rPr sz="1200" spc="-5" dirty="0">
                          <a:latin typeface="Times New Roman"/>
                          <a:cs typeface="Times New Roman"/>
                        </a:rPr>
                        <a:t>Punctuation</a:t>
                      </a:r>
                      <a:r>
                        <a:rPr sz="1200" spc="-1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30"/>
                        </a:lnSpc>
                      </a:pPr>
                      <a:r>
                        <a:rPr sz="1200" spc="-5" dirty="0">
                          <a:latin typeface="Times New Roman"/>
                          <a:cs typeface="Times New Roman"/>
                        </a:rPr>
                        <a:t>Removed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8224">
                <a:tc>
                  <a:txBody>
                    <a:bodyPr/>
                    <a:lstStyle/>
                    <a:p>
                      <a:pPr marL="146050">
                        <a:lnSpc>
                          <a:spcPts val="1330"/>
                        </a:lnSpc>
                      </a:pPr>
                      <a:r>
                        <a:rPr sz="1200" spc="-5" dirty="0">
                          <a:latin typeface="Times New Roman"/>
                          <a:cs typeface="Times New Roman"/>
                        </a:rPr>
                        <a:t>#word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30"/>
                        </a:lnSpc>
                      </a:pPr>
                      <a:r>
                        <a:rPr sz="1200" spc="-5" dirty="0">
                          <a:latin typeface="Times New Roman"/>
                          <a:cs typeface="Times New Roman"/>
                        </a:rPr>
                        <a:t>Removed</a:t>
                      </a:r>
                      <a:r>
                        <a:rPr sz="1200" spc="-25" dirty="0">
                          <a:latin typeface="Times New Roman"/>
                          <a:cs typeface="Times New Roman"/>
                        </a:rPr>
                        <a:t> </a:t>
                      </a:r>
                      <a:r>
                        <a:rPr sz="1200" spc="-5" dirty="0">
                          <a:latin typeface="Times New Roman"/>
                          <a:cs typeface="Times New Roman"/>
                        </a:rPr>
                        <a:t>#word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5909">
                <a:tc>
                  <a:txBody>
                    <a:bodyPr/>
                    <a:lstStyle/>
                    <a:p>
                      <a:pPr marL="81915">
                        <a:lnSpc>
                          <a:spcPts val="1330"/>
                        </a:lnSpc>
                      </a:pPr>
                      <a:r>
                        <a:rPr sz="1200" spc="-5" dirty="0">
                          <a:latin typeface="Times New Roman"/>
                          <a:cs typeface="Times New Roman"/>
                        </a:rPr>
                        <a:t>@any_user</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30"/>
                        </a:lnSpc>
                      </a:pPr>
                      <a:r>
                        <a:rPr sz="1200" spc="-5" dirty="0">
                          <a:latin typeface="Times New Roman"/>
                          <a:cs typeface="Times New Roman"/>
                        </a:rPr>
                        <a:t>Remove @any_user</a:t>
                      </a:r>
                      <a:r>
                        <a:rPr sz="1200" spc="-15" dirty="0">
                          <a:latin typeface="Times New Roman"/>
                          <a:cs typeface="Times New Roman"/>
                        </a:rPr>
                        <a:t> </a:t>
                      </a:r>
                      <a:r>
                        <a:rPr sz="1200" spc="5" dirty="0">
                          <a:latin typeface="Times New Roman"/>
                          <a:cs typeface="Times New Roman"/>
                        </a:rPr>
                        <a:t>or</a:t>
                      </a:r>
                      <a:r>
                        <a:rPr sz="1200" spc="-5" dirty="0">
                          <a:latin typeface="Times New Roman"/>
                          <a:cs typeface="Times New Roman"/>
                        </a:rPr>
                        <a:t> replaced </a:t>
                      </a:r>
                      <a:r>
                        <a:rPr sz="1200" dirty="0">
                          <a:latin typeface="Times New Roman"/>
                          <a:cs typeface="Times New Roman"/>
                        </a:rPr>
                        <a:t>with</a:t>
                      </a:r>
                    </a:p>
                    <a:p>
                      <a:pPr marL="63500">
                        <a:lnSpc>
                          <a:spcPct val="100000"/>
                        </a:lnSpc>
                        <a:spcBef>
                          <a:spcPts val="590"/>
                        </a:spcBef>
                      </a:pPr>
                      <a:r>
                        <a:rPr sz="1200" spc="-5" dirty="0">
                          <a:latin typeface="Times New Roman"/>
                          <a:cs typeface="Times New Roman"/>
                        </a:rPr>
                        <a:t>“AT_USER”</a:t>
                      </a:r>
                      <a:r>
                        <a:rPr sz="1200" spc="-15" dirty="0">
                          <a:latin typeface="Times New Roman"/>
                          <a:cs typeface="Times New Roman"/>
                        </a:rPr>
                        <a:t> </a:t>
                      </a: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then</a:t>
                      </a:r>
                      <a:r>
                        <a:rPr sz="1200" spc="-5" dirty="0">
                          <a:latin typeface="Times New Roman"/>
                          <a:cs typeface="Times New Roman"/>
                        </a:rPr>
                        <a:t> </a:t>
                      </a:r>
                      <a:r>
                        <a:rPr sz="1200" dirty="0">
                          <a:latin typeface="Times New Roman"/>
                          <a:cs typeface="Times New Roman"/>
                        </a:rPr>
                        <a:t>added</a:t>
                      </a:r>
                      <a:r>
                        <a:rPr sz="1200" spc="-15"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stop</a:t>
                      </a:r>
                    </a:p>
                    <a:p>
                      <a:pPr marL="63500">
                        <a:lnSpc>
                          <a:spcPct val="100000"/>
                        </a:lnSpc>
                        <a:spcBef>
                          <a:spcPts val="635"/>
                        </a:spcBef>
                      </a:pPr>
                      <a:r>
                        <a:rPr sz="1200" spc="-5" dirty="0">
                          <a:latin typeface="Times New Roman"/>
                          <a:cs typeface="Times New Roman"/>
                        </a:rPr>
                        <a:t>words.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9748">
                <a:tc>
                  <a:txBody>
                    <a:bodyPr/>
                    <a:lstStyle/>
                    <a:p>
                      <a:pPr marL="81915">
                        <a:lnSpc>
                          <a:spcPts val="1320"/>
                        </a:lnSpc>
                      </a:pPr>
                      <a:r>
                        <a:rPr sz="1200" spc="-5" dirty="0">
                          <a:latin typeface="Times New Roman"/>
                          <a:cs typeface="Times New Roman"/>
                        </a:rPr>
                        <a:t>Uppercase</a:t>
                      </a:r>
                      <a:r>
                        <a:rPr sz="1200" spc="-25" dirty="0">
                          <a:latin typeface="Times New Roman"/>
                          <a:cs typeface="Times New Roman"/>
                        </a:rPr>
                        <a:t> </a:t>
                      </a:r>
                      <a:r>
                        <a:rPr sz="1200" spc="-5" dirty="0">
                          <a:latin typeface="Times New Roman"/>
                          <a:cs typeface="Times New Roman"/>
                        </a:rPr>
                        <a:t>characters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Lowercase</a:t>
                      </a:r>
                      <a:r>
                        <a:rPr sz="1200" spc="-25" dirty="0">
                          <a:latin typeface="Times New Roman"/>
                          <a:cs typeface="Times New Roman"/>
                        </a:rPr>
                        <a:t> </a:t>
                      </a:r>
                      <a:r>
                        <a:rPr sz="1200" spc="-5" dirty="0">
                          <a:latin typeface="Times New Roman"/>
                          <a:cs typeface="Times New Roman"/>
                        </a:rPr>
                        <a:t>all</a:t>
                      </a:r>
                      <a:r>
                        <a:rPr sz="1200" spc="-20" dirty="0">
                          <a:latin typeface="Times New Roman"/>
                          <a:cs typeface="Times New Roman"/>
                        </a:rPr>
                        <a:t> </a:t>
                      </a:r>
                      <a:r>
                        <a:rPr sz="1200" dirty="0">
                          <a:latin typeface="Times New Roman"/>
                          <a:cs typeface="Times New Roman"/>
                        </a:rPr>
                        <a:t>content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1875">
                <a:tc>
                  <a:txBody>
                    <a:bodyPr/>
                    <a:lstStyle/>
                    <a:p>
                      <a:pPr marL="81915">
                        <a:lnSpc>
                          <a:spcPts val="1320"/>
                        </a:lnSpc>
                      </a:pPr>
                      <a:r>
                        <a:rPr sz="1200" spc="-10" dirty="0">
                          <a:latin typeface="Times New Roman"/>
                          <a:cs typeface="Times New Roman"/>
                        </a:rPr>
                        <a:t>URLs</a:t>
                      </a:r>
                      <a:r>
                        <a:rPr sz="1200" spc="-20" dirty="0">
                          <a:latin typeface="Times New Roman"/>
                          <a:cs typeface="Times New Roman"/>
                        </a:rPr>
                        <a:t> </a:t>
                      </a:r>
                      <a:r>
                        <a:rPr sz="1200" dirty="0">
                          <a:latin typeface="Times New Roman"/>
                          <a:cs typeface="Times New Roman"/>
                        </a:rPr>
                        <a:t>and</a:t>
                      </a:r>
                      <a:r>
                        <a:rPr sz="1200" spc="-15" dirty="0">
                          <a:latin typeface="Times New Roman"/>
                          <a:cs typeface="Times New Roman"/>
                        </a:rPr>
                        <a:t> </a:t>
                      </a:r>
                      <a:r>
                        <a:rPr sz="1200" spc="-5" dirty="0">
                          <a:latin typeface="Times New Roman"/>
                          <a:cs typeface="Times New Roman"/>
                        </a:rPr>
                        <a:t>web</a:t>
                      </a:r>
                      <a:r>
                        <a:rPr sz="1200" spc="-15" dirty="0">
                          <a:latin typeface="Times New Roman"/>
                          <a:cs typeface="Times New Roman"/>
                        </a:rPr>
                        <a:t> </a:t>
                      </a:r>
                      <a:r>
                        <a:rPr sz="1200" dirty="0">
                          <a:latin typeface="Times New Roman"/>
                          <a:cs typeface="Times New Roman"/>
                        </a:rPr>
                        <a:t>links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Remove URLs</a:t>
                      </a:r>
                      <a:r>
                        <a:rPr sz="1200" spc="-10" dirty="0">
                          <a:latin typeface="Times New Roman"/>
                          <a:cs typeface="Times New Roman"/>
                        </a:rPr>
                        <a:t> </a:t>
                      </a:r>
                      <a:r>
                        <a:rPr sz="1200" spc="5" dirty="0">
                          <a:latin typeface="Times New Roman"/>
                          <a:cs typeface="Times New Roman"/>
                        </a:rPr>
                        <a:t>or</a:t>
                      </a:r>
                      <a:r>
                        <a:rPr sz="1200" spc="-5" dirty="0">
                          <a:latin typeface="Times New Roman"/>
                          <a:cs typeface="Times New Roman"/>
                        </a:rPr>
                        <a:t> replaced with “URL”</a:t>
                      </a:r>
                      <a:endParaRPr sz="1200" dirty="0">
                        <a:latin typeface="Times New Roman"/>
                        <a:cs typeface="Times New Roman"/>
                      </a:endParaRPr>
                    </a:p>
                    <a:p>
                      <a:pPr marL="63500">
                        <a:lnSpc>
                          <a:spcPct val="100000"/>
                        </a:lnSpc>
                        <a:spcBef>
                          <a:spcPts val="585"/>
                        </a:spcBef>
                      </a:pPr>
                      <a:r>
                        <a:rPr sz="1200" spc="-5" dirty="0">
                          <a:latin typeface="Times New Roman"/>
                          <a:cs typeface="Times New Roman"/>
                        </a:rPr>
                        <a:t>and</a:t>
                      </a:r>
                      <a:r>
                        <a:rPr sz="1200" spc="-15" dirty="0">
                          <a:latin typeface="Times New Roman"/>
                          <a:cs typeface="Times New Roman"/>
                        </a:rPr>
                        <a:t> </a:t>
                      </a:r>
                      <a:r>
                        <a:rPr sz="1200" dirty="0">
                          <a:latin typeface="Times New Roman"/>
                          <a:cs typeface="Times New Roman"/>
                        </a:rPr>
                        <a:t>then</a:t>
                      </a:r>
                      <a:r>
                        <a:rPr sz="1200" spc="-10" dirty="0">
                          <a:latin typeface="Times New Roman"/>
                          <a:cs typeface="Times New Roman"/>
                        </a:rPr>
                        <a:t> </a:t>
                      </a:r>
                      <a:r>
                        <a:rPr sz="1200" spc="-5" dirty="0">
                          <a:latin typeface="Times New Roman"/>
                          <a:cs typeface="Times New Roman"/>
                        </a:rPr>
                        <a:t>added</a:t>
                      </a:r>
                      <a:r>
                        <a:rPr sz="1200" spc="-15"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dirty="0">
                          <a:latin typeface="Times New Roman"/>
                          <a:cs typeface="Times New Roman"/>
                        </a:rPr>
                        <a:t>stop</a:t>
                      </a:r>
                      <a:r>
                        <a:rPr sz="1200" spc="-10" dirty="0">
                          <a:latin typeface="Times New Roman"/>
                          <a:cs typeface="Times New Roman"/>
                        </a:rPr>
                        <a:t> </a:t>
                      </a:r>
                      <a:r>
                        <a:rPr sz="1200" dirty="0">
                          <a:latin typeface="Times New Roman"/>
                          <a:cs typeface="Times New Roman"/>
                        </a:rPr>
                        <a:t>words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8224">
                <a:tc>
                  <a:txBody>
                    <a:bodyPr/>
                    <a:lstStyle/>
                    <a:p>
                      <a:pPr marL="81915">
                        <a:lnSpc>
                          <a:spcPts val="1320"/>
                        </a:lnSpc>
                      </a:pPr>
                      <a:r>
                        <a:rPr sz="1200" spc="-5" dirty="0">
                          <a:latin typeface="Times New Roman"/>
                          <a:cs typeface="Times New Roman"/>
                        </a:rPr>
                        <a:t>Number</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Removed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71272">
                <a:tc>
                  <a:txBody>
                    <a:bodyPr/>
                    <a:lstStyle/>
                    <a:p>
                      <a:pPr marL="81915">
                        <a:lnSpc>
                          <a:spcPts val="1355"/>
                        </a:lnSpc>
                      </a:pPr>
                      <a:r>
                        <a:rPr sz="1200" dirty="0">
                          <a:latin typeface="Times New Roman"/>
                          <a:cs typeface="Times New Roman"/>
                        </a:rPr>
                        <a:t>Word</a:t>
                      </a:r>
                      <a:r>
                        <a:rPr sz="1200" spc="-10" dirty="0">
                          <a:latin typeface="Times New Roman"/>
                          <a:cs typeface="Times New Roman"/>
                        </a:rPr>
                        <a:t> </a:t>
                      </a:r>
                      <a:r>
                        <a:rPr sz="1200" dirty="0">
                          <a:latin typeface="Times New Roman"/>
                          <a:cs typeface="Times New Roman"/>
                        </a:rPr>
                        <a:t>not</a:t>
                      </a:r>
                      <a:r>
                        <a:rPr sz="1200" spc="-5" dirty="0">
                          <a:latin typeface="Times New Roman"/>
                          <a:cs typeface="Times New Roman"/>
                        </a:rPr>
                        <a:t> starting</a:t>
                      </a:r>
                      <a:r>
                        <a:rPr sz="1200" spc="-20" dirty="0">
                          <a:latin typeface="Times New Roman"/>
                          <a:cs typeface="Times New Roman"/>
                        </a:rPr>
                        <a:t> </a:t>
                      </a:r>
                      <a:r>
                        <a:rPr sz="1200" dirty="0">
                          <a:latin typeface="Times New Roman"/>
                          <a:cs typeface="Times New Roman"/>
                        </a:rPr>
                        <a:t>with</a:t>
                      </a:r>
                      <a:r>
                        <a:rPr sz="1200" spc="-10" dirty="0">
                          <a:latin typeface="Times New Roman"/>
                          <a:cs typeface="Times New Roman"/>
                        </a:rPr>
                        <a:t> </a:t>
                      </a:r>
                      <a:r>
                        <a:rPr sz="1200" spc="-5" dirty="0">
                          <a:latin typeface="Times New Roman"/>
                          <a:cs typeface="Times New Roman"/>
                        </a:rPr>
                        <a:t>alphabets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55"/>
                        </a:lnSpc>
                      </a:pPr>
                      <a:r>
                        <a:rPr sz="1200" spc="-5" dirty="0">
                          <a:latin typeface="Times New Roman"/>
                          <a:cs typeface="Times New Roman"/>
                        </a:rPr>
                        <a:t>Removed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2129">
                <a:tc>
                  <a:txBody>
                    <a:bodyPr/>
                    <a:lstStyle/>
                    <a:p>
                      <a:pPr marL="81915">
                        <a:lnSpc>
                          <a:spcPts val="1320"/>
                        </a:lnSpc>
                      </a:pPr>
                      <a:r>
                        <a:rPr sz="1200" spc="-5" dirty="0">
                          <a:latin typeface="Times New Roman"/>
                          <a:cs typeface="Times New Roman"/>
                        </a:rPr>
                        <a:t>All</a:t>
                      </a:r>
                      <a:r>
                        <a:rPr sz="1200" spc="-40" dirty="0">
                          <a:latin typeface="Times New Roman"/>
                          <a:cs typeface="Times New Roman"/>
                        </a:rPr>
                        <a:t> </a:t>
                      </a:r>
                      <a:r>
                        <a:rPr sz="1200" dirty="0">
                          <a:latin typeface="Times New Roman"/>
                          <a:cs typeface="Times New Roman"/>
                        </a:rPr>
                        <a:t>Word</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dirty="0">
                          <a:latin typeface="Times New Roman"/>
                          <a:cs typeface="Times New Roman"/>
                        </a:rPr>
                        <a:t>Stemmed</a:t>
                      </a:r>
                      <a:r>
                        <a:rPr sz="1200" spc="-30" dirty="0">
                          <a:latin typeface="Times New Roman"/>
                          <a:cs typeface="Times New Roman"/>
                        </a:rPr>
                        <a:t> </a:t>
                      </a:r>
                      <a:r>
                        <a:rPr sz="1200" spc="-5" dirty="0">
                          <a:latin typeface="Times New Roman"/>
                          <a:cs typeface="Times New Roman"/>
                        </a:rPr>
                        <a:t>all</a:t>
                      </a:r>
                      <a:r>
                        <a:rPr sz="1200" spc="-25" dirty="0">
                          <a:latin typeface="Times New Roman"/>
                          <a:cs typeface="Times New Roman"/>
                        </a:rPr>
                        <a:t> </a:t>
                      </a:r>
                      <a:r>
                        <a:rPr sz="1200" spc="-5" dirty="0">
                          <a:latin typeface="Times New Roman"/>
                          <a:cs typeface="Times New Roman"/>
                        </a:rPr>
                        <a:t>word</a:t>
                      </a:r>
                      <a:endParaRPr sz="1200" dirty="0">
                        <a:latin typeface="Times New Roman"/>
                        <a:cs typeface="Times New Roman"/>
                      </a:endParaRPr>
                    </a:p>
                    <a:p>
                      <a:pPr marL="63500">
                        <a:lnSpc>
                          <a:spcPct val="100000"/>
                        </a:lnSpc>
                        <a:spcBef>
                          <a:spcPts val="600"/>
                        </a:spcBef>
                      </a:pPr>
                      <a:r>
                        <a:rPr sz="1200" spc="-5" dirty="0">
                          <a:latin typeface="Times New Roman"/>
                          <a:cs typeface="Times New Roman"/>
                        </a:rPr>
                        <a:t>(Converted</a:t>
                      </a:r>
                      <a:r>
                        <a:rPr sz="1200" spc="-15" dirty="0">
                          <a:latin typeface="Times New Roman"/>
                          <a:cs typeface="Times New Roman"/>
                        </a:rPr>
                        <a:t> </a:t>
                      </a:r>
                      <a:r>
                        <a:rPr sz="1200" dirty="0">
                          <a:latin typeface="Times New Roman"/>
                          <a:cs typeface="Times New Roman"/>
                        </a:rPr>
                        <a:t>into</a:t>
                      </a:r>
                      <a:r>
                        <a:rPr sz="1200" spc="-10" dirty="0">
                          <a:latin typeface="Times New Roman"/>
                          <a:cs typeface="Times New Roman"/>
                        </a:rPr>
                        <a:t> </a:t>
                      </a:r>
                      <a:r>
                        <a:rPr sz="1200" dirty="0">
                          <a:latin typeface="Times New Roman"/>
                          <a:cs typeface="Times New Roman"/>
                        </a:rPr>
                        <a:t>simple</a:t>
                      </a:r>
                      <a:r>
                        <a:rPr sz="1200" spc="-15" dirty="0">
                          <a:latin typeface="Times New Roman"/>
                          <a:cs typeface="Times New Roman"/>
                        </a:rPr>
                        <a:t> </a:t>
                      </a:r>
                      <a:r>
                        <a:rPr sz="1200" spc="-5" dirty="0">
                          <a:latin typeface="Times New Roman"/>
                          <a:cs typeface="Times New Roman"/>
                        </a:rPr>
                        <a:t>form)</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9748">
                <a:tc>
                  <a:txBody>
                    <a:bodyPr/>
                    <a:lstStyle/>
                    <a:p>
                      <a:pPr marL="81915">
                        <a:lnSpc>
                          <a:spcPts val="1320"/>
                        </a:lnSpc>
                      </a:pPr>
                      <a:r>
                        <a:rPr sz="1200" dirty="0">
                          <a:latin typeface="Times New Roman"/>
                          <a:cs typeface="Times New Roman"/>
                        </a:rPr>
                        <a:t>Stop</a:t>
                      </a:r>
                      <a:r>
                        <a:rPr sz="1200" spc="-35" dirty="0">
                          <a:latin typeface="Times New Roman"/>
                          <a:cs typeface="Times New Roman"/>
                        </a:rPr>
                        <a:t> </a:t>
                      </a:r>
                      <a:r>
                        <a:rPr sz="1200" spc="-5" dirty="0">
                          <a:latin typeface="Times New Roman"/>
                          <a:cs typeface="Times New Roman"/>
                        </a:rPr>
                        <a:t>words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Removed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9748">
                <a:tc>
                  <a:txBody>
                    <a:bodyPr/>
                    <a:lstStyle/>
                    <a:p>
                      <a:pPr marL="81915">
                        <a:lnSpc>
                          <a:spcPts val="1320"/>
                        </a:lnSpc>
                      </a:pPr>
                      <a:r>
                        <a:rPr sz="1200" dirty="0">
                          <a:latin typeface="Times New Roman"/>
                          <a:cs typeface="Times New Roman"/>
                        </a:rPr>
                        <a:t>Emoticons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Replaced </a:t>
                      </a:r>
                      <a:r>
                        <a:rPr sz="1200" dirty="0">
                          <a:latin typeface="Times New Roman"/>
                          <a:cs typeface="Times New Roman"/>
                        </a:rPr>
                        <a:t>with</a:t>
                      </a:r>
                      <a:r>
                        <a:rPr sz="1200" spc="-5" dirty="0">
                          <a:latin typeface="Times New Roman"/>
                          <a:cs typeface="Times New Roman"/>
                        </a:rPr>
                        <a:t> respective</a:t>
                      </a:r>
                      <a:r>
                        <a:rPr sz="1200" dirty="0">
                          <a:latin typeface="Times New Roman"/>
                          <a:cs typeface="Times New Roman"/>
                        </a:rPr>
                        <a:t> </a:t>
                      </a:r>
                      <a:r>
                        <a:rPr sz="1200" spc="-5" dirty="0">
                          <a:latin typeface="Times New Roman"/>
                          <a:cs typeface="Times New Roman"/>
                        </a:rPr>
                        <a:t>meaning</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268224">
                <a:tc>
                  <a:txBody>
                    <a:bodyPr/>
                    <a:lstStyle/>
                    <a:p>
                      <a:pPr marL="81915">
                        <a:lnSpc>
                          <a:spcPts val="1320"/>
                        </a:lnSpc>
                      </a:pPr>
                      <a:r>
                        <a:rPr sz="1200" dirty="0">
                          <a:latin typeface="Times New Roman"/>
                          <a:cs typeface="Times New Roman"/>
                        </a:rPr>
                        <a:t>White</a:t>
                      </a:r>
                      <a:r>
                        <a:rPr sz="1200" spc="-40" dirty="0">
                          <a:latin typeface="Times New Roman"/>
                          <a:cs typeface="Times New Roman"/>
                        </a:rPr>
                        <a:t> </a:t>
                      </a:r>
                      <a:r>
                        <a:rPr sz="1200" spc="-5" dirty="0">
                          <a:latin typeface="Times New Roman"/>
                          <a:cs typeface="Times New Roman"/>
                        </a:rPr>
                        <a:t>spaces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00">
                        <a:lnSpc>
                          <a:spcPts val="1320"/>
                        </a:lnSpc>
                      </a:pPr>
                      <a:r>
                        <a:rPr sz="1200" spc="-5" dirty="0">
                          <a:latin typeface="Times New Roman"/>
                          <a:cs typeface="Times New Roman"/>
                        </a:rPr>
                        <a:t>Removed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3" name="object 3"/>
          <p:cNvGraphicFramePr>
            <a:graphicFrameLocks noGrp="1"/>
          </p:cNvGraphicFramePr>
          <p:nvPr/>
        </p:nvGraphicFramePr>
        <p:xfrm>
          <a:off x="1518158" y="7300848"/>
          <a:ext cx="5208905" cy="1609724"/>
        </p:xfrm>
        <a:graphic>
          <a:graphicData uri="http://schemas.openxmlformats.org/drawingml/2006/table">
            <a:tbl>
              <a:tblPr firstRow="1" bandRow="1">
                <a:tableStyleId>{2D5ABB26-0587-4C30-8999-92F81FD0307C}</a:tableStyleId>
              </a:tblPr>
              <a:tblGrid>
                <a:gridCol w="2769870"/>
                <a:gridCol w="2439035"/>
              </a:tblGrid>
              <a:tr h="282320">
                <a:tc>
                  <a:txBody>
                    <a:bodyPr/>
                    <a:lstStyle/>
                    <a:p>
                      <a:pPr marL="81915">
                        <a:lnSpc>
                          <a:spcPct val="100000"/>
                        </a:lnSpc>
                      </a:pPr>
                      <a:r>
                        <a:rPr sz="1200" b="1" spc="-5" dirty="0">
                          <a:latin typeface="Times New Roman"/>
                          <a:cs typeface="Times New Roman"/>
                        </a:rPr>
                        <a:t>Raw</a:t>
                      </a:r>
                      <a:r>
                        <a:rPr sz="1200" b="1" spc="-30" dirty="0">
                          <a:latin typeface="Times New Roman"/>
                          <a:cs typeface="Times New Roman"/>
                        </a:rPr>
                        <a:t> </a:t>
                      </a:r>
                      <a:r>
                        <a:rPr sz="1200" b="1" spc="-5" dirty="0">
                          <a:latin typeface="Times New Roman"/>
                          <a:cs typeface="Times New Roman"/>
                        </a:rPr>
                        <a:t>data</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pPr>
                      <a:r>
                        <a:rPr sz="1200" b="1" spc="-5" dirty="0">
                          <a:latin typeface="Times New Roman"/>
                          <a:cs typeface="Times New Roman"/>
                        </a:rPr>
                        <a:t>Clean</a:t>
                      </a:r>
                      <a:r>
                        <a:rPr sz="1200" b="1" spc="-30" dirty="0">
                          <a:latin typeface="Times New Roman"/>
                          <a:cs typeface="Times New Roman"/>
                        </a:rPr>
                        <a:t> </a:t>
                      </a:r>
                      <a:r>
                        <a:rPr sz="1200" b="1" spc="-5" dirty="0">
                          <a:latin typeface="Times New Roman"/>
                          <a:cs typeface="Times New Roman"/>
                        </a:rPr>
                        <a:t>data</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3400">
                <a:tc>
                  <a:txBody>
                    <a:bodyPr/>
                    <a:lstStyle/>
                    <a:p>
                      <a:pPr marL="81915">
                        <a:lnSpc>
                          <a:spcPts val="1330"/>
                        </a:lnSpc>
                      </a:pPr>
                      <a:r>
                        <a:rPr sz="1200" spc="-5" dirty="0">
                          <a:latin typeface="Times New Roman"/>
                          <a:cs typeface="Times New Roman"/>
                        </a:rPr>
                        <a:t>@jackstenhouse69</a:t>
                      </a:r>
                      <a:r>
                        <a:rPr sz="1200" spc="5" dirty="0">
                          <a:latin typeface="Times New Roman"/>
                          <a:cs typeface="Times New Roman"/>
                        </a:rPr>
                        <a:t> </a:t>
                      </a:r>
                      <a:r>
                        <a:rPr sz="1200" dirty="0">
                          <a:latin typeface="Times New Roman"/>
                          <a:cs typeface="Times New Roman"/>
                        </a:rPr>
                        <a:t>I</a:t>
                      </a:r>
                      <a:r>
                        <a:rPr sz="1200" spc="-5" dirty="0">
                          <a:latin typeface="Times New Roman"/>
                          <a:cs typeface="Times New Roman"/>
                        </a:rPr>
                        <a:t> </a:t>
                      </a:r>
                      <a:r>
                        <a:rPr sz="1200" dirty="0">
                          <a:latin typeface="Times New Roman"/>
                          <a:cs typeface="Times New Roman"/>
                        </a:rPr>
                        <a:t>really</a:t>
                      </a:r>
                      <a:r>
                        <a:rPr sz="1200" spc="-15" dirty="0">
                          <a:latin typeface="Times New Roman"/>
                          <a:cs typeface="Times New Roman"/>
                        </a:rPr>
                        <a:t> </a:t>
                      </a:r>
                      <a:r>
                        <a:rPr sz="1200" spc="-5" dirty="0">
                          <a:latin typeface="Times New Roman"/>
                          <a:cs typeface="Times New Roman"/>
                        </a:rPr>
                        <a:t>liked </a:t>
                      </a:r>
                      <a:r>
                        <a:rPr sz="1200" dirty="0">
                          <a:latin typeface="Times New Roman"/>
                          <a:cs typeface="Times New Roman"/>
                        </a:rPr>
                        <a:t>it, in </a:t>
                      </a:r>
                      <a:r>
                        <a:rPr sz="1200" spc="5" dirty="0">
                          <a:latin typeface="Times New Roman"/>
                          <a:cs typeface="Times New Roman"/>
                        </a:rPr>
                        <a:t>my</a:t>
                      </a:r>
                      <a:endParaRPr sz="1200" dirty="0">
                        <a:latin typeface="Times New Roman"/>
                        <a:cs typeface="Times New Roman"/>
                      </a:endParaRPr>
                    </a:p>
                    <a:p>
                      <a:pPr marL="81915">
                        <a:lnSpc>
                          <a:spcPct val="100000"/>
                        </a:lnSpc>
                        <a:spcBef>
                          <a:spcPts val="585"/>
                        </a:spcBef>
                      </a:pPr>
                      <a:r>
                        <a:rPr sz="1200" dirty="0">
                          <a:latin typeface="Times New Roman"/>
                          <a:cs typeface="Times New Roman"/>
                        </a:rPr>
                        <a:t>opinion</a:t>
                      </a:r>
                      <a:r>
                        <a:rPr sz="1200" spc="-15" dirty="0">
                          <a:latin typeface="Times New Roman"/>
                          <a:cs typeface="Times New Roman"/>
                        </a:rPr>
                        <a:t> </a:t>
                      </a:r>
                      <a:r>
                        <a:rPr sz="1200" dirty="0">
                          <a:latin typeface="Times New Roman"/>
                          <a:cs typeface="Times New Roman"/>
                        </a:rPr>
                        <a:t>it</a:t>
                      </a:r>
                      <a:r>
                        <a:rPr sz="1200" spc="-20" dirty="0">
                          <a:latin typeface="Times New Roman"/>
                          <a:cs typeface="Times New Roman"/>
                        </a:rPr>
                        <a:t> </a:t>
                      </a:r>
                      <a:r>
                        <a:rPr sz="1200" spc="-5" dirty="0">
                          <a:latin typeface="Times New Roman"/>
                          <a:cs typeface="Times New Roman"/>
                        </a:rPr>
                        <a:t>def</a:t>
                      </a:r>
                      <a:r>
                        <a:rPr sz="1200" spc="-15" dirty="0">
                          <a:latin typeface="Times New Roman"/>
                          <a:cs typeface="Times New Roman"/>
                        </a:rPr>
                        <a:t> </a:t>
                      </a:r>
                      <a:r>
                        <a:rPr sz="1200" spc="-5" dirty="0">
                          <a:latin typeface="Times New Roman"/>
                          <a:cs typeface="Times New Roman"/>
                        </a:rPr>
                        <a:t>is</a:t>
                      </a:r>
                      <a:r>
                        <a:rPr sz="1200" spc="-15" dirty="0">
                          <a:latin typeface="Times New Roman"/>
                          <a:cs typeface="Times New Roman"/>
                        </a:rPr>
                        <a:t> </a:t>
                      </a:r>
                      <a:r>
                        <a:rPr sz="1200" dirty="0">
                          <a:latin typeface="Times New Roman"/>
                          <a:cs typeface="Times New Roman"/>
                        </a:rPr>
                        <a: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8265">
                        <a:lnSpc>
                          <a:spcPts val="1330"/>
                        </a:lnSpc>
                      </a:pPr>
                      <a:r>
                        <a:rPr sz="1200" spc="-5" dirty="0">
                          <a:latin typeface="Times New Roman"/>
                          <a:cs typeface="Times New Roman"/>
                        </a:rPr>
                        <a:t>Really,</a:t>
                      </a:r>
                      <a:r>
                        <a:rPr sz="1200" spc="-15" dirty="0">
                          <a:latin typeface="Times New Roman"/>
                          <a:cs typeface="Times New Roman"/>
                        </a:rPr>
                        <a:t> </a:t>
                      </a:r>
                      <a:r>
                        <a:rPr sz="1200" spc="-5" dirty="0">
                          <a:latin typeface="Times New Roman"/>
                          <a:cs typeface="Times New Roman"/>
                        </a:rPr>
                        <a:t>liked,</a:t>
                      </a:r>
                      <a:r>
                        <a:rPr sz="1200" spc="-15" dirty="0">
                          <a:latin typeface="Times New Roman"/>
                          <a:cs typeface="Times New Roman"/>
                        </a:rPr>
                        <a:t> </a:t>
                      </a:r>
                      <a:r>
                        <a:rPr sz="1200" dirty="0">
                          <a:latin typeface="Times New Roman"/>
                          <a:cs typeface="Times New Roman"/>
                        </a:rPr>
                        <a:t>opinion,</a:t>
                      </a:r>
                      <a:r>
                        <a:rPr sz="1200" spc="-10" dirty="0">
                          <a:latin typeface="Times New Roman"/>
                          <a:cs typeface="Times New Roman"/>
                        </a:rPr>
                        <a:t> </a:t>
                      </a:r>
                      <a:r>
                        <a:rPr sz="1200" dirty="0">
                          <a:latin typeface="Times New Roman"/>
                          <a:cs typeface="Times New Roman"/>
                        </a:rPr>
                        <a:t>def</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94004">
                <a:tc>
                  <a:txBody>
                    <a:bodyPr/>
                    <a:lstStyle/>
                    <a:p>
                      <a:pPr marL="81915">
                        <a:lnSpc>
                          <a:spcPts val="1320"/>
                        </a:lnSpc>
                      </a:pPr>
                      <a:r>
                        <a:rPr sz="1200" dirty="0">
                          <a:latin typeface="Times New Roman"/>
                          <a:cs typeface="Times New Roman"/>
                        </a:rPr>
                        <a:t>:(</a:t>
                      </a:r>
                      <a:r>
                        <a:rPr sz="1200" spc="15" dirty="0">
                          <a:latin typeface="Times New Roman"/>
                          <a:cs typeface="Times New Roman"/>
                        </a:rPr>
                        <a:t> </a:t>
                      </a:r>
                      <a:r>
                        <a:rPr sz="1200" spc="-5" dirty="0">
                          <a:latin typeface="Times New Roman"/>
                          <a:cs typeface="Times New Roman"/>
                        </a:rPr>
                        <a:t>\u201c@EW:</a:t>
                      </a:r>
                      <a:r>
                        <a:rPr sz="1200" spc="295" dirty="0">
                          <a:latin typeface="Times New Roman"/>
                          <a:cs typeface="Times New Roman"/>
                        </a:rPr>
                        <a:t> </a:t>
                      </a:r>
                      <a:r>
                        <a:rPr sz="1200" spc="-5" dirty="0">
                          <a:latin typeface="Times New Roman"/>
                          <a:cs typeface="Times New Roman"/>
                        </a:rPr>
                        <a:t>How</a:t>
                      </a:r>
                      <a:r>
                        <a:rPr sz="1200" spc="295" dirty="0">
                          <a:latin typeface="Times New Roman"/>
                          <a:cs typeface="Times New Roman"/>
                        </a:rPr>
                        <a:t> </a:t>
                      </a:r>
                      <a:r>
                        <a:rPr sz="1200" spc="-5" dirty="0">
                          <a:latin typeface="Times New Roman"/>
                          <a:cs typeface="Times New Roman"/>
                        </a:rPr>
                        <a:t>awful.</a:t>
                      </a:r>
                      <a:r>
                        <a:rPr sz="1200" spc="295" dirty="0">
                          <a:latin typeface="Times New Roman"/>
                          <a:cs typeface="Times New Roman"/>
                        </a:rPr>
                        <a:t> </a:t>
                      </a:r>
                      <a:r>
                        <a:rPr sz="1200" spc="-5" dirty="0">
                          <a:latin typeface="Times New Roman"/>
                          <a:cs typeface="Times New Roman"/>
                        </a:rPr>
                        <a:t>Police:</a:t>
                      </a:r>
                      <a:endParaRPr sz="1200" dirty="0">
                        <a:latin typeface="Times New Roman"/>
                        <a:cs typeface="Times New Roman"/>
                      </a:endParaRPr>
                    </a:p>
                    <a:p>
                      <a:pPr marL="81915" marR="500380">
                        <a:lnSpc>
                          <a:spcPts val="2080"/>
                        </a:lnSpc>
                        <a:spcBef>
                          <a:spcPts val="120"/>
                        </a:spcBef>
                      </a:pPr>
                      <a:r>
                        <a:rPr sz="1200" spc="-5" dirty="0">
                          <a:latin typeface="Times New Roman"/>
                          <a:cs typeface="Times New Roman"/>
                        </a:rPr>
                        <a:t>Driver</a:t>
                      </a:r>
                      <a:r>
                        <a:rPr sz="1200" spc="-20" dirty="0">
                          <a:latin typeface="Times New Roman"/>
                          <a:cs typeface="Times New Roman"/>
                        </a:rPr>
                        <a:t> </a:t>
                      </a:r>
                      <a:r>
                        <a:rPr sz="1200" dirty="0">
                          <a:latin typeface="Times New Roman"/>
                          <a:cs typeface="Times New Roman"/>
                        </a:rPr>
                        <a:t>kills</a:t>
                      </a:r>
                      <a:r>
                        <a:rPr sz="1200" spc="-5" dirty="0">
                          <a:latin typeface="Times New Roman"/>
                          <a:cs typeface="Times New Roman"/>
                        </a:rPr>
                        <a:t> </a:t>
                      </a:r>
                      <a:r>
                        <a:rPr sz="1200" dirty="0">
                          <a:latin typeface="Times New Roman"/>
                          <a:cs typeface="Times New Roman"/>
                        </a:rPr>
                        <a:t>2,</a:t>
                      </a:r>
                      <a:r>
                        <a:rPr sz="1200" spc="-10" dirty="0">
                          <a:latin typeface="Times New Roman"/>
                          <a:cs typeface="Times New Roman"/>
                        </a:rPr>
                        <a:t> </a:t>
                      </a:r>
                      <a:r>
                        <a:rPr sz="1200" spc="-5" dirty="0">
                          <a:latin typeface="Times New Roman"/>
                          <a:cs typeface="Times New Roman"/>
                        </a:rPr>
                        <a:t>injures </a:t>
                      </a:r>
                      <a:r>
                        <a:rPr sz="1200" dirty="0">
                          <a:latin typeface="Times New Roman"/>
                          <a:cs typeface="Times New Roman"/>
                        </a:rPr>
                        <a:t>23</a:t>
                      </a:r>
                      <a:r>
                        <a:rPr sz="1200" spc="-10" dirty="0">
                          <a:latin typeface="Times New Roman"/>
                          <a:cs typeface="Times New Roman"/>
                        </a:rPr>
                        <a:t> </a:t>
                      </a:r>
                      <a:r>
                        <a:rPr sz="1200" spc="-5" dirty="0">
                          <a:latin typeface="Times New Roman"/>
                          <a:cs typeface="Times New Roman"/>
                        </a:rPr>
                        <a:t>at</a:t>
                      </a:r>
                      <a:r>
                        <a:rPr sz="1200" spc="-10" dirty="0">
                          <a:latin typeface="Times New Roman"/>
                          <a:cs typeface="Times New Roman"/>
                        </a:rPr>
                        <a:t> </a:t>
                      </a:r>
                      <a:r>
                        <a:rPr sz="1200" dirty="0">
                          <a:latin typeface="Times New Roman"/>
                          <a:cs typeface="Times New Roman"/>
                        </a:rPr>
                        <a:t>#SXSW </a:t>
                      </a:r>
                      <a:r>
                        <a:rPr sz="1200" spc="-285" dirty="0">
                          <a:latin typeface="Times New Roman"/>
                          <a:cs typeface="Times New Roman"/>
                        </a:rPr>
                        <a:t> </a:t>
                      </a:r>
                      <a:r>
                        <a:rPr sz="1200" spc="-5" dirty="0">
                          <a:latin typeface="Times New Roman"/>
                          <a:cs typeface="Times New Roman"/>
                          <a:hlinkClick r:id="rId2"/>
                        </a:rPr>
                        <a:t>http://t.co/8GmFiOuZbS\u201d</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ts val="1320"/>
                        </a:lnSpc>
                      </a:pPr>
                      <a:r>
                        <a:rPr sz="1200" spc="-5" dirty="0">
                          <a:latin typeface="Times New Roman"/>
                          <a:cs typeface="Times New Roman"/>
                        </a:rPr>
                        <a:t>Sad,</a:t>
                      </a:r>
                      <a:r>
                        <a:rPr sz="1200" dirty="0">
                          <a:latin typeface="Times New Roman"/>
                          <a:cs typeface="Times New Roman"/>
                        </a:rPr>
                        <a:t> </a:t>
                      </a:r>
                      <a:r>
                        <a:rPr sz="1200" spc="-5" dirty="0">
                          <a:latin typeface="Times New Roman"/>
                          <a:cs typeface="Times New Roman"/>
                        </a:rPr>
                        <a:t>awful,</a:t>
                      </a:r>
                      <a:r>
                        <a:rPr sz="1200" spc="290" dirty="0">
                          <a:latin typeface="Times New Roman"/>
                          <a:cs typeface="Times New Roman"/>
                        </a:rPr>
                        <a:t> </a:t>
                      </a:r>
                      <a:r>
                        <a:rPr sz="1200" spc="-5" dirty="0">
                          <a:latin typeface="Times New Roman"/>
                          <a:cs typeface="Times New Roman"/>
                        </a:rPr>
                        <a:t>police,</a:t>
                      </a:r>
                      <a:r>
                        <a:rPr sz="1200" spc="290" dirty="0">
                          <a:latin typeface="Times New Roman"/>
                          <a:cs typeface="Times New Roman"/>
                        </a:rPr>
                        <a:t> </a:t>
                      </a:r>
                      <a:r>
                        <a:rPr sz="1200" dirty="0">
                          <a:latin typeface="Times New Roman"/>
                          <a:cs typeface="Times New Roman"/>
                        </a:rPr>
                        <a:t>driver,</a:t>
                      </a:r>
                      <a:r>
                        <a:rPr sz="1200" spc="290" dirty="0">
                          <a:latin typeface="Times New Roman"/>
                          <a:cs typeface="Times New Roman"/>
                        </a:rPr>
                        <a:t> </a:t>
                      </a:r>
                      <a:r>
                        <a:rPr sz="1200" dirty="0">
                          <a:latin typeface="Times New Roman"/>
                          <a:cs typeface="Times New Roman"/>
                        </a:rPr>
                        <a:t>kills,</a:t>
                      </a:r>
                    </a:p>
                    <a:p>
                      <a:pPr marL="50165">
                        <a:lnSpc>
                          <a:spcPct val="100000"/>
                        </a:lnSpc>
                        <a:spcBef>
                          <a:spcPts val="585"/>
                        </a:spcBef>
                      </a:pPr>
                      <a:r>
                        <a:rPr sz="1200" spc="-5" dirty="0">
                          <a:latin typeface="Times New Roman"/>
                          <a:cs typeface="Times New Roman"/>
                        </a:rPr>
                        <a:t>injures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4" name="object 4"/>
          <p:cNvSpPr txBox="1"/>
          <p:nvPr/>
        </p:nvSpPr>
        <p:spPr>
          <a:xfrm>
            <a:off x="1587753" y="813054"/>
            <a:ext cx="5064760" cy="1329055"/>
          </a:xfrm>
          <a:prstGeom prst="rect">
            <a:avLst/>
          </a:prstGeom>
        </p:spPr>
        <p:txBody>
          <a:bodyPr vert="horz" wrap="square" lIns="0" tIns="13335" rIns="0" bIns="0" rtlCol="0">
            <a:spAutoFit/>
          </a:bodyPr>
          <a:lstStyle/>
          <a:p>
            <a:pPr marL="12700" marR="5080" algn="just">
              <a:lnSpc>
                <a:spcPct val="141300"/>
              </a:lnSpc>
              <a:spcBef>
                <a:spcPts val="105"/>
              </a:spcBef>
            </a:pPr>
            <a:r>
              <a:rPr sz="1200" spc="-5" dirty="0">
                <a:latin typeface="Times New Roman"/>
                <a:cs typeface="Times New Roman"/>
              </a:rPr>
              <a:t>Table </a:t>
            </a:r>
            <a:r>
              <a:rPr sz="1200" dirty="0">
                <a:latin typeface="Times New Roman"/>
                <a:cs typeface="Times New Roman"/>
              </a:rPr>
              <a:t>4.3 </a:t>
            </a:r>
            <a:r>
              <a:rPr sz="1200" spc="-5" dirty="0">
                <a:latin typeface="Times New Roman"/>
                <a:cs typeface="Times New Roman"/>
              </a:rPr>
              <a:t>shows </a:t>
            </a:r>
            <a:r>
              <a:rPr sz="1200" dirty="0">
                <a:latin typeface="Times New Roman"/>
                <a:cs typeface="Times New Roman"/>
              </a:rPr>
              <a:t>the various </a:t>
            </a:r>
            <a:r>
              <a:rPr sz="1200" spc="-5" dirty="0">
                <a:latin typeface="Times New Roman"/>
                <a:cs typeface="Times New Roman"/>
              </a:rPr>
              <a:t>types </a:t>
            </a:r>
            <a:r>
              <a:rPr sz="1200" dirty="0">
                <a:latin typeface="Times New Roman"/>
                <a:cs typeface="Times New Roman"/>
              </a:rPr>
              <a:t>of </a:t>
            </a:r>
            <a:r>
              <a:rPr sz="1200" spc="-5" dirty="0">
                <a:latin typeface="Times New Roman"/>
                <a:cs typeface="Times New Roman"/>
              </a:rPr>
              <a:t>contents </a:t>
            </a:r>
            <a:r>
              <a:rPr sz="1200" dirty="0">
                <a:latin typeface="Times New Roman"/>
                <a:cs typeface="Times New Roman"/>
              </a:rPr>
              <a:t>that </a:t>
            </a:r>
            <a:r>
              <a:rPr sz="1200" spc="-5" dirty="0">
                <a:latin typeface="Times New Roman"/>
                <a:cs typeface="Times New Roman"/>
              </a:rPr>
              <a:t>are included </a:t>
            </a:r>
            <a:r>
              <a:rPr sz="1200" dirty="0">
                <a:latin typeface="Times New Roman"/>
                <a:cs typeface="Times New Roman"/>
              </a:rPr>
              <a:t>in </a:t>
            </a:r>
            <a:r>
              <a:rPr sz="1200" spc="-5" dirty="0">
                <a:latin typeface="Times New Roman"/>
                <a:cs typeface="Times New Roman"/>
              </a:rPr>
              <a:t>tweets </a:t>
            </a:r>
            <a:r>
              <a:rPr sz="1200" dirty="0">
                <a:latin typeface="Times New Roman"/>
                <a:cs typeface="Times New Roman"/>
              </a:rPr>
              <a:t>and </a:t>
            </a:r>
            <a:r>
              <a:rPr sz="1200" spc="-5" dirty="0">
                <a:latin typeface="Times New Roman"/>
                <a:cs typeface="Times New Roman"/>
              </a:rPr>
              <a:t>also </a:t>
            </a:r>
            <a:r>
              <a:rPr sz="1200" dirty="0">
                <a:latin typeface="Times New Roman"/>
                <a:cs typeface="Times New Roman"/>
              </a:rPr>
              <a:t> the </a:t>
            </a:r>
            <a:r>
              <a:rPr sz="1200" spc="-5" dirty="0">
                <a:latin typeface="Times New Roman"/>
                <a:cs typeface="Times New Roman"/>
              </a:rPr>
              <a:t>actions performed </a:t>
            </a:r>
            <a:r>
              <a:rPr sz="1200" dirty="0">
                <a:latin typeface="Times New Roman"/>
                <a:cs typeface="Times New Roman"/>
              </a:rPr>
              <a:t>on these </a:t>
            </a:r>
            <a:r>
              <a:rPr sz="1200" spc="-5" dirty="0">
                <a:latin typeface="Times New Roman"/>
                <a:cs typeface="Times New Roman"/>
              </a:rPr>
              <a:t>contents. </a:t>
            </a:r>
            <a:r>
              <a:rPr sz="1200" dirty="0">
                <a:latin typeface="Times New Roman"/>
                <a:cs typeface="Times New Roman"/>
              </a:rPr>
              <a:t>Some </a:t>
            </a:r>
            <a:r>
              <a:rPr sz="1200" spc="5" dirty="0">
                <a:latin typeface="Times New Roman"/>
                <a:cs typeface="Times New Roman"/>
              </a:rPr>
              <a:t>of </a:t>
            </a:r>
            <a:r>
              <a:rPr sz="1200" dirty="0">
                <a:latin typeface="Times New Roman"/>
                <a:cs typeface="Times New Roman"/>
              </a:rPr>
              <a:t>the example of </a:t>
            </a:r>
            <a:r>
              <a:rPr sz="1200" spc="-5" dirty="0">
                <a:latin typeface="Times New Roman"/>
                <a:cs typeface="Times New Roman"/>
              </a:rPr>
              <a:t>clean tweets is </a:t>
            </a:r>
            <a:r>
              <a:rPr sz="1200" dirty="0">
                <a:latin typeface="Times New Roman"/>
                <a:cs typeface="Times New Roman"/>
              </a:rPr>
              <a:t> </a:t>
            </a:r>
            <a:r>
              <a:rPr sz="1200" spc="-5" dirty="0">
                <a:latin typeface="Times New Roman"/>
                <a:cs typeface="Times New Roman"/>
              </a:rPr>
              <a:t>shown </a:t>
            </a:r>
            <a:r>
              <a:rPr sz="1200" dirty="0">
                <a:latin typeface="Times New Roman"/>
                <a:cs typeface="Times New Roman"/>
              </a:rPr>
              <a:t>in </a:t>
            </a:r>
            <a:r>
              <a:rPr sz="1200" spc="-5" dirty="0">
                <a:latin typeface="Times New Roman"/>
                <a:cs typeface="Times New Roman"/>
              </a:rPr>
              <a:t>Table</a:t>
            </a:r>
            <a:r>
              <a:rPr sz="1200" dirty="0">
                <a:latin typeface="Times New Roman"/>
                <a:cs typeface="Times New Roman"/>
              </a:rPr>
              <a:t> 4.4</a:t>
            </a:r>
          </a:p>
          <a:p>
            <a:pPr>
              <a:lnSpc>
                <a:spcPct val="100000"/>
              </a:lnSpc>
            </a:pPr>
            <a:endParaRPr sz="1300" dirty="0">
              <a:latin typeface="Times New Roman"/>
              <a:cs typeface="Times New Roman"/>
            </a:endParaRPr>
          </a:p>
          <a:p>
            <a:pPr>
              <a:lnSpc>
                <a:spcPct val="100000"/>
              </a:lnSpc>
              <a:spcBef>
                <a:spcPts val="10"/>
              </a:spcBef>
            </a:pPr>
            <a:endParaRPr sz="1050" dirty="0">
              <a:latin typeface="Times New Roman"/>
              <a:cs typeface="Times New Roman"/>
            </a:endParaRPr>
          </a:p>
          <a:p>
            <a:pPr marL="6985" algn="ctr">
              <a:lnSpc>
                <a:spcPct val="100000"/>
              </a:lnSpc>
            </a:pPr>
            <a:r>
              <a:rPr sz="1200" b="1" dirty="0">
                <a:latin typeface="Times New Roman"/>
                <a:cs typeface="Times New Roman"/>
              </a:rPr>
              <a:t>Table</a:t>
            </a:r>
            <a:r>
              <a:rPr sz="1200" b="1" spc="-5" dirty="0">
                <a:latin typeface="Times New Roman"/>
                <a:cs typeface="Times New Roman"/>
              </a:rPr>
              <a:t> </a:t>
            </a:r>
            <a:r>
              <a:rPr sz="1200" b="1" dirty="0">
                <a:latin typeface="Times New Roman"/>
                <a:cs typeface="Times New Roman"/>
              </a:rPr>
              <a:t>4.3 </a:t>
            </a:r>
            <a:r>
              <a:rPr sz="1200" spc="-5" dirty="0">
                <a:latin typeface="Times New Roman"/>
                <a:cs typeface="Times New Roman"/>
              </a:rPr>
              <a:t>Removed</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modified</a:t>
            </a:r>
            <a:r>
              <a:rPr sz="1200" dirty="0">
                <a:latin typeface="Times New Roman"/>
                <a:cs typeface="Times New Roman"/>
              </a:rPr>
              <a:t> </a:t>
            </a:r>
            <a:r>
              <a:rPr sz="1200" spc="-5" dirty="0">
                <a:latin typeface="Times New Roman"/>
                <a:cs typeface="Times New Roman"/>
              </a:rPr>
              <a:t>content</a:t>
            </a:r>
            <a:endParaRPr sz="1200" dirty="0">
              <a:latin typeface="Times New Roman"/>
              <a:cs typeface="Times New Roman"/>
            </a:endParaRPr>
          </a:p>
        </p:txBody>
      </p:sp>
      <p:sp>
        <p:nvSpPr>
          <p:cNvPr id="5" name="object 5"/>
          <p:cNvSpPr txBox="1"/>
          <p:nvPr/>
        </p:nvSpPr>
        <p:spPr>
          <a:xfrm>
            <a:off x="3162426" y="7018401"/>
            <a:ext cx="1917064"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Table</a:t>
            </a:r>
            <a:r>
              <a:rPr sz="1200" b="1" spc="-10" dirty="0">
                <a:latin typeface="Times New Roman"/>
                <a:cs typeface="Times New Roman"/>
              </a:rPr>
              <a:t> </a:t>
            </a:r>
            <a:r>
              <a:rPr sz="1200" b="1" dirty="0">
                <a:latin typeface="Times New Roman"/>
                <a:cs typeface="Times New Roman"/>
              </a:rPr>
              <a:t>4.4</a:t>
            </a:r>
            <a:r>
              <a:rPr sz="1200" b="1" spc="-10" dirty="0">
                <a:latin typeface="Times New Roman"/>
                <a:cs typeface="Times New Roman"/>
              </a:rPr>
              <a:t> </a:t>
            </a:r>
            <a:r>
              <a:rPr sz="1200" spc="-5" dirty="0">
                <a:latin typeface="Times New Roman"/>
                <a:cs typeface="Times New Roman"/>
              </a:rPr>
              <a:t>Sample</a:t>
            </a:r>
            <a:r>
              <a:rPr sz="1200" spc="-10" dirty="0">
                <a:latin typeface="Times New Roman"/>
                <a:cs typeface="Times New Roman"/>
              </a:rPr>
              <a:t> </a:t>
            </a:r>
            <a:r>
              <a:rPr sz="1200" spc="-5" dirty="0">
                <a:latin typeface="Times New Roman"/>
                <a:cs typeface="Times New Roman"/>
              </a:rPr>
              <a:t>cleaned</a:t>
            </a:r>
            <a:r>
              <a:rPr sz="1200" spc="-10" dirty="0">
                <a:latin typeface="Times New Roman"/>
                <a:cs typeface="Times New Roman"/>
              </a:rPr>
              <a:t> </a:t>
            </a:r>
            <a:r>
              <a:rPr sz="1200" spc="-5" dirty="0">
                <a:latin typeface="Times New Roman"/>
                <a:cs typeface="Times New Roman"/>
              </a:rPr>
              <a:t>data</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28</a:t>
            </a:r>
          </a:p>
        </p:txBody>
      </p:sp>
      <p:sp>
        <p:nvSpPr>
          <p:cNvPr id="2" name="object 2"/>
          <p:cNvSpPr txBox="1"/>
          <p:nvPr/>
        </p:nvSpPr>
        <p:spPr>
          <a:xfrm>
            <a:off x="1359153" y="813054"/>
            <a:ext cx="5312410" cy="7833491"/>
          </a:xfrm>
          <a:prstGeom prst="rect">
            <a:avLst/>
          </a:prstGeom>
        </p:spPr>
        <p:txBody>
          <a:bodyPr vert="horz" wrap="square" lIns="0" tIns="13335" rIns="0" bIns="0" rtlCol="0">
            <a:spAutoFit/>
          </a:bodyPr>
          <a:lstStyle/>
          <a:p>
            <a:pPr marL="12700" marR="26034" algn="just">
              <a:lnSpc>
                <a:spcPct val="141300"/>
              </a:lnSpc>
              <a:spcBef>
                <a:spcPts val="105"/>
              </a:spcBef>
            </a:pPr>
            <a:r>
              <a:rPr sz="1200" spc="-5" dirty="0">
                <a:latin typeface="Times New Roman"/>
                <a:cs typeface="Times New Roman"/>
              </a:rPr>
              <a:t>Once </a:t>
            </a:r>
            <a:r>
              <a:rPr sz="1200" dirty="0">
                <a:latin typeface="Times New Roman"/>
                <a:cs typeface="Times New Roman"/>
              </a:rPr>
              <a:t>our </a:t>
            </a:r>
            <a:r>
              <a:rPr sz="1200" spc="-5" dirty="0">
                <a:latin typeface="Times New Roman"/>
                <a:cs typeface="Times New Roman"/>
              </a:rPr>
              <a:t>data is </a:t>
            </a:r>
            <a:r>
              <a:rPr sz="1200" dirty="0">
                <a:latin typeface="Times New Roman"/>
                <a:cs typeface="Times New Roman"/>
              </a:rPr>
              <a:t>cleaned </a:t>
            </a:r>
            <a:r>
              <a:rPr sz="1200" spc="-5" dirty="0">
                <a:latin typeface="Times New Roman"/>
                <a:cs typeface="Times New Roman"/>
              </a:rPr>
              <a:t>and </a:t>
            </a:r>
            <a:r>
              <a:rPr sz="1200" dirty="0">
                <a:latin typeface="Times New Roman"/>
                <a:cs typeface="Times New Roman"/>
              </a:rPr>
              <a:t>ready for processing our next step </a:t>
            </a:r>
            <a:r>
              <a:rPr sz="1200" spc="-5" dirty="0">
                <a:latin typeface="Times New Roman"/>
                <a:cs typeface="Times New Roman"/>
              </a:rPr>
              <a:t>is </a:t>
            </a:r>
            <a:r>
              <a:rPr sz="1200" dirty="0">
                <a:latin typeface="Times New Roman"/>
                <a:cs typeface="Times New Roman"/>
              </a:rPr>
              <a:t>to classify this </a:t>
            </a:r>
            <a:r>
              <a:rPr sz="1200" spc="5" dirty="0">
                <a:latin typeface="Times New Roman"/>
                <a:cs typeface="Times New Roman"/>
              </a:rPr>
              <a:t> </a:t>
            </a:r>
            <a:r>
              <a:rPr sz="1200" spc="-5" dirty="0">
                <a:latin typeface="Times New Roman"/>
                <a:cs typeface="Times New Roman"/>
              </a:rPr>
              <a:t>cleaned data </a:t>
            </a:r>
            <a:r>
              <a:rPr sz="1200" dirty="0">
                <a:latin typeface="Times New Roman"/>
                <a:cs typeface="Times New Roman"/>
              </a:rPr>
              <a:t>into different </a:t>
            </a:r>
            <a:r>
              <a:rPr sz="1200" spc="-5" dirty="0">
                <a:latin typeface="Times New Roman"/>
                <a:cs typeface="Times New Roman"/>
              </a:rPr>
              <a:t>classes. For </a:t>
            </a:r>
            <a:r>
              <a:rPr sz="1200" dirty="0">
                <a:latin typeface="Times New Roman"/>
                <a:cs typeface="Times New Roman"/>
              </a:rPr>
              <a:t>this </a:t>
            </a:r>
            <a:r>
              <a:rPr sz="1200" spc="-5" dirty="0">
                <a:latin typeface="Times New Roman"/>
                <a:cs typeface="Times New Roman"/>
              </a:rPr>
              <a:t>we </a:t>
            </a:r>
            <a:r>
              <a:rPr sz="1200" dirty="0">
                <a:latin typeface="Times New Roman"/>
                <a:cs typeface="Times New Roman"/>
              </a:rPr>
              <a:t>have to </a:t>
            </a:r>
            <a:r>
              <a:rPr sz="1200" spc="-5" dirty="0">
                <a:latin typeface="Times New Roman"/>
                <a:cs typeface="Times New Roman"/>
              </a:rPr>
              <a:t>use </a:t>
            </a:r>
            <a:r>
              <a:rPr sz="1200" dirty="0">
                <a:latin typeface="Times New Roman"/>
                <a:cs typeface="Times New Roman"/>
              </a:rPr>
              <a:t>supervise machine </a:t>
            </a:r>
            <a:r>
              <a:rPr sz="1200" spc="-5" dirty="0">
                <a:latin typeface="Times New Roman"/>
                <a:cs typeface="Times New Roman"/>
              </a:rPr>
              <a:t>learning </a:t>
            </a:r>
            <a:r>
              <a:rPr sz="1200" spc="-285" dirty="0">
                <a:latin typeface="Times New Roman"/>
                <a:cs typeface="Times New Roman"/>
              </a:rPr>
              <a:t> </a:t>
            </a:r>
            <a:r>
              <a:rPr sz="1200" spc="-5" dirty="0">
                <a:latin typeface="Times New Roman"/>
                <a:cs typeface="Times New Roman"/>
              </a:rPr>
              <a:t>classifiers.</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0"/>
              </a:spcBef>
            </a:pPr>
            <a:endParaRPr sz="1050" dirty="0">
              <a:latin typeface="Times New Roman"/>
              <a:cs typeface="Times New Roman"/>
            </a:endParaRPr>
          </a:p>
          <a:p>
            <a:pPr marL="280670" lvl="1" indent="-268605" algn="just">
              <a:lnSpc>
                <a:spcPct val="100000"/>
              </a:lnSpc>
              <a:buAutoNum type="arabicPeriod" startAt="6"/>
              <a:tabLst>
                <a:tab pos="281305" algn="l"/>
              </a:tabLst>
            </a:pPr>
            <a:r>
              <a:rPr sz="1400" b="1" spc="-5" dirty="0">
                <a:latin typeface="Times New Roman"/>
                <a:cs typeface="Times New Roman"/>
              </a:rPr>
              <a:t>Classification</a:t>
            </a:r>
            <a:endParaRPr sz="1400" dirty="0">
              <a:latin typeface="Times New Roman"/>
              <a:cs typeface="Times New Roman"/>
            </a:endParaRPr>
          </a:p>
          <a:p>
            <a:pPr marL="12700" marR="5080" algn="just">
              <a:lnSpc>
                <a:spcPct val="143000"/>
              </a:lnSpc>
              <a:spcBef>
                <a:spcPts val="135"/>
              </a:spcBef>
            </a:pPr>
            <a:r>
              <a:rPr sz="1200" dirty="0">
                <a:latin typeface="Times New Roman"/>
                <a:cs typeface="Times New Roman"/>
              </a:rPr>
              <a:t>To classify </a:t>
            </a:r>
            <a:r>
              <a:rPr sz="1200" spc="-5" dirty="0">
                <a:latin typeface="Times New Roman"/>
                <a:cs typeface="Times New Roman"/>
              </a:rPr>
              <a:t>tweets </a:t>
            </a:r>
            <a:r>
              <a:rPr sz="1200" dirty="0">
                <a:latin typeface="Times New Roman"/>
                <a:cs typeface="Times New Roman"/>
              </a:rPr>
              <a:t>in </a:t>
            </a:r>
            <a:r>
              <a:rPr sz="1200" spc="-5" dirty="0">
                <a:latin typeface="Times New Roman"/>
                <a:cs typeface="Times New Roman"/>
              </a:rPr>
              <a:t>different class </a:t>
            </a:r>
            <a:r>
              <a:rPr sz="1200" dirty="0">
                <a:latin typeface="Times New Roman"/>
                <a:cs typeface="Times New Roman"/>
              </a:rPr>
              <a:t>(positive </a:t>
            </a:r>
            <a:r>
              <a:rPr sz="1200" spc="5" dirty="0">
                <a:latin typeface="Times New Roman"/>
                <a:cs typeface="Times New Roman"/>
              </a:rPr>
              <a:t>and </a:t>
            </a:r>
            <a:r>
              <a:rPr sz="1200" spc="-5" dirty="0">
                <a:latin typeface="Times New Roman"/>
                <a:cs typeface="Times New Roman"/>
              </a:rPr>
              <a:t>negative) </a:t>
            </a:r>
            <a:r>
              <a:rPr sz="1200" dirty="0">
                <a:latin typeface="Times New Roman"/>
                <a:cs typeface="Times New Roman"/>
              </a:rPr>
              <a:t>we build a </a:t>
            </a:r>
            <a:r>
              <a:rPr sz="1200" spc="-5" dirty="0">
                <a:latin typeface="Times New Roman"/>
                <a:cs typeface="Times New Roman"/>
              </a:rPr>
              <a:t>classifier which </a:t>
            </a:r>
            <a:r>
              <a:rPr sz="1200" dirty="0">
                <a:latin typeface="Times New Roman"/>
                <a:cs typeface="Times New Roman"/>
              </a:rPr>
              <a:t> </a:t>
            </a:r>
            <a:r>
              <a:rPr sz="1200" spc="-5" dirty="0">
                <a:latin typeface="Times New Roman"/>
                <a:cs typeface="Times New Roman"/>
              </a:rPr>
              <a:t>consists </a:t>
            </a:r>
            <a:r>
              <a:rPr sz="1200" dirty="0">
                <a:latin typeface="Times New Roman"/>
                <a:cs typeface="Times New Roman"/>
              </a:rPr>
              <a:t>of </a:t>
            </a:r>
            <a:r>
              <a:rPr sz="1200" spc="-5" dirty="0">
                <a:latin typeface="Times New Roman"/>
                <a:cs typeface="Times New Roman"/>
              </a:rPr>
              <a:t>several </a:t>
            </a:r>
            <a:r>
              <a:rPr sz="1200" dirty="0">
                <a:latin typeface="Times New Roman"/>
                <a:cs typeface="Times New Roman"/>
              </a:rPr>
              <a:t>machine </a:t>
            </a:r>
            <a:r>
              <a:rPr sz="1200" spc="-5" dirty="0">
                <a:latin typeface="Times New Roman"/>
                <a:cs typeface="Times New Roman"/>
              </a:rPr>
              <a:t>learning classifiers. </a:t>
            </a:r>
            <a:r>
              <a:rPr sz="1200" dirty="0">
                <a:latin typeface="Times New Roman"/>
                <a:cs typeface="Times New Roman"/>
              </a:rPr>
              <a:t>To build our </a:t>
            </a:r>
            <a:r>
              <a:rPr sz="1200" spc="-5" dirty="0">
                <a:latin typeface="Times New Roman"/>
                <a:cs typeface="Times New Roman"/>
              </a:rPr>
              <a:t>classifier we </a:t>
            </a:r>
            <a:r>
              <a:rPr sz="1200" dirty="0">
                <a:latin typeface="Times New Roman"/>
                <a:cs typeface="Times New Roman"/>
              </a:rPr>
              <a:t>used a </a:t>
            </a:r>
            <a:r>
              <a:rPr sz="1200" spc="5" dirty="0">
                <a:latin typeface="Times New Roman"/>
                <a:cs typeface="Times New Roman"/>
              </a:rPr>
              <a:t> </a:t>
            </a:r>
            <a:r>
              <a:rPr sz="1200" dirty="0">
                <a:latin typeface="Times New Roman"/>
                <a:cs typeface="Times New Roman"/>
              </a:rPr>
              <a:t>library of </a:t>
            </a:r>
            <a:r>
              <a:rPr sz="1200" spc="-5" dirty="0">
                <a:latin typeface="Times New Roman"/>
                <a:cs typeface="Times New Roman"/>
              </a:rPr>
              <a:t>Python called, Scikit-learn. Scikit-learn is </a:t>
            </a:r>
            <a:r>
              <a:rPr sz="1200" dirty="0">
                <a:latin typeface="Times New Roman"/>
                <a:cs typeface="Times New Roman"/>
              </a:rPr>
              <a:t>a very powerful </a:t>
            </a:r>
            <a:r>
              <a:rPr sz="1200" spc="-5" dirty="0">
                <a:latin typeface="Times New Roman"/>
                <a:cs typeface="Times New Roman"/>
              </a:rPr>
              <a:t>and </a:t>
            </a:r>
            <a:r>
              <a:rPr sz="1200" dirty="0">
                <a:latin typeface="Times New Roman"/>
                <a:cs typeface="Times New Roman"/>
              </a:rPr>
              <a:t>most </a:t>
            </a:r>
            <a:r>
              <a:rPr sz="1200" spc="-5" dirty="0">
                <a:latin typeface="Times New Roman"/>
                <a:cs typeface="Times New Roman"/>
              </a:rPr>
              <a:t>useful </a:t>
            </a:r>
            <a:r>
              <a:rPr sz="1200" dirty="0">
                <a:latin typeface="Times New Roman"/>
                <a:cs typeface="Times New Roman"/>
              </a:rPr>
              <a:t> library in </a:t>
            </a:r>
            <a:r>
              <a:rPr sz="1200" spc="-5" dirty="0">
                <a:latin typeface="Times New Roman"/>
                <a:cs typeface="Times New Roman"/>
              </a:rPr>
              <a:t>Python</a:t>
            </a:r>
            <a:r>
              <a:rPr sz="1200" dirty="0">
                <a:latin typeface="Times New Roman"/>
                <a:cs typeface="Times New Roman"/>
              </a:rPr>
              <a:t>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provides</a:t>
            </a:r>
            <a:r>
              <a:rPr sz="1200" dirty="0">
                <a:latin typeface="Times New Roman"/>
                <a:cs typeface="Times New Roman"/>
              </a:rPr>
              <a:t> many classification </a:t>
            </a:r>
            <a:r>
              <a:rPr sz="1200" spc="-5" dirty="0">
                <a:latin typeface="Times New Roman"/>
                <a:cs typeface="Times New Roman"/>
              </a:rPr>
              <a:t>algorithms.</a:t>
            </a:r>
            <a:r>
              <a:rPr sz="1200" dirty="0">
                <a:latin typeface="Times New Roman"/>
                <a:cs typeface="Times New Roman"/>
              </a:rPr>
              <a:t> </a:t>
            </a:r>
            <a:r>
              <a:rPr sz="1200" spc="-5" dirty="0">
                <a:latin typeface="Times New Roman"/>
                <a:cs typeface="Times New Roman"/>
              </a:rPr>
              <a:t>Scikit-learn also </a:t>
            </a:r>
            <a:r>
              <a:rPr sz="1200" dirty="0">
                <a:latin typeface="Times New Roman"/>
                <a:cs typeface="Times New Roman"/>
              </a:rPr>
              <a:t> include</a:t>
            </a:r>
            <a:r>
              <a:rPr sz="1200" spc="5" dirty="0">
                <a:latin typeface="Times New Roman"/>
                <a:cs typeface="Times New Roman"/>
              </a:rPr>
              <a:t> </a:t>
            </a:r>
            <a:r>
              <a:rPr sz="1200" dirty="0">
                <a:latin typeface="Times New Roman"/>
                <a:cs typeface="Times New Roman"/>
              </a:rPr>
              <a:t>tools</a:t>
            </a:r>
            <a:r>
              <a:rPr sz="1200" spc="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spc="-5" dirty="0">
                <a:latin typeface="Times New Roman"/>
                <a:cs typeface="Times New Roman"/>
              </a:rPr>
              <a:t>classification,</a:t>
            </a:r>
            <a:r>
              <a:rPr sz="1200" dirty="0">
                <a:latin typeface="Times New Roman"/>
                <a:cs typeface="Times New Roman"/>
              </a:rPr>
              <a:t> </a:t>
            </a:r>
            <a:r>
              <a:rPr sz="1200" spc="-5" dirty="0">
                <a:latin typeface="Times New Roman"/>
                <a:cs typeface="Times New Roman"/>
              </a:rPr>
              <a:t>clustering,</a:t>
            </a:r>
            <a:r>
              <a:rPr sz="1200" dirty="0">
                <a:latin typeface="Times New Roman"/>
                <a:cs typeface="Times New Roman"/>
              </a:rPr>
              <a:t> </a:t>
            </a:r>
            <a:r>
              <a:rPr sz="1200" spc="-5" dirty="0">
                <a:latin typeface="Times New Roman"/>
                <a:cs typeface="Times New Roman"/>
              </a:rPr>
              <a:t>regression</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visualization. To</a:t>
            </a:r>
            <a:r>
              <a:rPr sz="1200" spc="5" dirty="0">
                <a:latin typeface="Times New Roman"/>
                <a:cs typeface="Times New Roman"/>
              </a:rPr>
              <a:t> </a:t>
            </a:r>
            <a:r>
              <a:rPr sz="1200" spc="-5" dirty="0">
                <a:latin typeface="Times New Roman"/>
                <a:cs typeface="Times New Roman"/>
              </a:rPr>
              <a:t>install </a:t>
            </a:r>
            <a:r>
              <a:rPr sz="1200" dirty="0">
                <a:latin typeface="Times New Roman"/>
                <a:cs typeface="Times New Roman"/>
              </a:rPr>
              <a:t> </a:t>
            </a:r>
            <a:r>
              <a:rPr sz="1200" spc="-5" dirty="0">
                <a:latin typeface="Times New Roman"/>
                <a:cs typeface="Times New Roman"/>
              </a:rPr>
              <a:t>Scikit-learn </a:t>
            </a:r>
            <a:r>
              <a:rPr sz="1200" dirty="0">
                <a:latin typeface="Times New Roman"/>
                <a:cs typeface="Times New Roman"/>
              </a:rPr>
              <a:t>we simply use on line </a:t>
            </a:r>
            <a:r>
              <a:rPr sz="1200" spc="-5" dirty="0">
                <a:latin typeface="Times New Roman"/>
                <a:cs typeface="Times New Roman"/>
              </a:rPr>
              <a:t>command </a:t>
            </a:r>
            <a:r>
              <a:rPr sz="1200" dirty="0">
                <a:latin typeface="Times New Roman"/>
                <a:cs typeface="Times New Roman"/>
              </a:rPr>
              <a:t>in </a:t>
            </a:r>
            <a:r>
              <a:rPr sz="1200" spc="-5" dirty="0">
                <a:latin typeface="Times New Roman"/>
                <a:cs typeface="Times New Roman"/>
              </a:rPr>
              <a:t>python which </a:t>
            </a:r>
            <a:r>
              <a:rPr sz="1200" dirty="0">
                <a:latin typeface="Times New Roman"/>
                <a:cs typeface="Times New Roman"/>
              </a:rPr>
              <a:t>is ‘pip install scikit- </a:t>
            </a:r>
            <a:r>
              <a:rPr sz="1200" spc="5" dirty="0">
                <a:latin typeface="Times New Roman"/>
                <a:cs typeface="Times New Roman"/>
              </a:rPr>
              <a:t> </a:t>
            </a:r>
            <a:r>
              <a:rPr sz="1200" spc="-5" dirty="0">
                <a:latin typeface="Times New Roman"/>
                <a:cs typeface="Times New Roman"/>
              </a:rPr>
              <a:t>learn’.</a:t>
            </a:r>
            <a:endParaRPr sz="1200" dirty="0">
              <a:latin typeface="Times New Roman"/>
              <a:cs typeface="Times New Roman"/>
            </a:endParaRPr>
          </a:p>
          <a:p>
            <a:pPr>
              <a:lnSpc>
                <a:spcPct val="100000"/>
              </a:lnSpc>
              <a:spcBef>
                <a:spcPts val="10"/>
              </a:spcBef>
            </a:pPr>
            <a:endParaRPr sz="1900" dirty="0">
              <a:latin typeface="Times New Roman"/>
              <a:cs typeface="Times New Roman"/>
            </a:endParaRPr>
          </a:p>
          <a:p>
            <a:pPr marL="12700" marR="18415" algn="just">
              <a:lnSpc>
                <a:spcPct val="140000"/>
              </a:lnSpc>
            </a:pPr>
            <a:r>
              <a:rPr sz="1200" spc="-10" dirty="0">
                <a:latin typeface="Times New Roman"/>
                <a:cs typeface="Times New Roman"/>
              </a:rPr>
              <a:t>In </a:t>
            </a:r>
            <a:r>
              <a:rPr sz="1200" dirty="0">
                <a:latin typeface="Times New Roman"/>
                <a:cs typeface="Times New Roman"/>
              </a:rPr>
              <a:t>order to build our </a:t>
            </a:r>
            <a:r>
              <a:rPr sz="1200" spc="-5" dirty="0">
                <a:latin typeface="Times New Roman"/>
                <a:cs typeface="Times New Roman"/>
              </a:rPr>
              <a:t>classifier, we </a:t>
            </a:r>
            <a:r>
              <a:rPr sz="1200" spc="-5" dirty="0" smtClean="0">
                <a:latin typeface="Times New Roman"/>
                <a:cs typeface="Times New Roman"/>
              </a:rPr>
              <a:t>use</a:t>
            </a:r>
            <a:r>
              <a:rPr lang="en-IN" sz="1200" spc="-5" dirty="0" smtClean="0">
                <a:latin typeface="Times New Roman"/>
                <a:cs typeface="Times New Roman"/>
              </a:rPr>
              <a:t> five </a:t>
            </a:r>
            <a:r>
              <a:rPr sz="1200" dirty="0" smtClean="0">
                <a:latin typeface="Times New Roman"/>
                <a:cs typeface="Times New Roman"/>
              </a:rPr>
              <a:t>in-build </a:t>
            </a:r>
            <a:r>
              <a:rPr sz="1200" spc="-5" dirty="0">
                <a:latin typeface="Times New Roman"/>
                <a:cs typeface="Times New Roman"/>
              </a:rPr>
              <a:t>classifiers which </a:t>
            </a:r>
            <a:r>
              <a:rPr sz="1200" dirty="0">
                <a:latin typeface="Times New Roman"/>
                <a:cs typeface="Times New Roman"/>
              </a:rPr>
              <a:t>come in Scikit- </a:t>
            </a:r>
            <a:r>
              <a:rPr sz="1200" spc="-285" dirty="0">
                <a:latin typeface="Times New Roman"/>
                <a:cs typeface="Times New Roman"/>
              </a:rPr>
              <a:t> </a:t>
            </a:r>
            <a:r>
              <a:rPr sz="1200" spc="-5" dirty="0">
                <a:latin typeface="Times New Roman"/>
                <a:cs typeface="Times New Roman"/>
              </a:rPr>
              <a:t>learn library,</a:t>
            </a:r>
            <a:r>
              <a:rPr sz="1200" spc="10" dirty="0">
                <a:latin typeface="Times New Roman"/>
                <a:cs typeface="Times New Roman"/>
              </a:rPr>
              <a:t> </a:t>
            </a:r>
            <a:r>
              <a:rPr sz="1200" spc="-5" dirty="0">
                <a:latin typeface="Times New Roman"/>
                <a:cs typeface="Times New Roman"/>
              </a:rPr>
              <a:t>which</a:t>
            </a:r>
            <a:r>
              <a:rPr sz="1200" dirty="0">
                <a:latin typeface="Times New Roman"/>
                <a:cs typeface="Times New Roman"/>
              </a:rPr>
              <a:t> </a:t>
            </a:r>
            <a:r>
              <a:rPr sz="1200" spc="-5" dirty="0">
                <a:latin typeface="Times New Roman"/>
                <a:cs typeface="Times New Roman"/>
              </a:rPr>
              <a:t>are:</a:t>
            </a:r>
            <a:endParaRPr sz="1200" dirty="0">
              <a:latin typeface="Times New Roman"/>
              <a:cs typeface="Times New Roman"/>
            </a:endParaRPr>
          </a:p>
          <a:p>
            <a:pPr marL="241300">
              <a:lnSpc>
                <a:spcPct val="100000"/>
              </a:lnSpc>
              <a:spcBef>
                <a:spcPts val="720"/>
              </a:spcBef>
            </a:pPr>
            <a:r>
              <a:rPr sz="1200" dirty="0">
                <a:latin typeface="Arial MT"/>
                <a:cs typeface="Arial MT"/>
              </a:rPr>
              <a:t>∑</a:t>
            </a:r>
            <a:r>
              <a:rPr sz="1200" spc="565" dirty="0">
                <a:latin typeface="Arial MT"/>
                <a:cs typeface="Arial MT"/>
              </a:rPr>
              <a:t> </a:t>
            </a:r>
            <a:r>
              <a:rPr lang="en-IN" sz="1200" spc="-5" dirty="0" smtClean="0">
                <a:latin typeface="Times New Roman"/>
                <a:cs typeface="Times New Roman"/>
              </a:rPr>
              <a:t>Random forest</a:t>
            </a:r>
            <a:r>
              <a:rPr sz="1200" spc="-15" dirty="0" smtClean="0">
                <a:latin typeface="Times New Roman"/>
                <a:cs typeface="Times New Roman"/>
              </a:rPr>
              <a:t> </a:t>
            </a:r>
            <a:r>
              <a:rPr sz="1200" dirty="0">
                <a:latin typeface="Times New Roman"/>
                <a:cs typeface="Times New Roman"/>
              </a:rPr>
              <a:t>Classifier</a:t>
            </a:r>
          </a:p>
          <a:p>
            <a:pPr marL="241300">
              <a:lnSpc>
                <a:spcPct val="100000"/>
              </a:lnSpc>
              <a:spcBef>
                <a:spcPts val="720"/>
              </a:spcBef>
            </a:pPr>
            <a:r>
              <a:rPr sz="1200" dirty="0">
                <a:latin typeface="Arial MT"/>
                <a:cs typeface="Arial MT"/>
              </a:rPr>
              <a:t>∑</a:t>
            </a:r>
            <a:r>
              <a:rPr sz="1200" spc="605" dirty="0">
                <a:latin typeface="Arial MT"/>
                <a:cs typeface="Arial MT"/>
              </a:rPr>
              <a:t> </a:t>
            </a:r>
            <a:r>
              <a:rPr lang="en-IN" sz="1200" spc="-5" dirty="0" smtClean="0">
                <a:latin typeface="Times New Roman"/>
                <a:cs typeface="Times New Roman"/>
              </a:rPr>
              <a:t>Decision Tree</a:t>
            </a:r>
            <a:r>
              <a:rPr sz="1200" spc="-5" dirty="0" smtClean="0">
                <a:latin typeface="Times New Roman"/>
                <a:cs typeface="Times New Roman"/>
              </a:rPr>
              <a:t> </a:t>
            </a:r>
            <a:r>
              <a:rPr sz="1200" spc="-5" dirty="0">
                <a:latin typeface="Times New Roman"/>
                <a:cs typeface="Times New Roman"/>
              </a:rPr>
              <a:t>Classifier</a:t>
            </a:r>
            <a:endParaRPr sz="1200" dirty="0">
              <a:latin typeface="Times New Roman"/>
              <a:cs typeface="Times New Roman"/>
            </a:endParaRPr>
          </a:p>
          <a:p>
            <a:pPr marL="241300">
              <a:lnSpc>
                <a:spcPct val="100000"/>
              </a:lnSpc>
              <a:spcBef>
                <a:spcPts val="705"/>
              </a:spcBef>
            </a:pPr>
            <a:r>
              <a:rPr sz="1200" dirty="0" smtClean="0">
                <a:latin typeface="Arial MT"/>
                <a:cs typeface="Arial MT"/>
              </a:rPr>
              <a:t>∑</a:t>
            </a:r>
            <a:r>
              <a:rPr sz="1200" spc="600" dirty="0" smtClean="0">
                <a:latin typeface="Arial MT"/>
                <a:cs typeface="Arial MT"/>
              </a:rPr>
              <a:t> </a:t>
            </a:r>
            <a:r>
              <a:rPr sz="1200" spc="-5" dirty="0">
                <a:latin typeface="Times New Roman"/>
                <a:cs typeface="Times New Roman"/>
              </a:rPr>
              <a:t>Logistic</a:t>
            </a:r>
            <a:r>
              <a:rPr sz="1200" dirty="0">
                <a:latin typeface="Times New Roman"/>
                <a:cs typeface="Times New Roman"/>
              </a:rPr>
              <a:t> </a:t>
            </a:r>
            <a:r>
              <a:rPr sz="1200" spc="-5" dirty="0">
                <a:latin typeface="Times New Roman"/>
                <a:cs typeface="Times New Roman"/>
              </a:rPr>
              <a:t>Regression</a:t>
            </a:r>
            <a:r>
              <a:rPr sz="1200" dirty="0">
                <a:latin typeface="Times New Roman"/>
                <a:cs typeface="Times New Roman"/>
              </a:rPr>
              <a:t> </a:t>
            </a:r>
            <a:r>
              <a:rPr sz="1200" spc="-5" dirty="0">
                <a:latin typeface="Times New Roman"/>
                <a:cs typeface="Times New Roman"/>
              </a:rPr>
              <a:t>Classifier</a:t>
            </a:r>
            <a:endParaRPr sz="1200" dirty="0">
              <a:latin typeface="Times New Roman"/>
              <a:cs typeface="Times New Roman"/>
            </a:endParaRPr>
          </a:p>
          <a:p>
            <a:pPr marL="241300">
              <a:lnSpc>
                <a:spcPct val="100000"/>
              </a:lnSpc>
              <a:spcBef>
                <a:spcPts val="720"/>
              </a:spcBef>
            </a:pPr>
            <a:r>
              <a:rPr sz="1200" dirty="0">
                <a:latin typeface="Arial MT"/>
                <a:cs typeface="Arial MT"/>
              </a:rPr>
              <a:t>∑</a:t>
            </a:r>
            <a:r>
              <a:rPr sz="1200" spc="545" dirty="0">
                <a:latin typeface="Arial MT"/>
                <a:cs typeface="Arial MT"/>
              </a:rPr>
              <a:t> </a:t>
            </a:r>
            <a:r>
              <a:rPr lang="en-IN" sz="1200" spc="-5" dirty="0" smtClean="0">
                <a:latin typeface="Times New Roman"/>
                <a:cs typeface="Times New Roman"/>
              </a:rPr>
              <a:t>XGB Classifier</a:t>
            </a:r>
            <a:endParaRPr sz="1200" dirty="0" smtClean="0">
              <a:latin typeface="Times New Roman"/>
              <a:cs typeface="Times New Roman"/>
            </a:endParaRPr>
          </a:p>
          <a:p>
            <a:pPr marL="241300">
              <a:lnSpc>
                <a:spcPct val="100000"/>
              </a:lnSpc>
              <a:spcBef>
                <a:spcPts val="710"/>
              </a:spcBef>
            </a:pPr>
            <a:r>
              <a:rPr sz="1200" dirty="0" smtClean="0">
                <a:latin typeface="Arial MT"/>
                <a:cs typeface="Arial MT"/>
              </a:rPr>
              <a:t>∑</a:t>
            </a:r>
            <a:r>
              <a:rPr lang="en-IN" sz="1200" spc="560" dirty="0">
                <a:latin typeface="Arial MT"/>
                <a:cs typeface="Arial MT"/>
              </a:rPr>
              <a:t> </a:t>
            </a:r>
            <a:r>
              <a:rPr sz="1200" spc="-15" dirty="0" smtClean="0">
                <a:latin typeface="Times New Roman"/>
                <a:cs typeface="Times New Roman"/>
              </a:rPr>
              <a:t> </a:t>
            </a:r>
            <a:r>
              <a:rPr sz="1200" spc="-5" dirty="0">
                <a:latin typeface="Times New Roman"/>
                <a:cs typeface="Times New Roman"/>
              </a:rPr>
              <a:t>SVC</a:t>
            </a:r>
            <a:endParaRPr sz="1200" dirty="0">
              <a:latin typeface="Times New Roman"/>
              <a:cs typeface="Times New Roman"/>
            </a:endParaRPr>
          </a:p>
          <a:p>
            <a:pPr>
              <a:lnSpc>
                <a:spcPct val="100000"/>
              </a:lnSpc>
              <a:spcBef>
                <a:spcPts val="35"/>
              </a:spcBef>
            </a:pPr>
            <a:endParaRPr sz="1850" dirty="0">
              <a:latin typeface="Times New Roman"/>
              <a:cs typeface="Times New Roman"/>
            </a:endParaRPr>
          </a:p>
          <a:p>
            <a:pPr marL="12700" marR="25400" algn="just">
              <a:lnSpc>
                <a:spcPct val="141400"/>
              </a:lnSpc>
            </a:pPr>
            <a:r>
              <a:rPr sz="1200" dirty="0">
                <a:latin typeface="Times New Roman"/>
                <a:cs typeface="Times New Roman"/>
              </a:rPr>
              <a:t>The </a:t>
            </a:r>
            <a:r>
              <a:rPr sz="1200" spc="-5" dirty="0">
                <a:latin typeface="Times New Roman"/>
                <a:cs typeface="Times New Roman"/>
              </a:rPr>
              <a:t>reason </a:t>
            </a:r>
            <a:r>
              <a:rPr sz="1200" dirty="0">
                <a:latin typeface="Times New Roman"/>
                <a:cs typeface="Times New Roman"/>
              </a:rPr>
              <a:t>we </a:t>
            </a:r>
            <a:r>
              <a:rPr sz="1200" spc="5" dirty="0">
                <a:latin typeface="Times New Roman"/>
                <a:cs typeface="Times New Roman"/>
              </a:rPr>
              <a:t>are </a:t>
            </a:r>
            <a:r>
              <a:rPr sz="1200" dirty="0">
                <a:latin typeface="Times New Roman"/>
                <a:cs typeface="Times New Roman"/>
              </a:rPr>
              <a:t>using </a:t>
            </a:r>
            <a:r>
              <a:rPr sz="1200" spc="-5" dirty="0">
                <a:latin typeface="Times New Roman"/>
                <a:cs typeface="Times New Roman"/>
              </a:rPr>
              <a:t>seven classifiers, so </a:t>
            </a:r>
            <a:r>
              <a:rPr sz="1200" dirty="0">
                <a:latin typeface="Times New Roman"/>
                <a:cs typeface="Times New Roman"/>
              </a:rPr>
              <a:t>that </a:t>
            </a:r>
            <a:r>
              <a:rPr sz="1200" spc="-5" dirty="0">
                <a:latin typeface="Times New Roman"/>
                <a:cs typeface="Times New Roman"/>
              </a:rPr>
              <a:t>we </a:t>
            </a:r>
            <a:r>
              <a:rPr sz="1200" dirty="0">
                <a:latin typeface="Times New Roman"/>
                <a:cs typeface="Times New Roman"/>
              </a:rPr>
              <a:t>can </a:t>
            </a:r>
            <a:r>
              <a:rPr sz="1200" spc="-10" dirty="0">
                <a:latin typeface="Times New Roman"/>
                <a:cs typeface="Times New Roman"/>
              </a:rPr>
              <a:t>get </a:t>
            </a:r>
            <a:r>
              <a:rPr sz="1200" dirty="0">
                <a:latin typeface="Times New Roman"/>
                <a:cs typeface="Times New Roman"/>
              </a:rPr>
              <a:t>the more </a:t>
            </a:r>
            <a:r>
              <a:rPr sz="1200" spc="-5" dirty="0">
                <a:latin typeface="Times New Roman"/>
                <a:cs typeface="Times New Roman"/>
              </a:rPr>
              <a:t>reliable </a:t>
            </a:r>
            <a:r>
              <a:rPr sz="1200" dirty="0">
                <a:latin typeface="Times New Roman"/>
                <a:cs typeface="Times New Roman"/>
              </a:rPr>
              <a:t>output. </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use </a:t>
            </a:r>
            <a:r>
              <a:rPr sz="1200" dirty="0">
                <a:latin typeface="Times New Roman"/>
                <a:cs typeface="Times New Roman"/>
              </a:rPr>
              <a:t>these classifiers, </a:t>
            </a:r>
            <a:r>
              <a:rPr sz="1200" spc="-5" dirty="0">
                <a:latin typeface="Times New Roman"/>
                <a:cs typeface="Times New Roman"/>
              </a:rPr>
              <a:t>we write </a:t>
            </a:r>
            <a:r>
              <a:rPr sz="1200" dirty="0">
                <a:latin typeface="Times New Roman"/>
                <a:cs typeface="Times New Roman"/>
              </a:rPr>
              <a:t>a </a:t>
            </a:r>
            <a:r>
              <a:rPr sz="1200" spc="-5" dirty="0">
                <a:latin typeface="Times New Roman"/>
                <a:cs typeface="Times New Roman"/>
              </a:rPr>
              <a:t>script </a:t>
            </a:r>
            <a:r>
              <a:rPr sz="1200" dirty="0">
                <a:latin typeface="Times New Roman"/>
                <a:cs typeface="Times New Roman"/>
              </a:rPr>
              <a:t>in Python, in </a:t>
            </a:r>
            <a:r>
              <a:rPr sz="1200" spc="-5" dirty="0">
                <a:latin typeface="Times New Roman"/>
                <a:cs typeface="Times New Roman"/>
              </a:rPr>
              <a:t>which </a:t>
            </a:r>
            <a:r>
              <a:rPr sz="1200" dirty="0">
                <a:latin typeface="Times New Roman"/>
                <a:cs typeface="Times New Roman"/>
              </a:rPr>
              <a:t>we </a:t>
            </a:r>
            <a:r>
              <a:rPr sz="1200" spc="-5" dirty="0">
                <a:latin typeface="Times New Roman"/>
                <a:cs typeface="Times New Roman"/>
              </a:rPr>
              <a:t>first </a:t>
            </a:r>
            <a:r>
              <a:rPr sz="1200" dirty="0">
                <a:latin typeface="Times New Roman"/>
                <a:cs typeface="Times New Roman"/>
              </a:rPr>
              <a:t>import the </a:t>
            </a:r>
            <a:r>
              <a:rPr sz="1200" spc="5" dirty="0">
                <a:latin typeface="Times New Roman"/>
                <a:cs typeface="Times New Roman"/>
              </a:rPr>
              <a:t> </a:t>
            </a:r>
            <a:r>
              <a:rPr sz="1200" spc="-5" dirty="0">
                <a:latin typeface="Times New Roman"/>
                <a:cs typeface="Times New Roman"/>
              </a:rPr>
              <a:t>classifier</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then </a:t>
            </a:r>
            <a:r>
              <a:rPr sz="1200" spc="-5" dirty="0">
                <a:latin typeface="Times New Roman"/>
                <a:cs typeface="Times New Roman"/>
              </a:rPr>
              <a:t>we </a:t>
            </a:r>
            <a:r>
              <a:rPr sz="1200" dirty="0">
                <a:latin typeface="Times New Roman"/>
                <a:cs typeface="Times New Roman"/>
              </a:rPr>
              <a:t>pass the</a:t>
            </a:r>
            <a:r>
              <a:rPr sz="1200" spc="-5" dirty="0">
                <a:latin typeface="Times New Roman"/>
                <a:cs typeface="Times New Roman"/>
              </a:rPr>
              <a:t> training</a:t>
            </a:r>
            <a:r>
              <a:rPr sz="1200" spc="-10" dirty="0">
                <a:latin typeface="Times New Roman"/>
                <a:cs typeface="Times New Roman"/>
              </a:rPr>
              <a:t> </a:t>
            </a:r>
            <a:r>
              <a:rPr sz="1200" spc="-5" dirty="0">
                <a:latin typeface="Times New Roman"/>
                <a:cs typeface="Times New Roman"/>
              </a:rPr>
              <a:t>set</a:t>
            </a:r>
            <a:r>
              <a:rPr sz="1200" dirty="0">
                <a:latin typeface="Times New Roman"/>
                <a:cs typeface="Times New Roman"/>
              </a:rPr>
              <a:t> to </a:t>
            </a:r>
            <a:r>
              <a:rPr sz="1200" spc="-5" dirty="0">
                <a:latin typeface="Times New Roman"/>
                <a:cs typeface="Times New Roman"/>
              </a:rPr>
              <a:t>each</a:t>
            </a:r>
            <a:r>
              <a:rPr sz="1200" spc="15" dirty="0">
                <a:latin typeface="Times New Roman"/>
                <a:cs typeface="Times New Roman"/>
              </a:rPr>
              <a:t> </a:t>
            </a:r>
            <a:r>
              <a:rPr sz="1200" spc="-5" dirty="0">
                <a:latin typeface="Times New Roman"/>
                <a:cs typeface="Times New Roman"/>
              </a:rPr>
              <a:t>classifier.</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5"/>
              </a:spcBef>
            </a:pPr>
            <a:endParaRPr sz="1050" dirty="0">
              <a:latin typeface="Times New Roman"/>
              <a:cs typeface="Times New Roman"/>
            </a:endParaRPr>
          </a:p>
          <a:p>
            <a:pPr marL="355600" lvl="2" indent="-342900" algn="just">
              <a:lnSpc>
                <a:spcPct val="100000"/>
              </a:lnSpc>
              <a:buAutoNum type="arabicPeriod"/>
              <a:tabLst>
                <a:tab pos="355600" algn="l"/>
              </a:tabLst>
            </a:pPr>
            <a:r>
              <a:rPr sz="1200" b="1" spc="-5" dirty="0">
                <a:latin typeface="Times New Roman"/>
                <a:cs typeface="Times New Roman"/>
              </a:rPr>
              <a:t>Feature</a:t>
            </a:r>
            <a:r>
              <a:rPr sz="1200" b="1" spc="-45" dirty="0">
                <a:latin typeface="Times New Roman"/>
                <a:cs typeface="Times New Roman"/>
              </a:rPr>
              <a:t> </a:t>
            </a:r>
            <a:r>
              <a:rPr sz="1200" b="1" dirty="0">
                <a:latin typeface="Times New Roman"/>
                <a:cs typeface="Times New Roman"/>
              </a:rPr>
              <a:t>Extraction</a:t>
            </a:r>
            <a:endParaRPr sz="1200" dirty="0">
              <a:latin typeface="Times New Roman"/>
              <a:cs typeface="Times New Roman"/>
            </a:endParaRPr>
          </a:p>
          <a:p>
            <a:pPr marL="12700" marR="24765" algn="just">
              <a:lnSpc>
                <a:spcPct val="141200"/>
              </a:lnSpc>
              <a:spcBef>
                <a:spcPts val="65"/>
              </a:spcBef>
            </a:pPr>
            <a:r>
              <a:rPr sz="1200" spc="-5" dirty="0">
                <a:latin typeface="Times New Roman"/>
                <a:cs typeface="Times New Roman"/>
              </a:rPr>
              <a:t>As we </a:t>
            </a:r>
            <a:r>
              <a:rPr sz="1200" dirty="0">
                <a:latin typeface="Times New Roman"/>
                <a:cs typeface="Times New Roman"/>
              </a:rPr>
              <a:t>already discussed in </a:t>
            </a:r>
            <a:r>
              <a:rPr sz="1200" spc="-5" dirty="0">
                <a:latin typeface="Times New Roman"/>
                <a:cs typeface="Times New Roman"/>
              </a:rPr>
              <a:t>Section </a:t>
            </a:r>
            <a:r>
              <a:rPr sz="1200" dirty="0">
                <a:latin typeface="Times New Roman"/>
                <a:cs typeface="Times New Roman"/>
              </a:rPr>
              <a:t>4.3.2, </a:t>
            </a:r>
            <a:r>
              <a:rPr sz="1200" spc="-5" dirty="0">
                <a:latin typeface="Times New Roman"/>
                <a:cs typeface="Times New Roman"/>
              </a:rPr>
              <a:t>training and </a:t>
            </a:r>
            <a:r>
              <a:rPr sz="1200" dirty="0">
                <a:latin typeface="Times New Roman"/>
                <a:cs typeface="Times New Roman"/>
              </a:rPr>
              <a:t>testing </a:t>
            </a:r>
            <a:r>
              <a:rPr sz="1200" spc="-5" dirty="0">
                <a:latin typeface="Times New Roman"/>
                <a:cs typeface="Times New Roman"/>
              </a:rPr>
              <a:t>data is collected from </a:t>
            </a:r>
            <a:r>
              <a:rPr sz="1200" dirty="0">
                <a:latin typeface="Times New Roman"/>
                <a:cs typeface="Times New Roman"/>
              </a:rPr>
              <a:t> </a:t>
            </a:r>
            <a:r>
              <a:rPr sz="1200" spc="-10" dirty="0">
                <a:latin typeface="Times New Roman"/>
                <a:cs typeface="Times New Roman"/>
              </a:rPr>
              <a:t>NLTK </a:t>
            </a:r>
            <a:r>
              <a:rPr sz="1200" spc="-5" dirty="0">
                <a:latin typeface="Times New Roman"/>
                <a:cs typeface="Times New Roman"/>
              </a:rPr>
              <a:t>corpus. </a:t>
            </a:r>
            <a:r>
              <a:rPr sz="1200" dirty="0">
                <a:latin typeface="Times New Roman"/>
                <a:cs typeface="Times New Roman"/>
              </a:rPr>
              <a:t>We have round </a:t>
            </a:r>
            <a:r>
              <a:rPr lang="en-IN" sz="1200" dirty="0" smtClean="0">
                <a:latin typeface="Times New Roman"/>
                <a:cs typeface="Times New Roman"/>
              </a:rPr>
              <a:t>49,000</a:t>
            </a:r>
            <a:r>
              <a:rPr sz="1200" dirty="0" smtClean="0">
                <a:latin typeface="Times New Roman"/>
                <a:cs typeface="Times New Roman"/>
              </a:rPr>
              <a:t> </a:t>
            </a:r>
            <a:r>
              <a:rPr sz="1200" dirty="0">
                <a:latin typeface="Times New Roman"/>
                <a:cs typeface="Times New Roman"/>
              </a:rPr>
              <a:t>movie </a:t>
            </a:r>
            <a:r>
              <a:rPr sz="1200" spc="-5" dirty="0">
                <a:latin typeface="Times New Roman"/>
                <a:cs typeface="Times New Roman"/>
              </a:rPr>
              <a:t>reviews each </a:t>
            </a:r>
            <a:r>
              <a:rPr sz="1200" dirty="0">
                <a:latin typeface="Times New Roman"/>
                <a:cs typeface="Times New Roman"/>
              </a:rPr>
              <a:t>for positive and </a:t>
            </a:r>
            <a:r>
              <a:rPr sz="1200" spc="-5" dirty="0">
                <a:latin typeface="Times New Roman"/>
                <a:cs typeface="Times New Roman"/>
              </a:rPr>
              <a:t>negative </a:t>
            </a:r>
            <a:r>
              <a:rPr sz="1200" dirty="0">
                <a:latin typeface="Times New Roman"/>
                <a:cs typeface="Times New Roman"/>
              </a:rPr>
              <a:t> </a:t>
            </a:r>
            <a:r>
              <a:rPr sz="1200" spc="-5" dirty="0">
                <a:latin typeface="Times New Roman"/>
                <a:cs typeface="Times New Roman"/>
              </a:rPr>
              <a:t>class.</a:t>
            </a:r>
            <a:r>
              <a:rPr sz="1200" dirty="0">
                <a:latin typeface="Times New Roman"/>
                <a:cs typeface="Times New Roman"/>
              </a:rPr>
              <a:t> We take</a:t>
            </a:r>
            <a:r>
              <a:rPr sz="1200" spc="-10" dirty="0">
                <a:latin typeface="Times New Roman"/>
                <a:cs typeface="Times New Roman"/>
              </a:rPr>
              <a:t> </a:t>
            </a:r>
            <a:r>
              <a:rPr sz="1200" spc="-5" dirty="0">
                <a:latin typeface="Times New Roman"/>
                <a:cs typeface="Times New Roman"/>
              </a:rPr>
              <a:t>first</a:t>
            </a:r>
            <a:r>
              <a:rPr sz="1200" spc="5" dirty="0">
                <a:latin typeface="Times New Roman"/>
                <a:cs typeface="Times New Roman"/>
              </a:rPr>
              <a:t> </a:t>
            </a:r>
            <a:r>
              <a:rPr lang="en-IN" sz="1200" dirty="0" smtClean="0">
                <a:latin typeface="Times New Roman"/>
                <a:cs typeface="Times New Roman"/>
              </a:rPr>
              <a:t>32,</a:t>
            </a:r>
            <a:r>
              <a:rPr sz="1200" dirty="0" smtClean="0">
                <a:latin typeface="Times New Roman"/>
                <a:cs typeface="Times New Roman"/>
              </a:rPr>
              <a:t>000</a:t>
            </a:r>
            <a:r>
              <a:rPr sz="1200" spc="10" dirty="0" smtClean="0">
                <a:latin typeface="Times New Roman"/>
                <a:cs typeface="Times New Roman"/>
              </a:rPr>
              <a:t> </a:t>
            </a:r>
            <a:r>
              <a:rPr sz="1200" spc="-5" dirty="0">
                <a:latin typeface="Times New Roman"/>
                <a:cs typeface="Times New Roman"/>
              </a:rPr>
              <a:t>reviews</a:t>
            </a:r>
            <a:r>
              <a:rPr sz="1200" spc="5" dirty="0">
                <a:latin typeface="Times New Roman"/>
                <a:cs typeface="Times New Roman"/>
              </a:rPr>
              <a:t> </a:t>
            </a:r>
            <a:r>
              <a:rPr sz="1200" spc="-5" dirty="0">
                <a:latin typeface="Times New Roman"/>
                <a:cs typeface="Times New Roman"/>
              </a:rPr>
              <a:t>as</a:t>
            </a:r>
            <a:r>
              <a:rPr sz="1200" dirty="0">
                <a:latin typeface="Times New Roman"/>
                <a:cs typeface="Times New Roman"/>
              </a:rPr>
              <a:t> training</a:t>
            </a:r>
            <a:r>
              <a:rPr sz="1200" spc="-10" dirty="0">
                <a:latin typeface="Times New Roman"/>
                <a:cs typeface="Times New Roman"/>
              </a:rPr>
              <a:t> </a:t>
            </a:r>
            <a:r>
              <a:rPr sz="1200" dirty="0">
                <a:latin typeface="Times New Roman"/>
                <a:cs typeface="Times New Roman"/>
              </a:rPr>
              <a:t>set and</a:t>
            </a:r>
            <a:r>
              <a:rPr sz="1200" spc="5" dirty="0">
                <a:latin typeface="Times New Roman"/>
                <a:cs typeface="Times New Roman"/>
              </a:rPr>
              <a:t> </a:t>
            </a:r>
            <a:r>
              <a:rPr sz="1200" spc="-5" dirty="0">
                <a:latin typeface="Times New Roman"/>
                <a:cs typeface="Times New Roman"/>
              </a:rPr>
              <a:t>remaining </a:t>
            </a:r>
            <a:r>
              <a:rPr sz="1200" dirty="0" smtClean="0">
                <a:latin typeface="Times New Roman"/>
                <a:cs typeface="Times New Roman"/>
              </a:rPr>
              <a:t>1</a:t>
            </a:r>
            <a:r>
              <a:rPr lang="en-IN" sz="1200" dirty="0" smtClean="0">
                <a:latin typeface="Times New Roman"/>
                <a:cs typeface="Times New Roman"/>
              </a:rPr>
              <a:t>7,</a:t>
            </a:r>
            <a:r>
              <a:rPr sz="1200" dirty="0" smtClean="0">
                <a:latin typeface="Times New Roman"/>
                <a:cs typeface="Times New Roman"/>
              </a:rPr>
              <a:t>000</a:t>
            </a:r>
            <a:r>
              <a:rPr sz="1200" spc="10" dirty="0" smtClean="0">
                <a:latin typeface="Times New Roman"/>
                <a:cs typeface="Times New Roman"/>
              </a:rPr>
              <a:t> </a:t>
            </a:r>
            <a:r>
              <a:rPr sz="1200" spc="-5" dirty="0">
                <a:latin typeface="Times New Roman"/>
                <a:cs typeface="Times New Roman"/>
              </a:rPr>
              <a:t>as</a:t>
            </a:r>
            <a:r>
              <a:rPr sz="1200" spc="5" dirty="0">
                <a:latin typeface="Times New Roman"/>
                <a:cs typeface="Times New Roman"/>
              </a:rPr>
              <a:t> </a:t>
            </a:r>
            <a:r>
              <a:rPr sz="1200" dirty="0">
                <a:latin typeface="Times New Roman"/>
                <a:cs typeface="Times New Roman"/>
              </a:rPr>
              <a:t>testing</a:t>
            </a:r>
            <a:r>
              <a:rPr sz="1200" spc="-15" dirty="0">
                <a:latin typeface="Times New Roman"/>
                <a:cs typeface="Times New Roman"/>
              </a:rPr>
              <a:t> </a:t>
            </a:r>
            <a:r>
              <a:rPr sz="1200" spc="-5" dirty="0">
                <a:latin typeface="Times New Roman"/>
                <a:cs typeface="Times New Roman"/>
              </a:rPr>
              <a:t>sets.</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29</a:t>
            </a:r>
          </a:p>
        </p:txBody>
      </p:sp>
      <p:sp>
        <p:nvSpPr>
          <p:cNvPr id="2" name="object 2"/>
          <p:cNvSpPr txBox="1"/>
          <p:nvPr/>
        </p:nvSpPr>
        <p:spPr>
          <a:xfrm>
            <a:off x="1359153" y="810006"/>
            <a:ext cx="5309235" cy="5967095"/>
          </a:xfrm>
          <a:prstGeom prst="rect">
            <a:avLst/>
          </a:prstGeom>
        </p:spPr>
        <p:txBody>
          <a:bodyPr vert="horz" wrap="square" lIns="0" tIns="13335" rIns="0" bIns="0" rtlCol="0">
            <a:spAutoFit/>
          </a:bodyPr>
          <a:lstStyle/>
          <a:p>
            <a:pPr marL="12700" marR="17780" algn="just">
              <a:lnSpc>
                <a:spcPct val="143000"/>
              </a:lnSpc>
              <a:spcBef>
                <a:spcPts val="105"/>
              </a:spcBef>
            </a:pPr>
            <a:r>
              <a:rPr sz="1200" spc="-5" dirty="0">
                <a:latin typeface="Times New Roman"/>
                <a:cs typeface="Times New Roman"/>
              </a:rPr>
              <a:t>Both </a:t>
            </a:r>
            <a:r>
              <a:rPr sz="1200" dirty="0">
                <a:latin typeface="Times New Roman"/>
                <a:cs typeface="Times New Roman"/>
              </a:rPr>
              <a:t>the </a:t>
            </a:r>
            <a:r>
              <a:rPr sz="1200" spc="-5" dirty="0">
                <a:latin typeface="Times New Roman"/>
                <a:cs typeface="Times New Roman"/>
              </a:rPr>
              <a:t>training and </a:t>
            </a:r>
            <a:r>
              <a:rPr sz="1200" dirty="0">
                <a:latin typeface="Times New Roman"/>
                <a:cs typeface="Times New Roman"/>
              </a:rPr>
              <a:t>testing </a:t>
            </a:r>
            <a:r>
              <a:rPr sz="1200" spc="-5" dirty="0">
                <a:latin typeface="Times New Roman"/>
                <a:cs typeface="Times New Roman"/>
              </a:rPr>
              <a:t>data </a:t>
            </a:r>
            <a:r>
              <a:rPr sz="1200" dirty="0">
                <a:latin typeface="Times New Roman"/>
                <a:cs typeface="Times New Roman"/>
              </a:rPr>
              <a:t>must be </a:t>
            </a:r>
            <a:r>
              <a:rPr sz="1200" spc="-5" dirty="0">
                <a:latin typeface="Times New Roman"/>
                <a:cs typeface="Times New Roman"/>
              </a:rPr>
              <a:t>represented </a:t>
            </a:r>
            <a:r>
              <a:rPr sz="1200" dirty="0">
                <a:latin typeface="Times New Roman"/>
                <a:cs typeface="Times New Roman"/>
              </a:rPr>
              <a:t>in </a:t>
            </a:r>
            <a:r>
              <a:rPr sz="1200" spc="-5" dirty="0">
                <a:latin typeface="Times New Roman"/>
                <a:cs typeface="Times New Roman"/>
              </a:rPr>
              <a:t>same order </a:t>
            </a:r>
            <a:r>
              <a:rPr sz="1200" dirty="0">
                <a:latin typeface="Times New Roman"/>
                <a:cs typeface="Times New Roman"/>
              </a:rPr>
              <a:t>for </a:t>
            </a:r>
            <a:r>
              <a:rPr sz="1200" spc="-5" dirty="0">
                <a:latin typeface="Times New Roman"/>
                <a:cs typeface="Times New Roman"/>
              </a:rPr>
              <a:t>learning. </a:t>
            </a:r>
            <a:r>
              <a:rPr sz="1200" dirty="0">
                <a:latin typeface="Times New Roman"/>
                <a:cs typeface="Times New Roman"/>
              </a:rPr>
              <a:t>One </a:t>
            </a:r>
            <a:r>
              <a:rPr sz="1200" spc="5" dirty="0">
                <a:latin typeface="Times New Roman"/>
                <a:cs typeface="Times New Roman"/>
              </a:rPr>
              <a:t> </a:t>
            </a:r>
            <a:r>
              <a:rPr sz="1200" dirty="0">
                <a:latin typeface="Times New Roman"/>
                <a:cs typeface="Times New Roman"/>
              </a:rPr>
              <a:t>of the </a:t>
            </a:r>
            <a:r>
              <a:rPr sz="1200" spc="-5" dirty="0">
                <a:latin typeface="Times New Roman"/>
                <a:cs typeface="Times New Roman"/>
              </a:rPr>
              <a:t>ways </a:t>
            </a:r>
            <a:r>
              <a:rPr sz="1200" dirty="0">
                <a:latin typeface="Times New Roman"/>
                <a:cs typeface="Times New Roman"/>
              </a:rPr>
              <a:t>that </a:t>
            </a:r>
            <a:r>
              <a:rPr sz="1200" spc="-5" dirty="0">
                <a:latin typeface="Times New Roman"/>
                <a:cs typeface="Times New Roman"/>
              </a:rPr>
              <a:t>data can </a:t>
            </a:r>
            <a:r>
              <a:rPr sz="1200" dirty="0">
                <a:latin typeface="Times New Roman"/>
                <a:cs typeface="Times New Roman"/>
              </a:rPr>
              <a:t>be </a:t>
            </a:r>
            <a:r>
              <a:rPr sz="1200" spc="-5" dirty="0">
                <a:latin typeface="Times New Roman"/>
                <a:cs typeface="Times New Roman"/>
              </a:rPr>
              <a:t>represented is </a:t>
            </a:r>
            <a:r>
              <a:rPr sz="1200" dirty="0">
                <a:latin typeface="Times New Roman"/>
                <a:cs typeface="Times New Roman"/>
              </a:rPr>
              <a:t>feature-based. </a:t>
            </a:r>
            <a:r>
              <a:rPr sz="1200" spc="5" dirty="0">
                <a:latin typeface="Times New Roman"/>
                <a:cs typeface="Times New Roman"/>
              </a:rPr>
              <a:t>By </a:t>
            </a:r>
            <a:r>
              <a:rPr sz="1200" spc="-5" dirty="0">
                <a:latin typeface="Times New Roman"/>
                <a:cs typeface="Times New Roman"/>
              </a:rPr>
              <a:t>features, </a:t>
            </a:r>
            <a:r>
              <a:rPr sz="1200" dirty="0">
                <a:latin typeface="Times New Roman"/>
                <a:cs typeface="Times New Roman"/>
              </a:rPr>
              <a:t>it </a:t>
            </a:r>
            <a:r>
              <a:rPr sz="1200" spc="-5" dirty="0">
                <a:latin typeface="Times New Roman"/>
                <a:cs typeface="Times New Roman"/>
              </a:rPr>
              <a:t>is meant </a:t>
            </a:r>
            <a:r>
              <a:rPr sz="1200" dirty="0">
                <a:latin typeface="Times New Roman"/>
                <a:cs typeface="Times New Roman"/>
              </a:rPr>
              <a:t>that </a:t>
            </a:r>
            <a:r>
              <a:rPr sz="1200" spc="5" dirty="0">
                <a:latin typeface="Times New Roman"/>
                <a:cs typeface="Times New Roman"/>
              </a:rPr>
              <a:t> </a:t>
            </a:r>
            <a:r>
              <a:rPr sz="1200" dirty="0">
                <a:latin typeface="Times New Roman"/>
                <a:cs typeface="Times New Roman"/>
              </a:rPr>
              <a:t>some </a:t>
            </a:r>
            <a:r>
              <a:rPr sz="1200" spc="-5" dirty="0">
                <a:latin typeface="Times New Roman"/>
                <a:cs typeface="Times New Roman"/>
              </a:rPr>
              <a:t>attributes </a:t>
            </a:r>
            <a:r>
              <a:rPr sz="1200" dirty="0">
                <a:latin typeface="Times New Roman"/>
                <a:cs typeface="Times New Roman"/>
              </a:rPr>
              <a:t>that </a:t>
            </a:r>
            <a:r>
              <a:rPr sz="1200" spc="-5" dirty="0">
                <a:latin typeface="Times New Roman"/>
                <a:cs typeface="Times New Roman"/>
              </a:rPr>
              <a:t>are thought </a:t>
            </a:r>
            <a:r>
              <a:rPr sz="1200" dirty="0">
                <a:latin typeface="Times New Roman"/>
                <a:cs typeface="Times New Roman"/>
              </a:rPr>
              <a:t>to </a:t>
            </a:r>
            <a:r>
              <a:rPr sz="1200" spc="-5" dirty="0">
                <a:latin typeface="Times New Roman"/>
                <a:cs typeface="Times New Roman"/>
              </a:rPr>
              <a:t>capture </a:t>
            </a:r>
            <a:r>
              <a:rPr sz="1200" dirty="0">
                <a:latin typeface="Times New Roman"/>
                <a:cs typeface="Times New Roman"/>
              </a:rPr>
              <a:t>the </a:t>
            </a:r>
            <a:r>
              <a:rPr sz="1200" spc="-5" dirty="0">
                <a:latin typeface="Times New Roman"/>
                <a:cs typeface="Times New Roman"/>
              </a:rPr>
              <a:t>pattern </a:t>
            </a:r>
            <a:r>
              <a:rPr sz="1200" dirty="0">
                <a:latin typeface="Times New Roman"/>
                <a:cs typeface="Times New Roman"/>
              </a:rPr>
              <a:t>of the </a:t>
            </a:r>
            <a:r>
              <a:rPr sz="1200" spc="-5" dirty="0">
                <a:latin typeface="Times New Roman"/>
                <a:cs typeface="Times New Roman"/>
              </a:rPr>
              <a:t>data are first selected and </a:t>
            </a:r>
            <a:r>
              <a:rPr sz="1200" dirty="0">
                <a:latin typeface="Times New Roman"/>
                <a:cs typeface="Times New Roman"/>
              </a:rPr>
              <a:t> the </a:t>
            </a:r>
            <a:r>
              <a:rPr sz="1200" spc="-5" dirty="0">
                <a:latin typeface="Times New Roman"/>
                <a:cs typeface="Times New Roman"/>
              </a:rPr>
              <a:t>entire dataset </a:t>
            </a:r>
            <a:r>
              <a:rPr sz="1200" dirty="0">
                <a:latin typeface="Times New Roman"/>
                <a:cs typeface="Times New Roman"/>
              </a:rPr>
              <a:t>must </a:t>
            </a:r>
            <a:r>
              <a:rPr sz="1200" spc="5" dirty="0">
                <a:latin typeface="Times New Roman"/>
                <a:cs typeface="Times New Roman"/>
              </a:rPr>
              <a:t>be </a:t>
            </a:r>
            <a:r>
              <a:rPr sz="1200" spc="-5" dirty="0">
                <a:latin typeface="Times New Roman"/>
                <a:cs typeface="Times New Roman"/>
              </a:rPr>
              <a:t>represented </a:t>
            </a:r>
            <a:r>
              <a:rPr sz="1200" dirty="0">
                <a:latin typeface="Times New Roman"/>
                <a:cs typeface="Times New Roman"/>
              </a:rPr>
              <a:t>in </a:t>
            </a:r>
            <a:r>
              <a:rPr sz="1200" spc="-5" dirty="0">
                <a:latin typeface="Times New Roman"/>
                <a:cs typeface="Times New Roman"/>
              </a:rPr>
              <a:t>terms </a:t>
            </a:r>
            <a:r>
              <a:rPr sz="1200" dirty="0">
                <a:latin typeface="Times New Roman"/>
                <a:cs typeface="Times New Roman"/>
              </a:rPr>
              <a:t>of them </a:t>
            </a:r>
            <a:r>
              <a:rPr sz="1200" spc="-5" dirty="0">
                <a:latin typeface="Times New Roman"/>
                <a:cs typeface="Times New Roman"/>
              </a:rPr>
              <a:t>before </a:t>
            </a:r>
            <a:r>
              <a:rPr sz="1200" dirty="0">
                <a:latin typeface="Times New Roman"/>
                <a:cs typeface="Times New Roman"/>
              </a:rPr>
              <a:t>it </a:t>
            </a:r>
            <a:r>
              <a:rPr sz="1200" spc="-5" dirty="0">
                <a:latin typeface="Times New Roman"/>
                <a:cs typeface="Times New Roman"/>
              </a:rPr>
              <a:t>is </a:t>
            </a:r>
            <a:r>
              <a:rPr sz="1200" dirty="0">
                <a:latin typeface="Times New Roman"/>
                <a:cs typeface="Times New Roman"/>
              </a:rPr>
              <a:t>fed to a </a:t>
            </a:r>
            <a:r>
              <a:rPr sz="1200" spc="-5" dirty="0">
                <a:latin typeface="Times New Roman"/>
                <a:cs typeface="Times New Roman"/>
              </a:rPr>
              <a:t>machine </a:t>
            </a:r>
            <a:r>
              <a:rPr sz="1200" dirty="0">
                <a:latin typeface="Times New Roman"/>
                <a:cs typeface="Times New Roman"/>
              </a:rPr>
              <a:t> </a:t>
            </a:r>
            <a:r>
              <a:rPr sz="1200" spc="-5" dirty="0">
                <a:latin typeface="Times New Roman"/>
                <a:cs typeface="Times New Roman"/>
              </a:rPr>
              <a:t>learning algorithm. Different features </a:t>
            </a:r>
            <a:r>
              <a:rPr sz="1200" dirty="0">
                <a:latin typeface="Times New Roman"/>
                <a:cs typeface="Times New Roman"/>
              </a:rPr>
              <a:t>such </a:t>
            </a:r>
            <a:r>
              <a:rPr sz="1200" spc="-5" dirty="0">
                <a:latin typeface="Times New Roman"/>
                <a:cs typeface="Times New Roman"/>
              </a:rPr>
              <a:t>as </a:t>
            </a:r>
            <a:r>
              <a:rPr sz="1200" dirty="0">
                <a:latin typeface="Times New Roman"/>
                <a:cs typeface="Times New Roman"/>
              </a:rPr>
              <a:t>n-gram </a:t>
            </a:r>
            <a:r>
              <a:rPr sz="1200" spc="-5" dirty="0">
                <a:latin typeface="Times New Roman"/>
                <a:cs typeface="Times New Roman"/>
              </a:rPr>
              <a:t>presence </a:t>
            </a:r>
            <a:r>
              <a:rPr sz="1200" dirty="0">
                <a:latin typeface="Times New Roman"/>
                <a:cs typeface="Times New Roman"/>
              </a:rPr>
              <a:t>or n-gram </a:t>
            </a:r>
            <a:r>
              <a:rPr sz="1200" spc="-5" dirty="0">
                <a:latin typeface="Times New Roman"/>
                <a:cs typeface="Times New Roman"/>
              </a:rPr>
              <a:t>frequency, </a:t>
            </a:r>
            <a:r>
              <a:rPr sz="1200" dirty="0">
                <a:latin typeface="Times New Roman"/>
                <a:cs typeface="Times New Roman"/>
              </a:rPr>
              <a:t> </a:t>
            </a:r>
            <a:r>
              <a:rPr sz="1200" spc="-5" dirty="0">
                <a:latin typeface="Times New Roman"/>
                <a:cs typeface="Times New Roman"/>
              </a:rPr>
              <a:t>POS (Part </a:t>
            </a:r>
            <a:r>
              <a:rPr sz="1200" dirty="0">
                <a:latin typeface="Times New Roman"/>
                <a:cs typeface="Times New Roman"/>
              </a:rPr>
              <a:t>of </a:t>
            </a:r>
            <a:r>
              <a:rPr sz="1200" spc="-5" dirty="0">
                <a:latin typeface="Times New Roman"/>
                <a:cs typeface="Times New Roman"/>
              </a:rPr>
              <a:t>Speech) tags, syntactic features, </a:t>
            </a:r>
            <a:r>
              <a:rPr sz="1200" spc="5" dirty="0">
                <a:latin typeface="Times New Roman"/>
                <a:cs typeface="Times New Roman"/>
              </a:rPr>
              <a:t>or </a:t>
            </a:r>
            <a:r>
              <a:rPr sz="1200" spc="-5" dirty="0">
                <a:latin typeface="Times New Roman"/>
                <a:cs typeface="Times New Roman"/>
              </a:rPr>
              <a:t>semantic features can </a:t>
            </a:r>
            <a:r>
              <a:rPr sz="1200" spc="5" dirty="0">
                <a:latin typeface="Times New Roman"/>
                <a:cs typeface="Times New Roman"/>
              </a:rPr>
              <a:t>be </a:t>
            </a:r>
            <a:r>
              <a:rPr sz="1200" dirty="0">
                <a:latin typeface="Times New Roman"/>
                <a:cs typeface="Times New Roman"/>
              </a:rPr>
              <a:t>used. </a:t>
            </a:r>
            <a:r>
              <a:rPr sz="1200" spc="-5" dirty="0">
                <a:latin typeface="Times New Roman"/>
                <a:cs typeface="Times New Roman"/>
              </a:rPr>
              <a:t>For </a:t>
            </a:r>
            <a:r>
              <a:rPr sz="1200" dirty="0">
                <a:latin typeface="Times New Roman"/>
                <a:cs typeface="Times New Roman"/>
              </a:rPr>
              <a:t> </a:t>
            </a:r>
            <a:r>
              <a:rPr sz="1200" spc="-5" dirty="0">
                <a:latin typeface="Times New Roman"/>
                <a:cs typeface="Times New Roman"/>
              </a:rPr>
              <a:t>example, </a:t>
            </a:r>
            <a:r>
              <a:rPr sz="1200" dirty="0">
                <a:latin typeface="Times New Roman"/>
                <a:cs typeface="Times New Roman"/>
              </a:rPr>
              <a:t>one </a:t>
            </a:r>
            <a:r>
              <a:rPr sz="1200" spc="-5" dirty="0">
                <a:latin typeface="Times New Roman"/>
                <a:cs typeface="Times New Roman"/>
              </a:rPr>
              <a:t>can use </a:t>
            </a:r>
            <a:r>
              <a:rPr sz="1200" dirty="0">
                <a:latin typeface="Times New Roman"/>
                <a:cs typeface="Times New Roman"/>
              </a:rPr>
              <a:t>the </a:t>
            </a:r>
            <a:r>
              <a:rPr sz="1200" spc="-5" dirty="0">
                <a:latin typeface="Times New Roman"/>
                <a:cs typeface="Times New Roman"/>
              </a:rPr>
              <a:t>keyword </a:t>
            </a:r>
            <a:r>
              <a:rPr sz="1200" dirty="0">
                <a:latin typeface="Times New Roman"/>
                <a:cs typeface="Times New Roman"/>
              </a:rPr>
              <a:t>lexicons </a:t>
            </a:r>
            <a:r>
              <a:rPr sz="1200" spc="-5" dirty="0">
                <a:latin typeface="Times New Roman"/>
                <a:cs typeface="Times New Roman"/>
              </a:rPr>
              <a:t>as</a:t>
            </a:r>
            <a:r>
              <a:rPr sz="1200" dirty="0">
                <a:latin typeface="Times New Roman"/>
                <a:cs typeface="Times New Roman"/>
              </a:rPr>
              <a:t> </a:t>
            </a:r>
            <a:r>
              <a:rPr sz="1200" spc="-5" dirty="0">
                <a:latin typeface="Times New Roman"/>
                <a:cs typeface="Times New Roman"/>
              </a:rPr>
              <a:t>features. </a:t>
            </a:r>
            <a:r>
              <a:rPr sz="1200" dirty="0">
                <a:latin typeface="Times New Roman"/>
                <a:cs typeface="Times New Roman"/>
              </a:rPr>
              <a:t>Then the </a:t>
            </a:r>
            <a:r>
              <a:rPr sz="1200" spc="-5" dirty="0">
                <a:latin typeface="Times New Roman"/>
                <a:cs typeface="Times New Roman"/>
              </a:rPr>
              <a:t>dataset can </a:t>
            </a:r>
            <a:r>
              <a:rPr sz="1200" dirty="0">
                <a:latin typeface="Times New Roman"/>
                <a:cs typeface="Times New Roman"/>
              </a:rPr>
              <a:t>be </a:t>
            </a:r>
            <a:r>
              <a:rPr sz="1200" spc="5" dirty="0">
                <a:latin typeface="Times New Roman"/>
                <a:cs typeface="Times New Roman"/>
              </a:rPr>
              <a:t> </a:t>
            </a:r>
            <a:r>
              <a:rPr sz="1200" spc="-5" dirty="0">
                <a:latin typeface="Times New Roman"/>
                <a:cs typeface="Times New Roman"/>
              </a:rPr>
              <a:t>represented</a:t>
            </a:r>
            <a:r>
              <a:rPr sz="1200" dirty="0">
                <a:latin typeface="Times New Roman"/>
                <a:cs typeface="Times New Roman"/>
              </a:rPr>
              <a:t> </a:t>
            </a:r>
            <a:r>
              <a:rPr sz="1200" spc="10" dirty="0">
                <a:latin typeface="Times New Roman"/>
                <a:cs typeface="Times New Roman"/>
              </a:rPr>
              <a:t>by</a:t>
            </a:r>
            <a:r>
              <a:rPr sz="1200" spc="-25" dirty="0">
                <a:latin typeface="Times New Roman"/>
                <a:cs typeface="Times New Roman"/>
              </a:rPr>
              <a:t> </a:t>
            </a:r>
            <a:r>
              <a:rPr sz="1200" dirty="0">
                <a:latin typeface="Times New Roman"/>
                <a:cs typeface="Times New Roman"/>
              </a:rPr>
              <a:t>these</a:t>
            </a:r>
            <a:r>
              <a:rPr sz="1200" spc="5" dirty="0">
                <a:latin typeface="Times New Roman"/>
                <a:cs typeface="Times New Roman"/>
              </a:rPr>
              <a:t> </a:t>
            </a:r>
            <a:r>
              <a:rPr sz="1200" spc="-5" dirty="0">
                <a:latin typeface="Times New Roman"/>
                <a:cs typeface="Times New Roman"/>
              </a:rPr>
              <a:t>features</a:t>
            </a:r>
            <a:r>
              <a:rPr sz="1200" dirty="0">
                <a:latin typeface="Times New Roman"/>
                <a:cs typeface="Times New Roman"/>
              </a:rPr>
              <a:t> using</a:t>
            </a:r>
            <a:r>
              <a:rPr sz="1200" spc="-5" dirty="0">
                <a:latin typeface="Times New Roman"/>
                <a:cs typeface="Times New Roman"/>
              </a:rPr>
              <a:t> either</a:t>
            </a:r>
            <a:r>
              <a:rPr sz="1200" spc="5" dirty="0">
                <a:latin typeface="Times New Roman"/>
                <a:cs typeface="Times New Roman"/>
              </a:rPr>
              <a:t> </a:t>
            </a:r>
            <a:r>
              <a:rPr sz="1200" spc="-5" dirty="0">
                <a:latin typeface="Times New Roman"/>
                <a:cs typeface="Times New Roman"/>
              </a:rPr>
              <a:t>their</a:t>
            </a:r>
            <a:r>
              <a:rPr sz="1200" dirty="0">
                <a:latin typeface="Times New Roman"/>
                <a:cs typeface="Times New Roman"/>
              </a:rPr>
              <a:t> </a:t>
            </a:r>
            <a:r>
              <a:rPr sz="1200" spc="-5" dirty="0">
                <a:latin typeface="Times New Roman"/>
                <a:cs typeface="Times New Roman"/>
              </a:rPr>
              <a:t>presence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frequency.</a:t>
            </a:r>
            <a:endParaRPr sz="1200" dirty="0">
              <a:latin typeface="Times New Roman"/>
              <a:cs typeface="Times New Roman"/>
            </a:endParaRPr>
          </a:p>
          <a:p>
            <a:pPr>
              <a:lnSpc>
                <a:spcPct val="100000"/>
              </a:lnSpc>
              <a:spcBef>
                <a:spcPts val="30"/>
              </a:spcBef>
            </a:pPr>
            <a:endParaRPr sz="1850" dirty="0">
              <a:latin typeface="Times New Roman"/>
              <a:cs typeface="Times New Roman"/>
            </a:endParaRPr>
          </a:p>
          <a:p>
            <a:pPr marL="12700" marR="5080" algn="just">
              <a:lnSpc>
                <a:spcPct val="143000"/>
              </a:lnSpc>
            </a:pPr>
            <a:r>
              <a:rPr sz="1200" dirty="0">
                <a:latin typeface="Times New Roman"/>
                <a:cs typeface="Times New Roman"/>
              </a:rPr>
              <a:t>Attribute </a:t>
            </a:r>
            <a:r>
              <a:rPr sz="1200" spc="-5" dirty="0">
                <a:latin typeface="Times New Roman"/>
                <a:cs typeface="Times New Roman"/>
              </a:rPr>
              <a:t>selection is the process </a:t>
            </a:r>
            <a:r>
              <a:rPr sz="1200" dirty="0">
                <a:latin typeface="Times New Roman"/>
                <a:cs typeface="Times New Roman"/>
              </a:rPr>
              <a:t>of </a:t>
            </a:r>
            <a:r>
              <a:rPr sz="1200" spc="-5" dirty="0">
                <a:latin typeface="Times New Roman"/>
                <a:cs typeface="Times New Roman"/>
              </a:rPr>
              <a:t>extracting features </a:t>
            </a:r>
            <a:r>
              <a:rPr sz="1200" spc="5" dirty="0">
                <a:latin typeface="Times New Roman"/>
                <a:cs typeface="Times New Roman"/>
              </a:rPr>
              <a:t>by </a:t>
            </a:r>
            <a:r>
              <a:rPr sz="1200" spc="-5" dirty="0">
                <a:latin typeface="Times New Roman"/>
                <a:cs typeface="Times New Roman"/>
              </a:rPr>
              <a:t>which </a:t>
            </a:r>
            <a:r>
              <a:rPr sz="1200" dirty="0">
                <a:latin typeface="Times New Roman"/>
                <a:cs typeface="Times New Roman"/>
              </a:rPr>
              <a:t>the </a:t>
            </a:r>
            <a:r>
              <a:rPr sz="1200" spc="-5" dirty="0">
                <a:latin typeface="Times New Roman"/>
                <a:cs typeface="Times New Roman"/>
              </a:rPr>
              <a:t>data will </a:t>
            </a:r>
            <a:r>
              <a:rPr sz="1200" dirty="0">
                <a:latin typeface="Times New Roman"/>
                <a:cs typeface="Times New Roman"/>
              </a:rPr>
              <a:t>be </a:t>
            </a:r>
            <a:r>
              <a:rPr sz="1200" spc="5" dirty="0">
                <a:latin typeface="Times New Roman"/>
                <a:cs typeface="Times New Roman"/>
              </a:rPr>
              <a:t> </a:t>
            </a:r>
            <a:r>
              <a:rPr sz="1200" spc="-5" dirty="0">
                <a:latin typeface="Times New Roman"/>
                <a:cs typeface="Times New Roman"/>
              </a:rPr>
              <a:t>represented </a:t>
            </a:r>
            <a:r>
              <a:rPr sz="1200" dirty="0">
                <a:latin typeface="Times New Roman"/>
                <a:cs typeface="Times New Roman"/>
              </a:rPr>
              <a:t>before </a:t>
            </a:r>
            <a:r>
              <a:rPr sz="1200" spc="5" dirty="0">
                <a:latin typeface="Times New Roman"/>
                <a:cs typeface="Times New Roman"/>
              </a:rPr>
              <a:t>any </a:t>
            </a:r>
            <a:r>
              <a:rPr sz="1200" spc="-5" dirty="0">
                <a:latin typeface="Times New Roman"/>
                <a:cs typeface="Times New Roman"/>
              </a:rPr>
              <a:t>machine learning </a:t>
            </a:r>
            <a:r>
              <a:rPr sz="1200" dirty="0">
                <a:latin typeface="Times New Roman"/>
                <a:cs typeface="Times New Roman"/>
              </a:rPr>
              <a:t>training </a:t>
            </a:r>
            <a:r>
              <a:rPr sz="1200" spc="-5" dirty="0">
                <a:latin typeface="Times New Roman"/>
                <a:cs typeface="Times New Roman"/>
              </a:rPr>
              <a:t>takes place. </a:t>
            </a:r>
            <a:r>
              <a:rPr sz="1200" dirty="0">
                <a:latin typeface="Times New Roman"/>
                <a:cs typeface="Times New Roman"/>
              </a:rPr>
              <a:t>Attribute </a:t>
            </a:r>
            <a:r>
              <a:rPr sz="1200" spc="-5" dirty="0">
                <a:latin typeface="Times New Roman"/>
                <a:cs typeface="Times New Roman"/>
              </a:rPr>
              <a:t>selection is </a:t>
            </a:r>
            <a:r>
              <a:rPr sz="1200" dirty="0">
                <a:latin typeface="Times New Roman"/>
                <a:cs typeface="Times New Roman"/>
              </a:rPr>
              <a:t>the </a:t>
            </a:r>
            <a:r>
              <a:rPr sz="1200" spc="-285" dirty="0">
                <a:latin typeface="Times New Roman"/>
                <a:cs typeface="Times New Roman"/>
              </a:rPr>
              <a:t> </a:t>
            </a:r>
            <a:r>
              <a:rPr sz="1200" spc="-5" dirty="0">
                <a:latin typeface="Times New Roman"/>
                <a:cs typeface="Times New Roman"/>
              </a:rPr>
              <a:t>first </a:t>
            </a:r>
            <a:r>
              <a:rPr sz="1200" dirty="0">
                <a:latin typeface="Times New Roman"/>
                <a:cs typeface="Times New Roman"/>
              </a:rPr>
              <a:t>task </a:t>
            </a:r>
            <a:r>
              <a:rPr sz="1200" spc="-5" dirty="0">
                <a:latin typeface="Times New Roman"/>
                <a:cs typeface="Times New Roman"/>
              </a:rPr>
              <a:t>when </a:t>
            </a:r>
            <a:r>
              <a:rPr sz="1200" dirty="0">
                <a:latin typeface="Times New Roman"/>
                <a:cs typeface="Times New Roman"/>
              </a:rPr>
              <a:t>one intends to </a:t>
            </a:r>
            <a:r>
              <a:rPr sz="1200" spc="-5" dirty="0">
                <a:latin typeface="Times New Roman"/>
                <a:cs typeface="Times New Roman"/>
              </a:rPr>
              <a:t>represent instances </a:t>
            </a:r>
            <a:r>
              <a:rPr sz="1200" dirty="0">
                <a:latin typeface="Times New Roman"/>
                <a:cs typeface="Times New Roman"/>
              </a:rPr>
              <a:t>for machine learning. </a:t>
            </a:r>
            <a:r>
              <a:rPr sz="1200" spc="-5" dirty="0">
                <a:latin typeface="Times New Roman"/>
                <a:cs typeface="Times New Roman"/>
              </a:rPr>
              <a:t>Once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attributes </a:t>
            </a:r>
            <a:r>
              <a:rPr sz="1200" dirty="0">
                <a:latin typeface="Times New Roman"/>
                <a:cs typeface="Times New Roman"/>
              </a:rPr>
              <a:t>are </a:t>
            </a:r>
            <a:r>
              <a:rPr sz="1200" spc="-5" dirty="0">
                <a:latin typeface="Times New Roman"/>
                <a:cs typeface="Times New Roman"/>
              </a:rPr>
              <a:t>selected, </a:t>
            </a:r>
            <a:r>
              <a:rPr sz="1200" dirty="0">
                <a:latin typeface="Times New Roman"/>
                <a:cs typeface="Times New Roman"/>
              </a:rPr>
              <a:t>the </a:t>
            </a:r>
            <a:r>
              <a:rPr sz="1200" spc="-5" dirty="0">
                <a:latin typeface="Times New Roman"/>
                <a:cs typeface="Times New Roman"/>
              </a:rPr>
              <a:t>data</a:t>
            </a:r>
            <a:r>
              <a:rPr sz="1200" spc="290" dirty="0">
                <a:latin typeface="Times New Roman"/>
                <a:cs typeface="Times New Roman"/>
              </a:rPr>
              <a:t> </a:t>
            </a:r>
            <a:r>
              <a:rPr sz="1200" spc="-5" dirty="0">
                <a:latin typeface="Times New Roman"/>
                <a:cs typeface="Times New Roman"/>
              </a:rPr>
              <a:t>will </a:t>
            </a:r>
            <a:r>
              <a:rPr sz="1200" dirty="0">
                <a:latin typeface="Times New Roman"/>
                <a:cs typeface="Times New Roman"/>
              </a:rPr>
              <a:t>be </a:t>
            </a:r>
            <a:r>
              <a:rPr sz="1200" spc="-5" dirty="0">
                <a:latin typeface="Times New Roman"/>
                <a:cs typeface="Times New Roman"/>
              </a:rPr>
              <a:t>represented </a:t>
            </a:r>
            <a:r>
              <a:rPr sz="1200" dirty="0">
                <a:latin typeface="Times New Roman"/>
                <a:cs typeface="Times New Roman"/>
              </a:rPr>
              <a:t>using the </a:t>
            </a:r>
            <a:r>
              <a:rPr sz="1200" spc="-5" dirty="0">
                <a:latin typeface="Times New Roman"/>
                <a:cs typeface="Times New Roman"/>
              </a:rPr>
              <a:t>attributes. </a:t>
            </a:r>
            <a:r>
              <a:rPr sz="1200" spc="5" dirty="0">
                <a:latin typeface="Times New Roman"/>
                <a:cs typeface="Times New Roman"/>
              </a:rPr>
              <a:t>So </a:t>
            </a:r>
            <a:r>
              <a:rPr sz="1200" spc="-5" dirty="0">
                <a:latin typeface="Times New Roman"/>
                <a:cs typeface="Times New Roman"/>
              </a:rPr>
              <a:t>attributes </a:t>
            </a:r>
            <a:r>
              <a:rPr sz="1200" dirty="0">
                <a:latin typeface="Times New Roman"/>
                <a:cs typeface="Times New Roman"/>
              </a:rPr>
              <a:t> </a:t>
            </a:r>
            <a:r>
              <a:rPr sz="1200" spc="-5" dirty="0">
                <a:latin typeface="Times New Roman"/>
                <a:cs typeface="Times New Roman"/>
              </a:rPr>
              <a:t>are </a:t>
            </a:r>
            <a:r>
              <a:rPr sz="1200" dirty="0">
                <a:latin typeface="Times New Roman"/>
                <a:cs typeface="Times New Roman"/>
              </a:rPr>
              <a:t>the </a:t>
            </a:r>
            <a:r>
              <a:rPr sz="1200" spc="-5" dirty="0">
                <a:latin typeface="Times New Roman"/>
                <a:cs typeface="Times New Roman"/>
              </a:rPr>
              <a:t>features. </a:t>
            </a:r>
            <a:r>
              <a:rPr sz="1200" dirty="0">
                <a:latin typeface="Times New Roman"/>
                <a:cs typeface="Times New Roman"/>
              </a:rPr>
              <a:t>Although </a:t>
            </a:r>
            <a:r>
              <a:rPr sz="1200" spc="-5" dirty="0">
                <a:latin typeface="Times New Roman"/>
                <a:cs typeface="Times New Roman"/>
              </a:rPr>
              <a:t>we </a:t>
            </a:r>
            <a:r>
              <a:rPr sz="1200" dirty="0">
                <a:latin typeface="Times New Roman"/>
                <a:cs typeface="Times New Roman"/>
              </a:rPr>
              <a:t>used the </a:t>
            </a:r>
            <a:r>
              <a:rPr sz="1200" spc="-5" dirty="0">
                <a:latin typeface="Times New Roman"/>
                <a:cs typeface="Times New Roman"/>
              </a:rPr>
              <a:t>entire </a:t>
            </a:r>
            <a:r>
              <a:rPr sz="1200" dirty="0">
                <a:latin typeface="Times New Roman"/>
                <a:cs typeface="Times New Roman"/>
              </a:rPr>
              <a:t>data </a:t>
            </a:r>
            <a:r>
              <a:rPr sz="1200" spc="-5" dirty="0">
                <a:latin typeface="Times New Roman"/>
                <a:cs typeface="Times New Roman"/>
              </a:rPr>
              <a:t>set </a:t>
            </a:r>
            <a:r>
              <a:rPr sz="1200" dirty="0">
                <a:latin typeface="Times New Roman"/>
                <a:cs typeface="Times New Roman"/>
              </a:rPr>
              <a:t>in our </a:t>
            </a:r>
            <a:r>
              <a:rPr sz="1200" spc="-5" dirty="0">
                <a:latin typeface="Times New Roman"/>
                <a:cs typeface="Times New Roman"/>
              </a:rPr>
              <a:t>selection </a:t>
            </a:r>
            <a:r>
              <a:rPr sz="1200" dirty="0">
                <a:latin typeface="Times New Roman"/>
                <a:cs typeface="Times New Roman"/>
              </a:rPr>
              <a:t>of attributes, the </a:t>
            </a:r>
            <a:r>
              <a:rPr sz="1200" spc="5" dirty="0">
                <a:latin typeface="Times New Roman"/>
                <a:cs typeface="Times New Roman"/>
              </a:rPr>
              <a:t> </a:t>
            </a:r>
            <a:r>
              <a:rPr sz="1200" spc="-5" dirty="0">
                <a:latin typeface="Times New Roman"/>
                <a:cs typeface="Times New Roman"/>
              </a:rPr>
              <a:t>representation</a:t>
            </a:r>
            <a:r>
              <a:rPr sz="1200" dirty="0">
                <a:latin typeface="Times New Roman"/>
                <a:cs typeface="Times New Roman"/>
              </a:rPr>
              <a:t> of the</a:t>
            </a:r>
            <a:r>
              <a:rPr sz="1200" spc="-5" dirty="0">
                <a:latin typeface="Times New Roman"/>
                <a:cs typeface="Times New Roman"/>
              </a:rPr>
              <a:t> </a:t>
            </a:r>
            <a:r>
              <a:rPr sz="1200" dirty="0">
                <a:latin typeface="Times New Roman"/>
                <a:cs typeface="Times New Roman"/>
              </a:rPr>
              <a:t>data</a:t>
            </a:r>
            <a:r>
              <a:rPr sz="1200" spc="5" dirty="0">
                <a:latin typeface="Times New Roman"/>
                <a:cs typeface="Times New Roman"/>
              </a:rPr>
              <a:t> </a:t>
            </a:r>
            <a:r>
              <a:rPr sz="1200" dirty="0">
                <a:latin typeface="Times New Roman"/>
                <a:cs typeface="Times New Roman"/>
              </a:rPr>
              <a:t>must be</a:t>
            </a:r>
            <a:r>
              <a:rPr sz="1200" spc="-5" dirty="0">
                <a:latin typeface="Times New Roman"/>
                <a:cs typeface="Times New Roman"/>
              </a:rPr>
              <a:t> </a:t>
            </a:r>
            <a:r>
              <a:rPr sz="1200" dirty="0">
                <a:latin typeface="Times New Roman"/>
                <a:cs typeface="Times New Roman"/>
              </a:rPr>
              <a:t>done</a:t>
            </a:r>
            <a:r>
              <a:rPr sz="1200" spc="-5" dirty="0">
                <a:latin typeface="Times New Roman"/>
                <a:cs typeface="Times New Roman"/>
              </a:rPr>
              <a:t> </a:t>
            </a:r>
            <a:r>
              <a:rPr sz="1200" dirty="0">
                <a:latin typeface="Times New Roman"/>
                <a:cs typeface="Times New Roman"/>
              </a:rPr>
              <a:t>on a</a:t>
            </a:r>
            <a:r>
              <a:rPr sz="1200" spc="-5" dirty="0">
                <a:latin typeface="Times New Roman"/>
                <a:cs typeface="Times New Roman"/>
              </a:rPr>
              <a:t> per</a:t>
            </a:r>
            <a:r>
              <a:rPr sz="1200" dirty="0">
                <a:latin typeface="Times New Roman"/>
                <a:cs typeface="Times New Roman"/>
              </a:rPr>
              <a:t> </a:t>
            </a:r>
            <a:r>
              <a:rPr sz="1200" spc="-5" dirty="0">
                <a:latin typeface="Times New Roman"/>
                <a:cs typeface="Times New Roman"/>
              </a:rPr>
              <a:t>instance </a:t>
            </a:r>
            <a:r>
              <a:rPr sz="1200" dirty="0">
                <a:latin typeface="Times New Roman"/>
                <a:cs typeface="Times New Roman"/>
              </a:rPr>
              <a:t>(Twitter post)</a:t>
            </a:r>
            <a:r>
              <a:rPr sz="1200" spc="-5" dirty="0">
                <a:latin typeface="Times New Roman"/>
                <a:cs typeface="Times New Roman"/>
              </a:rPr>
              <a:t> </a:t>
            </a:r>
            <a:r>
              <a:rPr sz="1200" dirty="0">
                <a:latin typeface="Times New Roman"/>
                <a:cs typeface="Times New Roman"/>
              </a:rPr>
              <a:t>basis.</a:t>
            </a:r>
          </a:p>
          <a:p>
            <a:pPr>
              <a:lnSpc>
                <a:spcPct val="100000"/>
              </a:lnSpc>
            </a:pPr>
            <a:endParaRPr sz="1300" dirty="0">
              <a:latin typeface="Times New Roman"/>
              <a:cs typeface="Times New Roman"/>
            </a:endParaRPr>
          </a:p>
          <a:p>
            <a:pPr marL="12700" marR="6985" algn="just">
              <a:lnSpc>
                <a:spcPct val="134200"/>
              </a:lnSpc>
              <a:spcBef>
                <a:spcPts val="770"/>
              </a:spcBef>
            </a:pPr>
            <a:r>
              <a:rPr sz="1200" spc="-5" dirty="0">
                <a:latin typeface="Times New Roman"/>
                <a:cs typeface="Times New Roman"/>
              </a:rPr>
              <a:t>Feature </a:t>
            </a:r>
            <a:r>
              <a:rPr sz="1200" dirty="0">
                <a:latin typeface="Times New Roman"/>
                <a:cs typeface="Times New Roman"/>
              </a:rPr>
              <a:t>vector </a:t>
            </a:r>
            <a:r>
              <a:rPr sz="1200" spc="-5" dirty="0">
                <a:latin typeface="Times New Roman"/>
                <a:cs typeface="Times New Roman"/>
              </a:rPr>
              <a:t>plays </a:t>
            </a:r>
            <a:r>
              <a:rPr sz="1200" dirty="0">
                <a:latin typeface="Times New Roman"/>
                <a:cs typeface="Times New Roman"/>
              </a:rPr>
              <a:t>a very important role in </a:t>
            </a:r>
            <a:r>
              <a:rPr sz="1200" spc="-5" dirty="0">
                <a:latin typeface="Times New Roman"/>
                <a:cs typeface="Times New Roman"/>
              </a:rPr>
              <a:t>classification and helps </a:t>
            </a:r>
            <a:r>
              <a:rPr sz="1200" dirty="0">
                <a:latin typeface="Times New Roman"/>
                <a:cs typeface="Times New Roman"/>
              </a:rPr>
              <a:t>to </a:t>
            </a:r>
            <a:r>
              <a:rPr sz="1200" spc="-5" dirty="0">
                <a:latin typeface="Times New Roman"/>
                <a:cs typeface="Times New Roman"/>
              </a:rPr>
              <a:t>determine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working </a:t>
            </a:r>
            <a:r>
              <a:rPr sz="1200" dirty="0">
                <a:latin typeface="Times New Roman"/>
                <a:cs typeface="Times New Roman"/>
              </a:rPr>
              <a:t>of the build </a:t>
            </a:r>
            <a:r>
              <a:rPr sz="1200" spc="-5" dirty="0">
                <a:latin typeface="Times New Roman"/>
                <a:cs typeface="Times New Roman"/>
              </a:rPr>
              <a:t>classifier. Feature vector</a:t>
            </a:r>
            <a:r>
              <a:rPr sz="1200" dirty="0">
                <a:latin typeface="Times New Roman"/>
                <a:cs typeface="Times New Roman"/>
              </a:rPr>
              <a:t> </a:t>
            </a:r>
            <a:r>
              <a:rPr sz="1200" spc="-5" dirty="0">
                <a:latin typeface="Times New Roman"/>
                <a:cs typeface="Times New Roman"/>
              </a:rPr>
              <a:t>also</a:t>
            </a:r>
            <a:r>
              <a:rPr sz="1200" spc="290" dirty="0">
                <a:latin typeface="Times New Roman"/>
                <a:cs typeface="Times New Roman"/>
              </a:rPr>
              <a:t> </a:t>
            </a:r>
            <a:r>
              <a:rPr sz="1200" spc="-5" dirty="0">
                <a:latin typeface="Times New Roman"/>
                <a:cs typeface="Times New Roman"/>
              </a:rPr>
              <a:t>help</a:t>
            </a:r>
            <a:r>
              <a:rPr sz="1200" spc="290" dirty="0">
                <a:latin typeface="Times New Roman"/>
                <a:cs typeface="Times New Roman"/>
              </a:rPr>
              <a:t> </a:t>
            </a:r>
            <a:r>
              <a:rPr sz="1200" dirty="0">
                <a:latin typeface="Times New Roman"/>
                <a:cs typeface="Times New Roman"/>
              </a:rPr>
              <a:t>in </a:t>
            </a:r>
            <a:r>
              <a:rPr sz="1200" spc="-5" dirty="0">
                <a:latin typeface="Times New Roman"/>
                <a:cs typeface="Times New Roman"/>
              </a:rPr>
              <a:t>predicting </a:t>
            </a:r>
            <a:r>
              <a:rPr sz="1200" dirty="0">
                <a:latin typeface="Times New Roman"/>
                <a:cs typeface="Times New Roman"/>
              </a:rPr>
              <a:t>the unknown </a:t>
            </a:r>
            <a:r>
              <a:rPr sz="1200" spc="5" dirty="0">
                <a:latin typeface="Times New Roman"/>
                <a:cs typeface="Times New Roman"/>
              </a:rPr>
              <a:t> </a:t>
            </a:r>
            <a:r>
              <a:rPr sz="1200" spc="-5" dirty="0">
                <a:latin typeface="Times New Roman"/>
                <a:cs typeface="Times New Roman"/>
              </a:rPr>
              <a:t>data sample. There </a:t>
            </a:r>
            <a:r>
              <a:rPr sz="1200" dirty="0">
                <a:latin typeface="Times New Roman"/>
                <a:cs typeface="Times New Roman"/>
              </a:rPr>
              <a:t>are many types of </a:t>
            </a:r>
            <a:r>
              <a:rPr sz="1200" spc="-5" dirty="0">
                <a:latin typeface="Times New Roman"/>
                <a:cs typeface="Times New Roman"/>
              </a:rPr>
              <a:t>feature </a:t>
            </a:r>
            <a:r>
              <a:rPr sz="1200" dirty="0">
                <a:latin typeface="Times New Roman"/>
                <a:cs typeface="Times New Roman"/>
              </a:rPr>
              <a:t>vectors, but in this process </a:t>
            </a:r>
            <a:r>
              <a:rPr sz="1200" spc="-5" dirty="0">
                <a:latin typeface="Times New Roman"/>
                <a:cs typeface="Times New Roman"/>
              </a:rPr>
              <a:t>we </a:t>
            </a:r>
            <a:r>
              <a:rPr sz="1200" dirty="0">
                <a:latin typeface="Times New Roman"/>
                <a:cs typeface="Times New Roman"/>
              </a:rPr>
              <a:t>used </a:t>
            </a:r>
            <a:r>
              <a:rPr sz="1200" spc="5" dirty="0">
                <a:latin typeface="Times New Roman"/>
                <a:cs typeface="Times New Roman"/>
              </a:rPr>
              <a:t> </a:t>
            </a:r>
            <a:r>
              <a:rPr sz="1200" spc="-5" dirty="0">
                <a:latin typeface="Times New Roman"/>
                <a:cs typeface="Times New Roman"/>
              </a:rPr>
              <a:t>unigram approach. Each tweet </a:t>
            </a:r>
            <a:r>
              <a:rPr sz="1200" dirty="0">
                <a:latin typeface="Times New Roman"/>
                <a:cs typeface="Times New Roman"/>
              </a:rPr>
              <a:t>words are added to </a:t>
            </a:r>
            <a:r>
              <a:rPr sz="1200" spc="-5" dirty="0">
                <a:latin typeface="Times New Roman"/>
                <a:cs typeface="Times New Roman"/>
              </a:rPr>
              <a:t>generate </a:t>
            </a:r>
            <a:r>
              <a:rPr sz="1200" dirty="0">
                <a:latin typeface="Times New Roman"/>
                <a:cs typeface="Times New Roman"/>
              </a:rPr>
              <a:t>the </a:t>
            </a:r>
            <a:r>
              <a:rPr sz="1200" spc="-5" dirty="0">
                <a:latin typeface="Times New Roman"/>
                <a:cs typeface="Times New Roman"/>
              </a:rPr>
              <a:t>feature </a:t>
            </a:r>
            <a:r>
              <a:rPr sz="1200" dirty="0">
                <a:latin typeface="Times New Roman"/>
                <a:cs typeface="Times New Roman"/>
              </a:rPr>
              <a:t>vectors. The </a:t>
            </a:r>
            <a:r>
              <a:rPr sz="1200" spc="5" dirty="0">
                <a:latin typeface="Times New Roman"/>
                <a:cs typeface="Times New Roman"/>
              </a:rPr>
              <a:t> </a:t>
            </a:r>
            <a:r>
              <a:rPr sz="1200" spc="-5" dirty="0">
                <a:latin typeface="Times New Roman"/>
                <a:cs typeface="Times New Roman"/>
              </a:rPr>
              <a:t>presence/absence </a:t>
            </a:r>
            <a:r>
              <a:rPr sz="1200" dirty="0">
                <a:latin typeface="Times New Roman"/>
                <a:cs typeface="Times New Roman"/>
              </a:rPr>
              <a:t>of sentimental </a:t>
            </a:r>
            <a:r>
              <a:rPr sz="1200" spc="-5" dirty="0">
                <a:latin typeface="Times New Roman"/>
                <a:cs typeface="Times New Roman"/>
              </a:rPr>
              <a:t>word helps </a:t>
            </a:r>
            <a:r>
              <a:rPr sz="1200" dirty="0">
                <a:latin typeface="Times New Roman"/>
                <a:cs typeface="Times New Roman"/>
              </a:rPr>
              <a:t>to </a:t>
            </a:r>
            <a:r>
              <a:rPr sz="1200" spc="-5" dirty="0">
                <a:latin typeface="Times New Roman"/>
                <a:cs typeface="Times New Roman"/>
              </a:rPr>
              <a:t>indicate </a:t>
            </a:r>
            <a:r>
              <a:rPr sz="1200" dirty="0">
                <a:latin typeface="Times New Roman"/>
                <a:cs typeface="Times New Roman"/>
              </a:rPr>
              <a:t>the polarity of the </a:t>
            </a:r>
            <a:r>
              <a:rPr sz="1200" spc="-5" dirty="0">
                <a:latin typeface="Times New Roman"/>
                <a:cs typeface="Times New Roman"/>
              </a:rPr>
              <a:t>sentences. </a:t>
            </a:r>
            <a:r>
              <a:rPr sz="1200" dirty="0">
                <a:latin typeface="Times New Roman"/>
                <a:cs typeface="Times New Roman"/>
              </a:rPr>
              <a:t> We </a:t>
            </a:r>
            <a:r>
              <a:rPr sz="1200" spc="-5" dirty="0">
                <a:latin typeface="Times New Roman"/>
                <a:cs typeface="Times New Roman"/>
              </a:rPr>
              <a:t>create </a:t>
            </a:r>
            <a:r>
              <a:rPr sz="1200" dirty="0">
                <a:latin typeface="Times New Roman"/>
                <a:cs typeface="Times New Roman"/>
              </a:rPr>
              <a:t>a </a:t>
            </a:r>
            <a:r>
              <a:rPr sz="1200" spc="-5" dirty="0">
                <a:latin typeface="Times New Roman"/>
                <a:cs typeface="Times New Roman"/>
              </a:rPr>
              <a:t>python </a:t>
            </a:r>
            <a:r>
              <a:rPr sz="1200" dirty="0">
                <a:latin typeface="Times New Roman"/>
                <a:cs typeface="Times New Roman"/>
              </a:rPr>
              <a:t>script to </a:t>
            </a:r>
            <a:r>
              <a:rPr sz="1200" spc="-5" dirty="0">
                <a:latin typeface="Times New Roman"/>
                <a:cs typeface="Times New Roman"/>
              </a:rPr>
              <a:t>extract </a:t>
            </a:r>
            <a:r>
              <a:rPr sz="1200" dirty="0">
                <a:latin typeface="Times New Roman"/>
                <a:cs typeface="Times New Roman"/>
              </a:rPr>
              <a:t>the </a:t>
            </a:r>
            <a:r>
              <a:rPr sz="1200" spc="-5" dirty="0">
                <a:latin typeface="Times New Roman"/>
                <a:cs typeface="Times New Roman"/>
              </a:rPr>
              <a:t>features </a:t>
            </a:r>
            <a:r>
              <a:rPr sz="1200" dirty="0">
                <a:latin typeface="Times New Roman"/>
                <a:cs typeface="Times New Roman"/>
              </a:rPr>
              <a:t>from the training data. Code </a:t>
            </a:r>
            <a:r>
              <a:rPr sz="1200" spc="-5" dirty="0">
                <a:latin typeface="Times New Roman"/>
                <a:cs typeface="Times New Roman"/>
              </a:rPr>
              <a:t>snippet </a:t>
            </a:r>
            <a:r>
              <a:rPr sz="1200" dirty="0">
                <a:latin typeface="Times New Roman"/>
                <a:cs typeface="Times New Roman"/>
              </a:rPr>
              <a:t> for</a:t>
            </a:r>
            <a:r>
              <a:rPr sz="1200" spc="-10" dirty="0">
                <a:latin typeface="Times New Roman"/>
                <a:cs typeface="Times New Roman"/>
              </a:rPr>
              <a:t> </a:t>
            </a:r>
            <a:r>
              <a:rPr sz="1200" spc="-5" dirty="0">
                <a:latin typeface="Times New Roman"/>
                <a:cs typeface="Times New Roman"/>
              </a:rPr>
              <a:t>extracting features</a:t>
            </a:r>
            <a:r>
              <a:rPr sz="1200" spc="5" dirty="0">
                <a:latin typeface="Times New Roman"/>
                <a:cs typeface="Times New Roman"/>
              </a:rPr>
              <a:t> </a:t>
            </a:r>
            <a:r>
              <a:rPr sz="1200" spc="-5" dirty="0">
                <a:latin typeface="Times New Roman"/>
                <a:cs typeface="Times New Roman"/>
              </a:rPr>
              <a:t>is</a:t>
            </a:r>
            <a:r>
              <a:rPr sz="1200" spc="10" dirty="0">
                <a:latin typeface="Times New Roman"/>
                <a:cs typeface="Times New Roman"/>
              </a:rPr>
              <a:t> </a:t>
            </a:r>
            <a:r>
              <a:rPr sz="1200" spc="-5" dirty="0">
                <a:latin typeface="Times New Roman"/>
                <a:cs typeface="Times New Roman"/>
              </a:rPr>
              <a:t>shown</a:t>
            </a:r>
            <a:r>
              <a:rPr sz="1200" dirty="0">
                <a:latin typeface="Times New Roman"/>
                <a:cs typeface="Times New Roman"/>
              </a:rPr>
              <a:t> in </a:t>
            </a:r>
            <a:r>
              <a:rPr sz="1200" spc="-5" dirty="0">
                <a:latin typeface="Times New Roman"/>
                <a:cs typeface="Times New Roman"/>
              </a:rPr>
              <a:t>Figure</a:t>
            </a:r>
            <a:r>
              <a:rPr sz="1200" spc="-10" dirty="0">
                <a:latin typeface="Times New Roman"/>
                <a:cs typeface="Times New Roman"/>
              </a:rPr>
              <a:t> </a:t>
            </a:r>
            <a:r>
              <a:rPr sz="1200" dirty="0">
                <a:latin typeface="Times New Roman"/>
                <a:cs typeface="Times New Roman"/>
              </a:rPr>
              <a:t>4.4</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30</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7323" t="30196" r="17854" b="36822"/>
          <a:stretch/>
        </p:blipFill>
        <p:spPr>
          <a:xfrm>
            <a:off x="0" y="1082675"/>
            <a:ext cx="7442200" cy="4267200"/>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20565" t="18947" r="20183" b="26851"/>
          <a:stretch/>
        </p:blipFill>
        <p:spPr>
          <a:xfrm>
            <a:off x="431800" y="5502275"/>
            <a:ext cx="6781800" cy="3352800"/>
          </a:xfrm>
          <a:prstGeom prst="rect">
            <a:avLst/>
          </a:prstGeom>
        </p:spPr>
      </p:pic>
      <p:sp>
        <p:nvSpPr>
          <p:cNvPr id="7" name="Rectangle 6"/>
          <p:cNvSpPr/>
          <p:nvPr/>
        </p:nvSpPr>
        <p:spPr>
          <a:xfrm>
            <a:off x="1266371" y="8852585"/>
            <a:ext cx="5321300" cy="369332"/>
          </a:xfrm>
          <a:prstGeom prst="rect">
            <a:avLst/>
          </a:prstGeom>
        </p:spPr>
        <p:txBody>
          <a:bodyPr wrap="square">
            <a:spAutoFit/>
          </a:bodyPr>
          <a:lstStyle/>
          <a:p>
            <a:pPr marL="5080" algn="ctr">
              <a:lnSpc>
                <a:spcPct val="100000"/>
              </a:lnSpc>
              <a:spcBef>
                <a:spcPts val="100"/>
              </a:spcBef>
            </a:pPr>
            <a:r>
              <a:rPr lang="en-US" b="1" spc="-5" dirty="0">
                <a:latin typeface="Times New Roman"/>
                <a:cs typeface="Times New Roman"/>
              </a:rPr>
              <a:t>Figure</a:t>
            </a:r>
            <a:r>
              <a:rPr lang="en-US" b="1" spc="-10" dirty="0">
                <a:latin typeface="Times New Roman"/>
                <a:cs typeface="Times New Roman"/>
              </a:rPr>
              <a:t> </a:t>
            </a:r>
            <a:r>
              <a:rPr lang="en-US" b="1" dirty="0">
                <a:latin typeface="Times New Roman"/>
                <a:cs typeface="Times New Roman"/>
              </a:rPr>
              <a:t>4.4 </a:t>
            </a:r>
            <a:r>
              <a:rPr lang="en-US" dirty="0">
                <a:latin typeface="Times New Roman"/>
                <a:cs typeface="Times New Roman"/>
              </a:rPr>
              <a:t>Code</a:t>
            </a:r>
            <a:r>
              <a:rPr lang="en-US" spc="5" dirty="0">
                <a:latin typeface="Times New Roman"/>
                <a:cs typeface="Times New Roman"/>
              </a:rPr>
              <a:t> </a:t>
            </a:r>
            <a:r>
              <a:rPr lang="en-US" dirty="0">
                <a:latin typeface="Times New Roman"/>
                <a:cs typeface="Times New Roman"/>
              </a:rPr>
              <a:t>for</a:t>
            </a:r>
            <a:r>
              <a:rPr lang="en-US" spc="-10" dirty="0">
                <a:latin typeface="Times New Roman"/>
                <a:cs typeface="Times New Roman"/>
              </a:rPr>
              <a:t> </a:t>
            </a:r>
            <a:r>
              <a:rPr lang="en-US" spc="-5" dirty="0">
                <a:latin typeface="Times New Roman"/>
                <a:cs typeface="Times New Roman"/>
              </a:rPr>
              <a:t>extracting features</a:t>
            </a:r>
            <a:r>
              <a:rPr lang="en-US" dirty="0">
                <a:latin typeface="Times New Roman"/>
                <a:cs typeface="Times New Roman"/>
              </a:rPr>
              <a:t> </a:t>
            </a:r>
            <a:r>
              <a:rPr lang="en-US" spc="-5" dirty="0">
                <a:latin typeface="Times New Roman"/>
                <a:cs typeface="Times New Roman"/>
              </a:rPr>
              <a:t>from</a:t>
            </a:r>
            <a:r>
              <a:rPr lang="en-US" dirty="0">
                <a:latin typeface="Times New Roman"/>
                <a:cs typeface="Times New Roman"/>
              </a:rPr>
              <a:t> tweets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31</a:t>
            </a:r>
          </a:p>
        </p:txBody>
      </p:sp>
      <p:sp>
        <p:nvSpPr>
          <p:cNvPr id="5" name="object 3"/>
          <p:cNvSpPr txBox="1"/>
          <p:nvPr/>
        </p:nvSpPr>
        <p:spPr>
          <a:xfrm>
            <a:off x="888999" y="549275"/>
            <a:ext cx="5293995" cy="1593385"/>
          </a:xfrm>
          <a:prstGeom prst="rect">
            <a:avLst/>
          </a:prstGeom>
        </p:spPr>
        <p:txBody>
          <a:bodyPr vert="horz" wrap="square" lIns="0" tIns="12700" rIns="0" bIns="0" rtlCol="0">
            <a:spAutoFit/>
          </a:bodyPr>
          <a:lstStyle/>
          <a:p>
            <a:pPr>
              <a:lnSpc>
                <a:spcPct val="100000"/>
              </a:lnSpc>
              <a:spcBef>
                <a:spcPts val="30"/>
              </a:spcBef>
            </a:pPr>
            <a:endParaRPr sz="1750" dirty="0">
              <a:latin typeface="Times New Roman"/>
              <a:cs typeface="Times New Roman"/>
            </a:endParaRPr>
          </a:p>
          <a:p>
            <a:pPr marL="12700" marR="5080" algn="just">
              <a:lnSpc>
                <a:spcPct val="142100"/>
              </a:lnSpc>
            </a:pPr>
            <a:r>
              <a:rPr sz="1200" spc="-5" dirty="0">
                <a:latin typeface="Times New Roman"/>
                <a:cs typeface="Times New Roman"/>
              </a:rPr>
              <a:t>Once</a:t>
            </a:r>
            <a:r>
              <a:rPr sz="1200" spc="170" dirty="0">
                <a:latin typeface="Times New Roman"/>
                <a:cs typeface="Times New Roman"/>
              </a:rPr>
              <a:t> </a:t>
            </a:r>
            <a:r>
              <a:rPr sz="1200" spc="-5" dirty="0">
                <a:latin typeface="Times New Roman"/>
                <a:cs typeface="Times New Roman"/>
              </a:rPr>
              <a:t>we</a:t>
            </a:r>
            <a:r>
              <a:rPr sz="1200" spc="175" dirty="0">
                <a:latin typeface="Times New Roman"/>
                <a:cs typeface="Times New Roman"/>
              </a:rPr>
              <a:t> </a:t>
            </a:r>
            <a:r>
              <a:rPr sz="1200" spc="-5" dirty="0">
                <a:latin typeface="Times New Roman"/>
                <a:cs typeface="Times New Roman"/>
              </a:rPr>
              <a:t>extract</a:t>
            </a:r>
            <a:r>
              <a:rPr sz="1200" spc="170" dirty="0">
                <a:latin typeface="Times New Roman"/>
                <a:cs typeface="Times New Roman"/>
              </a:rPr>
              <a:t> </a:t>
            </a:r>
            <a:r>
              <a:rPr sz="1200" dirty="0">
                <a:latin typeface="Times New Roman"/>
                <a:cs typeface="Times New Roman"/>
              </a:rPr>
              <a:t>the</a:t>
            </a:r>
            <a:r>
              <a:rPr sz="1200" spc="180" dirty="0">
                <a:latin typeface="Times New Roman"/>
                <a:cs typeface="Times New Roman"/>
              </a:rPr>
              <a:t> </a:t>
            </a:r>
            <a:r>
              <a:rPr sz="1200" spc="-5" dirty="0">
                <a:latin typeface="Times New Roman"/>
                <a:cs typeface="Times New Roman"/>
              </a:rPr>
              <a:t>features</a:t>
            </a:r>
            <a:r>
              <a:rPr sz="1200" spc="170" dirty="0">
                <a:latin typeface="Times New Roman"/>
                <a:cs typeface="Times New Roman"/>
              </a:rPr>
              <a:t> </a:t>
            </a:r>
            <a:r>
              <a:rPr sz="1200" spc="-5" dirty="0">
                <a:latin typeface="Times New Roman"/>
                <a:cs typeface="Times New Roman"/>
              </a:rPr>
              <a:t>from</a:t>
            </a:r>
            <a:r>
              <a:rPr sz="1200" spc="170" dirty="0">
                <a:latin typeface="Times New Roman"/>
                <a:cs typeface="Times New Roman"/>
              </a:rPr>
              <a:t> </a:t>
            </a:r>
            <a:r>
              <a:rPr sz="1200" dirty="0">
                <a:latin typeface="Times New Roman"/>
                <a:cs typeface="Times New Roman"/>
              </a:rPr>
              <a:t>training</a:t>
            </a:r>
            <a:r>
              <a:rPr sz="1200" spc="155" dirty="0">
                <a:latin typeface="Times New Roman"/>
                <a:cs typeface="Times New Roman"/>
              </a:rPr>
              <a:t> </a:t>
            </a:r>
            <a:r>
              <a:rPr sz="1200" spc="-5" dirty="0">
                <a:latin typeface="Times New Roman"/>
                <a:cs typeface="Times New Roman"/>
              </a:rPr>
              <a:t>data,</a:t>
            </a:r>
            <a:r>
              <a:rPr sz="1200" spc="180" dirty="0">
                <a:latin typeface="Times New Roman"/>
                <a:cs typeface="Times New Roman"/>
              </a:rPr>
              <a:t> </a:t>
            </a:r>
            <a:r>
              <a:rPr sz="1200" spc="-5" dirty="0">
                <a:latin typeface="Times New Roman"/>
                <a:cs typeface="Times New Roman"/>
              </a:rPr>
              <a:t>we</a:t>
            </a:r>
            <a:r>
              <a:rPr sz="1200" spc="175" dirty="0">
                <a:latin typeface="Times New Roman"/>
                <a:cs typeface="Times New Roman"/>
              </a:rPr>
              <a:t> </a:t>
            </a:r>
            <a:r>
              <a:rPr sz="1200" spc="-5" dirty="0">
                <a:latin typeface="Times New Roman"/>
                <a:cs typeface="Times New Roman"/>
              </a:rPr>
              <a:t>are</a:t>
            </a:r>
            <a:r>
              <a:rPr sz="1200" spc="185" dirty="0">
                <a:latin typeface="Times New Roman"/>
                <a:cs typeface="Times New Roman"/>
              </a:rPr>
              <a:t> </a:t>
            </a:r>
            <a:r>
              <a:rPr sz="1200" spc="-5" dirty="0">
                <a:latin typeface="Times New Roman"/>
                <a:cs typeface="Times New Roman"/>
              </a:rPr>
              <a:t>going</a:t>
            </a:r>
            <a:r>
              <a:rPr sz="1200" spc="155" dirty="0">
                <a:latin typeface="Times New Roman"/>
                <a:cs typeface="Times New Roman"/>
              </a:rPr>
              <a:t> </a:t>
            </a:r>
            <a:r>
              <a:rPr sz="1200" dirty="0">
                <a:latin typeface="Times New Roman"/>
                <a:cs typeface="Times New Roman"/>
              </a:rPr>
              <a:t>to</a:t>
            </a:r>
            <a:r>
              <a:rPr sz="1200" spc="170" dirty="0">
                <a:latin typeface="Times New Roman"/>
                <a:cs typeface="Times New Roman"/>
              </a:rPr>
              <a:t> </a:t>
            </a:r>
            <a:r>
              <a:rPr sz="1200" spc="-5" dirty="0">
                <a:latin typeface="Times New Roman"/>
                <a:cs typeface="Times New Roman"/>
              </a:rPr>
              <a:t>pass</a:t>
            </a:r>
            <a:r>
              <a:rPr sz="1200" spc="185" dirty="0">
                <a:latin typeface="Times New Roman"/>
                <a:cs typeface="Times New Roman"/>
              </a:rPr>
              <a:t> </a:t>
            </a:r>
            <a:r>
              <a:rPr sz="1200" dirty="0">
                <a:latin typeface="Times New Roman"/>
                <a:cs typeface="Times New Roman"/>
              </a:rPr>
              <a:t>these</a:t>
            </a:r>
            <a:r>
              <a:rPr sz="1200" spc="165" dirty="0">
                <a:latin typeface="Times New Roman"/>
                <a:cs typeface="Times New Roman"/>
              </a:rPr>
              <a:t> </a:t>
            </a:r>
            <a:r>
              <a:rPr sz="1200" dirty="0">
                <a:latin typeface="Times New Roman"/>
                <a:cs typeface="Times New Roman"/>
              </a:rPr>
              <a:t>in</a:t>
            </a:r>
            <a:r>
              <a:rPr sz="1200" spc="170" dirty="0">
                <a:latin typeface="Times New Roman"/>
                <a:cs typeface="Times New Roman"/>
              </a:rPr>
              <a:t> </a:t>
            </a:r>
            <a:r>
              <a:rPr sz="1200" dirty="0">
                <a:latin typeface="Times New Roman"/>
                <a:cs typeface="Times New Roman"/>
              </a:rPr>
              <a:t>our </a:t>
            </a:r>
            <a:r>
              <a:rPr sz="1200" spc="-290" dirty="0">
                <a:latin typeface="Times New Roman"/>
                <a:cs typeface="Times New Roman"/>
              </a:rPr>
              <a:t> </a:t>
            </a:r>
            <a:r>
              <a:rPr sz="1200" dirty="0">
                <a:latin typeface="Times New Roman"/>
                <a:cs typeface="Times New Roman"/>
              </a:rPr>
              <a:t>build </a:t>
            </a:r>
            <a:r>
              <a:rPr sz="1200" spc="-5" dirty="0">
                <a:latin typeface="Times New Roman"/>
                <a:cs typeface="Times New Roman"/>
              </a:rPr>
              <a:t>classifiers. A script </a:t>
            </a:r>
            <a:r>
              <a:rPr sz="1200" dirty="0">
                <a:latin typeface="Times New Roman"/>
                <a:cs typeface="Times New Roman"/>
              </a:rPr>
              <a:t>in </a:t>
            </a:r>
            <a:r>
              <a:rPr sz="1200" spc="-5" dirty="0">
                <a:latin typeface="Times New Roman"/>
                <a:cs typeface="Times New Roman"/>
              </a:rPr>
              <a:t>written </a:t>
            </a:r>
            <a:r>
              <a:rPr sz="1200" dirty="0">
                <a:latin typeface="Times New Roman"/>
                <a:cs typeface="Times New Roman"/>
              </a:rPr>
              <a:t>in </a:t>
            </a:r>
            <a:r>
              <a:rPr sz="1200" spc="-5" dirty="0">
                <a:latin typeface="Times New Roman"/>
                <a:cs typeface="Times New Roman"/>
              </a:rPr>
              <a:t>python </a:t>
            </a:r>
            <a:r>
              <a:rPr sz="1200" dirty="0">
                <a:latin typeface="Times New Roman"/>
                <a:cs typeface="Times New Roman"/>
              </a:rPr>
              <a:t>which </a:t>
            </a:r>
            <a:r>
              <a:rPr sz="1200" spc="-5" dirty="0">
                <a:latin typeface="Times New Roman"/>
                <a:cs typeface="Times New Roman"/>
              </a:rPr>
              <a:t>is </a:t>
            </a:r>
            <a:r>
              <a:rPr sz="1200" dirty="0">
                <a:latin typeface="Times New Roman"/>
                <a:cs typeface="Times New Roman"/>
              </a:rPr>
              <a:t>used to </a:t>
            </a:r>
            <a:r>
              <a:rPr sz="1200" spc="-5" dirty="0">
                <a:latin typeface="Times New Roman"/>
                <a:cs typeface="Times New Roman"/>
              </a:rPr>
              <a:t>pass training sets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classifier.</a:t>
            </a:r>
            <a:r>
              <a:rPr sz="1200" dirty="0">
                <a:latin typeface="Times New Roman"/>
                <a:cs typeface="Times New Roman"/>
              </a:rPr>
              <a:t> </a:t>
            </a:r>
            <a:r>
              <a:rPr sz="1200" spc="-5" dirty="0">
                <a:latin typeface="Times New Roman"/>
                <a:cs typeface="Times New Roman"/>
              </a:rPr>
              <a:t>Once,</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classifier is</a:t>
            </a:r>
            <a:r>
              <a:rPr sz="1200" dirty="0">
                <a:latin typeface="Times New Roman"/>
                <a:cs typeface="Times New Roman"/>
              </a:rPr>
              <a:t> </a:t>
            </a:r>
            <a:r>
              <a:rPr sz="1200" spc="-5" dirty="0">
                <a:latin typeface="Times New Roman"/>
                <a:cs typeface="Times New Roman"/>
              </a:rPr>
              <a:t>trained</a:t>
            </a:r>
            <a:r>
              <a:rPr sz="1200" dirty="0">
                <a:latin typeface="Times New Roman"/>
                <a:cs typeface="Times New Roman"/>
              </a:rPr>
              <a:t> </a:t>
            </a:r>
            <a:r>
              <a:rPr sz="1200" spc="-5" dirty="0">
                <a:latin typeface="Times New Roman"/>
                <a:cs typeface="Times New Roman"/>
              </a:rPr>
              <a:t>we</a:t>
            </a:r>
            <a:r>
              <a:rPr sz="1200" dirty="0">
                <a:latin typeface="Times New Roman"/>
                <a:cs typeface="Times New Roman"/>
              </a:rPr>
              <a:t> can </a:t>
            </a:r>
            <a:r>
              <a:rPr sz="1200" spc="-5" dirty="0">
                <a:latin typeface="Times New Roman"/>
                <a:cs typeface="Times New Roman"/>
              </a:rPr>
              <a:t>also</a:t>
            </a:r>
            <a:r>
              <a:rPr sz="1200" dirty="0">
                <a:latin typeface="Times New Roman"/>
                <a:cs typeface="Times New Roman"/>
              </a:rPr>
              <a:t> </a:t>
            </a:r>
            <a:r>
              <a:rPr sz="1200" spc="-5" dirty="0">
                <a:latin typeface="Times New Roman"/>
                <a:cs typeface="Times New Roman"/>
              </a:rPr>
              <a:t>check </a:t>
            </a:r>
            <a:r>
              <a:rPr sz="1200" dirty="0">
                <a:latin typeface="Times New Roman"/>
                <a:cs typeface="Times New Roman"/>
              </a:rPr>
              <a:t>the accuracy of</a:t>
            </a:r>
            <a:r>
              <a:rPr sz="1200" spc="5" dirty="0">
                <a:latin typeface="Times New Roman"/>
                <a:cs typeface="Times New Roman"/>
              </a:rPr>
              <a:t> </a:t>
            </a:r>
            <a:r>
              <a:rPr sz="1200" spc="-5" dirty="0">
                <a:latin typeface="Times New Roman"/>
                <a:cs typeface="Times New Roman"/>
              </a:rPr>
              <a:t>each </a:t>
            </a:r>
            <a:r>
              <a:rPr sz="1200" dirty="0">
                <a:latin typeface="Times New Roman"/>
                <a:cs typeface="Times New Roman"/>
              </a:rPr>
              <a:t> </a:t>
            </a:r>
            <a:r>
              <a:rPr sz="1200" spc="-5" dirty="0">
                <a:latin typeface="Times New Roman"/>
                <a:cs typeface="Times New Roman"/>
              </a:rPr>
              <a:t>classifier</a:t>
            </a:r>
            <a:r>
              <a:rPr sz="1200" spc="70" dirty="0">
                <a:latin typeface="Times New Roman"/>
                <a:cs typeface="Times New Roman"/>
              </a:rPr>
              <a:t> </a:t>
            </a:r>
            <a:r>
              <a:rPr sz="1200" spc="10" dirty="0">
                <a:latin typeface="Times New Roman"/>
                <a:cs typeface="Times New Roman"/>
              </a:rPr>
              <a:t>by</a:t>
            </a:r>
            <a:r>
              <a:rPr sz="1200" spc="50" dirty="0">
                <a:latin typeface="Times New Roman"/>
                <a:cs typeface="Times New Roman"/>
              </a:rPr>
              <a:t> </a:t>
            </a:r>
            <a:r>
              <a:rPr sz="1200" dirty="0">
                <a:latin typeface="Times New Roman"/>
                <a:cs typeface="Times New Roman"/>
              </a:rPr>
              <a:t>passing</a:t>
            </a:r>
            <a:r>
              <a:rPr sz="1200" spc="60" dirty="0">
                <a:latin typeface="Times New Roman"/>
                <a:cs typeface="Times New Roman"/>
              </a:rPr>
              <a:t> </a:t>
            </a:r>
            <a:r>
              <a:rPr sz="1200" dirty="0">
                <a:latin typeface="Times New Roman"/>
                <a:cs typeface="Times New Roman"/>
              </a:rPr>
              <a:t>the</a:t>
            </a:r>
            <a:r>
              <a:rPr sz="1200" spc="75" dirty="0">
                <a:latin typeface="Times New Roman"/>
                <a:cs typeface="Times New Roman"/>
              </a:rPr>
              <a:t> </a:t>
            </a:r>
            <a:r>
              <a:rPr sz="1200" dirty="0">
                <a:latin typeface="Times New Roman"/>
                <a:cs typeface="Times New Roman"/>
              </a:rPr>
              <a:t>testing</a:t>
            </a:r>
            <a:r>
              <a:rPr sz="1200" spc="60" dirty="0">
                <a:latin typeface="Times New Roman"/>
                <a:cs typeface="Times New Roman"/>
              </a:rPr>
              <a:t> </a:t>
            </a:r>
            <a:r>
              <a:rPr sz="1200" spc="-5" dirty="0">
                <a:latin typeface="Times New Roman"/>
                <a:cs typeface="Times New Roman"/>
              </a:rPr>
              <a:t>set.</a:t>
            </a:r>
            <a:r>
              <a:rPr sz="1200" spc="75" dirty="0">
                <a:latin typeface="Times New Roman"/>
                <a:cs typeface="Times New Roman"/>
              </a:rPr>
              <a:t> </a:t>
            </a:r>
            <a:r>
              <a:rPr sz="1200" spc="-5" dirty="0">
                <a:latin typeface="Times New Roman"/>
                <a:cs typeface="Times New Roman"/>
              </a:rPr>
              <a:t>Sample</a:t>
            </a:r>
            <a:r>
              <a:rPr sz="1200" spc="75" dirty="0">
                <a:latin typeface="Times New Roman"/>
                <a:cs typeface="Times New Roman"/>
              </a:rPr>
              <a:t> </a:t>
            </a:r>
            <a:r>
              <a:rPr sz="1200" spc="-5" dirty="0">
                <a:latin typeface="Times New Roman"/>
                <a:cs typeface="Times New Roman"/>
              </a:rPr>
              <a:t>script</a:t>
            </a:r>
            <a:r>
              <a:rPr sz="1200" spc="75" dirty="0">
                <a:latin typeface="Times New Roman"/>
                <a:cs typeface="Times New Roman"/>
              </a:rPr>
              <a:t> </a:t>
            </a:r>
            <a:r>
              <a:rPr sz="1200" dirty="0">
                <a:latin typeface="Times New Roman"/>
                <a:cs typeface="Times New Roman"/>
              </a:rPr>
              <a:t>of</a:t>
            </a:r>
            <a:r>
              <a:rPr sz="1200" spc="70" dirty="0">
                <a:latin typeface="Times New Roman"/>
                <a:cs typeface="Times New Roman"/>
              </a:rPr>
              <a:t> </a:t>
            </a:r>
            <a:r>
              <a:rPr sz="1200" spc="-5" dirty="0">
                <a:latin typeface="Times New Roman"/>
                <a:cs typeface="Times New Roman"/>
              </a:rPr>
              <a:t>training</a:t>
            </a:r>
            <a:r>
              <a:rPr sz="1200" spc="65" dirty="0">
                <a:latin typeface="Times New Roman"/>
                <a:cs typeface="Times New Roman"/>
              </a:rPr>
              <a:t> </a:t>
            </a:r>
            <a:r>
              <a:rPr sz="1200" spc="-5" dirty="0">
                <a:latin typeface="Times New Roman"/>
                <a:cs typeface="Times New Roman"/>
              </a:rPr>
              <a:t>and</a:t>
            </a:r>
            <a:r>
              <a:rPr sz="1200" spc="75" dirty="0">
                <a:latin typeface="Times New Roman"/>
                <a:cs typeface="Times New Roman"/>
              </a:rPr>
              <a:t> </a:t>
            </a:r>
            <a:r>
              <a:rPr sz="1200" dirty="0">
                <a:latin typeface="Times New Roman"/>
                <a:cs typeface="Times New Roman"/>
              </a:rPr>
              <a:t>testing</a:t>
            </a:r>
            <a:r>
              <a:rPr sz="1200" spc="60" dirty="0">
                <a:latin typeface="Times New Roman"/>
                <a:cs typeface="Times New Roman"/>
              </a:rPr>
              <a:t> </a:t>
            </a:r>
            <a:r>
              <a:rPr sz="1200" spc="5" dirty="0">
                <a:latin typeface="Times New Roman"/>
                <a:cs typeface="Times New Roman"/>
              </a:rPr>
              <a:t>of</a:t>
            </a:r>
            <a:r>
              <a:rPr sz="1200" spc="75" dirty="0">
                <a:latin typeface="Times New Roman"/>
                <a:cs typeface="Times New Roman"/>
              </a:rPr>
              <a:t> </a:t>
            </a:r>
            <a:r>
              <a:rPr sz="1200" spc="-5" dirty="0">
                <a:latin typeface="Times New Roman"/>
                <a:cs typeface="Times New Roman"/>
              </a:rPr>
              <a:t>classifier </a:t>
            </a:r>
            <a:r>
              <a:rPr sz="1200" spc="-290" dirty="0">
                <a:latin typeface="Times New Roman"/>
                <a:cs typeface="Times New Roman"/>
              </a:rPr>
              <a:t> </a:t>
            </a:r>
            <a:r>
              <a:rPr sz="1200" spc="-5" dirty="0">
                <a:latin typeface="Times New Roman"/>
                <a:cs typeface="Times New Roman"/>
              </a:rPr>
              <a:t>is shown</a:t>
            </a:r>
            <a:r>
              <a:rPr sz="1200" dirty="0">
                <a:latin typeface="Times New Roman"/>
                <a:cs typeface="Times New Roman"/>
              </a:rPr>
              <a:t> in </a:t>
            </a:r>
            <a:r>
              <a:rPr sz="1200" spc="-5" dirty="0">
                <a:latin typeface="Times New Roman"/>
                <a:cs typeface="Times New Roman"/>
              </a:rPr>
              <a:t>Figure </a:t>
            </a:r>
            <a:r>
              <a:rPr sz="1200" dirty="0">
                <a:latin typeface="Times New Roman"/>
                <a:cs typeface="Times New Roman"/>
              </a:rPr>
              <a:t>4.5</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2962" t="21493" b="18899"/>
          <a:stretch/>
        </p:blipFill>
        <p:spPr>
          <a:xfrm>
            <a:off x="127000" y="3063875"/>
            <a:ext cx="7086600" cy="442050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556" t="21944" b="26038"/>
          <a:stretch/>
        </p:blipFill>
        <p:spPr>
          <a:xfrm>
            <a:off x="127000" y="396875"/>
            <a:ext cx="7239000" cy="404449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414" t="26855" r="338" b="20753"/>
          <a:stretch/>
        </p:blipFill>
        <p:spPr>
          <a:xfrm>
            <a:off x="101600" y="5349875"/>
            <a:ext cx="7239000" cy="4408714"/>
          </a:xfrm>
          <a:prstGeom prst="rect">
            <a:avLst/>
          </a:prstGeom>
        </p:spPr>
      </p:pic>
      <p:sp>
        <p:nvSpPr>
          <p:cNvPr id="4" name="TextBox 3"/>
          <p:cNvSpPr txBox="1"/>
          <p:nvPr/>
        </p:nvSpPr>
        <p:spPr>
          <a:xfrm>
            <a:off x="6985000" y="10404517"/>
            <a:ext cx="322524" cy="253916"/>
          </a:xfrm>
          <a:prstGeom prst="rect">
            <a:avLst/>
          </a:prstGeom>
          <a:noFill/>
        </p:spPr>
        <p:txBody>
          <a:bodyPr wrap="none" rtlCol="0">
            <a:spAutoFit/>
          </a:bodyPr>
          <a:lstStyle/>
          <a:p>
            <a:r>
              <a:rPr lang="en-IN" sz="1050" dirty="0" smtClean="0"/>
              <a:t>32</a:t>
            </a:r>
            <a:endParaRPr lang="en-IN" sz="1050" dirty="0"/>
          </a:p>
        </p:txBody>
      </p:sp>
    </p:spTree>
    <p:extLst>
      <p:ext uri="{BB962C8B-B14F-4D97-AF65-F5344CB8AC3E}">
        <p14:creationId xmlns:p14="http://schemas.microsoft.com/office/powerpoint/2010/main" val="3395350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1230352"/>
            <a:ext cx="7569200" cy="612347"/>
          </a:xfrm>
          <a:prstGeom prst="rect">
            <a:avLst/>
          </a:prstGeom>
        </p:spPr>
        <p:txBody>
          <a:bodyPr vert="horz" wrap="square" lIns="0" tIns="50165" rIns="0" bIns="0" rtlCol="0">
            <a:spAutoFit/>
          </a:bodyPr>
          <a:lstStyle/>
          <a:p>
            <a:pPr algn="ctr">
              <a:lnSpc>
                <a:spcPct val="100000"/>
              </a:lnSpc>
              <a:spcBef>
                <a:spcPts val="395"/>
              </a:spcBef>
            </a:pPr>
            <a:r>
              <a:rPr sz="1800" b="1" spc="-5" dirty="0">
                <a:latin typeface="Times New Roman" pitchFamily="18" charset="0"/>
                <a:cs typeface="Times New Roman" pitchFamily="18" charset="0"/>
              </a:rPr>
              <a:t>INSTITUTE</a:t>
            </a:r>
            <a:r>
              <a:rPr sz="1800" b="1" spc="400" dirty="0">
                <a:latin typeface="Times New Roman" pitchFamily="18" charset="0"/>
                <a:cs typeface="Times New Roman" pitchFamily="18" charset="0"/>
              </a:rPr>
              <a:t> </a:t>
            </a:r>
            <a:r>
              <a:rPr sz="1800" b="1" spc="-5" dirty="0">
                <a:latin typeface="Times New Roman" pitchFamily="18" charset="0"/>
                <a:cs typeface="Times New Roman" pitchFamily="18" charset="0"/>
              </a:rPr>
              <a:t>OF </a:t>
            </a:r>
            <a:r>
              <a:rPr sz="1800" b="1" spc="-10" dirty="0">
                <a:latin typeface="Times New Roman" pitchFamily="18" charset="0"/>
                <a:cs typeface="Times New Roman" pitchFamily="18" charset="0"/>
              </a:rPr>
              <a:t>ENGINEERING</a:t>
            </a:r>
            <a:r>
              <a:rPr sz="1800" b="1" spc="20" dirty="0">
                <a:latin typeface="Times New Roman" pitchFamily="18" charset="0"/>
                <a:cs typeface="Times New Roman" pitchFamily="18" charset="0"/>
              </a:rPr>
              <a:t> </a:t>
            </a:r>
            <a:r>
              <a:rPr sz="1800" b="1" dirty="0">
                <a:latin typeface="Times New Roman" pitchFamily="18" charset="0"/>
                <a:cs typeface="Times New Roman" pitchFamily="18" charset="0"/>
              </a:rPr>
              <a:t>AND</a:t>
            </a:r>
            <a:r>
              <a:rPr sz="1800" b="1" spc="15" dirty="0">
                <a:latin typeface="Times New Roman" pitchFamily="18" charset="0"/>
                <a:cs typeface="Times New Roman" pitchFamily="18" charset="0"/>
              </a:rPr>
              <a:t> </a:t>
            </a:r>
            <a:r>
              <a:rPr sz="1800" b="1" spc="-10" dirty="0">
                <a:latin typeface="Times New Roman" pitchFamily="18" charset="0"/>
                <a:cs typeface="Times New Roman" pitchFamily="18" charset="0"/>
              </a:rPr>
              <a:t>TECHNOLOGY</a:t>
            </a:r>
            <a:endParaRPr sz="1800" dirty="0">
              <a:latin typeface="Times New Roman" pitchFamily="18" charset="0"/>
              <a:cs typeface="Times New Roman" pitchFamily="18" charset="0"/>
            </a:endParaRPr>
          </a:p>
          <a:p>
            <a:pPr marL="6350" algn="ctr">
              <a:lnSpc>
                <a:spcPct val="100000"/>
              </a:lnSpc>
              <a:spcBef>
                <a:spcPts val="275"/>
              </a:spcBef>
            </a:pPr>
            <a:r>
              <a:rPr sz="1600" b="1" dirty="0">
                <a:latin typeface="Times New Roman" pitchFamily="18" charset="0"/>
                <a:cs typeface="Times New Roman" pitchFamily="18" charset="0"/>
              </a:rPr>
              <a:t>DR. </a:t>
            </a:r>
            <a:r>
              <a:rPr sz="1600" b="1" spc="-5" dirty="0">
                <a:latin typeface="Times New Roman" pitchFamily="18" charset="0"/>
                <a:cs typeface="Times New Roman" pitchFamily="18" charset="0"/>
              </a:rPr>
              <a:t>Rammanohar</a:t>
            </a:r>
            <a:r>
              <a:rPr sz="1600" b="1" spc="5" dirty="0">
                <a:latin typeface="Times New Roman" pitchFamily="18" charset="0"/>
                <a:cs typeface="Times New Roman" pitchFamily="18" charset="0"/>
              </a:rPr>
              <a:t> </a:t>
            </a:r>
            <a:r>
              <a:rPr sz="1600" b="1" spc="-5" dirty="0">
                <a:latin typeface="Times New Roman" pitchFamily="18" charset="0"/>
                <a:cs typeface="Times New Roman" pitchFamily="18" charset="0"/>
              </a:rPr>
              <a:t>Lohia</a:t>
            </a:r>
            <a:r>
              <a:rPr sz="1600" b="1" dirty="0">
                <a:latin typeface="Times New Roman" pitchFamily="18" charset="0"/>
                <a:cs typeface="Times New Roman" pitchFamily="18" charset="0"/>
              </a:rPr>
              <a:t> Avadh</a:t>
            </a:r>
            <a:r>
              <a:rPr sz="1600" b="1" spc="-25" dirty="0">
                <a:latin typeface="Times New Roman" pitchFamily="18" charset="0"/>
                <a:cs typeface="Times New Roman" pitchFamily="18" charset="0"/>
              </a:rPr>
              <a:t> </a:t>
            </a:r>
            <a:r>
              <a:rPr sz="1600" b="1" spc="-5" dirty="0">
                <a:latin typeface="Times New Roman" pitchFamily="18" charset="0"/>
                <a:cs typeface="Times New Roman" pitchFamily="18" charset="0"/>
              </a:rPr>
              <a:t>University,</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Ayodhya</a:t>
            </a:r>
            <a:endParaRPr sz="1600" dirty="0">
              <a:latin typeface="Times New Roman" pitchFamily="18" charset="0"/>
              <a:cs typeface="Times New Roman" pitchFamily="18" charset="0"/>
            </a:endParaRPr>
          </a:p>
        </p:txBody>
      </p:sp>
      <p:sp>
        <p:nvSpPr>
          <p:cNvPr id="3" name="object 3"/>
          <p:cNvSpPr txBox="1"/>
          <p:nvPr/>
        </p:nvSpPr>
        <p:spPr>
          <a:xfrm>
            <a:off x="3025453" y="4854875"/>
            <a:ext cx="2223266"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538DD3"/>
                </a:solidFill>
                <a:latin typeface="Times New Roman" pitchFamily="18" charset="0"/>
                <a:cs typeface="Times New Roman" pitchFamily="18" charset="0"/>
              </a:rPr>
              <a:t>CERTIFICATE</a:t>
            </a:r>
            <a:r>
              <a:rPr sz="1800" b="1" spc="-25" dirty="0">
                <a:solidFill>
                  <a:srgbClr val="538DD3"/>
                </a:solidFill>
                <a:latin typeface="Times New Roman" pitchFamily="18" charset="0"/>
                <a:cs typeface="Times New Roman" pitchFamily="18" charset="0"/>
              </a:rPr>
              <a:t> </a:t>
            </a:r>
            <a:r>
              <a:rPr sz="1800" b="1" dirty="0">
                <a:solidFill>
                  <a:srgbClr val="538DD3"/>
                </a:solidFill>
                <a:latin typeface="Times New Roman" pitchFamily="18" charset="0"/>
                <a:cs typeface="Times New Roman" pitchFamily="18" charset="0"/>
              </a:rPr>
              <a:t>-</a:t>
            </a:r>
            <a:r>
              <a:rPr sz="1800" b="1" spc="-40" dirty="0">
                <a:solidFill>
                  <a:srgbClr val="538DD3"/>
                </a:solidFill>
                <a:latin typeface="Times New Roman" pitchFamily="18" charset="0"/>
                <a:cs typeface="Times New Roman" pitchFamily="18" charset="0"/>
              </a:rPr>
              <a:t> </a:t>
            </a:r>
            <a:r>
              <a:rPr sz="1800" b="1" dirty="0">
                <a:solidFill>
                  <a:srgbClr val="538DD3"/>
                </a:solidFill>
                <a:latin typeface="Times New Roman" pitchFamily="18" charset="0"/>
                <a:cs typeface="Times New Roman" pitchFamily="18" charset="0"/>
              </a:rPr>
              <a:t>2</a:t>
            </a:r>
            <a:endParaRPr sz="1800" dirty="0">
              <a:latin typeface="Times New Roman" pitchFamily="18" charset="0"/>
              <a:cs typeface="Times New Roman" pitchFamily="18" charset="0"/>
            </a:endParaRPr>
          </a:p>
        </p:txBody>
      </p:sp>
      <p:sp>
        <p:nvSpPr>
          <p:cNvPr id="4" name="object 4"/>
          <p:cNvSpPr txBox="1"/>
          <p:nvPr/>
        </p:nvSpPr>
        <p:spPr>
          <a:xfrm>
            <a:off x="878423" y="5694645"/>
            <a:ext cx="2763624" cy="259686"/>
          </a:xfrm>
          <a:prstGeom prst="rect">
            <a:avLst/>
          </a:prstGeom>
        </p:spPr>
        <p:txBody>
          <a:bodyPr vert="horz" wrap="square" lIns="0" tIns="13335" rIns="0" bIns="0" rtlCol="0">
            <a:spAutoFit/>
          </a:bodyPr>
          <a:lstStyle/>
          <a:p>
            <a:pPr marL="12700">
              <a:lnSpc>
                <a:spcPct val="100000"/>
              </a:lnSpc>
              <a:spcBef>
                <a:spcPts val="105"/>
              </a:spcBef>
              <a:tabLst>
                <a:tab pos="920115" algn="l"/>
                <a:tab pos="1457960" algn="l"/>
                <a:tab pos="2164080" algn="l"/>
              </a:tabLst>
            </a:pPr>
            <a:r>
              <a:rPr sz="1600" dirty="0">
                <a:latin typeface="Calibri"/>
                <a:cs typeface="Calibri"/>
              </a:rPr>
              <a:t>C</a:t>
            </a:r>
            <a:r>
              <a:rPr sz="1600" spc="-10" dirty="0">
                <a:latin typeface="Calibri"/>
                <a:cs typeface="Calibri"/>
              </a:rPr>
              <a:t>er</a:t>
            </a:r>
            <a:r>
              <a:rPr sz="1600" spc="-15" dirty="0">
                <a:latin typeface="Calibri"/>
                <a:cs typeface="Calibri"/>
              </a:rPr>
              <a:t>t</a:t>
            </a:r>
            <a:r>
              <a:rPr sz="1600" spc="-10" dirty="0">
                <a:latin typeface="Calibri"/>
                <a:cs typeface="Calibri"/>
              </a:rPr>
              <a:t>ifie</a:t>
            </a:r>
            <a:r>
              <a:rPr sz="1600" dirty="0">
                <a:latin typeface="Calibri"/>
                <a:cs typeface="Calibri"/>
              </a:rPr>
              <a:t>d	</a:t>
            </a:r>
            <a:r>
              <a:rPr sz="1600" spc="-15" dirty="0">
                <a:latin typeface="Calibri"/>
                <a:cs typeface="Calibri"/>
              </a:rPr>
              <a:t>t</a:t>
            </a:r>
            <a:r>
              <a:rPr sz="1600" spc="-5" dirty="0">
                <a:latin typeface="Calibri"/>
                <a:cs typeface="Calibri"/>
              </a:rPr>
              <a:t>h</a:t>
            </a:r>
            <a:r>
              <a:rPr sz="1600" spc="-10" dirty="0">
                <a:latin typeface="Calibri"/>
                <a:cs typeface="Calibri"/>
              </a:rPr>
              <a:t>a</a:t>
            </a:r>
            <a:r>
              <a:rPr sz="1600" dirty="0">
                <a:latin typeface="Calibri"/>
                <a:cs typeface="Calibri"/>
              </a:rPr>
              <a:t>t	</a:t>
            </a:r>
            <a:r>
              <a:rPr lang="en-US" sz="1600" b="1" spc="5" dirty="0" smtClean="0">
                <a:latin typeface="Calibri"/>
                <a:cs typeface="Calibri"/>
              </a:rPr>
              <a:t>RAVI</a:t>
            </a:r>
            <a:r>
              <a:rPr lang="en-US" sz="1600" b="1" dirty="0">
                <a:latin typeface="Calibri"/>
                <a:cs typeface="Calibri"/>
              </a:rPr>
              <a:t> </a:t>
            </a:r>
            <a:r>
              <a:rPr sz="1600" b="1" spc="5" dirty="0" smtClean="0">
                <a:latin typeface="Calibri"/>
                <a:cs typeface="Calibri"/>
              </a:rPr>
              <a:t>K</a:t>
            </a:r>
            <a:r>
              <a:rPr sz="1600" b="1" spc="-15" dirty="0" smtClean="0">
                <a:latin typeface="Calibri"/>
                <a:cs typeface="Calibri"/>
              </a:rPr>
              <a:t>U</a:t>
            </a:r>
            <a:r>
              <a:rPr sz="1600" b="1" spc="10" dirty="0" smtClean="0">
                <a:latin typeface="Calibri"/>
                <a:cs typeface="Calibri"/>
              </a:rPr>
              <a:t>M</a:t>
            </a:r>
            <a:r>
              <a:rPr sz="1600" b="1" spc="-15" dirty="0" smtClean="0">
                <a:latin typeface="Calibri"/>
                <a:cs typeface="Calibri"/>
              </a:rPr>
              <a:t>A</a:t>
            </a:r>
            <a:r>
              <a:rPr sz="1600" b="1" dirty="0" smtClean="0">
                <a:latin typeface="Calibri"/>
                <a:cs typeface="Calibri"/>
              </a:rPr>
              <a:t>R</a:t>
            </a:r>
            <a:endParaRPr sz="1600" dirty="0">
              <a:latin typeface="Calibri"/>
              <a:cs typeface="Calibri"/>
            </a:endParaRPr>
          </a:p>
        </p:txBody>
      </p:sp>
      <p:sp>
        <p:nvSpPr>
          <p:cNvPr id="5" name="object 5"/>
          <p:cNvSpPr txBox="1"/>
          <p:nvPr/>
        </p:nvSpPr>
        <p:spPr>
          <a:xfrm>
            <a:off x="3403913" y="5709373"/>
            <a:ext cx="998826" cy="259686"/>
          </a:xfrm>
          <a:prstGeom prst="rect">
            <a:avLst/>
          </a:prstGeom>
        </p:spPr>
        <p:txBody>
          <a:bodyPr vert="horz" wrap="square" lIns="0" tIns="13335" rIns="0" bIns="0" rtlCol="0">
            <a:spAutoFit/>
          </a:bodyPr>
          <a:lstStyle/>
          <a:p>
            <a:pPr marL="12700">
              <a:lnSpc>
                <a:spcPct val="100000"/>
              </a:lnSpc>
              <a:spcBef>
                <a:spcPts val="105"/>
              </a:spcBef>
            </a:pPr>
            <a:r>
              <a:rPr lang="en-US" sz="1600" b="1" dirty="0" smtClean="0">
                <a:latin typeface="Calibri"/>
                <a:cs typeface="Calibri"/>
              </a:rPr>
              <a:t> </a:t>
            </a:r>
            <a:r>
              <a:rPr sz="1600" b="1" dirty="0" smtClean="0">
                <a:latin typeface="Calibri"/>
                <a:cs typeface="Calibri"/>
              </a:rPr>
              <a:t>(181</a:t>
            </a:r>
            <a:r>
              <a:rPr lang="en-US" sz="1600" b="1" dirty="0" smtClean="0">
                <a:latin typeface="Calibri"/>
                <a:cs typeface="Calibri"/>
              </a:rPr>
              <a:t>38</a:t>
            </a:r>
            <a:r>
              <a:rPr sz="1600" b="1" dirty="0" smtClean="0">
                <a:latin typeface="Calibri"/>
                <a:cs typeface="Calibri"/>
              </a:rPr>
              <a:t>),</a:t>
            </a:r>
            <a:endParaRPr sz="1600" dirty="0">
              <a:latin typeface="Calibri"/>
              <a:cs typeface="Calibri"/>
            </a:endParaRPr>
          </a:p>
        </p:txBody>
      </p:sp>
      <p:sp>
        <p:nvSpPr>
          <p:cNvPr id="6" name="object 6"/>
          <p:cNvSpPr txBox="1"/>
          <p:nvPr/>
        </p:nvSpPr>
        <p:spPr>
          <a:xfrm>
            <a:off x="4154216" y="5706159"/>
            <a:ext cx="1094504" cy="259686"/>
          </a:xfrm>
          <a:prstGeom prst="rect">
            <a:avLst/>
          </a:prstGeom>
        </p:spPr>
        <p:txBody>
          <a:bodyPr vert="horz" wrap="square" lIns="0" tIns="13335" rIns="0" bIns="0" rtlCol="0">
            <a:spAutoFit/>
          </a:bodyPr>
          <a:lstStyle/>
          <a:p>
            <a:pPr marL="12700">
              <a:lnSpc>
                <a:spcPct val="100000"/>
              </a:lnSpc>
              <a:spcBef>
                <a:spcPts val="105"/>
              </a:spcBef>
            </a:pPr>
            <a:r>
              <a:rPr lang="en-US" sz="1600" b="1" spc="-20" dirty="0" smtClean="0">
                <a:latin typeface="Calibri"/>
                <a:cs typeface="Calibri"/>
              </a:rPr>
              <a:t>SHAILENDRA</a:t>
            </a:r>
            <a:endParaRPr sz="1600" dirty="0">
              <a:latin typeface="Calibri"/>
              <a:cs typeface="Calibri"/>
            </a:endParaRPr>
          </a:p>
        </p:txBody>
      </p:sp>
      <p:sp>
        <p:nvSpPr>
          <p:cNvPr id="7" name="object 7"/>
          <p:cNvSpPr txBox="1"/>
          <p:nvPr/>
        </p:nvSpPr>
        <p:spPr>
          <a:xfrm>
            <a:off x="5248719" y="5706159"/>
            <a:ext cx="1607744" cy="259686"/>
          </a:xfrm>
          <a:prstGeom prst="rect">
            <a:avLst/>
          </a:prstGeom>
        </p:spPr>
        <p:txBody>
          <a:bodyPr vert="horz" wrap="square" lIns="0" tIns="13335" rIns="0" bIns="0" rtlCol="0">
            <a:spAutoFit/>
          </a:bodyPr>
          <a:lstStyle/>
          <a:p>
            <a:pPr marL="12700">
              <a:lnSpc>
                <a:spcPct val="100000"/>
              </a:lnSpc>
              <a:spcBef>
                <a:spcPts val="105"/>
              </a:spcBef>
            </a:pPr>
            <a:r>
              <a:rPr sz="1600" b="1" spc="-20" dirty="0" smtClean="0">
                <a:latin typeface="Calibri"/>
                <a:cs typeface="Calibri"/>
              </a:rPr>
              <a:t>K</a:t>
            </a:r>
            <a:r>
              <a:rPr sz="1600" b="1" spc="10" dirty="0" smtClean="0">
                <a:latin typeface="Calibri"/>
                <a:cs typeface="Calibri"/>
              </a:rPr>
              <a:t>U</a:t>
            </a:r>
            <a:r>
              <a:rPr sz="1600" b="1" spc="-10" dirty="0" smtClean="0">
                <a:latin typeface="Calibri"/>
                <a:cs typeface="Calibri"/>
              </a:rPr>
              <a:t>M</a:t>
            </a:r>
            <a:r>
              <a:rPr sz="1600" b="1" spc="5" dirty="0" smtClean="0">
                <a:latin typeface="Calibri"/>
                <a:cs typeface="Calibri"/>
              </a:rPr>
              <a:t>A</a:t>
            </a:r>
            <a:r>
              <a:rPr sz="1600" b="1" dirty="0" smtClean="0">
                <a:latin typeface="Calibri"/>
                <a:cs typeface="Calibri"/>
              </a:rPr>
              <a:t>R</a:t>
            </a:r>
            <a:r>
              <a:rPr lang="en-US" sz="1600" b="1" dirty="0" smtClean="0">
                <a:latin typeface="Calibri"/>
                <a:cs typeface="Calibri"/>
              </a:rPr>
              <a:t> (18145)</a:t>
            </a:r>
            <a:endParaRPr sz="1600" dirty="0">
              <a:latin typeface="Calibri"/>
              <a:cs typeface="Calibri"/>
            </a:endParaRPr>
          </a:p>
        </p:txBody>
      </p:sp>
      <p:sp>
        <p:nvSpPr>
          <p:cNvPr id="8" name="object 8"/>
          <p:cNvSpPr txBox="1"/>
          <p:nvPr/>
        </p:nvSpPr>
        <p:spPr>
          <a:xfrm>
            <a:off x="896232" y="5969059"/>
            <a:ext cx="3007100" cy="259686"/>
          </a:xfrm>
          <a:prstGeom prst="rect">
            <a:avLst/>
          </a:prstGeom>
        </p:spPr>
        <p:txBody>
          <a:bodyPr vert="horz" wrap="square" lIns="0" tIns="13335" rIns="0" bIns="0" rtlCol="0">
            <a:spAutoFit/>
          </a:bodyPr>
          <a:lstStyle/>
          <a:p>
            <a:pPr marL="12700">
              <a:lnSpc>
                <a:spcPct val="100000"/>
              </a:lnSpc>
              <a:spcBef>
                <a:spcPts val="105"/>
              </a:spcBef>
            </a:pPr>
            <a:r>
              <a:rPr lang="en-US" sz="1600" b="1" spc="-5" dirty="0" smtClean="0">
                <a:latin typeface="Calibri"/>
                <a:cs typeface="Calibri"/>
              </a:rPr>
              <a:t>VIJAY  </a:t>
            </a:r>
            <a:r>
              <a:rPr sz="1600" b="1" spc="-5" dirty="0" smtClean="0">
                <a:latin typeface="Calibri"/>
                <a:cs typeface="Calibri"/>
              </a:rPr>
              <a:t>KUMAR</a:t>
            </a:r>
            <a:r>
              <a:rPr lang="en-US" sz="1600" b="1" spc="-5" dirty="0" smtClean="0">
                <a:latin typeface="Calibri"/>
                <a:cs typeface="Calibri"/>
              </a:rPr>
              <a:t> </a:t>
            </a:r>
            <a:r>
              <a:rPr sz="1600" b="1" spc="-5" dirty="0" smtClean="0">
                <a:latin typeface="Calibri"/>
                <a:cs typeface="Calibri"/>
              </a:rPr>
              <a:t>(18146</a:t>
            </a:r>
            <a:r>
              <a:rPr sz="1600" b="1" spc="-5" dirty="0">
                <a:latin typeface="Calibri"/>
                <a:cs typeface="Calibri"/>
              </a:rPr>
              <a:t>),</a:t>
            </a:r>
            <a:endParaRPr sz="1600" dirty="0">
              <a:latin typeface="Calibri"/>
              <a:cs typeface="Calibri"/>
            </a:endParaRPr>
          </a:p>
        </p:txBody>
      </p:sp>
      <p:sp>
        <p:nvSpPr>
          <p:cNvPr id="9" name="object 9"/>
          <p:cNvSpPr txBox="1"/>
          <p:nvPr/>
        </p:nvSpPr>
        <p:spPr>
          <a:xfrm>
            <a:off x="2886403" y="5943931"/>
            <a:ext cx="1516336" cy="259686"/>
          </a:xfrm>
          <a:prstGeom prst="rect">
            <a:avLst/>
          </a:prstGeom>
        </p:spPr>
        <p:txBody>
          <a:bodyPr vert="horz" wrap="square" lIns="0" tIns="13335" rIns="0" bIns="0" rtlCol="0">
            <a:spAutoFit/>
          </a:bodyPr>
          <a:lstStyle/>
          <a:p>
            <a:pPr marL="12700">
              <a:lnSpc>
                <a:spcPct val="100000"/>
              </a:lnSpc>
              <a:spcBef>
                <a:spcPts val="105"/>
              </a:spcBef>
              <a:tabLst>
                <a:tab pos="755650" algn="l"/>
                <a:tab pos="1203325" algn="l"/>
              </a:tabLst>
            </a:pPr>
            <a:r>
              <a:rPr sz="1600" spc="-10" dirty="0">
                <a:latin typeface="Calibri"/>
                <a:cs typeface="Calibri"/>
              </a:rPr>
              <a:t>c</a:t>
            </a:r>
            <a:r>
              <a:rPr sz="1600" dirty="0">
                <a:latin typeface="Calibri"/>
                <a:cs typeface="Calibri"/>
              </a:rPr>
              <a:t>a</a:t>
            </a:r>
            <a:r>
              <a:rPr sz="1600" spc="-15" dirty="0">
                <a:latin typeface="Calibri"/>
                <a:cs typeface="Calibri"/>
              </a:rPr>
              <a:t>r</a:t>
            </a:r>
            <a:r>
              <a:rPr sz="1600" spc="-10" dirty="0">
                <a:latin typeface="Calibri"/>
                <a:cs typeface="Calibri"/>
              </a:rPr>
              <a:t>rie</a:t>
            </a:r>
            <a:r>
              <a:rPr sz="1600" dirty="0">
                <a:latin typeface="Calibri"/>
                <a:cs typeface="Calibri"/>
              </a:rPr>
              <a:t>d	</a:t>
            </a:r>
            <a:r>
              <a:rPr sz="1600" spc="-10" dirty="0">
                <a:latin typeface="Calibri"/>
                <a:cs typeface="Calibri"/>
              </a:rPr>
              <a:t>o</a:t>
            </a:r>
            <a:r>
              <a:rPr sz="1600" spc="-5" dirty="0">
                <a:latin typeface="Calibri"/>
                <a:cs typeface="Calibri"/>
              </a:rPr>
              <a:t>u</a:t>
            </a:r>
            <a:r>
              <a:rPr sz="1600" dirty="0">
                <a:latin typeface="Calibri"/>
                <a:cs typeface="Calibri"/>
              </a:rPr>
              <a:t>t	</a:t>
            </a:r>
            <a:r>
              <a:rPr sz="1600" spc="-15" dirty="0">
                <a:latin typeface="Calibri"/>
                <a:cs typeface="Calibri"/>
              </a:rPr>
              <a:t>t</a:t>
            </a:r>
            <a:r>
              <a:rPr sz="1600" spc="-5" dirty="0">
                <a:latin typeface="Calibri"/>
                <a:cs typeface="Calibri"/>
              </a:rPr>
              <a:t>he</a:t>
            </a:r>
            <a:endParaRPr sz="1600" dirty="0">
              <a:latin typeface="Calibri"/>
              <a:cs typeface="Calibri"/>
            </a:endParaRPr>
          </a:p>
        </p:txBody>
      </p:sp>
      <p:sp>
        <p:nvSpPr>
          <p:cNvPr id="11" name="object 11"/>
          <p:cNvSpPr txBox="1"/>
          <p:nvPr/>
        </p:nvSpPr>
        <p:spPr>
          <a:xfrm>
            <a:off x="950402" y="6245304"/>
            <a:ext cx="4547489" cy="259686"/>
          </a:xfrm>
          <a:prstGeom prst="rect">
            <a:avLst/>
          </a:prstGeom>
        </p:spPr>
        <p:txBody>
          <a:bodyPr vert="horz" wrap="square" lIns="0" tIns="13335" rIns="0" bIns="0" rtlCol="0">
            <a:spAutoFit/>
          </a:bodyPr>
          <a:lstStyle/>
          <a:p>
            <a:pPr marL="12700">
              <a:lnSpc>
                <a:spcPct val="100000"/>
              </a:lnSpc>
              <a:spcBef>
                <a:spcPts val="105"/>
              </a:spcBef>
              <a:tabLst>
                <a:tab pos="633730" algn="l"/>
                <a:tab pos="1352550" algn="l"/>
                <a:tab pos="2129790" algn="l"/>
              </a:tabLst>
            </a:pPr>
            <a:r>
              <a:rPr lang="en-US" sz="1600" spc="10" dirty="0" smtClean="0">
                <a:latin typeface="Calibri"/>
                <a:cs typeface="Calibri"/>
              </a:rPr>
              <a:t> this </a:t>
            </a:r>
            <a:r>
              <a:rPr sz="1600" spc="10" dirty="0" smtClean="0">
                <a:latin typeface="Calibri"/>
                <a:cs typeface="Calibri"/>
              </a:rPr>
              <a:t>m</a:t>
            </a:r>
            <a:r>
              <a:rPr sz="1600" dirty="0" smtClean="0">
                <a:latin typeface="Calibri"/>
                <a:cs typeface="Calibri"/>
              </a:rPr>
              <a:t>aj</a:t>
            </a:r>
            <a:r>
              <a:rPr sz="1600" spc="-10" dirty="0" smtClean="0">
                <a:latin typeface="Calibri"/>
                <a:cs typeface="Calibri"/>
              </a:rPr>
              <a:t>o</a:t>
            </a:r>
            <a:r>
              <a:rPr sz="1600" dirty="0" smtClean="0">
                <a:latin typeface="Calibri"/>
                <a:cs typeface="Calibri"/>
              </a:rPr>
              <a:t>r</a:t>
            </a:r>
            <a:r>
              <a:rPr lang="en-US" sz="1600" dirty="0">
                <a:latin typeface="Calibri"/>
                <a:cs typeface="Calibri"/>
              </a:rPr>
              <a:t> </a:t>
            </a:r>
            <a:r>
              <a:rPr lang="en-US" sz="1600" dirty="0" smtClean="0">
                <a:latin typeface="Calibri"/>
                <a:cs typeface="Calibri"/>
              </a:rPr>
              <a:t> </a:t>
            </a:r>
            <a:r>
              <a:rPr sz="1600" spc="-5" dirty="0" smtClean="0">
                <a:latin typeface="Calibri"/>
                <a:cs typeface="Calibri"/>
              </a:rPr>
              <a:t>p</a:t>
            </a:r>
            <a:r>
              <a:rPr sz="1600" spc="-15" dirty="0" smtClean="0">
                <a:latin typeface="Calibri"/>
                <a:cs typeface="Calibri"/>
              </a:rPr>
              <a:t>r</a:t>
            </a:r>
            <a:r>
              <a:rPr sz="1600" spc="-10" dirty="0" smtClean="0">
                <a:latin typeface="Calibri"/>
                <a:cs typeface="Calibri"/>
              </a:rPr>
              <a:t>o</a:t>
            </a:r>
            <a:r>
              <a:rPr sz="1600" spc="-5" dirty="0" smtClean="0">
                <a:latin typeface="Calibri"/>
                <a:cs typeface="Calibri"/>
              </a:rPr>
              <a:t>j</a:t>
            </a:r>
            <a:r>
              <a:rPr sz="1600" spc="-15" dirty="0" smtClean="0">
                <a:latin typeface="Calibri"/>
                <a:cs typeface="Calibri"/>
              </a:rPr>
              <a:t>e</a:t>
            </a:r>
            <a:r>
              <a:rPr sz="1600" spc="-10" dirty="0" smtClean="0">
                <a:latin typeface="Calibri"/>
                <a:cs typeface="Calibri"/>
              </a:rPr>
              <a:t>c</a:t>
            </a:r>
            <a:r>
              <a:rPr sz="1600" dirty="0" smtClean="0">
                <a:latin typeface="Calibri"/>
                <a:cs typeface="Calibri"/>
              </a:rPr>
              <a:t>t</a:t>
            </a:r>
            <a:r>
              <a:rPr lang="en-US" sz="1600" dirty="0">
                <a:latin typeface="Calibri"/>
                <a:cs typeface="Calibri"/>
              </a:rPr>
              <a:t> </a:t>
            </a:r>
            <a:r>
              <a:rPr lang="en-US" sz="1600" dirty="0" smtClean="0">
                <a:latin typeface="Calibri"/>
                <a:cs typeface="Calibri"/>
              </a:rPr>
              <a:t> </a:t>
            </a:r>
            <a:r>
              <a:rPr sz="1600" spc="-10" dirty="0" smtClean="0">
                <a:latin typeface="Calibri"/>
                <a:cs typeface="Calibri"/>
              </a:rPr>
              <a:t>e</a:t>
            </a:r>
            <a:r>
              <a:rPr sz="1600" spc="-5" dirty="0" smtClean="0">
                <a:latin typeface="Calibri"/>
                <a:cs typeface="Calibri"/>
              </a:rPr>
              <a:t>n</a:t>
            </a:r>
            <a:r>
              <a:rPr sz="1600" spc="-20" dirty="0" smtClean="0">
                <a:latin typeface="Calibri"/>
                <a:cs typeface="Calibri"/>
              </a:rPr>
              <a:t>t</a:t>
            </a:r>
            <a:r>
              <a:rPr sz="1600" spc="10" dirty="0" smtClean="0">
                <a:latin typeface="Calibri"/>
                <a:cs typeface="Calibri"/>
              </a:rPr>
              <a:t>i</a:t>
            </a:r>
            <a:r>
              <a:rPr sz="1600" spc="-15" dirty="0" smtClean="0">
                <a:latin typeface="Calibri"/>
                <a:cs typeface="Calibri"/>
              </a:rPr>
              <a:t>t</a:t>
            </a:r>
            <a:r>
              <a:rPr sz="1600" spc="-10" dirty="0" smtClean="0">
                <a:latin typeface="Calibri"/>
                <a:cs typeface="Calibri"/>
              </a:rPr>
              <a:t>le</a:t>
            </a:r>
            <a:r>
              <a:rPr sz="1600" dirty="0" smtClean="0">
                <a:latin typeface="Calibri"/>
                <a:cs typeface="Calibri"/>
              </a:rPr>
              <a:t>d</a:t>
            </a:r>
            <a:r>
              <a:rPr lang="en-US" sz="1600" dirty="0">
                <a:latin typeface="Calibri"/>
                <a:cs typeface="Calibri"/>
              </a:rPr>
              <a:t> </a:t>
            </a:r>
            <a:endParaRPr sz="1600" dirty="0">
              <a:latin typeface="Calibri"/>
              <a:cs typeface="Calibri"/>
            </a:endParaRPr>
          </a:p>
        </p:txBody>
      </p:sp>
      <p:sp>
        <p:nvSpPr>
          <p:cNvPr id="12" name="object 12"/>
          <p:cNvSpPr txBox="1"/>
          <p:nvPr/>
        </p:nvSpPr>
        <p:spPr>
          <a:xfrm>
            <a:off x="896232" y="6375147"/>
            <a:ext cx="5886570" cy="2149435"/>
          </a:xfrm>
          <a:prstGeom prst="rect">
            <a:avLst/>
          </a:prstGeom>
        </p:spPr>
        <p:txBody>
          <a:bodyPr vert="horz" wrap="square" lIns="0" tIns="143510" rIns="0" bIns="0" rtlCol="0">
            <a:spAutoFit/>
          </a:bodyPr>
          <a:lstStyle/>
          <a:p>
            <a:pPr marL="12700" algn="just">
              <a:lnSpc>
                <a:spcPct val="100000"/>
              </a:lnSpc>
              <a:spcBef>
                <a:spcPts val="1130"/>
              </a:spcBef>
            </a:pPr>
            <a:r>
              <a:rPr lang="en-US" sz="1600" b="1" dirty="0" smtClean="0">
                <a:solidFill>
                  <a:schemeClr val="tx1"/>
                </a:solidFill>
                <a:latin typeface="Aparajita" pitchFamily="18" charset="0"/>
                <a:cs typeface="Aparajita" pitchFamily="18" charset="0"/>
              </a:rPr>
              <a:t>              “SENTIMENT ANALYSIS </a:t>
            </a:r>
            <a:r>
              <a:rPr lang="en-US" sz="1600" b="1" dirty="0">
                <a:latin typeface="Aparajita" pitchFamily="18" charset="0"/>
                <a:cs typeface="Aparajita" pitchFamily="18" charset="0"/>
              </a:rPr>
              <a:t> </a:t>
            </a:r>
            <a:r>
              <a:rPr lang="en-US" sz="1600" b="1" dirty="0" smtClean="0">
                <a:latin typeface="Aparajita" pitchFamily="18" charset="0"/>
                <a:cs typeface="Aparajita" pitchFamily="18" charset="0"/>
              </a:rPr>
              <a:t>USING</a:t>
            </a:r>
            <a:r>
              <a:rPr lang="en-US" sz="2400" b="1" dirty="0" smtClean="0">
                <a:latin typeface="Aparajita" pitchFamily="18" charset="0"/>
                <a:cs typeface="Aparajita" pitchFamily="18" charset="0"/>
              </a:rPr>
              <a:t> </a:t>
            </a:r>
            <a:r>
              <a:rPr lang="en-US" sz="1600" b="1" dirty="0">
                <a:latin typeface="Aparajita" pitchFamily="18" charset="0"/>
                <a:cs typeface="Aparajita" pitchFamily="18" charset="0"/>
              </a:rPr>
              <a:t>SOCIAL MEDIA</a:t>
            </a:r>
            <a:r>
              <a:rPr lang="en-US" sz="2400" b="1" dirty="0">
                <a:latin typeface="Aparajita" pitchFamily="18" charset="0"/>
                <a:cs typeface="Aparajita" pitchFamily="18" charset="0"/>
              </a:rPr>
              <a:t> </a:t>
            </a:r>
            <a:r>
              <a:rPr sz="1600" b="1" spc="-5" dirty="0" smtClean="0">
                <a:latin typeface="Calibri"/>
                <a:cs typeface="Calibri"/>
              </a:rPr>
              <a:t>”.</a:t>
            </a:r>
            <a:endParaRPr sz="1600" dirty="0">
              <a:latin typeface="Calibri"/>
              <a:cs typeface="Calibri"/>
            </a:endParaRPr>
          </a:p>
          <a:p>
            <a:pPr marL="12700" marR="5080" algn="just">
              <a:lnSpc>
                <a:spcPct val="101800"/>
              </a:lnSpc>
              <a:spcBef>
                <a:spcPts val="994"/>
              </a:spcBef>
            </a:pPr>
            <a:r>
              <a:rPr sz="1600" dirty="0">
                <a:latin typeface="Times New Roman" pitchFamily="18" charset="0"/>
                <a:cs typeface="Times New Roman" pitchFamily="18" charset="0"/>
              </a:rPr>
              <a:t>For </a:t>
            </a:r>
            <a:r>
              <a:rPr sz="1600" spc="-5" dirty="0">
                <a:latin typeface="Times New Roman" pitchFamily="18" charset="0"/>
                <a:cs typeface="Times New Roman" pitchFamily="18" charset="0"/>
              </a:rPr>
              <a:t>the </a:t>
            </a:r>
            <a:r>
              <a:rPr sz="1600" dirty="0">
                <a:latin typeface="Times New Roman" pitchFamily="18" charset="0"/>
                <a:cs typeface="Times New Roman" pitchFamily="18" charset="0"/>
              </a:rPr>
              <a:t>award </a:t>
            </a:r>
            <a:r>
              <a:rPr sz="1600" spc="-5" dirty="0">
                <a:latin typeface="Times New Roman" pitchFamily="18" charset="0"/>
                <a:cs typeface="Times New Roman" pitchFamily="18" charset="0"/>
              </a:rPr>
              <a:t>of </a:t>
            </a:r>
            <a:r>
              <a:rPr sz="1600" b="1" dirty="0">
                <a:latin typeface="Times New Roman" pitchFamily="18" charset="0"/>
                <a:cs typeface="Times New Roman" pitchFamily="18" charset="0"/>
              </a:rPr>
              <a:t>“Bachelor of </a:t>
            </a:r>
            <a:r>
              <a:rPr sz="1600" b="1" spc="-5" dirty="0">
                <a:latin typeface="Times New Roman" pitchFamily="18" charset="0"/>
                <a:cs typeface="Times New Roman" pitchFamily="18" charset="0"/>
              </a:rPr>
              <a:t>Technology</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in Computer Science </a:t>
            </a:r>
            <a:r>
              <a:rPr sz="1600" b="1" spc="5" dirty="0">
                <a:latin typeface="Times New Roman" pitchFamily="18" charset="0"/>
                <a:cs typeface="Times New Roman" pitchFamily="18" charset="0"/>
              </a:rPr>
              <a:t>&amp; </a:t>
            </a:r>
            <a:r>
              <a:rPr sz="1600" b="1" spc="10" dirty="0">
                <a:latin typeface="Times New Roman" pitchFamily="18" charset="0"/>
                <a:cs typeface="Times New Roman" pitchFamily="18" charset="0"/>
              </a:rPr>
              <a:t> </a:t>
            </a:r>
            <a:r>
              <a:rPr sz="1600" b="1" dirty="0">
                <a:latin typeface="Times New Roman" pitchFamily="18" charset="0"/>
                <a:cs typeface="Times New Roman" pitchFamily="18" charset="0"/>
              </a:rPr>
              <a:t>Engineering”</a:t>
            </a:r>
            <a:r>
              <a:rPr sz="1600" b="1" spc="5" dirty="0">
                <a:latin typeface="Times New Roman" pitchFamily="18" charset="0"/>
                <a:cs typeface="Times New Roman" pitchFamily="18" charset="0"/>
              </a:rPr>
              <a:t> </a:t>
            </a:r>
            <a:r>
              <a:rPr sz="1600" b="1" spc="-5" dirty="0">
                <a:latin typeface="Times New Roman" pitchFamily="18" charset="0"/>
                <a:cs typeface="Times New Roman" pitchFamily="18" charset="0"/>
              </a:rPr>
              <a:t>from</a:t>
            </a:r>
            <a:r>
              <a:rPr sz="1600" b="1" dirty="0">
                <a:latin typeface="Times New Roman" pitchFamily="18" charset="0"/>
                <a:cs typeface="Times New Roman" pitchFamily="18" charset="0"/>
              </a:rPr>
              <a:t> “IET,</a:t>
            </a:r>
            <a:r>
              <a:rPr sz="1600" b="1" spc="5" dirty="0">
                <a:latin typeface="Times New Roman" pitchFamily="18" charset="0"/>
                <a:cs typeface="Times New Roman" pitchFamily="18" charset="0"/>
              </a:rPr>
              <a:t> </a:t>
            </a:r>
            <a:r>
              <a:rPr sz="1600" b="1" dirty="0">
                <a:latin typeface="Times New Roman" pitchFamily="18" charset="0"/>
                <a:cs typeface="Times New Roman" pitchFamily="18" charset="0"/>
              </a:rPr>
              <a:t>DR.</a:t>
            </a:r>
            <a:r>
              <a:rPr sz="1600" b="1" spc="5" dirty="0">
                <a:latin typeface="Times New Roman" pitchFamily="18" charset="0"/>
                <a:cs typeface="Times New Roman" pitchFamily="18" charset="0"/>
              </a:rPr>
              <a:t> </a:t>
            </a:r>
            <a:r>
              <a:rPr sz="1600" b="1" spc="-5" dirty="0">
                <a:latin typeface="Times New Roman" pitchFamily="18" charset="0"/>
                <a:cs typeface="Times New Roman" pitchFamily="18" charset="0"/>
              </a:rPr>
              <a:t>Rammanohar</a:t>
            </a:r>
            <a:r>
              <a:rPr sz="1600" b="1" dirty="0">
                <a:latin typeface="Times New Roman" pitchFamily="18" charset="0"/>
                <a:cs typeface="Times New Roman" pitchFamily="18" charset="0"/>
              </a:rPr>
              <a:t> </a:t>
            </a:r>
            <a:r>
              <a:rPr sz="1600" b="1" spc="-5" dirty="0">
                <a:latin typeface="Times New Roman" pitchFamily="18" charset="0"/>
                <a:cs typeface="Times New Roman" pitchFamily="18" charset="0"/>
              </a:rPr>
              <a:t>Lohia</a:t>
            </a:r>
            <a:r>
              <a:rPr sz="1600" b="1" dirty="0">
                <a:latin typeface="Times New Roman" pitchFamily="18" charset="0"/>
                <a:cs typeface="Times New Roman" pitchFamily="18" charset="0"/>
              </a:rPr>
              <a:t> Avadh</a:t>
            </a:r>
            <a:r>
              <a:rPr sz="1600" b="1" spc="5" dirty="0">
                <a:latin typeface="Times New Roman" pitchFamily="18" charset="0"/>
                <a:cs typeface="Times New Roman" pitchFamily="18" charset="0"/>
              </a:rPr>
              <a:t> </a:t>
            </a:r>
            <a:r>
              <a:rPr sz="1600" b="1" spc="-5" dirty="0">
                <a:latin typeface="Times New Roman" pitchFamily="18" charset="0"/>
                <a:cs typeface="Times New Roman" pitchFamily="18" charset="0"/>
              </a:rPr>
              <a:t>University, </a:t>
            </a:r>
            <a:r>
              <a:rPr sz="1600" b="1" spc="-350" dirty="0">
                <a:latin typeface="Times New Roman" pitchFamily="18" charset="0"/>
                <a:cs typeface="Times New Roman" pitchFamily="18" charset="0"/>
              </a:rPr>
              <a:t> </a:t>
            </a:r>
            <a:r>
              <a:rPr sz="1600" b="1" dirty="0">
                <a:latin typeface="Times New Roman" pitchFamily="18" charset="0"/>
                <a:cs typeface="Times New Roman" pitchFamily="18" charset="0"/>
              </a:rPr>
              <a:t>Ayodhya”</a:t>
            </a:r>
            <a:r>
              <a:rPr sz="1600" b="1" spc="5" dirty="0">
                <a:latin typeface="Times New Roman" pitchFamily="18" charset="0"/>
                <a:cs typeface="Times New Roman" pitchFamily="18" charset="0"/>
              </a:rPr>
              <a:t> </a:t>
            </a:r>
            <a:r>
              <a:rPr sz="1600" spc="-5" dirty="0">
                <a:latin typeface="Times New Roman" pitchFamily="18" charset="0"/>
                <a:cs typeface="Times New Roman" pitchFamily="18" charset="0"/>
              </a:rPr>
              <a:t>under</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my</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supervision,the</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project</a:t>
            </a:r>
            <a:r>
              <a:rPr sz="1600" spc="-5" dirty="0">
                <a:latin typeface="Times New Roman" pitchFamily="18" charset="0"/>
                <a:cs typeface="Times New Roman" pitchFamily="18" charset="0"/>
              </a:rPr>
              <a:t> embodies</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results</a:t>
            </a:r>
            <a:r>
              <a:rPr sz="1600" spc="345" dirty="0">
                <a:latin typeface="Times New Roman" pitchFamily="18" charset="0"/>
                <a:cs typeface="Times New Roman" pitchFamily="18" charset="0"/>
              </a:rPr>
              <a:t> </a:t>
            </a:r>
            <a:r>
              <a:rPr sz="1600" spc="-5" dirty="0">
                <a:latin typeface="Times New Roman" pitchFamily="18" charset="0"/>
                <a:cs typeface="Times New Roman" pitchFamily="18" charset="0"/>
              </a:rPr>
              <a:t>of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original</a:t>
            </a:r>
            <a:r>
              <a:rPr sz="1600" dirty="0">
                <a:latin typeface="Times New Roman" pitchFamily="18" charset="0"/>
                <a:cs typeface="Times New Roman" pitchFamily="18" charset="0"/>
              </a:rPr>
              <a:t> work</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and</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studies</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carried</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out</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by</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students</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himself</a:t>
            </a:r>
            <a:r>
              <a:rPr sz="1600" dirty="0">
                <a:latin typeface="Times New Roman" pitchFamily="18" charset="0"/>
                <a:cs typeface="Times New Roman" pitchFamily="18" charset="0"/>
              </a:rPr>
              <a:t> and</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the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content of project </a:t>
            </a:r>
            <a:r>
              <a:rPr sz="1600" dirty="0">
                <a:latin typeface="Times New Roman" pitchFamily="18" charset="0"/>
                <a:cs typeface="Times New Roman" pitchFamily="18" charset="0"/>
              </a:rPr>
              <a:t>do </a:t>
            </a:r>
            <a:r>
              <a:rPr sz="1600" spc="5" dirty="0">
                <a:latin typeface="Times New Roman" pitchFamily="18" charset="0"/>
                <a:cs typeface="Times New Roman" pitchFamily="18" charset="0"/>
              </a:rPr>
              <a:t>not </a:t>
            </a:r>
            <a:r>
              <a:rPr sz="1600" dirty="0">
                <a:latin typeface="Times New Roman" pitchFamily="18" charset="0"/>
                <a:cs typeface="Times New Roman" pitchFamily="18" charset="0"/>
              </a:rPr>
              <a:t>from </a:t>
            </a:r>
            <a:r>
              <a:rPr sz="1600" spc="-5" dirty="0">
                <a:latin typeface="Times New Roman" pitchFamily="18" charset="0"/>
                <a:cs typeface="Times New Roman" pitchFamily="18" charset="0"/>
              </a:rPr>
              <a:t>basic for </a:t>
            </a:r>
            <a:r>
              <a:rPr sz="1600" spc="5" dirty="0">
                <a:latin typeface="Times New Roman" pitchFamily="18" charset="0"/>
                <a:cs typeface="Times New Roman" pitchFamily="18" charset="0"/>
              </a:rPr>
              <a:t>any </a:t>
            </a:r>
            <a:r>
              <a:rPr sz="1600" spc="-5" dirty="0">
                <a:latin typeface="Times New Roman" pitchFamily="18" charset="0"/>
                <a:cs typeface="Times New Roman" pitchFamily="18" charset="0"/>
              </a:rPr>
              <a:t>degree to candidate </a:t>
            </a:r>
            <a:r>
              <a:rPr sz="1600" spc="5" dirty="0">
                <a:latin typeface="Times New Roman" pitchFamily="18" charset="0"/>
                <a:cs typeface="Times New Roman" pitchFamily="18" charset="0"/>
              </a:rPr>
              <a:t>or </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anybody</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else</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from</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this </a:t>
            </a:r>
            <a:r>
              <a:rPr sz="1600" spc="5" dirty="0">
                <a:latin typeface="Times New Roman" pitchFamily="18" charset="0"/>
                <a:cs typeface="Times New Roman" pitchFamily="18" charset="0"/>
              </a:rPr>
              <a:t>or</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any</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other institution/university.</a:t>
            </a:r>
            <a:endParaRPr sz="1600" dirty="0">
              <a:latin typeface="Times New Roman" pitchFamily="18" charset="0"/>
              <a:cs typeface="Times New Roman" pitchFamily="18" charset="0"/>
            </a:endParaRPr>
          </a:p>
        </p:txBody>
      </p:sp>
      <p:sp>
        <p:nvSpPr>
          <p:cNvPr id="13" name="object 13"/>
          <p:cNvSpPr txBox="1"/>
          <p:nvPr/>
        </p:nvSpPr>
        <p:spPr>
          <a:xfrm>
            <a:off x="1009028" y="8970362"/>
            <a:ext cx="2394885" cy="22698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itchFamily="18" charset="0"/>
                <a:cs typeface="Times New Roman" pitchFamily="18" charset="0"/>
              </a:rPr>
              <a:t>INTERNAL</a:t>
            </a:r>
            <a:r>
              <a:rPr sz="1400" spc="-35" dirty="0">
                <a:latin typeface="Times New Roman" pitchFamily="18" charset="0"/>
                <a:cs typeface="Times New Roman" pitchFamily="18" charset="0"/>
              </a:rPr>
              <a:t> </a:t>
            </a:r>
            <a:r>
              <a:rPr sz="1400" spc="-10" dirty="0">
                <a:latin typeface="Times New Roman" pitchFamily="18" charset="0"/>
                <a:cs typeface="Times New Roman" pitchFamily="18" charset="0"/>
              </a:rPr>
              <a:t>EXAMINER</a:t>
            </a:r>
            <a:endParaRPr sz="1400" dirty="0">
              <a:latin typeface="Times New Roman" pitchFamily="18" charset="0"/>
              <a:cs typeface="Times New Roman" pitchFamily="18" charset="0"/>
            </a:endParaRPr>
          </a:p>
        </p:txBody>
      </p:sp>
      <p:sp>
        <p:nvSpPr>
          <p:cNvPr id="14" name="object 14"/>
          <p:cNvSpPr txBox="1"/>
          <p:nvPr/>
        </p:nvSpPr>
        <p:spPr>
          <a:xfrm>
            <a:off x="4796257" y="8970362"/>
            <a:ext cx="2131777" cy="22698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itchFamily="18" charset="0"/>
                <a:cs typeface="Times New Roman" pitchFamily="18" charset="0"/>
              </a:rPr>
              <a:t>EXTERNALEXAMINER</a:t>
            </a:r>
            <a:endParaRPr sz="1400" dirty="0">
              <a:latin typeface="Times New Roman" pitchFamily="18" charset="0"/>
              <a:cs typeface="Times New Roman" pitchFamily="18" charset="0"/>
            </a:endParaRPr>
          </a:p>
        </p:txBody>
      </p:sp>
      <p:sp>
        <p:nvSpPr>
          <p:cNvPr id="15" name="object 15"/>
          <p:cNvSpPr txBox="1"/>
          <p:nvPr/>
        </p:nvSpPr>
        <p:spPr>
          <a:xfrm>
            <a:off x="1044648" y="9369199"/>
            <a:ext cx="1841755" cy="226985"/>
          </a:xfrm>
          <a:prstGeom prst="rect">
            <a:avLst/>
          </a:prstGeom>
        </p:spPr>
        <p:txBody>
          <a:bodyPr vert="horz" wrap="square" lIns="0" tIns="11430" rIns="0" bIns="0" rtlCol="0">
            <a:spAutoFit/>
          </a:bodyPr>
          <a:lstStyle/>
          <a:p>
            <a:pPr marL="12700">
              <a:lnSpc>
                <a:spcPct val="100000"/>
              </a:lnSpc>
              <a:spcBef>
                <a:spcPts val="90"/>
              </a:spcBef>
            </a:pPr>
            <a:r>
              <a:rPr sz="1400" spc="-15" dirty="0">
                <a:latin typeface="Times New Roman" pitchFamily="18" charset="0"/>
                <a:cs typeface="Times New Roman" pitchFamily="18" charset="0"/>
              </a:rPr>
              <a:t>HOD</a:t>
            </a:r>
            <a:r>
              <a:rPr sz="1400" spc="5" dirty="0">
                <a:latin typeface="Times New Roman" pitchFamily="18" charset="0"/>
                <a:cs typeface="Times New Roman" pitchFamily="18" charset="0"/>
              </a:rPr>
              <a:t> </a:t>
            </a:r>
            <a:r>
              <a:rPr sz="1400" spc="-15" dirty="0">
                <a:latin typeface="Times New Roman" pitchFamily="18" charset="0"/>
                <a:cs typeface="Times New Roman" pitchFamily="18" charset="0"/>
              </a:rPr>
              <a:t>OF </a:t>
            </a:r>
            <a:r>
              <a:rPr sz="1400" spc="-5" dirty="0">
                <a:latin typeface="Times New Roman" pitchFamily="18" charset="0"/>
                <a:cs typeface="Times New Roman" pitchFamily="18" charset="0"/>
              </a:rPr>
              <a:t>C.S.E.</a:t>
            </a:r>
            <a:r>
              <a:rPr sz="1400" spc="-15" dirty="0">
                <a:latin typeface="Times New Roman" pitchFamily="18" charset="0"/>
                <a:cs typeface="Times New Roman" pitchFamily="18" charset="0"/>
              </a:rPr>
              <a:t> </a:t>
            </a:r>
            <a:r>
              <a:rPr sz="1400" spc="-5" dirty="0">
                <a:latin typeface="Times New Roman" pitchFamily="18" charset="0"/>
                <a:cs typeface="Times New Roman" pitchFamily="18" charset="0"/>
              </a:rPr>
              <a:t>DEPT.</a:t>
            </a:r>
            <a:endParaRPr sz="1400" dirty="0">
              <a:latin typeface="Times New Roman" pitchFamily="18" charset="0"/>
              <a:cs typeface="Times New Roman" pitchFamily="18" charset="0"/>
            </a:endParaRPr>
          </a:p>
        </p:txBody>
      </p:sp>
      <p:sp>
        <p:nvSpPr>
          <p:cNvPr id="16" name="object 16"/>
          <p:cNvSpPr txBox="1"/>
          <p:nvPr/>
        </p:nvSpPr>
        <p:spPr>
          <a:xfrm>
            <a:off x="4985035" y="9369199"/>
            <a:ext cx="1652535" cy="22698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pitchFamily="18" charset="0"/>
                <a:cs typeface="Times New Roman" pitchFamily="18" charset="0"/>
              </a:rPr>
              <a:t>PROJECT</a:t>
            </a:r>
            <a:r>
              <a:rPr sz="1400" spc="-65" dirty="0">
                <a:latin typeface="Times New Roman" pitchFamily="18" charset="0"/>
                <a:cs typeface="Times New Roman" pitchFamily="18" charset="0"/>
              </a:rPr>
              <a:t> </a:t>
            </a:r>
            <a:r>
              <a:rPr sz="1400" dirty="0">
                <a:latin typeface="Times New Roman" pitchFamily="18" charset="0"/>
                <a:cs typeface="Times New Roman" pitchFamily="18" charset="0"/>
              </a:rPr>
              <a:t>GUIDE:</a:t>
            </a:r>
          </a:p>
        </p:txBody>
      </p:sp>
      <p:sp>
        <p:nvSpPr>
          <p:cNvPr id="17" name="object 17"/>
          <p:cNvSpPr txBox="1"/>
          <p:nvPr/>
        </p:nvSpPr>
        <p:spPr>
          <a:xfrm>
            <a:off x="881391" y="9771574"/>
            <a:ext cx="2763180" cy="226985"/>
          </a:xfrm>
          <a:prstGeom prst="rect">
            <a:avLst/>
          </a:prstGeom>
        </p:spPr>
        <p:txBody>
          <a:bodyPr vert="horz" wrap="square" lIns="0" tIns="11430" rIns="0" bIns="0" rtlCol="0">
            <a:spAutoFit/>
          </a:bodyPr>
          <a:lstStyle/>
          <a:p>
            <a:pPr marL="12700">
              <a:lnSpc>
                <a:spcPct val="100000"/>
              </a:lnSpc>
              <a:spcBef>
                <a:spcPts val="90"/>
              </a:spcBef>
            </a:pPr>
            <a:r>
              <a:rPr sz="1400" spc="-5" dirty="0" smtClean="0">
                <a:latin typeface="Times New Roman" pitchFamily="18" charset="0"/>
                <a:cs typeface="Times New Roman" pitchFamily="18" charset="0"/>
              </a:rPr>
              <a:t>DR</a:t>
            </a:r>
            <a:r>
              <a:rPr lang="en-IN" sz="1400" spc="-5" dirty="0" smtClean="0">
                <a:latin typeface="Times New Roman" pitchFamily="18" charset="0"/>
                <a:cs typeface="Times New Roman" pitchFamily="18" charset="0"/>
              </a:rPr>
              <a:t> </a:t>
            </a:r>
            <a:r>
              <a:rPr sz="1400" spc="-5" dirty="0" smtClean="0">
                <a:latin typeface="Times New Roman" pitchFamily="18" charset="0"/>
                <a:cs typeface="Times New Roman" pitchFamily="18" charset="0"/>
              </a:rPr>
              <a:t>.</a:t>
            </a:r>
            <a:r>
              <a:rPr sz="1400" spc="-5" dirty="0">
                <a:latin typeface="Times New Roman" pitchFamily="18" charset="0"/>
                <a:cs typeface="Times New Roman" pitchFamily="18" charset="0"/>
              </a:rPr>
              <a:t>LOKENDRA</a:t>
            </a:r>
            <a:r>
              <a:rPr sz="1400" spc="-15" dirty="0">
                <a:latin typeface="Times New Roman" pitchFamily="18" charset="0"/>
                <a:cs typeface="Times New Roman" pitchFamily="18" charset="0"/>
              </a:rPr>
              <a:t> </a:t>
            </a:r>
            <a:r>
              <a:rPr sz="1400" spc="-10" dirty="0">
                <a:latin typeface="Times New Roman" pitchFamily="18" charset="0"/>
                <a:cs typeface="Times New Roman" pitchFamily="18" charset="0"/>
              </a:rPr>
              <a:t>SINGH</a:t>
            </a:r>
            <a:r>
              <a:rPr sz="1400" spc="-30" dirty="0">
                <a:latin typeface="Times New Roman" pitchFamily="18" charset="0"/>
                <a:cs typeface="Times New Roman" pitchFamily="18" charset="0"/>
              </a:rPr>
              <a:t> </a:t>
            </a:r>
            <a:r>
              <a:rPr lang="en-IN" sz="1400" spc="-30" dirty="0" smtClean="0">
                <a:latin typeface="Times New Roman" pitchFamily="18" charset="0"/>
                <a:cs typeface="Times New Roman" pitchFamily="18" charset="0"/>
              </a:rPr>
              <a:t> </a:t>
            </a:r>
            <a:r>
              <a:rPr sz="1400" spc="-5" dirty="0" smtClean="0">
                <a:latin typeface="Times New Roman" pitchFamily="18" charset="0"/>
                <a:cs typeface="Times New Roman" pitchFamily="18" charset="0"/>
              </a:rPr>
              <a:t>UMRAO</a:t>
            </a:r>
            <a:endParaRPr sz="1400" dirty="0">
              <a:latin typeface="Times New Roman" pitchFamily="18" charset="0"/>
              <a:cs typeface="Times New Roman" pitchFamily="18" charset="0"/>
            </a:endParaRPr>
          </a:p>
        </p:txBody>
      </p:sp>
      <p:sp>
        <p:nvSpPr>
          <p:cNvPr id="18" name="object 18"/>
          <p:cNvSpPr txBox="1"/>
          <p:nvPr/>
        </p:nvSpPr>
        <p:spPr>
          <a:xfrm>
            <a:off x="4636629" y="9771574"/>
            <a:ext cx="1794593" cy="226985"/>
          </a:xfrm>
          <a:prstGeom prst="rect">
            <a:avLst/>
          </a:prstGeom>
        </p:spPr>
        <p:txBody>
          <a:bodyPr vert="horz" wrap="square" lIns="0" tIns="11430" rIns="0" bIns="0" rtlCol="0">
            <a:spAutoFit/>
          </a:bodyPr>
          <a:lstStyle/>
          <a:p>
            <a:pPr marL="12700" algn="ctr">
              <a:lnSpc>
                <a:spcPct val="100000"/>
              </a:lnSpc>
              <a:spcBef>
                <a:spcPts val="90"/>
              </a:spcBef>
            </a:pPr>
            <a:r>
              <a:rPr lang="en-IN" sz="1400" spc="-35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ER</a:t>
            </a:r>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PIYUSH</a:t>
            </a:r>
            <a:r>
              <a:rPr lang="en-IN" sz="1400" b="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RAI</a:t>
            </a:r>
            <a:endParaRPr sz="1400" dirty="0">
              <a:latin typeface="Times New Roman" pitchFamily="18" charset="0"/>
              <a:cs typeface="Times New Roman" pitchFamily="18" charset="0"/>
            </a:endParaRPr>
          </a:p>
        </p:txBody>
      </p:sp>
      <p:pic>
        <p:nvPicPr>
          <p:cNvPr id="19" name="object 19"/>
          <p:cNvPicPr/>
          <p:nvPr/>
        </p:nvPicPr>
        <p:blipFill>
          <a:blip r:embed="rId2" cstate="print"/>
          <a:stretch>
            <a:fillRect/>
          </a:stretch>
        </p:blipFill>
        <p:spPr>
          <a:xfrm>
            <a:off x="2575631" y="2425546"/>
            <a:ext cx="2380835" cy="2289098"/>
          </a:xfrm>
          <a:prstGeom prst="rect">
            <a:avLst/>
          </a:prstGeom>
        </p:spPr>
      </p:pic>
      <p:sp>
        <p:nvSpPr>
          <p:cNvPr id="21" name="TextBox 20"/>
          <p:cNvSpPr txBox="1"/>
          <p:nvPr/>
        </p:nvSpPr>
        <p:spPr>
          <a:xfrm>
            <a:off x="4358214" y="5901983"/>
            <a:ext cx="2279355" cy="584775"/>
          </a:xfrm>
          <a:prstGeom prst="rect">
            <a:avLst/>
          </a:prstGeom>
          <a:noFill/>
        </p:spPr>
        <p:txBody>
          <a:bodyPr wrap="square" rtlCol="0">
            <a:spAutoFit/>
          </a:bodyPr>
          <a:lstStyle/>
          <a:p>
            <a:r>
              <a:rPr lang="en-US" sz="1600" spc="-5" dirty="0" smtClean="0">
                <a:cs typeface="Calibri"/>
              </a:rPr>
              <a:t>P</a:t>
            </a:r>
            <a:r>
              <a:rPr lang="en-US" sz="1600" spc="-15" dirty="0" smtClean="0">
                <a:cs typeface="Calibri"/>
              </a:rPr>
              <a:t>r</a:t>
            </a:r>
            <a:r>
              <a:rPr lang="en-US" sz="1600" spc="-10" dirty="0" smtClean="0">
                <a:cs typeface="Calibri"/>
              </a:rPr>
              <a:t>o</a:t>
            </a:r>
            <a:r>
              <a:rPr lang="en-US" sz="1600" spc="-5" dirty="0" smtClean="0">
                <a:cs typeface="Calibri"/>
              </a:rPr>
              <a:t>j</a:t>
            </a:r>
            <a:r>
              <a:rPr lang="en-US" sz="1600" spc="-15" dirty="0" smtClean="0">
                <a:cs typeface="Calibri"/>
              </a:rPr>
              <a:t>e</a:t>
            </a:r>
            <a:r>
              <a:rPr lang="en-US" sz="1600" spc="-10" dirty="0" smtClean="0">
                <a:cs typeface="Calibri"/>
              </a:rPr>
              <a:t>c</a:t>
            </a:r>
            <a:r>
              <a:rPr lang="en-US" sz="1600" dirty="0" smtClean="0">
                <a:cs typeface="Calibri"/>
              </a:rPr>
              <a:t>t  </a:t>
            </a:r>
            <a:r>
              <a:rPr lang="en-US" sz="1600" spc="5" dirty="0" smtClean="0">
                <a:cs typeface="Calibri"/>
              </a:rPr>
              <a:t>w</a:t>
            </a:r>
            <a:r>
              <a:rPr lang="en-US" sz="1600" spc="-5" dirty="0" smtClean="0">
                <a:cs typeface="Calibri"/>
              </a:rPr>
              <a:t>o</a:t>
            </a:r>
            <a:r>
              <a:rPr lang="en-US" sz="1600" spc="-10" dirty="0" smtClean="0">
                <a:cs typeface="Calibri"/>
              </a:rPr>
              <a:t>r</a:t>
            </a:r>
            <a:r>
              <a:rPr lang="en-US" sz="1600" dirty="0" smtClean="0">
                <a:cs typeface="Calibri"/>
              </a:rPr>
              <a:t>k </a:t>
            </a:r>
            <a:r>
              <a:rPr lang="en-US" sz="1600" spc="-5" dirty="0" smtClean="0">
                <a:cs typeface="Calibri"/>
              </a:rPr>
              <a:t>p</a:t>
            </a:r>
            <a:r>
              <a:rPr lang="en-US" sz="1600" spc="-15" dirty="0" smtClean="0">
                <a:cs typeface="Calibri"/>
              </a:rPr>
              <a:t>r</a:t>
            </a:r>
            <a:r>
              <a:rPr lang="en-US" sz="1600" spc="-10" dirty="0" smtClean="0">
                <a:cs typeface="Calibri"/>
              </a:rPr>
              <a:t>e</a:t>
            </a:r>
            <a:r>
              <a:rPr lang="en-US" sz="1600" spc="-5" dirty="0" smtClean="0">
                <a:cs typeface="Calibri"/>
              </a:rPr>
              <a:t>s</a:t>
            </a:r>
            <a:r>
              <a:rPr lang="en-US" sz="1600" spc="-15" dirty="0" smtClean="0">
                <a:cs typeface="Calibri"/>
              </a:rPr>
              <a:t>e</a:t>
            </a:r>
            <a:r>
              <a:rPr lang="en-US" sz="1600" spc="15" dirty="0" smtClean="0">
                <a:cs typeface="Calibri"/>
              </a:rPr>
              <a:t>n</a:t>
            </a:r>
            <a:r>
              <a:rPr lang="en-US" sz="1600" spc="-15" dirty="0" smtClean="0">
                <a:cs typeface="Calibri"/>
              </a:rPr>
              <a:t>t</a:t>
            </a:r>
            <a:r>
              <a:rPr lang="en-US" sz="1600" spc="-10" dirty="0" smtClean="0">
                <a:cs typeface="Calibri"/>
              </a:rPr>
              <a:t>e</a:t>
            </a:r>
            <a:r>
              <a:rPr lang="en-US" sz="1600" dirty="0" smtClean="0">
                <a:cs typeface="Calibri"/>
              </a:rPr>
              <a:t>d </a:t>
            </a:r>
            <a:r>
              <a:rPr lang="en-US" sz="1600" spc="-10" dirty="0" smtClean="0">
                <a:cs typeface="Calibri"/>
              </a:rPr>
              <a:t>i</a:t>
            </a:r>
            <a:r>
              <a:rPr lang="en-US" sz="1600" dirty="0" smtClean="0">
                <a:cs typeface="Calibri"/>
              </a:rPr>
              <a:t>n </a:t>
            </a:r>
            <a:endParaRPr lang="en-US" sz="1600" dirty="0">
              <a:cs typeface="Calibri"/>
            </a:endParaRPr>
          </a:p>
        </p:txBody>
      </p:sp>
      <p:sp>
        <p:nvSpPr>
          <p:cNvPr id="10" name="TextBox 9"/>
          <p:cNvSpPr txBox="1"/>
          <p:nvPr/>
        </p:nvSpPr>
        <p:spPr>
          <a:xfrm>
            <a:off x="6637570" y="10379075"/>
            <a:ext cx="290464" cy="369332"/>
          </a:xfrm>
          <a:prstGeom prst="rect">
            <a:avLst/>
          </a:prstGeom>
          <a:noFill/>
        </p:spPr>
        <p:txBody>
          <a:bodyPr wrap="none" rtlCol="0">
            <a:spAutoFit/>
          </a:bodyPr>
          <a:lstStyle/>
          <a:p>
            <a:r>
              <a:rPr lang="en-IN" dirty="0" smtClean="0"/>
              <a:t>i</a:t>
            </a:r>
            <a:r>
              <a:rPr lang="en-IN" dirty="0"/>
              <a:t>i</a:t>
            </a:r>
          </a:p>
        </p:txBody>
      </p:sp>
    </p:spTree>
    <p:extLst>
      <p:ext uri="{BB962C8B-B14F-4D97-AF65-F5344CB8AC3E}">
        <p14:creationId xmlns:p14="http://schemas.microsoft.com/office/powerpoint/2010/main" val="33120457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1712" t="14798" b="27359"/>
          <a:stretch/>
        </p:blipFill>
        <p:spPr>
          <a:xfrm>
            <a:off x="245097" y="414781"/>
            <a:ext cx="6968503" cy="423342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696" t="14662" b="25311"/>
          <a:stretch/>
        </p:blipFill>
        <p:spPr>
          <a:xfrm>
            <a:off x="216068" y="5197475"/>
            <a:ext cx="6997532" cy="4495800"/>
          </a:xfrm>
          <a:prstGeom prst="rect">
            <a:avLst/>
          </a:prstGeom>
        </p:spPr>
      </p:pic>
      <p:sp>
        <p:nvSpPr>
          <p:cNvPr id="4" name="object 3"/>
          <p:cNvSpPr txBox="1"/>
          <p:nvPr/>
        </p:nvSpPr>
        <p:spPr>
          <a:xfrm>
            <a:off x="1574800" y="9998075"/>
            <a:ext cx="3714750" cy="201295"/>
          </a:xfrm>
          <a:prstGeom prst="rect">
            <a:avLst/>
          </a:prstGeom>
        </p:spPr>
        <p:txBody>
          <a:bodyPr vert="horz" wrap="square" lIns="0" tIns="12700" rIns="0" bIns="0" rtlCol="0">
            <a:spAutoFit/>
          </a:bodyPr>
          <a:lstStyle/>
          <a:p>
            <a:pPr marL="12700">
              <a:lnSpc>
                <a:spcPct val="100000"/>
              </a:lnSpc>
              <a:spcBef>
                <a:spcPts val="100"/>
              </a:spcBef>
            </a:pPr>
            <a:r>
              <a:rPr sz="1150" b="1" spc="-5" dirty="0">
                <a:latin typeface="Times New Roman"/>
                <a:cs typeface="Times New Roman"/>
              </a:rPr>
              <a:t>Figure</a:t>
            </a:r>
            <a:r>
              <a:rPr sz="1150" b="1" spc="5" dirty="0">
                <a:latin typeface="Times New Roman"/>
                <a:cs typeface="Times New Roman"/>
              </a:rPr>
              <a:t> </a:t>
            </a:r>
            <a:r>
              <a:rPr sz="1150" b="1" dirty="0">
                <a:latin typeface="Times New Roman"/>
                <a:cs typeface="Times New Roman"/>
              </a:rPr>
              <a:t>4.5</a:t>
            </a:r>
            <a:r>
              <a:rPr sz="1150" b="1" spc="5" dirty="0">
                <a:latin typeface="Times New Roman"/>
                <a:cs typeface="Times New Roman"/>
              </a:rPr>
              <a:t> </a:t>
            </a:r>
            <a:r>
              <a:rPr sz="1150" spc="-5" dirty="0">
                <a:latin typeface="Times New Roman"/>
                <a:cs typeface="Times New Roman"/>
              </a:rPr>
              <a:t>Sample</a:t>
            </a:r>
            <a:r>
              <a:rPr sz="1150" dirty="0">
                <a:latin typeface="Times New Roman"/>
                <a:cs typeface="Times New Roman"/>
              </a:rPr>
              <a:t> code</a:t>
            </a:r>
            <a:r>
              <a:rPr sz="1150" spc="5" dirty="0">
                <a:latin typeface="Times New Roman"/>
                <a:cs typeface="Times New Roman"/>
              </a:rPr>
              <a:t> </a:t>
            </a:r>
            <a:r>
              <a:rPr sz="1150" spc="-10" dirty="0">
                <a:latin typeface="Times New Roman"/>
                <a:cs typeface="Times New Roman"/>
              </a:rPr>
              <a:t>for</a:t>
            </a:r>
            <a:r>
              <a:rPr sz="1150" spc="5" dirty="0">
                <a:latin typeface="Times New Roman"/>
                <a:cs typeface="Times New Roman"/>
              </a:rPr>
              <a:t> </a:t>
            </a:r>
            <a:r>
              <a:rPr sz="1150" spc="-5" dirty="0">
                <a:latin typeface="Times New Roman"/>
                <a:cs typeface="Times New Roman"/>
              </a:rPr>
              <a:t>training </a:t>
            </a:r>
            <a:r>
              <a:rPr sz="1150" dirty="0">
                <a:latin typeface="Times New Roman"/>
                <a:cs typeface="Times New Roman"/>
              </a:rPr>
              <a:t>and</a:t>
            </a:r>
            <a:r>
              <a:rPr sz="1150" spc="5" dirty="0">
                <a:latin typeface="Times New Roman"/>
                <a:cs typeface="Times New Roman"/>
              </a:rPr>
              <a:t> </a:t>
            </a:r>
            <a:r>
              <a:rPr sz="1150" spc="-5" dirty="0">
                <a:latin typeface="Times New Roman"/>
                <a:cs typeface="Times New Roman"/>
              </a:rPr>
              <a:t>testing</a:t>
            </a:r>
            <a:r>
              <a:rPr sz="1150" spc="-10" dirty="0">
                <a:latin typeface="Times New Roman"/>
                <a:cs typeface="Times New Roman"/>
              </a:rPr>
              <a:t> </a:t>
            </a:r>
            <a:r>
              <a:rPr sz="1150" spc="-5" dirty="0">
                <a:latin typeface="Times New Roman"/>
                <a:cs typeface="Times New Roman"/>
              </a:rPr>
              <a:t>build</a:t>
            </a:r>
            <a:r>
              <a:rPr sz="1150" spc="10" dirty="0">
                <a:latin typeface="Times New Roman"/>
                <a:cs typeface="Times New Roman"/>
              </a:rPr>
              <a:t> </a:t>
            </a:r>
            <a:r>
              <a:rPr sz="1150" spc="-5" dirty="0">
                <a:latin typeface="Times New Roman"/>
                <a:cs typeface="Times New Roman"/>
              </a:rPr>
              <a:t>classifier</a:t>
            </a:r>
            <a:endParaRPr sz="1150" dirty="0">
              <a:latin typeface="Times New Roman"/>
              <a:cs typeface="Times New Roman"/>
            </a:endParaRPr>
          </a:p>
        </p:txBody>
      </p:sp>
      <p:sp>
        <p:nvSpPr>
          <p:cNvPr id="5" name="TextBox 4"/>
          <p:cNvSpPr txBox="1"/>
          <p:nvPr/>
        </p:nvSpPr>
        <p:spPr>
          <a:xfrm>
            <a:off x="7061200" y="10379075"/>
            <a:ext cx="322524" cy="253916"/>
          </a:xfrm>
          <a:prstGeom prst="rect">
            <a:avLst/>
          </a:prstGeom>
          <a:noFill/>
        </p:spPr>
        <p:txBody>
          <a:bodyPr wrap="none" rtlCol="0">
            <a:spAutoFit/>
          </a:bodyPr>
          <a:lstStyle/>
          <a:p>
            <a:r>
              <a:rPr lang="en-IN" sz="1050" dirty="0" smtClean="0"/>
              <a:t>33</a:t>
            </a:r>
            <a:endParaRPr lang="en-IN" sz="1050" dirty="0"/>
          </a:p>
        </p:txBody>
      </p:sp>
    </p:spTree>
    <p:extLst>
      <p:ext uri="{BB962C8B-B14F-4D97-AF65-F5344CB8AC3E}">
        <p14:creationId xmlns:p14="http://schemas.microsoft.com/office/powerpoint/2010/main" val="1456998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9219" y="1628775"/>
            <a:ext cx="5257800" cy="79375"/>
          </a:xfrm>
          <a:prstGeom prst="rect">
            <a:avLst/>
          </a:prstGeom>
        </p:spPr>
      </p:pic>
      <p:sp>
        <p:nvSpPr>
          <p:cNvPr id="4" name="object 4"/>
          <p:cNvSpPr txBox="1"/>
          <p:nvPr/>
        </p:nvSpPr>
        <p:spPr>
          <a:xfrm>
            <a:off x="1359153" y="777901"/>
            <a:ext cx="5295265" cy="2655471"/>
          </a:xfrm>
          <a:prstGeom prst="rect">
            <a:avLst/>
          </a:prstGeom>
        </p:spPr>
        <p:txBody>
          <a:bodyPr vert="horz" wrap="square" lIns="0" tIns="12700" rIns="0" bIns="0" rtlCol="0">
            <a:spAutoFit/>
          </a:bodyPr>
          <a:lstStyle/>
          <a:p>
            <a:pPr marL="3486785" marR="5080" indent="922019">
              <a:lnSpc>
                <a:spcPct val="143700"/>
              </a:lnSpc>
              <a:spcBef>
                <a:spcPts val="100"/>
              </a:spcBef>
            </a:pPr>
            <a:r>
              <a:rPr sz="1600" b="1" spc="-5" dirty="0">
                <a:latin typeface="Times New Roman"/>
                <a:cs typeface="Times New Roman"/>
              </a:rPr>
              <a:t>Chapter</a:t>
            </a:r>
            <a:r>
              <a:rPr sz="1600" b="1" spc="-85" dirty="0">
                <a:latin typeface="Times New Roman"/>
                <a:cs typeface="Times New Roman"/>
              </a:rPr>
              <a:t> </a:t>
            </a:r>
            <a:r>
              <a:rPr sz="1600" b="1" spc="-5" dirty="0">
                <a:latin typeface="Times New Roman"/>
                <a:cs typeface="Times New Roman"/>
              </a:rPr>
              <a:t>5 </a:t>
            </a:r>
            <a:r>
              <a:rPr sz="1600" b="1" spc="-385" dirty="0">
                <a:latin typeface="Times New Roman"/>
                <a:cs typeface="Times New Roman"/>
              </a:rPr>
              <a:t> </a:t>
            </a:r>
            <a:r>
              <a:rPr sz="1600" b="1" spc="-5" dirty="0">
                <a:latin typeface="Times New Roman"/>
                <a:cs typeface="Times New Roman"/>
              </a:rPr>
              <a:t>Results</a:t>
            </a:r>
            <a:r>
              <a:rPr sz="1600" b="1" spc="-25" dirty="0">
                <a:latin typeface="Times New Roman"/>
                <a:cs typeface="Times New Roman"/>
              </a:rPr>
              <a:t> </a:t>
            </a:r>
            <a:r>
              <a:rPr sz="1600" b="1" spc="-5" dirty="0">
                <a:latin typeface="Times New Roman"/>
                <a:cs typeface="Times New Roman"/>
              </a:rPr>
              <a:t>and Analysis</a:t>
            </a:r>
            <a:endParaRPr sz="1600" dirty="0">
              <a:latin typeface="Times New Roman"/>
              <a:cs typeface="Times New Roman"/>
            </a:endParaRPr>
          </a:p>
          <a:p>
            <a:pPr>
              <a:lnSpc>
                <a:spcPct val="100000"/>
              </a:lnSpc>
              <a:spcBef>
                <a:spcPts val="30"/>
              </a:spcBef>
            </a:pPr>
            <a:endParaRPr sz="2000" dirty="0">
              <a:latin typeface="Times New Roman"/>
              <a:cs typeface="Times New Roman"/>
            </a:endParaRPr>
          </a:p>
          <a:p>
            <a:pPr marL="12700" marR="8255">
              <a:lnSpc>
                <a:spcPct val="138300"/>
              </a:lnSpc>
              <a:spcBef>
                <a:spcPts val="5"/>
              </a:spcBef>
            </a:pPr>
            <a:r>
              <a:rPr sz="1200" spc="-10" dirty="0">
                <a:latin typeface="Times New Roman"/>
                <a:cs typeface="Times New Roman"/>
              </a:rPr>
              <a:t>In</a:t>
            </a:r>
            <a:r>
              <a:rPr sz="1200" spc="185" dirty="0">
                <a:latin typeface="Times New Roman"/>
                <a:cs typeface="Times New Roman"/>
              </a:rPr>
              <a:t> </a:t>
            </a:r>
            <a:r>
              <a:rPr sz="1200" spc="-5" dirty="0">
                <a:latin typeface="Times New Roman"/>
                <a:cs typeface="Times New Roman"/>
              </a:rPr>
              <a:t>this</a:t>
            </a:r>
            <a:r>
              <a:rPr sz="1200" spc="180" dirty="0">
                <a:latin typeface="Times New Roman"/>
                <a:cs typeface="Times New Roman"/>
              </a:rPr>
              <a:t> </a:t>
            </a:r>
            <a:r>
              <a:rPr sz="1200" spc="-5" dirty="0">
                <a:latin typeface="Times New Roman"/>
                <a:cs typeface="Times New Roman"/>
              </a:rPr>
              <a:t>chapter</a:t>
            </a:r>
            <a:r>
              <a:rPr sz="1200" spc="175" dirty="0">
                <a:latin typeface="Times New Roman"/>
                <a:cs typeface="Times New Roman"/>
              </a:rPr>
              <a:t> </a:t>
            </a:r>
            <a:r>
              <a:rPr sz="1200" spc="-5" dirty="0">
                <a:latin typeface="Times New Roman"/>
                <a:cs typeface="Times New Roman"/>
              </a:rPr>
              <a:t>we</a:t>
            </a:r>
            <a:r>
              <a:rPr sz="1200" spc="180" dirty="0">
                <a:latin typeface="Times New Roman"/>
                <a:cs typeface="Times New Roman"/>
              </a:rPr>
              <a:t> </a:t>
            </a:r>
            <a:r>
              <a:rPr sz="1200" dirty="0">
                <a:latin typeface="Times New Roman"/>
                <a:cs typeface="Times New Roman"/>
              </a:rPr>
              <a:t>are</a:t>
            </a:r>
            <a:r>
              <a:rPr sz="1200" spc="185" dirty="0">
                <a:latin typeface="Times New Roman"/>
                <a:cs typeface="Times New Roman"/>
              </a:rPr>
              <a:t> </a:t>
            </a:r>
            <a:r>
              <a:rPr sz="1200" dirty="0">
                <a:latin typeface="Times New Roman"/>
                <a:cs typeface="Times New Roman"/>
              </a:rPr>
              <a:t>going</a:t>
            </a:r>
            <a:r>
              <a:rPr sz="1200" spc="165" dirty="0">
                <a:latin typeface="Times New Roman"/>
                <a:cs typeface="Times New Roman"/>
              </a:rPr>
              <a:t> </a:t>
            </a:r>
            <a:r>
              <a:rPr sz="1200" dirty="0">
                <a:latin typeface="Times New Roman"/>
                <a:cs typeface="Times New Roman"/>
              </a:rPr>
              <a:t>to</a:t>
            </a:r>
            <a:r>
              <a:rPr sz="1200" spc="180" dirty="0">
                <a:latin typeface="Times New Roman"/>
                <a:cs typeface="Times New Roman"/>
              </a:rPr>
              <a:t> </a:t>
            </a:r>
            <a:r>
              <a:rPr sz="1200" spc="-5" dirty="0">
                <a:latin typeface="Times New Roman"/>
                <a:cs typeface="Times New Roman"/>
              </a:rPr>
              <a:t>show</a:t>
            </a:r>
            <a:r>
              <a:rPr sz="1200" spc="175" dirty="0">
                <a:latin typeface="Times New Roman"/>
                <a:cs typeface="Times New Roman"/>
              </a:rPr>
              <a:t> </a:t>
            </a:r>
            <a:r>
              <a:rPr sz="1200" dirty="0">
                <a:latin typeface="Times New Roman"/>
                <a:cs typeface="Times New Roman"/>
              </a:rPr>
              <a:t>various</a:t>
            </a:r>
            <a:r>
              <a:rPr sz="1200" spc="180" dirty="0">
                <a:latin typeface="Times New Roman"/>
                <a:cs typeface="Times New Roman"/>
              </a:rPr>
              <a:t> </a:t>
            </a:r>
            <a:r>
              <a:rPr sz="1200" dirty="0">
                <a:latin typeface="Times New Roman"/>
                <a:cs typeface="Times New Roman"/>
              </a:rPr>
              <a:t>results</a:t>
            </a:r>
            <a:r>
              <a:rPr sz="1200" spc="180" dirty="0">
                <a:latin typeface="Times New Roman"/>
                <a:cs typeface="Times New Roman"/>
              </a:rPr>
              <a:t> </a:t>
            </a:r>
            <a:r>
              <a:rPr sz="1200" dirty="0">
                <a:latin typeface="Times New Roman"/>
                <a:cs typeface="Times New Roman"/>
              </a:rPr>
              <a:t>that</a:t>
            </a:r>
            <a:r>
              <a:rPr sz="1200" spc="175" dirty="0">
                <a:latin typeface="Times New Roman"/>
                <a:cs typeface="Times New Roman"/>
              </a:rPr>
              <a:t> </a:t>
            </a:r>
            <a:r>
              <a:rPr sz="1200" spc="-5" dirty="0">
                <a:latin typeface="Times New Roman"/>
                <a:cs typeface="Times New Roman"/>
              </a:rPr>
              <a:t>we</a:t>
            </a:r>
            <a:r>
              <a:rPr sz="1200" spc="170" dirty="0">
                <a:latin typeface="Times New Roman"/>
                <a:cs typeface="Times New Roman"/>
              </a:rPr>
              <a:t> </a:t>
            </a:r>
            <a:r>
              <a:rPr sz="1200" dirty="0">
                <a:latin typeface="Times New Roman"/>
                <a:cs typeface="Times New Roman"/>
              </a:rPr>
              <a:t>have</a:t>
            </a:r>
            <a:r>
              <a:rPr sz="1200" spc="170" dirty="0">
                <a:latin typeface="Times New Roman"/>
                <a:cs typeface="Times New Roman"/>
              </a:rPr>
              <a:t> </a:t>
            </a:r>
            <a:r>
              <a:rPr sz="1200" dirty="0">
                <a:latin typeface="Times New Roman"/>
                <a:cs typeface="Times New Roman"/>
              </a:rPr>
              <a:t>achieved</a:t>
            </a:r>
            <a:r>
              <a:rPr sz="1200" spc="175" dirty="0">
                <a:latin typeface="Times New Roman"/>
                <a:cs typeface="Times New Roman"/>
              </a:rPr>
              <a:t> </a:t>
            </a:r>
            <a:r>
              <a:rPr sz="1200" dirty="0">
                <a:latin typeface="Times New Roman"/>
                <a:cs typeface="Times New Roman"/>
              </a:rPr>
              <a:t>in</a:t>
            </a:r>
            <a:r>
              <a:rPr sz="1200" spc="180" dirty="0">
                <a:latin typeface="Times New Roman"/>
                <a:cs typeface="Times New Roman"/>
              </a:rPr>
              <a:t> </a:t>
            </a:r>
            <a:r>
              <a:rPr sz="1200" dirty="0">
                <a:latin typeface="Times New Roman"/>
                <a:cs typeface="Times New Roman"/>
              </a:rPr>
              <a:t>our </a:t>
            </a:r>
            <a:r>
              <a:rPr sz="1200" spc="-285" dirty="0">
                <a:latin typeface="Times New Roman"/>
                <a:cs typeface="Times New Roman"/>
              </a:rPr>
              <a:t> </a:t>
            </a:r>
            <a:r>
              <a:rPr sz="1200" spc="-5" dirty="0">
                <a:latin typeface="Times New Roman"/>
                <a:cs typeface="Times New Roman"/>
              </a:rPr>
              <a:t>implementation.</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45"/>
              </a:spcBef>
            </a:pPr>
            <a:endParaRPr sz="1050" dirty="0">
              <a:latin typeface="Times New Roman"/>
              <a:cs typeface="Times New Roman"/>
            </a:endParaRPr>
          </a:p>
          <a:p>
            <a:pPr marL="12700">
              <a:lnSpc>
                <a:spcPct val="100000"/>
              </a:lnSpc>
              <a:spcBef>
                <a:spcPts val="5"/>
              </a:spcBef>
            </a:pPr>
            <a:r>
              <a:rPr sz="1400" b="1" dirty="0">
                <a:latin typeface="Times New Roman"/>
                <a:cs typeface="Times New Roman"/>
              </a:rPr>
              <a:t>5.1</a:t>
            </a:r>
            <a:r>
              <a:rPr sz="1400" b="1" spc="-15" dirty="0">
                <a:latin typeface="Times New Roman"/>
                <a:cs typeface="Times New Roman"/>
              </a:rPr>
              <a:t> </a:t>
            </a:r>
            <a:r>
              <a:rPr sz="1400" b="1" spc="-5" dirty="0">
                <a:latin typeface="Times New Roman"/>
                <a:cs typeface="Times New Roman"/>
              </a:rPr>
              <a:t>Tweets</a:t>
            </a:r>
            <a:r>
              <a:rPr sz="1400" b="1" spc="-10" dirty="0">
                <a:latin typeface="Times New Roman"/>
                <a:cs typeface="Times New Roman"/>
              </a:rPr>
              <a:t> </a:t>
            </a:r>
            <a:r>
              <a:rPr sz="1400" b="1" spc="-5" dirty="0">
                <a:latin typeface="Times New Roman"/>
                <a:cs typeface="Times New Roman"/>
              </a:rPr>
              <a:t>Collected</a:t>
            </a:r>
            <a:endParaRPr sz="1400" dirty="0">
              <a:latin typeface="Times New Roman"/>
              <a:cs typeface="Times New Roman"/>
            </a:endParaRPr>
          </a:p>
          <a:p>
            <a:pPr marL="12700" marR="10160">
              <a:lnSpc>
                <a:spcPct val="139400"/>
              </a:lnSpc>
              <a:spcBef>
                <a:spcPts val="180"/>
              </a:spcBef>
            </a:pPr>
            <a:r>
              <a:rPr sz="1200" spc="-5" dirty="0">
                <a:latin typeface="Times New Roman"/>
                <a:cs typeface="Times New Roman"/>
              </a:rPr>
              <a:t>Tweets</a:t>
            </a:r>
            <a:r>
              <a:rPr sz="1200" spc="85" dirty="0">
                <a:latin typeface="Times New Roman"/>
                <a:cs typeface="Times New Roman"/>
              </a:rPr>
              <a:t> </a:t>
            </a:r>
            <a:r>
              <a:rPr sz="1200" dirty="0">
                <a:latin typeface="Times New Roman"/>
                <a:cs typeface="Times New Roman"/>
              </a:rPr>
              <a:t>are</a:t>
            </a:r>
            <a:r>
              <a:rPr sz="1200" spc="90" dirty="0">
                <a:latin typeface="Times New Roman"/>
                <a:cs typeface="Times New Roman"/>
              </a:rPr>
              <a:t> </a:t>
            </a:r>
            <a:r>
              <a:rPr sz="1200" spc="-5" dirty="0">
                <a:latin typeface="Times New Roman"/>
                <a:cs typeface="Times New Roman"/>
              </a:rPr>
              <a:t>collected</a:t>
            </a:r>
            <a:r>
              <a:rPr sz="1200" spc="90" dirty="0">
                <a:latin typeface="Times New Roman"/>
                <a:cs typeface="Times New Roman"/>
              </a:rPr>
              <a:t> </a:t>
            </a:r>
            <a:r>
              <a:rPr sz="1200" dirty="0">
                <a:latin typeface="Times New Roman"/>
                <a:cs typeface="Times New Roman"/>
              </a:rPr>
              <a:t>with</a:t>
            </a:r>
            <a:r>
              <a:rPr sz="1200" spc="90" dirty="0">
                <a:latin typeface="Times New Roman"/>
                <a:cs typeface="Times New Roman"/>
              </a:rPr>
              <a:t> </a:t>
            </a:r>
            <a:r>
              <a:rPr sz="1200" dirty="0">
                <a:latin typeface="Times New Roman"/>
                <a:cs typeface="Times New Roman"/>
              </a:rPr>
              <a:t>the</a:t>
            </a:r>
            <a:r>
              <a:rPr sz="1200" spc="80" dirty="0">
                <a:latin typeface="Times New Roman"/>
                <a:cs typeface="Times New Roman"/>
              </a:rPr>
              <a:t> </a:t>
            </a:r>
            <a:r>
              <a:rPr sz="1200" spc="-5" dirty="0">
                <a:latin typeface="Times New Roman"/>
                <a:cs typeface="Times New Roman"/>
              </a:rPr>
              <a:t>help</a:t>
            </a:r>
            <a:r>
              <a:rPr sz="1200" spc="90" dirty="0">
                <a:latin typeface="Times New Roman"/>
                <a:cs typeface="Times New Roman"/>
              </a:rPr>
              <a:t> </a:t>
            </a:r>
            <a:r>
              <a:rPr sz="1200" spc="5" dirty="0">
                <a:latin typeface="Times New Roman"/>
                <a:cs typeface="Times New Roman"/>
              </a:rPr>
              <a:t>of</a:t>
            </a:r>
            <a:r>
              <a:rPr sz="1200" spc="80" dirty="0">
                <a:latin typeface="Times New Roman"/>
                <a:cs typeface="Times New Roman"/>
              </a:rPr>
              <a:t> </a:t>
            </a:r>
            <a:r>
              <a:rPr sz="1200" spc="-5" dirty="0">
                <a:latin typeface="Times New Roman"/>
                <a:cs typeface="Times New Roman"/>
              </a:rPr>
              <a:t>Twitter</a:t>
            </a:r>
            <a:r>
              <a:rPr sz="1200" spc="90" dirty="0">
                <a:latin typeface="Times New Roman"/>
                <a:cs typeface="Times New Roman"/>
              </a:rPr>
              <a:t> </a:t>
            </a:r>
            <a:r>
              <a:rPr sz="1200" spc="-5" dirty="0">
                <a:latin typeface="Times New Roman"/>
                <a:cs typeface="Times New Roman"/>
              </a:rPr>
              <a:t>API.</a:t>
            </a:r>
            <a:r>
              <a:rPr sz="1200" spc="95" dirty="0">
                <a:latin typeface="Times New Roman"/>
                <a:cs typeface="Times New Roman"/>
              </a:rPr>
              <a:t> </a:t>
            </a:r>
            <a:r>
              <a:rPr sz="1200" dirty="0">
                <a:latin typeface="Times New Roman"/>
                <a:cs typeface="Times New Roman"/>
              </a:rPr>
              <a:t>When</a:t>
            </a:r>
            <a:r>
              <a:rPr sz="1200" spc="80" dirty="0">
                <a:latin typeface="Times New Roman"/>
                <a:cs typeface="Times New Roman"/>
              </a:rPr>
              <a:t> </a:t>
            </a:r>
            <a:r>
              <a:rPr sz="1200" spc="-5" dirty="0">
                <a:latin typeface="Times New Roman"/>
                <a:cs typeface="Times New Roman"/>
              </a:rPr>
              <a:t>we</a:t>
            </a:r>
            <a:r>
              <a:rPr sz="1200" spc="90" dirty="0">
                <a:latin typeface="Times New Roman"/>
                <a:cs typeface="Times New Roman"/>
              </a:rPr>
              <a:t> </a:t>
            </a:r>
            <a:r>
              <a:rPr sz="1200" spc="-5" dirty="0">
                <a:latin typeface="Times New Roman"/>
                <a:cs typeface="Times New Roman"/>
              </a:rPr>
              <a:t>ran</a:t>
            </a:r>
            <a:r>
              <a:rPr sz="1200" spc="90" dirty="0">
                <a:latin typeface="Times New Roman"/>
                <a:cs typeface="Times New Roman"/>
              </a:rPr>
              <a:t> </a:t>
            </a:r>
            <a:r>
              <a:rPr sz="1200" dirty="0">
                <a:latin typeface="Times New Roman"/>
                <a:cs typeface="Times New Roman"/>
              </a:rPr>
              <a:t>the</a:t>
            </a:r>
            <a:r>
              <a:rPr sz="1200" spc="85" dirty="0">
                <a:latin typeface="Times New Roman"/>
                <a:cs typeface="Times New Roman"/>
              </a:rPr>
              <a:t> </a:t>
            </a:r>
            <a:r>
              <a:rPr sz="1200" dirty="0">
                <a:latin typeface="Times New Roman"/>
                <a:cs typeface="Times New Roman"/>
              </a:rPr>
              <a:t>script</a:t>
            </a:r>
            <a:r>
              <a:rPr sz="1200" spc="85" dirty="0">
                <a:latin typeface="Times New Roman"/>
                <a:cs typeface="Times New Roman"/>
              </a:rPr>
              <a:t> </a:t>
            </a:r>
            <a:r>
              <a:rPr sz="1200" spc="-5" dirty="0">
                <a:latin typeface="Times New Roman"/>
                <a:cs typeface="Times New Roman"/>
              </a:rPr>
              <a:t>shown</a:t>
            </a:r>
            <a:r>
              <a:rPr sz="1200" spc="80" dirty="0">
                <a:latin typeface="Times New Roman"/>
                <a:cs typeface="Times New Roman"/>
              </a:rPr>
              <a:t> </a:t>
            </a:r>
            <a:r>
              <a:rPr sz="1200" dirty="0">
                <a:latin typeface="Times New Roman"/>
                <a:cs typeface="Times New Roman"/>
              </a:rPr>
              <a:t>in </a:t>
            </a:r>
            <a:r>
              <a:rPr sz="1200" spc="-285" dirty="0">
                <a:latin typeface="Times New Roman"/>
                <a:cs typeface="Times New Roman"/>
              </a:rPr>
              <a:t> </a:t>
            </a:r>
            <a:r>
              <a:rPr sz="1200" spc="-5" dirty="0">
                <a:latin typeface="Times New Roman"/>
                <a:cs typeface="Times New Roman"/>
              </a:rPr>
              <a:t>Figure </a:t>
            </a:r>
            <a:r>
              <a:rPr sz="1200" dirty="0">
                <a:latin typeface="Times New Roman"/>
                <a:cs typeface="Times New Roman"/>
              </a:rPr>
              <a:t>4.1</a:t>
            </a:r>
            <a:r>
              <a:rPr sz="1200" spc="15" dirty="0">
                <a:latin typeface="Times New Roman"/>
                <a:cs typeface="Times New Roman"/>
              </a:rPr>
              <a:t> </a:t>
            </a:r>
            <a:r>
              <a:rPr sz="1200" dirty="0">
                <a:latin typeface="Times New Roman"/>
                <a:cs typeface="Times New Roman"/>
              </a:rPr>
              <a:t>a </a:t>
            </a:r>
            <a:r>
              <a:rPr sz="1200" spc="-5" dirty="0">
                <a:latin typeface="Times New Roman"/>
                <a:cs typeface="Times New Roman"/>
              </a:rPr>
              <a:t>.csv</a:t>
            </a:r>
            <a:r>
              <a:rPr sz="1200" spc="10" dirty="0">
                <a:latin typeface="Times New Roman"/>
                <a:cs typeface="Times New Roman"/>
              </a:rPr>
              <a:t> </a:t>
            </a:r>
            <a:r>
              <a:rPr sz="1200" dirty="0">
                <a:latin typeface="Times New Roman"/>
                <a:cs typeface="Times New Roman"/>
              </a:rPr>
              <a:t>file</a:t>
            </a:r>
            <a:r>
              <a:rPr sz="1200" spc="5" dirty="0">
                <a:latin typeface="Times New Roman"/>
                <a:cs typeface="Times New Roman"/>
              </a:rPr>
              <a:t> </a:t>
            </a:r>
            <a:r>
              <a:rPr sz="1200" spc="-5" dirty="0">
                <a:latin typeface="Times New Roman"/>
                <a:cs typeface="Times New Roman"/>
              </a:rPr>
              <a:t>is</a:t>
            </a:r>
            <a:r>
              <a:rPr sz="1200" spc="15" dirty="0">
                <a:latin typeface="Times New Roman"/>
                <a:cs typeface="Times New Roman"/>
              </a:rPr>
              <a:t> </a:t>
            </a:r>
            <a:r>
              <a:rPr sz="1200" spc="-5" dirty="0">
                <a:latin typeface="Times New Roman"/>
                <a:cs typeface="Times New Roman"/>
              </a:rPr>
              <a:t>generated.</a:t>
            </a:r>
            <a:r>
              <a:rPr sz="1200" spc="10" dirty="0">
                <a:latin typeface="Times New Roman"/>
                <a:cs typeface="Times New Roman"/>
              </a:rPr>
              <a:t> </a:t>
            </a:r>
            <a:r>
              <a:rPr sz="1200" spc="-5" dirty="0">
                <a:latin typeface="Times New Roman"/>
                <a:cs typeface="Times New Roman"/>
              </a:rPr>
              <a:t>A</a:t>
            </a:r>
            <a:r>
              <a:rPr sz="1200" spc="5" dirty="0">
                <a:latin typeface="Times New Roman"/>
                <a:cs typeface="Times New Roman"/>
              </a:rPr>
              <a:t> </a:t>
            </a:r>
            <a:r>
              <a:rPr sz="1200" spc="-5" dirty="0">
                <a:latin typeface="Times New Roman"/>
                <a:cs typeface="Times New Roman"/>
              </a:rPr>
              <a:t>sample</a:t>
            </a:r>
            <a:r>
              <a:rPr sz="1200" dirty="0">
                <a:latin typeface="Times New Roman"/>
                <a:cs typeface="Times New Roman"/>
              </a:rPr>
              <a:t> </a:t>
            </a:r>
            <a:r>
              <a:rPr sz="1200" spc="-5" dirty="0">
                <a:latin typeface="Times New Roman"/>
                <a:cs typeface="Times New Roman"/>
              </a:rPr>
              <a:t>file</a:t>
            </a:r>
            <a:r>
              <a:rPr sz="1200" spc="30" dirty="0">
                <a:latin typeface="Times New Roman"/>
                <a:cs typeface="Times New Roman"/>
              </a:rPr>
              <a:t> </a:t>
            </a:r>
            <a:r>
              <a:rPr sz="1200" spc="10" dirty="0" smtClean="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spc="-5" dirty="0">
                <a:latin typeface="Times New Roman"/>
                <a:cs typeface="Times New Roman"/>
              </a:rPr>
              <a:t>shown</a:t>
            </a:r>
            <a:r>
              <a:rPr sz="1200" spc="5"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spc="-5" dirty="0">
                <a:latin typeface="Times New Roman"/>
                <a:cs typeface="Times New Roman"/>
              </a:rPr>
              <a:t>Figure </a:t>
            </a:r>
            <a:r>
              <a:rPr sz="1200" dirty="0">
                <a:latin typeface="Times New Roman"/>
                <a:cs typeface="Times New Roman"/>
              </a:rPr>
              <a:t>5.1</a:t>
            </a:r>
          </a:p>
        </p:txBody>
      </p:sp>
      <p:sp>
        <p:nvSpPr>
          <p:cNvPr id="6" name="object 6"/>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32</a:t>
            </a:r>
          </a:p>
        </p:txBody>
      </p:sp>
      <p:sp>
        <p:nvSpPr>
          <p:cNvPr id="5" name="object 5"/>
          <p:cNvSpPr txBox="1"/>
          <p:nvPr/>
        </p:nvSpPr>
        <p:spPr>
          <a:xfrm>
            <a:off x="1379219" y="6797675"/>
            <a:ext cx="5305425" cy="2395977"/>
          </a:xfrm>
          <a:prstGeom prst="rect">
            <a:avLst/>
          </a:prstGeom>
        </p:spPr>
        <p:txBody>
          <a:bodyPr vert="horz" wrap="square" lIns="0" tIns="12700" rIns="0" bIns="0" rtlCol="0">
            <a:spAutoFit/>
          </a:bodyPr>
          <a:lstStyle/>
          <a:p>
            <a:pPr marR="2540" algn="ctr">
              <a:lnSpc>
                <a:spcPct val="100000"/>
              </a:lnSpc>
              <a:spcBef>
                <a:spcPts val="100"/>
              </a:spcBef>
            </a:pPr>
            <a:r>
              <a:rPr sz="1200" b="1" spc="-5" dirty="0">
                <a:latin typeface="Times New Roman"/>
                <a:cs typeface="Times New Roman"/>
              </a:rPr>
              <a:t>Figure </a:t>
            </a:r>
            <a:r>
              <a:rPr sz="1200" b="1" dirty="0">
                <a:latin typeface="Times New Roman"/>
                <a:cs typeface="Times New Roman"/>
              </a:rPr>
              <a:t>5.1</a:t>
            </a:r>
            <a:r>
              <a:rPr sz="1200" b="1" spc="5" dirty="0">
                <a:latin typeface="Times New Roman"/>
                <a:cs typeface="Times New Roman"/>
              </a:rPr>
              <a:t> </a:t>
            </a:r>
            <a:r>
              <a:rPr sz="1200" spc="-5" dirty="0">
                <a:latin typeface="Times New Roman"/>
                <a:cs typeface="Times New Roman"/>
              </a:rPr>
              <a:t>Sample</a:t>
            </a:r>
            <a:r>
              <a:rPr sz="1200" dirty="0">
                <a:latin typeface="Times New Roman"/>
                <a:cs typeface="Times New Roman"/>
              </a:rPr>
              <a:t> </a:t>
            </a:r>
            <a:r>
              <a:rPr sz="1200" spc="-5" dirty="0">
                <a:latin typeface="Times New Roman"/>
                <a:cs typeface="Times New Roman"/>
              </a:rPr>
              <a:t>Tweets</a:t>
            </a:r>
            <a:r>
              <a:rPr sz="1200" spc="5" dirty="0">
                <a:latin typeface="Times New Roman"/>
                <a:cs typeface="Times New Roman"/>
              </a:rPr>
              <a:t> </a:t>
            </a:r>
            <a:r>
              <a:rPr sz="1200" spc="-5" dirty="0" smtClean="0">
                <a:latin typeface="Times New Roman"/>
                <a:cs typeface="Times New Roman"/>
              </a:rPr>
              <a:t>Collect</a:t>
            </a:r>
            <a:r>
              <a:rPr lang="en-IN" sz="1200" spc="-5" dirty="0" smtClean="0">
                <a:latin typeface="Times New Roman"/>
                <a:cs typeface="Times New Roman"/>
              </a:rPr>
              <a:t>ion</a:t>
            </a:r>
            <a:endParaRPr sz="1200" dirty="0">
              <a:latin typeface="Times New Roman"/>
              <a:cs typeface="Times New Roman"/>
            </a:endParaRPr>
          </a:p>
          <a:p>
            <a:pPr>
              <a:lnSpc>
                <a:spcPct val="100000"/>
              </a:lnSpc>
              <a:spcBef>
                <a:spcPts val="55"/>
              </a:spcBef>
            </a:pPr>
            <a:endParaRPr sz="1850" dirty="0">
              <a:latin typeface="Times New Roman"/>
              <a:cs typeface="Times New Roman"/>
            </a:endParaRPr>
          </a:p>
          <a:p>
            <a:pPr marL="12700" marR="16510" algn="just">
              <a:lnSpc>
                <a:spcPct val="140000"/>
              </a:lnSpc>
            </a:pPr>
            <a:r>
              <a:rPr sz="1200" dirty="0">
                <a:latin typeface="Times New Roman"/>
                <a:cs typeface="Times New Roman"/>
              </a:rPr>
              <a:t>Thus </a:t>
            </a:r>
            <a:r>
              <a:rPr sz="1200" spc="-5" dirty="0">
                <a:latin typeface="Times New Roman"/>
                <a:cs typeface="Times New Roman"/>
              </a:rPr>
              <a:t>each </a:t>
            </a:r>
            <a:r>
              <a:rPr sz="1200" dirty="0">
                <a:latin typeface="Times New Roman"/>
                <a:cs typeface="Times New Roman"/>
              </a:rPr>
              <a:t>such file for </a:t>
            </a:r>
            <a:r>
              <a:rPr sz="1200" spc="-5" dirty="0">
                <a:latin typeface="Times New Roman"/>
                <a:cs typeface="Times New Roman"/>
              </a:rPr>
              <a:t>different </a:t>
            </a:r>
            <a:r>
              <a:rPr lang="en-IN" sz="1200" spc="-5" dirty="0" smtClean="0">
                <a:latin typeface="Times New Roman"/>
                <a:cs typeface="Times New Roman"/>
              </a:rPr>
              <a:t>product services</a:t>
            </a:r>
            <a:r>
              <a:rPr sz="1200" spc="-5" dirty="0" smtClean="0">
                <a:latin typeface="Times New Roman"/>
                <a:cs typeface="Times New Roman"/>
              </a:rPr>
              <a:t> </a:t>
            </a:r>
            <a:r>
              <a:rPr sz="1200" dirty="0">
                <a:latin typeface="Times New Roman"/>
                <a:cs typeface="Times New Roman"/>
              </a:rPr>
              <a:t>in </a:t>
            </a:r>
            <a:r>
              <a:rPr sz="1200" spc="-5" dirty="0">
                <a:latin typeface="Times New Roman"/>
                <a:cs typeface="Times New Roman"/>
              </a:rPr>
              <a:t>stored </a:t>
            </a:r>
            <a:r>
              <a:rPr sz="1200" dirty="0">
                <a:latin typeface="Times New Roman"/>
                <a:cs typeface="Times New Roman"/>
              </a:rPr>
              <a:t>in a </a:t>
            </a:r>
            <a:r>
              <a:rPr sz="1200" spc="-5" dirty="0">
                <a:latin typeface="Times New Roman"/>
                <a:cs typeface="Times New Roman"/>
              </a:rPr>
              <a:t>directory as shown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Figure</a:t>
            </a:r>
            <a:r>
              <a:rPr sz="1200" spc="-15" dirty="0">
                <a:latin typeface="Times New Roman"/>
                <a:cs typeface="Times New Roman"/>
              </a:rPr>
              <a:t> </a:t>
            </a:r>
            <a:r>
              <a:rPr sz="1200" dirty="0">
                <a:latin typeface="Times New Roman"/>
                <a:cs typeface="Times New Roman"/>
              </a:rPr>
              <a:t>4.3</a:t>
            </a:r>
          </a:p>
          <a:p>
            <a:pPr>
              <a:lnSpc>
                <a:spcPct val="100000"/>
              </a:lnSpc>
            </a:pPr>
            <a:endParaRPr sz="1300" dirty="0">
              <a:latin typeface="Times New Roman"/>
              <a:cs typeface="Times New Roman"/>
            </a:endParaRPr>
          </a:p>
          <a:p>
            <a:pPr>
              <a:lnSpc>
                <a:spcPct val="100000"/>
              </a:lnSpc>
              <a:spcBef>
                <a:spcPts val="40"/>
              </a:spcBef>
            </a:pPr>
            <a:endParaRPr sz="1050" dirty="0">
              <a:latin typeface="Times New Roman"/>
              <a:cs typeface="Times New Roman"/>
            </a:endParaRPr>
          </a:p>
          <a:p>
            <a:pPr marL="12700" algn="just">
              <a:lnSpc>
                <a:spcPct val="100000"/>
              </a:lnSpc>
            </a:pPr>
            <a:r>
              <a:rPr sz="1400" b="1" dirty="0">
                <a:latin typeface="Times New Roman"/>
                <a:cs typeface="Times New Roman"/>
              </a:rPr>
              <a:t>5.2</a:t>
            </a:r>
            <a:r>
              <a:rPr sz="1400" b="1" spc="-15" dirty="0">
                <a:latin typeface="Times New Roman"/>
                <a:cs typeface="Times New Roman"/>
              </a:rPr>
              <a:t> </a:t>
            </a:r>
            <a:r>
              <a:rPr sz="1400" b="1" spc="-5" dirty="0">
                <a:latin typeface="Times New Roman"/>
                <a:cs typeface="Times New Roman"/>
              </a:rPr>
              <a:t>Extracted</a:t>
            </a:r>
            <a:r>
              <a:rPr sz="1400" b="1" spc="-10" dirty="0">
                <a:latin typeface="Times New Roman"/>
                <a:cs typeface="Times New Roman"/>
              </a:rPr>
              <a:t> </a:t>
            </a:r>
            <a:r>
              <a:rPr sz="1400" b="1" spc="-5" dirty="0">
                <a:latin typeface="Times New Roman"/>
                <a:cs typeface="Times New Roman"/>
              </a:rPr>
              <a:t>Features</a:t>
            </a:r>
            <a:endParaRPr sz="1400" dirty="0">
              <a:latin typeface="Times New Roman"/>
              <a:cs typeface="Times New Roman"/>
            </a:endParaRPr>
          </a:p>
          <a:p>
            <a:pPr marL="12700" marR="5080" algn="just">
              <a:lnSpc>
                <a:spcPct val="141200"/>
              </a:lnSpc>
              <a:spcBef>
                <a:spcPts val="160"/>
              </a:spcBef>
            </a:pPr>
            <a:r>
              <a:rPr sz="1200" dirty="0">
                <a:latin typeface="Times New Roman"/>
                <a:cs typeface="Times New Roman"/>
              </a:rPr>
              <a:t>When </a:t>
            </a:r>
            <a:r>
              <a:rPr sz="1200" spc="-5" dirty="0">
                <a:latin typeface="Times New Roman"/>
                <a:cs typeface="Times New Roman"/>
              </a:rPr>
              <a:t>we ran </a:t>
            </a:r>
            <a:r>
              <a:rPr sz="1200" dirty="0">
                <a:latin typeface="Times New Roman"/>
                <a:cs typeface="Times New Roman"/>
              </a:rPr>
              <a:t>the </a:t>
            </a:r>
            <a:r>
              <a:rPr sz="1200" spc="-5" dirty="0">
                <a:latin typeface="Times New Roman"/>
                <a:cs typeface="Times New Roman"/>
              </a:rPr>
              <a:t>script shown </a:t>
            </a:r>
            <a:r>
              <a:rPr sz="1200" dirty="0">
                <a:latin typeface="Times New Roman"/>
                <a:cs typeface="Times New Roman"/>
              </a:rPr>
              <a:t>in </a:t>
            </a:r>
            <a:r>
              <a:rPr sz="1200" spc="-5" dirty="0">
                <a:latin typeface="Times New Roman"/>
                <a:cs typeface="Times New Roman"/>
              </a:rPr>
              <a:t>Figure </a:t>
            </a:r>
            <a:r>
              <a:rPr sz="1200" dirty="0">
                <a:latin typeface="Times New Roman"/>
                <a:cs typeface="Times New Roman"/>
              </a:rPr>
              <a:t>4.4, it </a:t>
            </a:r>
            <a:r>
              <a:rPr sz="1200" spc="-5" dirty="0">
                <a:latin typeface="Times New Roman"/>
                <a:cs typeface="Times New Roman"/>
              </a:rPr>
              <a:t>will extract </a:t>
            </a:r>
            <a:r>
              <a:rPr sz="1200" dirty="0">
                <a:latin typeface="Times New Roman"/>
                <a:cs typeface="Times New Roman"/>
              </a:rPr>
              <a:t>the </a:t>
            </a:r>
            <a:r>
              <a:rPr sz="1200" spc="-5" dirty="0">
                <a:latin typeface="Times New Roman"/>
                <a:cs typeface="Times New Roman"/>
              </a:rPr>
              <a:t>features from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training </a:t>
            </a:r>
            <a:r>
              <a:rPr sz="1200" dirty="0">
                <a:latin typeface="Times New Roman"/>
                <a:cs typeface="Times New Roman"/>
              </a:rPr>
              <a:t>data </a:t>
            </a:r>
            <a:r>
              <a:rPr sz="1200" spc="-5" dirty="0">
                <a:latin typeface="Times New Roman"/>
                <a:cs typeface="Times New Roman"/>
              </a:rPr>
              <a:t>and also </a:t>
            </a:r>
            <a:r>
              <a:rPr sz="1200" dirty="0">
                <a:latin typeface="Times New Roman"/>
                <a:cs typeface="Times New Roman"/>
              </a:rPr>
              <a:t>apply a </a:t>
            </a:r>
            <a:r>
              <a:rPr sz="1200" spc="-5" dirty="0">
                <a:latin typeface="Times New Roman"/>
                <a:cs typeface="Times New Roman"/>
              </a:rPr>
              <a:t>Boolean </a:t>
            </a:r>
            <a:r>
              <a:rPr sz="1200" dirty="0">
                <a:latin typeface="Times New Roman"/>
                <a:cs typeface="Times New Roman"/>
              </a:rPr>
              <a:t>value to </a:t>
            </a:r>
            <a:r>
              <a:rPr sz="1200" spc="-5" dirty="0">
                <a:latin typeface="Times New Roman"/>
                <a:cs typeface="Times New Roman"/>
              </a:rPr>
              <a:t>each attribute. </a:t>
            </a:r>
            <a:r>
              <a:rPr sz="1200" dirty="0">
                <a:latin typeface="Times New Roman"/>
                <a:cs typeface="Times New Roman"/>
              </a:rPr>
              <a:t>The output for </a:t>
            </a:r>
            <a:r>
              <a:rPr sz="1200" spc="-5" dirty="0">
                <a:latin typeface="Times New Roman"/>
                <a:cs typeface="Times New Roman"/>
              </a:rPr>
              <a:t>extracted </a:t>
            </a:r>
            <a:r>
              <a:rPr sz="1200" spc="-285" dirty="0">
                <a:latin typeface="Times New Roman"/>
                <a:cs typeface="Times New Roman"/>
              </a:rPr>
              <a:t> </a:t>
            </a:r>
            <a:r>
              <a:rPr sz="1200" spc="-5" dirty="0">
                <a:latin typeface="Times New Roman"/>
                <a:cs typeface="Times New Roman"/>
              </a:rPr>
              <a:t>features is</a:t>
            </a:r>
            <a:r>
              <a:rPr sz="1200" dirty="0">
                <a:latin typeface="Times New Roman"/>
                <a:cs typeface="Times New Roman"/>
              </a:rPr>
              <a:t> </a:t>
            </a:r>
            <a:r>
              <a:rPr sz="1200" spc="-5" dirty="0">
                <a:latin typeface="Times New Roman"/>
                <a:cs typeface="Times New Roman"/>
              </a:rPr>
              <a:t>shown</a:t>
            </a:r>
            <a:r>
              <a:rPr sz="1200" dirty="0">
                <a:latin typeface="Times New Roman"/>
                <a:cs typeface="Times New Roman"/>
              </a:rPr>
              <a:t> in </a:t>
            </a:r>
            <a:r>
              <a:rPr sz="1200" spc="-5" dirty="0">
                <a:latin typeface="Times New Roman"/>
                <a:cs typeface="Times New Roman"/>
              </a:rPr>
              <a:t>Figure</a:t>
            </a:r>
            <a:r>
              <a:rPr sz="1200" spc="-10" dirty="0">
                <a:latin typeface="Times New Roman"/>
                <a:cs typeface="Times New Roman"/>
              </a:rPr>
              <a:t> </a:t>
            </a:r>
            <a:r>
              <a:rPr sz="1200" dirty="0">
                <a:latin typeface="Times New Roman"/>
                <a:cs typeface="Times New Roman"/>
              </a:rPr>
              <a:t>5.2</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1731" y="3568700"/>
            <a:ext cx="5740400" cy="322897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90014" y="914400"/>
            <a:ext cx="5558293" cy="2978150"/>
          </a:xfrm>
          <a:prstGeom prst="rect">
            <a:avLst/>
          </a:prstGeom>
        </p:spPr>
      </p:pic>
      <p:sp>
        <p:nvSpPr>
          <p:cNvPr id="4" name="object 4"/>
          <p:cNvSpPr txBox="1"/>
          <p:nvPr/>
        </p:nvSpPr>
        <p:spPr>
          <a:xfrm>
            <a:off x="2528442" y="3948811"/>
            <a:ext cx="296481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Figure</a:t>
            </a:r>
            <a:r>
              <a:rPr sz="1200" b="1" spc="-10" dirty="0">
                <a:latin typeface="Times New Roman"/>
                <a:cs typeface="Times New Roman"/>
              </a:rPr>
              <a:t> </a:t>
            </a:r>
            <a:r>
              <a:rPr sz="1200" b="1" dirty="0">
                <a:latin typeface="Times New Roman"/>
                <a:cs typeface="Times New Roman"/>
              </a:rPr>
              <a:t>5.2 </a:t>
            </a:r>
            <a:r>
              <a:rPr sz="1200" spc="-5" dirty="0">
                <a:latin typeface="Times New Roman"/>
                <a:cs typeface="Times New Roman"/>
              </a:rPr>
              <a:t>Extracted</a:t>
            </a:r>
            <a:r>
              <a:rPr sz="1200" spc="5" dirty="0">
                <a:latin typeface="Times New Roman"/>
                <a:cs typeface="Times New Roman"/>
              </a:rPr>
              <a:t> </a:t>
            </a:r>
            <a:r>
              <a:rPr sz="1200" spc="-5" dirty="0">
                <a:latin typeface="Times New Roman"/>
                <a:cs typeface="Times New Roman"/>
              </a:rPr>
              <a:t>features from</a:t>
            </a:r>
            <a:r>
              <a:rPr sz="1200" dirty="0">
                <a:latin typeface="Times New Roman"/>
                <a:cs typeface="Times New Roman"/>
              </a:rPr>
              <a:t> training</a:t>
            </a:r>
            <a:r>
              <a:rPr sz="1200" spc="-15" dirty="0">
                <a:latin typeface="Times New Roman"/>
                <a:cs typeface="Times New Roman"/>
              </a:rPr>
              <a:t> </a:t>
            </a:r>
            <a:r>
              <a:rPr sz="1200" dirty="0">
                <a:latin typeface="Times New Roman"/>
                <a:cs typeface="Times New Roman"/>
              </a:rPr>
              <a:t>data</a:t>
            </a:r>
          </a:p>
        </p:txBody>
      </p:sp>
      <p:sp>
        <p:nvSpPr>
          <p:cNvPr id="7" name="object 7"/>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5" dirty="0"/>
              <a:t>33</a:t>
            </a:r>
          </a:p>
        </p:txBody>
      </p:sp>
      <p:sp>
        <p:nvSpPr>
          <p:cNvPr id="5" name="object 5"/>
          <p:cNvSpPr txBox="1"/>
          <p:nvPr/>
        </p:nvSpPr>
        <p:spPr>
          <a:xfrm>
            <a:off x="1359153" y="4631194"/>
            <a:ext cx="5292725" cy="885825"/>
          </a:xfrm>
          <a:prstGeom prst="rect">
            <a:avLst/>
          </a:prstGeom>
        </p:spPr>
        <p:txBody>
          <a:bodyPr vert="horz" wrap="square" lIns="0" tIns="124460" rIns="0" bIns="0" rtlCol="0">
            <a:spAutoFit/>
          </a:bodyPr>
          <a:lstStyle/>
          <a:p>
            <a:pPr marL="12700">
              <a:lnSpc>
                <a:spcPct val="100000"/>
              </a:lnSpc>
              <a:spcBef>
                <a:spcPts val="980"/>
              </a:spcBef>
            </a:pPr>
            <a:r>
              <a:rPr sz="1400" b="1" dirty="0">
                <a:latin typeface="Times New Roman"/>
                <a:cs typeface="Times New Roman"/>
              </a:rPr>
              <a:t>5.3</a:t>
            </a:r>
            <a:r>
              <a:rPr sz="1400" b="1" spc="-5" dirty="0">
                <a:latin typeface="Times New Roman"/>
                <a:cs typeface="Times New Roman"/>
              </a:rPr>
              <a:t> Classifier Accuracy</a:t>
            </a:r>
            <a:r>
              <a:rPr sz="1400" b="1" dirty="0">
                <a:latin typeface="Times New Roman"/>
                <a:cs typeface="Times New Roman"/>
              </a:rPr>
              <a:t> for</a:t>
            </a:r>
            <a:r>
              <a:rPr sz="1400" b="1" spc="-5" dirty="0">
                <a:latin typeface="Times New Roman"/>
                <a:cs typeface="Times New Roman"/>
              </a:rPr>
              <a:t> Training</a:t>
            </a:r>
            <a:r>
              <a:rPr sz="1400" b="1" dirty="0">
                <a:latin typeface="Times New Roman"/>
                <a:cs typeface="Times New Roman"/>
              </a:rPr>
              <a:t> </a:t>
            </a:r>
            <a:r>
              <a:rPr sz="1400" b="1" spc="-10" dirty="0">
                <a:latin typeface="Times New Roman"/>
                <a:cs typeface="Times New Roman"/>
              </a:rPr>
              <a:t>Data</a:t>
            </a:r>
            <a:endParaRPr sz="1400" dirty="0">
              <a:latin typeface="Times New Roman"/>
              <a:cs typeface="Times New Roman"/>
            </a:endParaRPr>
          </a:p>
          <a:p>
            <a:pPr marL="12700" marR="5080">
              <a:lnSpc>
                <a:spcPct val="140100"/>
              </a:lnSpc>
              <a:spcBef>
                <a:spcPts val="175"/>
              </a:spcBef>
            </a:pPr>
            <a:r>
              <a:rPr sz="1200" spc="-5" dirty="0">
                <a:latin typeface="Times New Roman"/>
                <a:cs typeface="Times New Roman"/>
              </a:rPr>
              <a:t>Once</a:t>
            </a:r>
            <a:r>
              <a:rPr sz="1200" spc="30" dirty="0">
                <a:latin typeface="Times New Roman"/>
                <a:cs typeface="Times New Roman"/>
              </a:rPr>
              <a:t> </a:t>
            </a:r>
            <a:r>
              <a:rPr sz="1200" dirty="0">
                <a:latin typeface="Times New Roman"/>
                <a:cs typeface="Times New Roman"/>
              </a:rPr>
              <a:t>we</a:t>
            </a:r>
            <a:r>
              <a:rPr sz="1200" spc="30" dirty="0">
                <a:latin typeface="Times New Roman"/>
                <a:cs typeface="Times New Roman"/>
              </a:rPr>
              <a:t> </a:t>
            </a:r>
            <a:r>
              <a:rPr sz="1200" spc="-5" dirty="0">
                <a:latin typeface="Times New Roman"/>
                <a:cs typeface="Times New Roman"/>
              </a:rPr>
              <a:t>ran</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spc="-5" dirty="0">
                <a:latin typeface="Times New Roman"/>
                <a:cs typeface="Times New Roman"/>
              </a:rPr>
              <a:t>script</a:t>
            </a:r>
            <a:r>
              <a:rPr sz="1200" spc="40" dirty="0">
                <a:latin typeface="Times New Roman"/>
                <a:cs typeface="Times New Roman"/>
              </a:rPr>
              <a:t> </a:t>
            </a:r>
            <a:r>
              <a:rPr sz="1200" dirty="0">
                <a:latin typeface="Times New Roman"/>
                <a:cs typeface="Times New Roman"/>
              </a:rPr>
              <a:t>shown</a:t>
            </a:r>
            <a:r>
              <a:rPr sz="1200" spc="30" dirty="0">
                <a:latin typeface="Times New Roman"/>
                <a:cs typeface="Times New Roman"/>
              </a:rPr>
              <a:t> </a:t>
            </a:r>
            <a:r>
              <a:rPr sz="1200" dirty="0">
                <a:latin typeface="Times New Roman"/>
                <a:cs typeface="Times New Roman"/>
              </a:rPr>
              <a:t>in</a:t>
            </a:r>
            <a:r>
              <a:rPr sz="1200" spc="35" dirty="0">
                <a:latin typeface="Times New Roman"/>
                <a:cs typeface="Times New Roman"/>
              </a:rPr>
              <a:t> </a:t>
            </a:r>
            <a:r>
              <a:rPr sz="1200" spc="-5" dirty="0">
                <a:latin typeface="Times New Roman"/>
                <a:cs typeface="Times New Roman"/>
              </a:rPr>
              <a:t>Figure</a:t>
            </a:r>
            <a:r>
              <a:rPr sz="1200" spc="30" dirty="0">
                <a:latin typeface="Times New Roman"/>
                <a:cs typeface="Times New Roman"/>
              </a:rPr>
              <a:t> </a:t>
            </a:r>
            <a:r>
              <a:rPr sz="1200" dirty="0">
                <a:latin typeface="Times New Roman"/>
                <a:cs typeface="Times New Roman"/>
              </a:rPr>
              <a:t>4.5,</a:t>
            </a:r>
            <a:r>
              <a:rPr sz="1200" spc="50" dirty="0">
                <a:latin typeface="Times New Roman"/>
                <a:cs typeface="Times New Roman"/>
              </a:rPr>
              <a:t> </a:t>
            </a:r>
            <a:r>
              <a:rPr sz="1200" spc="-5" dirty="0">
                <a:latin typeface="Times New Roman"/>
                <a:cs typeface="Times New Roman"/>
              </a:rPr>
              <a:t>we</a:t>
            </a:r>
            <a:r>
              <a:rPr sz="1200" spc="35" dirty="0">
                <a:latin typeface="Times New Roman"/>
                <a:cs typeface="Times New Roman"/>
              </a:rPr>
              <a:t> </a:t>
            </a:r>
            <a:r>
              <a:rPr sz="1200" spc="-5" dirty="0">
                <a:latin typeface="Times New Roman"/>
                <a:cs typeface="Times New Roman"/>
              </a:rPr>
              <a:t>get</a:t>
            </a:r>
            <a:r>
              <a:rPr sz="1200" spc="35"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accuracy</a:t>
            </a:r>
            <a:r>
              <a:rPr sz="1200" spc="10" dirty="0">
                <a:latin typeface="Times New Roman"/>
                <a:cs typeface="Times New Roman"/>
              </a:rPr>
              <a:t> </a:t>
            </a:r>
            <a:r>
              <a:rPr sz="1200" dirty="0">
                <a:latin typeface="Times New Roman"/>
                <a:cs typeface="Times New Roman"/>
              </a:rPr>
              <a:t>of</a:t>
            </a:r>
            <a:r>
              <a:rPr sz="1200" spc="35" dirty="0">
                <a:latin typeface="Times New Roman"/>
                <a:cs typeface="Times New Roman"/>
              </a:rPr>
              <a:t> </a:t>
            </a:r>
            <a:r>
              <a:rPr sz="1200" spc="-5" dirty="0">
                <a:latin typeface="Times New Roman"/>
                <a:cs typeface="Times New Roman"/>
              </a:rPr>
              <a:t>each</a:t>
            </a:r>
            <a:r>
              <a:rPr sz="1200" spc="45" dirty="0">
                <a:latin typeface="Times New Roman"/>
                <a:cs typeface="Times New Roman"/>
              </a:rPr>
              <a:t> </a:t>
            </a:r>
            <a:r>
              <a:rPr sz="1200" dirty="0">
                <a:latin typeface="Times New Roman"/>
                <a:cs typeface="Times New Roman"/>
              </a:rPr>
              <a:t>classifier</a:t>
            </a:r>
            <a:r>
              <a:rPr sz="1200" spc="30" dirty="0">
                <a:latin typeface="Times New Roman"/>
                <a:cs typeface="Times New Roman"/>
              </a:rPr>
              <a:t> </a:t>
            </a:r>
            <a:r>
              <a:rPr sz="1200" dirty="0">
                <a:latin typeface="Times New Roman"/>
                <a:cs typeface="Times New Roman"/>
              </a:rPr>
              <a:t>for </a:t>
            </a:r>
            <a:r>
              <a:rPr sz="1200" spc="-285" dirty="0">
                <a:latin typeface="Times New Roman"/>
                <a:cs typeface="Times New Roman"/>
              </a:rPr>
              <a:t> </a:t>
            </a:r>
            <a:r>
              <a:rPr sz="1200" dirty="0">
                <a:latin typeface="Times New Roman"/>
                <a:cs typeface="Times New Roman"/>
              </a:rPr>
              <a:t>movie</a:t>
            </a:r>
            <a:r>
              <a:rPr sz="1200" spc="-10" dirty="0">
                <a:latin typeface="Times New Roman"/>
                <a:cs typeface="Times New Roman"/>
              </a:rPr>
              <a:t> </a:t>
            </a:r>
            <a:r>
              <a:rPr sz="1200" spc="-5" dirty="0">
                <a:latin typeface="Times New Roman"/>
                <a:cs typeface="Times New Roman"/>
              </a:rPr>
              <a:t>reviews</a:t>
            </a:r>
            <a:r>
              <a:rPr sz="1200" dirty="0">
                <a:latin typeface="Times New Roman"/>
                <a:cs typeface="Times New Roman"/>
              </a:rPr>
              <a:t> training</a:t>
            </a:r>
            <a:r>
              <a:rPr sz="1200" spc="-15" dirty="0">
                <a:latin typeface="Times New Roman"/>
                <a:cs typeface="Times New Roman"/>
              </a:rPr>
              <a:t> </a:t>
            </a:r>
            <a:r>
              <a:rPr sz="1200" dirty="0">
                <a:latin typeface="Times New Roman"/>
                <a:cs typeface="Times New Roman"/>
              </a:rPr>
              <a:t>data. </a:t>
            </a:r>
            <a:r>
              <a:rPr sz="1200" spc="-5" dirty="0">
                <a:latin typeface="Times New Roman"/>
                <a:cs typeface="Times New Roman"/>
              </a:rPr>
              <a:t>The </a:t>
            </a:r>
            <a:r>
              <a:rPr sz="1200" dirty="0">
                <a:latin typeface="Times New Roman"/>
                <a:cs typeface="Times New Roman"/>
              </a:rPr>
              <a:t>output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shown</a:t>
            </a:r>
            <a:r>
              <a:rPr sz="1200" dirty="0">
                <a:latin typeface="Times New Roman"/>
                <a:cs typeface="Times New Roman"/>
              </a:rPr>
              <a:t> in </a:t>
            </a:r>
            <a:r>
              <a:rPr sz="1200" spc="-5" dirty="0">
                <a:latin typeface="Times New Roman"/>
                <a:cs typeface="Times New Roman"/>
              </a:rPr>
              <a:t>Figure</a:t>
            </a:r>
            <a:r>
              <a:rPr sz="1200" spc="-10" dirty="0">
                <a:latin typeface="Times New Roman"/>
                <a:cs typeface="Times New Roman"/>
              </a:rPr>
              <a:t> </a:t>
            </a:r>
            <a:r>
              <a:rPr sz="1200" dirty="0">
                <a:latin typeface="Times New Roman"/>
                <a:cs typeface="Times New Roman"/>
              </a:rPr>
              <a:t>5.3</a:t>
            </a:r>
          </a:p>
        </p:txBody>
      </p:sp>
      <p:sp>
        <p:nvSpPr>
          <p:cNvPr id="6" name="object 6"/>
          <p:cNvSpPr txBox="1"/>
          <p:nvPr/>
        </p:nvSpPr>
        <p:spPr>
          <a:xfrm>
            <a:off x="1359153" y="8212073"/>
            <a:ext cx="5292725" cy="1258570"/>
          </a:xfrm>
          <a:prstGeom prst="rect">
            <a:avLst/>
          </a:prstGeom>
        </p:spPr>
        <p:txBody>
          <a:bodyPr vert="horz" wrap="square" lIns="0" tIns="12700" rIns="0" bIns="0" rtlCol="0">
            <a:spAutoFit/>
          </a:bodyPr>
          <a:lstStyle/>
          <a:p>
            <a:pPr marL="10160" algn="ctr">
              <a:lnSpc>
                <a:spcPct val="100000"/>
              </a:lnSpc>
              <a:spcBef>
                <a:spcPts val="100"/>
              </a:spcBef>
            </a:pPr>
            <a:r>
              <a:rPr sz="1200" b="1" spc="-5" dirty="0">
                <a:latin typeface="Times New Roman"/>
                <a:cs typeface="Times New Roman"/>
              </a:rPr>
              <a:t>Figure</a:t>
            </a:r>
            <a:r>
              <a:rPr sz="1200" b="1" spc="-15" dirty="0">
                <a:latin typeface="Times New Roman"/>
                <a:cs typeface="Times New Roman"/>
              </a:rPr>
              <a:t> </a:t>
            </a:r>
            <a:r>
              <a:rPr sz="1200" b="1" dirty="0">
                <a:latin typeface="Times New Roman"/>
                <a:cs typeface="Times New Roman"/>
              </a:rPr>
              <a:t>5.3</a:t>
            </a:r>
            <a:r>
              <a:rPr sz="1200" b="1" spc="-5" dirty="0">
                <a:latin typeface="Times New Roman"/>
                <a:cs typeface="Times New Roman"/>
              </a:rPr>
              <a:t> </a:t>
            </a:r>
            <a:r>
              <a:rPr sz="1200" dirty="0">
                <a:latin typeface="Times New Roman"/>
                <a:cs typeface="Times New Roman"/>
              </a:rPr>
              <a:t>Classifiers</a:t>
            </a:r>
            <a:r>
              <a:rPr sz="1200" spc="-5" dirty="0">
                <a:latin typeface="Times New Roman"/>
                <a:cs typeface="Times New Roman"/>
              </a:rPr>
              <a:t> accuracy</a:t>
            </a:r>
            <a:r>
              <a:rPr sz="1200" spc="-20" dirty="0">
                <a:latin typeface="Times New Roman"/>
                <a:cs typeface="Times New Roman"/>
              </a:rPr>
              <a:t> </a:t>
            </a:r>
            <a:r>
              <a:rPr sz="1200" dirty="0">
                <a:latin typeface="Times New Roman"/>
                <a:cs typeface="Times New Roman"/>
              </a:rPr>
              <a:t>for</a:t>
            </a:r>
            <a:r>
              <a:rPr sz="1200" spc="-15" dirty="0">
                <a:latin typeface="Times New Roman"/>
                <a:cs typeface="Times New Roman"/>
              </a:rPr>
              <a:t> </a:t>
            </a:r>
            <a:r>
              <a:rPr sz="1200" dirty="0">
                <a:latin typeface="Times New Roman"/>
                <a:cs typeface="Times New Roman"/>
              </a:rPr>
              <a:t>training</a:t>
            </a:r>
            <a:r>
              <a:rPr sz="1200" spc="-20" dirty="0">
                <a:latin typeface="Times New Roman"/>
                <a:cs typeface="Times New Roman"/>
              </a:rPr>
              <a:t> </a:t>
            </a:r>
            <a:r>
              <a:rPr sz="1200" dirty="0">
                <a:latin typeface="Times New Roman"/>
                <a:cs typeface="Times New Roman"/>
              </a:rPr>
              <a:t>data</a:t>
            </a:r>
          </a:p>
          <a:p>
            <a:pPr>
              <a:lnSpc>
                <a:spcPct val="100000"/>
              </a:lnSpc>
              <a:spcBef>
                <a:spcPts val="35"/>
              </a:spcBef>
            </a:pPr>
            <a:endParaRPr sz="1850" dirty="0">
              <a:latin typeface="Times New Roman"/>
              <a:cs typeface="Times New Roman"/>
            </a:endParaRPr>
          </a:p>
          <a:p>
            <a:pPr marL="12700" marR="5080" algn="just">
              <a:lnSpc>
                <a:spcPct val="141200"/>
              </a:lnSpc>
              <a:spcBef>
                <a:spcPts val="5"/>
              </a:spcBef>
            </a:pPr>
            <a:r>
              <a:rPr sz="1200" spc="-5" dirty="0">
                <a:latin typeface="Times New Roman"/>
                <a:cs typeface="Times New Roman"/>
              </a:rPr>
              <a:t>As, we </a:t>
            </a:r>
            <a:r>
              <a:rPr sz="1200" dirty="0">
                <a:latin typeface="Times New Roman"/>
                <a:cs typeface="Times New Roman"/>
              </a:rPr>
              <a:t>can </a:t>
            </a:r>
            <a:r>
              <a:rPr sz="1200" spc="-5" dirty="0">
                <a:latin typeface="Times New Roman"/>
                <a:cs typeface="Times New Roman"/>
              </a:rPr>
              <a:t>show from Figure </a:t>
            </a:r>
            <a:r>
              <a:rPr sz="1200" dirty="0">
                <a:latin typeface="Times New Roman"/>
                <a:cs typeface="Times New Roman"/>
              </a:rPr>
              <a:t>5.3, </a:t>
            </a:r>
            <a:r>
              <a:rPr sz="1200" spc="-5" dirty="0">
                <a:latin typeface="Times New Roman"/>
                <a:cs typeface="Times New Roman"/>
              </a:rPr>
              <a:t>almost </a:t>
            </a:r>
            <a:r>
              <a:rPr sz="1200" dirty="0">
                <a:latin typeface="Times New Roman"/>
                <a:cs typeface="Times New Roman"/>
              </a:rPr>
              <a:t>all </a:t>
            </a:r>
            <a:r>
              <a:rPr sz="1200" spc="-5" dirty="0">
                <a:latin typeface="Times New Roman"/>
                <a:cs typeface="Times New Roman"/>
              </a:rPr>
              <a:t>classifiers are giving </a:t>
            </a:r>
            <a:r>
              <a:rPr sz="1200" dirty="0">
                <a:latin typeface="Times New Roman"/>
                <a:cs typeface="Times New Roman"/>
              </a:rPr>
              <a:t>accuracy of average </a:t>
            </a:r>
            <a:r>
              <a:rPr sz="1200" spc="-285" dirty="0">
                <a:latin typeface="Times New Roman"/>
                <a:cs typeface="Times New Roman"/>
              </a:rPr>
              <a:t> </a:t>
            </a:r>
            <a:r>
              <a:rPr sz="1200" dirty="0">
                <a:latin typeface="Times New Roman"/>
                <a:cs typeface="Times New Roman"/>
              </a:rPr>
              <a:t>75% </a:t>
            </a:r>
            <a:r>
              <a:rPr sz="1200" spc="-5" dirty="0">
                <a:latin typeface="Times New Roman"/>
                <a:cs typeface="Times New Roman"/>
              </a:rPr>
              <a:t>and above. </a:t>
            </a:r>
            <a:r>
              <a:rPr sz="1200" dirty="0">
                <a:latin typeface="Times New Roman"/>
                <a:cs typeface="Times New Roman"/>
              </a:rPr>
              <a:t>Thus our build </a:t>
            </a:r>
            <a:r>
              <a:rPr sz="1200" spc="-5" dirty="0">
                <a:latin typeface="Times New Roman"/>
                <a:cs typeface="Times New Roman"/>
              </a:rPr>
              <a:t>classifier is </a:t>
            </a:r>
            <a:r>
              <a:rPr sz="1200" dirty="0">
                <a:latin typeface="Times New Roman"/>
                <a:cs typeface="Times New Roman"/>
              </a:rPr>
              <a:t>fully </a:t>
            </a:r>
            <a:r>
              <a:rPr sz="1200" spc="-5" dirty="0">
                <a:latin typeface="Times New Roman"/>
                <a:cs typeface="Times New Roman"/>
              </a:rPr>
              <a:t>trained and </a:t>
            </a:r>
            <a:r>
              <a:rPr sz="1200" dirty="0">
                <a:latin typeface="Times New Roman"/>
                <a:cs typeface="Times New Roman"/>
              </a:rPr>
              <a:t>ready for </a:t>
            </a:r>
            <a:r>
              <a:rPr sz="1200" spc="-5" dirty="0">
                <a:latin typeface="Times New Roman"/>
                <a:cs typeface="Times New Roman"/>
              </a:rPr>
              <a:t>sentiment </a:t>
            </a:r>
            <a:r>
              <a:rPr sz="1200" dirty="0">
                <a:latin typeface="Times New Roman"/>
                <a:cs typeface="Times New Roman"/>
              </a:rPr>
              <a:t> </a:t>
            </a:r>
            <a:r>
              <a:rPr sz="1200" spc="-5" dirty="0">
                <a:latin typeface="Times New Roman"/>
                <a:cs typeface="Times New Roman"/>
              </a:rPr>
              <a:t>analysis </a:t>
            </a:r>
            <a:r>
              <a:rPr sz="1200" spc="5" dirty="0">
                <a:latin typeface="Times New Roman"/>
                <a:cs typeface="Times New Roman"/>
              </a:rPr>
              <a:t>of</a:t>
            </a:r>
            <a:r>
              <a:rPr sz="1200" dirty="0">
                <a:latin typeface="Times New Roman"/>
                <a:cs typeface="Times New Roman"/>
              </a:rPr>
              <a:t> </a:t>
            </a:r>
            <a:r>
              <a:rPr sz="1200" spc="-5" dirty="0">
                <a:latin typeface="Times New Roman"/>
                <a:cs typeface="Times New Roman"/>
              </a:rPr>
              <a:t>twitter</a:t>
            </a:r>
            <a:r>
              <a:rPr sz="1200" dirty="0">
                <a:latin typeface="Times New Roman"/>
                <a:cs typeface="Times New Roman"/>
              </a:rPr>
              <a:t> </a:t>
            </a:r>
            <a:r>
              <a:rPr sz="1200" spc="-5" dirty="0">
                <a:latin typeface="Times New Roman"/>
                <a:cs typeface="Times New Roman"/>
              </a:rPr>
              <a:t>data.</a:t>
            </a:r>
            <a:endParaRPr sz="1200" dirty="0">
              <a:latin typeface="Times New Roman"/>
              <a:cs typeface="Times New Roman"/>
            </a:endParaRPr>
          </a:p>
        </p:txBody>
      </p:sp>
      <p:sp>
        <p:nvSpPr>
          <p:cNvPr id="9" name="TextBox 8"/>
          <p:cNvSpPr txBox="1"/>
          <p:nvPr/>
        </p:nvSpPr>
        <p:spPr>
          <a:xfrm>
            <a:off x="1408157" y="5824084"/>
            <a:ext cx="4038600" cy="2031325"/>
          </a:xfrm>
          <a:prstGeom prst="rect">
            <a:avLst/>
          </a:prstGeom>
          <a:noFill/>
        </p:spPr>
        <p:txBody>
          <a:bodyPr wrap="square" rtlCol="0">
            <a:spAutoFit/>
          </a:bodyPr>
          <a:lstStyle/>
          <a:p>
            <a:pPr marL="171450" indent="-171450">
              <a:lnSpc>
                <a:spcPct val="150000"/>
              </a:lnSpc>
              <a:buFont typeface="Wingdings" pitchFamily="2" charset="2"/>
              <a:buChar char="Ø"/>
            </a:pPr>
            <a:r>
              <a:rPr lang="en-IN" sz="1200" dirty="0" smtClean="0"/>
              <a:t>Random_Forest_Classifier Accuracy :  99% </a:t>
            </a:r>
          </a:p>
          <a:p>
            <a:pPr marL="171450" indent="-171450">
              <a:lnSpc>
                <a:spcPct val="150000"/>
              </a:lnSpc>
              <a:buFont typeface="Wingdings" pitchFamily="2" charset="2"/>
              <a:buChar char="Ø"/>
            </a:pPr>
            <a:r>
              <a:rPr lang="en-IN" sz="1200" dirty="0" smtClean="0"/>
              <a:t>Decision_Tree_Classifier Accuracy : 99%</a:t>
            </a:r>
          </a:p>
          <a:p>
            <a:pPr marL="171450" indent="-171450">
              <a:lnSpc>
                <a:spcPct val="150000"/>
              </a:lnSpc>
              <a:buFont typeface="Wingdings" pitchFamily="2" charset="2"/>
              <a:buChar char="Ø"/>
            </a:pPr>
            <a:r>
              <a:rPr lang="en-IN" sz="1200" dirty="0" smtClean="0"/>
              <a:t>Logistic_Regression_</a:t>
            </a:r>
            <a:r>
              <a:rPr lang="en-IN" sz="1200" dirty="0"/>
              <a:t> Classifier Accuracy </a:t>
            </a:r>
            <a:r>
              <a:rPr lang="en-IN" sz="1200" dirty="0" smtClean="0"/>
              <a:t>: 98%</a:t>
            </a:r>
          </a:p>
          <a:p>
            <a:pPr marL="171450" indent="-171450">
              <a:lnSpc>
                <a:spcPct val="150000"/>
              </a:lnSpc>
              <a:buFont typeface="Wingdings" pitchFamily="2" charset="2"/>
              <a:buChar char="Ø"/>
            </a:pPr>
            <a:r>
              <a:rPr lang="en-IN" sz="1200" dirty="0" smtClean="0"/>
              <a:t>XGB_</a:t>
            </a:r>
            <a:r>
              <a:rPr lang="en-IN" sz="1200" dirty="0"/>
              <a:t> Classifier Accuracy </a:t>
            </a:r>
            <a:r>
              <a:rPr lang="en-IN" sz="1200" dirty="0" smtClean="0"/>
              <a:t>: 94%</a:t>
            </a:r>
          </a:p>
          <a:p>
            <a:pPr marL="171450" indent="-171450">
              <a:lnSpc>
                <a:spcPct val="150000"/>
              </a:lnSpc>
              <a:buFont typeface="Wingdings" pitchFamily="2" charset="2"/>
              <a:buChar char="Ø"/>
            </a:pPr>
            <a:r>
              <a:rPr lang="en-IN" sz="1200" dirty="0" smtClean="0"/>
              <a:t>SVC_</a:t>
            </a:r>
            <a:r>
              <a:rPr lang="en-IN" sz="1200" dirty="0"/>
              <a:t> Classifier Accuracy :</a:t>
            </a:r>
            <a:r>
              <a:rPr lang="en-IN" sz="1200" dirty="0" smtClean="0"/>
              <a:t> 97%</a:t>
            </a:r>
          </a:p>
          <a:p>
            <a:pPr marL="171450" indent="-171450">
              <a:lnSpc>
                <a:spcPct val="150000"/>
              </a:lnSpc>
              <a:buFont typeface="Wingdings" pitchFamily="2" charset="2"/>
              <a:buChar char="Ø"/>
            </a:pPr>
            <a:endParaRPr lang="en-IN" sz="1200" dirty="0" smtClean="0"/>
          </a:p>
          <a:p>
            <a:pPr>
              <a:lnSpc>
                <a:spcPct val="150000"/>
              </a:lnSpc>
            </a:pPr>
            <a:endParaRPr lang="en-IN" sz="1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473075"/>
            <a:ext cx="5854700" cy="369332"/>
          </a:xfrm>
          <a:prstGeom prst="rect">
            <a:avLst/>
          </a:prstGeom>
        </p:spPr>
        <p:txBody>
          <a:bodyPr wrap="square">
            <a:spAutoFit/>
          </a:bodyPr>
          <a:lstStyle/>
          <a:p>
            <a:pPr marL="12700">
              <a:lnSpc>
                <a:spcPct val="100000"/>
              </a:lnSpc>
              <a:spcBef>
                <a:spcPts val="980"/>
              </a:spcBef>
            </a:pPr>
            <a:r>
              <a:rPr lang="en-US" b="1" dirty="0" smtClean="0">
                <a:latin typeface="Times New Roman"/>
                <a:cs typeface="Times New Roman"/>
              </a:rPr>
              <a:t>5.4</a:t>
            </a:r>
            <a:r>
              <a:rPr lang="en-US" b="1" spc="-5" dirty="0" smtClean="0">
                <a:latin typeface="Times New Roman"/>
                <a:cs typeface="Times New Roman"/>
              </a:rPr>
              <a:t> </a:t>
            </a:r>
            <a:r>
              <a:rPr lang="en-US" b="1" spc="-5" dirty="0">
                <a:latin typeface="Times New Roman"/>
                <a:cs typeface="Times New Roman"/>
              </a:rPr>
              <a:t>Classifier Accuracy</a:t>
            </a:r>
            <a:r>
              <a:rPr lang="en-US" b="1" dirty="0">
                <a:latin typeface="Times New Roman"/>
                <a:cs typeface="Times New Roman"/>
              </a:rPr>
              <a:t> for</a:t>
            </a:r>
            <a:r>
              <a:rPr lang="en-US" b="1" spc="-5" dirty="0">
                <a:latin typeface="Times New Roman"/>
                <a:cs typeface="Times New Roman"/>
              </a:rPr>
              <a:t> </a:t>
            </a:r>
            <a:r>
              <a:rPr lang="en-US" b="1" spc="-5" dirty="0" smtClean="0">
                <a:latin typeface="Times New Roman"/>
                <a:cs typeface="Times New Roman"/>
              </a:rPr>
              <a:t>Testing</a:t>
            </a:r>
            <a:r>
              <a:rPr lang="en-US" b="1" dirty="0" smtClean="0">
                <a:latin typeface="Times New Roman"/>
                <a:cs typeface="Times New Roman"/>
              </a:rPr>
              <a:t> </a:t>
            </a:r>
            <a:r>
              <a:rPr lang="en-US" b="1" spc="-10" dirty="0">
                <a:latin typeface="Times New Roman"/>
                <a:cs typeface="Times New Roman"/>
              </a:rPr>
              <a:t>Data</a:t>
            </a:r>
            <a:endParaRPr lang="en-US" dirty="0">
              <a:latin typeface="Times New Roman"/>
              <a:cs typeface="Times New Roman"/>
            </a:endParaRPr>
          </a:p>
        </p:txBody>
      </p:sp>
      <p:sp>
        <p:nvSpPr>
          <p:cNvPr id="3" name="TextBox 2"/>
          <p:cNvSpPr txBox="1"/>
          <p:nvPr/>
        </p:nvSpPr>
        <p:spPr>
          <a:xfrm>
            <a:off x="812800" y="1616075"/>
            <a:ext cx="6099629" cy="2031325"/>
          </a:xfrm>
          <a:prstGeom prst="rect">
            <a:avLst/>
          </a:prstGeom>
          <a:noFill/>
        </p:spPr>
        <p:txBody>
          <a:bodyPr wrap="square" rtlCol="0">
            <a:spAutoFit/>
          </a:bodyPr>
          <a:lstStyle/>
          <a:p>
            <a:pPr marL="171450" indent="-171450">
              <a:lnSpc>
                <a:spcPct val="150000"/>
              </a:lnSpc>
              <a:buFont typeface="Wingdings" pitchFamily="2" charset="2"/>
              <a:buChar char="Ø"/>
            </a:pPr>
            <a:r>
              <a:rPr lang="en-IN" sz="1200" dirty="0" smtClean="0"/>
              <a:t>Random_Forest_Classifier Accuracy : 95%</a:t>
            </a:r>
          </a:p>
          <a:p>
            <a:pPr marL="171450" indent="-171450">
              <a:lnSpc>
                <a:spcPct val="150000"/>
              </a:lnSpc>
              <a:buFont typeface="Wingdings" pitchFamily="2" charset="2"/>
              <a:buChar char="Ø"/>
            </a:pPr>
            <a:r>
              <a:rPr lang="en-IN" sz="1200" dirty="0" smtClean="0"/>
              <a:t>Decision_Tree_Classifier Accuracy : 93%</a:t>
            </a:r>
          </a:p>
          <a:p>
            <a:pPr marL="171450" indent="-171450">
              <a:lnSpc>
                <a:spcPct val="150000"/>
              </a:lnSpc>
              <a:buFont typeface="Wingdings" pitchFamily="2" charset="2"/>
              <a:buChar char="Ø"/>
            </a:pPr>
            <a:r>
              <a:rPr lang="en-IN" sz="1200" dirty="0" smtClean="0"/>
              <a:t>Logistic_Regression_</a:t>
            </a:r>
            <a:r>
              <a:rPr lang="en-IN" sz="1200" dirty="0"/>
              <a:t> Classifier Accuracy </a:t>
            </a:r>
            <a:r>
              <a:rPr lang="en-IN" sz="1200" dirty="0" smtClean="0"/>
              <a:t>: 94%</a:t>
            </a:r>
          </a:p>
          <a:p>
            <a:pPr marL="171450" indent="-171450">
              <a:lnSpc>
                <a:spcPct val="150000"/>
              </a:lnSpc>
              <a:buFont typeface="Wingdings" pitchFamily="2" charset="2"/>
              <a:buChar char="Ø"/>
            </a:pPr>
            <a:r>
              <a:rPr lang="en-IN" sz="1200" dirty="0" smtClean="0"/>
              <a:t>XGB_</a:t>
            </a:r>
            <a:r>
              <a:rPr lang="en-IN" sz="1200" dirty="0"/>
              <a:t> Classifier Accuracy </a:t>
            </a:r>
            <a:r>
              <a:rPr lang="en-IN" sz="1200" dirty="0" smtClean="0"/>
              <a:t>: 94%</a:t>
            </a:r>
          </a:p>
          <a:p>
            <a:pPr marL="171450" indent="-171450">
              <a:lnSpc>
                <a:spcPct val="150000"/>
              </a:lnSpc>
              <a:buFont typeface="Wingdings" pitchFamily="2" charset="2"/>
              <a:buChar char="Ø"/>
            </a:pPr>
            <a:r>
              <a:rPr lang="en-IN" sz="1200" dirty="0" smtClean="0"/>
              <a:t>SVC_</a:t>
            </a:r>
            <a:r>
              <a:rPr lang="en-IN" sz="1200" dirty="0"/>
              <a:t> Classifier Accuracy :</a:t>
            </a:r>
            <a:r>
              <a:rPr lang="en-IN" sz="1200" dirty="0" smtClean="0"/>
              <a:t> 95%</a:t>
            </a:r>
          </a:p>
          <a:p>
            <a:pPr marL="171450" indent="-171450">
              <a:lnSpc>
                <a:spcPct val="150000"/>
              </a:lnSpc>
              <a:buFont typeface="Wingdings" pitchFamily="2" charset="2"/>
              <a:buChar char="Ø"/>
            </a:pPr>
            <a:endParaRPr lang="en-IN" sz="1200" dirty="0" smtClean="0"/>
          </a:p>
          <a:p>
            <a:pPr>
              <a:lnSpc>
                <a:spcPct val="150000"/>
              </a:lnSpc>
            </a:pPr>
            <a:endParaRPr lang="en-IN" sz="12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8409" t="24571" r="30968" b="35800"/>
          <a:stretch/>
        </p:blipFill>
        <p:spPr>
          <a:xfrm>
            <a:off x="53216" y="3216275"/>
            <a:ext cx="7160384" cy="3531275"/>
          </a:xfrm>
          <a:prstGeom prst="rect">
            <a:avLst/>
          </a:prstGeom>
        </p:spPr>
      </p:pic>
      <p:sp>
        <p:nvSpPr>
          <p:cNvPr id="5" name="TextBox 4"/>
          <p:cNvSpPr txBox="1"/>
          <p:nvPr/>
        </p:nvSpPr>
        <p:spPr>
          <a:xfrm>
            <a:off x="6388992" y="9693275"/>
            <a:ext cx="367408" cy="307777"/>
          </a:xfrm>
          <a:prstGeom prst="rect">
            <a:avLst/>
          </a:prstGeom>
          <a:noFill/>
        </p:spPr>
        <p:txBody>
          <a:bodyPr wrap="none" rtlCol="0">
            <a:spAutoFit/>
          </a:bodyPr>
          <a:lstStyle/>
          <a:p>
            <a:r>
              <a:rPr lang="en-IN" sz="1400" dirty="0" smtClean="0"/>
              <a:t>34</a:t>
            </a:r>
            <a:endParaRPr lang="en-IN" sz="1400" dirty="0"/>
          </a:p>
        </p:txBody>
      </p:sp>
    </p:spTree>
    <p:extLst>
      <p:ext uri="{BB962C8B-B14F-4D97-AF65-F5344CB8AC3E}">
        <p14:creationId xmlns:p14="http://schemas.microsoft.com/office/powerpoint/2010/main" val="560983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3025" y="1790700"/>
            <a:ext cx="5268595" cy="76200"/>
          </a:xfrm>
          <a:prstGeom prst="rect">
            <a:avLst/>
          </a:prstGeom>
        </p:spPr>
      </p:pic>
      <p:sp>
        <p:nvSpPr>
          <p:cNvPr id="3" name="object 3"/>
          <p:cNvSpPr txBox="1"/>
          <p:nvPr/>
        </p:nvSpPr>
        <p:spPr>
          <a:xfrm>
            <a:off x="4072509" y="886714"/>
            <a:ext cx="2580640" cy="736600"/>
          </a:xfrm>
          <a:prstGeom prst="rect">
            <a:avLst/>
          </a:prstGeom>
        </p:spPr>
        <p:txBody>
          <a:bodyPr vert="horz" wrap="square" lIns="0" tIns="12065" rIns="0" bIns="0" rtlCol="0">
            <a:spAutoFit/>
          </a:bodyPr>
          <a:lstStyle/>
          <a:p>
            <a:pPr marR="5080" algn="r">
              <a:lnSpc>
                <a:spcPct val="100000"/>
              </a:lnSpc>
              <a:spcBef>
                <a:spcPts val="95"/>
              </a:spcBef>
            </a:pPr>
            <a:r>
              <a:rPr sz="1600" b="1" spc="-5" dirty="0">
                <a:latin typeface="Times New Roman"/>
                <a:cs typeface="Times New Roman"/>
              </a:rPr>
              <a:t>Chapter</a:t>
            </a:r>
            <a:r>
              <a:rPr sz="1600" b="1" spc="-90" dirty="0">
                <a:latin typeface="Times New Roman"/>
                <a:cs typeface="Times New Roman"/>
              </a:rPr>
              <a:t> </a:t>
            </a:r>
            <a:r>
              <a:rPr sz="1600" b="1" spc="-5" dirty="0">
                <a:latin typeface="Times New Roman"/>
                <a:cs typeface="Times New Roman"/>
              </a:rPr>
              <a:t>6</a:t>
            </a:r>
            <a:endParaRPr sz="1600" dirty="0">
              <a:latin typeface="Times New Roman"/>
              <a:cs typeface="Times New Roman"/>
            </a:endParaRPr>
          </a:p>
          <a:p>
            <a:pPr>
              <a:lnSpc>
                <a:spcPct val="100000"/>
              </a:lnSpc>
              <a:spcBef>
                <a:spcPts val="40"/>
              </a:spcBef>
            </a:pPr>
            <a:endParaRPr sz="1500" dirty="0">
              <a:latin typeface="Times New Roman"/>
              <a:cs typeface="Times New Roman"/>
            </a:endParaRPr>
          </a:p>
          <a:p>
            <a:pPr marR="5715" algn="r">
              <a:lnSpc>
                <a:spcPct val="100000"/>
              </a:lnSpc>
            </a:pPr>
            <a:r>
              <a:rPr sz="1600" b="1" spc="-5" dirty="0">
                <a:latin typeface="Times New Roman"/>
                <a:cs typeface="Times New Roman"/>
              </a:rPr>
              <a:t>Conclusion</a:t>
            </a:r>
            <a:r>
              <a:rPr sz="1600" b="1" spc="-15" dirty="0">
                <a:latin typeface="Times New Roman"/>
                <a:cs typeface="Times New Roman"/>
              </a:rPr>
              <a:t> </a:t>
            </a:r>
            <a:r>
              <a:rPr sz="1600" b="1" spc="-5" dirty="0">
                <a:latin typeface="Times New Roman"/>
                <a:cs typeface="Times New Roman"/>
              </a:rPr>
              <a:t>and</a:t>
            </a:r>
            <a:r>
              <a:rPr sz="1600" b="1" spc="-10" dirty="0">
                <a:latin typeface="Times New Roman"/>
                <a:cs typeface="Times New Roman"/>
              </a:rPr>
              <a:t> </a:t>
            </a:r>
            <a:r>
              <a:rPr sz="1600" b="1" spc="-5" dirty="0">
                <a:latin typeface="Times New Roman"/>
                <a:cs typeface="Times New Roman"/>
              </a:rPr>
              <a:t>Future Scope</a:t>
            </a:r>
            <a:endParaRPr sz="1600" dirty="0">
              <a:latin typeface="Times New Roman"/>
              <a:cs typeface="Times New Roman"/>
            </a:endParaRPr>
          </a:p>
        </p:txBody>
      </p:sp>
      <p:sp>
        <p:nvSpPr>
          <p:cNvPr id="5" name="object 5"/>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spc="-5" dirty="0" smtClean="0"/>
              <a:t>3</a:t>
            </a:r>
            <a:r>
              <a:rPr lang="en-IN" spc="-5" dirty="0" smtClean="0"/>
              <a:t>5</a:t>
            </a:r>
            <a:endParaRPr spc="-5" dirty="0"/>
          </a:p>
        </p:txBody>
      </p:sp>
      <p:sp>
        <p:nvSpPr>
          <p:cNvPr id="4" name="object 4"/>
          <p:cNvSpPr txBox="1"/>
          <p:nvPr/>
        </p:nvSpPr>
        <p:spPr>
          <a:xfrm>
            <a:off x="1359153" y="2109858"/>
            <a:ext cx="5307330" cy="7517765"/>
          </a:xfrm>
          <a:prstGeom prst="rect">
            <a:avLst/>
          </a:prstGeom>
        </p:spPr>
        <p:txBody>
          <a:bodyPr vert="horz" wrap="square" lIns="0" tIns="126364" rIns="0" bIns="0" rtlCol="0">
            <a:spAutoFit/>
          </a:bodyPr>
          <a:lstStyle/>
          <a:p>
            <a:pPr marL="280670" lvl="1" indent="-268605" algn="just">
              <a:lnSpc>
                <a:spcPct val="100000"/>
              </a:lnSpc>
              <a:spcBef>
                <a:spcPts val="994"/>
              </a:spcBef>
              <a:buAutoNum type="arabicPeriod"/>
              <a:tabLst>
                <a:tab pos="281305" algn="l"/>
              </a:tabLst>
            </a:pPr>
            <a:r>
              <a:rPr sz="1400" b="1" spc="-5" dirty="0">
                <a:latin typeface="Times New Roman"/>
                <a:cs typeface="Times New Roman"/>
              </a:rPr>
              <a:t>Conclusion</a:t>
            </a:r>
            <a:endParaRPr sz="1400" dirty="0">
              <a:latin typeface="Times New Roman"/>
              <a:cs typeface="Times New Roman"/>
            </a:endParaRPr>
          </a:p>
          <a:p>
            <a:pPr marL="12700" marR="15875" algn="just">
              <a:lnSpc>
                <a:spcPct val="142500"/>
              </a:lnSpc>
              <a:spcBef>
                <a:spcPts val="150"/>
              </a:spcBef>
            </a:pPr>
            <a:r>
              <a:rPr sz="1200" spc="-5" dirty="0">
                <a:latin typeface="Times New Roman"/>
                <a:cs typeface="Times New Roman"/>
              </a:rPr>
              <a:t>Sentiment analysis </a:t>
            </a:r>
            <a:r>
              <a:rPr sz="1200" dirty="0">
                <a:latin typeface="Times New Roman"/>
                <a:cs typeface="Times New Roman"/>
              </a:rPr>
              <a:t>is used to </a:t>
            </a:r>
            <a:r>
              <a:rPr sz="1200" spc="-5" dirty="0">
                <a:latin typeface="Times New Roman"/>
                <a:cs typeface="Times New Roman"/>
              </a:rPr>
              <a:t>identifying </a:t>
            </a:r>
            <a:r>
              <a:rPr sz="1200" dirty="0">
                <a:latin typeface="Times New Roman"/>
                <a:cs typeface="Times New Roman"/>
              </a:rPr>
              <a:t>people’s opinion, </a:t>
            </a:r>
            <a:r>
              <a:rPr sz="1200" spc="-5" dirty="0">
                <a:latin typeface="Times New Roman"/>
                <a:cs typeface="Times New Roman"/>
              </a:rPr>
              <a:t>attitude and emotional </a:t>
            </a:r>
            <a:r>
              <a:rPr sz="1200" dirty="0">
                <a:latin typeface="Times New Roman"/>
                <a:cs typeface="Times New Roman"/>
              </a:rPr>
              <a:t> </a:t>
            </a:r>
            <a:r>
              <a:rPr sz="1200" spc="-5" dirty="0">
                <a:latin typeface="Times New Roman"/>
                <a:cs typeface="Times New Roman"/>
              </a:rPr>
              <a:t>states.</a:t>
            </a:r>
            <a:r>
              <a:rPr sz="1200" dirty="0">
                <a:latin typeface="Times New Roman"/>
                <a:cs typeface="Times New Roman"/>
              </a:rPr>
              <a:t> The views of the </a:t>
            </a:r>
            <a:r>
              <a:rPr sz="1200" spc="-5" dirty="0">
                <a:latin typeface="Times New Roman"/>
                <a:cs typeface="Times New Roman"/>
              </a:rPr>
              <a:t>people</a:t>
            </a:r>
            <a:r>
              <a:rPr sz="1200" dirty="0">
                <a:latin typeface="Times New Roman"/>
                <a:cs typeface="Times New Roman"/>
              </a:rPr>
              <a:t> </a:t>
            </a:r>
            <a:r>
              <a:rPr sz="1200" spc="-5" dirty="0">
                <a:latin typeface="Times New Roman"/>
                <a:cs typeface="Times New Roman"/>
              </a:rPr>
              <a:t>can</a:t>
            </a:r>
            <a:r>
              <a:rPr sz="1200" dirty="0">
                <a:latin typeface="Times New Roman"/>
                <a:cs typeface="Times New Roman"/>
              </a:rPr>
              <a:t> </a:t>
            </a:r>
            <a:r>
              <a:rPr sz="1200" spc="5" dirty="0">
                <a:latin typeface="Times New Roman"/>
                <a:cs typeface="Times New Roman"/>
              </a:rPr>
              <a:t>be </a:t>
            </a:r>
            <a:r>
              <a:rPr sz="1200" dirty="0">
                <a:latin typeface="Times New Roman"/>
                <a:cs typeface="Times New Roman"/>
              </a:rPr>
              <a:t>positive or </a:t>
            </a:r>
            <a:r>
              <a:rPr sz="1200" spc="-5" dirty="0">
                <a:latin typeface="Times New Roman"/>
                <a:cs typeface="Times New Roman"/>
              </a:rPr>
              <a:t>negative.</a:t>
            </a:r>
            <a:r>
              <a:rPr sz="1200" dirty="0">
                <a:latin typeface="Times New Roman"/>
                <a:cs typeface="Times New Roman"/>
              </a:rPr>
              <a:t> </a:t>
            </a:r>
            <a:r>
              <a:rPr sz="1200" spc="-5" dirty="0">
                <a:latin typeface="Times New Roman"/>
                <a:cs typeface="Times New Roman"/>
              </a:rPr>
              <a:t>Commonly,</a:t>
            </a:r>
            <a:r>
              <a:rPr sz="1200" spc="290" dirty="0">
                <a:latin typeface="Times New Roman"/>
                <a:cs typeface="Times New Roman"/>
              </a:rPr>
              <a:t> </a:t>
            </a:r>
            <a:r>
              <a:rPr sz="1200" dirty="0">
                <a:latin typeface="Times New Roman"/>
                <a:cs typeface="Times New Roman"/>
              </a:rPr>
              <a:t>parts of </a:t>
            </a:r>
            <a:r>
              <a:rPr sz="1200" spc="5" dirty="0">
                <a:latin typeface="Times New Roman"/>
                <a:cs typeface="Times New Roman"/>
              </a:rPr>
              <a:t> </a:t>
            </a:r>
            <a:r>
              <a:rPr sz="1200" spc="-5" dirty="0">
                <a:latin typeface="Times New Roman"/>
                <a:cs typeface="Times New Roman"/>
              </a:rPr>
              <a:t>speech </a:t>
            </a:r>
            <a:r>
              <a:rPr sz="1200" dirty="0">
                <a:latin typeface="Times New Roman"/>
                <a:cs typeface="Times New Roman"/>
              </a:rPr>
              <a:t>are used </a:t>
            </a:r>
            <a:r>
              <a:rPr sz="1200" spc="-5" dirty="0">
                <a:latin typeface="Times New Roman"/>
                <a:cs typeface="Times New Roman"/>
              </a:rPr>
              <a:t>as </a:t>
            </a:r>
            <a:r>
              <a:rPr sz="1200" dirty="0">
                <a:latin typeface="Times New Roman"/>
                <a:cs typeface="Times New Roman"/>
              </a:rPr>
              <a:t>feature to </a:t>
            </a:r>
            <a:r>
              <a:rPr sz="1200" spc="-5" dirty="0">
                <a:latin typeface="Times New Roman"/>
                <a:cs typeface="Times New Roman"/>
              </a:rPr>
              <a:t>extract </a:t>
            </a:r>
            <a:r>
              <a:rPr sz="1200" dirty="0">
                <a:latin typeface="Times New Roman"/>
                <a:cs typeface="Times New Roman"/>
              </a:rPr>
              <a:t>the sentiment of the text. </a:t>
            </a:r>
            <a:r>
              <a:rPr sz="1200" spc="-5" dirty="0">
                <a:latin typeface="Times New Roman"/>
                <a:cs typeface="Times New Roman"/>
              </a:rPr>
              <a:t>An adjective plays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crucial </a:t>
            </a:r>
            <a:r>
              <a:rPr sz="1200" dirty="0">
                <a:latin typeface="Times New Roman"/>
                <a:cs typeface="Times New Roman"/>
              </a:rPr>
              <a:t>role in identifying </a:t>
            </a:r>
            <a:r>
              <a:rPr sz="1200" spc="-5" dirty="0">
                <a:latin typeface="Times New Roman"/>
                <a:cs typeface="Times New Roman"/>
              </a:rPr>
              <a:t>sentiment from </a:t>
            </a:r>
            <a:r>
              <a:rPr sz="1200" dirty="0">
                <a:latin typeface="Times New Roman"/>
                <a:cs typeface="Times New Roman"/>
              </a:rPr>
              <a:t>parts of speech. </a:t>
            </a:r>
            <a:r>
              <a:rPr sz="1200" spc="-5" dirty="0">
                <a:latin typeface="Times New Roman"/>
                <a:cs typeface="Times New Roman"/>
              </a:rPr>
              <a:t>Sometimes </a:t>
            </a:r>
            <a:r>
              <a:rPr sz="1200" dirty="0">
                <a:latin typeface="Times New Roman"/>
                <a:cs typeface="Times New Roman"/>
              </a:rPr>
              <a:t>words </a:t>
            </a:r>
            <a:r>
              <a:rPr sz="1200" spc="-5" dirty="0">
                <a:latin typeface="Times New Roman"/>
                <a:cs typeface="Times New Roman"/>
              </a:rPr>
              <a:t>having </a:t>
            </a:r>
            <a:r>
              <a:rPr sz="1200" dirty="0">
                <a:latin typeface="Times New Roman"/>
                <a:cs typeface="Times New Roman"/>
              </a:rPr>
              <a:t> </a:t>
            </a:r>
            <a:r>
              <a:rPr sz="1200" spc="-5" dirty="0">
                <a:latin typeface="Times New Roman"/>
                <a:cs typeface="Times New Roman"/>
              </a:rPr>
              <a:t>adjective </a:t>
            </a:r>
            <a:r>
              <a:rPr sz="1200" dirty="0">
                <a:latin typeface="Times New Roman"/>
                <a:cs typeface="Times New Roman"/>
              </a:rPr>
              <a:t>and adverb are used </a:t>
            </a:r>
            <a:r>
              <a:rPr sz="1200" spc="-5" dirty="0">
                <a:latin typeface="Times New Roman"/>
                <a:cs typeface="Times New Roman"/>
              </a:rPr>
              <a:t>together </a:t>
            </a:r>
            <a:r>
              <a:rPr sz="1200" dirty="0">
                <a:latin typeface="Times New Roman"/>
                <a:cs typeface="Times New Roman"/>
              </a:rPr>
              <a:t>then it </a:t>
            </a:r>
            <a:r>
              <a:rPr sz="1200" spc="-5" dirty="0">
                <a:latin typeface="Times New Roman"/>
                <a:cs typeface="Times New Roman"/>
              </a:rPr>
              <a:t>is difficult </a:t>
            </a:r>
            <a:r>
              <a:rPr sz="1200" dirty="0">
                <a:latin typeface="Times New Roman"/>
                <a:cs typeface="Times New Roman"/>
              </a:rPr>
              <a:t>to identify sentiment </a:t>
            </a:r>
            <a:r>
              <a:rPr sz="1200" spc="-5" dirty="0">
                <a:latin typeface="Times New Roman"/>
                <a:cs typeface="Times New Roman"/>
              </a:rPr>
              <a:t>and </a:t>
            </a:r>
            <a:r>
              <a:rPr sz="1200" dirty="0">
                <a:latin typeface="Times New Roman"/>
                <a:cs typeface="Times New Roman"/>
              </a:rPr>
              <a:t> opinion.</a:t>
            </a:r>
          </a:p>
          <a:p>
            <a:pPr>
              <a:lnSpc>
                <a:spcPct val="100000"/>
              </a:lnSpc>
            </a:pPr>
            <a:endParaRPr sz="1900" dirty="0">
              <a:latin typeface="Times New Roman"/>
              <a:cs typeface="Times New Roman"/>
            </a:endParaRPr>
          </a:p>
          <a:p>
            <a:pPr marL="12700" marR="17780" algn="just">
              <a:lnSpc>
                <a:spcPct val="141700"/>
              </a:lnSpc>
            </a:pPr>
            <a:r>
              <a:rPr sz="1200" dirty="0">
                <a:latin typeface="Times New Roman"/>
                <a:cs typeface="Times New Roman"/>
              </a:rPr>
              <a:t>To do the </a:t>
            </a:r>
            <a:r>
              <a:rPr sz="1200" spc="-5" dirty="0">
                <a:latin typeface="Times New Roman"/>
                <a:cs typeface="Times New Roman"/>
              </a:rPr>
              <a:t>sentiment analysis </a:t>
            </a:r>
            <a:r>
              <a:rPr sz="1200" dirty="0">
                <a:latin typeface="Times New Roman"/>
                <a:cs typeface="Times New Roman"/>
              </a:rPr>
              <a:t>of </a:t>
            </a:r>
            <a:r>
              <a:rPr sz="1200" spc="-5" dirty="0">
                <a:latin typeface="Times New Roman"/>
                <a:cs typeface="Times New Roman"/>
              </a:rPr>
              <a:t>tweets, </a:t>
            </a:r>
            <a:r>
              <a:rPr sz="1200" dirty="0">
                <a:latin typeface="Times New Roman"/>
                <a:cs typeface="Times New Roman"/>
              </a:rPr>
              <a:t>the proposed </a:t>
            </a:r>
            <a:r>
              <a:rPr sz="1200" spc="-5" dirty="0">
                <a:latin typeface="Times New Roman"/>
                <a:cs typeface="Times New Roman"/>
              </a:rPr>
              <a:t>system first extracts </a:t>
            </a:r>
            <a:r>
              <a:rPr sz="1200" dirty="0">
                <a:latin typeface="Times New Roman"/>
                <a:cs typeface="Times New Roman"/>
              </a:rPr>
              <a:t>the twitter </a:t>
            </a:r>
            <a:r>
              <a:rPr sz="1200" spc="5" dirty="0">
                <a:latin typeface="Times New Roman"/>
                <a:cs typeface="Times New Roman"/>
              </a:rPr>
              <a:t> </a:t>
            </a:r>
            <a:r>
              <a:rPr sz="1200" dirty="0">
                <a:latin typeface="Times New Roman"/>
                <a:cs typeface="Times New Roman"/>
              </a:rPr>
              <a:t>posts </a:t>
            </a:r>
            <a:r>
              <a:rPr sz="1200" spc="-5" dirty="0">
                <a:latin typeface="Times New Roman"/>
                <a:cs typeface="Times New Roman"/>
              </a:rPr>
              <a:t>from </a:t>
            </a:r>
            <a:r>
              <a:rPr sz="1200" dirty="0">
                <a:latin typeface="Times New Roman"/>
                <a:cs typeface="Times New Roman"/>
              </a:rPr>
              <a:t>twitter </a:t>
            </a:r>
            <a:r>
              <a:rPr sz="1200" spc="5" dirty="0">
                <a:latin typeface="Times New Roman"/>
                <a:cs typeface="Times New Roman"/>
              </a:rPr>
              <a:t>by </a:t>
            </a:r>
            <a:r>
              <a:rPr sz="1200" dirty="0">
                <a:latin typeface="Times New Roman"/>
                <a:cs typeface="Times New Roman"/>
              </a:rPr>
              <a:t>user. The </a:t>
            </a:r>
            <a:r>
              <a:rPr sz="1200" spc="-5" dirty="0">
                <a:latin typeface="Times New Roman"/>
                <a:cs typeface="Times New Roman"/>
              </a:rPr>
              <a:t>system </a:t>
            </a:r>
            <a:r>
              <a:rPr sz="1200" dirty="0">
                <a:latin typeface="Times New Roman"/>
                <a:cs typeface="Times New Roman"/>
              </a:rPr>
              <a:t>can </a:t>
            </a:r>
            <a:r>
              <a:rPr sz="1200" spc="-5" dirty="0">
                <a:latin typeface="Times New Roman"/>
                <a:cs typeface="Times New Roman"/>
              </a:rPr>
              <a:t>also </a:t>
            </a:r>
            <a:r>
              <a:rPr sz="1200" dirty="0">
                <a:latin typeface="Times New Roman"/>
                <a:cs typeface="Times New Roman"/>
              </a:rPr>
              <a:t>computes the frequency </a:t>
            </a:r>
            <a:r>
              <a:rPr sz="1200" spc="5" dirty="0">
                <a:latin typeface="Times New Roman"/>
                <a:cs typeface="Times New Roman"/>
              </a:rPr>
              <a:t>of </a:t>
            </a:r>
            <a:r>
              <a:rPr sz="1200" spc="-5" dirty="0">
                <a:latin typeface="Times New Roman"/>
                <a:cs typeface="Times New Roman"/>
              </a:rPr>
              <a:t>each </a:t>
            </a:r>
            <a:r>
              <a:rPr sz="1200" dirty="0">
                <a:latin typeface="Times New Roman"/>
                <a:cs typeface="Times New Roman"/>
              </a:rPr>
              <a:t>term </a:t>
            </a:r>
            <a:r>
              <a:rPr sz="1200" spc="5" dirty="0">
                <a:latin typeface="Times New Roman"/>
                <a:cs typeface="Times New Roman"/>
              </a:rPr>
              <a:t> </a:t>
            </a:r>
            <a:r>
              <a:rPr sz="1200" dirty="0">
                <a:latin typeface="Times New Roman"/>
                <a:cs typeface="Times New Roman"/>
              </a:rPr>
              <a:t>in </a:t>
            </a:r>
            <a:r>
              <a:rPr sz="1200" spc="-5" dirty="0">
                <a:latin typeface="Times New Roman"/>
                <a:cs typeface="Times New Roman"/>
              </a:rPr>
              <a:t>tweet.</a:t>
            </a:r>
            <a:r>
              <a:rPr sz="1200" spc="5" dirty="0">
                <a:latin typeface="Times New Roman"/>
                <a:cs typeface="Times New Roman"/>
              </a:rPr>
              <a:t> </a:t>
            </a:r>
            <a:r>
              <a:rPr sz="1200" spc="-5" dirty="0">
                <a:latin typeface="Times New Roman"/>
                <a:cs typeface="Times New Roman"/>
              </a:rPr>
              <a:t>Using</a:t>
            </a:r>
            <a:r>
              <a:rPr sz="1200" spc="-15" dirty="0">
                <a:latin typeface="Times New Roman"/>
                <a:cs typeface="Times New Roman"/>
              </a:rPr>
              <a:t> </a:t>
            </a:r>
            <a:r>
              <a:rPr sz="1200" dirty="0">
                <a:latin typeface="Times New Roman"/>
                <a:cs typeface="Times New Roman"/>
              </a:rPr>
              <a:t>machine</a:t>
            </a:r>
            <a:r>
              <a:rPr sz="1200" spc="10" dirty="0">
                <a:latin typeface="Times New Roman"/>
                <a:cs typeface="Times New Roman"/>
              </a:rPr>
              <a:t> </a:t>
            </a:r>
            <a:r>
              <a:rPr sz="1200" spc="-5" dirty="0">
                <a:latin typeface="Times New Roman"/>
                <a:cs typeface="Times New Roman"/>
              </a:rPr>
              <a:t>learning</a:t>
            </a:r>
            <a:r>
              <a:rPr sz="1200" spc="-15" dirty="0">
                <a:latin typeface="Times New Roman"/>
                <a:cs typeface="Times New Roman"/>
              </a:rPr>
              <a:t> </a:t>
            </a:r>
            <a:r>
              <a:rPr sz="1200" spc="-5" dirty="0">
                <a:latin typeface="Times New Roman"/>
                <a:cs typeface="Times New Roman"/>
              </a:rPr>
              <a:t>supervised</a:t>
            </a:r>
            <a:r>
              <a:rPr sz="1200" spc="15" dirty="0">
                <a:latin typeface="Times New Roman"/>
                <a:cs typeface="Times New Roman"/>
              </a:rPr>
              <a:t> </a:t>
            </a:r>
            <a:r>
              <a:rPr sz="1200" spc="-5" dirty="0">
                <a:latin typeface="Times New Roman"/>
                <a:cs typeface="Times New Roman"/>
              </a:rPr>
              <a:t>approach</a:t>
            </a:r>
            <a:r>
              <a:rPr sz="1200" spc="5" dirty="0">
                <a:latin typeface="Times New Roman"/>
                <a:cs typeface="Times New Roman"/>
              </a:rPr>
              <a:t> </a:t>
            </a:r>
            <a:r>
              <a:rPr sz="1200" spc="-5" dirty="0">
                <a:latin typeface="Times New Roman"/>
                <a:cs typeface="Times New Roman"/>
              </a:rPr>
              <a:t>help</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obtain the</a:t>
            </a:r>
            <a:r>
              <a:rPr sz="1200" spc="5" dirty="0">
                <a:latin typeface="Times New Roman"/>
                <a:cs typeface="Times New Roman"/>
              </a:rPr>
              <a:t> </a:t>
            </a:r>
            <a:r>
              <a:rPr sz="1200" dirty="0">
                <a:latin typeface="Times New Roman"/>
                <a:cs typeface="Times New Roman"/>
              </a:rPr>
              <a:t>results.</a:t>
            </a:r>
          </a:p>
          <a:p>
            <a:pPr>
              <a:lnSpc>
                <a:spcPct val="100000"/>
              </a:lnSpc>
            </a:pPr>
            <a:endParaRPr sz="1300" dirty="0">
              <a:latin typeface="Times New Roman"/>
              <a:cs typeface="Times New Roman"/>
            </a:endParaRPr>
          </a:p>
          <a:p>
            <a:pPr>
              <a:lnSpc>
                <a:spcPct val="100000"/>
              </a:lnSpc>
              <a:spcBef>
                <a:spcPts val="50"/>
              </a:spcBef>
            </a:pPr>
            <a:endParaRPr sz="1400" dirty="0">
              <a:latin typeface="Times New Roman"/>
              <a:cs typeface="Times New Roman"/>
            </a:endParaRPr>
          </a:p>
          <a:p>
            <a:pPr marL="12700" marR="5080" algn="just">
              <a:lnSpc>
                <a:spcPct val="142900"/>
              </a:lnSpc>
            </a:pPr>
            <a:r>
              <a:rPr sz="1200" spc="-5" dirty="0">
                <a:latin typeface="Times New Roman"/>
                <a:cs typeface="Times New Roman"/>
              </a:rPr>
              <a:t>Twitter</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a:t>
            </a:r>
            <a:r>
              <a:rPr sz="1200" spc="-5" dirty="0">
                <a:latin typeface="Times New Roman"/>
                <a:cs typeface="Times New Roman"/>
              </a:rPr>
              <a:t>large</a:t>
            </a:r>
            <a:r>
              <a:rPr sz="1200" dirty="0">
                <a:latin typeface="Times New Roman"/>
                <a:cs typeface="Times New Roman"/>
              </a:rPr>
              <a:t> source</a:t>
            </a:r>
            <a:r>
              <a:rPr sz="1200" spc="5"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data,</a:t>
            </a:r>
            <a:r>
              <a:rPr sz="1200" dirty="0">
                <a:latin typeface="Times New Roman"/>
                <a:cs typeface="Times New Roman"/>
              </a:rPr>
              <a:t> which</a:t>
            </a:r>
            <a:r>
              <a:rPr sz="1200" spc="5" dirty="0">
                <a:latin typeface="Times New Roman"/>
                <a:cs typeface="Times New Roman"/>
              </a:rPr>
              <a:t> </a:t>
            </a:r>
            <a:r>
              <a:rPr sz="1200" dirty="0">
                <a:latin typeface="Times New Roman"/>
                <a:cs typeface="Times New Roman"/>
              </a:rPr>
              <a:t>make</a:t>
            </a:r>
            <a:r>
              <a:rPr sz="1200" spc="5" dirty="0">
                <a:latin typeface="Times New Roman"/>
                <a:cs typeface="Times New Roman"/>
              </a:rPr>
              <a:t> </a:t>
            </a:r>
            <a:r>
              <a:rPr sz="1200" dirty="0">
                <a:latin typeface="Times New Roman"/>
                <a:cs typeface="Times New Roman"/>
              </a:rPr>
              <a:t>it</a:t>
            </a:r>
            <a:r>
              <a:rPr sz="1200" spc="5" dirty="0">
                <a:latin typeface="Times New Roman"/>
                <a:cs typeface="Times New Roman"/>
              </a:rPr>
              <a:t> </a:t>
            </a:r>
            <a:r>
              <a:rPr sz="1200" dirty="0">
                <a:latin typeface="Times New Roman"/>
                <a:cs typeface="Times New Roman"/>
              </a:rPr>
              <a:t>more</a:t>
            </a:r>
            <a:r>
              <a:rPr sz="1200" spc="5" dirty="0">
                <a:latin typeface="Times New Roman"/>
                <a:cs typeface="Times New Roman"/>
              </a:rPr>
              <a:t> </a:t>
            </a:r>
            <a:r>
              <a:rPr sz="1200" spc="-5" dirty="0">
                <a:latin typeface="Times New Roman"/>
                <a:cs typeface="Times New Roman"/>
              </a:rPr>
              <a:t>attractive</a:t>
            </a:r>
            <a:r>
              <a:rPr sz="1200" spc="290" dirty="0">
                <a:latin typeface="Times New Roman"/>
                <a:cs typeface="Times New Roman"/>
              </a:rPr>
              <a:t> </a:t>
            </a:r>
            <a:r>
              <a:rPr sz="1200" dirty="0">
                <a:latin typeface="Times New Roman"/>
                <a:cs typeface="Times New Roman"/>
              </a:rPr>
              <a:t>for</a:t>
            </a:r>
            <a:r>
              <a:rPr sz="1200" spc="300" dirty="0">
                <a:latin typeface="Times New Roman"/>
                <a:cs typeface="Times New Roman"/>
              </a:rPr>
              <a:t> </a:t>
            </a:r>
            <a:r>
              <a:rPr sz="1200" dirty="0">
                <a:latin typeface="Times New Roman"/>
                <a:cs typeface="Times New Roman"/>
              </a:rPr>
              <a:t>performing </a:t>
            </a:r>
            <a:r>
              <a:rPr sz="1200" spc="5" dirty="0">
                <a:latin typeface="Times New Roman"/>
                <a:cs typeface="Times New Roman"/>
              </a:rPr>
              <a:t> </a:t>
            </a:r>
            <a:r>
              <a:rPr sz="1200" spc="-5" dirty="0">
                <a:latin typeface="Times New Roman"/>
                <a:cs typeface="Times New Roman"/>
              </a:rPr>
              <a:t>sentiment analysis. </a:t>
            </a:r>
            <a:r>
              <a:rPr sz="1200" dirty="0">
                <a:latin typeface="Times New Roman"/>
                <a:cs typeface="Times New Roman"/>
              </a:rPr>
              <a:t>We </a:t>
            </a:r>
            <a:r>
              <a:rPr sz="1200" spc="-5" dirty="0">
                <a:latin typeface="Times New Roman"/>
                <a:cs typeface="Times New Roman"/>
              </a:rPr>
              <a:t>perform analysis </a:t>
            </a:r>
            <a:r>
              <a:rPr sz="1200" dirty="0">
                <a:latin typeface="Times New Roman"/>
                <a:cs typeface="Times New Roman"/>
              </a:rPr>
              <a:t>on around 15,000 </a:t>
            </a:r>
            <a:r>
              <a:rPr sz="1200" spc="-5" dirty="0">
                <a:latin typeface="Times New Roman"/>
                <a:cs typeface="Times New Roman"/>
              </a:rPr>
              <a:t>tweets total </a:t>
            </a:r>
            <a:r>
              <a:rPr sz="1200" dirty="0">
                <a:latin typeface="Times New Roman"/>
                <a:cs typeface="Times New Roman"/>
              </a:rPr>
              <a:t>for </a:t>
            </a:r>
            <a:r>
              <a:rPr sz="1200" spc="-5" dirty="0">
                <a:latin typeface="Times New Roman"/>
                <a:cs typeface="Times New Roman"/>
              </a:rPr>
              <a:t>each party, </a:t>
            </a:r>
            <a:r>
              <a:rPr sz="1200" dirty="0">
                <a:latin typeface="Times New Roman"/>
                <a:cs typeface="Times New Roman"/>
              </a:rPr>
              <a:t> </a:t>
            </a:r>
            <a:r>
              <a:rPr sz="1200" spc="-5" dirty="0">
                <a:latin typeface="Times New Roman"/>
                <a:cs typeface="Times New Roman"/>
              </a:rPr>
              <a:t>so </a:t>
            </a:r>
            <a:r>
              <a:rPr sz="1200" dirty="0">
                <a:latin typeface="Times New Roman"/>
                <a:cs typeface="Times New Roman"/>
              </a:rPr>
              <a:t>that </a:t>
            </a:r>
            <a:r>
              <a:rPr sz="1200" spc="-5" dirty="0">
                <a:latin typeface="Times New Roman"/>
                <a:cs typeface="Times New Roman"/>
              </a:rPr>
              <a:t>we analyze </a:t>
            </a:r>
            <a:r>
              <a:rPr sz="1200" dirty="0">
                <a:latin typeface="Times New Roman"/>
                <a:cs typeface="Times New Roman"/>
              </a:rPr>
              <a:t>the results, </a:t>
            </a:r>
            <a:r>
              <a:rPr sz="1200" spc="-5" dirty="0">
                <a:latin typeface="Times New Roman"/>
                <a:cs typeface="Times New Roman"/>
              </a:rPr>
              <a:t>understand </a:t>
            </a:r>
            <a:r>
              <a:rPr sz="1200" dirty="0">
                <a:latin typeface="Times New Roman"/>
                <a:cs typeface="Times New Roman"/>
              </a:rPr>
              <a:t>the patterns </a:t>
            </a:r>
            <a:r>
              <a:rPr sz="1200" spc="-5" dirty="0">
                <a:latin typeface="Times New Roman"/>
                <a:cs typeface="Times New Roman"/>
              </a:rPr>
              <a:t>and give </a:t>
            </a:r>
            <a:r>
              <a:rPr sz="1200" dirty="0">
                <a:latin typeface="Times New Roman"/>
                <a:cs typeface="Times New Roman"/>
              </a:rPr>
              <a:t>a review on </a:t>
            </a:r>
            <a:r>
              <a:rPr sz="1200" spc="-5" dirty="0">
                <a:latin typeface="Times New Roman"/>
                <a:cs typeface="Times New Roman"/>
              </a:rPr>
              <a:t>people </a:t>
            </a:r>
            <a:r>
              <a:rPr sz="1200" dirty="0">
                <a:latin typeface="Times New Roman"/>
                <a:cs typeface="Times New Roman"/>
              </a:rPr>
              <a:t> opinion. We </a:t>
            </a:r>
            <a:r>
              <a:rPr sz="1200" spc="-5" dirty="0">
                <a:latin typeface="Times New Roman"/>
                <a:cs typeface="Times New Roman"/>
              </a:rPr>
              <a:t>saw </a:t>
            </a:r>
            <a:r>
              <a:rPr sz="1200" dirty="0">
                <a:latin typeface="Times New Roman"/>
                <a:cs typeface="Times New Roman"/>
              </a:rPr>
              <a:t>different party have </a:t>
            </a:r>
            <a:r>
              <a:rPr sz="1200" spc="-5" dirty="0">
                <a:latin typeface="Times New Roman"/>
                <a:cs typeface="Times New Roman"/>
              </a:rPr>
              <a:t>different </a:t>
            </a:r>
            <a:r>
              <a:rPr sz="1200" dirty="0">
                <a:latin typeface="Times New Roman"/>
                <a:cs typeface="Times New Roman"/>
              </a:rPr>
              <a:t>sentiment </a:t>
            </a:r>
            <a:r>
              <a:rPr sz="1200" spc="-5" dirty="0">
                <a:latin typeface="Times New Roman"/>
                <a:cs typeface="Times New Roman"/>
              </a:rPr>
              <a:t>results </a:t>
            </a:r>
            <a:r>
              <a:rPr sz="1200" dirty="0">
                <a:latin typeface="Times New Roman"/>
                <a:cs typeface="Times New Roman"/>
              </a:rPr>
              <a:t>according to their </a:t>
            </a:r>
            <a:r>
              <a:rPr sz="1200" spc="5" dirty="0">
                <a:latin typeface="Times New Roman"/>
                <a:cs typeface="Times New Roman"/>
              </a:rPr>
              <a:t> </a:t>
            </a:r>
            <a:r>
              <a:rPr sz="1200" spc="-5" dirty="0">
                <a:latin typeface="Times New Roman"/>
                <a:cs typeface="Times New Roman"/>
              </a:rPr>
              <a:t>progress and </a:t>
            </a:r>
            <a:r>
              <a:rPr sz="1200" dirty="0">
                <a:latin typeface="Times New Roman"/>
                <a:cs typeface="Times New Roman"/>
              </a:rPr>
              <a:t>working </a:t>
            </a:r>
            <a:r>
              <a:rPr sz="1200" spc="-5" dirty="0">
                <a:latin typeface="Times New Roman"/>
                <a:cs typeface="Times New Roman"/>
              </a:rPr>
              <a:t>procedure. </a:t>
            </a:r>
            <a:r>
              <a:rPr sz="1200" dirty="0">
                <a:latin typeface="Times New Roman"/>
                <a:cs typeface="Times New Roman"/>
              </a:rPr>
              <a:t>We </a:t>
            </a:r>
            <a:r>
              <a:rPr sz="1200" spc="-5" dirty="0">
                <a:latin typeface="Times New Roman"/>
                <a:cs typeface="Times New Roman"/>
              </a:rPr>
              <a:t>also saw </a:t>
            </a:r>
            <a:r>
              <a:rPr sz="1200" dirty="0">
                <a:latin typeface="Times New Roman"/>
                <a:cs typeface="Times New Roman"/>
              </a:rPr>
              <a:t>how any social </a:t>
            </a:r>
            <a:r>
              <a:rPr sz="1200" spc="-5" dirty="0">
                <a:latin typeface="Times New Roman"/>
                <a:cs typeface="Times New Roman"/>
              </a:rPr>
              <a:t>event, speech </a:t>
            </a:r>
            <a:r>
              <a:rPr sz="1200" dirty="0">
                <a:latin typeface="Times New Roman"/>
                <a:cs typeface="Times New Roman"/>
              </a:rPr>
              <a:t>or </a:t>
            </a:r>
            <a:r>
              <a:rPr sz="1200" spc="5" dirty="0">
                <a:latin typeface="Times New Roman"/>
                <a:cs typeface="Times New Roman"/>
              </a:rPr>
              <a:t>rally </a:t>
            </a:r>
            <a:r>
              <a:rPr sz="1200" spc="10" dirty="0">
                <a:latin typeface="Times New Roman"/>
                <a:cs typeface="Times New Roman"/>
              </a:rPr>
              <a:t> </a:t>
            </a:r>
            <a:r>
              <a:rPr sz="1200" spc="-5" dirty="0">
                <a:latin typeface="Times New Roman"/>
                <a:cs typeface="Times New Roman"/>
              </a:rPr>
              <a:t>cause </a:t>
            </a:r>
            <a:r>
              <a:rPr sz="1200" dirty="0">
                <a:latin typeface="Times New Roman"/>
                <a:cs typeface="Times New Roman"/>
              </a:rPr>
              <a:t>a </a:t>
            </a:r>
            <a:r>
              <a:rPr sz="1200" spc="-5" dirty="0">
                <a:latin typeface="Times New Roman"/>
                <a:cs typeface="Times New Roman"/>
              </a:rPr>
              <a:t>fluctuation </a:t>
            </a:r>
            <a:r>
              <a:rPr sz="1200" dirty="0">
                <a:latin typeface="Times New Roman"/>
                <a:cs typeface="Times New Roman"/>
              </a:rPr>
              <a:t>in </a:t>
            </a:r>
            <a:r>
              <a:rPr sz="1200" spc="-5" dirty="0">
                <a:latin typeface="Times New Roman"/>
                <a:cs typeface="Times New Roman"/>
              </a:rPr>
              <a:t>sentiment </a:t>
            </a:r>
            <a:r>
              <a:rPr sz="1200" dirty="0">
                <a:latin typeface="Times New Roman"/>
                <a:cs typeface="Times New Roman"/>
              </a:rPr>
              <a:t>of </a:t>
            </a:r>
            <a:r>
              <a:rPr sz="1200" spc="-5" dirty="0">
                <a:latin typeface="Times New Roman"/>
                <a:cs typeface="Times New Roman"/>
              </a:rPr>
              <a:t>people. </a:t>
            </a:r>
            <a:r>
              <a:rPr sz="1200" dirty="0">
                <a:latin typeface="Times New Roman"/>
                <a:cs typeface="Times New Roman"/>
              </a:rPr>
              <a:t>We </a:t>
            </a:r>
            <a:r>
              <a:rPr sz="1200" spc="-5" dirty="0">
                <a:latin typeface="Times New Roman"/>
                <a:cs typeface="Times New Roman"/>
              </a:rPr>
              <a:t>also </a:t>
            </a:r>
            <a:r>
              <a:rPr sz="1200" spc="-10" dirty="0">
                <a:latin typeface="Times New Roman"/>
                <a:cs typeface="Times New Roman"/>
              </a:rPr>
              <a:t>get </a:t>
            </a:r>
            <a:r>
              <a:rPr sz="1200" dirty="0">
                <a:latin typeface="Times New Roman"/>
                <a:cs typeface="Times New Roman"/>
              </a:rPr>
              <a:t>to know </a:t>
            </a:r>
            <a:r>
              <a:rPr sz="1200" spc="-5" dirty="0">
                <a:latin typeface="Times New Roman"/>
                <a:cs typeface="Times New Roman"/>
              </a:rPr>
              <a:t>which policies are </a:t>
            </a:r>
            <a:r>
              <a:rPr sz="1200" dirty="0">
                <a:latin typeface="Times New Roman"/>
                <a:cs typeface="Times New Roman"/>
              </a:rPr>
              <a:t> </a:t>
            </a:r>
            <a:r>
              <a:rPr sz="1200" spc="-5" dirty="0">
                <a:latin typeface="Times New Roman"/>
                <a:cs typeface="Times New Roman"/>
              </a:rPr>
              <a:t>getting </a:t>
            </a:r>
            <a:r>
              <a:rPr sz="1200" dirty="0">
                <a:latin typeface="Times New Roman"/>
                <a:cs typeface="Times New Roman"/>
              </a:rPr>
              <a:t>more support from </a:t>
            </a:r>
            <a:r>
              <a:rPr sz="1200" spc="-5" dirty="0">
                <a:latin typeface="Times New Roman"/>
                <a:cs typeface="Times New Roman"/>
              </a:rPr>
              <a:t>people which are </a:t>
            </a:r>
            <a:r>
              <a:rPr sz="1200" dirty="0">
                <a:latin typeface="Times New Roman"/>
                <a:cs typeface="Times New Roman"/>
              </a:rPr>
              <a:t>started </a:t>
            </a:r>
            <a:r>
              <a:rPr sz="1200" spc="5" dirty="0">
                <a:latin typeface="Times New Roman"/>
                <a:cs typeface="Times New Roman"/>
              </a:rPr>
              <a:t>by any </a:t>
            </a:r>
            <a:r>
              <a:rPr sz="1200" dirty="0">
                <a:latin typeface="Times New Roman"/>
                <a:cs typeface="Times New Roman"/>
              </a:rPr>
              <a:t>of these parties. </a:t>
            </a:r>
            <a:r>
              <a:rPr sz="1200" spc="-15" dirty="0">
                <a:latin typeface="Times New Roman"/>
                <a:cs typeface="Times New Roman"/>
              </a:rPr>
              <a:t>It </a:t>
            </a:r>
            <a:r>
              <a:rPr sz="1200" spc="-5" dirty="0">
                <a:latin typeface="Times New Roman"/>
                <a:cs typeface="Times New Roman"/>
              </a:rPr>
              <a:t>was </a:t>
            </a:r>
            <a:r>
              <a:rPr sz="1200" dirty="0">
                <a:latin typeface="Times New Roman"/>
                <a:cs typeface="Times New Roman"/>
              </a:rPr>
              <a:t> </a:t>
            </a:r>
            <a:r>
              <a:rPr sz="1200" spc="-5" dirty="0">
                <a:latin typeface="Times New Roman"/>
                <a:cs typeface="Times New Roman"/>
              </a:rPr>
              <a:t>shown </a:t>
            </a:r>
            <a:r>
              <a:rPr sz="1200" dirty="0">
                <a:latin typeface="Times New Roman"/>
                <a:cs typeface="Times New Roman"/>
              </a:rPr>
              <a:t>that </a:t>
            </a:r>
            <a:r>
              <a:rPr sz="1200" spc="-5" dirty="0">
                <a:latin typeface="Times New Roman"/>
                <a:cs typeface="Times New Roman"/>
              </a:rPr>
              <a:t>BJP is </a:t>
            </a:r>
            <a:r>
              <a:rPr sz="1200" dirty="0">
                <a:latin typeface="Times New Roman"/>
                <a:cs typeface="Times New Roman"/>
              </a:rPr>
              <a:t>more </a:t>
            </a:r>
            <a:r>
              <a:rPr sz="1200" spc="-5" dirty="0">
                <a:latin typeface="Times New Roman"/>
                <a:cs typeface="Times New Roman"/>
              </a:rPr>
              <a:t>successful political </a:t>
            </a:r>
            <a:r>
              <a:rPr sz="1200" dirty="0">
                <a:latin typeface="Times New Roman"/>
                <a:cs typeface="Times New Roman"/>
              </a:rPr>
              <a:t>part in </a:t>
            </a:r>
            <a:r>
              <a:rPr sz="1200" spc="-5" dirty="0">
                <a:latin typeface="Times New Roman"/>
                <a:cs typeface="Times New Roman"/>
              </a:rPr>
              <a:t>present </a:t>
            </a:r>
            <a:r>
              <a:rPr sz="1200" dirty="0">
                <a:latin typeface="Times New Roman"/>
                <a:cs typeface="Times New Roman"/>
              </a:rPr>
              <a:t>time based on </a:t>
            </a:r>
            <a:r>
              <a:rPr sz="1200" spc="-5" dirty="0">
                <a:latin typeface="Times New Roman"/>
                <a:cs typeface="Times New Roman"/>
              </a:rPr>
              <a:t>people </a:t>
            </a:r>
            <a:r>
              <a:rPr sz="1200" dirty="0">
                <a:latin typeface="Times New Roman"/>
                <a:cs typeface="Times New Roman"/>
              </a:rPr>
              <a:t> opinion.</a:t>
            </a:r>
            <a:r>
              <a:rPr sz="1200" spc="65" dirty="0">
                <a:latin typeface="Times New Roman"/>
                <a:cs typeface="Times New Roman"/>
              </a:rPr>
              <a:t> </a:t>
            </a:r>
            <a:r>
              <a:rPr sz="1200" spc="-15" dirty="0">
                <a:latin typeface="Times New Roman"/>
                <a:cs typeface="Times New Roman"/>
              </a:rPr>
              <a:t>It</a:t>
            </a:r>
            <a:r>
              <a:rPr sz="1200" spc="70" dirty="0">
                <a:latin typeface="Times New Roman"/>
                <a:cs typeface="Times New Roman"/>
              </a:rPr>
              <a:t> </a:t>
            </a:r>
            <a:r>
              <a:rPr sz="1200" spc="-5" dirty="0">
                <a:latin typeface="Times New Roman"/>
                <a:cs typeface="Times New Roman"/>
              </a:rPr>
              <a:t>is</a:t>
            </a:r>
            <a:r>
              <a:rPr sz="1200" spc="60" dirty="0">
                <a:latin typeface="Times New Roman"/>
                <a:cs typeface="Times New Roman"/>
              </a:rPr>
              <a:t> </a:t>
            </a:r>
            <a:r>
              <a:rPr sz="1200" dirty="0">
                <a:latin typeface="Times New Roman"/>
                <a:cs typeface="Times New Roman"/>
              </a:rPr>
              <a:t>not</a:t>
            </a:r>
            <a:r>
              <a:rPr sz="1200" spc="60" dirty="0">
                <a:latin typeface="Times New Roman"/>
                <a:cs typeface="Times New Roman"/>
              </a:rPr>
              <a:t> </a:t>
            </a:r>
            <a:r>
              <a:rPr sz="1200" dirty="0">
                <a:latin typeface="Times New Roman"/>
                <a:cs typeface="Times New Roman"/>
              </a:rPr>
              <a:t>necessary</a:t>
            </a:r>
            <a:r>
              <a:rPr sz="1200" spc="45" dirty="0">
                <a:latin typeface="Times New Roman"/>
                <a:cs typeface="Times New Roman"/>
              </a:rPr>
              <a:t> </a:t>
            </a:r>
            <a:r>
              <a:rPr sz="1200" dirty="0">
                <a:latin typeface="Times New Roman"/>
                <a:cs typeface="Times New Roman"/>
              </a:rPr>
              <a:t>that</a:t>
            </a:r>
            <a:r>
              <a:rPr sz="1200" spc="55" dirty="0">
                <a:latin typeface="Times New Roman"/>
                <a:cs typeface="Times New Roman"/>
              </a:rPr>
              <a:t> </a:t>
            </a:r>
            <a:r>
              <a:rPr sz="1200" dirty="0">
                <a:latin typeface="Times New Roman"/>
                <a:cs typeface="Times New Roman"/>
              </a:rPr>
              <a:t>our</a:t>
            </a:r>
            <a:r>
              <a:rPr sz="1200" spc="65" dirty="0">
                <a:latin typeface="Times New Roman"/>
                <a:cs typeface="Times New Roman"/>
              </a:rPr>
              <a:t> </a:t>
            </a:r>
            <a:r>
              <a:rPr sz="1200" dirty="0">
                <a:latin typeface="Times New Roman"/>
                <a:cs typeface="Times New Roman"/>
              </a:rPr>
              <a:t>classifier</a:t>
            </a:r>
            <a:r>
              <a:rPr sz="1200" spc="65" dirty="0">
                <a:latin typeface="Times New Roman"/>
                <a:cs typeface="Times New Roman"/>
              </a:rPr>
              <a:t> </a:t>
            </a:r>
            <a:r>
              <a:rPr sz="1200" spc="-5" dirty="0">
                <a:latin typeface="Times New Roman"/>
                <a:cs typeface="Times New Roman"/>
              </a:rPr>
              <a:t>can</a:t>
            </a:r>
            <a:r>
              <a:rPr sz="1200" spc="80" dirty="0">
                <a:latin typeface="Times New Roman"/>
                <a:cs typeface="Times New Roman"/>
              </a:rPr>
              <a:t> </a:t>
            </a:r>
            <a:r>
              <a:rPr sz="1200" dirty="0">
                <a:latin typeface="Times New Roman"/>
                <a:cs typeface="Times New Roman"/>
              </a:rPr>
              <a:t>only</a:t>
            </a:r>
            <a:r>
              <a:rPr sz="1200" spc="30" dirty="0">
                <a:latin typeface="Times New Roman"/>
                <a:cs typeface="Times New Roman"/>
              </a:rPr>
              <a:t> </a:t>
            </a:r>
            <a:r>
              <a:rPr sz="1200" spc="5" dirty="0">
                <a:latin typeface="Times New Roman"/>
                <a:cs typeface="Times New Roman"/>
              </a:rPr>
              <a:t>be</a:t>
            </a:r>
            <a:r>
              <a:rPr sz="1200" spc="50" dirty="0">
                <a:latin typeface="Times New Roman"/>
                <a:cs typeface="Times New Roman"/>
              </a:rPr>
              <a:t> </a:t>
            </a:r>
            <a:r>
              <a:rPr sz="1200" dirty="0">
                <a:latin typeface="Times New Roman"/>
                <a:cs typeface="Times New Roman"/>
              </a:rPr>
              <a:t>used</a:t>
            </a:r>
            <a:r>
              <a:rPr sz="1200" spc="65" dirty="0">
                <a:latin typeface="Times New Roman"/>
                <a:cs typeface="Times New Roman"/>
              </a:rPr>
              <a:t> </a:t>
            </a:r>
            <a:r>
              <a:rPr sz="1200" dirty="0">
                <a:latin typeface="Times New Roman"/>
                <a:cs typeface="Times New Roman"/>
              </a:rPr>
              <a:t>for</a:t>
            </a:r>
            <a:r>
              <a:rPr sz="1200" spc="60" dirty="0">
                <a:latin typeface="Times New Roman"/>
                <a:cs typeface="Times New Roman"/>
              </a:rPr>
              <a:t> </a:t>
            </a:r>
            <a:r>
              <a:rPr sz="1200" spc="-5" dirty="0">
                <a:latin typeface="Times New Roman"/>
                <a:cs typeface="Times New Roman"/>
              </a:rPr>
              <a:t>political</a:t>
            </a:r>
            <a:r>
              <a:rPr sz="1200" spc="70" dirty="0">
                <a:latin typeface="Times New Roman"/>
                <a:cs typeface="Times New Roman"/>
              </a:rPr>
              <a:t> </a:t>
            </a:r>
            <a:r>
              <a:rPr sz="1200" spc="-5" dirty="0">
                <a:latin typeface="Times New Roman"/>
                <a:cs typeface="Times New Roman"/>
              </a:rPr>
              <a:t>parties.</a:t>
            </a:r>
            <a:r>
              <a:rPr sz="1200" spc="80" dirty="0">
                <a:latin typeface="Times New Roman"/>
                <a:cs typeface="Times New Roman"/>
              </a:rPr>
              <a:t> </a:t>
            </a:r>
            <a:r>
              <a:rPr sz="1200" spc="-10" dirty="0">
                <a:latin typeface="Times New Roman"/>
                <a:cs typeface="Times New Roman"/>
              </a:rPr>
              <a:t>It </a:t>
            </a:r>
            <a:r>
              <a:rPr sz="1200" spc="-285" dirty="0">
                <a:latin typeface="Times New Roman"/>
                <a:cs typeface="Times New Roman"/>
              </a:rPr>
              <a:t> </a:t>
            </a:r>
            <a:r>
              <a:rPr sz="1200" spc="-5" dirty="0">
                <a:latin typeface="Times New Roman"/>
                <a:cs typeface="Times New Roman"/>
              </a:rPr>
              <a:t>is general classifier.</a:t>
            </a:r>
            <a:r>
              <a:rPr sz="1200" spc="290" dirty="0">
                <a:latin typeface="Times New Roman"/>
                <a:cs typeface="Times New Roman"/>
              </a:rPr>
              <a:t> </a:t>
            </a:r>
            <a:r>
              <a:rPr sz="1200" spc="-10" dirty="0">
                <a:latin typeface="Times New Roman"/>
                <a:cs typeface="Times New Roman"/>
              </a:rPr>
              <a:t>It</a:t>
            </a:r>
            <a:r>
              <a:rPr sz="1200" spc="280" dirty="0">
                <a:latin typeface="Times New Roman"/>
                <a:cs typeface="Times New Roman"/>
              </a:rPr>
              <a:t> </a:t>
            </a:r>
            <a:r>
              <a:rPr sz="1200" dirty="0">
                <a:latin typeface="Times New Roman"/>
                <a:cs typeface="Times New Roman"/>
              </a:rPr>
              <a:t>can be used for </a:t>
            </a:r>
            <a:r>
              <a:rPr sz="1200" spc="5" dirty="0">
                <a:latin typeface="Times New Roman"/>
                <a:cs typeface="Times New Roman"/>
              </a:rPr>
              <a:t>any </a:t>
            </a:r>
            <a:r>
              <a:rPr sz="1200" dirty="0">
                <a:latin typeface="Times New Roman"/>
                <a:cs typeface="Times New Roman"/>
              </a:rPr>
              <a:t>purpose </a:t>
            </a:r>
            <a:r>
              <a:rPr sz="1200" spc="-5" dirty="0">
                <a:latin typeface="Times New Roman"/>
                <a:cs typeface="Times New Roman"/>
              </a:rPr>
              <a:t>based </a:t>
            </a:r>
            <a:r>
              <a:rPr sz="1200" dirty="0">
                <a:latin typeface="Times New Roman"/>
                <a:cs typeface="Times New Roman"/>
              </a:rPr>
              <a:t>on </a:t>
            </a:r>
            <a:r>
              <a:rPr sz="1200" spc="-5" dirty="0">
                <a:latin typeface="Times New Roman"/>
                <a:cs typeface="Times New Roman"/>
              </a:rPr>
              <a:t>tweets we collect </a:t>
            </a:r>
            <a:r>
              <a:rPr sz="1200" dirty="0">
                <a:latin typeface="Times New Roman"/>
                <a:cs typeface="Times New Roman"/>
              </a:rPr>
              <a:t>with </a:t>
            </a:r>
            <a:r>
              <a:rPr sz="1200" spc="5" dirty="0">
                <a:latin typeface="Times New Roman"/>
                <a:cs typeface="Times New Roman"/>
              </a:rPr>
              <a:t> </a:t>
            </a:r>
            <a:r>
              <a:rPr sz="1200" dirty="0">
                <a:latin typeface="Times New Roman"/>
                <a:cs typeface="Times New Roman"/>
              </a:rPr>
              <a:t>the </a:t>
            </a:r>
            <a:r>
              <a:rPr sz="1200" spc="-5" dirty="0">
                <a:latin typeface="Times New Roman"/>
                <a:cs typeface="Times New Roman"/>
              </a:rPr>
              <a:t>help</a:t>
            </a:r>
            <a:r>
              <a:rPr sz="1200" dirty="0">
                <a:latin typeface="Times New Roman"/>
                <a:cs typeface="Times New Roman"/>
              </a:rPr>
              <a:t> of</a:t>
            </a:r>
            <a:r>
              <a:rPr sz="1200" spc="5" dirty="0">
                <a:latin typeface="Times New Roman"/>
                <a:cs typeface="Times New Roman"/>
              </a:rPr>
              <a:t> </a:t>
            </a:r>
            <a:r>
              <a:rPr sz="1200" spc="-5" dirty="0">
                <a:latin typeface="Times New Roman"/>
                <a:cs typeface="Times New Roman"/>
              </a:rPr>
              <a:t>keyword.</a:t>
            </a:r>
            <a:r>
              <a:rPr sz="1200" spc="5" dirty="0">
                <a:latin typeface="Times New Roman"/>
                <a:cs typeface="Times New Roman"/>
              </a:rPr>
              <a:t> </a:t>
            </a:r>
            <a:r>
              <a:rPr sz="1200" spc="-10" dirty="0">
                <a:latin typeface="Times New Roman"/>
                <a:cs typeface="Times New Roman"/>
              </a:rPr>
              <a:t>It</a:t>
            </a:r>
            <a:r>
              <a:rPr sz="1200" spc="5" dirty="0">
                <a:latin typeface="Times New Roman"/>
                <a:cs typeface="Times New Roman"/>
              </a:rPr>
              <a:t> </a:t>
            </a:r>
            <a:r>
              <a:rPr sz="1200" dirty="0">
                <a:latin typeface="Times New Roman"/>
                <a:cs typeface="Times New Roman"/>
              </a:rPr>
              <a:t>can be used</a:t>
            </a:r>
            <a:r>
              <a:rPr sz="1200" spc="-5" dirty="0">
                <a:latin typeface="Times New Roman"/>
                <a:cs typeface="Times New Roman"/>
              </a:rPr>
              <a:t> </a:t>
            </a:r>
            <a:r>
              <a:rPr sz="1200" dirty="0">
                <a:latin typeface="Times New Roman"/>
                <a:cs typeface="Times New Roman"/>
              </a:rPr>
              <a:t>for</a:t>
            </a:r>
            <a:r>
              <a:rPr sz="1200" spc="5" dirty="0">
                <a:latin typeface="Times New Roman"/>
                <a:cs typeface="Times New Roman"/>
              </a:rPr>
              <a:t> </a:t>
            </a:r>
            <a:r>
              <a:rPr sz="1200" spc="-5" dirty="0">
                <a:latin typeface="Times New Roman"/>
                <a:cs typeface="Times New Roman"/>
              </a:rPr>
              <a:t>finance,</a:t>
            </a:r>
            <a:r>
              <a:rPr sz="1200" dirty="0">
                <a:latin typeface="Times New Roman"/>
                <a:cs typeface="Times New Roman"/>
              </a:rPr>
              <a:t> </a:t>
            </a:r>
            <a:r>
              <a:rPr sz="1200" spc="-5" dirty="0">
                <a:latin typeface="Times New Roman"/>
                <a:cs typeface="Times New Roman"/>
              </a:rPr>
              <a:t>marketing,</a:t>
            </a:r>
            <a:r>
              <a:rPr sz="1200" spc="5" dirty="0">
                <a:latin typeface="Times New Roman"/>
                <a:cs typeface="Times New Roman"/>
              </a:rPr>
              <a:t> </a:t>
            </a:r>
            <a:r>
              <a:rPr sz="1200" dirty="0">
                <a:latin typeface="Times New Roman"/>
                <a:cs typeface="Times New Roman"/>
              </a:rPr>
              <a:t>reviewing</a:t>
            </a:r>
            <a:r>
              <a:rPr sz="1200" spc="-1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dirty="0">
                <a:latin typeface="Times New Roman"/>
                <a:cs typeface="Times New Roman"/>
              </a:rPr>
              <a:t>many</a:t>
            </a:r>
            <a:r>
              <a:rPr sz="1200" spc="-20" dirty="0">
                <a:latin typeface="Times New Roman"/>
                <a:cs typeface="Times New Roman"/>
              </a:rPr>
              <a:t> </a:t>
            </a:r>
            <a:r>
              <a:rPr sz="1200" dirty="0">
                <a:latin typeface="Times New Roman"/>
                <a:cs typeface="Times New Roman"/>
              </a:rPr>
              <a:t>more.</a:t>
            </a:r>
          </a:p>
          <a:p>
            <a:pPr>
              <a:lnSpc>
                <a:spcPct val="100000"/>
              </a:lnSpc>
              <a:spcBef>
                <a:spcPts val="40"/>
              </a:spcBef>
            </a:pPr>
            <a:endParaRPr sz="1450" dirty="0">
              <a:latin typeface="Times New Roman"/>
              <a:cs typeface="Times New Roman"/>
            </a:endParaRPr>
          </a:p>
          <a:p>
            <a:pPr marL="280670" lvl="1" indent="-268605" algn="just">
              <a:lnSpc>
                <a:spcPct val="100000"/>
              </a:lnSpc>
              <a:buAutoNum type="arabicPeriod" startAt="2"/>
              <a:tabLst>
                <a:tab pos="281305" algn="l"/>
              </a:tabLst>
            </a:pPr>
            <a:r>
              <a:rPr sz="1400" b="1" spc="-5" dirty="0">
                <a:latin typeface="Times New Roman"/>
                <a:cs typeface="Times New Roman"/>
              </a:rPr>
              <a:t>Future</a:t>
            </a:r>
            <a:r>
              <a:rPr sz="1400" b="1" spc="-30" dirty="0">
                <a:latin typeface="Times New Roman"/>
                <a:cs typeface="Times New Roman"/>
              </a:rPr>
              <a:t> </a:t>
            </a:r>
            <a:r>
              <a:rPr sz="1400" b="1" spc="-5" dirty="0">
                <a:latin typeface="Times New Roman"/>
                <a:cs typeface="Times New Roman"/>
              </a:rPr>
              <a:t>Scope</a:t>
            </a:r>
            <a:endParaRPr sz="1400" dirty="0">
              <a:latin typeface="Times New Roman"/>
              <a:cs typeface="Times New Roman"/>
            </a:endParaRPr>
          </a:p>
          <a:p>
            <a:pPr marL="12700" algn="just">
              <a:lnSpc>
                <a:spcPct val="100000"/>
              </a:lnSpc>
              <a:spcBef>
                <a:spcPts val="705"/>
              </a:spcBef>
            </a:pPr>
            <a:r>
              <a:rPr sz="1200" dirty="0">
                <a:latin typeface="Times New Roman"/>
                <a:cs typeface="Times New Roman"/>
              </a:rPr>
              <a:t>Some</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future</a:t>
            </a:r>
            <a:r>
              <a:rPr sz="1200" spc="-15" dirty="0">
                <a:latin typeface="Times New Roman"/>
                <a:cs typeface="Times New Roman"/>
              </a:rPr>
              <a:t> </a:t>
            </a:r>
            <a:r>
              <a:rPr sz="1200" dirty="0">
                <a:latin typeface="Times New Roman"/>
                <a:cs typeface="Times New Roman"/>
              </a:rPr>
              <a:t>scopes that</a:t>
            </a:r>
            <a:r>
              <a:rPr sz="1200" spc="-5" dirty="0">
                <a:latin typeface="Times New Roman"/>
                <a:cs typeface="Times New Roman"/>
              </a:rPr>
              <a:t> can</a:t>
            </a:r>
            <a:r>
              <a:rPr sz="1200" dirty="0">
                <a:latin typeface="Times New Roman"/>
                <a:cs typeface="Times New Roman"/>
              </a:rPr>
              <a:t> be</a:t>
            </a:r>
            <a:r>
              <a:rPr sz="1200" spc="-10" dirty="0">
                <a:latin typeface="Times New Roman"/>
                <a:cs typeface="Times New Roman"/>
              </a:rPr>
              <a:t> </a:t>
            </a:r>
            <a:r>
              <a:rPr sz="1200" dirty="0">
                <a:latin typeface="Times New Roman"/>
                <a:cs typeface="Times New Roman"/>
              </a:rPr>
              <a:t>included in</a:t>
            </a:r>
            <a:r>
              <a:rPr sz="1200" spc="-5" dirty="0">
                <a:latin typeface="Times New Roman"/>
                <a:cs typeface="Times New Roman"/>
              </a:rPr>
              <a:t> </a:t>
            </a:r>
            <a:r>
              <a:rPr sz="1200" dirty="0">
                <a:latin typeface="Times New Roman"/>
                <a:cs typeface="Times New Roman"/>
              </a:rPr>
              <a:t>our</a:t>
            </a:r>
            <a:r>
              <a:rPr sz="1200" spc="5" dirty="0">
                <a:latin typeface="Times New Roman"/>
                <a:cs typeface="Times New Roman"/>
              </a:rPr>
              <a:t> </a:t>
            </a:r>
            <a:r>
              <a:rPr sz="1200" spc="-5" dirty="0">
                <a:latin typeface="Times New Roman"/>
                <a:cs typeface="Times New Roman"/>
              </a:rPr>
              <a:t>research </a:t>
            </a:r>
            <a:r>
              <a:rPr sz="1200" dirty="0">
                <a:latin typeface="Times New Roman"/>
                <a:cs typeface="Times New Roman"/>
              </a:rPr>
              <a:t>work </a:t>
            </a:r>
            <a:r>
              <a:rPr sz="1200" spc="-5" dirty="0">
                <a:latin typeface="Times New Roman"/>
                <a:cs typeface="Times New Roman"/>
              </a:rPr>
              <a:t>are:</a:t>
            </a:r>
            <a:endParaRPr sz="1200" dirty="0">
              <a:latin typeface="Times New Roman"/>
              <a:cs typeface="Times New Roman"/>
            </a:endParaRPr>
          </a:p>
          <a:p>
            <a:pPr marL="241300">
              <a:lnSpc>
                <a:spcPct val="100000"/>
              </a:lnSpc>
              <a:spcBef>
                <a:spcPts val="720"/>
              </a:spcBef>
            </a:pPr>
            <a:r>
              <a:rPr sz="1200" dirty="0">
                <a:latin typeface="Arial MT"/>
                <a:cs typeface="Arial MT"/>
              </a:rPr>
              <a:t>∑</a:t>
            </a:r>
            <a:r>
              <a:rPr sz="1200" spc="610" dirty="0">
                <a:latin typeface="Arial MT"/>
                <a:cs typeface="Arial MT"/>
              </a:rPr>
              <a:t> </a:t>
            </a:r>
            <a:r>
              <a:rPr sz="1200" spc="-5" dirty="0">
                <a:latin typeface="Times New Roman"/>
                <a:cs typeface="Times New Roman"/>
              </a:rPr>
              <a:t>Use</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spc="-5" dirty="0">
                <a:latin typeface="Times New Roman"/>
                <a:cs typeface="Times New Roman"/>
              </a:rPr>
              <a:t>parser</a:t>
            </a:r>
            <a:r>
              <a:rPr sz="1200" spc="5" dirty="0">
                <a:latin typeface="Times New Roman"/>
                <a:cs typeface="Times New Roman"/>
              </a:rPr>
              <a:t> </a:t>
            </a:r>
            <a:r>
              <a:rPr sz="1200" spc="-5" dirty="0">
                <a:latin typeface="Times New Roman"/>
                <a:cs typeface="Times New Roman"/>
              </a:rPr>
              <a:t>can</a:t>
            </a:r>
            <a:r>
              <a:rPr sz="1200" spc="5" dirty="0">
                <a:latin typeface="Times New Roman"/>
                <a:cs typeface="Times New Roman"/>
              </a:rPr>
              <a:t> </a:t>
            </a:r>
            <a:r>
              <a:rPr sz="1200" dirty="0">
                <a:latin typeface="Times New Roman"/>
                <a:cs typeface="Times New Roman"/>
              </a:rPr>
              <a:t>be</a:t>
            </a:r>
            <a:r>
              <a:rPr sz="1200" spc="5" dirty="0">
                <a:latin typeface="Times New Roman"/>
                <a:cs typeface="Times New Roman"/>
              </a:rPr>
              <a:t> </a:t>
            </a:r>
            <a:r>
              <a:rPr sz="1200" spc="-5" dirty="0">
                <a:latin typeface="Times New Roman"/>
                <a:cs typeface="Times New Roman"/>
              </a:rPr>
              <a:t>embedded</a:t>
            </a:r>
            <a:r>
              <a:rPr sz="1200" dirty="0">
                <a:latin typeface="Times New Roman"/>
                <a:cs typeface="Times New Roman"/>
              </a:rPr>
              <a:t> into</a:t>
            </a:r>
            <a:r>
              <a:rPr sz="1200" spc="5" dirty="0">
                <a:latin typeface="Times New Roman"/>
                <a:cs typeface="Times New Roman"/>
              </a:rPr>
              <a:t> </a:t>
            </a:r>
            <a:r>
              <a:rPr sz="1200" spc="-5" dirty="0">
                <a:latin typeface="Times New Roman"/>
                <a:cs typeface="Times New Roman"/>
              </a:rPr>
              <a:t>system</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improve</a:t>
            </a:r>
            <a:r>
              <a:rPr sz="1200" spc="-10" dirty="0">
                <a:latin typeface="Times New Roman"/>
                <a:cs typeface="Times New Roman"/>
              </a:rPr>
              <a:t> </a:t>
            </a:r>
            <a:r>
              <a:rPr sz="1200" spc="-5" dirty="0">
                <a:latin typeface="Times New Roman"/>
                <a:cs typeface="Times New Roman"/>
              </a:rPr>
              <a:t>results.</a:t>
            </a:r>
            <a:endParaRPr sz="1200" dirty="0">
              <a:latin typeface="Times New Roman"/>
              <a:cs typeface="Times New Roman"/>
            </a:endParaRPr>
          </a:p>
          <a:p>
            <a:pPr marL="241300">
              <a:lnSpc>
                <a:spcPct val="100000"/>
              </a:lnSpc>
              <a:spcBef>
                <a:spcPts val="720"/>
              </a:spcBef>
              <a:tabLst>
                <a:tab pos="507365" algn="l"/>
              </a:tabLst>
            </a:pPr>
            <a:r>
              <a:rPr sz="1200" dirty="0">
                <a:latin typeface="Arial MT"/>
                <a:cs typeface="Arial MT"/>
              </a:rPr>
              <a:t>∑	</a:t>
            </a:r>
            <a:r>
              <a:rPr sz="1200" spc="-5" dirty="0">
                <a:latin typeface="Times New Roman"/>
                <a:cs typeface="Times New Roman"/>
              </a:rPr>
              <a:t>A</a:t>
            </a:r>
            <a:r>
              <a:rPr sz="1200" dirty="0">
                <a:latin typeface="Times New Roman"/>
                <a:cs typeface="Times New Roman"/>
              </a:rPr>
              <a:t> </a:t>
            </a:r>
            <a:r>
              <a:rPr sz="1200" spc="-5" dirty="0">
                <a:latin typeface="Times New Roman"/>
                <a:cs typeface="Times New Roman"/>
              </a:rPr>
              <a:t>web-based</a:t>
            </a:r>
            <a:r>
              <a:rPr sz="1200" spc="5" dirty="0">
                <a:latin typeface="Times New Roman"/>
                <a:cs typeface="Times New Roman"/>
              </a:rPr>
              <a:t> </a:t>
            </a:r>
            <a:r>
              <a:rPr sz="1200" spc="-5" dirty="0">
                <a:latin typeface="Times New Roman"/>
                <a:cs typeface="Times New Roman"/>
              </a:rPr>
              <a:t>application</a:t>
            </a:r>
            <a:r>
              <a:rPr sz="1200" spc="5" dirty="0">
                <a:latin typeface="Times New Roman"/>
                <a:cs typeface="Times New Roman"/>
              </a:rPr>
              <a:t> </a:t>
            </a:r>
            <a:r>
              <a:rPr sz="1200" spc="-5" dirty="0">
                <a:latin typeface="Times New Roman"/>
                <a:cs typeface="Times New Roman"/>
              </a:rPr>
              <a:t>can</a:t>
            </a:r>
            <a:r>
              <a:rPr sz="1200" spc="5" dirty="0">
                <a:latin typeface="Times New Roman"/>
                <a:cs typeface="Times New Roman"/>
              </a:rPr>
              <a:t> </a:t>
            </a:r>
            <a:r>
              <a:rPr sz="1200" dirty="0">
                <a:latin typeface="Times New Roman"/>
                <a:cs typeface="Times New Roman"/>
              </a:rPr>
              <a:t>be made </a:t>
            </a:r>
            <a:r>
              <a:rPr sz="1200" spc="-5" dirty="0">
                <a:latin typeface="Times New Roman"/>
                <a:cs typeface="Times New Roman"/>
              </a:rPr>
              <a:t>for</a:t>
            </a:r>
            <a:r>
              <a:rPr sz="1200" dirty="0">
                <a:latin typeface="Times New Roman"/>
                <a:cs typeface="Times New Roman"/>
              </a:rPr>
              <a:t> our</a:t>
            </a:r>
            <a:r>
              <a:rPr sz="1200" spc="5" dirty="0">
                <a:latin typeface="Times New Roman"/>
                <a:cs typeface="Times New Roman"/>
              </a:rPr>
              <a:t> </a:t>
            </a:r>
            <a:r>
              <a:rPr sz="1200" spc="-5" dirty="0">
                <a:latin typeface="Times New Roman"/>
                <a:cs typeface="Times New Roman"/>
              </a:rPr>
              <a:t>work</a:t>
            </a:r>
            <a:r>
              <a:rPr sz="1200" spc="5" dirty="0">
                <a:latin typeface="Times New Roman"/>
                <a:cs typeface="Times New Roman"/>
              </a:rPr>
              <a:t>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future.</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spc="-5" dirty="0" smtClean="0"/>
              <a:t>3</a:t>
            </a:r>
            <a:r>
              <a:rPr lang="en-IN" spc="-5" dirty="0" smtClean="0"/>
              <a:t>6</a:t>
            </a:r>
            <a:endParaRPr spc="-5" dirty="0"/>
          </a:p>
        </p:txBody>
      </p:sp>
      <p:sp>
        <p:nvSpPr>
          <p:cNvPr id="2" name="object 2"/>
          <p:cNvSpPr txBox="1"/>
          <p:nvPr/>
        </p:nvSpPr>
        <p:spPr>
          <a:xfrm>
            <a:off x="1587753" y="829817"/>
            <a:ext cx="5069840" cy="1606550"/>
          </a:xfrm>
          <a:prstGeom prst="rect">
            <a:avLst/>
          </a:prstGeom>
        </p:spPr>
        <p:txBody>
          <a:bodyPr vert="horz" wrap="square" lIns="0" tIns="12700" rIns="0" bIns="0" rtlCol="0">
            <a:spAutoFit/>
          </a:bodyPr>
          <a:lstStyle/>
          <a:p>
            <a:pPr marL="241300" marR="5080" indent="-228600">
              <a:lnSpc>
                <a:spcPct val="139300"/>
              </a:lnSpc>
              <a:spcBef>
                <a:spcPts val="100"/>
              </a:spcBef>
            </a:pPr>
            <a:r>
              <a:rPr sz="1200" dirty="0">
                <a:latin typeface="Arial MT"/>
                <a:cs typeface="Arial MT"/>
              </a:rPr>
              <a:t>∑</a:t>
            </a:r>
            <a:r>
              <a:rPr sz="1200" spc="275" dirty="0">
                <a:latin typeface="Arial MT"/>
                <a:cs typeface="Arial MT"/>
              </a:rPr>
              <a:t> </a:t>
            </a:r>
            <a:r>
              <a:rPr sz="1200" dirty="0">
                <a:latin typeface="Times New Roman"/>
                <a:cs typeface="Times New Roman"/>
              </a:rPr>
              <a:t>We</a:t>
            </a:r>
            <a:r>
              <a:rPr sz="1200" spc="160" dirty="0">
                <a:latin typeface="Times New Roman"/>
                <a:cs typeface="Times New Roman"/>
              </a:rPr>
              <a:t> </a:t>
            </a:r>
            <a:r>
              <a:rPr sz="1200" spc="-5" dirty="0">
                <a:latin typeface="Times New Roman"/>
                <a:cs typeface="Times New Roman"/>
              </a:rPr>
              <a:t>can</a:t>
            </a:r>
            <a:r>
              <a:rPr sz="1200" spc="170" dirty="0">
                <a:latin typeface="Times New Roman"/>
                <a:cs typeface="Times New Roman"/>
              </a:rPr>
              <a:t> </a:t>
            </a:r>
            <a:r>
              <a:rPr sz="1200" spc="-5" dirty="0">
                <a:latin typeface="Times New Roman"/>
                <a:cs typeface="Times New Roman"/>
              </a:rPr>
              <a:t>improve</a:t>
            </a:r>
            <a:r>
              <a:rPr sz="1200" spc="165" dirty="0">
                <a:latin typeface="Times New Roman"/>
                <a:cs typeface="Times New Roman"/>
              </a:rPr>
              <a:t> </a:t>
            </a:r>
            <a:r>
              <a:rPr sz="1200" dirty="0">
                <a:latin typeface="Times New Roman"/>
                <a:cs typeface="Times New Roman"/>
              </a:rPr>
              <a:t>our</a:t>
            </a:r>
            <a:r>
              <a:rPr sz="1200" spc="175" dirty="0">
                <a:latin typeface="Times New Roman"/>
                <a:cs typeface="Times New Roman"/>
              </a:rPr>
              <a:t> </a:t>
            </a:r>
            <a:r>
              <a:rPr sz="1200" spc="-5" dirty="0">
                <a:latin typeface="Times New Roman"/>
                <a:cs typeface="Times New Roman"/>
              </a:rPr>
              <a:t>system</a:t>
            </a:r>
            <a:r>
              <a:rPr sz="1200" spc="170" dirty="0">
                <a:latin typeface="Times New Roman"/>
                <a:cs typeface="Times New Roman"/>
              </a:rPr>
              <a:t> </a:t>
            </a:r>
            <a:r>
              <a:rPr sz="1200" dirty="0">
                <a:latin typeface="Times New Roman"/>
                <a:cs typeface="Times New Roman"/>
              </a:rPr>
              <a:t>that</a:t>
            </a:r>
            <a:r>
              <a:rPr sz="1200" spc="165" dirty="0">
                <a:latin typeface="Times New Roman"/>
                <a:cs typeface="Times New Roman"/>
              </a:rPr>
              <a:t> </a:t>
            </a:r>
            <a:r>
              <a:rPr sz="1200" spc="-5" dirty="0">
                <a:latin typeface="Times New Roman"/>
                <a:cs typeface="Times New Roman"/>
              </a:rPr>
              <a:t>can</a:t>
            </a:r>
            <a:r>
              <a:rPr sz="1200" spc="170" dirty="0">
                <a:latin typeface="Times New Roman"/>
                <a:cs typeface="Times New Roman"/>
              </a:rPr>
              <a:t> </a:t>
            </a:r>
            <a:r>
              <a:rPr sz="1200" dirty="0">
                <a:latin typeface="Times New Roman"/>
                <a:cs typeface="Times New Roman"/>
              </a:rPr>
              <a:t>deal</a:t>
            </a:r>
            <a:r>
              <a:rPr sz="1200" spc="180" dirty="0">
                <a:latin typeface="Times New Roman"/>
                <a:cs typeface="Times New Roman"/>
              </a:rPr>
              <a:t> </a:t>
            </a:r>
            <a:r>
              <a:rPr sz="1200" dirty="0">
                <a:latin typeface="Times New Roman"/>
                <a:cs typeface="Times New Roman"/>
              </a:rPr>
              <a:t>with</a:t>
            </a:r>
            <a:r>
              <a:rPr sz="1200" spc="165" dirty="0">
                <a:latin typeface="Times New Roman"/>
                <a:cs typeface="Times New Roman"/>
              </a:rPr>
              <a:t> </a:t>
            </a:r>
            <a:r>
              <a:rPr sz="1200" spc="-5" dirty="0">
                <a:latin typeface="Times New Roman"/>
                <a:cs typeface="Times New Roman"/>
              </a:rPr>
              <a:t>sentences</a:t>
            </a:r>
            <a:r>
              <a:rPr sz="1200" spc="170" dirty="0">
                <a:latin typeface="Times New Roman"/>
                <a:cs typeface="Times New Roman"/>
              </a:rPr>
              <a:t> </a:t>
            </a:r>
            <a:r>
              <a:rPr sz="1200" dirty="0">
                <a:latin typeface="Times New Roman"/>
                <a:cs typeface="Times New Roman"/>
              </a:rPr>
              <a:t>of</a:t>
            </a:r>
            <a:r>
              <a:rPr sz="1200" spc="160" dirty="0">
                <a:latin typeface="Times New Roman"/>
                <a:cs typeface="Times New Roman"/>
              </a:rPr>
              <a:t> </a:t>
            </a:r>
            <a:r>
              <a:rPr sz="1200" spc="5" dirty="0">
                <a:latin typeface="Times New Roman"/>
                <a:cs typeface="Times New Roman"/>
              </a:rPr>
              <a:t>multiple </a:t>
            </a:r>
            <a:r>
              <a:rPr sz="1200" spc="-285" dirty="0">
                <a:latin typeface="Times New Roman"/>
                <a:cs typeface="Times New Roman"/>
              </a:rPr>
              <a:t> </a:t>
            </a:r>
            <a:r>
              <a:rPr sz="1200" spc="-5" dirty="0">
                <a:latin typeface="Times New Roman"/>
                <a:cs typeface="Times New Roman"/>
              </a:rPr>
              <a:t>meanings.</a:t>
            </a:r>
            <a:endParaRPr sz="1200" dirty="0">
              <a:latin typeface="Times New Roman"/>
              <a:cs typeface="Times New Roman"/>
            </a:endParaRPr>
          </a:p>
          <a:p>
            <a:pPr marL="241300" marR="10795" indent="-228600">
              <a:lnSpc>
                <a:spcPct val="140000"/>
              </a:lnSpc>
              <a:spcBef>
                <a:spcPts val="190"/>
              </a:spcBef>
            </a:pPr>
            <a:r>
              <a:rPr sz="1200" dirty="0">
                <a:latin typeface="Arial MT"/>
                <a:cs typeface="Arial MT"/>
              </a:rPr>
              <a:t>∑</a:t>
            </a:r>
            <a:r>
              <a:rPr sz="1200" spc="290" dirty="0">
                <a:latin typeface="Arial MT"/>
                <a:cs typeface="Arial MT"/>
              </a:rPr>
              <a:t> </a:t>
            </a:r>
            <a:r>
              <a:rPr sz="1200" dirty="0">
                <a:latin typeface="Times New Roman"/>
                <a:cs typeface="Times New Roman"/>
              </a:rPr>
              <a:t>We</a:t>
            </a:r>
            <a:r>
              <a:rPr sz="1200" spc="190" dirty="0">
                <a:latin typeface="Times New Roman"/>
                <a:cs typeface="Times New Roman"/>
              </a:rPr>
              <a:t> </a:t>
            </a:r>
            <a:r>
              <a:rPr sz="1200" spc="-5" dirty="0">
                <a:latin typeface="Times New Roman"/>
                <a:cs typeface="Times New Roman"/>
              </a:rPr>
              <a:t>can</a:t>
            </a:r>
            <a:r>
              <a:rPr sz="1200" spc="195" dirty="0">
                <a:latin typeface="Times New Roman"/>
                <a:cs typeface="Times New Roman"/>
              </a:rPr>
              <a:t> </a:t>
            </a:r>
            <a:r>
              <a:rPr sz="1200" spc="-5" dirty="0">
                <a:latin typeface="Times New Roman"/>
                <a:cs typeface="Times New Roman"/>
              </a:rPr>
              <a:t>also</a:t>
            </a:r>
            <a:r>
              <a:rPr sz="1200" spc="195" dirty="0">
                <a:latin typeface="Times New Roman"/>
                <a:cs typeface="Times New Roman"/>
              </a:rPr>
              <a:t> </a:t>
            </a:r>
            <a:r>
              <a:rPr sz="1200" spc="-5" dirty="0">
                <a:latin typeface="Times New Roman"/>
                <a:cs typeface="Times New Roman"/>
              </a:rPr>
              <a:t>increase</a:t>
            </a:r>
            <a:r>
              <a:rPr sz="1200" spc="204" dirty="0">
                <a:latin typeface="Times New Roman"/>
                <a:cs typeface="Times New Roman"/>
              </a:rPr>
              <a:t> </a:t>
            </a:r>
            <a:r>
              <a:rPr sz="1200" dirty="0">
                <a:latin typeface="Times New Roman"/>
                <a:cs typeface="Times New Roman"/>
              </a:rPr>
              <a:t>the</a:t>
            </a:r>
            <a:r>
              <a:rPr sz="1200" spc="190" dirty="0">
                <a:latin typeface="Times New Roman"/>
                <a:cs typeface="Times New Roman"/>
              </a:rPr>
              <a:t> </a:t>
            </a:r>
            <a:r>
              <a:rPr sz="1200" spc="-5" dirty="0">
                <a:latin typeface="Times New Roman"/>
                <a:cs typeface="Times New Roman"/>
              </a:rPr>
              <a:t>classification</a:t>
            </a:r>
            <a:r>
              <a:rPr sz="1200" spc="195" dirty="0">
                <a:latin typeface="Times New Roman"/>
                <a:cs typeface="Times New Roman"/>
              </a:rPr>
              <a:t> </a:t>
            </a:r>
            <a:r>
              <a:rPr sz="1200" spc="-5" dirty="0">
                <a:latin typeface="Times New Roman"/>
                <a:cs typeface="Times New Roman"/>
              </a:rPr>
              <a:t>categories</a:t>
            </a:r>
            <a:r>
              <a:rPr sz="1200" spc="195" dirty="0">
                <a:latin typeface="Times New Roman"/>
                <a:cs typeface="Times New Roman"/>
              </a:rPr>
              <a:t> </a:t>
            </a:r>
            <a:r>
              <a:rPr sz="1200" spc="-5" dirty="0">
                <a:latin typeface="Times New Roman"/>
                <a:cs typeface="Times New Roman"/>
              </a:rPr>
              <a:t>so</a:t>
            </a:r>
            <a:r>
              <a:rPr sz="1200" spc="200" dirty="0">
                <a:latin typeface="Times New Roman"/>
                <a:cs typeface="Times New Roman"/>
              </a:rPr>
              <a:t> </a:t>
            </a:r>
            <a:r>
              <a:rPr sz="1200" dirty="0">
                <a:latin typeface="Times New Roman"/>
                <a:cs typeface="Times New Roman"/>
              </a:rPr>
              <a:t>that</a:t>
            </a:r>
            <a:r>
              <a:rPr sz="1200" spc="195" dirty="0">
                <a:latin typeface="Times New Roman"/>
                <a:cs typeface="Times New Roman"/>
              </a:rPr>
              <a:t> </a:t>
            </a:r>
            <a:r>
              <a:rPr sz="1200" spc="-5" dirty="0">
                <a:latin typeface="Times New Roman"/>
                <a:cs typeface="Times New Roman"/>
              </a:rPr>
              <a:t>we</a:t>
            </a:r>
            <a:r>
              <a:rPr sz="1200" spc="185" dirty="0">
                <a:latin typeface="Times New Roman"/>
                <a:cs typeface="Times New Roman"/>
              </a:rPr>
              <a:t> </a:t>
            </a:r>
            <a:r>
              <a:rPr sz="1200" dirty="0">
                <a:latin typeface="Times New Roman"/>
                <a:cs typeface="Times New Roman"/>
              </a:rPr>
              <a:t>can</a:t>
            </a:r>
            <a:r>
              <a:rPr sz="1200" spc="204" dirty="0">
                <a:latin typeface="Times New Roman"/>
                <a:cs typeface="Times New Roman"/>
              </a:rPr>
              <a:t> </a:t>
            </a:r>
            <a:r>
              <a:rPr sz="1200" spc="-10" dirty="0">
                <a:latin typeface="Times New Roman"/>
                <a:cs typeface="Times New Roman"/>
              </a:rPr>
              <a:t>get</a:t>
            </a:r>
            <a:r>
              <a:rPr sz="1200" spc="200" dirty="0">
                <a:latin typeface="Times New Roman"/>
                <a:cs typeface="Times New Roman"/>
              </a:rPr>
              <a:t> </a:t>
            </a:r>
            <a:r>
              <a:rPr sz="1200" dirty="0">
                <a:latin typeface="Times New Roman"/>
                <a:cs typeface="Times New Roman"/>
              </a:rPr>
              <a:t>better </a:t>
            </a:r>
            <a:r>
              <a:rPr sz="1200" spc="-285" dirty="0">
                <a:latin typeface="Times New Roman"/>
                <a:cs typeface="Times New Roman"/>
              </a:rPr>
              <a:t> </a:t>
            </a:r>
            <a:r>
              <a:rPr sz="1200" spc="-5" dirty="0">
                <a:latin typeface="Times New Roman"/>
                <a:cs typeface="Times New Roman"/>
              </a:rPr>
              <a:t>results.</a:t>
            </a:r>
            <a:endParaRPr sz="1200" dirty="0">
              <a:latin typeface="Times New Roman"/>
              <a:cs typeface="Times New Roman"/>
            </a:endParaRPr>
          </a:p>
          <a:p>
            <a:pPr marL="241300" marR="11430" indent="-228600">
              <a:lnSpc>
                <a:spcPct val="139200"/>
              </a:lnSpc>
              <a:spcBef>
                <a:spcPts val="204"/>
              </a:spcBef>
            </a:pPr>
            <a:r>
              <a:rPr sz="1200" dirty="0">
                <a:latin typeface="Arial MT"/>
                <a:cs typeface="Arial MT"/>
              </a:rPr>
              <a:t>∑</a:t>
            </a:r>
            <a:r>
              <a:rPr sz="1200" spc="280" dirty="0">
                <a:latin typeface="Arial MT"/>
                <a:cs typeface="Arial MT"/>
              </a:rPr>
              <a:t> </a:t>
            </a:r>
            <a:r>
              <a:rPr sz="1200" dirty="0">
                <a:latin typeface="Times New Roman"/>
                <a:cs typeface="Times New Roman"/>
              </a:rPr>
              <a:t>We</a:t>
            </a:r>
            <a:r>
              <a:rPr sz="1200" spc="245" dirty="0">
                <a:latin typeface="Times New Roman"/>
                <a:cs typeface="Times New Roman"/>
              </a:rPr>
              <a:t> </a:t>
            </a:r>
            <a:r>
              <a:rPr sz="1200" spc="-5" dirty="0">
                <a:latin typeface="Times New Roman"/>
                <a:cs typeface="Times New Roman"/>
              </a:rPr>
              <a:t>can</a:t>
            </a:r>
            <a:r>
              <a:rPr sz="1200" spc="250" dirty="0">
                <a:latin typeface="Times New Roman"/>
                <a:cs typeface="Times New Roman"/>
              </a:rPr>
              <a:t> </a:t>
            </a:r>
            <a:r>
              <a:rPr sz="1200" spc="-5" dirty="0">
                <a:latin typeface="Times New Roman"/>
                <a:cs typeface="Times New Roman"/>
              </a:rPr>
              <a:t>start</a:t>
            </a:r>
            <a:r>
              <a:rPr sz="1200" spc="250" dirty="0">
                <a:latin typeface="Times New Roman"/>
                <a:cs typeface="Times New Roman"/>
              </a:rPr>
              <a:t> </a:t>
            </a:r>
            <a:r>
              <a:rPr sz="1200" dirty="0">
                <a:latin typeface="Times New Roman"/>
                <a:cs typeface="Times New Roman"/>
              </a:rPr>
              <a:t>work</a:t>
            </a:r>
            <a:r>
              <a:rPr sz="1200" spc="250" dirty="0">
                <a:latin typeface="Times New Roman"/>
                <a:cs typeface="Times New Roman"/>
              </a:rPr>
              <a:t> </a:t>
            </a:r>
            <a:r>
              <a:rPr sz="1200" dirty="0">
                <a:latin typeface="Times New Roman"/>
                <a:cs typeface="Times New Roman"/>
              </a:rPr>
              <a:t>on</a:t>
            </a:r>
            <a:r>
              <a:rPr sz="1200" spc="260" dirty="0">
                <a:latin typeface="Times New Roman"/>
                <a:cs typeface="Times New Roman"/>
              </a:rPr>
              <a:t> </a:t>
            </a:r>
            <a:r>
              <a:rPr sz="1200" dirty="0">
                <a:latin typeface="Times New Roman"/>
                <a:cs typeface="Times New Roman"/>
              </a:rPr>
              <a:t>multi</a:t>
            </a:r>
            <a:r>
              <a:rPr sz="1200" spc="250" dirty="0">
                <a:latin typeface="Times New Roman"/>
                <a:cs typeface="Times New Roman"/>
              </a:rPr>
              <a:t> </a:t>
            </a:r>
            <a:r>
              <a:rPr sz="1200" spc="-5" dirty="0">
                <a:latin typeface="Times New Roman"/>
                <a:cs typeface="Times New Roman"/>
              </a:rPr>
              <a:t>languages</a:t>
            </a:r>
            <a:r>
              <a:rPr sz="1200" spc="250" dirty="0">
                <a:latin typeface="Times New Roman"/>
                <a:cs typeface="Times New Roman"/>
              </a:rPr>
              <a:t> </a:t>
            </a:r>
            <a:r>
              <a:rPr sz="1200" dirty="0">
                <a:latin typeface="Times New Roman"/>
                <a:cs typeface="Times New Roman"/>
              </a:rPr>
              <a:t>like</a:t>
            </a:r>
            <a:r>
              <a:rPr sz="1200" spc="260" dirty="0">
                <a:latin typeface="Times New Roman"/>
                <a:cs typeface="Times New Roman"/>
              </a:rPr>
              <a:t> </a:t>
            </a:r>
            <a:r>
              <a:rPr sz="1200" dirty="0">
                <a:latin typeface="Times New Roman"/>
                <a:cs typeface="Times New Roman"/>
              </a:rPr>
              <a:t>Hindi,</a:t>
            </a:r>
            <a:r>
              <a:rPr sz="1200" spc="250" dirty="0">
                <a:latin typeface="Times New Roman"/>
                <a:cs typeface="Times New Roman"/>
              </a:rPr>
              <a:t> </a:t>
            </a:r>
            <a:r>
              <a:rPr sz="1200" spc="-5" dirty="0">
                <a:latin typeface="Times New Roman"/>
                <a:cs typeface="Times New Roman"/>
              </a:rPr>
              <a:t>Spanish,</a:t>
            </a:r>
            <a:r>
              <a:rPr sz="1200" spc="250" dirty="0">
                <a:latin typeface="Times New Roman"/>
                <a:cs typeface="Times New Roman"/>
              </a:rPr>
              <a:t> </a:t>
            </a:r>
            <a:r>
              <a:rPr sz="1200" spc="-5" dirty="0">
                <a:latin typeface="Times New Roman"/>
                <a:cs typeface="Times New Roman"/>
              </a:rPr>
              <a:t>and</a:t>
            </a:r>
            <a:r>
              <a:rPr sz="1200" spc="254" dirty="0">
                <a:latin typeface="Times New Roman"/>
                <a:cs typeface="Times New Roman"/>
              </a:rPr>
              <a:t> </a:t>
            </a:r>
            <a:r>
              <a:rPr sz="1200" spc="-5" dirty="0">
                <a:latin typeface="Times New Roman"/>
                <a:cs typeface="Times New Roman"/>
              </a:rPr>
              <a:t>Arabic</a:t>
            </a:r>
            <a:r>
              <a:rPr sz="1200" spc="245" dirty="0">
                <a:latin typeface="Times New Roman"/>
                <a:cs typeface="Times New Roman"/>
              </a:rPr>
              <a:t> </a:t>
            </a:r>
            <a:r>
              <a:rPr sz="1200" dirty="0">
                <a:latin typeface="Times New Roman"/>
                <a:cs typeface="Times New Roman"/>
              </a:rPr>
              <a:t>to </a:t>
            </a:r>
            <a:r>
              <a:rPr sz="1200" spc="-285" dirty="0">
                <a:latin typeface="Times New Roman"/>
                <a:cs typeface="Times New Roman"/>
              </a:rPr>
              <a:t> </a:t>
            </a:r>
            <a:r>
              <a:rPr sz="1200" spc="-5" dirty="0">
                <a:latin typeface="Times New Roman"/>
                <a:cs typeface="Times New Roman"/>
              </a:rPr>
              <a:t>provide sentiment</a:t>
            </a:r>
            <a:r>
              <a:rPr sz="1200" dirty="0">
                <a:latin typeface="Times New Roman"/>
                <a:cs typeface="Times New Roman"/>
              </a:rPr>
              <a:t> analysis to more</a:t>
            </a:r>
            <a:r>
              <a:rPr sz="1200" spc="-10" dirty="0">
                <a:latin typeface="Times New Roman"/>
                <a:cs typeface="Times New Roman"/>
              </a:rPr>
              <a:t> </a:t>
            </a:r>
            <a:r>
              <a:rPr sz="1200" spc="-5" dirty="0">
                <a:latin typeface="Times New Roman"/>
                <a:cs typeface="Times New Roman"/>
              </a:rPr>
              <a:t>local.</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46225" y="1240155"/>
            <a:ext cx="5259070" cy="79375"/>
          </a:xfrm>
          <a:prstGeom prst="rect">
            <a:avLst/>
          </a:prstGeom>
        </p:spPr>
      </p:pic>
      <p:sp>
        <p:nvSpPr>
          <p:cNvPr id="3" name="object 3"/>
          <p:cNvSpPr txBox="1"/>
          <p:nvPr/>
        </p:nvSpPr>
        <p:spPr>
          <a:xfrm>
            <a:off x="1587753" y="885190"/>
            <a:ext cx="5083810" cy="7661909"/>
          </a:xfrm>
          <a:prstGeom prst="rect">
            <a:avLst/>
          </a:prstGeom>
        </p:spPr>
        <p:txBody>
          <a:bodyPr vert="horz" wrap="square" lIns="0" tIns="12065" rIns="0" bIns="0" rtlCol="0">
            <a:spAutoFit/>
          </a:bodyPr>
          <a:lstStyle/>
          <a:p>
            <a:pPr marR="13970" algn="r">
              <a:lnSpc>
                <a:spcPct val="100000"/>
              </a:lnSpc>
              <a:spcBef>
                <a:spcPts val="95"/>
              </a:spcBef>
            </a:pPr>
            <a:r>
              <a:rPr sz="1600" b="1" spc="-5" dirty="0">
                <a:latin typeface="Times New Roman"/>
                <a:cs typeface="Times New Roman"/>
              </a:rPr>
              <a:t>References</a:t>
            </a:r>
            <a:endParaRPr sz="1600" dirty="0">
              <a:latin typeface="Times New Roman"/>
              <a:cs typeface="Times New Roman"/>
            </a:endParaRPr>
          </a:p>
          <a:p>
            <a:pPr>
              <a:lnSpc>
                <a:spcPct val="100000"/>
              </a:lnSpc>
              <a:spcBef>
                <a:spcPts val="10"/>
              </a:spcBef>
            </a:pPr>
            <a:endParaRPr sz="2500" dirty="0">
              <a:latin typeface="Times New Roman"/>
              <a:cs typeface="Times New Roman"/>
            </a:endParaRPr>
          </a:p>
          <a:p>
            <a:pPr marL="228600" indent="-216535" algn="just">
              <a:lnSpc>
                <a:spcPct val="100000"/>
              </a:lnSpc>
              <a:buAutoNum type="arabicPlain"/>
              <a:tabLst>
                <a:tab pos="229235" algn="l"/>
              </a:tabLst>
            </a:pPr>
            <a:r>
              <a:rPr sz="1200" spc="-5" dirty="0">
                <a:latin typeface="Times New Roman"/>
                <a:cs typeface="Times New Roman"/>
              </a:rPr>
              <a:t>H.</a:t>
            </a:r>
            <a:r>
              <a:rPr sz="1200" spc="-10" dirty="0">
                <a:latin typeface="Times New Roman"/>
                <a:cs typeface="Times New Roman"/>
              </a:rPr>
              <a:t> </a:t>
            </a:r>
            <a:r>
              <a:rPr sz="1200" spc="-5" dirty="0">
                <a:latin typeface="Times New Roman"/>
                <a:cs typeface="Times New Roman"/>
              </a:rPr>
              <a:t>Zang,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optimality</a:t>
            </a:r>
            <a:r>
              <a:rPr sz="1200" spc="-20" dirty="0">
                <a:latin typeface="Times New Roman"/>
                <a:cs typeface="Times New Roman"/>
              </a:rPr>
              <a:t> </a:t>
            </a:r>
            <a:r>
              <a:rPr sz="1200" dirty="0">
                <a:latin typeface="Times New Roman"/>
                <a:cs typeface="Times New Roman"/>
              </a:rPr>
              <a:t>of</a:t>
            </a:r>
            <a:r>
              <a:rPr sz="1200" spc="-5" dirty="0">
                <a:latin typeface="Times New Roman"/>
                <a:cs typeface="Times New Roman"/>
              </a:rPr>
              <a:t> Naïve-Bayes”,</a:t>
            </a:r>
            <a:r>
              <a:rPr sz="1200" dirty="0">
                <a:latin typeface="Times New Roman"/>
                <a:cs typeface="Times New Roman"/>
              </a:rPr>
              <a:t> Proc.</a:t>
            </a:r>
            <a:r>
              <a:rPr sz="1200" spc="5" dirty="0">
                <a:latin typeface="Times New Roman"/>
                <a:cs typeface="Times New Roman"/>
              </a:rPr>
              <a:t> </a:t>
            </a:r>
            <a:r>
              <a:rPr sz="1200" spc="-5" dirty="0">
                <a:latin typeface="Times New Roman"/>
                <a:cs typeface="Times New Roman"/>
              </a:rPr>
              <a:t>FLAIRS, </a:t>
            </a:r>
            <a:r>
              <a:rPr sz="1200" dirty="0">
                <a:latin typeface="Times New Roman"/>
                <a:cs typeface="Times New Roman"/>
              </a:rPr>
              <a:t>2004</a:t>
            </a:r>
          </a:p>
          <a:p>
            <a:pPr marL="228600" indent="-216535" algn="just">
              <a:lnSpc>
                <a:spcPct val="100000"/>
              </a:lnSpc>
              <a:spcBef>
                <a:spcPts val="695"/>
              </a:spcBef>
              <a:buAutoNum type="arabicPlain"/>
              <a:tabLst>
                <a:tab pos="229235" algn="l"/>
              </a:tabLst>
            </a:pPr>
            <a:r>
              <a:rPr sz="1200" dirty="0">
                <a:latin typeface="Times New Roman"/>
                <a:cs typeface="Times New Roman"/>
              </a:rPr>
              <a:t>C.D.</a:t>
            </a:r>
            <a:r>
              <a:rPr sz="1200" spc="270" dirty="0">
                <a:latin typeface="Times New Roman"/>
                <a:cs typeface="Times New Roman"/>
              </a:rPr>
              <a:t> </a:t>
            </a:r>
            <a:r>
              <a:rPr sz="1200" spc="-5" dirty="0">
                <a:latin typeface="Times New Roman"/>
                <a:cs typeface="Times New Roman"/>
              </a:rPr>
              <a:t>Manning,</a:t>
            </a:r>
            <a:r>
              <a:rPr sz="1200" spc="275" dirty="0">
                <a:latin typeface="Times New Roman"/>
                <a:cs typeface="Times New Roman"/>
              </a:rPr>
              <a:t> </a:t>
            </a:r>
            <a:r>
              <a:rPr sz="1200" dirty="0">
                <a:latin typeface="Times New Roman"/>
                <a:cs typeface="Times New Roman"/>
              </a:rPr>
              <a:t>P.</a:t>
            </a:r>
            <a:r>
              <a:rPr sz="1200" spc="270" dirty="0">
                <a:latin typeface="Times New Roman"/>
                <a:cs typeface="Times New Roman"/>
              </a:rPr>
              <a:t> </a:t>
            </a:r>
            <a:r>
              <a:rPr sz="1200" spc="-5" dirty="0">
                <a:latin typeface="Times New Roman"/>
                <a:cs typeface="Times New Roman"/>
              </a:rPr>
              <a:t>Raghavan</a:t>
            </a:r>
            <a:r>
              <a:rPr sz="1200" spc="275" dirty="0">
                <a:latin typeface="Times New Roman"/>
                <a:cs typeface="Times New Roman"/>
              </a:rPr>
              <a:t> </a:t>
            </a:r>
            <a:r>
              <a:rPr sz="1200" spc="-5" dirty="0">
                <a:latin typeface="Times New Roman"/>
                <a:cs typeface="Times New Roman"/>
              </a:rPr>
              <a:t>and  H.</a:t>
            </a:r>
            <a:r>
              <a:rPr sz="1200" spc="270" dirty="0">
                <a:latin typeface="Times New Roman"/>
                <a:cs typeface="Times New Roman"/>
              </a:rPr>
              <a:t> </a:t>
            </a:r>
            <a:r>
              <a:rPr sz="1200" spc="-5" dirty="0">
                <a:latin typeface="Times New Roman"/>
                <a:cs typeface="Times New Roman"/>
              </a:rPr>
              <a:t>Schütze,</a:t>
            </a:r>
            <a:r>
              <a:rPr sz="1200" spc="275" dirty="0">
                <a:latin typeface="Times New Roman"/>
                <a:cs typeface="Times New Roman"/>
              </a:rPr>
              <a:t> </a:t>
            </a:r>
            <a:r>
              <a:rPr sz="1200" dirty="0">
                <a:latin typeface="Times New Roman"/>
                <a:cs typeface="Times New Roman"/>
              </a:rPr>
              <a:t>“Introduction</a:t>
            </a:r>
            <a:r>
              <a:rPr sz="1200" spc="270" dirty="0">
                <a:latin typeface="Times New Roman"/>
                <a:cs typeface="Times New Roman"/>
              </a:rPr>
              <a:t> </a:t>
            </a:r>
            <a:r>
              <a:rPr sz="1200" dirty="0">
                <a:latin typeface="Times New Roman"/>
                <a:cs typeface="Times New Roman"/>
              </a:rPr>
              <a:t>to</a:t>
            </a:r>
            <a:r>
              <a:rPr sz="1200" spc="290" dirty="0">
                <a:latin typeface="Times New Roman"/>
                <a:cs typeface="Times New Roman"/>
              </a:rPr>
              <a:t> </a:t>
            </a:r>
            <a:r>
              <a:rPr sz="1200" spc="-5" dirty="0">
                <a:latin typeface="Times New Roman"/>
                <a:cs typeface="Times New Roman"/>
              </a:rPr>
              <a:t>Information</a:t>
            </a:r>
            <a:endParaRPr sz="1200" dirty="0">
              <a:latin typeface="Times New Roman"/>
              <a:cs typeface="Times New Roman"/>
            </a:endParaRPr>
          </a:p>
          <a:p>
            <a:pPr marL="241300" algn="just">
              <a:lnSpc>
                <a:spcPct val="100000"/>
              </a:lnSpc>
              <a:spcBef>
                <a:spcPts val="550"/>
              </a:spcBef>
            </a:pPr>
            <a:r>
              <a:rPr sz="1200" spc="-5" dirty="0">
                <a:latin typeface="Times New Roman"/>
                <a:cs typeface="Times New Roman"/>
              </a:rPr>
              <a:t>Retrieval”,</a:t>
            </a:r>
            <a:r>
              <a:rPr sz="1200" dirty="0">
                <a:latin typeface="Times New Roman"/>
                <a:cs typeface="Times New Roman"/>
              </a:rPr>
              <a:t> </a:t>
            </a:r>
            <a:r>
              <a:rPr sz="1200" spc="-5" dirty="0">
                <a:latin typeface="Times New Roman"/>
                <a:cs typeface="Times New Roman"/>
              </a:rPr>
              <a:t>Cambridge</a:t>
            </a:r>
            <a:r>
              <a:rPr sz="1200" spc="5" dirty="0">
                <a:latin typeface="Times New Roman"/>
                <a:cs typeface="Times New Roman"/>
              </a:rPr>
              <a:t> </a:t>
            </a:r>
            <a:r>
              <a:rPr sz="1200" dirty="0">
                <a:latin typeface="Times New Roman"/>
                <a:cs typeface="Times New Roman"/>
              </a:rPr>
              <a:t>University</a:t>
            </a:r>
            <a:r>
              <a:rPr sz="1200" spc="-25" dirty="0">
                <a:latin typeface="Times New Roman"/>
                <a:cs typeface="Times New Roman"/>
              </a:rPr>
              <a:t> </a:t>
            </a:r>
            <a:r>
              <a:rPr sz="1200" spc="-5" dirty="0">
                <a:latin typeface="Times New Roman"/>
                <a:cs typeface="Times New Roman"/>
              </a:rPr>
              <a:t>Press, </a:t>
            </a:r>
            <a:r>
              <a:rPr sz="1200" dirty="0">
                <a:latin typeface="Times New Roman"/>
                <a:cs typeface="Times New Roman"/>
              </a:rPr>
              <a:t>pp. 234-265, 2008</a:t>
            </a:r>
          </a:p>
          <a:p>
            <a:pPr marL="241300" marR="21590" indent="-228600" algn="just">
              <a:lnSpc>
                <a:spcPct val="141700"/>
              </a:lnSpc>
              <a:spcBef>
                <a:spcPts val="95"/>
              </a:spcBef>
              <a:buAutoNum type="arabicPlain" startAt="3"/>
              <a:tabLst>
                <a:tab pos="229235" algn="l"/>
              </a:tabLst>
            </a:pPr>
            <a:r>
              <a:rPr sz="1200" spc="-5" dirty="0">
                <a:latin typeface="Times New Roman"/>
                <a:cs typeface="Times New Roman"/>
              </a:rPr>
              <a:t>A. McCallum and K. </a:t>
            </a:r>
            <a:r>
              <a:rPr sz="1200" spc="-10" dirty="0">
                <a:latin typeface="Times New Roman"/>
                <a:cs typeface="Times New Roman"/>
              </a:rPr>
              <a:t>Nigam, </a:t>
            </a:r>
            <a:r>
              <a:rPr sz="1200" spc="-5" dirty="0">
                <a:latin typeface="Times New Roman"/>
                <a:cs typeface="Times New Roman"/>
              </a:rPr>
              <a:t>“A </a:t>
            </a:r>
            <a:r>
              <a:rPr sz="1200" dirty="0">
                <a:latin typeface="Times New Roman"/>
                <a:cs typeface="Times New Roman"/>
              </a:rPr>
              <a:t>comparison of </a:t>
            </a:r>
            <a:r>
              <a:rPr sz="1200" spc="-5" dirty="0">
                <a:latin typeface="Times New Roman"/>
                <a:cs typeface="Times New Roman"/>
              </a:rPr>
              <a:t>event </a:t>
            </a:r>
            <a:r>
              <a:rPr sz="1200" dirty="0">
                <a:latin typeface="Times New Roman"/>
                <a:cs typeface="Times New Roman"/>
              </a:rPr>
              <a:t>models for </a:t>
            </a:r>
            <a:r>
              <a:rPr sz="1200" spc="-5" dirty="0">
                <a:latin typeface="Times New Roman"/>
                <a:cs typeface="Times New Roman"/>
              </a:rPr>
              <a:t>Naive Bayes </a:t>
            </a:r>
            <a:r>
              <a:rPr sz="1200" dirty="0">
                <a:latin typeface="Times New Roman"/>
                <a:cs typeface="Times New Roman"/>
              </a:rPr>
              <a:t> text </a:t>
            </a:r>
            <a:r>
              <a:rPr sz="1200" spc="-5" dirty="0">
                <a:latin typeface="Times New Roman"/>
                <a:cs typeface="Times New Roman"/>
              </a:rPr>
              <a:t>classification”, Proc. AAAI/ICML-98 </a:t>
            </a:r>
            <a:r>
              <a:rPr sz="1200" dirty="0">
                <a:latin typeface="Times New Roman"/>
                <a:cs typeface="Times New Roman"/>
              </a:rPr>
              <a:t>Workshop on </a:t>
            </a:r>
            <a:r>
              <a:rPr sz="1200" spc="-5" dirty="0">
                <a:latin typeface="Times New Roman"/>
                <a:cs typeface="Times New Roman"/>
              </a:rPr>
              <a:t>Learning </a:t>
            </a:r>
            <a:r>
              <a:rPr sz="1200" dirty="0">
                <a:latin typeface="Times New Roman"/>
                <a:cs typeface="Times New Roman"/>
              </a:rPr>
              <a:t>for Text </a:t>
            </a:r>
            <a:r>
              <a:rPr sz="1200" spc="5" dirty="0">
                <a:latin typeface="Times New Roman"/>
                <a:cs typeface="Times New Roman"/>
              </a:rPr>
              <a:t> </a:t>
            </a:r>
            <a:r>
              <a:rPr sz="1200" spc="-5" dirty="0">
                <a:latin typeface="Times New Roman"/>
                <a:cs typeface="Times New Roman"/>
              </a:rPr>
              <a:t>Categorization, </a:t>
            </a:r>
            <a:r>
              <a:rPr sz="1200" dirty="0">
                <a:latin typeface="Times New Roman"/>
                <a:cs typeface="Times New Roman"/>
              </a:rPr>
              <a:t>pp. 41-48, 1998</a:t>
            </a:r>
          </a:p>
          <a:p>
            <a:pPr marL="241300" marR="25400" indent="-228600" algn="just">
              <a:lnSpc>
                <a:spcPct val="140000"/>
              </a:lnSpc>
              <a:spcBef>
                <a:spcPts val="115"/>
              </a:spcBef>
              <a:buAutoNum type="arabicPlain" startAt="3"/>
              <a:tabLst>
                <a:tab pos="229235" algn="l"/>
              </a:tabLst>
            </a:pPr>
            <a:r>
              <a:rPr sz="1200" spc="-5" dirty="0">
                <a:latin typeface="Times New Roman"/>
                <a:cs typeface="Times New Roman"/>
              </a:rPr>
              <a:t>M.</a:t>
            </a:r>
            <a:r>
              <a:rPr sz="1200" dirty="0">
                <a:latin typeface="Times New Roman"/>
                <a:cs typeface="Times New Roman"/>
              </a:rPr>
              <a:t> </a:t>
            </a:r>
            <a:r>
              <a:rPr sz="1200" spc="-5" dirty="0">
                <a:latin typeface="Times New Roman"/>
                <a:cs typeface="Times New Roman"/>
              </a:rPr>
              <a:t>Schmidt,</a:t>
            </a:r>
            <a:r>
              <a:rPr sz="1200" dirty="0">
                <a:latin typeface="Times New Roman"/>
                <a:cs typeface="Times New Roman"/>
              </a:rPr>
              <a:t> </a:t>
            </a:r>
            <a:r>
              <a:rPr sz="1200" spc="-5" dirty="0">
                <a:latin typeface="Times New Roman"/>
                <a:cs typeface="Times New Roman"/>
              </a:rPr>
              <a:t>N.</a:t>
            </a:r>
            <a:r>
              <a:rPr sz="1200" dirty="0">
                <a:latin typeface="Times New Roman"/>
                <a:cs typeface="Times New Roman"/>
              </a:rPr>
              <a:t> </a:t>
            </a:r>
            <a:r>
              <a:rPr sz="1200" spc="-15" dirty="0">
                <a:latin typeface="Times New Roman"/>
                <a:cs typeface="Times New Roman"/>
              </a:rPr>
              <a:t>L.</a:t>
            </a:r>
            <a:r>
              <a:rPr sz="1200" spc="-10" dirty="0">
                <a:latin typeface="Times New Roman"/>
                <a:cs typeface="Times New Roman"/>
              </a:rPr>
              <a:t> </a:t>
            </a:r>
            <a:r>
              <a:rPr sz="1200" dirty="0">
                <a:latin typeface="Times New Roman"/>
                <a:cs typeface="Times New Roman"/>
              </a:rPr>
              <a:t>Roux</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F.</a:t>
            </a:r>
            <a:r>
              <a:rPr sz="1200" dirty="0">
                <a:latin typeface="Times New Roman"/>
                <a:cs typeface="Times New Roman"/>
              </a:rPr>
              <a:t> </a:t>
            </a:r>
            <a:r>
              <a:rPr sz="1200" spc="-5" dirty="0">
                <a:latin typeface="Times New Roman"/>
                <a:cs typeface="Times New Roman"/>
              </a:rPr>
              <a:t>Bach,</a:t>
            </a:r>
            <a:r>
              <a:rPr sz="1200" dirty="0">
                <a:latin typeface="Times New Roman"/>
                <a:cs typeface="Times New Roman"/>
              </a:rPr>
              <a:t> </a:t>
            </a:r>
            <a:r>
              <a:rPr sz="1200" spc="-5" dirty="0">
                <a:latin typeface="Times New Roman"/>
                <a:cs typeface="Times New Roman"/>
              </a:rPr>
              <a:t>“Minimizing</a:t>
            </a:r>
            <a:r>
              <a:rPr sz="1200" dirty="0">
                <a:latin typeface="Times New Roman"/>
                <a:cs typeface="Times New Roman"/>
              </a:rPr>
              <a:t> finite</a:t>
            </a:r>
            <a:r>
              <a:rPr sz="1200" spc="5" dirty="0">
                <a:latin typeface="Times New Roman"/>
                <a:cs typeface="Times New Roman"/>
              </a:rPr>
              <a:t> </a:t>
            </a:r>
            <a:r>
              <a:rPr sz="1200" dirty="0">
                <a:latin typeface="Times New Roman"/>
                <a:cs typeface="Times New Roman"/>
              </a:rPr>
              <a:t>Sums</a:t>
            </a:r>
            <a:r>
              <a:rPr sz="1200" spc="5" dirty="0">
                <a:latin typeface="Times New Roman"/>
                <a:cs typeface="Times New Roman"/>
              </a:rPr>
              <a:t> </a:t>
            </a:r>
            <a:r>
              <a:rPr sz="1200" spc="-5" dirty="0">
                <a:latin typeface="Times New Roman"/>
                <a:cs typeface="Times New Roman"/>
              </a:rPr>
              <a:t>with</a:t>
            </a:r>
            <a:r>
              <a:rPr sz="1200" dirty="0">
                <a:latin typeface="Times New Roman"/>
                <a:cs typeface="Times New Roman"/>
              </a:rPr>
              <a:t> the </a:t>
            </a:r>
            <a:r>
              <a:rPr sz="1200" spc="-285" dirty="0">
                <a:latin typeface="Times New Roman"/>
                <a:cs typeface="Times New Roman"/>
              </a:rPr>
              <a:t> </a:t>
            </a:r>
            <a:r>
              <a:rPr sz="1200" spc="-5" dirty="0">
                <a:latin typeface="Times New Roman"/>
                <a:cs typeface="Times New Roman"/>
              </a:rPr>
              <a:t>Stochastic</a:t>
            </a:r>
            <a:r>
              <a:rPr sz="1200" spc="-10" dirty="0">
                <a:latin typeface="Times New Roman"/>
                <a:cs typeface="Times New Roman"/>
              </a:rPr>
              <a:t> </a:t>
            </a:r>
            <a:r>
              <a:rPr sz="1200" spc="-5" dirty="0">
                <a:latin typeface="Times New Roman"/>
                <a:cs typeface="Times New Roman"/>
              </a:rPr>
              <a:t>Average Gradient”,</a:t>
            </a:r>
            <a:r>
              <a:rPr sz="1200" dirty="0">
                <a:latin typeface="Times New Roman"/>
                <a:cs typeface="Times New Roman"/>
              </a:rPr>
              <a:t> 2002</a:t>
            </a:r>
          </a:p>
          <a:p>
            <a:pPr marL="228600" indent="-216535" algn="just">
              <a:lnSpc>
                <a:spcPct val="100000"/>
              </a:lnSpc>
              <a:spcBef>
                <a:spcPts val="680"/>
              </a:spcBef>
              <a:buAutoNum type="arabicPlain" startAt="3"/>
              <a:tabLst>
                <a:tab pos="229235" algn="l"/>
              </a:tabLst>
            </a:pPr>
            <a:r>
              <a:rPr sz="1200" spc="-5" dirty="0">
                <a:latin typeface="Times New Roman"/>
                <a:cs typeface="Times New Roman"/>
              </a:rPr>
              <a:t>Y.</a:t>
            </a:r>
            <a:r>
              <a:rPr sz="1200" spc="175" dirty="0">
                <a:latin typeface="Times New Roman"/>
                <a:cs typeface="Times New Roman"/>
              </a:rPr>
              <a:t> </a:t>
            </a:r>
            <a:r>
              <a:rPr sz="1200" spc="-5" dirty="0">
                <a:latin typeface="Times New Roman"/>
                <a:cs typeface="Times New Roman"/>
              </a:rPr>
              <a:t>LeCun,</a:t>
            </a:r>
            <a:r>
              <a:rPr sz="1200" spc="180" dirty="0">
                <a:latin typeface="Times New Roman"/>
                <a:cs typeface="Times New Roman"/>
              </a:rPr>
              <a:t> </a:t>
            </a:r>
            <a:r>
              <a:rPr sz="1200" spc="-10" dirty="0">
                <a:latin typeface="Times New Roman"/>
                <a:cs typeface="Times New Roman"/>
              </a:rPr>
              <a:t>L.</a:t>
            </a:r>
            <a:r>
              <a:rPr sz="1200" spc="165" dirty="0">
                <a:latin typeface="Times New Roman"/>
                <a:cs typeface="Times New Roman"/>
              </a:rPr>
              <a:t> </a:t>
            </a:r>
            <a:r>
              <a:rPr sz="1200" spc="-5" dirty="0">
                <a:latin typeface="Times New Roman"/>
                <a:cs typeface="Times New Roman"/>
              </a:rPr>
              <a:t>Bottou,</a:t>
            </a:r>
            <a:r>
              <a:rPr sz="1200" spc="170" dirty="0">
                <a:latin typeface="Times New Roman"/>
                <a:cs typeface="Times New Roman"/>
              </a:rPr>
              <a:t> </a:t>
            </a:r>
            <a:r>
              <a:rPr sz="1200" dirty="0">
                <a:latin typeface="Times New Roman"/>
                <a:cs typeface="Times New Roman"/>
              </a:rPr>
              <a:t>G.</a:t>
            </a:r>
            <a:r>
              <a:rPr sz="1200" spc="165" dirty="0">
                <a:latin typeface="Times New Roman"/>
                <a:cs typeface="Times New Roman"/>
              </a:rPr>
              <a:t> </a:t>
            </a:r>
            <a:r>
              <a:rPr sz="1200" spc="-5" dirty="0">
                <a:latin typeface="Times New Roman"/>
                <a:cs typeface="Times New Roman"/>
              </a:rPr>
              <a:t>Orr</a:t>
            </a:r>
            <a:r>
              <a:rPr sz="1200" spc="165" dirty="0">
                <a:latin typeface="Times New Roman"/>
                <a:cs typeface="Times New Roman"/>
              </a:rPr>
              <a:t> </a:t>
            </a:r>
            <a:r>
              <a:rPr sz="1200" spc="-5" dirty="0">
                <a:latin typeface="Times New Roman"/>
                <a:cs typeface="Times New Roman"/>
              </a:rPr>
              <a:t>and</a:t>
            </a:r>
            <a:r>
              <a:rPr sz="1200" spc="165" dirty="0">
                <a:latin typeface="Times New Roman"/>
                <a:cs typeface="Times New Roman"/>
              </a:rPr>
              <a:t> </a:t>
            </a:r>
            <a:r>
              <a:rPr sz="1200" spc="-5" dirty="0">
                <a:latin typeface="Times New Roman"/>
                <a:cs typeface="Times New Roman"/>
              </a:rPr>
              <a:t>K.</a:t>
            </a:r>
            <a:r>
              <a:rPr sz="1200" spc="165" dirty="0">
                <a:latin typeface="Times New Roman"/>
                <a:cs typeface="Times New Roman"/>
              </a:rPr>
              <a:t> </a:t>
            </a:r>
            <a:r>
              <a:rPr sz="1200" spc="-5" dirty="0">
                <a:latin typeface="Times New Roman"/>
                <a:cs typeface="Times New Roman"/>
              </a:rPr>
              <a:t>Muller,</a:t>
            </a:r>
            <a:r>
              <a:rPr sz="1200" spc="165" dirty="0">
                <a:latin typeface="Times New Roman"/>
                <a:cs typeface="Times New Roman"/>
              </a:rPr>
              <a:t> </a:t>
            </a:r>
            <a:r>
              <a:rPr sz="1200" spc="-5" dirty="0">
                <a:latin typeface="Times New Roman"/>
                <a:cs typeface="Times New Roman"/>
              </a:rPr>
              <a:t>“Efficient</a:t>
            </a:r>
            <a:r>
              <a:rPr sz="1200" spc="170" dirty="0">
                <a:latin typeface="Times New Roman"/>
                <a:cs typeface="Times New Roman"/>
              </a:rPr>
              <a:t> </a:t>
            </a:r>
            <a:r>
              <a:rPr sz="1200" spc="-5" dirty="0">
                <a:latin typeface="Times New Roman"/>
                <a:cs typeface="Times New Roman"/>
              </a:rPr>
              <a:t>BackProp”,</a:t>
            </a:r>
            <a:r>
              <a:rPr sz="1200" spc="165" dirty="0">
                <a:latin typeface="Times New Roman"/>
                <a:cs typeface="Times New Roman"/>
              </a:rPr>
              <a:t> </a:t>
            </a:r>
            <a:r>
              <a:rPr sz="1200" dirty="0">
                <a:latin typeface="Times New Roman"/>
                <a:cs typeface="Times New Roman"/>
              </a:rPr>
              <a:t>Proc.</a:t>
            </a:r>
            <a:r>
              <a:rPr sz="1200" spc="180" dirty="0">
                <a:latin typeface="Times New Roman"/>
                <a:cs typeface="Times New Roman"/>
              </a:rPr>
              <a:t> </a:t>
            </a:r>
            <a:r>
              <a:rPr sz="1200" spc="-15" dirty="0">
                <a:latin typeface="Times New Roman"/>
                <a:cs typeface="Times New Roman"/>
              </a:rPr>
              <a:t>In</a:t>
            </a:r>
            <a:endParaRPr sz="1200" dirty="0">
              <a:latin typeface="Times New Roman"/>
              <a:cs typeface="Times New Roman"/>
            </a:endParaRPr>
          </a:p>
          <a:p>
            <a:pPr marL="241300" algn="just">
              <a:lnSpc>
                <a:spcPct val="100000"/>
              </a:lnSpc>
              <a:spcBef>
                <a:spcPts val="580"/>
              </a:spcBef>
            </a:pPr>
            <a:r>
              <a:rPr sz="1200" spc="-5" dirty="0">
                <a:latin typeface="Times New Roman"/>
                <a:cs typeface="Times New Roman"/>
              </a:rPr>
              <a:t>Neural</a:t>
            </a:r>
            <a:r>
              <a:rPr sz="1200" spc="-15" dirty="0">
                <a:latin typeface="Times New Roman"/>
                <a:cs typeface="Times New Roman"/>
              </a:rPr>
              <a:t> </a:t>
            </a:r>
            <a:r>
              <a:rPr sz="1200" dirty="0">
                <a:latin typeface="Times New Roman"/>
                <a:cs typeface="Times New Roman"/>
              </a:rPr>
              <a:t>Networks:</a:t>
            </a:r>
            <a:r>
              <a:rPr sz="1200" spc="-10" dirty="0">
                <a:latin typeface="Times New Roman"/>
                <a:cs typeface="Times New Roman"/>
              </a:rPr>
              <a:t> </a:t>
            </a:r>
            <a:r>
              <a:rPr sz="1200" dirty="0">
                <a:latin typeface="Times New Roman"/>
                <a:cs typeface="Times New Roman"/>
              </a:rPr>
              <a:t>Tricks</a:t>
            </a:r>
            <a:r>
              <a:rPr sz="1200" spc="-5" dirty="0">
                <a:latin typeface="Times New Roman"/>
                <a:cs typeface="Times New Roman"/>
              </a:rPr>
              <a:t> </a:t>
            </a:r>
            <a:r>
              <a:rPr sz="1200" dirty="0">
                <a:latin typeface="Times New Roman"/>
                <a:cs typeface="Times New Roman"/>
              </a:rPr>
              <a:t>of</a:t>
            </a:r>
            <a:r>
              <a:rPr sz="1200" spc="-15" dirty="0">
                <a:latin typeface="Times New Roman"/>
                <a:cs typeface="Times New Roman"/>
              </a:rPr>
              <a:t> </a:t>
            </a:r>
            <a:r>
              <a:rPr sz="1200" dirty="0">
                <a:latin typeface="Times New Roman"/>
                <a:cs typeface="Times New Roman"/>
              </a:rPr>
              <a:t>the</a:t>
            </a:r>
            <a:r>
              <a:rPr sz="1200" spc="-10" dirty="0">
                <a:latin typeface="Times New Roman"/>
                <a:cs typeface="Times New Roman"/>
              </a:rPr>
              <a:t> </a:t>
            </a:r>
            <a:r>
              <a:rPr sz="1200" spc="-5" dirty="0">
                <a:latin typeface="Times New Roman"/>
                <a:cs typeface="Times New Roman"/>
              </a:rPr>
              <a:t>trade</a:t>
            </a:r>
            <a:r>
              <a:rPr sz="1200" spc="-15" dirty="0">
                <a:latin typeface="Times New Roman"/>
                <a:cs typeface="Times New Roman"/>
              </a:rPr>
              <a:t> </a:t>
            </a:r>
            <a:r>
              <a:rPr sz="1200" dirty="0">
                <a:latin typeface="Times New Roman"/>
                <a:cs typeface="Times New Roman"/>
              </a:rPr>
              <a:t>1998.</a:t>
            </a:r>
          </a:p>
          <a:p>
            <a:pPr marL="228600" indent="-216535" algn="just">
              <a:lnSpc>
                <a:spcPct val="100000"/>
              </a:lnSpc>
              <a:spcBef>
                <a:spcPts val="680"/>
              </a:spcBef>
              <a:buAutoNum type="arabicPlain" startAt="6"/>
              <a:tabLst>
                <a:tab pos="229235" algn="l"/>
              </a:tabLst>
            </a:pPr>
            <a:r>
              <a:rPr sz="1200" dirty="0">
                <a:latin typeface="Times New Roman"/>
                <a:cs typeface="Times New Roman"/>
              </a:rPr>
              <a:t>T.</a:t>
            </a:r>
            <a:r>
              <a:rPr sz="1200" spc="45" dirty="0">
                <a:latin typeface="Times New Roman"/>
                <a:cs typeface="Times New Roman"/>
              </a:rPr>
              <a:t> </a:t>
            </a:r>
            <a:r>
              <a:rPr sz="1200" dirty="0">
                <a:latin typeface="Times New Roman"/>
                <a:cs typeface="Times New Roman"/>
              </a:rPr>
              <a:t>Wu,</a:t>
            </a:r>
            <a:r>
              <a:rPr sz="1200" spc="30" dirty="0">
                <a:latin typeface="Times New Roman"/>
                <a:cs typeface="Times New Roman"/>
              </a:rPr>
              <a:t> </a:t>
            </a:r>
            <a:r>
              <a:rPr sz="1200" dirty="0">
                <a:latin typeface="Times New Roman"/>
                <a:cs typeface="Times New Roman"/>
              </a:rPr>
              <a:t>C.</a:t>
            </a:r>
            <a:r>
              <a:rPr sz="1200" spc="50" dirty="0">
                <a:latin typeface="Times New Roman"/>
                <a:cs typeface="Times New Roman"/>
              </a:rPr>
              <a:t> </a:t>
            </a:r>
            <a:r>
              <a:rPr sz="1200" spc="-10" dirty="0">
                <a:latin typeface="Times New Roman"/>
                <a:cs typeface="Times New Roman"/>
              </a:rPr>
              <a:t>Lin</a:t>
            </a:r>
            <a:r>
              <a:rPr sz="1200" spc="45" dirty="0">
                <a:latin typeface="Times New Roman"/>
                <a:cs typeface="Times New Roman"/>
              </a:rPr>
              <a:t> </a:t>
            </a:r>
            <a:r>
              <a:rPr sz="1200" spc="-5" dirty="0">
                <a:latin typeface="Times New Roman"/>
                <a:cs typeface="Times New Roman"/>
              </a:rPr>
              <a:t>and</a:t>
            </a:r>
            <a:r>
              <a:rPr sz="1200" spc="50" dirty="0">
                <a:latin typeface="Times New Roman"/>
                <a:cs typeface="Times New Roman"/>
              </a:rPr>
              <a:t> </a:t>
            </a:r>
            <a:r>
              <a:rPr sz="1200" dirty="0">
                <a:latin typeface="Times New Roman"/>
                <a:cs typeface="Times New Roman"/>
              </a:rPr>
              <a:t>R.</a:t>
            </a:r>
            <a:r>
              <a:rPr sz="1200" spc="45" dirty="0">
                <a:latin typeface="Times New Roman"/>
                <a:cs typeface="Times New Roman"/>
              </a:rPr>
              <a:t> </a:t>
            </a:r>
            <a:r>
              <a:rPr sz="1200" spc="-5" dirty="0">
                <a:latin typeface="Times New Roman"/>
                <a:cs typeface="Times New Roman"/>
              </a:rPr>
              <a:t>Weng,</a:t>
            </a:r>
            <a:r>
              <a:rPr sz="1200" spc="50" dirty="0">
                <a:latin typeface="Times New Roman"/>
                <a:cs typeface="Times New Roman"/>
              </a:rPr>
              <a:t> </a:t>
            </a:r>
            <a:r>
              <a:rPr sz="1200" dirty="0">
                <a:latin typeface="Times New Roman"/>
                <a:cs typeface="Times New Roman"/>
              </a:rPr>
              <a:t>“Probality</a:t>
            </a:r>
            <a:r>
              <a:rPr sz="1200" spc="20" dirty="0">
                <a:latin typeface="Times New Roman"/>
                <a:cs typeface="Times New Roman"/>
              </a:rPr>
              <a:t> </a:t>
            </a:r>
            <a:r>
              <a:rPr sz="1200" spc="-5" dirty="0">
                <a:latin typeface="Times New Roman"/>
                <a:cs typeface="Times New Roman"/>
              </a:rPr>
              <a:t>estimates</a:t>
            </a:r>
            <a:r>
              <a:rPr sz="1200" spc="60" dirty="0">
                <a:latin typeface="Times New Roman"/>
                <a:cs typeface="Times New Roman"/>
              </a:rPr>
              <a:t> </a:t>
            </a:r>
            <a:r>
              <a:rPr sz="1200" dirty="0">
                <a:latin typeface="Times New Roman"/>
                <a:cs typeface="Times New Roman"/>
              </a:rPr>
              <a:t>for</a:t>
            </a:r>
            <a:r>
              <a:rPr sz="1200" spc="35" dirty="0">
                <a:latin typeface="Times New Roman"/>
                <a:cs typeface="Times New Roman"/>
              </a:rPr>
              <a:t> </a:t>
            </a:r>
            <a:r>
              <a:rPr sz="1200" dirty="0">
                <a:latin typeface="Times New Roman"/>
                <a:cs typeface="Times New Roman"/>
              </a:rPr>
              <a:t>multi-class</a:t>
            </a:r>
            <a:r>
              <a:rPr sz="1200" spc="50" dirty="0">
                <a:latin typeface="Times New Roman"/>
                <a:cs typeface="Times New Roman"/>
              </a:rPr>
              <a:t> </a:t>
            </a:r>
            <a:r>
              <a:rPr sz="1200" spc="-5" dirty="0">
                <a:latin typeface="Times New Roman"/>
                <a:cs typeface="Times New Roman"/>
              </a:rPr>
              <a:t>classification</a:t>
            </a:r>
            <a:endParaRPr sz="1200" dirty="0">
              <a:latin typeface="Times New Roman"/>
              <a:cs typeface="Times New Roman"/>
            </a:endParaRPr>
          </a:p>
          <a:p>
            <a:pPr marL="241300" algn="just">
              <a:lnSpc>
                <a:spcPct val="100000"/>
              </a:lnSpc>
              <a:spcBef>
                <a:spcPts val="580"/>
              </a:spcBef>
            </a:pPr>
            <a:r>
              <a:rPr sz="1200" spc="5" dirty="0">
                <a:latin typeface="Times New Roman"/>
                <a:cs typeface="Times New Roman"/>
              </a:rPr>
              <a:t>by</a:t>
            </a:r>
            <a:r>
              <a:rPr sz="1200" spc="-25" dirty="0">
                <a:latin typeface="Times New Roman"/>
                <a:cs typeface="Times New Roman"/>
              </a:rPr>
              <a:t> </a:t>
            </a:r>
            <a:r>
              <a:rPr sz="1200" spc="-5" dirty="0">
                <a:latin typeface="Times New Roman"/>
                <a:cs typeface="Times New Roman"/>
              </a:rPr>
              <a:t>pairwise coupling”,</a:t>
            </a:r>
            <a:r>
              <a:rPr sz="1200" dirty="0">
                <a:latin typeface="Times New Roman"/>
                <a:cs typeface="Times New Roman"/>
              </a:rPr>
              <a:t> Proc. </a:t>
            </a:r>
            <a:r>
              <a:rPr sz="1200" spc="-5" dirty="0">
                <a:latin typeface="Times New Roman"/>
                <a:cs typeface="Times New Roman"/>
              </a:rPr>
              <a:t>JMLR-5,</a:t>
            </a:r>
            <a:r>
              <a:rPr sz="1200" dirty="0">
                <a:latin typeface="Times New Roman"/>
                <a:cs typeface="Times New Roman"/>
              </a:rPr>
              <a:t> pp. 975-1005, 2004</a:t>
            </a:r>
          </a:p>
          <a:p>
            <a:pPr marL="241300" marR="5080" indent="-228600" algn="just">
              <a:lnSpc>
                <a:spcPct val="140800"/>
              </a:lnSpc>
              <a:spcBef>
                <a:spcPts val="95"/>
              </a:spcBef>
              <a:buAutoNum type="arabicPlain" startAt="7"/>
              <a:tabLst>
                <a:tab pos="229235" algn="l"/>
                <a:tab pos="1257300" algn="l"/>
                <a:tab pos="2150110" algn="l"/>
                <a:tab pos="3288029" algn="l"/>
                <a:tab pos="4323080" algn="l"/>
              </a:tabLst>
            </a:pPr>
            <a:r>
              <a:rPr sz="1200" spc="-5" dirty="0">
                <a:latin typeface="Times New Roman"/>
                <a:cs typeface="Times New Roman"/>
              </a:rPr>
              <a:t>“</a:t>
            </a:r>
            <a:r>
              <a:rPr sz="1200" dirty="0">
                <a:latin typeface="Times New Roman"/>
                <a:cs typeface="Times New Roman"/>
              </a:rPr>
              <a:t>Suppo</a:t>
            </a:r>
            <a:r>
              <a:rPr sz="1200" spc="-5" dirty="0">
                <a:latin typeface="Times New Roman"/>
                <a:cs typeface="Times New Roman"/>
              </a:rPr>
              <a:t>r</a:t>
            </a:r>
            <a:r>
              <a:rPr sz="1200" dirty="0">
                <a:latin typeface="Times New Roman"/>
                <a:cs typeface="Times New Roman"/>
              </a:rPr>
              <a:t>t	</a:t>
            </a:r>
            <a:r>
              <a:rPr sz="1200" spc="-5" dirty="0">
                <a:latin typeface="Times New Roman"/>
                <a:cs typeface="Times New Roman"/>
              </a:rPr>
              <a:t>V</a:t>
            </a:r>
            <a:r>
              <a:rPr sz="1200" spc="-10" dirty="0">
                <a:latin typeface="Times New Roman"/>
                <a:cs typeface="Times New Roman"/>
              </a:rPr>
              <a:t>e</a:t>
            </a:r>
            <a:r>
              <a:rPr sz="1200" spc="-5" dirty="0">
                <a:latin typeface="Times New Roman"/>
                <a:cs typeface="Times New Roman"/>
              </a:rPr>
              <a:t>c</a:t>
            </a:r>
            <a:r>
              <a:rPr sz="1200" dirty="0">
                <a:latin typeface="Times New Roman"/>
                <a:cs typeface="Times New Roman"/>
              </a:rPr>
              <a:t>tor	</a:t>
            </a:r>
            <a:r>
              <a:rPr sz="1200" spc="-5" dirty="0">
                <a:latin typeface="Times New Roman"/>
                <a:cs typeface="Times New Roman"/>
              </a:rPr>
              <a:t>Ma</a:t>
            </a:r>
            <a:r>
              <a:rPr sz="1200" spc="-10" dirty="0">
                <a:latin typeface="Times New Roman"/>
                <a:cs typeface="Times New Roman"/>
              </a:rPr>
              <a:t>c</a:t>
            </a:r>
            <a:r>
              <a:rPr sz="1200" dirty="0">
                <a:latin typeface="Times New Roman"/>
                <a:cs typeface="Times New Roman"/>
              </a:rPr>
              <a:t>hines”	</a:t>
            </a:r>
            <a:r>
              <a:rPr sz="1200" spc="5" dirty="0">
                <a:latin typeface="Times New Roman"/>
                <a:cs typeface="Times New Roman"/>
              </a:rPr>
              <a:t>[</a:t>
            </a:r>
            <a:r>
              <a:rPr sz="1200" spc="-5" dirty="0">
                <a:latin typeface="Times New Roman"/>
                <a:cs typeface="Times New Roman"/>
              </a:rPr>
              <a:t>Online</a:t>
            </a:r>
            <a:r>
              <a:rPr sz="1200" dirty="0">
                <a:latin typeface="Times New Roman"/>
                <a:cs typeface="Times New Roman"/>
              </a:rPr>
              <a:t>],	</a:t>
            </a:r>
            <a:r>
              <a:rPr sz="1200" u="sng" dirty="0">
                <a:solidFill>
                  <a:srgbClr val="0000FF"/>
                </a:solidFill>
                <a:uFill>
                  <a:solidFill>
                    <a:srgbClr val="0000FF"/>
                  </a:solidFill>
                </a:uFill>
                <a:latin typeface="Times New Roman"/>
                <a:cs typeface="Times New Roman"/>
                <a:hlinkClick r:id="rId3"/>
              </a:rPr>
              <a:t>http://sciki</a:t>
            </a:r>
            <a:r>
              <a:rPr sz="1200" u="sng" spc="5" dirty="0">
                <a:solidFill>
                  <a:srgbClr val="0000FF"/>
                </a:solidFill>
                <a:uFill>
                  <a:solidFill>
                    <a:srgbClr val="0000FF"/>
                  </a:solidFill>
                </a:uFill>
                <a:latin typeface="Times New Roman"/>
                <a:cs typeface="Times New Roman"/>
                <a:hlinkClick r:id="rId3"/>
              </a:rPr>
              <a:t>t</a:t>
            </a:r>
            <a:r>
              <a:rPr sz="1200" u="sng" dirty="0">
                <a:solidFill>
                  <a:srgbClr val="0000FF"/>
                </a:solidFill>
                <a:uFill>
                  <a:solidFill>
                    <a:srgbClr val="0000FF"/>
                  </a:solidFill>
                </a:uFill>
                <a:latin typeface="Times New Roman"/>
                <a:cs typeface="Times New Roman"/>
                <a:hlinkClick r:id="rId3"/>
              </a:rPr>
              <a:t>- </a:t>
            </a:r>
            <a:r>
              <a:rPr sz="1200" dirty="0">
                <a:solidFill>
                  <a:srgbClr val="0000FF"/>
                </a:solidFill>
                <a:latin typeface="Times New Roman"/>
                <a:cs typeface="Times New Roman"/>
              </a:rPr>
              <a:t> </a:t>
            </a:r>
            <a:r>
              <a:rPr sz="1200" u="sng" spc="-5" dirty="0">
                <a:solidFill>
                  <a:srgbClr val="0000FF"/>
                </a:solidFill>
                <a:uFill>
                  <a:solidFill>
                    <a:srgbClr val="0000FF"/>
                  </a:solidFill>
                </a:uFill>
                <a:latin typeface="Times New Roman"/>
                <a:cs typeface="Times New Roman"/>
              </a:rPr>
              <a:t>learn.org/stable/modules/svm.html#svm-classification</a:t>
            </a:r>
            <a:r>
              <a:rPr sz="1200" spc="-5" dirty="0">
                <a:latin typeface="Times New Roman"/>
                <a:cs typeface="Times New Roman"/>
              </a:rPr>
              <a:t>,</a:t>
            </a:r>
            <a:r>
              <a:rPr sz="1200" spc="15" dirty="0">
                <a:latin typeface="Times New Roman"/>
                <a:cs typeface="Times New Roman"/>
              </a:rPr>
              <a:t> </a:t>
            </a:r>
            <a:r>
              <a:rPr sz="1200" spc="-5" dirty="0">
                <a:latin typeface="Times New Roman"/>
                <a:cs typeface="Times New Roman"/>
              </a:rPr>
              <a:t>Accessed</a:t>
            </a:r>
            <a:r>
              <a:rPr sz="1200" spc="15" dirty="0">
                <a:latin typeface="Times New Roman"/>
                <a:cs typeface="Times New Roman"/>
              </a:rPr>
              <a:t> </a:t>
            </a:r>
            <a:r>
              <a:rPr sz="1200" spc="-5" dirty="0">
                <a:latin typeface="Times New Roman"/>
                <a:cs typeface="Times New Roman"/>
              </a:rPr>
              <a:t>Jan</a:t>
            </a:r>
            <a:r>
              <a:rPr sz="1200" spc="15" dirty="0">
                <a:latin typeface="Times New Roman"/>
                <a:cs typeface="Times New Roman"/>
              </a:rPr>
              <a:t> </a:t>
            </a:r>
            <a:r>
              <a:rPr sz="1200" dirty="0">
                <a:latin typeface="Times New Roman"/>
                <a:cs typeface="Times New Roman"/>
              </a:rPr>
              <a:t>2016</a:t>
            </a:r>
          </a:p>
          <a:p>
            <a:pPr marL="241300" marR="8255" indent="-228600" algn="just">
              <a:lnSpc>
                <a:spcPct val="141200"/>
              </a:lnSpc>
              <a:spcBef>
                <a:spcPts val="90"/>
              </a:spcBef>
              <a:buFont typeface="Times New Roman"/>
              <a:buAutoNum type="arabicPlain" startAt="7"/>
              <a:tabLst>
                <a:tab pos="267335" algn="l"/>
              </a:tabLst>
            </a:pPr>
            <a:r>
              <a:rPr dirty="0"/>
              <a:t>	</a:t>
            </a:r>
            <a:r>
              <a:rPr sz="1200" dirty="0">
                <a:latin typeface="Times New Roman"/>
                <a:cs typeface="Times New Roman"/>
              </a:rPr>
              <a:t>P. </a:t>
            </a:r>
            <a:r>
              <a:rPr sz="1200" spc="-5" dirty="0">
                <a:latin typeface="Times New Roman"/>
                <a:cs typeface="Times New Roman"/>
              </a:rPr>
              <a:t>Pang, </a:t>
            </a:r>
            <a:r>
              <a:rPr sz="1200" spc="-10" dirty="0">
                <a:latin typeface="Times New Roman"/>
                <a:cs typeface="Times New Roman"/>
              </a:rPr>
              <a:t>L. </a:t>
            </a:r>
            <a:r>
              <a:rPr sz="1200" spc="-5" dirty="0">
                <a:latin typeface="Times New Roman"/>
                <a:cs typeface="Times New Roman"/>
              </a:rPr>
              <a:t>Lee and </a:t>
            </a:r>
            <a:r>
              <a:rPr sz="1200" dirty="0">
                <a:latin typeface="Times New Roman"/>
                <a:cs typeface="Times New Roman"/>
              </a:rPr>
              <a:t>S. </a:t>
            </a:r>
            <a:r>
              <a:rPr sz="1200" spc="-5" dirty="0">
                <a:latin typeface="Times New Roman"/>
                <a:cs typeface="Times New Roman"/>
              </a:rPr>
              <a:t>Vaithyanathan, “Thumbs </a:t>
            </a:r>
            <a:r>
              <a:rPr sz="1200" dirty="0">
                <a:latin typeface="Times New Roman"/>
                <a:cs typeface="Times New Roman"/>
              </a:rPr>
              <a:t>up? </a:t>
            </a:r>
            <a:r>
              <a:rPr sz="1200" spc="-5" dirty="0">
                <a:latin typeface="Times New Roman"/>
                <a:cs typeface="Times New Roman"/>
              </a:rPr>
              <a:t>sentiment classification </a:t>
            </a:r>
            <a:r>
              <a:rPr sz="1200" dirty="0">
                <a:latin typeface="Times New Roman"/>
                <a:cs typeface="Times New Roman"/>
              </a:rPr>
              <a:t> using </a:t>
            </a:r>
            <a:r>
              <a:rPr sz="1200" spc="-5" dirty="0">
                <a:latin typeface="Times New Roman"/>
                <a:cs typeface="Times New Roman"/>
              </a:rPr>
              <a:t>machine learning techniques”, Proc. </a:t>
            </a:r>
            <a:r>
              <a:rPr sz="1200" dirty="0">
                <a:latin typeface="Times New Roman"/>
                <a:cs typeface="Times New Roman"/>
              </a:rPr>
              <a:t>ACL-02 </a:t>
            </a:r>
            <a:r>
              <a:rPr sz="1200" spc="-5" dirty="0">
                <a:latin typeface="Times New Roman"/>
                <a:cs typeface="Times New Roman"/>
              </a:rPr>
              <a:t>conference </a:t>
            </a:r>
            <a:r>
              <a:rPr sz="1200" dirty="0">
                <a:latin typeface="Times New Roman"/>
                <a:cs typeface="Times New Roman"/>
              </a:rPr>
              <a:t>on </a:t>
            </a:r>
            <a:r>
              <a:rPr sz="1200" spc="-5" dirty="0">
                <a:latin typeface="Times New Roman"/>
                <a:cs typeface="Times New Roman"/>
              </a:rPr>
              <a:t>Empirical </a:t>
            </a:r>
            <a:r>
              <a:rPr sz="1200" dirty="0">
                <a:latin typeface="Times New Roman"/>
                <a:cs typeface="Times New Roman"/>
              </a:rPr>
              <a:t> methods in </a:t>
            </a:r>
            <a:r>
              <a:rPr sz="1200" spc="-5" dirty="0">
                <a:latin typeface="Times New Roman"/>
                <a:cs typeface="Times New Roman"/>
              </a:rPr>
              <a:t>natural</a:t>
            </a:r>
            <a:r>
              <a:rPr sz="1200" dirty="0">
                <a:latin typeface="Times New Roman"/>
                <a:cs typeface="Times New Roman"/>
              </a:rPr>
              <a:t> </a:t>
            </a:r>
            <a:r>
              <a:rPr sz="1200" spc="-5" dirty="0">
                <a:latin typeface="Times New Roman"/>
                <a:cs typeface="Times New Roman"/>
              </a:rPr>
              <a:t>language processing,</a:t>
            </a:r>
            <a:r>
              <a:rPr sz="1200" dirty="0">
                <a:latin typeface="Times New Roman"/>
                <a:cs typeface="Times New Roman"/>
              </a:rPr>
              <a:t> vol.10, pp. 79-86, 2002</a:t>
            </a:r>
          </a:p>
          <a:p>
            <a:pPr marL="266700" indent="-254635" algn="just">
              <a:lnSpc>
                <a:spcPct val="100000"/>
              </a:lnSpc>
              <a:spcBef>
                <a:spcPts val="710"/>
              </a:spcBef>
              <a:buAutoNum type="arabicPlain" startAt="7"/>
              <a:tabLst>
                <a:tab pos="267335" algn="l"/>
              </a:tabLst>
            </a:pPr>
            <a:r>
              <a:rPr sz="1200" dirty="0">
                <a:latin typeface="Times New Roman"/>
                <a:cs typeface="Times New Roman"/>
              </a:rPr>
              <a:t>P.</a:t>
            </a:r>
            <a:r>
              <a:rPr sz="1200" spc="195" dirty="0">
                <a:latin typeface="Times New Roman"/>
                <a:cs typeface="Times New Roman"/>
              </a:rPr>
              <a:t> </a:t>
            </a:r>
            <a:r>
              <a:rPr sz="1200" spc="-5" dirty="0">
                <a:latin typeface="Times New Roman"/>
                <a:cs typeface="Times New Roman"/>
              </a:rPr>
              <a:t>Pang</a:t>
            </a:r>
            <a:r>
              <a:rPr sz="1200" spc="185" dirty="0">
                <a:latin typeface="Times New Roman"/>
                <a:cs typeface="Times New Roman"/>
              </a:rPr>
              <a:t> </a:t>
            </a:r>
            <a:r>
              <a:rPr sz="1200" spc="-5" dirty="0">
                <a:latin typeface="Times New Roman"/>
                <a:cs typeface="Times New Roman"/>
              </a:rPr>
              <a:t>and</a:t>
            </a:r>
            <a:r>
              <a:rPr sz="1200" spc="204" dirty="0">
                <a:latin typeface="Times New Roman"/>
                <a:cs typeface="Times New Roman"/>
              </a:rPr>
              <a:t> </a:t>
            </a:r>
            <a:r>
              <a:rPr sz="1200" spc="-10" dirty="0">
                <a:latin typeface="Times New Roman"/>
                <a:cs typeface="Times New Roman"/>
              </a:rPr>
              <a:t>L.</a:t>
            </a:r>
            <a:r>
              <a:rPr sz="1200" spc="210" dirty="0">
                <a:latin typeface="Times New Roman"/>
                <a:cs typeface="Times New Roman"/>
              </a:rPr>
              <a:t> </a:t>
            </a:r>
            <a:r>
              <a:rPr sz="1200" spc="-10" dirty="0">
                <a:latin typeface="Times New Roman"/>
                <a:cs typeface="Times New Roman"/>
              </a:rPr>
              <a:t>Lee,</a:t>
            </a:r>
            <a:r>
              <a:rPr sz="1200" spc="195" dirty="0">
                <a:latin typeface="Times New Roman"/>
                <a:cs typeface="Times New Roman"/>
              </a:rPr>
              <a:t> </a:t>
            </a:r>
            <a:r>
              <a:rPr sz="1200" dirty="0">
                <a:latin typeface="Times New Roman"/>
                <a:cs typeface="Times New Roman"/>
              </a:rPr>
              <a:t>“Opinion</a:t>
            </a:r>
            <a:r>
              <a:rPr sz="1200" spc="200" dirty="0">
                <a:latin typeface="Times New Roman"/>
                <a:cs typeface="Times New Roman"/>
              </a:rPr>
              <a:t> </a:t>
            </a:r>
            <a:r>
              <a:rPr sz="1200" dirty="0">
                <a:latin typeface="Times New Roman"/>
                <a:cs typeface="Times New Roman"/>
              </a:rPr>
              <a:t>Mining</a:t>
            </a:r>
            <a:r>
              <a:rPr sz="1200" spc="190" dirty="0">
                <a:latin typeface="Times New Roman"/>
                <a:cs typeface="Times New Roman"/>
              </a:rPr>
              <a:t> </a:t>
            </a:r>
            <a:r>
              <a:rPr sz="1200" spc="-5" dirty="0">
                <a:latin typeface="Times New Roman"/>
                <a:cs typeface="Times New Roman"/>
              </a:rPr>
              <a:t>and</a:t>
            </a:r>
            <a:r>
              <a:rPr sz="1200" spc="195" dirty="0">
                <a:latin typeface="Times New Roman"/>
                <a:cs typeface="Times New Roman"/>
              </a:rPr>
              <a:t> </a:t>
            </a:r>
            <a:r>
              <a:rPr sz="1200" spc="-5" dirty="0">
                <a:latin typeface="Times New Roman"/>
                <a:cs typeface="Times New Roman"/>
              </a:rPr>
              <a:t>Sentiment</a:t>
            </a:r>
            <a:r>
              <a:rPr sz="1200" spc="200" dirty="0">
                <a:latin typeface="Times New Roman"/>
                <a:cs typeface="Times New Roman"/>
              </a:rPr>
              <a:t> </a:t>
            </a:r>
            <a:r>
              <a:rPr sz="1200" spc="-5" dirty="0">
                <a:latin typeface="Times New Roman"/>
                <a:cs typeface="Times New Roman"/>
              </a:rPr>
              <a:t>Analysis.</a:t>
            </a:r>
            <a:r>
              <a:rPr sz="1200" spc="195" dirty="0">
                <a:latin typeface="Times New Roman"/>
                <a:cs typeface="Times New Roman"/>
              </a:rPr>
              <a:t> </a:t>
            </a:r>
            <a:r>
              <a:rPr sz="1200" spc="-5" dirty="0">
                <a:latin typeface="Times New Roman"/>
                <a:cs typeface="Times New Roman"/>
              </a:rPr>
              <a:t>Foundation</a:t>
            </a:r>
            <a:endParaRPr sz="1200" dirty="0">
              <a:latin typeface="Times New Roman"/>
              <a:cs typeface="Times New Roman"/>
            </a:endParaRPr>
          </a:p>
          <a:p>
            <a:pPr marL="241300" algn="just">
              <a:lnSpc>
                <a:spcPct val="100000"/>
              </a:lnSpc>
              <a:spcBef>
                <a:spcPts val="550"/>
              </a:spcBef>
            </a:pPr>
            <a:r>
              <a:rPr sz="1200" spc="-5" dirty="0">
                <a:latin typeface="Times New Roman"/>
                <a:cs typeface="Times New Roman"/>
              </a:rPr>
              <a:t>and</a:t>
            </a:r>
            <a:r>
              <a:rPr sz="1200" dirty="0">
                <a:latin typeface="Times New Roman"/>
                <a:cs typeface="Times New Roman"/>
              </a:rPr>
              <a:t> </a:t>
            </a:r>
            <a:r>
              <a:rPr sz="1200" spc="-5" dirty="0">
                <a:latin typeface="Times New Roman"/>
                <a:cs typeface="Times New Roman"/>
              </a:rPr>
              <a:t>Trends</a:t>
            </a:r>
            <a:r>
              <a:rPr sz="1200" spc="5" dirty="0">
                <a:latin typeface="Times New Roman"/>
                <a:cs typeface="Times New Roman"/>
              </a:rPr>
              <a:t> </a:t>
            </a:r>
            <a:r>
              <a:rPr sz="1200" dirty="0">
                <a:latin typeface="Times New Roman"/>
                <a:cs typeface="Times New Roman"/>
              </a:rPr>
              <a:t>in</a:t>
            </a:r>
            <a:r>
              <a:rPr sz="1200" spc="10" dirty="0">
                <a:latin typeface="Times New Roman"/>
                <a:cs typeface="Times New Roman"/>
              </a:rPr>
              <a:t> </a:t>
            </a:r>
            <a:r>
              <a:rPr sz="1200" spc="-5" dirty="0">
                <a:latin typeface="Times New Roman"/>
                <a:cs typeface="Times New Roman"/>
              </a:rPr>
              <a:t>Information</a:t>
            </a:r>
            <a:r>
              <a:rPr sz="1200" spc="5" dirty="0">
                <a:latin typeface="Times New Roman"/>
                <a:cs typeface="Times New Roman"/>
              </a:rPr>
              <a:t> </a:t>
            </a:r>
            <a:r>
              <a:rPr sz="1200" spc="-5" dirty="0">
                <a:latin typeface="Times New Roman"/>
                <a:cs typeface="Times New Roman"/>
              </a:rPr>
              <a:t>Retrieval”,</a:t>
            </a:r>
            <a:r>
              <a:rPr sz="1200" dirty="0">
                <a:latin typeface="Times New Roman"/>
                <a:cs typeface="Times New Roman"/>
              </a:rPr>
              <a:t> vol.</a:t>
            </a:r>
            <a:r>
              <a:rPr sz="1200" spc="5" dirty="0">
                <a:latin typeface="Times New Roman"/>
                <a:cs typeface="Times New Roman"/>
              </a:rPr>
              <a:t> </a:t>
            </a:r>
            <a:r>
              <a:rPr sz="1200" dirty="0">
                <a:latin typeface="Times New Roman"/>
                <a:cs typeface="Times New Roman"/>
              </a:rPr>
              <a:t>2(1-2),</a:t>
            </a:r>
            <a:r>
              <a:rPr sz="1200" spc="5" dirty="0">
                <a:latin typeface="Times New Roman"/>
                <a:cs typeface="Times New Roman"/>
              </a:rPr>
              <a:t> </a:t>
            </a:r>
            <a:r>
              <a:rPr sz="1200" dirty="0">
                <a:latin typeface="Times New Roman"/>
                <a:cs typeface="Times New Roman"/>
              </a:rPr>
              <a:t>pp.1-135,</a:t>
            </a:r>
            <a:r>
              <a:rPr sz="1200" spc="5" dirty="0">
                <a:latin typeface="Times New Roman"/>
                <a:cs typeface="Times New Roman"/>
              </a:rPr>
              <a:t> </a:t>
            </a:r>
            <a:r>
              <a:rPr sz="1200" dirty="0">
                <a:latin typeface="Times New Roman"/>
                <a:cs typeface="Times New Roman"/>
              </a:rPr>
              <a:t>2008</a:t>
            </a:r>
          </a:p>
          <a:p>
            <a:pPr marL="241300" marR="20320" indent="-228600" algn="just">
              <a:lnSpc>
                <a:spcPct val="141700"/>
              </a:lnSpc>
              <a:spcBef>
                <a:spcPts val="100"/>
              </a:spcBef>
              <a:buAutoNum type="arabicPlain" startAt="10"/>
              <a:tabLst>
                <a:tab pos="305435" algn="l"/>
              </a:tabLst>
            </a:pPr>
            <a:r>
              <a:rPr sz="1200" dirty="0">
                <a:latin typeface="Times New Roman"/>
                <a:cs typeface="Times New Roman"/>
              </a:rPr>
              <a:t>E. </a:t>
            </a:r>
            <a:r>
              <a:rPr sz="1200" spc="-10" dirty="0">
                <a:latin typeface="Times New Roman"/>
                <a:cs typeface="Times New Roman"/>
              </a:rPr>
              <a:t>Loper </a:t>
            </a:r>
            <a:r>
              <a:rPr sz="1200" spc="-5" dirty="0">
                <a:latin typeface="Times New Roman"/>
                <a:cs typeface="Times New Roman"/>
              </a:rPr>
              <a:t>and </a:t>
            </a:r>
            <a:r>
              <a:rPr sz="1200" dirty="0">
                <a:latin typeface="Times New Roman"/>
                <a:cs typeface="Times New Roman"/>
              </a:rPr>
              <a:t>S. </a:t>
            </a:r>
            <a:r>
              <a:rPr sz="1200" spc="-5" dirty="0">
                <a:latin typeface="Times New Roman"/>
                <a:cs typeface="Times New Roman"/>
              </a:rPr>
              <a:t>Bird, “NLTK: </a:t>
            </a:r>
            <a:r>
              <a:rPr sz="1200" dirty="0">
                <a:latin typeface="Times New Roman"/>
                <a:cs typeface="Times New Roman"/>
              </a:rPr>
              <a:t>the </a:t>
            </a:r>
            <a:r>
              <a:rPr sz="1200" spc="-5" dirty="0">
                <a:latin typeface="Times New Roman"/>
                <a:cs typeface="Times New Roman"/>
              </a:rPr>
              <a:t>Natural Language </a:t>
            </a:r>
            <a:r>
              <a:rPr sz="1200" dirty="0">
                <a:latin typeface="Times New Roman"/>
                <a:cs typeface="Times New Roman"/>
              </a:rPr>
              <a:t>Toolkit”, </a:t>
            </a:r>
            <a:r>
              <a:rPr sz="1200" spc="-5" dirty="0">
                <a:latin typeface="Times New Roman"/>
                <a:cs typeface="Times New Roman"/>
              </a:rPr>
              <a:t>Proc. ACL-02 </a:t>
            </a:r>
            <a:r>
              <a:rPr sz="1200" dirty="0">
                <a:latin typeface="Times New Roman"/>
                <a:cs typeface="Times New Roman"/>
              </a:rPr>
              <a:t> Workshop on </a:t>
            </a:r>
            <a:r>
              <a:rPr sz="1200" spc="-5" dirty="0">
                <a:latin typeface="Times New Roman"/>
                <a:cs typeface="Times New Roman"/>
              </a:rPr>
              <a:t>Effective </a:t>
            </a:r>
            <a:r>
              <a:rPr sz="1200" dirty="0">
                <a:latin typeface="Times New Roman"/>
                <a:cs typeface="Times New Roman"/>
              </a:rPr>
              <a:t>tools </a:t>
            </a:r>
            <a:r>
              <a:rPr sz="1200" spc="-5" dirty="0">
                <a:latin typeface="Times New Roman"/>
                <a:cs typeface="Times New Roman"/>
              </a:rPr>
              <a:t>and methodologies </a:t>
            </a:r>
            <a:r>
              <a:rPr sz="1200" dirty="0">
                <a:latin typeface="Times New Roman"/>
                <a:cs typeface="Times New Roman"/>
              </a:rPr>
              <a:t>for </a:t>
            </a:r>
            <a:r>
              <a:rPr sz="1200" spc="-5" dirty="0">
                <a:latin typeface="Times New Roman"/>
                <a:cs typeface="Times New Roman"/>
              </a:rPr>
              <a:t>teaching natural language </a:t>
            </a:r>
            <a:r>
              <a:rPr sz="1200" dirty="0">
                <a:latin typeface="Times New Roman"/>
                <a:cs typeface="Times New Roman"/>
              </a:rPr>
              <a:t> </a:t>
            </a:r>
            <a:r>
              <a:rPr sz="1200" spc="-5" dirty="0">
                <a:latin typeface="Times New Roman"/>
                <a:cs typeface="Times New Roman"/>
              </a:rPr>
              <a:t>processing</a:t>
            </a:r>
            <a:r>
              <a:rPr sz="1200" spc="-15" dirty="0">
                <a:latin typeface="Times New Roman"/>
                <a:cs typeface="Times New Roman"/>
              </a:rPr>
              <a:t> </a:t>
            </a:r>
            <a:r>
              <a:rPr sz="1200" spc="-5" dirty="0">
                <a:latin typeface="Times New Roman"/>
                <a:cs typeface="Times New Roman"/>
              </a:rPr>
              <a:t>and</a:t>
            </a:r>
            <a:r>
              <a:rPr sz="1200" spc="10" dirty="0">
                <a:latin typeface="Times New Roman"/>
                <a:cs typeface="Times New Roman"/>
              </a:rPr>
              <a:t> </a:t>
            </a:r>
            <a:r>
              <a:rPr sz="1200" spc="-5" dirty="0">
                <a:latin typeface="Times New Roman"/>
                <a:cs typeface="Times New Roman"/>
              </a:rPr>
              <a:t>computational</a:t>
            </a:r>
            <a:r>
              <a:rPr sz="1200" spc="5" dirty="0">
                <a:latin typeface="Times New Roman"/>
                <a:cs typeface="Times New Roman"/>
              </a:rPr>
              <a:t> </a:t>
            </a:r>
            <a:r>
              <a:rPr sz="1200" spc="-5" dirty="0">
                <a:latin typeface="Times New Roman"/>
                <a:cs typeface="Times New Roman"/>
              </a:rPr>
              <a:t>linguistics</a:t>
            </a:r>
            <a:r>
              <a:rPr sz="1200" dirty="0">
                <a:latin typeface="Times New Roman"/>
                <a:cs typeface="Times New Roman"/>
              </a:rPr>
              <a:t> ,vol. 1,pp.</a:t>
            </a:r>
            <a:r>
              <a:rPr sz="1200" spc="5" dirty="0">
                <a:latin typeface="Times New Roman"/>
                <a:cs typeface="Times New Roman"/>
              </a:rPr>
              <a:t> </a:t>
            </a:r>
            <a:r>
              <a:rPr sz="1200" dirty="0">
                <a:latin typeface="Times New Roman"/>
                <a:cs typeface="Times New Roman"/>
              </a:rPr>
              <a:t>63-70, 2002</a:t>
            </a:r>
          </a:p>
          <a:p>
            <a:pPr marL="241300" marR="20320" indent="-228600" algn="just">
              <a:lnSpc>
                <a:spcPct val="141400"/>
              </a:lnSpc>
              <a:spcBef>
                <a:spcPts val="85"/>
              </a:spcBef>
              <a:buAutoNum type="arabicPlain" startAt="10"/>
              <a:tabLst>
                <a:tab pos="305435" algn="l"/>
              </a:tabLst>
            </a:pPr>
            <a:r>
              <a:rPr sz="1200" spc="-5" dirty="0">
                <a:latin typeface="Times New Roman"/>
                <a:cs typeface="Times New Roman"/>
              </a:rPr>
              <a:t>H. Wang, D. Can, F. Bar and </a:t>
            </a:r>
            <a:r>
              <a:rPr sz="1200" dirty="0">
                <a:latin typeface="Times New Roman"/>
                <a:cs typeface="Times New Roman"/>
              </a:rPr>
              <a:t>S. </a:t>
            </a:r>
            <a:r>
              <a:rPr sz="1200" spc="-5" dirty="0">
                <a:latin typeface="Times New Roman"/>
                <a:cs typeface="Times New Roman"/>
              </a:rPr>
              <a:t>Narayana, “A system </a:t>
            </a:r>
            <a:r>
              <a:rPr sz="1200" dirty="0">
                <a:latin typeface="Times New Roman"/>
                <a:cs typeface="Times New Roman"/>
              </a:rPr>
              <a:t>for real-time Twitter </a:t>
            </a:r>
            <a:r>
              <a:rPr sz="1200" spc="5" dirty="0">
                <a:latin typeface="Times New Roman"/>
                <a:cs typeface="Times New Roman"/>
              </a:rPr>
              <a:t> </a:t>
            </a:r>
            <a:r>
              <a:rPr sz="1200" spc="-5" dirty="0">
                <a:latin typeface="Times New Roman"/>
                <a:cs typeface="Times New Roman"/>
              </a:rPr>
              <a:t>sentiment analysis </a:t>
            </a:r>
            <a:r>
              <a:rPr sz="1200" dirty="0">
                <a:latin typeface="Times New Roman"/>
                <a:cs typeface="Times New Roman"/>
              </a:rPr>
              <a:t>of 2012 </a:t>
            </a:r>
            <a:r>
              <a:rPr sz="1200" spc="-5" dirty="0">
                <a:latin typeface="Times New Roman"/>
                <a:cs typeface="Times New Roman"/>
              </a:rPr>
              <a:t>U.S.presidential election cycle”, Proc. </a:t>
            </a:r>
            <a:r>
              <a:rPr sz="1200" dirty="0">
                <a:latin typeface="Times New Roman"/>
                <a:cs typeface="Times New Roman"/>
              </a:rPr>
              <a:t>ACL 2012 </a:t>
            </a:r>
            <a:r>
              <a:rPr sz="1200" spc="5" dirty="0">
                <a:latin typeface="Times New Roman"/>
                <a:cs typeface="Times New Roman"/>
              </a:rPr>
              <a:t> </a:t>
            </a:r>
            <a:r>
              <a:rPr sz="1200" spc="-5" dirty="0">
                <a:latin typeface="Times New Roman"/>
                <a:cs typeface="Times New Roman"/>
              </a:rPr>
              <a:t>System Demostration,</a:t>
            </a:r>
            <a:r>
              <a:rPr sz="1200" dirty="0">
                <a:latin typeface="Times New Roman"/>
                <a:cs typeface="Times New Roman"/>
              </a:rPr>
              <a:t> pp. 115-120, 2012</a:t>
            </a:r>
          </a:p>
          <a:p>
            <a:pPr marL="241300" marR="25400" indent="-228600" algn="just">
              <a:lnSpc>
                <a:spcPts val="2140"/>
              </a:lnSpc>
              <a:spcBef>
                <a:spcPts val="45"/>
              </a:spcBef>
              <a:buAutoNum type="arabicPlain" startAt="10"/>
              <a:tabLst>
                <a:tab pos="305435" algn="l"/>
              </a:tabLst>
            </a:pPr>
            <a:r>
              <a:rPr sz="1200" spc="-5" dirty="0">
                <a:latin typeface="Times New Roman"/>
                <a:cs typeface="Times New Roman"/>
              </a:rPr>
              <a:t>O. Almatrafi, S. Parack </a:t>
            </a:r>
            <a:r>
              <a:rPr sz="1200" dirty="0">
                <a:latin typeface="Times New Roman"/>
                <a:cs typeface="Times New Roman"/>
              </a:rPr>
              <a:t>and </a:t>
            </a:r>
            <a:r>
              <a:rPr sz="1200" spc="-5" dirty="0">
                <a:latin typeface="Times New Roman"/>
                <a:cs typeface="Times New Roman"/>
              </a:rPr>
              <a:t>B. Chavan, “Application </a:t>
            </a:r>
            <a:r>
              <a:rPr sz="1200" dirty="0">
                <a:latin typeface="Times New Roman"/>
                <a:cs typeface="Times New Roman"/>
              </a:rPr>
              <a:t>of </a:t>
            </a:r>
            <a:r>
              <a:rPr sz="1200" spc="-5" dirty="0">
                <a:latin typeface="Times New Roman"/>
                <a:cs typeface="Times New Roman"/>
              </a:rPr>
              <a:t>location-based </a:t>
            </a:r>
            <a:r>
              <a:rPr sz="1200" dirty="0">
                <a:latin typeface="Times New Roman"/>
                <a:cs typeface="Times New Roman"/>
              </a:rPr>
              <a:t> </a:t>
            </a:r>
            <a:r>
              <a:rPr sz="1200" spc="-5" dirty="0">
                <a:latin typeface="Times New Roman"/>
                <a:cs typeface="Times New Roman"/>
              </a:rPr>
              <a:t>sentiment</a:t>
            </a:r>
            <a:r>
              <a:rPr sz="1200" spc="60" dirty="0">
                <a:latin typeface="Times New Roman"/>
                <a:cs typeface="Times New Roman"/>
              </a:rPr>
              <a:t> </a:t>
            </a:r>
            <a:r>
              <a:rPr sz="1200" spc="-5" dirty="0">
                <a:latin typeface="Times New Roman"/>
                <a:cs typeface="Times New Roman"/>
              </a:rPr>
              <a:t>analysis</a:t>
            </a:r>
            <a:r>
              <a:rPr sz="1200" spc="65" dirty="0">
                <a:latin typeface="Times New Roman"/>
                <a:cs typeface="Times New Roman"/>
              </a:rPr>
              <a:t> </a:t>
            </a:r>
            <a:r>
              <a:rPr sz="1200" dirty="0">
                <a:latin typeface="Times New Roman"/>
                <a:cs typeface="Times New Roman"/>
              </a:rPr>
              <a:t>using</a:t>
            </a:r>
            <a:r>
              <a:rPr sz="1200" spc="60" dirty="0">
                <a:latin typeface="Times New Roman"/>
                <a:cs typeface="Times New Roman"/>
              </a:rPr>
              <a:t> </a:t>
            </a:r>
            <a:r>
              <a:rPr sz="1200" spc="-5" dirty="0">
                <a:latin typeface="Times New Roman"/>
                <a:cs typeface="Times New Roman"/>
              </a:rPr>
              <a:t>Twitter</a:t>
            </a:r>
            <a:r>
              <a:rPr sz="1200" spc="60" dirty="0">
                <a:latin typeface="Times New Roman"/>
                <a:cs typeface="Times New Roman"/>
              </a:rPr>
              <a:t> </a:t>
            </a:r>
            <a:r>
              <a:rPr sz="1200" dirty="0">
                <a:latin typeface="Times New Roman"/>
                <a:cs typeface="Times New Roman"/>
              </a:rPr>
              <a:t>for</a:t>
            </a:r>
            <a:r>
              <a:rPr sz="1200" spc="55" dirty="0">
                <a:latin typeface="Times New Roman"/>
                <a:cs typeface="Times New Roman"/>
              </a:rPr>
              <a:t> </a:t>
            </a:r>
            <a:r>
              <a:rPr sz="1200" dirty="0">
                <a:latin typeface="Times New Roman"/>
                <a:cs typeface="Times New Roman"/>
              </a:rPr>
              <a:t>identifying</a:t>
            </a:r>
            <a:r>
              <a:rPr sz="1200" spc="50" dirty="0">
                <a:latin typeface="Times New Roman"/>
                <a:cs typeface="Times New Roman"/>
              </a:rPr>
              <a:t> </a:t>
            </a:r>
            <a:r>
              <a:rPr sz="1200" dirty="0">
                <a:latin typeface="Times New Roman"/>
                <a:cs typeface="Times New Roman"/>
              </a:rPr>
              <a:t>trends</a:t>
            </a:r>
            <a:r>
              <a:rPr sz="1200" spc="65" dirty="0">
                <a:latin typeface="Times New Roman"/>
                <a:cs typeface="Times New Roman"/>
              </a:rPr>
              <a:t> </a:t>
            </a:r>
            <a:r>
              <a:rPr sz="1200" spc="-5" dirty="0">
                <a:latin typeface="Times New Roman"/>
                <a:cs typeface="Times New Roman"/>
              </a:rPr>
              <a:t>towards</a:t>
            </a:r>
            <a:r>
              <a:rPr sz="1200" spc="70" dirty="0">
                <a:latin typeface="Times New Roman"/>
                <a:cs typeface="Times New Roman"/>
              </a:rPr>
              <a:t> </a:t>
            </a:r>
            <a:r>
              <a:rPr sz="1200" spc="-5" dirty="0">
                <a:latin typeface="Times New Roman"/>
                <a:cs typeface="Times New Roman"/>
              </a:rPr>
              <a:t>Indian</a:t>
            </a:r>
            <a:r>
              <a:rPr sz="1200" spc="80" dirty="0">
                <a:latin typeface="Times New Roman"/>
                <a:cs typeface="Times New Roman"/>
              </a:rPr>
              <a:t> </a:t>
            </a:r>
            <a:r>
              <a:rPr sz="1200" spc="-5" dirty="0">
                <a:latin typeface="Times New Roman"/>
                <a:cs typeface="Times New Roman"/>
              </a:rPr>
              <a:t>general</a:t>
            </a:r>
            <a:endParaRPr sz="1200" dirty="0">
              <a:latin typeface="Times New Roman"/>
              <a:cs typeface="Times New Roman"/>
            </a:endParaRPr>
          </a:p>
        </p:txBody>
      </p:sp>
      <p:sp>
        <p:nvSpPr>
          <p:cNvPr id="7" name="object 7"/>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spc="-5" dirty="0" smtClean="0"/>
              <a:t>3</a:t>
            </a:r>
            <a:r>
              <a:rPr lang="en-IN" spc="-5" dirty="0" smtClean="0"/>
              <a:t>7</a:t>
            </a:r>
            <a:endParaRPr spc="-5" dirty="0"/>
          </a:p>
        </p:txBody>
      </p:sp>
      <p:sp>
        <p:nvSpPr>
          <p:cNvPr id="4" name="object 4"/>
          <p:cNvSpPr txBox="1"/>
          <p:nvPr/>
        </p:nvSpPr>
        <p:spPr>
          <a:xfrm>
            <a:off x="3704032" y="8516873"/>
            <a:ext cx="257175" cy="208279"/>
          </a:xfrm>
          <a:prstGeom prst="rect">
            <a:avLst/>
          </a:prstGeom>
        </p:spPr>
        <p:txBody>
          <a:bodyPr vert="horz" wrap="square" lIns="0" tIns="12700" rIns="0" bIns="0" rtlCol="0">
            <a:spAutoFit/>
          </a:bodyPr>
          <a:lstStyle/>
          <a:p>
            <a:pPr marL="38100">
              <a:lnSpc>
                <a:spcPct val="100000"/>
              </a:lnSpc>
              <a:spcBef>
                <a:spcPts val="100"/>
              </a:spcBef>
            </a:pPr>
            <a:r>
              <a:rPr sz="1800" spc="-7" baseline="-34722" dirty="0">
                <a:latin typeface="Times New Roman"/>
                <a:cs typeface="Times New Roman"/>
              </a:rPr>
              <a:t>9</a:t>
            </a:r>
            <a:r>
              <a:rPr sz="1050" spc="-5" dirty="0">
                <a:latin typeface="Times New Roman"/>
                <a:cs typeface="Times New Roman"/>
              </a:rPr>
              <a:t>th</a:t>
            </a:r>
            <a:endParaRPr sz="1050" dirty="0">
              <a:latin typeface="Times New Roman"/>
              <a:cs typeface="Times New Roman"/>
            </a:endParaRPr>
          </a:p>
        </p:txBody>
      </p:sp>
      <p:sp>
        <p:nvSpPr>
          <p:cNvPr id="5" name="object 5"/>
          <p:cNvSpPr txBox="1"/>
          <p:nvPr/>
        </p:nvSpPr>
        <p:spPr>
          <a:xfrm>
            <a:off x="1816354" y="8612886"/>
            <a:ext cx="4838700" cy="208279"/>
          </a:xfrm>
          <a:prstGeom prst="rect">
            <a:avLst/>
          </a:prstGeom>
        </p:spPr>
        <p:txBody>
          <a:bodyPr vert="horz" wrap="square" lIns="0" tIns="12700" rIns="0" bIns="0" rtlCol="0">
            <a:spAutoFit/>
          </a:bodyPr>
          <a:lstStyle/>
          <a:p>
            <a:pPr marL="12700">
              <a:lnSpc>
                <a:spcPct val="100000"/>
              </a:lnSpc>
              <a:spcBef>
                <a:spcPts val="100"/>
              </a:spcBef>
              <a:tabLst>
                <a:tab pos="2210435" algn="l"/>
              </a:tabLst>
            </a:pPr>
            <a:r>
              <a:rPr sz="1200" spc="-5" dirty="0">
                <a:latin typeface="Times New Roman"/>
                <a:cs typeface="Times New Roman"/>
              </a:rPr>
              <a:t>elections</a:t>
            </a:r>
            <a:r>
              <a:rPr sz="1200" spc="515" dirty="0">
                <a:latin typeface="Times New Roman"/>
                <a:cs typeface="Times New Roman"/>
              </a:rPr>
              <a:t> </a:t>
            </a:r>
            <a:r>
              <a:rPr sz="1200" spc="-5" dirty="0">
                <a:latin typeface="Times New Roman"/>
                <a:cs typeface="Times New Roman"/>
              </a:rPr>
              <a:t>2014”.</a:t>
            </a:r>
            <a:r>
              <a:rPr sz="1200" spc="520" dirty="0">
                <a:latin typeface="Times New Roman"/>
                <a:cs typeface="Times New Roman"/>
              </a:rPr>
              <a:t> </a:t>
            </a:r>
            <a:r>
              <a:rPr sz="1200" spc="-5" dirty="0">
                <a:latin typeface="Times New Roman"/>
                <a:cs typeface="Times New Roman"/>
              </a:rPr>
              <a:t>Proc.</a:t>
            </a:r>
            <a:r>
              <a:rPr sz="1200" spc="525" dirty="0">
                <a:latin typeface="Times New Roman"/>
                <a:cs typeface="Times New Roman"/>
              </a:rPr>
              <a:t> </a:t>
            </a:r>
            <a:r>
              <a:rPr sz="1200" dirty="0">
                <a:latin typeface="Times New Roman"/>
                <a:cs typeface="Times New Roman"/>
              </a:rPr>
              <a:t>The	</a:t>
            </a:r>
            <a:r>
              <a:rPr sz="1200" spc="-5" dirty="0">
                <a:latin typeface="Times New Roman"/>
                <a:cs typeface="Times New Roman"/>
              </a:rPr>
              <a:t>International</a:t>
            </a:r>
            <a:r>
              <a:rPr sz="1200" spc="500" dirty="0">
                <a:latin typeface="Times New Roman"/>
                <a:cs typeface="Times New Roman"/>
              </a:rPr>
              <a:t> </a:t>
            </a:r>
            <a:r>
              <a:rPr sz="1200" spc="-5" dirty="0">
                <a:latin typeface="Times New Roman"/>
                <a:cs typeface="Times New Roman"/>
              </a:rPr>
              <a:t>Conference</a:t>
            </a:r>
            <a:r>
              <a:rPr sz="1200" spc="490" dirty="0">
                <a:latin typeface="Times New Roman"/>
                <a:cs typeface="Times New Roman"/>
              </a:rPr>
              <a:t> </a:t>
            </a:r>
            <a:r>
              <a:rPr sz="1200" dirty="0">
                <a:latin typeface="Times New Roman"/>
                <a:cs typeface="Times New Roman"/>
              </a:rPr>
              <a:t>on</a:t>
            </a:r>
            <a:r>
              <a:rPr sz="1200" spc="495" dirty="0">
                <a:latin typeface="Times New Roman"/>
                <a:cs typeface="Times New Roman"/>
              </a:rPr>
              <a:t> </a:t>
            </a:r>
            <a:r>
              <a:rPr sz="1200" dirty="0">
                <a:latin typeface="Times New Roman"/>
                <a:cs typeface="Times New Roman"/>
              </a:rPr>
              <a:t>Ubiquitous</a:t>
            </a:r>
          </a:p>
        </p:txBody>
      </p:sp>
      <p:sp>
        <p:nvSpPr>
          <p:cNvPr id="6" name="object 6"/>
          <p:cNvSpPr txBox="1"/>
          <p:nvPr/>
        </p:nvSpPr>
        <p:spPr>
          <a:xfrm>
            <a:off x="1587753" y="8803386"/>
            <a:ext cx="4915535" cy="786130"/>
          </a:xfrm>
          <a:prstGeom prst="rect">
            <a:avLst/>
          </a:prstGeom>
        </p:spPr>
        <p:txBody>
          <a:bodyPr vert="horz" wrap="square" lIns="0" tIns="82550" rIns="0" bIns="0" rtlCol="0">
            <a:spAutoFit/>
          </a:bodyPr>
          <a:lstStyle/>
          <a:p>
            <a:pPr marL="241300">
              <a:lnSpc>
                <a:spcPct val="100000"/>
              </a:lnSpc>
              <a:spcBef>
                <a:spcPts val="650"/>
              </a:spcBef>
            </a:pPr>
            <a:r>
              <a:rPr sz="1200" spc="-5" dirty="0">
                <a:latin typeface="Times New Roman"/>
                <a:cs typeface="Times New Roman"/>
              </a:rPr>
              <a:t>Information</a:t>
            </a:r>
            <a:r>
              <a:rPr sz="1200" dirty="0">
                <a:latin typeface="Times New Roman"/>
                <a:cs typeface="Times New Roman"/>
              </a:rPr>
              <a:t> Management</a:t>
            </a:r>
            <a:r>
              <a:rPr sz="1200" spc="5" dirty="0">
                <a:latin typeface="Times New Roman"/>
                <a:cs typeface="Times New Roman"/>
              </a:rPr>
              <a:t> </a:t>
            </a:r>
            <a:r>
              <a:rPr sz="1200" dirty="0">
                <a:latin typeface="Times New Roman"/>
                <a:cs typeface="Times New Roman"/>
              </a:rPr>
              <a:t>and</a:t>
            </a:r>
            <a:r>
              <a:rPr sz="1200" spc="5" dirty="0">
                <a:latin typeface="Times New Roman"/>
                <a:cs typeface="Times New Roman"/>
              </a:rPr>
              <a:t> </a:t>
            </a:r>
            <a:r>
              <a:rPr sz="1200" spc="-5" dirty="0">
                <a:latin typeface="Times New Roman"/>
                <a:cs typeface="Times New Roman"/>
              </a:rPr>
              <a:t>Communication,2015</a:t>
            </a:r>
            <a:endParaRPr sz="1200" dirty="0">
              <a:latin typeface="Times New Roman"/>
              <a:cs typeface="Times New Roman"/>
            </a:endParaRPr>
          </a:p>
          <a:p>
            <a:pPr marL="12700">
              <a:lnSpc>
                <a:spcPct val="100000"/>
              </a:lnSpc>
              <a:spcBef>
                <a:spcPts val="550"/>
              </a:spcBef>
            </a:pPr>
            <a:r>
              <a:rPr sz="1200" dirty="0">
                <a:latin typeface="Times New Roman"/>
                <a:cs typeface="Times New Roman"/>
              </a:rPr>
              <a:t>[13]</a:t>
            </a:r>
            <a:r>
              <a:rPr sz="1200" spc="10" dirty="0">
                <a:latin typeface="Times New Roman"/>
                <a:cs typeface="Times New Roman"/>
              </a:rPr>
              <a:t> </a:t>
            </a:r>
            <a:r>
              <a:rPr sz="1200" spc="-15" dirty="0">
                <a:latin typeface="Times New Roman"/>
                <a:cs typeface="Times New Roman"/>
              </a:rPr>
              <a:t>L.</a:t>
            </a:r>
            <a:r>
              <a:rPr sz="1200" spc="5" dirty="0">
                <a:latin typeface="Times New Roman"/>
                <a:cs typeface="Times New Roman"/>
              </a:rPr>
              <a:t> </a:t>
            </a:r>
            <a:r>
              <a:rPr sz="1200" spc="-5" dirty="0">
                <a:latin typeface="Times New Roman"/>
                <a:cs typeface="Times New Roman"/>
              </a:rPr>
              <a:t>Jiang,</a:t>
            </a:r>
            <a:r>
              <a:rPr sz="1200" spc="10" dirty="0">
                <a:latin typeface="Times New Roman"/>
                <a:cs typeface="Times New Roman"/>
              </a:rPr>
              <a:t> </a:t>
            </a:r>
            <a:r>
              <a:rPr sz="1200" spc="-5" dirty="0">
                <a:latin typeface="Times New Roman"/>
                <a:cs typeface="Times New Roman"/>
              </a:rPr>
              <a:t>M.</a:t>
            </a:r>
            <a:r>
              <a:rPr sz="1200" dirty="0">
                <a:latin typeface="Times New Roman"/>
                <a:cs typeface="Times New Roman"/>
              </a:rPr>
              <a:t> </a:t>
            </a:r>
            <a:r>
              <a:rPr sz="1200" spc="-5" dirty="0">
                <a:latin typeface="Times New Roman"/>
                <a:cs typeface="Times New Roman"/>
              </a:rPr>
              <a:t>Yu,</a:t>
            </a:r>
            <a:r>
              <a:rPr sz="1200" dirty="0">
                <a:latin typeface="Times New Roman"/>
                <a:cs typeface="Times New Roman"/>
              </a:rPr>
              <a:t> </a:t>
            </a:r>
            <a:r>
              <a:rPr sz="1200" spc="-5" dirty="0">
                <a:latin typeface="Times New Roman"/>
                <a:cs typeface="Times New Roman"/>
              </a:rPr>
              <a:t>M.</a:t>
            </a:r>
            <a:r>
              <a:rPr sz="1200" spc="20" dirty="0">
                <a:latin typeface="Times New Roman"/>
                <a:cs typeface="Times New Roman"/>
              </a:rPr>
              <a:t> </a:t>
            </a:r>
            <a:r>
              <a:rPr sz="1200" spc="-5" dirty="0">
                <a:latin typeface="Times New Roman"/>
                <a:cs typeface="Times New Roman"/>
              </a:rPr>
              <a:t>Zhou,</a:t>
            </a:r>
            <a:r>
              <a:rPr sz="1200" spc="5" dirty="0">
                <a:latin typeface="Times New Roman"/>
                <a:cs typeface="Times New Roman"/>
              </a:rPr>
              <a:t> </a:t>
            </a:r>
            <a:r>
              <a:rPr sz="1200" spc="-5" dirty="0">
                <a:latin typeface="Times New Roman"/>
                <a:cs typeface="Times New Roman"/>
              </a:rPr>
              <a:t>X.</a:t>
            </a:r>
            <a:r>
              <a:rPr sz="1200" spc="15" dirty="0">
                <a:latin typeface="Times New Roman"/>
                <a:cs typeface="Times New Roman"/>
              </a:rPr>
              <a:t> </a:t>
            </a:r>
            <a:r>
              <a:rPr sz="1200" spc="-5" dirty="0">
                <a:latin typeface="Times New Roman"/>
                <a:cs typeface="Times New Roman"/>
              </a:rPr>
              <a:t>Liu</a:t>
            </a:r>
            <a:r>
              <a:rPr sz="1200" spc="1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dirty="0">
                <a:latin typeface="Times New Roman"/>
                <a:cs typeface="Times New Roman"/>
              </a:rPr>
              <a:t>T.</a:t>
            </a:r>
            <a:r>
              <a:rPr sz="1200" spc="20" dirty="0">
                <a:latin typeface="Times New Roman"/>
                <a:cs typeface="Times New Roman"/>
              </a:rPr>
              <a:t> </a:t>
            </a:r>
            <a:r>
              <a:rPr sz="1200" spc="-5" dirty="0">
                <a:latin typeface="Times New Roman"/>
                <a:cs typeface="Times New Roman"/>
              </a:rPr>
              <a:t>Zhao,</a:t>
            </a:r>
            <a:r>
              <a:rPr sz="1200" spc="5" dirty="0">
                <a:latin typeface="Times New Roman"/>
                <a:cs typeface="Times New Roman"/>
              </a:rPr>
              <a:t> </a:t>
            </a:r>
            <a:r>
              <a:rPr sz="1200" spc="-5" dirty="0">
                <a:latin typeface="Times New Roman"/>
                <a:cs typeface="Times New Roman"/>
              </a:rPr>
              <a:t>“Target-dependent</a:t>
            </a:r>
            <a:r>
              <a:rPr sz="1200" spc="10" dirty="0">
                <a:latin typeface="Times New Roman"/>
                <a:cs typeface="Times New Roman"/>
              </a:rPr>
              <a:t> </a:t>
            </a:r>
            <a:r>
              <a:rPr sz="1200" spc="-5" dirty="0">
                <a:latin typeface="Times New Roman"/>
                <a:cs typeface="Times New Roman"/>
              </a:rPr>
              <a:t>twitter</a:t>
            </a:r>
            <a:endParaRPr sz="1200" dirty="0">
              <a:latin typeface="Times New Roman"/>
              <a:cs typeface="Times New Roman"/>
            </a:endParaRPr>
          </a:p>
          <a:p>
            <a:pPr marL="241300">
              <a:lnSpc>
                <a:spcPct val="100000"/>
              </a:lnSpc>
              <a:spcBef>
                <a:spcPts val="565"/>
              </a:spcBef>
            </a:pPr>
            <a:r>
              <a:rPr sz="1200" spc="-5" dirty="0">
                <a:latin typeface="Times New Roman"/>
                <a:cs typeface="Times New Roman"/>
              </a:rPr>
              <a:t>sentiment</a:t>
            </a:r>
            <a:r>
              <a:rPr sz="1200" spc="5" dirty="0">
                <a:latin typeface="Times New Roman"/>
                <a:cs typeface="Times New Roman"/>
              </a:rPr>
              <a:t> </a:t>
            </a:r>
            <a:r>
              <a:rPr sz="1200" spc="-5" dirty="0">
                <a:latin typeface="Times New Roman"/>
                <a:cs typeface="Times New Roman"/>
              </a:rPr>
              <a:t>classification”,</a:t>
            </a:r>
            <a:r>
              <a:rPr sz="1200" spc="15" dirty="0">
                <a:latin typeface="Times New Roman"/>
                <a:cs typeface="Times New Roman"/>
              </a:rPr>
              <a:t> </a:t>
            </a:r>
            <a:r>
              <a:rPr sz="1200" spc="-5" dirty="0">
                <a:latin typeface="Times New Roman"/>
                <a:cs typeface="Times New Roman"/>
              </a:rPr>
              <a:t>Proc.</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49th</a:t>
            </a:r>
            <a:r>
              <a:rPr sz="1200" spc="5" dirty="0">
                <a:latin typeface="Times New Roman"/>
                <a:cs typeface="Times New Roman"/>
              </a:rPr>
              <a:t> </a:t>
            </a:r>
            <a:r>
              <a:rPr sz="1200" spc="-5" dirty="0">
                <a:latin typeface="Times New Roman"/>
                <a:cs typeface="Times New Roman"/>
              </a:rPr>
              <a:t>Annual</a:t>
            </a:r>
            <a:r>
              <a:rPr sz="1200" spc="15" dirty="0">
                <a:latin typeface="Times New Roman"/>
                <a:cs typeface="Times New Roman"/>
              </a:rPr>
              <a:t> </a:t>
            </a:r>
            <a:r>
              <a:rPr sz="1200" spc="-5" dirty="0">
                <a:latin typeface="Times New Roman"/>
                <a:cs typeface="Times New Roman"/>
              </a:rPr>
              <a:t>Meeting</a:t>
            </a:r>
            <a:r>
              <a:rPr sz="1200" spc="-10" dirty="0">
                <a:latin typeface="Times New Roman"/>
                <a:cs typeface="Times New Roman"/>
              </a:rPr>
              <a:t> </a:t>
            </a:r>
            <a:r>
              <a:rPr sz="1200" spc="5" dirty="0">
                <a:latin typeface="Times New Roman"/>
                <a:cs typeface="Times New Roman"/>
              </a:rPr>
              <a:t>of </a:t>
            </a:r>
            <a:r>
              <a:rPr sz="1200" dirty="0">
                <a:latin typeface="Times New Roman"/>
                <a:cs typeface="Times New Roman"/>
              </a:rPr>
              <a:t>the</a:t>
            </a:r>
            <a:r>
              <a:rPr sz="1200" spc="-5" dirty="0">
                <a:latin typeface="Times New Roman"/>
                <a:cs typeface="Times New Roman"/>
              </a:rPr>
              <a:t> </a:t>
            </a:r>
            <a:r>
              <a:rPr sz="1200" dirty="0">
                <a:latin typeface="Times New Roman"/>
                <a:cs typeface="Times New Roman"/>
              </a:rPr>
              <a:t>Association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466332" y="9881844"/>
            <a:ext cx="210820" cy="164148"/>
          </a:xfrm>
          <a:prstGeom prst="rect">
            <a:avLst/>
          </a:prstGeom>
        </p:spPr>
        <p:txBody>
          <a:bodyPr vert="horz" wrap="square" lIns="0" tIns="17780" rIns="0" bIns="0" rtlCol="0">
            <a:spAutoFit/>
          </a:bodyPr>
          <a:lstStyle/>
          <a:p>
            <a:pPr marL="38100">
              <a:lnSpc>
                <a:spcPct val="100000"/>
              </a:lnSpc>
              <a:spcBef>
                <a:spcPts val="140"/>
              </a:spcBef>
            </a:pPr>
            <a:r>
              <a:rPr lang="en-IN" spc="-5" dirty="0" smtClean="0"/>
              <a:t>38</a:t>
            </a:r>
            <a:endParaRPr spc="-5" dirty="0"/>
          </a:p>
        </p:txBody>
      </p:sp>
      <p:sp>
        <p:nvSpPr>
          <p:cNvPr id="2" name="object 2"/>
          <p:cNvSpPr txBox="1"/>
          <p:nvPr/>
        </p:nvSpPr>
        <p:spPr>
          <a:xfrm>
            <a:off x="1562353" y="817626"/>
            <a:ext cx="5133340" cy="7369809"/>
          </a:xfrm>
          <a:prstGeom prst="rect">
            <a:avLst/>
          </a:prstGeom>
        </p:spPr>
        <p:txBody>
          <a:bodyPr vert="horz" wrap="square" lIns="0" tIns="12700" rIns="0" bIns="0" rtlCol="0">
            <a:spAutoFit/>
          </a:bodyPr>
          <a:lstStyle/>
          <a:p>
            <a:pPr marL="266700" marR="306705" algn="just">
              <a:lnSpc>
                <a:spcPct val="139300"/>
              </a:lnSpc>
              <a:spcBef>
                <a:spcPts val="100"/>
              </a:spcBef>
            </a:pPr>
            <a:r>
              <a:rPr sz="1200" dirty="0">
                <a:latin typeface="Times New Roman"/>
                <a:cs typeface="Times New Roman"/>
              </a:rPr>
              <a:t>for </a:t>
            </a:r>
            <a:r>
              <a:rPr sz="1200" spc="-5" dirty="0">
                <a:latin typeface="Times New Roman"/>
                <a:cs typeface="Times New Roman"/>
              </a:rPr>
              <a:t>Computational Linguistics: Human Language Technologies, </a:t>
            </a:r>
            <a:r>
              <a:rPr sz="1200" dirty="0">
                <a:latin typeface="Times New Roman"/>
                <a:cs typeface="Times New Roman"/>
              </a:rPr>
              <a:t>vol. 1, pp. </a:t>
            </a:r>
            <a:r>
              <a:rPr sz="1200" spc="-285" dirty="0">
                <a:latin typeface="Times New Roman"/>
                <a:cs typeface="Times New Roman"/>
              </a:rPr>
              <a:t> </a:t>
            </a:r>
            <a:r>
              <a:rPr sz="1200" spc="-5" dirty="0">
                <a:latin typeface="Times New Roman"/>
                <a:cs typeface="Times New Roman"/>
              </a:rPr>
              <a:t>151-160, </a:t>
            </a:r>
            <a:r>
              <a:rPr sz="1200" dirty="0">
                <a:latin typeface="Times New Roman"/>
                <a:cs typeface="Times New Roman"/>
              </a:rPr>
              <a:t>2011</a:t>
            </a:r>
          </a:p>
          <a:p>
            <a:pPr marL="266700" marR="42545" indent="-228600" algn="just">
              <a:lnSpc>
                <a:spcPct val="142200"/>
              </a:lnSpc>
              <a:spcBef>
                <a:spcPts val="85"/>
              </a:spcBef>
              <a:buAutoNum type="arabicPlain" startAt="14"/>
              <a:tabLst>
                <a:tab pos="330835" algn="l"/>
              </a:tabLst>
            </a:pPr>
            <a:r>
              <a:rPr sz="1200" dirty="0">
                <a:latin typeface="Times New Roman"/>
                <a:cs typeface="Times New Roman"/>
              </a:rPr>
              <a:t>C. </a:t>
            </a:r>
            <a:r>
              <a:rPr sz="1200" spc="-5" dirty="0">
                <a:latin typeface="Times New Roman"/>
                <a:cs typeface="Times New Roman"/>
              </a:rPr>
              <a:t>Tan, </a:t>
            </a:r>
            <a:r>
              <a:rPr sz="1200" spc="-10" dirty="0">
                <a:latin typeface="Times New Roman"/>
                <a:cs typeface="Times New Roman"/>
              </a:rPr>
              <a:t>L. </a:t>
            </a:r>
            <a:r>
              <a:rPr sz="1200" spc="-5" dirty="0">
                <a:latin typeface="Times New Roman"/>
                <a:cs typeface="Times New Roman"/>
              </a:rPr>
              <a:t>Lee, </a:t>
            </a:r>
            <a:r>
              <a:rPr sz="1200" spc="5" dirty="0">
                <a:latin typeface="Times New Roman"/>
                <a:cs typeface="Times New Roman"/>
              </a:rPr>
              <a:t>J. </a:t>
            </a:r>
            <a:r>
              <a:rPr sz="1200" spc="-5" dirty="0">
                <a:latin typeface="Times New Roman"/>
                <a:cs typeface="Times New Roman"/>
              </a:rPr>
              <a:t>Tang, </a:t>
            </a:r>
            <a:r>
              <a:rPr sz="1200" spc="-10" dirty="0">
                <a:latin typeface="Times New Roman"/>
                <a:cs typeface="Times New Roman"/>
              </a:rPr>
              <a:t>L. </a:t>
            </a:r>
            <a:r>
              <a:rPr sz="1200" dirty="0">
                <a:latin typeface="Times New Roman"/>
                <a:cs typeface="Times New Roman"/>
              </a:rPr>
              <a:t>Jiang, </a:t>
            </a:r>
            <a:r>
              <a:rPr sz="1200" spc="-5" dirty="0">
                <a:latin typeface="Times New Roman"/>
                <a:cs typeface="Times New Roman"/>
              </a:rPr>
              <a:t>M. Zhou and </a:t>
            </a:r>
            <a:r>
              <a:rPr sz="1200" spc="5" dirty="0">
                <a:latin typeface="Times New Roman"/>
                <a:cs typeface="Times New Roman"/>
              </a:rPr>
              <a:t>P. </a:t>
            </a:r>
            <a:r>
              <a:rPr sz="1200" spc="-10" dirty="0">
                <a:latin typeface="Times New Roman"/>
                <a:cs typeface="Times New Roman"/>
              </a:rPr>
              <a:t>Li, </a:t>
            </a:r>
            <a:r>
              <a:rPr sz="1200" dirty="0">
                <a:latin typeface="Times New Roman"/>
                <a:cs typeface="Times New Roman"/>
              </a:rPr>
              <a:t>“User-level sentiment </a:t>
            </a:r>
            <a:r>
              <a:rPr sz="1200" spc="5" dirty="0">
                <a:latin typeface="Times New Roman"/>
                <a:cs typeface="Times New Roman"/>
              </a:rPr>
              <a:t> </a:t>
            </a:r>
            <a:r>
              <a:rPr sz="1200" spc="-5" dirty="0">
                <a:latin typeface="Times New Roman"/>
                <a:cs typeface="Times New Roman"/>
              </a:rPr>
              <a:t>analysis</a:t>
            </a:r>
            <a:r>
              <a:rPr sz="1200" dirty="0">
                <a:latin typeface="Times New Roman"/>
                <a:cs typeface="Times New Roman"/>
              </a:rPr>
              <a:t> incorporating</a:t>
            </a:r>
            <a:r>
              <a:rPr sz="1200" spc="5" dirty="0">
                <a:latin typeface="Times New Roman"/>
                <a:cs typeface="Times New Roman"/>
              </a:rPr>
              <a:t> </a:t>
            </a:r>
            <a:r>
              <a:rPr sz="1200" dirty="0">
                <a:latin typeface="Times New Roman"/>
                <a:cs typeface="Times New Roman"/>
              </a:rPr>
              <a:t>social</a:t>
            </a:r>
            <a:r>
              <a:rPr sz="1200" spc="5" dirty="0">
                <a:latin typeface="Times New Roman"/>
                <a:cs typeface="Times New Roman"/>
              </a:rPr>
              <a:t> </a:t>
            </a:r>
            <a:r>
              <a:rPr sz="1200" spc="-5" dirty="0">
                <a:latin typeface="Times New Roman"/>
                <a:cs typeface="Times New Roman"/>
              </a:rPr>
              <a:t>networks”,</a:t>
            </a:r>
            <a:r>
              <a:rPr sz="1200" dirty="0">
                <a:latin typeface="Times New Roman"/>
                <a:cs typeface="Times New Roman"/>
              </a:rPr>
              <a:t> </a:t>
            </a:r>
            <a:r>
              <a:rPr sz="1200" spc="-5" dirty="0">
                <a:latin typeface="Times New Roman"/>
                <a:cs typeface="Times New Roman"/>
              </a:rPr>
              <a:t>Proc.</a:t>
            </a:r>
            <a:r>
              <a:rPr sz="1200" dirty="0">
                <a:latin typeface="Times New Roman"/>
                <a:cs typeface="Times New Roman"/>
              </a:rPr>
              <a:t> The</a:t>
            </a:r>
            <a:r>
              <a:rPr sz="1200" spc="5" dirty="0">
                <a:latin typeface="Times New Roman"/>
                <a:cs typeface="Times New Roman"/>
              </a:rPr>
              <a:t> </a:t>
            </a:r>
            <a:r>
              <a:rPr sz="1200" dirty="0">
                <a:latin typeface="Times New Roman"/>
                <a:cs typeface="Times New Roman"/>
              </a:rPr>
              <a:t>17th</a:t>
            </a:r>
            <a:r>
              <a:rPr sz="1200" spc="5" dirty="0">
                <a:latin typeface="Times New Roman"/>
                <a:cs typeface="Times New Roman"/>
              </a:rPr>
              <a:t> </a:t>
            </a:r>
            <a:r>
              <a:rPr sz="1200" spc="-5" dirty="0">
                <a:latin typeface="Times New Roman"/>
                <a:cs typeface="Times New Roman"/>
              </a:rPr>
              <a:t>ACM</a:t>
            </a:r>
            <a:r>
              <a:rPr sz="1200" dirty="0">
                <a:latin typeface="Times New Roman"/>
                <a:cs typeface="Times New Roman"/>
              </a:rPr>
              <a:t> </a:t>
            </a:r>
            <a:r>
              <a:rPr sz="1200" spc="-5" dirty="0">
                <a:latin typeface="Times New Roman"/>
                <a:cs typeface="Times New Roman"/>
              </a:rPr>
              <a:t>SIGKDD </a:t>
            </a:r>
            <a:r>
              <a:rPr sz="1200" dirty="0">
                <a:latin typeface="Times New Roman"/>
                <a:cs typeface="Times New Roman"/>
              </a:rPr>
              <a:t> </a:t>
            </a:r>
            <a:r>
              <a:rPr sz="1200" spc="-5" dirty="0">
                <a:latin typeface="Times New Roman"/>
                <a:cs typeface="Times New Roman"/>
              </a:rPr>
              <a:t>international conference </a:t>
            </a:r>
            <a:r>
              <a:rPr sz="1200" dirty="0">
                <a:latin typeface="Times New Roman"/>
                <a:cs typeface="Times New Roman"/>
              </a:rPr>
              <a:t>on </a:t>
            </a:r>
            <a:r>
              <a:rPr sz="1200" spc="-5" dirty="0">
                <a:latin typeface="Times New Roman"/>
                <a:cs typeface="Times New Roman"/>
              </a:rPr>
              <a:t>Knowledge </a:t>
            </a:r>
            <a:r>
              <a:rPr sz="1200" dirty="0">
                <a:latin typeface="Times New Roman"/>
                <a:cs typeface="Times New Roman"/>
              </a:rPr>
              <a:t>discovery </a:t>
            </a:r>
            <a:r>
              <a:rPr sz="1200" spc="-5" dirty="0">
                <a:latin typeface="Times New Roman"/>
                <a:cs typeface="Times New Roman"/>
              </a:rPr>
              <a:t>and data mining, </a:t>
            </a:r>
            <a:r>
              <a:rPr sz="1200" dirty="0">
                <a:latin typeface="Times New Roman"/>
                <a:cs typeface="Times New Roman"/>
              </a:rPr>
              <a:t>pp. </a:t>
            </a:r>
            <a:r>
              <a:rPr sz="1200" spc="5" dirty="0">
                <a:latin typeface="Times New Roman"/>
                <a:cs typeface="Times New Roman"/>
              </a:rPr>
              <a:t>1397- </a:t>
            </a:r>
            <a:r>
              <a:rPr sz="1200" spc="10" dirty="0">
                <a:latin typeface="Times New Roman"/>
                <a:cs typeface="Times New Roman"/>
              </a:rPr>
              <a:t> </a:t>
            </a:r>
            <a:r>
              <a:rPr sz="1200" dirty="0">
                <a:latin typeface="Times New Roman"/>
                <a:cs typeface="Times New Roman"/>
              </a:rPr>
              <a:t>1405,</a:t>
            </a:r>
            <a:r>
              <a:rPr sz="1200" spc="-5" dirty="0">
                <a:latin typeface="Times New Roman"/>
                <a:cs typeface="Times New Roman"/>
              </a:rPr>
              <a:t> </a:t>
            </a:r>
            <a:r>
              <a:rPr sz="1200" dirty="0">
                <a:latin typeface="Times New Roman"/>
                <a:cs typeface="Times New Roman"/>
              </a:rPr>
              <a:t>2011</a:t>
            </a:r>
          </a:p>
          <a:p>
            <a:pPr marL="330200" indent="-292735" algn="just">
              <a:lnSpc>
                <a:spcPct val="100000"/>
              </a:lnSpc>
              <a:spcBef>
                <a:spcPts val="700"/>
              </a:spcBef>
              <a:buAutoNum type="arabicPlain" startAt="14"/>
              <a:tabLst>
                <a:tab pos="330835" algn="l"/>
              </a:tabLst>
            </a:pPr>
            <a:r>
              <a:rPr sz="1200" spc="-5" dirty="0">
                <a:latin typeface="Times New Roman"/>
                <a:cs typeface="Times New Roman"/>
              </a:rPr>
              <a:t>A.</a:t>
            </a:r>
            <a:r>
              <a:rPr sz="1200" spc="165" dirty="0">
                <a:latin typeface="Times New Roman"/>
                <a:cs typeface="Times New Roman"/>
              </a:rPr>
              <a:t> </a:t>
            </a:r>
            <a:r>
              <a:rPr sz="1200" spc="-5" dirty="0">
                <a:latin typeface="Times New Roman"/>
                <a:cs typeface="Times New Roman"/>
              </a:rPr>
              <a:t>Pak</a:t>
            </a:r>
            <a:r>
              <a:rPr sz="1200" spc="175" dirty="0">
                <a:latin typeface="Times New Roman"/>
                <a:cs typeface="Times New Roman"/>
              </a:rPr>
              <a:t> </a:t>
            </a:r>
            <a:r>
              <a:rPr sz="1200" spc="-5" dirty="0">
                <a:latin typeface="Times New Roman"/>
                <a:cs typeface="Times New Roman"/>
              </a:rPr>
              <a:t>and</a:t>
            </a:r>
            <a:r>
              <a:rPr sz="1200" spc="175" dirty="0">
                <a:latin typeface="Times New Roman"/>
                <a:cs typeface="Times New Roman"/>
              </a:rPr>
              <a:t> </a:t>
            </a:r>
            <a:r>
              <a:rPr sz="1200" dirty="0">
                <a:latin typeface="Times New Roman"/>
                <a:cs typeface="Times New Roman"/>
              </a:rPr>
              <a:t>P.</a:t>
            </a:r>
            <a:r>
              <a:rPr sz="1200" spc="170" dirty="0">
                <a:latin typeface="Times New Roman"/>
                <a:cs typeface="Times New Roman"/>
              </a:rPr>
              <a:t> </a:t>
            </a:r>
            <a:r>
              <a:rPr sz="1200" spc="-5" dirty="0">
                <a:latin typeface="Times New Roman"/>
                <a:cs typeface="Times New Roman"/>
              </a:rPr>
              <a:t>Paroubek,</a:t>
            </a:r>
            <a:r>
              <a:rPr sz="1200" spc="175" dirty="0">
                <a:latin typeface="Times New Roman"/>
                <a:cs typeface="Times New Roman"/>
              </a:rPr>
              <a:t> </a:t>
            </a:r>
            <a:r>
              <a:rPr sz="1200" spc="-5" dirty="0">
                <a:latin typeface="Times New Roman"/>
                <a:cs typeface="Times New Roman"/>
              </a:rPr>
              <a:t>“Twitter</a:t>
            </a:r>
            <a:r>
              <a:rPr sz="1200" spc="170" dirty="0">
                <a:latin typeface="Times New Roman"/>
                <a:cs typeface="Times New Roman"/>
              </a:rPr>
              <a:t> </a:t>
            </a:r>
            <a:r>
              <a:rPr sz="1200" spc="-5" dirty="0">
                <a:latin typeface="Times New Roman"/>
                <a:cs typeface="Times New Roman"/>
              </a:rPr>
              <a:t>as</a:t>
            </a:r>
            <a:r>
              <a:rPr sz="1200" spc="180" dirty="0">
                <a:latin typeface="Times New Roman"/>
                <a:cs typeface="Times New Roman"/>
              </a:rPr>
              <a:t> </a:t>
            </a:r>
            <a:r>
              <a:rPr sz="1200" dirty="0">
                <a:latin typeface="Times New Roman"/>
                <a:cs typeface="Times New Roman"/>
              </a:rPr>
              <a:t>a</a:t>
            </a:r>
            <a:r>
              <a:rPr sz="1200" spc="170" dirty="0">
                <a:latin typeface="Times New Roman"/>
                <a:cs typeface="Times New Roman"/>
              </a:rPr>
              <a:t> </a:t>
            </a:r>
            <a:r>
              <a:rPr sz="1200" spc="-5" dirty="0">
                <a:latin typeface="Times New Roman"/>
                <a:cs typeface="Times New Roman"/>
              </a:rPr>
              <a:t>Corpus</a:t>
            </a:r>
            <a:r>
              <a:rPr sz="1200" spc="175" dirty="0">
                <a:latin typeface="Times New Roman"/>
                <a:cs typeface="Times New Roman"/>
              </a:rPr>
              <a:t> </a:t>
            </a:r>
            <a:r>
              <a:rPr sz="1200" dirty="0">
                <a:latin typeface="Times New Roman"/>
                <a:cs typeface="Times New Roman"/>
              </a:rPr>
              <a:t>for</a:t>
            </a:r>
            <a:r>
              <a:rPr sz="1200" spc="165" dirty="0">
                <a:latin typeface="Times New Roman"/>
                <a:cs typeface="Times New Roman"/>
              </a:rPr>
              <a:t> </a:t>
            </a:r>
            <a:r>
              <a:rPr sz="1200" spc="-5" dirty="0">
                <a:latin typeface="Times New Roman"/>
                <a:cs typeface="Times New Roman"/>
              </a:rPr>
              <a:t>Sentiment</a:t>
            </a:r>
            <a:r>
              <a:rPr sz="1200" spc="175" dirty="0">
                <a:latin typeface="Times New Roman"/>
                <a:cs typeface="Times New Roman"/>
              </a:rPr>
              <a:t> </a:t>
            </a:r>
            <a:r>
              <a:rPr sz="1200" spc="-10" dirty="0">
                <a:latin typeface="Times New Roman"/>
                <a:cs typeface="Times New Roman"/>
              </a:rPr>
              <a:t>Analysis</a:t>
            </a:r>
            <a:r>
              <a:rPr sz="1200" spc="190" dirty="0">
                <a:latin typeface="Times New Roman"/>
                <a:cs typeface="Times New Roman"/>
              </a:rPr>
              <a:t> </a:t>
            </a:r>
            <a:r>
              <a:rPr sz="1200" dirty="0">
                <a:latin typeface="Times New Roman"/>
                <a:cs typeface="Times New Roman"/>
              </a:rPr>
              <a:t>and</a:t>
            </a:r>
          </a:p>
          <a:p>
            <a:pPr marL="266700" algn="just">
              <a:lnSpc>
                <a:spcPct val="100000"/>
              </a:lnSpc>
              <a:spcBef>
                <a:spcPts val="560"/>
              </a:spcBef>
            </a:pPr>
            <a:r>
              <a:rPr sz="1200" dirty="0">
                <a:latin typeface="Times New Roman"/>
                <a:cs typeface="Times New Roman"/>
              </a:rPr>
              <a:t>Opinion</a:t>
            </a:r>
            <a:r>
              <a:rPr sz="1200" spc="-5" dirty="0">
                <a:latin typeface="Times New Roman"/>
                <a:cs typeface="Times New Roman"/>
              </a:rPr>
              <a:t> Mining”, </a:t>
            </a:r>
            <a:r>
              <a:rPr sz="1200" dirty="0">
                <a:latin typeface="Times New Roman"/>
                <a:cs typeface="Times New Roman"/>
              </a:rPr>
              <a:t>vol.</a:t>
            </a:r>
            <a:r>
              <a:rPr sz="1200" spc="-5" dirty="0">
                <a:latin typeface="Times New Roman"/>
                <a:cs typeface="Times New Roman"/>
              </a:rPr>
              <a:t> </a:t>
            </a:r>
            <a:r>
              <a:rPr sz="1200" dirty="0">
                <a:latin typeface="Times New Roman"/>
                <a:cs typeface="Times New Roman"/>
              </a:rPr>
              <a:t>10, pp.</a:t>
            </a:r>
            <a:r>
              <a:rPr sz="1200" spc="-5" dirty="0">
                <a:latin typeface="Times New Roman"/>
                <a:cs typeface="Times New Roman"/>
              </a:rPr>
              <a:t> 1320-1326, </a:t>
            </a:r>
            <a:r>
              <a:rPr sz="1200" dirty="0">
                <a:latin typeface="Times New Roman"/>
                <a:cs typeface="Times New Roman"/>
              </a:rPr>
              <a:t>2010</a:t>
            </a:r>
          </a:p>
          <a:p>
            <a:pPr marL="330200" indent="-292735" algn="just">
              <a:lnSpc>
                <a:spcPct val="100000"/>
              </a:lnSpc>
              <a:spcBef>
                <a:spcPts val="640"/>
              </a:spcBef>
              <a:buAutoNum type="arabicPlain" startAt="16"/>
              <a:tabLst>
                <a:tab pos="330835" algn="l"/>
              </a:tabLst>
            </a:pPr>
            <a:r>
              <a:rPr sz="1200" spc="-5" dirty="0">
                <a:latin typeface="Times New Roman"/>
                <a:cs typeface="Times New Roman"/>
              </a:rPr>
              <a:t>B.</a:t>
            </a:r>
            <a:r>
              <a:rPr sz="1200" spc="5" dirty="0">
                <a:latin typeface="Times New Roman"/>
                <a:cs typeface="Times New Roman"/>
              </a:rPr>
              <a:t> </a:t>
            </a:r>
            <a:r>
              <a:rPr sz="1200" dirty="0">
                <a:latin typeface="Times New Roman"/>
                <a:cs typeface="Times New Roman"/>
              </a:rPr>
              <a:t>Sun</a:t>
            </a:r>
            <a:r>
              <a:rPr sz="1200" spc="5" dirty="0">
                <a:latin typeface="Times New Roman"/>
                <a:cs typeface="Times New Roman"/>
              </a:rPr>
              <a:t> </a:t>
            </a:r>
            <a:r>
              <a:rPr sz="1200" spc="-5" dirty="0">
                <a:latin typeface="Times New Roman"/>
                <a:cs typeface="Times New Roman"/>
              </a:rPr>
              <a:t>and</a:t>
            </a:r>
            <a:r>
              <a:rPr sz="1200" spc="5" dirty="0">
                <a:latin typeface="Times New Roman"/>
                <a:cs typeface="Times New Roman"/>
              </a:rPr>
              <a:t> </a:t>
            </a:r>
            <a:r>
              <a:rPr sz="1200" spc="-5" dirty="0">
                <a:latin typeface="Times New Roman"/>
                <a:cs typeface="Times New Roman"/>
              </a:rPr>
              <a:t>TY.</a:t>
            </a:r>
            <a:r>
              <a:rPr sz="1200" spc="5" dirty="0">
                <a:latin typeface="Times New Roman"/>
                <a:cs typeface="Times New Roman"/>
              </a:rPr>
              <a:t> </a:t>
            </a:r>
            <a:r>
              <a:rPr sz="1200" spc="-5" dirty="0">
                <a:latin typeface="Times New Roman"/>
                <a:cs typeface="Times New Roman"/>
              </a:rPr>
              <a:t>V.</a:t>
            </a:r>
            <a:r>
              <a:rPr sz="1200" dirty="0">
                <a:latin typeface="Times New Roman"/>
                <a:cs typeface="Times New Roman"/>
              </a:rPr>
              <a:t> Ng,</a:t>
            </a:r>
            <a:r>
              <a:rPr sz="1200" spc="5" dirty="0">
                <a:latin typeface="Times New Roman"/>
                <a:cs typeface="Times New Roman"/>
              </a:rPr>
              <a:t> </a:t>
            </a:r>
            <a:r>
              <a:rPr sz="1200" spc="-5" dirty="0">
                <a:latin typeface="Times New Roman"/>
                <a:cs typeface="Times New Roman"/>
              </a:rPr>
              <a:t>“Analyzing</a:t>
            </a:r>
            <a:r>
              <a:rPr sz="1200" spc="-10" dirty="0">
                <a:latin typeface="Times New Roman"/>
                <a:cs typeface="Times New Roman"/>
              </a:rPr>
              <a:t> </a:t>
            </a:r>
            <a:r>
              <a:rPr sz="1200" spc="-5" dirty="0">
                <a:latin typeface="Times New Roman"/>
                <a:cs typeface="Times New Roman"/>
              </a:rPr>
              <a:t>Sentimental</a:t>
            </a:r>
            <a:r>
              <a:rPr sz="1200" spc="5" dirty="0">
                <a:latin typeface="Times New Roman"/>
                <a:cs typeface="Times New Roman"/>
              </a:rPr>
              <a:t> </a:t>
            </a:r>
            <a:r>
              <a:rPr sz="1200" spc="-5" dirty="0">
                <a:latin typeface="Times New Roman"/>
                <a:cs typeface="Times New Roman"/>
              </a:rPr>
              <a:t>influence</a:t>
            </a:r>
            <a:r>
              <a:rPr sz="1200" spc="5" dirty="0">
                <a:latin typeface="Times New Roman"/>
                <a:cs typeface="Times New Roman"/>
              </a:rPr>
              <a:t> of </a:t>
            </a:r>
            <a:r>
              <a:rPr sz="1200" spc="-5" dirty="0">
                <a:latin typeface="Times New Roman"/>
                <a:cs typeface="Times New Roman"/>
              </a:rPr>
              <a:t>Posts</a:t>
            </a:r>
            <a:r>
              <a:rPr sz="1200" dirty="0">
                <a:latin typeface="Times New Roman"/>
                <a:cs typeface="Times New Roman"/>
              </a:rPr>
              <a:t> on</a:t>
            </a:r>
            <a:r>
              <a:rPr sz="1200" spc="5" dirty="0">
                <a:latin typeface="Times New Roman"/>
                <a:cs typeface="Times New Roman"/>
              </a:rPr>
              <a:t> </a:t>
            </a:r>
            <a:r>
              <a:rPr sz="1200" spc="-5" dirty="0">
                <a:latin typeface="Times New Roman"/>
                <a:cs typeface="Times New Roman"/>
              </a:rPr>
              <a:t>Social</a:t>
            </a:r>
            <a:endParaRPr sz="1200" dirty="0">
              <a:latin typeface="Times New Roman"/>
              <a:cs typeface="Times New Roman"/>
            </a:endParaRPr>
          </a:p>
          <a:p>
            <a:pPr marL="266700" marR="45720" algn="just">
              <a:lnSpc>
                <a:spcPct val="138300"/>
              </a:lnSpc>
              <a:spcBef>
                <a:spcPts val="290"/>
              </a:spcBef>
            </a:pPr>
            <a:r>
              <a:rPr sz="1200" spc="-5" dirty="0">
                <a:latin typeface="Times New Roman"/>
                <a:cs typeface="Times New Roman"/>
              </a:rPr>
              <a:t>Networks”, </a:t>
            </a:r>
            <a:r>
              <a:rPr sz="1200" dirty="0">
                <a:latin typeface="Times New Roman"/>
                <a:cs typeface="Times New Roman"/>
              </a:rPr>
              <a:t>Proc. The 2014 </a:t>
            </a:r>
            <a:r>
              <a:rPr sz="1200" spc="-5" dirty="0">
                <a:latin typeface="Times New Roman"/>
                <a:cs typeface="Times New Roman"/>
              </a:rPr>
              <a:t>IEEE </a:t>
            </a:r>
            <a:r>
              <a:rPr sz="1200" dirty="0">
                <a:latin typeface="Times New Roman"/>
                <a:cs typeface="Times New Roman"/>
              </a:rPr>
              <a:t>18</a:t>
            </a:r>
            <a:r>
              <a:rPr sz="1575" baseline="39682" dirty="0">
                <a:latin typeface="Times New Roman"/>
                <a:cs typeface="Times New Roman"/>
              </a:rPr>
              <a:t>th </a:t>
            </a:r>
            <a:r>
              <a:rPr sz="1200" spc="-5" dirty="0">
                <a:latin typeface="Times New Roman"/>
                <a:cs typeface="Times New Roman"/>
              </a:rPr>
              <a:t>International Conference </a:t>
            </a:r>
            <a:r>
              <a:rPr sz="1200" dirty="0">
                <a:latin typeface="Times New Roman"/>
                <a:cs typeface="Times New Roman"/>
              </a:rPr>
              <a:t>on Computer </a:t>
            </a:r>
            <a:r>
              <a:rPr sz="1200" spc="5" dirty="0">
                <a:latin typeface="Times New Roman"/>
                <a:cs typeface="Times New Roman"/>
              </a:rPr>
              <a:t> </a:t>
            </a:r>
            <a:r>
              <a:rPr sz="1200" spc="-5" dirty="0">
                <a:latin typeface="Times New Roman"/>
                <a:cs typeface="Times New Roman"/>
              </a:rPr>
              <a:t>Supported</a:t>
            </a:r>
            <a:r>
              <a:rPr sz="1200" dirty="0">
                <a:latin typeface="Times New Roman"/>
                <a:cs typeface="Times New Roman"/>
              </a:rPr>
              <a:t> </a:t>
            </a:r>
            <a:r>
              <a:rPr sz="1200" spc="-5" dirty="0">
                <a:latin typeface="Times New Roman"/>
                <a:cs typeface="Times New Roman"/>
              </a:rPr>
              <a:t>Cooperative</a:t>
            </a:r>
            <a:r>
              <a:rPr sz="1200" spc="5" dirty="0">
                <a:latin typeface="Times New Roman"/>
                <a:cs typeface="Times New Roman"/>
              </a:rPr>
              <a:t> </a:t>
            </a:r>
            <a:r>
              <a:rPr sz="1200" dirty="0">
                <a:latin typeface="Times New Roman"/>
                <a:cs typeface="Times New Roman"/>
              </a:rPr>
              <a:t>Work in </a:t>
            </a:r>
            <a:r>
              <a:rPr sz="1200" spc="-5" dirty="0">
                <a:latin typeface="Times New Roman"/>
                <a:cs typeface="Times New Roman"/>
              </a:rPr>
              <a:t>Design,</a:t>
            </a:r>
            <a:r>
              <a:rPr sz="1200" dirty="0">
                <a:latin typeface="Times New Roman"/>
                <a:cs typeface="Times New Roman"/>
              </a:rPr>
              <a:t> 2014</a:t>
            </a:r>
          </a:p>
          <a:p>
            <a:pPr marL="266700" marR="47625" indent="-228600">
              <a:lnSpc>
                <a:spcPts val="2000"/>
              </a:lnSpc>
              <a:spcBef>
                <a:spcPts val="150"/>
              </a:spcBef>
              <a:buAutoNum type="arabicPlain" startAt="17"/>
              <a:tabLst>
                <a:tab pos="330835" algn="l"/>
              </a:tabLst>
            </a:pPr>
            <a:r>
              <a:rPr sz="1200" spc="-5" dirty="0">
                <a:latin typeface="Times New Roman"/>
                <a:cs typeface="Times New Roman"/>
              </a:rPr>
              <a:t>A.</a:t>
            </a:r>
            <a:r>
              <a:rPr sz="1200" spc="235" dirty="0">
                <a:latin typeface="Times New Roman"/>
                <a:cs typeface="Times New Roman"/>
              </a:rPr>
              <a:t> </a:t>
            </a:r>
            <a:r>
              <a:rPr sz="1200" spc="-5" dirty="0">
                <a:latin typeface="Times New Roman"/>
                <a:cs typeface="Times New Roman"/>
              </a:rPr>
              <a:t>Go,</a:t>
            </a:r>
            <a:r>
              <a:rPr sz="1200" spc="240" dirty="0">
                <a:latin typeface="Times New Roman"/>
                <a:cs typeface="Times New Roman"/>
              </a:rPr>
              <a:t> </a:t>
            </a:r>
            <a:r>
              <a:rPr sz="1200" dirty="0">
                <a:latin typeface="Times New Roman"/>
                <a:cs typeface="Times New Roman"/>
              </a:rPr>
              <a:t>R.</a:t>
            </a:r>
            <a:r>
              <a:rPr sz="1200" spc="254" dirty="0">
                <a:latin typeface="Times New Roman"/>
                <a:cs typeface="Times New Roman"/>
              </a:rPr>
              <a:t> </a:t>
            </a:r>
            <a:r>
              <a:rPr sz="1200" spc="-5" dirty="0">
                <a:latin typeface="Times New Roman"/>
                <a:cs typeface="Times New Roman"/>
              </a:rPr>
              <a:t>Bhayani</a:t>
            </a:r>
            <a:r>
              <a:rPr sz="1200" spc="245" dirty="0">
                <a:latin typeface="Times New Roman"/>
                <a:cs typeface="Times New Roman"/>
              </a:rPr>
              <a:t> </a:t>
            </a:r>
            <a:r>
              <a:rPr sz="1200" spc="-5" dirty="0">
                <a:latin typeface="Times New Roman"/>
                <a:cs typeface="Times New Roman"/>
              </a:rPr>
              <a:t>and</a:t>
            </a:r>
            <a:r>
              <a:rPr sz="1200" spc="265" dirty="0">
                <a:latin typeface="Times New Roman"/>
                <a:cs typeface="Times New Roman"/>
              </a:rPr>
              <a:t> </a:t>
            </a:r>
            <a:r>
              <a:rPr sz="1200" spc="-15" dirty="0">
                <a:latin typeface="Times New Roman"/>
                <a:cs typeface="Times New Roman"/>
              </a:rPr>
              <a:t>L.</a:t>
            </a:r>
            <a:r>
              <a:rPr sz="1200" spc="250" dirty="0">
                <a:latin typeface="Times New Roman"/>
                <a:cs typeface="Times New Roman"/>
              </a:rPr>
              <a:t> </a:t>
            </a:r>
            <a:r>
              <a:rPr sz="1200" spc="-5" dirty="0">
                <a:latin typeface="Times New Roman"/>
                <a:cs typeface="Times New Roman"/>
              </a:rPr>
              <a:t>Huang,</a:t>
            </a:r>
            <a:r>
              <a:rPr sz="1200" spc="250" dirty="0">
                <a:latin typeface="Times New Roman"/>
                <a:cs typeface="Times New Roman"/>
              </a:rPr>
              <a:t> </a:t>
            </a:r>
            <a:r>
              <a:rPr sz="1200" spc="-5" dirty="0">
                <a:latin typeface="Times New Roman"/>
                <a:cs typeface="Times New Roman"/>
              </a:rPr>
              <a:t>“Twitter</a:t>
            </a:r>
            <a:r>
              <a:rPr sz="1200" spc="245" dirty="0">
                <a:latin typeface="Times New Roman"/>
                <a:cs typeface="Times New Roman"/>
              </a:rPr>
              <a:t> </a:t>
            </a:r>
            <a:r>
              <a:rPr sz="1200" dirty="0">
                <a:latin typeface="Times New Roman"/>
                <a:cs typeface="Times New Roman"/>
              </a:rPr>
              <a:t>sentiment</a:t>
            </a:r>
            <a:r>
              <a:rPr sz="1200" spc="240" dirty="0">
                <a:latin typeface="Times New Roman"/>
                <a:cs typeface="Times New Roman"/>
              </a:rPr>
              <a:t> </a:t>
            </a:r>
            <a:r>
              <a:rPr sz="1200" spc="-5" dirty="0">
                <a:latin typeface="Times New Roman"/>
                <a:cs typeface="Times New Roman"/>
              </a:rPr>
              <a:t>classification</a:t>
            </a:r>
            <a:r>
              <a:rPr sz="1200" spc="240" dirty="0">
                <a:latin typeface="Times New Roman"/>
                <a:cs typeface="Times New Roman"/>
              </a:rPr>
              <a:t> </a:t>
            </a:r>
            <a:r>
              <a:rPr sz="1200" dirty="0">
                <a:latin typeface="Times New Roman"/>
                <a:cs typeface="Times New Roman"/>
              </a:rPr>
              <a:t>using </a:t>
            </a:r>
            <a:r>
              <a:rPr sz="1200" spc="-285" dirty="0">
                <a:latin typeface="Times New Roman"/>
                <a:cs typeface="Times New Roman"/>
              </a:rPr>
              <a:t> </a:t>
            </a:r>
            <a:r>
              <a:rPr sz="1200" spc="-5" dirty="0">
                <a:latin typeface="Times New Roman"/>
                <a:cs typeface="Times New Roman"/>
              </a:rPr>
              <a:t>distant</a:t>
            </a:r>
            <a:r>
              <a:rPr sz="1200" dirty="0">
                <a:latin typeface="Times New Roman"/>
                <a:cs typeface="Times New Roman"/>
              </a:rPr>
              <a:t> </a:t>
            </a:r>
            <a:r>
              <a:rPr sz="1200" spc="-5" dirty="0">
                <a:latin typeface="Times New Roman"/>
                <a:cs typeface="Times New Roman"/>
              </a:rPr>
              <a:t>supervision”,</a:t>
            </a:r>
            <a:r>
              <a:rPr sz="1200" spc="5" dirty="0">
                <a:latin typeface="Times New Roman"/>
                <a:cs typeface="Times New Roman"/>
              </a:rPr>
              <a:t> </a:t>
            </a:r>
            <a:r>
              <a:rPr sz="1200" dirty="0">
                <a:latin typeface="Times New Roman"/>
                <a:cs typeface="Times New Roman"/>
              </a:rPr>
              <a:t>CS224N </a:t>
            </a:r>
            <a:r>
              <a:rPr sz="1200" spc="-5" dirty="0">
                <a:latin typeface="Times New Roman"/>
                <a:cs typeface="Times New Roman"/>
              </a:rPr>
              <a:t>Project</a:t>
            </a:r>
            <a:r>
              <a:rPr sz="1200" spc="5" dirty="0">
                <a:latin typeface="Times New Roman"/>
                <a:cs typeface="Times New Roman"/>
              </a:rPr>
              <a:t> </a:t>
            </a:r>
            <a:r>
              <a:rPr sz="1200" spc="-5" dirty="0">
                <a:latin typeface="Times New Roman"/>
                <a:cs typeface="Times New Roman"/>
              </a:rPr>
              <a:t>Report,</a:t>
            </a:r>
            <a:r>
              <a:rPr sz="1200" dirty="0">
                <a:latin typeface="Times New Roman"/>
                <a:cs typeface="Times New Roman"/>
              </a:rPr>
              <a:t> </a:t>
            </a:r>
            <a:r>
              <a:rPr sz="1200" spc="-5" dirty="0">
                <a:latin typeface="Times New Roman"/>
                <a:cs typeface="Times New Roman"/>
              </a:rPr>
              <a:t>Stanford,</a:t>
            </a:r>
            <a:r>
              <a:rPr sz="1200" spc="5" dirty="0">
                <a:latin typeface="Times New Roman"/>
                <a:cs typeface="Times New Roman"/>
              </a:rPr>
              <a:t> </a:t>
            </a:r>
            <a:r>
              <a:rPr sz="1200" dirty="0">
                <a:latin typeface="Times New Roman"/>
                <a:cs typeface="Times New Roman"/>
              </a:rPr>
              <a:t>vol.1-12, 2009</a:t>
            </a:r>
          </a:p>
          <a:p>
            <a:pPr marL="266700" marR="48260" indent="-228600">
              <a:lnSpc>
                <a:spcPts val="2020"/>
              </a:lnSpc>
              <a:spcBef>
                <a:spcPts val="115"/>
              </a:spcBef>
              <a:buAutoNum type="arabicPlain" startAt="17"/>
              <a:tabLst>
                <a:tab pos="330835" algn="l"/>
              </a:tabLst>
            </a:pPr>
            <a:r>
              <a:rPr sz="1200" spc="-5" dirty="0">
                <a:latin typeface="Times New Roman"/>
                <a:cs typeface="Times New Roman"/>
              </a:rPr>
              <a:t>A.</a:t>
            </a:r>
            <a:r>
              <a:rPr sz="1200" spc="25" dirty="0">
                <a:latin typeface="Times New Roman"/>
                <a:cs typeface="Times New Roman"/>
              </a:rPr>
              <a:t> </a:t>
            </a:r>
            <a:r>
              <a:rPr sz="1200" spc="-5" dirty="0">
                <a:latin typeface="Times New Roman"/>
                <a:cs typeface="Times New Roman"/>
              </a:rPr>
              <a:t>Barhan</a:t>
            </a:r>
            <a:r>
              <a:rPr sz="1200" spc="45" dirty="0">
                <a:latin typeface="Times New Roman"/>
                <a:cs typeface="Times New Roman"/>
              </a:rPr>
              <a:t> </a:t>
            </a:r>
            <a:r>
              <a:rPr sz="1200" spc="-5" dirty="0">
                <a:latin typeface="Times New Roman"/>
                <a:cs typeface="Times New Roman"/>
              </a:rPr>
              <a:t>and</a:t>
            </a:r>
            <a:r>
              <a:rPr sz="1200" spc="30" dirty="0">
                <a:latin typeface="Times New Roman"/>
                <a:cs typeface="Times New Roman"/>
              </a:rPr>
              <a:t> </a:t>
            </a:r>
            <a:r>
              <a:rPr sz="1200" spc="-5" dirty="0">
                <a:latin typeface="Times New Roman"/>
                <a:cs typeface="Times New Roman"/>
              </a:rPr>
              <a:t>A.</a:t>
            </a:r>
            <a:r>
              <a:rPr sz="1200" spc="30" dirty="0">
                <a:latin typeface="Times New Roman"/>
                <a:cs typeface="Times New Roman"/>
              </a:rPr>
              <a:t> </a:t>
            </a:r>
            <a:r>
              <a:rPr sz="1200" dirty="0">
                <a:latin typeface="Times New Roman"/>
                <a:cs typeface="Times New Roman"/>
              </a:rPr>
              <a:t>Shakhomirov,</a:t>
            </a:r>
            <a:r>
              <a:rPr sz="1200" spc="30" dirty="0">
                <a:latin typeface="Times New Roman"/>
                <a:cs typeface="Times New Roman"/>
              </a:rPr>
              <a:t> </a:t>
            </a:r>
            <a:r>
              <a:rPr sz="1200" spc="-5" dirty="0">
                <a:latin typeface="Times New Roman"/>
                <a:cs typeface="Times New Roman"/>
              </a:rPr>
              <a:t>“Methods</a:t>
            </a:r>
            <a:r>
              <a:rPr sz="1200" spc="30" dirty="0">
                <a:latin typeface="Times New Roman"/>
                <a:cs typeface="Times New Roman"/>
              </a:rPr>
              <a:t> </a:t>
            </a:r>
            <a:r>
              <a:rPr sz="1200" dirty="0">
                <a:latin typeface="Times New Roman"/>
                <a:cs typeface="Times New Roman"/>
              </a:rPr>
              <a:t>for</a:t>
            </a:r>
            <a:r>
              <a:rPr sz="1200" spc="25" dirty="0">
                <a:latin typeface="Times New Roman"/>
                <a:cs typeface="Times New Roman"/>
              </a:rPr>
              <a:t> </a:t>
            </a:r>
            <a:r>
              <a:rPr sz="1200" dirty="0">
                <a:latin typeface="Times New Roman"/>
                <a:cs typeface="Times New Roman"/>
              </a:rPr>
              <a:t>Sentiment</a:t>
            </a:r>
            <a:r>
              <a:rPr sz="1200" spc="35" dirty="0">
                <a:latin typeface="Times New Roman"/>
                <a:cs typeface="Times New Roman"/>
              </a:rPr>
              <a:t> </a:t>
            </a:r>
            <a:r>
              <a:rPr sz="1200" spc="-10" dirty="0">
                <a:latin typeface="Times New Roman"/>
                <a:cs typeface="Times New Roman"/>
              </a:rPr>
              <a:t>Analysis</a:t>
            </a:r>
            <a:r>
              <a:rPr sz="1200" spc="3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Twitter </a:t>
            </a:r>
            <a:r>
              <a:rPr sz="1200" spc="-285" dirty="0">
                <a:latin typeface="Times New Roman"/>
                <a:cs typeface="Times New Roman"/>
              </a:rPr>
              <a:t> </a:t>
            </a:r>
            <a:r>
              <a:rPr sz="1200" spc="-5" dirty="0">
                <a:latin typeface="Times New Roman"/>
                <a:cs typeface="Times New Roman"/>
              </a:rPr>
              <a:t>Messages”, </a:t>
            </a:r>
            <a:r>
              <a:rPr sz="1200" dirty="0">
                <a:latin typeface="Times New Roman"/>
                <a:cs typeface="Times New Roman"/>
              </a:rPr>
              <a:t>Proc.12th </a:t>
            </a:r>
            <a:r>
              <a:rPr sz="1200" spc="-5" dirty="0">
                <a:latin typeface="Times New Roman"/>
                <a:cs typeface="Times New Roman"/>
              </a:rPr>
              <a:t>Conference </a:t>
            </a:r>
            <a:r>
              <a:rPr sz="1200" dirty="0">
                <a:latin typeface="Times New Roman"/>
                <a:cs typeface="Times New Roman"/>
              </a:rPr>
              <a:t>of</a:t>
            </a:r>
            <a:r>
              <a:rPr sz="1200" spc="15" dirty="0">
                <a:latin typeface="Times New Roman"/>
                <a:cs typeface="Times New Roman"/>
              </a:rPr>
              <a:t> </a:t>
            </a:r>
            <a:r>
              <a:rPr sz="1200" spc="-5" dirty="0">
                <a:latin typeface="Times New Roman"/>
                <a:cs typeface="Times New Roman"/>
              </a:rPr>
              <a:t>FRUCT</a:t>
            </a:r>
            <a:r>
              <a:rPr sz="1200" dirty="0">
                <a:latin typeface="Times New Roman"/>
                <a:cs typeface="Times New Roman"/>
              </a:rPr>
              <a:t> Association, 2012</a:t>
            </a:r>
          </a:p>
          <a:p>
            <a:pPr marL="330200" indent="-292735">
              <a:lnSpc>
                <a:spcPct val="100000"/>
              </a:lnSpc>
              <a:spcBef>
                <a:spcPts val="465"/>
              </a:spcBef>
              <a:buAutoNum type="arabicPlain" startAt="17"/>
              <a:tabLst>
                <a:tab pos="330835" algn="l"/>
              </a:tabLst>
            </a:pPr>
            <a:r>
              <a:rPr sz="1200" dirty="0">
                <a:latin typeface="Times New Roman"/>
                <a:cs typeface="Times New Roman"/>
              </a:rPr>
              <a:t>T. </a:t>
            </a:r>
            <a:r>
              <a:rPr sz="1200" spc="-5" dirty="0">
                <a:latin typeface="Times New Roman"/>
                <a:cs typeface="Times New Roman"/>
              </a:rPr>
              <a:t>Mitchell,</a:t>
            </a:r>
            <a:r>
              <a:rPr sz="1200" dirty="0">
                <a:latin typeface="Times New Roman"/>
                <a:cs typeface="Times New Roman"/>
              </a:rPr>
              <a:t> </a:t>
            </a:r>
            <a:r>
              <a:rPr sz="1200" spc="-5" dirty="0">
                <a:latin typeface="Times New Roman"/>
                <a:cs typeface="Times New Roman"/>
              </a:rPr>
              <a:t>“Machine</a:t>
            </a:r>
            <a:r>
              <a:rPr sz="1200" spc="5" dirty="0">
                <a:latin typeface="Times New Roman"/>
                <a:cs typeface="Times New Roman"/>
              </a:rPr>
              <a:t> </a:t>
            </a:r>
            <a:r>
              <a:rPr sz="1200" spc="-5" dirty="0">
                <a:latin typeface="Times New Roman"/>
                <a:cs typeface="Times New Roman"/>
              </a:rPr>
              <a:t>Learning”,</a:t>
            </a:r>
            <a:r>
              <a:rPr sz="1200" dirty="0">
                <a:latin typeface="Times New Roman"/>
                <a:cs typeface="Times New Roman"/>
              </a:rPr>
              <a:t> </a:t>
            </a:r>
            <a:r>
              <a:rPr sz="1200" spc="-5" dirty="0">
                <a:latin typeface="Times New Roman"/>
                <a:cs typeface="Times New Roman"/>
              </a:rPr>
              <a:t>McGraw Hill,</a:t>
            </a:r>
            <a:r>
              <a:rPr sz="1200" dirty="0">
                <a:latin typeface="Times New Roman"/>
                <a:cs typeface="Times New Roman"/>
              </a:rPr>
              <a:t> 1997</a:t>
            </a:r>
          </a:p>
          <a:p>
            <a:pPr marL="330200" indent="-292735">
              <a:lnSpc>
                <a:spcPct val="100000"/>
              </a:lnSpc>
              <a:spcBef>
                <a:spcPts val="635"/>
              </a:spcBef>
              <a:buAutoNum type="arabicPlain" startAt="17"/>
              <a:tabLst>
                <a:tab pos="330835" algn="l"/>
              </a:tabLst>
            </a:pPr>
            <a:r>
              <a:rPr sz="1200" spc="-5" dirty="0">
                <a:latin typeface="Times New Roman"/>
                <a:cs typeface="Times New Roman"/>
              </a:rPr>
              <a:t>F.</a:t>
            </a:r>
            <a:r>
              <a:rPr sz="1200" dirty="0">
                <a:latin typeface="Times New Roman"/>
                <a:cs typeface="Times New Roman"/>
              </a:rPr>
              <a:t> Jensen,</a:t>
            </a:r>
            <a:r>
              <a:rPr sz="1200" spc="-5" dirty="0">
                <a:latin typeface="Times New Roman"/>
                <a:cs typeface="Times New Roman"/>
              </a:rPr>
              <a:t> “An</a:t>
            </a:r>
            <a:r>
              <a:rPr sz="1200" spc="5" dirty="0">
                <a:latin typeface="Times New Roman"/>
                <a:cs typeface="Times New Roman"/>
              </a:rPr>
              <a:t> </a:t>
            </a:r>
            <a:r>
              <a:rPr sz="1200" spc="-5" dirty="0">
                <a:latin typeface="Times New Roman"/>
                <a:cs typeface="Times New Roman"/>
              </a:rPr>
              <a:t>Introduction</a:t>
            </a:r>
            <a:r>
              <a:rPr sz="1200" spc="5" dirty="0">
                <a:latin typeface="Times New Roman"/>
                <a:cs typeface="Times New Roman"/>
              </a:rPr>
              <a:t> </a:t>
            </a:r>
            <a:r>
              <a:rPr sz="1200" dirty="0">
                <a:latin typeface="Times New Roman"/>
                <a:cs typeface="Times New Roman"/>
              </a:rPr>
              <a:t>to </a:t>
            </a:r>
            <a:r>
              <a:rPr sz="1200" spc="-5" dirty="0">
                <a:latin typeface="Times New Roman"/>
                <a:cs typeface="Times New Roman"/>
              </a:rPr>
              <a:t>Bayesian</a:t>
            </a:r>
            <a:r>
              <a:rPr sz="1200" spc="5" dirty="0">
                <a:latin typeface="Times New Roman"/>
                <a:cs typeface="Times New Roman"/>
              </a:rPr>
              <a:t> </a:t>
            </a:r>
            <a:r>
              <a:rPr sz="1200" spc="-5" dirty="0">
                <a:latin typeface="Times New Roman"/>
                <a:cs typeface="Times New Roman"/>
              </a:rPr>
              <a:t>Networks”,</a:t>
            </a:r>
            <a:r>
              <a:rPr sz="1200" spc="5" dirty="0">
                <a:latin typeface="Times New Roman"/>
                <a:cs typeface="Times New Roman"/>
              </a:rPr>
              <a:t> </a:t>
            </a:r>
            <a:r>
              <a:rPr sz="1200" spc="-5" dirty="0">
                <a:latin typeface="Times New Roman"/>
                <a:cs typeface="Times New Roman"/>
              </a:rPr>
              <a:t>Springer,</a:t>
            </a:r>
            <a:r>
              <a:rPr sz="1200" dirty="0">
                <a:latin typeface="Times New Roman"/>
                <a:cs typeface="Times New Roman"/>
              </a:rPr>
              <a:t> 1996</a:t>
            </a:r>
          </a:p>
          <a:p>
            <a:pPr marL="266700" marR="43815" indent="-228600" algn="just">
              <a:lnSpc>
                <a:spcPct val="142200"/>
              </a:lnSpc>
              <a:spcBef>
                <a:spcPts val="80"/>
              </a:spcBef>
              <a:buAutoNum type="arabicPlain" startAt="17"/>
              <a:tabLst>
                <a:tab pos="330835" algn="l"/>
              </a:tabLst>
            </a:pPr>
            <a:r>
              <a:rPr sz="1200" dirty="0">
                <a:latin typeface="Times New Roman"/>
                <a:cs typeface="Times New Roman"/>
              </a:rPr>
              <a:t>T.</a:t>
            </a:r>
            <a:r>
              <a:rPr sz="1200" spc="5" dirty="0">
                <a:latin typeface="Times New Roman"/>
                <a:cs typeface="Times New Roman"/>
              </a:rPr>
              <a:t> </a:t>
            </a:r>
            <a:r>
              <a:rPr sz="1200" dirty="0">
                <a:latin typeface="Times New Roman"/>
                <a:cs typeface="Times New Roman"/>
              </a:rPr>
              <a:t>C.</a:t>
            </a:r>
            <a:r>
              <a:rPr sz="1200" spc="5" dirty="0">
                <a:latin typeface="Times New Roman"/>
                <a:cs typeface="Times New Roman"/>
              </a:rPr>
              <a:t> </a:t>
            </a:r>
            <a:r>
              <a:rPr sz="1200" dirty="0">
                <a:latin typeface="Times New Roman"/>
                <a:cs typeface="Times New Roman"/>
              </a:rPr>
              <a:t>Peng</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C.</a:t>
            </a:r>
            <a:r>
              <a:rPr sz="1200" spc="5" dirty="0">
                <a:latin typeface="Times New Roman"/>
                <a:cs typeface="Times New Roman"/>
              </a:rPr>
              <a:t> </a:t>
            </a:r>
            <a:r>
              <a:rPr sz="1200" dirty="0">
                <a:latin typeface="Times New Roman"/>
                <a:cs typeface="Times New Roman"/>
              </a:rPr>
              <a:t>C.</a:t>
            </a:r>
            <a:r>
              <a:rPr sz="1200" spc="5" dirty="0">
                <a:latin typeface="Times New Roman"/>
                <a:cs typeface="Times New Roman"/>
              </a:rPr>
              <a:t> </a:t>
            </a:r>
            <a:r>
              <a:rPr sz="1200" dirty="0">
                <a:latin typeface="Times New Roman"/>
                <a:cs typeface="Times New Roman"/>
              </a:rPr>
              <a:t>Shih,</a:t>
            </a:r>
            <a:r>
              <a:rPr sz="1200" spc="5" dirty="0">
                <a:latin typeface="Times New Roman"/>
                <a:cs typeface="Times New Roman"/>
              </a:rPr>
              <a:t> </a:t>
            </a:r>
            <a:r>
              <a:rPr sz="1200" dirty="0">
                <a:latin typeface="Times New Roman"/>
                <a:cs typeface="Times New Roman"/>
              </a:rPr>
              <a:t>“An</a:t>
            </a:r>
            <a:r>
              <a:rPr sz="1200" spc="5" dirty="0">
                <a:latin typeface="Times New Roman"/>
                <a:cs typeface="Times New Roman"/>
              </a:rPr>
              <a:t> </a:t>
            </a:r>
            <a:r>
              <a:rPr sz="1200" dirty="0">
                <a:latin typeface="Times New Roman"/>
                <a:cs typeface="Times New Roman"/>
              </a:rPr>
              <a:t>Unsupervised</a:t>
            </a:r>
            <a:r>
              <a:rPr sz="1200" spc="5" dirty="0">
                <a:latin typeface="Times New Roman"/>
                <a:cs typeface="Times New Roman"/>
              </a:rPr>
              <a:t> </a:t>
            </a:r>
            <a:r>
              <a:rPr sz="1200" spc="-5" dirty="0">
                <a:latin typeface="Times New Roman"/>
                <a:cs typeface="Times New Roman"/>
              </a:rPr>
              <a:t>Snippet-based</a:t>
            </a:r>
            <a:r>
              <a:rPr sz="1200" dirty="0">
                <a:latin typeface="Times New Roman"/>
                <a:cs typeface="Times New Roman"/>
              </a:rPr>
              <a:t> Sentiment </a:t>
            </a:r>
            <a:r>
              <a:rPr sz="1200" spc="-285" dirty="0">
                <a:latin typeface="Times New Roman"/>
                <a:cs typeface="Times New Roman"/>
              </a:rPr>
              <a:t> </a:t>
            </a:r>
            <a:r>
              <a:rPr sz="1200" spc="-5" dirty="0">
                <a:latin typeface="Times New Roman"/>
                <a:cs typeface="Times New Roman"/>
              </a:rPr>
              <a:t>Classification </a:t>
            </a:r>
            <a:r>
              <a:rPr sz="1200" dirty="0">
                <a:latin typeface="Times New Roman"/>
                <a:cs typeface="Times New Roman"/>
              </a:rPr>
              <a:t>Method for Chinese </a:t>
            </a:r>
            <a:r>
              <a:rPr sz="1200" spc="-5" dirty="0">
                <a:latin typeface="Times New Roman"/>
                <a:cs typeface="Times New Roman"/>
              </a:rPr>
              <a:t>Unknown Phrases </a:t>
            </a:r>
            <a:r>
              <a:rPr sz="1200" dirty="0">
                <a:latin typeface="Times New Roman"/>
                <a:cs typeface="Times New Roman"/>
              </a:rPr>
              <a:t>without using </a:t>
            </a:r>
            <a:r>
              <a:rPr sz="1200" spc="-5" dirty="0">
                <a:latin typeface="Times New Roman"/>
                <a:cs typeface="Times New Roman"/>
              </a:rPr>
              <a:t>Reference </a:t>
            </a:r>
            <a:r>
              <a:rPr sz="1200" dirty="0">
                <a:latin typeface="Times New Roman"/>
                <a:cs typeface="Times New Roman"/>
              </a:rPr>
              <a:t> Word </a:t>
            </a:r>
            <a:r>
              <a:rPr sz="1200" spc="-5" dirty="0">
                <a:latin typeface="Times New Roman"/>
                <a:cs typeface="Times New Roman"/>
              </a:rPr>
              <a:t>Pairs”. IEEE/WIC/ACM </a:t>
            </a:r>
            <a:r>
              <a:rPr sz="1200" spc="-10" dirty="0">
                <a:latin typeface="Times New Roman"/>
                <a:cs typeface="Times New Roman"/>
              </a:rPr>
              <a:t>Int. </a:t>
            </a:r>
            <a:r>
              <a:rPr sz="1200" dirty="0">
                <a:latin typeface="Times New Roman"/>
                <a:cs typeface="Times New Roman"/>
              </a:rPr>
              <a:t>Conf. on Web </a:t>
            </a:r>
            <a:r>
              <a:rPr sz="1200" spc="-5" dirty="0">
                <a:latin typeface="Times New Roman"/>
                <a:cs typeface="Times New Roman"/>
              </a:rPr>
              <a:t>Intelligence and Intelligent </a:t>
            </a:r>
            <a:r>
              <a:rPr sz="1200" dirty="0">
                <a:latin typeface="Times New Roman"/>
                <a:cs typeface="Times New Roman"/>
              </a:rPr>
              <a:t> </a:t>
            </a:r>
            <a:r>
              <a:rPr sz="1200" spc="-5" dirty="0">
                <a:latin typeface="Times New Roman"/>
                <a:cs typeface="Times New Roman"/>
              </a:rPr>
              <a:t>Agent Technology,</a:t>
            </a:r>
            <a:r>
              <a:rPr sz="1200" dirty="0">
                <a:latin typeface="Times New Roman"/>
                <a:cs typeface="Times New Roman"/>
              </a:rPr>
              <a:t> vol.</a:t>
            </a:r>
            <a:r>
              <a:rPr sz="1200" spc="10" dirty="0">
                <a:latin typeface="Times New Roman"/>
                <a:cs typeface="Times New Roman"/>
              </a:rPr>
              <a:t> </a:t>
            </a:r>
            <a:r>
              <a:rPr sz="1200" dirty="0">
                <a:latin typeface="Times New Roman"/>
                <a:cs typeface="Times New Roman"/>
              </a:rPr>
              <a:t>3, pp. 243-248, 2010</a:t>
            </a:r>
          </a:p>
          <a:p>
            <a:pPr marL="330200" indent="-292735" algn="just">
              <a:lnSpc>
                <a:spcPct val="100000"/>
              </a:lnSpc>
              <a:spcBef>
                <a:spcPts val="695"/>
              </a:spcBef>
              <a:buAutoNum type="arabicPlain" startAt="17"/>
              <a:tabLst>
                <a:tab pos="330835" algn="l"/>
              </a:tabLst>
            </a:pPr>
            <a:r>
              <a:rPr sz="1200" dirty="0">
                <a:latin typeface="Times New Roman"/>
                <a:cs typeface="Times New Roman"/>
              </a:rPr>
              <a:t>R.</a:t>
            </a:r>
            <a:r>
              <a:rPr sz="1200" spc="315" dirty="0">
                <a:latin typeface="Times New Roman"/>
                <a:cs typeface="Times New Roman"/>
              </a:rPr>
              <a:t> </a:t>
            </a:r>
            <a:r>
              <a:rPr sz="1200" spc="-5" dirty="0">
                <a:latin typeface="Times New Roman"/>
                <a:cs typeface="Times New Roman"/>
              </a:rPr>
              <a:t>Feldman,</a:t>
            </a:r>
            <a:r>
              <a:rPr sz="1200" spc="325" dirty="0">
                <a:latin typeface="Times New Roman"/>
                <a:cs typeface="Times New Roman"/>
              </a:rPr>
              <a:t> </a:t>
            </a:r>
            <a:r>
              <a:rPr sz="1200" dirty="0">
                <a:latin typeface="Times New Roman"/>
                <a:cs typeface="Times New Roman"/>
              </a:rPr>
              <a:t>“Techniques</a:t>
            </a:r>
            <a:r>
              <a:rPr sz="1200" spc="320" dirty="0">
                <a:latin typeface="Times New Roman"/>
                <a:cs typeface="Times New Roman"/>
              </a:rPr>
              <a:t> </a:t>
            </a:r>
            <a:r>
              <a:rPr sz="1200" spc="-5" dirty="0">
                <a:latin typeface="Times New Roman"/>
                <a:cs typeface="Times New Roman"/>
              </a:rPr>
              <a:t>and</a:t>
            </a:r>
            <a:r>
              <a:rPr sz="1200" spc="325" dirty="0">
                <a:latin typeface="Times New Roman"/>
                <a:cs typeface="Times New Roman"/>
              </a:rPr>
              <a:t> </a:t>
            </a:r>
            <a:r>
              <a:rPr sz="1200" spc="-5" dirty="0">
                <a:latin typeface="Times New Roman"/>
                <a:cs typeface="Times New Roman"/>
              </a:rPr>
              <a:t>applications</a:t>
            </a:r>
            <a:r>
              <a:rPr sz="1200" spc="325" dirty="0">
                <a:latin typeface="Times New Roman"/>
                <a:cs typeface="Times New Roman"/>
              </a:rPr>
              <a:t> </a:t>
            </a:r>
            <a:r>
              <a:rPr sz="1200" dirty="0">
                <a:latin typeface="Times New Roman"/>
                <a:cs typeface="Times New Roman"/>
              </a:rPr>
              <a:t>for</a:t>
            </a:r>
            <a:r>
              <a:rPr sz="1200" spc="320" dirty="0">
                <a:latin typeface="Times New Roman"/>
                <a:cs typeface="Times New Roman"/>
              </a:rPr>
              <a:t> </a:t>
            </a:r>
            <a:r>
              <a:rPr sz="1200" spc="-5" dirty="0">
                <a:latin typeface="Times New Roman"/>
                <a:cs typeface="Times New Roman"/>
              </a:rPr>
              <a:t>sentiment</a:t>
            </a:r>
            <a:r>
              <a:rPr sz="1200" spc="315" dirty="0">
                <a:latin typeface="Times New Roman"/>
                <a:cs typeface="Times New Roman"/>
              </a:rPr>
              <a:t> </a:t>
            </a:r>
            <a:r>
              <a:rPr sz="1200" spc="-5" dirty="0">
                <a:latin typeface="Times New Roman"/>
                <a:cs typeface="Times New Roman"/>
              </a:rPr>
              <a:t>analysis”,</a:t>
            </a:r>
            <a:r>
              <a:rPr sz="1200" spc="325" dirty="0">
                <a:latin typeface="Times New Roman"/>
                <a:cs typeface="Times New Roman"/>
              </a:rPr>
              <a:t> </a:t>
            </a:r>
            <a:r>
              <a:rPr sz="1200" spc="-5" dirty="0">
                <a:latin typeface="Times New Roman"/>
                <a:cs typeface="Times New Roman"/>
              </a:rPr>
              <a:t>Proc.</a:t>
            </a:r>
            <a:endParaRPr sz="1200" dirty="0">
              <a:latin typeface="Times New Roman"/>
              <a:cs typeface="Times New Roman"/>
            </a:endParaRPr>
          </a:p>
          <a:p>
            <a:pPr marL="266700" algn="just">
              <a:lnSpc>
                <a:spcPct val="100000"/>
              </a:lnSpc>
              <a:spcBef>
                <a:spcPts val="565"/>
              </a:spcBef>
            </a:pPr>
            <a:r>
              <a:rPr sz="1200" spc="-5" dirty="0">
                <a:latin typeface="Times New Roman"/>
                <a:cs typeface="Times New Roman"/>
              </a:rPr>
              <a:t>ACM,</a:t>
            </a:r>
            <a:r>
              <a:rPr sz="1200" spc="-20" dirty="0">
                <a:latin typeface="Times New Roman"/>
                <a:cs typeface="Times New Roman"/>
              </a:rPr>
              <a:t> </a:t>
            </a:r>
            <a:r>
              <a:rPr sz="1200" dirty="0">
                <a:latin typeface="Times New Roman"/>
                <a:cs typeface="Times New Roman"/>
              </a:rPr>
              <a:t>pp.</a:t>
            </a:r>
            <a:r>
              <a:rPr sz="1200" spc="-20" dirty="0">
                <a:latin typeface="Times New Roman"/>
                <a:cs typeface="Times New Roman"/>
              </a:rPr>
              <a:t> </a:t>
            </a:r>
            <a:r>
              <a:rPr sz="1200" dirty="0">
                <a:latin typeface="Times New Roman"/>
                <a:cs typeface="Times New Roman"/>
              </a:rPr>
              <a:t>56-82,</a:t>
            </a:r>
            <a:r>
              <a:rPr sz="1200" spc="-20" dirty="0">
                <a:latin typeface="Times New Roman"/>
                <a:cs typeface="Times New Roman"/>
              </a:rPr>
              <a:t> </a:t>
            </a:r>
            <a:r>
              <a:rPr sz="1200" dirty="0">
                <a:latin typeface="Times New Roman"/>
                <a:cs typeface="Times New Roman"/>
              </a:rPr>
              <a:t>2009</a:t>
            </a:r>
          </a:p>
          <a:p>
            <a:pPr marL="266700" marR="30480" indent="-228600" algn="just">
              <a:lnSpc>
                <a:spcPct val="141400"/>
              </a:lnSpc>
              <a:spcBef>
                <a:spcPts val="100"/>
              </a:spcBef>
              <a:buAutoNum type="arabicPlain" startAt="23"/>
              <a:tabLst>
                <a:tab pos="330835" algn="l"/>
              </a:tabLst>
            </a:pPr>
            <a:r>
              <a:rPr sz="1200" spc="-5" dirty="0">
                <a:latin typeface="Times New Roman"/>
                <a:cs typeface="Times New Roman"/>
              </a:rPr>
              <a:t>N.</a:t>
            </a:r>
            <a:r>
              <a:rPr sz="1200" dirty="0">
                <a:latin typeface="Times New Roman"/>
                <a:cs typeface="Times New Roman"/>
              </a:rPr>
              <a:t> </a:t>
            </a:r>
            <a:r>
              <a:rPr sz="1200" spc="-5" dirty="0">
                <a:latin typeface="Times New Roman"/>
                <a:cs typeface="Times New Roman"/>
              </a:rPr>
              <a:t>Cristianini</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J.</a:t>
            </a:r>
            <a:r>
              <a:rPr sz="1200" spc="5" dirty="0">
                <a:latin typeface="Times New Roman"/>
                <a:cs typeface="Times New Roman"/>
              </a:rPr>
              <a:t> </a:t>
            </a:r>
            <a:r>
              <a:rPr sz="1200" spc="-5" dirty="0">
                <a:latin typeface="Times New Roman"/>
                <a:cs typeface="Times New Roman"/>
              </a:rPr>
              <a:t>Shawe-Taylor,</a:t>
            </a:r>
            <a:r>
              <a:rPr sz="1200" dirty="0">
                <a:latin typeface="Times New Roman"/>
                <a:cs typeface="Times New Roman"/>
              </a:rPr>
              <a:t> “</a:t>
            </a:r>
            <a:r>
              <a:rPr sz="1200" spc="5" dirty="0">
                <a:latin typeface="Times New Roman"/>
                <a:cs typeface="Times New Roman"/>
              </a:rPr>
              <a:t> </a:t>
            </a:r>
            <a:r>
              <a:rPr sz="1200" spc="-5" dirty="0">
                <a:latin typeface="Times New Roman"/>
                <a:cs typeface="Times New Roman"/>
              </a:rPr>
              <a:t>An</a:t>
            </a:r>
            <a:r>
              <a:rPr sz="1200" dirty="0">
                <a:latin typeface="Times New Roman"/>
                <a:cs typeface="Times New Roman"/>
              </a:rPr>
              <a:t> </a:t>
            </a:r>
            <a:r>
              <a:rPr sz="1200" spc="-5" dirty="0">
                <a:latin typeface="Times New Roman"/>
                <a:cs typeface="Times New Roman"/>
              </a:rPr>
              <a:t>Introduction</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Support</a:t>
            </a:r>
            <a:r>
              <a:rPr sz="1200" dirty="0">
                <a:latin typeface="Times New Roman"/>
                <a:cs typeface="Times New Roman"/>
              </a:rPr>
              <a:t> </a:t>
            </a:r>
            <a:r>
              <a:rPr sz="1200" spc="-5" dirty="0">
                <a:latin typeface="Times New Roman"/>
                <a:cs typeface="Times New Roman"/>
              </a:rPr>
              <a:t>Vector </a:t>
            </a:r>
            <a:r>
              <a:rPr sz="1200" spc="-285" dirty="0">
                <a:latin typeface="Times New Roman"/>
                <a:cs typeface="Times New Roman"/>
              </a:rPr>
              <a:t> </a:t>
            </a:r>
            <a:r>
              <a:rPr sz="1200" spc="-5" dirty="0">
                <a:latin typeface="Times New Roman"/>
                <a:cs typeface="Times New Roman"/>
              </a:rPr>
              <a:t>Machines and Other Kernel-based Learning Methods”, Cambridge </a:t>
            </a:r>
            <a:r>
              <a:rPr sz="1200" dirty="0">
                <a:latin typeface="Times New Roman"/>
                <a:cs typeface="Times New Roman"/>
              </a:rPr>
              <a:t>University </a:t>
            </a:r>
            <a:r>
              <a:rPr sz="1200" spc="5" dirty="0">
                <a:latin typeface="Times New Roman"/>
                <a:cs typeface="Times New Roman"/>
              </a:rPr>
              <a:t> </a:t>
            </a:r>
            <a:r>
              <a:rPr sz="1200" spc="-5" dirty="0">
                <a:latin typeface="Times New Roman"/>
                <a:cs typeface="Times New Roman"/>
              </a:rPr>
              <a:t>Press, March</a:t>
            </a:r>
            <a:r>
              <a:rPr sz="1200" dirty="0">
                <a:latin typeface="Times New Roman"/>
                <a:cs typeface="Times New Roman"/>
              </a:rPr>
              <a:t> 2000</a:t>
            </a:r>
          </a:p>
          <a:p>
            <a:pPr marL="330200" indent="-292735" algn="just">
              <a:lnSpc>
                <a:spcPct val="100000"/>
              </a:lnSpc>
              <a:spcBef>
                <a:spcPts val="710"/>
              </a:spcBef>
              <a:buAutoNum type="arabicPlain" startAt="23"/>
              <a:tabLst>
                <a:tab pos="330835" algn="l"/>
              </a:tabLst>
            </a:pPr>
            <a:r>
              <a:rPr sz="1200" dirty="0">
                <a:latin typeface="Times New Roman"/>
                <a:cs typeface="Times New Roman"/>
              </a:rPr>
              <a:t>“  </a:t>
            </a:r>
            <a:r>
              <a:rPr sz="1200" spc="260" dirty="0">
                <a:latin typeface="Times New Roman"/>
                <a:cs typeface="Times New Roman"/>
              </a:rPr>
              <a:t> </a:t>
            </a:r>
            <a:r>
              <a:rPr sz="1200" spc="-5" dirty="0">
                <a:latin typeface="Times New Roman"/>
                <a:cs typeface="Times New Roman"/>
              </a:rPr>
              <a:t>An</a:t>
            </a:r>
            <a:r>
              <a:rPr sz="1200" spc="875" dirty="0">
                <a:latin typeface="Times New Roman"/>
                <a:cs typeface="Times New Roman"/>
              </a:rPr>
              <a:t> </a:t>
            </a:r>
            <a:r>
              <a:rPr sz="1200" spc="-5" dirty="0">
                <a:latin typeface="Times New Roman"/>
                <a:cs typeface="Times New Roman"/>
              </a:rPr>
              <a:t>Introduction</a:t>
            </a:r>
            <a:r>
              <a:rPr sz="1200" spc="865" dirty="0">
                <a:latin typeface="Times New Roman"/>
                <a:cs typeface="Times New Roman"/>
              </a:rPr>
              <a:t> </a:t>
            </a:r>
            <a:r>
              <a:rPr sz="1200" dirty="0">
                <a:latin typeface="Times New Roman"/>
                <a:cs typeface="Times New Roman"/>
              </a:rPr>
              <a:t>to  </a:t>
            </a:r>
            <a:r>
              <a:rPr sz="1200" spc="265" dirty="0">
                <a:latin typeface="Times New Roman"/>
                <a:cs typeface="Times New Roman"/>
              </a:rPr>
              <a:t> </a:t>
            </a:r>
            <a:r>
              <a:rPr sz="1200" spc="-5" dirty="0">
                <a:latin typeface="Times New Roman"/>
                <a:cs typeface="Times New Roman"/>
              </a:rPr>
              <a:t>Python”,</a:t>
            </a:r>
            <a:r>
              <a:rPr sz="1200" spc="865" dirty="0">
                <a:latin typeface="Times New Roman"/>
                <a:cs typeface="Times New Roman"/>
              </a:rPr>
              <a:t> </a:t>
            </a:r>
            <a:r>
              <a:rPr sz="1200" dirty="0">
                <a:latin typeface="Times New Roman"/>
                <a:cs typeface="Times New Roman"/>
              </a:rPr>
              <a:t>v3.4.1,  </a:t>
            </a:r>
            <a:r>
              <a:rPr sz="1200" spc="275" dirty="0">
                <a:latin typeface="Times New Roman"/>
                <a:cs typeface="Times New Roman"/>
              </a:rPr>
              <a:t> </a:t>
            </a:r>
            <a:r>
              <a:rPr sz="1200" dirty="0">
                <a:latin typeface="Times New Roman"/>
                <a:cs typeface="Times New Roman"/>
              </a:rPr>
              <a:t>2015  </a:t>
            </a:r>
            <a:r>
              <a:rPr sz="1200" spc="260" dirty="0">
                <a:latin typeface="Times New Roman"/>
                <a:cs typeface="Times New Roman"/>
              </a:rPr>
              <a:t> </a:t>
            </a:r>
            <a:r>
              <a:rPr sz="1200" spc="-5" dirty="0">
                <a:latin typeface="Times New Roman"/>
                <a:cs typeface="Times New Roman"/>
              </a:rPr>
              <a:t>[Online],</a:t>
            </a:r>
            <a:r>
              <a:rPr sz="1200" spc="865" dirty="0">
                <a:latin typeface="Times New Roman"/>
                <a:cs typeface="Times New Roman"/>
              </a:rPr>
              <a:t> </a:t>
            </a:r>
            <a:r>
              <a:rPr sz="1200" spc="-5" dirty="0">
                <a:latin typeface="Times New Roman"/>
                <a:cs typeface="Times New Roman"/>
              </a:rPr>
              <a:t>Available:</a:t>
            </a:r>
            <a:endParaRPr sz="1200" dirty="0">
              <a:latin typeface="Times New Roman"/>
              <a:cs typeface="Times New Roman"/>
            </a:endParaRPr>
          </a:p>
          <a:p>
            <a:pPr marL="266700" algn="just">
              <a:lnSpc>
                <a:spcPct val="100000"/>
              </a:lnSpc>
              <a:spcBef>
                <a:spcPts val="550"/>
              </a:spcBef>
            </a:pPr>
            <a:r>
              <a:rPr sz="1200" u="sng" spc="-5" dirty="0">
                <a:solidFill>
                  <a:srgbClr val="0000FF"/>
                </a:solidFill>
                <a:uFill>
                  <a:solidFill>
                    <a:srgbClr val="0000FF"/>
                  </a:solidFill>
                </a:uFill>
                <a:latin typeface="Times New Roman"/>
                <a:cs typeface="Times New Roman"/>
              </a:rPr>
              <a:t>https://docs.python.org</a:t>
            </a:r>
            <a:r>
              <a:rPr sz="1200" u="sng" spc="5" dirty="0">
                <a:solidFill>
                  <a:srgbClr val="0000FF"/>
                </a:solidFill>
                <a:uFill>
                  <a:solidFill>
                    <a:srgbClr val="0000FF"/>
                  </a:solidFill>
                </a:uFill>
                <a:latin typeface="Times New Roman"/>
                <a:cs typeface="Times New Roman"/>
              </a:rPr>
              <a:t> </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60" y="473075"/>
            <a:ext cx="7569200" cy="411651"/>
          </a:xfrm>
          <a:prstGeom prst="rect">
            <a:avLst/>
          </a:prstGeom>
        </p:spPr>
        <p:txBody>
          <a:bodyPr vert="horz" wrap="square" lIns="0" tIns="11430" rIns="0" bIns="0" rtlCol="0">
            <a:spAutoFit/>
          </a:bodyPr>
          <a:lstStyle/>
          <a:p>
            <a:pPr marL="12700" algn="ctr">
              <a:lnSpc>
                <a:spcPct val="100000"/>
              </a:lnSpc>
              <a:spcBef>
                <a:spcPts val="90"/>
              </a:spcBef>
            </a:pPr>
            <a:r>
              <a:rPr sz="2600" b="1" u="none" spc="-40" dirty="0">
                <a:solidFill>
                  <a:schemeClr val="tx1"/>
                </a:solidFill>
                <a:latin typeface="Times New Roman" pitchFamily="18" charset="0"/>
                <a:cs typeface="Times New Roman" pitchFamily="18" charset="0"/>
              </a:rPr>
              <a:t>A</a:t>
            </a:r>
            <a:r>
              <a:rPr sz="2600" b="1" u="none" spc="20" dirty="0">
                <a:solidFill>
                  <a:schemeClr val="tx1"/>
                </a:solidFill>
                <a:latin typeface="Times New Roman" pitchFamily="18" charset="0"/>
                <a:cs typeface="Times New Roman" pitchFamily="18" charset="0"/>
              </a:rPr>
              <a:t>C</a:t>
            </a:r>
            <a:r>
              <a:rPr sz="2600" b="1" u="none" spc="15" dirty="0">
                <a:solidFill>
                  <a:schemeClr val="tx1"/>
                </a:solidFill>
                <a:latin typeface="Times New Roman" pitchFamily="18" charset="0"/>
                <a:cs typeface="Times New Roman" pitchFamily="18" charset="0"/>
              </a:rPr>
              <a:t>K</a:t>
            </a:r>
            <a:r>
              <a:rPr sz="2600" b="1" u="none" spc="20" dirty="0">
                <a:solidFill>
                  <a:schemeClr val="tx1"/>
                </a:solidFill>
                <a:latin typeface="Times New Roman" pitchFamily="18" charset="0"/>
                <a:cs typeface="Times New Roman" pitchFamily="18" charset="0"/>
              </a:rPr>
              <a:t>N</a:t>
            </a:r>
            <a:r>
              <a:rPr sz="2600" b="1" u="none" spc="-5" dirty="0">
                <a:solidFill>
                  <a:schemeClr val="tx1"/>
                </a:solidFill>
                <a:latin typeface="Times New Roman" pitchFamily="18" charset="0"/>
                <a:cs typeface="Times New Roman" pitchFamily="18" charset="0"/>
              </a:rPr>
              <a:t>O</a:t>
            </a:r>
            <a:r>
              <a:rPr sz="2600" b="1" u="none" spc="20" dirty="0">
                <a:solidFill>
                  <a:schemeClr val="tx1"/>
                </a:solidFill>
                <a:latin typeface="Times New Roman" pitchFamily="18" charset="0"/>
                <a:cs typeface="Times New Roman" pitchFamily="18" charset="0"/>
              </a:rPr>
              <a:t>W</a:t>
            </a:r>
            <a:r>
              <a:rPr sz="2600" b="1" u="none" spc="15" dirty="0">
                <a:solidFill>
                  <a:schemeClr val="tx1"/>
                </a:solidFill>
                <a:latin typeface="Times New Roman" pitchFamily="18" charset="0"/>
                <a:cs typeface="Times New Roman" pitchFamily="18" charset="0"/>
              </a:rPr>
              <a:t>L</a:t>
            </a:r>
            <a:r>
              <a:rPr sz="2600" b="1" u="none" spc="35" dirty="0">
                <a:solidFill>
                  <a:schemeClr val="tx1"/>
                </a:solidFill>
                <a:latin typeface="Times New Roman" pitchFamily="18" charset="0"/>
                <a:cs typeface="Times New Roman" pitchFamily="18" charset="0"/>
              </a:rPr>
              <a:t>E</a:t>
            </a:r>
            <a:r>
              <a:rPr sz="2600" b="1" u="none" dirty="0">
                <a:solidFill>
                  <a:schemeClr val="tx1"/>
                </a:solidFill>
                <a:latin typeface="Times New Roman" pitchFamily="18" charset="0"/>
                <a:cs typeface="Times New Roman" pitchFamily="18" charset="0"/>
              </a:rPr>
              <a:t>D</a:t>
            </a:r>
            <a:r>
              <a:rPr sz="2600" b="1" u="none" spc="40" dirty="0">
                <a:solidFill>
                  <a:schemeClr val="tx1"/>
                </a:solidFill>
                <a:latin typeface="Times New Roman" pitchFamily="18" charset="0"/>
                <a:cs typeface="Times New Roman" pitchFamily="18" charset="0"/>
              </a:rPr>
              <a:t>G</a:t>
            </a:r>
            <a:r>
              <a:rPr sz="2600" b="1" u="none" spc="10" dirty="0">
                <a:solidFill>
                  <a:schemeClr val="tx1"/>
                </a:solidFill>
                <a:latin typeface="Times New Roman" pitchFamily="18" charset="0"/>
                <a:cs typeface="Times New Roman" pitchFamily="18" charset="0"/>
              </a:rPr>
              <a:t>E</a:t>
            </a:r>
            <a:r>
              <a:rPr sz="2600" b="1" u="none" spc="20" dirty="0">
                <a:solidFill>
                  <a:schemeClr val="tx1"/>
                </a:solidFill>
                <a:latin typeface="Times New Roman" pitchFamily="18" charset="0"/>
                <a:cs typeface="Times New Roman" pitchFamily="18" charset="0"/>
              </a:rPr>
              <a:t>N</a:t>
            </a:r>
            <a:r>
              <a:rPr sz="2600" b="1" u="none" spc="10" dirty="0">
                <a:solidFill>
                  <a:schemeClr val="tx1"/>
                </a:solidFill>
                <a:latin typeface="Times New Roman" pitchFamily="18" charset="0"/>
                <a:cs typeface="Times New Roman" pitchFamily="18" charset="0"/>
              </a:rPr>
              <a:t>E</a:t>
            </a:r>
            <a:r>
              <a:rPr sz="2600" b="1" u="none" spc="45" dirty="0">
                <a:solidFill>
                  <a:schemeClr val="tx1"/>
                </a:solidFill>
                <a:latin typeface="Times New Roman" pitchFamily="18" charset="0"/>
                <a:cs typeface="Times New Roman" pitchFamily="18" charset="0"/>
              </a:rPr>
              <a:t>N</a:t>
            </a:r>
            <a:r>
              <a:rPr sz="2600" b="1" u="none" spc="-5" dirty="0">
                <a:solidFill>
                  <a:schemeClr val="tx1"/>
                </a:solidFill>
                <a:latin typeface="Times New Roman" pitchFamily="18" charset="0"/>
                <a:cs typeface="Times New Roman" pitchFamily="18" charset="0"/>
              </a:rPr>
              <a:t>T</a:t>
            </a:r>
            <a:endParaRPr sz="2600" b="1" dirty="0">
              <a:solidFill>
                <a:schemeClr val="tx1"/>
              </a:solidFill>
              <a:latin typeface="Times New Roman" pitchFamily="18" charset="0"/>
              <a:cs typeface="Times New Roman" pitchFamily="18" charset="0"/>
            </a:endParaRPr>
          </a:p>
        </p:txBody>
      </p:sp>
      <p:sp>
        <p:nvSpPr>
          <p:cNvPr id="4" name="object 4"/>
          <p:cNvSpPr txBox="1"/>
          <p:nvPr/>
        </p:nvSpPr>
        <p:spPr>
          <a:xfrm>
            <a:off x="736601" y="1287834"/>
            <a:ext cx="5897260" cy="7202741"/>
          </a:xfrm>
          <a:prstGeom prst="rect">
            <a:avLst/>
          </a:prstGeom>
        </p:spPr>
        <p:txBody>
          <a:bodyPr vert="horz" wrap="square" lIns="0" tIns="11430" rIns="0" bIns="0" rtlCol="0">
            <a:spAutoFit/>
          </a:bodyPr>
          <a:lstStyle/>
          <a:p>
            <a:pPr marL="12700" marR="5080" algn="just">
              <a:lnSpc>
                <a:spcPct val="116700"/>
              </a:lnSpc>
              <a:spcBef>
                <a:spcPts val="90"/>
              </a:spcBef>
            </a:pPr>
            <a:r>
              <a:rPr sz="1600" spc="5" dirty="0">
                <a:latin typeface="Times New Roman" pitchFamily="18" charset="0"/>
                <a:cs typeface="Times New Roman" pitchFamily="18" charset="0"/>
              </a:rPr>
              <a:t>We </a:t>
            </a:r>
            <a:r>
              <a:rPr sz="1600" spc="-5" dirty="0">
                <a:latin typeface="Times New Roman" pitchFamily="18" charset="0"/>
                <a:cs typeface="Times New Roman" pitchFamily="18" charset="0"/>
              </a:rPr>
              <a:t>bow with respect to </a:t>
            </a:r>
            <a:r>
              <a:rPr sz="1600" dirty="0">
                <a:latin typeface="Times New Roman" pitchFamily="18" charset="0"/>
                <a:cs typeface="Times New Roman" pitchFamily="18" charset="0"/>
              </a:rPr>
              <a:t>almighty and </a:t>
            </a:r>
            <a:r>
              <a:rPr sz="1600" spc="-5" dirty="0">
                <a:latin typeface="Times New Roman" pitchFamily="18" charset="0"/>
                <a:cs typeface="Times New Roman" pitchFamily="18" charset="0"/>
              </a:rPr>
              <a:t>being on </a:t>
            </a:r>
            <a:r>
              <a:rPr sz="1600" dirty="0">
                <a:latin typeface="Times New Roman" pitchFamily="18" charset="0"/>
                <a:cs typeface="Times New Roman" pitchFamily="18" charset="0"/>
              </a:rPr>
              <a:t>who </a:t>
            </a:r>
            <a:r>
              <a:rPr sz="1600" spc="-5" dirty="0">
                <a:latin typeface="Times New Roman" pitchFamily="18" charset="0"/>
                <a:cs typeface="Times New Roman" pitchFamily="18" charset="0"/>
              </a:rPr>
              <a:t>is the sustainrer of </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nature, </a:t>
            </a:r>
            <a:r>
              <a:rPr sz="1600" spc="-5" dirty="0">
                <a:latin typeface="Times New Roman" pitchFamily="18" charset="0"/>
                <a:cs typeface="Times New Roman" pitchFamily="18" charset="0"/>
              </a:rPr>
              <a:t>always </a:t>
            </a:r>
            <a:r>
              <a:rPr sz="1600" dirty="0">
                <a:latin typeface="Times New Roman" pitchFamily="18" charset="0"/>
                <a:cs typeface="Times New Roman" pitchFamily="18" charset="0"/>
              </a:rPr>
              <a:t>gave a </a:t>
            </a:r>
            <a:r>
              <a:rPr sz="1600" spc="-5" dirty="0">
                <a:latin typeface="Times New Roman" pitchFamily="18" charset="0"/>
                <a:cs typeface="Times New Roman" pitchFamily="18" charset="0"/>
              </a:rPr>
              <a:t>lot of ardours for</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the completion of </a:t>
            </a:r>
            <a:r>
              <a:rPr sz="1600" spc="-10" dirty="0">
                <a:latin typeface="Times New Roman" pitchFamily="18" charset="0"/>
                <a:cs typeface="Times New Roman" pitchFamily="18" charset="0"/>
              </a:rPr>
              <a:t>this </a:t>
            </a:r>
            <a:r>
              <a:rPr sz="1600" spc="-5" dirty="0">
                <a:latin typeface="Times New Roman" pitchFamily="18" charset="0"/>
                <a:cs typeface="Times New Roman" pitchFamily="18" charset="0"/>
              </a:rPr>
              <a:t>project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work.</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We</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pay</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our</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sincere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regards</a:t>
            </a:r>
            <a:r>
              <a:rPr sz="1600" dirty="0">
                <a:latin typeface="Times New Roman" pitchFamily="18" charset="0"/>
                <a:cs typeface="Times New Roman" pitchFamily="18" charset="0"/>
              </a:rPr>
              <a:t> and</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gratitude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our</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respected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Director</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Prof.</a:t>
            </a:r>
            <a:r>
              <a:rPr sz="1600" spc="20" dirty="0">
                <a:latin typeface="Times New Roman" pitchFamily="18" charset="0"/>
                <a:cs typeface="Times New Roman" pitchFamily="18" charset="0"/>
              </a:rPr>
              <a:t> </a:t>
            </a:r>
            <a:r>
              <a:rPr sz="1600" dirty="0">
                <a:latin typeface="Times New Roman" pitchFamily="18" charset="0"/>
                <a:cs typeface="Times New Roman" pitchFamily="18" charset="0"/>
              </a:rPr>
              <a:t>Ramapati</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Mishra</a:t>
            </a:r>
            <a:r>
              <a:rPr sz="1600" spc="20" dirty="0">
                <a:latin typeface="Times New Roman" pitchFamily="18" charset="0"/>
                <a:cs typeface="Times New Roman" pitchFamily="18" charset="0"/>
              </a:rPr>
              <a:t> </a:t>
            </a:r>
            <a:r>
              <a:rPr sz="1600" dirty="0">
                <a:latin typeface="Times New Roman" pitchFamily="18" charset="0"/>
                <a:cs typeface="Times New Roman" pitchFamily="18" charset="0"/>
              </a:rPr>
              <a:t>,</a:t>
            </a:r>
            <a:r>
              <a:rPr sz="1600" spc="25" dirty="0">
                <a:latin typeface="Times New Roman" pitchFamily="18" charset="0"/>
                <a:cs typeface="Times New Roman" pitchFamily="18" charset="0"/>
              </a:rPr>
              <a:t> </a:t>
            </a:r>
            <a:r>
              <a:rPr sz="1600" spc="-15" dirty="0">
                <a:latin typeface="Times New Roman" pitchFamily="18" charset="0"/>
                <a:cs typeface="Times New Roman" pitchFamily="18" charset="0"/>
              </a:rPr>
              <a:t>IET</a:t>
            </a:r>
            <a:r>
              <a:rPr sz="1600" spc="40" dirty="0">
                <a:latin typeface="Times New Roman" pitchFamily="18" charset="0"/>
                <a:cs typeface="Times New Roman" pitchFamily="18" charset="0"/>
              </a:rPr>
              <a:t> </a:t>
            </a:r>
            <a:r>
              <a:rPr sz="1600" spc="-5" dirty="0">
                <a:latin typeface="Times New Roman" pitchFamily="18" charset="0"/>
                <a:cs typeface="Times New Roman" pitchFamily="18" charset="0"/>
              </a:rPr>
              <a:t>Dr.</a:t>
            </a:r>
            <a:r>
              <a:rPr sz="1600" spc="20" dirty="0">
                <a:latin typeface="Times New Roman" pitchFamily="18" charset="0"/>
                <a:cs typeface="Times New Roman" pitchFamily="18" charset="0"/>
              </a:rPr>
              <a:t> </a:t>
            </a:r>
            <a:r>
              <a:rPr sz="1600" spc="-5" dirty="0">
                <a:latin typeface="Times New Roman" pitchFamily="18" charset="0"/>
                <a:cs typeface="Times New Roman" pitchFamily="18" charset="0"/>
              </a:rPr>
              <a:t>R.</a:t>
            </a:r>
            <a:r>
              <a:rPr sz="1600" spc="20" dirty="0">
                <a:latin typeface="Times New Roman" pitchFamily="18" charset="0"/>
                <a:cs typeface="Times New Roman" pitchFamily="18" charset="0"/>
              </a:rPr>
              <a:t> </a:t>
            </a:r>
            <a:r>
              <a:rPr sz="1600" spc="-15" dirty="0">
                <a:latin typeface="Times New Roman" pitchFamily="18" charset="0"/>
                <a:cs typeface="Times New Roman" pitchFamily="18" charset="0"/>
              </a:rPr>
              <a:t>M.</a:t>
            </a:r>
            <a:r>
              <a:rPr sz="1600" spc="30" dirty="0">
                <a:latin typeface="Times New Roman" pitchFamily="18" charset="0"/>
                <a:cs typeface="Times New Roman" pitchFamily="18" charset="0"/>
              </a:rPr>
              <a:t> </a:t>
            </a:r>
            <a:r>
              <a:rPr sz="1600" dirty="0">
                <a:latin typeface="Times New Roman" pitchFamily="18" charset="0"/>
                <a:cs typeface="Times New Roman" pitchFamily="18" charset="0"/>
              </a:rPr>
              <a:t>L.</a:t>
            </a:r>
            <a:r>
              <a:rPr sz="1600" spc="345" dirty="0">
                <a:latin typeface="Times New Roman" pitchFamily="18" charset="0"/>
                <a:cs typeface="Times New Roman" pitchFamily="18" charset="0"/>
              </a:rPr>
              <a:t> </a:t>
            </a:r>
            <a:r>
              <a:rPr sz="1600" dirty="0">
                <a:latin typeface="Times New Roman" pitchFamily="18" charset="0"/>
                <a:cs typeface="Times New Roman" pitchFamily="18" charset="0"/>
              </a:rPr>
              <a:t>Avadh</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University</a:t>
            </a:r>
            <a:endParaRPr sz="1600" dirty="0">
              <a:latin typeface="Times New Roman" pitchFamily="18" charset="0"/>
              <a:cs typeface="Times New Roman" pitchFamily="18" charset="0"/>
            </a:endParaRPr>
          </a:p>
          <a:p>
            <a:pPr marL="12700" marR="6350" algn="just">
              <a:lnSpc>
                <a:spcPct val="116300"/>
              </a:lnSpc>
              <a:spcBef>
                <a:spcPts val="25"/>
              </a:spcBef>
            </a:pPr>
            <a:r>
              <a:rPr sz="1600" spc="-5" dirty="0">
                <a:latin typeface="Times New Roman" pitchFamily="18" charset="0"/>
                <a:cs typeface="Times New Roman" pitchFamily="18" charset="0"/>
              </a:rPr>
              <a:t>,Ayodhya,</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for</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providing</a:t>
            </a:r>
            <a:r>
              <a:rPr sz="1600" spc="-5" dirty="0">
                <a:latin typeface="Times New Roman" pitchFamily="18" charset="0"/>
                <a:cs typeface="Times New Roman" pitchFamily="18" charset="0"/>
              </a:rPr>
              <a:t> due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attention</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development</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350" dirty="0">
                <a:latin typeface="Times New Roman" pitchFamily="18" charset="0"/>
                <a:cs typeface="Times New Roman" pitchFamily="18" charset="0"/>
              </a:rPr>
              <a:t> </a:t>
            </a:r>
            <a:r>
              <a:rPr sz="1600" spc="5" dirty="0">
                <a:latin typeface="Times New Roman" pitchFamily="18" charset="0"/>
                <a:cs typeface="Times New Roman" pitchFamily="18" charset="0"/>
              </a:rPr>
              <a:t>our </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college </a:t>
            </a:r>
            <a:r>
              <a:rPr sz="1600" dirty="0">
                <a:latin typeface="Times New Roman" pitchFamily="18" charset="0"/>
                <a:cs typeface="Times New Roman" pitchFamily="18" charset="0"/>
              </a:rPr>
              <a:t>and </a:t>
            </a:r>
            <a:r>
              <a:rPr sz="1600" spc="-5" dirty="0">
                <a:latin typeface="Times New Roman" pitchFamily="18" charset="0"/>
                <a:cs typeface="Times New Roman" pitchFamily="18" charset="0"/>
              </a:rPr>
              <a:t>Lab.</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Faculty</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which</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enabled</a:t>
            </a:r>
            <a:r>
              <a:rPr sz="1600" dirty="0">
                <a:latin typeface="Times New Roman" pitchFamily="18" charset="0"/>
                <a:cs typeface="Times New Roman" pitchFamily="18" charset="0"/>
              </a:rPr>
              <a:t> us </a:t>
            </a:r>
            <a:r>
              <a:rPr sz="1600" spc="-5" dirty="0">
                <a:latin typeface="Times New Roman" pitchFamily="18" charset="0"/>
                <a:cs typeface="Times New Roman" pitchFamily="18" charset="0"/>
              </a:rPr>
              <a:t>to</a:t>
            </a:r>
            <a:r>
              <a:rPr sz="1600" spc="350" dirty="0">
                <a:latin typeface="Times New Roman" pitchFamily="18" charset="0"/>
                <a:cs typeface="Times New Roman" pitchFamily="18" charset="0"/>
              </a:rPr>
              <a:t> </a:t>
            </a:r>
            <a:r>
              <a:rPr sz="1600" spc="-5" dirty="0">
                <a:latin typeface="Times New Roman" pitchFamily="18" charset="0"/>
                <a:cs typeface="Times New Roman" pitchFamily="18" charset="0"/>
              </a:rPr>
              <a:t>complete </a:t>
            </a:r>
            <a:r>
              <a:rPr sz="1600" spc="5" dirty="0">
                <a:latin typeface="Times New Roman" pitchFamily="18" charset="0"/>
                <a:cs typeface="Times New Roman" pitchFamily="18" charset="0"/>
              </a:rPr>
              <a:t>our </a:t>
            </a:r>
            <a:r>
              <a:rPr sz="1600" spc="-5" dirty="0">
                <a:latin typeface="Times New Roman" pitchFamily="18" charset="0"/>
                <a:cs typeface="Times New Roman" pitchFamily="18" charset="0"/>
              </a:rPr>
              <a:t>project </a:t>
            </a:r>
            <a:r>
              <a:rPr sz="1600" dirty="0">
                <a:latin typeface="Times New Roman" pitchFamily="18" charset="0"/>
                <a:cs typeface="Times New Roman" pitchFamily="18" charset="0"/>
              </a:rPr>
              <a:t> work</a:t>
            </a:r>
            <a:r>
              <a:rPr sz="1600" spc="-15" dirty="0">
                <a:latin typeface="Times New Roman" pitchFamily="18" charset="0"/>
                <a:cs typeface="Times New Roman" pitchFamily="18" charset="0"/>
              </a:rPr>
              <a:t> </a:t>
            </a:r>
            <a:r>
              <a:rPr sz="1600" dirty="0">
                <a:latin typeface="Times New Roman" pitchFamily="18" charset="0"/>
                <a:cs typeface="Times New Roman" pitchFamily="18" charset="0"/>
              </a:rPr>
              <a:t>.</a:t>
            </a:r>
          </a:p>
          <a:p>
            <a:pPr>
              <a:lnSpc>
                <a:spcPct val="100000"/>
              </a:lnSpc>
            </a:pPr>
            <a:endParaRPr sz="1600" dirty="0">
              <a:latin typeface="Times New Roman" pitchFamily="18" charset="0"/>
              <a:cs typeface="Times New Roman" pitchFamily="18" charset="0"/>
            </a:endParaRPr>
          </a:p>
          <a:p>
            <a:pPr>
              <a:lnSpc>
                <a:spcPct val="100000"/>
              </a:lnSpc>
              <a:spcBef>
                <a:spcPts val="25"/>
              </a:spcBef>
            </a:pPr>
            <a:endParaRPr sz="1900" dirty="0">
              <a:latin typeface="Times New Roman" pitchFamily="18" charset="0"/>
              <a:cs typeface="Times New Roman" pitchFamily="18" charset="0"/>
            </a:endParaRPr>
          </a:p>
          <a:p>
            <a:pPr marL="12700" marR="6350" algn="just">
              <a:lnSpc>
                <a:spcPct val="116300"/>
              </a:lnSpc>
            </a:pPr>
            <a:r>
              <a:rPr sz="1600" spc="-5" dirty="0">
                <a:latin typeface="Times New Roman" pitchFamily="18" charset="0"/>
                <a:cs typeface="Times New Roman" pitchFamily="18" charset="0"/>
              </a:rPr>
              <a:t>This of all, </a:t>
            </a:r>
            <a:r>
              <a:rPr sz="1600" dirty="0">
                <a:latin typeface="Times New Roman" pitchFamily="18" charset="0"/>
                <a:cs typeface="Times New Roman" pitchFamily="18" charset="0"/>
              </a:rPr>
              <a:t>we express </a:t>
            </a:r>
            <a:r>
              <a:rPr sz="1600" spc="-5" dirty="0">
                <a:latin typeface="Times New Roman" pitchFamily="18" charset="0"/>
                <a:cs typeface="Times New Roman" pitchFamily="18" charset="0"/>
              </a:rPr>
              <a:t>our gratitude </a:t>
            </a:r>
            <a:r>
              <a:rPr sz="1600" spc="5" dirty="0">
                <a:latin typeface="Times New Roman" pitchFamily="18" charset="0"/>
                <a:cs typeface="Times New Roman" pitchFamily="18" charset="0"/>
              </a:rPr>
              <a:t>to </a:t>
            </a:r>
            <a:r>
              <a:rPr sz="1600" spc="-5" dirty="0">
                <a:latin typeface="Times New Roman" pitchFamily="18" charset="0"/>
                <a:cs typeface="Times New Roman" pitchFamily="18" charset="0"/>
              </a:rPr>
              <a:t>our respected guide </a:t>
            </a:r>
            <a:r>
              <a:rPr sz="1600" dirty="0">
                <a:latin typeface="Times New Roman" pitchFamily="18" charset="0"/>
                <a:cs typeface="Times New Roman" pitchFamily="18" charset="0"/>
              </a:rPr>
              <a:t>Er. </a:t>
            </a:r>
            <a:r>
              <a:rPr lang="en-IN" sz="1600" b="1"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Piyush</a:t>
            </a:r>
            <a:r>
              <a:rPr lang="en-IN" sz="1600" b="1" dirty="0">
                <a:latin typeface="Times New Roman" pitchFamily="18" charset="0"/>
                <a:cs typeface="Times New Roman" pitchFamily="18" charset="0"/>
              </a:rPr>
              <a:t> </a:t>
            </a:r>
            <a:r>
              <a:rPr lang="en-IN" sz="1600" dirty="0">
                <a:latin typeface="Times New Roman" pitchFamily="18" charset="0"/>
                <a:cs typeface="Times New Roman" pitchFamily="18" charset="0"/>
              </a:rPr>
              <a:t>Rai</a:t>
            </a:r>
            <a:r>
              <a:rPr sz="1600" dirty="0" smtClean="0">
                <a:latin typeface="Times New Roman" pitchFamily="18" charset="0"/>
                <a:cs typeface="Times New Roman" pitchFamily="18" charset="0"/>
              </a:rPr>
              <a:t> </a:t>
            </a:r>
            <a:r>
              <a:rPr sz="1600" spc="-5" dirty="0" smtClean="0">
                <a:latin typeface="Times New Roman" pitchFamily="18" charset="0"/>
                <a:cs typeface="Times New Roman" pitchFamily="18" charset="0"/>
              </a:rPr>
              <a:t> </a:t>
            </a:r>
            <a:r>
              <a:rPr sz="1600" spc="-5" dirty="0">
                <a:latin typeface="Times New Roman" pitchFamily="18" charset="0"/>
                <a:cs typeface="Times New Roman" pitchFamily="18" charset="0"/>
              </a:rPr>
              <a:t>(Assistant Professor </a:t>
            </a:r>
            <a:r>
              <a:rPr sz="1600" dirty="0">
                <a:latin typeface="Times New Roman" pitchFamily="18" charset="0"/>
                <a:cs typeface="Times New Roman" pitchFamily="18" charset="0"/>
              </a:rPr>
              <a:t>C.S.E)</a:t>
            </a:r>
            <a:r>
              <a:rPr sz="1600" spc="5" dirty="0">
                <a:latin typeface="Times New Roman" pitchFamily="18" charset="0"/>
                <a:cs typeface="Times New Roman" pitchFamily="18" charset="0"/>
              </a:rPr>
              <a:t> </a:t>
            </a:r>
            <a:r>
              <a:rPr sz="1600" dirty="0">
                <a:latin typeface="Times New Roman" pitchFamily="18" charset="0"/>
                <a:cs typeface="Times New Roman" pitchFamily="18" charset="0"/>
              </a:rPr>
              <a:t>IET </a:t>
            </a:r>
            <a:r>
              <a:rPr sz="1600" spc="-5" dirty="0">
                <a:latin typeface="Times New Roman" pitchFamily="18" charset="0"/>
                <a:cs typeface="Times New Roman" pitchFamily="18" charset="0"/>
              </a:rPr>
              <a:t>Dr. R. M. </a:t>
            </a:r>
            <a:r>
              <a:rPr sz="1600" dirty="0">
                <a:latin typeface="Times New Roman" pitchFamily="18" charset="0"/>
                <a:cs typeface="Times New Roman" pitchFamily="18" charset="0"/>
              </a:rPr>
              <a:t>L. Avadh </a:t>
            </a:r>
            <a:r>
              <a:rPr sz="1600" spc="-5" dirty="0">
                <a:latin typeface="Times New Roman" pitchFamily="18" charset="0"/>
                <a:cs typeface="Times New Roman" pitchFamily="18" charset="0"/>
              </a:rPr>
              <a:t>University, </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Ayodhya,</a:t>
            </a:r>
            <a:r>
              <a:rPr sz="1600" dirty="0">
                <a:latin typeface="Times New Roman" pitchFamily="18" charset="0"/>
                <a:cs typeface="Times New Roman" pitchFamily="18" charset="0"/>
              </a:rPr>
              <a:t> whose</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encouragement</a:t>
            </a:r>
            <a:r>
              <a:rPr sz="1600" dirty="0">
                <a:latin typeface="Times New Roman" pitchFamily="18" charset="0"/>
                <a:cs typeface="Times New Roman" pitchFamily="18" charset="0"/>
              </a:rPr>
              <a:t> </a:t>
            </a:r>
            <a:r>
              <a:rPr sz="1600" spc="-10" dirty="0">
                <a:latin typeface="Times New Roman" pitchFamily="18" charset="0"/>
                <a:cs typeface="Times New Roman" pitchFamily="18" charset="0"/>
              </a:rPr>
              <a:t>and</a:t>
            </a:r>
            <a:r>
              <a:rPr sz="1600" spc="-5" dirty="0">
                <a:latin typeface="Times New Roman" pitchFamily="18" charset="0"/>
                <a:cs typeface="Times New Roman" pitchFamily="18" charset="0"/>
              </a:rPr>
              <a:t> blessing</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have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always</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been</a:t>
            </a:r>
            <a:r>
              <a:rPr sz="1600" dirty="0">
                <a:latin typeface="Times New Roman" pitchFamily="18" charset="0"/>
                <a:cs typeface="Times New Roman" pitchFamily="18" charset="0"/>
              </a:rPr>
              <a:t> a </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source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of</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inspiration</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us</a:t>
            </a:r>
            <a:r>
              <a:rPr sz="1600" spc="-10" dirty="0">
                <a:latin typeface="Times New Roman" pitchFamily="18" charset="0"/>
                <a:cs typeface="Times New Roman" pitchFamily="18" charset="0"/>
              </a:rPr>
              <a:t> </a:t>
            </a:r>
            <a:r>
              <a:rPr sz="1600" dirty="0">
                <a:latin typeface="Times New Roman" pitchFamily="18" charset="0"/>
                <a:cs typeface="Times New Roman" pitchFamily="18" charset="0"/>
              </a:rPr>
              <a:t>for</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the</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ambition</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in</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our</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life.</a:t>
            </a:r>
            <a:endParaRPr sz="1600" dirty="0">
              <a:latin typeface="Times New Roman" pitchFamily="18" charset="0"/>
              <a:cs typeface="Times New Roman" pitchFamily="18" charset="0"/>
            </a:endParaRPr>
          </a:p>
          <a:p>
            <a:pPr>
              <a:lnSpc>
                <a:spcPct val="100000"/>
              </a:lnSpc>
            </a:pPr>
            <a:endParaRPr sz="1600" dirty="0">
              <a:latin typeface="Times New Roman" pitchFamily="18" charset="0"/>
              <a:cs typeface="Times New Roman" pitchFamily="18" charset="0"/>
            </a:endParaRPr>
          </a:p>
          <a:p>
            <a:pPr>
              <a:lnSpc>
                <a:spcPct val="100000"/>
              </a:lnSpc>
              <a:spcBef>
                <a:spcPts val="20"/>
              </a:spcBef>
            </a:pPr>
            <a:endParaRPr sz="1900" dirty="0">
              <a:latin typeface="Times New Roman" pitchFamily="18" charset="0"/>
              <a:cs typeface="Times New Roman" pitchFamily="18" charset="0"/>
            </a:endParaRPr>
          </a:p>
          <a:p>
            <a:pPr marL="12700" marR="10795" algn="just">
              <a:lnSpc>
                <a:spcPct val="116300"/>
              </a:lnSpc>
            </a:pPr>
            <a:r>
              <a:rPr sz="1600" spc="5" dirty="0">
                <a:latin typeface="Times New Roman" pitchFamily="18" charset="0"/>
                <a:cs typeface="Times New Roman" pitchFamily="18" charset="0"/>
              </a:rPr>
              <a:t>We </a:t>
            </a:r>
            <a:r>
              <a:rPr sz="1600" spc="-5" dirty="0">
                <a:latin typeface="Times New Roman" pitchFamily="18" charset="0"/>
                <a:cs typeface="Times New Roman" pitchFamily="18" charset="0"/>
              </a:rPr>
              <a:t>would</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express</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sincere</a:t>
            </a:r>
            <a:r>
              <a:rPr sz="1600" dirty="0">
                <a:latin typeface="Times New Roman" pitchFamily="18" charset="0"/>
                <a:cs typeface="Times New Roman" pitchFamily="18" charset="0"/>
              </a:rPr>
              <a:t> and</a:t>
            </a:r>
            <a:r>
              <a:rPr sz="1600" spc="5" dirty="0">
                <a:latin typeface="Times New Roman" pitchFamily="18" charset="0"/>
                <a:cs typeface="Times New Roman" pitchFamily="18" charset="0"/>
              </a:rPr>
              <a:t> </a:t>
            </a:r>
            <a:r>
              <a:rPr sz="1600" spc="-10" dirty="0">
                <a:latin typeface="Times New Roman" pitchFamily="18" charset="0"/>
                <a:cs typeface="Times New Roman" pitchFamily="18" charset="0"/>
              </a:rPr>
              <a:t>hearties</a:t>
            </a:r>
            <a:r>
              <a:rPr sz="1600" spc="-5" dirty="0">
                <a:latin typeface="Times New Roman" pitchFamily="18" charset="0"/>
                <a:cs typeface="Times New Roman" pitchFamily="18" charset="0"/>
              </a:rPr>
              <a:t> gratitude</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to</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him</a:t>
            </a:r>
            <a:r>
              <a:rPr sz="1600" dirty="0">
                <a:latin typeface="Times New Roman" pitchFamily="18" charset="0"/>
                <a:cs typeface="Times New Roman" pitchFamily="18" charset="0"/>
              </a:rPr>
              <a:t> </a:t>
            </a:r>
            <a:r>
              <a:rPr sz="1600" spc="-5" dirty="0">
                <a:latin typeface="Times New Roman" pitchFamily="18" charset="0"/>
                <a:cs typeface="Times New Roman" pitchFamily="18" charset="0"/>
              </a:rPr>
              <a:t>for </a:t>
            </a:r>
            <a:r>
              <a:rPr sz="1600" dirty="0">
                <a:latin typeface="Times New Roman" pitchFamily="18" charset="0"/>
                <a:cs typeface="Times New Roman" pitchFamily="18" charset="0"/>
              </a:rPr>
              <a:t>his </a:t>
            </a:r>
            <a:r>
              <a:rPr sz="1600" spc="5" dirty="0">
                <a:latin typeface="Times New Roman" pitchFamily="18" charset="0"/>
                <a:cs typeface="Times New Roman" pitchFamily="18" charset="0"/>
              </a:rPr>
              <a:t> </a:t>
            </a:r>
            <a:r>
              <a:rPr sz="1600" spc="-5" dirty="0">
                <a:latin typeface="Times New Roman" pitchFamily="18" charset="0"/>
                <a:cs typeface="Times New Roman" pitchFamily="18" charset="0"/>
              </a:rPr>
              <a:t>constant motivation </a:t>
            </a:r>
            <a:r>
              <a:rPr sz="1600" dirty="0">
                <a:latin typeface="Times New Roman" pitchFamily="18" charset="0"/>
                <a:cs typeface="Times New Roman" pitchFamily="18" charset="0"/>
              </a:rPr>
              <a:t>and </a:t>
            </a:r>
            <a:r>
              <a:rPr sz="1600" spc="-5" dirty="0">
                <a:latin typeface="Times New Roman" pitchFamily="18" charset="0"/>
                <a:cs typeface="Times New Roman" pitchFamily="18" charset="0"/>
              </a:rPr>
              <a:t>proper guidance during the entire tenure </a:t>
            </a:r>
            <a:r>
              <a:rPr sz="1600" spc="5" dirty="0">
                <a:latin typeface="Times New Roman" pitchFamily="18" charset="0"/>
                <a:cs typeface="Times New Roman" pitchFamily="18" charset="0"/>
              </a:rPr>
              <a:t>of </a:t>
            </a:r>
            <a:r>
              <a:rPr sz="1600" spc="10" dirty="0">
                <a:latin typeface="Times New Roman" pitchFamily="18" charset="0"/>
                <a:cs typeface="Times New Roman" pitchFamily="18" charset="0"/>
              </a:rPr>
              <a:t> </a:t>
            </a:r>
            <a:r>
              <a:rPr sz="1600" spc="-10" dirty="0">
                <a:latin typeface="Times New Roman" pitchFamily="18" charset="0"/>
                <a:cs typeface="Times New Roman" pitchFamily="18" charset="0"/>
              </a:rPr>
              <a:t>this</a:t>
            </a:r>
            <a:r>
              <a:rPr sz="1600" spc="-15" dirty="0">
                <a:latin typeface="Times New Roman" pitchFamily="18" charset="0"/>
                <a:cs typeface="Times New Roman" pitchFamily="18" charset="0"/>
              </a:rPr>
              <a:t> </a:t>
            </a:r>
            <a:r>
              <a:rPr sz="1600" spc="-5" dirty="0">
                <a:latin typeface="Times New Roman" pitchFamily="18" charset="0"/>
                <a:cs typeface="Times New Roman" pitchFamily="18" charset="0"/>
              </a:rPr>
              <a:t>project</a:t>
            </a:r>
            <a:r>
              <a:rPr sz="1600" spc="-10" dirty="0">
                <a:latin typeface="Times New Roman" pitchFamily="18" charset="0"/>
                <a:cs typeface="Times New Roman" pitchFamily="18" charset="0"/>
              </a:rPr>
              <a:t> </a:t>
            </a:r>
            <a:r>
              <a:rPr sz="1600" spc="-5" dirty="0">
                <a:latin typeface="Times New Roman" pitchFamily="18" charset="0"/>
                <a:cs typeface="Times New Roman" pitchFamily="18" charset="0"/>
              </a:rPr>
              <a:t>work.</a:t>
            </a:r>
            <a:endParaRPr sz="1600" dirty="0">
              <a:latin typeface="Times New Roman" pitchFamily="18" charset="0"/>
              <a:cs typeface="Times New Roman" pitchFamily="18" charset="0"/>
            </a:endParaRPr>
          </a:p>
          <a:p>
            <a:pPr>
              <a:lnSpc>
                <a:spcPct val="100000"/>
              </a:lnSpc>
            </a:pPr>
            <a:endParaRPr sz="1600" dirty="0">
              <a:latin typeface="Times New Roman" pitchFamily="18" charset="0"/>
              <a:cs typeface="Times New Roman" pitchFamily="18" charset="0"/>
            </a:endParaRPr>
          </a:p>
          <a:p>
            <a:pPr>
              <a:lnSpc>
                <a:spcPct val="100000"/>
              </a:lnSpc>
              <a:spcBef>
                <a:spcPts val="10"/>
              </a:spcBef>
            </a:pPr>
            <a:endParaRPr sz="2150" dirty="0">
              <a:latin typeface="Times New Roman" pitchFamily="18" charset="0"/>
              <a:cs typeface="Times New Roman" pitchFamily="18" charset="0"/>
            </a:endParaRPr>
          </a:p>
          <a:p>
            <a:pPr marL="12700" algn="just">
              <a:lnSpc>
                <a:spcPct val="100000"/>
              </a:lnSpc>
            </a:pPr>
            <a:r>
              <a:rPr lang="en-US" sz="1600" b="1" spc="5" dirty="0" smtClean="0">
                <a:latin typeface="Times New Roman" pitchFamily="18" charset="0"/>
                <a:cs typeface="Times New Roman" pitchFamily="18" charset="0"/>
              </a:rPr>
              <a:t>Ravi</a:t>
            </a:r>
            <a:r>
              <a:rPr sz="1600" b="1" spc="-50" dirty="0" smtClean="0">
                <a:latin typeface="Times New Roman" pitchFamily="18" charset="0"/>
                <a:cs typeface="Times New Roman" pitchFamily="18" charset="0"/>
              </a:rPr>
              <a:t> </a:t>
            </a:r>
            <a:r>
              <a:rPr sz="1600" b="1" dirty="0">
                <a:latin typeface="Times New Roman" pitchFamily="18" charset="0"/>
                <a:cs typeface="Times New Roman" pitchFamily="18" charset="0"/>
              </a:rPr>
              <a:t>Kumar</a:t>
            </a:r>
            <a:r>
              <a:rPr sz="1600" b="1" spc="-20" dirty="0">
                <a:latin typeface="Times New Roman" pitchFamily="18" charset="0"/>
                <a:cs typeface="Times New Roman" pitchFamily="18" charset="0"/>
              </a:rPr>
              <a:t> </a:t>
            </a:r>
            <a:r>
              <a:rPr sz="1600" b="1" spc="-5" dirty="0">
                <a:latin typeface="Times New Roman" pitchFamily="18" charset="0"/>
                <a:cs typeface="Times New Roman" pitchFamily="18" charset="0"/>
              </a:rPr>
              <a:t>(18117)</a:t>
            </a:r>
            <a:endParaRPr sz="1600" dirty="0">
              <a:latin typeface="Times New Roman" pitchFamily="18" charset="0"/>
              <a:cs typeface="Times New Roman" pitchFamily="18" charset="0"/>
            </a:endParaRPr>
          </a:p>
          <a:p>
            <a:pPr marL="12700" marR="4843780">
              <a:lnSpc>
                <a:spcPts val="3260"/>
              </a:lnSpc>
              <a:spcBef>
                <a:spcPts val="110"/>
              </a:spcBef>
            </a:pPr>
            <a:r>
              <a:rPr sz="1600" b="1" spc="5" dirty="0" smtClean="0">
                <a:latin typeface="Times New Roman" pitchFamily="18" charset="0"/>
                <a:cs typeface="Times New Roman" pitchFamily="18" charset="0"/>
              </a:rPr>
              <a:t>IET</a:t>
            </a:r>
            <a:r>
              <a:rPr sz="1600" b="1" spc="-75" dirty="0" smtClean="0">
                <a:latin typeface="Times New Roman" pitchFamily="18" charset="0"/>
                <a:cs typeface="Times New Roman" pitchFamily="18" charset="0"/>
              </a:rPr>
              <a:t> </a:t>
            </a:r>
            <a:r>
              <a:rPr sz="1600" b="1" spc="-5" dirty="0">
                <a:latin typeface="Times New Roman" pitchFamily="18" charset="0"/>
                <a:cs typeface="Times New Roman" pitchFamily="18" charset="0"/>
              </a:rPr>
              <a:t>Ayodhya </a:t>
            </a:r>
            <a:r>
              <a:rPr sz="1600" b="1" spc="-345" dirty="0">
                <a:latin typeface="Times New Roman" pitchFamily="18" charset="0"/>
                <a:cs typeface="Times New Roman" pitchFamily="18" charset="0"/>
              </a:rPr>
              <a:t> </a:t>
            </a:r>
            <a:r>
              <a:rPr sz="1600" b="1" dirty="0">
                <a:latin typeface="Times New Roman" pitchFamily="18" charset="0"/>
                <a:cs typeface="Times New Roman" pitchFamily="18" charset="0"/>
              </a:rPr>
              <a:t>(Aug,2022)</a:t>
            </a:r>
            <a:endParaRPr sz="1600" dirty="0">
              <a:latin typeface="Times New Roman" pitchFamily="18" charset="0"/>
              <a:cs typeface="Times New Roman" pitchFamily="18" charset="0"/>
            </a:endParaRPr>
          </a:p>
        </p:txBody>
      </p:sp>
      <p:sp>
        <p:nvSpPr>
          <p:cNvPr id="5" name="TextBox 4"/>
          <p:cNvSpPr txBox="1"/>
          <p:nvPr/>
        </p:nvSpPr>
        <p:spPr>
          <a:xfrm>
            <a:off x="6633861" y="10302875"/>
            <a:ext cx="343364" cy="369332"/>
          </a:xfrm>
          <a:prstGeom prst="rect">
            <a:avLst/>
          </a:prstGeom>
          <a:noFill/>
        </p:spPr>
        <p:txBody>
          <a:bodyPr wrap="none" rtlCol="0">
            <a:spAutoFit/>
          </a:bodyPr>
          <a:lstStyle/>
          <a:p>
            <a:r>
              <a:rPr lang="en-IN" dirty="0" smtClean="0"/>
              <a:t>iii</a:t>
            </a:r>
            <a:endParaRPr lang="en-IN" dirty="0"/>
          </a:p>
        </p:txBody>
      </p:sp>
    </p:spTree>
    <p:extLst>
      <p:ext uri="{BB962C8B-B14F-4D97-AF65-F5344CB8AC3E}">
        <p14:creationId xmlns:p14="http://schemas.microsoft.com/office/powerpoint/2010/main" val="3772520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79219" y="1281430"/>
            <a:ext cx="5314314" cy="64134"/>
          </a:xfrm>
          <a:prstGeom prst="rect">
            <a:avLst/>
          </a:prstGeom>
        </p:spPr>
      </p:pic>
      <p:sp>
        <p:nvSpPr>
          <p:cNvPr id="3" name="object 3"/>
          <p:cNvSpPr txBox="1"/>
          <p:nvPr/>
        </p:nvSpPr>
        <p:spPr>
          <a:xfrm>
            <a:off x="5881878" y="886714"/>
            <a:ext cx="78041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Times New Roman"/>
                <a:cs typeface="Times New Roman"/>
              </a:rPr>
              <a:t>Abstract</a:t>
            </a:r>
            <a:endParaRPr sz="1600" dirty="0">
              <a:latin typeface="Times New Roman"/>
              <a:cs typeface="Times New Roman"/>
            </a:endParaRPr>
          </a:p>
        </p:txBody>
      </p:sp>
      <p:sp>
        <p:nvSpPr>
          <p:cNvPr id="5" name="object 5"/>
          <p:cNvSpPr txBox="1"/>
          <p:nvPr/>
        </p:nvSpPr>
        <p:spPr>
          <a:xfrm>
            <a:off x="6402323" y="9879414"/>
            <a:ext cx="279400" cy="180819"/>
          </a:xfrm>
          <a:prstGeom prst="rect">
            <a:avLst/>
          </a:prstGeom>
        </p:spPr>
        <p:txBody>
          <a:bodyPr vert="horz" wrap="square" lIns="0" tIns="3810" rIns="0" bIns="0" rtlCol="0">
            <a:spAutoFit/>
          </a:bodyPr>
          <a:lstStyle/>
          <a:p>
            <a:pPr marL="38100">
              <a:lnSpc>
                <a:spcPct val="100000"/>
              </a:lnSpc>
              <a:spcBef>
                <a:spcPts val="30"/>
              </a:spcBef>
            </a:pPr>
            <a:r>
              <a:rPr sz="1150" b="1" dirty="0" smtClean="0">
                <a:latin typeface="Times New Roman"/>
                <a:cs typeface="Times New Roman"/>
              </a:rPr>
              <a:t>i</a:t>
            </a:r>
            <a:r>
              <a:rPr lang="en-IN" sz="1150" b="1" dirty="0" smtClean="0">
                <a:latin typeface="Times New Roman"/>
                <a:cs typeface="Times New Roman"/>
              </a:rPr>
              <a:t>v</a:t>
            </a:r>
            <a:endParaRPr sz="1150" dirty="0">
              <a:latin typeface="Times New Roman"/>
              <a:cs typeface="Times New Roman"/>
            </a:endParaRPr>
          </a:p>
        </p:txBody>
      </p:sp>
      <p:sp>
        <p:nvSpPr>
          <p:cNvPr id="4" name="object 4"/>
          <p:cNvSpPr txBox="1"/>
          <p:nvPr/>
        </p:nvSpPr>
        <p:spPr>
          <a:xfrm>
            <a:off x="1359153" y="1595375"/>
            <a:ext cx="5311775" cy="4744720"/>
          </a:xfrm>
          <a:prstGeom prst="rect">
            <a:avLst/>
          </a:prstGeom>
        </p:spPr>
        <p:txBody>
          <a:bodyPr vert="horz" wrap="square" lIns="0" tIns="13335" rIns="0" bIns="0" rtlCol="0">
            <a:spAutoFit/>
          </a:bodyPr>
          <a:lstStyle/>
          <a:p>
            <a:pPr marL="12700" marR="19685" algn="just">
              <a:lnSpc>
                <a:spcPct val="143000"/>
              </a:lnSpc>
              <a:spcBef>
                <a:spcPts val="105"/>
              </a:spcBef>
            </a:pPr>
            <a:r>
              <a:rPr sz="1200" spc="-10" dirty="0">
                <a:latin typeface="Times New Roman"/>
                <a:cs typeface="Times New Roman"/>
              </a:rPr>
              <a:t>In </a:t>
            </a:r>
            <a:r>
              <a:rPr sz="1200" spc="-5" dirty="0">
                <a:latin typeface="Times New Roman"/>
                <a:cs typeface="Times New Roman"/>
              </a:rPr>
              <a:t>today’s world, Social Networking website </a:t>
            </a:r>
            <a:r>
              <a:rPr sz="1200" dirty="0">
                <a:latin typeface="Times New Roman"/>
                <a:cs typeface="Times New Roman"/>
              </a:rPr>
              <a:t>like </a:t>
            </a:r>
            <a:r>
              <a:rPr sz="1200" spc="-5" dirty="0">
                <a:latin typeface="Times New Roman"/>
                <a:cs typeface="Times New Roman"/>
              </a:rPr>
              <a:t>Twitter, Facebook, Tumbler, etc. </a:t>
            </a:r>
            <a:r>
              <a:rPr sz="1200" dirty="0">
                <a:latin typeface="Times New Roman"/>
                <a:cs typeface="Times New Roman"/>
              </a:rPr>
              <a:t> </a:t>
            </a:r>
            <a:r>
              <a:rPr sz="1200" spc="-5" dirty="0">
                <a:latin typeface="Times New Roman"/>
                <a:cs typeface="Times New Roman"/>
              </a:rPr>
              <a:t>plays </a:t>
            </a:r>
            <a:r>
              <a:rPr sz="1200" dirty="0">
                <a:latin typeface="Times New Roman"/>
                <a:cs typeface="Times New Roman"/>
              </a:rPr>
              <a:t>a </a:t>
            </a:r>
            <a:r>
              <a:rPr sz="1200" spc="5" dirty="0">
                <a:latin typeface="Times New Roman"/>
                <a:cs typeface="Times New Roman"/>
              </a:rPr>
              <a:t>very </a:t>
            </a:r>
            <a:r>
              <a:rPr sz="1200" spc="-5" dirty="0">
                <a:latin typeface="Times New Roman"/>
                <a:cs typeface="Times New Roman"/>
              </a:rPr>
              <a:t>significant role. Twitter is </a:t>
            </a:r>
            <a:r>
              <a:rPr sz="1200" dirty="0">
                <a:latin typeface="Times New Roman"/>
                <a:cs typeface="Times New Roman"/>
              </a:rPr>
              <a:t>a micro-blogging </a:t>
            </a:r>
            <a:r>
              <a:rPr sz="1200" spc="-5" dirty="0">
                <a:latin typeface="Times New Roman"/>
                <a:cs typeface="Times New Roman"/>
              </a:rPr>
              <a:t>platform which provides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tremendous amount </a:t>
            </a:r>
            <a:r>
              <a:rPr sz="1200" dirty="0">
                <a:latin typeface="Times New Roman"/>
                <a:cs typeface="Times New Roman"/>
              </a:rPr>
              <a:t>of data </a:t>
            </a:r>
            <a:r>
              <a:rPr sz="1200" spc="-5" dirty="0">
                <a:latin typeface="Times New Roman"/>
                <a:cs typeface="Times New Roman"/>
              </a:rPr>
              <a:t>which can </a:t>
            </a:r>
            <a:r>
              <a:rPr sz="1200" spc="5" dirty="0">
                <a:latin typeface="Times New Roman"/>
                <a:cs typeface="Times New Roman"/>
              </a:rPr>
              <a:t>be </a:t>
            </a:r>
            <a:r>
              <a:rPr sz="1200" dirty="0">
                <a:latin typeface="Times New Roman"/>
                <a:cs typeface="Times New Roman"/>
              </a:rPr>
              <a:t>used for </a:t>
            </a:r>
            <a:r>
              <a:rPr sz="1200" spc="-5" dirty="0">
                <a:latin typeface="Times New Roman"/>
                <a:cs typeface="Times New Roman"/>
              </a:rPr>
              <a:t>various applications </a:t>
            </a:r>
            <a:r>
              <a:rPr sz="1200" spc="5" dirty="0">
                <a:latin typeface="Times New Roman"/>
                <a:cs typeface="Times New Roman"/>
              </a:rPr>
              <a:t>of </a:t>
            </a:r>
            <a:r>
              <a:rPr sz="1200" spc="-5" dirty="0">
                <a:latin typeface="Times New Roman"/>
                <a:cs typeface="Times New Roman"/>
              </a:rPr>
              <a:t>Sentiment </a:t>
            </a:r>
            <a:r>
              <a:rPr sz="1200" dirty="0">
                <a:latin typeface="Times New Roman"/>
                <a:cs typeface="Times New Roman"/>
              </a:rPr>
              <a:t> </a:t>
            </a:r>
            <a:r>
              <a:rPr sz="1200" spc="-5" dirty="0">
                <a:latin typeface="Times New Roman"/>
                <a:cs typeface="Times New Roman"/>
              </a:rPr>
              <a:t>Analysis </a:t>
            </a:r>
            <a:r>
              <a:rPr sz="1200" dirty="0">
                <a:latin typeface="Times New Roman"/>
                <a:cs typeface="Times New Roman"/>
              </a:rPr>
              <a:t>like predictions, </a:t>
            </a:r>
            <a:r>
              <a:rPr sz="1200" spc="-5" dirty="0">
                <a:latin typeface="Times New Roman"/>
                <a:cs typeface="Times New Roman"/>
              </a:rPr>
              <a:t>reviews, elections, marketing, etc. Sentiment Analysis is </a:t>
            </a:r>
            <a:r>
              <a:rPr sz="1200" dirty="0">
                <a:latin typeface="Times New Roman"/>
                <a:cs typeface="Times New Roman"/>
              </a:rPr>
              <a:t>a </a:t>
            </a:r>
            <a:r>
              <a:rPr sz="1200" spc="5" dirty="0">
                <a:latin typeface="Times New Roman"/>
                <a:cs typeface="Times New Roman"/>
              </a:rPr>
              <a:t> </a:t>
            </a:r>
            <a:r>
              <a:rPr sz="1200" spc="-5" dirty="0">
                <a:latin typeface="Times New Roman"/>
                <a:cs typeface="Times New Roman"/>
              </a:rPr>
              <a:t>process </a:t>
            </a:r>
            <a:r>
              <a:rPr sz="1200" dirty="0">
                <a:latin typeface="Times New Roman"/>
                <a:cs typeface="Times New Roman"/>
              </a:rPr>
              <a:t>of </a:t>
            </a:r>
            <a:r>
              <a:rPr sz="1200" spc="-5" dirty="0">
                <a:latin typeface="Times New Roman"/>
                <a:cs typeface="Times New Roman"/>
              </a:rPr>
              <a:t>extracting </a:t>
            </a:r>
            <a:r>
              <a:rPr sz="1200" dirty="0">
                <a:latin typeface="Times New Roman"/>
                <a:cs typeface="Times New Roman"/>
              </a:rPr>
              <a:t>information </a:t>
            </a:r>
            <a:r>
              <a:rPr sz="1200" spc="-5" dirty="0">
                <a:latin typeface="Times New Roman"/>
                <a:cs typeface="Times New Roman"/>
              </a:rPr>
              <a:t>from large amount </a:t>
            </a:r>
            <a:r>
              <a:rPr sz="1200" dirty="0">
                <a:latin typeface="Times New Roman"/>
                <a:cs typeface="Times New Roman"/>
              </a:rPr>
              <a:t>of </a:t>
            </a:r>
            <a:r>
              <a:rPr sz="1200" spc="-5" dirty="0">
                <a:latin typeface="Times New Roman"/>
                <a:cs typeface="Times New Roman"/>
              </a:rPr>
              <a:t>data, and classifies </a:t>
            </a:r>
            <a:r>
              <a:rPr sz="1200" dirty="0">
                <a:latin typeface="Times New Roman"/>
                <a:cs typeface="Times New Roman"/>
              </a:rPr>
              <a:t>them into </a:t>
            </a:r>
            <a:r>
              <a:rPr sz="1200" spc="5" dirty="0">
                <a:latin typeface="Times New Roman"/>
                <a:cs typeface="Times New Roman"/>
              </a:rPr>
              <a:t> </a:t>
            </a:r>
            <a:r>
              <a:rPr sz="1200" spc="-5" dirty="0">
                <a:latin typeface="Times New Roman"/>
                <a:cs typeface="Times New Roman"/>
              </a:rPr>
              <a:t>different</a:t>
            </a:r>
            <a:r>
              <a:rPr sz="1200" spc="5" dirty="0">
                <a:latin typeface="Times New Roman"/>
                <a:cs typeface="Times New Roman"/>
              </a:rPr>
              <a:t> </a:t>
            </a:r>
            <a:r>
              <a:rPr sz="1200" spc="-5" dirty="0">
                <a:latin typeface="Times New Roman"/>
                <a:cs typeface="Times New Roman"/>
              </a:rPr>
              <a:t>classes</a:t>
            </a:r>
            <a:r>
              <a:rPr sz="1200" dirty="0">
                <a:latin typeface="Times New Roman"/>
                <a:cs typeface="Times New Roman"/>
              </a:rPr>
              <a:t> </a:t>
            </a:r>
            <a:r>
              <a:rPr sz="1200" spc="-5" dirty="0">
                <a:latin typeface="Times New Roman"/>
                <a:cs typeface="Times New Roman"/>
              </a:rPr>
              <a:t>called</a:t>
            </a:r>
            <a:r>
              <a:rPr sz="1200" dirty="0">
                <a:latin typeface="Times New Roman"/>
                <a:cs typeface="Times New Roman"/>
              </a:rPr>
              <a:t> sentiments.</a:t>
            </a:r>
          </a:p>
          <a:p>
            <a:pPr marL="12700" marR="5080" algn="just">
              <a:lnSpc>
                <a:spcPct val="143000"/>
              </a:lnSpc>
              <a:spcBef>
                <a:spcPts val="1060"/>
              </a:spcBef>
            </a:pPr>
            <a:r>
              <a:rPr sz="1200" spc="-5" dirty="0">
                <a:latin typeface="Times New Roman"/>
                <a:cs typeface="Times New Roman"/>
              </a:rPr>
              <a:t>Python</a:t>
            </a:r>
            <a:r>
              <a:rPr sz="1200" dirty="0">
                <a:latin typeface="Times New Roman"/>
                <a:cs typeface="Times New Roman"/>
              </a:rPr>
              <a:t> </a:t>
            </a:r>
            <a:r>
              <a:rPr sz="1200" spc="-5" dirty="0">
                <a:latin typeface="Times New Roman"/>
                <a:cs typeface="Times New Roman"/>
              </a:rPr>
              <a:t>is</a:t>
            </a:r>
            <a:r>
              <a:rPr sz="1200" dirty="0">
                <a:latin typeface="Times New Roman"/>
                <a:cs typeface="Times New Roman"/>
              </a:rPr>
              <a:t> simple</a:t>
            </a:r>
            <a:r>
              <a:rPr sz="1200" spc="5" dirty="0">
                <a:latin typeface="Times New Roman"/>
                <a:cs typeface="Times New Roman"/>
              </a:rPr>
              <a:t> </a:t>
            </a:r>
            <a:r>
              <a:rPr sz="1200" spc="-10" dirty="0">
                <a:latin typeface="Times New Roman"/>
                <a:cs typeface="Times New Roman"/>
              </a:rPr>
              <a:t>yet</a:t>
            </a:r>
            <a:r>
              <a:rPr sz="1200" spc="-5" dirty="0">
                <a:latin typeface="Times New Roman"/>
                <a:cs typeface="Times New Roman"/>
              </a:rPr>
              <a:t> powerful,</a:t>
            </a:r>
            <a:r>
              <a:rPr sz="1200" dirty="0">
                <a:latin typeface="Times New Roman"/>
                <a:cs typeface="Times New Roman"/>
              </a:rPr>
              <a:t> high-level,</a:t>
            </a:r>
            <a:r>
              <a:rPr sz="1200" spc="5" dirty="0">
                <a:latin typeface="Times New Roman"/>
                <a:cs typeface="Times New Roman"/>
              </a:rPr>
              <a:t> </a:t>
            </a:r>
            <a:r>
              <a:rPr sz="1200" spc="-5" dirty="0">
                <a:latin typeface="Times New Roman"/>
                <a:cs typeface="Times New Roman"/>
              </a:rPr>
              <a:t>interpreted</a:t>
            </a:r>
            <a:r>
              <a:rPr sz="1200" dirty="0">
                <a:latin typeface="Times New Roman"/>
                <a:cs typeface="Times New Roman"/>
              </a:rPr>
              <a:t> </a:t>
            </a:r>
            <a:r>
              <a:rPr sz="1200" spc="-5" dirty="0">
                <a:latin typeface="Times New Roman"/>
                <a:cs typeface="Times New Roman"/>
              </a:rPr>
              <a:t>and</a:t>
            </a:r>
            <a:r>
              <a:rPr sz="1200" dirty="0">
                <a:latin typeface="Times New Roman"/>
                <a:cs typeface="Times New Roman"/>
              </a:rPr>
              <a:t> dynamic</a:t>
            </a:r>
            <a:r>
              <a:rPr sz="1200" spc="5" dirty="0">
                <a:latin typeface="Times New Roman"/>
                <a:cs typeface="Times New Roman"/>
              </a:rPr>
              <a:t> </a:t>
            </a:r>
            <a:r>
              <a:rPr sz="1200" dirty="0">
                <a:latin typeface="Times New Roman"/>
                <a:cs typeface="Times New Roman"/>
              </a:rPr>
              <a:t>programming </a:t>
            </a:r>
            <a:r>
              <a:rPr sz="1200" spc="-285" dirty="0">
                <a:latin typeface="Times New Roman"/>
                <a:cs typeface="Times New Roman"/>
              </a:rPr>
              <a:t> </a:t>
            </a:r>
            <a:r>
              <a:rPr sz="1200" spc="-5" dirty="0">
                <a:latin typeface="Times New Roman"/>
                <a:cs typeface="Times New Roman"/>
              </a:rPr>
              <a:t>language,</a:t>
            </a:r>
            <a:r>
              <a:rPr sz="1200" spc="195" dirty="0">
                <a:latin typeface="Times New Roman"/>
                <a:cs typeface="Times New Roman"/>
              </a:rPr>
              <a:t> </a:t>
            </a:r>
            <a:r>
              <a:rPr sz="1200" dirty="0">
                <a:latin typeface="Times New Roman"/>
                <a:cs typeface="Times New Roman"/>
              </a:rPr>
              <a:t>which</a:t>
            </a:r>
            <a:r>
              <a:rPr sz="1200" spc="195" dirty="0">
                <a:latin typeface="Times New Roman"/>
                <a:cs typeface="Times New Roman"/>
              </a:rPr>
              <a:t> </a:t>
            </a:r>
            <a:r>
              <a:rPr sz="1200" spc="-5" dirty="0">
                <a:latin typeface="Times New Roman"/>
                <a:cs typeface="Times New Roman"/>
              </a:rPr>
              <a:t>is</a:t>
            </a:r>
            <a:r>
              <a:rPr sz="1200" spc="195" dirty="0">
                <a:latin typeface="Times New Roman"/>
                <a:cs typeface="Times New Roman"/>
              </a:rPr>
              <a:t> </a:t>
            </a:r>
            <a:r>
              <a:rPr sz="1200" spc="-5" dirty="0">
                <a:latin typeface="Times New Roman"/>
                <a:cs typeface="Times New Roman"/>
              </a:rPr>
              <a:t>well</a:t>
            </a:r>
            <a:r>
              <a:rPr sz="1200" spc="210" dirty="0">
                <a:latin typeface="Times New Roman"/>
                <a:cs typeface="Times New Roman"/>
              </a:rPr>
              <a:t> </a:t>
            </a:r>
            <a:r>
              <a:rPr sz="1200" dirty="0">
                <a:latin typeface="Times New Roman"/>
                <a:cs typeface="Times New Roman"/>
              </a:rPr>
              <a:t>known</a:t>
            </a:r>
            <a:r>
              <a:rPr sz="1200" spc="190" dirty="0">
                <a:latin typeface="Times New Roman"/>
                <a:cs typeface="Times New Roman"/>
              </a:rPr>
              <a:t> </a:t>
            </a:r>
            <a:r>
              <a:rPr sz="1200" dirty="0">
                <a:latin typeface="Times New Roman"/>
                <a:cs typeface="Times New Roman"/>
              </a:rPr>
              <a:t>for</a:t>
            </a:r>
            <a:r>
              <a:rPr sz="1200" spc="195" dirty="0">
                <a:latin typeface="Times New Roman"/>
                <a:cs typeface="Times New Roman"/>
              </a:rPr>
              <a:t> </a:t>
            </a:r>
            <a:r>
              <a:rPr sz="1200" spc="-5" dirty="0">
                <a:latin typeface="Times New Roman"/>
                <a:cs typeface="Times New Roman"/>
              </a:rPr>
              <a:t>its</a:t>
            </a:r>
            <a:r>
              <a:rPr sz="1200" spc="195" dirty="0">
                <a:latin typeface="Times New Roman"/>
                <a:cs typeface="Times New Roman"/>
              </a:rPr>
              <a:t> </a:t>
            </a:r>
            <a:r>
              <a:rPr sz="1200" dirty="0">
                <a:latin typeface="Times New Roman"/>
                <a:cs typeface="Times New Roman"/>
              </a:rPr>
              <a:t>functionality</a:t>
            </a:r>
            <a:r>
              <a:rPr sz="1200" spc="175" dirty="0">
                <a:latin typeface="Times New Roman"/>
                <a:cs typeface="Times New Roman"/>
              </a:rPr>
              <a:t> </a:t>
            </a:r>
            <a:r>
              <a:rPr sz="1200" dirty="0">
                <a:latin typeface="Times New Roman"/>
                <a:cs typeface="Times New Roman"/>
              </a:rPr>
              <a:t>of</a:t>
            </a:r>
            <a:r>
              <a:rPr sz="1200" spc="200" dirty="0">
                <a:latin typeface="Times New Roman"/>
                <a:cs typeface="Times New Roman"/>
              </a:rPr>
              <a:t> </a:t>
            </a:r>
            <a:r>
              <a:rPr sz="1200" spc="-5" dirty="0">
                <a:latin typeface="Times New Roman"/>
                <a:cs typeface="Times New Roman"/>
              </a:rPr>
              <a:t>processing</a:t>
            </a:r>
            <a:r>
              <a:rPr sz="1200" spc="195" dirty="0">
                <a:latin typeface="Times New Roman"/>
                <a:cs typeface="Times New Roman"/>
              </a:rPr>
              <a:t> </a:t>
            </a:r>
            <a:r>
              <a:rPr sz="1200" spc="-5" dirty="0">
                <a:latin typeface="Times New Roman"/>
                <a:cs typeface="Times New Roman"/>
              </a:rPr>
              <a:t>natural</a:t>
            </a:r>
            <a:r>
              <a:rPr sz="1200" spc="195" dirty="0">
                <a:latin typeface="Times New Roman"/>
                <a:cs typeface="Times New Roman"/>
              </a:rPr>
              <a:t> </a:t>
            </a:r>
            <a:r>
              <a:rPr sz="1200" spc="-5" dirty="0">
                <a:latin typeface="Times New Roman"/>
                <a:cs typeface="Times New Roman"/>
              </a:rPr>
              <a:t>language </a:t>
            </a:r>
            <a:r>
              <a:rPr sz="1200" spc="-290" dirty="0">
                <a:latin typeface="Times New Roman"/>
                <a:cs typeface="Times New Roman"/>
              </a:rPr>
              <a:t> </a:t>
            </a:r>
            <a:r>
              <a:rPr sz="1200" spc="-5" dirty="0">
                <a:latin typeface="Times New Roman"/>
                <a:cs typeface="Times New Roman"/>
              </a:rPr>
              <a:t>data </a:t>
            </a:r>
            <a:r>
              <a:rPr sz="1200" spc="5" dirty="0">
                <a:latin typeface="Times New Roman"/>
                <a:cs typeface="Times New Roman"/>
              </a:rPr>
              <a:t>by </a:t>
            </a:r>
            <a:r>
              <a:rPr sz="1200" dirty="0">
                <a:latin typeface="Times New Roman"/>
                <a:cs typeface="Times New Roman"/>
              </a:rPr>
              <a:t>using </a:t>
            </a:r>
            <a:r>
              <a:rPr sz="1200" spc="-5" dirty="0">
                <a:latin typeface="Times New Roman"/>
                <a:cs typeface="Times New Roman"/>
              </a:rPr>
              <a:t>NLTK (Natural Language </a:t>
            </a:r>
            <a:r>
              <a:rPr sz="1200" dirty="0">
                <a:latin typeface="Times New Roman"/>
                <a:cs typeface="Times New Roman"/>
              </a:rPr>
              <a:t>Toolkit). </a:t>
            </a:r>
            <a:r>
              <a:rPr sz="1200" spc="-10" dirty="0">
                <a:latin typeface="Times New Roman"/>
                <a:cs typeface="Times New Roman"/>
              </a:rPr>
              <a:t>NLTK </a:t>
            </a:r>
            <a:r>
              <a:rPr sz="1200" spc="-5" dirty="0">
                <a:latin typeface="Times New Roman"/>
                <a:cs typeface="Times New Roman"/>
              </a:rPr>
              <a:t>is </a:t>
            </a:r>
            <a:r>
              <a:rPr sz="1200" dirty="0">
                <a:latin typeface="Times New Roman"/>
                <a:cs typeface="Times New Roman"/>
              </a:rPr>
              <a:t>a library of python, </a:t>
            </a:r>
            <a:r>
              <a:rPr sz="1200" spc="-5" dirty="0">
                <a:latin typeface="Times New Roman"/>
                <a:cs typeface="Times New Roman"/>
              </a:rPr>
              <a:t>which </a:t>
            </a:r>
            <a:r>
              <a:rPr sz="1200" dirty="0">
                <a:latin typeface="Times New Roman"/>
                <a:cs typeface="Times New Roman"/>
              </a:rPr>
              <a:t> </a:t>
            </a:r>
            <a:r>
              <a:rPr sz="1200" spc="-5" dirty="0">
                <a:latin typeface="Times New Roman"/>
                <a:cs typeface="Times New Roman"/>
              </a:rPr>
              <a:t>provides </a:t>
            </a:r>
            <a:r>
              <a:rPr sz="1200" dirty="0">
                <a:latin typeface="Times New Roman"/>
                <a:cs typeface="Times New Roman"/>
              </a:rPr>
              <a:t>a </a:t>
            </a:r>
            <a:r>
              <a:rPr sz="1200" spc="-5" dirty="0">
                <a:latin typeface="Times New Roman"/>
                <a:cs typeface="Times New Roman"/>
              </a:rPr>
              <a:t>base </a:t>
            </a:r>
            <a:r>
              <a:rPr sz="1200" dirty="0">
                <a:latin typeface="Times New Roman"/>
                <a:cs typeface="Times New Roman"/>
              </a:rPr>
              <a:t>for building </a:t>
            </a:r>
            <a:r>
              <a:rPr sz="1200" spc="-5" dirty="0">
                <a:latin typeface="Times New Roman"/>
                <a:cs typeface="Times New Roman"/>
              </a:rPr>
              <a:t>programs and classification </a:t>
            </a:r>
            <a:r>
              <a:rPr sz="1200" dirty="0">
                <a:latin typeface="Times New Roman"/>
                <a:cs typeface="Times New Roman"/>
              </a:rPr>
              <a:t>of </a:t>
            </a:r>
            <a:r>
              <a:rPr sz="1200" spc="-5" dirty="0">
                <a:latin typeface="Times New Roman"/>
                <a:cs typeface="Times New Roman"/>
              </a:rPr>
              <a:t>data. NLTK </a:t>
            </a:r>
            <a:r>
              <a:rPr sz="1200" spc="10" dirty="0">
                <a:latin typeface="Times New Roman"/>
                <a:cs typeface="Times New Roman"/>
              </a:rPr>
              <a:t>also </a:t>
            </a:r>
            <a:r>
              <a:rPr sz="1200" spc="-5" dirty="0">
                <a:latin typeface="Times New Roman"/>
                <a:cs typeface="Times New Roman"/>
              </a:rPr>
              <a:t>provide </a:t>
            </a:r>
            <a:r>
              <a:rPr sz="1200" dirty="0">
                <a:latin typeface="Times New Roman"/>
                <a:cs typeface="Times New Roman"/>
              </a:rPr>
              <a:t> </a:t>
            </a:r>
            <a:r>
              <a:rPr sz="1200" spc="-5" dirty="0">
                <a:latin typeface="Times New Roman"/>
                <a:cs typeface="Times New Roman"/>
              </a:rPr>
              <a:t>graphical demonstration </a:t>
            </a:r>
            <a:r>
              <a:rPr sz="1200" dirty="0">
                <a:latin typeface="Times New Roman"/>
                <a:cs typeface="Times New Roman"/>
              </a:rPr>
              <a:t>for </a:t>
            </a:r>
            <a:r>
              <a:rPr sz="1200" spc="-5" dirty="0">
                <a:latin typeface="Times New Roman"/>
                <a:cs typeface="Times New Roman"/>
              </a:rPr>
              <a:t>representing various results </a:t>
            </a:r>
            <a:r>
              <a:rPr sz="1200" dirty="0">
                <a:latin typeface="Times New Roman"/>
                <a:cs typeface="Times New Roman"/>
              </a:rPr>
              <a:t>or </a:t>
            </a:r>
            <a:r>
              <a:rPr sz="1200" spc="-5" dirty="0">
                <a:latin typeface="Times New Roman"/>
                <a:cs typeface="Times New Roman"/>
              </a:rPr>
              <a:t>trends and </a:t>
            </a:r>
            <a:r>
              <a:rPr sz="1200" dirty="0">
                <a:latin typeface="Times New Roman"/>
                <a:cs typeface="Times New Roman"/>
              </a:rPr>
              <a:t>it also </a:t>
            </a:r>
            <a:r>
              <a:rPr sz="1200" spc="-5" dirty="0">
                <a:latin typeface="Times New Roman"/>
                <a:cs typeface="Times New Roman"/>
              </a:rPr>
              <a:t>provide </a:t>
            </a:r>
            <a:r>
              <a:rPr sz="1200" dirty="0">
                <a:latin typeface="Times New Roman"/>
                <a:cs typeface="Times New Roman"/>
              </a:rPr>
              <a:t> </a:t>
            </a:r>
            <a:r>
              <a:rPr sz="1200" spc="-5" dirty="0">
                <a:latin typeface="Times New Roman"/>
                <a:cs typeface="Times New Roman"/>
              </a:rPr>
              <a:t>sample data</a:t>
            </a:r>
            <a:r>
              <a:rPr sz="1200" dirty="0">
                <a:latin typeface="Times New Roman"/>
                <a:cs typeface="Times New Roman"/>
              </a:rPr>
              <a:t> to </a:t>
            </a:r>
            <a:r>
              <a:rPr sz="1200" spc="-5" dirty="0">
                <a:latin typeface="Times New Roman"/>
                <a:cs typeface="Times New Roman"/>
              </a:rPr>
              <a:t>train</a:t>
            </a:r>
            <a:r>
              <a:rPr sz="1200" spc="5" dirty="0">
                <a:latin typeface="Times New Roman"/>
                <a:cs typeface="Times New Roman"/>
              </a:rPr>
              <a:t> </a:t>
            </a:r>
            <a:r>
              <a:rPr sz="1200" dirty="0">
                <a:latin typeface="Times New Roman"/>
                <a:cs typeface="Times New Roman"/>
              </a:rPr>
              <a:t>and test </a:t>
            </a:r>
            <a:r>
              <a:rPr sz="1200" spc="-5" dirty="0">
                <a:latin typeface="Times New Roman"/>
                <a:cs typeface="Times New Roman"/>
              </a:rPr>
              <a:t>various</a:t>
            </a:r>
            <a:r>
              <a:rPr sz="1200" spc="5" dirty="0">
                <a:latin typeface="Times New Roman"/>
                <a:cs typeface="Times New Roman"/>
              </a:rPr>
              <a:t> </a:t>
            </a:r>
            <a:r>
              <a:rPr sz="1200" spc="-5" dirty="0">
                <a:latin typeface="Times New Roman"/>
                <a:cs typeface="Times New Roman"/>
              </a:rPr>
              <a:t>classifiers</a:t>
            </a:r>
            <a:r>
              <a:rPr sz="1200" spc="5" dirty="0">
                <a:latin typeface="Times New Roman"/>
                <a:cs typeface="Times New Roman"/>
              </a:rPr>
              <a:t> </a:t>
            </a:r>
            <a:r>
              <a:rPr sz="1200" spc="-5" dirty="0">
                <a:latin typeface="Times New Roman"/>
                <a:cs typeface="Times New Roman"/>
              </a:rPr>
              <a:t>respectively.</a:t>
            </a:r>
            <a:endParaRPr sz="1200" dirty="0">
              <a:latin typeface="Times New Roman"/>
              <a:cs typeface="Times New Roman"/>
            </a:endParaRPr>
          </a:p>
          <a:p>
            <a:pPr marL="12700" marR="24130" algn="just">
              <a:lnSpc>
                <a:spcPct val="142700"/>
              </a:lnSpc>
              <a:spcBef>
                <a:spcPts val="1105"/>
              </a:spcBef>
            </a:pPr>
            <a:r>
              <a:rPr sz="1200" dirty="0">
                <a:latin typeface="Times New Roman"/>
                <a:cs typeface="Times New Roman"/>
              </a:rPr>
              <a:t>The </a:t>
            </a:r>
            <a:r>
              <a:rPr sz="1200" spc="-5" dirty="0">
                <a:latin typeface="Times New Roman"/>
                <a:cs typeface="Times New Roman"/>
              </a:rPr>
              <a:t>goal </a:t>
            </a:r>
            <a:r>
              <a:rPr sz="1200" dirty="0">
                <a:latin typeface="Times New Roman"/>
                <a:cs typeface="Times New Roman"/>
              </a:rPr>
              <a:t>of this </a:t>
            </a:r>
            <a:r>
              <a:rPr sz="1200" spc="-5" dirty="0">
                <a:latin typeface="Times New Roman"/>
                <a:cs typeface="Times New Roman"/>
              </a:rPr>
              <a:t>thesis is </a:t>
            </a:r>
            <a:r>
              <a:rPr sz="1200" dirty="0">
                <a:latin typeface="Times New Roman"/>
                <a:cs typeface="Times New Roman"/>
              </a:rPr>
              <a:t>to classify twitter data into </a:t>
            </a:r>
            <a:r>
              <a:rPr sz="1200" spc="-5" dirty="0">
                <a:latin typeface="Times New Roman"/>
                <a:cs typeface="Times New Roman"/>
              </a:rPr>
              <a:t>sentiments </a:t>
            </a:r>
            <a:r>
              <a:rPr sz="1200" dirty="0">
                <a:latin typeface="Times New Roman"/>
                <a:cs typeface="Times New Roman"/>
              </a:rPr>
              <a:t>(positive or </a:t>
            </a:r>
            <a:r>
              <a:rPr sz="1200" spc="-5" dirty="0">
                <a:latin typeface="Times New Roman"/>
                <a:cs typeface="Times New Roman"/>
              </a:rPr>
              <a:t>negative) </a:t>
            </a:r>
            <a:r>
              <a:rPr sz="1200" dirty="0">
                <a:latin typeface="Times New Roman"/>
                <a:cs typeface="Times New Roman"/>
              </a:rPr>
              <a:t> </a:t>
            </a:r>
            <a:r>
              <a:rPr sz="1200" spc="5" dirty="0">
                <a:latin typeface="Times New Roman"/>
                <a:cs typeface="Times New Roman"/>
              </a:rPr>
              <a:t>by</a:t>
            </a:r>
            <a:r>
              <a:rPr sz="1200" spc="10" dirty="0">
                <a:latin typeface="Times New Roman"/>
                <a:cs typeface="Times New Roman"/>
              </a:rPr>
              <a:t> </a:t>
            </a:r>
            <a:r>
              <a:rPr sz="1200" dirty="0">
                <a:latin typeface="Times New Roman"/>
                <a:cs typeface="Times New Roman"/>
              </a:rPr>
              <a:t>using</a:t>
            </a:r>
            <a:r>
              <a:rPr sz="1200" spc="5" dirty="0">
                <a:latin typeface="Times New Roman"/>
                <a:cs typeface="Times New Roman"/>
              </a:rPr>
              <a:t> </a:t>
            </a:r>
            <a:r>
              <a:rPr sz="1200" spc="-5" dirty="0">
                <a:latin typeface="Times New Roman"/>
                <a:cs typeface="Times New Roman"/>
              </a:rPr>
              <a:t>different</a:t>
            </a:r>
            <a:r>
              <a:rPr sz="1200" dirty="0">
                <a:latin typeface="Times New Roman"/>
                <a:cs typeface="Times New Roman"/>
              </a:rPr>
              <a:t> supervised</a:t>
            </a:r>
            <a:r>
              <a:rPr sz="1200" spc="5" dirty="0">
                <a:latin typeface="Times New Roman"/>
                <a:cs typeface="Times New Roman"/>
              </a:rPr>
              <a:t> </a:t>
            </a:r>
            <a:r>
              <a:rPr sz="1200" spc="-5" dirty="0">
                <a:latin typeface="Times New Roman"/>
                <a:cs typeface="Times New Roman"/>
              </a:rPr>
              <a:t>machine</a:t>
            </a:r>
            <a:r>
              <a:rPr sz="1200" dirty="0">
                <a:latin typeface="Times New Roman"/>
                <a:cs typeface="Times New Roman"/>
              </a:rPr>
              <a:t> learning</a:t>
            </a:r>
            <a:r>
              <a:rPr sz="1200" spc="5" dirty="0">
                <a:latin typeface="Times New Roman"/>
                <a:cs typeface="Times New Roman"/>
              </a:rPr>
              <a:t> </a:t>
            </a:r>
            <a:r>
              <a:rPr sz="1200" spc="-5" dirty="0">
                <a:latin typeface="Times New Roman"/>
                <a:cs typeface="Times New Roman"/>
              </a:rPr>
              <a:t>classifiers</a:t>
            </a:r>
            <a:r>
              <a:rPr sz="1200" dirty="0">
                <a:latin typeface="Times New Roman"/>
                <a:cs typeface="Times New Roman"/>
              </a:rPr>
              <a:t> on</a:t>
            </a:r>
            <a:r>
              <a:rPr sz="1200" spc="5" dirty="0">
                <a:latin typeface="Times New Roman"/>
                <a:cs typeface="Times New Roman"/>
              </a:rPr>
              <a:t> </a:t>
            </a:r>
            <a:r>
              <a:rPr sz="1200" spc="-5" dirty="0">
                <a:latin typeface="Times New Roman"/>
                <a:cs typeface="Times New Roman"/>
              </a:rPr>
              <a:t>data</a:t>
            </a:r>
            <a:r>
              <a:rPr sz="1200" dirty="0">
                <a:latin typeface="Times New Roman"/>
                <a:cs typeface="Times New Roman"/>
              </a:rPr>
              <a:t> </a:t>
            </a:r>
            <a:r>
              <a:rPr sz="1200" spc="-5" dirty="0">
                <a:latin typeface="Times New Roman"/>
                <a:cs typeface="Times New Roman"/>
              </a:rPr>
              <a:t>collected</a:t>
            </a:r>
            <a:r>
              <a:rPr sz="1200" dirty="0">
                <a:latin typeface="Times New Roman"/>
                <a:cs typeface="Times New Roman"/>
              </a:rPr>
              <a:t> for </a:t>
            </a:r>
            <a:r>
              <a:rPr sz="1200" spc="5" dirty="0">
                <a:latin typeface="Times New Roman"/>
                <a:cs typeface="Times New Roman"/>
              </a:rPr>
              <a:t> </a:t>
            </a:r>
            <a:r>
              <a:rPr sz="1200" spc="-5" dirty="0">
                <a:latin typeface="Times New Roman"/>
                <a:cs typeface="Times New Roman"/>
              </a:rPr>
              <a:t>different Indian political parties and </a:t>
            </a:r>
            <a:r>
              <a:rPr sz="1200" dirty="0">
                <a:latin typeface="Times New Roman"/>
                <a:cs typeface="Times New Roman"/>
              </a:rPr>
              <a:t>to </a:t>
            </a:r>
            <a:r>
              <a:rPr sz="1200" spc="-5" dirty="0">
                <a:latin typeface="Times New Roman"/>
                <a:cs typeface="Times New Roman"/>
              </a:rPr>
              <a:t>show </a:t>
            </a:r>
            <a:r>
              <a:rPr sz="1200" dirty="0">
                <a:latin typeface="Times New Roman"/>
                <a:cs typeface="Times New Roman"/>
              </a:rPr>
              <a:t>which </a:t>
            </a:r>
            <a:r>
              <a:rPr sz="1200" spc="-5" dirty="0">
                <a:latin typeface="Times New Roman"/>
                <a:cs typeface="Times New Roman"/>
              </a:rPr>
              <a:t>political </a:t>
            </a:r>
            <a:r>
              <a:rPr sz="1200" dirty="0">
                <a:latin typeface="Times New Roman"/>
                <a:cs typeface="Times New Roman"/>
              </a:rPr>
              <a:t>party </a:t>
            </a:r>
            <a:r>
              <a:rPr sz="1200" spc="-5" dirty="0">
                <a:latin typeface="Times New Roman"/>
                <a:cs typeface="Times New Roman"/>
              </a:rPr>
              <a:t>is </a:t>
            </a:r>
            <a:r>
              <a:rPr sz="1200" dirty="0">
                <a:latin typeface="Times New Roman"/>
                <a:cs typeface="Times New Roman"/>
              </a:rPr>
              <a:t>performing </a:t>
            </a:r>
            <a:r>
              <a:rPr sz="1200" spc="-5" dirty="0">
                <a:latin typeface="Times New Roman"/>
                <a:cs typeface="Times New Roman"/>
              </a:rPr>
              <a:t>best </a:t>
            </a:r>
            <a:r>
              <a:rPr sz="1200" dirty="0">
                <a:latin typeface="Times New Roman"/>
                <a:cs typeface="Times New Roman"/>
              </a:rPr>
              <a:t> for</a:t>
            </a:r>
            <a:r>
              <a:rPr sz="1200" spc="5" dirty="0">
                <a:latin typeface="Times New Roman"/>
                <a:cs typeface="Times New Roman"/>
              </a:rPr>
              <a:t> </a:t>
            </a:r>
            <a:r>
              <a:rPr sz="1200" spc="-5" dirty="0">
                <a:latin typeface="Times New Roman"/>
                <a:cs typeface="Times New Roman"/>
              </a:rPr>
              <a:t>public.</a:t>
            </a:r>
            <a:r>
              <a:rPr sz="1200" dirty="0">
                <a:latin typeface="Times New Roman"/>
                <a:cs typeface="Times New Roman"/>
              </a:rPr>
              <a:t> We</a:t>
            </a:r>
            <a:r>
              <a:rPr sz="1200" spc="5" dirty="0">
                <a:latin typeface="Times New Roman"/>
                <a:cs typeface="Times New Roman"/>
              </a:rPr>
              <a:t> </a:t>
            </a:r>
            <a:r>
              <a:rPr sz="1200" spc="-5" dirty="0">
                <a:latin typeface="Times New Roman"/>
                <a:cs typeface="Times New Roman"/>
              </a:rPr>
              <a:t>also</a:t>
            </a:r>
            <a:r>
              <a:rPr sz="1200" dirty="0">
                <a:latin typeface="Times New Roman"/>
                <a:cs typeface="Times New Roman"/>
              </a:rPr>
              <a:t> </a:t>
            </a:r>
            <a:r>
              <a:rPr sz="1200" spc="-5" dirty="0">
                <a:latin typeface="Times New Roman"/>
                <a:cs typeface="Times New Roman"/>
              </a:rPr>
              <a:t>concluded</a:t>
            </a:r>
            <a:r>
              <a:rPr sz="1200" dirty="0">
                <a:latin typeface="Times New Roman"/>
                <a:cs typeface="Times New Roman"/>
              </a:rPr>
              <a:t> </a:t>
            </a:r>
            <a:r>
              <a:rPr sz="1200" spc="-5" dirty="0">
                <a:latin typeface="Times New Roman"/>
                <a:cs typeface="Times New Roman"/>
              </a:rPr>
              <a:t>which</a:t>
            </a:r>
            <a:r>
              <a:rPr sz="1200" dirty="0">
                <a:latin typeface="Times New Roman"/>
                <a:cs typeface="Times New Roman"/>
              </a:rPr>
              <a:t> classifier</a:t>
            </a:r>
            <a:r>
              <a:rPr sz="1200" spc="5" dirty="0">
                <a:latin typeface="Times New Roman"/>
                <a:cs typeface="Times New Roman"/>
              </a:rPr>
              <a:t> </a:t>
            </a:r>
            <a:r>
              <a:rPr sz="1200" spc="-5" dirty="0">
                <a:latin typeface="Times New Roman"/>
                <a:cs typeface="Times New Roman"/>
              </a:rPr>
              <a:t>gives</a:t>
            </a:r>
            <a:r>
              <a:rPr sz="1200" dirty="0">
                <a:latin typeface="Times New Roman"/>
                <a:cs typeface="Times New Roman"/>
              </a:rPr>
              <a:t> more</a:t>
            </a:r>
            <a:r>
              <a:rPr sz="1200" spc="5" dirty="0">
                <a:latin typeface="Times New Roman"/>
                <a:cs typeface="Times New Roman"/>
              </a:rPr>
              <a:t> </a:t>
            </a:r>
            <a:r>
              <a:rPr sz="1200" dirty="0">
                <a:latin typeface="Times New Roman"/>
                <a:cs typeface="Times New Roman"/>
              </a:rPr>
              <a:t>accuracy</a:t>
            </a:r>
            <a:r>
              <a:rPr sz="1200" spc="5" dirty="0">
                <a:latin typeface="Times New Roman"/>
                <a:cs typeface="Times New Roman"/>
              </a:rPr>
              <a:t> </a:t>
            </a:r>
            <a:r>
              <a:rPr sz="1200" dirty="0">
                <a:latin typeface="Times New Roman"/>
                <a:cs typeface="Times New Roman"/>
              </a:rPr>
              <a:t>during </a:t>
            </a:r>
            <a:r>
              <a:rPr sz="1200" spc="5" dirty="0">
                <a:latin typeface="Times New Roman"/>
                <a:cs typeface="Times New Roman"/>
              </a:rPr>
              <a:t> </a:t>
            </a:r>
            <a:r>
              <a:rPr sz="1200" spc="-5" dirty="0">
                <a:latin typeface="Times New Roman"/>
                <a:cs typeface="Times New Roman"/>
              </a:rPr>
              <a:t>classification.</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09700" y="1343660"/>
            <a:ext cx="5315584" cy="62229"/>
          </a:xfrm>
          <a:prstGeom prst="rect">
            <a:avLst/>
          </a:prstGeom>
        </p:spPr>
      </p:pic>
      <p:sp>
        <p:nvSpPr>
          <p:cNvPr id="3" name="object 3"/>
          <p:cNvSpPr txBox="1"/>
          <p:nvPr/>
        </p:nvSpPr>
        <p:spPr>
          <a:xfrm>
            <a:off x="1359153" y="894334"/>
            <a:ext cx="5297170" cy="7658507"/>
          </a:xfrm>
          <a:prstGeom prst="rect">
            <a:avLst/>
          </a:prstGeom>
        </p:spPr>
        <p:txBody>
          <a:bodyPr vert="horz" wrap="square" lIns="0" tIns="12065" rIns="0" bIns="0" rtlCol="0">
            <a:spAutoFit/>
          </a:bodyPr>
          <a:lstStyle/>
          <a:p>
            <a:pPr marR="43180" algn="r">
              <a:lnSpc>
                <a:spcPct val="100000"/>
              </a:lnSpc>
              <a:spcBef>
                <a:spcPts val="95"/>
              </a:spcBef>
            </a:pPr>
            <a:r>
              <a:rPr sz="1550" b="1" spc="-5" dirty="0">
                <a:latin typeface="Times New Roman"/>
                <a:cs typeface="Times New Roman"/>
              </a:rPr>
              <a:t>Table</a:t>
            </a:r>
            <a:r>
              <a:rPr sz="1550" b="1" spc="-25" dirty="0">
                <a:latin typeface="Times New Roman"/>
                <a:cs typeface="Times New Roman"/>
              </a:rPr>
              <a:t> </a:t>
            </a:r>
            <a:r>
              <a:rPr sz="1550" b="1" spc="-5" dirty="0">
                <a:latin typeface="Times New Roman"/>
                <a:cs typeface="Times New Roman"/>
              </a:rPr>
              <a:t>of Contents</a:t>
            </a:r>
            <a:endParaRPr sz="1550" dirty="0">
              <a:latin typeface="Times New Roman"/>
              <a:cs typeface="Times New Roman"/>
            </a:endParaRPr>
          </a:p>
          <a:p>
            <a:pPr>
              <a:lnSpc>
                <a:spcPct val="100000"/>
              </a:lnSpc>
            </a:pPr>
            <a:endParaRPr sz="2000" dirty="0">
              <a:latin typeface="Times New Roman"/>
              <a:cs typeface="Times New Roman"/>
            </a:endParaRPr>
          </a:p>
          <a:p>
            <a:pPr marL="12700" marR="5080" algn="just">
              <a:lnSpc>
                <a:spcPct val="142900"/>
              </a:lnSpc>
            </a:pPr>
            <a:r>
              <a:rPr sz="1200" b="1" spc="-5" dirty="0">
                <a:latin typeface="Times New Roman"/>
                <a:cs typeface="Times New Roman"/>
              </a:rPr>
              <a:t>Certificate</a:t>
            </a:r>
            <a:r>
              <a:rPr sz="1200" b="1" dirty="0">
                <a:latin typeface="Times New Roman"/>
                <a:cs typeface="Times New Roman"/>
              </a:rPr>
              <a:t> </a:t>
            </a:r>
            <a:r>
              <a:rPr sz="1200" dirty="0" smtClean="0">
                <a:latin typeface="Times New Roman"/>
                <a:cs typeface="Times New Roman"/>
              </a:rPr>
              <a:t>………………………………………………………………………….i</a:t>
            </a:r>
            <a:r>
              <a:rPr lang="en-IN" sz="1200" dirty="0" smtClean="0">
                <a:latin typeface="Times New Roman"/>
                <a:cs typeface="Times New Roman"/>
              </a:rPr>
              <a:t>-ii</a:t>
            </a:r>
            <a:r>
              <a:rPr sz="1200" dirty="0" smtClean="0">
                <a:latin typeface="Times New Roman"/>
                <a:cs typeface="Times New Roman"/>
              </a:rPr>
              <a:t> </a:t>
            </a:r>
            <a:r>
              <a:rPr sz="1200" spc="-285" dirty="0" smtClean="0">
                <a:latin typeface="Times New Roman"/>
                <a:cs typeface="Times New Roman"/>
              </a:rPr>
              <a:t> </a:t>
            </a:r>
            <a:r>
              <a:rPr sz="1200" b="1" spc="-5" dirty="0">
                <a:latin typeface="Times New Roman"/>
                <a:cs typeface="Times New Roman"/>
              </a:rPr>
              <a:t>Acknowledgement </a:t>
            </a:r>
            <a:r>
              <a:rPr sz="1200" dirty="0">
                <a:latin typeface="Times New Roman"/>
                <a:cs typeface="Times New Roman"/>
              </a:rPr>
              <a:t>…………………………………………………………………. </a:t>
            </a:r>
            <a:r>
              <a:rPr lang="en-IN" sz="1200" dirty="0" smtClean="0">
                <a:latin typeface="Times New Roman"/>
                <a:cs typeface="Times New Roman"/>
              </a:rPr>
              <a:t>i</a:t>
            </a:r>
            <a:r>
              <a:rPr sz="1200" dirty="0" smtClean="0">
                <a:latin typeface="Times New Roman"/>
                <a:cs typeface="Times New Roman"/>
              </a:rPr>
              <a:t>ii </a:t>
            </a:r>
            <a:r>
              <a:rPr sz="1200" spc="5" dirty="0" smtClean="0">
                <a:latin typeface="Times New Roman"/>
                <a:cs typeface="Times New Roman"/>
              </a:rPr>
              <a:t> </a:t>
            </a:r>
            <a:r>
              <a:rPr sz="1200" b="1" spc="-5" dirty="0">
                <a:latin typeface="Times New Roman"/>
                <a:cs typeface="Times New Roman"/>
              </a:rPr>
              <a:t>Abstract </a:t>
            </a:r>
            <a:r>
              <a:rPr sz="1200" dirty="0">
                <a:latin typeface="Times New Roman"/>
                <a:cs typeface="Times New Roman"/>
              </a:rPr>
              <a:t>……………………………………………………………………………. </a:t>
            </a:r>
            <a:r>
              <a:rPr sz="1200" dirty="0" smtClean="0">
                <a:latin typeface="Times New Roman"/>
                <a:cs typeface="Times New Roman"/>
              </a:rPr>
              <a:t>i</a:t>
            </a:r>
            <a:r>
              <a:rPr lang="en-IN" sz="1200" dirty="0" smtClean="0">
                <a:latin typeface="Times New Roman"/>
                <a:cs typeface="Times New Roman"/>
              </a:rPr>
              <a:t>v</a:t>
            </a:r>
            <a:r>
              <a:rPr sz="1200" dirty="0" smtClean="0">
                <a:latin typeface="Times New Roman"/>
                <a:cs typeface="Times New Roman"/>
              </a:rPr>
              <a:t> </a:t>
            </a:r>
            <a:r>
              <a:rPr sz="1200" spc="-285" dirty="0" smtClean="0">
                <a:latin typeface="Times New Roman"/>
                <a:cs typeface="Times New Roman"/>
              </a:rPr>
              <a:t> </a:t>
            </a:r>
            <a:r>
              <a:rPr sz="1200" dirty="0" smtClean="0">
                <a:latin typeface="Times New Roman"/>
                <a:cs typeface="Times New Roman"/>
              </a:rPr>
              <a:t> </a:t>
            </a:r>
            <a:r>
              <a:rPr sz="1200" spc="5" dirty="0" smtClean="0">
                <a:latin typeface="Times New Roman"/>
                <a:cs typeface="Times New Roman"/>
              </a:rPr>
              <a:t> </a:t>
            </a:r>
            <a:r>
              <a:rPr sz="1200" b="1" spc="-5" dirty="0">
                <a:latin typeface="Times New Roman"/>
                <a:cs typeface="Times New Roman"/>
              </a:rPr>
              <a:t>Chapter</a:t>
            </a:r>
            <a:r>
              <a:rPr sz="1200" b="1" spc="-10" dirty="0">
                <a:latin typeface="Times New Roman"/>
                <a:cs typeface="Times New Roman"/>
              </a:rPr>
              <a:t> </a:t>
            </a:r>
            <a:r>
              <a:rPr sz="1200" b="1" dirty="0">
                <a:latin typeface="Times New Roman"/>
                <a:cs typeface="Times New Roman"/>
              </a:rPr>
              <a:t>1: </a:t>
            </a:r>
            <a:r>
              <a:rPr sz="1200" b="1" spc="-5" dirty="0">
                <a:latin typeface="Times New Roman"/>
                <a:cs typeface="Times New Roman"/>
              </a:rPr>
              <a:t>Introduction</a:t>
            </a:r>
            <a:r>
              <a:rPr sz="1200" b="1" spc="10"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 </a:t>
            </a:r>
            <a:r>
              <a:rPr sz="1200" spc="-5" dirty="0" smtClean="0">
                <a:latin typeface="Times New Roman"/>
                <a:cs typeface="Times New Roman"/>
              </a:rPr>
              <a:t>1-1</a:t>
            </a:r>
            <a:r>
              <a:rPr lang="en-IN" sz="1200" spc="-5" dirty="0" smtClean="0">
                <a:latin typeface="Times New Roman"/>
                <a:cs typeface="Times New Roman"/>
              </a:rPr>
              <a:t>2</a:t>
            </a:r>
            <a:endParaRPr sz="1200" dirty="0">
              <a:latin typeface="Times New Roman"/>
              <a:cs typeface="Times New Roman"/>
            </a:endParaRPr>
          </a:p>
          <a:p>
            <a:pPr marL="469900" marR="47625" algn="just">
              <a:lnSpc>
                <a:spcPct val="143300"/>
              </a:lnSpc>
              <a:spcBef>
                <a:spcPts val="40"/>
              </a:spcBef>
            </a:pPr>
            <a:r>
              <a:rPr sz="1200" dirty="0">
                <a:latin typeface="Times New Roman"/>
                <a:cs typeface="Times New Roman"/>
              </a:rPr>
              <a:t>1.1 </a:t>
            </a:r>
            <a:r>
              <a:rPr sz="1200" spc="-5" dirty="0">
                <a:latin typeface="Times New Roman"/>
                <a:cs typeface="Times New Roman"/>
              </a:rPr>
              <a:t>Introduction </a:t>
            </a:r>
            <a:r>
              <a:rPr sz="1200" dirty="0">
                <a:latin typeface="Times New Roman"/>
                <a:cs typeface="Times New Roman"/>
              </a:rPr>
              <a:t>to Sentiment </a:t>
            </a:r>
            <a:r>
              <a:rPr sz="1200" spc="-10" dirty="0">
                <a:latin typeface="Times New Roman"/>
                <a:cs typeface="Times New Roman"/>
              </a:rPr>
              <a:t>Analysis </a:t>
            </a:r>
            <a:r>
              <a:rPr sz="1200" dirty="0">
                <a:latin typeface="Times New Roman"/>
                <a:cs typeface="Times New Roman"/>
              </a:rPr>
              <a:t>……………………………………... 1 </a:t>
            </a:r>
            <a:r>
              <a:rPr sz="1200" spc="-285" dirty="0">
                <a:latin typeface="Times New Roman"/>
                <a:cs typeface="Times New Roman"/>
              </a:rPr>
              <a:t> </a:t>
            </a:r>
            <a:r>
              <a:rPr sz="1200" dirty="0">
                <a:latin typeface="Times New Roman"/>
                <a:cs typeface="Times New Roman"/>
              </a:rPr>
              <a:t>1.2 </a:t>
            </a:r>
            <a:r>
              <a:rPr sz="1200" spc="-5" dirty="0">
                <a:latin typeface="Times New Roman"/>
                <a:cs typeface="Times New Roman"/>
              </a:rPr>
              <a:t>Introduction </a:t>
            </a:r>
            <a:r>
              <a:rPr sz="1200" dirty="0">
                <a:latin typeface="Times New Roman"/>
                <a:cs typeface="Times New Roman"/>
              </a:rPr>
              <a:t>to </a:t>
            </a:r>
            <a:r>
              <a:rPr sz="1200" spc="-5" dirty="0">
                <a:latin typeface="Times New Roman"/>
                <a:cs typeface="Times New Roman"/>
              </a:rPr>
              <a:t>Python </a:t>
            </a:r>
            <a:r>
              <a:rPr sz="1200" dirty="0">
                <a:latin typeface="Times New Roman"/>
                <a:cs typeface="Times New Roman"/>
              </a:rPr>
              <a:t>…………………………………………………... 2 </a:t>
            </a:r>
            <a:r>
              <a:rPr sz="1200" spc="-285" dirty="0">
                <a:latin typeface="Times New Roman"/>
                <a:cs typeface="Times New Roman"/>
              </a:rPr>
              <a:t> </a:t>
            </a:r>
            <a:r>
              <a:rPr sz="1200" dirty="0">
                <a:latin typeface="Times New Roman"/>
                <a:cs typeface="Times New Roman"/>
              </a:rPr>
              <a:t>1.3</a:t>
            </a:r>
            <a:r>
              <a:rPr sz="1200" spc="-10" dirty="0">
                <a:latin typeface="Times New Roman"/>
                <a:cs typeface="Times New Roman"/>
              </a:rPr>
              <a:t> </a:t>
            </a:r>
            <a:r>
              <a:rPr sz="1200" spc="-5" dirty="0">
                <a:latin typeface="Times New Roman"/>
                <a:cs typeface="Times New Roman"/>
              </a:rPr>
              <a:t>Introduction </a:t>
            </a:r>
            <a:r>
              <a:rPr sz="1200" dirty="0">
                <a:latin typeface="Times New Roman"/>
                <a:cs typeface="Times New Roman"/>
              </a:rPr>
              <a:t>to</a:t>
            </a:r>
            <a:r>
              <a:rPr sz="1200" spc="-10" dirty="0">
                <a:latin typeface="Times New Roman"/>
                <a:cs typeface="Times New Roman"/>
              </a:rPr>
              <a:t> </a:t>
            </a:r>
            <a:r>
              <a:rPr sz="1200" spc="-5" dirty="0">
                <a:latin typeface="Times New Roman"/>
                <a:cs typeface="Times New Roman"/>
              </a:rPr>
              <a:t>NLTK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2</a:t>
            </a:r>
          </a:p>
          <a:p>
            <a:pPr marL="229235" marR="69215" lvl="1" indent="-229235" algn="r">
              <a:lnSpc>
                <a:spcPct val="100000"/>
              </a:lnSpc>
              <a:spcBef>
                <a:spcPts val="620"/>
              </a:spcBef>
              <a:buAutoNum type="arabicPeriod" startAt="4"/>
              <a:tabLst>
                <a:tab pos="229235" algn="l"/>
              </a:tabLst>
            </a:pPr>
            <a:r>
              <a:rPr sz="1200" spc="-5" dirty="0">
                <a:latin typeface="Times New Roman"/>
                <a:cs typeface="Times New Roman"/>
              </a:rPr>
              <a:t>Introduction</a:t>
            </a:r>
            <a:r>
              <a:rPr sz="1200" dirty="0">
                <a:latin typeface="Times New Roman"/>
                <a:cs typeface="Times New Roman"/>
              </a:rPr>
              <a:t> to</a:t>
            </a:r>
            <a:r>
              <a:rPr sz="1200" spc="5" dirty="0">
                <a:latin typeface="Times New Roman"/>
                <a:cs typeface="Times New Roman"/>
              </a:rPr>
              <a:t> </a:t>
            </a:r>
            <a:r>
              <a:rPr sz="1200" dirty="0">
                <a:latin typeface="Times New Roman"/>
                <a:cs typeface="Times New Roman"/>
              </a:rPr>
              <a:t>Supervised</a:t>
            </a:r>
            <a:r>
              <a:rPr sz="1200" spc="5" dirty="0">
                <a:latin typeface="Times New Roman"/>
                <a:cs typeface="Times New Roman"/>
              </a:rPr>
              <a:t> </a:t>
            </a:r>
            <a:r>
              <a:rPr sz="1200" spc="-5" dirty="0">
                <a:latin typeface="Times New Roman"/>
                <a:cs typeface="Times New Roman"/>
              </a:rPr>
              <a:t>Machine</a:t>
            </a:r>
            <a:r>
              <a:rPr sz="1200" spc="5" dirty="0">
                <a:latin typeface="Times New Roman"/>
                <a:cs typeface="Times New Roman"/>
              </a:rPr>
              <a:t> </a:t>
            </a:r>
            <a:r>
              <a:rPr sz="1200" dirty="0">
                <a:latin typeface="Times New Roman"/>
                <a:cs typeface="Times New Roman"/>
              </a:rPr>
              <a:t>learning</a:t>
            </a:r>
            <a:r>
              <a:rPr sz="1200" spc="-10" dirty="0">
                <a:latin typeface="Times New Roman"/>
                <a:cs typeface="Times New Roman"/>
              </a:rPr>
              <a:t> </a:t>
            </a:r>
            <a:r>
              <a:rPr sz="1200" spc="-5" dirty="0">
                <a:latin typeface="Times New Roman"/>
                <a:cs typeface="Times New Roman"/>
              </a:rPr>
              <a:t>Classifiers</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smtClean="0">
                <a:latin typeface="Times New Roman"/>
                <a:cs typeface="Times New Roman"/>
              </a:rPr>
              <a:t>3</a:t>
            </a:r>
          </a:p>
          <a:p>
            <a:pPr marL="342900" marR="47625" lvl="2" indent="-342900" algn="r">
              <a:lnSpc>
                <a:spcPct val="100000"/>
              </a:lnSpc>
              <a:spcBef>
                <a:spcPts val="640"/>
              </a:spcBef>
              <a:buAutoNum type="arabicPeriod"/>
              <a:tabLst>
                <a:tab pos="342900" algn="l"/>
              </a:tabLst>
            </a:pPr>
            <a:r>
              <a:rPr lang="en-IN" sz="1200" spc="-5" dirty="0" smtClean="0">
                <a:latin typeface="Times New Roman"/>
                <a:cs typeface="Times New Roman"/>
              </a:rPr>
              <a:t>Random Forest  Classifier      </a:t>
            </a:r>
            <a:r>
              <a:rPr sz="1200" dirty="0" smtClean="0">
                <a:latin typeface="Times New Roman"/>
                <a:cs typeface="Times New Roman"/>
              </a:rPr>
              <a:t>…………………………………..</a:t>
            </a:r>
            <a:r>
              <a:rPr sz="1200" spc="-20" dirty="0" smtClean="0">
                <a:latin typeface="Times New Roman"/>
                <a:cs typeface="Times New Roman"/>
              </a:rPr>
              <a:t> </a:t>
            </a:r>
            <a:r>
              <a:rPr sz="1200" dirty="0">
                <a:latin typeface="Times New Roman"/>
                <a:cs typeface="Times New Roman"/>
              </a:rPr>
              <a:t>3</a:t>
            </a:r>
          </a:p>
          <a:p>
            <a:pPr marL="342900" marR="60960" lvl="2" indent="-342900" algn="r">
              <a:lnSpc>
                <a:spcPct val="100000"/>
              </a:lnSpc>
              <a:spcBef>
                <a:spcPts val="635"/>
              </a:spcBef>
              <a:buAutoNum type="arabicPeriod"/>
              <a:tabLst>
                <a:tab pos="342900" algn="l"/>
              </a:tabLst>
            </a:pPr>
            <a:r>
              <a:rPr lang="en-IN" sz="1200" spc="-5" dirty="0" smtClean="0">
                <a:latin typeface="Times New Roman"/>
                <a:cs typeface="Times New Roman"/>
              </a:rPr>
              <a:t>Decision Tree Classifier….</a:t>
            </a:r>
            <a:r>
              <a:rPr sz="1200" spc="-5" dirty="0" smtClean="0">
                <a:latin typeface="Times New Roman"/>
                <a:cs typeface="Times New Roman"/>
              </a:rPr>
              <a:t>……………………………………..</a:t>
            </a:r>
            <a:r>
              <a:rPr sz="1200" spc="25" dirty="0" smtClean="0">
                <a:latin typeface="Times New Roman"/>
                <a:cs typeface="Times New Roman"/>
              </a:rPr>
              <a:t> </a:t>
            </a:r>
            <a:r>
              <a:rPr sz="1200" dirty="0">
                <a:latin typeface="Times New Roman"/>
                <a:cs typeface="Times New Roman"/>
              </a:rPr>
              <a:t>4</a:t>
            </a:r>
          </a:p>
          <a:p>
            <a:pPr marL="342900" marR="48260" lvl="2" indent="-342900" algn="r">
              <a:lnSpc>
                <a:spcPct val="100000"/>
              </a:lnSpc>
              <a:spcBef>
                <a:spcPts val="615"/>
              </a:spcBef>
              <a:buAutoNum type="arabicPeriod"/>
              <a:tabLst>
                <a:tab pos="342900" algn="l"/>
              </a:tabLst>
            </a:pPr>
            <a:r>
              <a:rPr sz="1200" spc="-5" dirty="0" smtClean="0">
                <a:latin typeface="Times New Roman"/>
                <a:cs typeface="Times New Roman"/>
              </a:rPr>
              <a:t>Logistic </a:t>
            </a:r>
            <a:r>
              <a:rPr sz="1200" spc="-5" dirty="0">
                <a:latin typeface="Times New Roman"/>
                <a:cs typeface="Times New Roman"/>
              </a:rPr>
              <a:t>Regression Classifier </a:t>
            </a:r>
            <a:r>
              <a:rPr sz="1200" dirty="0">
                <a:latin typeface="Times New Roman"/>
                <a:cs typeface="Times New Roman"/>
              </a:rPr>
              <a:t>………………………………… 5</a:t>
            </a:r>
          </a:p>
          <a:p>
            <a:pPr marL="342900" marR="40640" lvl="2" indent="-342900" algn="r">
              <a:lnSpc>
                <a:spcPct val="100000"/>
              </a:lnSpc>
              <a:spcBef>
                <a:spcPts val="635"/>
              </a:spcBef>
              <a:buAutoNum type="arabicPeriod"/>
              <a:tabLst>
                <a:tab pos="342900" algn="l"/>
              </a:tabLst>
            </a:pPr>
            <a:r>
              <a:rPr lang="en-IN" sz="1200" spc="-5" dirty="0" smtClean="0">
                <a:latin typeface="Times New Roman"/>
                <a:cs typeface="Times New Roman"/>
              </a:rPr>
              <a:t>XGB Classifier..………………………………</a:t>
            </a:r>
            <a:r>
              <a:rPr sz="1200" spc="-5" dirty="0" smtClean="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6</a:t>
            </a:r>
          </a:p>
          <a:p>
            <a:pPr marL="342900" marR="90805" lvl="2" indent="-342900" algn="r">
              <a:lnSpc>
                <a:spcPct val="100000"/>
              </a:lnSpc>
              <a:spcBef>
                <a:spcPts val="625"/>
              </a:spcBef>
              <a:buAutoNum type="arabicPeriod"/>
              <a:tabLst>
                <a:tab pos="342900" algn="l"/>
              </a:tabLst>
            </a:pPr>
            <a:r>
              <a:rPr sz="1200" spc="-5" dirty="0">
                <a:latin typeface="Times New Roman"/>
                <a:cs typeface="Times New Roman"/>
              </a:rPr>
              <a:t>SVC</a:t>
            </a:r>
            <a:r>
              <a:rPr sz="1200" spc="-10" dirty="0">
                <a:latin typeface="Times New Roman"/>
                <a:cs typeface="Times New Roman"/>
              </a:rPr>
              <a:t> </a:t>
            </a:r>
            <a:r>
              <a:rPr sz="1200" dirty="0">
                <a:latin typeface="Times New Roman"/>
                <a:cs typeface="Times New Roman"/>
              </a:rPr>
              <a:t>(Support </a:t>
            </a:r>
            <a:r>
              <a:rPr sz="1200" spc="-5" dirty="0">
                <a:latin typeface="Times New Roman"/>
                <a:cs typeface="Times New Roman"/>
              </a:rPr>
              <a:t>Vector Classifier):</a:t>
            </a:r>
            <a:r>
              <a:rPr sz="1200" spc="10" dirty="0">
                <a:latin typeface="Times New Roman"/>
                <a:cs typeface="Times New Roman"/>
              </a:rPr>
              <a:t> </a:t>
            </a:r>
            <a:r>
              <a:rPr sz="1200" spc="-5" dirty="0">
                <a:latin typeface="Times New Roman"/>
                <a:cs typeface="Times New Roman"/>
              </a:rPr>
              <a:t>LinearSVC </a:t>
            </a:r>
            <a:r>
              <a:rPr sz="1200" dirty="0">
                <a:latin typeface="Times New Roman"/>
                <a:cs typeface="Times New Roman"/>
              </a:rPr>
              <a:t>and</a:t>
            </a:r>
            <a:r>
              <a:rPr sz="1200" spc="5" dirty="0">
                <a:latin typeface="Times New Roman"/>
                <a:cs typeface="Times New Roman"/>
              </a:rPr>
              <a:t> </a:t>
            </a:r>
            <a:r>
              <a:rPr sz="1200" spc="-5" dirty="0" err="1">
                <a:latin typeface="Times New Roman"/>
                <a:cs typeface="Times New Roman"/>
              </a:rPr>
              <a:t>NuSVC</a:t>
            </a:r>
            <a:r>
              <a:rPr sz="1200" spc="-5" dirty="0">
                <a:latin typeface="Times New Roman"/>
                <a:cs typeface="Times New Roman"/>
              </a:rPr>
              <a:t> </a:t>
            </a:r>
            <a:r>
              <a:rPr lang="en-IN" sz="1200" spc="-5" dirty="0">
                <a:latin typeface="Times New Roman"/>
                <a:cs typeface="Times New Roman"/>
              </a:rPr>
              <a:t>.</a:t>
            </a:r>
            <a:r>
              <a:rPr sz="1200" dirty="0" smtClean="0">
                <a:latin typeface="Times New Roman"/>
                <a:cs typeface="Times New Roman"/>
              </a:rPr>
              <a:t>….. </a:t>
            </a:r>
            <a:r>
              <a:rPr sz="1200" dirty="0">
                <a:latin typeface="Times New Roman"/>
                <a:cs typeface="Times New Roman"/>
              </a:rPr>
              <a:t>7</a:t>
            </a:r>
          </a:p>
          <a:p>
            <a:pPr marL="469900" algn="just">
              <a:lnSpc>
                <a:spcPct val="100000"/>
              </a:lnSpc>
              <a:spcBef>
                <a:spcPts val="635"/>
              </a:spcBef>
            </a:pPr>
            <a:r>
              <a:rPr sz="1200" dirty="0">
                <a:latin typeface="Times New Roman"/>
                <a:cs typeface="Times New Roman"/>
              </a:rPr>
              <a:t>1.5</a:t>
            </a:r>
            <a:r>
              <a:rPr sz="1200" spc="-15" dirty="0">
                <a:latin typeface="Times New Roman"/>
                <a:cs typeface="Times New Roman"/>
              </a:rPr>
              <a:t> </a:t>
            </a:r>
            <a:r>
              <a:rPr sz="1200" spc="-5" dirty="0">
                <a:latin typeface="Times New Roman"/>
                <a:cs typeface="Times New Roman"/>
              </a:rPr>
              <a:t>Goal</a:t>
            </a:r>
            <a:r>
              <a:rPr sz="1200" spc="-1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Thesis</a:t>
            </a:r>
            <a:r>
              <a:rPr sz="1200" spc="-15"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10" dirty="0" smtClean="0">
                <a:latin typeface="Times New Roman"/>
                <a:cs typeface="Times New Roman"/>
              </a:rPr>
              <a:t> </a:t>
            </a:r>
            <a:r>
              <a:rPr sz="1200" dirty="0">
                <a:latin typeface="Times New Roman"/>
                <a:cs typeface="Times New Roman"/>
              </a:rPr>
              <a:t>8</a:t>
            </a:r>
          </a:p>
          <a:p>
            <a:pPr marL="469265" lvl="1" algn="just">
              <a:lnSpc>
                <a:spcPct val="100000"/>
              </a:lnSpc>
              <a:spcBef>
                <a:spcPts val="610"/>
              </a:spcBef>
              <a:tabLst>
                <a:tab pos="699135" algn="l"/>
              </a:tabLst>
            </a:pPr>
            <a:r>
              <a:rPr lang="en-IN" sz="1200" spc="-5" dirty="0" smtClean="0">
                <a:latin typeface="Times New Roman"/>
                <a:cs typeface="Times New Roman"/>
              </a:rPr>
              <a:t>1.6 </a:t>
            </a:r>
            <a:r>
              <a:rPr sz="1200" spc="-5" dirty="0" smtClean="0">
                <a:latin typeface="Times New Roman"/>
                <a:cs typeface="Times New Roman"/>
              </a:rPr>
              <a:t>Need</a:t>
            </a:r>
            <a:r>
              <a:rPr sz="1200" spc="-10" dirty="0" smtClean="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Sentimental</a:t>
            </a:r>
            <a:r>
              <a:rPr sz="1200" spc="-10" dirty="0">
                <a:latin typeface="Times New Roman"/>
                <a:cs typeface="Times New Roman"/>
              </a:rPr>
              <a:t> </a:t>
            </a:r>
            <a:r>
              <a:rPr sz="1200" spc="-5" dirty="0">
                <a:latin typeface="Times New Roman"/>
                <a:cs typeface="Times New Roman"/>
              </a:rPr>
              <a:t>Analysis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10" dirty="0" smtClean="0">
                <a:latin typeface="Times New Roman"/>
                <a:cs typeface="Times New Roman"/>
              </a:rPr>
              <a:t> </a:t>
            </a:r>
            <a:r>
              <a:rPr sz="1200" dirty="0">
                <a:latin typeface="Times New Roman"/>
                <a:cs typeface="Times New Roman"/>
              </a:rPr>
              <a:t>9</a:t>
            </a:r>
          </a:p>
          <a:p>
            <a:pPr marL="927100" marR="30480" algn="just">
              <a:lnSpc>
                <a:spcPct val="143300"/>
              </a:lnSpc>
              <a:spcBef>
                <a:spcPts val="15"/>
              </a:spcBef>
            </a:pPr>
            <a:r>
              <a:rPr sz="1200" dirty="0">
                <a:latin typeface="Times New Roman"/>
                <a:cs typeface="Times New Roman"/>
              </a:rPr>
              <a:t>1.6.1 </a:t>
            </a:r>
            <a:r>
              <a:rPr sz="1200" spc="-5" dirty="0">
                <a:latin typeface="Times New Roman"/>
                <a:cs typeface="Times New Roman"/>
              </a:rPr>
              <a:t>Industry </a:t>
            </a:r>
            <a:r>
              <a:rPr sz="1200" dirty="0">
                <a:latin typeface="Times New Roman"/>
                <a:cs typeface="Times New Roman"/>
              </a:rPr>
              <a:t>Evolution ……………………………………………</a:t>
            </a:r>
            <a:r>
              <a:rPr sz="1200" spc="5" dirty="0">
                <a:latin typeface="Times New Roman"/>
                <a:cs typeface="Times New Roman"/>
              </a:rPr>
              <a:t> </a:t>
            </a:r>
            <a:r>
              <a:rPr sz="1200" dirty="0">
                <a:latin typeface="Times New Roman"/>
                <a:cs typeface="Times New Roman"/>
              </a:rPr>
              <a:t>9 </a:t>
            </a:r>
            <a:r>
              <a:rPr sz="1200" spc="5" dirty="0">
                <a:latin typeface="Times New Roman"/>
                <a:cs typeface="Times New Roman"/>
              </a:rPr>
              <a:t> </a:t>
            </a:r>
            <a:r>
              <a:rPr sz="1200" dirty="0">
                <a:latin typeface="Times New Roman"/>
                <a:cs typeface="Times New Roman"/>
              </a:rPr>
              <a:t>1.6.2 </a:t>
            </a:r>
            <a:r>
              <a:rPr sz="1200" spc="-5" dirty="0">
                <a:latin typeface="Times New Roman"/>
                <a:cs typeface="Times New Roman"/>
              </a:rPr>
              <a:t>Research Demand </a:t>
            </a:r>
            <a:r>
              <a:rPr sz="1200" dirty="0">
                <a:latin typeface="Times New Roman"/>
                <a:cs typeface="Times New Roman"/>
              </a:rPr>
              <a:t>…………………………………………….. 9 </a:t>
            </a:r>
            <a:r>
              <a:rPr sz="1200" spc="5" dirty="0">
                <a:latin typeface="Times New Roman"/>
                <a:cs typeface="Times New Roman"/>
              </a:rPr>
              <a:t> </a:t>
            </a:r>
            <a:r>
              <a:rPr sz="1200" dirty="0">
                <a:latin typeface="Times New Roman"/>
                <a:cs typeface="Times New Roman"/>
              </a:rPr>
              <a:t>1.6.3</a:t>
            </a:r>
            <a:r>
              <a:rPr sz="1200" spc="-15" dirty="0">
                <a:latin typeface="Times New Roman"/>
                <a:cs typeface="Times New Roman"/>
              </a:rPr>
              <a:t> </a:t>
            </a:r>
            <a:r>
              <a:rPr sz="1200" spc="-5" dirty="0">
                <a:latin typeface="Times New Roman"/>
                <a:cs typeface="Times New Roman"/>
              </a:rPr>
              <a:t>Decision</a:t>
            </a:r>
            <a:r>
              <a:rPr sz="1200" spc="-10" dirty="0">
                <a:latin typeface="Times New Roman"/>
                <a:cs typeface="Times New Roman"/>
              </a:rPr>
              <a:t> </a:t>
            </a:r>
            <a:r>
              <a:rPr sz="1200" spc="-5" dirty="0">
                <a:latin typeface="Times New Roman"/>
                <a:cs typeface="Times New Roman"/>
              </a:rPr>
              <a:t>Making</a:t>
            </a:r>
            <a:r>
              <a:rPr sz="1200" spc="-3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10</a:t>
            </a:r>
          </a:p>
          <a:p>
            <a:pPr marL="926465" lvl="2" algn="just">
              <a:lnSpc>
                <a:spcPct val="100000"/>
              </a:lnSpc>
              <a:spcBef>
                <a:spcPts val="640"/>
              </a:spcBef>
              <a:tabLst>
                <a:tab pos="1270635" algn="l"/>
              </a:tabLst>
            </a:pPr>
            <a:r>
              <a:rPr lang="en-IN" sz="1200" spc="-5" dirty="0" smtClean="0">
                <a:latin typeface="Times New Roman"/>
                <a:cs typeface="Times New Roman"/>
              </a:rPr>
              <a:t>1.6.4</a:t>
            </a:r>
            <a:r>
              <a:rPr sz="1200" spc="-5" dirty="0" smtClean="0">
                <a:latin typeface="Times New Roman"/>
                <a:cs typeface="Times New Roman"/>
              </a:rPr>
              <a:t>Understanding</a:t>
            </a:r>
            <a:r>
              <a:rPr sz="1200" spc="-20" dirty="0" smtClean="0">
                <a:latin typeface="Times New Roman"/>
                <a:cs typeface="Times New Roman"/>
              </a:rPr>
              <a:t> </a:t>
            </a:r>
            <a:r>
              <a:rPr sz="1200" spc="-5" dirty="0">
                <a:latin typeface="Times New Roman"/>
                <a:cs typeface="Times New Roman"/>
              </a:rPr>
              <a:t>Contextual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5" dirty="0" smtClean="0">
                <a:latin typeface="Times New Roman"/>
                <a:cs typeface="Times New Roman"/>
              </a:rPr>
              <a:t> </a:t>
            </a:r>
            <a:r>
              <a:rPr sz="1200" dirty="0">
                <a:latin typeface="Times New Roman"/>
                <a:cs typeface="Times New Roman"/>
              </a:rPr>
              <a:t>10</a:t>
            </a:r>
          </a:p>
          <a:p>
            <a:pPr marL="927100" algn="just">
              <a:lnSpc>
                <a:spcPct val="100000"/>
              </a:lnSpc>
              <a:spcBef>
                <a:spcPts val="610"/>
              </a:spcBef>
            </a:pPr>
            <a:r>
              <a:rPr sz="1200" dirty="0">
                <a:latin typeface="Times New Roman"/>
                <a:cs typeface="Times New Roman"/>
              </a:rPr>
              <a:t>1.6.5</a:t>
            </a:r>
            <a:r>
              <a:rPr sz="1200" spc="-15" dirty="0">
                <a:latin typeface="Times New Roman"/>
                <a:cs typeface="Times New Roman"/>
              </a:rPr>
              <a:t> </a:t>
            </a:r>
            <a:r>
              <a:rPr sz="1200" spc="-5" dirty="0">
                <a:latin typeface="Times New Roman"/>
                <a:cs typeface="Times New Roman"/>
              </a:rPr>
              <a:t>Internet</a:t>
            </a:r>
            <a:r>
              <a:rPr sz="1200" spc="-15" dirty="0">
                <a:latin typeface="Times New Roman"/>
                <a:cs typeface="Times New Roman"/>
              </a:rPr>
              <a:t> </a:t>
            </a:r>
            <a:r>
              <a:rPr sz="1200" dirty="0">
                <a:latin typeface="Times New Roman"/>
                <a:cs typeface="Times New Roman"/>
              </a:rPr>
              <a:t>Marketing</a:t>
            </a:r>
            <a:r>
              <a:rPr sz="1200" spc="-30"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15" dirty="0" smtClean="0">
                <a:latin typeface="Times New Roman"/>
                <a:cs typeface="Times New Roman"/>
              </a:rPr>
              <a:t> </a:t>
            </a:r>
            <a:r>
              <a:rPr sz="1200" dirty="0">
                <a:latin typeface="Times New Roman"/>
                <a:cs typeface="Times New Roman"/>
              </a:rPr>
              <a:t>10</a:t>
            </a:r>
          </a:p>
          <a:p>
            <a:pPr marL="469266" marR="18415" lvl="1">
              <a:lnSpc>
                <a:spcPct val="143300"/>
              </a:lnSpc>
              <a:spcBef>
                <a:spcPts val="15"/>
              </a:spcBef>
              <a:tabLst>
                <a:tab pos="699135" algn="l"/>
              </a:tabLst>
            </a:pPr>
            <a:r>
              <a:rPr lang="en-IN" sz="1200" spc="-5" dirty="0" smtClean="0">
                <a:latin typeface="Times New Roman"/>
                <a:cs typeface="Times New Roman"/>
              </a:rPr>
              <a:t>1.7  </a:t>
            </a:r>
            <a:r>
              <a:rPr sz="1200" spc="-5" dirty="0" smtClean="0">
                <a:latin typeface="Times New Roman"/>
                <a:cs typeface="Times New Roman"/>
              </a:rPr>
              <a:t>Applications </a:t>
            </a:r>
            <a:r>
              <a:rPr sz="1200" dirty="0">
                <a:latin typeface="Times New Roman"/>
                <a:cs typeface="Times New Roman"/>
              </a:rPr>
              <a:t>of </a:t>
            </a:r>
            <a:r>
              <a:rPr sz="1200" spc="-5" dirty="0">
                <a:latin typeface="Times New Roman"/>
                <a:cs typeface="Times New Roman"/>
              </a:rPr>
              <a:t>Sentiment Analysis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…10</a:t>
            </a:r>
            <a:r>
              <a:rPr sz="1200" dirty="0" smtClean="0">
                <a:latin typeface="Times New Roman"/>
                <a:cs typeface="Times New Roman"/>
              </a:rPr>
              <a:t> </a:t>
            </a:r>
            <a:r>
              <a:rPr sz="1200" spc="5" dirty="0" smtClean="0">
                <a:latin typeface="Times New Roman"/>
                <a:cs typeface="Times New Roman"/>
              </a:rPr>
              <a:t> </a:t>
            </a:r>
            <a:r>
              <a:rPr lang="en-IN" sz="1200" spc="5" dirty="0" smtClean="0">
                <a:latin typeface="Times New Roman"/>
                <a:cs typeface="Times New Roman"/>
              </a:rPr>
              <a:t>  </a:t>
            </a:r>
            <a:r>
              <a:rPr lang="en-IN" sz="1200" dirty="0">
                <a:latin typeface="Times New Roman"/>
                <a:cs typeface="Times New Roman"/>
              </a:rPr>
              <a:t> </a:t>
            </a:r>
            <a:r>
              <a:rPr lang="en-IN" sz="1200" dirty="0" smtClean="0">
                <a:latin typeface="Times New Roman"/>
                <a:cs typeface="Times New Roman"/>
              </a:rPr>
              <a:t>                                     </a:t>
            </a:r>
            <a:r>
              <a:rPr sz="1200" spc="-15" dirty="0" smtClean="0">
                <a:latin typeface="Times New Roman"/>
                <a:cs typeface="Times New Roman"/>
              </a:rPr>
              <a:t> </a:t>
            </a:r>
            <a:r>
              <a:rPr lang="en-IN" sz="1200" spc="-15" dirty="0" smtClean="0">
                <a:latin typeface="Times New Roman"/>
                <a:cs typeface="Times New Roman"/>
              </a:rPr>
              <a:t>   1.7.1 </a:t>
            </a:r>
            <a:r>
              <a:rPr sz="1200" dirty="0" smtClean="0">
                <a:latin typeface="Times New Roman"/>
                <a:cs typeface="Times New Roman"/>
              </a:rPr>
              <a:t>Word</a:t>
            </a:r>
            <a:r>
              <a:rPr sz="1200" spc="-15" dirty="0" smtClean="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Mouth</a:t>
            </a:r>
            <a:r>
              <a:rPr sz="1200" spc="-20" dirty="0">
                <a:latin typeface="Times New Roman"/>
                <a:cs typeface="Times New Roman"/>
              </a:rPr>
              <a:t> </a:t>
            </a:r>
            <a:r>
              <a:rPr sz="1200" spc="-5" dirty="0">
                <a:latin typeface="Times New Roman"/>
                <a:cs typeface="Times New Roman"/>
              </a:rPr>
              <a:t>(WOM)</a:t>
            </a:r>
            <a:r>
              <a:rPr sz="1200" spc="-15"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15" dirty="0" smtClean="0">
                <a:latin typeface="Times New Roman"/>
                <a:cs typeface="Times New Roman"/>
              </a:rPr>
              <a:t> </a:t>
            </a:r>
            <a:r>
              <a:rPr sz="1200" dirty="0">
                <a:latin typeface="Times New Roman"/>
                <a:cs typeface="Times New Roman"/>
              </a:rPr>
              <a:t>10 </a:t>
            </a:r>
            <a:r>
              <a:rPr sz="1200" spc="-285" dirty="0">
                <a:latin typeface="Times New Roman"/>
                <a:cs typeface="Times New Roman"/>
              </a:rPr>
              <a:t> </a:t>
            </a:r>
            <a:r>
              <a:rPr sz="1200" dirty="0">
                <a:latin typeface="Times New Roman"/>
                <a:cs typeface="Times New Roman"/>
              </a:rPr>
              <a:t>1.7.2 </a:t>
            </a:r>
            <a:r>
              <a:rPr sz="1200" spc="-5" dirty="0">
                <a:latin typeface="Times New Roman"/>
                <a:cs typeface="Times New Roman"/>
              </a:rPr>
              <a:t>Voice </a:t>
            </a:r>
            <a:r>
              <a:rPr sz="1200" dirty="0">
                <a:latin typeface="Times New Roman"/>
                <a:cs typeface="Times New Roman"/>
              </a:rPr>
              <a:t>of </a:t>
            </a:r>
            <a:r>
              <a:rPr sz="1200" spc="-5" dirty="0">
                <a:latin typeface="Times New Roman"/>
                <a:cs typeface="Times New Roman"/>
              </a:rPr>
              <a:t>Voters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 </a:t>
            </a:r>
            <a:r>
              <a:rPr sz="1200" dirty="0">
                <a:latin typeface="Times New Roman"/>
                <a:cs typeface="Times New Roman"/>
              </a:rPr>
              <a:t>11 </a:t>
            </a:r>
            <a:r>
              <a:rPr sz="1200" spc="5" dirty="0">
                <a:latin typeface="Times New Roman"/>
                <a:cs typeface="Times New Roman"/>
              </a:rPr>
              <a:t> </a:t>
            </a:r>
            <a:r>
              <a:rPr sz="1200" dirty="0">
                <a:latin typeface="Times New Roman"/>
                <a:cs typeface="Times New Roman"/>
              </a:rPr>
              <a:t>1.7.3</a:t>
            </a:r>
            <a:r>
              <a:rPr sz="1200" spc="-15" dirty="0">
                <a:latin typeface="Times New Roman"/>
                <a:cs typeface="Times New Roman"/>
              </a:rPr>
              <a:t> </a:t>
            </a:r>
            <a:r>
              <a:rPr sz="1200" spc="-5" dirty="0">
                <a:latin typeface="Times New Roman"/>
                <a:cs typeface="Times New Roman"/>
              </a:rPr>
              <a:t>Online</a:t>
            </a:r>
            <a:r>
              <a:rPr sz="1200" spc="-20" dirty="0">
                <a:latin typeface="Times New Roman"/>
                <a:cs typeface="Times New Roman"/>
              </a:rPr>
              <a:t> </a:t>
            </a:r>
            <a:r>
              <a:rPr sz="1200" spc="-5" dirty="0">
                <a:latin typeface="Times New Roman"/>
                <a:cs typeface="Times New Roman"/>
              </a:rPr>
              <a:t>Commerce</a:t>
            </a:r>
            <a:r>
              <a:rPr sz="1200" spc="-15"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15" dirty="0" smtClean="0">
                <a:latin typeface="Times New Roman"/>
                <a:cs typeface="Times New Roman"/>
              </a:rPr>
              <a:t> </a:t>
            </a:r>
            <a:r>
              <a:rPr sz="1200" dirty="0">
                <a:latin typeface="Times New Roman"/>
                <a:cs typeface="Times New Roman"/>
              </a:rPr>
              <a:t>11</a:t>
            </a:r>
          </a:p>
          <a:p>
            <a:pPr marL="926465" lvl="2">
              <a:lnSpc>
                <a:spcPct val="100000"/>
              </a:lnSpc>
              <a:spcBef>
                <a:spcPts val="635"/>
              </a:spcBef>
              <a:tabLst>
                <a:tab pos="1270635" algn="l"/>
              </a:tabLst>
            </a:pPr>
            <a:r>
              <a:rPr lang="en-IN" sz="1200" spc="-5" dirty="0" smtClean="0">
                <a:latin typeface="Times New Roman"/>
                <a:cs typeface="Times New Roman"/>
              </a:rPr>
              <a:t>1.7.4</a:t>
            </a:r>
            <a:r>
              <a:rPr sz="1200" spc="-5" dirty="0" smtClean="0">
                <a:latin typeface="Times New Roman"/>
                <a:cs typeface="Times New Roman"/>
              </a:rPr>
              <a:t>Voice</a:t>
            </a:r>
            <a:r>
              <a:rPr sz="1200" spc="-15" dirty="0" smtClean="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spc="-5" dirty="0">
                <a:latin typeface="Times New Roman"/>
                <a:cs typeface="Times New Roman"/>
              </a:rPr>
              <a:t>Market</a:t>
            </a:r>
            <a:r>
              <a:rPr sz="1200" spc="-10" dirty="0">
                <a:latin typeface="Times New Roman"/>
                <a:cs typeface="Times New Roman"/>
              </a:rPr>
              <a:t> </a:t>
            </a:r>
            <a:r>
              <a:rPr sz="1200" dirty="0">
                <a:latin typeface="Times New Roman"/>
                <a:cs typeface="Times New Roman"/>
              </a:rPr>
              <a:t>(VOM)</a:t>
            </a:r>
            <a:r>
              <a:rPr sz="1200" spc="-15"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10" dirty="0" smtClean="0">
                <a:latin typeface="Times New Roman"/>
                <a:cs typeface="Times New Roman"/>
              </a:rPr>
              <a:t> </a:t>
            </a:r>
            <a:r>
              <a:rPr sz="1200" dirty="0">
                <a:latin typeface="Times New Roman"/>
                <a:cs typeface="Times New Roman"/>
              </a:rPr>
              <a:t>11</a:t>
            </a:r>
          </a:p>
          <a:p>
            <a:pPr marL="926465" lvl="2">
              <a:lnSpc>
                <a:spcPct val="100000"/>
              </a:lnSpc>
              <a:spcBef>
                <a:spcPts val="625"/>
              </a:spcBef>
              <a:tabLst>
                <a:tab pos="1270635" algn="l"/>
              </a:tabLst>
            </a:pPr>
            <a:r>
              <a:rPr lang="en-IN" sz="1200" spc="-5" dirty="0" smtClean="0">
                <a:latin typeface="Times New Roman"/>
                <a:cs typeface="Times New Roman"/>
              </a:rPr>
              <a:t>1.7.5</a:t>
            </a:r>
            <a:r>
              <a:rPr sz="1200" spc="-5" dirty="0" smtClean="0">
                <a:latin typeface="Times New Roman"/>
                <a:cs typeface="Times New Roman"/>
              </a:rPr>
              <a:t>Brand</a:t>
            </a:r>
            <a:r>
              <a:rPr sz="1200" spc="-10" dirty="0" smtClean="0">
                <a:latin typeface="Times New Roman"/>
                <a:cs typeface="Times New Roman"/>
              </a:rPr>
              <a:t> </a:t>
            </a:r>
            <a:r>
              <a:rPr sz="1200" dirty="0">
                <a:latin typeface="Times New Roman"/>
                <a:cs typeface="Times New Roman"/>
              </a:rPr>
              <a:t>Reputation</a:t>
            </a:r>
            <a:r>
              <a:rPr sz="1200" spc="-5" dirty="0">
                <a:latin typeface="Times New Roman"/>
                <a:cs typeface="Times New Roman"/>
              </a:rPr>
              <a:t> Management (BRM)</a:t>
            </a:r>
            <a:r>
              <a:rPr sz="1200" spc="-10"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a:t>
            </a:r>
            <a:r>
              <a:rPr sz="1200" dirty="0" smtClean="0">
                <a:latin typeface="Times New Roman"/>
                <a:cs typeface="Times New Roman"/>
              </a:rPr>
              <a:t>…………..</a:t>
            </a:r>
            <a:r>
              <a:rPr sz="1200" spc="-5" dirty="0" smtClean="0">
                <a:latin typeface="Times New Roman"/>
                <a:cs typeface="Times New Roman"/>
              </a:rPr>
              <a:t> </a:t>
            </a:r>
            <a:r>
              <a:rPr sz="1200" dirty="0">
                <a:latin typeface="Times New Roman"/>
                <a:cs typeface="Times New Roman"/>
              </a:rPr>
              <a:t>11</a:t>
            </a:r>
          </a:p>
        </p:txBody>
      </p:sp>
      <p:sp>
        <p:nvSpPr>
          <p:cNvPr id="4" name="object 4"/>
          <p:cNvSpPr txBox="1"/>
          <p:nvPr/>
        </p:nvSpPr>
        <p:spPr>
          <a:xfrm>
            <a:off x="6402323" y="9879414"/>
            <a:ext cx="279400" cy="180819"/>
          </a:xfrm>
          <a:prstGeom prst="rect">
            <a:avLst/>
          </a:prstGeom>
        </p:spPr>
        <p:txBody>
          <a:bodyPr vert="horz" wrap="square" lIns="0" tIns="3810" rIns="0" bIns="0" rtlCol="0">
            <a:spAutoFit/>
          </a:bodyPr>
          <a:lstStyle/>
          <a:p>
            <a:pPr marL="38100">
              <a:lnSpc>
                <a:spcPct val="100000"/>
              </a:lnSpc>
              <a:spcBef>
                <a:spcPts val="30"/>
              </a:spcBef>
            </a:pPr>
            <a:r>
              <a:rPr lang="en-IN" sz="1150" b="1" dirty="0">
                <a:latin typeface="Times New Roman"/>
                <a:cs typeface="Times New Roman"/>
              </a:rPr>
              <a:t> </a:t>
            </a:r>
            <a:r>
              <a:rPr sz="1150" b="1" dirty="0" smtClean="0">
                <a:latin typeface="Times New Roman"/>
                <a:cs typeface="Times New Roman"/>
              </a:rPr>
              <a:t>v</a:t>
            </a:r>
            <a:endParaRPr sz="1150" dirty="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02323" y="9879414"/>
            <a:ext cx="279400" cy="180819"/>
          </a:xfrm>
          <a:prstGeom prst="rect">
            <a:avLst/>
          </a:prstGeom>
        </p:spPr>
        <p:txBody>
          <a:bodyPr vert="horz" wrap="square" lIns="0" tIns="3810" rIns="0" bIns="0" rtlCol="0">
            <a:spAutoFit/>
          </a:bodyPr>
          <a:lstStyle/>
          <a:p>
            <a:pPr marL="38100">
              <a:lnSpc>
                <a:spcPct val="100000"/>
              </a:lnSpc>
              <a:spcBef>
                <a:spcPts val="30"/>
              </a:spcBef>
            </a:pPr>
            <a:r>
              <a:rPr sz="1150" b="1" dirty="0" smtClean="0">
                <a:latin typeface="Times New Roman"/>
                <a:cs typeface="Times New Roman"/>
              </a:rPr>
              <a:t>v</a:t>
            </a:r>
            <a:r>
              <a:rPr lang="en-IN" sz="1150" b="1" dirty="0" smtClean="0">
                <a:latin typeface="Times New Roman"/>
                <a:cs typeface="Times New Roman"/>
              </a:rPr>
              <a:t>i</a:t>
            </a:r>
            <a:endParaRPr sz="1150" dirty="0">
              <a:latin typeface="Times New Roman"/>
              <a:cs typeface="Times New Roman"/>
            </a:endParaRPr>
          </a:p>
        </p:txBody>
      </p:sp>
      <p:sp>
        <p:nvSpPr>
          <p:cNvPr id="2" name="object 2"/>
          <p:cNvSpPr txBox="1"/>
          <p:nvPr/>
        </p:nvSpPr>
        <p:spPr>
          <a:xfrm>
            <a:off x="1359153" y="791135"/>
            <a:ext cx="5297170" cy="6400983"/>
          </a:xfrm>
          <a:prstGeom prst="rect">
            <a:avLst/>
          </a:prstGeom>
        </p:spPr>
        <p:txBody>
          <a:bodyPr vert="horz" wrap="square" lIns="0" tIns="103505" rIns="0" bIns="0" rtlCol="0">
            <a:spAutoFit/>
          </a:bodyPr>
          <a:lstStyle/>
          <a:p>
            <a:pPr marR="56515" algn="r">
              <a:lnSpc>
                <a:spcPct val="100000"/>
              </a:lnSpc>
              <a:spcBef>
                <a:spcPts val="815"/>
              </a:spcBef>
            </a:pPr>
            <a:r>
              <a:rPr sz="1200" dirty="0">
                <a:latin typeface="Times New Roman"/>
                <a:cs typeface="Times New Roman"/>
              </a:rPr>
              <a:t>1.7.6</a:t>
            </a:r>
            <a:r>
              <a:rPr sz="1200" spc="-20" dirty="0">
                <a:latin typeface="Times New Roman"/>
                <a:cs typeface="Times New Roman"/>
              </a:rPr>
              <a:t> </a:t>
            </a:r>
            <a:r>
              <a:rPr sz="1200" spc="-5" dirty="0">
                <a:latin typeface="Times New Roman"/>
                <a:cs typeface="Times New Roman"/>
              </a:rPr>
              <a:t>Government</a:t>
            </a:r>
            <a:r>
              <a:rPr sz="1200" spc="-15" dirty="0">
                <a:latin typeface="Times New Roman"/>
                <a:cs typeface="Times New Roman"/>
              </a:rPr>
              <a:t> </a:t>
            </a:r>
            <a:r>
              <a:rPr sz="1200" dirty="0">
                <a:latin typeface="Times New Roman"/>
                <a:cs typeface="Times New Roman"/>
              </a:rPr>
              <a:t>…………………………………………………..</a:t>
            </a:r>
            <a:r>
              <a:rPr sz="1200" spc="-20" dirty="0">
                <a:latin typeface="Times New Roman"/>
                <a:cs typeface="Times New Roman"/>
              </a:rPr>
              <a:t> </a:t>
            </a:r>
            <a:r>
              <a:rPr sz="1200" dirty="0">
                <a:latin typeface="Times New Roman"/>
                <a:cs typeface="Times New Roman"/>
              </a:rPr>
              <a:t>12</a:t>
            </a:r>
          </a:p>
          <a:p>
            <a:pPr marR="15240" algn="r">
              <a:lnSpc>
                <a:spcPct val="100000"/>
              </a:lnSpc>
              <a:spcBef>
                <a:spcPts val="685"/>
              </a:spcBef>
            </a:pPr>
            <a:r>
              <a:rPr sz="1150" b="1" spc="-5" dirty="0">
                <a:latin typeface="Times New Roman"/>
                <a:cs typeface="Times New Roman"/>
              </a:rPr>
              <a:t>Chapter</a:t>
            </a:r>
            <a:r>
              <a:rPr sz="1150" b="1" spc="355" dirty="0">
                <a:latin typeface="Times New Roman"/>
                <a:cs typeface="Times New Roman"/>
              </a:rPr>
              <a:t> </a:t>
            </a:r>
            <a:r>
              <a:rPr sz="1150" b="1" dirty="0">
                <a:latin typeface="Times New Roman"/>
                <a:cs typeface="Times New Roman"/>
              </a:rPr>
              <a:t>2:</a:t>
            </a:r>
            <a:r>
              <a:rPr sz="1150" b="1" spc="355" dirty="0">
                <a:latin typeface="Times New Roman"/>
                <a:cs typeface="Times New Roman"/>
              </a:rPr>
              <a:t> </a:t>
            </a:r>
            <a:r>
              <a:rPr sz="1150" b="1" spc="-5" dirty="0">
                <a:latin typeface="Times New Roman"/>
                <a:cs typeface="Times New Roman"/>
              </a:rPr>
              <a:t>Literature</a:t>
            </a:r>
            <a:r>
              <a:rPr sz="1150" b="1" spc="345" dirty="0">
                <a:latin typeface="Times New Roman"/>
                <a:cs typeface="Times New Roman"/>
              </a:rPr>
              <a:t> </a:t>
            </a:r>
            <a:r>
              <a:rPr sz="1150" b="1" spc="-5" dirty="0">
                <a:latin typeface="Times New Roman"/>
                <a:cs typeface="Times New Roman"/>
              </a:rPr>
              <a:t>Review</a:t>
            </a:r>
            <a:r>
              <a:rPr sz="1150" b="1" spc="385" dirty="0">
                <a:latin typeface="Times New Roman"/>
                <a:cs typeface="Times New Roman"/>
              </a:rPr>
              <a:t> </a:t>
            </a:r>
            <a:r>
              <a:rPr sz="1150" spc="-5" dirty="0">
                <a:latin typeface="Times New Roman"/>
                <a:cs typeface="Times New Roman"/>
              </a:rPr>
              <a:t>…………………………………………………</a:t>
            </a:r>
            <a:r>
              <a:rPr sz="1150" spc="315" dirty="0">
                <a:latin typeface="Times New Roman"/>
                <a:cs typeface="Times New Roman"/>
              </a:rPr>
              <a:t> </a:t>
            </a:r>
            <a:r>
              <a:rPr sz="1150" dirty="0" smtClean="0">
                <a:latin typeface="Times New Roman"/>
                <a:cs typeface="Times New Roman"/>
              </a:rPr>
              <a:t>13-1</a:t>
            </a:r>
            <a:r>
              <a:rPr lang="en-IN" sz="1150" dirty="0" smtClean="0">
                <a:latin typeface="Times New Roman"/>
                <a:cs typeface="Times New Roman"/>
              </a:rPr>
              <a:t>7</a:t>
            </a:r>
            <a:endParaRPr sz="1150" dirty="0">
              <a:latin typeface="Times New Roman"/>
              <a:cs typeface="Times New Roman"/>
            </a:endParaRPr>
          </a:p>
          <a:p>
            <a:pPr marL="12700" algn="just">
              <a:lnSpc>
                <a:spcPct val="100000"/>
              </a:lnSpc>
              <a:spcBef>
                <a:spcPts val="695"/>
              </a:spcBef>
            </a:pPr>
            <a:r>
              <a:rPr sz="1150" b="1" spc="-5" dirty="0">
                <a:latin typeface="Times New Roman"/>
                <a:cs typeface="Times New Roman"/>
              </a:rPr>
              <a:t>Chapter</a:t>
            </a:r>
            <a:r>
              <a:rPr sz="1150" b="1" spc="10" dirty="0">
                <a:latin typeface="Times New Roman"/>
                <a:cs typeface="Times New Roman"/>
              </a:rPr>
              <a:t> </a:t>
            </a:r>
            <a:r>
              <a:rPr sz="1150" b="1" dirty="0">
                <a:latin typeface="Times New Roman"/>
                <a:cs typeface="Times New Roman"/>
              </a:rPr>
              <a:t>3:</a:t>
            </a:r>
            <a:r>
              <a:rPr sz="1150" b="1" spc="15" dirty="0">
                <a:latin typeface="Times New Roman"/>
                <a:cs typeface="Times New Roman"/>
              </a:rPr>
              <a:t> </a:t>
            </a:r>
            <a:r>
              <a:rPr sz="1150" b="1" spc="-5" dirty="0">
                <a:latin typeface="Times New Roman"/>
                <a:cs typeface="Times New Roman"/>
              </a:rPr>
              <a:t>Problem Statement</a:t>
            </a:r>
            <a:r>
              <a:rPr sz="1150" b="1" spc="25" dirty="0">
                <a:latin typeface="Times New Roman"/>
                <a:cs typeface="Times New Roman"/>
              </a:rPr>
              <a:t> </a:t>
            </a:r>
            <a:r>
              <a:rPr sz="1150" spc="-5" dirty="0" smtClean="0">
                <a:latin typeface="Times New Roman"/>
                <a:cs typeface="Times New Roman"/>
              </a:rPr>
              <a:t>…………………………………</a:t>
            </a:r>
            <a:r>
              <a:rPr lang="en-IN" sz="1150" spc="-5" dirty="0" smtClean="0">
                <a:latin typeface="Times New Roman"/>
                <a:cs typeface="Times New Roman"/>
              </a:rPr>
              <a:t>……</a:t>
            </a:r>
            <a:r>
              <a:rPr sz="1150" spc="-5" dirty="0" smtClean="0">
                <a:latin typeface="Times New Roman"/>
                <a:cs typeface="Times New Roman"/>
              </a:rPr>
              <a:t>…………….</a:t>
            </a:r>
            <a:r>
              <a:rPr sz="1150" spc="10" dirty="0" smtClean="0">
                <a:latin typeface="Times New Roman"/>
                <a:cs typeface="Times New Roman"/>
              </a:rPr>
              <a:t> </a:t>
            </a:r>
            <a:r>
              <a:rPr sz="1150" dirty="0">
                <a:latin typeface="Times New Roman"/>
                <a:cs typeface="Times New Roman"/>
              </a:rPr>
              <a:t>19-20</a:t>
            </a:r>
          </a:p>
          <a:p>
            <a:pPr marR="51435" algn="r">
              <a:lnSpc>
                <a:spcPct val="100000"/>
              </a:lnSpc>
              <a:spcBef>
                <a:spcPts val="670"/>
              </a:spcBef>
            </a:pPr>
            <a:r>
              <a:rPr sz="1200" dirty="0">
                <a:latin typeface="Times New Roman"/>
                <a:cs typeface="Times New Roman"/>
              </a:rPr>
              <a:t>3.1</a:t>
            </a:r>
            <a:r>
              <a:rPr sz="1200" spc="-15" dirty="0">
                <a:latin typeface="Times New Roman"/>
                <a:cs typeface="Times New Roman"/>
              </a:rPr>
              <a:t> </a:t>
            </a:r>
            <a:r>
              <a:rPr sz="1200" spc="-5" dirty="0">
                <a:latin typeface="Times New Roman"/>
                <a:cs typeface="Times New Roman"/>
              </a:rPr>
              <a:t>Objectives</a:t>
            </a:r>
            <a:r>
              <a:rPr sz="1200" spc="-20"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19</a:t>
            </a:r>
          </a:p>
          <a:p>
            <a:pPr marR="6350" algn="r">
              <a:lnSpc>
                <a:spcPct val="100000"/>
              </a:lnSpc>
              <a:spcBef>
                <a:spcPts val="700"/>
              </a:spcBef>
            </a:pPr>
            <a:r>
              <a:rPr sz="1200" dirty="0">
                <a:latin typeface="Times New Roman"/>
                <a:cs typeface="Times New Roman"/>
              </a:rPr>
              <a:t>3.2</a:t>
            </a:r>
            <a:r>
              <a:rPr sz="1200" spc="-15" dirty="0">
                <a:latin typeface="Times New Roman"/>
                <a:cs typeface="Times New Roman"/>
              </a:rPr>
              <a:t> </a:t>
            </a:r>
            <a:r>
              <a:rPr sz="1200" spc="-5" dirty="0">
                <a:latin typeface="Times New Roman"/>
                <a:cs typeface="Times New Roman"/>
              </a:rPr>
              <a:t>Methodology</a:t>
            </a:r>
            <a:r>
              <a:rPr sz="1200" spc="215" dirty="0">
                <a:latin typeface="Times New Roman"/>
                <a:cs typeface="Times New Roman"/>
              </a:rPr>
              <a:t> </a:t>
            </a:r>
            <a:r>
              <a:rPr sz="1200" dirty="0">
                <a:latin typeface="Times New Roman"/>
                <a:cs typeface="Times New Roman"/>
              </a:rPr>
              <a:t>…………………………………………………………...</a:t>
            </a:r>
            <a:r>
              <a:rPr sz="1200" spc="240" dirty="0">
                <a:latin typeface="Times New Roman"/>
                <a:cs typeface="Times New Roman"/>
              </a:rPr>
              <a:t> </a:t>
            </a:r>
            <a:r>
              <a:rPr sz="1200" dirty="0">
                <a:latin typeface="Times New Roman"/>
                <a:cs typeface="Times New Roman"/>
              </a:rPr>
              <a:t>19</a:t>
            </a:r>
          </a:p>
          <a:p>
            <a:pPr marR="47625" algn="r">
              <a:lnSpc>
                <a:spcPct val="100000"/>
              </a:lnSpc>
              <a:spcBef>
                <a:spcPts val="550"/>
              </a:spcBef>
            </a:pPr>
            <a:r>
              <a:rPr sz="1200" b="1" spc="-5" dirty="0">
                <a:latin typeface="Times New Roman"/>
                <a:cs typeface="Times New Roman"/>
              </a:rPr>
              <a:t>Chapter</a:t>
            </a:r>
            <a:r>
              <a:rPr sz="1200" b="1" spc="-15" dirty="0">
                <a:latin typeface="Times New Roman"/>
                <a:cs typeface="Times New Roman"/>
              </a:rPr>
              <a:t> </a:t>
            </a:r>
            <a:r>
              <a:rPr sz="1200" b="1" dirty="0">
                <a:latin typeface="Times New Roman"/>
                <a:cs typeface="Times New Roman"/>
              </a:rPr>
              <a:t>4:</a:t>
            </a:r>
            <a:r>
              <a:rPr sz="1200" b="1" spc="-10" dirty="0">
                <a:latin typeface="Times New Roman"/>
                <a:cs typeface="Times New Roman"/>
              </a:rPr>
              <a:t> </a:t>
            </a:r>
            <a:r>
              <a:rPr sz="1200" b="1" spc="-5" dirty="0">
                <a:latin typeface="Times New Roman"/>
                <a:cs typeface="Times New Roman"/>
              </a:rPr>
              <a:t>Implementation</a:t>
            </a:r>
            <a:r>
              <a:rPr sz="1200" b="1" spc="1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smtClean="0">
                <a:latin typeface="Times New Roman"/>
                <a:cs typeface="Times New Roman"/>
              </a:rPr>
              <a:t>21-3</a:t>
            </a:r>
            <a:r>
              <a:rPr lang="en-IN" sz="1200" dirty="0" smtClean="0">
                <a:latin typeface="Times New Roman"/>
                <a:cs typeface="Times New Roman"/>
              </a:rPr>
              <a:t>3</a:t>
            </a:r>
            <a:endParaRPr sz="1200" dirty="0">
              <a:latin typeface="Times New Roman"/>
              <a:cs typeface="Times New Roman"/>
            </a:endParaRPr>
          </a:p>
          <a:p>
            <a:pPr marR="60960" algn="r">
              <a:lnSpc>
                <a:spcPct val="100000"/>
              </a:lnSpc>
              <a:spcBef>
                <a:spcPts val="635"/>
              </a:spcBef>
            </a:pPr>
            <a:r>
              <a:rPr sz="1200" dirty="0">
                <a:latin typeface="Times New Roman"/>
                <a:cs typeface="Times New Roman"/>
              </a:rPr>
              <a:t>4.1</a:t>
            </a:r>
            <a:r>
              <a:rPr sz="1200" spc="25" dirty="0">
                <a:latin typeface="Times New Roman"/>
                <a:cs typeface="Times New Roman"/>
              </a:rPr>
              <a:t> </a:t>
            </a:r>
            <a:r>
              <a:rPr sz="1200" spc="-5" dirty="0">
                <a:latin typeface="Times New Roman"/>
                <a:cs typeface="Times New Roman"/>
              </a:rPr>
              <a:t>Proposed</a:t>
            </a:r>
            <a:r>
              <a:rPr sz="1200" spc="25" dirty="0">
                <a:latin typeface="Times New Roman"/>
                <a:cs typeface="Times New Roman"/>
              </a:rPr>
              <a:t> </a:t>
            </a:r>
            <a:r>
              <a:rPr sz="1200" spc="-5" dirty="0">
                <a:latin typeface="Times New Roman"/>
                <a:cs typeface="Times New Roman"/>
              </a:rPr>
              <a:t>Architecture…………………………………………………..</a:t>
            </a:r>
            <a:r>
              <a:rPr sz="1200" spc="25" dirty="0">
                <a:latin typeface="Times New Roman"/>
                <a:cs typeface="Times New Roman"/>
              </a:rPr>
              <a:t> </a:t>
            </a:r>
            <a:r>
              <a:rPr sz="1200" dirty="0">
                <a:latin typeface="Times New Roman"/>
                <a:cs typeface="Times New Roman"/>
              </a:rPr>
              <a:t>21</a:t>
            </a:r>
          </a:p>
          <a:p>
            <a:pPr marR="46990" algn="r">
              <a:lnSpc>
                <a:spcPct val="100000"/>
              </a:lnSpc>
              <a:spcBef>
                <a:spcPts val="625"/>
              </a:spcBef>
            </a:pPr>
            <a:r>
              <a:rPr sz="1200" dirty="0">
                <a:latin typeface="Times New Roman"/>
                <a:cs typeface="Times New Roman"/>
              </a:rPr>
              <a:t>4.2</a:t>
            </a:r>
            <a:r>
              <a:rPr sz="1200" spc="-15" dirty="0">
                <a:latin typeface="Times New Roman"/>
                <a:cs typeface="Times New Roman"/>
              </a:rPr>
              <a:t> </a:t>
            </a:r>
            <a:r>
              <a:rPr sz="1200" spc="-5" dirty="0">
                <a:latin typeface="Times New Roman"/>
                <a:cs typeface="Times New Roman"/>
              </a:rPr>
              <a:t>Twitter</a:t>
            </a:r>
            <a:r>
              <a:rPr sz="1200" spc="-15" dirty="0">
                <a:latin typeface="Times New Roman"/>
                <a:cs typeface="Times New Roman"/>
              </a:rPr>
              <a:t> </a:t>
            </a:r>
            <a:r>
              <a:rPr sz="1200" dirty="0">
                <a:latin typeface="Times New Roman"/>
                <a:cs typeface="Times New Roman"/>
              </a:rPr>
              <a:t>API</a:t>
            </a:r>
            <a:r>
              <a:rPr sz="1200" spc="-35"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22</a:t>
            </a:r>
          </a:p>
          <a:p>
            <a:pPr marR="47625" algn="r">
              <a:lnSpc>
                <a:spcPct val="100000"/>
              </a:lnSpc>
              <a:spcBef>
                <a:spcPts val="635"/>
              </a:spcBef>
            </a:pPr>
            <a:r>
              <a:rPr sz="1200" dirty="0">
                <a:latin typeface="Times New Roman"/>
                <a:cs typeface="Times New Roman"/>
              </a:rPr>
              <a:t>4.3</a:t>
            </a:r>
            <a:r>
              <a:rPr sz="1200" spc="-15" dirty="0">
                <a:latin typeface="Times New Roman"/>
                <a:cs typeface="Times New Roman"/>
              </a:rPr>
              <a:t> </a:t>
            </a:r>
            <a:r>
              <a:rPr sz="1200" spc="-5" dirty="0">
                <a:latin typeface="Times New Roman"/>
                <a:cs typeface="Times New Roman"/>
              </a:rPr>
              <a:t>Data</a:t>
            </a:r>
            <a:r>
              <a:rPr sz="1200" spc="-15" dirty="0">
                <a:latin typeface="Times New Roman"/>
                <a:cs typeface="Times New Roman"/>
              </a:rPr>
              <a:t> </a:t>
            </a:r>
            <a:r>
              <a:rPr sz="1200" spc="-5" dirty="0">
                <a:latin typeface="Times New Roman"/>
                <a:cs typeface="Times New Roman"/>
              </a:rPr>
              <a:t>Collection</a:t>
            </a:r>
            <a:r>
              <a:rPr sz="1200" spc="-1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22</a:t>
            </a:r>
          </a:p>
          <a:p>
            <a:pPr marR="43815" algn="r">
              <a:lnSpc>
                <a:spcPct val="100000"/>
              </a:lnSpc>
              <a:spcBef>
                <a:spcPts val="630"/>
              </a:spcBef>
            </a:pPr>
            <a:r>
              <a:rPr sz="1200" dirty="0">
                <a:latin typeface="Times New Roman"/>
                <a:cs typeface="Times New Roman"/>
              </a:rPr>
              <a:t>4.3.1</a:t>
            </a:r>
            <a:r>
              <a:rPr sz="1200" spc="-15" dirty="0">
                <a:latin typeface="Times New Roman"/>
                <a:cs typeface="Times New Roman"/>
              </a:rPr>
              <a:t> </a:t>
            </a:r>
            <a:r>
              <a:rPr sz="1200" spc="-5" dirty="0">
                <a:latin typeface="Times New Roman"/>
                <a:cs typeface="Times New Roman"/>
              </a:rPr>
              <a:t>Twitter</a:t>
            </a:r>
            <a:r>
              <a:rPr sz="1200" spc="-15" dirty="0">
                <a:latin typeface="Times New Roman"/>
                <a:cs typeface="Times New Roman"/>
              </a:rPr>
              <a:t> </a:t>
            </a:r>
            <a:r>
              <a:rPr sz="1200" spc="-5" dirty="0">
                <a:latin typeface="Times New Roman"/>
                <a:cs typeface="Times New Roman"/>
              </a:rPr>
              <a:t>Data</a:t>
            </a:r>
            <a:r>
              <a:rPr sz="1200" spc="-15"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22</a:t>
            </a:r>
          </a:p>
          <a:p>
            <a:pPr marR="44450" algn="r">
              <a:lnSpc>
                <a:spcPct val="100000"/>
              </a:lnSpc>
              <a:spcBef>
                <a:spcPts val="620"/>
              </a:spcBef>
            </a:pPr>
            <a:r>
              <a:rPr sz="1200" dirty="0">
                <a:latin typeface="Times New Roman"/>
                <a:cs typeface="Times New Roman"/>
              </a:rPr>
              <a:t>4.3.2</a:t>
            </a:r>
            <a:r>
              <a:rPr sz="1200" spc="-20" dirty="0">
                <a:latin typeface="Times New Roman"/>
                <a:cs typeface="Times New Roman"/>
              </a:rPr>
              <a:t> </a:t>
            </a:r>
            <a:r>
              <a:rPr sz="1200" spc="-5" dirty="0">
                <a:latin typeface="Times New Roman"/>
                <a:cs typeface="Times New Roman"/>
              </a:rPr>
              <a:t>Training</a:t>
            </a:r>
            <a:r>
              <a:rPr sz="1200" spc="-15" dirty="0">
                <a:latin typeface="Times New Roman"/>
                <a:cs typeface="Times New Roman"/>
              </a:rPr>
              <a:t> </a:t>
            </a:r>
            <a:r>
              <a:rPr sz="1200" spc="-5" dirty="0">
                <a:latin typeface="Times New Roman"/>
                <a:cs typeface="Times New Roman"/>
              </a:rPr>
              <a:t>Data</a:t>
            </a:r>
            <a:r>
              <a:rPr sz="1200" spc="-15"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24</a:t>
            </a:r>
          </a:p>
          <a:p>
            <a:pPr marR="65405" algn="r">
              <a:lnSpc>
                <a:spcPct val="100000"/>
              </a:lnSpc>
              <a:spcBef>
                <a:spcPts val="625"/>
              </a:spcBef>
            </a:pPr>
            <a:r>
              <a:rPr sz="1200" dirty="0">
                <a:latin typeface="Times New Roman"/>
                <a:cs typeface="Times New Roman"/>
              </a:rPr>
              <a:t>4.4</a:t>
            </a:r>
            <a:r>
              <a:rPr sz="1200" spc="-20" dirty="0">
                <a:latin typeface="Times New Roman"/>
                <a:cs typeface="Times New Roman"/>
              </a:rPr>
              <a:t> </a:t>
            </a:r>
            <a:r>
              <a:rPr sz="1200" spc="-5" dirty="0">
                <a:latin typeface="Times New Roman"/>
                <a:cs typeface="Times New Roman"/>
              </a:rPr>
              <a:t>Data</a:t>
            </a:r>
            <a:r>
              <a:rPr sz="1200" spc="-20" dirty="0">
                <a:latin typeface="Times New Roman"/>
                <a:cs typeface="Times New Roman"/>
              </a:rPr>
              <a:t> </a:t>
            </a:r>
            <a:r>
              <a:rPr sz="1200" spc="-5" dirty="0">
                <a:latin typeface="Times New Roman"/>
                <a:cs typeface="Times New Roman"/>
              </a:rPr>
              <a:t>Storage</a:t>
            </a:r>
            <a:r>
              <a:rPr sz="1200" spc="-20" dirty="0">
                <a:latin typeface="Times New Roman"/>
                <a:cs typeface="Times New Roman"/>
              </a:rPr>
              <a:t>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25</a:t>
            </a:r>
          </a:p>
          <a:p>
            <a:pPr marR="73660" algn="r">
              <a:lnSpc>
                <a:spcPct val="100000"/>
              </a:lnSpc>
              <a:spcBef>
                <a:spcPts val="635"/>
              </a:spcBef>
            </a:pPr>
            <a:r>
              <a:rPr sz="1200" dirty="0">
                <a:latin typeface="Times New Roman"/>
                <a:cs typeface="Times New Roman"/>
              </a:rPr>
              <a:t>4.5</a:t>
            </a:r>
            <a:r>
              <a:rPr sz="1200" spc="-10" dirty="0">
                <a:latin typeface="Times New Roman"/>
                <a:cs typeface="Times New Roman"/>
              </a:rPr>
              <a:t> </a:t>
            </a:r>
            <a:r>
              <a:rPr sz="1200" spc="-5" dirty="0">
                <a:latin typeface="Times New Roman"/>
                <a:cs typeface="Times New Roman"/>
              </a:rPr>
              <a:t>Data</a:t>
            </a:r>
            <a:r>
              <a:rPr sz="1200" spc="-10" dirty="0">
                <a:latin typeface="Times New Roman"/>
                <a:cs typeface="Times New Roman"/>
              </a:rPr>
              <a:t> </a:t>
            </a:r>
            <a:r>
              <a:rPr sz="1200" spc="-5" dirty="0">
                <a:latin typeface="Times New Roman"/>
                <a:cs typeface="Times New Roman"/>
              </a:rPr>
              <a:t>Pre-Processing</a:t>
            </a:r>
            <a:r>
              <a:rPr sz="1200" spc="-2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25</a:t>
            </a:r>
          </a:p>
          <a:p>
            <a:pPr marR="55880" algn="r">
              <a:lnSpc>
                <a:spcPct val="100000"/>
              </a:lnSpc>
              <a:spcBef>
                <a:spcPts val="625"/>
              </a:spcBef>
            </a:pPr>
            <a:r>
              <a:rPr sz="1200" dirty="0">
                <a:latin typeface="Times New Roman"/>
                <a:cs typeface="Times New Roman"/>
              </a:rPr>
              <a:t>4.6</a:t>
            </a:r>
            <a:r>
              <a:rPr sz="1200" spc="-15" dirty="0">
                <a:latin typeface="Times New Roman"/>
                <a:cs typeface="Times New Roman"/>
              </a:rPr>
              <a:t> </a:t>
            </a:r>
            <a:r>
              <a:rPr sz="1200" spc="-5" dirty="0">
                <a:latin typeface="Times New Roman"/>
                <a:cs typeface="Times New Roman"/>
              </a:rPr>
              <a:t>Classification</a:t>
            </a:r>
            <a:r>
              <a:rPr sz="1200" spc="-15"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28</a:t>
            </a:r>
          </a:p>
          <a:p>
            <a:pPr marR="69850" algn="r">
              <a:lnSpc>
                <a:spcPct val="100000"/>
              </a:lnSpc>
              <a:spcBef>
                <a:spcPts val="635"/>
              </a:spcBef>
            </a:pPr>
            <a:r>
              <a:rPr sz="1200" dirty="0">
                <a:latin typeface="Times New Roman"/>
                <a:cs typeface="Times New Roman"/>
              </a:rPr>
              <a:t>4.6.1</a:t>
            </a:r>
            <a:r>
              <a:rPr sz="1200" spc="-10" dirty="0">
                <a:latin typeface="Times New Roman"/>
                <a:cs typeface="Times New Roman"/>
              </a:rPr>
              <a:t> </a:t>
            </a:r>
            <a:r>
              <a:rPr sz="1200" spc="-5" dirty="0">
                <a:latin typeface="Times New Roman"/>
                <a:cs typeface="Times New Roman"/>
              </a:rPr>
              <a:t>Feature</a:t>
            </a:r>
            <a:r>
              <a:rPr sz="1200" spc="-15" dirty="0">
                <a:latin typeface="Times New Roman"/>
                <a:cs typeface="Times New Roman"/>
              </a:rPr>
              <a:t> </a:t>
            </a:r>
            <a:r>
              <a:rPr sz="1200" spc="-5" dirty="0">
                <a:latin typeface="Times New Roman"/>
                <a:cs typeface="Times New Roman"/>
              </a:rPr>
              <a:t>Extraction</a:t>
            </a:r>
            <a:r>
              <a:rPr sz="1200" spc="-10" dirty="0">
                <a:latin typeface="Times New Roman"/>
                <a:cs typeface="Times New Roman"/>
              </a:rPr>
              <a: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28</a:t>
            </a:r>
          </a:p>
          <a:p>
            <a:pPr marL="469900" marR="9525" indent="-457200">
              <a:lnSpc>
                <a:spcPts val="2080"/>
              </a:lnSpc>
              <a:spcBef>
                <a:spcPts val="160"/>
              </a:spcBef>
            </a:pPr>
            <a:r>
              <a:rPr sz="1200" b="1" spc="-5" dirty="0">
                <a:latin typeface="Times New Roman"/>
                <a:cs typeface="Times New Roman"/>
              </a:rPr>
              <a:t>Chapter</a:t>
            </a:r>
            <a:r>
              <a:rPr sz="1200" b="1" spc="5" dirty="0">
                <a:latin typeface="Times New Roman"/>
                <a:cs typeface="Times New Roman"/>
              </a:rPr>
              <a:t> </a:t>
            </a:r>
            <a:r>
              <a:rPr sz="1200" b="1" dirty="0">
                <a:latin typeface="Times New Roman"/>
                <a:cs typeface="Times New Roman"/>
              </a:rPr>
              <a:t>5:</a:t>
            </a:r>
            <a:r>
              <a:rPr sz="1200" b="1" spc="10" dirty="0">
                <a:latin typeface="Times New Roman"/>
                <a:cs typeface="Times New Roman"/>
              </a:rPr>
              <a:t> </a:t>
            </a:r>
            <a:r>
              <a:rPr sz="1200" b="1" spc="-5" dirty="0">
                <a:latin typeface="Times New Roman"/>
                <a:cs typeface="Times New Roman"/>
              </a:rPr>
              <a:t>Results</a:t>
            </a:r>
            <a:r>
              <a:rPr sz="1200" b="1" spc="15" dirty="0">
                <a:latin typeface="Times New Roman"/>
                <a:cs typeface="Times New Roman"/>
              </a:rPr>
              <a:t> </a:t>
            </a:r>
            <a:r>
              <a:rPr sz="1200" b="1" spc="-5" dirty="0">
                <a:latin typeface="Times New Roman"/>
                <a:cs typeface="Times New Roman"/>
              </a:rPr>
              <a:t>and</a:t>
            </a:r>
            <a:r>
              <a:rPr sz="1200" b="1" spc="15" dirty="0">
                <a:latin typeface="Times New Roman"/>
                <a:cs typeface="Times New Roman"/>
              </a:rPr>
              <a:t> </a:t>
            </a:r>
            <a:r>
              <a:rPr sz="1200" b="1" spc="-5" dirty="0">
                <a:latin typeface="Times New Roman"/>
                <a:cs typeface="Times New Roman"/>
              </a:rPr>
              <a:t>Analysis</a:t>
            </a:r>
            <a:r>
              <a:rPr sz="1200" b="1" spc="25" dirty="0">
                <a:latin typeface="Times New Roman"/>
                <a:cs typeface="Times New Roman"/>
              </a:rPr>
              <a:t> </a:t>
            </a:r>
            <a:r>
              <a:rPr sz="1200" spc="-5" dirty="0">
                <a:latin typeface="Times New Roman"/>
                <a:cs typeface="Times New Roman"/>
              </a:rPr>
              <a:t>………………………………………………</a:t>
            </a:r>
            <a:r>
              <a:rPr sz="1200" spc="15" dirty="0">
                <a:latin typeface="Times New Roman"/>
                <a:cs typeface="Times New Roman"/>
              </a:rPr>
              <a:t> </a:t>
            </a:r>
            <a:r>
              <a:rPr sz="1200" dirty="0">
                <a:latin typeface="Times New Roman"/>
                <a:cs typeface="Times New Roman"/>
              </a:rPr>
              <a:t>32-36 </a:t>
            </a:r>
            <a:r>
              <a:rPr sz="1200" spc="-285" dirty="0">
                <a:latin typeface="Times New Roman"/>
                <a:cs typeface="Times New Roman"/>
              </a:rPr>
              <a:t> </a:t>
            </a:r>
            <a:r>
              <a:rPr sz="1200" dirty="0">
                <a:latin typeface="Times New Roman"/>
                <a:cs typeface="Times New Roman"/>
              </a:rPr>
              <a:t>5.1</a:t>
            </a:r>
            <a:r>
              <a:rPr sz="1200" spc="-10" dirty="0">
                <a:latin typeface="Times New Roman"/>
                <a:cs typeface="Times New Roman"/>
              </a:rPr>
              <a:t> </a:t>
            </a:r>
            <a:r>
              <a:rPr sz="1200" spc="-5" dirty="0">
                <a:latin typeface="Times New Roman"/>
                <a:cs typeface="Times New Roman"/>
              </a:rPr>
              <a:t>Tweets Collected</a:t>
            </a:r>
            <a:r>
              <a:rPr sz="1200" spc="-10"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32</a:t>
            </a:r>
          </a:p>
          <a:p>
            <a:pPr marL="469900" algn="just">
              <a:lnSpc>
                <a:spcPct val="100000"/>
              </a:lnSpc>
              <a:spcBef>
                <a:spcPts val="450"/>
              </a:spcBef>
            </a:pPr>
            <a:r>
              <a:rPr sz="1200" dirty="0">
                <a:latin typeface="Times New Roman"/>
                <a:cs typeface="Times New Roman"/>
              </a:rPr>
              <a:t>5.2</a:t>
            </a:r>
            <a:r>
              <a:rPr sz="1200" spc="-10" dirty="0">
                <a:latin typeface="Times New Roman"/>
                <a:cs typeface="Times New Roman"/>
              </a:rPr>
              <a:t> </a:t>
            </a:r>
            <a:r>
              <a:rPr sz="1200" spc="-5" dirty="0">
                <a:latin typeface="Times New Roman"/>
                <a:cs typeface="Times New Roman"/>
              </a:rPr>
              <a:t>Extracted</a:t>
            </a:r>
            <a:r>
              <a:rPr sz="1200" spc="-10" dirty="0">
                <a:latin typeface="Times New Roman"/>
                <a:cs typeface="Times New Roman"/>
              </a:rPr>
              <a:t> </a:t>
            </a:r>
            <a:r>
              <a:rPr sz="1200" spc="-5" dirty="0">
                <a:latin typeface="Times New Roman"/>
                <a:cs typeface="Times New Roman"/>
              </a:rPr>
              <a:t>Features</a:t>
            </a:r>
            <a:r>
              <a:rPr sz="1200" spc="-1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32</a:t>
            </a:r>
          </a:p>
          <a:p>
            <a:pPr marL="469900" marR="44450" algn="r">
              <a:lnSpc>
                <a:spcPct val="143700"/>
              </a:lnSpc>
              <a:spcBef>
                <a:spcPts val="5"/>
              </a:spcBef>
            </a:pPr>
            <a:r>
              <a:rPr sz="1200" dirty="0">
                <a:latin typeface="Times New Roman"/>
                <a:cs typeface="Times New Roman"/>
              </a:rPr>
              <a:t>5.3 </a:t>
            </a:r>
            <a:r>
              <a:rPr sz="1200" spc="-5" dirty="0">
                <a:latin typeface="Times New Roman"/>
                <a:cs typeface="Times New Roman"/>
              </a:rPr>
              <a:t>Classifier</a:t>
            </a:r>
            <a:r>
              <a:rPr sz="1200" spc="5" dirty="0">
                <a:latin typeface="Times New Roman"/>
                <a:cs typeface="Times New Roman"/>
              </a:rPr>
              <a:t> </a:t>
            </a:r>
            <a:r>
              <a:rPr sz="1200" spc="-5" dirty="0">
                <a:latin typeface="Times New Roman"/>
                <a:cs typeface="Times New Roman"/>
              </a:rPr>
              <a:t>Accuracy</a:t>
            </a:r>
            <a:r>
              <a:rPr sz="1200" spc="-10" dirty="0">
                <a:latin typeface="Times New Roman"/>
                <a:cs typeface="Times New Roman"/>
              </a:rPr>
              <a:t> </a:t>
            </a:r>
            <a:r>
              <a:rPr sz="1200" dirty="0">
                <a:latin typeface="Times New Roman"/>
                <a:cs typeface="Times New Roman"/>
              </a:rPr>
              <a:t>for</a:t>
            </a:r>
            <a:r>
              <a:rPr sz="1200" spc="-5" dirty="0">
                <a:latin typeface="Times New Roman"/>
                <a:cs typeface="Times New Roman"/>
              </a:rPr>
              <a:t> Training</a:t>
            </a:r>
            <a:r>
              <a:rPr sz="1200" spc="-10" dirty="0">
                <a:latin typeface="Times New Roman"/>
                <a:cs typeface="Times New Roman"/>
              </a:rPr>
              <a:t> </a:t>
            </a:r>
            <a:r>
              <a:rPr sz="1200" dirty="0">
                <a:latin typeface="Times New Roman"/>
                <a:cs typeface="Times New Roman"/>
              </a:rPr>
              <a:t>Data</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33 </a:t>
            </a:r>
            <a:r>
              <a:rPr sz="1200" spc="-285" dirty="0">
                <a:latin typeface="Times New Roman"/>
                <a:cs typeface="Times New Roman"/>
              </a:rPr>
              <a:t> </a:t>
            </a:r>
            <a:r>
              <a:rPr sz="1200" dirty="0" smtClean="0">
                <a:latin typeface="Times New Roman"/>
                <a:cs typeface="Times New Roman"/>
              </a:rPr>
              <a:t>5.4</a:t>
            </a:r>
            <a:r>
              <a:rPr lang="en-IN" sz="1200" dirty="0" smtClean="0">
                <a:latin typeface="Times New Roman"/>
                <a:cs typeface="Times New Roman"/>
              </a:rPr>
              <a:t> Classifier Accuracy for Testing Data</a:t>
            </a:r>
            <a:r>
              <a:rPr sz="1200" spc="-5" dirty="0" smtClean="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34</a:t>
            </a:r>
            <a:r>
              <a:rPr sz="1200" dirty="0" smtClean="0">
                <a:latin typeface="Times New Roman"/>
                <a:cs typeface="Times New Roman"/>
              </a:rPr>
              <a:t> </a:t>
            </a:r>
            <a:r>
              <a:rPr sz="1200" spc="-285" dirty="0" smtClean="0">
                <a:latin typeface="Times New Roman"/>
                <a:cs typeface="Times New Roman"/>
              </a:rPr>
              <a:t> </a:t>
            </a:r>
            <a:r>
              <a:rPr sz="1200" b="1" spc="-5" dirty="0" smtClean="0">
                <a:latin typeface="Times New Roman"/>
                <a:cs typeface="Times New Roman"/>
              </a:rPr>
              <a:t>Chapter</a:t>
            </a:r>
            <a:r>
              <a:rPr sz="1200" b="1" dirty="0" smtClean="0">
                <a:latin typeface="Times New Roman"/>
                <a:cs typeface="Times New Roman"/>
              </a:rPr>
              <a:t> </a:t>
            </a:r>
            <a:r>
              <a:rPr sz="1200" b="1" dirty="0">
                <a:latin typeface="Times New Roman"/>
                <a:cs typeface="Times New Roman"/>
              </a:rPr>
              <a:t>6:</a:t>
            </a:r>
            <a:r>
              <a:rPr sz="1200" b="1" spc="5" dirty="0">
                <a:latin typeface="Times New Roman"/>
                <a:cs typeface="Times New Roman"/>
              </a:rPr>
              <a:t> </a:t>
            </a:r>
            <a:r>
              <a:rPr sz="1200" b="1" spc="-5" dirty="0">
                <a:latin typeface="Times New Roman"/>
                <a:cs typeface="Times New Roman"/>
              </a:rPr>
              <a:t>Conclusion</a:t>
            </a:r>
            <a:r>
              <a:rPr sz="1200" b="1" spc="10" dirty="0">
                <a:latin typeface="Times New Roman"/>
                <a:cs typeface="Times New Roman"/>
              </a:rPr>
              <a:t> </a:t>
            </a:r>
            <a:r>
              <a:rPr sz="1200" b="1" spc="-5" dirty="0">
                <a:latin typeface="Times New Roman"/>
                <a:cs typeface="Times New Roman"/>
              </a:rPr>
              <a:t>and</a:t>
            </a:r>
            <a:r>
              <a:rPr sz="1200" b="1" spc="10" dirty="0">
                <a:latin typeface="Times New Roman"/>
                <a:cs typeface="Times New Roman"/>
              </a:rPr>
              <a:t> </a:t>
            </a:r>
            <a:r>
              <a:rPr sz="1200" b="1" spc="-5" dirty="0">
                <a:latin typeface="Times New Roman"/>
                <a:cs typeface="Times New Roman"/>
              </a:rPr>
              <a:t>Future </a:t>
            </a:r>
            <a:r>
              <a:rPr sz="1200" b="1" spc="-5" dirty="0" smtClean="0">
                <a:latin typeface="Times New Roman"/>
                <a:cs typeface="Times New Roman"/>
              </a:rPr>
              <a:t>Scope</a:t>
            </a:r>
            <a:r>
              <a:rPr lang="en-IN" sz="1200" b="1" spc="-5" dirty="0" smtClean="0">
                <a:latin typeface="Times New Roman"/>
                <a:cs typeface="Times New Roman"/>
              </a:rPr>
              <a:t>……………………………35-36</a:t>
            </a:r>
            <a:endParaRPr lang="en-IN" sz="1200" spc="-5" dirty="0" smtClean="0">
              <a:latin typeface="Times New Roman"/>
              <a:cs typeface="Times New Roman"/>
            </a:endParaRPr>
          </a:p>
          <a:p>
            <a:pPr marL="469900" marR="44450" algn="r">
              <a:lnSpc>
                <a:spcPct val="143700"/>
              </a:lnSpc>
              <a:spcBef>
                <a:spcPts val="5"/>
              </a:spcBef>
            </a:pPr>
            <a:r>
              <a:rPr sz="1200" spc="-5" dirty="0" smtClean="0">
                <a:latin typeface="Times New Roman"/>
                <a:cs typeface="Times New Roman"/>
              </a:rPr>
              <a:t> </a:t>
            </a:r>
            <a:r>
              <a:rPr sz="1200" spc="-285" dirty="0" smtClean="0">
                <a:latin typeface="Times New Roman"/>
                <a:cs typeface="Times New Roman"/>
              </a:rPr>
              <a:t> </a:t>
            </a:r>
            <a:r>
              <a:rPr sz="1200" dirty="0">
                <a:latin typeface="Times New Roman"/>
                <a:cs typeface="Times New Roman"/>
              </a:rPr>
              <a:t>6.1</a:t>
            </a:r>
            <a:r>
              <a:rPr sz="1200" spc="-10" dirty="0">
                <a:latin typeface="Times New Roman"/>
                <a:cs typeface="Times New Roman"/>
              </a:rPr>
              <a:t> </a:t>
            </a:r>
            <a:r>
              <a:rPr sz="1200" dirty="0">
                <a:latin typeface="Times New Roman"/>
                <a:cs typeface="Times New Roman"/>
              </a:rPr>
              <a:t>Conclusion</a:t>
            </a:r>
            <a:r>
              <a:rPr sz="1200" spc="-5" dirty="0">
                <a:latin typeface="Times New Roman"/>
                <a:cs typeface="Times New Roman"/>
              </a:rPr>
              <a:t> </a:t>
            </a:r>
            <a:r>
              <a:rPr sz="1200" dirty="0" smtClean="0">
                <a:latin typeface="Times New Roman"/>
                <a:cs typeface="Times New Roman"/>
              </a:rPr>
              <a:t>……………………………………………………………..</a:t>
            </a:r>
            <a:r>
              <a:rPr lang="en-IN" sz="1200" dirty="0" smtClean="0">
                <a:latin typeface="Times New Roman"/>
                <a:cs typeface="Times New Roman"/>
              </a:rPr>
              <a:t>35</a:t>
            </a:r>
            <a:r>
              <a:rPr sz="1200" spc="-5" dirty="0" smtClean="0">
                <a:latin typeface="Times New Roman"/>
                <a:cs typeface="Times New Roman"/>
              </a:rPr>
              <a:t> </a:t>
            </a:r>
            <a:endParaRPr sz="1200" dirty="0">
              <a:latin typeface="Times New Roman"/>
              <a:cs typeface="Times New Roman"/>
            </a:endParaRPr>
          </a:p>
          <a:p>
            <a:pPr marL="469900" algn="just">
              <a:lnSpc>
                <a:spcPct val="100000"/>
              </a:lnSpc>
              <a:spcBef>
                <a:spcPts val="675"/>
              </a:spcBef>
            </a:pPr>
            <a:r>
              <a:rPr sz="1200" dirty="0">
                <a:latin typeface="Times New Roman"/>
                <a:cs typeface="Times New Roman"/>
              </a:rPr>
              <a:t>6.2</a:t>
            </a:r>
            <a:r>
              <a:rPr sz="1200" spc="-15" dirty="0">
                <a:latin typeface="Times New Roman"/>
                <a:cs typeface="Times New Roman"/>
              </a:rPr>
              <a:t> </a:t>
            </a:r>
            <a:r>
              <a:rPr sz="1200" spc="-5" dirty="0">
                <a:latin typeface="Times New Roman"/>
                <a:cs typeface="Times New Roman"/>
              </a:rPr>
              <a:t>Future</a:t>
            </a:r>
            <a:r>
              <a:rPr sz="1200" spc="85" dirty="0">
                <a:latin typeface="Times New Roman"/>
                <a:cs typeface="Times New Roman"/>
              </a:rPr>
              <a:t> </a:t>
            </a:r>
            <a:r>
              <a:rPr sz="1200" dirty="0">
                <a:latin typeface="Times New Roman"/>
                <a:cs typeface="Times New Roman"/>
              </a:rPr>
              <a:t>Scope</a:t>
            </a:r>
            <a:r>
              <a:rPr sz="1200" spc="85" dirty="0">
                <a:latin typeface="Times New Roman"/>
                <a:cs typeface="Times New Roman"/>
              </a:rPr>
              <a:t> </a:t>
            </a:r>
            <a:r>
              <a:rPr sz="1200" dirty="0">
                <a:latin typeface="Times New Roman"/>
                <a:cs typeface="Times New Roman"/>
              </a:rPr>
              <a:t>…………………………………………………………....</a:t>
            </a:r>
            <a:r>
              <a:rPr sz="1200" spc="90" dirty="0">
                <a:latin typeface="Times New Roman"/>
                <a:cs typeface="Times New Roman"/>
              </a:rPr>
              <a:t> </a:t>
            </a:r>
            <a:r>
              <a:rPr sz="1200" dirty="0" smtClean="0">
                <a:latin typeface="Times New Roman"/>
                <a:cs typeface="Times New Roman"/>
              </a:rPr>
              <a:t>3</a:t>
            </a:r>
            <a:r>
              <a:rPr lang="en-IN" sz="1200" dirty="0" smtClean="0">
                <a:latin typeface="Times New Roman"/>
                <a:cs typeface="Times New Roman"/>
              </a:rPr>
              <a:t>6</a:t>
            </a:r>
            <a:endParaRPr sz="1200" dirty="0">
              <a:latin typeface="Times New Roman"/>
              <a:cs typeface="Times New Roman"/>
            </a:endParaRPr>
          </a:p>
          <a:p>
            <a:pPr marL="12700" marR="5080" algn="just">
              <a:lnSpc>
                <a:spcPct val="142100"/>
              </a:lnSpc>
              <a:spcBef>
                <a:spcPts val="5"/>
              </a:spcBef>
            </a:pPr>
            <a:r>
              <a:rPr sz="1200" b="1" spc="-5" dirty="0">
                <a:latin typeface="Times New Roman"/>
                <a:cs typeface="Times New Roman"/>
              </a:rPr>
              <a:t>References </a:t>
            </a:r>
            <a:r>
              <a:rPr sz="1200" dirty="0">
                <a:latin typeface="Times New Roman"/>
                <a:cs typeface="Times New Roman"/>
              </a:rPr>
              <a:t>……………………………………………………………………… </a:t>
            </a:r>
            <a:r>
              <a:rPr sz="1200" dirty="0" smtClean="0">
                <a:latin typeface="Times New Roman"/>
                <a:cs typeface="Times New Roman"/>
              </a:rPr>
              <a:t>3</a:t>
            </a:r>
            <a:r>
              <a:rPr lang="en-IN" sz="1200" dirty="0" smtClean="0">
                <a:latin typeface="Times New Roman"/>
                <a:cs typeface="Times New Roman"/>
              </a:rPr>
              <a:t>7</a:t>
            </a:r>
            <a:r>
              <a:rPr sz="1200" dirty="0" smtClean="0">
                <a:latin typeface="Times New Roman"/>
                <a:cs typeface="Times New Roman"/>
              </a:rPr>
              <a:t>-</a:t>
            </a:r>
            <a:r>
              <a:rPr lang="en-IN" sz="1200" dirty="0" smtClean="0">
                <a:latin typeface="Times New Roman"/>
                <a:cs typeface="Times New Roman"/>
              </a:rPr>
              <a:t>38</a:t>
            </a:r>
            <a:endParaRPr sz="1200" dirty="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55725" y="1692910"/>
            <a:ext cx="5242559" cy="77470"/>
          </a:xfrm>
          <a:prstGeom prst="rect">
            <a:avLst/>
          </a:prstGeom>
        </p:spPr>
      </p:pic>
      <p:sp>
        <p:nvSpPr>
          <p:cNvPr id="3" name="object 3"/>
          <p:cNvSpPr txBox="1"/>
          <p:nvPr/>
        </p:nvSpPr>
        <p:spPr>
          <a:xfrm>
            <a:off x="1359153" y="886714"/>
            <a:ext cx="5312410" cy="8826500"/>
          </a:xfrm>
          <a:prstGeom prst="rect">
            <a:avLst/>
          </a:prstGeom>
        </p:spPr>
        <p:txBody>
          <a:bodyPr vert="horz" wrap="square" lIns="0" tIns="12065" rIns="0" bIns="0" rtlCol="0">
            <a:spAutoFit/>
          </a:bodyPr>
          <a:lstStyle/>
          <a:p>
            <a:pPr marR="22860" algn="r">
              <a:lnSpc>
                <a:spcPct val="100000"/>
              </a:lnSpc>
              <a:spcBef>
                <a:spcPts val="95"/>
              </a:spcBef>
            </a:pPr>
            <a:r>
              <a:rPr sz="1600" b="1" spc="-5" dirty="0">
                <a:latin typeface="Times New Roman"/>
                <a:cs typeface="Times New Roman"/>
              </a:rPr>
              <a:t>Chapter</a:t>
            </a:r>
            <a:r>
              <a:rPr sz="1600" b="1" spc="-90" dirty="0">
                <a:latin typeface="Times New Roman"/>
                <a:cs typeface="Times New Roman"/>
              </a:rPr>
              <a:t> </a:t>
            </a:r>
            <a:r>
              <a:rPr sz="1600" b="1" spc="-5" dirty="0">
                <a:latin typeface="Times New Roman"/>
                <a:cs typeface="Times New Roman"/>
              </a:rPr>
              <a:t>1</a:t>
            </a:r>
            <a:endParaRPr sz="1600" dirty="0">
              <a:latin typeface="Times New Roman"/>
              <a:cs typeface="Times New Roman"/>
            </a:endParaRPr>
          </a:p>
          <a:p>
            <a:pPr>
              <a:lnSpc>
                <a:spcPct val="100000"/>
              </a:lnSpc>
              <a:spcBef>
                <a:spcPts val="50"/>
              </a:spcBef>
            </a:pPr>
            <a:endParaRPr sz="1550" dirty="0">
              <a:latin typeface="Times New Roman"/>
              <a:cs typeface="Times New Roman"/>
            </a:endParaRPr>
          </a:p>
          <a:p>
            <a:pPr marR="22860" algn="r">
              <a:lnSpc>
                <a:spcPct val="100000"/>
              </a:lnSpc>
              <a:spcBef>
                <a:spcPts val="5"/>
              </a:spcBef>
            </a:pPr>
            <a:r>
              <a:rPr sz="1600" b="1" spc="-5" dirty="0">
                <a:latin typeface="Times New Roman"/>
                <a:cs typeface="Times New Roman"/>
              </a:rPr>
              <a:t>Introduction</a:t>
            </a:r>
            <a:endParaRPr sz="1600" dirty="0">
              <a:latin typeface="Times New Roman"/>
              <a:cs typeface="Times New Roman"/>
            </a:endParaRPr>
          </a:p>
          <a:p>
            <a:pPr>
              <a:lnSpc>
                <a:spcPct val="100000"/>
              </a:lnSpc>
            </a:pPr>
            <a:endParaRPr sz="1700" dirty="0">
              <a:latin typeface="Times New Roman"/>
              <a:cs typeface="Times New Roman"/>
            </a:endParaRPr>
          </a:p>
          <a:p>
            <a:pPr marL="12700" marR="24130" algn="just">
              <a:lnSpc>
                <a:spcPct val="142200"/>
              </a:lnSpc>
              <a:spcBef>
                <a:spcPts val="1365"/>
              </a:spcBef>
            </a:pPr>
            <a:r>
              <a:rPr sz="1200" spc="-10" dirty="0">
                <a:latin typeface="Times New Roman"/>
                <a:cs typeface="Times New Roman"/>
              </a:rPr>
              <a:t>In </a:t>
            </a:r>
            <a:r>
              <a:rPr sz="1200" spc="-5" dirty="0">
                <a:latin typeface="Times New Roman"/>
                <a:cs typeface="Times New Roman"/>
              </a:rPr>
              <a:t>this chapter we </a:t>
            </a:r>
            <a:r>
              <a:rPr sz="1200" dirty="0">
                <a:latin typeface="Times New Roman"/>
                <a:cs typeface="Times New Roman"/>
              </a:rPr>
              <a:t>are </a:t>
            </a:r>
            <a:r>
              <a:rPr sz="1200" spc="-5" dirty="0">
                <a:latin typeface="Times New Roman"/>
                <a:cs typeface="Times New Roman"/>
              </a:rPr>
              <a:t>going </a:t>
            </a:r>
            <a:r>
              <a:rPr sz="1200" dirty="0">
                <a:latin typeface="Times New Roman"/>
                <a:cs typeface="Times New Roman"/>
              </a:rPr>
              <a:t>to </a:t>
            </a:r>
            <a:r>
              <a:rPr sz="1200" spc="-5" dirty="0">
                <a:latin typeface="Times New Roman"/>
                <a:cs typeface="Times New Roman"/>
              </a:rPr>
              <a:t>give </a:t>
            </a:r>
            <a:r>
              <a:rPr sz="1200" dirty="0">
                <a:latin typeface="Times New Roman"/>
                <a:cs typeface="Times New Roman"/>
              </a:rPr>
              <a:t>the introductions on </a:t>
            </a:r>
            <a:r>
              <a:rPr sz="1200" spc="-5" dirty="0">
                <a:latin typeface="Times New Roman"/>
                <a:cs typeface="Times New Roman"/>
              </a:rPr>
              <a:t>Sentiment Analysis, Python </a:t>
            </a:r>
            <a:r>
              <a:rPr sz="1200" dirty="0">
                <a:latin typeface="Times New Roman"/>
                <a:cs typeface="Times New Roman"/>
              </a:rPr>
              <a:t> </a:t>
            </a:r>
            <a:r>
              <a:rPr sz="1200" spc="-5" dirty="0">
                <a:latin typeface="Times New Roman"/>
                <a:cs typeface="Times New Roman"/>
              </a:rPr>
              <a:t>and Natural Language </a:t>
            </a:r>
            <a:r>
              <a:rPr sz="1200" dirty="0">
                <a:latin typeface="Times New Roman"/>
                <a:cs typeface="Times New Roman"/>
              </a:rPr>
              <a:t>Toolkit </a:t>
            </a:r>
            <a:r>
              <a:rPr sz="1200" spc="-5" dirty="0">
                <a:latin typeface="Times New Roman"/>
                <a:cs typeface="Times New Roman"/>
              </a:rPr>
              <a:t>(NLTK). Then </a:t>
            </a:r>
            <a:r>
              <a:rPr sz="1200" dirty="0">
                <a:latin typeface="Times New Roman"/>
                <a:cs typeface="Times New Roman"/>
              </a:rPr>
              <a:t>we </a:t>
            </a:r>
            <a:r>
              <a:rPr sz="1200" spc="-5" dirty="0">
                <a:latin typeface="Times New Roman"/>
                <a:cs typeface="Times New Roman"/>
              </a:rPr>
              <a:t>are </a:t>
            </a:r>
            <a:r>
              <a:rPr sz="1200" dirty="0">
                <a:latin typeface="Times New Roman"/>
                <a:cs typeface="Times New Roman"/>
              </a:rPr>
              <a:t>explaining the objective of our </a:t>
            </a:r>
            <a:r>
              <a:rPr sz="1200" spc="5" dirty="0">
                <a:latin typeface="Times New Roman"/>
                <a:cs typeface="Times New Roman"/>
              </a:rPr>
              <a:t> </a:t>
            </a:r>
            <a:r>
              <a:rPr sz="1200" spc="-5" dirty="0">
                <a:latin typeface="Times New Roman"/>
                <a:cs typeface="Times New Roman"/>
              </a:rPr>
              <a:t>thesis.</a:t>
            </a:r>
            <a:r>
              <a:rPr sz="1200" spc="70" dirty="0">
                <a:latin typeface="Times New Roman"/>
                <a:cs typeface="Times New Roman"/>
              </a:rPr>
              <a:t> </a:t>
            </a:r>
            <a:r>
              <a:rPr sz="1200" spc="-5" dirty="0">
                <a:latin typeface="Times New Roman"/>
                <a:cs typeface="Times New Roman"/>
              </a:rPr>
              <a:t>After</a:t>
            </a:r>
            <a:r>
              <a:rPr sz="1200" spc="65" dirty="0">
                <a:latin typeface="Times New Roman"/>
                <a:cs typeface="Times New Roman"/>
              </a:rPr>
              <a:t> </a:t>
            </a:r>
            <a:r>
              <a:rPr sz="1200" spc="-5" dirty="0">
                <a:latin typeface="Times New Roman"/>
                <a:cs typeface="Times New Roman"/>
              </a:rPr>
              <a:t>this</a:t>
            </a:r>
            <a:r>
              <a:rPr sz="1200" spc="75" dirty="0">
                <a:latin typeface="Times New Roman"/>
                <a:cs typeface="Times New Roman"/>
              </a:rPr>
              <a:t> </a:t>
            </a:r>
            <a:r>
              <a:rPr sz="1200" spc="-5" dirty="0">
                <a:latin typeface="Times New Roman"/>
                <a:cs typeface="Times New Roman"/>
              </a:rPr>
              <a:t>we</a:t>
            </a:r>
            <a:r>
              <a:rPr sz="1200" spc="75" dirty="0">
                <a:latin typeface="Times New Roman"/>
                <a:cs typeface="Times New Roman"/>
              </a:rPr>
              <a:t> </a:t>
            </a:r>
            <a:r>
              <a:rPr sz="1200" spc="-5" dirty="0">
                <a:latin typeface="Times New Roman"/>
                <a:cs typeface="Times New Roman"/>
              </a:rPr>
              <a:t>will</a:t>
            </a:r>
            <a:r>
              <a:rPr sz="1200" spc="75" dirty="0">
                <a:latin typeface="Times New Roman"/>
                <a:cs typeface="Times New Roman"/>
              </a:rPr>
              <a:t> </a:t>
            </a:r>
            <a:r>
              <a:rPr sz="1200" spc="-5" dirty="0">
                <a:latin typeface="Times New Roman"/>
                <a:cs typeface="Times New Roman"/>
              </a:rPr>
              <a:t>discuss</a:t>
            </a:r>
            <a:r>
              <a:rPr sz="1200" spc="75" dirty="0">
                <a:latin typeface="Times New Roman"/>
                <a:cs typeface="Times New Roman"/>
              </a:rPr>
              <a:t> </a:t>
            </a:r>
            <a:r>
              <a:rPr sz="1200" dirty="0">
                <a:latin typeface="Times New Roman"/>
                <a:cs typeface="Times New Roman"/>
              </a:rPr>
              <a:t>why</a:t>
            </a:r>
            <a:r>
              <a:rPr sz="1200" spc="50" dirty="0">
                <a:latin typeface="Times New Roman"/>
                <a:cs typeface="Times New Roman"/>
              </a:rPr>
              <a:t> </a:t>
            </a:r>
            <a:r>
              <a:rPr sz="1200" dirty="0">
                <a:latin typeface="Times New Roman"/>
                <a:cs typeface="Times New Roman"/>
              </a:rPr>
              <a:t>there</a:t>
            </a:r>
            <a:r>
              <a:rPr sz="1200" spc="70" dirty="0">
                <a:latin typeface="Times New Roman"/>
                <a:cs typeface="Times New Roman"/>
              </a:rPr>
              <a:t> </a:t>
            </a:r>
            <a:r>
              <a:rPr sz="1200" spc="-5" dirty="0">
                <a:latin typeface="Times New Roman"/>
                <a:cs typeface="Times New Roman"/>
              </a:rPr>
              <a:t>is</a:t>
            </a:r>
            <a:r>
              <a:rPr sz="1200" spc="75" dirty="0">
                <a:latin typeface="Times New Roman"/>
                <a:cs typeface="Times New Roman"/>
              </a:rPr>
              <a:t> </a:t>
            </a:r>
            <a:r>
              <a:rPr sz="1200" dirty="0">
                <a:latin typeface="Times New Roman"/>
                <a:cs typeface="Times New Roman"/>
              </a:rPr>
              <a:t>a</a:t>
            </a:r>
            <a:r>
              <a:rPr sz="1200" spc="70" dirty="0">
                <a:latin typeface="Times New Roman"/>
                <a:cs typeface="Times New Roman"/>
              </a:rPr>
              <a:t> </a:t>
            </a:r>
            <a:r>
              <a:rPr sz="1200" dirty="0">
                <a:latin typeface="Times New Roman"/>
                <a:cs typeface="Times New Roman"/>
              </a:rPr>
              <a:t>need</a:t>
            </a:r>
            <a:r>
              <a:rPr sz="1200" spc="75" dirty="0">
                <a:latin typeface="Times New Roman"/>
                <a:cs typeface="Times New Roman"/>
              </a:rPr>
              <a:t> </a:t>
            </a:r>
            <a:r>
              <a:rPr sz="1200" dirty="0">
                <a:latin typeface="Times New Roman"/>
                <a:cs typeface="Times New Roman"/>
              </a:rPr>
              <a:t>of</a:t>
            </a:r>
            <a:r>
              <a:rPr sz="1200" spc="70" dirty="0">
                <a:latin typeface="Times New Roman"/>
                <a:cs typeface="Times New Roman"/>
              </a:rPr>
              <a:t> </a:t>
            </a:r>
            <a:r>
              <a:rPr sz="1200" dirty="0">
                <a:latin typeface="Times New Roman"/>
                <a:cs typeface="Times New Roman"/>
              </a:rPr>
              <a:t>sentiment</a:t>
            </a:r>
            <a:r>
              <a:rPr sz="1200" spc="75" dirty="0">
                <a:latin typeface="Times New Roman"/>
                <a:cs typeface="Times New Roman"/>
              </a:rPr>
              <a:t> </a:t>
            </a:r>
            <a:r>
              <a:rPr sz="1200" dirty="0">
                <a:latin typeface="Times New Roman"/>
                <a:cs typeface="Times New Roman"/>
              </a:rPr>
              <a:t>analysis</a:t>
            </a:r>
            <a:r>
              <a:rPr sz="1200" spc="75" dirty="0">
                <a:latin typeface="Times New Roman"/>
                <a:cs typeface="Times New Roman"/>
              </a:rPr>
              <a:t> </a:t>
            </a:r>
            <a:r>
              <a:rPr sz="1200" spc="-5" dirty="0">
                <a:latin typeface="Times New Roman"/>
                <a:cs typeface="Times New Roman"/>
              </a:rPr>
              <a:t>and</a:t>
            </a:r>
            <a:r>
              <a:rPr sz="1200" spc="75" dirty="0">
                <a:latin typeface="Times New Roman"/>
                <a:cs typeface="Times New Roman"/>
              </a:rPr>
              <a:t> </a:t>
            </a:r>
            <a:r>
              <a:rPr sz="1200" dirty="0">
                <a:latin typeface="Times New Roman"/>
                <a:cs typeface="Times New Roman"/>
              </a:rPr>
              <a:t>some </a:t>
            </a:r>
            <a:r>
              <a:rPr sz="1200" spc="-290"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applications</a:t>
            </a:r>
            <a:r>
              <a:rPr sz="1200" dirty="0">
                <a:latin typeface="Times New Roman"/>
                <a:cs typeface="Times New Roman"/>
              </a:rPr>
              <a:t> of Sentiment </a:t>
            </a:r>
            <a:r>
              <a:rPr sz="1200" spc="-5" dirty="0">
                <a:latin typeface="Times New Roman"/>
                <a:cs typeface="Times New Roman"/>
              </a:rPr>
              <a:t>Analysis</a:t>
            </a:r>
            <a:r>
              <a:rPr sz="1200" dirty="0">
                <a:latin typeface="Times New Roman"/>
                <a:cs typeface="Times New Roman"/>
              </a:rPr>
              <a:t> </a:t>
            </a:r>
            <a:r>
              <a:rPr sz="1200" spc="-5" dirty="0">
                <a:latin typeface="Times New Roman"/>
                <a:cs typeface="Times New Roman"/>
              </a:rPr>
              <a:t>which</a:t>
            </a:r>
            <a:r>
              <a:rPr sz="1200" spc="5" dirty="0">
                <a:latin typeface="Times New Roman"/>
                <a:cs typeface="Times New Roman"/>
              </a:rPr>
              <a:t> </a:t>
            </a:r>
            <a:r>
              <a:rPr sz="1200" dirty="0">
                <a:latin typeface="Times New Roman"/>
                <a:cs typeface="Times New Roman"/>
              </a:rPr>
              <a:t>are</a:t>
            </a:r>
            <a:r>
              <a:rPr sz="1200" spc="-5" dirty="0">
                <a:latin typeface="Times New Roman"/>
                <a:cs typeface="Times New Roman"/>
              </a:rPr>
              <a:t> </a:t>
            </a:r>
            <a:r>
              <a:rPr sz="1200" dirty="0">
                <a:latin typeface="Times New Roman"/>
                <a:cs typeface="Times New Roman"/>
              </a:rPr>
              <a:t>used</a:t>
            </a:r>
            <a:r>
              <a:rPr sz="1200" spc="-5" dirty="0">
                <a:latin typeface="Times New Roman"/>
                <a:cs typeface="Times New Roman"/>
              </a:rPr>
              <a:t> </a:t>
            </a:r>
            <a:r>
              <a:rPr sz="1200" dirty="0">
                <a:latin typeface="Times New Roman"/>
                <a:cs typeface="Times New Roman"/>
              </a:rPr>
              <a:t>in our daily</a:t>
            </a:r>
            <a:r>
              <a:rPr sz="1200" spc="-25" dirty="0">
                <a:latin typeface="Times New Roman"/>
                <a:cs typeface="Times New Roman"/>
              </a:rPr>
              <a:t> </a:t>
            </a:r>
            <a:r>
              <a:rPr sz="1200" spc="-5" dirty="0">
                <a:latin typeface="Times New Roman"/>
                <a:cs typeface="Times New Roman"/>
              </a:rPr>
              <a:t>life.</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0"/>
              </a:spcBef>
            </a:pPr>
            <a:endParaRPr sz="1050" dirty="0">
              <a:latin typeface="Times New Roman"/>
              <a:cs typeface="Times New Roman"/>
            </a:endParaRPr>
          </a:p>
          <a:p>
            <a:pPr marL="12700" algn="just">
              <a:lnSpc>
                <a:spcPct val="100000"/>
              </a:lnSpc>
            </a:pPr>
            <a:r>
              <a:rPr sz="1400" b="1" dirty="0">
                <a:latin typeface="Times New Roman"/>
                <a:cs typeface="Times New Roman"/>
              </a:rPr>
              <a:t>1.1</a:t>
            </a:r>
            <a:r>
              <a:rPr sz="1400" b="1" spc="-15" dirty="0">
                <a:latin typeface="Times New Roman"/>
                <a:cs typeface="Times New Roman"/>
              </a:rPr>
              <a:t> </a:t>
            </a:r>
            <a:r>
              <a:rPr sz="1400" b="1" spc="-5" dirty="0">
                <a:latin typeface="Times New Roman"/>
                <a:cs typeface="Times New Roman"/>
              </a:rPr>
              <a:t>Introduction</a:t>
            </a:r>
            <a:r>
              <a:rPr sz="1400" b="1" dirty="0">
                <a:latin typeface="Times New Roman"/>
                <a:cs typeface="Times New Roman"/>
              </a:rPr>
              <a:t> to</a:t>
            </a:r>
            <a:r>
              <a:rPr sz="1400" b="1" spc="-15" dirty="0">
                <a:latin typeface="Times New Roman"/>
                <a:cs typeface="Times New Roman"/>
              </a:rPr>
              <a:t> </a:t>
            </a:r>
            <a:r>
              <a:rPr sz="1400" b="1" spc="-5" dirty="0">
                <a:latin typeface="Times New Roman"/>
                <a:cs typeface="Times New Roman"/>
              </a:rPr>
              <a:t>Sentiment</a:t>
            </a:r>
            <a:r>
              <a:rPr sz="1400" b="1" dirty="0">
                <a:latin typeface="Times New Roman"/>
                <a:cs typeface="Times New Roman"/>
              </a:rPr>
              <a:t> </a:t>
            </a:r>
            <a:r>
              <a:rPr sz="1400" b="1" spc="-5" dirty="0">
                <a:latin typeface="Times New Roman"/>
                <a:cs typeface="Times New Roman"/>
              </a:rPr>
              <a:t>Analysis</a:t>
            </a:r>
            <a:endParaRPr sz="1400" dirty="0">
              <a:latin typeface="Times New Roman"/>
              <a:cs typeface="Times New Roman"/>
            </a:endParaRPr>
          </a:p>
          <a:p>
            <a:pPr marL="12700" marR="20955" algn="just">
              <a:lnSpc>
                <a:spcPct val="142700"/>
              </a:lnSpc>
              <a:spcBef>
                <a:spcPts val="150"/>
              </a:spcBef>
            </a:pPr>
            <a:r>
              <a:rPr sz="1200" spc="-5" dirty="0">
                <a:latin typeface="Times New Roman"/>
                <a:cs typeface="Times New Roman"/>
              </a:rPr>
              <a:t>Sentiment </a:t>
            </a:r>
            <a:r>
              <a:rPr sz="1200" spc="-10" dirty="0">
                <a:latin typeface="Times New Roman"/>
                <a:cs typeface="Times New Roman"/>
              </a:rPr>
              <a:t>Analysis </a:t>
            </a:r>
            <a:r>
              <a:rPr sz="1200" spc="-5" dirty="0">
                <a:latin typeface="Times New Roman"/>
                <a:cs typeface="Times New Roman"/>
              </a:rPr>
              <a:t>is process </a:t>
            </a:r>
            <a:r>
              <a:rPr sz="1200" dirty="0">
                <a:latin typeface="Times New Roman"/>
                <a:cs typeface="Times New Roman"/>
              </a:rPr>
              <a:t>of </a:t>
            </a:r>
            <a:r>
              <a:rPr sz="1200" spc="-5" dirty="0">
                <a:latin typeface="Times New Roman"/>
                <a:cs typeface="Times New Roman"/>
              </a:rPr>
              <a:t>collecting and analyzing data </a:t>
            </a:r>
            <a:r>
              <a:rPr sz="1200" dirty="0">
                <a:latin typeface="Times New Roman"/>
                <a:cs typeface="Times New Roman"/>
              </a:rPr>
              <a:t>based upon the </a:t>
            </a:r>
            <a:r>
              <a:rPr sz="1200" spc="-5" dirty="0">
                <a:latin typeface="Times New Roman"/>
                <a:cs typeface="Times New Roman"/>
              </a:rPr>
              <a:t>person </a:t>
            </a:r>
            <a:r>
              <a:rPr sz="1200" dirty="0">
                <a:latin typeface="Times New Roman"/>
                <a:cs typeface="Times New Roman"/>
              </a:rPr>
              <a:t> </a:t>
            </a:r>
            <a:r>
              <a:rPr sz="1200" spc="-5" dirty="0">
                <a:latin typeface="Times New Roman"/>
                <a:cs typeface="Times New Roman"/>
              </a:rPr>
              <a:t>feelings, reviews and thoughts. Sentimental analysis </a:t>
            </a:r>
            <a:r>
              <a:rPr sz="1200" dirty="0">
                <a:latin typeface="Times New Roman"/>
                <a:cs typeface="Times New Roman"/>
              </a:rPr>
              <a:t>often </a:t>
            </a:r>
            <a:r>
              <a:rPr sz="1200" spc="-5" dirty="0">
                <a:latin typeface="Times New Roman"/>
                <a:cs typeface="Times New Roman"/>
              </a:rPr>
              <a:t>called as opinion </a:t>
            </a:r>
            <a:r>
              <a:rPr sz="1200" dirty="0">
                <a:latin typeface="Times New Roman"/>
                <a:cs typeface="Times New Roman"/>
              </a:rPr>
              <a:t>mining </a:t>
            </a:r>
            <a:r>
              <a:rPr sz="1200" spc="-5" dirty="0">
                <a:latin typeface="Times New Roman"/>
                <a:cs typeface="Times New Roman"/>
              </a:rPr>
              <a:t>as </a:t>
            </a:r>
            <a:r>
              <a:rPr sz="1200" dirty="0">
                <a:latin typeface="Times New Roman"/>
                <a:cs typeface="Times New Roman"/>
              </a:rPr>
              <a:t> it </a:t>
            </a:r>
            <a:r>
              <a:rPr sz="1200" spc="-5" dirty="0">
                <a:latin typeface="Times New Roman"/>
                <a:cs typeface="Times New Roman"/>
              </a:rPr>
              <a:t>mines </a:t>
            </a:r>
            <a:r>
              <a:rPr sz="1200" dirty="0">
                <a:latin typeface="Times New Roman"/>
                <a:cs typeface="Times New Roman"/>
              </a:rPr>
              <a:t>the </a:t>
            </a:r>
            <a:r>
              <a:rPr sz="1200" spc="-5" dirty="0">
                <a:latin typeface="Times New Roman"/>
                <a:cs typeface="Times New Roman"/>
              </a:rPr>
              <a:t>important feature from people </a:t>
            </a:r>
            <a:r>
              <a:rPr sz="1200" dirty="0">
                <a:latin typeface="Times New Roman"/>
                <a:cs typeface="Times New Roman"/>
              </a:rPr>
              <a:t>opinions. </a:t>
            </a:r>
            <a:r>
              <a:rPr sz="1200" spc="-5" dirty="0">
                <a:latin typeface="Times New Roman"/>
                <a:cs typeface="Times New Roman"/>
              </a:rPr>
              <a:t>Sentimental </a:t>
            </a:r>
            <a:r>
              <a:rPr sz="1200" spc="-10" dirty="0">
                <a:latin typeface="Times New Roman"/>
                <a:cs typeface="Times New Roman"/>
              </a:rPr>
              <a:t>Analysis </a:t>
            </a:r>
            <a:r>
              <a:rPr sz="1200" spc="-5" dirty="0">
                <a:latin typeface="Times New Roman"/>
                <a:cs typeface="Times New Roman"/>
              </a:rPr>
              <a:t>is </a:t>
            </a:r>
            <a:r>
              <a:rPr sz="1200" dirty="0">
                <a:latin typeface="Times New Roman"/>
                <a:cs typeface="Times New Roman"/>
              </a:rPr>
              <a:t>done </a:t>
            </a:r>
            <a:r>
              <a:rPr sz="1200" spc="5" dirty="0">
                <a:latin typeface="Times New Roman"/>
                <a:cs typeface="Times New Roman"/>
              </a:rPr>
              <a:t>by </a:t>
            </a:r>
            <a:r>
              <a:rPr sz="1200" spc="10" dirty="0">
                <a:latin typeface="Times New Roman"/>
                <a:cs typeface="Times New Roman"/>
              </a:rPr>
              <a:t> </a:t>
            </a:r>
            <a:r>
              <a:rPr sz="1200" dirty="0">
                <a:latin typeface="Times New Roman"/>
                <a:cs typeface="Times New Roman"/>
              </a:rPr>
              <a:t>using </a:t>
            </a:r>
            <a:r>
              <a:rPr sz="1200" spc="-5" dirty="0">
                <a:latin typeface="Times New Roman"/>
                <a:cs typeface="Times New Roman"/>
              </a:rPr>
              <a:t>various </a:t>
            </a:r>
            <a:r>
              <a:rPr sz="1200" dirty="0">
                <a:latin typeface="Times New Roman"/>
                <a:cs typeface="Times New Roman"/>
              </a:rPr>
              <a:t>machine </a:t>
            </a:r>
            <a:r>
              <a:rPr sz="1200" spc="-5" dirty="0">
                <a:latin typeface="Times New Roman"/>
                <a:cs typeface="Times New Roman"/>
              </a:rPr>
              <a:t>learning techniques, statistical </a:t>
            </a:r>
            <a:r>
              <a:rPr sz="1200" dirty="0">
                <a:latin typeface="Times New Roman"/>
                <a:cs typeface="Times New Roman"/>
              </a:rPr>
              <a:t>models </a:t>
            </a:r>
            <a:r>
              <a:rPr sz="1200" spc="-5" dirty="0">
                <a:latin typeface="Times New Roman"/>
                <a:cs typeface="Times New Roman"/>
              </a:rPr>
              <a:t>and Natural Language </a:t>
            </a:r>
            <a:r>
              <a:rPr sz="1200" dirty="0">
                <a:latin typeface="Times New Roman"/>
                <a:cs typeface="Times New Roman"/>
              </a:rPr>
              <a:t> </a:t>
            </a:r>
            <a:r>
              <a:rPr sz="1200" spc="-5" dirty="0">
                <a:latin typeface="Times New Roman"/>
                <a:cs typeface="Times New Roman"/>
              </a:rPr>
              <a:t>Processing (NLP)</a:t>
            </a:r>
            <a:r>
              <a:rPr sz="1200" dirty="0">
                <a:latin typeface="Times New Roman"/>
                <a:cs typeface="Times New Roman"/>
              </a:rPr>
              <a:t> </a:t>
            </a:r>
            <a:r>
              <a:rPr sz="1200" spc="-5" dirty="0">
                <a:latin typeface="Times New Roman"/>
                <a:cs typeface="Times New Roman"/>
              </a:rPr>
              <a:t>for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extraction</a:t>
            </a:r>
            <a:r>
              <a:rPr sz="1200" dirty="0">
                <a:latin typeface="Times New Roman"/>
                <a:cs typeface="Times New Roman"/>
              </a:rPr>
              <a:t> of</a:t>
            </a:r>
            <a:r>
              <a:rPr sz="1200" spc="-5" dirty="0">
                <a:latin typeface="Times New Roman"/>
                <a:cs typeface="Times New Roman"/>
              </a:rPr>
              <a:t> feature</a:t>
            </a:r>
            <a:r>
              <a:rPr sz="1200" dirty="0">
                <a:latin typeface="Times New Roman"/>
                <a:cs typeface="Times New Roman"/>
              </a:rPr>
              <a:t> from a large</a:t>
            </a:r>
            <a:r>
              <a:rPr sz="1200" spc="-5" dirty="0">
                <a:latin typeface="Times New Roman"/>
                <a:cs typeface="Times New Roman"/>
              </a:rPr>
              <a:t> </a:t>
            </a:r>
            <a:r>
              <a:rPr sz="1200" dirty="0">
                <a:latin typeface="Times New Roman"/>
                <a:cs typeface="Times New Roman"/>
              </a:rPr>
              <a:t>data.</a:t>
            </a:r>
          </a:p>
          <a:p>
            <a:pPr>
              <a:lnSpc>
                <a:spcPct val="100000"/>
              </a:lnSpc>
              <a:spcBef>
                <a:spcPts val="30"/>
              </a:spcBef>
            </a:pPr>
            <a:endParaRPr sz="1850" dirty="0">
              <a:latin typeface="Times New Roman"/>
              <a:cs typeface="Times New Roman"/>
            </a:endParaRPr>
          </a:p>
          <a:p>
            <a:pPr marL="12700" marR="22225" algn="just">
              <a:lnSpc>
                <a:spcPct val="142700"/>
              </a:lnSpc>
            </a:pPr>
            <a:r>
              <a:rPr sz="1200" spc="-5" dirty="0">
                <a:latin typeface="Times New Roman"/>
                <a:cs typeface="Times New Roman"/>
              </a:rPr>
              <a:t>Sentiment Analysis </a:t>
            </a:r>
            <a:r>
              <a:rPr sz="1200" dirty="0">
                <a:latin typeface="Times New Roman"/>
                <a:cs typeface="Times New Roman"/>
              </a:rPr>
              <a:t>can be done </a:t>
            </a:r>
            <a:r>
              <a:rPr sz="1200" spc="-5" dirty="0">
                <a:latin typeface="Times New Roman"/>
                <a:cs typeface="Times New Roman"/>
              </a:rPr>
              <a:t>at </a:t>
            </a:r>
            <a:r>
              <a:rPr sz="1200" dirty="0">
                <a:latin typeface="Times New Roman"/>
                <a:cs typeface="Times New Roman"/>
              </a:rPr>
              <a:t>document, phrase </a:t>
            </a:r>
            <a:r>
              <a:rPr sz="1200" spc="-5" dirty="0">
                <a:latin typeface="Times New Roman"/>
                <a:cs typeface="Times New Roman"/>
              </a:rPr>
              <a:t>and sentence </a:t>
            </a:r>
            <a:r>
              <a:rPr sz="1200" dirty="0">
                <a:latin typeface="Times New Roman"/>
                <a:cs typeface="Times New Roman"/>
              </a:rPr>
              <a:t>level. In </a:t>
            </a:r>
            <a:r>
              <a:rPr sz="1200" spc="-5" dirty="0">
                <a:latin typeface="Times New Roman"/>
                <a:cs typeface="Times New Roman"/>
              </a:rPr>
              <a:t>document </a:t>
            </a:r>
            <a:r>
              <a:rPr sz="1200" dirty="0">
                <a:latin typeface="Times New Roman"/>
                <a:cs typeface="Times New Roman"/>
              </a:rPr>
              <a:t> </a:t>
            </a:r>
            <a:r>
              <a:rPr sz="1200" spc="-5" dirty="0">
                <a:latin typeface="Times New Roman"/>
                <a:cs typeface="Times New Roman"/>
              </a:rPr>
              <a:t>level, </a:t>
            </a:r>
            <a:r>
              <a:rPr sz="1200" dirty="0">
                <a:latin typeface="Times New Roman"/>
                <a:cs typeface="Times New Roman"/>
              </a:rPr>
              <a:t>summary of the entire </a:t>
            </a:r>
            <a:r>
              <a:rPr sz="1200" spc="-5" dirty="0">
                <a:latin typeface="Times New Roman"/>
                <a:cs typeface="Times New Roman"/>
              </a:rPr>
              <a:t>document is taken </a:t>
            </a:r>
            <a:r>
              <a:rPr sz="1200" dirty="0">
                <a:latin typeface="Times New Roman"/>
                <a:cs typeface="Times New Roman"/>
              </a:rPr>
              <a:t>first </a:t>
            </a:r>
            <a:r>
              <a:rPr sz="1200" spc="-5" dirty="0">
                <a:latin typeface="Times New Roman"/>
                <a:cs typeface="Times New Roman"/>
              </a:rPr>
              <a:t>and </a:t>
            </a:r>
            <a:r>
              <a:rPr sz="1200" dirty="0">
                <a:latin typeface="Times New Roman"/>
                <a:cs typeface="Times New Roman"/>
              </a:rPr>
              <a:t>then it </a:t>
            </a:r>
            <a:r>
              <a:rPr sz="1200" spc="-5" dirty="0">
                <a:latin typeface="Times New Roman"/>
                <a:cs typeface="Times New Roman"/>
              </a:rPr>
              <a:t>is analyze whether </a:t>
            </a:r>
            <a:r>
              <a:rPr sz="1200" dirty="0">
                <a:latin typeface="Times New Roman"/>
                <a:cs typeface="Times New Roman"/>
              </a:rPr>
              <a:t>the </a:t>
            </a:r>
            <a:r>
              <a:rPr sz="1200" spc="5" dirty="0">
                <a:latin typeface="Times New Roman"/>
                <a:cs typeface="Times New Roman"/>
              </a:rPr>
              <a:t> </a:t>
            </a:r>
            <a:r>
              <a:rPr sz="1200" spc="-5" dirty="0">
                <a:latin typeface="Times New Roman"/>
                <a:cs typeface="Times New Roman"/>
              </a:rPr>
              <a:t>sentiment is positive, negative </a:t>
            </a:r>
            <a:r>
              <a:rPr sz="1200" spc="5" dirty="0">
                <a:latin typeface="Times New Roman"/>
                <a:cs typeface="Times New Roman"/>
              </a:rPr>
              <a:t>or </a:t>
            </a:r>
            <a:r>
              <a:rPr sz="1200" spc="-5" dirty="0">
                <a:latin typeface="Times New Roman"/>
                <a:cs typeface="Times New Roman"/>
              </a:rPr>
              <a:t>neutral. </a:t>
            </a:r>
            <a:r>
              <a:rPr sz="1200" spc="-10" dirty="0">
                <a:latin typeface="Times New Roman"/>
                <a:cs typeface="Times New Roman"/>
              </a:rPr>
              <a:t>In </a:t>
            </a:r>
            <a:r>
              <a:rPr sz="1200" dirty="0">
                <a:latin typeface="Times New Roman"/>
                <a:cs typeface="Times New Roman"/>
              </a:rPr>
              <a:t>phrase </a:t>
            </a:r>
            <a:r>
              <a:rPr sz="1200" spc="-5" dirty="0">
                <a:latin typeface="Times New Roman"/>
                <a:cs typeface="Times New Roman"/>
              </a:rPr>
              <a:t>level, analysis </a:t>
            </a:r>
            <a:r>
              <a:rPr sz="1200" dirty="0">
                <a:latin typeface="Times New Roman"/>
                <a:cs typeface="Times New Roman"/>
              </a:rPr>
              <a:t>of phrases in a </a:t>
            </a:r>
            <a:r>
              <a:rPr sz="1200" spc="5" dirty="0">
                <a:latin typeface="Times New Roman"/>
                <a:cs typeface="Times New Roman"/>
              </a:rPr>
              <a:t> </a:t>
            </a:r>
            <a:r>
              <a:rPr sz="1200" spc="-5" dirty="0">
                <a:latin typeface="Times New Roman"/>
                <a:cs typeface="Times New Roman"/>
              </a:rPr>
              <a:t>sentence is taken </a:t>
            </a:r>
            <a:r>
              <a:rPr sz="1200" dirty="0">
                <a:latin typeface="Times New Roman"/>
                <a:cs typeface="Times New Roman"/>
              </a:rPr>
              <a:t>in </a:t>
            </a:r>
            <a:r>
              <a:rPr sz="1200" spc="-5" dirty="0">
                <a:latin typeface="Times New Roman"/>
                <a:cs typeface="Times New Roman"/>
              </a:rPr>
              <a:t>account </a:t>
            </a:r>
            <a:r>
              <a:rPr sz="1200" dirty="0">
                <a:latin typeface="Times New Roman"/>
                <a:cs typeface="Times New Roman"/>
              </a:rPr>
              <a:t>to </a:t>
            </a:r>
            <a:r>
              <a:rPr sz="1200" spc="-5" dirty="0">
                <a:latin typeface="Times New Roman"/>
                <a:cs typeface="Times New Roman"/>
              </a:rPr>
              <a:t>check </a:t>
            </a:r>
            <a:r>
              <a:rPr sz="1200" dirty="0">
                <a:latin typeface="Times New Roman"/>
                <a:cs typeface="Times New Roman"/>
              </a:rPr>
              <a:t>the </a:t>
            </a:r>
            <a:r>
              <a:rPr sz="1200" spc="-5" dirty="0">
                <a:latin typeface="Times New Roman"/>
                <a:cs typeface="Times New Roman"/>
              </a:rPr>
              <a:t>polarity. </a:t>
            </a:r>
            <a:r>
              <a:rPr sz="1200" spc="-15" dirty="0">
                <a:latin typeface="Times New Roman"/>
                <a:cs typeface="Times New Roman"/>
              </a:rPr>
              <a:t>In </a:t>
            </a:r>
            <a:r>
              <a:rPr sz="1200" spc="-5" dirty="0">
                <a:latin typeface="Times New Roman"/>
                <a:cs typeface="Times New Roman"/>
              </a:rPr>
              <a:t>Sentence level, each sentence is </a:t>
            </a:r>
            <a:r>
              <a:rPr sz="1200" dirty="0">
                <a:latin typeface="Times New Roman"/>
                <a:cs typeface="Times New Roman"/>
              </a:rPr>
              <a:t> </a:t>
            </a:r>
            <a:r>
              <a:rPr sz="1200" spc="-5" dirty="0">
                <a:latin typeface="Times New Roman"/>
                <a:cs typeface="Times New Roman"/>
              </a:rPr>
              <a:t>classified</a:t>
            </a:r>
            <a:r>
              <a:rPr sz="1200" dirty="0">
                <a:latin typeface="Times New Roman"/>
                <a:cs typeface="Times New Roman"/>
              </a:rPr>
              <a:t> in a </a:t>
            </a:r>
            <a:r>
              <a:rPr sz="1200" spc="-5" dirty="0">
                <a:latin typeface="Times New Roman"/>
                <a:cs typeface="Times New Roman"/>
              </a:rPr>
              <a:t>particular</a:t>
            </a:r>
            <a:r>
              <a:rPr sz="1200" spc="5" dirty="0">
                <a:latin typeface="Times New Roman"/>
                <a:cs typeface="Times New Roman"/>
              </a:rPr>
              <a:t> </a:t>
            </a:r>
            <a:r>
              <a:rPr sz="1200" spc="-5" dirty="0">
                <a:latin typeface="Times New Roman"/>
                <a:cs typeface="Times New Roman"/>
              </a:rPr>
              <a:t>class</a:t>
            </a:r>
            <a:r>
              <a:rPr sz="1200" dirty="0">
                <a:latin typeface="Times New Roman"/>
                <a:cs typeface="Times New Roman"/>
              </a:rPr>
              <a:t> to provide</a:t>
            </a:r>
            <a:r>
              <a:rPr sz="1200" spc="-5" dirty="0">
                <a:latin typeface="Times New Roman"/>
                <a:cs typeface="Times New Roman"/>
              </a:rPr>
              <a:t> </a:t>
            </a:r>
            <a:r>
              <a:rPr sz="1200" dirty="0">
                <a:latin typeface="Times New Roman"/>
                <a:cs typeface="Times New Roman"/>
              </a:rPr>
              <a:t>the sentiment.</a:t>
            </a:r>
          </a:p>
          <a:p>
            <a:pPr>
              <a:lnSpc>
                <a:spcPct val="100000"/>
              </a:lnSpc>
              <a:spcBef>
                <a:spcPts val="20"/>
              </a:spcBef>
            </a:pPr>
            <a:endParaRPr sz="1850" dirty="0">
              <a:latin typeface="Times New Roman"/>
              <a:cs typeface="Times New Roman"/>
            </a:endParaRPr>
          </a:p>
          <a:p>
            <a:pPr marL="12700" marR="8890" algn="just">
              <a:lnSpc>
                <a:spcPct val="142500"/>
              </a:lnSpc>
              <a:spcBef>
                <a:spcPts val="5"/>
              </a:spcBef>
            </a:pPr>
            <a:r>
              <a:rPr sz="1200" spc="-5" dirty="0">
                <a:latin typeface="Times New Roman"/>
                <a:cs typeface="Times New Roman"/>
              </a:rPr>
              <a:t>Sentimental</a:t>
            </a:r>
            <a:r>
              <a:rPr sz="1200" dirty="0">
                <a:latin typeface="Times New Roman"/>
                <a:cs typeface="Times New Roman"/>
              </a:rPr>
              <a:t> </a:t>
            </a:r>
            <a:r>
              <a:rPr sz="1200" spc="-5" dirty="0">
                <a:latin typeface="Times New Roman"/>
                <a:cs typeface="Times New Roman"/>
              </a:rPr>
              <a:t>Analysis</a:t>
            </a:r>
            <a:r>
              <a:rPr sz="1200" dirty="0">
                <a:latin typeface="Times New Roman"/>
                <a:cs typeface="Times New Roman"/>
              </a:rPr>
              <a:t> has </a:t>
            </a:r>
            <a:r>
              <a:rPr sz="1200" spc="-5" dirty="0">
                <a:latin typeface="Times New Roman"/>
                <a:cs typeface="Times New Roman"/>
              </a:rPr>
              <a:t>various applications.</a:t>
            </a:r>
            <a:r>
              <a:rPr sz="1200" dirty="0">
                <a:latin typeface="Times New Roman"/>
                <a:cs typeface="Times New Roman"/>
              </a:rPr>
              <a:t> </a:t>
            </a:r>
            <a:r>
              <a:rPr sz="1200" spc="-10" dirty="0">
                <a:latin typeface="Times New Roman"/>
                <a:cs typeface="Times New Roman"/>
              </a:rPr>
              <a:t>It</a:t>
            </a:r>
            <a:r>
              <a:rPr sz="1200" spc="-5" dirty="0">
                <a:latin typeface="Times New Roman"/>
                <a:cs typeface="Times New Roman"/>
              </a:rPr>
              <a:t> is</a:t>
            </a:r>
            <a:r>
              <a:rPr sz="1200" spc="290" dirty="0">
                <a:latin typeface="Times New Roman"/>
                <a:cs typeface="Times New Roman"/>
              </a:rPr>
              <a:t> </a:t>
            </a:r>
            <a:r>
              <a:rPr sz="1200" dirty="0">
                <a:latin typeface="Times New Roman"/>
                <a:cs typeface="Times New Roman"/>
              </a:rPr>
              <a:t>used to </a:t>
            </a:r>
            <a:r>
              <a:rPr sz="1200" spc="-5" dirty="0">
                <a:latin typeface="Times New Roman"/>
                <a:cs typeface="Times New Roman"/>
              </a:rPr>
              <a:t>generate </a:t>
            </a:r>
            <a:r>
              <a:rPr sz="1200" dirty="0">
                <a:latin typeface="Times New Roman"/>
                <a:cs typeface="Times New Roman"/>
              </a:rPr>
              <a:t>opinions for </a:t>
            </a:r>
            <a:r>
              <a:rPr sz="1200" spc="5" dirty="0">
                <a:latin typeface="Times New Roman"/>
                <a:cs typeface="Times New Roman"/>
              </a:rPr>
              <a:t> </a:t>
            </a:r>
            <a:r>
              <a:rPr sz="1200" spc="-5" dirty="0">
                <a:latin typeface="Times New Roman"/>
                <a:cs typeface="Times New Roman"/>
              </a:rPr>
              <a:t>people </a:t>
            </a:r>
            <a:r>
              <a:rPr sz="1200" dirty="0">
                <a:latin typeface="Times New Roman"/>
                <a:cs typeface="Times New Roman"/>
              </a:rPr>
              <a:t>of social media by </a:t>
            </a:r>
            <a:r>
              <a:rPr sz="1200" spc="-5" dirty="0">
                <a:latin typeface="Times New Roman"/>
                <a:cs typeface="Times New Roman"/>
              </a:rPr>
              <a:t>analyzing </a:t>
            </a:r>
            <a:r>
              <a:rPr sz="1200" dirty="0">
                <a:latin typeface="Times New Roman"/>
                <a:cs typeface="Times New Roman"/>
              </a:rPr>
              <a:t>their </a:t>
            </a:r>
            <a:r>
              <a:rPr sz="1200" spc="-5" dirty="0">
                <a:latin typeface="Times New Roman"/>
                <a:cs typeface="Times New Roman"/>
              </a:rPr>
              <a:t>feelings </a:t>
            </a:r>
            <a:r>
              <a:rPr sz="1200" dirty="0">
                <a:latin typeface="Times New Roman"/>
                <a:cs typeface="Times New Roman"/>
              </a:rPr>
              <a:t>or </a:t>
            </a:r>
            <a:r>
              <a:rPr sz="1200" spc="-5" dirty="0">
                <a:latin typeface="Times New Roman"/>
                <a:cs typeface="Times New Roman"/>
              </a:rPr>
              <a:t>thoughts which </a:t>
            </a:r>
            <a:r>
              <a:rPr sz="1200" dirty="0">
                <a:latin typeface="Times New Roman"/>
                <a:cs typeface="Times New Roman"/>
              </a:rPr>
              <a:t>they </a:t>
            </a:r>
            <a:r>
              <a:rPr sz="1200" spc="-5" dirty="0">
                <a:latin typeface="Times New Roman"/>
                <a:cs typeface="Times New Roman"/>
              </a:rPr>
              <a:t>provide </a:t>
            </a:r>
            <a:r>
              <a:rPr sz="1200" dirty="0">
                <a:latin typeface="Times New Roman"/>
                <a:cs typeface="Times New Roman"/>
              </a:rPr>
              <a:t>in </a:t>
            </a:r>
            <a:r>
              <a:rPr sz="1200" spc="5" dirty="0">
                <a:latin typeface="Times New Roman"/>
                <a:cs typeface="Times New Roman"/>
              </a:rPr>
              <a:t> </a:t>
            </a:r>
            <a:r>
              <a:rPr sz="1200" spc="-5" dirty="0">
                <a:latin typeface="Times New Roman"/>
                <a:cs typeface="Times New Roman"/>
              </a:rPr>
              <a:t>form </a:t>
            </a:r>
            <a:r>
              <a:rPr sz="1200" dirty="0">
                <a:latin typeface="Times New Roman"/>
                <a:cs typeface="Times New Roman"/>
              </a:rPr>
              <a:t>of text. </a:t>
            </a:r>
            <a:r>
              <a:rPr sz="1200" spc="-5" dirty="0">
                <a:latin typeface="Times New Roman"/>
                <a:cs typeface="Times New Roman"/>
              </a:rPr>
              <a:t>Sentiment Analysis is </a:t>
            </a:r>
            <a:r>
              <a:rPr sz="1200" dirty="0">
                <a:latin typeface="Times New Roman"/>
                <a:cs typeface="Times New Roman"/>
              </a:rPr>
              <a:t>domain </a:t>
            </a:r>
            <a:r>
              <a:rPr sz="1200" spc="-5" dirty="0">
                <a:latin typeface="Times New Roman"/>
                <a:cs typeface="Times New Roman"/>
              </a:rPr>
              <a:t>centered, </a:t>
            </a:r>
            <a:r>
              <a:rPr sz="1200" dirty="0">
                <a:latin typeface="Times New Roman"/>
                <a:cs typeface="Times New Roman"/>
              </a:rPr>
              <a:t>i.e. </a:t>
            </a:r>
            <a:r>
              <a:rPr sz="1200" spc="-5" dirty="0">
                <a:latin typeface="Times New Roman"/>
                <a:cs typeface="Times New Roman"/>
              </a:rPr>
              <a:t>results </a:t>
            </a:r>
            <a:r>
              <a:rPr sz="1200" dirty="0">
                <a:latin typeface="Times New Roman"/>
                <a:cs typeface="Times New Roman"/>
              </a:rPr>
              <a:t>of one domain </a:t>
            </a:r>
            <a:r>
              <a:rPr sz="1200" spc="-5" dirty="0">
                <a:latin typeface="Times New Roman"/>
                <a:cs typeface="Times New Roman"/>
              </a:rPr>
              <a:t>cannot </a:t>
            </a:r>
            <a:r>
              <a:rPr sz="1200" dirty="0">
                <a:latin typeface="Times New Roman"/>
                <a:cs typeface="Times New Roman"/>
              </a:rPr>
              <a:t> be</a:t>
            </a:r>
            <a:r>
              <a:rPr sz="1200" spc="80" dirty="0">
                <a:latin typeface="Times New Roman"/>
                <a:cs typeface="Times New Roman"/>
              </a:rPr>
              <a:t> </a:t>
            </a:r>
            <a:r>
              <a:rPr sz="1200" spc="-5" dirty="0">
                <a:latin typeface="Times New Roman"/>
                <a:cs typeface="Times New Roman"/>
              </a:rPr>
              <a:t>applied</a:t>
            </a:r>
            <a:r>
              <a:rPr sz="1200" spc="85" dirty="0">
                <a:latin typeface="Times New Roman"/>
                <a:cs typeface="Times New Roman"/>
              </a:rPr>
              <a:t> </a:t>
            </a:r>
            <a:r>
              <a:rPr sz="1200" dirty="0">
                <a:latin typeface="Times New Roman"/>
                <a:cs typeface="Times New Roman"/>
              </a:rPr>
              <a:t>to</a:t>
            </a:r>
            <a:r>
              <a:rPr sz="1200" spc="90" dirty="0">
                <a:latin typeface="Times New Roman"/>
                <a:cs typeface="Times New Roman"/>
              </a:rPr>
              <a:t> </a:t>
            </a:r>
            <a:r>
              <a:rPr sz="1200" dirty="0">
                <a:latin typeface="Times New Roman"/>
                <a:cs typeface="Times New Roman"/>
              </a:rPr>
              <a:t>other</a:t>
            </a:r>
            <a:r>
              <a:rPr sz="1200" spc="80" dirty="0">
                <a:latin typeface="Times New Roman"/>
                <a:cs typeface="Times New Roman"/>
              </a:rPr>
              <a:t> </a:t>
            </a:r>
            <a:r>
              <a:rPr sz="1200" dirty="0">
                <a:latin typeface="Times New Roman"/>
                <a:cs typeface="Times New Roman"/>
              </a:rPr>
              <a:t>domain.</a:t>
            </a:r>
            <a:r>
              <a:rPr sz="1200" spc="85" dirty="0">
                <a:latin typeface="Times New Roman"/>
                <a:cs typeface="Times New Roman"/>
              </a:rPr>
              <a:t> </a:t>
            </a:r>
            <a:r>
              <a:rPr sz="1200" spc="-5" dirty="0">
                <a:latin typeface="Times New Roman"/>
                <a:cs typeface="Times New Roman"/>
              </a:rPr>
              <a:t>Sentimental</a:t>
            </a:r>
            <a:r>
              <a:rPr sz="1200" spc="90" dirty="0">
                <a:latin typeface="Times New Roman"/>
                <a:cs typeface="Times New Roman"/>
              </a:rPr>
              <a:t> </a:t>
            </a:r>
            <a:r>
              <a:rPr sz="1200" spc="-10" dirty="0">
                <a:latin typeface="Times New Roman"/>
                <a:cs typeface="Times New Roman"/>
              </a:rPr>
              <a:t>Analysis</a:t>
            </a:r>
            <a:r>
              <a:rPr sz="1200" spc="100" dirty="0">
                <a:latin typeface="Times New Roman"/>
                <a:cs typeface="Times New Roman"/>
              </a:rPr>
              <a:t> </a:t>
            </a:r>
            <a:r>
              <a:rPr sz="1200" spc="-5" dirty="0">
                <a:latin typeface="Times New Roman"/>
                <a:cs typeface="Times New Roman"/>
              </a:rPr>
              <a:t>is</a:t>
            </a:r>
            <a:r>
              <a:rPr sz="1200" spc="90" dirty="0">
                <a:latin typeface="Times New Roman"/>
                <a:cs typeface="Times New Roman"/>
              </a:rPr>
              <a:t> </a:t>
            </a:r>
            <a:r>
              <a:rPr sz="1200" dirty="0">
                <a:latin typeface="Times New Roman"/>
                <a:cs typeface="Times New Roman"/>
              </a:rPr>
              <a:t>used</a:t>
            </a:r>
            <a:r>
              <a:rPr sz="1200" spc="85" dirty="0">
                <a:latin typeface="Times New Roman"/>
                <a:cs typeface="Times New Roman"/>
              </a:rPr>
              <a:t> </a:t>
            </a:r>
            <a:r>
              <a:rPr sz="1200" dirty="0">
                <a:latin typeface="Times New Roman"/>
                <a:cs typeface="Times New Roman"/>
              </a:rPr>
              <a:t>in</a:t>
            </a:r>
            <a:r>
              <a:rPr sz="1200" spc="75" dirty="0">
                <a:latin typeface="Times New Roman"/>
                <a:cs typeface="Times New Roman"/>
              </a:rPr>
              <a:t> </a:t>
            </a:r>
            <a:r>
              <a:rPr sz="1200" dirty="0">
                <a:latin typeface="Times New Roman"/>
                <a:cs typeface="Times New Roman"/>
              </a:rPr>
              <a:t>many</a:t>
            </a:r>
            <a:r>
              <a:rPr sz="1200" spc="60" dirty="0">
                <a:latin typeface="Times New Roman"/>
                <a:cs typeface="Times New Roman"/>
              </a:rPr>
              <a:t> </a:t>
            </a:r>
            <a:r>
              <a:rPr sz="1200" spc="-5" dirty="0">
                <a:latin typeface="Times New Roman"/>
                <a:cs typeface="Times New Roman"/>
              </a:rPr>
              <a:t>real</a:t>
            </a:r>
            <a:r>
              <a:rPr sz="1200" spc="90" dirty="0">
                <a:latin typeface="Times New Roman"/>
                <a:cs typeface="Times New Roman"/>
              </a:rPr>
              <a:t> </a:t>
            </a:r>
            <a:r>
              <a:rPr sz="1200" dirty="0">
                <a:latin typeface="Times New Roman"/>
                <a:cs typeface="Times New Roman"/>
              </a:rPr>
              <a:t>life</a:t>
            </a:r>
            <a:r>
              <a:rPr sz="1200" spc="75" dirty="0">
                <a:latin typeface="Times New Roman"/>
                <a:cs typeface="Times New Roman"/>
              </a:rPr>
              <a:t> </a:t>
            </a:r>
            <a:r>
              <a:rPr sz="1200" spc="-5" dirty="0">
                <a:latin typeface="Times New Roman"/>
                <a:cs typeface="Times New Roman"/>
              </a:rPr>
              <a:t>scenarios, </a:t>
            </a:r>
            <a:r>
              <a:rPr sz="1200" spc="-290" dirty="0">
                <a:latin typeface="Times New Roman"/>
                <a:cs typeface="Times New Roman"/>
              </a:rPr>
              <a:t>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get</a:t>
            </a:r>
            <a:r>
              <a:rPr sz="1200" dirty="0">
                <a:latin typeface="Times New Roman"/>
                <a:cs typeface="Times New Roman"/>
              </a:rPr>
              <a:t> </a:t>
            </a:r>
            <a:r>
              <a:rPr sz="1200" spc="-5" dirty="0">
                <a:latin typeface="Times New Roman"/>
                <a:cs typeface="Times New Roman"/>
              </a:rPr>
              <a:t>reviews</a:t>
            </a:r>
            <a:r>
              <a:rPr sz="1200" dirty="0">
                <a:latin typeface="Times New Roman"/>
                <a:cs typeface="Times New Roman"/>
              </a:rPr>
              <a:t> </a:t>
            </a:r>
            <a:r>
              <a:rPr sz="1200" spc="-5" dirty="0">
                <a:latin typeface="Times New Roman"/>
                <a:cs typeface="Times New Roman"/>
              </a:rPr>
              <a:t>about</a:t>
            </a:r>
            <a:r>
              <a:rPr sz="1200" dirty="0">
                <a:latin typeface="Times New Roman"/>
                <a:cs typeface="Times New Roman"/>
              </a:rPr>
              <a:t> </a:t>
            </a:r>
            <a:r>
              <a:rPr sz="1200" spc="5" dirty="0">
                <a:latin typeface="Times New Roman"/>
                <a:cs typeface="Times New Roman"/>
              </a:rPr>
              <a:t>any</a:t>
            </a:r>
            <a:r>
              <a:rPr sz="1200" spc="10" dirty="0">
                <a:latin typeface="Times New Roman"/>
                <a:cs typeface="Times New Roman"/>
              </a:rPr>
              <a:t> </a:t>
            </a:r>
            <a:r>
              <a:rPr sz="1200" dirty="0">
                <a:latin typeface="Times New Roman"/>
                <a:cs typeface="Times New Roman"/>
              </a:rPr>
              <a:t>product</a:t>
            </a:r>
            <a:r>
              <a:rPr sz="1200" spc="5" dirty="0">
                <a:latin typeface="Times New Roman"/>
                <a:cs typeface="Times New Roman"/>
              </a:rPr>
              <a:t> or</a:t>
            </a:r>
            <a:r>
              <a:rPr sz="1200" spc="10" dirty="0">
                <a:latin typeface="Times New Roman"/>
                <a:cs typeface="Times New Roman"/>
              </a:rPr>
              <a:t> </a:t>
            </a:r>
            <a:r>
              <a:rPr sz="1200" spc="-5" dirty="0">
                <a:latin typeface="Times New Roman"/>
                <a:cs typeface="Times New Roman"/>
              </a:rPr>
              <a:t>movies,</a:t>
            </a:r>
            <a:r>
              <a:rPr sz="1200" dirty="0">
                <a:latin typeface="Times New Roman"/>
                <a:cs typeface="Times New Roman"/>
              </a:rPr>
              <a:t> to</a:t>
            </a:r>
            <a:r>
              <a:rPr sz="1200" spc="5" dirty="0">
                <a:latin typeface="Times New Roman"/>
                <a:cs typeface="Times New Roman"/>
              </a:rPr>
              <a:t> </a:t>
            </a:r>
            <a:r>
              <a:rPr sz="1200" spc="-5" dirty="0">
                <a:latin typeface="Times New Roman"/>
                <a:cs typeface="Times New Roman"/>
              </a:rPr>
              <a:t>get</a:t>
            </a:r>
            <a:r>
              <a:rPr sz="1200" dirty="0">
                <a:latin typeface="Times New Roman"/>
                <a:cs typeface="Times New Roman"/>
              </a:rPr>
              <a:t> the</a:t>
            </a:r>
            <a:r>
              <a:rPr sz="1200" spc="5" dirty="0">
                <a:latin typeface="Times New Roman"/>
                <a:cs typeface="Times New Roman"/>
              </a:rPr>
              <a:t> </a:t>
            </a:r>
            <a:r>
              <a:rPr sz="1200" spc="-5" dirty="0">
                <a:latin typeface="Times New Roman"/>
                <a:cs typeface="Times New Roman"/>
              </a:rPr>
              <a:t>financial</a:t>
            </a:r>
            <a:r>
              <a:rPr sz="1200" dirty="0">
                <a:latin typeface="Times New Roman"/>
                <a:cs typeface="Times New Roman"/>
              </a:rPr>
              <a:t> </a:t>
            </a:r>
            <a:r>
              <a:rPr sz="1200" spc="-5" dirty="0">
                <a:latin typeface="Times New Roman"/>
                <a:cs typeface="Times New Roman"/>
              </a:rPr>
              <a:t>report</a:t>
            </a:r>
            <a:r>
              <a:rPr sz="1200" spc="290" dirty="0">
                <a:latin typeface="Times New Roman"/>
                <a:cs typeface="Times New Roman"/>
              </a:rPr>
              <a:t> </a:t>
            </a:r>
            <a:r>
              <a:rPr sz="1200" dirty="0">
                <a:latin typeface="Times New Roman"/>
                <a:cs typeface="Times New Roman"/>
              </a:rPr>
              <a:t>of</a:t>
            </a:r>
            <a:r>
              <a:rPr sz="1200" spc="300" dirty="0">
                <a:latin typeface="Times New Roman"/>
                <a:cs typeface="Times New Roman"/>
              </a:rPr>
              <a:t> </a:t>
            </a:r>
            <a:r>
              <a:rPr sz="1200" spc="5" dirty="0">
                <a:latin typeface="Times New Roman"/>
                <a:cs typeface="Times New Roman"/>
              </a:rPr>
              <a:t>any </a:t>
            </a:r>
            <a:r>
              <a:rPr sz="1200" spc="10" dirty="0">
                <a:latin typeface="Times New Roman"/>
                <a:cs typeface="Times New Roman"/>
              </a:rPr>
              <a:t> </a:t>
            </a:r>
            <a:r>
              <a:rPr sz="1200" spc="-5" dirty="0">
                <a:latin typeface="Times New Roman"/>
                <a:cs typeface="Times New Roman"/>
              </a:rPr>
              <a:t>company, for </a:t>
            </a:r>
            <a:r>
              <a:rPr sz="1200" dirty="0">
                <a:latin typeface="Times New Roman"/>
                <a:cs typeface="Times New Roman"/>
              </a:rPr>
              <a:t>predictions</a:t>
            </a:r>
            <a:r>
              <a:rPr sz="1200" spc="10" dirty="0">
                <a:latin typeface="Times New Roman"/>
                <a:cs typeface="Times New Roman"/>
              </a:rPr>
              <a:t> </a:t>
            </a:r>
            <a:r>
              <a:rPr sz="1200" dirty="0">
                <a:latin typeface="Times New Roman"/>
                <a:cs typeface="Times New Roman"/>
              </a:rPr>
              <a:t>or </a:t>
            </a:r>
            <a:r>
              <a:rPr sz="1200" spc="-5" dirty="0">
                <a:latin typeface="Times New Roman"/>
                <a:cs typeface="Times New Roman"/>
              </a:rPr>
              <a:t>marketing.</a:t>
            </a:r>
            <a:endParaRPr sz="1200" dirty="0">
              <a:latin typeface="Times New Roman"/>
              <a:cs typeface="Times New Roman"/>
            </a:endParaRPr>
          </a:p>
          <a:p>
            <a:pPr>
              <a:lnSpc>
                <a:spcPct val="100000"/>
              </a:lnSpc>
              <a:spcBef>
                <a:spcPts val="35"/>
              </a:spcBef>
            </a:pPr>
            <a:endParaRPr sz="1850" dirty="0">
              <a:latin typeface="Times New Roman"/>
              <a:cs typeface="Times New Roman"/>
            </a:endParaRPr>
          </a:p>
          <a:p>
            <a:pPr marL="12700" marR="5080" algn="just">
              <a:lnSpc>
                <a:spcPct val="142300"/>
              </a:lnSpc>
            </a:pPr>
            <a:r>
              <a:rPr sz="1200" spc="-5" dirty="0">
                <a:latin typeface="Times New Roman"/>
                <a:cs typeface="Times New Roman"/>
              </a:rPr>
              <a:t>Twitter is </a:t>
            </a:r>
            <a:r>
              <a:rPr sz="1200" dirty="0">
                <a:latin typeface="Times New Roman"/>
                <a:cs typeface="Times New Roman"/>
              </a:rPr>
              <a:t>a </a:t>
            </a:r>
            <a:r>
              <a:rPr sz="1200" spc="-5" dirty="0">
                <a:latin typeface="Times New Roman"/>
                <a:cs typeface="Times New Roman"/>
              </a:rPr>
              <a:t>micro </a:t>
            </a:r>
            <a:r>
              <a:rPr sz="1200" dirty="0">
                <a:latin typeface="Times New Roman"/>
                <a:cs typeface="Times New Roman"/>
              </a:rPr>
              <a:t>blogging </a:t>
            </a:r>
            <a:r>
              <a:rPr sz="1200" spc="-5" dirty="0">
                <a:latin typeface="Times New Roman"/>
                <a:cs typeface="Times New Roman"/>
              </a:rPr>
              <a:t>platform </a:t>
            </a:r>
            <a:r>
              <a:rPr sz="1200" dirty="0">
                <a:latin typeface="Times New Roman"/>
                <a:cs typeface="Times New Roman"/>
              </a:rPr>
              <a:t>where anyone </a:t>
            </a:r>
            <a:r>
              <a:rPr sz="1200" spc="-5" dirty="0">
                <a:latin typeface="Times New Roman"/>
                <a:cs typeface="Times New Roman"/>
              </a:rPr>
              <a:t>can read </a:t>
            </a:r>
            <a:r>
              <a:rPr sz="1200" spc="5" dirty="0">
                <a:latin typeface="Times New Roman"/>
                <a:cs typeface="Times New Roman"/>
              </a:rPr>
              <a:t>or </a:t>
            </a:r>
            <a:r>
              <a:rPr sz="1200" spc="-5" dirty="0">
                <a:latin typeface="Times New Roman"/>
                <a:cs typeface="Times New Roman"/>
              </a:rPr>
              <a:t>write </a:t>
            </a:r>
            <a:r>
              <a:rPr sz="1200" dirty="0">
                <a:latin typeface="Times New Roman"/>
                <a:cs typeface="Times New Roman"/>
              </a:rPr>
              <a:t>short </a:t>
            </a:r>
            <a:r>
              <a:rPr sz="1200" spc="-5" dirty="0">
                <a:latin typeface="Times New Roman"/>
                <a:cs typeface="Times New Roman"/>
              </a:rPr>
              <a:t>form </a:t>
            </a:r>
            <a:r>
              <a:rPr sz="1200" dirty="0">
                <a:latin typeface="Times New Roman"/>
                <a:cs typeface="Times New Roman"/>
              </a:rPr>
              <a:t>of </a:t>
            </a:r>
            <a:r>
              <a:rPr sz="1200" spc="5" dirty="0">
                <a:latin typeface="Times New Roman"/>
                <a:cs typeface="Times New Roman"/>
              </a:rPr>
              <a:t> </a:t>
            </a:r>
            <a:r>
              <a:rPr sz="1200" spc="-5" dirty="0">
                <a:latin typeface="Times New Roman"/>
                <a:cs typeface="Times New Roman"/>
              </a:rPr>
              <a:t>message which is called tweets. </a:t>
            </a:r>
            <a:r>
              <a:rPr sz="1200" dirty="0">
                <a:latin typeface="Times New Roman"/>
                <a:cs typeface="Times New Roman"/>
              </a:rPr>
              <a:t>The </a:t>
            </a:r>
            <a:r>
              <a:rPr sz="1200" spc="-5" dirty="0">
                <a:latin typeface="Times New Roman"/>
                <a:cs typeface="Times New Roman"/>
              </a:rPr>
              <a:t>amount </a:t>
            </a:r>
            <a:r>
              <a:rPr sz="1200" dirty="0">
                <a:latin typeface="Times New Roman"/>
                <a:cs typeface="Times New Roman"/>
              </a:rPr>
              <a:t>of </a:t>
            </a:r>
            <a:r>
              <a:rPr sz="1200" spc="-5" dirty="0">
                <a:latin typeface="Times New Roman"/>
                <a:cs typeface="Times New Roman"/>
              </a:rPr>
              <a:t>data accumulated </a:t>
            </a:r>
            <a:r>
              <a:rPr sz="1200" dirty="0">
                <a:latin typeface="Times New Roman"/>
                <a:cs typeface="Times New Roman"/>
              </a:rPr>
              <a:t>on twitter </a:t>
            </a:r>
            <a:r>
              <a:rPr sz="1200" spc="-5" dirty="0">
                <a:latin typeface="Times New Roman"/>
                <a:cs typeface="Times New Roman"/>
              </a:rPr>
              <a:t>is </a:t>
            </a:r>
            <a:r>
              <a:rPr sz="1200" dirty="0">
                <a:latin typeface="Times New Roman"/>
                <a:cs typeface="Times New Roman"/>
              </a:rPr>
              <a:t>very </a:t>
            </a:r>
            <a:r>
              <a:rPr sz="1200" spc="5" dirty="0">
                <a:latin typeface="Times New Roman"/>
                <a:cs typeface="Times New Roman"/>
              </a:rPr>
              <a:t> </a:t>
            </a:r>
            <a:r>
              <a:rPr sz="1200" spc="-5" dirty="0">
                <a:latin typeface="Times New Roman"/>
                <a:cs typeface="Times New Roman"/>
              </a:rPr>
              <a:t>huge. </a:t>
            </a:r>
            <a:r>
              <a:rPr sz="1200" dirty="0">
                <a:latin typeface="Times New Roman"/>
                <a:cs typeface="Times New Roman"/>
              </a:rPr>
              <a:t>This data </a:t>
            </a:r>
            <a:r>
              <a:rPr sz="1200" spc="-5" dirty="0">
                <a:latin typeface="Times New Roman"/>
                <a:cs typeface="Times New Roman"/>
              </a:rPr>
              <a:t>is unstructured and </a:t>
            </a:r>
            <a:r>
              <a:rPr sz="1200" dirty="0">
                <a:latin typeface="Times New Roman"/>
                <a:cs typeface="Times New Roman"/>
              </a:rPr>
              <a:t>written in </a:t>
            </a:r>
            <a:r>
              <a:rPr sz="1200" spc="-5" dirty="0">
                <a:latin typeface="Times New Roman"/>
                <a:cs typeface="Times New Roman"/>
              </a:rPr>
              <a:t>natural language. Twitter Sentimental </a:t>
            </a:r>
            <a:r>
              <a:rPr sz="1200" dirty="0">
                <a:latin typeface="Times New Roman"/>
                <a:cs typeface="Times New Roman"/>
              </a:rPr>
              <a:t> </a:t>
            </a:r>
            <a:r>
              <a:rPr sz="1200" spc="-5" dirty="0">
                <a:latin typeface="Times New Roman"/>
                <a:cs typeface="Times New Roman"/>
              </a:rPr>
              <a:t>Analysis</a:t>
            </a:r>
            <a:r>
              <a:rPr sz="1200" dirty="0">
                <a:latin typeface="Times New Roman"/>
                <a:cs typeface="Times New Roman"/>
              </a:rPr>
              <a:t> </a:t>
            </a:r>
            <a:r>
              <a:rPr sz="1200" spc="-5" dirty="0">
                <a:latin typeface="Times New Roman"/>
                <a:cs typeface="Times New Roman"/>
              </a:rPr>
              <a:t>is</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process</a:t>
            </a:r>
            <a:r>
              <a:rPr sz="1200" spc="5" dirty="0">
                <a:latin typeface="Times New Roman"/>
                <a:cs typeface="Times New Roman"/>
              </a:rPr>
              <a:t> </a:t>
            </a:r>
            <a:r>
              <a:rPr sz="1200" dirty="0">
                <a:latin typeface="Times New Roman"/>
                <a:cs typeface="Times New Roman"/>
              </a:rPr>
              <a:t>of</a:t>
            </a:r>
            <a:r>
              <a:rPr sz="1200" spc="10" dirty="0">
                <a:latin typeface="Times New Roman"/>
                <a:cs typeface="Times New Roman"/>
              </a:rPr>
              <a:t> </a:t>
            </a:r>
            <a:r>
              <a:rPr sz="1200" spc="-5" dirty="0">
                <a:latin typeface="Times New Roman"/>
                <a:cs typeface="Times New Roman"/>
              </a:rPr>
              <a:t>accessing</a:t>
            </a:r>
            <a:r>
              <a:rPr sz="1200" spc="-15" dirty="0">
                <a:latin typeface="Times New Roman"/>
                <a:cs typeface="Times New Roman"/>
              </a:rPr>
              <a:t> </a:t>
            </a:r>
            <a:r>
              <a:rPr sz="1200" spc="-5" dirty="0">
                <a:latin typeface="Times New Roman"/>
                <a:cs typeface="Times New Roman"/>
              </a:rPr>
              <a:t>tweets</a:t>
            </a:r>
            <a:r>
              <a:rPr sz="1200" spc="5" dirty="0">
                <a:latin typeface="Times New Roman"/>
                <a:cs typeface="Times New Roman"/>
              </a:rPr>
              <a:t> </a:t>
            </a:r>
            <a:r>
              <a:rPr sz="1200" dirty="0">
                <a:latin typeface="Times New Roman"/>
                <a:cs typeface="Times New Roman"/>
              </a:rPr>
              <a:t>for</a:t>
            </a:r>
            <a:r>
              <a:rPr sz="1200" spc="10" dirty="0">
                <a:latin typeface="Times New Roman"/>
                <a:cs typeface="Times New Roman"/>
              </a:rPr>
              <a:t> </a:t>
            </a:r>
            <a:r>
              <a:rPr sz="1200" dirty="0">
                <a:latin typeface="Times New Roman"/>
                <a:cs typeface="Times New Roman"/>
              </a:rPr>
              <a:t>a</a:t>
            </a:r>
            <a:r>
              <a:rPr sz="1200" spc="-5" dirty="0">
                <a:latin typeface="Times New Roman"/>
                <a:cs typeface="Times New Roman"/>
              </a:rPr>
              <a:t> particular</a:t>
            </a:r>
            <a:r>
              <a:rPr sz="1200" spc="5" dirty="0">
                <a:latin typeface="Times New Roman"/>
                <a:cs typeface="Times New Roman"/>
              </a:rPr>
              <a:t> </a:t>
            </a:r>
            <a:r>
              <a:rPr sz="1200" dirty="0">
                <a:latin typeface="Times New Roman"/>
                <a:cs typeface="Times New Roman"/>
              </a:rPr>
              <a:t>topic</a:t>
            </a:r>
            <a:r>
              <a:rPr sz="1200" spc="5" dirty="0">
                <a:latin typeface="Times New Roman"/>
                <a:cs typeface="Times New Roman"/>
              </a:rPr>
              <a:t> </a:t>
            </a:r>
            <a:r>
              <a:rPr sz="1200" spc="-5" dirty="0">
                <a:latin typeface="Times New Roman"/>
                <a:cs typeface="Times New Roman"/>
              </a:rPr>
              <a:t>and</a:t>
            </a:r>
            <a:r>
              <a:rPr sz="1200" dirty="0">
                <a:latin typeface="Times New Roman"/>
                <a:cs typeface="Times New Roman"/>
              </a:rPr>
              <a:t> predicts</a:t>
            </a:r>
            <a:r>
              <a:rPr sz="1200" spc="5" dirty="0">
                <a:latin typeface="Times New Roman"/>
                <a:cs typeface="Times New Roman"/>
              </a:rPr>
              <a:t> </a:t>
            </a:r>
            <a:r>
              <a:rPr sz="1200" dirty="0">
                <a:latin typeface="Times New Roman"/>
                <a:cs typeface="Times New Roman"/>
              </a:rPr>
              <a:t>the</a:t>
            </a:r>
          </a:p>
        </p:txBody>
      </p:sp>
      <p:sp>
        <p:nvSpPr>
          <p:cNvPr id="4" name="object 4"/>
          <p:cNvSpPr txBox="1"/>
          <p:nvPr/>
        </p:nvSpPr>
        <p:spPr>
          <a:xfrm>
            <a:off x="6542531" y="9880096"/>
            <a:ext cx="151130" cy="178435"/>
          </a:xfrm>
          <a:prstGeom prst="rect">
            <a:avLst/>
          </a:prstGeom>
        </p:spPr>
        <p:txBody>
          <a:bodyPr vert="horz" wrap="square" lIns="0" tIns="3810" rIns="0" bIns="0" rtlCol="0">
            <a:spAutoFit/>
          </a:bodyPr>
          <a:lstStyle/>
          <a:p>
            <a:pPr marL="38100">
              <a:lnSpc>
                <a:spcPct val="100000"/>
              </a:lnSpc>
              <a:spcBef>
                <a:spcPts val="30"/>
              </a:spcBef>
            </a:pPr>
            <a:r>
              <a:rPr sz="1050" dirty="0">
                <a:latin typeface="Arial MT"/>
                <a:cs typeface="Arial MT"/>
              </a:rPr>
              <a:t>1</a:t>
            </a:r>
            <a:endParaRPr sz="1050">
              <a:latin typeface="Arial MT"/>
              <a:cs typeface="Arial M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TotalTime>
  <Words>10167</Words>
  <Application>Microsoft Office PowerPoint</Application>
  <PresentationFormat>Custom</PresentationFormat>
  <Paragraphs>610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DR. Rammanohar Lohia Avadh University, Ayodhya</vt:lpstr>
      <vt:lpstr>PowerPoint Presentation</vt:lpstr>
      <vt:lpstr>PowerPoint Presentation</vt:lpstr>
      <vt:lpstr>PowerPoint Presentation</vt:lpstr>
      <vt:lpstr>ACKNOWLEDGENENT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Govind_Gk</cp:lastModifiedBy>
  <cp:revision>94</cp:revision>
  <dcterms:created xsi:type="dcterms:W3CDTF">2022-08-09T05:58:27Z</dcterms:created>
  <dcterms:modified xsi:type="dcterms:W3CDTF">2023-05-07T18:25:01Z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2022-08-09T00:00:00Z</vt:filetime>
  </property>
</Properties>
</file>