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sldIdLst>
    <p:sldId id="274" r:id="rId2"/>
    <p:sldId id="276" r:id="rId3"/>
    <p:sldId id="284" r:id="rId4"/>
    <p:sldId id="286" r:id="rId5"/>
    <p:sldId id="270" r:id="rId6"/>
    <p:sldId id="269" r:id="rId7"/>
    <p:sldId id="287" r:id="rId8"/>
    <p:sldId id="259" r:id="rId9"/>
    <p:sldId id="280" r:id="rId10"/>
    <p:sldId id="281" r:id="rId11"/>
    <p:sldId id="282" r:id="rId12"/>
    <p:sldId id="278" r:id="rId13"/>
    <p:sldId id="273" r:id="rId14"/>
    <p:sldId id="277"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81" d="100"/>
          <a:sy n="81" d="100"/>
        </p:scale>
        <p:origin x="-758" y="-21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8DB783-B16C-4668-9490-B651562DC831}"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8F27-559C-49E3-8CED-7C7E4C6A5067}" type="slidenum">
              <a:rPr lang="en-IN" smtClean="0"/>
              <a:t>‹#›</a:t>
            </a:fld>
            <a:endParaRPr lang="en-IN"/>
          </a:p>
        </p:txBody>
      </p:sp>
    </p:spTree>
    <p:extLst>
      <p:ext uri="{BB962C8B-B14F-4D97-AF65-F5344CB8AC3E}">
        <p14:creationId xmlns:p14="http://schemas.microsoft.com/office/powerpoint/2010/main" val="2450691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8DB783-B16C-4668-9490-B651562DC831}"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8F27-559C-49E3-8CED-7C7E4C6A5067}" type="slidenum">
              <a:rPr lang="en-IN" smtClean="0"/>
              <a:t>‹#›</a:t>
            </a:fld>
            <a:endParaRPr lang="en-IN"/>
          </a:p>
        </p:txBody>
      </p:sp>
    </p:spTree>
    <p:extLst>
      <p:ext uri="{BB962C8B-B14F-4D97-AF65-F5344CB8AC3E}">
        <p14:creationId xmlns:p14="http://schemas.microsoft.com/office/powerpoint/2010/main" val="4205260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8DB783-B16C-4668-9490-B651562DC831}"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8F27-559C-49E3-8CED-7C7E4C6A506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41229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8DB783-B16C-4668-9490-B651562DC831}"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8F27-559C-49E3-8CED-7C7E4C6A5067}" type="slidenum">
              <a:rPr lang="en-IN" smtClean="0"/>
              <a:t>‹#›</a:t>
            </a:fld>
            <a:endParaRPr lang="en-IN"/>
          </a:p>
        </p:txBody>
      </p:sp>
    </p:spTree>
    <p:extLst>
      <p:ext uri="{BB962C8B-B14F-4D97-AF65-F5344CB8AC3E}">
        <p14:creationId xmlns:p14="http://schemas.microsoft.com/office/powerpoint/2010/main" val="654930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8DB783-B16C-4668-9490-B651562DC831}"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8F27-559C-49E3-8CED-7C7E4C6A50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3991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8DB783-B16C-4668-9490-B651562DC831}"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8F27-559C-49E3-8CED-7C7E4C6A5067}" type="slidenum">
              <a:rPr lang="en-IN" smtClean="0"/>
              <a:t>‹#›</a:t>
            </a:fld>
            <a:endParaRPr lang="en-IN"/>
          </a:p>
        </p:txBody>
      </p:sp>
    </p:spTree>
    <p:extLst>
      <p:ext uri="{BB962C8B-B14F-4D97-AF65-F5344CB8AC3E}">
        <p14:creationId xmlns:p14="http://schemas.microsoft.com/office/powerpoint/2010/main" val="2403640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DB783-B16C-4668-9490-B651562DC831}"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8F27-559C-49E3-8CED-7C7E4C6A5067}" type="slidenum">
              <a:rPr lang="en-IN" smtClean="0"/>
              <a:t>‹#›</a:t>
            </a:fld>
            <a:endParaRPr lang="en-IN"/>
          </a:p>
        </p:txBody>
      </p:sp>
    </p:spTree>
    <p:extLst>
      <p:ext uri="{BB962C8B-B14F-4D97-AF65-F5344CB8AC3E}">
        <p14:creationId xmlns:p14="http://schemas.microsoft.com/office/powerpoint/2010/main" val="95719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DB783-B16C-4668-9490-B651562DC831}"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8F27-559C-49E3-8CED-7C7E4C6A5067}" type="slidenum">
              <a:rPr lang="en-IN" smtClean="0"/>
              <a:t>‹#›</a:t>
            </a:fld>
            <a:endParaRPr lang="en-IN"/>
          </a:p>
        </p:txBody>
      </p:sp>
    </p:spTree>
    <p:extLst>
      <p:ext uri="{BB962C8B-B14F-4D97-AF65-F5344CB8AC3E}">
        <p14:creationId xmlns:p14="http://schemas.microsoft.com/office/powerpoint/2010/main" val="95643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DB783-B16C-4668-9490-B651562DC831}"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8F27-559C-49E3-8CED-7C7E4C6A5067}" type="slidenum">
              <a:rPr lang="en-IN" smtClean="0"/>
              <a:t>‹#›</a:t>
            </a:fld>
            <a:endParaRPr lang="en-IN"/>
          </a:p>
        </p:txBody>
      </p:sp>
    </p:spTree>
    <p:extLst>
      <p:ext uri="{BB962C8B-B14F-4D97-AF65-F5344CB8AC3E}">
        <p14:creationId xmlns:p14="http://schemas.microsoft.com/office/powerpoint/2010/main" val="1350494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8DB783-B16C-4668-9490-B651562DC831}" type="datetimeFigureOut">
              <a:rPr lang="en-IN" smtClean="0"/>
              <a:t>14-08-2022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3C8F27-559C-49E3-8CED-7C7E4C6A5067}" type="slidenum">
              <a:rPr lang="en-IN" smtClean="0"/>
              <a:t>‹#›</a:t>
            </a:fld>
            <a:endParaRPr lang="en-IN"/>
          </a:p>
        </p:txBody>
      </p:sp>
    </p:spTree>
    <p:extLst>
      <p:ext uri="{BB962C8B-B14F-4D97-AF65-F5344CB8AC3E}">
        <p14:creationId xmlns:p14="http://schemas.microsoft.com/office/powerpoint/2010/main" val="3056373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8DB783-B16C-4668-9490-B651562DC831}"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3C8F27-559C-49E3-8CED-7C7E4C6A5067}" type="slidenum">
              <a:rPr lang="en-IN" smtClean="0"/>
              <a:t>‹#›</a:t>
            </a:fld>
            <a:endParaRPr lang="en-IN"/>
          </a:p>
        </p:txBody>
      </p:sp>
    </p:spTree>
    <p:extLst>
      <p:ext uri="{BB962C8B-B14F-4D97-AF65-F5344CB8AC3E}">
        <p14:creationId xmlns:p14="http://schemas.microsoft.com/office/powerpoint/2010/main" val="318662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8DB783-B16C-4668-9490-B651562DC831}" type="datetimeFigureOut">
              <a:rPr lang="en-IN" smtClean="0"/>
              <a:t>14-08-2022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3C8F27-559C-49E3-8CED-7C7E4C6A5067}" type="slidenum">
              <a:rPr lang="en-IN" smtClean="0"/>
              <a:t>‹#›</a:t>
            </a:fld>
            <a:endParaRPr lang="en-IN"/>
          </a:p>
        </p:txBody>
      </p:sp>
    </p:spTree>
    <p:extLst>
      <p:ext uri="{BB962C8B-B14F-4D97-AF65-F5344CB8AC3E}">
        <p14:creationId xmlns:p14="http://schemas.microsoft.com/office/powerpoint/2010/main" val="241307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8DB783-B16C-4668-9490-B651562DC831}" type="datetimeFigureOut">
              <a:rPr lang="en-IN" smtClean="0"/>
              <a:t>14-08-2022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3C8F27-559C-49E3-8CED-7C7E4C6A5067}" type="slidenum">
              <a:rPr lang="en-IN" smtClean="0"/>
              <a:t>‹#›</a:t>
            </a:fld>
            <a:endParaRPr lang="en-IN"/>
          </a:p>
        </p:txBody>
      </p:sp>
    </p:spTree>
    <p:extLst>
      <p:ext uri="{BB962C8B-B14F-4D97-AF65-F5344CB8AC3E}">
        <p14:creationId xmlns:p14="http://schemas.microsoft.com/office/powerpoint/2010/main" val="3506473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8DB783-B16C-4668-9490-B651562DC831}" type="datetimeFigureOut">
              <a:rPr lang="en-IN" smtClean="0"/>
              <a:t>14-08-2022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3C8F27-559C-49E3-8CED-7C7E4C6A5067}" type="slidenum">
              <a:rPr lang="en-IN" smtClean="0"/>
              <a:t>‹#›</a:t>
            </a:fld>
            <a:endParaRPr lang="en-IN"/>
          </a:p>
        </p:txBody>
      </p:sp>
    </p:spTree>
    <p:extLst>
      <p:ext uri="{BB962C8B-B14F-4D97-AF65-F5344CB8AC3E}">
        <p14:creationId xmlns:p14="http://schemas.microsoft.com/office/powerpoint/2010/main" val="2615007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8DB783-B16C-4668-9490-B651562DC831}"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3C8F27-559C-49E3-8CED-7C7E4C6A5067}" type="slidenum">
              <a:rPr lang="en-IN" smtClean="0"/>
              <a:t>‹#›</a:t>
            </a:fld>
            <a:endParaRPr lang="en-IN"/>
          </a:p>
        </p:txBody>
      </p:sp>
    </p:spTree>
    <p:extLst>
      <p:ext uri="{BB962C8B-B14F-4D97-AF65-F5344CB8AC3E}">
        <p14:creationId xmlns:p14="http://schemas.microsoft.com/office/powerpoint/2010/main" val="187820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8DB783-B16C-4668-9490-B651562DC831}" type="datetimeFigureOut">
              <a:rPr lang="en-IN" smtClean="0"/>
              <a:t>14-08-2022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3C8F27-559C-49E3-8CED-7C7E4C6A5067}" type="slidenum">
              <a:rPr lang="en-IN" smtClean="0"/>
              <a:t>‹#›</a:t>
            </a:fld>
            <a:endParaRPr lang="en-IN"/>
          </a:p>
        </p:txBody>
      </p:sp>
    </p:spTree>
    <p:extLst>
      <p:ext uri="{BB962C8B-B14F-4D97-AF65-F5344CB8AC3E}">
        <p14:creationId xmlns:p14="http://schemas.microsoft.com/office/powerpoint/2010/main" val="220321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8DB783-B16C-4668-9490-B651562DC831}" type="datetimeFigureOut">
              <a:rPr lang="en-IN" smtClean="0"/>
              <a:t>14-08-2022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3C8F27-559C-49E3-8CED-7C7E4C6A5067}" type="slidenum">
              <a:rPr lang="en-IN" smtClean="0"/>
              <a:t>‹#›</a:t>
            </a:fld>
            <a:endParaRPr lang="en-IN"/>
          </a:p>
        </p:txBody>
      </p:sp>
    </p:spTree>
    <p:extLst>
      <p:ext uri="{BB962C8B-B14F-4D97-AF65-F5344CB8AC3E}">
        <p14:creationId xmlns:p14="http://schemas.microsoft.com/office/powerpoint/2010/main" val="2059529565"/>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BDA06CC-2EDA-461D-89F4-D8C906EB9ABC}"/>
              </a:ext>
            </a:extLst>
          </p:cNvPr>
          <p:cNvSpPr txBox="1"/>
          <p:nvPr/>
        </p:nvSpPr>
        <p:spPr>
          <a:xfrm>
            <a:off x="5019472" y="739302"/>
            <a:ext cx="45719"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 xmlns:a16="http://schemas.microsoft.com/office/drawing/2014/main" id="{EC832901-2A21-4A43-BCAD-922ABCE29EF6}"/>
              </a:ext>
            </a:extLst>
          </p:cNvPr>
          <p:cNvSpPr txBox="1"/>
          <p:nvPr/>
        </p:nvSpPr>
        <p:spPr>
          <a:xfrm>
            <a:off x="-1" y="207722"/>
            <a:ext cx="12066310"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200" u="sng" dirty="0" smtClean="0">
                <a:solidFill>
                  <a:schemeClr val="tx1"/>
                </a:solidFill>
                <a:latin typeface="Aparajita" pitchFamily="18" charset="0"/>
                <a:cs typeface="Aparajita" pitchFamily="18" charset="0"/>
              </a:rPr>
              <a:t>SENTIMENT ANALYSIS ON CONSUMER PERCEPTION USING</a:t>
            </a:r>
            <a:r>
              <a:rPr lang="en-US" sz="4400" u="sng" dirty="0" smtClean="0">
                <a:solidFill>
                  <a:schemeClr val="tx1"/>
                </a:solidFill>
                <a:latin typeface="Aparajita" pitchFamily="18" charset="0"/>
                <a:cs typeface="Aparajita" pitchFamily="18" charset="0"/>
              </a:rPr>
              <a:t> </a:t>
            </a:r>
            <a:r>
              <a:rPr lang="en-US" sz="3200" u="sng" dirty="0" smtClean="0">
                <a:solidFill>
                  <a:schemeClr val="tx1"/>
                </a:solidFill>
                <a:latin typeface="Aparajita" pitchFamily="18" charset="0"/>
                <a:cs typeface="Aparajita" pitchFamily="18" charset="0"/>
              </a:rPr>
              <a:t>SOCIAL MEDIA</a:t>
            </a:r>
            <a:r>
              <a:rPr lang="en-US" sz="4400" u="sng" dirty="0" smtClean="0">
                <a:solidFill>
                  <a:schemeClr val="tx1"/>
                </a:solidFill>
                <a:latin typeface="Aparajita" pitchFamily="18" charset="0"/>
                <a:cs typeface="Aparajita" pitchFamily="18" charset="0"/>
              </a:rPr>
              <a:t> </a:t>
            </a:r>
            <a:endParaRPr lang="en-IN" sz="4400" u="sng" dirty="0">
              <a:solidFill>
                <a:schemeClr val="tx1"/>
              </a:solidFill>
              <a:latin typeface="Aparajita" pitchFamily="18" charset="0"/>
              <a:cs typeface="Aparajita" pitchFamily="18" charset="0"/>
            </a:endParaRPr>
          </a:p>
        </p:txBody>
      </p:sp>
      <p:sp>
        <p:nvSpPr>
          <p:cNvPr id="6" name="TextBox 5">
            <a:extLst>
              <a:ext uri="{FF2B5EF4-FFF2-40B4-BE49-F238E27FC236}">
                <a16:creationId xmlns="" xmlns:a16="http://schemas.microsoft.com/office/drawing/2014/main" id="{5BD39EAF-6FF1-4F1E-BC14-AAFDD3B7A22A}"/>
              </a:ext>
            </a:extLst>
          </p:cNvPr>
          <p:cNvSpPr txBox="1"/>
          <p:nvPr/>
        </p:nvSpPr>
        <p:spPr>
          <a:xfrm flipH="1">
            <a:off x="0" y="4913829"/>
            <a:ext cx="4891427" cy="181588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solidFill>
                  <a:schemeClr val="tx1"/>
                </a:solidFill>
                <a:latin typeface="Arial Black" panose="020B0A04020102020204" pitchFamily="34" charset="0"/>
              </a:rPr>
              <a:t>Guided To:</a:t>
            </a:r>
          </a:p>
          <a:p>
            <a:endParaRPr lang="en-US" sz="2800" b="1" dirty="0">
              <a:solidFill>
                <a:schemeClr val="tx1"/>
              </a:solidFill>
              <a:latin typeface="Arial Black" panose="020B0A04020102020204" pitchFamily="34" charset="0"/>
            </a:endParaRPr>
          </a:p>
          <a:p>
            <a:r>
              <a:rPr lang="en-US" sz="2800" dirty="0" smtClean="0">
                <a:solidFill>
                  <a:schemeClr val="tx1"/>
                </a:solidFill>
                <a:latin typeface="Aparajita" pitchFamily="18" charset="0"/>
                <a:cs typeface="Aparajita" pitchFamily="18" charset="0"/>
              </a:rPr>
              <a:t> </a:t>
            </a:r>
            <a:r>
              <a:rPr lang="en-US" sz="2800" b="1" dirty="0" smtClean="0">
                <a:solidFill>
                  <a:schemeClr val="tx1"/>
                </a:solidFill>
                <a:latin typeface="Aparajita" pitchFamily="18" charset="0"/>
                <a:cs typeface="Aparajita" pitchFamily="18" charset="0"/>
              </a:rPr>
              <a:t>Er</a:t>
            </a:r>
            <a:r>
              <a:rPr lang="en-US" sz="2800" b="1" dirty="0">
                <a:solidFill>
                  <a:schemeClr val="tx1"/>
                </a:solidFill>
                <a:latin typeface="Aparajita" pitchFamily="18" charset="0"/>
                <a:cs typeface="Aparajita" pitchFamily="18" charset="0"/>
              </a:rPr>
              <a:t>. Piyush Rai</a:t>
            </a:r>
          </a:p>
          <a:p>
            <a:r>
              <a:rPr lang="en-US" sz="2800" b="1" dirty="0">
                <a:solidFill>
                  <a:schemeClr val="tx1"/>
                </a:solidFill>
                <a:latin typeface="Aparajita" pitchFamily="18" charset="0"/>
                <a:cs typeface="Aparajita" pitchFamily="18" charset="0"/>
              </a:rPr>
              <a:t> Asst. Prof (CSE)</a:t>
            </a:r>
            <a:endParaRPr lang="en-IN" sz="2800" b="1" dirty="0">
              <a:solidFill>
                <a:schemeClr val="tx1"/>
              </a:solidFill>
              <a:latin typeface="Aparajita" pitchFamily="18" charset="0"/>
              <a:cs typeface="Aparajita" pitchFamily="18" charset="0"/>
            </a:endParaRPr>
          </a:p>
        </p:txBody>
      </p:sp>
      <p:sp>
        <p:nvSpPr>
          <p:cNvPr id="7" name="TextBox 6">
            <a:extLst>
              <a:ext uri="{FF2B5EF4-FFF2-40B4-BE49-F238E27FC236}">
                <a16:creationId xmlns="" xmlns:a16="http://schemas.microsoft.com/office/drawing/2014/main" id="{1FFF64E6-8EBC-4D4D-8E9E-C4AA8173E08E}"/>
              </a:ext>
            </a:extLst>
          </p:cNvPr>
          <p:cNvSpPr txBox="1"/>
          <p:nvPr/>
        </p:nvSpPr>
        <p:spPr>
          <a:xfrm flipH="1">
            <a:off x="7530718" y="4913829"/>
            <a:ext cx="4648200" cy="193899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solidFill>
                  <a:schemeClr val="tx1"/>
                </a:solidFill>
                <a:latin typeface="Arial Black" panose="020B0A04020102020204" pitchFamily="34" charset="0"/>
              </a:rPr>
              <a:t>Submitted By:</a:t>
            </a:r>
          </a:p>
          <a:p>
            <a:endParaRPr lang="en-US" sz="2400" b="1" dirty="0">
              <a:solidFill>
                <a:schemeClr val="tx1"/>
              </a:solidFill>
              <a:latin typeface="Arial Black" panose="020B0A04020102020204" pitchFamily="34" charset="0"/>
            </a:endParaRPr>
          </a:p>
          <a:p>
            <a:r>
              <a:rPr lang="en-US" sz="2400" b="1" dirty="0">
                <a:solidFill>
                  <a:schemeClr val="tx1"/>
                </a:solidFill>
                <a:latin typeface="Aparajita" pitchFamily="18" charset="0"/>
                <a:cs typeface="Aparajita" pitchFamily="18" charset="0"/>
              </a:rPr>
              <a:t>Ravi Kumar            :-18138</a:t>
            </a:r>
          </a:p>
          <a:p>
            <a:r>
              <a:rPr lang="en-US" sz="2400" b="1" dirty="0">
                <a:solidFill>
                  <a:schemeClr val="tx1"/>
                </a:solidFill>
                <a:latin typeface="Aparajita" pitchFamily="18" charset="0"/>
                <a:cs typeface="Aparajita" pitchFamily="18" charset="0"/>
              </a:rPr>
              <a:t>Shailendra Kumar :-18145 </a:t>
            </a:r>
          </a:p>
          <a:p>
            <a:r>
              <a:rPr lang="en-US" sz="2400" b="1" dirty="0">
                <a:solidFill>
                  <a:schemeClr val="tx1"/>
                </a:solidFill>
                <a:latin typeface="Aparajita" pitchFamily="18" charset="0"/>
                <a:cs typeface="Aparajita" pitchFamily="18" charset="0"/>
              </a:rPr>
              <a:t>Vijay Kumar           :-18156</a:t>
            </a:r>
            <a:endParaRPr lang="en-IN" sz="2400" b="1" dirty="0">
              <a:solidFill>
                <a:schemeClr val="tx1"/>
              </a:solidFill>
              <a:latin typeface="Aparajita" pitchFamily="18" charset="0"/>
              <a:cs typeface="Aparajita"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8634"/>
            <a:ext cx="12192000" cy="3805195"/>
          </a:xfrm>
          <a:prstGeom prst="rect">
            <a:avLst/>
          </a:prstGeom>
        </p:spPr>
      </p:pic>
    </p:spTree>
    <p:extLst>
      <p:ext uri="{BB962C8B-B14F-4D97-AF65-F5344CB8AC3E}">
        <p14:creationId xmlns:p14="http://schemas.microsoft.com/office/powerpoint/2010/main" val="3699942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1752" t="14510"/>
          <a:stretch/>
        </p:blipFill>
        <p:spPr>
          <a:xfrm>
            <a:off x="6297105" y="245095"/>
            <a:ext cx="5894895" cy="6363093"/>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1696" t="14662"/>
          <a:stretch/>
        </p:blipFill>
        <p:spPr>
          <a:xfrm>
            <a:off x="-1" y="245096"/>
            <a:ext cx="6023729" cy="6363093"/>
          </a:xfrm>
          <a:prstGeom prst="rect">
            <a:avLst/>
          </a:prstGeom>
        </p:spPr>
      </p:pic>
    </p:spTree>
    <p:extLst>
      <p:ext uri="{BB962C8B-B14F-4D97-AF65-F5344CB8AC3E}">
        <p14:creationId xmlns:p14="http://schemas.microsoft.com/office/powerpoint/2010/main" val="670112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1712" t="14798"/>
          <a:stretch/>
        </p:blipFill>
        <p:spPr>
          <a:xfrm>
            <a:off x="395925" y="329939"/>
            <a:ext cx="11104775" cy="6235831"/>
          </a:xfrm>
          <a:prstGeom prst="rect">
            <a:avLst/>
          </a:prstGeom>
        </p:spPr>
      </p:pic>
    </p:spTree>
    <p:extLst>
      <p:ext uri="{BB962C8B-B14F-4D97-AF65-F5344CB8AC3E}">
        <p14:creationId xmlns:p14="http://schemas.microsoft.com/office/powerpoint/2010/main" val="1376000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1F35210-8A88-4221-B7A5-7ADEDCC439F1}"/>
              </a:ext>
            </a:extLst>
          </p:cNvPr>
          <p:cNvSpPr txBox="1"/>
          <p:nvPr/>
        </p:nvSpPr>
        <p:spPr>
          <a:xfrm>
            <a:off x="0" y="321013"/>
            <a:ext cx="9455285"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4000" dirty="0">
                <a:latin typeface="Arial Black" pitchFamily="34" charset="0"/>
              </a:rPr>
              <a:t>Challenges</a:t>
            </a:r>
            <a:r>
              <a:rPr lang="en-IN" sz="4000" dirty="0"/>
              <a:t> </a:t>
            </a:r>
            <a:endParaRPr lang="en-IN" sz="4400" b="1" dirty="0">
              <a:latin typeface="Arial Black" panose="020B0A04020102020204" pitchFamily="34" charset="0"/>
            </a:endParaRPr>
          </a:p>
        </p:txBody>
      </p:sp>
      <p:sp>
        <p:nvSpPr>
          <p:cNvPr id="4" name="Rectangle 3"/>
          <p:cNvSpPr/>
          <p:nvPr/>
        </p:nvSpPr>
        <p:spPr>
          <a:xfrm>
            <a:off x="414779" y="1307996"/>
            <a:ext cx="9379670" cy="4247317"/>
          </a:xfrm>
          <a:prstGeom prst="rect">
            <a:avLst/>
          </a:prstGeom>
        </p:spPr>
        <p:txBody>
          <a:bodyPr wrap="square">
            <a:spAutoFit/>
          </a:bodyPr>
          <a:lstStyle/>
          <a:p>
            <a:pPr marL="285750" indent="-285750">
              <a:lnSpc>
                <a:spcPct val="150000"/>
              </a:lnSpc>
              <a:buFont typeface="Wingdings" pitchFamily="2" charset="2"/>
              <a:buChar char="Ø"/>
            </a:pPr>
            <a:r>
              <a:rPr lang="en-US" dirty="0" smtClean="0">
                <a:latin typeface="+mj-lt"/>
              </a:rPr>
              <a:t>Usernames</a:t>
            </a:r>
            <a:r>
              <a:rPr lang="en-US" dirty="0">
                <a:latin typeface="Arial Black" pitchFamily="34" charset="0"/>
              </a:rPr>
              <a:t> </a:t>
            </a:r>
            <a:r>
              <a:rPr lang="en-US" dirty="0" smtClean="0"/>
              <a:t>are </a:t>
            </a:r>
            <a:r>
              <a:rPr lang="en-US" dirty="0"/>
              <a:t>mentioned more often than not. Usually they consist of some alphabets and numbers, and do not contribute much towards sentiment classification, except for increasing the size of the feature vector</a:t>
            </a:r>
            <a:r>
              <a:rPr lang="en-US" dirty="0" smtClean="0"/>
              <a:t>.</a:t>
            </a:r>
          </a:p>
          <a:p>
            <a:pPr marL="285750" indent="-285750">
              <a:lnSpc>
                <a:spcPct val="150000"/>
              </a:lnSpc>
              <a:buFont typeface="Wingdings" pitchFamily="2" charset="2"/>
              <a:buChar char="Ø"/>
            </a:pPr>
            <a:r>
              <a:rPr lang="en-US" dirty="0">
                <a:latin typeface="+mj-lt"/>
              </a:rPr>
              <a:t>URLS</a:t>
            </a:r>
            <a:r>
              <a:rPr lang="en-US" dirty="0"/>
              <a:t> too are not required in our task</a:t>
            </a:r>
            <a:r>
              <a:rPr lang="en-US" dirty="0" smtClean="0"/>
              <a:t>.</a:t>
            </a:r>
          </a:p>
          <a:p>
            <a:pPr marL="285750" indent="-285750">
              <a:lnSpc>
                <a:spcPct val="150000"/>
              </a:lnSpc>
              <a:buFont typeface="Wingdings" pitchFamily="2" charset="2"/>
              <a:buChar char="Ø"/>
            </a:pPr>
            <a:r>
              <a:rPr lang="en-US" dirty="0">
                <a:latin typeface="+mj-lt"/>
              </a:rPr>
              <a:t>Repeated letters </a:t>
            </a:r>
            <a:r>
              <a:rPr lang="en-US" dirty="0"/>
              <a:t>People often repeat letters in some words, in order to stress upon a particular emotion. For example:- sad, </a:t>
            </a:r>
            <a:r>
              <a:rPr lang="en-US" dirty="0" err="1"/>
              <a:t>saaaad</a:t>
            </a:r>
            <a:r>
              <a:rPr lang="en-US" dirty="0"/>
              <a:t>, </a:t>
            </a:r>
            <a:r>
              <a:rPr lang="en-US" dirty="0" err="1"/>
              <a:t>saaaddd</a:t>
            </a:r>
            <a:r>
              <a:rPr lang="en-US" dirty="0"/>
              <a:t>. All of them mean the same, yet it is not possible to distinguish between them if guided only by their spellings</a:t>
            </a:r>
            <a:r>
              <a:rPr lang="en-US" dirty="0" smtClean="0"/>
              <a:t>.</a:t>
            </a:r>
          </a:p>
          <a:p>
            <a:pPr marL="285750" indent="-285750">
              <a:lnSpc>
                <a:spcPct val="150000"/>
              </a:lnSpc>
              <a:buFont typeface="Wingdings" pitchFamily="2" charset="2"/>
              <a:buChar char="Ø"/>
            </a:pPr>
            <a:r>
              <a:rPr lang="en-US" dirty="0">
                <a:latin typeface="+mj-lt"/>
              </a:rPr>
              <a:t>Hashtags</a:t>
            </a:r>
            <a:r>
              <a:rPr lang="en-US" dirty="0"/>
              <a:t> Words in hashtags may be read different from the same word without the hash </a:t>
            </a:r>
            <a:r>
              <a:rPr lang="en-US" dirty="0" smtClean="0"/>
              <a:t>tag.</a:t>
            </a:r>
          </a:p>
          <a:p>
            <a:pPr marL="285750" indent="-285750">
              <a:lnSpc>
                <a:spcPct val="150000"/>
              </a:lnSpc>
              <a:buFont typeface="Wingdings" pitchFamily="2" charset="2"/>
              <a:buChar char="Ø"/>
            </a:pPr>
            <a:r>
              <a:rPr lang="en-IN" dirty="0" smtClean="0">
                <a:latin typeface="+mj-lt"/>
              </a:rPr>
              <a:t>Punctuations and additional spaces.</a:t>
            </a:r>
            <a:endParaRPr lang="en-IN" dirty="0">
              <a:latin typeface="+mj-lt"/>
            </a:endParaRPr>
          </a:p>
        </p:txBody>
      </p:sp>
    </p:spTree>
    <p:extLst>
      <p:ext uri="{BB962C8B-B14F-4D97-AF65-F5344CB8AC3E}">
        <p14:creationId xmlns:p14="http://schemas.microsoft.com/office/powerpoint/2010/main" val="3701291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A126054-8CF9-46E5-A18F-7126BF70419D}"/>
              </a:ext>
            </a:extLst>
          </p:cNvPr>
          <p:cNvSpPr txBox="1"/>
          <p:nvPr/>
        </p:nvSpPr>
        <p:spPr>
          <a:xfrm>
            <a:off x="355060" y="794079"/>
            <a:ext cx="9061314" cy="5269841"/>
          </a:xfrm>
          <a:prstGeom prst="rect">
            <a:avLst/>
          </a:prstGeom>
          <a:noFill/>
        </p:spPr>
        <p:txBody>
          <a:bodyPr wrap="square">
            <a:spAutoFit/>
          </a:bodyPr>
          <a:lstStyle/>
          <a:p>
            <a:endParaRPr lang="en-IN" dirty="0"/>
          </a:p>
          <a:p>
            <a:pPr>
              <a:lnSpc>
                <a:spcPct val="200000"/>
              </a:lnSpc>
            </a:pPr>
            <a:r>
              <a:rPr lang="en-IN" dirty="0"/>
              <a:t>We have seen that Sentiment Analysis can be used for analyzing opinions in blogs, articles, Product reviews, Social Media websites, Movie-review websites where a third person narrates his views. We also studied NLP and Machine Learning approaches for Sentiment Analysis. We have seen that is easy to implement Sentiment Analysis via SentiWordNet approach than via Classier approach. We have seen that sentiment analysis has many applications and it is important field to study. Sentiment analysis has Strong commercial interest because Companies want to know how their products are being perceived and also Prospective consumers want to know what existing users think.</a:t>
            </a:r>
          </a:p>
        </p:txBody>
      </p:sp>
      <p:sp>
        <p:nvSpPr>
          <p:cNvPr id="2" name="TextBox 1">
            <a:extLst>
              <a:ext uri="{FF2B5EF4-FFF2-40B4-BE49-F238E27FC236}">
                <a16:creationId xmlns="" xmlns:a16="http://schemas.microsoft.com/office/drawing/2014/main" id="{9D12BDD2-07CB-4779-8E30-51AE4B603B2E}"/>
              </a:ext>
            </a:extLst>
          </p:cNvPr>
          <p:cNvSpPr txBox="1"/>
          <p:nvPr/>
        </p:nvSpPr>
        <p:spPr>
          <a:xfrm>
            <a:off x="0" y="340468"/>
            <a:ext cx="9416374"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4000">
                <a:latin typeface="Arial Black" panose="020B0A04020102020204" pitchFamily="34" charset="0"/>
              </a:rPr>
              <a:t>Conclusion</a:t>
            </a:r>
            <a:endParaRPr lang="en-IN" sz="4000" dirty="0">
              <a:latin typeface="Arial Black" panose="020B0A04020102020204" pitchFamily="34" charset="0"/>
            </a:endParaRPr>
          </a:p>
        </p:txBody>
      </p:sp>
    </p:spTree>
    <p:extLst>
      <p:ext uri="{BB962C8B-B14F-4D97-AF65-F5344CB8AC3E}">
        <p14:creationId xmlns:p14="http://schemas.microsoft.com/office/powerpoint/2010/main" val="3012773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D50B340-6A57-4A55-A43F-AF55B671EB01}"/>
              </a:ext>
            </a:extLst>
          </p:cNvPr>
          <p:cNvSpPr txBox="1"/>
          <p:nvPr/>
        </p:nvSpPr>
        <p:spPr>
          <a:xfrm>
            <a:off x="1" y="229754"/>
            <a:ext cx="9416374"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4000">
                <a:latin typeface="Arial Black" panose="020B0A04020102020204" pitchFamily="34" charset="0"/>
              </a:rPr>
              <a:t>Bibliography</a:t>
            </a:r>
          </a:p>
        </p:txBody>
      </p:sp>
      <p:sp>
        <p:nvSpPr>
          <p:cNvPr id="4" name="TextBox 3">
            <a:extLst>
              <a:ext uri="{FF2B5EF4-FFF2-40B4-BE49-F238E27FC236}">
                <a16:creationId xmlns="" xmlns:a16="http://schemas.microsoft.com/office/drawing/2014/main" id="{7B0E8090-45A1-49E3-AD38-D2CD30FBDE61}"/>
              </a:ext>
            </a:extLst>
          </p:cNvPr>
          <p:cNvSpPr txBox="1"/>
          <p:nvPr/>
        </p:nvSpPr>
        <p:spPr>
          <a:xfrm>
            <a:off x="184825" y="1250858"/>
            <a:ext cx="9416374" cy="3780971"/>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IN" dirty="0"/>
              <a:t>V.K. Singh, R. Piryani, A. Uddin, P. Waila, "Sentiment Analysis of Movie Reviews and Blog Posts", 3rd IEEE International Advance Computing Conference (IACC), 2013</a:t>
            </a:r>
          </a:p>
          <a:p>
            <a:pPr marL="285750" indent="-285750">
              <a:lnSpc>
                <a:spcPct val="150000"/>
              </a:lnSpc>
              <a:buFont typeface="Wingdings" panose="05000000000000000000" pitchFamily="2" charset="2"/>
              <a:buChar char="ü"/>
            </a:pPr>
            <a:endParaRPr lang="en-IN" dirty="0"/>
          </a:p>
          <a:p>
            <a:pPr marL="342900" indent="-342900">
              <a:lnSpc>
                <a:spcPct val="150000"/>
              </a:lnSpc>
              <a:buFont typeface="Wingdings" panose="05000000000000000000" pitchFamily="2" charset="2"/>
              <a:buChar char="ü"/>
            </a:pPr>
            <a:r>
              <a:rPr lang="en-IN" dirty="0"/>
              <a:t>Mostafa Karamibekr, Ali A. Ghorbani, "Sentiment Analysis of Social Issues", International Conference on Social Informatics, 2012</a:t>
            </a:r>
          </a:p>
          <a:p>
            <a:pPr marL="342900" indent="-342900">
              <a:lnSpc>
                <a:spcPct val="150000"/>
              </a:lnSpc>
              <a:buFont typeface="Wingdings" panose="05000000000000000000" pitchFamily="2" charset="2"/>
              <a:buChar char="ü"/>
            </a:pPr>
            <a:endParaRPr lang="en-IN" dirty="0"/>
          </a:p>
          <a:p>
            <a:pPr marL="285750" indent="-285750">
              <a:lnSpc>
                <a:spcPct val="150000"/>
              </a:lnSpc>
              <a:buFont typeface="Wingdings" panose="05000000000000000000" pitchFamily="2" charset="2"/>
              <a:buChar char="ü"/>
            </a:pPr>
            <a:r>
              <a:rPr lang="en-IN" dirty="0"/>
              <a:t>Alaa Hamouda, Mohamed Rohaim, "Reviews Classification Using </a:t>
            </a:r>
            <a:r>
              <a:rPr lang="en-IN" dirty="0" err="1"/>
              <a:t>Senti</a:t>
            </a:r>
            <a:r>
              <a:rPr lang="en-IN" dirty="0"/>
              <a:t> WordNet Lexicon", The Online Journal on Computer Science and Information Technology (OJCSIT), Volume 2, August-2011</a:t>
            </a:r>
          </a:p>
        </p:txBody>
      </p:sp>
      <p:sp>
        <p:nvSpPr>
          <p:cNvPr id="6" name="TextBox 5">
            <a:extLst>
              <a:ext uri="{FF2B5EF4-FFF2-40B4-BE49-F238E27FC236}">
                <a16:creationId xmlns="" xmlns:a16="http://schemas.microsoft.com/office/drawing/2014/main" id="{57912ABC-1273-446A-A0F0-1611A4068953}"/>
              </a:ext>
            </a:extLst>
          </p:cNvPr>
          <p:cNvSpPr txBox="1"/>
          <p:nvPr/>
        </p:nvSpPr>
        <p:spPr>
          <a:xfrm>
            <a:off x="352629" y="5577959"/>
            <a:ext cx="6211110" cy="369332"/>
          </a:xfrm>
          <a:prstGeom prst="rect">
            <a:avLst/>
          </a:prstGeom>
          <a:noFill/>
        </p:spPr>
        <p:txBody>
          <a:bodyPr wrap="square">
            <a:spAutoFit/>
          </a:bodyPr>
          <a:lstStyle/>
          <a:p>
            <a:pPr marL="285750" indent="-285750">
              <a:buFont typeface="Wingdings" panose="05000000000000000000" pitchFamily="2" charset="2"/>
              <a:buChar char="ü"/>
            </a:pPr>
            <a:r>
              <a:rPr lang="en-IN" dirty="0">
                <a:solidFill>
                  <a:srgbClr val="0070C0"/>
                </a:solidFill>
              </a:rPr>
              <a:t>http://sentiwordnet.isti.cnr.it/</a:t>
            </a:r>
          </a:p>
        </p:txBody>
      </p:sp>
    </p:spTree>
    <p:extLst>
      <p:ext uri="{BB962C8B-B14F-4D97-AF65-F5344CB8AC3E}">
        <p14:creationId xmlns:p14="http://schemas.microsoft.com/office/powerpoint/2010/main" val="489160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Sentiment Analysis? | Travel Media Group">
            <a:extLst>
              <a:ext uri="{FF2B5EF4-FFF2-40B4-BE49-F238E27FC236}">
                <a16:creationId xmlns="" xmlns:a16="http://schemas.microsoft.com/office/drawing/2014/main" id="{ADB8374D-7943-484C-8F33-7C155869C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FEE3EE98-A398-403E-82A7-7A53753A99BA}"/>
              </a:ext>
            </a:extLst>
          </p:cNvPr>
          <p:cNvSpPr txBox="1"/>
          <p:nvPr/>
        </p:nvSpPr>
        <p:spPr>
          <a:xfrm>
            <a:off x="3618687" y="2670241"/>
            <a:ext cx="4601185"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6000" dirty="0">
                <a:latin typeface="Arial Black" panose="020B0A04020102020204" pitchFamily="34" charset="0"/>
              </a:rPr>
              <a:t>Thank You !</a:t>
            </a:r>
            <a:endParaRPr lang="en-IN" sz="6000" dirty="0">
              <a:latin typeface="Arial Black" panose="020B0A04020102020204" pitchFamily="34" charset="0"/>
            </a:endParaRPr>
          </a:p>
        </p:txBody>
      </p:sp>
    </p:spTree>
    <p:extLst>
      <p:ext uri="{BB962C8B-B14F-4D97-AF65-F5344CB8AC3E}">
        <p14:creationId xmlns:p14="http://schemas.microsoft.com/office/powerpoint/2010/main" val="3922500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48B3CC2-B76C-499A-9411-E4FEA56642C8}"/>
              </a:ext>
            </a:extLst>
          </p:cNvPr>
          <p:cNvSpPr txBox="1"/>
          <p:nvPr/>
        </p:nvSpPr>
        <p:spPr>
          <a:xfrm>
            <a:off x="425585" y="878490"/>
            <a:ext cx="8604114" cy="5201424"/>
          </a:xfrm>
          <a:prstGeom prst="rect">
            <a:avLst/>
          </a:prstGeom>
          <a:noFill/>
        </p:spPr>
        <p:txBody>
          <a:bodyPr wrap="square">
            <a:spAutoFit/>
          </a:bodyPr>
          <a:lstStyle/>
          <a:p>
            <a:endParaRPr lang="en-IN" sz="4400" dirty="0">
              <a:latin typeface="Arial Black" panose="020B0A04020102020204" pitchFamily="34" charset="0"/>
            </a:endParaRPr>
          </a:p>
          <a:p>
            <a:pPr marL="285750" indent="-285750">
              <a:lnSpc>
                <a:spcPct val="200000"/>
              </a:lnSpc>
              <a:buFont typeface="Wingdings" panose="05000000000000000000" pitchFamily="2" charset="2"/>
              <a:buChar char="v"/>
            </a:pPr>
            <a:r>
              <a:rPr lang="en-IN" dirty="0"/>
              <a:t> </a:t>
            </a:r>
            <a:r>
              <a:rPr lang="en-IN" dirty="0" smtClean="0"/>
              <a:t>Introduction </a:t>
            </a:r>
          </a:p>
          <a:p>
            <a:pPr marL="285750" indent="-285750">
              <a:lnSpc>
                <a:spcPct val="200000"/>
              </a:lnSpc>
              <a:buFont typeface="Wingdings" panose="05000000000000000000" pitchFamily="2" charset="2"/>
              <a:buChar char="v"/>
            </a:pPr>
            <a:endParaRPr lang="en-IN" dirty="0" smtClean="0"/>
          </a:p>
          <a:p>
            <a:pPr marL="285750" indent="-285750">
              <a:lnSpc>
                <a:spcPct val="200000"/>
              </a:lnSpc>
              <a:buFont typeface="Wingdings" panose="05000000000000000000" pitchFamily="2" charset="2"/>
              <a:buChar char="v"/>
            </a:pPr>
            <a:r>
              <a:rPr lang="en-IN" dirty="0" smtClean="0">
                <a:latin typeface="+mj-lt"/>
              </a:rPr>
              <a:t>Challenges</a:t>
            </a:r>
          </a:p>
          <a:p>
            <a:pPr marL="285750" indent="-285750">
              <a:lnSpc>
                <a:spcPct val="200000"/>
              </a:lnSpc>
              <a:buFont typeface="Wingdings" panose="05000000000000000000" pitchFamily="2" charset="2"/>
              <a:buChar char="v"/>
            </a:pPr>
            <a:r>
              <a:rPr lang="en-IN" dirty="0" smtClean="0">
                <a:latin typeface="+mj-lt"/>
              </a:rPr>
              <a:t>Methodology Process</a:t>
            </a:r>
          </a:p>
          <a:p>
            <a:pPr marL="285750" indent="-285750">
              <a:lnSpc>
                <a:spcPct val="200000"/>
              </a:lnSpc>
              <a:buFont typeface="Wingdings" panose="05000000000000000000" pitchFamily="2" charset="2"/>
              <a:buChar char="v"/>
            </a:pPr>
            <a:r>
              <a:rPr lang="en-IN" dirty="0" smtClean="0">
                <a:latin typeface="+mj-lt"/>
              </a:rPr>
              <a:t>Filtering Method</a:t>
            </a:r>
          </a:p>
          <a:p>
            <a:pPr marL="285750" indent="-285750">
              <a:lnSpc>
                <a:spcPct val="200000"/>
              </a:lnSpc>
              <a:buFont typeface="Wingdings" panose="05000000000000000000" pitchFamily="2" charset="2"/>
              <a:buChar char="v"/>
            </a:pPr>
            <a:r>
              <a:rPr lang="en-IN" dirty="0" smtClean="0">
                <a:latin typeface="+mj-lt"/>
              </a:rPr>
              <a:t>Results</a:t>
            </a:r>
          </a:p>
          <a:p>
            <a:pPr marL="285750" indent="-285750">
              <a:lnSpc>
                <a:spcPct val="200000"/>
              </a:lnSpc>
              <a:buFont typeface="Wingdings" panose="05000000000000000000" pitchFamily="2" charset="2"/>
              <a:buChar char="v"/>
            </a:pPr>
            <a:r>
              <a:rPr lang="en-IN" dirty="0" smtClean="0"/>
              <a:t>Conclusion</a:t>
            </a:r>
            <a:endParaRPr lang="en-IN" dirty="0"/>
          </a:p>
          <a:p>
            <a:pPr marL="285750" indent="-285750">
              <a:lnSpc>
                <a:spcPct val="200000"/>
              </a:lnSpc>
              <a:buFont typeface="Wingdings" panose="05000000000000000000" pitchFamily="2" charset="2"/>
              <a:buChar char="v"/>
            </a:pPr>
            <a:r>
              <a:rPr lang="en-IN" dirty="0"/>
              <a:t>Bibliography</a:t>
            </a:r>
          </a:p>
        </p:txBody>
      </p:sp>
      <p:sp>
        <p:nvSpPr>
          <p:cNvPr id="2" name="TextBox 1">
            <a:extLst>
              <a:ext uri="{FF2B5EF4-FFF2-40B4-BE49-F238E27FC236}">
                <a16:creationId xmlns="" xmlns:a16="http://schemas.microsoft.com/office/drawing/2014/main" id="{C1F35210-8A88-4221-B7A5-7ADEDCC439F1}"/>
              </a:ext>
            </a:extLst>
          </p:cNvPr>
          <p:cNvSpPr txBox="1"/>
          <p:nvPr/>
        </p:nvSpPr>
        <p:spPr>
          <a:xfrm>
            <a:off x="0" y="260678"/>
            <a:ext cx="9455285"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4000" b="1" dirty="0">
                <a:latin typeface="Arial Black" panose="020B0A04020102020204" pitchFamily="34" charset="0"/>
              </a:rPr>
              <a:t>Outline</a:t>
            </a:r>
            <a:endParaRPr lang="en-IN" sz="4400" b="1" dirty="0">
              <a:latin typeface="Arial Black" panose="020B0A04020102020204" pitchFamily="34" charset="0"/>
            </a:endParaRPr>
          </a:p>
        </p:txBody>
      </p:sp>
      <p:sp>
        <p:nvSpPr>
          <p:cNvPr id="4" name="TextBox 3"/>
          <p:cNvSpPr txBox="1"/>
          <p:nvPr/>
        </p:nvSpPr>
        <p:spPr>
          <a:xfrm>
            <a:off x="744718" y="2087443"/>
            <a:ext cx="2771480" cy="646331"/>
          </a:xfrm>
          <a:prstGeom prst="rect">
            <a:avLst/>
          </a:prstGeom>
          <a:noFill/>
        </p:spPr>
        <p:txBody>
          <a:bodyPr wrap="square" rtlCol="0">
            <a:spAutoFit/>
          </a:bodyPr>
          <a:lstStyle/>
          <a:p>
            <a:pPr marL="285750" indent="-285750">
              <a:buFont typeface="Wingdings" pitchFamily="2" charset="2"/>
              <a:buChar char="§"/>
            </a:pPr>
            <a:r>
              <a:rPr lang="en-IN" dirty="0" smtClean="0"/>
              <a:t>Sentiment Analysis</a:t>
            </a:r>
          </a:p>
          <a:p>
            <a:pPr marL="285750" indent="-285750">
              <a:buFont typeface="Wingdings" pitchFamily="2" charset="2"/>
              <a:buChar char="§"/>
            </a:pPr>
            <a:r>
              <a:rPr lang="en-IN" dirty="0"/>
              <a:t>Machine </a:t>
            </a:r>
            <a:r>
              <a:rPr lang="en-IN" dirty="0" smtClean="0"/>
              <a:t>learning</a:t>
            </a:r>
            <a:endParaRPr lang="en-IN" dirty="0"/>
          </a:p>
        </p:txBody>
      </p:sp>
    </p:spTree>
    <p:extLst>
      <p:ext uri="{BB962C8B-B14F-4D97-AF65-F5344CB8AC3E}">
        <p14:creationId xmlns:p14="http://schemas.microsoft.com/office/powerpoint/2010/main" val="608381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1F35210-8A88-4221-B7A5-7ADEDCC439F1}"/>
              </a:ext>
            </a:extLst>
          </p:cNvPr>
          <p:cNvSpPr txBox="1"/>
          <p:nvPr/>
        </p:nvSpPr>
        <p:spPr>
          <a:xfrm>
            <a:off x="0" y="321013"/>
            <a:ext cx="9455285"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4400" dirty="0"/>
              <a:t>Introduction</a:t>
            </a:r>
          </a:p>
        </p:txBody>
      </p:sp>
      <p:sp>
        <p:nvSpPr>
          <p:cNvPr id="3" name="Rectangle 2"/>
          <p:cNvSpPr/>
          <p:nvPr/>
        </p:nvSpPr>
        <p:spPr>
          <a:xfrm>
            <a:off x="152500" y="2019508"/>
            <a:ext cx="8848626" cy="3831818"/>
          </a:xfrm>
          <a:prstGeom prst="rect">
            <a:avLst/>
          </a:prstGeom>
        </p:spPr>
        <p:txBody>
          <a:bodyPr wrap="square">
            <a:spAutoFit/>
          </a:bodyPr>
          <a:lstStyle/>
          <a:p>
            <a:pPr marL="285750" indent="-285750">
              <a:lnSpc>
                <a:spcPct val="150000"/>
              </a:lnSpc>
              <a:buFont typeface="Wingdings" pitchFamily="2" charset="2"/>
              <a:buChar char="Ø"/>
            </a:pPr>
            <a:r>
              <a:rPr lang="en-US" dirty="0" smtClean="0"/>
              <a:t>Sentiment </a:t>
            </a:r>
            <a:r>
              <a:rPr lang="en-US" dirty="0"/>
              <a:t>analysis is the process of using natural language processing, text analysis, and statistics to analyze customer sentiment</a:t>
            </a:r>
            <a:r>
              <a:rPr lang="en-US" dirty="0" smtClean="0"/>
              <a:t>.</a:t>
            </a:r>
          </a:p>
          <a:p>
            <a:pPr marL="285750" indent="-285750">
              <a:lnSpc>
                <a:spcPct val="150000"/>
              </a:lnSpc>
              <a:buFont typeface="Wingdings" pitchFamily="2" charset="2"/>
              <a:buChar char="Ø"/>
            </a:pPr>
            <a:r>
              <a:rPr lang="en-US" dirty="0"/>
              <a:t>Sentiment analysis (also known as opinion mining) refers to the use of natural language processing, text analysis and computational linguistics to identify and extract subjective information in source materials</a:t>
            </a:r>
            <a:r>
              <a:rPr lang="en-US" dirty="0" smtClean="0"/>
              <a:t>.</a:t>
            </a:r>
          </a:p>
          <a:p>
            <a:pPr marL="285750" indent="-285750">
              <a:lnSpc>
                <a:spcPct val="150000"/>
              </a:lnSpc>
              <a:buFont typeface="Wingdings" pitchFamily="2" charset="2"/>
              <a:buChar char="Ø"/>
            </a:pPr>
            <a:r>
              <a:rPr lang="en-US" dirty="0"/>
              <a:t>Consumers can use sentiment analysis to research products and services before a purchase. Production companies can use the public opinion to determine acceptance of their products and the public demand. Movie-goers can decide whether to watch a movie or not after going through other people’s reviews.</a:t>
            </a:r>
            <a:endParaRPr lang="en-IN" dirty="0"/>
          </a:p>
        </p:txBody>
      </p:sp>
      <p:sp>
        <p:nvSpPr>
          <p:cNvPr id="4" name="Rectangle 3"/>
          <p:cNvSpPr/>
          <p:nvPr/>
        </p:nvSpPr>
        <p:spPr>
          <a:xfrm>
            <a:off x="0" y="1377827"/>
            <a:ext cx="7711126" cy="523220"/>
          </a:xfrm>
          <a:prstGeom prst="rect">
            <a:avLst/>
          </a:prstGeom>
        </p:spPr>
        <p:txBody>
          <a:bodyPr wrap="square">
            <a:spAutoFit/>
          </a:bodyPr>
          <a:lstStyle/>
          <a:p>
            <a:pPr marL="457200" indent="-457200">
              <a:buFont typeface="Wingdings" pitchFamily="2" charset="2"/>
              <a:buChar char="v"/>
            </a:pPr>
            <a:r>
              <a:rPr lang="en-IN" sz="2800" dirty="0" smtClean="0">
                <a:latin typeface="Arial Black" pitchFamily="34" charset="0"/>
              </a:rPr>
              <a:t>Sentiment </a:t>
            </a:r>
            <a:r>
              <a:rPr lang="en-IN" sz="2800" dirty="0">
                <a:latin typeface="Arial Black" pitchFamily="34" charset="0"/>
              </a:rPr>
              <a:t>Analysis</a:t>
            </a:r>
            <a:endParaRPr lang="en-IN" sz="3200" b="1" dirty="0">
              <a:latin typeface="Arial Black" panose="020B0A04020102020204" pitchFamily="34" charset="0"/>
            </a:endParaRPr>
          </a:p>
        </p:txBody>
      </p:sp>
    </p:spTree>
    <p:extLst>
      <p:ext uri="{BB962C8B-B14F-4D97-AF65-F5344CB8AC3E}">
        <p14:creationId xmlns:p14="http://schemas.microsoft.com/office/powerpoint/2010/main" val="2343505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EBA28BB-85CB-4F84-96D2-A94A198BC28D}"/>
              </a:ext>
            </a:extLst>
          </p:cNvPr>
          <p:cNvSpPr txBox="1"/>
          <p:nvPr/>
        </p:nvSpPr>
        <p:spPr>
          <a:xfrm>
            <a:off x="245598" y="1331687"/>
            <a:ext cx="8720846" cy="7709803"/>
          </a:xfrm>
          <a:prstGeom prst="rect">
            <a:avLst/>
          </a:prstGeom>
          <a:noFill/>
        </p:spPr>
        <p:txBody>
          <a:bodyPr wrap="square">
            <a:spAutoFit/>
          </a:bodyPr>
          <a:lstStyle/>
          <a:p>
            <a:pPr marL="285750" indent="-285750">
              <a:lnSpc>
                <a:spcPct val="150000"/>
              </a:lnSpc>
              <a:buFont typeface="Wingdings" pitchFamily="2" charset="2"/>
              <a:buChar char="Ø"/>
            </a:pPr>
            <a:r>
              <a:rPr lang="en-US" dirty="0"/>
              <a:t>Machine learning (ML) is a type of artificial intelligence (AI) that allows software applications to become more accurate at predicting outcomes without being explicitly programmed to do so.</a:t>
            </a:r>
            <a:endParaRPr lang="en-IN" dirty="0"/>
          </a:p>
          <a:p>
            <a:pPr marL="285750" indent="-285750">
              <a:lnSpc>
                <a:spcPct val="150000"/>
              </a:lnSpc>
              <a:buFont typeface="Wingdings" pitchFamily="2" charset="2"/>
              <a:buChar char="Ø"/>
            </a:pPr>
            <a:r>
              <a:rPr lang="en-IN" dirty="0" smtClean="0"/>
              <a:t>Focuses </a:t>
            </a:r>
            <a:r>
              <a:rPr lang="en-IN" dirty="0"/>
              <a:t>on prediction based on known properties learned from the training data</a:t>
            </a:r>
            <a:r>
              <a:rPr lang="en-IN" dirty="0" smtClean="0"/>
              <a:t>.</a:t>
            </a:r>
          </a:p>
          <a:p>
            <a:pPr marL="285750" indent="-285750">
              <a:lnSpc>
                <a:spcPct val="150000"/>
              </a:lnSpc>
              <a:buFont typeface="Wingdings" pitchFamily="2" charset="2"/>
              <a:buChar char="Ø"/>
            </a:pPr>
            <a:r>
              <a:rPr lang="en-IN" dirty="0"/>
              <a:t>Requires training data set</a:t>
            </a:r>
            <a:r>
              <a:rPr lang="en-IN" dirty="0" smtClean="0"/>
              <a:t>.</a:t>
            </a:r>
          </a:p>
          <a:p>
            <a:pPr marL="285750" indent="-285750">
              <a:lnSpc>
                <a:spcPct val="150000"/>
              </a:lnSpc>
              <a:buFont typeface="Wingdings" pitchFamily="2" charset="2"/>
              <a:buChar char="Ø"/>
            </a:pPr>
            <a:r>
              <a:rPr lang="en-IN" dirty="0"/>
              <a:t>Classifier needs to be trained on some labelled training data before it can be applied to actual classification task.</a:t>
            </a:r>
          </a:p>
          <a:p>
            <a:pPr>
              <a:lnSpc>
                <a:spcPct val="150000"/>
              </a:lnSpc>
            </a:pPr>
            <a:r>
              <a:rPr lang="en-IN" dirty="0" smtClean="0">
                <a:latin typeface="Arial Black" pitchFamily="34" charset="0"/>
              </a:rPr>
              <a:t> Machine Learning Algorithm</a:t>
            </a:r>
          </a:p>
          <a:p>
            <a:pPr marL="342900" indent="-342900">
              <a:lnSpc>
                <a:spcPct val="150000"/>
              </a:lnSpc>
              <a:buFont typeface="Wingdings" pitchFamily="2" charset="2"/>
              <a:buChar char="ü"/>
            </a:pPr>
            <a:r>
              <a:rPr lang="en-IN" sz="2000" dirty="0" smtClean="0"/>
              <a:t>Maximum entropy</a:t>
            </a:r>
          </a:p>
          <a:p>
            <a:pPr marL="342900" indent="-342900">
              <a:lnSpc>
                <a:spcPct val="150000"/>
              </a:lnSpc>
              <a:buFont typeface="Wingdings" pitchFamily="2" charset="2"/>
              <a:buChar char="ü"/>
            </a:pPr>
            <a:r>
              <a:rPr lang="en-IN" sz="2000" spc="-5" dirty="0">
                <a:cs typeface="Times New Roman"/>
              </a:rPr>
              <a:t>Random forest</a:t>
            </a:r>
            <a:r>
              <a:rPr lang="en-IN" sz="2000" spc="-15" dirty="0">
                <a:cs typeface="Times New Roman"/>
              </a:rPr>
              <a:t> </a:t>
            </a:r>
            <a:r>
              <a:rPr lang="en-IN" sz="2000" dirty="0" smtClean="0">
                <a:cs typeface="Times New Roman"/>
              </a:rPr>
              <a:t>Classifier</a:t>
            </a:r>
            <a:endParaRPr lang="en-IN" sz="2000" dirty="0" smtClean="0"/>
          </a:p>
          <a:p>
            <a:pPr marL="342900" indent="-342900">
              <a:lnSpc>
                <a:spcPct val="150000"/>
              </a:lnSpc>
              <a:buFont typeface="Wingdings" pitchFamily="2" charset="2"/>
              <a:buChar char="ü"/>
            </a:pPr>
            <a:r>
              <a:rPr lang="en-IN" sz="2000" dirty="0" smtClean="0"/>
              <a:t>Support vector machine</a:t>
            </a:r>
            <a:endParaRPr lang="en-IN" sz="2000" dirty="0"/>
          </a:p>
          <a:p>
            <a:pPr marL="285750" indent="-285750">
              <a:lnSpc>
                <a:spcPct val="150000"/>
              </a:lnSpc>
              <a:buFont typeface="Wingdings" pitchFamily="2" charset="2"/>
              <a:buChar char="Ø"/>
            </a:pPr>
            <a:endParaRPr lang="en-IN" dirty="0"/>
          </a:p>
          <a:p>
            <a:pPr marL="285750" indent="-285750">
              <a:lnSpc>
                <a:spcPct val="150000"/>
              </a:lnSpc>
              <a:buFont typeface="Wingdings" pitchFamily="2" charset="2"/>
              <a:buChar char="Ø"/>
            </a:pPr>
            <a:endParaRPr lang="en-IN" dirty="0" smtClean="0"/>
          </a:p>
          <a:p>
            <a:pPr>
              <a:lnSpc>
                <a:spcPct val="150000"/>
              </a:lnSpc>
            </a:pPr>
            <a:endParaRPr lang="en-IN" dirty="0"/>
          </a:p>
          <a:p>
            <a:pPr marL="285750" indent="-285750">
              <a:lnSpc>
                <a:spcPct val="150000"/>
              </a:lnSpc>
              <a:buFont typeface="Wingdings" panose="05000000000000000000" pitchFamily="2" charset="2"/>
              <a:buChar char="ü"/>
            </a:pPr>
            <a:endParaRPr lang="en-IN" dirty="0"/>
          </a:p>
          <a:p>
            <a:pPr marL="285750" indent="-285750">
              <a:lnSpc>
                <a:spcPct val="150000"/>
              </a:lnSpc>
              <a:buFont typeface="Wingdings" panose="05000000000000000000" pitchFamily="2" charset="2"/>
              <a:buChar char="ü"/>
            </a:pPr>
            <a:endParaRPr lang="en-IN" dirty="0"/>
          </a:p>
          <a:p>
            <a:pPr marL="285750" indent="-285750">
              <a:lnSpc>
                <a:spcPct val="150000"/>
              </a:lnSpc>
              <a:buFont typeface="Wingdings" panose="05000000000000000000" pitchFamily="2" charset="2"/>
              <a:buChar char="ü"/>
            </a:pPr>
            <a:endParaRPr lang="en-IN" dirty="0"/>
          </a:p>
        </p:txBody>
      </p:sp>
      <p:sp>
        <p:nvSpPr>
          <p:cNvPr id="3" name="Rectangle 2"/>
          <p:cNvSpPr/>
          <p:nvPr/>
        </p:nvSpPr>
        <p:spPr>
          <a:xfrm>
            <a:off x="245598" y="642536"/>
            <a:ext cx="4142994" cy="523220"/>
          </a:xfrm>
          <a:prstGeom prst="rect">
            <a:avLst/>
          </a:prstGeom>
        </p:spPr>
        <p:txBody>
          <a:bodyPr wrap="none">
            <a:spAutoFit/>
          </a:bodyPr>
          <a:lstStyle/>
          <a:p>
            <a:pPr marL="457200" indent="-457200">
              <a:buFont typeface="Wingdings" pitchFamily="2" charset="2"/>
              <a:buChar char="v"/>
            </a:pPr>
            <a:r>
              <a:rPr lang="en-IN" sz="2800" dirty="0">
                <a:latin typeface="Arial Black" pitchFamily="34" charset="0"/>
              </a:rPr>
              <a:t>Machine Learning</a:t>
            </a:r>
            <a:endParaRPr lang="en-IN" sz="3200" b="1" dirty="0">
              <a:latin typeface="Arial Black" panose="020B0A04020102020204" pitchFamily="34" charset="0"/>
            </a:endParaRPr>
          </a:p>
        </p:txBody>
      </p:sp>
    </p:spTree>
    <p:extLst>
      <p:ext uri="{BB962C8B-B14F-4D97-AF65-F5344CB8AC3E}">
        <p14:creationId xmlns:p14="http://schemas.microsoft.com/office/powerpoint/2010/main" val="2986893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F1A9303-70AC-4E64-AD0A-6267AF85AD3A}"/>
              </a:ext>
            </a:extLst>
          </p:cNvPr>
          <p:cNvSpPr txBox="1"/>
          <p:nvPr/>
        </p:nvSpPr>
        <p:spPr>
          <a:xfrm>
            <a:off x="252919" y="1490565"/>
            <a:ext cx="8983493" cy="4619726"/>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IN" b="1" dirty="0">
                <a:latin typeface="Arial Black" panose="020B0A04020102020204" pitchFamily="34" charset="0"/>
              </a:rPr>
              <a:t>Tokenization</a:t>
            </a:r>
          </a:p>
          <a:p>
            <a:pPr marL="285750" indent="-285750">
              <a:lnSpc>
                <a:spcPct val="150000"/>
              </a:lnSpc>
              <a:buFont typeface="Wingdings" panose="05000000000000000000" pitchFamily="2" charset="2"/>
              <a:buChar char="ü"/>
            </a:pPr>
            <a:endParaRPr lang="en-IN" dirty="0">
              <a:latin typeface="Arial Black" panose="020B0A04020102020204" pitchFamily="34" charset="0"/>
            </a:endParaRPr>
          </a:p>
          <a:p>
            <a:pPr marL="285750" indent="-285750">
              <a:lnSpc>
                <a:spcPct val="150000"/>
              </a:lnSpc>
              <a:buFont typeface="Wingdings" panose="05000000000000000000" pitchFamily="2" charset="2"/>
              <a:buChar char="q"/>
            </a:pPr>
            <a:r>
              <a:rPr lang="en-IN" dirty="0"/>
              <a:t>      Unigram: considers only one token </a:t>
            </a:r>
          </a:p>
          <a:p>
            <a:pPr>
              <a:lnSpc>
                <a:spcPct val="150000"/>
              </a:lnSpc>
            </a:pPr>
            <a:r>
              <a:rPr lang="en-IN" dirty="0"/>
              <a:t>         e.g. It is a good movie.</a:t>
            </a:r>
          </a:p>
          <a:p>
            <a:pPr>
              <a:lnSpc>
                <a:spcPct val="150000"/>
              </a:lnSpc>
            </a:pPr>
            <a:r>
              <a:rPr lang="en-IN" dirty="0"/>
              <a:t>              {It, is, a, good, movie}</a:t>
            </a:r>
          </a:p>
          <a:p>
            <a:pPr marL="285750" indent="-285750">
              <a:lnSpc>
                <a:spcPct val="150000"/>
              </a:lnSpc>
              <a:buFont typeface="Wingdings" panose="05000000000000000000" pitchFamily="2" charset="2"/>
              <a:buChar char="q"/>
            </a:pPr>
            <a:r>
              <a:rPr lang="en-IN" dirty="0"/>
              <a:t>   Bigram: considers two consecutive tokens</a:t>
            </a:r>
          </a:p>
          <a:p>
            <a:pPr>
              <a:lnSpc>
                <a:spcPct val="150000"/>
              </a:lnSpc>
            </a:pPr>
            <a:r>
              <a:rPr lang="en-IN" dirty="0"/>
              <a:t>        e.g. It is not bad movie.</a:t>
            </a:r>
          </a:p>
          <a:p>
            <a:pPr>
              <a:lnSpc>
                <a:spcPct val="150000"/>
              </a:lnSpc>
            </a:pPr>
            <a:r>
              <a:rPr lang="en-IN" dirty="0"/>
              <a:t>            {It is, is not, not bad, bad movie}</a:t>
            </a:r>
          </a:p>
          <a:p>
            <a:pPr marL="285750" indent="-285750">
              <a:lnSpc>
                <a:spcPct val="150000"/>
              </a:lnSpc>
              <a:buFont typeface="Wingdings" panose="05000000000000000000" pitchFamily="2" charset="2"/>
              <a:buChar char="ü"/>
            </a:pPr>
            <a:r>
              <a:rPr lang="en-IN" dirty="0">
                <a:latin typeface="Arial Black" panose="020B0A04020102020204" pitchFamily="34" charset="0"/>
              </a:rPr>
              <a:t>Case Conversion</a:t>
            </a:r>
          </a:p>
          <a:p>
            <a:pPr marL="285750" indent="-285750">
              <a:lnSpc>
                <a:spcPct val="150000"/>
              </a:lnSpc>
              <a:buFont typeface="Wingdings" panose="05000000000000000000" pitchFamily="2" charset="2"/>
              <a:buChar char="ü"/>
            </a:pPr>
            <a:endParaRPr lang="en-IN" dirty="0"/>
          </a:p>
          <a:p>
            <a:pPr marL="285750" indent="-285750">
              <a:lnSpc>
                <a:spcPct val="150000"/>
              </a:lnSpc>
              <a:buFont typeface="Wingdings" panose="05000000000000000000" pitchFamily="2" charset="2"/>
              <a:buChar char="ü"/>
            </a:pPr>
            <a:r>
              <a:rPr lang="en-IN" dirty="0">
                <a:latin typeface="Arial Black" panose="020B0A04020102020204" pitchFamily="34" charset="0"/>
              </a:rPr>
              <a:t>Removal of punctuation (filtration)</a:t>
            </a:r>
          </a:p>
        </p:txBody>
      </p:sp>
      <p:sp>
        <p:nvSpPr>
          <p:cNvPr id="2" name="TextBox 1">
            <a:extLst>
              <a:ext uri="{FF2B5EF4-FFF2-40B4-BE49-F238E27FC236}">
                <a16:creationId xmlns="" xmlns:a16="http://schemas.microsoft.com/office/drawing/2014/main" id="{138BEA08-C8C5-4A6E-9A91-21C6D18D4BC7}"/>
              </a:ext>
            </a:extLst>
          </p:cNvPr>
          <p:cNvSpPr txBox="1"/>
          <p:nvPr/>
        </p:nvSpPr>
        <p:spPr>
          <a:xfrm>
            <a:off x="0" y="408562"/>
            <a:ext cx="9465013"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4000" dirty="0">
                <a:latin typeface="Arial Black" panose="020B0A04020102020204" pitchFamily="34" charset="0"/>
              </a:rPr>
              <a:t>Pre-Processing</a:t>
            </a:r>
          </a:p>
        </p:txBody>
      </p:sp>
    </p:spTree>
    <p:extLst>
      <p:ext uri="{BB962C8B-B14F-4D97-AF65-F5344CB8AC3E}">
        <p14:creationId xmlns:p14="http://schemas.microsoft.com/office/powerpoint/2010/main" val="2178972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383D4F3-330D-4DCD-93A6-F40F9D39194F}"/>
              </a:ext>
            </a:extLst>
          </p:cNvPr>
          <p:cNvSpPr/>
          <p:nvPr/>
        </p:nvSpPr>
        <p:spPr>
          <a:xfrm>
            <a:off x="886120" y="1736079"/>
            <a:ext cx="2639505" cy="724711"/>
          </a:xfrm>
          <a:prstGeom prst="rect">
            <a:avLst/>
          </a:prstGeom>
          <a:ln>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Raw data in Text form</a:t>
            </a:r>
          </a:p>
        </p:txBody>
      </p:sp>
      <p:sp>
        <p:nvSpPr>
          <p:cNvPr id="3" name="Rectangle 2">
            <a:extLst>
              <a:ext uri="{FF2B5EF4-FFF2-40B4-BE49-F238E27FC236}">
                <a16:creationId xmlns="" xmlns:a16="http://schemas.microsoft.com/office/drawing/2014/main" id="{E4FADFCC-5242-4843-973D-5712CCE11F20}"/>
              </a:ext>
            </a:extLst>
          </p:cNvPr>
          <p:cNvSpPr/>
          <p:nvPr/>
        </p:nvSpPr>
        <p:spPr>
          <a:xfrm>
            <a:off x="545149" y="4055213"/>
            <a:ext cx="2791940" cy="8692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t>Classified text as positive or negative</a:t>
            </a:r>
            <a:endParaRPr lang="en-IN" sz="1400" dirty="0"/>
          </a:p>
        </p:txBody>
      </p:sp>
      <p:sp>
        <p:nvSpPr>
          <p:cNvPr id="4" name="Rectangle 3">
            <a:extLst>
              <a:ext uri="{FF2B5EF4-FFF2-40B4-BE49-F238E27FC236}">
                <a16:creationId xmlns="" xmlns:a16="http://schemas.microsoft.com/office/drawing/2014/main" id="{A02153F1-FDEB-4E79-8E5F-3F4864ED33CE}"/>
              </a:ext>
            </a:extLst>
          </p:cNvPr>
          <p:cNvSpPr/>
          <p:nvPr/>
        </p:nvSpPr>
        <p:spPr>
          <a:xfrm>
            <a:off x="5072498" y="3919534"/>
            <a:ext cx="5797484" cy="11406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Applying classification algorithm  to classify the text</a:t>
            </a:r>
          </a:p>
          <a:p>
            <a:pPr marL="285750" indent="-285750">
              <a:buFont typeface="Arial" pitchFamily="34" charset="0"/>
              <a:buChar char="•"/>
            </a:pPr>
            <a:r>
              <a:rPr lang="en-IN" dirty="0"/>
              <a:t>RandomForestClassifier</a:t>
            </a:r>
          </a:p>
          <a:p>
            <a:pPr marL="285750" indent="-285750">
              <a:buFont typeface="Arial" pitchFamily="34" charset="0"/>
              <a:buChar char="•"/>
            </a:pPr>
            <a:r>
              <a:rPr lang="en-IN" dirty="0" smtClean="0"/>
              <a:t>DecisionTreeClassifier</a:t>
            </a:r>
          </a:p>
          <a:p>
            <a:pPr marL="285750" indent="-285750">
              <a:buFont typeface="Arial" pitchFamily="34" charset="0"/>
              <a:buChar char="•"/>
            </a:pPr>
            <a:r>
              <a:rPr lang="en-IN" dirty="0" smtClean="0"/>
              <a:t>ExtremeGradientBoostingClassifier</a:t>
            </a:r>
            <a:endParaRPr lang="en-IN" dirty="0"/>
          </a:p>
        </p:txBody>
      </p:sp>
      <p:sp>
        <p:nvSpPr>
          <p:cNvPr id="6" name="Rectangle 5">
            <a:extLst>
              <a:ext uri="{FF2B5EF4-FFF2-40B4-BE49-F238E27FC236}">
                <a16:creationId xmlns="" xmlns:a16="http://schemas.microsoft.com/office/drawing/2014/main" id="{5D5CE94D-D609-4F22-9C2A-747252ABBA2C}"/>
              </a:ext>
            </a:extLst>
          </p:cNvPr>
          <p:cNvSpPr/>
          <p:nvPr/>
        </p:nvSpPr>
        <p:spPr>
          <a:xfrm>
            <a:off x="6391374" y="1532827"/>
            <a:ext cx="2836678" cy="11312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Pre-processing steps:</a:t>
            </a:r>
          </a:p>
          <a:p>
            <a:pPr marL="285750" indent="-285750">
              <a:buFont typeface="Arial" pitchFamily="34" charset="0"/>
              <a:buChar char="•"/>
            </a:pPr>
            <a:r>
              <a:rPr lang="en-IN" dirty="0" smtClean="0"/>
              <a:t>Filtering</a:t>
            </a:r>
          </a:p>
          <a:p>
            <a:pPr marL="285750" indent="-285750">
              <a:buFont typeface="Arial" pitchFamily="34" charset="0"/>
              <a:buChar char="•"/>
            </a:pPr>
            <a:r>
              <a:rPr lang="en-IN" dirty="0" smtClean="0"/>
              <a:t>Tokenization</a:t>
            </a:r>
          </a:p>
          <a:p>
            <a:pPr marL="285750" indent="-285750">
              <a:buFont typeface="Arial" pitchFamily="34" charset="0"/>
              <a:buChar char="•"/>
            </a:pPr>
            <a:r>
              <a:rPr lang="en-IN" dirty="0" smtClean="0"/>
              <a:t>Removal of Stop words</a:t>
            </a:r>
          </a:p>
        </p:txBody>
      </p:sp>
      <p:cxnSp>
        <p:nvCxnSpPr>
          <p:cNvPr id="10" name="Straight Arrow Connector 9">
            <a:extLst>
              <a:ext uri="{FF2B5EF4-FFF2-40B4-BE49-F238E27FC236}">
                <a16:creationId xmlns="" xmlns:a16="http://schemas.microsoft.com/office/drawing/2014/main" id="{CAA68757-4D63-4F0B-A98C-A5D0E5F80A66}"/>
              </a:ext>
            </a:extLst>
          </p:cNvPr>
          <p:cNvCxnSpPr>
            <a:cxnSpLocks/>
            <a:stCxn id="4" idx="1"/>
            <a:endCxn id="3" idx="3"/>
          </p:cNvCxnSpPr>
          <p:nvPr/>
        </p:nvCxnSpPr>
        <p:spPr>
          <a:xfrm flipH="1">
            <a:off x="3337089" y="4489855"/>
            <a:ext cx="17354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 xmlns:a16="http://schemas.microsoft.com/office/drawing/2014/main" id="{0BF54824-8A59-418A-9C40-48D3CDE22AE4}"/>
              </a:ext>
            </a:extLst>
          </p:cNvPr>
          <p:cNvCxnSpPr>
            <a:cxnSpLocks/>
            <a:stCxn id="2" idx="3"/>
            <a:endCxn id="6" idx="1"/>
          </p:cNvCxnSpPr>
          <p:nvPr/>
        </p:nvCxnSpPr>
        <p:spPr>
          <a:xfrm>
            <a:off x="3525625" y="2098435"/>
            <a:ext cx="28657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 xmlns:a16="http://schemas.microsoft.com/office/drawing/2014/main" id="{CC245BF0-925B-4750-85E2-5E5138ECD899}"/>
              </a:ext>
            </a:extLst>
          </p:cNvPr>
          <p:cNvCxnSpPr>
            <a:cxnSpLocks/>
          </p:cNvCxnSpPr>
          <p:nvPr/>
        </p:nvCxnSpPr>
        <p:spPr>
          <a:xfrm>
            <a:off x="7971240" y="2682895"/>
            <a:ext cx="0" cy="12554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 xmlns:a16="http://schemas.microsoft.com/office/drawing/2014/main" id="{22FB953B-C78C-4BD2-8E77-2E0BE1486B35}"/>
              </a:ext>
            </a:extLst>
          </p:cNvPr>
          <p:cNvSpPr txBox="1"/>
          <p:nvPr/>
        </p:nvSpPr>
        <p:spPr>
          <a:xfrm>
            <a:off x="-1" y="450457"/>
            <a:ext cx="9406647"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000" dirty="0" smtClean="0">
                <a:latin typeface="Arial Black" panose="020B0A04020102020204" pitchFamily="34" charset="0"/>
              </a:rPr>
              <a:t>Methodology </a:t>
            </a:r>
            <a:endParaRPr lang="en-IN" sz="4000" dirty="0">
              <a:latin typeface="Arial Black" panose="020B0A04020102020204" pitchFamily="34" charset="0"/>
            </a:endParaRPr>
          </a:p>
        </p:txBody>
      </p:sp>
    </p:spTree>
    <p:extLst>
      <p:ext uri="{BB962C8B-B14F-4D97-AF65-F5344CB8AC3E}">
        <p14:creationId xmlns:p14="http://schemas.microsoft.com/office/powerpoint/2010/main" val="460572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BB2CC66-A662-414E-BFAF-7432707BD366}"/>
              </a:ext>
            </a:extLst>
          </p:cNvPr>
          <p:cNvSpPr txBox="1"/>
          <p:nvPr/>
        </p:nvSpPr>
        <p:spPr>
          <a:xfrm flipH="1">
            <a:off x="0" y="224356"/>
            <a:ext cx="9406646"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4000" dirty="0" smtClean="0">
                <a:latin typeface="Arial Black" panose="020B0A04020102020204" pitchFamily="34" charset="0"/>
              </a:rPr>
              <a:t>Testing Process</a:t>
            </a:r>
            <a:endParaRPr lang="en-IN" sz="4000" dirty="0">
              <a:latin typeface="Arial Black" panose="020B0A04020102020204" pitchFamily="34" charset="0"/>
            </a:endParaRPr>
          </a:p>
        </p:txBody>
      </p:sp>
      <p:sp>
        <p:nvSpPr>
          <p:cNvPr id="3" name="Rectangle 2"/>
          <p:cNvSpPr/>
          <p:nvPr/>
        </p:nvSpPr>
        <p:spPr>
          <a:xfrm>
            <a:off x="2978871" y="1126503"/>
            <a:ext cx="2837468" cy="3440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Requirement Analysis</a:t>
            </a:r>
            <a:endParaRPr lang="en-IN" dirty="0"/>
          </a:p>
        </p:txBody>
      </p:sp>
      <p:sp>
        <p:nvSpPr>
          <p:cNvPr id="4" name="Rectangle 3"/>
          <p:cNvSpPr/>
          <p:nvPr/>
        </p:nvSpPr>
        <p:spPr>
          <a:xfrm>
            <a:off x="2978871" y="3091993"/>
            <a:ext cx="2837468" cy="5011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Test data Creation</a:t>
            </a:r>
            <a:endParaRPr lang="en-IN" dirty="0"/>
          </a:p>
        </p:txBody>
      </p:sp>
      <p:sp>
        <p:nvSpPr>
          <p:cNvPr id="5" name="Rectangle 4"/>
          <p:cNvSpPr/>
          <p:nvPr/>
        </p:nvSpPr>
        <p:spPr>
          <a:xfrm>
            <a:off x="2978871" y="4251488"/>
            <a:ext cx="2837468" cy="5153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Test data Validation</a:t>
            </a:r>
            <a:endParaRPr lang="en-IN" dirty="0"/>
          </a:p>
        </p:txBody>
      </p:sp>
      <p:sp>
        <p:nvSpPr>
          <p:cNvPr id="6" name="Rectangle 5"/>
          <p:cNvSpPr/>
          <p:nvPr/>
        </p:nvSpPr>
        <p:spPr>
          <a:xfrm>
            <a:off x="2978871" y="1970204"/>
            <a:ext cx="2837468" cy="452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Planning and Design</a:t>
            </a:r>
            <a:endParaRPr lang="en-IN" dirty="0"/>
          </a:p>
        </p:txBody>
      </p:sp>
      <p:sp>
        <p:nvSpPr>
          <p:cNvPr id="7" name="Rectangle 6"/>
          <p:cNvSpPr/>
          <p:nvPr/>
        </p:nvSpPr>
        <p:spPr>
          <a:xfrm>
            <a:off x="2978871" y="5319857"/>
            <a:ext cx="2837468" cy="5059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Test data Maintenance</a:t>
            </a:r>
            <a:endParaRPr lang="en-IN" dirty="0"/>
          </a:p>
        </p:txBody>
      </p:sp>
      <p:cxnSp>
        <p:nvCxnSpPr>
          <p:cNvPr id="9" name="Straight Arrow Connector 8"/>
          <p:cNvCxnSpPr>
            <a:stCxn id="3" idx="2"/>
            <a:endCxn id="6" idx="0"/>
          </p:cNvCxnSpPr>
          <p:nvPr/>
        </p:nvCxnSpPr>
        <p:spPr>
          <a:xfrm>
            <a:off x="4397605" y="1470581"/>
            <a:ext cx="0" cy="499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4" idx="0"/>
          </p:cNvCxnSpPr>
          <p:nvPr/>
        </p:nvCxnSpPr>
        <p:spPr>
          <a:xfrm>
            <a:off x="4397605" y="2422688"/>
            <a:ext cx="0" cy="669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5" idx="0"/>
          </p:cNvCxnSpPr>
          <p:nvPr/>
        </p:nvCxnSpPr>
        <p:spPr>
          <a:xfrm>
            <a:off x="4397605" y="3593185"/>
            <a:ext cx="0" cy="658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a:endCxn id="7" idx="0"/>
          </p:cNvCxnSpPr>
          <p:nvPr/>
        </p:nvCxnSpPr>
        <p:spPr>
          <a:xfrm>
            <a:off x="4397605" y="4766819"/>
            <a:ext cx="0" cy="553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911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D802974-4F64-46C6-A7C5-98755146F169}"/>
              </a:ext>
            </a:extLst>
          </p:cNvPr>
          <p:cNvSpPr txBox="1"/>
          <p:nvPr/>
        </p:nvSpPr>
        <p:spPr>
          <a:xfrm>
            <a:off x="0" y="1367854"/>
            <a:ext cx="9854119" cy="4170372"/>
          </a:xfrm>
          <a:prstGeom prst="rect">
            <a:avLst/>
          </a:prstGeom>
          <a:noFill/>
        </p:spPr>
        <p:txBody>
          <a:bodyPr wrap="square">
            <a:spAutoFit/>
          </a:bodyPr>
          <a:lstStyle/>
          <a:p>
            <a:pPr marL="285750" indent="-285750">
              <a:buFont typeface="Wingdings" panose="05000000000000000000" pitchFamily="2" charset="2"/>
              <a:buChar char="ü"/>
            </a:pPr>
            <a:r>
              <a:rPr lang="en-IN" sz="2400" b="1" dirty="0"/>
              <a:t>User's Opinions :</a:t>
            </a:r>
          </a:p>
          <a:p>
            <a:pPr marL="285750" indent="-285750">
              <a:buFont typeface="Wingdings" panose="05000000000000000000" pitchFamily="2" charset="2"/>
              <a:buChar char="ü"/>
            </a:pPr>
            <a:endParaRPr lang="en-IN" sz="2400" dirty="0"/>
          </a:p>
          <a:p>
            <a:pPr>
              <a:lnSpc>
                <a:spcPct val="150000"/>
              </a:lnSpc>
            </a:pPr>
            <a:r>
              <a:rPr lang="en-IN" dirty="0"/>
              <a:t>    Sameer: It's a great movie (Positive statement) </a:t>
            </a:r>
          </a:p>
          <a:p>
            <a:pPr>
              <a:lnSpc>
                <a:spcPct val="150000"/>
              </a:lnSpc>
            </a:pPr>
            <a:r>
              <a:rPr lang="en-IN" dirty="0"/>
              <a:t>    Neha Nah!! I didn't like it at all (Negative statement)</a:t>
            </a:r>
          </a:p>
          <a:p>
            <a:pPr>
              <a:lnSpc>
                <a:spcPct val="150000"/>
              </a:lnSpc>
            </a:pPr>
            <a:endParaRPr lang="en-IN" dirty="0"/>
          </a:p>
          <a:p>
            <a:r>
              <a:rPr lang="en-IN" dirty="0"/>
              <a:t>  Mayur: The new iOS7 is awesome..!!!(Positive statement)</a:t>
            </a:r>
          </a:p>
          <a:p>
            <a:endParaRPr lang="en-IN" dirty="0"/>
          </a:p>
          <a:p>
            <a:pPr marL="285750" indent="-285750">
              <a:buFont typeface="Wingdings" panose="05000000000000000000" pitchFamily="2" charset="2"/>
              <a:buChar char="ü"/>
            </a:pPr>
            <a:r>
              <a:rPr lang="en-IN" sz="2400" b="1" dirty="0"/>
              <a:t>Polarity:</a:t>
            </a:r>
          </a:p>
          <a:p>
            <a:r>
              <a:rPr lang="en-IN" sz="2400" b="1" dirty="0"/>
              <a:t>              </a:t>
            </a:r>
            <a:r>
              <a:rPr lang="en-IN" sz="2800" b="1" dirty="0"/>
              <a:t>.</a:t>
            </a:r>
            <a:r>
              <a:rPr lang="en-IN" sz="2400" b="1" dirty="0"/>
              <a:t> </a:t>
            </a:r>
            <a:r>
              <a:rPr lang="en-IN" dirty="0"/>
              <a:t>Positive</a:t>
            </a:r>
          </a:p>
          <a:p>
            <a:r>
              <a:rPr lang="en-IN" dirty="0"/>
              <a:t>                  </a:t>
            </a:r>
            <a:r>
              <a:rPr lang="en-IN" sz="2400" b="1" dirty="0"/>
              <a:t> . </a:t>
            </a:r>
            <a:r>
              <a:rPr lang="en-IN" dirty="0"/>
              <a:t>Negative</a:t>
            </a:r>
          </a:p>
          <a:p>
            <a:r>
              <a:rPr lang="en-IN" dirty="0"/>
              <a:t>                  </a:t>
            </a:r>
            <a:r>
              <a:rPr lang="en-IN" sz="2400" b="1" dirty="0"/>
              <a:t> </a:t>
            </a:r>
            <a:endParaRPr lang="en-IN" dirty="0"/>
          </a:p>
        </p:txBody>
      </p:sp>
      <p:sp>
        <p:nvSpPr>
          <p:cNvPr id="4" name="TextBox 3">
            <a:extLst>
              <a:ext uri="{FF2B5EF4-FFF2-40B4-BE49-F238E27FC236}">
                <a16:creationId xmlns="" xmlns:a16="http://schemas.microsoft.com/office/drawing/2014/main" id="{221A5EA8-116F-497F-9719-F60E5E3084F8}"/>
              </a:ext>
            </a:extLst>
          </p:cNvPr>
          <p:cNvSpPr txBox="1"/>
          <p:nvPr/>
        </p:nvSpPr>
        <p:spPr>
          <a:xfrm>
            <a:off x="0" y="379379"/>
            <a:ext cx="9416373"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4000" dirty="0"/>
              <a:t>Example</a:t>
            </a:r>
          </a:p>
        </p:txBody>
      </p:sp>
      <p:pic>
        <p:nvPicPr>
          <p:cNvPr id="5" name="Picture 2">
            <a:extLst>
              <a:ext uri="{FF2B5EF4-FFF2-40B4-BE49-F238E27FC236}">
                <a16:creationId xmlns="" xmlns:a16="http://schemas.microsoft.com/office/drawing/2014/main" id="{6E841313-1530-4CBC-8F06-68160DCEC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135" y="4130316"/>
            <a:ext cx="4377447"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643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806B514-7467-4941-9A69-DB8CF6503106}"/>
              </a:ext>
            </a:extLst>
          </p:cNvPr>
          <p:cNvSpPr txBox="1"/>
          <p:nvPr/>
        </p:nvSpPr>
        <p:spPr>
          <a:xfrm>
            <a:off x="0" y="338501"/>
            <a:ext cx="943583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4000" dirty="0">
                <a:latin typeface="Arial Black" pitchFamily="34" charset="0"/>
              </a:rPr>
              <a:t>Results</a:t>
            </a: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21556" t="18494"/>
          <a:stretch/>
        </p:blipFill>
        <p:spPr>
          <a:xfrm>
            <a:off x="0" y="1282056"/>
            <a:ext cx="6096000" cy="5458109"/>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22962" t="21493"/>
          <a:stretch/>
        </p:blipFill>
        <p:spPr>
          <a:xfrm>
            <a:off x="6391372" y="1211343"/>
            <a:ext cx="5800627" cy="5528821"/>
          </a:xfrm>
          <a:prstGeom prst="rect">
            <a:avLst/>
          </a:prstGeom>
        </p:spPr>
      </p:pic>
    </p:spTree>
    <p:extLst>
      <p:ext uri="{BB962C8B-B14F-4D97-AF65-F5344CB8AC3E}">
        <p14:creationId xmlns:p14="http://schemas.microsoft.com/office/powerpoint/2010/main" val="1672958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1417</TotalTime>
  <Words>736</Words>
  <Application>Microsoft Office PowerPoint</Application>
  <PresentationFormat>Custom</PresentationFormat>
  <Paragraphs>99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moarshad64@gmail.com</dc:creator>
  <cp:lastModifiedBy>VIJAY KUMAR</cp:lastModifiedBy>
  <cp:revision>52</cp:revision>
  <dcterms:created xsi:type="dcterms:W3CDTF">2022-04-28T08:32:30Z</dcterms:created>
  <dcterms:modified xsi:type="dcterms:W3CDTF">2022-08-14T06:55:32Z</dcterms:modified>
</cp:coreProperties>
</file>