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1" r:id="rId16"/>
    <p:sldId id="2146847062" r:id="rId17"/>
    <p:sldId id="2146847055" r:id="rId18"/>
    <p:sldId id="2146847059" r:id="rId19"/>
    <p:sldId id="2146847069" r:id="rId20"/>
    <p:sldId id="2146847070" r:id="rId21"/>
    <p:sldId id="214684706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1">
                    <a:lumMod val="75000"/>
                  </a:schemeClr>
                </a:solidFill>
              </a:rPr>
              <a:t>AI Agent for Digital Financial Literacy</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r>
              <a:rPr lang="en-US" sz="2000" b="1" dirty="0">
                <a:solidFill>
                  <a:schemeClr val="bg1"/>
                </a:solidFill>
                <a:latin typeface="Arial" pitchFamily="34" charset="0"/>
                <a:cs typeface="Arial" pitchFamily="34" charset="0"/>
              </a:rPr>
              <a:t>Ravi Kumar</a:t>
            </a:r>
          </a:p>
          <a:p>
            <a:r>
              <a:rPr lang="en-US" sz="2000" b="1" dirty="0">
                <a:solidFill>
                  <a:schemeClr val="accent1">
                    <a:lumMod val="75000"/>
                  </a:schemeClr>
                </a:solidFill>
                <a:latin typeface="Arial" pitchFamily="34" charset="0"/>
                <a:cs typeface="Arial" pitchFamily="34" charset="0"/>
              </a:rPr>
              <a:t>Student name : </a:t>
            </a:r>
            <a:r>
              <a:rPr lang="en-US" sz="2000" b="1" dirty="0">
                <a:solidFill>
                  <a:schemeClr val="bg1"/>
                </a:solidFill>
                <a:latin typeface="Arial" pitchFamily="34" charset="0"/>
                <a:cs typeface="Arial" pitchFamily="34" charset="0"/>
              </a:rPr>
              <a:t>Ravi Kumar</a:t>
            </a:r>
          </a:p>
          <a:p>
            <a:r>
              <a:rPr lang="en-US" sz="2000" b="1" dirty="0">
                <a:solidFill>
                  <a:schemeClr val="accent1">
                    <a:lumMod val="75000"/>
                  </a:schemeClr>
                </a:solidFill>
                <a:latin typeface="Arial"/>
                <a:cs typeface="Arial"/>
              </a:rPr>
              <a:t>College Name &amp; Department : </a:t>
            </a:r>
            <a:r>
              <a:rPr lang="en-US" sz="2000" b="1" dirty="0">
                <a:solidFill>
                  <a:schemeClr val="bg1"/>
                </a:solidFill>
                <a:latin typeface="Arial"/>
                <a:cs typeface="Arial"/>
              </a:rPr>
              <a:t>NITK / CDS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8482F7E1-1FC4-09DB-F29C-879A75651508}"/>
              </a:ext>
            </a:extLst>
          </p:cNvPr>
          <p:cNvPicPr>
            <a:picLocks noChangeAspect="1"/>
          </p:cNvPicPr>
          <p:nvPr/>
        </p:nvPicPr>
        <p:blipFill>
          <a:blip r:embed="rId2"/>
          <a:stretch>
            <a:fillRect/>
          </a:stretch>
        </p:blipFill>
        <p:spPr>
          <a:xfrm>
            <a:off x="1601620" y="1263270"/>
            <a:ext cx="8988760" cy="4331459"/>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6" name="Picture 5">
            <a:extLst>
              <a:ext uri="{FF2B5EF4-FFF2-40B4-BE49-F238E27FC236}">
                <a16:creationId xmlns:a16="http://schemas.microsoft.com/office/drawing/2014/main" id="{DA448A43-2778-3535-4F72-9B524C2EE7D5}"/>
              </a:ext>
            </a:extLst>
          </p:cNvPr>
          <p:cNvPicPr>
            <a:picLocks noChangeAspect="1"/>
          </p:cNvPicPr>
          <p:nvPr/>
        </p:nvPicPr>
        <p:blipFill>
          <a:blip r:embed="rId2"/>
          <a:stretch>
            <a:fillRect/>
          </a:stretch>
        </p:blipFill>
        <p:spPr>
          <a:xfrm>
            <a:off x="1899794" y="1393840"/>
            <a:ext cx="8392412" cy="407032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4A370-6269-44AE-C8C1-BE799FD875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2D4835-DE55-B899-1C4D-6BF3B129FD00}"/>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B800C10-30C9-F8AA-ED86-0838C7B6AE73}"/>
              </a:ext>
            </a:extLst>
          </p:cNvPr>
          <p:cNvPicPr>
            <a:picLocks noChangeAspect="1"/>
          </p:cNvPicPr>
          <p:nvPr/>
        </p:nvPicPr>
        <p:blipFill>
          <a:blip r:embed="rId2"/>
          <a:stretch>
            <a:fillRect/>
          </a:stretch>
        </p:blipFill>
        <p:spPr>
          <a:xfrm>
            <a:off x="1971793" y="1232452"/>
            <a:ext cx="8149351" cy="5208104"/>
          </a:xfrm>
          <a:prstGeom prst="rect">
            <a:avLst/>
          </a:prstGeom>
        </p:spPr>
      </p:pic>
    </p:spTree>
    <p:extLst>
      <p:ext uri="{BB962C8B-B14F-4D97-AF65-F5344CB8AC3E}">
        <p14:creationId xmlns:p14="http://schemas.microsoft.com/office/powerpoint/2010/main" val="1625178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US" sz="2800" dirty="0" err="1">
                <a:solidFill>
                  <a:srgbClr val="404040"/>
                </a:solidFill>
                <a:latin typeface="Calibri"/>
                <a:ea typeface="Calibri"/>
                <a:cs typeface="Calibri"/>
              </a:rPr>
              <a:t>FinGuide</a:t>
            </a:r>
            <a:r>
              <a:rPr lang="en-US" sz="2800" dirty="0">
                <a:solidFill>
                  <a:srgbClr val="404040"/>
                </a:solidFill>
                <a:latin typeface="Calibri"/>
                <a:ea typeface="Calibri"/>
                <a:cs typeface="Calibri"/>
              </a:rPr>
              <a:t> Agent empowers users with accurate, safe, and grounded financial knowledge. </a:t>
            </a:r>
          </a:p>
          <a:p>
            <a:pPr marL="305435" indent="-305435"/>
            <a:r>
              <a:rPr lang="en-US" sz="2800" dirty="0">
                <a:solidFill>
                  <a:srgbClr val="404040"/>
                </a:solidFill>
                <a:latin typeface="Calibri"/>
                <a:ea typeface="Calibri"/>
                <a:cs typeface="Calibri"/>
              </a:rPr>
              <a:t>It supports diverse language users, bridging the gap in digital financial literacy.</a:t>
            </a:r>
          </a:p>
          <a:p>
            <a:pPr marL="305435" indent="-305435"/>
            <a:r>
              <a:rPr lang="en-US" sz="2800" dirty="0">
                <a:solidFill>
                  <a:srgbClr val="404040"/>
                </a:solidFill>
                <a:latin typeface="Calibri"/>
                <a:ea typeface="Calibri"/>
                <a:cs typeface="Calibri"/>
              </a:rPr>
              <a:t>Powered by IBM Watsonx.ai and Granite models, it ensures context-aware, reliable answers.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Wider Language Support</a:t>
            </a:r>
          </a:p>
          <a:p>
            <a:pPr marL="305435" indent="-305435"/>
            <a:r>
              <a:rPr lang="en-US" sz="2800" dirty="0">
                <a:latin typeface="Calibri"/>
                <a:ea typeface="+mn-lt"/>
                <a:cs typeface="+mn-lt"/>
              </a:rPr>
              <a:t>Mobile App Integration</a:t>
            </a:r>
          </a:p>
          <a:p>
            <a:pPr marL="305435" indent="-305435"/>
            <a:r>
              <a:rPr lang="en-US" sz="2800" dirty="0">
                <a:latin typeface="Calibri"/>
                <a:ea typeface="+mn-lt"/>
                <a:cs typeface="+mn-lt"/>
              </a:rPr>
              <a:t>Expanded Knowledge Base</a:t>
            </a:r>
          </a:p>
          <a:p>
            <a:pPr marL="305435" indent="-305435"/>
            <a:r>
              <a:rPr lang="en-US" sz="2800" dirty="0">
                <a:latin typeface="Calibri"/>
                <a:ea typeface="+mn-lt"/>
                <a:cs typeface="+mn-lt"/>
              </a:rPr>
              <a:t>Voice Assistant Integration </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5C845C05-553B-F435-E167-E28B01FA3CBB}"/>
              </a:ext>
            </a:extLst>
          </p:cNvPr>
          <p:cNvPicPr>
            <a:picLocks noGrp="1" noChangeAspect="1"/>
          </p:cNvPicPr>
          <p:nvPr>
            <p:ph idx="1"/>
          </p:nvPr>
        </p:nvPicPr>
        <p:blipFill>
          <a:blip r:embed="rId2"/>
          <a:stretch>
            <a:fillRect/>
          </a:stretch>
        </p:blipFill>
        <p:spPr>
          <a:xfrm>
            <a:off x="2267626" y="1301750"/>
            <a:ext cx="7656748"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FCC6AD8-0563-740C-5608-4BFA5E2E152B}"/>
              </a:ext>
            </a:extLst>
          </p:cNvPr>
          <p:cNvPicPr>
            <a:picLocks noChangeAspect="1"/>
          </p:cNvPicPr>
          <p:nvPr/>
        </p:nvPicPr>
        <p:blipFill>
          <a:blip r:embed="rId2"/>
          <a:stretch>
            <a:fillRect/>
          </a:stretch>
        </p:blipFill>
        <p:spPr>
          <a:xfrm>
            <a:off x="2025734" y="1005272"/>
            <a:ext cx="8140531" cy="5049078"/>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6C9A95-4882-D8FC-910A-0B06CEF1927C}"/>
              </a:ext>
            </a:extLst>
          </p:cNvPr>
          <p:cNvPicPr>
            <a:picLocks noChangeAspect="1"/>
          </p:cNvPicPr>
          <p:nvPr/>
        </p:nvPicPr>
        <p:blipFill>
          <a:blip r:embed="rId2"/>
          <a:stretch>
            <a:fillRect/>
          </a:stretch>
        </p:blipFill>
        <p:spPr>
          <a:xfrm>
            <a:off x="2116116" y="1124478"/>
            <a:ext cx="7959767" cy="4893017"/>
          </a:xfrm>
          <a:prstGeom prst="rect">
            <a:avLst/>
          </a:prstGeom>
        </p:spPr>
      </p:pic>
    </p:spTree>
    <p:extLst>
      <p:ext uri="{BB962C8B-B14F-4D97-AF65-F5344CB8AC3E}">
        <p14:creationId xmlns:p14="http://schemas.microsoft.com/office/powerpoint/2010/main" val="1098887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err="1"/>
              <a:t>Github</a:t>
            </a:r>
            <a:r>
              <a:rPr lang="en-IN" dirty="0"/>
              <a:t> link:- https://github.com/ravikumar2217/AI-Agent-for-Digital-Financial-Literacy</a:t>
            </a:r>
          </a:p>
        </p:txBody>
      </p:sp>
    </p:spTree>
    <p:extLst>
      <p:ext uri="{BB962C8B-B14F-4D97-AF65-F5344CB8AC3E}">
        <p14:creationId xmlns:p14="http://schemas.microsoft.com/office/powerpoint/2010/main" val="22306647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5037982"/>
          </a:xfrm>
        </p:spPr>
        <p:txBody>
          <a:bodyPr>
            <a:normAutofit/>
          </a:bodyPr>
          <a:lstStyle/>
          <a:p>
            <a:pPr marL="0" indent="0">
              <a:buNone/>
            </a:pPr>
            <a:r>
              <a:rPr lang="en-US" sz="1800" dirty="0">
                <a:latin typeface="Calibri"/>
                <a:ea typeface="+mn-lt"/>
                <a:cs typeface="+mn-lt"/>
              </a:rPr>
              <a:t>AI Agent for Digital Financial Literacy</a:t>
            </a:r>
          </a:p>
          <a:p>
            <a:pPr marL="0" indent="0">
              <a:buNone/>
            </a:pPr>
            <a:r>
              <a:rPr lang="en-US" sz="1800" dirty="0">
                <a:latin typeface="Calibri"/>
                <a:ea typeface="+mn-lt"/>
                <a:cs typeface="+mn-lt"/>
              </a:rPr>
              <a:t>The Challenge – An AI Agent for Digital Financial Literacy, powered by RAG (Retrieval-Augmented Generation), helps users understand and navigate essential financial tools and practices. It retrieves reliable content on using UPI, avoiding online scams, understanding interest rates, budgeting, and personal finance management from government portals, banking websites, and educational platforms. With multilingual support, users from diverse backgrounds can interact in their preferred language and ask questions like “How do I send money via UPI?” or “What is a safe interest rate for a loan?” The agent ensures financial literacy is accessible, personalized, and culturally inclusive. This AI-driven assistant empowers users with knowledge, protects them from fraud, and builds confidence in digital finance. Technology – Use of IBM Cloud Lite services / IBM Granite is mandatory</a:t>
            </a:r>
          </a:p>
          <a:p>
            <a:pPr marL="0" indent="0">
              <a:buNone/>
            </a:pPr>
            <a:r>
              <a:rPr lang="en-US" sz="1800" dirty="0">
                <a:latin typeface="Calibri"/>
                <a:ea typeface="+mn-lt"/>
                <a:cs typeface="+mn-lt"/>
              </a:rPr>
              <a:t>Proposed Solution:</a:t>
            </a:r>
            <a:br>
              <a:rPr lang="en-US" sz="1800" dirty="0">
                <a:latin typeface="Calibri"/>
                <a:ea typeface="+mn-lt"/>
                <a:cs typeface="+mn-lt"/>
              </a:rPr>
            </a:br>
            <a:r>
              <a:rPr lang="en-US" sz="1800" dirty="0">
                <a:latin typeface="Calibri"/>
                <a:ea typeface="+mn-lt"/>
                <a:cs typeface="+mn-lt"/>
              </a:rPr>
              <a:t>The proposed solution is a multilingual AI assistant powered by IBM Granite and RAG on IBM Cloud Lite. It retrieves reliable financial content (e.g., UPI, RBI FAQs), vectorizes it, and generates grounded answers using Watsonx.ai. IBM Language Translator adds regional language support, making digital financial knowledge accessible and fraud-resistant.</a:t>
            </a:r>
            <a:endParaRPr lang="en-US" sz="18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dirty="0">
                <a:solidFill>
                  <a:srgbClr val="0F0F0F"/>
                </a:solidFill>
                <a:latin typeface="Calibri"/>
                <a:ea typeface="+mn-lt"/>
                <a:cs typeface="+mn-lt"/>
              </a:rPr>
              <a:t>🔍 RAG-powered Precision: Combines document retrieval with Granite LLMs for highly accurate, context-aware answers.</a:t>
            </a:r>
          </a:p>
          <a:p>
            <a:pPr marL="0" indent="0">
              <a:buNone/>
            </a:pPr>
            <a:r>
              <a:rPr lang="en-IN" sz="2000" dirty="0">
                <a:solidFill>
                  <a:srgbClr val="0F0F0F"/>
                </a:solidFill>
                <a:latin typeface="Calibri"/>
                <a:ea typeface="+mn-lt"/>
                <a:cs typeface="+mn-lt"/>
              </a:rPr>
              <a:t>🌐 Multilingual Interaction: Supports queries in regional languages using IBM Language Translator for inclusivity.</a:t>
            </a:r>
          </a:p>
          <a:p>
            <a:pPr marL="0" indent="0">
              <a:buNone/>
            </a:pPr>
            <a:r>
              <a:rPr lang="en-IN" sz="2000" dirty="0">
                <a:solidFill>
                  <a:srgbClr val="0F0F0F"/>
                </a:solidFill>
                <a:latin typeface="Calibri"/>
                <a:ea typeface="+mn-lt"/>
                <a:cs typeface="+mn-lt"/>
              </a:rPr>
              <a:t>🔒 Fraud Prevention Focus: Educates users on scam avoidance and secure digital finance practices.</a:t>
            </a:r>
          </a:p>
          <a:p>
            <a:pPr marL="0" indent="0">
              <a:buNone/>
            </a:pPr>
            <a:r>
              <a:rPr lang="en-IN" sz="2000" dirty="0">
                <a:solidFill>
                  <a:srgbClr val="0F0F0F"/>
                </a:solidFill>
                <a:latin typeface="Calibri"/>
                <a:ea typeface="+mn-lt"/>
                <a:cs typeface="+mn-lt"/>
              </a:rPr>
              <a:t>☁ Fully IBM Cloud Lite Hosted: Built end-to-end on free-tier IBM services—no external tools needed.</a:t>
            </a:r>
            <a:endParaRPr lang="en-IN" sz="20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US" sz="2800" dirty="0">
                <a:latin typeface="Calibri"/>
                <a:ea typeface="+mn-lt"/>
                <a:cs typeface="+mn-lt"/>
              </a:rPr>
              <a:t>General Public</a:t>
            </a:r>
          </a:p>
          <a:p>
            <a:pPr marL="305435" indent="-305435"/>
            <a:r>
              <a:rPr lang="en-IN" sz="2800" dirty="0">
                <a:latin typeface="Calibri"/>
                <a:ea typeface="+mn-lt"/>
                <a:cs typeface="+mn-lt"/>
              </a:rPr>
              <a:t>First-time Smartphone/UPI User</a:t>
            </a:r>
          </a:p>
          <a:p>
            <a:pPr marL="305435" indent="-305435"/>
            <a:r>
              <a:rPr lang="en-IN" sz="2800" dirty="0">
                <a:latin typeface="Calibri"/>
                <a:ea typeface="Calibri"/>
                <a:cs typeface="Calibri"/>
              </a:rPr>
              <a:t>Students and Young Adults</a:t>
            </a:r>
          </a:p>
          <a:p>
            <a:pPr marL="305435" indent="-305435"/>
            <a:r>
              <a:rPr lang="en-IN" sz="2800" dirty="0">
                <a:latin typeface="Calibri"/>
                <a:ea typeface="Calibri"/>
                <a:cs typeface="Calibri"/>
              </a:rPr>
              <a:t>Low-Income or Unbanked Individuals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7260EC8F-5811-077F-3EAC-195C5FC63125}"/>
              </a:ext>
            </a:extLst>
          </p:cNvPr>
          <p:cNvPicPr>
            <a:picLocks noChangeAspect="1"/>
          </p:cNvPicPr>
          <p:nvPr/>
        </p:nvPicPr>
        <p:blipFill>
          <a:blip r:embed="rId2"/>
          <a:stretch>
            <a:fillRect/>
          </a:stretch>
        </p:blipFill>
        <p:spPr>
          <a:xfrm>
            <a:off x="2462110" y="1232452"/>
            <a:ext cx="7267780" cy="4623116"/>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C5E44BC3-E6ED-1F7B-5BD0-E81740CC8367}"/>
              </a:ext>
            </a:extLst>
          </p:cNvPr>
          <p:cNvPicPr>
            <a:picLocks noGrp="1" noChangeAspect="1"/>
          </p:cNvPicPr>
          <p:nvPr>
            <p:ph idx="1"/>
          </p:nvPr>
        </p:nvPicPr>
        <p:blipFill>
          <a:blip r:embed="rId2"/>
          <a:stretch>
            <a:fillRect/>
          </a:stretch>
        </p:blipFill>
        <p:spPr>
          <a:xfrm>
            <a:off x="2521193" y="1301750"/>
            <a:ext cx="7149613"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1271</TotalTime>
  <Words>479</Words>
  <Application>Microsoft Office PowerPoint</Application>
  <PresentationFormat>Widescreen</PresentationFormat>
  <Paragraphs>58</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AI Agent for Digital Financial Literacy</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PowerPoint Presentation</vt:lpstr>
      <vt:lpstr>IBM Certifications</vt:lpstr>
      <vt:lpstr>PowerPoint Presentation</vt:lpstr>
      <vt:lpstr>PowerPoint Presentation</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Ravi Kumar</cp:lastModifiedBy>
  <cp:revision>148</cp:revision>
  <dcterms:created xsi:type="dcterms:W3CDTF">2021-05-26T16:50:10Z</dcterms:created>
  <dcterms:modified xsi:type="dcterms:W3CDTF">2025-08-05T17:38:22Z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