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swiniKumar55/Nutrion_ag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smtClean="0">
                <a:solidFill>
                  <a:schemeClr val="accent1"/>
                </a:solidFill>
                <a:latin typeface="Arial"/>
                <a:cs typeface="Arial"/>
              </a:rPr>
              <a:t>Travel </a:t>
            </a:r>
            <a:r>
              <a:rPr lang="en-US" b="1" smtClean="0">
                <a:solidFill>
                  <a:schemeClr val="accent1"/>
                </a:solidFill>
                <a:latin typeface="Arial"/>
                <a:cs typeface="Arial"/>
              </a:rPr>
              <a:t>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Student name </a:t>
            </a:r>
            <a:r>
              <a:rPr lang="en-US" sz="2000" b="1" dirty="0">
                <a:solidFill>
                  <a:schemeClr val="accent1">
                    <a:lumMod val="75000"/>
                  </a:schemeClr>
                </a:solidFill>
                <a:latin typeface="Arial" pitchFamily="34" charset="0"/>
                <a:cs typeface="Arial" pitchFamily="34" charset="0"/>
              </a:rPr>
              <a:t>:</a:t>
            </a:r>
          </a:p>
          <a:p>
            <a:r>
              <a:rPr lang="en-US" sz="2000" b="1" dirty="0">
                <a:solidFill>
                  <a:schemeClr val="accent1">
                    <a:lumMod val="75000"/>
                  </a:schemeClr>
                </a:solidFill>
                <a:latin typeface="Arial"/>
                <a:cs typeface="Arial"/>
              </a:rPr>
              <a:t>College Name &amp; Department :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8160D06-7AB9-E123-40C6-37292A37FD84}"/>
              </a:ext>
            </a:extLst>
          </p:cNvPr>
          <p:cNvPicPr>
            <a:picLocks noChangeAspect="1"/>
          </p:cNvPicPr>
          <p:nvPr/>
        </p:nvPicPr>
        <p:blipFill>
          <a:blip r:embed="rId2"/>
          <a:stretch>
            <a:fillRect/>
          </a:stretch>
        </p:blipFill>
        <p:spPr>
          <a:xfrm>
            <a:off x="5216513" y="618067"/>
            <a:ext cx="5861944" cy="559815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descr="A screenshot of a computer&#10;&#10;AI-generated content may be incorrect.">
            <a:extLst>
              <a:ext uri="{FF2B5EF4-FFF2-40B4-BE49-F238E27FC236}">
                <a16:creationId xmlns:a16="http://schemas.microsoft.com/office/drawing/2014/main" id="{D5693625-3FD5-932E-3334-F54965E8A468}"/>
              </a:ext>
            </a:extLst>
          </p:cNvPr>
          <p:cNvPicPr>
            <a:picLocks noChangeAspect="1"/>
          </p:cNvPicPr>
          <p:nvPr/>
        </p:nvPicPr>
        <p:blipFill>
          <a:blip r:embed="rId2"/>
          <a:stretch>
            <a:fillRect/>
          </a:stretch>
        </p:blipFill>
        <p:spPr>
          <a:xfrm>
            <a:off x="2714625" y="2531076"/>
            <a:ext cx="6762750" cy="3505200"/>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The agent can generate reports, suggest hypotheses, and even draft sections of research papers.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It saves time by automating repetitive tasks like citation management and data extraction.</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Research Agents enhance efficiency, accuracy, and innovation in both academic and industrial R&amp;D.</a:t>
            </a:r>
            <a:endParaRPr lang="en-US" sz="280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3758401" cy="369332"/>
          </a:xfrm>
          <a:prstGeom prst="rect">
            <a:avLst/>
          </a:prstGeom>
        </p:spPr>
        <p:txBody>
          <a:bodyPr wrap="none">
            <a:spAutoFit/>
          </a:bodyPr>
          <a:lstStyle/>
          <a:p>
            <a:r>
              <a:rPr lang="en-IN" dirty="0" smtClean="0"/>
              <a:t>Attach your  RAG LAB certificate here</a:t>
            </a:r>
            <a:endParaRPr lang="en-IN" dirty="0"/>
          </a:p>
        </p:txBody>
      </p:sp>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6313331" cy="369332"/>
          </a:xfrm>
          <a:prstGeom prst="rect">
            <a:avLst/>
          </a:prstGeom>
        </p:spPr>
        <p:txBody>
          <a:bodyPr wrap="none">
            <a:spAutoFit/>
          </a:bodyPr>
          <a:lstStyle/>
          <a:p>
            <a:r>
              <a:rPr lang="en-IN" dirty="0" smtClean="0"/>
              <a:t>Git hub </a:t>
            </a:r>
            <a:r>
              <a:rPr lang="en-IN" dirty="0" err="1" smtClean="0"/>
              <a:t>lik</a:t>
            </a:r>
            <a:r>
              <a:rPr lang="en-IN" dirty="0"/>
              <a:t> : https://</a:t>
            </a:r>
            <a:r>
              <a:rPr lang="en-IN" dirty="0">
                <a:hlinkClick r:id="rId2"/>
              </a:rPr>
              <a:t>github.com/AswiniKumar55/Nutrion_agent</a:t>
            </a:r>
            <a:endParaRPr lang="en-IN" dirty="0"/>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pPr marL="0" indent="0">
              <a:buNone/>
            </a:pPr>
            <a:r>
              <a:rPr lang="en-US" sz="2800" dirty="0">
                <a:latin typeface="Calibri"/>
                <a:ea typeface="+mn-lt"/>
                <a:cs typeface="+mn-lt"/>
              </a:rPr>
              <a:t>Researchers, students, and professionals often struggle to stay updated with the rapidly growing volume of academic publications, technical articles, datasets, and evolving research trends. Manually reviewing, filtering, and synthesizing information across multiple domains is time-</a:t>
            </a:r>
            <a:r>
              <a:rPr lang="en-US" sz="2800">
                <a:latin typeface="Calibri"/>
                <a:ea typeface="+mn-lt"/>
                <a:cs typeface="+mn-lt"/>
              </a:rPr>
              <a:t>consuming and inefficient.</a:t>
            </a:r>
            <a:endParaRPr lang="en-US" sz="1100">
              <a:latin typeface="Calibri"/>
              <a:ea typeface="Calibri"/>
              <a:cs typeface="Calibri"/>
            </a:endParaRP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An AI Research Agent that uses Natural Language Processing (NLP), Retrieval-Augmented Generation (RAG), to assist users in conducting efficient literature reviews, generating summaries, identifying research gaps, and recommending relevant papers, datasets, or collaborators.</a:t>
            </a:r>
            <a:r>
              <a:rPr lang="en-US" sz="2800" dirty="0">
                <a:latin typeface="Calibri"/>
                <a:ea typeface="Calibri"/>
                <a:cs typeface="Calibri"/>
              </a:rPr>
              <a:t/>
            </a:r>
            <a:br>
              <a:rPr lang="en-US" sz="2800" dirty="0">
                <a:latin typeface="Calibri"/>
                <a:ea typeface="Calibri"/>
                <a:cs typeface="Calibri"/>
              </a:rPr>
            </a:br>
            <a:endParaRPr lang="en-US" sz="110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IN" sz="2800" dirty="0">
                <a:solidFill>
                  <a:srgbClr val="0F0F0F"/>
                </a:solidFill>
                <a:latin typeface="Calibri"/>
                <a:ea typeface="+mn-lt"/>
                <a:cs typeface="+mn-lt"/>
              </a:rPr>
              <a:t>This agent will significantly reduce research time, improve the quality of literature reviews, help early-stage researchers find direction, and foster interdisciplinary collaboration by making knowledge more accessible and actionable.</a:t>
            </a:r>
          </a:p>
          <a:p>
            <a:pPr marL="0" indent="0">
              <a:buNone/>
            </a:pPr>
            <a:r>
              <a:rPr lang="en-IN" sz="2800" dirty="0">
                <a:solidFill>
                  <a:srgbClr val="0F0F0F"/>
                </a:solidFill>
                <a:latin typeface="Calibri"/>
                <a:ea typeface="Calibri"/>
                <a:cs typeface="Calibri"/>
              </a:rPr>
              <a:t>Unique features:</a:t>
            </a:r>
          </a:p>
          <a:p>
            <a:pPr marL="0" indent="0">
              <a:buNone/>
            </a:pPr>
            <a:r>
              <a:rPr lang="en-IN" sz="2800" dirty="0">
                <a:solidFill>
                  <a:srgbClr val="0F0F0F"/>
                </a:solidFill>
                <a:latin typeface="Calibri"/>
                <a:ea typeface="+mn-lt"/>
                <a:cs typeface="+mn-lt"/>
              </a:rPr>
              <a:t>Semantic search across research papers, journals, and datasets</a:t>
            </a:r>
          </a:p>
          <a:p>
            <a:pPr marL="0" indent="0">
              <a:buNone/>
            </a:pPr>
            <a:r>
              <a:rPr lang="en-IN" sz="2800" dirty="0">
                <a:solidFill>
                  <a:srgbClr val="0F0F0F"/>
                </a:solidFill>
                <a:latin typeface="Calibri"/>
                <a:ea typeface="+mn-lt"/>
                <a:cs typeface="+mn-lt"/>
              </a:rPr>
              <a:t>Auto-summarization of selected papers</a:t>
            </a:r>
          </a:p>
          <a:p>
            <a:pPr marL="0" indent="0">
              <a:buNone/>
            </a:pPr>
            <a:r>
              <a:rPr lang="en-IN" sz="2800" dirty="0">
                <a:solidFill>
                  <a:srgbClr val="0F0F0F"/>
                </a:solidFill>
                <a:latin typeface="Calibri"/>
                <a:ea typeface="+mn-lt"/>
                <a:cs typeface="+mn-lt"/>
              </a:rPr>
              <a:t>Citation and reference analysis to trace influence</a:t>
            </a:r>
          </a:p>
          <a:p>
            <a:pPr marL="0" indent="0">
              <a:buNone/>
            </a:pPr>
            <a:r>
              <a:rPr lang="en-IN" sz="2800" dirty="0">
                <a:solidFill>
                  <a:srgbClr val="0F0F0F"/>
                </a:solidFill>
                <a:latin typeface="Calibri"/>
                <a:ea typeface="+mn-lt"/>
                <a:cs typeface="+mn-lt"/>
              </a:rPr>
              <a:t>Recommendation of research papers based on a user’s current topic</a:t>
            </a:r>
          </a:p>
          <a:p>
            <a:pPr marL="0" indent="0">
              <a:buNone/>
            </a:pPr>
            <a:r>
              <a:rPr lang="en-IN" sz="2800" dirty="0">
                <a:solidFill>
                  <a:srgbClr val="0F0F0F"/>
                </a:solidFill>
                <a:latin typeface="Calibri"/>
                <a:ea typeface="+mn-lt"/>
                <a:cs typeface="+mn-lt"/>
              </a:rPr>
              <a:t>Trend analysis over time for specific keywords or domains.</a:t>
            </a:r>
          </a:p>
          <a:p>
            <a:pPr marL="0" indent="0">
              <a:buNone/>
            </a:pPr>
            <a:r>
              <a:rPr lang="en-IN" sz="2800" dirty="0">
                <a:solidFill>
                  <a:srgbClr val="0F0F0F"/>
                </a:solidFill>
                <a:latin typeface="Calibri"/>
                <a:ea typeface="+mn-lt"/>
                <a:cs typeface="+mn-lt"/>
              </a:rPr>
              <a:t>Collaboration mapping: suggests potential co-authors or institutions based on similar research interests.</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2A59727-7B5F-F198-C013-B2ABF221F54C}"/>
              </a:ext>
            </a:extLst>
          </p:cNvPr>
          <p:cNvPicPr>
            <a:picLocks noChangeAspect="1"/>
          </p:cNvPicPr>
          <p:nvPr/>
        </p:nvPicPr>
        <p:blipFill>
          <a:blip r:embed="rId2"/>
          <a:stretch>
            <a:fillRect/>
          </a:stretch>
        </p:blipFill>
        <p:spPr>
          <a:xfrm>
            <a:off x="5193312" y="618067"/>
            <a:ext cx="5908345" cy="559815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descr="A screenshot of a computer&#10;&#10;AI-generated content may be incorrect.">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tretch>
            <a:fillRect/>
          </a:stretch>
        </p:blipFill>
        <p:spPr>
          <a:xfrm>
            <a:off x="5201086" y="618067"/>
            <a:ext cx="5892797" cy="5598157"/>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1218</TotalTime>
  <Words>397</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Travel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Aswini Kumar Motapothula</cp:lastModifiedBy>
  <cp:revision>145</cp:revision>
  <dcterms:created xsi:type="dcterms:W3CDTF">2021-05-26T16:50:10Z</dcterms:created>
  <dcterms:modified xsi:type="dcterms:W3CDTF">2025-08-01T09:20:08Z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