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44" r:id="rId4"/>
    <p:sldId id="342" r:id="rId5"/>
    <p:sldId id="299" r:id="rId6"/>
    <p:sldId id="368" r:id="rId7"/>
    <p:sldId id="260" r:id="rId8"/>
    <p:sldId id="369" r:id="rId9"/>
    <p:sldId id="370" r:id="rId10"/>
    <p:sldId id="363" r:id="rId11"/>
    <p:sldId id="359" r:id="rId12"/>
    <p:sldId id="364" r:id="rId13"/>
    <p:sldId id="360" r:id="rId14"/>
    <p:sldId id="362" r:id="rId15"/>
    <p:sldId id="366" r:id="rId16"/>
    <p:sldId id="367"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6201" autoAdjust="0"/>
  </p:normalViewPr>
  <p:slideViewPr>
    <p:cSldViewPr snapToGrid="0" showGuides="1">
      <p:cViewPr varScale="1">
        <p:scale>
          <a:sx n="80" d="100"/>
          <a:sy n="80" d="100"/>
        </p:scale>
        <p:origin x="806" y="67"/>
      </p:cViewPr>
      <p:guideLst>
        <p:guide orient="horz" pos="228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kumar" userId="d5a00e34d57873c2" providerId="LiveId" clId="{10018BE8-89E1-4B17-A882-AE7B17E14AB7}"/>
    <pc:docChg chg="undo custSel delSld modSld">
      <pc:chgData name="Ravi kumar" userId="d5a00e34d57873c2" providerId="LiveId" clId="{10018BE8-89E1-4B17-A882-AE7B17E14AB7}" dt="2023-10-24T19:35:51.613" v="125"/>
      <pc:docMkLst>
        <pc:docMk/>
      </pc:docMkLst>
      <pc:sldChg chg="del">
        <pc:chgData name="Ravi kumar" userId="d5a00e34d57873c2" providerId="LiveId" clId="{10018BE8-89E1-4B17-A882-AE7B17E14AB7}" dt="2023-10-24T19:28:23.212" v="37" actId="47"/>
        <pc:sldMkLst>
          <pc:docMk/>
          <pc:sldMk cId="3979649407" sldId="259"/>
        </pc:sldMkLst>
      </pc:sldChg>
      <pc:sldChg chg="modAnim">
        <pc:chgData name="Ravi kumar" userId="d5a00e34d57873c2" providerId="LiveId" clId="{10018BE8-89E1-4B17-A882-AE7B17E14AB7}" dt="2023-10-24T19:35:38.155" v="123"/>
        <pc:sldMkLst>
          <pc:docMk/>
          <pc:sldMk cId="141078548" sldId="260"/>
        </pc:sldMkLst>
      </pc:sldChg>
      <pc:sldChg chg="del">
        <pc:chgData name="Ravi kumar" userId="d5a00e34d57873c2" providerId="LiveId" clId="{10018BE8-89E1-4B17-A882-AE7B17E14AB7}" dt="2023-10-24T19:28:24.883" v="42" actId="47"/>
        <pc:sldMkLst>
          <pc:docMk/>
          <pc:sldMk cId="667010222" sldId="264"/>
        </pc:sldMkLst>
      </pc:sldChg>
      <pc:sldChg chg="del">
        <pc:chgData name="Ravi kumar" userId="d5a00e34d57873c2" providerId="LiveId" clId="{10018BE8-89E1-4B17-A882-AE7B17E14AB7}" dt="2023-10-24T19:28:22.621" v="35" actId="47"/>
        <pc:sldMkLst>
          <pc:docMk/>
          <pc:sldMk cId="2737942562" sldId="298"/>
        </pc:sldMkLst>
      </pc:sldChg>
      <pc:sldChg chg="modAnim">
        <pc:chgData name="Ravi kumar" userId="d5a00e34d57873c2" providerId="LiveId" clId="{10018BE8-89E1-4B17-A882-AE7B17E14AB7}" dt="2023-10-24T19:35:22.732" v="120"/>
        <pc:sldMkLst>
          <pc:docMk/>
          <pc:sldMk cId="4179153492" sldId="299"/>
        </pc:sldMkLst>
      </pc:sldChg>
      <pc:sldChg chg="del">
        <pc:chgData name="Ravi kumar" userId="d5a00e34d57873c2" providerId="LiveId" clId="{10018BE8-89E1-4B17-A882-AE7B17E14AB7}" dt="2023-10-24T19:28:16.619" v="5" actId="47"/>
        <pc:sldMkLst>
          <pc:docMk/>
          <pc:sldMk cId="689816630" sldId="300"/>
        </pc:sldMkLst>
      </pc:sldChg>
      <pc:sldChg chg="del">
        <pc:chgData name="Ravi kumar" userId="d5a00e34d57873c2" providerId="LiveId" clId="{10018BE8-89E1-4B17-A882-AE7B17E14AB7}" dt="2023-10-24T19:28:16.482" v="4" actId="47"/>
        <pc:sldMkLst>
          <pc:docMk/>
          <pc:sldMk cId="159771542" sldId="302"/>
        </pc:sldMkLst>
      </pc:sldChg>
      <pc:sldChg chg="del">
        <pc:chgData name="Ravi kumar" userId="d5a00e34d57873c2" providerId="LiveId" clId="{10018BE8-89E1-4B17-A882-AE7B17E14AB7}" dt="2023-10-24T19:28:16.309" v="3" actId="47"/>
        <pc:sldMkLst>
          <pc:docMk/>
          <pc:sldMk cId="364121930" sldId="303"/>
        </pc:sldMkLst>
      </pc:sldChg>
      <pc:sldChg chg="del">
        <pc:chgData name="Ravi kumar" userId="d5a00e34d57873c2" providerId="LiveId" clId="{10018BE8-89E1-4B17-A882-AE7B17E14AB7}" dt="2023-10-24T19:28:16.131" v="2" actId="47"/>
        <pc:sldMkLst>
          <pc:docMk/>
          <pc:sldMk cId="313758320" sldId="304"/>
        </pc:sldMkLst>
      </pc:sldChg>
      <pc:sldChg chg="del">
        <pc:chgData name="Ravi kumar" userId="d5a00e34d57873c2" providerId="LiveId" clId="{10018BE8-89E1-4B17-A882-AE7B17E14AB7}" dt="2023-10-24T19:28:14.954" v="0" actId="47"/>
        <pc:sldMkLst>
          <pc:docMk/>
          <pc:sldMk cId="212682184" sldId="305"/>
        </pc:sldMkLst>
      </pc:sldChg>
      <pc:sldChg chg="del">
        <pc:chgData name="Ravi kumar" userId="d5a00e34d57873c2" providerId="LiveId" clId="{10018BE8-89E1-4B17-A882-AE7B17E14AB7}" dt="2023-10-24T19:28:16.011" v="1" actId="47"/>
        <pc:sldMkLst>
          <pc:docMk/>
          <pc:sldMk cId="486176497" sldId="306"/>
        </pc:sldMkLst>
      </pc:sldChg>
      <pc:sldChg chg="del">
        <pc:chgData name="Ravi kumar" userId="d5a00e34d57873c2" providerId="LiveId" clId="{10018BE8-89E1-4B17-A882-AE7B17E14AB7}" dt="2023-10-24T19:28:23.601" v="39" actId="47"/>
        <pc:sldMkLst>
          <pc:docMk/>
          <pc:sldMk cId="3423133475" sldId="307"/>
        </pc:sldMkLst>
      </pc:sldChg>
      <pc:sldChg chg="del">
        <pc:chgData name="Ravi kumar" userId="d5a00e34d57873c2" providerId="LiveId" clId="{10018BE8-89E1-4B17-A882-AE7B17E14AB7}" dt="2023-10-24T19:28:19.936" v="23" actId="47"/>
        <pc:sldMkLst>
          <pc:docMk/>
          <pc:sldMk cId="4201278032" sldId="309"/>
        </pc:sldMkLst>
      </pc:sldChg>
      <pc:sldChg chg="del">
        <pc:chgData name="Ravi kumar" userId="d5a00e34d57873c2" providerId="LiveId" clId="{10018BE8-89E1-4B17-A882-AE7B17E14AB7}" dt="2023-10-24T19:28:23.063" v="36" actId="47"/>
        <pc:sldMkLst>
          <pc:docMk/>
          <pc:sldMk cId="1557309788" sldId="310"/>
        </pc:sldMkLst>
      </pc:sldChg>
      <pc:sldChg chg="del">
        <pc:chgData name="Ravi kumar" userId="d5a00e34d57873c2" providerId="LiveId" clId="{10018BE8-89E1-4B17-A882-AE7B17E14AB7}" dt="2023-10-24T19:28:22.389" v="34" actId="47"/>
        <pc:sldMkLst>
          <pc:docMk/>
          <pc:sldMk cId="2498161071" sldId="311"/>
        </pc:sldMkLst>
      </pc:sldChg>
      <pc:sldChg chg="del">
        <pc:chgData name="Ravi kumar" userId="d5a00e34d57873c2" providerId="LiveId" clId="{10018BE8-89E1-4B17-A882-AE7B17E14AB7}" dt="2023-10-24T19:28:20.157" v="24" actId="47"/>
        <pc:sldMkLst>
          <pc:docMk/>
          <pc:sldMk cId="1279224923" sldId="312"/>
        </pc:sldMkLst>
      </pc:sldChg>
      <pc:sldChg chg="del">
        <pc:chgData name="Ravi kumar" userId="d5a00e34d57873c2" providerId="LiveId" clId="{10018BE8-89E1-4B17-A882-AE7B17E14AB7}" dt="2023-10-24T19:28:22.190" v="33" actId="47"/>
        <pc:sldMkLst>
          <pc:docMk/>
          <pc:sldMk cId="3827296069" sldId="313"/>
        </pc:sldMkLst>
      </pc:sldChg>
      <pc:sldChg chg="del">
        <pc:chgData name="Ravi kumar" userId="d5a00e34d57873c2" providerId="LiveId" clId="{10018BE8-89E1-4B17-A882-AE7B17E14AB7}" dt="2023-10-24T19:28:21.636" v="30" actId="47"/>
        <pc:sldMkLst>
          <pc:docMk/>
          <pc:sldMk cId="1560353361" sldId="315"/>
        </pc:sldMkLst>
      </pc:sldChg>
      <pc:sldChg chg="del">
        <pc:chgData name="Ravi kumar" userId="d5a00e34d57873c2" providerId="LiveId" clId="{10018BE8-89E1-4B17-A882-AE7B17E14AB7}" dt="2023-10-24T19:28:21.466" v="29" actId="47"/>
        <pc:sldMkLst>
          <pc:docMk/>
          <pc:sldMk cId="4184600926" sldId="316"/>
        </pc:sldMkLst>
      </pc:sldChg>
      <pc:sldChg chg="del">
        <pc:chgData name="Ravi kumar" userId="d5a00e34d57873c2" providerId="LiveId" clId="{10018BE8-89E1-4B17-A882-AE7B17E14AB7}" dt="2023-10-24T19:28:21.324" v="28" actId="47"/>
        <pc:sldMkLst>
          <pc:docMk/>
          <pc:sldMk cId="1404339508" sldId="317"/>
        </pc:sldMkLst>
      </pc:sldChg>
      <pc:sldChg chg="del">
        <pc:chgData name="Ravi kumar" userId="d5a00e34d57873c2" providerId="LiveId" clId="{10018BE8-89E1-4B17-A882-AE7B17E14AB7}" dt="2023-10-24T19:28:21.998" v="32" actId="47"/>
        <pc:sldMkLst>
          <pc:docMk/>
          <pc:sldMk cId="624695530" sldId="318"/>
        </pc:sldMkLst>
      </pc:sldChg>
      <pc:sldChg chg="del">
        <pc:chgData name="Ravi kumar" userId="d5a00e34d57873c2" providerId="LiveId" clId="{10018BE8-89E1-4B17-A882-AE7B17E14AB7}" dt="2023-10-24T19:28:21.134" v="27" actId="47"/>
        <pc:sldMkLst>
          <pc:docMk/>
          <pc:sldMk cId="1693104180" sldId="319"/>
        </pc:sldMkLst>
      </pc:sldChg>
      <pc:sldChg chg="del">
        <pc:chgData name="Ravi kumar" userId="d5a00e34d57873c2" providerId="LiveId" clId="{10018BE8-89E1-4B17-A882-AE7B17E14AB7}" dt="2023-10-24T19:28:20.595" v="26" actId="47"/>
        <pc:sldMkLst>
          <pc:docMk/>
          <pc:sldMk cId="848212632" sldId="321"/>
        </pc:sldMkLst>
      </pc:sldChg>
      <pc:sldChg chg="del">
        <pc:chgData name="Ravi kumar" userId="d5a00e34d57873c2" providerId="LiveId" clId="{10018BE8-89E1-4B17-A882-AE7B17E14AB7}" dt="2023-10-24T19:28:19.735" v="22" actId="47"/>
        <pc:sldMkLst>
          <pc:docMk/>
          <pc:sldMk cId="277452217" sldId="323"/>
        </pc:sldMkLst>
      </pc:sldChg>
      <pc:sldChg chg="del">
        <pc:chgData name="Ravi kumar" userId="d5a00e34d57873c2" providerId="LiveId" clId="{10018BE8-89E1-4B17-A882-AE7B17E14AB7}" dt="2023-10-24T19:28:18.472" v="15" actId="47"/>
        <pc:sldMkLst>
          <pc:docMk/>
          <pc:sldMk cId="1193403196" sldId="324"/>
        </pc:sldMkLst>
      </pc:sldChg>
      <pc:sldChg chg="del">
        <pc:chgData name="Ravi kumar" userId="d5a00e34d57873c2" providerId="LiveId" clId="{10018BE8-89E1-4B17-A882-AE7B17E14AB7}" dt="2023-10-24T19:28:19.578" v="21" actId="47"/>
        <pc:sldMkLst>
          <pc:docMk/>
          <pc:sldMk cId="1198383687" sldId="325"/>
        </pc:sldMkLst>
      </pc:sldChg>
      <pc:sldChg chg="del">
        <pc:chgData name="Ravi kumar" userId="d5a00e34d57873c2" providerId="LiveId" clId="{10018BE8-89E1-4B17-A882-AE7B17E14AB7}" dt="2023-10-24T19:28:17.506" v="9" actId="47"/>
        <pc:sldMkLst>
          <pc:docMk/>
          <pc:sldMk cId="401886799" sldId="327"/>
        </pc:sldMkLst>
      </pc:sldChg>
      <pc:sldChg chg="del">
        <pc:chgData name="Ravi kumar" userId="d5a00e34d57873c2" providerId="LiveId" clId="{10018BE8-89E1-4B17-A882-AE7B17E14AB7}" dt="2023-10-24T19:28:18.953" v="18" actId="47"/>
        <pc:sldMkLst>
          <pc:docMk/>
          <pc:sldMk cId="1309782655" sldId="328"/>
        </pc:sldMkLst>
      </pc:sldChg>
      <pc:sldChg chg="del">
        <pc:chgData name="Ravi kumar" userId="d5a00e34d57873c2" providerId="LiveId" clId="{10018BE8-89E1-4B17-A882-AE7B17E14AB7}" dt="2023-10-24T19:28:18.780" v="17" actId="47"/>
        <pc:sldMkLst>
          <pc:docMk/>
          <pc:sldMk cId="1585171815" sldId="329"/>
        </pc:sldMkLst>
      </pc:sldChg>
      <pc:sldChg chg="del">
        <pc:chgData name="Ravi kumar" userId="d5a00e34d57873c2" providerId="LiveId" clId="{10018BE8-89E1-4B17-A882-AE7B17E14AB7}" dt="2023-10-24T19:28:18.620" v="16" actId="47"/>
        <pc:sldMkLst>
          <pc:docMk/>
          <pc:sldMk cId="1547012370" sldId="330"/>
        </pc:sldMkLst>
      </pc:sldChg>
      <pc:sldChg chg="del">
        <pc:chgData name="Ravi kumar" userId="d5a00e34d57873c2" providerId="LiveId" clId="{10018BE8-89E1-4B17-A882-AE7B17E14AB7}" dt="2023-10-24T19:28:19.302" v="20" actId="47"/>
        <pc:sldMkLst>
          <pc:docMk/>
          <pc:sldMk cId="2237534520" sldId="331"/>
        </pc:sldMkLst>
      </pc:sldChg>
      <pc:sldChg chg="del">
        <pc:chgData name="Ravi kumar" userId="d5a00e34d57873c2" providerId="LiveId" clId="{10018BE8-89E1-4B17-A882-AE7B17E14AB7}" dt="2023-10-24T19:28:18.288" v="14" actId="47"/>
        <pc:sldMkLst>
          <pc:docMk/>
          <pc:sldMk cId="3223665472" sldId="332"/>
        </pc:sldMkLst>
      </pc:sldChg>
      <pc:sldChg chg="del">
        <pc:chgData name="Ravi kumar" userId="d5a00e34d57873c2" providerId="LiveId" clId="{10018BE8-89E1-4B17-A882-AE7B17E14AB7}" dt="2023-10-24T19:28:18.119" v="13" actId="47"/>
        <pc:sldMkLst>
          <pc:docMk/>
          <pc:sldMk cId="3940008774" sldId="333"/>
        </pc:sldMkLst>
      </pc:sldChg>
      <pc:sldChg chg="del">
        <pc:chgData name="Ravi kumar" userId="d5a00e34d57873c2" providerId="LiveId" clId="{10018BE8-89E1-4B17-A882-AE7B17E14AB7}" dt="2023-10-24T19:28:17.950" v="12" actId="47"/>
        <pc:sldMkLst>
          <pc:docMk/>
          <pc:sldMk cId="2682271074" sldId="334"/>
        </pc:sldMkLst>
      </pc:sldChg>
      <pc:sldChg chg="del">
        <pc:chgData name="Ravi kumar" userId="d5a00e34d57873c2" providerId="LiveId" clId="{10018BE8-89E1-4B17-A882-AE7B17E14AB7}" dt="2023-10-24T19:28:17.655" v="10" actId="47"/>
        <pc:sldMkLst>
          <pc:docMk/>
          <pc:sldMk cId="4005271684" sldId="336"/>
        </pc:sldMkLst>
      </pc:sldChg>
      <pc:sldChg chg="del">
        <pc:chgData name="Ravi kumar" userId="d5a00e34d57873c2" providerId="LiveId" clId="{10018BE8-89E1-4B17-A882-AE7B17E14AB7}" dt="2023-10-24T19:28:19.136" v="19" actId="47"/>
        <pc:sldMkLst>
          <pc:docMk/>
          <pc:sldMk cId="3428028254" sldId="337"/>
        </pc:sldMkLst>
      </pc:sldChg>
      <pc:sldChg chg="del">
        <pc:chgData name="Ravi kumar" userId="d5a00e34d57873c2" providerId="LiveId" clId="{10018BE8-89E1-4B17-A882-AE7B17E14AB7}" dt="2023-10-24T19:28:17.337" v="8" actId="47"/>
        <pc:sldMkLst>
          <pc:docMk/>
          <pc:sldMk cId="3253058185" sldId="338"/>
        </pc:sldMkLst>
      </pc:sldChg>
      <pc:sldChg chg="del">
        <pc:chgData name="Ravi kumar" userId="d5a00e34d57873c2" providerId="LiveId" clId="{10018BE8-89E1-4B17-A882-AE7B17E14AB7}" dt="2023-10-24T19:28:17.107" v="7" actId="47"/>
        <pc:sldMkLst>
          <pc:docMk/>
          <pc:sldMk cId="4157788945" sldId="339"/>
        </pc:sldMkLst>
      </pc:sldChg>
      <pc:sldChg chg="del">
        <pc:chgData name="Ravi kumar" userId="d5a00e34d57873c2" providerId="LiveId" clId="{10018BE8-89E1-4B17-A882-AE7B17E14AB7}" dt="2023-10-24T19:28:16.789" v="6" actId="47"/>
        <pc:sldMkLst>
          <pc:docMk/>
          <pc:sldMk cId="3183651750" sldId="340"/>
        </pc:sldMkLst>
      </pc:sldChg>
      <pc:sldChg chg="modAnim">
        <pc:chgData name="Ravi kumar" userId="d5a00e34d57873c2" providerId="LiveId" clId="{10018BE8-89E1-4B17-A882-AE7B17E14AB7}" dt="2023-10-24T19:29:17.735" v="51"/>
        <pc:sldMkLst>
          <pc:docMk/>
          <pc:sldMk cId="976459468" sldId="342"/>
        </pc:sldMkLst>
      </pc:sldChg>
      <pc:sldChg chg="del">
        <pc:chgData name="Ravi kumar" userId="d5a00e34d57873c2" providerId="LiveId" clId="{10018BE8-89E1-4B17-A882-AE7B17E14AB7}" dt="2023-10-24T19:28:24.365" v="41" actId="47"/>
        <pc:sldMkLst>
          <pc:docMk/>
          <pc:sldMk cId="1874815660" sldId="343"/>
        </pc:sldMkLst>
      </pc:sldChg>
      <pc:sldChg chg="modAnim">
        <pc:chgData name="Ravi kumar" userId="d5a00e34d57873c2" providerId="LiveId" clId="{10018BE8-89E1-4B17-A882-AE7B17E14AB7}" dt="2023-10-24T19:34:57.706" v="118"/>
        <pc:sldMkLst>
          <pc:docMk/>
          <pc:sldMk cId="3057340312" sldId="344"/>
        </pc:sldMkLst>
      </pc:sldChg>
      <pc:sldChg chg="addSp delSp modSp mod modAnim">
        <pc:chgData name="Ravi kumar" userId="d5a00e34d57873c2" providerId="LiveId" clId="{10018BE8-89E1-4B17-A882-AE7B17E14AB7}" dt="2023-10-24T19:34:19.183" v="102" actId="20577"/>
        <pc:sldMkLst>
          <pc:docMk/>
          <pc:sldMk cId="821656516" sldId="346"/>
        </pc:sldMkLst>
        <pc:spChg chg="add del mod">
          <ac:chgData name="Ravi kumar" userId="d5a00e34d57873c2" providerId="LiveId" clId="{10018BE8-89E1-4B17-A882-AE7B17E14AB7}" dt="2023-10-24T19:34:19.183" v="102" actId="20577"/>
          <ac:spMkLst>
            <pc:docMk/>
            <pc:sldMk cId="821656516" sldId="346"/>
            <ac:spMk id="5" creationId="{BADEB2CA-D11F-4CA5-BC5A-6C38FF4BF392}"/>
          </ac:spMkLst>
        </pc:spChg>
      </pc:sldChg>
      <pc:sldChg chg="del">
        <pc:chgData name="Ravi kumar" userId="d5a00e34d57873c2" providerId="LiveId" clId="{10018BE8-89E1-4B17-A882-AE7B17E14AB7}" dt="2023-10-24T19:28:23.383" v="38" actId="47"/>
        <pc:sldMkLst>
          <pc:docMk/>
          <pc:sldMk cId="2961927801" sldId="355"/>
        </pc:sldMkLst>
      </pc:sldChg>
      <pc:sldChg chg="del">
        <pc:chgData name="Ravi kumar" userId="d5a00e34d57873c2" providerId="LiveId" clId="{10018BE8-89E1-4B17-A882-AE7B17E14AB7}" dt="2023-10-24T19:28:21.816" v="31" actId="47"/>
        <pc:sldMkLst>
          <pc:docMk/>
          <pc:sldMk cId="2593832386" sldId="356"/>
        </pc:sldMkLst>
      </pc:sldChg>
      <pc:sldChg chg="del">
        <pc:chgData name="Ravi kumar" userId="d5a00e34d57873c2" providerId="LiveId" clId="{10018BE8-89E1-4B17-A882-AE7B17E14AB7}" dt="2023-10-24T19:28:20.381" v="25" actId="47"/>
        <pc:sldMkLst>
          <pc:docMk/>
          <pc:sldMk cId="1392270986" sldId="357"/>
        </pc:sldMkLst>
      </pc:sldChg>
      <pc:sldChg chg="del">
        <pc:chgData name="Ravi kumar" userId="d5a00e34d57873c2" providerId="LiveId" clId="{10018BE8-89E1-4B17-A882-AE7B17E14AB7}" dt="2023-10-24T19:28:17.798" v="11" actId="47"/>
        <pc:sldMkLst>
          <pc:docMk/>
          <pc:sldMk cId="2645269604" sldId="358"/>
        </pc:sldMkLst>
      </pc:sldChg>
      <pc:sldChg chg="modAnim">
        <pc:chgData name="Ravi kumar" userId="d5a00e34d57873c2" providerId="LiveId" clId="{10018BE8-89E1-4B17-A882-AE7B17E14AB7}" dt="2023-10-24T19:31:47.722" v="75"/>
        <pc:sldMkLst>
          <pc:docMk/>
          <pc:sldMk cId="148520043" sldId="359"/>
        </pc:sldMkLst>
      </pc:sldChg>
      <pc:sldChg chg="modAnim">
        <pc:chgData name="Ravi kumar" userId="d5a00e34d57873c2" providerId="LiveId" clId="{10018BE8-89E1-4B17-A882-AE7B17E14AB7}" dt="2023-10-24T19:34:22.307" v="113"/>
        <pc:sldMkLst>
          <pc:docMk/>
          <pc:sldMk cId="3978507301" sldId="360"/>
        </pc:sldMkLst>
      </pc:sldChg>
      <pc:sldChg chg="modAnim">
        <pc:chgData name="Ravi kumar" userId="d5a00e34d57873c2" providerId="LiveId" clId="{10018BE8-89E1-4B17-A882-AE7B17E14AB7}" dt="2023-10-24T19:34:21.548" v="110"/>
        <pc:sldMkLst>
          <pc:docMk/>
          <pc:sldMk cId="3774809398" sldId="362"/>
        </pc:sldMkLst>
      </pc:sldChg>
      <pc:sldChg chg="modAnim">
        <pc:chgData name="Ravi kumar" userId="d5a00e34d57873c2" providerId="LiveId" clId="{10018BE8-89E1-4B17-A882-AE7B17E14AB7}" dt="2023-10-24T19:35:51.613" v="125"/>
        <pc:sldMkLst>
          <pc:docMk/>
          <pc:sldMk cId="141078548" sldId="363"/>
        </pc:sldMkLst>
      </pc:sldChg>
      <pc:sldChg chg="modAnim">
        <pc:chgData name="Ravi kumar" userId="d5a00e34d57873c2" providerId="LiveId" clId="{10018BE8-89E1-4B17-A882-AE7B17E14AB7}" dt="2023-10-24T19:34:22.744" v="115"/>
        <pc:sldMkLst>
          <pc:docMk/>
          <pc:sldMk cId="148520043" sldId="364"/>
        </pc:sldMkLst>
      </pc:sldChg>
      <pc:sldChg chg="del">
        <pc:chgData name="Ravi kumar" userId="d5a00e34d57873c2" providerId="LiveId" clId="{10018BE8-89E1-4B17-A882-AE7B17E14AB7}" dt="2023-10-24T19:28:24.225" v="40" actId="47"/>
        <pc:sldMkLst>
          <pc:docMk/>
          <pc:sldMk cId="184736873" sldId="365"/>
        </pc:sldMkLst>
      </pc:sldChg>
      <pc:sldChg chg="modAnim">
        <pc:chgData name="Ravi kumar" userId="d5a00e34d57873c2" providerId="LiveId" clId="{10018BE8-89E1-4B17-A882-AE7B17E14AB7}" dt="2023-10-24T19:34:21.125" v="108"/>
        <pc:sldMkLst>
          <pc:docMk/>
          <pc:sldMk cId="1124710945" sldId="366"/>
        </pc:sldMkLst>
      </pc:sldChg>
      <pc:sldChg chg="modAnim">
        <pc:chgData name="Ravi kumar" userId="d5a00e34d57873c2" providerId="LiveId" clId="{10018BE8-89E1-4B17-A882-AE7B17E14AB7}" dt="2023-10-24T19:34:19.576" v="104"/>
        <pc:sldMkLst>
          <pc:docMk/>
          <pc:sldMk cId="1997947956" sldId="367"/>
        </pc:sldMkLst>
      </pc:sldChg>
      <pc:sldMasterChg chg="delSldLayout">
        <pc:chgData name="Ravi kumar" userId="d5a00e34d57873c2" providerId="LiveId" clId="{10018BE8-89E1-4B17-A882-AE7B17E14AB7}" dt="2023-10-24T19:28:23.383" v="38" actId="47"/>
        <pc:sldMasterMkLst>
          <pc:docMk/>
          <pc:sldMasterMk cId="1615311501" sldId="2147483651"/>
        </pc:sldMasterMkLst>
        <pc:sldLayoutChg chg="del">
          <pc:chgData name="Ravi kumar" userId="d5a00e34d57873c2" providerId="LiveId" clId="{10018BE8-89E1-4B17-A882-AE7B17E14AB7}" dt="2023-10-24T19:28:23.383" v="38" actId="47"/>
          <pc:sldLayoutMkLst>
            <pc:docMk/>
            <pc:sldMasterMk cId="1615311501" sldId="2147483651"/>
            <pc:sldLayoutMk cId="4044560926" sldId="2147483690"/>
          </pc:sldLayoutMkLst>
        </pc:sldLayoutChg>
        <pc:sldLayoutChg chg="del">
          <pc:chgData name="Ravi kumar" userId="d5a00e34d57873c2" providerId="LiveId" clId="{10018BE8-89E1-4B17-A882-AE7B17E14AB7}" dt="2023-10-24T19:28:21.816" v="31" actId="47"/>
          <pc:sldLayoutMkLst>
            <pc:docMk/>
            <pc:sldMasterMk cId="1615311501" sldId="2147483651"/>
            <pc:sldLayoutMk cId="278147732" sldId="2147483692"/>
          </pc:sldLayoutMkLst>
        </pc:sldLayoutChg>
        <pc:sldLayoutChg chg="del">
          <pc:chgData name="Ravi kumar" userId="d5a00e34d57873c2" providerId="LiveId" clId="{10018BE8-89E1-4B17-A882-AE7B17E14AB7}" dt="2023-10-24T19:28:20.381" v="25" actId="47"/>
          <pc:sldLayoutMkLst>
            <pc:docMk/>
            <pc:sldMasterMk cId="1615311501" sldId="2147483651"/>
            <pc:sldLayoutMk cId="617972937" sldId="2147483693"/>
          </pc:sldLayoutMkLst>
        </pc:sldLayoutChg>
        <pc:sldLayoutChg chg="del">
          <pc:chgData name="Ravi kumar" userId="d5a00e34d57873c2" providerId="LiveId" clId="{10018BE8-89E1-4B17-A882-AE7B17E14AB7}" dt="2023-10-24T19:28:17.798" v="11" actId="47"/>
          <pc:sldLayoutMkLst>
            <pc:docMk/>
            <pc:sldMasterMk cId="1615311501" sldId="2147483651"/>
            <pc:sldLayoutMk cId="4264351912"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3</a:t>
            </a:fld>
            <a:endParaRPr lang="en-US"/>
          </a:p>
        </p:txBody>
      </p:sp>
    </p:spTree>
    <p:extLst>
      <p:ext uri="{BB962C8B-B14F-4D97-AF65-F5344CB8AC3E}">
        <p14:creationId xmlns:p14="http://schemas.microsoft.com/office/powerpoint/2010/main" val="310591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4</a:t>
            </a:fld>
            <a:endParaRPr lang="en-US"/>
          </a:p>
        </p:txBody>
      </p:sp>
    </p:spTree>
    <p:extLst>
      <p:ext uri="{BB962C8B-B14F-4D97-AF65-F5344CB8AC3E}">
        <p14:creationId xmlns:p14="http://schemas.microsoft.com/office/powerpoint/2010/main" val="211322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9</a:t>
            </a:fld>
            <a:endParaRPr lang="en-US"/>
          </a:p>
        </p:txBody>
      </p:sp>
    </p:spTree>
    <p:extLst>
      <p:ext uri="{BB962C8B-B14F-4D97-AF65-F5344CB8AC3E}">
        <p14:creationId xmlns:p14="http://schemas.microsoft.com/office/powerpoint/2010/main" val="193991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10</a:t>
            </a:fld>
            <a:endParaRPr lang="en-US"/>
          </a:p>
        </p:txBody>
      </p:sp>
    </p:spTree>
    <p:extLst>
      <p:ext uri="{BB962C8B-B14F-4D97-AF65-F5344CB8AC3E}">
        <p14:creationId xmlns:p14="http://schemas.microsoft.com/office/powerpoint/2010/main" val="193991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11</a:t>
            </a:fld>
            <a:endParaRPr lang="en-US"/>
          </a:p>
        </p:txBody>
      </p:sp>
    </p:spTree>
    <p:extLst>
      <p:ext uri="{BB962C8B-B14F-4D97-AF65-F5344CB8AC3E}">
        <p14:creationId xmlns:p14="http://schemas.microsoft.com/office/powerpoint/2010/main" val="16713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pPr/>
              <a:t>15</a:t>
            </a:fld>
            <a:endParaRPr lang="en-US"/>
          </a:p>
        </p:txBody>
      </p:sp>
    </p:spTree>
    <p:extLst>
      <p:ext uri="{BB962C8B-B14F-4D97-AF65-F5344CB8AC3E}">
        <p14:creationId xmlns:p14="http://schemas.microsoft.com/office/powerpoint/2010/main" val="560289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94" r:id="rId9"/>
    <p:sldLayoutId id="2147483684" r:id="rId10"/>
    <p:sldLayoutId id="2147483685"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markerly.com/blog/instagram-marketing-does-influencer-size-matt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3953345"/>
            <a:ext cx="12192000" cy="1754326"/>
          </a:xfrm>
          <a:prstGeom prst="rect">
            <a:avLst/>
          </a:prstGeom>
          <a:noFill/>
        </p:spPr>
        <p:txBody>
          <a:bodyPr wrap="square" rtlCol="0" anchor="ctr">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SOCIAL MEDIA INFLUNCER IMPACT PREDICTION</a:t>
            </a:r>
            <a:endParaRPr lang="ko-KR" altLang="en-US" sz="5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625259"/>
            <a:ext cx="11573197" cy="724247"/>
          </a:xfrm>
        </p:spPr>
        <p:txBody>
          <a:bodyPr/>
          <a:lstStyle/>
          <a:p>
            <a:r>
              <a:rPr lang="en-IN" sz="4000" b="1" dirty="0">
                <a:latin typeface="Times New Roman" panose="02020603050405020304" pitchFamily="18" charset="0"/>
                <a:cs typeface="Times New Roman" panose="02020603050405020304" pitchFamily="18" charset="0"/>
              </a:rPr>
              <a:t>THE BUSINESS SIDE</a:t>
            </a:r>
            <a:endParaRPr lang="en-IN" sz="4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3693319"/>
          </a:xfrm>
          <a:prstGeom prst="rect">
            <a:avLst/>
          </a:prstGeom>
          <a:noFill/>
        </p:spPr>
        <p:txBody>
          <a:bodyPr wrap="square">
            <a:spAutoFit/>
          </a:bodyPr>
          <a:lstStyle/>
          <a:p>
            <a:pPr>
              <a:buFont typeface="Arial" pitchFamily="34" charset="0"/>
              <a:buChar char="•"/>
            </a:pPr>
            <a:r>
              <a:rPr lang="en-US" dirty="0"/>
              <a:t>Today, more than 3.23 billion individuals use social media across the globe. Whether it is for business or personal reasons, it’s become a major part of the lives of billions of people worldwide.</a:t>
            </a:r>
          </a:p>
          <a:p>
            <a:endParaRPr lang="en-US" dirty="0"/>
          </a:p>
          <a:p>
            <a:pPr>
              <a:buFont typeface="Arial" pitchFamily="34" charset="0"/>
              <a:buChar char="•"/>
            </a:pPr>
            <a:r>
              <a:rPr lang="en-US" dirty="0"/>
              <a:t>According to </a:t>
            </a:r>
            <a:r>
              <a:rPr lang="en-US" dirty="0" err="1"/>
              <a:t>Emarketer</a:t>
            </a:r>
            <a:r>
              <a:rPr lang="en-US" dirty="0"/>
              <a:t>, in 2019, 90.4% of </a:t>
            </a:r>
            <a:r>
              <a:rPr lang="en-US" dirty="0" err="1"/>
              <a:t>Millennials</a:t>
            </a:r>
            <a:r>
              <a:rPr lang="en-US" dirty="0"/>
              <a:t>, 77.5% of Generation X, and 48.2% of Baby Boomers were active social media users. But with all of these users ranging across a wide variety of ages, I wondered who, out of these different generations, were using social media for business purposes? Fortunately, I’ve been interning at a digital marketing agency for the last couple of months. So, I got the go-ahead to conduct a study to see what I could learn.</a:t>
            </a:r>
          </a:p>
          <a:p>
            <a:endParaRPr lang="en-US" dirty="0"/>
          </a:p>
          <a:p>
            <a:pPr>
              <a:buFont typeface="Arial" pitchFamily="34" charset="0"/>
              <a:buChar char="•"/>
            </a:pPr>
            <a:r>
              <a:rPr lang="en-US" dirty="0"/>
              <a:t>My study was conducted over the course of three months starting with a survey and now the analysis with responses. The objective was simple: to understand how each generation uses social media and what it will take to get each generation to use social media more regularly for business purposes. The target group included 18-50-year-olds, women or men, in the United States, mainly West and East Coast .</a:t>
            </a:r>
          </a:p>
        </p:txBody>
      </p:sp>
    </p:spTree>
    <p:extLst>
      <p:ext uri="{BB962C8B-B14F-4D97-AF65-F5344CB8AC3E}">
        <p14:creationId xmlns:p14="http://schemas.microsoft.com/office/powerpoint/2010/main" val="14852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855810"/>
            <a:ext cx="11573197" cy="724247"/>
          </a:xfrm>
        </p:spPr>
        <p:txBody>
          <a:bodyPr/>
          <a:lstStyle/>
          <a:p>
            <a:r>
              <a:rPr lang="en-US" sz="4000" b="1" dirty="0">
                <a:latin typeface="Times New Roman" panose="02020603050405020304" pitchFamily="18" charset="0"/>
                <a:cs typeface="Times New Roman" panose="02020603050405020304" pitchFamily="18" charset="0"/>
              </a:rPr>
              <a:t>CASE STUDY</a:t>
            </a:r>
            <a:br>
              <a:rPr lang="en-US"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E0A5130-AEC2-4577-A3F0-22DBC8203111}"/>
              </a:ext>
            </a:extLst>
          </p:cNvPr>
          <p:cNvSpPr txBox="1"/>
          <p:nvPr/>
        </p:nvSpPr>
        <p:spPr>
          <a:xfrm>
            <a:off x="475930" y="1756247"/>
            <a:ext cx="11573196" cy="4278094"/>
          </a:xfrm>
          <a:prstGeom prst="rect">
            <a:avLst/>
          </a:prstGeom>
          <a:noFill/>
        </p:spPr>
        <p:txBody>
          <a:bodyPr wrap="square">
            <a:spAutoFit/>
          </a:bodyPr>
          <a:lstStyle/>
          <a:p>
            <a:pPr algn="l"/>
            <a:endParaRPr lang="en-US" sz="1000" dirty="0"/>
          </a:p>
          <a:p>
            <a:pPr algn="l"/>
            <a:r>
              <a:rPr lang="en-US" sz="1800" b="1" i="0" dirty="0">
                <a:effectLst/>
                <a:latin typeface="Open Sans" panose="020F0502020204030204" pitchFamily="34" charset="0"/>
              </a:rPr>
              <a:t>*.</a:t>
            </a:r>
            <a:r>
              <a:rPr lang="en-US" sz="1800" b="0" i="0" dirty="0">
                <a:effectLst/>
                <a:latin typeface="Open Sans" panose="020F0502020204030204" pitchFamily="34" charset="0"/>
              </a:rPr>
              <a:t>About 70% of people between the ages of 18 and 29 use Instagram, and it’s hard to spend much time scrolling without encountering a sponsored post from an influencer. The same holds true for just about any other social media platform.</a:t>
            </a:r>
          </a:p>
          <a:p>
            <a:pPr algn="l"/>
            <a:r>
              <a:rPr lang="en-US" sz="1800" b="1" i="0" dirty="0">
                <a:effectLst/>
                <a:latin typeface="Open Sans" panose="020F0502020204030204" pitchFamily="34" charset="0"/>
              </a:rPr>
              <a:t>*.</a:t>
            </a:r>
            <a:r>
              <a:rPr lang="en-US" sz="1800" b="0" i="0" dirty="0">
                <a:effectLst/>
                <a:latin typeface="Open Sans" panose="020F0502020204030204" pitchFamily="34" charset="0"/>
              </a:rPr>
              <a:t>New research from the University of Washington examines how factors related to influencers, their posts and their followers impact marketing success. Social media influencers are typically digital creators who have built a large following due to their knowledge on specific topics, such as beauty products, food or pets.</a:t>
            </a:r>
          </a:p>
          <a:p>
            <a:pPr algn="l"/>
            <a:r>
              <a:rPr lang="en-US" sz="1800" b="1" i="0" dirty="0">
                <a:effectLst/>
                <a:latin typeface="Open Sans" panose="020F0502020204030204" pitchFamily="34" charset="0"/>
              </a:rPr>
              <a:t>*</a:t>
            </a:r>
            <a:r>
              <a:rPr lang="en-US" sz="1800" b="0" i="0" dirty="0">
                <a:effectLst/>
                <a:latin typeface="Open Sans" panose="020F0502020204030204" pitchFamily="34" charset="0"/>
              </a:rPr>
              <a:t>.Recently published online and forthcoming in the Journal of Marketing, </a:t>
            </a:r>
            <a:r>
              <a:rPr lang="en-US" u="sng" dirty="0">
                <a:latin typeface="Open Sans" panose="020F0502020204030204" pitchFamily="34" charset="0"/>
              </a:rPr>
              <a:t>the study</a:t>
            </a:r>
            <a:r>
              <a:rPr lang="en-US" sz="1800" b="0" i="0" dirty="0">
                <a:effectLst/>
                <a:latin typeface="Open Sans" panose="020F0502020204030204" pitchFamily="34" charset="0"/>
              </a:rPr>
              <a:t> is one of the first to include cost data in its examinations of influencer marketing. Researchers found that if firms spent 1% more on influencer marketing, they would see a nearly 0.5% increase in engagement. They also concluded that reallocating spending based on the study’s insights could result in a 16.6% increase in engagement.</a:t>
            </a:r>
          </a:p>
          <a:p>
            <a:pPr algn="l"/>
            <a:r>
              <a:rPr lang="en-US" sz="1800" b="1" i="0" dirty="0">
                <a:effectLst/>
                <a:latin typeface="Open Sans" panose="020F0502020204030204" pitchFamily="34" charset="0"/>
              </a:rPr>
              <a:t>*.</a:t>
            </a:r>
            <a:r>
              <a:rPr lang="en-US" sz="1800" b="0" i="0" dirty="0">
                <a:effectLst/>
                <a:latin typeface="Open Sans" panose="020F0502020204030204" pitchFamily="34" charset="0"/>
              </a:rPr>
              <a:t>Engagement is the way people react to online content, such as such as liking, commenting or reposting. For this study, researchers prioritized the number of reposts because it represents a deep form of engagement where followers are choosing to share content with their own networks.</a:t>
            </a:r>
          </a:p>
          <a:p>
            <a:pPr algn="l"/>
            <a:endParaRPr lang="en-US" sz="1000" dirty="0"/>
          </a:p>
        </p:txBody>
      </p:sp>
    </p:spTree>
    <p:extLst>
      <p:ext uri="{BB962C8B-B14F-4D97-AF65-F5344CB8AC3E}">
        <p14:creationId xmlns:p14="http://schemas.microsoft.com/office/powerpoint/2010/main" val="397850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6C53BB-F521-4520-A088-6777BFD65342}"/>
              </a:ext>
            </a:extLst>
          </p:cNvPr>
          <p:cNvPicPr>
            <a:picLocks noChangeAspect="1"/>
          </p:cNvPicPr>
          <p:nvPr/>
        </p:nvPicPr>
        <p:blipFill>
          <a:blip r:embed="rId2"/>
          <a:stretch>
            <a:fillRect/>
          </a:stretch>
        </p:blipFill>
        <p:spPr>
          <a:xfrm>
            <a:off x="1724231" y="1841638"/>
            <a:ext cx="8743537" cy="4567519"/>
          </a:xfrm>
          <a:prstGeom prst="rect">
            <a:avLst/>
          </a:prstGeom>
        </p:spPr>
      </p:pic>
      <p:sp>
        <p:nvSpPr>
          <p:cNvPr id="10" name="TextBox 9">
            <a:extLst>
              <a:ext uri="{FF2B5EF4-FFF2-40B4-BE49-F238E27FC236}">
                <a16:creationId xmlns:a16="http://schemas.microsoft.com/office/drawing/2014/main" id="{BD0F4F6E-1AC7-421B-8BE5-1B6880F4F689}"/>
              </a:ext>
            </a:extLst>
          </p:cNvPr>
          <p:cNvSpPr txBox="1"/>
          <p:nvPr/>
        </p:nvSpPr>
        <p:spPr>
          <a:xfrm>
            <a:off x="3044686" y="782742"/>
            <a:ext cx="6102626"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MARKET TENDS IN FUTURE</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80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0F4F6E-1AC7-421B-8BE5-1B6880F4F689}"/>
              </a:ext>
            </a:extLst>
          </p:cNvPr>
          <p:cNvSpPr txBox="1"/>
          <p:nvPr/>
        </p:nvSpPr>
        <p:spPr>
          <a:xfrm>
            <a:off x="3044686" y="782742"/>
            <a:ext cx="6102626"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 PYTHON PROGRAM</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9CE800-44B5-478F-A58A-074BF7EBFC99}"/>
              </a:ext>
            </a:extLst>
          </p:cNvPr>
          <p:cNvSpPr txBox="1"/>
          <p:nvPr/>
        </p:nvSpPr>
        <p:spPr>
          <a:xfrm>
            <a:off x="1260389" y="2133600"/>
            <a:ext cx="9662984" cy="3566984"/>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B0D8CAEC-26CD-4008-9E18-56545D26BEF9}"/>
              </a:ext>
            </a:extLst>
          </p:cNvPr>
          <p:cNvPicPr>
            <a:picLocks noChangeAspect="1"/>
          </p:cNvPicPr>
          <p:nvPr/>
        </p:nvPicPr>
        <p:blipFill>
          <a:blip r:embed="rId2"/>
          <a:stretch>
            <a:fillRect/>
          </a:stretch>
        </p:blipFill>
        <p:spPr>
          <a:xfrm>
            <a:off x="2001851" y="1861045"/>
            <a:ext cx="7694599" cy="4472433"/>
          </a:xfrm>
          <a:prstGeom prst="rect">
            <a:avLst/>
          </a:prstGeom>
        </p:spPr>
      </p:pic>
    </p:spTree>
    <p:extLst>
      <p:ext uri="{BB962C8B-B14F-4D97-AF65-F5344CB8AC3E}">
        <p14:creationId xmlns:p14="http://schemas.microsoft.com/office/powerpoint/2010/main" val="112471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0F4F6E-1AC7-421B-8BE5-1B6880F4F689}"/>
              </a:ext>
            </a:extLst>
          </p:cNvPr>
          <p:cNvSpPr txBox="1"/>
          <p:nvPr/>
        </p:nvSpPr>
        <p:spPr>
          <a:xfrm>
            <a:off x="4378186" y="808834"/>
            <a:ext cx="6102626" cy="1077218"/>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OUTPUT</a:t>
            </a:r>
          </a:p>
          <a:p>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9CE800-44B5-478F-A58A-074BF7EBFC99}"/>
              </a:ext>
            </a:extLst>
          </p:cNvPr>
          <p:cNvSpPr txBox="1"/>
          <p:nvPr/>
        </p:nvSpPr>
        <p:spPr>
          <a:xfrm>
            <a:off x="1260389" y="2133600"/>
            <a:ext cx="9662984" cy="3566984"/>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3EA85DC7-FE46-4EC2-922F-239AD5D2CCA0}"/>
              </a:ext>
            </a:extLst>
          </p:cNvPr>
          <p:cNvPicPr>
            <a:picLocks noChangeAspect="1"/>
          </p:cNvPicPr>
          <p:nvPr/>
        </p:nvPicPr>
        <p:blipFill>
          <a:blip r:embed="rId2"/>
          <a:stretch>
            <a:fillRect/>
          </a:stretch>
        </p:blipFill>
        <p:spPr>
          <a:xfrm>
            <a:off x="1260388" y="1886052"/>
            <a:ext cx="9627199" cy="4163114"/>
          </a:xfrm>
          <a:prstGeom prst="rect">
            <a:avLst/>
          </a:prstGeom>
        </p:spPr>
      </p:pic>
    </p:spTree>
    <p:extLst>
      <p:ext uri="{BB962C8B-B14F-4D97-AF65-F5344CB8AC3E}">
        <p14:creationId xmlns:p14="http://schemas.microsoft.com/office/powerpoint/2010/main" val="199794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62103B-F514-4BE9-B5B2-C13878D2FE7C}"/>
              </a:ext>
            </a:extLst>
          </p:cNvPr>
          <p:cNvSpPr txBox="1"/>
          <p:nvPr/>
        </p:nvSpPr>
        <p:spPr>
          <a:xfrm>
            <a:off x="5065546" y="3620714"/>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nvGrpSpPr>
          <p:cNvPr id="164" name="Group 163">
            <a:extLst>
              <a:ext uri="{FF2B5EF4-FFF2-40B4-BE49-F238E27FC236}">
                <a16:creationId xmlns:a16="http://schemas.microsoft.com/office/drawing/2014/main" id="{7EC183A6-5C98-4A4B-AC6B-01B3FAA09969}"/>
              </a:ext>
            </a:extLst>
          </p:cNvPr>
          <p:cNvGrpSpPr/>
          <p:nvPr/>
        </p:nvGrpSpPr>
        <p:grpSpPr>
          <a:xfrm>
            <a:off x="4184792" y="2672408"/>
            <a:ext cx="1170511" cy="1294662"/>
            <a:chOff x="2744572" y="1831800"/>
            <a:chExt cx="2888072" cy="3194399"/>
          </a:xfrm>
          <a:solidFill>
            <a:schemeClr val="bg1"/>
          </a:solidFill>
        </p:grpSpPr>
        <p:sp>
          <p:nvSpPr>
            <p:cNvPr id="165"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6"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21" name="TextBox 20">
            <a:extLst>
              <a:ext uri="{FF2B5EF4-FFF2-40B4-BE49-F238E27FC236}">
                <a16:creationId xmlns:a16="http://schemas.microsoft.com/office/drawing/2014/main" id="{C39E8DD7-859F-4040-BB78-23029D962E92}"/>
              </a:ext>
            </a:extLst>
          </p:cNvPr>
          <p:cNvSpPr txBox="1"/>
          <p:nvPr/>
        </p:nvSpPr>
        <p:spPr>
          <a:xfrm>
            <a:off x="5991225" y="2411798"/>
            <a:ext cx="6096000" cy="1815882"/>
          </a:xfrm>
          <a:prstGeom prst="rect">
            <a:avLst/>
          </a:prstGeom>
          <a:noFill/>
        </p:spPr>
        <p:txBody>
          <a:bodyPr wrap="square">
            <a:spAutoFit/>
          </a:bodyPr>
          <a:lstStyle/>
          <a:p>
            <a:r>
              <a:rPr lang="en-IN" sz="2800" b="1" dirty="0">
                <a:solidFill>
                  <a:schemeClr val="bg1"/>
                </a:solidFill>
              </a:rPr>
              <a:t>1. Sanjay kumar(99220040190)</a:t>
            </a:r>
          </a:p>
          <a:p>
            <a:r>
              <a:rPr lang="en-IN" sz="2800" b="1" dirty="0">
                <a:solidFill>
                  <a:schemeClr val="bg1"/>
                </a:solidFill>
              </a:rPr>
              <a:t>2. Ravi kumar(99220040181)</a:t>
            </a:r>
          </a:p>
          <a:p>
            <a:r>
              <a:rPr lang="en-IN" sz="2800" b="1" dirty="0">
                <a:solidFill>
                  <a:schemeClr val="bg1"/>
                </a:solidFill>
              </a:rPr>
              <a:t>3. Gopal kumar(99220040063)</a:t>
            </a:r>
          </a:p>
          <a:p>
            <a:r>
              <a:rPr lang="en-IN" sz="2800" b="1" dirty="0">
                <a:solidFill>
                  <a:schemeClr val="bg1"/>
                </a:solidFill>
              </a:rPr>
              <a:t>4. </a:t>
            </a:r>
            <a:r>
              <a:rPr lang="en-IN" sz="2800" b="1" dirty="0" err="1">
                <a:solidFill>
                  <a:schemeClr val="bg1"/>
                </a:solidFill>
              </a:rPr>
              <a:t>A.Lokesh</a:t>
            </a:r>
            <a:r>
              <a:rPr lang="en-IN" sz="2800" b="1" dirty="0">
                <a:solidFill>
                  <a:schemeClr val="bg1"/>
                </a:solidFill>
              </a:rPr>
              <a:t>(99220040236)</a:t>
            </a:r>
          </a:p>
        </p:txBody>
      </p:sp>
    </p:spTree>
    <p:extLst>
      <p:ext uri="{BB962C8B-B14F-4D97-AF65-F5344CB8AC3E}">
        <p14:creationId xmlns:p14="http://schemas.microsoft.com/office/powerpoint/2010/main" val="97645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AC680-1E1C-483E-BE16-FCCFDDA4A17A}"/>
              </a:ext>
            </a:extLst>
          </p:cNvPr>
          <p:cNvSpPr txBox="1"/>
          <p:nvPr/>
        </p:nvSpPr>
        <p:spPr>
          <a:xfrm>
            <a:off x="5063810" y="133497"/>
            <a:ext cx="5799401" cy="1323439"/>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WHAT IS SOCIAL MEDIA INFLUNCER</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36C652-820D-4509-80F9-8B384DE667FB}"/>
              </a:ext>
            </a:extLst>
          </p:cNvPr>
          <p:cNvSpPr txBox="1"/>
          <p:nvPr/>
        </p:nvSpPr>
        <p:spPr>
          <a:xfrm>
            <a:off x="4806635" y="1461524"/>
            <a:ext cx="6823390" cy="5262979"/>
          </a:xfrm>
          <a:prstGeom prst="rect">
            <a:avLst/>
          </a:prstGeom>
          <a:noFill/>
        </p:spPr>
        <p:txBody>
          <a:bodyPr wrap="square" rtlCol="0" anchor="ctr">
            <a:spAutoFit/>
          </a:bodyPr>
          <a:lstStyle/>
          <a:p>
            <a:pPr algn="just"/>
            <a:r>
              <a:rPr lang="en-US" altLang="ko-KR" sz="2800" dirty="0">
                <a:solidFill>
                  <a:schemeClr val="bg1"/>
                </a:solidFill>
                <a:cs typeface="Arial" pitchFamily="34" charset="0"/>
              </a:rPr>
              <a:t>A social media influencer is an individual who has established credibility and a large and engaged following on one or more social media platforms. These influencers have the ability to impact the opinions, attitudes, and purchasing decisions of their followers due to their perceived expertise, authenticity, and relatability within a particular niche or industry. Social media influencers are often seen as thought leaders or trendsetters in their respective areas.</a:t>
            </a:r>
          </a:p>
        </p:txBody>
      </p:sp>
    </p:spTree>
    <p:extLst>
      <p:ext uri="{BB962C8B-B14F-4D97-AF65-F5344CB8AC3E}">
        <p14:creationId xmlns:p14="http://schemas.microsoft.com/office/powerpoint/2010/main" val="417915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AC680-1E1C-483E-BE16-FCCFDDA4A17A}"/>
              </a:ext>
            </a:extLst>
          </p:cNvPr>
          <p:cNvSpPr txBox="1"/>
          <p:nvPr/>
        </p:nvSpPr>
        <p:spPr>
          <a:xfrm>
            <a:off x="5082860" y="161540"/>
            <a:ext cx="5799401" cy="707886"/>
          </a:xfrm>
          <a:prstGeom prst="rect">
            <a:avLst/>
          </a:prstGeom>
          <a:noFill/>
        </p:spPr>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1F36C652-820D-4509-80F9-8B384DE667FB}"/>
              </a:ext>
            </a:extLst>
          </p:cNvPr>
          <p:cNvSpPr txBox="1"/>
          <p:nvPr/>
        </p:nvSpPr>
        <p:spPr>
          <a:xfrm>
            <a:off x="4816160" y="1238758"/>
            <a:ext cx="7166290" cy="5632311"/>
          </a:xfrm>
          <a:prstGeom prst="rect">
            <a:avLst/>
          </a:prstGeom>
          <a:noFill/>
        </p:spPr>
        <p:txBody>
          <a:bodyPr wrap="square" rtlCol="0" anchor="ctr">
            <a:spAutoFit/>
          </a:bodyPr>
          <a:lstStyle/>
          <a:p>
            <a:pPr algn="just"/>
            <a:r>
              <a:rPr lang="en-US" altLang="ko-KR" sz="2400" dirty="0">
                <a:solidFill>
                  <a:schemeClr val="bg1"/>
                </a:solidFill>
                <a:cs typeface="Arial" pitchFamily="34" charset="0"/>
              </a:rPr>
              <a:t>Predicting social media influencers involves using data analysis and machine learning to identify individuals who have the potential to become influential on platforms like Instagram, YouTube, or </a:t>
            </a:r>
            <a:r>
              <a:rPr lang="en-US" altLang="ko-KR" sz="2400" dirty="0" err="1">
                <a:solidFill>
                  <a:schemeClr val="bg1"/>
                </a:solidFill>
                <a:cs typeface="Arial" pitchFamily="34" charset="0"/>
              </a:rPr>
              <a:t>TikTok</a:t>
            </a:r>
            <a:r>
              <a:rPr lang="en-US" altLang="ko-KR" sz="2400" dirty="0">
                <a:solidFill>
                  <a:schemeClr val="bg1"/>
                </a:solidFill>
                <a:cs typeface="Arial" pitchFamily="34" charset="0"/>
              </a:rPr>
              <a:t>. We consider factors like follower count, engagement, content quality, posting consistency, and personality to make these predictions. By using machine learning models, we assign predictive scores to potential influencers, allowing brands and individuals to make informed decisions for their social media strategies. This process is dynamic and continuously monitored, as influencers' potential can change over time. In this presentation, we'll explore the methods and benefits of predicting social media influencers with real-life case studies.</a:t>
            </a:r>
          </a:p>
        </p:txBody>
      </p:sp>
    </p:spTree>
    <p:extLst>
      <p:ext uri="{BB962C8B-B14F-4D97-AF65-F5344CB8AC3E}">
        <p14:creationId xmlns:p14="http://schemas.microsoft.com/office/powerpoint/2010/main" val="57409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625259"/>
            <a:ext cx="11573197" cy="724247"/>
          </a:xfrm>
        </p:spPr>
        <p:txBody>
          <a:bodyPr/>
          <a:lstStyle/>
          <a:p>
            <a:r>
              <a:rPr lang="en-US" sz="4000" b="1" dirty="0">
                <a:latin typeface="Times New Roman" panose="02020603050405020304" pitchFamily="18" charset="0"/>
                <a:cs typeface="Times New Roman" panose="02020603050405020304" pitchFamily="18" charset="0"/>
              </a:rPr>
              <a:t>TYPES OF INFLUENCERS </a:t>
            </a:r>
            <a:endParaRPr lang="en-IN" sz="4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4524315"/>
          </a:xfrm>
          <a:prstGeom prst="rect">
            <a:avLst/>
          </a:prstGeom>
          <a:noFill/>
        </p:spPr>
        <p:txBody>
          <a:bodyPr wrap="square">
            <a:spAutoFit/>
          </a:bodyPr>
          <a:lstStyle/>
          <a:p>
            <a:pPr marL="342900" indent="-342900" algn="just"/>
            <a:r>
              <a:rPr lang="en-US" b="0" i="0" dirty="0">
                <a:solidFill>
                  <a:srgbClr val="374151"/>
                </a:solidFill>
                <a:effectLst/>
                <a:latin typeface="Söhne"/>
              </a:rPr>
              <a:t>1.Mega-influencers(1M+ followers):-</a:t>
            </a:r>
            <a:r>
              <a:rPr lang="en-US" dirty="0"/>
              <a:t> While mega-influencers offer incredible reach, studies have found that the rate of engagement decreases as the influencer’s total follower count rises. For </a:t>
            </a:r>
            <a:r>
              <a:rPr lang="en-US" dirty="0" err="1"/>
              <a:t>Instagram</a:t>
            </a:r>
            <a:r>
              <a:rPr lang="en-US" dirty="0"/>
              <a:t> influencers with more than 10 million followers, the engagement rate is only. </a:t>
            </a:r>
          </a:p>
          <a:p>
            <a:pPr algn="just"/>
            <a:r>
              <a:rPr lang="en-US" dirty="0">
                <a:hlinkClick r:id="rId2" tooltip="1.6 percent"/>
              </a:rPr>
              <a:t>1.6 percent</a:t>
            </a:r>
            <a:r>
              <a:rPr lang="en-US" dirty="0"/>
              <a:t>.</a:t>
            </a:r>
            <a:endParaRPr lang="en-US" sz="1800" b="0" i="0" dirty="0">
              <a:solidFill>
                <a:srgbClr val="374151"/>
              </a:solidFill>
              <a:effectLst/>
              <a:latin typeface="Söhne"/>
            </a:endParaRPr>
          </a:p>
          <a:p>
            <a:pPr algn="just"/>
            <a:r>
              <a:rPr lang="en-US" dirty="0">
                <a:solidFill>
                  <a:srgbClr val="374151"/>
                </a:solidFill>
                <a:latin typeface="Söhne"/>
              </a:rPr>
              <a:t>2.Macro-influencers(100k-1M followers):-</a:t>
            </a:r>
            <a:r>
              <a:rPr lang="en-US" dirty="0"/>
              <a:t>  Macro-influencer content is typically more professional-looking than what brands find with micro- or </a:t>
            </a:r>
            <a:r>
              <a:rPr lang="en-US" dirty="0" err="1"/>
              <a:t>nano</a:t>
            </a:r>
            <a:r>
              <a:rPr lang="en-US" dirty="0"/>
              <a:t>-influencers. Some brands may find this to be a better fit for their audience and goals.</a:t>
            </a:r>
          </a:p>
          <a:p>
            <a:pPr algn="just"/>
            <a:endParaRPr lang="en-US" dirty="0">
              <a:solidFill>
                <a:srgbClr val="374151"/>
              </a:solidFill>
              <a:latin typeface="Söhne"/>
            </a:endParaRPr>
          </a:p>
          <a:p>
            <a:pPr algn="just"/>
            <a:r>
              <a:rPr lang="en-US" sz="1800" b="0" i="0" dirty="0">
                <a:solidFill>
                  <a:srgbClr val="374151"/>
                </a:solidFill>
                <a:effectLst/>
                <a:latin typeface="Söhne"/>
              </a:rPr>
              <a:t>3.micro-influencers(1k-100k followers):-</a:t>
            </a:r>
            <a:r>
              <a:rPr lang="en-US" dirty="0"/>
              <a:t> Content from micro-influencers is less polished but may feel more authentic than content from macro- or mega-influencers. This may influence the amount of success a brand experiences with influencers marketing, depending on business goals.</a:t>
            </a:r>
          </a:p>
          <a:p>
            <a:pPr algn="just"/>
            <a:endParaRPr lang="en-US" sz="1800" b="0" i="0" dirty="0">
              <a:solidFill>
                <a:srgbClr val="374151"/>
              </a:solidFill>
              <a:effectLst/>
              <a:latin typeface="Söhne"/>
            </a:endParaRPr>
          </a:p>
          <a:p>
            <a:pPr algn="just"/>
            <a:r>
              <a:rPr lang="en-US" dirty="0">
                <a:solidFill>
                  <a:srgbClr val="374151"/>
                </a:solidFill>
                <a:latin typeface="Söhne"/>
              </a:rPr>
              <a:t>4.nano-influencers</a:t>
            </a:r>
            <a:r>
              <a:rPr lang="en-US" sz="1800" b="0" i="0" dirty="0">
                <a:solidFill>
                  <a:srgbClr val="374151"/>
                </a:solidFill>
                <a:effectLst/>
                <a:latin typeface="Söhne"/>
              </a:rPr>
              <a:t>(&lt;1k followers):-</a:t>
            </a:r>
            <a:r>
              <a:rPr lang="en-US" dirty="0"/>
              <a:t> </a:t>
            </a:r>
            <a:r>
              <a:rPr lang="en-US" dirty="0" err="1"/>
              <a:t>Nano</a:t>
            </a:r>
            <a:r>
              <a:rPr lang="en-US" dirty="0"/>
              <a:t>-influencers are much more cost-effective than their higher-ups, so brands with limited resources may want to start at this level of influencer marketing. Some </a:t>
            </a:r>
            <a:r>
              <a:rPr lang="en-US" dirty="0" err="1"/>
              <a:t>nano</a:t>
            </a:r>
            <a:r>
              <a:rPr lang="en-US" dirty="0"/>
              <a:t>-influencers don’t even charge brands, as they are building their following and partnerships with brands.</a:t>
            </a:r>
          </a:p>
          <a:p>
            <a:pPr algn="just"/>
            <a:endParaRPr lang="en-US" sz="1800" b="0" i="0" dirty="0">
              <a:solidFill>
                <a:srgbClr val="374151"/>
              </a:solidFill>
              <a:effectLst/>
              <a:latin typeface="Söhne"/>
            </a:endParaRPr>
          </a:p>
        </p:txBody>
      </p:sp>
    </p:spTree>
    <p:extLst>
      <p:ext uri="{BB962C8B-B14F-4D97-AF65-F5344CB8AC3E}">
        <p14:creationId xmlns:p14="http://schemas.microsoft.com/office/powerpoint/2010/main" val="14107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625259"/>
            <a:ext cx="11573197" cy="724247"/>
          </a:xfrm>
        </p:spPr>
        <p:txBody>
          <a:bodyPr/>
          <a:lstStyle/>
          <a:p>
            <a:r>
              <a:rPr lang="en-US" sz="4000" b="1" dirty="0">
                <a:latin typeface="Times New Roman" panose="02020603050405020304" pitchFamily="18" charset="0"/>
                <a:cs typeface="Times New Roman" panose="02020603050405020304" pitchFamily="18" charset="0"/>
              </a:rPr>
              <a:t>Flow of Social Media Influencer Prediction</a:t>
            </a:r>
          </a:p>
        </p:txBody>
      </p:sp>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3970318"/>
          </a:xfrm>
          <a:prstGeom prst="rect">
            <a:avLst/>
          </a:prstGeom>
          <a:noFill/>
        </p:spPr>
        <p:txBody>
          <a:bodyPr wrap="square">
            <a:spAutoFit/>
          </a:bodyPr>
          <a:lstStyle/>
          <a:p>
            <a:pPr marL="342900" indent="-342900" algn="just"/>
            <a:endParaRPr lang="en-US" b="0" i="0" dirty="0">
              <a:effectLst/>
              <a:latin typeface="Söhne"/>
            </a:endParaRPr>
          </a:p>
          <a:p>
            <a:pPr marL="342900" indent="-342900" algn="just"/>
            <a:r>
              <a:rPr lang="en-US" b="1" i="0" dirty="0">
                <a:effectLst/>
                <a:latin typeface="Söhne"/>
              </a:rPr>
              <a:t>1. Data Collection</a:t>
            </a:r>
          </a:p>
          <a:p>
            <a:pPr marL="342900" indent="-342900" algn="just"/>
            <a:r>
              <a:rPr lang="en-US" b="0" i="0" dirty="0">
                <a:effectLst/>
                <a:latin typeface="Söhne"/>
              </a:rPr>
              <a:t>   - Gather data on potential influencers, including follower count, engagement metrics, posting frequency, and content quality.</a:t>
            </a:r>
          </a:p>
          <a:p>
            <a:pPr marL="342900" indent="-342900" algn="just"/>
            <a:endParaRPr lang="en-US" b="0" i="0" dirty="0">
              <a:effectLst/>
              <a:latin typeface="Söhne"/>
            </a:endParaRPr>
          </a:p>
          <a:p>
            <a:pPr marL="342900" indent="-342900" algn="just"/>
            <a:r>
              <a:rPr lang="en-US" b="1" i="0" dirty="0">
                <a:effectLst/>
                <a:latin typeface="Söhne"/>
              </a:rPr>
              <a:t>2. Data Analysis</a:t>
            </a:r>
          </a:p>
          <a:p>
            <a:pPr marL="342900" indent="-342900" algn="just"/>
            <a:r>
              <a:rPr lang="en-US" b="0" i="0" dirty="0">
                <a:effectLst/>
                <a:latin typeface="Söhne"/>
              </a:rPr>
              <a:t>   - Analyze the collected data to identify patterns and trends.</a:t>
            </a:r>
          </a:p>
          <a:p>
            <a:pPr marL="342900" indent="-342900" algn="just"/>
            <a:endParaRPr lang="en-US" b="0" i="0" dirty="0">
              <a:effectLst/>
              <a:latin typeface="Söhne"/>
            </a:endParaRPr>
          </a:p>
          <a:p>
            <a:pPr marL="342900" indent="-342900" algn="just"/>
            <a:r>
              <a:rPr lang="en-US" b="1" i="0" dirty="0">
                <a:effectLst/>
                <a:latin typeface="Söhne"/>
              </a:rPr>
              <a:t>3. Feature Selection</a:t>
            </a:r>
          </a:p>
          <a:p>
            <a:pPr marL="342900" indent="-342900" algn="just"/>
            <a:r>
              <a:rPr lang="en-US" b="0" i="0" dirty="0">
                <a:effectLst/>
                <a:latin typeface="Söhne"/>
              </a:rPr>
              <a:t>   - Choose relevant factors, such as follower count, engagement rate, and niche, to use in the prediction model.</a:t>
            </a:r>
          </a:p>
          <a:p>
            <a:pPr marL="342900" indent="-342900" algn="just"/>
            <a:endParaRPr lang="en-US" b="0" i="0" dirty="0">
              <a:effectLst/>
              <a:latin typeface="Söhne"/>
            </a:endParaRPr>
          </a:p>
          <a:p>
            <a:pPr marL="342900" indent="-342900" algn="just"/>
            <a:r>
              <a:rPr lang="en-US" b="1" i="0" dirty="0">
                <a:effectLst/>
                <a:latin typeface="Söhne"/>
              </a:rPr>
              <a:t>4. Machine Learning Model</a:t>
            </a:r>
          </a:p>
          <a:p>
            <a:pPr marL="342900" indent="-342900" algn="just"/>
            <a:r>
              <a:rPr lang="en-US" b="0" i="0" dirty="0">
                <a:effectLst/>
                <a:latin typeface="Söhne"/>
              </a:rPr>
              <a:t>   - Build a predictive model using machine learning algorithms.</a:t>
            </a:r>
          </a:p>
          <a:p>
            <a:pPr marL="342900" indent="-342900" algn="just"/>
            <a:endParaRPr lang="en-US" b="0" i="0" dirty="0">
              <a:effectLst/>
              <a:latin typeface="Söhne"/>
            </a:endParaRPr>
          </a:p>
        </p:txBody>
      </p:sp>
    </p:spTree>
    <p:extLst>
      <p:ext uri="{BB962C8B-B14F-4D97-AF65-F5344CB8AC3E}">
        <p14:creationId xmlns:p14="http://schemas.microsoft.com/office/powerpoint/2010/main" val="185633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4524315"/>
          </a:xfrm>
          <a:prstGeom prst="rect">
            <a:avLst/>
          </a:prstGeom>
          <a:noFill/>
        </p:spPr>
        <p:txBody>
          <a:bodyPr wrap="square">
            <a:spAutoFit/>
          </a:bodyPr>
          <a:lstStyle/>
          <a:p>
            <a:pPr marL="342900" indent="-342900" algn="just"/>
            <a:r>
              <a:rPr lang="en-US" sz="2400" b="1" i="0" dirty="0">
                <a:effectLst/>
                <a:latin typeface="Söhne"/>
              </a:rPr>
              <a:t>5. Predictive Scoring</a:t>
            </a:r>
          </a:p>
          <a:p>
            <a:pPr marL="342900" indent="-342900" algn="just"/>
            <a:r>
              <a:rPr lang="en-US" sz="2400" b="0" i="0" dirty="0">
                <a:effectLst/>
                <a:latin typeface="Söhne"/>
              </a:rPr>
              <a:t>   - Assign predictive scores to potential influencers based on the model's analysis.</a:t>
            </a:r>
          </a:p>
          <a:p>
            <a:pPr marL="342900" indent="-342900" algn="just"/>
            <a:endParaRPr lang="en-US" sz="2400" b="0" i="0" dirty="0">
              <a:effectLst/>
              <a:latin typeface="Söhne"/>
            </a:endParaRPr>
          </a:p>
          <a:p>
            <a:pPr marL="342900" indent="-342900" algn="just"/>
            <a:r>
              <a:rPr lang="en-US" sz="2400" b="1" i="0" dirty="0">
                <a:effectLst/>
                <a:latin typeface="Söhne"/>
              </a:rPr>
              <a:t>6. Refinement and Monitoring</a:t>
            </a:r>
          </a:p>
          <a:p>
            <a:pPr marL="342900" indent="-342900" algn="just"/>
            <a:r>
              <a:rPr lang="en-US" sz="2400" b="0" i="0" dirty="0">
                <a:effectLst/>
                <a:latin typeface="Söhne"/>
              </a:rPr>
              <a:t>   - Continuously update and refine predictions as influencers' data and performance change over time.</a:t>
            </a:r>
          </a:p>
          <a:p>
            <a:pPr marL="342900" indent="-342900" algn="just"/>
            <a:endParaRPr lang="en-US" sz="2400" b="0" i="0" dirty="0">
              <a:effectLst/>
              <a:latin typeface="Söhne"/>
            </a:endParaRPr>
          </a:p>
          <a:p>
            <a:pPr marL="342900" indent="-342900" algn="just"/>
            <a:r>
              <a:rPr lang="en-US" sz="2400" b="1" i="0" dirty="0">
                <a:effectLst/>
                <a:latin typeface="Söhne"/>
              </a:rPr>
              <a:t>7. Case Studies</a:t>
            </a:r>
          </a:p>
          <a:p>
            <a:pPr marL="342900" indent="-342900" algn="just"/>
            <a:r>
              <a:rPr lang="en-US" sz="2400" b="0" i="0" dirty="0">
                <a:effectLst/>
                <a:latin typeface="Söhne"/>
              </a:rPr>
              <a:t>   - Present case studies to showcase the accuracy and effectiveness of the prediction model.</a:t>
            </a:r>
          </a:p>
          <a:p>
            <a:pPr marL="342900" indent="-342900" algn="just"/>
            <a:endParaRPr lang="en-US" sz="2400" b="0" i="0" dirty="0">
              <a:effectLst/>
              <a:latin typeface="Söhne"/>
            </a:endParaRPr>
          </a:p>
          <a:p>
            <a:pPr marL="342900" indent="-342900" algn="just"/>
            <a:endParaRPr lang="en-US" sz="2400" b="0" i="0" dirty="0">
              <a:effectLst/>
              <a:latin typeface="Söhne"/>
            </a:endParaRPr>
          </a:p>
        </p:txBody>
      </p:sp>
    </p:spTree>
    <p:extLst>
      <p:ext uri="{BB962C8B-B14F-4D97-AF65-F5344CB8AC3E}">
        <p14:creationId xmlns:p14="http://schemas.microsoft.com/office/powerpoint/2010/main" val="217052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625259"/>
            <a:ext cx="11573197" cy="724247"/>
          </a:xfrm>
        </p:spPr>
        <p:txBody>
          <a:bodyPr/>
          <a:lstStyle/>
          <a:p>
            <a:r>
              <a:rPr lang="en-US" sz="4000" b="1" dirty="0">
                <a:latin typeface="Times New Roman" panose="02020603050405020304" pitchFamily="18" charset="0"/>
                <a:cs typeface="Times New Roman" panose="02020603050405020304" pitchFamily="18" charset="0"/>
              </a:rPr>
              <a:t>Key characteristics of social media influencers </a:t>
            </a:r>
            <a:endParaRPr lang="en-IN" sz="4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4031873"/>
          </a:xfrm>
          <a:prstGeom prst="rect">
            <a:avLst/>
          </a:prstGeom>
          <a:noFill/>
        </p:spPr>
        <p:txBody>
          <a:bodyPr wrap="square">
            <a:spAutoFit/>
          </a:bodyPr>
          <a:lstStyle/>
          <a:p>
            <a:pPr algn="just"/>
            <a:r>
              <a:rPr lang="en-US" sz="1800" b="1" i="0" dirty="0">
                <a:effectLst/>
                <a:latin typeface="Söhne"/>
              </a:rPr>
              <a:t>1.Large and Engaged Following:</a:t>
            </a:r>
            <a:r>
              <a:rPr lang="en-US" sz="1800" b="0" i="0" dirty="0">
                <a:solidFill>
                  <a:srgbClr val="374151"/>
                </a:solidFill>
                <a:effectLst/>
                <a:latin typeface="Söhne"/>
              </a:rPr>
              <a:t> Influencers typically have a significant number of followers on platforms like Instagram, YouTube, </a:t>
            </a:r>
            <a:r>
              <a:rPr lang="en-US" sz="1800" b="0" i="0" dirty="0" err="1">
                <a:solidFill>
                  <a:srgbClr val="374151"/>
                </a:solidFill>
                <a:effectLst/>
                <a:latin typeface="Söhne"/>
              </a:rPr>
              <a:t>TikTok</a:t>
            </a:r>
            <a:r>
              <a:rPr lang="en-US" sz="1800" b="0" i="0" dirty="0">
                <a:solidFill>
                  <a:srgbClr val="374151"/>
                </a:solidFill>
                <a:effectLst/>
                <a:latin typeface="Söhne"/>
              </a:rPr>
              <a:t>, Twitter, or Facebook. The size of their following can vary widely, but what's crucial is the level of engagement and interaction they have with their audience.</a:t>
            </a:r>
          </a:p>
          <a:p>
            <a:pPr algn="just"/>
            <a:endParaRPr lang="en-US" sz="1800" b="0" i="0" dirty="0">
              <a:solidFill>
                <a:srgbClr val="374151"/>
              </a:solidFill>
              <a:effectLst/>
              <a:latin typeface="Söhne"/>
            </a:endParaRPr>
          </a:p>
          <a:p>
            <a:pPr algn="just"/>
            <a:r>
              <a:rPr lang="en-US" sz="1800" b="1" i="0" dirty="0">
                <a:effectLst/>
                <a:latin typeface="Söhne"/>
              </a:rPr>
              <a:t>2.Authenticity:</a:t>
            </a:r>
            <a:r>
              <a:rPr lang="en-US" sz="1800" b="0" i="0" dirty="0">
                <a:solidFill>
                  <a:srgbClr val="374151"/>
                </a:solidFill>
                <a:effectLst/>
                <a:latin typeface="Söhne"/>
              </a:rPr>
              <a:t> Many successful influencers are known for their authenticity and transparency. They build trust with their followers by being genuine, relatable, and honest in their content.</a:t>
            </a:r>
          </a:p>
          <a:p>
            <a:pPr algn="just"/>
            <a:endParaRPr lang="en-US" sz="1800" b="0" i="0" dirty="0">
              <a:solidFill>
                <a:srgbClr val="374151"/>
              </a:solidFill>
              <a:effectLst/>
              <a:latin typeface="Söhne"/>
            </a:endParaRPr>
          </a:p>
          <a:p>
            <a:pPr algn="just"/>
            <a:r>
              <a:rPr lang="en-US" sz="1900" b="1" i="0" dirty="0">
                <a:effectLst/>
                <a:latin typeface="Söhne"/>
              </a:rPr>
              <a:t>3.Content Creation:</a:t>
            </a:r>
            <a:r>
              <a:rPr lang="en-US" sz="1900" b="0" i="0" dirty="0">
                <a:solidFill>
                  <a:srgbClr val="374151"/>
                </a:solidFill>
                <a:effectLst/>
                <a:latin typeface="Söhne"/>
              </a:rPr>
              <a:t> Influencers regularly create and share content that resonates with     their audience. This content can include posts, videos, photos, blog articles, and more. The quality and creativity of their content are key to their success.</a:t>
            </a:r>
          </a:p>
          <a:p>
            <a:pPr algn="just"/>
            <a:endParaRPr lang="en-US" sz="1900" b="0" i="0" dirty="0">
              <a:solidFill>
                <a:srgbClr val="374151"/>
              </a:solidFill>
              <a:effectLst/>
              <a:latin typeface="Söhne"/>
            </a:endParaRPr>
          </a:p>
          <a:p>
            <a:pPr algn="just"/>
            <a:r>
              <a:rPr lang="en-US" sz="1800" b="1" i="0" dirty="0">
                <a:effectLst/>
                <a:latin typeface="Söhne"/>
              </a:rPr>
              <a:t>4.Influence and Impact:</a:t>
            </a:r>
            <a:r>
              <a:rPr lang="en-US" sz="1800" b="0" i="0" dirty="0">
                <a:solidFill>
                  <a:srgbClr val="374151"/>
                </a:solidFill>
                <a:effectLst/>
                <a:latin typeface="Söhne"/>
              </a:rPr>
              <a:t> Influencers have the power to influence the opinions, behaviors, and purchasing decisions of their followers. Brands often collaborate with influencers to promote products, services, or causes to their target audience.</a:t>
            </a:r>
            <a:endParaRPr lang="en-IN" sz="1800" dirty="0"/>
          </a:p>
        </p:txBody>
      </p:sp>
    </p:spTree>
    <p:extLst>
      <p:ext uri="{BB962C8B-B14F-4D97-AF65-F5344CB8AC3E}">
        <p14:creationId xmlns:p14="http://schemas.microsoft.com/office/powerpoint/2010/main" val="14107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id="{4892219E-E86E-4BBB-B737-598D05B57BE2}"/>
              </a:ext>
            </a:extLst>
          </p:cNvPr>
          <p:cNvSpPr>
            <a:spLocks noGrp="1"/>
          </p:cNvSpPr>
          <p:nvPr>
            <p:ph type="body" sz="quarter" idx="10"/>
          </p:nvPr>
        </p:nvSpPr>
        <p:spPr>
          <a:xfrm>
            <a:off x="309401" y="625259"/>
            <a:ext cx="11573197" cy="724247"/>
          </a:xfrm>
        </p:spPr>
        <p:txBody>
          <a:bodyPr/>
          <a:lstStyle/>
          <a:p>
            <a:r>
              <a:rPr lang="en-US" sz="4000" b="1" dirty="0">
                <a:latin typeface="Times New Roman" panose="02020603050405020304" pitchFamily="18" charset="0"/>
                <a:cs typeface="Times New Roman" panose="02020603050405020304" pitchFamily="18" charset="0"/>
              </a:rPr>
              <a:t>Role of social media influencer</a:t>
            </a:r>
            <a:endParaRPr lang="en-IN" sz="4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E0A5130-AEC2-4577-A3F0-22DBC8203111}"/>
              </a:ext>
            </a:extLst>
          </p:cNvPr>
          <p:cNvSpPr txBox="1"/>
          <p:nvPr/>
        </p:nvSpPr>
        <p:spPr>
          <a:xfrm>
            <a:off x="828835" y="1946747"/>
            <a:ext cx="11053763" cy="3693319"/>
          </a:xfrm>
          <a:prstGeom prst="rect">
            <a:avLst/>
          </a:prstGeom>
          <a:noFill/>
        </p:spPr>
        <p:txBody>
          <a:bodyPr wrap="square">
            <a:spAutoFit/>
          </a:bodyPr>
          <a:lstStyle/>
          <a:p>
            <a:pPr algn="just"/>
            <a:r>
              <a:rPr lang="en-US" dirty="0">
                <a:latin typeface="Söhne"/>
              </a:rPr>
              <a:t>I</a:t>
            </a:r>
            <a:r>
              <a:rPr lang="en-US" b="0" i="0" dirty="0">
                <a:effectLst/>
                <a:latin typeface="Söhne"/>
              </a:rPr>
              <a:t>nfluencers play a pivotal role in social media marketing by acting as intermediaries between brands and their target audience. Their role involves several key aspects:</a:t>
            </a:r>
          </a:p>
          <a:p>
            <a:pPr algn="just"/>
            <a:endParaRPr lang="en-US" b="0" i="0" dirty="0">
              <a:effectLst/>
              <a:latin typeface="Söhne"/>
            </a:endParaRPr>
          </a:p>
          <a:p>
            <a:pPr algn="just">
              <a:buFont typeface="+mj-lt"/>
              <a:buAutoNum type="arabicPeriod"/>
            </a:pPr>
            <a:r>
              <a:rPr lang="en-US" b="1" i="0" dirty="0">
                <a:effectLst/>
                <a:latin typeface="Söhne"/>
              </a:rPr>
              <a:t>Content Creation:</a:t>
            </a:r>
            <a:r>
              <a:rPr lang="en-US" b="0" i="0" dirty="0">
                <a:effectLst/>
                <a:latin typeface="Söhne"/>
              </a:rPr>
              <a:t> Influencers are skilled content creators. They produce high-quality and engaging content, whether it's in the form of Instagram posts, YouTube videos, tweets, or blog articles. This content is often tailored to resonate with their specific niche or audience.</a:t>
            </a:r>
          </a:p>
          <a:p>
            <a:pPr algn="just">
              <a:buFont typeface="+mj-lt"/>
              <a:buAutoNum type="arabicPeriod"/>
            </a:pPr>
            <a:endParaRPr lang="en-US" b="0" i="0" dirty="0">
              <a:effectLst/>
              <a:latin typeface="Söhne"/>
            </a:endParaRPr>
          </a:p>
          <a:p>
            <a:pPr algn="just">
              <a:buFont typeface="+mj-lt"/>
              <a:buAutoNum type="arabicPeriod"/>
            </a:pPr>
            <a:r>
              <a:rPr lang="en-US" b="1" i="0" dirty="0">
                <a:effectLst/>
                <a:latin typeface="Söhne"/>
              </a:rPr>
              <a:t>Audience Engagement:</a:t>
            </a:r>
            <a:r>
              <a:rPr lang="en-US" b="0" i="0" dirty="0">
                <a:effectLst/>
                <a:latin typeface="Söhne"/>
              </a:rPr>
              <a:t> One of the central roles of influencers is to engage with their followers. They respond to comments, answer questions, and facilitate discussions, creating a sense of community and trust.</a:t>
            </a:r>
          </a:p>
          <a:p>
            <a:pPr algn="just">
              <a:buFont typeface="+mj-lt"/>
              <a:buAutoNum type="arabicPeriod"/>
            </a:pPr>
            <a:endParaRPr lang="en-US" b="0" i="0" dirty="0">
              <a:effectLst/>
              <a:latin typeface="Söhne"/>
            </a:endParaRPr>
          </a:p>
          <a:p>
            <a:pPr algn="just">
              <a:buFont typeface="+mj-lt"/>
              <a:buAutoNum type="arabicPeriod"/>
            </a:pPr>
            <a:r>
              <a:rPr lang="en-US" b="1" i="0" dirty="0">
                <a:effectLst/>
                <a:latin typeface="Söhne"/>
              </a:rPr>
              <a:t>Authentic Recommendations:</a:t>
            </a:r>
            <a:r>
              <a:rPr lang="en-US" b="0" i="0" dirty="0">
                <a:effectLst/>
                <a:latin typeface="Söhne"/>
              </a:rPr>
              <a:t> Influencers provide authentic recommendations and reviews of products or services. Their followers trust their opinions and are more likely to consider a purchase based on an influencer's endorsement</a:t>
            </a:r>
          </a:p>
        </p:txBody>
      </p:sp>
    </p:spTree>
    <p:extLst>
      <p:ext uri="{BB962C8B-B14F-4D97-AF65-F5344CB8AC3E}">
        <p14:creationId xmlns:p14="http://schemas.microsoft.com/office/powerpoint/2010/main" val="14852004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3989</TotalTime>
  <Words>1356</Words>
  <Application>Microsoft Office PowerPoint</Application>
  <PresentationFormat>Widescreen</PresentationFormat>
  <Paragraphs>76</Paragraphs>
  <Slides>15</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Open Sans</vt:lpstr>
      <vt:lpstr>Söhne</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Ravi kumar</cp:lastModifiedBy>
  <cp:revision>89</cp:revision>
  <dcterms:created xsi:type="dcterms:W3CDTF">2020-01-20T05:08:25Z</dcterms:created>
  <dcterms:modified xsi:type="dcterms:W3CDTF">2023-10-25T07:54:31Z</dcterms:modified>
</cp:coreProperties>
</file>