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2F17281-A9AF-4689-957B-FA550799CF19}" type="datetimeFigureOut">
              <a:rPr lang="en-IN" smtClean="0"/>
              <a:t>05-01-2022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4497FBF-CB24-4812-B756-B499E4E7B9C3}"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85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7281-A9AF-4689-957B-FA550799CF19}"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128483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7281-A9AF-4689-957B-FA550799CF19}"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158527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7281-A9AF-4689-957B-FA550799CF19}"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368093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17281-A9AF-4689-957B-FA550799CF19}"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97FBF-CB24-4812-B756-B499E4E7B9C3}"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473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17281-A9AF-4689-957B-FA550799CF19}"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245398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17281-A9AF-4689-957B-FA550799CF19}" type="datetimeFigureOut">
              <a:rPr lang="en-IN" smtClean="0"/>
              <a:t>05-01-2022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184724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F17281-A9AF-4689-957B-FA550799CF19}" type="datetimeFigureOut">
              <a:rPr lang="en-IN" smtClean="0"/>
              <a:t>05-01-2022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268023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17281-A9AF-4689-957B-FA550799CF19}" type="datetimeFigureOut">
              <a:rPr lang="en-IN" smtClean="0"/>
              <a:t>05-01-2022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109485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17281-A9AF-4689-957B-FA550799CF19}"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230939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17281-A9AF-4689-957B-FA550799CF19}"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377353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2F17281-A9AF-4689-957B-FA550799CF19}" type="datetimeFigureOut">
              <a:rPr lang="en-IN" smtClean="0"/>
              <a:t>05-01-2022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4497FBF-CB24-4812-B756-B499E4E7B9C3}" type="slidenum">
              <a:rPr lang="en-IN" smtClean="0"/>
              <a:t>‹#›</a:t>
            </a:fld>
            <a:endParaRPr lang="en-IN"/>
          </a:p>
        </p:txBody>
      </p:sp>
    </p:spTree>
    <p:extLst>
      <p:ext uri="{BB962C8B-B14F-4D97-AF65-F5344CB8AC3E}">
        <p14:creationId xmlns:p14="http://schemas.microsoft.com/office/powerpoint/2010/main" val="709111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blogs.gartner.com/smarterwithgartner/files/2015/03/Top10TechTrends.pn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2507-913D-4332-B616-C5BAD0ED1419}"/>
              </a:ext>
            </a:extLst>
          </p:cNvPr>
          <p:cNvSpPr>
            <a:spLocks noGrp="1"/>
          </p:cNvSpPr>
          <p:nvPr>
            <p:ph type="ctrTitle"/>
          </p:nvPr>
        </p:nvSpPr>
        <p:spPr>
          <a:xfrm>
            <a:off x="1109980" y="882376"/>
            <a:ext cx="9966960" cy="2464506"/>
          </a:xfrm>
        </p:spPr>
        <p:txBody>
          <a:bodyPr>
            <a:normAutofit/>
          </a:bodyPr>
          <a:lstStyle/>
          <a:p>
            <a:r>
              <a:rPr lang="en-IN" sz="4400" dirty="0"/>
              <a:t>CAP456- Introduction to BIG DATA</a:t>
            </a:r>
          </a:p>
        </p:txBody>
      </p:sp>
      <p:sp>
        <p:nvSpPr>
          <p:cNvPr id="3" name="Subtitle 2">
            <a:extLst>
              <a:ext uri="{FF2B5EF4-FFF2-40B4-BE49-F238E27FC236}">
                <a16:creationId xmlns:a16="http://schemas.microsoft.com/office/drawing/2014/main" id="{68912FC9-4E1F-444A-B963-4379D93EAB10}"/>
              </a:ext>
            </a:extLst>
          </p:cNvPr>
          <p:cNvSpPr>
            <a:spLocks noGrp="1"/>
          </p:cNvSpPr>
          <p:nvPr>
            <p:ph type="subTitle" idx="1"/>
          </p:nvPr>
        </p:nvSpPr>
        <p:spPr>
          <a:xfrm>
            <a:off x="426127" y="3869634"/>
            <a:ext cx="11487705" cy="1388165"/>
          </a:xfrm>
        </p:spPr>
        <p:txBody>
          <a:bodyPr>
            <a:normAutofit/>
          </a:bodyPr>
          <a:lstStyle/>
          <a:p>
            <a:r>
              <a:rPr lang="en-IN" sz="3600" b="1" dirty="0">
                <a:solidFill>
                  <a:schemeClr val="tx1"/>
                </a:solidFill>
              </a:rPr>
              <a:t>UNIT II:</a:t>
            </a:r>
          </a:p>
          <a:p>
            <a:r>
              <a:rPr lang="en-IN" sz="2800" b="1" u="sng" dirty="0">
                <a:solidFill>
                  <a:schemeClr val="tx1"/>
                </a:solidFill>
              </a:rPr>
              <a:t>BUSINESS MOTIVATION AND DRIVERS FOR BIG DATA ADOPTION</a:t>
            </a:r>
          </a:p>
        </p:txBody>
      </p:sp>
    </p:spTree>
    <p:extLst>
      <p:ext uri="{BB962C8B-B14F-4D97-AF65-F5344CB8AC3E}">
        <p14:creationId xmlns:p14="http://schemas.microsoft.com/office/powerpoint/2010/main" val="384468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A230-6A6A-46BF-98D8-938E4032F1DB}"/>
              </a:ext>
            </a:extLst>
          </p:cNvPr>
          <p:cNvSpPr>
            <a:spLocks noGrp="1"/>
          </p:cNvSpPr>
          <p:nvPr>
            <p:ph type="title"/>
          </p:nvPr>
        </p:nvSpPr>
        <p:spPr>
          <a:xfrm>
            <a:off x="506027" y="1305016"/>
            <a:ext cx="11301274"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br>
              <a:rPr lang="en-US" b="0" i="0" dirty="0">
                <a:solidFill>
                  <a:srgbClr val="323E48"/>
                </a:solidFill>
                <a:effectLst/>
                <a:latin typeface="Source Sans Pro" panose="020B0503030403020204" pitchFamily="34" charset="0"/>
              </a:rPr>
            </a:b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10160A8D-D233-4F12-8246-FE8B01C47F6A}"/>
              </a:ext>
            </a:extLst>
          </p:cNvPr>
          <p:cNvSpPr>
            <a:spLocks noGrp="1"/>
          </p:cNvSpPr>
          <p:nvPr>
            <p:ph idx="1"/>
          </p:nvPr>
        </p:nvSpPr>
        <p:spPr>
          <a:xfrm>
            <a:off x="363984" y="1482571"/>
            <a:ext cx="11443317" cy="4613429"/>
          </a:xfrm>
        </p:spPr>
        <p:txBody>
          <a:bodyPr>
            <a:normAutofit lnSpcReduction="10000"/>
          </a:bodyPr>
          <a:lstStyle/>
          <a:p>
            <a:pPr algn="just">
              <a:lnSpc>
                <a:spcPct val="150000"/>
              </a:lnSpc>
              <a:buFont typeface="Arial" panose="020B0604020202020204" pitchFamily="34" charset="0"/>
              <a:buChar char="•"/>
            </a:pPr>
            <a:r>
              <a:rPr lang="en-US" sz="2400" b="0" i="0" dirty="0">
                <a:solidFill>
                  <a:srgbClr val="323E48"/>
                </a:solidFill>
                <a:effectLst/>
                <a:latin typeface="Source Sans Pro" panose="020B0503030403020204" pitchFamily="34" charset="0"/>
                <a:ea typeface="Source Sans Pro" panose="020B0503030403020204" pitchFamily="34" charset="0"/>
              </a:rPr>
              <a:t>Big data can help marketers </a:t>
            </a:r>
            <a:r>
              <a:rPr lang="en-US" sz="2400" b="1" i="0" dirty="0">
                <a:solidFill>
                  <a:srgbClr val="323E48"/>
                </a:solidFill>
                <a:effectLst/>
                <a:latin typeface="Source Sans Pro" panose="020B0503030403020204" pitchFamily="34" charset="0"/>
                <a:ea typeface="Source Sans Pro" panose="020B0503030403020204" pitchFamily="34" charset="0"/>
              </a:rPr>
              <a:t>leverage real-time data in cloud computing environments.</a:t>
            </a:r>
            <a:r>
              <a:rPr lang="en-US" sz="2400" b="0" i="0" dirty="0">
                <a:solidFill>
                  <a:srgbClr val="323E48"/>
                </a:solidFill>
                <a:effectLst/>
                <a:latin typeface="Source Sans Pro" panose="020B0503030403020204" pitchFamily="34" charset="0"/>
                <a:ea typeface="Source Sans Pro" panose="020B0503030403020204" pitchFamily="34" charset="0"/>
              </a:rPr>
              <a:t> The ability of big data to acquire, </a:t>
            </a:r>
            <a:r>
              <a:rPr lang="en-US" sz="2400" b="0" i="0" u="none" strike="noStrike" dirty="0">
                <a:solidFill>
                  <a:srgbClr val="323E48"/>
                </a:solidFill>
                <a:effectLst/>
                <a:latin typeface="Source Sans Pro" panose="020B0503030403020204" pitchFamily="34" charset="0"/>
                <a:ea typeface="Source Sans Pro" panose="020B0503030403020204" pitchFamily="34" charset="0"/>
              </a:rPr>
              <a:t>process</a:t>
            </a:r>
            <a:r>
              <a:rPr lang="en-US" sz="2400" b="0" i="0" dirty="0">
                <a:solidFill>
                  <a:srgbClr val="323E48"/>
                </a:solidFill>
                <a:effectLst/>
                <a:latin typeface="Source Sans Pro" panose="020B0503030403020204" pitchFamily="34" charset="0"/>
                <a:ea typeface="Source Sans Pro" panose="020B0503030403020204" pitchFamily="34" charset="0"/>
              </a:rPr>
              <a:t>, and analyze real-time data quickly and accurately enough to take immediate and effective action cannot be matched by any other technology. This is critical when analyzing data from GPS, </a:t>
            </a:r>
            <a:r>
              <a:rPr lang="en-US" sz="2400" b="0" i="0" u="none" strike="noStrike" dirty="0">
                <a:solidFill>
                  <a:srgbClr val="323E48"/>
                </a:solidFill>
                <a:effectLst/>
                <a:latin typeface="Source Sans Pro" panose="020B0503030403020204" pitchFamily="34" charset="0"/>
                <a:ea typeface="Source Sans Pro" panose="020B0503030403020204" pitchFamily="34" charset="0"/>
              </a:rPr>
              <a:t>IoT</a:t>
            </a:r>
            <a:r>
              <a:rPr lang="en-US" sz="2400" b="0" i="0" dirty="0">
                <a:solidFill>
                  <a:srgbClr val="323E48"/>
                </a:solidFill>
                <a:effectLst/>
                <a:latin typeface="Source Sans Pro" panose="020B0503030403020204" pitchFamily="34" charset="0"/>
                <a:ea typeface="Source Sans Pro" panose="020B0503030403020204" pitchFamily="34" charset="0"/>
              </a:rPr>
              <a:t> sensors, clicks on a webpage, or other real-time data.</a:t>
            </a:r>
          </a:p>
          <a:p>
            <a:pPr algn="just">
              <a:lnSpc>
                <a:spcPct val="150000"/>
              </a:lnSpc>
              <a:buFont typeface="Arial" panose="020B0604020202020204" pitchFamily="34" charset="0"/>
              <a:buChar char="•"/>
            </a:pPr>
            <a:r>
              <a:rPr lang="en-US" sz="2400" b="0" i="0" dirty="0">
                <a:solidFill>
                  <a:srgbClr val="323E48"/>
                </a:solidFill>
                <a:effectLst/>
                <a:latin typeface="Source Sans Pro" panose="020B0503030403020204" pitchFamily="34" charset="0"/>
                <a:ea typeface="Source Sans Pro" panose="020B0503030403020204" pitchFamily="34" charset="0"/>
              </a:rPr>
              <a:t>Big data analytics is an essential component of big data. It provides </a:t>
            </a:r>
            <a:r>
              <a:rPr lang="en-US" sz="2400" b="0" i="0" u="none" strike="noStrike" dirty="0">
                <a:solidFill>
                  <a:srgbClr val="323E48"/>
                </a:solidFill>
                <a:effectLst/>
                <a:latin typeface="Source Sans Pro" panose="020B0503030403020204" pitchFamily="34" charset="0"/>
                <a:ea typeface="Source Sans Pro" panose="020B0503030403020204" pitchFamily="34" charset="0"/>
              </a:rPr>
              <a:t>business intelligence</a:t>
            </a:r>
            <a:r>
              <a:rPr lang="en-US" sz="2400" b="0" i="0" dirty="0">
                <a:solidFill>
                  <a:srgbClr val="323E48"/>
                </a:solidFill>
                <a:effectLst/>
                <a:latin typeface="Source Sans Pro" panose="020B0503030403020204" pitchFamily="34" charset="0"/>
                <a:ea typeface="Source Sans Pro" panose="020B0503030403020204" pitchFamily="34" charset="0"/>
              </a:rPr>
              <a:t> that </a:t>
            </a:r>
            <a:r>
              <a:rPr lang="en-US" sz="2400" b="1" i="0" dirty="0">
                <a:solidFill>
                  <a:srgbClr val="323E48"/>
                </a:solidFill>
                <a:effectLst/>
                <a:latin typeface="Source Sans Pro" panose="020B0503030403020204" pitchFamily="34" charset="0"/>
                <a:ea typeface="Source Sans Pro" panose="020B0503030403020204" pitchFamily="34" charset="0"/>
              </a:rPr>
              <a:t>results in time and cost savings</a:t>
            </a:r>
            <a:r>
              <a:rPr lang="en-US" sz="2400" b="0" i="0" dirty="0">
                <a:solidFill>
                  <a:srgbClr val="323E48"/>
                </a:solidFill>
                <a:effectLst/>
                <a:latin typeface="Source Sans Pro" panose="020B0503030403020204" pitchFamily="34" charset="0"/>
                <a:ea typeface="Source Sans Pro" panose="020B0503030403020204" pitchFamily="34" charset="0"/>
              </a:rPr>
              <a:t> by optimizing marketing performance.</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326864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A230-6A6A-46BF-98D8-938E4032F1DB}"/>
              </a:ext>
            </a:extLst>
          </p:cNvPr>
          <p:cNvSpPr>
            <a:spLocks noGrp="1"/>
          </p:cNvSpPr>
          <p:nvPr>
            <p:ph type="title"/>
          </p:nvPr>
        </p:nvSpPr>
        <p:spPr>
          <a:xfrm>
            <a:off x="506027" y="1482571"/>
            <a:ext cx="11301274" cy="483388"/>
          </a:xfrm>
        </p:spPr>
        <p:txBody>
          <a:bodyPr>
            <a:normAutofit fontScale="90000"/>
          </a:bodyPr>
          <a:lstStyle/>
          <a:p>
            <a:pPr algn="ctr"/>
            <a:r>
              <a:rPr lang="en-US" sz="4900" b="0" i="0" dirty="0">
                <a:solidFill>
                  <a:srgbClr val="323E48"/>
                </a:solidFill>
                <a:effectLst/>
                <a:latin typeface="Source Sans Pro" panose="020B0503030403020204" pitchFamily="34" charset="0"/>
              </a:rPr>
              <a:t>Three types of big data for marketers</a:t>
            </a:r>
            <a:br>
              <a:rPr lang="en-US" b="0" i="0" dirty="0">
                <a:solidFill>
                  <a:srgbClr val="323E48"/>
                </a:solidFill>
                <a:effectLst/>
                <a:latin typeface="Source Sans Pro" panose="020B0503030403020204" pitchFamily="34" charset="0"/>
              </a:rPr>
            </a:br>
            <a:br>
              <a:rPr lang="en-US" b="0" i="0" dirty="0">
                <a:solidFill>
                  <a:srgbClr val="323E48"/>
                </a:solidFill>
                <a:effectLst/>
                <a:latin typeface="Source Sans Pro" panose="020B0503030403020204" pitchFamily="34" charset="0"/>
              </a:rPr>
            </a:b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10160A8D-D233-4F12-8246-FE8B01C47F6A}"/>
              </a:ext>
            </a:extLst>
          </p:cNvPr>
          <p:cNvSpPr>
            <a:spLocks noGrp="1"/>
          </p:cNvSpPr>
          <p:nvPr>
            <p:ph idx="1"/>
          </p:nvPr>
        </p:nvSpPr>
        <p:spPr>
          <a:xfrm>
            <a:off x="363984" y="1482571"/>
            <a:ext cx="11443317" cy="4613429"/>
          </a:xfrm>
        </p:spPr>
        <p:txBody>
          <a:bodyPr>
            <a:normAutofit fontScale="85000" lnSpcReduction="20000"/>
          </a:bodyPr>
          <a:lstStyle/>
          <a:p>
            <a:pPr algn="just">
              <a:lnSpc>
                <a:spcPct val="150000"/>
              </a:lnSpc>
            </a:pPr>
            <a:r>
              <a:rPr lang="en-US" sz="2000" b="0" i="0" dirty="0">
                <a:solidFill>
                  <a:srgbClr val="323E48"/>
                </a:solidFill>
                <a:effectLst/>
                <a:latin typeface="Source Sans Pro" panose="020B0503030403020204" pitchFamily="34" charset="0"/>
              </a:rPr>
              <a:t>Marketers are interested in three types of big data: customer, financial, and operational. Each type of data is typically obtained from different sources and stored in different locations.</a:t>
            </a:r>
          </a:p>
          <a:p>
            <a:pPr algn="just">
              <a:lnSpc>
                <a:spcPct val="150000"/>
              </a:lnSpc>
              <a:buFont typeface="+mj-lt"/>
              <a:buAutoNum type="arabicPeriod"/>
            </a:pPr>
            <a:r>
              <a:rPr lang="en-US" sz="2000" b="1" i="0" dirty="0">
                <a:solidFill>
                  <a:srgbClr val="323E48"/>
                </a:solidFill>
                <a:effectLst/>
                <a:latin typeface="Source Sans Pro" panose="020B0503030403020204" pitchFamily="34" charset="0"/>
              </a:rPr>
              <a:t>Customer data</a:t>
            </a:r>
            <a:r>
              <a:rPr lang="en-US" sz="2000" b="0" i="0" dirty="0">
                <a:solidFill>
                  <a:srgbClr val="323E48"/>
                </a:solidFill>
                <a:effectLst/>
                <a:latin typeface="Source Sans Pro" panose="020B0503030403020204" pitchFamily="34" charset="0"/>
              </a:rPr>
              <a:t> helps marketers understand their target audience. The obvious data of this type are facts like names, email addresses, purchase histories, and web searches. Just as important, if not more so, are indications of your audience’s attitudes that may be gathered from social media activity, surveys, and online communities.</a:t>
            </a:r>
          </a:p>
          <a:p>
            <a:pPr algn="just">
              <a:lnSpc>
                <a:spcPct val="150000"/>
              </a:lnSpc>
              <a:buFont typeface="+mj-lt"/>
              <a:buAutoNum type="arabicPeriod"/>
            </a:pPr>
            <a:r>
              <a:rPr lang="en-US" sz="2000" b="1" i="0" dirty="0">
                <a:solidFill>
                  <a:srgbClr val="323E48"/>
                </a:solidFill>
                <a:effectLst/>
                <a:latin typeface="Source Sans Pro" panose="020B0503030403020204" pitchFamily="34" charset="0"/>
              </a:rPr>
              <a:t>Financial data</a:t>
            </a:r>
            <a:r>
              <a:rPr lang="en-US" sz="2000" b="0" i="0" dirty="0">
                <a:solidFill>
                  <a:srgbClr val="323E48"/>
                </a:solidFill>
                <a:effectLst/>
                <a:latin typeface="Source Sans Pro" panose="020B0503030403020204" pitchFamily="34" charset="0"/>
              </a:rPr>
              <a:t> helps you measure performance and operate more efficiently. Your organization’s sales and marketing statistics, costs, and margins fall into this category. Competitors’ financial data such as pricing can also be included in this category.</a:t>
            </a:r>
          </a:p>
          <a:p>
            <a:pPr algn="just">
              <a:lnSpc>
                <a:spcPct val="150000"/>
              </a:lnSpc>
              <a:buFont typeface="+mj-lt"/>
              <a:buAutoNum type="arabicPeriod"/>
            </a:pPr>
            <a:r>
              <a:rPr lang="en-US" sz="2000" b="1" i="0" dirty="0">
                <a:solidFill>
                  <a:srgbClr val="323E48"/>
                </a:solidFill>
                <a:effectLst/>
                <a:latin typeface="Source Sans Pro" panose="020B0503030403020204" pitchFamily="34" charset="0"/>
              </a:rPr>
              <a:t>Operational data</a:t>
            </a:r>
            <a:r>
              <a:rPr lang="en-US" sz="2000" b="0" i="0" dirty="0">
                <a:solidFill>
                  <a:srgbClr val="323E48"/>
                </a:solidFill>
                <a:effectLst/>
                <a:latin typeface="Source Sans Pro" panose="020B0503030403020204" pitchFamily="34" charset="0"/>
              </a:rPr>
              <a:t> relates to business processes. It may relate to shipping and logistics, customer relationship management systems, or feedback from hardware sensors and other sources. Analysis of this data can lead to improved performance and reduced costs.</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4001719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DF5A-C338-45E1-AFBA-A76C0F7E8849}"/>
              </a:ext>
            </a:extLst>
          </p:cNvPr>
          <p:cNvSpPr>
            <a:spLocks noGrp="1"/>
          </p:cNvSpPr>
          <p:nvPr>
            <p:ph type="title"/>
          </p:nvPr>
        </p:nvSpPr>
        <p:spPr/>
        <p:txBody>
          <a:bodyPr/>
          <a:lstStyle/>
          <a:p>
            <a:pPr algn="ctr"/>
            <a:r>
              <a:rPr lang="en-IN" dirty="0"/>
              <a:t>Dynamics Business Architecture</a:t>
            </a:r>
          </a:p>
        </p:txBody>
      </p:sp>
      <p:sp>
        <p:nvSpPr>
          <p:cNvPr id="3" name="Content Placeholder 2">
            <a:extLst>
              <a:ext uri="{FF2B5EF4-FFF2-40B4-BE49-F238E27FC236}">
                <a16:creationId xmlns:a16="http://schemas.microsoft.com/office/drawing/2014/main" id="{5E76135E-A690-492E-91BD-A6714112BB84}"/>
              </a:ext>
            </a:extLst>
          </p:cNvPr>
          <p:cNvSpPr>
            <a:spLocks noGrp="1"/>
          </p:cNvSpPr>
          <p:nvPr>
            <p:ph idx="1"/>
          </p:nvPr>
        </p:nvSpPr>
        <p:spPr>
          <a:xfrm>
            <a:off x="470518" y="1837678"/>
            <a:ext cx="11017188" cy="4258322"/>
          </a:xfrm>
        </p:spPr>
        <p:txBody>
          <a:bodyPr/>
          <a:lstStyle/>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Data is often considered to be the crown jewels of an organization. It can be used in myriad ways to run the business, market to customers, forecast sales, measure performance, gain competitive advantage, and discover new business opportunities. </a:t>
            </a:r>
          </a:p>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And lately, a convergence of new technologies and market dynamics has opened a new frontier for information management and analysis</a:t>
            </a:r>
            <a:endParaRPr lang="en-IN"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022441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DF5A-C338-45E1-AFBA-A76C0F7E8849}"/>
              </a:ext>
            </a:extLst>
          </p:cNvPr>
          <p:cNvSpPr>
            <a:spLocks noGrp="1"/>
          </p:cNvSpPr>
          <p:nvPr>
            <p:ph type="title"/>
          </p:nvPr>
        </p:nvSpPr>
        <p:spPr/>
        <p:txBody>
          <a:bodyPr/>
          <a:lstStyle/>
          <a:p>
            <a:pPr algn="ctr"/>
            <a:r>
              <a:rPr lang="en-IN" dirty="0"/>
              <a:t>Dynamics Business Architecture</a:t>
            </a:r>
          </a:p>
        </p:txBody>
      </p:sp>
      <p:sp>
        <p:nvSpPr>
          <p:cNvPr id="3" name="Content Placeholder 2">
            <a:extLst>
              <a:ext uri="{FF2B5EF4-FFF2-40B4-BE49-F238E27FC236}">
                <a16:creationId xmlns:a16="http://schemas.microsoft.com/office/drawing/2014/main" id="{5E76135E-A690-492E-91BD-A6714112BB84}"/>
              </a:ext>
            </a:extLst>
          </p:cNvPr>
          <p:cNvSpPr>
            <a:spLocks noGrp="1"/>
          </p:cNvSpPr>
          <p:nvPr>
            <p:ph idx="1"/>
          </p:nvPr>
        </p:nvSpPr>
        <p:spPr>
          <a:xfrm>
            <a:off x="470518" y="1837678"/>
            <a:ext cx="11017188" cy="4258322"/>
          </a:xfrm>
        </p:spPr>
        <p:txBody>
          <a:bodyPr/>
          <a:lstStyle/>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This new wave of computing involves data with far greater volume, velocity, and variety than ever before. Big Data, as it is called, is being used in ingenious ways to predict customer buying habits, detect fraud and waste, analyze product sentiment, and react quickly to events and changes in business conditions.</a:t>
            </a:r>
          </a:p>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 It is also a driving force behind new business opportunities</a:t>
            </a:r>
            <a:endParaRPr lang="en-IN"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15241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DF5A-C338-45E1-AFBA-A76C0F7E8849}"/>
              </a:ext>
            </a:extLst>
          </p:cNvPr>
          <p:cNvSpPr>
            <a:spLocks noGrp="1"/>
          </p:cNvSpPr>
          <p:nvPr>
            <p:ph type="title"/>
          </p:nvPr>
        </p:nvSpPr>
        <p:spPr/>
        <p:txBody>
          <a:bodyPr/>
          <a:lstStyle/>
          <a:p>
            <a:pPr algn="ctr"/>
            <a:r>
              <a:rPr lang="en-IN" dirty="0"/>
              <a:t>Dynamics Business Architecture</a:t>
            </a:r>
          </a:p>
        </p:txBody>
      </p:sp>
      <p:sp>
        <p:nvSpPr>
          <p:cNvPr id="3" name="Content Placeholder 2">
            <a:extLst>
              <a:ext uri="{FF2B5EF4-FFF2-40B4-BE49-F238E27FC236}">
                <a16:creationId xmlns:a16="http://schemas.microsoft.com/office/drawing/2014/main" id="{5E76135E-A690-492E-91BD-A6714112BB84}"/>
              </a:ext>
            </a:extLst>
          </p:cNvPr>
          <p:cNvSpPr>
            <a:spLocks noGrp="1"/>
          </p:cNvSpPr>
          <p:nvPr>
            <p:ph idx="1"/>
          </p:nvPr>
        </p:nvSpPr>
        <p:spPr>
          <a:xfrm>
            <a:off x="470518" y="1837678"/>
            <a:ext cx="11017188" cy="4258322"/>
          </a:xfrm>
        </p:spPr>
        <p:txBody>
          <a:bodyPr/>
          <a:lstStyle/>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To run the business, you organize data to make it do something specific; to change the business, you take data as-is and determine what it can do for you. </a:t>
            </a:r>
          </a:p>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These two approaches are more powerful together than either alone. In fact, many innovative solutions are a combination of both approaches.</a:t>
            </a:r>
            <a:endParaRPr lang="en-IN"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14206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DF5A-C338-45E1-AFBA-A76C0F7E8849}"/>
              </a:ext>
            </a:extLst>
          </p:cNvPr>
          <p:cNvSpPr>
            <a:spLocks noGrp="1"/>
          </p:cNvSpPr>
          <p:nvPr>
            <p:ph type="title"/>
          </p:nvPr>
        </p:nvSpPr>
        <p:spPr/>
        <p:txBody>
          <a:bodyPr/>
          <a:lstStyle/>
          <a:p>
            <a:pPr algn="ctr"/>
            <a:r>
              <a:rPr lang="en-IN" dirty="0"/>
              <a:t>Dynamics Business Architecture</a:t>
            </a:r>
          </a:p>
        </p:txBody>
      </p:sp>
      <p:sp>
        <p:nvSpPr>
          <p:cNvPr id="3" name="Content Placeholder 2">
            <a:extLst>
              <a:ext uri="{FF2B5EF4-FFF2-40B4-BE49-F238E27FC236}">
                <a16:creationId xmlns:a16="http://schemas.microsoft.com/office/drawing/2014/main" id="{5E76135E-A690-492E-91BD-A6714112BB84}"/>
              </a:ext>
            </a:extLst>
          </p:cNvPr>
          <p:cNvSpPr>
            <a:spLocks noGrp="1"/>
          </p:cNvSpPr>
          <p:nvPr>
            <p:ph idx="1"/>
          </p:nvPr>
        </p:nvSpPr>
        <p:spPr>
          <a:xfrm>
            <a:off x="470518" y="1837678"/>
            <a:ext cx="11017188" cy="4258322"/>
          </a:xfrm>
        </p:spPr>
        <p:txBody>
          <a:bodyPr/>
          <a:lstStyle/>
          <a:p>
            <a:pPr algn="just">
              <a:lnSpc>
                <a:spcPct val="150000"/>
              </a:lnSpc>
              <a:buFont typeface="Arial" panose="020B0604020202020204" pitchFamily="34" charset="0"/>
              <a:buChar char="•"/>
            </a:pPr>
            <a:r>
              <a:rPr lang="en-US" dirty="0">
                <a:solidFill>
                  <a:schemeClr val="tx1"/>
                </a:solidFill>
                <a:latin typeface="Source Sans Pro" panose="020B0503030403020204" pitchFamily="34" charset="0"/>
                <a:ea typeface="Source Sans Pro" panose="020B0503030403020204" pitchFamily="34" charset="0"/>
              </a:rPr>
              <a:t>For instance, a major European car manufacturer is collecting data via telematics from cars they produce. This data is used to influence offers they make to their customers.</a:t>
            </a:r>
          </a:p>
          <a:p>
            <a:pPr algn="just">
              <a:lnSpc>
                <a:spcPct val="150000"/>
              </a:lnSpc>
              <a:buFont typeface="Arial" panose="020B0604020202020204" pitchFamily="34" charset="0"/>
              <a:buChar char="•"/>
            </a:pPr>
            <a:r>
              <a:rPr lang="en-US" dirty="0">
                <a:solidFill>
                  <a:schemeClr val="tx1"/>
                </a:solidFill>
                <a:latin typeface="Source Sans Pro" panose="020B0503030403020204" pitchFamily="34" charset="0"/>
                <a:ea typeface="Source Sans Pro" panose="020B0503030403020204" pitchFamily="34" charset="0"/>
              </a:rPr>
              <a:t> It is also used to better understand the conditions that the car has experienced, which in turn helps in root-cause failure analysis as well as in future automobile design.</a:t>
            </a:r>
            <a:endParaRPr lang="en-IN"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694262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DF5A-C338-45E1-AFBA-A76C0F7E8849}"/>
              </a:ext>
            </a:extLst>
          </p:cNvPr>
          <p:cNvSpPr>
            <a:spLocks noGrp="1"/>
          </p:cNvSpPr>
          <p:nvPr>
            <p:ph type="title"/>
          </p:nvPr>
        </p:nvSpPr>
        <p:spPr/>
        <p:txBody>
          <a:bodyPr/>
          <a:lstStyle/>
          <a:p>
            <a:pPr algn="ctr"/>
            <a:r>
              <a:rPr lang="en-IN" dirty="0"/>
              <a:t>Dynamics Business Architecture</a:t>
            </a:r>
          </a:p>
        </p:txBody>
      </p:sp>
      <p:pic>
        <p:nvPicPr>
          <p:cNvPr id="1026" name="Picture 2">
            <a:extLst>
              <a:ext uri="{FF2B5EF4-FFF2-40B4-BE49-F238E27FC236}">
                <a16:creationId xmlns:a16="http://schemas.microsoft.com/office/drawing/2014/main" id="{66E6A811-1D70-45B7-BFB9-68BC49C212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5018" y="1838325"/>
            <a:ext cx="9875520"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756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DF5A-C338-45E1-AFBA-A76C0F7E8849}"/>
              </a:ext>
            </a:extLst>
          </p:cNvPr>
          <p:cNvSpPr>
            <a:spLocks noGrp="1"/>
          </p:cNvSpPr>
          <p:nvPr>
            <p:ph type="title"/>
          </p:nvPr>
        </p:nvSpPr>
        <p:spPr>
          <a:xfrm>
            <a:off x="1143000" y="609600"/>
            <a:ext cx="9875520" cy="713173"/>
          </a:xfrm>
        </p:spPr>
        <p:txBody>
          <a:bodyPr/>
          <a:lstStyle/>
          <a:p>
            <a:pPr algn="ctr"/>
            <a:r>
              <a:rPr lang="en-IN" dirty="0"/>
              <a:t> Business Process Management</a:t>
            </a:r>
          </a:p>
        </p:txBody>
      </p:sp>
      <p:sp>
        <p:nvSpPr>
          <p:cNvPr id="3" name="Content Placeholder 2">
            <a:extLst>
              <a:ext uri="{FF2B5EF4-FFF2-40B4-BE49-F238E27FC236}">
                <a16:creationId xmlns:a16="http://schemas.microsoft.com/office/drawing/2014/main" id="{FACFD046-C73D-447E-BEB5-A14974CC2E95}"/>
              </a:ext>
            </a:extLst>
          </p:cNvPr>
          <p:cNvSpPr>
            <a:spLocks noGrp="1"/>
          </p:cNvSpPr>
          <p:nvPr>
            <p:ph idx="1"/>
          </p:nvPr>
        </p:nvSpPr>
        <p:spPr>
          <a:xfrm>
            <a:off x="363984" y="1260629"/>
            <a:ext cx="11540971" cy="4835371"/>
          </a:xfrm>
        </p:spPr>
        <p:txBody>
          <a:bodyPr/>
          <a:lstStyle/>
          <a:p>
            <a:pPr algn="just">
              <a:lnSpc>
                <a:spcPct val="150000"/>
              </a:lnSpc>
            </a:pPr>
            <a:r>
              <a:rPr lang="en-US" sz="2400" b="0" i="0" dirty="0">
                <a:solidFill>
                  <a:srgbClr val="2E2E2E"/>
                </a:solidFill>
                <a:effectLst/>
                <a:latin typeface="NexusSerif"/>
              </a:rPr>
              <a:t>A business process management (BPM) refers to a set of activities carried out by humans to achieve one or more business goals. BPs are occur in several sectors: marketing, healthcare, financial management and of course business. BPs generate a significant amount of data known as big data.</a:t>
            </a:r>
          </a:p>
          <a:p>
            <a:pPr algn="just">
              <a:lnSpc>
                <a:spcPct val="150000"/>
              </a:lnSpc>
            </a:pPr>
            <a:r>
              <a:rPr lang="en-US" sz="2400" b="0" i="0" dirty="0">
                <a:solidFill>
                  <a:srgbClr val="2E2E2E"/>
                </a:solidFill>
                <a:effectLst/>
                <a:latin typeface="NexusSerif"/>
              </a:rPr>
              <a:t>In recent years, the management of business process models and data is very challenging. On one hand, business process must be powerful in terms of modeling. On another hand, big data analytics support to find suitable knowledge to enact business process models.</a:t>
            </a:r>
          </a:p>
          <a:p>
            <a:pPr marL="45720" indent="0">
              <a:buNone/>
            </a:pPr>
            <a:endParaRPr lang="en-IN" dirty="0"/>
          </a:p>
        </p:txBody>
      </p:sp>
    </p:spTree>
    <p:extLst>
      <p:ext uri="{BB962C8B-B14F-4D97-AF65-F5344CB8AC3E}">
        <p14:creationId xmlns:p14="http://schemas.microsoft.com/office/powerpoint/2010/main" val="3484895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DF5A-C338-45E1-AFBA-A76C0F7E8849}"/>
              </a:ext>
            </a:extLst>
          </p:cNvPr>
          <p:cNvSpPr>
            <a:spLocks noGrp="1"/>
          </p:cNvSpPr>
          <p:nvPr>
            <p:ph type="title"/>
          </p:nvPr>
        </p:nvSpPr>
        <p:spPr>
          <a:xfrm>
            <a:off x="1143000" y="609600"/>
            <a:ext cx="9875520" cy="713173"/>
          </a:xfrm>
        </p:spPr>
        <p:txBody>
          <a:bodyPr/>
          <a:lstStyle/>
          <a:p>
            <a:pPr algn="ctr"/>
            <a:r>
              <a:rPr lang="en-IN" dirty="0"/>
              <a:t> Business Process Management</a:t>
            </a:r>
          </a:p>
        </p:txBody>
      </p:sp>
      <p:sp>
        <p:nvSpPr>
          <p:cNvPr id="3" name="Content Placeholder 2">
            <a:extLst>
              <a:ext uri="{FF2B5EF4-FFF2-40B4-BE49-F238E27FC236}">
                <a16:creationId xmlns:a16="http://schemas.microsoft.com/office/drawing/2014/main" id="{FACFD046-C73D-447E-BEB5-A14974CC2E95}"/>
              </a:ext>
            </a:extLst>
          </p:cNvPr>
          <p:cNvSpPr>
            <a:spLocks noGrp="1"/>
          </p:cNvSpPr>
          <p:nvPr>
            <p:ph idx="1"/>
          </p:nvPr>
        </p:nvSpPr>
        <p:spPr>
          <a:xfrm>
            <a:off x="363984" y="1260629"/>
            <a:ext cx="11540971" cy="4835371"/>
          </a:xfrm>
        </p:spPr>
        <p:txBody>
          <a:bodyPr>
            <a:normAutofit/>
          </a:bodyPr>
          <a:lstStyle/>
          <a:p>
            <a:pPr marL="45720" indent="0" algn="just">
              <a:lnSpc>
                <a:spcPct val="200000"/>
              </a:lnSpc>
              <a:buNone/>
            </a:pPr>
            <a:r>
              <a:rPr lang="en-US" sz="2400" b="0" i="0" dirty="0">
                <a:solidFill>
                  <a:schemeClr val="tx1"/>
                </a:solidFill>
                <a:effectLst/>
                <a:latin typeface="Book Antiqua" panose="02040602050305030304" pitchFamily="18" charset="0"/>
              </a:rPr>
              <a:t>Business processes involve input and output. Examples of business processes are employee recruitment, manufacturing, and customer engagement. We will discuss how data analytics can improve business performance and repair </a:t>
            </a:r>
            <a:r>
              <a:rPr lang="en-US" sz="2400" b="0" i="0" u="none" strike="noStrike" dirty="0">
                <a:solidFill>
                  <a:schemeClr val="tx1"/>
                </a:solidFill>
                <a:effectLst/>
                <a:latin typeface="Book Antiqua" panose="02040602050305030304" pitchFamily="18" charset="0"/>
              </a:rPr>
              <a:t>broken business processes</a:t>
            </a:r>
            <a:r>
              <a:rPr lang="en-US" sz="2400" b="0" i="0" dirty="0">
                <a:solidFill>
                  <a:schemeClr val="tx1"/>
                </a:solidFill>
                <a:effectLst/>
                <a:latin typeface="Book Antiqua" panose="02040602050305030304" pitchFamily="18" charset="0"/>
              </a:rPr>
              <a:t>. It is a valuable resource for a business that is looking to introduce or widen the application of big data analytics in business process management.</a:t>
            </a:r>
            <a:endParaRPr lang="en-IN" sz="2400"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val="3053841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DF5A-C338-45E1-AFBA-A76C0F7E8849}"/>
              </a:ext>
            </a:extLst>
          </p:cNvPr>
          <p:cNvSpPr>
            <a:spLocks noGrp="1"/>
          </p:cNvSpPr>
          <p:nvPr>
            <p:ph type="title"/>
          </p:nvPr>
        </p:nvSpPr>
        <p:spPr>
          <a:xfrm>
            <a:off x="1143000" y="609600"/>
            <a:ext cx="9875520" cy="713173"/>
          </a:xfrm>
        </p:spPr>
        <p:txBody>
          <a:bodyPr/>
          <a:lstStyle/>
          <a:p>
            <a:pPr algn="ctr"/>
            <a:r>
              <a:rPr lang="en-IN" dirty="0"/>
              <a:t> Business Process Management</a:t>
            </a:r>
          </a:p>
        </p:txBody>
      </p:sp>
      <p:pic>
        <p:nvPicPr>
          <p:cNvPr id="1026" name="Picture 2">
            <a:extLst>
              <a:ext uri="{FF2B5EF4-FFF2-40B4-BE49-F238E27FC236}">
                <a16:creationId xmlns:a16="http://schemas.microsoft.com/office/drawing/2014/main" id="{749689C8-C452-400E-90D0-808A39597F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350" y="1435100"/>
            <a:ext cx="8953500"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83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E221-7DEB-42EA-B4BA-32644C48ACC9}"/>
              </a:ext>
            </a:extLst>
          </p:cNvPr>
          <p:cNvSpPr>
            <a:spLocks noGrp="1"/>
          </p:cNvSpPr>
          <p:nvPr>
            <p:ph type="title"/>
          </p:nvPr>
        </p:nvSpPr>
        <p:spPr/>
        <p:txBody>
          <a:bodyPr/>
          <a:lstStyle/>
          <a:p>
            <a:pPr algn="ctr"/>
            <a:r>
              <a:rPr lang="en-IN" b="0" i="0" dirty="0">
                <a:solidFill>
                  <a:srgbClr val="1C1E21"/>
                </a:solidFill>
                <a:effectLst/>
                <a:latin typeface="Source Sans Pro" panose="020B0503030403020204" pitchFamily="34" charset="0"/>
              </a:rPr>
              <a:t>Big Data in Marketing</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EA3F14E2-64C8-4777-815F-A403682F1639}"/>
              </a:ext>
            </a:extLst>
          </p:cNvPr>
          <p:cNvSpPr>
            <a:spLocks noGrp="1"/>
          </p:cNvSpPr>
          <p:nvPr>
            <p:ph idx="1"/>
          </p:nvPr>
        </p:nvSpPr>
        <p:spPr/>
        <p:txBody>
          <a:bodyPr/>
          <a:lstStyle/>
          <a:p>
            <a:pPr>
              <a:buFont typeface="Arial" panose="020B0604020202020204" pitchFamily="34" charset="0"/>
              <a:buChar char="•"/>
            </a:pPr>
            <a:r>
              <a:rPr lang="en-US" sz="2800" b="0" i="0" dirty="0">
                <a:solidFill>
                  <a:srgbClr val="1C1E21"/>
                </a:solidFill>
                <a:effectLst/>
                <a:latin typeface="Source Sans Pro" panose="020B0503030403020204" pitchFamily="34" charset="0"/>
              </a:rPr>
              <a:t>Why it’s Important</a:t>
            </a:r>
          </a:p>
          <a:p>
            <a:pPr>
              <a:buFont typeface="Arial" panose="020B0604020202020204" pitchFamily="34" charset="0"/>
              <a:buChar char="•"/>
            </a:pPr>
            <a:r>
              <a:rPr lang="en-US" sz="2800" b="0" i="0" dirty="0">
                <a:solidFill>
                  <a:srgbClr val="1C1E21"/>
                </a:solidFill>
                <a:effectLst/>
                <a:latin typeface="Source Sans Pro" panose="020B0503030403020204" pitchFamily="34" charset="0"/>
              </a:rPr>
              <a:t>Where it’s Going, and </a:t>
            </a:r>
          </a:p>
          <a:p>
            <a:pPr>
              <a:buFont typeface="Arial" panose="020B0604020202020204" pitchFamily="34" charset="0"/>
              <a:buChar char="•"/>
            </a:pPr>
            <a:r>
              <a:rPr lang="en-US" sz="2800" b="0" i="0" dirty="0">
                <a:solidFill>
                  <a:srgbClr val="1C1E21"/>
                </a:solidFill>
                <a:effectLst/>
                <a:latin typeface="Source Sans Pro" panose="020B0503030403020204" pitchFamily="34" charset="0"/>
              </a:rPr>
              <a:t>How to Get Started</a:t>
            </a:r>
          </a:p>
          <a:p>
            <a:endParaRPr lang="en-IN" dirty="0"/>
          </a:p>
        </p:txBody>
      </p:sp>
    </p:spTree>
    <p:extLst>
      <p:ext uri="{BB962C8B-B14F-4D97-AF65-F5344CB8AC3E}">
        <p14:creationId xmlns:p14="http://schemas.microsoft.com/office/powerpoint/2010/main" val="3250709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DF5A-C338-45E1-AFBA-A76C0F7E8849}"/>
              </a:ext>
            </a:extLst>
          </p:cNvPr>
          <p:cNvSpPr>
            <a:spLocks noGrp="1"/>
          </p:cNvSpPr>
          <p:nvPr>
            <p:ph type="title"/>
          </p:nvPr>
        </p:nvSpPr>
        <p:spPr>
          <a:xfrm>
            <a:off x="1143000" y="609600"/>
            <a:ext cx="9875520" cy="713173"/>
          </a:xfrm>
        </p:spPr>
        <p:txBody>
          <a:bodyPr>
            <a:normAutofit/>
          </a:bodyPr>
          <a:lstStyle/>
          <a:p>
            <a:pPr algn="ctr"/>
            <a:r>
              <a:rPr lang="en-IN" sz="4000" b="0" i="0" dirty="0">
                <a:solidFill>
                  <a:srgbClr val="181C20"/>
                </a:solidFill>
                <a:effectLst/>
                <a:latin typeface="Cambria" panose="02040503050406030204" pitchFamily="18" charset="0"/>
                <a:ea typeface="Cambria" panose="02040503050406030204" pitchFamily="18" charset="0"/>
              </a:rPr>
              <a:t>1. Process Design</a:t>
            </a:r>
          </a:p>
        </p:txBody>
      </p:sp>
      <p:sp>
        <p:nvSpPr>
          <p:cNvPr id="3" name="Content Placeholder 2">
            <a:extLst>
              <a:ext uri="{FF2B5EF4-FFF2-40B4-BE49-F238E27FC236}">
                <a16:creationId xmlns:a16="http://schemas.microsoft.com/office/drawing/2014/main" id="{A22B9EAD-6782-4B0C-9243-E80FA4D3704A}"/>
              </a:ext>
            </a:extLst>
          </p:cNvPr>
          <p:cNvSpPr>
            <a:spLocks noGrp="1"/>
          </p:cNvSpPr>
          <p:nvPr>
            <p:ph idx="1"/>
          </p:nvPr>
        </p:nvSpPr>
        <p:spPr>
          <a:xfrm>
            <a:off x="443883" y="1535837"/>
            <a:ext cx="11132599" cy="4560163"/>
          </a:xfrm>
        </p:spPr>
        <p:txBody>
          <a:bodyPr/>
          <a:lstStyle/>
          <a:p>
            <a:pPr algn="just">
              <a:lnSpc>
                <a:spcPct val="200000"/>
              </a:lnSpc>
            </a:pPr>
            <a:r>
              <a:rPr lang="en-US" b="0" i="0" dirty="0">
                <a:solidFill>
                  <a:srgbClr val="2F3D3C"/>
                </a:solidFill>
                <a:effectLst/>
                <a:latin typeface="Book Antiqua" panose="02040602050305030304" pitchFamily="18" charset="0"/>
              </a:rPr>
              <a:t>It all begins with the identification of the </a:t>
            </a:r>
            <a:r>
              <a:rPr lang="en-US" b="0" i="0" u="none" strike="noStrike" dirty="0">
                <a:solidFill>
                  <a:srgbClr val="E22457"/>
                </a:solidFill>
                <a:effectLst/>
                <a:latin typeface="Book Antiqua" panose="02040602050305030304" pitchFamily="18" charset="0"/>
              </a:rPr>
              <a:t>business processes</a:t>
            </a:r>
            <a:r>
              <a:rPr lang="en-US" b="0" i="0" dirty="0">
                <a:solidFill>
                  <a:srgbClr val="2F3D3C"/>
                </a:solidFill>
                <a:effectLst/>
                <a:latin typeface="Book Antiqua" panose="02040602050305030304" pitchFamily="18" charset="0"/>
              </a:rPr>
              <a:t> that needs automation. The next step is to write down the existing procedures, actions, decisions and the people involved. A mock-up form also comes in handy here as it aids in the collection and display of data. Once it has collected and displayed the needed data, the form can be routed using the review-and-approval workflow. </a:t>
            </a:r>
            <a:endParaRPr lang="en-IN" dirty="0">
              <a:latin typeface="Book Antiqua" panose="02040602050305030304" pitchFamily="18" charset="0"/>
            </a:endParaRPr>
          </a:p>
        </p:txBody>
      </p:sp>
    </p:spTree>
    <p:extLst>
      <p:ext uri="{BB962C8B-B14F-4D97-AF65-F5344CB8AC3E}">
        <p14:creationId xmlns:p14="http://schemas.microsoft.com/office/powerpoint/2010/main" val="1686609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dirty="0">
                <a:solidFill>
                  <a:srgbClr val="181C20"/>
                </a:solidFill>
                <a:latin typeface="Cambria" panose="02040503050406030204" pitchFamily="18" charset="0"/>
                <a:ea typeface="Cambria" panose="02040503050406030204" pitchFamily="18" charset="0"/>
              </a:rPr>
              <a:t>2</a:t>
            </a:r>
            <a:r>
              <a:rPr lang="en-IN" sz="4000" b="0" i="0" dirty="0">
                <a:solidFill>
                  <a:srgbClr val="181C20"/>
                </a:solidFill>
                <a:effectLst/>
                <a:latin typeface="Cambria" panose="02040503050406030204" pitchFamily="18" charset="0"/>
                <a:ea typeface="Cambria" panose="02040503050406030204" pitchFamily="18" charset="0"/>
              </a:rPr>
              <a:t>. Business Process Modelling</a:t>
            </a:r>
          </a:p>
        </p:txBody>
      </p:sp>
      <p:sp>
        <p:nvSpPr>
          <p:cNvPr id="3" name="Content Placeholder 2">
            <a:extLst>
              <a:ext uri="{FF2B5EF4-FFF2-40B4-BE49-F238E27FC236}">
                <a16:creationId xmlns:a16="http://schemas.microsoft.com/office/drawing/2014/main" id="{A22B9EAD-6782-4B0C-9243-E80FA4D3704A}"/>
              </a:ext>
            </a:extLst>
          </p:cNvPr>
          <p:cNvSpPr>
            <a:spLocks noGrp="1"/>
          </p:cNvSpPr>
          <p:nvPr>
            <p:ph idx="1"/>
          </p:nvPr>
        </p:nvSpPr>
        <p:spPr>
          <a:xfrm>
            <a:off x="443883" y="1313895"/>
            <a:ext cx="11132599" cy="4782105"/>
          </a:xfrm>
        </p:spPr>
        <p:txBody>
          <a:bodyPr/>
          <a:lstStyle/>
          <a:p>
            <a:pPr algn="just">
              <a:lnSpc>
                <a:spcPct val="150000"/>
              </a:lnSpc>
            </a:pPr>
            <a:r>
              <a:rPr lang="en-US" b="0" i="0" dirty="0">
                <a:solidFill>
                  <a:srgbClr val="2F3D3C"/>
                </a:solidFill>
                <a:effectLst/>
                <a:latin typeface="Cambria" panose="02040503050406030204" pitchFamily="18" charset="0"/>
                <a:ea typeface="Cambria" panose="02040503050406030204" pitchFamily="18" charset="0"/>
              </a:rPr>
              <a:t>Business process modeling maps out the future beginning from the current level {as-is) going to the future (or “to-be”), using written documentation detailing all the relevant data steps needed for action and implementation. </a:t>
            </a:r>
          </a:p>
          <a:p>
            <a:pPr algn="just">
              <a:lnSpc>
                <a:spcPct val="150000"/>
              </a:lnSpc>
            </a:pPr>
            <a:r>
              <a:rPr lang="en-US" b="0" i="0" dirty="0">
                <a:solidFill>
                  <a:srgbClr val="2F3D3C"/>
                </a:solidFill>
                <a:effectLst/>
                <a:latin typeface="Cambria" panose="02040503050406030204" pitchFamily="18" charset="0"/>
                <a:ea typeface="Cambria" panose="02040503050406030204" pitchFamily="18" charset="0"/>
              </a:rPr>
              <a:t>The process follows the form clearly and logically outlined where every task is assigned to a particular participant. The following process illustration is for a typical capital expenditure approval request.</a:t>
            </a:r>
          </a:p>
          <a:p>
            <a:pPr algn="just">
              <a:lnSpc>
                <a:spcPct val="150000"/>
              </a:lnSpc>
            </a:pPr>
            <a:r>
              <a:rPr lang="en-US" b="0" i="0" dirty="0">
                <a:solidFill>
                  <a:srgbClr val="2F3D3C"/>
                </a:solidFill>
                <a:effectLst/>
                <a:latin typeface="Cambria" panose="02040503050406030204" pitchFamily="18" charset="0"/>
                <a:ea typeface="Cambria" panose="02040503050406030204" pitchFamily="18" charset="0"/>
              </a:rPr>
              <a:t>Start &gt; Initiator completes form &gt; manager seeks clarification &gt; Initiator updates form and resubmits form &gt; manager approves request &gt; CFO approval &gt; end.</a:t>
            </a:r>
          </a:p>
          <a:p>
            <a:pPr marL="45720" indent="0" algn="just">
              <a:lnSpc>
                <a:spcPct val="200000"/>
              </a:lnSpc>
              <a:buNone/>
            </a:pPr>
            <a:endParaRPr lang="en-IN" dirty="0">
              <a:latin typeface="Book Antiqua" panose="02040602050305030304" pitchFamily="18" charset="0"/>
            </a:endParaRPr>
          </a:p>
        </p:txBody>
      </p:sp>
    </p:spTree>
    <p:extLst>
      <p:ext uri="{BB962C8B-B14F-4D97-AF65-F5344CB8AC3E}">
        <p14:creationId xmlns:p14="http://schemas.microsoft.com/office/powerpoint/2010/main" val="2813303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dirty="0">
                <a:solidFill>
                  <a:srgbClr val="181C20"/>
                </a:solidFill>
                <a:latin typeface="Cambria" panose="02040503050406030204" pitchFamily="18" charset="0"/>
                <a:ea typeface="Cambria" panose="02040503050406030204" pitchFamily="18" charset="0"/>
              </a:rPr>
              <a:t>2</a:t>
            </a:r>
            <a:r>
              <a:rPr lang="en-IN" sz="4000" b="0" i="0" dirty="0">
                <a:solidFill>
                  <a:srgbClr val="181C20"/>
                </a:solidFill>
                <a:effectLst/>
                <a:latin typeface="Cambria" panose="02040503050406030204" pitchFamily="18" charset="0"/>
                <a:ea typeface="Cambria" panose="02040503050406030204" pitchFamily="18" charset="0"/>
              </a:rPr>
              <a:t>. Business Process Modelling</a:t>
            </a:r>
          </a:p>
        </p:txBody>
      </p:sp>
      <p:sp>
        <p:nvSpPr>
          <p:cNvPr id="3" name="Content Placeholder 2">
            <a:extLst>
              <a:ext uri="{FF2B5EF4-FFF2-40B4-BE49-F238E27FC236}">
                <a16:creationId xmlns:a16="http://schemas.microsoft.com/office/drawing/2014/main" id="{A22B9EAD-6782-4B0C-9243-E80FA4D3704A}"/>
              </a:ext>
            </a:extLst>
          </p:cNvPr>
          <p:cNvSpPr>
            <a:spLocks noGrp="1"/>
          </p:cNvSpPr>
          <p:nvPr>
            <p:ph idx="1"/>
          </p:nvPr>
        </p:nvSpPr>
        <p:spPr>
          <a:xfrm>
            <a:off x="443883" y="1313895"/>
            <a:ext cx="11132599" cy="4782105"/>
          </a:xfrm>
        </p:spPr>
        <p:txBody>
          <a:bodyPr/>
          <a:lstStyle/>
          <a:p>
            <a:pPr marL="45720" indent="0" algn="just">
              <a:lnSpc>
                <a:spcPct val="150000"/>
              </a:lnSpc>
              <a:buNone/>
            </a:pPr>
            <a:r>
              <a:rPr lang="en-US" b="0" i="0" dirty="0">
                <a:solidFill>
                  <a:schemeClr val="tx1"/>
                </a:solidFill>
                <a:effectLst/>
                <a:latin typeface="-apple-system"/>
              </a:rPr>
              <a:t>We can represent the above process in a flowchart that will include design principles such as loops, decisions, notifications, parallel steps, and approval.</a:t>
            </a:r>
            <a:endParaRPr lang="en-IN" dirty="0">
              <a:solidFill>
                <a:schemeClr val="tx1"/>
              </a:solidFill>
              <a:latin typeface="Book Antiqua" panose="02040602050305030304" pitchFamily="18" charset="0"/>
            </a:endParaRPr>
          </a:p>
        </p:txBody>
      </p:sp>
      <p:sp>
        <p:nvSpPr>
          <p:cNvPr id="4" name="AutoShape 2" descr="Significance of BPM ">
            <a:extLst>
              <a:ext uri="{FF2B5EF4-FFF2-40B4-BE49-F238E27FC236}">
                <a16:creationId xmlns:a16="http://schemas.microsoft.com/office/drawing/2014/main" id="{10C05D60-D792-4479-953D-8615DDA722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ignificance of BPM ">
            <a:extLst>
              <a:ext uri="{FF2B5EF4-FFF2-40B4-BE49-F238E27FC236}">
                <a16:creationId xmlns:a16="http://schemas.microsoft.com/office/drawing/2014/main" id="{79F7B069-9189-45E4-8992-F5DD4157FA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6C6B89F9-CC51-4032-8338-778EE4B42443}"/>
              </a:ext>
            </a:extLst>
          </p:cNvPr>
          <p:cNvPicPr>
            <a:picLocks noChangeAspect="1"/>
          </p:cNvPicPr>
          <p:nvPr/>
        </p:nvPicPr>
        <p:blipFill rotWithShape="1">
          <a:blip r:embed="rId2"/>
          <a:srcRect l="15631" t="23172" r="38786" b="25955"/>
          <a:stretch/>
        </p:blipFill>
        <p:spPr>
          <a:xfrm>
            <a:off x="1695635" y="2447278"/>
            <a:ext cx="8495930" cy="4005309"/>
          </a:xfrm>
          <a:prstGeom prst="rect">
            <a:avLst/>
          </a:prstGeom>
        </p:spPr>
      </p:pic>
    </p:spTree>
    <p:extLst>
      <p:ext uri="{BB962C8B-B14F-4D97-AF65-F5344CB8AC3E}">
        <p14:creationId xmlns:p14="http://schemas.microsoft.com/office/powerpoint/2010/main" val="3258087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b="0" i="0" dirty="0">
                <a:solidFill>
                  <a:srgbClr val="181C20"/>
                </a:solidFill>
                <a:effectLst/>
                <a:latin typeface="Cambria" panose="02040503050406030204" pitchFamily="18" charset="0"/>
                <a:ea typeface="Cambria" panose="02040503050406030204" pitchFamily="18" charset="0"/>
              </a:rPr>
              <a:t>3. Business Process </a:t>
            </a:r>
            <a:r>
              <a:rPr lang="en-IN" sz="4000" dirty="0">
                <a:solidFill>
                  <a:srgbClr val="181C20"/>
                </a:solidFill>
                <a:latin typeface="Cambria" panose="02040503050406030204" pitchFamily="18" charset="0"/>
                <a:ea typeface="Cambria" panose="02040503050406030204" pitchFamily="18" charset="0"/>
              </a:rPr>
              <a:t>Execution</a:t>
            </a:r>
            <a:endParaRPr lang="en-IN" sz="4000" b="0" i="0" dirty="0">
              <a:solidFill>
                <a:srgbClr val="181C2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A22B9EAD-6782-4B0C-9243-E80FA4D3704A}"/>
              </a:ext>
            </a:extLst>
          </p:cNvPr>
          <p:cNvSpPr>
            <a:spLocks noGrp="1"/>
          </p:cNvSpPr>
          <p:nvPr>
            <p:ph idx="1"/>
          </p:nvPr>
        </p:nvSpPr>
        <p:spPr>
          <a:xfrm>
            <a:off x="443883" y="1669002"/>
            <a:ext cx="11132599" cy="4426998"/>
          </a:xfrm>
        </p:spPr>
        <p:txBody>
          <a:bodyPr/>
          <a:lstStyle/>
          <a:p>
            <a:pPr algn="just">
              <a:lnSpc>
                <a:spcPct val="150000"/>
              </a:lnSpc>
            </a:pPr>
            <a:r>
              <a:rPr lang="en-US" dirty="0">
                <a:solidFill>
                  <a:schemeClr val="tx1"/>
                </a:solidFill>
                <a:latin typeface="Cambria" panose="02040503050406030204" pitchFamily="18" charset="0"/>
                <a:ea typeface="Cambria" panose="02040503050406030204" pitchFamily="18" charset="0"/>
              </a:rPr>
              <a:t>B</a:t>
            </a:r>
            <a:r>
              <a:rPr lang="en-US" b="0" i="0" dirty="0">
                <a:solidFill>
                  <a:schemeClr val="tx1"/>
                </a:solidFill>
                <a:effectLst/>
                <a:latin typeface="Cambria" panose="02040503050406030204" pitchFamily="18" charset="0"/>
                <a:ea typeface="Cambria" panose="02040503050406030204" pitchFamily="18" charset="0"/>
              </a:rPr>
              <a:t>usiness process management software (BPMS) is needed to efficiently execute the BPM methodology as stated out during the design and modeling stages. Indeed, there is the possibility of manual execution, although such will be characterized by inefficiencies and will continue to be paper-based.</a:t>
            </a:r>
          </a:p>
          <a:p>
            <a:pPr algn="just">
              <a:lnSpc>
                <a:spcPct val="150000"/>
              </a:lnSpc>
            </a:pPr>
            <a:r>
              <a:rPr lang="en-US" b="0" i="0" dirty="0">
                <a:solidFill>
                  <a:schemeClr val="tx1"/>
                </a:solidFill>
                <a:effectLst/>
                <a:latin typeface="Cambria" panose="02040503050406030204" pitchFamily="18" charset="0"/>
                <a:ea typeface="Cambria" panose="02040503050406030204" pitchFamily="18" charset="0"/>
              </a:rPr>
              <a:t>The best approach here would be to introduce the process to a few trusted individuals first to gain their confidence and get room to fix teething problems that might arise at this point. </a:t>
            </a:r>
          </a:p>
          <a:p>
            <a:pPr marL="45720" indent="0" algn="just">
              <a:lnSpc>
                <a:spcPct val="150000"/>
              </a:lnSpc>
              <a:buNone/>
            </a:pPr>
            <a:endParaRPr lang="en-IN" dirty="0">
              <a:solidFill>
                <a:schemeClr val="tx1"/>
              </a:solidFill>
              <a:latin typeface="Book Antiqua" panose="02040602050305030304" pitchFamily="18" charset="0"/>
            </a:endParaRPr>
          </a:p>
        </p:txBody>
      </p:sp>
      <p:sp>
        <p:nvSpPr>
          <p:cNvPr id="4" name="AutoShape 2" descr="Significance of BPM ">
            <a:extLst>
              <a:ext uri="{FF2B5EF4-FFF2-40B4-BE49-F238E27FC236}">
                <a16:creationId xmlns:a16="http://schemas.microsoft.com/office/drawing/2014/main" id="{10C05D60-D792-4479-953D-8615DDA722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ignificance of BPM ">
            <a:extLst>
              <a:ext uri="{FF2B5EF4-FFF2-40B4-BE49-F238E27FC236}">
                <a16:creationId xmlns:a16="http://schemas.microsoft.com/office/drawing/2014/main" id="{79F7B069-9189-45E4-8992-F5DD4157FA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98510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dirty="0">
                <a:solidFill>
                  <a:srgbClr val="181C20"/>
                </a:solidFill>
                <a:latin typeface="Cambria" panose="02040503050406030204" pitchFamily="18" charset="0"/>
                <a:ea typeface="Cambria" panose="02040503050406030204" pitchFamily="18" charset="0"/>
              </a:rPr>
              <a:t>4</a:t>
            </a:r>
            <a:r>
              <a:rPr lang="en-IN" sz="4000" b="0" i="0" dirty="0">
                <a:solidFill>
                  <a:srgbClr val="181C20"/>
                </a:solidFill>
                <a:effectLst/>
                <a:latin typeface="Cambria" panose="02040503050406030204" pitchFamily="18" charset="0"/>
                <a:ea typeface="Cambria" panose="02040503050406030204" pitchFamily="18" charset="0"/>
              </a:rPr>
              <a:t>. Business Activity Monitoring</a:t>
            </a:r>
          </a:p>
        </p:txBody>
      </p:sp>
      <p:sp>
        <p:nvSpPr>
          <p:cNvPr id="3" name="Content Placeholder 2">
            <a:extLst>
              <a:ext uri="{FF2B5EF4-FFF2-40B4-BE49-F238E27FC236}">
                <a16:creationId xmlns:a16="http://schemas.microsoft.com/office/drawing/2014/main" id="{A22B9EAD-6782-4B0C-9243-E80FA4D3704A}"/>
              </a:ext>
            </a:extLst>
          </p:cNvPr>
          <p:cNvSpPr>
            <a:spLocks noGrp="1"/>
          </p:cNvSpPr>
          <p:nvPr>
            <p:ph idx="1"/>
          </p:nvPr>
        </p:nvSpPr>
        <p:spPr>
          <a:xfrm>
            <a:off x="443883" y="1429305"/>
            <a:ext cx="11132599" cy="4666695"/>
          </a:xfrm>
        </p:spPr>
        <p:txBody>
          <a:bodyPr/>
          <a:lstStyle/>
          <a:p>
            <a:pPr algn="just">
              <a:lnSpc>
                <a:spcPct val="150000"/>
              </a:lnSpc>
            </a:pPr>
            <a:r>
              <a:rPr lang="en-US" sz="2400" b="0" i="0" dirty="0">
                <a:solidFill>
                  <a:srgbClr val="2F3D3C"/>
                </a:solidFill>
                <a:effectLst/>
                <a:latin typeface="Cambria" panose="02040503050406030204" pitchFamily="18" charset="0"/>
                <a:ea typeface="Cambria" panose="02040503050406030204" pitchFamily="18" charset="0"/>
              </a:rPr>
              <a:t>This refers to the evaluation activities performed and data collected with the view of analyzing critical tasks.</a:t>
            </a:r>
          </a:p>
          <a:p>
            <a:pPr algn="just">
              <a:lnSpc>
                <a:spcPct val="150000"/>
              </a:lnSpc>
            </a:pPr>
            <a:r>
              <a:rPr lang="en-US" sz="2400" b="0" i="0" dirty="0">
                <a:solidFill>
                  <a:srgbClr val="2F3D3C"/>
                </a:solidFill>
                <a:effectLst/>
                <a:latin typeface="Cambria" panose="02040503050406030204" pitchFamily="18" charset="0"/>
                <a:ea typeface="Cambria" panose="02040503050406030204" pitchFamily="18" charset="0"/>
              </a:rPr>
              <a:t>The goal here is to accomplish goals faster by getting rid of the time-consuming steps and procedures. The workflow is targeted at ensuring the highest level of efficiency and effectiveness in all the processes. The management has to keenly analyze the key performance indicators to determine if the specific business modeling in question leads to the achievement of the set goals. </a:t>
            </a:r>
          </a:p>
          <a:p>
            <a:pPr marL="45720" indent="0" algn="just">
              <a:lnSpc>
                <a:spcPct val="150000"/>
              </a:lnSpc>
              <a:buNone/>
            </a:pPr>
            <a:endParaRPr lang="en-IN" dirty="0">
              <a:solidFill>
                <a:schemeClr val="tx1"/>
              </a:solidFill>
              <a:latin typeface="Book Antiqua" panose="02040602050305030304" pitchFamily="18" charset="0"/>
            </a:endParaRPr>
          </a:p>
        </p:txBody>
      </p:sp>
      <p:sp>
        <p:nvSpPr>
          <p:cNvPr id="4" name="AutoShape 2" descr="Significance of BPM ">
            <a:extLst>
              <a:ext uri="{FF2B5EF4-FFF2-40B4-BE49-F238E27FC236}">
                <a16:creationId xmlns:a16="http://schemas.microsoft.com/office/drawing/2014/main" id="{10C05D60-D792-4479-953D-8615DDA722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ignificance of BPM ">
            <a:extLst>
              <a:ext uri="{FF2B5EF4-FFF2-40B4-BE49-F238E27FC236}">
                <a16:creationId xmlns:a16="http://schemas.microsoft.com/office/drawing/2014/main" id="{79F7B069-9189-45E4-8992-F5DD4157FA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87387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b="0" i="0" dirty="0">
                <a:solidFill>
                  <a:srgbClr val="181C20"/>
                </a:solidFill>
                <a:effectLst/>
                <a:latin typeface="Cambria" panose="02040503050406030204" pitchFamily="18" charset="0"/>
                <a:ea typeface="Cambria" panose="02040503050406030204" pitchFamily="18" charset="0"/>
              </a:rPr>
              <a:t>5. Business Process Optimization</a:t>
            </a:r>
          </a:p>
        </p:txBody>
      </p:sp>
      <p:sp>
        <p:nvSpPr>
          <p:cNvPr id="3" name="Content Placeholder 2">
            <a:extLst>
              <a:ext uri="{FF2B5EF4-FFF2-40B4-BE49-F238E27FC236}">
                <a16:creationId xmlns:a16="http://schemas.microsoft.com/office/drawing/2014/main" id="{A22B9EAD-6782-4B0C-9243-E80FA4D3704A}"/>
              </a:ext>
            </a:extLst>
          </p:cNvPr>
          <p:cNvSpPr>
            <a:spLocks noGrp="1"/>
          </p:cNvSpPr>
          <p:nvPr>
            <p:ph idx="1"/>
          </p:nvPr>
        </p:nvSpPr>
        <p:spPr>
          <a:xfrm>
            <a:off x="443883" y="1429305"/>
            <a:ext cx="11132599" cy="4666695"/>
          </a:xfrm>
        </p:spPr>
        <p:txBody>
          <a:bodyPr/>
          <a:lstStyle/>
          <a:p>
            <a:pPr algn="just">
              <a:lnSpc>
                <a:spcPct val="200000"/>
              </a:lnSpc>
            </a:pPr>
            <a:r>
              <a:rPr lang="en-US" dirty="0">
                <a:solidFill>
                  <a:schemeClr val="tx1"/>
                </a:solidFill>
                <a:latin typeface="Book Antiqua" panose="02040602050305030304" pitchFamily="18" charset="0"/>
              </a:rPr>
              <a:t>T</a:t>
            </a:r>
            <a:r>
              <a:rPr lang="en-US" b="0" i="0" dirty="0">
                <a:solidFill>
                  <a:schemeClr val="tx1"/>
                </a:solidFill>
                <a:effectLst/>
                <a:latin typeface="Book Antiqua" panose="02040602050305030304" pitchFamily="18" charset="0"/>
              </a:rPr>
              <a:t>here’s a “Process Champion” that works to introduce improvements to the workflow/flow by using data to identify and fix the bottlenecks.</a:t>
            </a:r>
          </a:p>
          <a:p>
            <a:pPr algn="just">
              <a:lnSpc>
                <a:spcPct val="200000"/>
              </a:lnSpc>
            </a:pPr>
            <a:r>
              <a:rPr lang="en-US" b="0" i="0" dirty="0">
                <a:solidFill>
                  <a:schemeClr val="tx1"/>
                </a:solidFill>
                <a:effectLst/>
                <a:latin typeface="Book Antiqua" panose="02040602050305030304" pitchFamily="18" charset="0"/>
              </a:rPr>
              <a:t>If there’s management buy-in, agreed on commercial terms, and reusable components, BPMS can be implemented faster if the inefficient processes are identified and dealt with. </a:t>
            </a:r>
          </a:p>
          <a:p>
            <a:pPr marL="45720" indent="0" algn="just">
              <a:lnSpc>
                <a:spcPct val="150000"/>
              </a:lnSpc>
              <a:buNone/>
            </a:pPr>
            <a:endParaRPr lang="en-IN" dirty="0">
              <a:solidFill>
                <a:schemeClr val="tx1"/>
              </a:solidFill>
              <a:latin typeface="Book Antiqua" panose="02040602050305030304" pitchFamily="18" charset="0"/>
            </a:endParaRPr>
          </a:p>
        </p:txBody>
      </p:sp>
      <p:sp>
        <p:nvSpPr>
          <p:cNvPr id="4" name="AutoShape 2" descr="Significance of BPM ">
            <a:extLst>
              <a:ext uri="{FF2B5EF4-FFF2-40B4-BE49-F238E27FC236}">
                <a16:creationId xmlns:a16="http://schemas.microsoft.com/office/drawing/2014/main" id="{10C05D60-D792-4479-953D-8615DDA722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ignificance of BPM ">
            <a:extLst>
              <a:ext uri="{FF2B5EF4-FFF2-40B4-BE49-F238E27FC236}">
                <a16:creationId xmlns:a16="http://schemas.microsoft.com/office/drawing/2014/main" id="{79F7B069-9189-45E4-8992-F5DD4157FA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510584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dirty="0">
                <a:solidFill>
                  <a:srgbClr val="181C20"/>
                </a:solidFill>
                <a:latin typeface="Cambria" panose="02040503050406030204" pitchFamily="18" charset="0"/>
                <a:ea typeface="Cambria" panose="02040503050406030204" pitchFamily="18" charset="0"/>
              </a:rPr>
              <a:t>6</a:t>
            </a:r>
            <a:r>
              <a:rPr lang="en-IN" sz="4000" b="0" i="0" dirty="0">
                <a:solidFill>
                  <a:srgbClr val="181C20"/>
                </a:solidFill>
                <a:effectLst/>
                <a:latin typeface="Cambria" panose="02040503050406030204" pitchFamily="18" charset="0"/>
                <a:ea typeface="Cambria" panose="02040503050406030204" pitchFamily="18" charset="0"/>
              </a:rPr>
              <a:t>. Business Process Re-engineering</a:t>
            </a:r>
          </a:p>
        </p:txBody>
      </p:sp>
      <p:sp>
        <p:nvSpPr>
          <p:cNvPr id="3" name="Content Placeholder 2">
            <a:extLst>
              <a:ext uri="{FF2B5EF4-FFF2-40B4-BE49-F238E27FC236}">
                <a16:creationId xmlns:a16="http://schemas.microsoft.com/office/drawing/2014/main" id="{A22B9EAD-6782-4B0C-9243-E80FA4D3704A}"/>
              </a:ext>
            </a:extLst>
          </p:cNvPr>
          <p:cNvSpPr>
            <a:spLocks noGrp="1"/>
          </p:cNvSpPr>
          <p:nvPr>
            <p:ph idx="1"/>
          </p:nvPr>
        </p:nvSpPr>
        <p:spPr>
          <a:xfrm>
            <a:off x="443883" y="1882066"/>
            <a:ext cx="11132599" cy="4213934"/>
          </a:xfrm>
        </p:spPr>
        <p:txBody>
          <a:bodyPr/>
          <a:lstStyle/>
          <a:p>
            <a:pPr marL="45720" indent="0" algn="just">
              <a:lnSpc>
                <a:spcPct val="200000"/>
              </a:lnSpc>
              <a:buNone/>
            </a:pPr>
            <a:r>
              <a:rPr lang="en-US" b="0" i="0" dirty="0">
                <a:solidFill>
                  <a:schemeClr val="tx1"/>
                </a:solidFill>
                <a:effectLst/>
                <a:latin typeface="Cambria" panose="02040503050406030204" pitchFamily="18" charset="0"/>
                <a:ea typeface="Cambria" panose="02040503050406030204" pitchFamily="18" charset="0"/>
              </a:rPr>
              <a:t>Re-engineering is recommended when a process becomes inefficient and therefore the only way to restore productivity is to undertake product optimization. In that case, the entire process </a:t>
            </a:r>
            <a:r>
              <a:rPr lang="en-US" b="0" i="0" u="none" strike="noStrike" dirty="0">
                <a:solidFill>
                  <a:schemeClr val="tx1"/>
                </a:solidFill>
                <a:effectLst/>
                <a:latin typeface="Cambria" panose="02040503050406030204" pitchFamily="18" charset="0"/>
                <a:ea typeface="Cambria" panose="02040503050406030204" pitchFamily="18" charset="0"/>
              </a:rPr>
              <a:t>life cycle</a:t>
            </a:r>
            <a:r>
              <a:rPr lang="en-US" b="0" i="0" dirty="0">
                <a:solidFill>
                  <a:schemeClr val="tx1"/>
                </a:solidFill>
                <a:effectLst/>
                <a:latin typeface="Cambria" panose="02040503050406030204" pitchFamily="18" charset="0"/>
                <a:ea typeface="Cambria" panose="02040503050406030204" pitchFamily="18" charset="0"/>
              </a:rPr>
              <a:t> has to be re-engineered. </a:t>
            </a:r>
            <a:endParaRPr lang="en-IN" dirty="0">
              <a:solidFill>
                <a:schemeClr val="tx1"/>
              </a:solidFill>
              <a:latin typeface="Cambria" panose="02040503050406030204" pitchFamily="18" charset="0"/>
              <a:ea typeface="Cambria" panose="02040503050406030204" pitchFamily="18" charset="0"/>
            </a:endParaRPr>
          </a:p>
        </p:txBody>
      </p:sp>
      <p:sp>
        <p:nvSpPr>
          <p:cNvPr id="4" name="AutoShape 2" descr="Significance of BPM ">
            <a:extLst>
              <a:ext uri="{FF2B5EF4-FFF2-40B4-BE49-F238E27FC236}">
                <a16:creationId xmlns:a16="http://schemas.microsoft.com/office/drawing/2014/main" id="{10C05D60-D792-4479-953D-8615DDA722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ignificance of BPM ">
            <a:extLst>
              <a:ext uri="{FF2B5EF4-FFF2-40B4-BE49-F238E27FC236}">
                <a16:creationId xmlns:a16="http://schemas.microsoft.com/office/drawing/2014/main" id="{79F7B069-9189-45E4-8992-F5DD4157FA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117816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72249"/>
            <a:ext cx="9875520" cy="1192567"/>
          </a:xfrm>
        </p:spPr>
        <p:txBody>
          <a:bodyPr>
            <a:normAutofit/>
          </a:bodyPr>
          <a:lstStyle/>
          <a:p>
            <a:pPr algn="just"/>
            <a:r>
              <a:rPr lang="en-IN" sz="3600" dirty="0">
                <a:latin typeface="Book Antiqua" panose="02040602050305030304" pitchFamily="18" charset="0"/>
              </a:rPr>
              <a:t>Information and Communication Technology</a:t>
            </a:r>
          </a:p>
        </p:txBody>
      </p:sp>
      <p:sp>
        <p:nvSpPr>
          <p:cNvPr id="3" name="Content Placeholder 2">
            <a:extLst>
              <a:ext uri="{FF2B5EF4-FFF2-40B4-BE49-F238E27FC236}">
                <a16:creationId xmlns:a16="http://schemas.microsoft.com/office/drawing/2014/main" id="{CBDB4476-146C-46AF-BE34-85DA9EFE3A58}"/>
              </a:ext>
            </a:extLst>
          </p:cNvPr>
          <p:cNvSpPr>
            <a:spLocks noGrp="1"/>
          </p:cNvSpPr>
          <p:nvPr>
            <p:ph idx="1"/>
          </p:nvPr>
        </p:nvSpPr>
        <p:spPr>
          <a:xfrm>
            <a:off x="1143000" y="1233996"/>
            <a:ext cx="10096130" cy="4862004"/>
          </a:xfrm>
        </p:spPr>
        <p:txBody>
          <a:bodyPr/>
          <a:lstStyle/>
          <a:p>
            <a:pPr algn="just">
              <a:lnSpc>
                <a:spcPct val="150000"/>
              </a:lnSpc>
            </a:pPr>
            <a:r>
              <a:rPr lang="en-US" b="0" i="0" dirty="0">
                <a:solidFill>
                  <a:schemeClr val="tx1"/>
                </a:solidFill>
                <a:effectLst/>
                <a:latin typeface="Book Antiqua" panose="02040602050305030304" pitchFamily="18" charset="0"/>
              </a:rPr>
              <a:t>Information and communications technology (ICT) refers to all the technology used to handle telecommunications, broadcast media, intelligent building management systems, audiovisual processing and transmission systems, and network-based control and monitoring functions. Although ICT is often considered an extended synonym for information technology (IT), its scope is more broad.</a:t>
            </a:r>
            <a:endParaRPr lang="en-IN"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val="2141274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72249"/>
            <a:ext cx="9875520" cy="1192567"/>
          </a:xfrm>
        </p:spPr>
        <p:txBody>
          <a:bodyPr>
            <a:normAutofit/>
          </a:bodyPr>
          <a:lstStyle/>
          <a:p>
            <a:pPr algn="just"/>
            <a:r>
              <a:rPr lang="en-IN" sz="3600" dirty="0">
                <a:latin typeface="Book Antiqua" panose="02040602050305030304" pitchFamily="18" charset="0"/>
              </a:rPr>
              <a:t>Information and Communication Technology</a:t>
            </a:r>
          </a:p>
        </p:txBody>
      </p:sp>
      <p:sp>
        <p:nvSpPr>
          <p:cNvPr id="3" name="Content Placeholder 2">
            <a:extLst>
              <a:ext uri="{FF2B5EF4-FFF2-40B4-BE49-F238E27FC236}">
                <a16:creationId xmlns:a16="http://schemas.microsoft.com/office/drawing/2014/main" id="{CBDB4476-146C-46AF-BE34-85DA9EFE3A58}"/>
              </a:ext>
            </a:extLst>
          </p:cNvPr>
          <p:cNvSpPr>
            <a:spLocks noGrp="1"/>
          </p:cNvSpPr>
          <p:nvPr>
            <p:ph idx="1"/>
          </p:nvPr>
        </p:nvSpPr>
        <p:spPr>
          <a:xfrm>
            <a:off x="1143000" y="1873188"/>
            <a:ext cx="10096130" cy="4222812"/>
          </a:xfrm>
        </p:spPr>
        <p:txBody>
          <a:bodyPr>
            <a:normAutofit lnSpcReduction="10000"/>
          </a:bodyPr>
          <a:lstStyle/>
          <a:p>
            <a:pPr marL="45720" indent="0" algn="l">
              <a:buNone/>
            </a:pPr>
            <a:r>
              <a:rPr lang="en-US" sz="2400" b="0" i="0" u="none" strike="noStrike" baseline="0" dirty="0">
                <a:solidFill>
                  <a:schemeClr val="tx1"/>
                </a:solidFill>
                <a:latin typeface="Book Antiqua" panose="02040602050305030304" pitchFamily="18" charset="0"/>
              </a:rPr>
              <a:t>ICT developments have accelerated the pace of Big Data adoption in businesses:</a:t>
            </a:r>
          </a:p>
          <a:p>
            <a:pPr marL="45720" indent="0" algn="l">
              <a:buNone/>
            </a:pPr>
            <a:endParaRPr lang="en-US" sz="2400" dirty="0">
              <a:solidFill>
                <a:schemeClr val="tx1"/>
              </a:solidFill>
              <a:latin typeface="Book Antiqua" panose="02040602050305030304" pitchFamily="18" charset="0"/>
            </a:endParaRPr>
          </a:p>
          <a:p>
            <a:pPr marL="45720" indent="0" algn="l">
              <a:buNone/>
            </a:pPr>
            <a:r>
              <a:rPr lang="en-US" sz="2400" b="0" i="0" u="none" strike="noStrike" baseline="0" dirty="0">
                <a:solidFill>
                  <a:schemeClr val="tx1"/>
                </a:solidFill>
                <a:latin typeface="Book Antiqua" panose="02040602050305030304" pitchFamily="18" charset="0"/>
              </a:rPr>
              <a:t>• data analytics and data science</a:t>
            </a:r>
          </a:p>
          <a:p>
            <a:pPr marL="45720" indent="0" algn="l">
              <a:buNone/>
            </a:pPr>
            <a:r>
              <a:rPr lang="en-IN" sz="2400" b="0" i="0" u="none" strike="noStrike" baseline="0" dirty="0">
                <a:solidFill>
                  <a:schemeClr val="tx1"/>
                </a:solidFill>
                <a:latin typeface="Book Antiqua" panose="02040602050305030304" pitchFamily="18" charset="0"/>
              </a:rPr>
              <a:t>• digitization</a:t>
            </a:r>
          </a:p>
          <a:p>
            <a:pPr marL="45720" indent="0" algn="l">
              <a:buNone/>
            </a:pPr>
            <a:r>
              <a:rPr lang="en-US" sz="2400" b="0" i="0" u="none" strike="noStrike" baseline="0" dirty="0">
                <a:solidFill>
                  <a:schemeClr val="tx1"/>
                </a:solidFill>
                <a:latin typeface="Book Antiqua" panose="02040602050305030304" pitchFamily="18" charset="0"/>
              </a:rPr>
              <a:t>• affordable technology and commodity hardware</a:t>
            </a:r>
          </a:p>
          <a:p>
            <a:pPr marL="45720" indent="0" algn="l">
              <a:buNone/>
            </a:pPr>
            <a:r>
              <a:rPr lang="en-IN" sz="2400" b="0" i="0" u="none" strike="noStrike" baseline="0" dirty="0">
                <a:solidFill>
                  <a:schemeClr val="tx1"/>
                </a:solidFill>
                <a:latin typeface="Book Antiqua" panose="02040602050305030304" pitchFamily="18" charset="0"/>
              </a:rPr>
              <a:t>• social media</a:t>
            </a:r>
          </a:p>
          <a:p>
            <a:pPr marL="45720" indent="0" algn="l">
              <a:buNone/>
            </a:pPr>
            <a:r>
              <a:rPr lang="en-IN" sz="2400" b="0" i="0" u="none" strike="noStrike" baseline="0" dirty="0">
                <a:solidFill>
                  <a:schemeClr val="tx1"/>
                </a:solidFill>
                <a:latin typeface="Book Antiqua" panose="02040602050305030304" pitchFamily="18" charset="0"/>
              </a:rPr>
              <a:t>• hyper-connected communities and devices</a:t>
            </a:r>
          </a:p>
          <a:p>
            <a:pPr marL="45720" indent="0" algn="l">
              <a:buNone/>
            </a:pPr>
            <a:r>
              <a:rPr lang="en-IN" sz="2400" b="0" i="0" u="none" strike="noStrike" baseline="0" dirty="0">
                <a:solidFill>
                  <a:schemeClr val="tx1"/>
                </a:solidFill>
                <a:latin typeface="Book Antiqua" panose="02040602050305030304" pitchFamily="18" charset="0"/>
              </a:rPr>
              <a:t>• cloud computing</a:t>
            </a:r>
            <a:endParaRPr lang="en-IN" sz="2800"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val="3269859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45616"/>
            <a:ext cx="9875520" cy="1192567"/>
          </a:xfrm>
        </p:spPr>
        <p:txBody>
          <a:bodyPr>
            <a:normAutofit/>
          </a:bodyPr>
          <a:lstStyle/>
          <a:p>
            <a:pPr algn="just"/>
            <a:r>
              <a:rPr lang="en-IN" sz="3600" dirty="0">
                <a:latin typeface="Book Antiqua" panose="02040602050305030304" pitchFamily="18" charset="0"/>
              </a:rPr>
              <a:t>Data Analytics and Data Science</a:t>
            </a:r>
          </a:p>
        </p:txBody>
      </p:sp>
      <p:sp>
        <p:nvSpPr>
          <p:cNvPr id="3" name="Content Placeholder 2">
            <a:extLst>
              <a:ext uri="{FF2B5EF4-FFF2-40B4-BE49-F238E27FC236}">
                <a16:creationId xmlns:a16="http://schemas.microsoft.com/office/drawing/2014/main" id="{CBDB4476-146C-46AF-BE34-85DA9EFE3A58}"/>
              </a:ext>
            </a:extLst>
          </p:cNvPr>
          <p:cNvSpPr>
            <a:spLocks noGrp="1"/>
          </p:cNvSpPr>
          <p:nvPr>
            <p:ph idx="1"/>
          </p:nvPr>
        </p:nvSpPr>
        <p:spPr>
          <a:xfrm>
            <a:off x="1143000" y="1438183"/>
            <a:ext cx="10264806" cy="4657817"/>
          </a:xfrm>
        </p:spPr>
        <p:txBody>
          <a:bodyPr>
            <a:normAutofit/>
          </a:bodyPr>
          <a:lstStyle/>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Enterprises are collecting, procuring, storing, curating and processing increasing quantities of data. This is occurring in an effort to find new insights that can drive more efficient and effective operations, provide management the ability to steer the business proactively and allow the C-suite to better formulate and assess their strategic initiatives. </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Ultimately, enterprises are looking for new ways to gain a competitive edge. Thus the need for techniques and technologies that can extract meaningful information and insights has increased.</a:t>
            </a:r>
          </a:p>
        </p:txBody>
      </p:sp>
    </p:spTree>
    <p:extLst>
      <p:ext uri="{BB962C8B-B14F-4D97-AF65-F5344CB8AC3E}">
        <p14:creationId xmlns:p14="http://schemas.microsoft.com/office/powerpoint/2010/main" val="315290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A230-6A6A-46BF-98D8-938E4032F1DB}"/>
              </a:ext>
            </a:extLst>
          </p:cNvPr>
          <p:cNvSpPr>
            <a:spLocks noGrp="1"/>
          </p:cNvSpPr>
          <p:nvPr>
            <p:ph type="title"/>
          </p:nvPr>
        </p:nvSpPr>
        <p:spPr/>
        <p:txBody>
          <a:bodyPr/>
          <a:lstStyle/>
          <a:p>
            <a:pPr algn="ctr"/>
            <a:r>
              <a:rPr lang="en-IN" b="0" i="0" dirty="0">
                <a:solidFill>
                  <a:srgbClr val="1C1E21"/>
                </a:solidFill>
                <a:effectLst/>
                <a:latin typeface="Source Sans Pro" panose="020B0503030403020204" pitchFamily="34" charset="0"/>
              </a:rPr>
              <a:t>Big Data in Marketing</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10160A8D-D233-4F12-8246-FE8B01C47F6A}"/>
              </a:ext>
            </a:extLst>
          </p:cNvPr>
          <p:cNvSpPr>
            <a:spLocks noGrp="1"/>
          </p:cNvSpPr>
          <p:nvPr>
            <p:ph idx="1"/>
          </p:nvPr>
        </p:nvSpPr>
        <p:spPr>
          <a:xfrm>
            <a:off x="1143000" y="1491449"/>
            <a:ext cx="9872871" cy="4604551"/>
          </a:xfrm>
        </p:spPr>
        <p:txBody>
          <a:bodyPr>
            <a:normAutofit/>
          </a:bodyPr>
          <a:lstStyle/>
          <a:p>
            <a:pPr>
              <a:lnSpc>
                <a:spcPct val="100000"/>
              </a:lnSpc>
            </a:pPr>
            <a:r>
              <a:rPr lang="en-US" sz="3600" b="0" i="0" dirty="0">
                <a:solidFill>
                  <a:srgbClr val="323E48"/>
                </a:solidFill>
                <a:effectLst/>
                <a:latin typeface="Arabic Typesetting" panose="03020402040406030203" pitchFamily="66" charset="-78"/>
                <a:cs typeface="Arabic Typesetting" panose="03020402040406030203" pitchFamily="66" charset="-78"/>
              </a:rPr>
              <a:t>“Without big data analytics, companies are blind and deaf, wandering out onto the Web like deer on a freeway.”</a:t>
            </a:r>
          </a:p>
          <a:p>
            <a:pPr marL="45720" indent="0" algn="just">
              <a:lnSpc>
                <a:spcPct val="150000"/>
              </a:lnSpc>
              <a:buNone/>
            </a:pPr>
            <a:r>
              <a:rPr lang="en-US" sz="2400" b="0" i="0" dirty="0">
                <a:solidFill>
                  <a:schemeClr val="tx1"/>
                </a:solidFill>
                <a:effectLst/>
                <a:latin typeface="Source Sans Pro" panose="020B0503030403020204" pitchFamily="34" charset="0"/>
                <a:ea typeface="Source Sans Pro" panose="020B0503030403020204" pitchFamily="34" charset="0"/>
              </a:rPr>
              <a:t>When author Geoffrey Moore </a:t>
            </a:r>
            <a:r>
              <a:rPr lang="en-US" sz="2400" b="0" i="0" strike="noStrike" dirty="0">
                <a:solidFill>
                  <a:schemeClr val="tx1"/>
                </a:solidFill>
                <a:effectLst/>
                <a:latin typeface="Source Sans Pro" panose="020B0503030403020204" pitchFamily="34" charset="0"/>
                <a:ea typeface="Source Sans Pro" panose="020B0503030403020204" pitchFamily="34" charset="0"/>
              </a:rPr>
              <a:t>tweeted</a:t>
            </a:r>
            <a:r>
              <a:rPr lang="en-US" sz="2400" b="0" i="0" dirty="0">
                <a:solidFill>
                  <a:schemeClr val="tx1"/>
                </a:solidFill>
                <a:effectLst/>
                <a:latin typeface="Source Sans Pro" panose="020B0503030403020204" pitchFamily="34" charset="0"/>
                <a:ea typeface="Source Sans Pro" panose="020B0503030403020204" pitchFamily="34" charset="0"/>
              </a:rPr>
              <a:t> that statement back in 2012, it may have been perceived as an overstatement. Now, </a:t>
            </a:r>
            <a:r>
              <a:rPr lang="en-US" sz="2400" b="0" i="0" strike="noStrike" dirty="0">
                <a:solidFill>
                  <a:schemeClr val="tx1"/>
                </a:solidFill>
                <a:effectLst/>
                <a:latin typeface="Source Sans Pro" panose="020B0503030403020204" pitchFamily="34" charset="0"/>
                <a:ea typeface="Source Sans Pro" panose="020B0503030403020204" pitchFamily="34" charset="0"/>
              </a:rPr>
              <a:t>big data</a:t>
            </a:r>
            <a:r>
              <a:rPr lang="en-US" sz="2400" b="0" i="0" dirty="0">
                <a:solidFill>
                  <a:schemeClr val="tx1"/>
                </a:solidFill>
                <a:effectLst/>
                <a:latin typeface="Source Sans Pro" panose="020B0503030403020204" pitchFamily="34" charset="0"/>
                <a:ea typeface="Source Sans Pro" panose="020B0503030403020204" pitchFamily="34" charset="0"/>
              </a:rPr>
              <a:t> is universally accepted in almost every vertical, not least of all in marketing and sales. While Moore’s tweet referred specifically to big data analytics, the same is true for all aspects of big data, including data ingestion, </a:t>
            </a:r>
            <a:r>
              <a:rPr lang="en-US" sz="2400" b="0" i="0" strike="noStrike" dirty="0">
                <a:solidFill>
                  <a:schemeClr val="tx1"/>
                </a:solidFill>
                <a:effectLst/>
                <a:latin typeface="Source Sans Pro" panose="020B0503030403020204" pitchFamily="34" charset="0"/>
                <a:ea typeface="Source Sans Pro" panose="020B0503030403020204" pitchFamily="34" charset="0"/>
              </a:rPr>
              <a:t>integration</a:t>
            </a:r>
            <a:r>
              <a:rPr lang="en-US" sz="2400" b="0" i="0" dirty="0">
                <a:solidFill>
                  <a:schemeClr val="tx1"/>
                </a:solidFill>
                <a:effectLst/>
                <a:latin typeface="Source Sans Pro" panose="020B0503030403020204" pitchFamily="34" charset="0"/>
                <a:ea typeface="Source Sans Pro" panose="020B0503030403020204" pitchFamily="34" charset="0"/>
              </a:rPr>
              <a:t>, </a:t>
            </a:r>
            <a:r>
              <a:rPr lang="en-US" sz="2400" b="0" i="0" strike="noStrike" dirty="0">
                <a:solidFill>
                  <a:schemeClr val="tx1"/>
                </a:solidFill>
                <a:effectLst/>
                <a:latin typeface="Source Sans Pro" panose="020B0503030403020204" pitchFamily="34" charset="0"/>
                <a:ea typeface="Source Sans Pro" panose="020B0503030403020204" pitchFamily="34" charset="0"/>
              </a:rPr>
              <a:t>storage</a:t>
            </a:r>
            <a:r>
              <a:rPr lang="en-US" sz="2400" b="0" i="0" dirty="0">
                <a:solidFill>
                  <a:schemeClr val="tx1"/>
                </a:solidFill>
                <a:effectLst/>
                <a:latin typeface="Source Sans Pro" panose="020B0503030403020204" pitchFamily="34" charset="0"/>
                <a:ea typeface="Source Sans Pro" panose="020B0503030403020204" pitchFamily="34" charset="0"/>
              </a:rPr>
              <a:t>, and more.</a:t>
            </a: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3231108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45616"/>
            <a:ext cx="9875520" cy="1192567"/>
          </a:xfrm>
        </p:spPr>
        <p:txBody>
          <a:bodyPr>
            <a:normAutofit/>
          </a:bodyPr>
          <a:lstStyle/>
          <a:p>
            <a:pPr algn="just"/>
            <a:r>
              <a:rPr lang="en-IN" sz="3600" dirty="0">
                <a:latin typeface="Book Antiqua" panose="02040602050305030304" pitchFamily="18" charset="0"/>
              </a:rPr>
              <a:t>Data Analytics and Data Science</a:t>
            </a:r>
          </a:p>
        </p:txBody>
      </p:sp>
      <p:sp>
        <p:nvSpPr>
          <p:cNvPr id="3" name="Content Placeholder 2">
            <a:extLst>
              <a:ext uri="{FF2B5EF4-FFF2-40B4-BE49-F238E27FC236}">
                <a16:creationId xmlns:a16="http://schemas.microsoft.com/office/drawing/2014/main" id="{CBDB4476-146C-46AF-BE34-85DA9EFE3A58}"/>
              </a:ext>
            </a:extLst>
          </p:cNvPr>
          <p:cNvSpPr>
            <a:spLocks noGrp="1"/>
          </p:cNvSpPr>
          <p:nvPr>
            <p:ph idx="1"/>
          </p:nvPr>
        </p:nvSpPr>
        <p:spPr>
          <a:xfrm>
            <a:off x="1143000" y="1438183"/>
            <a:ext cx="10264806" cy="4657817"/>
          </a:xfrm>
        </p:spPr>
        <p:txBody>
          <a:bodyPr>
            <a:normAutofit/>
          </a:bodyPr>
          <a:lstStyle/>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 Computational approaches, statistical techniques and data warehousing have advanced to the point where they have merged, each bringing their specific techniques and tools that allow the performance of Big Data analysis. </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The maturity of these fields of practice inspired and enabled much of the core functionality expected from contemporary Big Data solutions, environments and platforms.</a:t>
            </a:r>
            <a:endParaRPr lang="en-IN" sz="2000" dirty="0">
              <a:solidFill>
                <a:schemeClr val="tx1">
                  <a:lumMod val="95000"/>
                  <a:lumOff val="5000"/>
                </a:schemeClr>
              </a:solidFill>
              <a:latin typeface="Book Antiqua" panose="02040602050305030304" pitchFamily="18" charset="0"/>
            </a:endParaRPr>
          </a:p>
          <a:p>
            <a:pPr marL="45720" indent="0" algn="just">
              <a:lnSpc>
                <a:spcPct val="150000"/>
              </a:lnSpc>
              <a:buNone/>
            </a:pPr>
            <a:endParaRPr lang="en-US" sz="18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val="2842909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45616"/>
            <a:ext cx="9875520" cy="1192567"/>
          </a:xfrm>
        </p:spPr>
        <p:txBody>
          <a:bodyPr>
            <a:normAutofit/>
          </a:bodyPr>
          <a:lstStyle/>
          <a:p>
            <a:pPr algn="just"/>
            <a:r>
              <a:rPr lang="en-IN" sz="3600" dirty="0">
                <a:latin typeface="Book Antiqua" panose="02040602050305030304" pitchFamily="18" charset="0"/>
              </a:rPr>
              <a:t>Digitization</a:t>
            </a:r>
          </a:p>
        </p:txBody>
      </p:sp>
      <p:sp>
        <p:nvSpPr>
          <p:cNvPr id="3" name="Content Placeholder 2">
            <a:extLst>
              <a:ext uri="{FF2B5EF4-FFF2-40B4-BE49-F238E27FC236}">
                <a16:creationId xmlns:a16="http://schemas.microsoft.com/office/drawing/2014/main"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For many businesses, digital mediums have replaced physical mediums as the de facto communications and delivery mechanism. </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The use of digital artifacts saves both time and cost as distribution is supported by the vast pre-existing infrastructure of the Internet.</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 As consumers connect to a business through their interaction with these digital substitutes, it leads to an opportunity to collect further “secondary” data.</a:t>
            </a:r>
          </a:p>
        </p:txBody>
      </p:sp>
    </p:spTree>
    <p:extLst>
      <p:ext uri="{BB962C8B-B14F-4D97-AF65-F5344CB8AC3E}">
        <p14:creationId xmlns:p14="http://schemas.microsoft.com/office/powerpoint/2010/main" val="3611634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45616"/>
            <a:ext cx="9875520" cy="1192567"/>
          </a:xfrm>
        </p:spPr>
        <p:txBody>
          <a:bodyPr>
            <a:normAutofit/>
          </a:bodyPr>
          <a:lstStyle/>
          <a:p>
            <a:pPr algn="just"/>
            <a:r>
              <a:rPr lang="en-IN" sz="3600" dirty="0">
                <a:latin typeface="Book Antiqua" panose="02040602050305030304" pitchFamily="18" charset="0"/>
              </a:rPr>
              <a:t>Digitization</a:t>
            </a:r>
          </a:p>
        </p:txBody>
      </p:sp>
      <p:sp>
        <p:nvSpPr>
          <p:cNvPr id="3" name="Content Placeholder 2">
            <a:extLst>
              <a:ext uri="{FF2B5EF4-FFF2-40B4-BE49-F238E27FC236}">
                <a16:creationId xmlns:a16="http://schemas.microsoft.com/office/drawing/2014/main"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000" dirty="0">
                <a:solidFill>
                  <a:schemeClr val="tx1">
                    <a:lumMod val="95000"/>
                    <a:lumOff val="5000"/>
                  </a:schemeClr>
                </a:solidFill>
                <a:latin typeface="Book Antiqua" panose="02040602050305030304" pitchFamily="18" charset="0"/>
              </a:rPr>
              <a:t>F</a:t>
            </a:r>
            <a:r>
              <a:rPr lang="en-US" sz="2000" b="0" i="0" u="none" strike="noStrike" baseline="0" dirty="0">
                <a:solidFill>
                  <a:schemeClr val="tx1">
                    <a:lumMod val="95000"/>
                    <a:lumOff val="5000"/>
                  </a:schemeClr>
                </a:solidFill>
                <a:latin typeface="Book Antiqua" panose="02040602050305030304" pitchFamily="18" charset="0"/>
              </a:rPr>
              <a:t>or example, requesting a customer to provide feedback, complete a survey, or simply providing a hook to display a relevant advertisement and tracking its click-through rate. </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Collecting secondary data can be important for businesses because mining this data can allow for customized marketing, automated recommendations and the development of optimized product features.</a:t>
            </a:r>
          </a:p>
          <a:p>
            <a:pPr marL="45720" indent="0" algn="just">
              <a:lnSpc>
                <a:spcPct val="150000"/>
              </a:lnSpc>
              <a:buNone/>
            </a:pPr>
            <a:endParaRPr lang="en-US" sz="20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val="113549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532660"/>
            <a:ext cx="9875520" cy="905523"/>
          </a:xfrm>
        </p:spPr>
        <p:txBody>
          <a:bodyPr>
            <a:normAutofit fontScale="90000"/>
          </a:bodyPr>
          <a:lstStyle/>
          <a:p>
            <a:pPr algn="just">
              <a:lnSpc>
                <a:spcPct val="150000"/>
              </a:lnSpc>
            </a:pPr>
            <a:r>
              <a:rPr lang="en-US" sz="2400" b="0" i="0" u="none" strike="noStrike" baseline="0" dirty="0">
                <a:latin typeface="Book Antiqua" panose="02040602050305030304" pitchFamily="18" charset="0"/>
              </a:rPr>
              <a:t>Examples of digitization include online banking, on-demand television and</a:t>
            </a:r>
            <a:br>
              <a:rPr lang="en-US" sz="2400" b="0" i="0" u="none" strike="noStrike" baseline="0" dirty="0">
                <a:latin typeface="Book Antiqua" panose="02040602050305030304" pitchFamily="18" charset="0"/>
              </a:rPr>
            </a:br>
            <a:r>
              <a:rPr lang="en-IN" sz="2400" b="0" i="0" u="none" strike="noStrike" baseline="0" dirty="0">
                <a:latin typeface="Book Antiqua" panose="02040602050305030304" pitchFamily="18" charset="0"/>
              </a:rPr>
              <a:t>streaming video.</a:t>
            </a:r>
            <a:endParaRPr lang="en-IN" sz="2400" dirty="0">
              <a:latin typeface="Book Antiqua" panose="02040602050305030304" pitchFamily="18" charset="0"/>
            </a:endParaRPr>
          </a:p>
        </p:txBody>
      </p:sp>
      <p:pic>
        <p:nvPicPr>
          <p:cNvPr id="11" name="Picture 10">
            <a:extLst>
              <a:ext uri="{FF2B5EF4-FFF2-40B4-BE49-F238E27FC236}">
                <a16:creationId xmlns:a16="http://schemas.microsoft.com/office/drawing/2014/main" id="{732F35FD-34EC-4077-BA09-E079B63511F7}"/>
              </a:ext>
            </a:extLst>
          </p:cNvPr>
          <p:cNvPicPr>
            <a:picLocks noChangeAspect="1"/>
          </p:cNvPicPr>
          <p:nvPr/>
        </p:nvPicPr>
        <p:blipFill rotWithShape="1">
          <a:blip r:embed="rId2"/>
          <a:srcRect l="19136" t="13081" r="23408" b="25560"/>
          <a:stretch/>
        </p:blipFill>
        <p:spPr>
          <a:xfrm>
            <a:off x="1364202" y="1766658"/>
            <a:ext cx="9463596" cy="4208016"/>
          </a:xfrm>
          <a:prstGeom prst="rect">
            <a:avLst/>
          </a:prstGeom>
        </p:spPr>
      </p:pic>
    </p:spTree>
    <p:extLst>
      <p:ext uri="{BB962C8B-B14F-4D97-AF65-F5344CB8AC3E}">
        <p14:creationId xmlns:p14="http://schemas.microsoft.com/office/powerpoint/2010/main" val="2320612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45616"/>
            <a:ext cx="9875520" cy="1192567"/>
          </a:xfrm>
        </p:spPr>
        <p:txBody>
          <a:bodyPr>
            <a:normAutofit/>
          </a:bodyPr>
          <a:lstStyle/>
          <a:p>
            <a:pPr algn="just"/>
            <a:r>
              <a:rPr lang="en-US" sz="2800" i="0" u="none" strike="noStrike" baseline="0" dirty="0">
                <a:latin typeface="Book Antiqua" panose="02040602050305030304" pitchFamily="18" charset="0"/>
              </a:rPr>
              <a:t>Affordable Technology and Commodity Hardware</a:t>
            </a:r>
            <a:endParaRPr lang="en-IN" sz="4800"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Technology capable of storing and processing large quantities of diverse data has become increasingly affordable. Additionally, Big Data solutions often leverage open-source software that executes on commodity hardware, further reducing costs.</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 The combination of commodity hardware and open source software has virtually eliminated the advantage</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that large enterprises used to hold by being able to outspend their smaller competitors due to the larger size of their IT budgets.</a:t>
            </a:r>
            <a:endParaRPr lang="en-US" sz="24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val="3152796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45616"/>
            <a:ext cx="9875520" cy="1192567"/>
          </a:xfrm>
        </p:spPr>
        <p:txBody>
          <a:bodyPr>
            <a:normAutofit/>
          </a:bodyPr>
          <a:lstStyle/>
          <a:p>
            <a:pPr algn="just"/>
            <a:r>
              <a:rPr lang="en-US" sz="2800" i="0" u="none" strike="noStrike" baseline="0" dirty="0">
                <a:latin typeface="Book Antiqua" panose="02040602050305030304" pitchFamily="18" charset="0"/>
              </a:rPr>
              <a:t>Affordable Technology and Commodity Hardware</a:t>
            </a:r>
            <a:endParaRPr lang="en-IN" sz="4800"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Technology no longer delivers competitive advantage. Instead, it simply becomes the platform upon which the business executes.</a:t>
            </a:r>
          </a:p>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From a business standpoint, utilization of affordable technology and commodity hardware to generate analytic results that can further optimize the execution of its business processes is the path to competitive advantage.</a:t>
            </a:r>
            <a:endParaRPr lang="en-US" sz="28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val="3372349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45616"/>
            <a:ext cx="9875520" cy="1192567"/>
          </a:xfrm>
        </p:spPr>
        <p:txBody>
          <a:bodyPr>
            <a:normAutofit/>
          </a:bodyPr>
          <a:lstStyle/>
          <a:p>
            <a:pPr algn="ctr"/>
            <a:r>
              <a:rPr lang="en-US" sz="3600" i="0" u="none" strike="noStrike" baseline="0" dirty="0">
                <a:latin typeface="Book Antiqua" panose="02040602050305030304" pitchFamily="18" charset="0"/>
              </a:rPr>
              <a:t>Social Media</a:t>
            </a:r>
            <a:endParaRPr lang="en-IN" sz="6000"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The emergence of social media has empowered customers to provide feedback in near real-time</a:t>
            </a:r>
            <a:r>
              <a:rPr lang="en-US" sz="2400" dirty="0">
                <a:solidFill>
                  <a:schemeClr val="tx1">
                    <a:lumMod val="95000"/>
                    <a:lumOff val="5000"/>
                  </a:schemeClr>
                </a:solidFill>
                <a:latin typeface="Book Antiqua" panose="02040602050305030304" pitchFamily="18" charset="0"/>
              </a:rPr>
              <a:t> </a:t>
            </a:r>
            <a:r>
              <a:rPr lang="en-US" sz="2400" b="0" i="0" u="none" strike="noStrike" baseline="0" dirty="0">
                <a:solidFill>
                  <a:schemeClr val="tx1">
                    <a:lumMod val="95000"/>
                    <a:lumOff val="5000"/>
                  </a:schemeClr>
                </a:solidFill>
                <a:latin typeface="Book Antiqua" panose="02040602050305030304" pitchFamily="18" charset="0"/>
              </a:rPr>
              <a:t>via open and public mediums. </a:t>
            </a:r>
          </a:p>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This shift has forced businesses to consider customer feedback on their service and product offerings in their strategic planning. </a:t>
            </a:r>
          </a:p>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As a result, businesses are storing increasing amounts of data on customer interactions within their customer relationship management systems (CRM) and from harvesting customer reviews, complaints and praise from social media sites.</a:t>
            </a:r>
            <a:endParaRPr lang="en-US" sz="36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val="3667323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45616"/>
            <a:ext cx="9875520" cy="1192567"/>
          </a:xfrm>
        </p:spPr>
        <p:txBody>
          <a:bodyPr>
            <a:normAutofit/>
          </a:bodyPr>
          <a:lstStyle/>
          <a:p>
            <a:pPr algn="ctr"/>
            <a:r>
              <a:rPr lang="en-US" sz="3600" i="0" u="none" strike="noStrike" baseline="0" dirty="0">
                <a:latin typeface="Book Antiqua" panose="02040602050305030304" pitchFamily="18" charset="0"/>
              </a:rPr>
              <a:t>Social Media</a:t>
            </a:r>
            <a:endParaRPr lang="en-IN" sz="6000"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This information feeds Big Data analysis algorithms that surface the voice of the customer in an attempt to provide better levels of service, increase sales, enable targeted marketing and even create new products and services. </a:t>
            </a:r>
          </a:p>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Businesses have realized that branding activity is no longer completely managed by internal marketing activities. Instead, product brands and corporate reputation are co-created by the company and its customers. For this reason, businesses are increasingly interested in incorporating publicly available datasets from social media and </a:t>
            </a:r>
            <a:r>
              <a:rPr lang="en-IN" sz="2400" b="0" i="0" u="none" strike="noStrike" baseline="0" dirty="0">
                <a:solidFill>
                  <a:schemeClr val="tx1">
                    <a:lumMod val="95000"/>
                    <a:lumOff val="5000"/>
                  </a:schemeClr>
                </a:solidFill>
                <a:latin typeface="Book Antiqua" panose="02040602050305030304" pitchFamily="18" charset="0"/>
              </a:rPr>
              <a:t>other external data sources.</a:t>
            </a:r>
            <a:endParaRPr lang="en-US" sz="40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val="3436722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Hyper-Connected Communities and Devices</a:t>
            </a:r>
            <a:endParaRPr lang="en-IN" sz="9600"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CBDB4476-146C-46AF-BE34-85DA9EFE3A58}"/>
              </a:ext>
            </a:extLst>
          </p:cNvPr>
          <p:cNvSpPr>
            <a:spLocks noGrp="1"/>
          </p:cNvSpPr>
          <p:nvPr>
            <p:ph idx="1"/>
          </p:nvPr>
        </p:nvSpPr>
        <p:spPr>
          <a:xfrm>
            <a:off x="541538" y="1438183"/>
            <a:ext cx="10866268" cy="5015883"/>
          </a:xfrm>
        </p:spPr>
        <p:txBody>
          <a:bodyPr>
            <a:noAutofit/>
          </a:bodyPr>
          <a:lstStyle/>
          <a:p>
            <a:pPr algn="just">
              <a:lnSpc>
                <a:spcPct val="150000"/>
              </a:lnSpc>
            </a:pPr>
            <a:r>
              <a:rPr lang="en-US" sz="1800" b="0" i="0" u="none" strike="noStrike" baseline="0" dirty="0">
                <a:solidFill>
                  <a:schemeClr val="tx1">
                    <a:lumMod val="95000"/>
                    <a:lumOff val="5000"/>
                  </a:schemeClr>
                </a:solidFill>
                <a:latin typeface="Book Antiqua" panose="02040602050305030304" pitchFamily="18" charset="0"/>
              </a:rPr>
              <a:t>The broadening coverage of the Internet and the proliferation of cellular and Wi-Fi networks has enabled more people and their devices to be continuously active in virtual communities. </a:t>
            </a:r>
          </a:p>
          <a:p>
            <a:pPr algn="just">
              <a:lnSpc>
                <a:spcPct val="150000"/>
              </a:lnSpc>
            </a:pPr>
            <a:r>
              <a:rPr lang="en-US" sz="1800" b="0" i="0" u="none" strike="noStrike" baseline="0" dirty="0">
                <a:solidFill>
                  <a:schemeClr val="tx1">
                    <a:lumMod val="95000"/>
                    <a:lumOff val="5000"/>
                  </a:schemeClr>
                </a:solidFill>
                <a:latin typeface="Book Antiqua" panose="02040602050305030304" pitchFamily="18" charset="0"/>
              </a:rPr>
              <a:t>Coupled with the proliferation of Internet connected sensors, the underpinnings of the Internet of Things (IoT), a vast collection of smart Internet connected</a:t>
            </a:r>
            <a:r>
              <a:rPr lang="en-US" sz="1800" dirty="0">
                <a:solidFill>
                  <a:schemeClr val="tx1">
                    <a:lumMod val="95000"/>
                    <a:lumOff val="5000"/>
                  </a:schemeClr>
                </a:solidFill>
                <a:latin typeface="Book Antiqua" panose="02040602050305030304" pitchFamily="18" charset="0"/>
              </a:rPr>
              <a:t> </a:t>
            </a:r>
            <a:r>
              <a:rPr lang="en-IN" sz="1800" b="0" i="0" u="none" strike="noStrike" baseline="0" dirty="0">
                <a:solidFill>
                  <a:schemeClr val="tx1">
                    <a:lumMod val="95000"/>
                    <a:lumOff val="5000"/>
                  </a:schemeClr>
                </a:solidFill>
                <a:latin typeface="Book Antiqua" panose="02040602050305030304" pitchFamily="18" charset="0"/>
              </a:rPr>
              <a:t>devices, is being formed.</a:t>
            </a:r>
          </a:p>
          <a:p>
            <a:pPr algn="just">
              <a:lnSpc>
                <a:spcPct val="150000"/>
              </a:lnSpc>
            </a:pPr>
            <a:r>
              <a:rPr lang="en-US" sz="1800" b="0" i="0" u="none" strike="noStrike" baseline="0" dirty="0">
                <a:solidFill>
                  <a:schemeClr val="tx1">
                    <a:lumMod val="95000"/>
                    <a:lumOff val="5000"/>
                  </a:schemeClr>
                </a:solidFill>
                <a:latin typeface="Book Antiqua" panose="02040602050305030304" pitchFamily="18" charset="0"/>
              </a:rPr>
              <a:t>While some streams are public, other streams are channeled directly to corporations for analysis. As an example, the performance-based management contracts associated with heavy equipment used in the mining industry incentivize the optimal performance of preventive and predictive maintenance in an effort to reduce the need and avoid the downtime associated with unplanned corrective maintenance.</a:t>
            </a:r>
          </a:p>
          <a:p>
            <a:pPr algn="just">
              <a:lnSpc>
                <a:spcPct val="150000"/>
              </a:lnSpc>
            </a:pPr>
            <a:r>
              <a:rPr lang="en-US" sz="1800" b="0" i="0" u="none" strike="noStrike" baseline="0" dirty="0">
                <a:solidFill>
                  <a:schemeClr val="tx1">
                    <a:lumMod val="95000"/>
                    <a:lumOff val="5000"/>
                  </a:schemeClr>
                </a:solidFill>
                <a:latin typeface="Book Antiqua" panose="02040602050305030304" pitchFamily="18" charset="0"/>
              </a:rPr>
              <a:t> This requires detailed analysis of sensor readings emitted by the equipment for the early detection of issues that can be resolved via the proactive scheduling of maintenance activities.</a:t>
            </a:r>
            <a:endParaRPr lang="en-US" sz="40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val="1270377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Hyper-Connected Communities and Devices</a:t>
            </a:r>
            <a:endParaRPr lang="en-IN" sz="9600" dirty="0">
              <a:latin typeface="Book Antiqua" panose="02040602050305030304" pitchFamily="18" charset="0"/>
            </a:endParaRPr>
          </a:p>
        </p:txBody>
      </p:sp>
      <p:pic>
        <p:nvPicPr>
          <p:cNvPr id="7" name="Picture 6">
            <a:extLst>
              <a:ext uri="{FF2B5EF4-FFF2-40B4-BE49-F238E27FC236}">
                <a16:creationId xmlns:a16="http://schemas.microsoft.com/office/drawing/2014/main" id="{97466FA3-BD6D-4854-9FFE-0F0F06BB3D10}"/>
              </a:ext>
            </a:extLst>
          </p:cNvPr>
          <p:cNvPicPr>
            <a:picLocks noChangeAspect="1"/>
          </p:cNvPicPr>
          <p:nvPr/>
        </p:nvPicPr>
        <p:blipFill rotWithShape="1">
          <a:blip r:embed="rId2"/>
          <a:srcRect l="9648" t="15702" r="19320" b="18706"/>
          <a:stretch/>
        </p:blipFill>
        <p:spPr>
          <a:xfrm>
            <a:off x="1765835" y="1438183"/>
            <a:ext cx="9267925" cy="4498389"/>
          </a:xfrm>
          <a:prstGeom prst="rect">
            <a:avLst/>
          </a:prstGeom>
        </p:spPr>
      </p:pic>
    </p:spTree>
    <p:extLst>
      <p:ext uri="{BB962C8B-B14F-4D97-AF65-F5344CB8AC3E}">
        <p14:creationId xmlns:p14="http://schemas.microsoft.com/office/powerpoint/2010/main" val="308649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A230-6A6A-46BF-98D8-938E4032F1DB}"/>
              </a:ext>
            </a:extLst>
          </p:cNvPr>
          <p:cNvSpPr>
            <a:spLocks noGrp="1"/>
          </p:cNvSpPr>
          <p:nvPr>
            <p:ph type="title"/>
          </p:nvPr>
        </p:nvSpPr>
        <p:spPr/>
        <p:txBody>
          <a:bodyPr/>
          <a:lstStyle/>
          <a:p>
            <a:pPr algn="ctr"/>
            <a:r>
              <a:rPr lang="en-IN" b="0" i="0" dirty="0">
                <a:solidFill>
                  <a:srgbClr val="1C1E21"/>
                </a:solidFill>
                <a:effectLst/>
                <a:latin typeface="Source Sans Pro" panose="020B0503030403020204" pitchFamily="34" charset="0"/>
              </a:rPr>
              <a:t>Big Data in Marketing</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10160A8D-D233-4F12-8246-FE8B01C47F6A}"/>
              </a:ext>
            </a:extLst>
          </p:cNvPr>
          <p:cNvSpPr>
            <a:spLocks noGrp="1"/>
          </p:cNvSpPr>
          <p:nvPr>
            <p:ph idx="1"/>
          </p:nvPr>
        </p:nvSpPr>
        <p:spPr>
          <a:xfrm>
            <a:off x="363984" y="1491449"/>
            <a:ext cx="11443317" cy="4604551"/>
          </a:xfrm>
        </p:spPr>
        <p:txBody>
          <a:bodyPr>
            <a:normAutofit/>
          </a:bodyPr>
          <a:lstStyle/>
          <a:p>
            <a:pPr algn="just">
              <a:lnSpc>
                <a:spcPct val="150000"/>
              </a:lnSpc>
            </a:pPr>
            <a:r>
              <a:rPr lang="en-US" sz="2400" b="0" i="0" dirty="0">
                <a:solidFill>
                  <a:schemeClr val="tx1"/>
                </a:solidFill>
                <a:effectLst/>
                <a:latin typeface="Source Sans Pro" panose="020B0503030403020204" pitchFamily="34" charset="0"/>
              </a:rPr>
              <a:t>Whether you are trying to improve customer loyalty and engagement, optimize your performance, or make pricing decisions, big data in marketing has proven to be an indispensable tool.</a:t>
            </a:r>
          </a:p>
          <a:p>
            <a:pPr algn="just">
              <a:lnSpc>
                <a:spcPct val="150000"/>
              </a:lnSpc>
            </a:pPr>
            <a:r>
              <a:rPr lang="en-US" sz="2400" b="0" i="0" dirty="0">
                <a:solidFill>
                  <a:schemeClr val="tx1"/>
                </a:solidFill>
                <a:effectLst/>
                <a:latin typeface="Source Sans Pro" panose="020B0503030403020204" pitchFamily="34" charset="0"/>
              </a:rPr>
              <a:t>But how is big data transforming marketing and sales? </a:t>
            </a:r>
          </a:p>
          <a:p>
            <a:pPr algn="just">
              <a:lnSpc>
                <a:spcPct val="150000"/>
              </a:lnSpc>
            </a:pPr>
            <a:r>
              <a:rPr lang="en-US" sz="2400" b="0" i="0" dirty="0">
                <a:solidFill>
                  <a:schemeClr val="tx1"/>
                </a:solidFill>
                <a:effectLst/>
                <a:latin typeface="Source Sans Pro" panose="020B0503030403020204" pitchFamily="34" charset="0"/>
              </a:rPr>
              <a:t>It certainly comes with challenges. We need to leverage cloud technology and curate, filter, process, and analyze the vast amounts of data we gather.</a:t>
            </a:r>
          </a:p>
          <a:p>
            <a:pPr algn="just">
              <a:lnSpc>
                <a:spcPct val="150000"/>
              </a:lnSpc>
            </a:pPr>
            <a:r>
              <a:rPr lang="en-US" sz="2400" b="0" i="0" dirty="0">
                <a:solidFill>
                  <a:schemeClr val="tx1"/>
                </a:solidFill>
                <a:effectLst/>
                <a:latin typeface="Source Sans Pro" panose="020B0503030403020204" pitchFamily="34" charset="0"/>
              </a:rPr>
              <a:t> Fortunately, there are innovative solutions to tackle these challenges.</a:t>
            </a:r>
          </a:p>
          <a:p>
            <a:pPr marL="45720" indent="0">
              <a:lnSpc>
                <a:spcPct val="100000"/>
              </a:lnSpc>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1697024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Cloud Computing </a:t>
            </a:r>
            <a:endParaRPr lang="en-IN" sz="9600" dirty="0">
              <a:latin typeface="Book Antiqua" panose="02040602050305030304" pitchFamily="18" charset="0"/>
            </a:endParaRPr>
          </a:p>
        </p:txBody>
      </p:sp>
      <p:sp>
        <p:nvSpPr>
          <p:cNvPr id="5" name="TextBox 4">
            <a:extLst>
              <a:ext uri="{FF2B5EF4-FFF2-40B4-BE49-F238E27FC236}">
                <a16:creationId xmlns:a16="http://schemas.microsoft.com/office/drawing/2014/main" id="{683C3397-1E07-45FD-AF31-8ADCFC2BDDA8}"/>
              </a:ext>
            </a:extLst>
          </p:cNvPr>
          <p:cNvSpPr txBox="1"/>
          <p:nvPr/>
        </p:nvSpPr>
        <p:spPr>
          <a:xfrm>
            <a:off x="639192" y="1147723"/>
            <a:ext cx="11274641" cy="512512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u="none" strike="noStrike" baseline="0" dirty="0">
                <a:latin typeface="Book Antiqua" panose="02040602050305030304" pitchFamily="18" charset="0"/>
              </a:rPr>
              <a:t>Cloud computing advancements have led to the creation of environments that are capable of providing highly scalable, on-demand IT resources that can be leased via pay-as-you-go models. </a:t>
            </a:r>
          </a:p>
          <a:p>
            <a:pPr marL="285750" indent="-285750" algn="just">
              <a:lnSpc>
                <a:spcPct val="150000"/>
              </a:lnSpc>
              <a:buFont typeface="Arial" panose="020B0604020202020204" pitchFamily="34" charset="0"/>
              <a:buChar char="•"/>
            </a:pPr>
            <a:r>
              <a:rPr lang="en-US" sz="2000" b="0" i="0" u="none" strike="noStrike" baseline="0" dirty="0">
                <a:latin typeface="Book Antiqua" panose="02040602050305030304" pitchFamily="18" charset="0"/>
              </a:rPr>
              <a:t>Businesses have the opportunity to leverage the infrastructure, storage and processing capabilities provided by these environments in order to build-out scalable Big Data solutions that can carry out large-scale processing tasks. </a:t>
            </a:r>
          </a:p>
          <a:p>
            <a:pPr marL="285750" indent="-285750" algn="just">
              <a:lnSpc>
                <a:spcPct val="150000"/>
              </a:lnSpc>
              <a:buFont typeface="Arial" panose="020B0604020202020204" pitchFamily="34" charset="0"/>
              <a:buChar char="•"/>
            </a:pPr>
            <a:r>
              <a:rPr lang="en-US" sz="2000" b="0" i="0" u="none" strike="noStrike" baseline="0" dirty="0">
                <a:latin typeface="Book Antiqua" panose="02040602050305030304" pitchFamily="18" charset="0"/>
              </a:rPr>
              <a:t>Although traditionally thought of as off-premise environments typically depicted with a cloud symbol, businesses are also leveraging cloud management software to create on premise clouds to more effectively utilize their existing infrastructure via virtualization. </a:t>
            </a:r>
          </a:p>
          <a:p>
            <a:pPr marL="285750" indent="-285750" algn="just">
              <a:lnSpc>
                <a:spcPct val="150000"/>
              </a:lnSpc>
              <a:buFont typeface="Arial" panose="020B0604020202020204" pitchFamily="34" charset="0"/>
              <a:buChar char="•"/>
            </a:pPr>
            <a:r>
              <a:rPr lang="en-US" sz="2000" b="0" i="0" u="none" strike="noStrike" baseline="0" dirty="0">
                <a:latin typeface="Book Antiqua" panose="02040602050305030304" pitchFamily="18" charset="0"/>
              </a:rPr>
              <a:t>In either case, the ability of a cloud to dynamically scale based upon load allows for the creation of resilient analytic environments that maximize efficient utilization of ICT resources.</a:t>
            </a:r>
            <a:endParaRPr lang="en-IN" sz="2000" dirty="0">
              <a:latin typeface="Book Antiqua" panose="02040602050305030304" pitchFamily="18" charset="0"/>
            </a:endParaRPr>
          </a:p>
        </p:txBody>
      </p:sp>
    </p:spTree>
    <p:extLst>
      <p:ext uri="{BB962C8B-B14F-4D97-AF65-F5344CB8AC3E}">
        <p14:creationId xmlns:p14="http://schemas.microsoft.com/office/powerpoint/2010/main" val="1934055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Cloud Computing </a:t>
            </a:r>
            <a:endParaRPr lang="en-IN" sz="9600" dirty="0">
              <a:latin typeface="Book Antiqua" panose="02040602050305030304" pitchFamily="18" charset="0"/>
            </a:endParaRPr>
          </a:p>
        </p:txBody>
      </p:sp>
      <p:pic>
        <p:nvPicPr>
          <p:cNvPr id="4" name="Picture 3">
            <a:extLst>
              <a:ext uri="{FF2B5EF4-FFF2-40B4-BE49-F238E27FC236}">
                <a16:creationId xmlns:a16="http://schemas.microsoft.com/office/drawing/2014/main" id="{CBFD82F2-9063-4999-B062-17DCD6E3CEDB}"/>
              </a:ext>
            </a:extLst>
          </p:cNvPr>
          <p:cNvPicPr>
            <a:picLocks noChangeAspect="1"/>
          </p:cNvPicPr>
          <p:nvPr/>
        </p:nvPicPr>
        <p:blipFill rotWithShape="1">
          <a:blip r:embed="rId2"/>
          <a:srcRect l="18641" t="11004" r="29515" b="5890"/>
          <a:stretch/>
        </p:blipFill>
        <p:spPr>
          <a:xfrm>
            <a:off x="1029810" y="1260630"/>
            <a:ext cx="10003950" cy="4989250"/>
          </a:xfrm>
          <a:prstGeom prst="rect">
            <a:avLst/>
          </a:prstGeom>
        </p:spPr>
      </p:pic>
    </p:spTree>
    <p:extLst>
      <p:ext uri="{BB962C8B-B14F-4D97-AF65-F5344CB8AC3E}">
        <p14:creationId xmlns:p14="http://schemas.microsoft.com/office/powerpoint/2010/main" val="864744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Internet of Everything (IoE)</a:t>
            </a:r>
            <a:endParaRPr lang="en-IN" sz="9600" dirty="0">
              <a:latin typeface="Book Antiqua" panose="02040602050305030304" pitchFamily="18" charset="0"/>
            </a:endParaRPr>
          </a:p>
        </p:txBody>
      </p:sp>
      <p:sp>
        <p:nvSpPr>
          <p:cNvPr id="7" name="TextBox 6">
            <a:extLst>
              <a:ext uri="{FF2B5EF4-FFF2-40B4-BE49-F238E27FC236}">
                <a16:creationId xmlns:a16="http://schemas.microsoft.com/office/drawing/2014/main" id="{1441E578-4F16-4BB6-A271-BCF0247887C6}"/>
              </a:ext>
            </a:extLst>
          </p:cNvPr>
          <p:cNvSpPr txBox="1"/>
          <p:nvPr/>
        </p:nvSpPr>
        <p:spPr>
          <a:xfrm>
            <a:off x="621437" y="1763943"/>
            <a:ext cx="10804124" cy="2807692"/>
          </a:xfrm>
          <a:prstGeom prst="rect">
            <a:avLst/>
          </a:prstGeom>
          <a:noFill/>
        </p:spPr>
        <p:txBody>
          <a:bodyPr wrap="square">
            <a:spAutoFit/>
          </a:bodyPr>
          <a:lstStyle/>
          <a:p>
            <a:pPr algn="just">
              <a:lnSpc>
                <a:spcPct val="150000"/>
              </a:lnSpc>
            </a:pPr>
            <a:r>
              <a:rPr lang="en-US" sz="2400" b="1" i="0" dirty="0">
                <a:solidFill>
                  <a:srgbClr val="212529"/>
                </a:solidFill>
                <a:effectLst/>
                <a:latin typeface="Book Antiqua" panose="02040602050305030304" pitchFamily="18" charset="0"/>
              </a:rPr>
              <a:t>The Internet of Everything</a:t>
            </a:r>
            <a:r>
              <a:rPr lang="en-US" sz="2400" b="0" i="0" dirty="0">
                <a:solidFill>
                  <a:srgbClr val="212529"/>
                </a:solidFill>
                <a:effectLst/>
                <a:latin typeface="Book Antiqua" panose="02040602050305030304" pitchFamily="18" charset="0"/>
              </a:rPr>
              <a:t> was listed as one of the top trends of 2015 by </a:t>
            </a:r>
            <a:r>
              <a:rPr lang="en-US" sz="2400" b="0" i="1" u="none" strike="noStrike" dirty="0">
                <a:solidFill>
                  <a:srgbClr val="004481"/>
                </a:solidFill>
                <a:effectLst/>
                <a:latin typeface="Book Antiqua" panose="02040602050305030304" pitchFamily="18" charset="0"/>
                <a:hlinkClick r:id="rId2"/>
              </a:rPr>
              <a:t>Gartner</a:t>
            </a:r>
            <a:r>
              <a:rPr lang="en-US" sz="2400" b="0" i="0" u="none" strike="noStrike" dirty="0">
                <a:solidFill>
                  <a:srgbClr val="004481"/>
                </a:solidFill>
                <a:effectLst/>
                <a:latin typeface="Book Antiqua" panose="02040602050305030304" pitchFamily="18" charset="0"/>
                <a:hlinkClick r:id="rId2"/>
              </a:rPr>
              <a:t> </a:t>
            </a:r>
            <a:r>
              <a:rPr lang="en-US" sz="2400" b="0" i="0" dirty="0">
                <a:solidFill>
                  <a:srgbClr val="212529"/>
                </a:solidFill>
                <a:effectLst/>
                <a:latin typeface="Book Antiqua" panose="02040602050305030304" pitchFamily="18" charset="0"/>
              </a:rPr>
              <a:t>.The term Internet of Everything (IoE) is a fairly new term , and there is a confusion about the difference between the Internet of Everything (IoE) and the Internet of Things (IoT) , to clarify that, let’s start with definitions , applications and explore the future of this new concept.</a:t>
            </a:r>
            <a:endParaRPr lang="en-IN" sz="2400" dirty="0">
              <a:latin typeface="Book Antiqua" panose="02040602050305030304" pitchFamily="18" charset="0"/>
            </a:endParaRPr>
          </a:p>
        </p:txBody>
      </p:sp>
    </p:spTree>
    <p:extLst>
      <p:ext uri="{BB962C8B-B14F-4D97-AF65-F5344CB8AC3E}">
        <p14:creationId xmlns:p14="http://schemas.microsoft.com/office/powerpoint/2010/main" val="1205767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Internet of Everything (IoE)</a:t>
            </a:r>
            <a:endParaRPr lang="en-IN" sz="9600" dirty="0">
              <a:latin typeface="Book Antiqua" panose="02040602050305030304" pitchFamily="18" charset="0"/>
            </a:endParaRPr>
          </a:p>
        </p:txBody>
      </p:sp>
      <p:sp>
        <p:nvSpPr>
          <p:cNvPr id="7" name="TextBox 6">
            <a:extLst>
              <a:ext uri="{FF2B5EF4-FFF2-40B4-BE49-F238E27FC236}">
                <a16:creationId xmlns:a16="http://schemas.microsoft.com/office/drawing/2014/main" id="{1441E578-4F16-4BB6-A271-BCF0247887C6}"/>
              </a:ext>
            </a:extLst>
          </p:cNvPr>
          <p:cNvSpPr txBox="1"/>
          <p:nvPr/>
        </p:nvSpPr>
        <p:spPr>
          <a:xfrm>
            <a:off x="621437" y="1763943"/>
            <a:ext cx="10804124" cy="2807115"/>
          </a:xfrm>
          <a:prstGeom prst="rect">
            <a:avLst/>
          </a:prstGeom>
          <a:noFill/>
        </p:spPr>
        <p:txBody>
          <a:bodyPr wrap="square">
            <a:spAutoFit/>
          </a:bodyPr>
          <a:lstStyle/>
          <a:p>
            <a:pPr algn="just">
              <a:lnSpc>
                <a:spcPct val="150000"/>
              </a:lnSpc>
            </a:pPr>
            <a:r>
              <a:rPr lang="en-US" sz="2400" b="0" i="0" dirty="0">
                <a:solidFill>
                  <a:srgbClr val="212529"/>
                </a:solidFill>
                <a:effectLst/>
                <a:latin typeface="BentonSansBBVA-Book"/>
              </a:rPr>
              <a:t>The Internet of Everything (IoE)  “</a:t>
            </a:r>
            <a:r>
              <a:rPr lang="en-US" sz="2400" b="0" i="1" dirty="0">
                <a:solidFill>
                  <a:srgbClr val="212529"/>
                </a:solidFill>
                <a:effectLst/>
                <a:latin typeface="BentonSansBBVA-Book"/>
              </a:rPr>
              <a:t>is bringing together</a:t>
            </a:r>
            <a:r>
              <a:rPr lang="en-US" sz="2400" b="1" i="1" dirty="0">
                <a:solidFill>
                  <a:srgbClr val="212529"/>
                </a:solidFill>
                <a:effectLst/>
                <a:latin typeface="BentonSansBBVA-Bold"/>
              </a:rPr>
              <a:t> people</a:t>
            </a:r>
            <a:r>
              <a:rPr lang="en-US" sz="2400" b="0" i="1" dirty="0">
                <a:solidFill>
                  <a:srgbClr val="212529"/>
                </a:solidFill>
                <a:effectLst/>
                <a:latin typeface="BentonSansBBVA-Book"/>
              </a:rPr>
              <a:t>, </a:t>
            </a:r>
            <a:r>
              <a:rPr lang="en-US" sz="2400" b="1" i="1" dirty="0">
                <a:solidFill>
                  <a:srgbClr val="212529"/>
                </a:solidFill>
                <a:effectLst/>
                <a:latin typeface="BentonSansBBVA-Bold"/>
              </a:rPr>
              <a:t>process</a:t>
            </a:r>
            <a:r>
              <a:rPr lang="en-US" sz="2400" b="0" i="1" dirty="0">
                <a:solidFill>
                  <a:srgbClr val="212529"/>
                </a:solidFill>
                <a:effectLst/>
                <a:latin typeface="BentonSansBBVA-Book"/>
              </a:rPr>
              <a:t>, </a:t>
            </a:r>
            <a:r>
              <a:rPr lang="en-US" sz="2400" b="1" i="1" dirty="0">
                <a:solidFill>
                  <a:srgbClr val="212529"/>
                </a:solidFill>
                <a:effectLst/>
                <a:latin typeface="BentonSansBBVA-Bold"/>
              </a:rPr>
              <a:t>data</a:t>
            </a:r>
            <a:r>
              <a:rPr lang="en-US" sz="2400" b="0" i="1" dirty="0">
                <a:solidFill>
                  <a:srgbClr val="212529"/>
                </a:solidFill>
                <a:effectLst/>
                <a:latin typeface="BentonSansBBVA-Book"/>
              </a:rPr>
              <a:t>, and </a:t>
            </a:r>
            <a:r>
              <a:rPr lang="en-US" sz="2400" b="1" i="1" dirty="0">
                <a:solidFill>
                  <a:srgbClr val="212529"/>
                </a:solidFill>
                <a:effectLst/>
                <a:latin typeface="BentonSansBBVA-Bold"/>
              </a:rPr>
              <a:t>things</a:t>
            </a:r>
            <a:r>
              <a:rPr lang="en-US" sz="2400" b="0" i="1" dirty="0">
                <a:solidFill>
                  <a:srgbClr val="212529"/>
                </a:solidFill>
                <a:effectLst/>
                <a:latin typeface="BentonSansBBVA-Book"/>
              </a:rPr>
              <a:t> to make networked connections more relevant and valuable than ever before-turning information into actions that create new capabilities, richer experiences, and unprecedented economic opportunity for businesses, individuals, and countries.”, (Cisco, 2013)</a:t>
            </a:r>
            <a:r>
              <a:rPr lang="en-US" sz="2400" b="1" i="0" dirty="0">
                <a:solidFill>
                  <a:srgbClr val="212529"/>
                </a:solidFill>
                <a:effectLst/>
                <a:latin typeface="BentonSansBBVA-Bold"/>
              </a:rPr>
              <a:t> .</a:t>
            </a:r>
            <a:endParaRPr lang="en-IN" sz="2400" dirty="0">
              <a:latin typeface="Book Antiqua" panose="02040602050305030304" pitchFamily="18" charset="0"/>
            </a:endParaRPr>
          </a:p>
        </p:txBody>
      </p:sp>
    </p:spTree>
    <p:extLst>
      <p:ext uri="{BB962C8B-B14F-4D97-AF65-F5344CB8AC3E}">
        <p14:creationId xmlns:p14="http://schemas.microsoft.com/office/powerpoint/2010/main" val="3946784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Internet of Everything (IoE)</a:t>
            </a:r>
            <a:endParaRPr lang="en-IN" sz="9600" dirty="0">
              <a:latin typeface="Book Antiqua" panose="02040602050305030304" pitchFamily="18" charset="0"/>
            </a:endParaRPr>
          </a:p>
        </p:txBody>
      </p:sp>
      <p:sp>
        <p:nvSpPr>
          <p:cNvPr id="7" name="TextBox 6">
            <a:extLst>
              <a:ext uri="{FF2B5EF4-FFF2-40B4-BE49-F238E27FC236}">
                <a16:creationId xmlns:a16="http://schemas.microsoft.com/office/drawing/2014/main" id="{1441E578-4F16-4BB6-A271-BCF0247887C6}"/>
              </a:ext>
            </a:extLst>
          </p:cNvPr>
          <p:cNvSpPr txBox="1"/>
          <p:nvPr/>
        </p:nvSpPr>
        <p:spPr>
          <a:xfrm>
            <a:off x="621437" y="1763943"/>
            <a:ext cx="10804124" cy="2807115"/>
          </a:xfrm>
          <a:prstGeom prst="rect">
            <a:avLst/>
          </a:prstGeom>
          <a:noFill/>
        </p:spPr>
        <p:txBody>
          <a:bodyPr wrap="square">
            <a:spAutoFit/>
          </a:bodyPr>
          <a:lstStyle/>
          <a:p>
            <a:pPr algn="just">
              <a:lnSpc>
                <a:spcPct val="150000"/>
              </a:lnSpc>
            </a:pPr>
            <a:r>
              <a:rPr lang="en-US" sz="2400" b="0" i="0" dirty="0">
                <a:solidFill>
                  <a:srgbClr val="212529"/>
                </a:solidFill>
                <a:effectLst/>
                <a:latin typeface="BentonSansBBVA-Book"/>
              </a:rPr>
              <a:t>The Internet of Everything (IoE)  “</a:t>
            </a:r>
            <a:r>
              <a:rPr lang="en-US" sz="2400" b="0" i="1" dirty="0">
                <a:solidFill>
                  <a:srgbClr val="212529"/>
                </a:solidFill>
                <a:effectLst/>
                <a:latin typeface="BentonSansBBVA-Book"/>
              </a:rPr>
              <a:t>is bringing together</a:t>
            </a:r>
            <a:r>
              <a:rPr lang="en-US" sz="2400" b="1" i="1" dirty="0">
                <a:solidFill>
                  <a:srgbClr val="212529"/>
                </a:solidFill>
                <a:effectLst/>
                <a:latin typeface="BentonSansBBVA-Bold"/>
              </a:rPr>
              <a:t> people</a:t>
            </a:r>
            <a:r>
              <a:rPr lang="en-US" sz="2400" b="0" i="1" dirty="0">
                <a:solidFill>
                  <a:srgbClr val="212529"/>
                </a:solidFill>
                <a:effectLst/>
                <a:latin typeface="BentonSansBBVA-Book"/>
              </a:rPr>
              <a:t>, </a:t>
            </a:r>
            <a:r>
              <a:rPr lang="en-US" sz="2400" b="1" i="1" dirty="0">
                <a:solidFill>
                  <a:srgbClr val="212529"/>
                </a:solidFill>
                <a:effectLst/>
                <a:latin typeface="BentonSansBBVA-Bold"/>
              </a:rPr>
              <a:t>process</a:t>
            </a:r>
            <a:r>
              <a:rPr lang="en-US" sz="2400" b="0" i="1" dirty="0">
                <a:solidFill>
                  <a:srgbClr val="212529"/>
                </a:solidFill>
                <a:effectLst/>
                <a:latin typeface="BentonSansBBVA-Book"/>
              </a:rPr>
              <a:t>, </a:t>
            </a:r>
            <a:r>
              <a:rPr lang="en-US" sz="2400" b="1" i="1" dirty="0">
                <a:solidFill>
                  <a:srgbClr val="212529"/>
                </a:solidFill>
                <a:effectLst/>
                <a:latin typeface="BentonSansBBVA-Bold"/>
              </a:rPr>
              <a:t>data</a:t>
            </a:r>
            <a:r>
              <a:rPr lang="en-US" sz="2400" b="0" i="1" dirty="0">
                <a:solidFill>
                  <a:srgbClr val="212529"/>
                </a:solidFill>
                <a:effectLst/>
                <a:latin typeface="BentonSansBBVA-Book"/>
              </a:rPr>
              <a:t>, and </a:t>
            </a:r>
            <a:r>
              <a:rPr lang="en-US" sz="2400" b="1" i="1" dirty="0">
                <a:solidFill>
                  <a:srgbClr val="212529"/>
                </a:solidFill>
                <a:effectLst/>
                <a:latin typeface="BentonSansBBVA-Bold"/>
              </a:rPr>
              <a:t>things</a:t>
            </a:r>
            <a:r>
              <a:rPr lang="en-US" sz="2400" b="0" i="1" dirty="0">
                <a:solidFill>
                  <a:srgbClr val="212529"/>
                </a:solidFill>
                <a:effectLst/>
                <a:latin typeface="BentonSansBBVA-Book"/>
              </a:rPr>
              <a:t> to make networked connections more relevant and valuable than ever before-turning information into actions that create new capabilities, richer experiences, and unprecedented economic opportunity for businesses, individuals, and countries.”, (Cisco, 2013)</a:t>
            </a:r>
            <a:r>
              <a:rPr lang="en-US" sz="2400" b="1" i="0" dirty="0">
                <a:solidFill>
                  <a:srgbClr val="212529"/>
                </a:solidFill>
                <a:effectLst/>
                <a:latin typeface="BentonSansBBVA-Bold"/>
              </a:rPr>
              <a:t> .</a:t>
            </a:r>
            <a:endParaRPr lang="en-IN" sz="2400" dirty="0">
              <a:latin typeface="Book Antiqua" panose="02040602050305030304" pitchFamily="18" charset="0"/>
            </a:endParaRPr>
          </a:p>
        </p:txBody>
      </p:sp>
    </p:spTree>
    <p:extLst>
      <p:ext uri="{BB962C8B-B14F-4D97-AF65-F5344CB8AC3E}">
        <p14:creationId xmlns:p14="http://schemas.microsoft.com/office/powerpoint/2010/main" val="692600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Internet of Everything (IoE)</a:t>
            </a:r>
            <a:endParaRPr lang="en-IN" sz="9600" dirty="0">
              <a:latin typeface="Book Antiqua" panose="02040602050305030304" pitchFamily="18" charset="0"/>
            </a:endParaRPr>
          </a:p>
        </p:txBody>
      </p:sp>
      <p:sp>
        <p:nvSpPr>
          <p:cNvPr id="7" name="TextBox 6">
            <a:extLst>
              <a:ext uri="{FF2B5EF4-FFF2-40B4-BE49-F238E27FC236}">
                <a16:creationId xmlns:a16="http://schemas.microsoft.com/office/drawing/2014/main" id="{1441E578-4F16-4BB6-A271-BCF0247887C6}"/>
              </a:ext>
            </a:extLst>
          </p:cNvPr>
          <p:cNvSpPr txBox="1"/>
          <p:nvPr/>
        </p:nvSpPr>
        <p:spPr>
          <a:xfrm>
            <a:off x="621437" y="1763943"/>
            <a:ext cx="10804124" cy="2253117"/>
          </a:xfrm>
          <a:prstGeom prst="rect">
            <a:avLst/>
          </a:prstGeom>
          <a:noFill/>
        </p:spPr>
        <p:txBody>
          <a:bodyPr wrap="square">
            <a:spAutoFit/>
          </a:bodyPr>
          <a:lstStyle/>
          <a:p>
            <a:pPr algn="just">
              <a:lnSpc>
                <a:spcPct val="150000"/>
              </a:lnSpc>
            </a:pPr>
            <a:r>
              <a:rPr lang="en-US" sz="2400" b="0" i="0" dirty="0">
                <a:solidFill>
                  <a:srgbClr val="212529"/>
                </a:solidFill>
                <a:effectLst/>
                <a:latin typeface="BentonSansBBVA-Book"/>
              </a:rPr>
              <a:t>In simple terms: IoE is </a:t>
            </a:r>
            <a:r>
              <a:rPr lang="en-US" sz="2400" b="1" i="0" dirty="0">
                <a:solidFill>
                  <a:srgbClr val="212529"/>
                </a:solidFill>
                <a:effectLst/>
                <a:latin typeface="BentonSansBBVA-Bold"/>
              </a:rPr>
              <a:t>the intelligent connection of people, process, data and things.</a:t>
            </a:r>
            <a:r>
              <a:rPr lang="en-US" sz="2400" b="0" i="0" dirty="0">
                <a:solidFill>
                  <a:srgbClr val="212529"/>
                </a:solidFill>
                <a:effectLst/>
                <a:latin typeface="BentonSansBBVA-Book"/>
              </a:rPr>
              <a:t> The Internet of Everything (IoE) describes a world where billions of objects have sensors to detect measure and assess their status; all connected over public or private networks using standard and proprietary protocols.</a:t>
            </a:r>
            <a:endParaRPr lang="en-IN" sz="2400" dirty="0">
              <a:latin typeface="Book Antiqua" panose="02040602050305030304" pitchFamily="18" charset="0"/>
            </a:endParaRPr>
          </a:p>
        </p:txBody>
      </p:sp>
    </p:spTree>
    <p:extLst>
      <p:ext uri="{BB962C8B-B14F-4D97-AF65-F5344CB8AC3E}">
        <p14:creationId xmlns:p14="http://schemas.microsoft.com/office/powerpoint/2010/main" val="1452975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Internet of Everything (IoE)</a:t>
            </a:r>
            <a:endParaRPr lang="en-IN" sz="9600" dirty="0">
              <a:latin typeface="Book Antiqua" panose="02040602050305030304" pitchFamily="18" charset="0"/>
            </a:endParaRPr>
          </a:p>
        </p:txBody>
      </p:sp>
      <p:sp>
        <p:nvSpPr>
          <p:cNvPr id="7" name="TextBox 6">
            <a:extLst>
              <a:ext uri="{FF2B5EF4-FFF2-40B4-BE49-F238E27FC236}">
                <a16:creationId xmlns:a16="http://schemas.microsoft.com/office/drawing/2014/main" id="{1441E578-4F16-4BB6-A271-BCF0247887C6}"/>
              </a:ext>
            </a:extLst>
          </p:cNvPr>
          <p:cNvSpPr txBox="1"/>
          <p:nvPr/>
        </p:nvSpPr>
        <p:spPr>
          <a:xfrm>
            <a:off x="621437" y="1763943"/>
            <a:ext cx="10804124" cy="3913059"/>
          </a:xfrm>
          <a:prstGeom prst="rect">
            <a:avLst/>
          </a:prstGeom>
          <a:noFill/>
        </p:spPr>
        <p:txBody>
          <a:bodyPr wrap="square">
            <a:spAutoFit/>
          </a:bodyPr>
          <a:lstStyle/>
          <a:p>
            <a:pPr algn="just">
              <a:lnSpc>
                <a:spcPct val="150000"/>
              </a:lnSpc>
            </a:pPr>
            <a:r>
              <a:rPr lang="en-US" sz="2400" b="0" i="0" dirty="0">
                <a:solidFill>
                  <a:srgbClr val="212529"/>
                </a:solidFill>
                <a:effectLst/>
                <a:latin typeface="Book Antiqua" panose="02040602050305030304" pitchFamily="18" charset="0"/>
              </a:rPr>
              <a:t>Pillars of The Internet of Everything (IoE)</a:t>
            </a:r>
          </a:p>
          <a:p>
            <a:pPr algn="just">
              <a:lnSpc>
                <a:spcPct val="150000"/>
              </a:lnSpc>
              <a:buFont typeface="Arial" panose="020B0604020202020204" pitchFamily="34" charset="0"/>
              <a:buChar char="•"/>
            </a:pPr>
            <a:r>
              <a:rPr lang="en-US" sz="2400" b="1" i="0" dirty="0">
                <a:solidFill>
                  <a:srgbClr val="212529"/>
                </a:solidFill>
                <a:effectLst/>
                <a:latin typeface="Book Antiqua" panose="02040602050305030304" pitchFamily="18" charset="0"/>
              </a:rPr>
              <a:t>People</a:t>
            </a:r>
            <a:r>
              <a:rPr lang="en-US" sz="2400" b="0" i="0" dirty="0">
                <a:solidFill>
                  <a:srgbClr val="212529"/>
                </a:solidFill>
                <a:effectLst/>
                <a:latin typeface="Book Antiqua" panose="02040602050305030304" pitchFamily="18" charset="0"/>
              </a:rPr>
              <a:t>: Connecting people in more relevant, valuable ways.</a:t>
            </a:r>
          </a:p>
          <a:p>
            <a:pPr algn="just">
              <a:lnSpc>
                <a:spcPct val="150000"/>
              </a:lnSpc>
              <a:buFont typeface="Arial" panose="020B0604020202020204" pitchFamily="34" charset="0"/>
              <a:buChar char="•"/>
            </a:pPr>
            <a:r>
              <a:rPr lang="en-US" sz="2400" b="1" i="0" dirty="0">
                <a:solidFill>
                  <a:srgbClr val="212529"/>
                </a:solidFill>
                <a:effectLst/>
                <a:latin typeface="Book Antiqua" panose="02040602050305030304" pitchFamily="18" charset="0"/>
              </a:rPr>
              <a:t>Data:</a:t>
            </a:r>
            <a:r>
              <a:rPr lang="en-US" sz="2400" b="0" i="0" dirty="0">
                <a:solidFill>
                  <a:srgbClr val="212529"/>
                </a:solidFill>
                <a:effectLst/>
                <a:latin typeface="Book Antiqua" panose="02040602050305030304" pitchFamily="18" charset="0"/>
              </a:rPr>
              <a:t> Converting data into intelligence to make better decisions.</a:t>
            </a:r>
          </a:p>
          <a:p>
            <a:pPr algn="just">
              <a:lnSpc>
                <a:spcPct val="150000"/>
              </a:lnSpc>
              <a:buFont typeface="Arial" panose="020B0604020202020204" pitchFamily="34" charset="0"/>
              <a:buChar char="•"/>
            </a:pPr>
            <a:r>
              <a:rPr lang="en-US" sz="2400" b="1" i="0" dirty="0">
                <a:solidFill>
                  <a:srgbClr val="212529"/>
                </a:solidFill>
                <a:effectLst/>
                <a:latin typeface="Book Antiqua" panose="02040602050305030304" pitchFamily="18" charset="0"/>
              </a:rPr>
              <a:t>Process: </a:t>
            </a:r>
            <a:r>
              <a:rPr lang="en-US" sz="2400" b="0" i="0" dirty="0">
                <a:solidFill>
                  <a:srgbClr val="212529"/>
                </a:solidFill>
                <a:effectLst/>
                <a:latin typeface="Book Antiqua" panose="02040602050305030304" pitchFamily="18" charset="0"/>
              </a:rPr>
              <a:t>Delivering the right information to the right person (or machine) at the right time.</a:t>
            </a:r>
          </a:p>
          <a:p>
            <a:pPr algn="just">
              <a:lnSpc>
                <a:spcPct val="150000"/>
              </a:lnSpc>
              <a:buFont typeface="Arial" panose="020B0604020202020204" pitchFamily="34" charset="0"/>
              <a:buChar char="•"/>
            </a:pPr>
            <a:r>
              <a:rPr lang="en-US" sz="2400" b="1" i="0" dirty="0">
                <a:solidFill>
                  <a:srgbClr val="212529"/>
                </a:solidFill>
                <a:effectLst/>
                <a:latin typeface="Book Antiqua" panose="02040602050305030304" pitchFamily="18" charset="0"/>
              </a:rPr>
              <a:t>Things:</a:t>
            </a:r>
            <a:r>
              <a:rPr lang="en-US" sz="2400" b="0" i="0" dirty="0">
                <a:solidFill>
                  <a:srgbClr val="212529"/>
                </a:solidFill>
                <a:effectLst/>
                <a:latin typeface="Book Antiqua" panose="02040602050305030304" pitchFamily="18" charset="0"/>
              </a:rPr>
              <a:t> Physical devices and objects connected to the Internet and each other for intelligent decision making; often called </a:t>
            </a:r>
            <a:r>
              <a:rPr lang="en-US" sz="2400" b="0" i="1" dirty="0">
                <a:solidFill>
                  <a:srgbClr val="212529"/>
                </a:solidFill>
                <a:effectLst/>
                <a:latin typeface="Book Antiqua" panose="02040602050305030304" pitchFamily="18" charset="0"/>
              </a:rPr>
              <a:t>Internet of Things (IoT).</a:t>
            </a:r>
            <a:endParaRPr lang="en-US" sz="2400" b="0" i="0" dirty="0">
              <a:solidFill>
                <a:srgbClr val="212529"/>
              </a:solidFill>
              <a:effectLst/>
              <a:latin typeface="Book Antiqua" panose="02040602050305030304" pitchFamily="18" charset="0"/>
            </a:endParaRPr>
          </a:p>
        </p:txBody>
      </p:sp>
    </p:spTree>
    <p:extLst>
      <p:ext uri="{BB962C8B-B14F-4D97-AF65-F5344CB8AC3E}">
        <p14:creationId xmlns:p14="http://schemas.microsoft.com/office/powerpoint/2010/main" val="23256037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p:txBody>
          <a:bodyPr>
            <a:normAutofit/>
          </a:bodyPr>
          <a:lstStyle/>
          <a:p>
            <a:pPr algn="ctr"/>
            <a:r>
              <a:rPr lang="en-IN" sz="3600" i="0" u="none" strike="noStrike" baseline="0" dirty="0">
                <a:latin typeface="Book Antiqua" panose="02040602050305030304" pitchFamily="18" charset="0"/>
              </a:rPr>
              <a:t>Internet of Everything (IoE) – Case Study Example – Home Automation</a:t>
            </a:r>
            <a:endParaRPr lang="en-IN" sz="9600" dirty="0">
              <a:latin typeface="Book Antiqua" panose="02040602050305030304" pitchFamily="18" charset="0"/>
            </a:endParaRPr>
          </a:p>
        </p:txBody>
      </p:sp>
      <p:sp>
        <p:nvSpPr>
          <p:cNvPr id="5" name="Content Placeholder 4">
            <a:extLst>
              <a:ext uri="{FF2B5EF4-FFF2-40B4-BE49-F238E27FC236}">
                <a16:creationId xmlns:a16="http://schemas.microsoft.com/office/drawing/2014/main" id="{8F9121F5-F1ED-462B-A14F-F55539C13D60}"/>
              </a:ext>
            </a:extLst>
          </p:cNvPr>
          <p:cNvSpPr>
            <a:spLocks noGrp="1"/>
          </p:cNvSpPr>
          <p:nvPr>
            <p:ph idx="1"/>
          </p:nvPr>
        </p:nvSpPr>
        <p:spPr/>
        <p:txBody>
          <a:bodyPr/>
          <a:lstStyle/>
          <a:p>
            <a:pPr marL="45720" indent="0" algn="just">
              <a:buNone/>
            </a:pPr>
            <a:r>
              <a:rPr lang="en-IN" dirty="0">
                <a:solidFill>
                  <a:schemeClr val="tx1">
                    <a:lumMod val="95000"/>
                    <a:lumOff val="5000"/>
                  </a:schemeClr>
                </a:solidFill>
                <a:latin typeface="Book Antiqua" panose="02040602050305030304" pitchFamily="18" charset="0"/>
              </a:rPr>
              <a:t>IoE applications for smart homes:</a:t>
            </a:r>
          </a:p>
          <a:p>
            <a:pPr algn="just"/>
            <a:r>
              <a:rPr lang="en-IN" dirty="0">
                <a:solidFill>
                  <a:schemeClr val="tx1">
                    <a:lumMod val="95000"/>
                    <a:lumOff val="5000"/>
                  </a:schemeClr>
                </a:solidFill>
                <a:latin typeface="Book Antiqua" panose="02040602050305030304" pitchFamily="18" charset="0"/>
              </a:rPr>
              <a:t>Smart lighting</a:t>
            </a:r>
          </a:p>
          <a:p>
            <a:pPr algn="just"/>
            <a:r>
              <a:rPr lang="en-IN" dirty="0">
                <a:solidFill>
                  <a:schemeClr val="tx1">
                    <a:lumMod val="95000"/>
                    <a:lumOff val="5000"/>
                  </a:schemeClr>
                </a:solidFill>
                <a:latin typeface="Book Antiqua" panose="02040602050305030304" pitchFamily="18" charset="0"/>
              </a:rPr>
              <a:t>Smart appliances </a:t>
            </a:r>
          </a:p>
          <a:p>
            <a:pPr algn="just"/>
            <a:r>
              <a:rPr lang="en-IN" dirty="0">
                <a:solidFill>
                  <a:schemeClr val="tx1">
                    <a:lumMod val="95000"/>
                    <a:lumOff val="5000"/>
                  </a:schemeClr>
                </a:solidFill>
                <a:latin typeface="Book Antiqua" panose="02040602050305030304" pitchFamily="18" charset="0"/>
              </a:rPr>
              <a:t>Intrusion detection </a:t>
            </a:r>
          </a:p>
          <a:p>
            <a:pPr algn="just"/>
            <a:r>
              <a:rPr lang="en-IN" dirty="0">
                <a:solidFill>
                  <a:schemeClr val="tx1">
                    <a:lumMod val="95000"/>
                    <a:lumOff val="5000"/>
                  </a:schemeClr>
                </a:solidFill>
                <a:latin typeface="Book Antiqua" panose="02040602050305030304" pitchFamily="18" charset="0"/>
              </a:rPr>
              <a:t>Smoke/Gas detectors</a:t>
            </a:r>
          </a:p>
        </p:txBody>
      </p:sp>
      <p:pic>
        <p:nvPicPr>
          <p:cNvPr id="8" name="Picture 7">
            <a:extLst>
              <a:ext uri="{FF2B5EF4-FFF2-40B4-BE49-F238E27FC236}">
                <a16:creationId xmlns:a16="http://schemas.microsoft.com/office/drawing/2014/main" id="{CD1FBB52-D906-4CEB-BEA5-B1912CD3EDAB}"/>
              </a:ext>
            </a:extLst>
          </p:cNvPr>
          <p:cNvPicPr>
            <a:picLocks noChangeAspect="1"/>
          </p:cNvPicPr>
          <p:nvPr/>
        </p:nvPicPr>
        <p:blipFill rotWithShape="1">
          <a:blip r:embed="rId2"/>
          <a:srcRect l="44345" t="45566" r="18592" b="22460"/>
          <a:stretch/>
        </p:blipFill>
        <p:spPr>
          <a:xfrm>
            <a:off x="5397623" y="2317812"/>
            <a:ext cx="5651377" cy="3517776"/>
          </a:xfrm>
          <a:prstGeom prst="rect">
            <a:avLst/>
          </a:prstGeom>
        </p:spPr>
      </p:pic>
    </p:spTree>
    <p:extLst>
      <p:ext uri="{BB962C8B-B14F-4D97-AF65-F5344CB8AC3E}">
        <p14:creationId xmlns:p14="http://schemas.microsoft.com/office/powerpoint/2010/main" val="1997313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B4B-1394-4896-8C96-4D0631CD9444}"/>
              </a:ext>
            </a:extLst>
          </p:cNvPr>
          <p:cNvSpPr>
            <a:spLocks noGrp="1"/>
          </p:cNvSpPr>
          <p:nvPr>
            <p:ph type="title"/>
          </p:nvPr>
        </p:nvSpPr>
        <p:spPr/>
        <p:txBody>
          <a:bodyPr>
            <a:normAutofit/>
          </a:bodyPr>
          <a:lstStyle/>
          <a:p>
            <a:pPr algn="ctr"/>
            <a:r>
              <a:rPr lang="en-IN" sz="3600" i="0" u="none" strike="noStrike" baseline="0" dirty="0">
                <a:latin typeface="Book Antiqua" panose="02040602050305030304" pitchFamily="18" charset="0"/>
              </a:rPr>
              <a:t>Internet of Everything (IoE) – Case Study Example – Home Automation</a:t>
            </a:r>
            <a:endParaRPr lang="en-IN" sz="9600" dirty="0">
              <a:latin typeface="Book Antiqua" panose="02040602050305030304" pitchFamily="18" charset="0"/>
            </a:endParaRPr>
          </a:p>
        </p:txBody>
      </p:sp>
      <p:sp>
        <p:nvSpPr>
          <p:cNvPr id="5" name="Content Placeholder 4">
            <a:extLst>
              <a:ext uri="{FF2B5EF4-FFF2-40B4-BE49-F238E27FC236}">
                <a16:creationId xmlns:a16="http://schemas.microsoft.com/office/drawing/2014/main" id="{8F9121F5-F1ED-462B-A14F-F55539C13D60}"/>
              </a:ext>
            </a:extLst>
          </p:cNvPr>
          <p:cNvSpPr>
            <a:spLocks noGrp="1"/>
          </p:cNvSpPr>
          <p:nvPr>
            <p:ph idx="1"/>
          </p:nvPr>
        </p:nvSpPr>
        <p:spPr/>
        <p:txBody>
          <a:bodyPr/>
          <a:lstStyle/>
          <a:p>
            <a:pPr marL="45720" indent="0" algn="just">
              <a:buNone/>
            </a:pPr>
            <a:r>
              <a:rPr lang="en-IN" dirty="0">
                <a:solidFill>
                  <a:schemeClr val="tx1">
                    <a:lumMod val="95000"/>
                    <a:lumOff val="5000"/>
                  </a:schemeClr>
                </a:solidFill>
                <a:latin typeface="Book Antiqua" panose="02040602050305030304" pitchFamily="18" charset="0"/>
              </a:rPr>
              <a:t>IoE applications for smart homes:</a:t>
            </a:r>
          </a:p>
          <a:p>
            <a:pPr algn="just"/>
            <a:r>
              <a:rPr lang="en-IN" dirty="0">
                <a:solidFill>
                  <a:schemeClr val="tx1">
                    <a:lumMod val="95000"/>
                    <a:lumOff val="5000"/>
                  </a:schemeClr>
                </a:solidFill>
                <a:latin typeface="Book Antiqua" panose="02040602050305030304" pitchFamily="18" charset="0"/>
              </a:rPr>
              <a:t>Smart lighting</a:t>
            </a:r>
          </a:p>
          <a:p>
            <a:pPr algn="just"/>
            <a:r>
              <a:rPr lang="en-IN" dirty="0">
                <a:solidFill>
                  <a:schemeClr val="tx1">
                    <a:lumMod val="95000"/>
                    <a:lumOff val="5000"/>
                  </a:schemeClr>
                </a:solidFill>
                <a:latin typeface="Book Antiqua" panose="02040602050305030304" pitchFamily="18" charset="0"/>
              </a:rPr>
              <a:t>Smart appliances </a:t>
            </a:r>
          </a:p>
          <a:p>
            <a:pPr algn="just"/>
            <a:r>
              <a:rPr lang="en-IN" dirty="0">
                <a:solidFill>
                  <a:schemeClr val="tx1">
                    <a:lumMod val="95000"/>
                    <a:lumOff val="5000"/>
                  </a:schemeClr>
                </a:solidFill>
                <a:latin typeface="Book Antiqua" panose="02040602050305030304" pitchFamily="18" charset="0"/>
              </a:rPr>
              <a:t>Intrusion detection </a:t>
            </a:r>
          </a:p>
          <a:p>
            <a:pPr algn="just"/>
            <a:r>
              <a:rPr lang="en-IN" dirty="0">
                <a:solidFill>
                  <a:schemeClr val="tx1">
                    <a:lumMod val="95000"/>
                    <a:lumOff val="5000"/>
                  </a:schemeClr>
                </a:solidFill>
                <a:latin typeface="Book Antiqua" panose="02040602050305030304" pitchFamily="18" charset="0"/>
              </a:rPr>
              <a:t>Smoke/Gas detectors</a:t>
            </a:r>
          </a:p>
        </p:txBody>
      </p:sp>
      <p:pic>
        <p:nvPicPr>
          <p:cNvPr id="1026" name="Picture 2" descr="Home-automation-using-iot">
            <a:extLst>
              <a:ext uri="{FF2B5EF4-FFF2-40B4-BE49-F238E27FC236}">
                <a16:creationId xmlns:a16="http://schemas.microsoft.com/office/drawing/2014/main" id="{C55258EE-6BAB-49C3-9B3B-6A709FDF6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25" y="1828800"/>
            <a:ext cx="5286375"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406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4F31E1-4CC1-4176-B527-0EEE53D6740B}"/>
              </a:ext>
            </a:extLst>
          </p:cNvPr>
          <p:cNvPicPr>
            <a:picLocks noChangeAspect="1"/>
          </p:cNvPicPr>
          <p:nvPr/>
        </p:nvPicPr>
        <p:blipFill rotWithShape="1">
          <a:blip r:embed="rId2"/>
          <a:srcRect l="22136" t="20195" r="21359" b="17151"/>
          <a:stretch/>
        </p:blipFill>
        <p:spPr>
          <a:xfrm>
            <a:off x="290003" y="297179"/>
            <a:ext cx="11611993" cy="6263642"/>
          </a:xfrm>
          <a:prstGeom prst="rect">
            <a:avLst/>
          </a:prstGeom>
        </p:spPr>
      </p:pic>
    </p:spTree>
    <p:extLst>
      <p:ext uri="{BB962C8B-B14F-4D97-AF65-F5344CB8AC3E}">
        <p14:creationId xmlns:p14="http://schemas.microsoft.com/office/powerpoint/2010/main" val="375798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A230-6A6A-46BF-98D8-938E4032F1DB}"/>
              </a:ext>
            </a:extLst>
          </p:cNvPr>
          <p:cNvSpPr>
            <a:spLocks noGrp="1"/>
          </p:cNvSpPr>
          <p:nvPr>
            <p:ph type="title"/>
          </p:nvPr>
        </p:nvSpPr>
        <p:spPr>
          <a:xfrm>
            <a:off x="1142999" y="1305016"/>
            <a:ext cx="10664301"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br>
              <a:rPr lang="en-US" b="0" i="0" dirty="0">
                <a:solidFill>
                  <a:srgbClr val="323E48"/>
                </a:solidFill>
                <a:effectLst/>
                <a:latin typeface="Source Sans Pro" panose="020B0503030403020204" pitchFamily="34" charset="0"/>
              </a:rPr>
            </a:b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10160A8D-D233-4F12-8246-FE8B01C47F6A}"/>
              </a:ext>
            </a:extLst>
          </p:cNvPr>
          <p:cNvSpPr>
            <a:spLocks noGrp="1"/>
          </p:cNvSpPr>
          <p:nvPr>
            <p:ph idx="1"/>
          </p:nvPr>
        </p:nvSpPr>
        <p:spPr>
          <a:xfrm>
            <a:off x="363984" y="1491449"/>
            <a:ext cx="11443317" cy="4604551"/>
          </a:xfrm>
        </p:spPr>
        <p:txBody>
          <a:bodyPr>
            <a:normAutofit/>
          </a:bodyPr>
          <a:lstStyle/>
          <a:p>
            <a:pPr algn="just">
              <a:lnSpc>
                <a:spcPct val="150000"/>
              </a:lnSpc>
            </a:pPr>
            <a:r>
              <a:rPr lang="en-US" sz="2400" b="0" i="0" dirty="0">
                <a:solidFill>
                  <a:srgbClr val="323E48"/>
                </a:solidFill>
                <a:effectLst/>
                <a:latin typeface="Source Sans Pro" panose="020B0503030403020204" pitchFamily="34" charset="0"/>
              </a:rPr>
              <a:t>In marketing, </a:t>
            </a:r>
            <a:r>
              <a:rPr lang="en-US" sz="2400" b="0" i="0" u="none" strike="noStrike" dirty="0">
                <a:solidFill>
                  <a:schemeClr val="tx1"/>
                </a:solidFill>
                <a:effectLst/>
                <a:latin typeface="Source Sans Pro" panose="020B0503030403020204" pitchFamily="34" charset="0"/>
              </a:rPr>
              <a:t>big data</a:t>
            </a:r>
            <a:r>
              <a:rPr lang="en-US" sz="2400" b="0" i="0" dirty="0">
                <a:solidFill>
                  <a:schemeClr val="tx1"/>
                </a:solidFill>
                <a:effectLst/>
                <a:latin typeface="Source Sans Pro" panose="020B0503030403020204" pitchFamily="34" charset="0"/>
              </a:rPr>
              <a:t> </a:t>
            </a:r>
            <a:r>
              <a:rPr lang="en-US" sz="2400" b="0" i="0" dirty="0">
                <a:solidFill>
                  <a:srgbClr val="323E48"/>
                </a:solidFill>
                <a:effectLst/>
                <a:latin typeface="Source Sans Pro" panose="020B0503030403020204" pitchFamily="34" charset="0"/>
              </a:rPr>
              <a:t>comprises gathering, analyzing, and using massive amounts of digital information to improve business operations, such as:</a:t>
            </a:r>
          </a:p>
          <a:p>
            <a:pPr algn="just">
              <a:lnSpc>
                <a:spcPct val="150000"/>
              </a:lnSpc>
              <a:buFont typeface="Arial" panose="020B0604020202020204" pitchFamily="34" charset="0"/>
              <a:buChar char="•"/>
            </a:pPr>
            <a:r>
              <a:rPr lang="en-US" sz="2400" b="1" i="0" dirty="0">
                <a:solidFill>
                  <a:srgbClr val="323E48"/>
                </a:solidFill>
                <a:effectLst/>
                <a:latin typeface="Source Sans Pro" panose="020B0503030403020204" pitchFamily="34" charset="0"/>
              </a:rPr>
              <a:t>Getting a 360-degree view of their audiences.</a:t>
            </a:r>
            <a:r>
              <a:rPr lang="en-US" sz="2400" b="0" i="0" dirty="0">
                <a:solidFill>
                  <a:srgbClr val="323E48"/>
                </a:solidFill>
                <a:effectLst/>
                <a:latin typeface="Source Sans Pro" panose="020B0503030403020204" pitchFamily="34" charset="0"/>
              </a:rPr>
              <a:t> The concept of “know your customer” (KYC) was initially conceived many years ago to prevent bank fraud. KYC provides insight into customer behavior that was once limited to large financial institutions. Now, because of the accessibility of big data, the benefits of KYC are available to even small and medium businesses, thanks to cloud computing and big data.</a:t>
            </a:r>
          </a:p>
          <a:p>
            <a:pPr marL="45720" indent="0">
              <a:lnSpc>
                <a:spcPct val="100000"/>
              </a:lnSpc>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24089560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306D2-9A0D-41F9-920C-FEE6F48A4F43}"/>
              </a:ext>
            </a:extLst>
          </p:cNvPr>
          <p:cNvPicPr>
            <a:picLocks noChangeAspect="1"/>
          </p:cNvPicPr>
          <p:nvPr/>
        </p:nvPicPr>
        <p:blipFill rotWithShape="1">
          <a:blip r:embed="rId2"/>
          <a:srcRect l="22282" t="20840" r="19684" b="13917"/>
          <a:stretch/>
        </p:blipFill>
        <p:spPr>
          <a:xfrm>
            <a:off x="523783" y="514904"/>
            <a:ext cx="10848512" cy="5965794"/>
          </a:xfrm>
          <a:prstGeom prst="rect">
            <a:avLst/>
          </a:prstGeom>
        </p:spPr>
      </p:pic>
    </p:spTree>
    <p:extLst>
      <p:ext uri="{BB962C8B-B14F-4D97-AF65-F5344CB8AC3E}">
        <p14:creationId xmlns:p14="http://schemas.microsoft.com/office/powerpoint/2010/main" val="1831867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4CE168-20FD-42D4-B8D5-CAC1E92C81F5}"/>
              </a:ext>
            </a:extLst>
          </p:cNvPr>
          <p:cNvPicPr>
            <a:picLocks noChangeAspect="1"/>
          </p:cNvPicPr>
          <p:nvPr/>
        </p:nvPicPr>
        <p:blipFill rotWithShape="1">
          <a:blip r:embed="rId2"/>
          <a:srcRect l="22354" t="23430" r="22087" b="18317"/>
          <a:stretch/>
        </p:blipFill>
        <p:spPr>
          <a:xfrm>
            <a:off x="443883" y="435005"/>
            <a:ext cx="11230253" cy="5992428"/>
          </a:xfrm>
          <a:prstGeom prst="rect">
            <a:avLst/>
          </a:prstGeom>
        </p:spPr>
      </p:pic>
    </p:spTree>
    <p:extLst>
      <p:ext uri="{BB962C8B-B14F-4D97-AF65-F5344CB8AC3E}">
        <p14:creationId xmlns:p14="http://schemas.microsoft.com/office/powerpoint/2010/main" val="160893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A230-6A6A-46BF-98D8-938E4032F1DB}"/>
              </a:ext>
            </a:extLst>
          </p:cNvPr>
          <p:cNvSpPr>
            <a:spLocks noGrp="1"/>
          </p:cNvSpPr>
          <p:nvPr>
            <p:ph type="title"/>
          </p:nvPr>
        </p:nvSpPr>
        <p:spPr>
          <a:xfrm>
            <a:off x="506027" y="1305016"/>
            <a:ext cx="11301274"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br>
              <a:rPr lang="en-US" b="0" i="0" dirty="0">
                <a:solidFill>
                  <a:srgbClr val="323E48"/>
                </a:solidFill>
                <a:effectLst/>
                <a:latin typeface="Source Sans Pro" panose="020B0503030403020204" pitchFamily="34" charset="0"/>
              </a:rPr>
            </a:b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10160A8D-D233-4F12-8246-FE8B01C47F6A}"/>
              </a:ext>
            </a:extLst>
          </p:cNvPr>
          <p:cNvSpPr>
            <a:spLocks noGrp="1"/>
          </p:cNvSpPr>
          <p:nvPr>
            <p:ph idx="1"/>
          </p:nvPr>
        </p:nvSpPr>
        <p:spPr>
          <a:xfrm>
            <a:off x="363984" y="1491449"/>
            <a:ext cx="11443317" cy="4604551"/>
          </a:xfrm>
        </p:spPr>
        <p:txBody>
          <a:bodyPr>
            <a:normAutofit/>
          </a:bodyPr>
          <a:lstStyle/>
          <a:p>
            <a:pPr algn="just">
              <a:lnSpc>
                <a:spcPct val="150000"/>
              </a:lnSpc>
              <a:buFont typeface="Arial" panose="020B0604020202020204" pitchFamily="34" charset="0"/>
              <a:buChar char="•"/>
            </a:pPr>
            <a:r>
              <a:rPr lang="en-US" sz="2800" b="0" i="0" dirty="0">
                <a:solidFill>
                  <a:srgbClr val="323E48"/>
                </a:solidFill>
                <a:effectLst/>
                <a:latin typeface="Source Sans Pro" panose="020B0503030403020204" pitchFamily="34" charset="0"/>
              </a:rPr>
              <a:t>Customer engagement, specifically how your customers view and interact with your brand, is a key factor in your marketing efforts. </a:t>
            </a:r>
          </a:p>
          <a:p>
            <a:pPr algn="just">
              <a:lnSpc>
                <a:spcPct val="150000"/>
              </a:lnSpc>
              <a:buFont typeface="Arial" panose="020B0604020202020204" pitchFamily="34" charset="0"/>
              <a:buChar char="•"/>
            </a:pPr>
            <a:r>
              <a:rPr lang="en-US" sz="2800" b="0" i="0" u="none" strike="noStrike" dirty="0">
                <a:solidFill>
                  <a:srgbClr val="323E48"/>
                </a:solidFill>
                <a:effectLst/>
                <a:latin typeface="Source Sans Pro" panose="020B0503030403020204" pitchFamily="34" charset="0"/>
              </a:rPr>
              <a:t>Big data analytics</a:t>
            </a:r>
            <a:r>
              <a:rPr lang="en-US" sz="2800" b="0" i="0" dirty="0">
                <a:solidFill>
                  <a:srgbClr val="323E48"/>
                </a:solidFill>
                <a:effectLst/>
                <a:latin typeface="Source Sans Pro" panose="020B0503030403020204" pitchFamily="34" charset="0"/>
              </a:rPr>
              <a:t> provides the business intelligence you need to bring about positive change, like improving existing products or increasing revenue per customer.</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316054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A230-6A6A-46BF-98D8-938E4032F1DB}"/>
              </a:ext>
            </a:extLst>
          </p:cNvPr>
          <p:cNvSpPr>
            <a:spLocks noGrp="1"/>
          </p:cNvSpPr>
          <p:nvPr>
            <p:ph type="title"/>
          </p:nvPr>
        </p:nvSpPr>
        <p:spPr>
          <a:xfrm>
            <a:off x="506027" y="1305016"/>
            <a:ext cx="11301274"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br>
              <a:rPr lang="en-US" b="0" i="0" dirty="0">
                <a:solidFill>
                  <a:srgbClr val="323E48"/>
                </a:solidFill>
                <a:effectLst/>
                <a:latin typeface="Source Sans Pro" panose="020B0503030403020204" pitchFamily="34" charset="0"/>
              </a:rPr>
            </a:b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10160A8D-D233-4F12-8246-FE8B01C47F6A}"/>
              </a:ext>
            </a:extLst>
          </p:cNvPr>
          <p:cNvSpPr>
            <a:spLocks noGrp="1"/>
          </p:cNvSpPr>
          <p:nvPr>
            <p:ph idx="1"/>
          </p:nvPr>
        </p:nvSpPr>
        <p:spPr>
          <a:xfrm>
            <a:off x="363984" y="1491449"/>
            <a:ext cx="11443317" cy="4604551"/>
          </a:xfrm>
        </p:spPr>
        <p:txBody>
          <a:bodyPr>
            <a:normAutofit/>
          </a:bodyPr>
          <a:lstStyle/>
          <a:p>
            <a:pPr algn="just">
              <a:lnSpc>
                <a:spcPct val="150000"/>
              </a:lnSpc>
              <a:buFont typeface="Arial" panose="020B0604020202020204" pitchFamily="34" charset="0"/>
              <a:buChar char="•"/>
            </a:pPr>
            <a:endParaRPr lang="en-US" sz="2400" b="1" i="0" dirty="0">
              <a:solidFill>
                <a:srgbClr val="323E48"/>
              </a:solidFill>
              <a:effectLst/>
              <a:latin typeface="Source Sans Pro" panose="020B0503030403020204" pitchFamily="34" charset="0"/>
            </a:endParaRPr>
          </a:p>
          <a:p>
            <a:pPr algn="just">
              <a:lnSpc>
                <a:spcPct val="150000"/>
              </a:lnSpc>
              <a:buFont typeface="Arial" panose="020B0604020202020204" pitchFamily="34" charset="0"/>
              <a:buChar char="•"/>
            </a:pPr>
            <a:r>
              <a:rPr lang="en-US" sz="2400" b="1" i="0" dirty="0">
                <a:solidFill>
                  <a:srgbClr val="323E48"/>
                </a:solidFill>
                <a:effectLst/>
                <a:latin typeface="Source Sans Pro" panose="020B0503030403020204" pitchFamily="34" charset="0"/>
              </a:rPr>
              <a:t>Brand awareness</a:t>
            </a:r>
            <a:r>
              <a:rPr lang="en-US" sz="2400" b="0" i="0" dirty="0">
                <a:solidFill>
                  <a:srgbClr val="323E48"/>
                </a:solidFill>
                <a:effectLst/>
                <a:latin typeface="Source Sans Pro" panose="020B0503030403020204" pitchFamily="34" charset="0"/>
              </a:rPr>
              <a:t> is another way big data can have a significant impact on marketing. </a:t>
            </a:r>
            <a:r>
              <a:rPr lang="en-US" sz="2400" b="0" i="0" u="none" strike="noStrike" dirty="0">
                <a:solidFill>
                  <a:srgbClr val="323E48"/>
                </a:solidFill>
                <a:effectLst/>
                <a:latin typeface="Source Sans Pro" panose="020B0503030403020204" pitchFamily="34" charset="0"/>
              </a:rPr>
              <a:t>Aberdeen Group’s Data-Driven Retail study</a:t>
            </a:r>
            <a:r>
              <a:rPr lang="en-US" sz="2400" b="0" i="0" dirty="0">
                <a:solidFill>
                  <a:srgbClr val="323E48"/>
                </a:solidFill>
                <a:effectLst/>
                <a:latin typeface="Source Sans Pro" panose="020B0503030403020204" pitchFamily="34" charset="0"/>
              </a:rPr>
              <a:t> showed that “data-driven retailers enjoy a greater annual increase in brand awareness by 2.7 times (20.1% vs. 7.4%) when compared to all others.</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937334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A230-6A6A-46BF-98D8-938E4032F1DB}"/>
              </a:ext>
            </a:extLst>
          </p:cNvPr>
          <p:cNvSpPr>
            <a:spLocks noGrp="1"/>
          </p:cNvSpPr>
          <p:nvPr>
            <p:ph type="title"/>
          </p:nvPr>
        </p:nvSpPr>
        <p:spPr>
          <a:xfrm>
            <a:off x="506027" y="1305016"/>
            <a:ext cx="11301274"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br>
              <a:rPr lang="en-US" b="0" i="0" dirty="0">
                <a:solidFill>
                  <a:srgbClr val="323E48"/>
                </a:solidFill>
                <a:effectLst/>
                <a:latin typeface="Source Sans Pro" panose="020B0503030403020204" pitchFamily="34" charset="0"/>
              </a:rPr>
            </a:b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10160A8D-D233-4F12-8246-FE8B01C47F6A}"/>
              </a:ext>
            </a:extLst>
          </p:cNvPr>
          <p:cNvSpPr>
            <a:spLocks noGrp="1"/>
          </p:cNvSpPr>
          <p:nvPr>
            <p:ph idx="1"/>
          </p:nvPr>
        </p:nvSpPr>
        <p:spPr>
          <a:xfrm>
            <a:off x="363984" y="1491449"/>
            <a:ext cx="11443317" cy="4604551"/>
          </a:xfrm>
        </p:spPr>
        <p:txBody>
          <a:bodyPr>
            <a:normAutofit/>
          </a:bodyPr>
          <a:lstStyle/>
          <a:p>
            <a:pPr algn="just">
              <a:lnSpc>
                <a:spcPct val="150000"/>
              </a:lnSpc>
              <a:buFont typeface="Arial" panose="020B0604020202020204" pitchFamily="34" charset="0"/>
              <a:buChar char="•"/>
            </a:pPr>
            <a:endParaRPr lang="en-US" sz="2400" b="1" i="0" dirty="0">
              <a:solidFill>
                <a:srgbClr val="323E48"/>
              </a:solidFill>
              <a:effectLst/>
              <a:latin typeface="Source Sans Pro" panose="020B0503030403020204" pitchFamily="34" charset="0"/>
            </a:endParaRPr>
          </a:p>
          <a:p>
            <a:pPr algn="just">
              <a:lnSpc>
                <a:spcPct val="150000"/>
              </a:lnSpc>
              <a:buFont typeface="Arial" panose="020B0604020202020204" pitchFamily="34" charset="0"/>
              <a:buChar char="•"/>
            </a:pPr>
            <a:r>
              <a:rPr lang="en-US" sz="2400" b="0" i="0" dirty="0">
                <a:solidFill>
                  <a:srgbClr val="323E48"/>
                </a:solidFill>
                <a:effectLst/>
                <a:latin typeface="Source Sans Pro" panose="020B0503030403020204" pitchFamily="34" charset="0"/>
              </a:rPr>
              <a:t>The </a:t>
            </a:r>
            <a:r>
              <a:rPr lang="en-US" sz="2400" b="1" i="0" u="none" strike="noStrike" dirty="0">
                <a:solidFill>
                  <a:srgbClr val="323E48"/>
                </a:solidFill>
                <a:effectLst/>
                <a:latin typeface="Source Sans Pro" panose="020B0503030403020204" pitchFamily="34" charset="0"/>
              </a:rPr>
              <a:t>360-degree view</a:t>
            </a:r>
            <a:r>
              <a:rPr lang="en-US" sz="2400" b="1" i="0" dirty="0">
                <a:solidFill>
                  <a:srgbClr val="323E48"/>
                </a:solidFill>
                <a:effectLst/>
                <a:latin typeface="Source Sans Pro" panose="020B0503030403020204" pitchFamily="34" charset="0"/>
              </a:rPr>
              <a:t> from big data </a:t>
            </a:r>
            <a:r>
              <a:rPr lang="en-US" sz="2400" b="0" i="0" dirty="0">
                <a:solidFill>
                  <a:srgbClr val="323E48"/>
                </a:solidFill>
                <a:effectLst/>
                <a:latin typeface="Source Sans Pro" panose="020B0503030403020204" pitchFamily="34" charset="0"/>
              </a:rPr>
              <a:t>allows marketers to present customer-specific content when and where it is most effective to improve online and in-store brand recognition and recall. Big data allows you to be the Band-Aid of your product category even if you don’t have the marketing budget of Johnson &amp; Johnson.</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184334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A230-6A6A-46BF-98D8-938E4032F1DB}"/>
              </a:ext>
            </a:extLst>
          </p:cNvPr>
          <p:cNvSpPr>
            <a:spLocks noGrp="1"/>
          </p:cNvSpPr>
          <p:nvPr>
            <p:ph type="title"/>
          </p:nvPr>
        </p:nvSpPr>
        <p:spPr>
          <a:xfrm>
            <a:off x="506027" y="1305016"/>
            <a:ext cx="11301274"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br>
              <a:rPr lang="en-US" b="0" i="0" dirty="0">
                <a:solidFill>
                  <a:srgbClr val="323E48"/>
                </a:solidFill>
                <a:effectLst/>
                <a:latin typeface="Source Sans Pro" panose="020B0503030403020204" pitchFamily="34" charset="0"/>
              </a:rPr>
            </a:b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10160A8D-D233-4F12-8246-FE8B01C47F6A}"/>
              </a:ext>
            </a:extLst>
          </p:cNvPr>
          <p:cNvSpPr>
            <a:spLocks noGrp="1"/>
          </p:cNvSpPr>
          <p:nvPr>
            <p:ph idx="1"/>
          </p:nvPr>
        </p:nvSpPr>
        <p:spPr>
          <a:xfrm>
            <a:off x="363984" y="1965959"/>
            <a:ext cx="11443317" cy="4130041"/>
          </a:xfrm>
        </p:spPr>
        <p:txBody>
          <a:bodyPr>
            <a:normAutofit/>
          </a:bodyPr>
          <a:lstStyle/>
          <a:p>
            <a:pPr marL="45720" indent="0" algn="just">
              <a:lnSpc>
                <a:spcPct val="150000"/>
              </a:lnSpc>
              <a:buNone/>
            </a:pPr>
            <a:r>
              <a:rPr lang="en-US" sz="2400" b="1" i="0" dirty="0">
                <a:solidFill>
                  <a:srgbClr val="323E48"/>
                </a:solidFill>
                <a:effectLst/>
                <a:latin typeface="Source Sans Pro" panose="020B0503030403020204" pitchFamily="34" charset="0"/>
              </a:rPr>
              <a:t>Improved customer acquisition</a:t>
            </a:r>
            <a:r>
              <a:rPr lang="en-US" sz="2400" b="0" i="0" dirty="0">
                <a:solidFill>
                  <a:srgbClr val="323E48"/>
                </a:solidFill>
                <a:effectLst/>
                <a:latin typeface="Source Sans Pro" panose="020B0503030403020204" pitchFamily="34" charset="0"/>
              </a:rPr>
              <a:t> is another great benefit that big data brings to marketing. A </a:t>
            </a:r>
            <a:r>
              <a:rPr lang="en-US" sz="2400" b="0" i="0" u="none" strike="noStrike" dirty="0">
                <a:solidFill>
                  <a:srgbClr val="323E48"/>
                </a:solidFill>
                <a:effectLst/>
                <a:latin typeface="Source Sans Pro" panose="020B0503030403020204" pitchFamily="34" charset="0"/>
              </a:rPr>
              <a:t>McKinsey survey</a:t>
            </a:r>
            <a:r>
              <a:rPr lang="en-US" sz="2400" b="0" i="0" dirty="0">
                <a:solidFill>
                  <a:srgbClr val="323E48"/>
                </a:solidFill>
                <a:effectLst/>
                <a:latin typeface="Source Sans Pro" panose="020B0503030403020204" pitchFamily="34" charset="0"/>
              </a:rPr>
              <a:t> found that “intensive users of customer analytics are 23 times more likely to clearly outperform their competitors in terms of new customer acquisition.” Leveraging the </a:t>
            </a:r>
            <a:r>
              <a:rPr lang="en-US" sz="2400" b="0" i="0" u="none" strike="noStrike" dirty="0">
                <a:solidFill>
                  <a:srgbClr val="323E48"/>
                </a:solidFill>
                <a:effectLst/>
                <a:latin typeface="Source Sans Pro" panose="020B0503030403020204" pitchFamily="34" charset="0"/>
              </a:rPr>
              <a:t>cloud</a:t>
            </a:r>
            <a:r>
              <a:rPr lang="en-US" sz="2400" b="0" i="0" dirty="0">
                <a:solidFill>
                  <a:srgbClr val="323E48"/>
                </a:solidFill>
                <a:effectLst/>
                <a:latin typeface="Source Sans Pro" panose="020B0503030403020204" pitchFamily="34" charset="0"/>
              </a:rPr>
              <a:t> allows for the gathering and analysis of consistent and personalized data from multiple sources, such as web, mobile applications, email, live chat, and even in-store interactions.</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43207046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251</TotalTime>
  <Words>3249</Words>
  <Application>Microsoft Office PowerPoint</Application>
  <PresentationFormat>Widescreen</PresentationFormat>
  <Paragraphs>152</Paragraphs>
  <Slides>51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-apple-system</vt:lpstr>
      <vt:lpstr>Arabic Typesetting</vt:lpstr>
      <vt:lpstr>Arial</vt:lpstr>
      <vt:lpstr>BentonSansBBVA-Bold</vt:lpstr>
      <vt:lpstr>BentonSansBBVA-Book</vt:lpstr>
      <vt:lpstr>Book Antiqua</vt:lpstr>
      <vt:lpstr>Cambria</vt:lpstr>
      <vt:lpstr>Corbel</vt:lpstr>
      <vt:lpstr>NexusSerif</vt:lpstr>
      <vt:lpstr>Source Sans Pro</vt:lpstr>
      <vt:lpstr>Basis</vt:lpstr>
      <vt:lpstr>CAP456- Introduction to BIG DATA</vt:lpstr>
      <vt:lpstr>Big Data in Marketing </vt:lpstr>
      <vt:lpstr>Big Data in Marketing </vt:lpstr>
      <vt:lpstr>Big Data in Marketing </vt:lpstr>
      <vt:lpstr>How Big Data is transforming marketing and sales  </vt:lpstr>
      <vt:lpstr>How Big Data is transforming marketing and sales  </vt:lpstr>
      <vt:lpstr>How Big Data is transforming marketing and sales  </vt:lpstr>
      <vt:lpstr>How Big Data is transforming marketing and sales  </vt:lpstr>
      <vt:lpstr>How Big Data is transforming marketing and sales  </vt:lpstr>
      <vt:lpstr>How Big Data is transforming marketing and sales  </vt:lpstr>
      <vt:lpstr>Three types of big data for marketers   </vt:lpstr>
      <vt:lpstr>Dynamics Business Architecture</vt:lpstr>
      <vt:lpstr>Dynamics Business Architecture</vt:lpstr>
      <vt:lpstr>Dynamics Business Architecture</vt:lpstr>
      <vt:lpstr>Dynamics Business Architecture</vt:lpstr>
      <vt:lpstr>Dynamics Business Architecture</vt:lpstr>
      <vt:lpstr> Business Process Management</vt:lpstr>
      <vt:lpstr> Business Process Management</vt:lpstr>
      <vt:lpstr> Business Process Management</vt:lpstr>
      <vt:lpstr>1. Process Design</vt:lpstr>
      <vt:lpstr>2. Business Process Modelling</vt:lpstr>
      <vt:lpstr>2. Business Process Modelling</vt:lpstr>
      <vt:lpstr>3. Business Process Execution</vt:lpstr>
      <vt:lpstr>4. Business Activity Monitoring</vt:lpstr>
      <vt:lpstr>5. Business Process Optimization</vt:lpstr>
      <vt:lpstr>6. Business Process Re-engineering</vt:lpstr>
      <vt:lpstr>Information and Communication Technology</vt:lpstr>
      <vt:lpstr>Information and Communication Technology</vt:lpstr>
      <vt:lpstr>Data Analytics and Data Science</vt:lpstr>
      <vt:lpstr>Data Analytics and Data Science</vt:lpstr>
      <vt:lpstr>Digitization</vt:lpstr>
      <vt:lpstr>Digitization</vt:lpstr>
      <vt:lpstr>Examples of digitization include online banking, on-demand television and streaming video.</vt:lpstr>
      <vt:lpstr>Affordable Technology and Commodity Hardware</vt:lpstr>
      <vt:lpstr>Affordable Technology and Commodity Hardware</vt:lpstr>
      <vt:lpstr>Social Media</vt:lpstr>
      <vt:lpstr>Social Media</vt:lpstr>
      <vt:lpstr>Hyper-Connected Communities and Devices</vt:lpstr>
      <vt:lpstr>Hyper-Connected Communities and Devices</vt:lpstr>
      <vt:lpstr>Cloud Computing </vt:lpstr>
      <vt:lpstr>Cloud Computing </vt:lpstr>
      <vt:lpstr>Internet of Everything (IoE)</vt:lpstr>
      <vt:lpstr>Internet of Everything (IoE)</vt:lpstr>
      <vt:lpstr>Internet of Everything (IoE)</vt:lpstr>
      <vt:lpstr>Internet of Everything (IoE)</vt:lpstr>
      <vt:lpstr>Internet of Everything (IoE)</vt:lpstr>
      <vt:lpstr>Internet of Everything (IoE) – Case Study Example – Home Automation</vt:lpstr>
      <vt:lpstr>Internet of Everything (IoE) – Case Study Example – Home Automation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CAP456- Introduction to BIG DATA</dc:title>
  <dc:creator>Neha Dogra</dc:creator>
  <cp:lastModifiedBy>Neha Dogra</cp:lastModifiedBy>
  <cp:revision>73</cp:revision>
  <dcterms:created xsi:type="dcterms:W3CDTF">2021-12-29T05:03:40Z</dcterms:created>
  <dcterms:modified xsi:type="dcterms:W3CDTF">2022-01-05T07:10:28Z</dcterms:modified>
</cp:coreProperties>
</file>