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handoutMasterIdLst>
    <p:handoutMasterId r:id="rId29"/>
  </p:handoutMasterIdLst>
  <p:sldIdLst>
    <p:sldId id="269" r:id="rId2"/>
    <p:sldId id="270" r:id="rId3"/>
    <p:sldId id="271" r:id="rId4"/>
    <p:sldId id="272" r:id="rId5"/>
    <p:sldId id="273" r:id="rId6"/>
    <p:sldId id="274" r:id="rId7"/>
    <p:sldId id="275" r:id="rId8"/>
    <p:sldId id="276" r:id="rId9"/>
    <p:sldId id="280" r:id="rId10"/>
    <p:sldId id="278" r:id="rId11"/>
    <p:sldId id="279" r:id="rId12"/>
    <p:sldId id="277" r:id="rId13"/>
    <p:sldId id="281" r:id="rId14"/>
    <p:sldId id="286" r:id="rId15"/>
    <p:sldId id="282" r:id="rId16"/>
    <p:sldId id="283" r:id="rId17"/>
    <p:sldId id="293" r:id="rId18"/>
    <p:sldId id="284" r:id="rId19"/>
    <p:sldId id="285" r:id="rId20"/>
    <p:sldId id="287" r:id="rId21"/>
    <p:sldId id="288" r:id="rId22"/>
    <p:sldId id="291" r:id="rId23"/>
    <p:sldId id="292" r:id="rId24"/>
    <p:sldId id="290" r:id="rId25"/>
    <p:sldId id="289" r:id="rId26"/>
    <p:sldId id="294"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43" autoAdjust="0"/>
    <p:restoredTop sz="94660"/>
  </p:normalViewPr>
  <p:slideViewPr>
    <p:cSldViewPr>
      <p:cViewPr varScale="1">
        <p:scale>
          <a:sx n="89" d="100"/>
          <a:sy n="89" d="100"/>
        </p:scale>
        <p:origin x="328" y="1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2/5/23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2/5/23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470800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1649848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2722068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1188958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17</a:t>
            </a:fld>
            <a:endParaRPr lang="en-US"/>
          </a:p>
        </p:txBody>
      </p:sp>
    </p:spTree>
    <p:extLst>
      <p:ext uri="{BB962C8B-B14F-4D97-AF65-F5344CB8AC3E}">
        <p14:creationId xmlns:p14="http://schemas.microsoft.com/office/powerpoint/2010/main" val="806513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18</a:t>
            </a:fld>
            <a:endParaRPr lang="en-US"/>
          </a:p>
        </p:txBody>
      </p:sp>
    </p:spTree>
    <p:extLst>
      <p:ext uri="{BB962C8B-B14F-4D97-AF65-F5344CB8AC3E}">
        <p14:creationId xmlns:p14="http://schemas.microsoft.com/office/powerpoint/2010/main" val="3120803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19</a:t>
            </a:fld>
            <a:endParaRPr lang="en-US"/>
          </a:p>
        </p:txBody>
      </p:sp>
    </p:spTree>
    <p:extLst>
      <p:ext uri="{BB962C8B-B14F-4D97-AF65-F5344CB8AC3E}">
        <p14:creationId xmlns:p14="http://schemas.microsoft.com/office/powerpoint/2010/main" val="3418545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20</a:t>
            </a:fld>
            <a:endParaRPr lang="en-US"/>
          </a:p>
        </p:txBody>
      </p:sp>
    </p:spTree>
    <p:extLst>
      <p:ext uri="{BB962C8B-B14F-4D97-AF65-F5344CB8AC3E}">
        <p14:creationId xmlns:p14="http://schemas.microsoft.com/office/powerpoint/2010/main" val="1900136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22</a:t>
            </a:fld>
            <a:endParaRPr lang="en-US"/>
          </a:p>
        </p:txBody>
      </p:sp>
    </p:spTree>
    <p:extLst>
      <p:ext uri="{BB962C8B-B14F-4D97-AF65-F5344CB8AC3E}">
        <p14:creationId xmlns:p14="http://schemas.microsoft.com/office/powerpoint/2010/main" val="1804005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23</a:t>
            </a:fld>
            <a:endParaRPr lang="en-US"/>
          </a:p>
        </p:txBody>
      </p:sp>
    </p:spTree>
    <p:extLst>
      <p:ext uri="{BB962C8B-B14F-4D97-AF65-F5344CB8AC3E}">
        <p14:creationId xmlns:p14="http://schemas.microsoft.com/office/powerpoint/2010/main" val="1030562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2513610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25</a:t>
            </a:fld>
            <a:endParaRPr lang="en-US"/>
          </a:p>
        </p:txBody>
      </p:sp>
    </p:spTree>
    <p:extLst>
      <p:ext uri="{BB962C8B-B14F-4D97-AF65-F5344CB8AC3E}">
        <p14:creationId xmlns:p14="http://schemas.microsoft.com/office/powerpoint/2010/main" val="1823903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330622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641351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2398022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342898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786508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2667712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2995743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2/5/23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2/5/23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2/5/23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2/5/23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2/5/23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2/5/23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2/5/23</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2/5/23</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2/5/23</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2/5/23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2/5/23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2/5/23</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UNIT 1:  single dimension arrays</a:t>
            </a:r>
          </a:p>
        </p:txBody>
      </p:sp>
      <p:sp>
        <p:nvSpPr>
          <p:cNvPr id="5" name="Subtitle 4"/>
          <p:cNvSpPr>
            <a:spLocks noGrp="1"/>
          </p:cNvSpPr>
          <p:nvPr>
            <p:ph type="subTitle" idx="1"/>
          </p:nvPr>
        </p:nvSpPr>
        <p:spPr/>
        <p:txBody>
          <a:bodyPr/>
          <a:lstStyle/>
          <a:p>
            <a:r>
              <a:rPr lang="en-US" dirty="0"/>
              <a:t>CAP770| </a:t>
            </a:r>
            <a:r>
              <a:rPr lang="en-US" dirty="0" err="1"/>
              <a:t>Ms</a:t>
            </a:r>
            <a:r>
              <a:rPr lang="en-US" dirty="0"/>
              <a:t> </a:t>
            </a:r>
            <a:r>
              <a:rPr lang="en-US" dirty="0" err="1"/>
              <a:t>Deepika</a:t>
            </a:r>
            <a:r>
              <a:rPr lang="en-US" dirty="0"/>
              <a:t> | Programming Domain</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buFont typeface="Wingdings" panose="05000000000000000000" pitchFamily="2" charset="2"/>
              <a:buChar char="Ø"/>
            </a:pPr>
            <a:r>
              <a:rPr lang="en-US" sz="3600" dirty="0"/>
              <a:t>The two-dimensional array can be defined as an array of arrays. </a:t>
            </a:r>
          </a:p>
          <a:p>
            <a:pPr>
              <a:buFont typeface="Wingdings" panose="05000000000000000000" pitchFamily="2" charset="2"/>
              <a:buChar char="Ø"/>
            </a:pPr>
            <a:r>
              <a:rPr lang="en-US" sz="3600" dirty="0"/>
              <a:t>The 2D array is organized as matrices which can be represented as the collection of rows and columns.</a:t>
            </a:r>
          </a:p>
        </p:txBody>
      </p:sp>
    </p:spTree>
    <p:extLst>
      <p:ext uri="{BB962C8B-B14F-4D97-AF65-F5344CB8AC3E}">
        <p14:creationId xmlns:p14="http://schemas.microsoft.com/office/powerpoint/2010/main" val="287749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dirty="0"/>
              <a:t>Declaration </a:t>
            </a:r>
          </a:p>
        </p:txBody>
      </p:sp>
      <p:sp>
        <p:nvSpPr>
          <p:cNvPr id="2" name="Content Placeholder 1"/>
          <p:cNvSpPr>
            <a:spLocks noGrp="1"/>
          </p:cNvSpPr>
          <p:nvPr>
            <p:ph idx="1"/>
          </p:nvPr>
        </p:nvSpPr>
        <p:spPr>
          <a:xfrm>
            <a:off x="74611" y="715962"/>
            <a:ext cx="12114213" cy="6142038"/>
          </a:xfrm>
        </p:spPr>
        <p:txBody>
          <a:bodyPr>
            <a:normAutofit/>
          </a:bodyPr>
          <a:lstStyle/>
          <a:p>
            <a:pPr>
              <a:buFont typeface="Wingdings" panose="05000000000000000000" pitchFamily="2" charset="2"/>
              <a:buChar char="Ø"/>
            </a:pPr>
            <a:r>
              <a:rPr lang="en-US" sz="3200" dirty="0"/>
              <a:t>We can declare a two-dimensional integer array say ‘x’ of size 3 rows and 4 columns  as</a:t>
            </a:r>
          </a:p>
          <a:p>
            <a:pPr>
              <a:buFont typeface="Wingdings" panose="05000000000000000000" pitchFamily="2" charset="2"/>
              <a:buChar char="Ø"/>
            </a:pPr>
            <a:r>
              <a:rPr lang="en-US" sz="3200" dirty="0"/>
              <a:t>int x[3][4];</a:t>
            </a:r>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p:txBody>
      </p:sp>
      <p:pic>
        <p:nvPicPr>
          <p:cNvPr id="6" name="Picture 5">
            <a:extLst>
              <a:ext uri="{FF2B5EF4-FFF2-40B4-BE49-F238E27FC236}">
                <a16:creationId xmlns="" xmlns:a16="http://schemas.microsoft.com/office/drawing/2014/main" id="{58F5E7A2-71FC-46A0-B12B-C3F2A1D9141A}"/>
              </a:ext>
            </a:extLst>
          </p:cNvPr>
          <p:cNvPicPr>
            <a:picLocks noChangeAspect="1"/>
          </p:cNvPicPr>
          <p:nvPr/>
        </p:nvPicPr>
        <p:blipFill>
          <a:blip r:embed="rId3"/>
          <a:stretch>
            <a:fillRect/>
          </a:stretch>
        </p:blipFill>
        <p:spPr>
          <a:xfrm>
            <a:off x="531812" y="2667000"/>
            <a:ext cx="6068272" cy="2848373"/>
          </a:xfrm>
          <a:prstGeom prst="rect">
            <a:avLst/>
          </a:prstGeom>
        </p:spPr>
      </p:pic>
    </p:spTree>
    <p:extLst>
      <p:ext uri="{BB962C8B-B14F-4D97-AF65-F5344CB8AC3E}">
        <p14:creationId xmlns:p14="http://schemas.microsoft.com/office/powerpoint/2010/main" val="4199636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b="1" dirty="0"/>
              <a:t>Initializing Two – Dimensional Arrays</a:t>
            </a:r>
            <a:r>
              <a:rPr lang="en-US" dirty="0"/>
              <a:t>:</a:t>
            </a:r>
          </a:p>
        </p:txBody>
      </p:sp>
      <p:sp>
        <p:nvSpPr>
          <p:cNvPr id="2" name="Content Placeholder 1"/>
          <p:cNvSpPr>
            <a:spLocks noGrp="1"/>
          </p:cNvSpPr>
          <p:nvPr>
            <p:ph idx="1"/>
          </p:nvPr>
        </p:nvSpPr>
        <p:spPr>
          <a:xfrm>
            <a:off x="74611" y="715962"/>
            <a:ext cx="12114213" cy="6142038"/>
          </a:xfrm>
        </p:spPr>
        <p:txBody>
          <a:bodyPr>
            <a:normAutofit/>
          </a:bodyPr>
          <a:lstStyle/>
          <a:p>
            <a:pPr>
              <a:buFont typeface="Wingdings" panose="05000000000000000000" pitchFamily="2" charset="2"/>
              <a:buChar char="Ø"/>
            </a:pPr>
            <a:r>
              <a:rPr lang="en-US" sz="3600" dirty="0"/>
              <a:t>int x[3][2] = {{0,1}, {2,3}, {4,5}};</a:t>
            </a:r>
          </a:p>
        </p:txBody>
      </p:sp>
    </p:spTree>
    <p:extLst>
      <p:ext uri="{BB962C8B-B14F-4D97-AF65-F5344CB8AC3E}">
        <p14:creationId xmlns:p14="http://schemas.microsoft.com/office/powerpoint/2010/main" val="140067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fontScale="92500" lnSpcReduction="20000"/>
          </a:bodyPr>
          <a:lstStyle/>
          <a:p>
            <a:pPr marL="45720" indent="0">
              <a:buNone/>
            </a:pPr>
            <a:r>
              <a:rPr lang="en-US" sz="3200" dirty="0"/>
              <a:t>#include&lt;stdio.h&gt;</a:t>
            </a:r>
          </a:p>
          <a:p>
            <a:pPr marL="45720" indent="0">
              <a:buNone/>
            </a:pPr>
            <a:r>
              <a:rPr lang="en-US" sz="3200" dirty="0"/>
              <a:t> main()</a:t>
            </a:r>
          </a:p>
          <a:p>
            <a:pPr marL="45720" indent="0">
              <a:buNone/>
            </a:pPr>
            <a:r>
              <a:rPr lang="en-US" sz="3200" dirty="0"/>
              <a:t>{ int x[3][2] = {{0,1}, {2,3}, {4,5}};</a:t>
            </a:r>
          </a:p>
          <a:p>
            <a:pPr marL="45720" indent="0">
              <a:buNone/>
            </a:pPr>
            <a:r>
              <a:rPr lang="en-US" sz="3200" dirty="0"/>
              <a:t>  for (int </a:t>
            </a:r>
            <a:r>
              <a:rPr lang="en-US" sz="3200" dirty="0" err="1"/>
              <a:t>i</a:t>
            </a:r>
            <a:r>
              <a:rPr lang="en-US" sz="3200" dirty="0"/>
              <a:t> = 0; </a:t>
            </a:r>
            <a:r>
              <a:rPr lang="en-US" sz="3200" dirty="0" err="1"/>
              <a:t>i</a:t>
            </a:r>
            <a:r>
              <a:rPr lang="en-US" sz="3200" dirty="0"/>
              <a:t> &lt; 3; </a:t>
            </a:r>
            <a:r>
              <a:rPr lang="en-US" sz="3200" dirty="0" err="1"/>
              <a:t>i</a:t>
            </a:r>
            <a:r>
              <a:rPr lang="en-US" sz="3200" dirty="0"/>
              <a:t>++)</a:t>
            </a:r>
          </a:p>
          <a:p>
            <a:pPr marL="45720" indent="0">
              <a:buNone/>
            </a:pPr>
            <a:r>
              <a:rPr lang="en-US" sz="3200" dirty="0"/>
              <a:t>	{</a:t>
            </a:r>
          </a:p>
          <a:p>
            <a:pPr marL="45720" indent="0">
              <a:buNone/>
            </a:pPr>
            <a:r>
              <a:rPr lang="en-US" sz="3200" dirty="0"/>
              <a:t>		for (int j = 0; j &lt; 2; </a:t>
            </a:r>
            <a:r>
              <a:rPr lang="en-US" sz="3200" dirty="0" err="1"/>
              <a:t>j++</a:t>
            </a:r>
            <a:r>
              <a:rPr lang="en-US" sz="3200" dirty="0"/>
              <a:t>)</a:t>
            </a:r>
          </a:p>
          <a:p>
            <a:pPr marL="45720" indent="0">
              <a:buNone/>
            </a:pPr>
            <a:r>
              <a:rPr lang="en-US" sz="3200" dirty="0"/>
              <a:t>		{</a:t>
            </a:r>
          </a:p>
          <a:p>
            <a:pPr marL="45720" indent="0">
              <a:buNone/>
            </a:pPr>
            <a:r>
              <a:rPr lang="en-US" sz="3200" dirty="0"/>
              <a:t>			</a:t>
            </a:r>
            <a:r>
              <a:rPr lang="en-US" sz="3200" dirty="0" err="1"/>
              <a:t>printf</a:t>
            </a:r>
            <a:r>
              <a:rPr lang="en-US" sz="3200" dirty="0"/>
              <a:t>("  %d  ", x[</a:t>
            </a:r>
            <a:r>
              <a:rPr lang="en-US" sz="3200" dirty="0" err="1"/>
              <a:t>i</a:t>
            </a:r>
            <a:r>
              <a:rPr lang="en-US" sz="3200" dirty="0"/>
              <a:t>][j]);</a:t>
            </a:r>
          </a:p>
          <a:p>
            <a:pPr marL="45720" indent="0">
              <a:buNone/>
            </a:pPr>
            <a:r>
              <a:rPr lang="en-US" sz="3200" dirty="0"/>
              <a:t>		}</a:t>
            </a:r>
          </a:p>
          <a:p>
            <a:pPr marL="45720" indent="0">
              <a:buNone/>
            </a:pPr>
            <a:r>
              <a:rPr lang="en-US" sz="3200" dirty="0"/>
              <a:t>	}</a:t>
            </a:r>
          </a:p>
          <a:p>
            <a:pPr marL="45720" indent="0">
              <a:buNone/>
            </a:pPr>
            <a:r>
              <a:rPr lang="en-US" sz="3200" dirty="0"/>
              <a:t>}</a:t>
            </a:r>
          </a:p>
          <a:p>
            <a:pPr marL="45720" indent="0">
              <a:buNone/>
            </a:pPr>
            <a:endParaRPr lang="en-US" sz="3200" dirty="0"/>
          </a:p>
        </p:txBody>
      </p:sp>
    </p:spTree>
    <p:extLst>
      <p:ext uri="{BB962C8B-B14F-4D97-AF65-F5344CB8AC3E}">
        <p14:creationId xmlns:p14="http://schemas.microsoft.com/office/powerpoint/2010/main" val="186269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  operations on arrays</a:t>
            </a:r>
          </a:p>
        </p:txBody>
      </p:sp>
      <p:sp>
        <p:nvSpPr>
          <p:cNvPr id="5" name="Subtitle 4"/>
          <p:cNvSpPr>
            <a:spLocks noGrp="1"/>
          </p:cNvSpPr>
          <p:nvPr>
            <p:ph type="subTitle" idx="1"/>
          </p:nvPr>
        </p:nvSpPr>
        <p:spPr/>
        <p:txBody>
          <a:bodyPr/>
          <a:lstStyle/>
          <a:p>
            <a:r>
              <a:rPr lang="en-US" dirty="0" smtClean="0"/>
              <a:t>CAP770</a:t>
            </a:r>
            <a:endParaRPr lang="en-US" dirty="0"/>
          </a:p>
        </p:txBody>
      </p:sp>
    </p:spTree>
    <p:extLst>
      <p:ext uri="{BB962C8B-B14F-4D97-AF65-F5344CB8AC3E}">
        <p14:creationId xmlns:p14="http://schemas.microsoft.com/office/powerpoint/2010/main" val="18030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dirty="0"/>
              <a:t>Searching an element in array</a:t>
            </a:r>
          </a:p>
        </p:txBody>
      </p:sp>
      <p:sp>
        <p:nvSpPr>
          <p:cNvPr id="2" name="Content Placeholder 1"/>
          <p:cNvSpPr>
            <a:spLocks noGrp="1"/>
          </p:cNvSpPr>
          <p:nvPr>
            <p:ph idx="1"/>
          </p:nvPr>
        </p:nvSpPr>
        <p:spPr>
          <a:xfrm>
            <a:off x="74611" y="715962"/>
            <a:ext cx="12114213" cy="6142038"/>
          </a:xfrm>
        </p:spPr>
        <p:txBody>
          <a:bodyPr>
            <a:normAutofit fontScale="92500" lnSpcReduction="10000"/>
          </a:bodyPr>
          <a:lstStyle/>
          <a:p>
            <a:pPr marL="45720" indent="0">
              <a:buNone/>
            </a:pPr>
            <a:r>
              <a:rPr lang="en-US" sz="1600" dirty="0"/>
              <a:t>#include&lt;stdio.h&gt;</a:t>
            </a:r>
          </a:p>
          <a:p>
            <a:pPr marL="45720" indent="0">
              <a:buNone/>
            </a:pPr>
            <a:r>
              <a:rPr lang="en-US" sz="1600" dirty="0"/>
              <a:t>int main()</a:t>
            </a:r>
          </a:p>
          <a:p>
            <a:pPr marL="45720" indent="0">
              <a:buNone/>
            </a:pPr>
            <a:r>
              <a:rPr lang="en-US" sz="1600" dirty="0"/>
              <a:t>{  int a[5]={ 22,55,66,22};</a:t>
            </a:r>
          </a:p>
          <a:p>
            <a:pPr marL="45720" indent="0">
              <a:buNone/>
            </a:pPr>
            <a:r>
              <a:rPr lang="en-US" sz="1600" dirty="0"/>
              <a:t>   int n, element=55, pos=0,i</a:t>
            </a:r>
          </a:p>
          <a:p>
            <a:pPr marL="45720" indent="0">
              <a:buNone/>
            </a:pPr>
            <a:r>
              <a:rPr lang="en-US" sz="1600" dirty="0"/>
              <a:t>   for(</a:t>
            </a:r>
            <a:r>
              <a:rPr lang="en-US" sz="1600" dirty="0" err="1"/>
              <a:t>i</a:t>
            </a:r>
            <a:r>
              <a:rPr lang="en-US" sz="1600" dirty="0"/>
              <a:t>=0; </a:t>
            </a:r>
            <a:r>
              <a:rPr lang="en-US" sz="1600" dirty="0" err="1"/>
              <a:t>i</a:t>
            </a:r>
            <a:r>
              <a:rPr lang="en-US" sz="1600" dirty="0"/>
              <a:t>&lt;4; </a:t>
            </a:r>
            <a:r>
              <a:rPr lang="en-US" sz="1600" dirty="0" err="1"/>
              <a:t>i</a:t>
            </a:r>
            <a:r>
              <a:rPr lang="en-US" sz="1600" dirty="0"/>
              <a:t>++)</a:t>
            </a:r>
          </a:p>
          <a:p>
            <a:pPr marL="45720" indent="0">
              <a:buNone/>
            </a:pPr>
            <a:r>
              <a:rPr lang="en-US" sz="1600" dirty="0"/>
              <a:t>   {</a:t>
            </a:r>
          </a:p>
          <a:p>
            <a:pPr marL="45720" indent="0">
              <a:buNone/>
            </a:pPr>
            <a:r>
              <a:rPr lang="en-US" sz="1600" dirty="0"/>
              <a:t>     if(a[</a:t>
            </a:r>
            <a:r>
              <a:rPr lang="en-US" sz="1600" dirty="0" err="1"/>
              <a:t>i</a:t>
            </a:r>
            <a:r>
              <a:rPr lang="en-US" sz="1600" dirty="0"/>
              <a:t>]==element)</a:t>
            </a:r>
          </a:p>
          <a:p>
            <a:pPr marL="45720" indent="0">
              <a:buNone/>
            </a:pPr>
            <a:r>
              <a:rPr lang="en-US" sz="1600" dirty="0"/>
              <a:t>     {</a:t>
            </a:r>
          </a:p>
          <a:p>
            <a:pPr marL="45720" indent="0">
              <a:buNone/>
            </a:pPr>
            <a:r>
              <a:rPr lang="en-US" sz="1600" dirty="0"/>
              <a:t>       </a:t>
            </a:r>
            <a:r>
              <a:rPr lang="en-US" sz="1600" dirty="0" err="1"/>
              <a:t>printf</a:t>
            </a:r>
            <a:r>
              <a:rPr lang="en-US" sz="1600" dirty="0"/>
              <a:t>("%d found at position %d", element, i+1);</a:t>
            </a:r>
          </a:p>
          <a:p>
            <a:pPr marL="45720" indent="0">
              <a:buNone/>
            </a:pPr>
            <a:r>
              <a:rPr lang="en-US" sz="1600" dirty="0"/>
              <a:t>       return 0;</a:t>
            </a:r>
          </a:p>
          <a:p>
            <a:pPr marL="45720" indent="0">
              <a:buNone/>
            </a:pPr>
            <a:r>
              <a:rPr lang="en-US" sz="1600" dirty="0"/>
              <a:t>     }</a:t>
            </a:r>
          </a:p>
          <a:p>
            <a:pPr marL="45720" indent="0">
              <a:buNone/>
            </a:pPr>
            <a:r>
              <a:rPr lang="en-US" sz="1600" dirty="0"/>
              <a:t>   }</a:t>
            </a:r>
          </a:p>
          <a:p>
            <a:pPr marL="45720" indent="0">
              <a:buNone/>
            </a:pPr>
            <a:r>
              <a:rPr lang="en-US" sz="1600" dirty="0"/>
              <a:t>   </a:t>
            </a:r>
            <a:r>
              <a:rPr lang="en-US" sz="1600" dirty="0" err="1"/>
              <a:t>printf</a:t>
            </a:r>
            <a:r>
              <a:rPr lang="en-US" sz="1600" dirty="0"/>
              <a:t>("%d not found.", element);</a:t>
            </a:r>
          </a:p>
          <a:p>
            <a:pPr marL="45720" indent="0">
              <a:buNone/>
            </a:pPr>
            <a:r>
              <a:rPr lang="en-US" sz="1600" dirty="0"/>
              <a:t>   return 0;</a:t>
            </a:r>
          </a:p>
          <a:p>
            <a:pPr marL="45720" indent="0">
              <a:buNone/>
            </a:pPr>
            <a:r>
              <a:rPr lang="en-US" sz="1600" dirty="0"/>
              <a:t>}</a:t>
            </a:r>
          </a:p>
        </p:txBody>
      </p:sp>
    </p:spTree>
    <p:extLst>
      <p:ext uri="{BB962C8B-B14F-4D97-AF65-F5344CB8AC3E}">
        <p14:creationId xmlns:p14="http://schemas.microsoft.com/office/powerpoint/2010/main" val="339434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dirty="0"/>
              <a:t>Inserting an element in array</a:t>
            </a:r>
          </a:p>
        </p:txBody>
      </p:sp>
      <p:sp>
        <p:nvSpPr>
          <p:cNvPr id="2" name="Content Placeholder 1"/>
          <p:cNvSpPr>
            <a:spLocks noGrp="1"/>
          </p:cNvSpPr>
          <p:nvPr>
            <p:ph idx="1"/>
          </p:nvPr>
        </p:nvSpPr>
        <p:spPr>
          <a:xfrm>
            <a:off x="74611" y="715962"/>
            <a:ext cx="12114213" cy="6142038"/>
          </a:xfrm>
        </p:spPr>
        <p:txBody>
          <a:bodyPr>
            <a:normAutofit fontScale="62500" lnSpcReduction="20000"/>
          </a:bodyPr>
          <a:lstStyle/>
          <a:p>
            <a:pPr marL="45720" indent="0">
              <a:buNone/>
            </a:pPr>
            <a:r>
              <a:rPr lang="nn-NO" sz="3200" dirty="0"/>
              <a:t>#include &lt;stdio.h&gt;</a:t>
            </a:r>
          </a:p>
          <a:p>
            <a:pPr marL="45720" indent="0">
              <a:buNone/>
            </a:pPr>
            <a:r>
              <a:rPr lang="nn-NO" sz="3200" dirty="0"/>
              <a:t>int main()</a:t>
            </a:r>
          </a:p>
          <a:p>
            <a:pPr marL="45720" indent="0">
              <a:buNone/>
            </a:pPr>
            <a:r>
              <a:rPr lang="nn-NO" sz="3200" dirty="0"/>
              <a:t>{            </a:t>
            </a:r>
            <a:r>
              <a:rPr lang="nn-NO" sz="3200" dirty="0" err="1" smtClean="0"/>
              <a:t>int</a:t>
            </a:r>
            <a:r>
              <a:rPr lang="nn-NO" sz="3200" dirty="0" smtClean="0"/>
              <a:t> arr[5]={ </a:t>
            </a:r>
            <a:r>
              <a:rPr lang="nn-NO" sz="3200" dirty="0"/>
              <a:t>33,55,77,88,22};</a:t>
            </a:r>
          </a:p>
          <a:p>
            <a:pPr marL="45720" indent="0">
              <a:buNone/>
            </a:pPr>
            <a:r>
              <a:rPr lang="nn-NO" sz="3200" dirty="0"/>
              <a:t>	int i, x=99, </a:t>
            </a:r>
            <a:r>
              <a:rPr lang="nn-NO" sz="3200" dirty="0" smtClean="0"/>
              <a:t>pos=3,n=5;</a:t>
            </a:r>
            <a:endParaRPr lang="nn-NO" sz="3200" dirty="0"/>
          </a:p>
          <a:p>
            <a:pPr marL="45720" indent="0">
              <a:buNone/>
            </a:pPr>
            <a:r>
              <a:rPr lang="nn-NO" sz="3200" dirty="0"/>
              <a:t>	for (i = 0; i &lt; n; i++)</a:t>
            </a:r>
          </a:p>
          <a:p>
            <a:pPr marL="45720" indent="0">
              <a:buNone/>
            </a:pPr>
            <a:r>
              <a:rPr lang="nn-NO" sz="3200" dirty="0"/>
              <a:t>	printf(" %d \n ", arr[i]);</a:t>
            </a:r>
          </a:p>
          <a:p>
            <a:pPr marL="45720" indent="0">
              <a:buNone/>
            </a:pPr>
            <a:r>
              <a:rPr lang="nn-NO" sz="3200" dirty="0"/>
              <a:t>	n++;</a:t>
            </a:r>
          </a:p>
          <a:p>
            <a:pPr marL="45720" indent="0">
              <a:buNone/>
            </a:pPr>
            <a:r>
              <a:rPr lang="nn-NO" sz="3200" dirty="0"/>
              <a:t>	for (i = n-1; i &gt;= pos; i--)</a:t>
            </a:r>
          </a:p>
          <a:p>
            <a:pPr marL="45720" indent="0">
              <a:buNone/>
            </a:pPr>
            <a:r>
              <a:rPr lang="nn-NO" sz="3200" dirty="0"/>
              <a:t>		arr[i] = arr[i - 1];</a:t>
            </a:r>
          </a:p>
          <a:p>
            <a:pPr marL="45720" indent="0">
              <a:buNone/>
            </a:pPr>
            <a:r>
              <a:rPr lang="nn-NO" sz="3200" dirty="0"/>
              <a:t>		arr[pos - 1] = x;</a:t>
            </a:r>
          </a:p>
          <a:p>
            <a:pPr marL="45720" indent="0">
              <a:buNone/>
            </a:pPr>
            <a:r>
              <a:rPr lang="nn-NO" sz="3200" dirty="0"/>
              <a:t>	printf(" array after insertion \n");</a:t>
            </a:r>
          </a:p>
          <a:p>
            <a:pPr marL="45720" indent="0">
              <a:buNone/>
            </a:pPr>
            <a:r>
              <a:rPr lang="nn-NO" sz="3200" dirty="0"/>
              <a:t>	for (i = 0; i &lt; n; i++)</a:t>
            </a:r>
          </a:p>
          <a:p>
            <a:pPr marL="45720" indent="0">
              <a:buNone/>
            </a:pPr>
            <a:r>
              <a:rPr lang="nn-NO" sz="3200" dirty="0"/>
              <a:t>		printf(" %d \n ", arr[i]);</a:t>
            </a:r>
          </a:p>
          <a:p>
            <a:pPr marL="45720" indent="0">
              <a:buNone/>
            </a:pPr>
            <a:r>
              <a:rPr lang="nn-NO" sz="3200" dirty="0"/>
              <a:t>}</a:t>
            </a:r>
          </a:p>
        </p:txBody>
      </p:sp>
    </p:spTree>
    <p:extLst>
      <p:ext uri="{BB962C8B-B14F-4D97-AF65-F5344CB8AC3E}">
        <p14:creationId xmlns:p14="http://schemas.microsoft.com/office/powerpoint/2010/main" val="325217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dirty="0"/>
              <a:t>Inserting an element in array</a:t>
            </a:r>
          </a:p>
        </p:txBody>
      </p:sp>
      <p:sp>
        <p:nvSpPr>
          <p:cNvPr id="2" name="Content Placeholder 1"/>
          <p:cNvSpPr>
            <a:spLocks noGrp="1"/>
          </p:cNvSpPr>
          <p:nvPr>
            <p:ph idx="1"/>
          </p:nvPr>
        </p:nvSpPr>
        <p:spPr>
          <a:xfrm>
            <a:off x="74611" y="715962"/>
            <a:ext cx="12114213" cy="6142038"/>
          </a:xfrm>
        </p:spPr>
        <p:txBody>
          <a:bodyPr>
            <a:normAutofit fontScale="85000" lnSpcReduction="20000"/>
          </a:bodyPr>
          <a:lstStyle/>
          <a:p>
            <a:pPr marL="45720" indent="0">
              <a:buNone/>
            </a:pPr>
            <a:r>
              <a:rPr lang="mr-IN" sz="3200" dirty="0" smtClean="0"/>
              <a:t>{ </a:t>
            </a:r>
            <a:r>
              <a:rPr lang="mr-IN" sz="3200" dirty="0" err="1"/>
              <a:t>int</a:t>
            </a:r>
            <a:r>
              <a:rPr lang="mr-IN" sz="3200" dirty="0"/>
              <a:t> </a:t>
            </a:r>
            <a:r>
              <a:rPr lang="mr-IN" sz="3200" dirty="0" err="1"/>
              <a:t>arr</a:t>
            </a:r>
            <a:r>
              <a:rPr lang="mr-IN" sz="3200" dirty="0"/>
              <a:t>[6]={ 33,55,77,88,22};</a:t>
            </a:r>
          </a:p>
          <a:p>
            <a:pPr marL="45720" indent="0">
              <a:buNone/>
            </a:pPr>
            <a:r>
              <a:rPr lang="mr-IN" sz="3200" dirty="0" err="1"/>
              <a:t>int</a:t>
            </a:r>
            <a:r>
              <a:rPr lang="mr-IN" sz="3200" dirty="0"/>
              <a:t> </a:t>
            </a:r>
            <a:r>
              <a:rPr lang="mr-IN" sz="3200" dirty="0" err="1"/>
              <a:t>i</a:t>
            </a:r>
            <a:r>
              <a:rPr lang="mr-IN" sz="3200" dirty="0"/>
              <a:t>, </a:t>
            </a:r>
            <a:r>
              <a:rPr lang="mr-IN" sz="3200" dirty="0" err="1"/>
              <a:t>x</a:t>
            </a:r>
            <a:r>
              <a:rPr lang="mr-IN" sz="3200" dirty="0"/>
              <a:t>=99, </a:t>
            </a:r>
            <a:r>
              <a:rPr lang="mr-IN" sz="3200" dirty="0" err="1"/>
              <a:t>pos</a:t>
            </a:r>
            <a:r>
              <a:rPr lang="mr-IN" sz="3200" dirty="0"/>
              <a:t>=3,n=5;</a:t>
            </a:r>
          </a:p>
          <a:p>
            <a:pPr marL="45720" indent="0">
              <a:buNone/>
            </a:pPr>
            <a:r>
              <a:rPr lang="mr-IN" sz="3200" dirty="0" err="1" smtClean="0"/>
              <a:t>for</a:t>
            </a:r>
            <a:r>
              <a:rPr lang="mr-IN" sz="3200" dirty="0" smtClean="0"/>
              <a:t> </a:t>
            </a:r>
            <a:r>
              <a:rPr lang="mr-IN" sz="3200" dirty="0"/>
              <a:t>(</a:t>
            </a:r>
            <a:r>
              <a:rPr lang="mr-IN" sz="3200" dirty="0" err="1"/>
              <a:t>i</a:t>
            </a:r>
            <a:r>
              <a:rPr lang="mr-IN" sz="3200" dirty="0"/>
              <a:t> = 0; </a:t>
            </a:r>
            <a:r>
              <a:rPr lang="mr-IN" sz="3200" dirty="0" err="1"/>
              <a:t>i</a:t>
            </a:r>
            <a:r>
              <a:rPr lang="mr-IN" sz="3200" dirty="0"/>
              <a:t> &lt; </a:t>
            </a:r>
            <a:r>
              <a:rPr lang="mr-IN" sz="3200" dirty="0" err="1"/>
              <a:t>n</a:t>
            </a:r>
            <a:r>
              <a:rPr lang="mr-IN" sz="3200" dirty="0"/>
              <a:t>; </a:t>
            </a:r>
            <a:r>
              <a:rPr lang="mr-IN" sz="3200" dirty="0" err="1"/>
              <a:t>i</a:t>
            </a:r>
            <a:r>
              <a:rPr lang="mr-IN" sz="3200" dirty="0"/>
              <a:t>++)</a:t>
            </a:r>
          </a:p>
          <a:p>
            <a:pPr marL="45720" indent="0">
              <a:buNone/>
            </a:pPr>
            <a:r>
              <a:rPr lang="mr-IN" sz="3200" dirty="0" err="1"/>
              <a:t>printf</a:t>
            </a:r>
            <a:r>
              <a:rPr lang="mr-IN" sz="3200" dirty="0"/>
              <a:t>(" %</a:t>
            </a:r>
            <a:r>
              <a:rPr lang="mr-IN" sz="3200" dirty="0" err="1"/>
              <a:t>d</a:t>
            </a:r>
            <a:r>
              <a:rPr lang="mr-IN" sz="3200" dirty="0"/>
              <a:t> \</a:t>
            </a:r>
            <a:r>
              <a:rPr lang="mr-IN" sz="3200" dirty="0" err="1"/>
              <a:t>n</a:t>
            </a:r>
            <a:r>
              <a:rPr lang="mr-IN" sz="3200" dirty="0"/>
              <a:t> ", </a:t>
            </a:r>
            <a:r>
              <a:rPr lang="mr-IN" sz="3200" dirty="0" err="1"/>
              <a:t>arr</a:t>
            </a:r>
            <a:r>
              <a:rPr lang="mr-IN" sz="3200" dirty="0"/>
              <a:t>[</a:t>
            </a:r>
            <a:r>
              <a:rPr lang="mr-IN" sz="3200" dirty="0" err="1"/>
              <a:t>i</a:t>
            </a:r>
            <a:r>
              <a:rPr lang="mr-IN" sz="3200" dirty="0"/>
              <a:t>]);</a:t>
            </a:r>
          </a:p>
          <a:p>
            <a:pPr marL="45720" indent="0">
              <a:buNone/>
            </a:pPr>
            <a:r>
              <a:rPr lang="mr-IN" sz="3200" dirty="0" err="1"/>
              <a:t>for</a:t>
            </a:r>
            <a:r>
              <a:rPr lang="mr-IN" sz="3200" dirty="0"/>
              <a:t> (</a:t>
            </a:r>
            <a:r>
              <a:rPr lang="mr-IN" sz="3200" dirty="0" err="1"/>
              <a:t>i</a:t>
            </a:r>
            <a:r>
              <a:rPr lang="mr-IN" sz="3200" dirty="0"/>
              <a:t> = </a:t>
            </a:r>
            <a:r>
              <a:rPr lang="mr-IN" sz="3200" dirty="0" err="1"/>
              <a:t>n</a:t>
            </a:r>
            <a:r>
              <a:rPr lang="mr-IN" sz="3200" dirty="0"/>
              <a:t>; </a:t>
            </a:r>
            <a:r>
              <a:rPr lang="mr-IN" sz="3200" dirty="0" err="1"/>
              <a:t>i</a:t>
            </a:r>
            <a:r>
              <a:rPr lang="mr-IN" sz="3200" dirty="0"/>
              <a:t> &gt;= </a:t>
            </a:r>
            <a:r>
              <a:rPr lang="mr-IN" sz="3200" dirty="0" err="1"/>
              <a:t>pos</a:t>
            </a:r>
            <a:r>
              <a:rPr lang="mr-IN" sz="3200" dirty="0"/>
              <a:t>; </a:t>
            </a:r>
            <a:r>
              <a:rPr lang="mr-IN" sz="3200" dirty="0" err="1"/>
              <a:t>i</a:t>
            </a:r>
            <a:r>
              <a:rPr lang="mr-IN" sz="3200" dirty="0"/>
              <a:t>--)</a:t>
            </a:r>
          </a:p>
          <a:p>
            <a:pPr marL="45720" indent="0">
              <a:buNone/>
            </a:pPr>
            <a:r>
              <a:rPr lang="mr-IN" sz="3200" dirty="0" err="1"/>
              <a:t>arr</a:t>
            </a:r>
            <a:r>
              <a:rPr lang="mr-IN" sz="3200" dirty="0"/>
              <a:t>[</a:t>
            </a:r>
            <a:r>
              <a:rPr lang="mr-IN" sz="3200" dirty="0" err="1"/>
              <a:t>i</a:t>
            </a:r>
            <a:r>
              <a:rPr lang="mr-IN" sz="3200" dirty="0"/>
              <a:t>] = </a:t>
            </a:r>
            <a:r>
              <a:rPr lang="mr-IN" sz="3200" dirty="0" err="1"/>
              <a:t>arr</a:t>
            </a:r>
            <a:r>
              <a:rPr lang="mr-IN" sz="3200" dirty="0"/>
              <a:t>[</a:t>
            </a:r>
            <a:r>
              <a:rPr lang="mr-IN" sz="3200" dirty="0" err="1"/>
              <a:t>i</a:t>
            </a:r>
            <a:r>
              <a:rPr lang="mr-IN" sz="3200" dirty="0"/>
              <a:t> - 1];</a:t>
            </a:r>
          </a:p>
          <a:p>
            <a:pPr marL="45720" indent="0">
              <a:buNone/>
            </a:pPr>
            <a:r>
              <a:rPr lang="mr-IN" sz="3200" dirty="0" err="1"/>
              <a:t>arr</a:t>
            </a:r>
            <a:r>
              <a:rPr lang="mr-IN" sz="3200" dirty="0"/>
              <a:t>[</a:t>
            </a:r>
            <a:r>
              <a:rPr lang="mr-IN" sz="3200" dirty="0" err="1"/>
              <a:t>pos</a:t>
            </a:r>
            <a:r>
              <a:rPr lang="mr-IN" sz="3200" dirty="0"/>
              <a:t> - 1] = </a:t>
            </a:r>
            <a:r>
              <a:rPr lang="mr-IN" sz="3200" dirty="0" err="1"/>
              <a:t>x</a:t>
            </a:r>
            <a:r>
              <a:rPr lang="mr-IN" sz="3200" dirty="0"/>
              <a:t>;</a:t>
            </a:r>
          </a:p>
          <a:p>
            <a:pPr marL="45720" indent="0">
              <a:buNone/>
            </a:pPr>
            <a:r>
              <a:rPr lang="mr-IN" sz="3200" dirty="0" err="1"/>
              <a:t>printf</a:t>
            </a:r>
            <a:r>
              <a:rPr lang="mr-IN" sz="3200" dirty="0"/>
              <a:t>(" </a:t>
            </a:r>
            <a:r>
              <a:rPr lang="mr-IN" sz="3200" dirty="0" err="1"/>
              <a:t>array</a:t>
            </a:r>
            <a:r>
              <a:rPr lang="mr-IN" sz="3200" dirty="0"/>
              <a:t> </a:t>
            </a:r>
            <a:r>
              <a:rPr lang="mr-IN" sz="3200" dirty="0" err="1"/>
              <a:t>after</a:t>
            </a:r>
            <a:r>
              <a:rPr lang="mr-IN" sz="3200" dirty="0"/>
              <a:t> </a:t>
            </a:r>
            <a:r>
              <a:rPr lang="mr-IN" sz="3200" dirty="0" err="1"/>
              <a:t>insertion</a:t>
            </a:r>
            <a:r>
              <a:rPr lang="mr-IN" sz="3200" dirty="0"/>
              <a:t> \</a:t>
            </a:r>
            <a:r>
              <a:rPr lang="mr-IN" sz="3200" dirty="0" err="1"/>
              <a:t>n</a:t>
            </a:r>
            <a:r>
              <a:rPr lang="mr-IN" sz="3200" dirty="0"/>
              <a:t>");</a:t>
            </a:r>
          </a:p>
          <a:p>
            <a:pPr marL="45720" indent="0">
              <a:buNone/>
            </a:pPr>
            <a:r>
              <a:rPr lang="mr-IN" sz="3200" dirty="0" err="1"/>
              <a:t>for</a:t>
            </a:r>
            <a:r>
              <a:rPr lang="mr-IN" sz="3200" dirty="0"/>
              <a:t> (</a:t>
            </a:r>
            <a:r>
              <a:rPr lang="mr-IN" sz="3200" dirty="0" err="1"/>
              <a:t>i</a:t>
            </a:r>
            <a:r>
              <a:rPr lang="mr-IN" sz="3200" dirty="0"/>
              <a:t> = 0; </a:t>
            </a:r>
            <a:r>
              <a:rPr lang="mr-IN" sz="3200" dirty="0" err="1"/>
              <a:t>i</a:t>
            </a:r>
            <a:r>
              <a:rPr lang="mr-IN" sz="3200" dirty="0"/>
              <a:t> &lt; n+1; </a:t>
            </a:r>
            <a:r>
              <a:rPr lang="mr-IN" sz="3200" dirty="0" err="1"/>
              <a:t>i</a:t>
            </a:r>
            <a:r>
              <a:rPr lang="mr-IN" sz="3200" dirty="0"/>
              <a:t>++)</a:t>
            </a:r>
          </a:p>
          <a:p>
            <a:pPr marL="45720" indent="0">
              <a:buNone/>
            </a:pPr>
            <a:r>
              <a:rPr lang="mr-IN" sz="3200" dirty="0" err="1"/>
              <a:t>printf</a:t>
            </a:r>
            <a:r>
              <a:rPr lang="mr-IN" sz="3200" dirty="0"/>
              <a:t>(" %</a:t>
            </a:r>
            <a:r>
              <a:rPr lang="mr-IN" sz="3200" dirty="0" err="1"/>
              <a:t>d</a:t>
            </a:r>
            <a:r>
              <a:rPr lang="mr-IN" sz="3200" dirty="0"/>
              <a:t> \</a:t>
            </a:r>
            <a:r>
              <a:rPr lang="mr-IN" sz="3200" dirty="0" err="1"/>
              <a:t>n</a:t>
            </a:r>
            <a:r>
              <a:rPr lang="mr-IN" sz="3200" dirty="0"/>
              <a:t> ", </a:t>
            </a:r>
            <a:r>
              <a:rPr lang="mr-IN" sz="3200" dirty="0" err="1"/>
              <a:t>arr</a:t>
            </a:r>
            <a:r>
              <a:rPr lang="mr-IN" sz="3200" dirty="0"/>
              <a:t>[</a:t>
            </a:r>
            <a:r>
              <a:rPr lang="mr-IN" sz="3200" dirty="0" err="1"/>
              <a:t>i</a:t>
            </a:r>
            <a:r>
              <a:rPr lang="mr-IN" sz="3200" dirty="0" smtClean="0"/>
              <a:t>]);</a:t>
            </a:r>
            <a:r>
              <a:rPr lang="en-AU" sz="3200" dirty="0" smtClean="0"/>
              <a:t> </a:t>
            </a:r>
          </a:p>
          <a:p>
            <a:pPr marL="45720" indent="0">
              <a:buNone/>
            </a:pPr>
            <a:r>
              <a:rPr lang="en-AU" sz="3200" dirty="0" smtClean="0"/>
              <a:t> }</a:t>
            </a:r>
            <a:r>
              <a:rPr lang="mr-IN" sz="3200" dirty="0"/>
              <a:t/>
            </a:r>
            <a:br>
              <a:rPr lang="mr-IN" sz="3200" dirty="0"/>
            </a:br>
            <a:endParaRPr lang="mr-IN" sz="3200" dirty="0"/>
          </a:p>
          <a:p>
            <a:pPr marL="45720" indent="0">
              <a:buNone/>
            </a:pPr>
            <a:endParaRPr lang="nn-NO" sz="3200" dirty="0"/>
          </a:p>
        </p:txBody>
      </p:sp>
    </p:spTree>
    <p:extLst>
      <p:ext uri="{BB962C8B-B14F-4D97-AF65-F5344CB8AC3E}">
        <p14:creationId xmlns:p14="http://schemas.microsoft.com/office/powerpoint/2010/main" val="28268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dirty="0"/>
              <a:t>Deleting an element in array</a:t>
            </a:r>
          </a:p>
        </p:txBody>
      </p:sp>
      <p:sp>
        <p:nvSpPr>
          <p:cNvPr id="2" name="Content Placeholder 1"/>
          <p:cNvSpPr>
            <a:spLocks noGrp="1"/>
          </p:cNvSpPr>
          <p:nvPr>
            <p:ph idx="1"/>
          </p:nvPr>
        </p:nvSpPr>
        <p:spPr>
          <a:xfrm>
            <a:off x="74611" y="715962"/>
            <a:ext cx="12114213" cy="6142038"/>
          </a:xfrm>
        </p:spPr>
        <p:txBody>
          <a:bodyPr>
            <a:normAutofit fontScale="47500" lnSpcReduction="20000"/>
          </a:bodyPr>
          <a:lstStyle/>
          <a:p>
            <a:pPr marL="45720" indent="0">
              <a:buNone/>
            </a:pPr>
            <a:r>
              <a:rPr lang="en-US" sz="3200" dirty="0"/>
              <a:t>#include &lt;</a:t>
            </a:r>
            <a:r>
              <a:rPr lang="en-US" sz="3200" dirty="0" err="1"/>
              <a:t>stdio.h</a:t>
            </a:r>
            <a:r>
              <a:rPr lang="en-US" sz="3200" dirty="0"/>
              <a:t>&gt;</a:t>
            </a:r>
          </a:p>
          <a:p>
            <a:pPr marL="45720" indent="0">
              <a:buNone/>
            </a:pPr>
            <a:r>
              <a:rPr lang="en-US" sz="3200" dirty="0"/>
              <a:t>int main()</a:t>
            </a:r>
          </a:p>
          <a:p>
            <a:pPr marL="45720" indent="0">
              <a:buNone/>
            </a:pPr>
            <a:r>
              <a:rPr lang="en-US" sz="3200" dirty="0"/>
              <a:t>{    int size=5;</a:t>
            </a:r>
          </a:p>
          <a:p>
            <a:pPr marL="45720" indent="0">
              <a:buNone/>
            </a:pPr>
            <a:r>
              <a:rPr lang="en-US" sz="3200" dirty="0"/>
              <a:t>	</a:t>
            </a:r>
            <a:r>
              <a:rPr lang="en-US" sz="3200" dirty="0" err="1"/>
              <a:t>int</a:t>
            </a:r>
            <a:r>
              <a:rPr lang="en-US" sz="3200" dirty="0"/>
              <a:t> </a:t>
            </a:r>
            <a:r>
              <a:rPr lang="en-US" sz="3200" dirty="0" err="1" smtClean="0"/>
              <a:t>arr</a:t>
            </a:r>
            <a:r>
              <a:rPr lang="en-US" sz="3200" dirty="0" smtClean="0"/>
              <a:t>[5]={ </a:t>
            </a:r>
            <a:r>
              <a:rPr lang="en-US" sz="3200" dirty="0"/>
              <a:t>33,55,77,88,22};</a:t>
            </a:r>
          </a:p>
          <a:p>
            <a:pPr marL="45720" indent="0">
              <a:buNone/>
            </a:pPr>
            <a:r>
              <a:rPr lang="en-US" sz="3200" dirty="0"/>
              <a:t>	int </a:t>
            </a:r>
            <a:r>
              <a:rPr lang="en-US" sz="3200" dirty="0" err="1"/>
              <a:t>i</a:t>
            </a:r>
            <a:r>
              <a:rPr lang="en-US" sz="3200" dirty="0"/>
              <a:t>, x=99, pos=3;</a:t>
            </a:r>
          </a:p>
          <a:p>
            <a:pPr marL="45720" indent="0">
              <a:buNone/>
            </a:pPr>
            <a:r>
              <a:rPr lang="en-US" sz="3200" dirty="0"/>
              <a:t>	for (</a:t>
            </a:r>
            <a:r>
              <a:rPr lang="en-US" sz="3200" dirty="0" err="1"/>
              <a:t>i</a:t>
            </a:r>
            <a:r>
              <a:rPr lang="en-US" sz="3200" dirty="0"/>
              <a:t> = 0; </a:t>
            </a:r>
            <a:r>
              <a:rPr lang="en-US" sz="3200" dirty="0" err="1"/>
              <a:t>i</a:t>
            </a:r>
            <a:r>
              <a:rPr lang="en-US" sz="3200" dirty="0"/>
              <a:t> &lt; size; </a:t>
            </a:r>
            <a:r>
              <a:rPr lang="en-US" sz="3200" dirty="0" err="1"/>
              <a:t>i</a:t>
            </a:r>
            <a:r>
              <a:rPr lang="en-US" sz="3200" dirty="0"/>
              <a:t>++)</a:t>
            </a:r>
          </a:p>
          <a:p>
            <a:pPr marL="45720" indent="0">
              <a:buNone/>
            </a:pPr>
            <a:r>
              <a:rPr lang="en-US" sz="3200" dirty="0"/>
              <a:t>	</a:t>
            </a:r>
            <a:r>
              <a:rPr lang="en-US" sz="3200" dirty="0" err="1"/>
              <a:t>printf</a:t>
            </a:r>
            <a:r>
              <a:rPr lang="en-US" sz="3200" dirty="0"/>
              <a:t>(" %d \n ", </a:t>
            </a:r>
            <a:r>
              <a:rPr lang="en-US" sz="3200" dirty="0" err="1"/>
              <a:t>arr</a:t>
            </a:r>
            <a:r>
              <a:rPr lang="en-US" sz="3200" dirty="0"/>
              <a:t>[</a:t>
            </a:r>
            <a:r>
              <a:rPr lang="en-US" sz="3200" dirty="0" err="1"/>
              <a:t>i</a:t>
            </a:r>
            <a:r>
              <a:rPr lang="en-US" sz="3200" dirty="0"/>
              <a:t>]);</a:t>
            </a:r>
          </a:p>
          <a:p>
            <a:pPr marL="45720" indent="0">
              <a:buNone/>
            </a:pPr>
            <a:r>
              <a:rPr lang="en-US" sz="3200" dirty="0"/>
              <a:t>	for(</a:t>
            </a:r>
            <a:r>
              <a:rPr lang="en-US" sz="3200" dirty="0" err="1"/>
              <a:t>i</a:t>
            </a:r>
            <a:r>
              <a:rPr lang="en-US" sz="3200" dirty="0"/>
              <a:t>=pos-1; </a:t>
            </a:r>
            <a:r>
              <a:rPr lang="en-US" sz="3200" dirty="0" err="1"/>
              <a:t>i</a:t>
            </a:r>
            <a:r>
              <a:rPr lang="en-US" sz="3200" dirty="0"/>
              <a:t>&lt;size-1; </a:t>
            </a:r>
            <a:r>
              <a:rPr lang="en-US" sz="3200" dirty="0" err="1"/>
              <a:t>i</a:t>
            </a:r>
            <a:r>
              <a:rPr lang="en-US" sz="3200" dirty="0"/>
              <a:t>++)</a:t>
            </a:r>
          </a:p>
          <a:p>
            <a:pPr marL="45720" indent="0">
              <a:buNone/>
            </a:pPr>
            <a:r>
              <a:rPr lang="en-US" sz="3200" dirty="0"/>
              <a:t>        {</a:t>
            </a:r>
          </a:p>
          <a:p>
            <a:pPr marL="45720" indent="0">
              <a:buNone/>
            </a:pPr>
            <a:r>
              <a:rPr lang="en-US" sz="3200" dirty="0"/>
              <a:t>            </a:t>
            </a:r>
            <a:r>
              <a:rPr lang="en-US" sz="3200" dirty="0" err="1"/>
              <a:t>arr</a:t>
            </a:r>
            <a:r>
              <a:rPr lang="en-US" sz="3200" dirty="0"/>
              <a:t>[</a:t>
            </a:r>
            <a:r>
              <a:rPr lang="en-US" sz="3200" dirty="0" err="1"/>
              <a:t>i</a:t>
            </a:r>
            <a:r>
              <a:rPr lang="en-US" sz="3200" dirty="0"/>
              <a:t>] = </a:t>
            </a:r>
            <a:r>
              <a:rPr lang="en-US" sz="3200" dirty="0" err="1"/>
              <a:t>arr</a:t>
            </a:r>
            <a:r>
              <a:rPr lang="en-US" sz="3200" dirty="0"/>
              <a:t>[</a:t>
            </a:r>
            <a:r>
              <a:rPr lang="en-US" sz="3200" dirty="0" err="1"/>
              <a:t>i</a:t>
            </a:r>
            <a:r>
              <a:rPr lang="en-US" sz="3200" dirty="0"/>
              <a:t> + 1];</a:t>
            </a:r>
          </a:p>
          <a:p>
            <a:pPr marL="45720" indent="0">
              <a:buNone/>
            </a:pPr>
            <a:r>
              <a:rPr lang="en-US" sz="3200" dirty="0"/>
              <a:t>        }</a:t>
            </a:r>
          </a:p>
          <a:p>
            <a:pPr marL="45720" indent="0">
              <a:buNone/>
            </a:pPr>
            <a:r>
              <a:rPr lang="en-US" sz="3200" dirty="0"/>
              <a:t>        size--;</a:t>
            </a:r>
          </a:p>
          <a:p>
            <a:pPr marL="45720" indent="0">
              <a:buNone/>
            </a:pPr>
            <a:r>
              <a:rPr lang="en-US" sz="3200" dirty="0"/>
              <a:t>	</a:t>
            </a:r>
            <a:r>
              <a:rPr lang="en-US" sz="3200" dirty="0" err="1"/>
              <a:t>printf</a:t>
            </a:r>
            <a:r>
              <a:rPr lang="en-US" sz="3200" dirty="0"/>
              <a:t>(" array after deletion \n");</a:t>
            </a:r>
          </a:p>
          <a:p>
            <a:pPr marL="45720" indent="0">
              <a:buNone/>
            </a:pPr>
            <a:r>
              <a:rPr lang="en-US" sz="3200" dirty="0"/>
              <a:t>	for (</a:t>
            </a:r>
            <a:r>
              <a:rPr lang="en-US" sz="3200" dirty="0" err="1"/>
              <a:t>i</a:t>
            </a:r>
            <a:r>
              <a:rPr lang="en-US" sz="3200" dirty="0"/>
              <a:t> = 0; </a:t>
            </a:r>
            <a:r>
              <a:rPr lang="en-US" sz="3200" dirty="0" err="1"/>
              <a:t>i</a:t>
            </a:r>
            <a:r>
              <a:rPr lang="en-US" sz="3200" dirty="0"/>
              <a:t> &lt; size; </a:t>
            </a:r>
            <a:r>
              <a:rPr lang="en-US" sz="3200" dirty="0" err="1"/>
              <a:t>i</a:t>
            </a:r>
            <a:r>
              <a:rPr lang="en-US" sz="3200" dirty="0"/>
              <a:t>++)</a:t>
            </a:r>
          </a:p>
          <a:p>
            <a:pPr marL="45720" indent="0">
              <a:buNone/>
            </a:pPr>
            <a:r>
              <a:rPr lang="en-US" sz="3200" dirty="0"/>
              <a:t>		</a:t>
            </a:r>
            <a:r>
              <a:rPr lang="en-US" sz="3200" dirty="0" err="1"/>
              <a:t>printf</a:t>
            </a:r>
            <a:r>
              <a:rPr lang="en-US" sz="3200" dirty="0"/>
              <a:t>(" %d \n ", </a:t>
            </a:r>
            <a:r>
              <a:rPr lang="en-US" sz="3200" dirty="0" err="1"/>
              <a:t>arr</a:t>
            </a:r>
            <a:r>
              <a:rPr lang="en-US" sz="3200" dirty="0"/>
              <a:t>[</a:t>
            </a:r>
            <a:r>
              <a:rPr lang="en-US" sz="3200" dirty="0" err="1"/>
              <a:t>i</a:t>
            </a:r>
            <a:r>
              <a:rPr lang="en-US" sz="3200" dirty="0"/>
              <a:t>]);</a:t>
            </a:r>
          </a:p>
          <a:p>
            <a:pPr marL="45720" indent="0">
              <a:buNone/>
            </a:pPr>
            <a:r>
              <a:rPr lang="en-US" sz="3200" dirty="0"/>
              <a:t>}</a:t>
            </a:r>
          </a:p>
          <a:p>
            <a:pPr marL="45720" indent="0">
              <a:buNone/>
            </a:pPr>
            <a:endParaRPr lang="en-US" sz="3200" dirty="0"/>
          </a:p>
        </p:txBody>
      </p:sp>
    </p:spTree>
    <p:extLst>
      <p:ext uri="{BB962C8B-B14F-4D97-AF65-F5344CB8AC3E}">
        <p14:creationId xmlns:p14="http://schemas.microsoft.com/office/powerpoint/2010/main" val="62651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dirty="0"/>
              <a:t>Merging tw0 arrays</a:t>
            </a:r>
          </a:p>
        </p:txBody>
      </p:sp>
      <p:sp>
        <p:nvSpPr>
          <p:cNvPr id="2" name="Content Placeholder 1"/>
          <p:cNvSpPr>
            <a:spLocks noGrp="1"/>
          </p:cNvSpPr>
          <p:nvPr>
            <p:ph idx="1"/>
          </p:nvPr>
        </p:nvSpPr>
        <p:spPr>
          <a:xfrm>
            <a:off x="74611" y="715962"/>
            <a:ext cx="6019801" cy="6142038"/>
          </a:xfrm>
        </p:spPr>
        <p:txBody>
          <a:bodyPr>
            <a:normAutofit fontScale="85000" lnSpcReduction="20000"/>
          </a:bodyPr>
          <a:lstStyle/>
          <a:p>
            <a:pPr marL="45720" indent="0">
              <a:buNone/>
            </a:pPr>
            <a:r>
              <a:rPr lang="en-US" sz="3200" dirty="0"/>
              <a:t>#include &lt;</a:t>
            </a:r>
            <a:r>
              <a:rPr lang="en-US" sz="3200" dirty="0" err="1"/>
              <a:t>stdio.h</a:t>
            </a:r>
            <a:r>
              <a:rPr lang="en-US" sz="3200" dirty="0"/>
              <a:t>&gt;</a:t>
            </a:r>
          </a:p>
          <a:p>
            <a:pPr marL="45720" indent="0">
              <a:buNone/>
            </a:pPr>
            <a:r>
              <a:rPr lang="en-US" sz="3200" dirty="0"/>
              <a:t>int main()</a:t>
            </a:r>
          </a:p>
          <a:p>
            <a:pPr marL="45720" indent="0">
              <a:buNone/>
            </a:pPr>
            <a:r>
              <a:rPr lang="en-US" sz="3200" dirty="0"/>
              <a:t>{    int size1=5,i,size2=5,size3;</a:t>
            </a:r>
          </a:p>
          <a:p>
            <a:pPr marL="45720" indent="0">
              <a:buNone/>
            </a:pPr>
            <a:r>
              <a:rPr lang="en-US" sz="3200" dirty="0"/>
              <a:t>	</a:t>
            </a:r>
            <a:r>
              <a:rPr lang="en-US" sz="3200" dirty="0" err="1"/>
              <a:t>int</a:t>
            </a:r>
            <a:r>
              <a:rPr lang="en-US" sz="3200" dirty="0"/>
              <a:t> </a:t>
            </a:r>
            <a:r>
              <a:rPr lang="en-US" sz="3200" dirty="0" smtClean="0"/>
              <a:t>arr1[size1]={ </a:t>
            </a:r>
            <a:r>
              <a:rPr lang="en-US" sz="3200" dirty="0"/>
              <a:t>33,55,77,88,22};</a:t>
            </a:r>
          </a:p>
          <a:p>
            <a:pPr marL="45720" indent="0">
              <a:buNone/>
            </a:pPr>
            <a:r>
              <a:rPr lang="en-US" sz="3200" dirty="0"/>
              <a:t>	int arr2[size2]={ 3,5,7,8,2};</a:t>
            </a:r>
          </a:p>
          <a:p>
            <a:pPr marL="45720" indent="0">
              <a:buNone/>
            </a:pPr>
            <a:r>
              <a:rPr lang="en-US" sz="3200" dirty="0"/>
              <a:t>	</a:t>
            </a:r>
            <a:r>
              <a:rPr lang="en-US" sz="3200" dirty="0" err="1"/>
              <a:t>printf</a:t>
            </a:r>
            <a:r>
              <a:rPr lang="en-US" sz="3200" dirty="0"/>
              <a:t>("1st array \n");</a:t>
            </a:r>
          </a:p>
          <a:p>
            <a:pPr marL="45720" indent="0">
              <a:buNone/>
            </a:pPr>
            <a:r>
              <a:rPr lang="en-US" sz="3200" dirty="0"/>
              <a:t>	for (</a:t>
            </a:r>
            <a:r>
              <a:rPr lang="en-US" sz="3200" dirty="0" err="1"/>
              <a:t>i</a:t>
            </a:r>
            <a:r>
              <a:rPr lang="en-US" sz="3200" dirty="0"/>
              <a:t> = 0; </a:t>
            </a:r>
            <a:r>
              <a:rPr lang="en-US" sz="3200" dirty="0" err="1"/>
              <a:t>i</a:t>
            </a:r>
            <a:r>
              <a:rPr lang="en-US" sz="3200" dirty="0"/>
              <a:t> &lt; size1; </a:t>
            </a:r>
            <a:r>
              <a:rPr lang="en-US" sz="3200" dirty="0" err="1"/>
              <a:t>i</a:t>
            </a:r>
            <a:r>
              <a:rPr lang="en-US" sz="3200" dirty="0"/>
              <a:t>++)</a:t>
            </a:r>
          </a:p>
          <a:p>
            <a:pPr marL="45720" indent="0">
              <a:buNone/>
            </a:pPr>
            <a:r>
              <a:rPr lang="en-US" sz="3200" dirty="0"/>
              <a:t>	</a:t>
            </a:r>
            <a:r>
              <a:rPr lang="en-US" sz="3200" dirty="0" err="1"/>
              <a:t>printf</a:t>
            </a:r>
            <a:r>
              <a:rPr lang="en-US" sz="3200" dirty="0"/>
              <a:t>(" %d \n ", arr1[</a:t>
            </a:r>
            <a:r>
              <a:rPr lang="en-US" sz="3200" dirty="0" err="1"/>
              <a:t>i</a:t>
            </a:r>
            <a:r>
              <a:rPr lang="en-US" sz="3200" dirty="0"/>
              <a:t>]);</a:t>
            </a:r>
          </a:p>
          <a:p>
            <a:pPr marL="45720" indent="0">
              <a:buNone/>
            </a:pPr>
            <a:r>
              <a:rPr lang="en-US" sz="3200" dirty="0"/>
              <a:t>	</a:t>
            </a:r>
            <a:r>
              <a:rPr lang="en-US" sz="3200" dirty="0" err="1"/>
              <a:t>printf</a:t>
            </a:r>
            <a:r>
              <a:rPr lang="en-US" sz="3200" dirty="0"/>
              <a:t>("2nd array \n");</a:t>
            </a:r>
          </a:p>
          <a:p>
            <a:pPr marL="45720" indent="0">
              <a:buNone/>
            </a:pPr>
            <a:r>
              <a:rPr lang="en-US" sz="3200" dirty="0"/>
              <a:t>	for (</a:t>
            </a:r>
            <a:r>
              <a:rPr lang="en-US" sz="3200" dirty="0" err="1"/>
              <a:t>i</a:t>
            </a:r>
            <a:r>
              <a:rPr lang="en-US" sz="3200" dirty="0"/>
              <a:t> = 0; </a:t>
            </a:r>
            <a:r>
              <a:rPr lang="en-US" sz="3200" dirty="0" err="1"/>
              <a:t>i</a:t>
            </a:r>
            <a:r>
              <a:rPr lang="en-US" sz="3200" dirty="0"/>
              <a:t> &lt; size2; </a:t>
            </a:r>
            <a:r>
              <a:rPr lang="en-US" sz="3200" dirty="0" err="1"/>
              <a:t>i</a:t>
            </a:r>
            <a:r>
              <a:rPr lang="en-US" sz="3200" dirty="0"/>
              <a:t>++)</a:t>
            </a:r>
          </a:p>
          <a:p>
            <a:pPr marL="45720" indent="0">
              <a:buNone/>
            </a:pPr>
            <a:r>
              <a:rPr lang="en-US" sz="3200" dirty="0"/>
              <a:t>	</a:t>
            </a:r>
            <a:r>
              <a:rPr lang="en-US" sz="3200" dirty="0" err="1"/>
              <a:t>printf</a:t>
            </a:r>
            <a:r>
              <a:rPr lang="en-US" sz="3200" dirty="0"/>
              <a:t>(" %d \n ", arr2[</a:t>
            </a:r>
            <a:r>
              <a:rPr lang="en-US" sz="3200" dirty="0" err="1"/>
              <a:t>i</a:t>
            </a:r>
            <a:r>
              <a:rPr lang="en-US" sz="3200" dirty="0"/>
              <a:t>]);</a:t>
            </a:r>
          </a:p>
        </p:txBody>
      </p:sp>
      <p:sp>
        <p:nvSpPr>
          <p:cNvPr id="4" name="Content Placeholder 1">
            <a:extLst>
              <a:ext uri="{FF2B5EF4-FFF2-40B4-BE49-F238E27FC236}">
                <a16:creationId xmlns="" xmlns:a16="http://schemas.microsoft.com/office/drawing/2014/main" id="{1778B7D7-A55B-47D0-B661-AEE6BB5CF416}"/>
              </a:ext>
            </a:extLst>
          </p:cNvPr>
          <p:cNvSpPr txBox="1">
            <a:spLocks/>
          </p:cNvSpPr>
          <p:nvPr/>
        </p:nvSpPr>
        <p:spPr>
          <a:xfrm>
            <a:off x="6150873" y="715962"/>
            <a:ext cx="6019800" cy="656907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marL="45720" indent="0">
              <a:buFont typeface="Arial" pitchFamily="34" charset="0"/>
              <a:buNone/>
            </a:pPr>
            <a:r>
              <a:rPr lang="en-US" sz="3200" dirty="0"/>
              <a:t>size3=size1+size2;</a:t>
            </a:r>
          </a:p>
          <a:p>
            <a:pPr marL="45720" indent="0">
              <a:buFont typeface="Arial" pitchFamily="34" charset="0"/>
              <a:buNone/>
            </a:pPr>
            <a:r>
              <a:rPr lang="en-US" sz="3200" dirty="0"/>
              <a:t>	int arr3[size3];</a:t>
            </a:r>
          </a:p>
          <a:p>
            <a:pPr marL="45720" indent="0">
              <a:buFont typeface="Arial" pitchFamily="34" charset="0"/>
              <a:buNone/>
            </a:pPr>
            <a:r>
              <a:rPr lang="en-US" sz="3200" dirty="0"/>
              <a:t>	for(</a:t>
            </a:r>
            <a:r>
              <a:rPr lang="en-US" sz="3200" dirty="0" err="1"/>
              <a:t>i</a:t>
            </a:r>
            <a:r>
              <a:rPr lang="en-US" sz="3200" dirty="0"/>
              <a:t>=0;i&lt;size1;i++)</a:t>
            </a:r>
          </a:p>
          <a:p>
            <a:pPr marL="45720" indent="0">
              <a:buFont typeface="Arial" pitchFamily="34" charset="0"/>
              <a:buNone/>
            </a:pPr>
            <a:r>
              <a:rPr lang="en-US" sz="3200" dirty="0"/>
              <a:t>	  arr3[</a:t>
            </a:r>
            <a:r>
              <a:rPr lang="en-US" sz="3200" dirty="0" err="1"/>
              <a:t>i</a:t>
            </a:r>
            <a:r>
              <a:rPr lang="en-US" sz="3200" dirty="0"/>
              <a:t>]=arr1[</a:t>
            </a:r>
            <a:r>
              <a:rPr lang="en-US" sz="3200" dirty="0" err="1"/>
              <a:t>i</a:t>
            </a:r>
            <a:r>
              <a:rPr lang="en-US" sz="3200" dirty="0"/>
              <a:t>];</a:t>
            </a:r>
          </a:p>
          <a:p>
            <a:pPr marL="45720" indent="0">
              <a:buFont typeface="Arial" pitchFamily="34" charset="0"/>
              <a:buNone/>
            </a:pPr>
            <a:r>
              <a:rPr lang="en-US" sz="3200" dirty="0"/>
              <a:t>	</a:t>
            </a:r>
            <a:r>
              <a:rPr lang="en-US" sz="3200" dirty="0" smtClean="0"/>
              <a:t>for(</a:t>
            </a:r>
            <a:r>
              <a:rPr lang="en-US" sz="3200" dirty="0" err="1" smtClean="0"/>
              <a:t>i</a:t>
            </a:r>
            <a:r>
              <a:rPr lang="en-US" sz="3200" dirty="0" smtClean="0"/>
              <a:t>=0;i&lt;size2;i</a:t>
            </a:r>
            <a:r>
              <a:rPr lang="en-US" sz="3200" dirty="0"/>
              <a:t>++)</a:t>
            </a:r>
          </a:p>
          <a:p>
            <a:pPr marL="45720" indent="0">
              <a:buFont typeface="Arial" pitchFamily="34" charset="0"/>
              <a:buNone/>
            </a:pPr>
            <a:r>
              <a:rPr lang="en-US" sz="3200" dirty="0"/>
              <a:t>	arr3[size1+i]=arr2[</a:t>
            </a:r>
            <a:r>
              <a:rPr lang="en-US" sz="3200" dirty="0" err="1"/>
              <a:t>i</a:t>
            </a:r>
            <a:r>
              <a:rPr lang="en-US" sz="3200" dirty="0"/>
              <a:t>];</a:t>
            </a:r>
          </a:p>
          <a:p>
            <a:pPr marL="45720" indent="0">
              <a:buFont typeface="Arial" pitchFamily="34" charset="0"/>
              <a:buNone/>
            </a:pPr>
            <a:r>
              <a:rPr lang="en-US" sz="3200" dirty="0"/>
              <a:t>	</a:t>
            </a:r>
            <a:r>
              <a:rPr lang="en-US" sz="3200" dirty="0" err="1"/>
              <a:t>printf</a:t>
            </a:r>
            <a:r>
              <a:rPr lang="en-US" sz="3200" dirty="0"/>
              <a:t>("3rd array \n");</a:t>
            </a:r>
          </a:p>
          <a:p>
            <a:pPr marL="45720" indent="0">
              <a:buFont typeface="Arial" pitchFamily="34" charset="0"/>
              <a:buNone/>
            </a:pPr>
            <a:r>
              <a:rPr lang="en-US" sz="3200" dirty="0"/>
              <a:t>	for (</a:t>
            </a:r>
            <a:r>
              <a:rPr lang="en-US" sz="3200" dirty="0" err="1"/>
              <a:t>i</a:t>
            </a:r>
            <a:r>
              <a:rPr lang="en-US" sz="3200" dirty="0"/>
              <a:t> = 0; </a:t>
            </a:r>
            <a:r>
              <a:rPr lang="en-US" sz="3200" dirty="0" err="1"/>
              <a:t>i</a:t>
            </a:r>
            <a:r>
              <a:rPr lang="en-US" sz="3200" dirty="0"/>
              <a:t> &lt; size3; </a:t>
            </a:r>
            <a:r>
              <a:rPr lang="en-US" sz="3200" dirty="0" err="1"/>
              <a:t>i</a:t>
            </a:r>
            <a:r>
              <a:rPr lang="en-US" sz="3200" dirty="0"/>
              <a:t>++)</a:t>
            </a:r>
          </a:p>
          <a:p>
            <a:pPr marL="45720" indent="0">
              <a:buFont typeface="Arial" pitchFamily="34" charset="0"/>
              <a:buNone/>
            </a:pPr>
            <a:r>
              <a:rPr lang="en-US" sz="3200" dirty="0"/>
              <a:t>	</a:t>
            </a:r>
            <a:r>
              <a:rPr lang="en-US" sz="3200" dirty="0" err="1"/>
              <a:t>printf</a:t>
            </a:r>
            <a:r>
              <a:rPr lang="en-US" sz="3200" dirty="0"/>
              <a:t>(" %d \n ", arr3[</a:t>
            </a:r>
            <a:r>
              <a:rPr lang="en-US" sz="3200" dirty="0" err="1"/>
              <a:t>i</a:t>
            </a:r>
            <a:r>
              <a:rPr lang="en-US" sz="3200" dirty="0"/>
              <a:t>]);</a:t>
            </a:r>
          </a:p>
          <a:p>
            <a:pPr marL="45720" indent="0">
              <a:buFont typeface="Arial" pitchFamily="34" charset="0"/>
              <a:buNone/>
            </a:pPr>
            <a:r>
              <a:rPr lang="en-US" sz="3200" dirty="0"/>
              <a:t>}</a:t>
            </a:r>
          </a:p>
        </p:txBody>
      </p:sp>
    </p:spTree>
    <p:extLst>
      <p:ext uri="{BB962C8B-B14F-4D97-AF65-F5344CB8AC3E}">
        <p14:creationId xmlns:p14="http://schemas.microsoft.com/office/powerpoint/2010/main" val="223794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dirty="0"/>
              <a:t>arrays</a:t>
            </a:r>
          </a:p>
        </p:txBody>
      </p:sp>
      <p:sp>
        <p:nvSpPr>
          <p:cNvPr id="2" name="Content Placeholder 1"/>
          <p:cNvSpPr>
            <a:spLocks noGrp="1"/>
          </p:cNvSpPr>
          <p:nvPr>
            <p:ph idx="1"/>
          </p:nvPr>
        </p:nvSpPr>
        <p:spPr>
          <a:xfrm>
            <a:off x="74611" y="715962"/>
            <a:ext cx="12114213" cy="6142038"/>
          </a:xfrm>
        </p:spPr>
        <p:txBody>
          <a:bodyPr>
            <a:normAutofit/>
          </a:bodyPr>
          <a:lstStyle/>
          <a:p>
            <a:pPr>
              <a:buFont typeface="Wingdings" panose="05000000000000000000" pitchFamily="2" charset="2"/>
              <a:buChar char="Ø"/>
            </a:pPr>
            <a:r>
              <a:rPr lang="en-US" sz="3200" dirty="0"/>
              <a:t>It is a collection of similar data items stored at contiguous memory locations and elements can be accessed randomly using indices of an array. </a:t>
            </a:r>
          </a:p>
          <a:p>
            <a:pPr>
              <a:buFont typeface="Wingdings" panose="05000000000000000000" pitchFamily="2" charset="2"/>
              <a:buChar char="Ø"/>
            </a:pPr>
            <a:r>
              <a:rPr lang="en-US" sz="3200" dirty="0"/>
              <a:t> They can be used to store collection of primitive data types such as int, float, double, char, </a:t>
            </a:r>
            <a:r>
              <a:rPr lang="en-US" sz="3200" dirty="0" err="1"/>
              <a:t>etc</a:t>
            </a:r>
            <a:r>
              <a:rPr lang="en-US" sz="3200" dirty="0"/>
              <a:t> of any particular type.</a:t>
            </a:r>
          </a:p>
        </p:txBody>
      </p:sp>
      <p:pic>
        <p:nvPicPr>
          <p:cNvPr id="5" name="Picture 4">
            <a:extLst>
              <a:ext uri="{FF2B5EF4-FFF2-40B4-BE49-F238E27FC236}">
                <a16:creationId xmlns="" xmlns:a16="http://schemas.microsoft.com/office/drawing/2014/main" id="{E8097ADF-ABCB-4AD1-933F-08ACC6E78A46}"/>
              </a:ext>
            </a:extLst>
          </p:cNvPr>
          <p:cNvPicPr>
            <a:picLocks noChangeAspect="1"/>
          </p:cNvPicPr>
          <p:nvPr/>
        </p:nvPicPr>
        <p:blipFill>
          <a:blip r:embed="rId3"/>
          <a:stretch>
            <a:fillRect/>
          </a:stretch>
        </p:blipFill>
        <p:spPr>
          <a:xfrm>
            <a:off x="2132012" y="3442252"/>
            <a:ext cx="6926893" cy="3200400"/>
          </a:xfrm>
          <a:prstGeom prst="rect">
            <a:avLst/>
          </a:prstGeom>
        </p:spPr>
      </p:pic>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dirty="0"/>
              <a:t>concatenating tw0 arrays</a:t>
            </a:r>
          </a:p>
        </p:txBody>
      </p:sp>
      <p:sp>
        <p:nvSpPr>
          <p:cNvPr id="2" name="Content Placeholder 1"/>
          <p:cNvSpPr>
            <a:spLocks noGrp="1"/>
          </p:cNvSpPr>
          <p:nvPr>
            <p:ph idx="1"/>
          </p:nvPr>
        </p:nvSpPr>
        <p:spPr>
          <a:xfrm>
            <a:off x="74611" y="715962"/>
            <a:ext cx="6019801" cy="6142038"/>
          </a:xfrm>
        </p:spPr>
        <p:txBody>
          <a:bodyPr>
            <a:normAutofit fontScale="85000" lnSpcReduction="20000"/>
          </a:bodyPr>
          <a:lstStyle/>
          <a:p>
            <a:pPr marL="45720" indent="0">
              <a:buNone/>
            </a:pPr>
            <a:r>
              <a:rPr lang="en-US" sz="3200" dirty="0"/>
              <a:t>#include &lt;</a:t>
            </a:r>
            <a:r>
              <a:rPr lang="en-US" sz="3200" dirty="0" err="1"/>
              <a:t>stdio.h</a:t>
            </a:r>
            <a:r>
              <a:rPr lang="en-US" sz="3200" dirty="0"/>
              <a:t>&gt;</a:t>
            </a:r>
          </a:p>
          <a:p>
            <a:pPr marL="45720" indent="0">
              <a:buNone/>
            </a:pPr>
            <a:r>
              <a:rPr lang="en-US" sz="3200" dirty="0"/>
              <a:t>int main()</a:t>
            </a:r>
          </a:p>
          <a:p>
            <a:pPr marL="45720" indent="0">
              <a:buNone/>
            </a:pPr>
            <a:r>
              <a:rPr lang="en-US" sz="3200" dirty="0"/>
              <a:t>{    int size1=5,i,size2=5,size3;</a:t>
            </a:r>
          </a:p>
          <a:p>
            <a:pPr marL="45720" indent="0">
              <a:buNone/>
            </a:pPr>
            <a:r>
              <a:rPr lang="en-US" sz="3200" dirty="0"/>
              <a:t>	int arr1[size1]={ 33,55,77,88,22};</a:t>
            </a:r>
          </a:p>
          <a:p>
            <a:pPr marL="45720" indent="0">
              <a:buNone/>
            </a:pPr>
            <a:r>
              <a:rPr lang="en-US" sz="3200" dirty="0"/>
              <a:t>	int arr2[size2]={ 3,5,7,8,2};</a:t>
            </a:r>
          </a:p>
          <a:p>
            <a:pPr marL="45720" indent="0">
              <a:buNone/>
            </a:pPr>
            <a:r>
              <a:rPr lang="en-US" sz="3200" dirty="0"/>
              <a:t>	</a:t>
            </a:r>
            <a:r>
              <a:rPr lang="en-US" sz="3200" dirty="0" err="1"/>
              <a:t>printf</a:t>
            </a:r>
            <a:r>
              <a:rPr lang="en-US" sz="3200" dirty="0"/>
              <a:t>("1st array \n");</a:t>
            </a:r>
          </a:p>
          <a:p>
            <a:pPr marL="45720" indent="0">
              <a:buNone/>
            </a:pPr>
            <a:r>
              <a:rPr lang="en-US" sz="3200" dirty="0"/>
              <a:t>	for (</a:t>
            </a:r>
            <a:r>
              <a:rPr lang="en-US" sz="3200" dirty="0" err="1"/>
              <a:t>i</a:t>
            </a:r>
            <a:r>
              <a:rPr lang="en-US" sz="3200" dirty="0"/>
              <a:t> = 0; </a:t>
            </a:r>
            <a:r>
              <a:rPr lang="en-US" sz="3200" dirty="0" err="1"/>
              <a:t>i</a:t>
            </a:r>
            <a:r>
              <a:rPr lang="en-US" sz="3200" dirty="0"/>
              <a:t> &lt; size1; </a:t>
            </a:r>
            <a:r>
              <a:rPr lang="en-US" sz="3200" dirty="0" err="1"/>
              <a:t>i</a:t>
            </a:r>
            <a:r>
              <a:rPr lang="en-US" sz="3200" dirty="0"/>
              <a:t>++)</a:t>
            </a:r>
          </a:p>
          <a:p>
            <a:pPr marL="45720" indent="0">
              <a:buNone/>
            </a:pPr>
            <a:r>
              <a:rPr lang="en-US" sz="3200" dirty="0"/>
              <a:t>	</a:t>
            </a:r>
            <a:r>
              <a:rPr lang="en-US" sz="3200" dirty="0" err="1"/>
              <a:t>printf</a:t>
            </a:r>
            <a:r>
              <a:rPr lang="en-US" sz="3200" dirty="0"/>
              <a:t>(" %d \n ", arr1[</a:t>
            </a:r>
            <a:r>
              <a:rPr lang="en-US" sz="3200" dirty="0" err="1"/>
              <a:t>i</a:t>
            </a:r>
            <a:r>
              <a:rPr lang="en-US" sz="3200" dirty="0"/>
              <a:t>]);</a:t>
            </a:r>
          </a:p>
          <a:p>
            <a:pPr marL="45720" indent="0">
              <a:buNone/>
            </a:pPr>
            <a:r>
              <a:rPr lang="en-US" sz="3200" dirty="0"/>
              <a:t>	</a:t>
            </a:r>
            <a:r>
              <a:rPr lang="en-US" sz="3200" dirty="0" err="1"/>
              <a:t>printf</a:t>
            </a:r>
            <a:r>
              <a:rPr lang="en-US" sz="3200" dirty="0"/>
              <a:t>("2nd array \n");</a:t>
            </a:r>
          </a:p>
          <a:p>
            <a:pPr marL="45720" indent="0">
              <a:buNone/>
            </a:pPr>
            <a:r>
              <a:rPr lang="en-US" sz="3200" dirty="0"/>
              <a:t>	for (</a:t>
            </a:r>
            <a:r>
              <a:rPr lang="en-US" sz="3200" dirty="0" err="1"/>
              <a:t>i</a:t>
            </a:r>
            <a:r>
              <a:rPr lang="en-US" sz="3200" dirty="0"/>
              <a:t> = 0; </a:t>
            </a:r>
            <a:r>
              <a:rPr lang="en-US" sz="3200" dirty="0" err="1"/>
              <a:t>i</a:t>
            </a:r>
            <a:r>
              <a:rPr lang="en-US" sz="3200" dirty="0"/>
              <a:t> &lt; size2; </a:t>
            </a:r>
            <a:r>
              <a:rPr lang="en-US" sz="3200" dirty="0" err="1"/>
              <a:t>i</a:t>
            </a:r>
            <a:r>
              <a:rPr lang="en-US" sz="3200" dirty="0"/>
              <a:t>++)</a:t>
            </a:r>
          </a:p>
          <a:p>
            <a:pPr marL="45720" indent="0">
              <a:buNone/>
            </a:pPr>
            <a:r>
              <a:rPr lang="en-US" sz="3200" dirty="0"/>
              <a:t>	</a:t>
            </a:r>
            <a:r>
              <a:rPr lang="en-US" sz="3200" dirty="0" err="1"/>
              <a:t>printf</a:t>
            </a:r>
            <a:r>
              <a:rPr lang="en-US" sz="3200" dirty="0"/>
              <a:t>(" %d \n ", arr2[</a:t>
            </a:r>
            <a:r>
              <a:rPr lang="en-US" sz="3200" dirty="0" err="1"/>
              <a:t>i</a:t>
            </a:r>
            <a:r>
              <a:rPr lang="en-US" sz="3200" dirty="0"/>
              <a:t>]);</a:t>
            </a:r>
          </a:p>
        </p:txBody>
      </p:sp>
      <p:sp>
        <p:nvSpPr>
          <p:cNvPr id="4" name="Content Placeholder 1">
            <a:extLst>
              <a:ext uri="{FF2B5EF4-FFF2-40B4-BE49-F238E27FC236}">
                <a16:creationId xmlns="" xmlns:a16="http://schemas.microsoft.com/office/drawing/2014/main" id="{1778B7D7-A55B-47D0-B661-AEE6BB5CF416}"/>
              </a:ext>
            </a:extLst>
          </p:cNvPr>
          <p:cNvSpPr txBox="1">
            <a:spLocks/>
          </p:cNvSpPr>
          <p:nvPr/>
        </p:nvSpPr>
        <p:spPr>
          <a:xfrm>
            <a:off x="6150873" y="715962"/>
            <a:ext cx="6019800" cy="656907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marL="45720" indent="0">
              <a:buFont typeface="Arial" pitchFamily="34" charset="0"/>
              <a:buNone/>
            </a:pPr>
            <a:r>
              <a:rPr lang="en-US" sz="3200" dirty="0"/>
              <a:t>size3=size1+size2;</a:t>
            </a:r>
          </a:p>
          <a:p>
            <a:pPr marL="45720" indent="0">
              <a:buFont typeface="Arial" pitchFamily="34" charset="0"/>
              <a:buNone/>
            </a:pPr>
            <a:r>
              <a:rPr lang="en-US" sz="3200" dirty="0"/>
              <a:t>	for(</a:t>
            </a:r>
            <a:r>
              <a:rPr lang="en-US" sz="3200" dirty="0" err="1"/>
              <a:t>i</a:t>
            </a:r>
            <a:r>
              <a:rPr lang="en-US" sz="3200" dirty="0"/>
              <a:t>=0;i&lt;size2;i++)</a:t>
            </a:r>
          </a:p>
          <a:p>
            <a:pPr marL="45720" indent="0">
              <a:buFont typeface="Arial" pitchFamily="34" charset="0"/>
              <a:buNone/>
            </a:pPr>
            <a:r>
              <a:rPr lang="en-US" sz="3200" dirty="0"/>
              <a:t>	  arr1[size1+i]=arr2[</a:t>
            </a:r>
            <a:r>
              <a:rPr lang="en-US" sz="3200" dirty="0" err="1"/>
              <a:t>i</a:t>
            </a:r>
            <a:r>
              <a:rPr lang="en-US" sz="3200" dirty="0"/>
              <a:t>];</a:t>
            </a:r>
          </a:p>
          <a:p>
            <a:pPr marL="45720" indent="0">
              <a:buFont typeface="Arial" pitchFamily="34" charset="0"/>
              <a:buNone/>
            </a:pPr>
            <a:r>
              <a:rPr lang="en-US" sz="3200" dirty="0"/>
              <a:t>	</a:t>
            </a:r>
            <a:r>
              <a:rPr lang="en-US" sz="3200" dirty="0" err="1"/>
              <a:t>printf</a:t>
            </a:r>
            <a:r>
              <a:rPr lang="en-US" sz="3200" dirty="0"/>
              <a:t>("</a:t>
            </a:r>
            <a:r>
              <a:rPr lang="en-US" sz="3200" dirty="0" err="1"/>
              <a:t>concat</a:t>
            </a:r>
            <a:r>
              <a:rPr lang="en-US" sz="3200" dirty="0"/>
              <a:t> array \n");</a:t>
            </a:r>
          </a:p>
          <a:p>
            <a:pPr marL="45720" indent="0">
              <a:buFont typeface="Arial" pitchFamily="34" charset="0"/>
              <a:buNone/>
            </a:pPr>
            <a:r>
              <a:rPr lang="en-US" sz="3200" dirty="0"/>
              <a:t>	for (</a:t>
            </a:r>
            <a:r>
              <a:rPr lang="en-US" sz="3200" dirty="0" err="1"/>
              <a:t>i</a:t>
            </a:r>
            <a:r>
              <a:rPr lang="en-US" sz="3200" dirty="0"/>
              <a:t> = 0; </a:t>
            </a:r>
            <a:r>
              <a:rPr lang="en-US" sz="3200" dirty="0" err="1"/>
              <a:t>i</a:t>
            </a:r>
            <a:r>
              <a:rPr lang="en-US" sz="3200" dirty="0"/>
              <a:t> &lt; size3; </a:t>
            </a:r>
            <a:r>
              <a:rPr lang="en-US" sz="3200" dirty="0" err="1"/>
              <a:t>i</a:t>
            </a:r>
            <a:r>
              <a:rPr lang="en-US" sz="3200" dirty="0"/>
              <a:t>++)</a:t>
            </a:r>
          </a:p>
          <a:p>
            <a:pPr marL="45720" indent="0">
              <a:buFont typeface="Arial" pitchFamily="34" charset="0"/>
              <a:buNone/>
            </a:pPr>
            <a:r>
              <a:rPr lang="en-US" sz="3200" dirty="0"/>
              <a:t>	</a:t>
            </a:r>
            <a:r>
              <a:rPr lang="en-US" sz="3200" dirty="0" err="1"/>
              <a:t>printf</a:t>
            </a:r>
            <a:r>
              <a:rPr lang="en-US" sz="3200" dirty="0"/>
              <a:t>(" %d \n ", arr1[</a:t>
            </a:r>
            <a:r>
              <a:rPr lang="en-US" sz="3200" dirty="0" err="1"/>
              <a:t>i</a:t>
            </a:r>
            <a:r>
              <a:rPr lang="en-US" sz="3200" dirty="0"/>
              <a:t>]);</a:t>
            </a:r>
          </a:p>
          <a:p>
            <a:pPr marL="45720" indent="0">
              <a:buFont typeface="Arial" pitchFamily="34" charset="0"/>
              <a:buNone/>
            </a:pPr>
            <a:r>
              <a:rPr lang="en-US" sz="3200" dirty="0"/>
              <a:t>}}</a:t>
            </a:r>
          </a:p>
        </p:txBody>
      </p:sp>
    </p:spTree>
    <p:extLst>
      <p:ext uri="{BB962C8B-B14F-4D97-AF65-F5344CB8AC3E}">
        <p14:creationId xmlns:p14="http://schemas.microsoft.com/office/powerpoint/2010/main" val="291307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 </a:t>
            </a:r>
            <a:r>
              <a:rPr lang="en-US" dirty="0" smtClean="0"/>
              <a:t> APPLICATIONS OF arrays</a:t>
            </a:r>
            <a:endParaRPr lang="en-US" dirty="0"/>
          </a:p>
        </p:txBody>
      </p:sp>
      <p:sp>
        <p:nvSpPr>
          <p:cNvPr id="5" name="Subtitle 4"/>
          <p:cNvSpPr>
            <a:spLocks noGrp="1"/>
          </p:cNvSpPr>
          <p:nvPr>
            <p:ph type="subTitle" idx="1"/>
          </p:nvPr>
        </p:nvSpPr>
        <p:spPr/>
        <p:txBody>
          <a:bodyPr/>
          <a:lstStyle/>
          <a:p>
            <a:r>
              <a:rPr lang="en-US" dirty="0" smtClean="0"/>
              <a:t>CAP770 </a:t>
            </a:r>
            <a:r>
              <a:rPr lang="en-US" dirty="0"/>
              <a:t>| Programming Domain</a:t>
            </a:r>
          </a:p>
        </p:txBody>
      </p:sp>
    </p:spTree>
    <p:extLst>
      <p:ext uri="{BB962C8B-B14F-4D97-AF65-F5344CB8AC3E}">
        <p14:creationId xmlns:p14="http://schemas.microsoft.com/office/powerpoint/2010/main" val="64719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10000"/>
              </a:lnSpc>
              <a:buFont typeface="Arial" charset="0"/>
              <a:buChar char="•"/>
            </a:pPr>
            <a:r>
              <a:rPr lang="en-US" sz="3200" dirty="0">
                <a:latin typeface="Times" charset="0"/>
                <a:ea typeface="Times" charset="0"/>
                <a:cs typeface="Times" charset="0"/>
              </a:rPr>
              <a:t>An array is used in solving matrix problems</a:t>
            </a:r>
            <a:r>
              <a:rPr lang="en-US" sz="3200" dirty="0" smtClean="0">
                <a:latin typeface="Times" charset="0"/>
                <a:ea typeface="Times" charset="0"/>
                <a:cs typeface="Times" charset="0"/>
              </a:rPr>
              <a:t>.</a:t>
            </a:r>
          </a:p>
          <a:p>
            <a:pPr>
              <a:lnSpc>
                <a:spcPct val="110000"/>
              </a:lnSpc>
              <a:buFont typeface="Arial" charset="0"/>
              <a:buChar char="•"/>
            </a:pPr>
            <a:r>
              <a:rPr lang="en-US" sz="3200" dirty="0" smtClean="0">
                <a:latin typeface="Times" charset="0"/>
                <a:ea typeface="Times" charset="0"/>
                <a:cs typeface="Times" charset="0"/>
              </a:rPr>
              <a:t>Database </a:t>
            </a:r>
            <a:r>
              <a:rPr lang="en-US" sz="3200" dirty="0">
                <a:latin typeface="Times" charset="0"/>
                <a:ea typeface="Times" charset="0"/>
                <a:cs typeface="Times" charset="0"/>
              </a:rPr>
              <a:t>records are also implemented by an array</a:t>
            </a:r>
            <a:r>
              <a:rPr lang="en-US" sz="3200" dirty="0" smtClean="0">
                <a:latin typeface="Times" charset="0"/>
                <a:ea typeface="Times" charset="0"/>
                <a:cs typeface="Times" charset="0"/>
              </a:rPr>
              <a:t>.</a:t>
            </a:r>
          </a:p>
          <a:p>
            <a:pPr>
              <a:lnSpc>
                <a:spcPct val="110000"/>
              </a:lnSpc>
              <a:buFont typeface="Arial" charset="0"/>
              <a:buChar char="•"/>
            </a:pPr>
            <a:r>
              <a:rPr lang="en-US" sz="3200" dirty="0" smtClean="0">
                <a:latin typeface="Times" charset="0"/>
                <a:ea typeface="Times" charset="0"/>
                <a:cs typeface="Times" charset="0"/>
              </a:rPr>
              <a:t>It </a:t>
            </a:r>
            <a:r>
              <a:rPr lang="en-US" sz="3200" dirty="0">
                <a:latin typeface="Times" charset="0"/>
                <a:ea typeface="Times" charset="0"/>
                <a:cs typeface="Times" charset="0"/>
              </a:rPr>
              <a:t>helps in implementing a sorting algorithm</a:t>
            </a:r>
            <a:r>
              <a:rPr lang="en-US" sz="3200" dirty="0" smtClean="0">
                <a:latin typeface="Times" charset="0"/>
                <a:ea typeface="Times" charset="0"/>
                <a:cs typeface="Times" charset="0"/>
              </a:rPr>
              <a:t>.</a:t>
            </a:r>
          </a:p>
          <a:p>
            <a:pPr>
              <a:lnSpc>
                <a:spcPct val="110000"/>
              </a:lnSpc>
              <a:buFont typeface="Arial" charset="0"/>
              <a:buChar char="•"/>
            </a:pPr>
            <a:r>
              <a:rPr lang="en-US" sz="3200" dirty="0" smtClean="0">
                <a:latin typeface="Times" charset="0"/>
                <a:ea typeface="Times" charset="0"/>
                <a:cs typeface="Times" charset="0"/>
              </a:rPr>
              <a:t>It </a:t>
            </a:r>
            <a:r>
              <a:rPr lang="en-US" sz="3200" dirty="0">
                <a:latin typeface="Times" charset="0"/>
                <a:ea typeface="Times" charset="0"/>
                <a:cs typeface="Times" charset="0"/>
              </a:rPr>
              <a:t>is also used to implement other data structures like Stacks, Queues, Heaps, Hash tables, etc</a:t>
            </a:r>
            <a:r>
              <a:rPr lang="en-US" sz="3200" dirty="0" smtClean="0">
                <a:latin typeface="Times" charset="0"/>
                <a:ea typeface="Times" charset="0"/>
                <a:cs typeface="Times" charset="0"/>
              </a:rPr>
              <a:t>.</a:t>
            </a:r>
          </a:p>
          <a:p>
            <a:pPr>
              <a:lnSpc>
                <a:spcPct val="110000"/>
              </a:lnSpc>
              <a:buFont typeface="Arial" charset="0"/>
              <a:buChar char="•"/>
            </a:pPr>
            <a:r>
              <a:rPr lang="en-US" sz="3200" dirty="0" smtClean="0">
                <a:latin typeface="Times" charset="0"/>
                <a:ea typeface="Times" charset="0"/>
                <a:cs typeface="Times" charset="0"/>
              </a:rPr>
              <a:t>An </a:t>
            </a:r>
            <a:r>
              <a:rPr lang="en-US" sz="3200" dirty="0">
                <a:latin typeface="Times" charset="0"/>
                <a:ea typeface="Times" charset="0"/>
                <a:cs typeface="Times" charset="0"/>
              </a:rPr>
              <a:t>array can be used for CPU </a:t>
            </a:r>
            <a:r>
              <a:rPr lang="en-US" sz="3200" dirty="0" err="1">
                <a:latin typeface="Times" charset="0"/>
                <a:ea typeface="Times" charset="0"/>
                <a:cs typeface="Times" charset="0"/>
              </a:rPr>
              <a:t>scheduling.Can</a:t>
            </a:r>
            <a:r>
              <a:rPr lang="en-US" sz="3200" dirty="0">
                <a:latin typeface="Times" charset="0"/>
                <a:ea typeface="Times" charset="0"/>
                <a:cs typeface="Times" charset="0"/>
              </a:rPr>
              <a:t> be applied as a lookup table in </a:t>
            </a:r>
            <a:r>
              <a:rPr lang="en-US" sz="3200" dirty="0" smtClean="0">
                <a:latin typeface="Times" charset="0"/>
                <a:ea typeface="Times" charset="0"/>
                <a:cs typeface="Times" charset="0"/>
              </a:rPr>
              <a:t>computers</a:t>
            </a:r>
          </a:p>
          <a:p>
            <a:pPr>
              <a:lnSpc>
                <a:spcPct val="110000"/>
              </a:lnSpc>
              <a:buFont typeface="Arial" charset="0"/>
              <a:buChar char="•"/>
            </a:pPr>
            <a:r>
              <a:rPr lang="en-US" sz="3200" dirty="0">
                <a:latin typeface="Times" charset="0"/>
                <a:ea typeface="Times" charset="0"/>
                <a:cs typeface="Times" charset="0"/>
              </a:rPr>
              <a:t>Arrays can be used in speech processing where every speech signal is an array</a:t>
            </a:r>
            <a:r>
              <a:rPr lang="en-US" sz="3200" dirty="0" smtClean="0">
                <a:latin typeface="Times" charset="0"/>
                <a:ea typeface="Times" charset="0"/>
                <a:cs typeface="Times" charset="0"/>
              </a:rPr>
              <a:t>.</a:t>
            </a:r>
          </a:p>
        </p:txBody>
      </p:sp>
    </p:spTree>
    <p:extLst>
      <p:ext uri="{BB962C8B-B14F-4D97-AF65-F5344CB8AC3E}">
        <p14:creationId xmlns:p14="http://schemas.microsoft.com/office/powerpoint/2010/main" val="144368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buFont typeface="Arial" charset="0"/>
              <a:buChar char="•"/>
            </a:pPr>
            <a:r>
              <a:rPr lang="en-US" sz="3200" dirty="0">
                <a:latin typeface="Times" charset="0"/>
                <a:ea typeface="Times" charset="0"/>
                <a:cs typeface="Times" charset="0"/>
              </a:rPr>
              <a:t>The screen of the computer is also displayed by an array. Here we use a multidimensional array. </a:t>
            </a:r>
            <a:endParaRPr lang="en-US" sz="3200" dirty="0" smtClean="0">
              <a:latin typeface="Times" charset="0"/>
              <a:ea typeface="Times" charset="0"/>
              <a:cs typeface="Times" charset="0"/>
            </a:endParaRPr>
          </a:p>
          <a:p>
            <a:pPr>
              <a:buFont typeface="Arial" charset="0"/>
              <a:buChar char="•"/>
            </a:pPr>
            <a:r>
              <a:rPr lang="en-US" sz="3200" dirty="0" smtClean="0">
                <a:latin typeface="Times" charset="0"/>
                <a:ea typeface="Times" charset="0"/>
                <a:cs typeface="Times" charset="0"/>
              </a:rPr>
              <a:t>The </a:t>
            </a:r>
            <a:r>
              <a:rPr lang="en-US" sz="3200" dirty="0">
                <a:latin typeface="Times" charset="0"/>
                <a:ea typeface="Times" charset="0"/>
                <a:cs typeface="Times" charset="0"/>
              </a:rPr>
              <a:t>array is used in many management systems like a library, students, parliament, etc. </a:t>
            </a:r>
            <a:endParaRPr lang="en-US" sz="3200" dirty="0" smtClean="0">
              <a:latin typeface="Times" charset="0"/>
              <a:ea typeface="Times" charset="0"/>
              <a:cs typeface="Times" charset="0"/>
            </a:endParaRPr>
          </a:p>
          <a:p>
            <a:pPr>
              <a:buFont typeface="Arial" charset="0"/>
              <a:buChar char="•"/>
            </a:pPr>
            <a:r>
              <a:rPr lang="en-US" sz="3200" dirty="0">
                <a:latin typeface="Times" charset="0"/>
                <a:ea typeface="Times" charset="0"/>
                <a:cs typeface="Times" charset="0"/>
              </a:rPr>
              <a:t>The array is used in the online ticket booking system. </a:t>
            </a:r>
            <a:endParaRPr lang="en-US" sz="3200" dirty="0" smtClean="0">
              <a:latin typeface="Times" charset="0"/>
              <a:ea typeface="Times" charset="0"/>
              <a:cs typeface="Times" charset="0"/>
            </a:endParaRPr>
          </a:p>
          <a:p>
            <a:pPr>
              <a:buFont typeface="Arial" charset="0"/>
              <a:buChar char="•"/>
            </a:pPr>
            <a:r>
              <a:rPr lang="en-US" sz="3200" dirty="0" smtClean="0">
                <a:latin typeface="Times" charset="0"/>
                <a:ea typeface="Times" charset="0"/>
                <a:cs typeface="Times" charset="0"/>
              </a:rPr>
              <a:t>Contacts </a:t>
            </a:r>
            <a:r>
              <a:rPr lang="en-US" sz="3200" dirty="0">
                <a:latin typeface="Times" charset="0"/>
                <a:ea typeface="Times" charset="0"/>
                <a:cs typeface="Times" charset="0"/>
              </a:rPr>
              <a:t>on a cell phone are displayed by this array. </a:t>
            </a:r>
            <a:endParaRPr lang="en-US" sz="3200" dirty="0" smtClean="0">
              <a:latin typeface="Times" charset="0"/>
              <a:ea typeface="Times" charset="0"/>
              <a:cs typeface="Times" charset="0"/>
            </a:endParaRPr>
          </a:p>
          <a:p>
            <a:pPr>
              <a:buFont typeface="Arial" charset="0"/>
              <a:buChar char="•"/>
            </a:pPr>
            <a:r>
              <a:rPr lang="en-US" sz="3200" dirty="0" smtClean="0">
                <a:latin typeface="Times" charset="0"/>
                <a:ea typeface="Times" charset="0"/>
                <a:cs typeface="Times" charset="0"/>
              </a:rPr>
              <a:t>In </a:t>
            </a:r>
            <a:r>
              <a:rPr lang="en-US" sz="3200" dirty="0">
                <a:latin typeface="Times" charset="0"/>
                <a:ea typeface="Times" charset="0"/>
                <a:cs typeface="Times" charset="0"/>
              </a:rPr>
              <a:t>games like online chess, where the player can store his past moves as well as current moves. It indicates a hint of position</a:t>
            </a:r>
            <a:r>
              <a:rPr lang="en-US" sz="3200" dirty="0" smtClean="0">
                <a:latin typeface="Times" charset="0"/>
                <a:ea typeface="Times" charset="0"/>
                <a:cs typeface="Times" charset="0"/>
              </a:rPr>
              <a:t>.</a:t>
            </a:r>
          </a:p>
          <a:p>
            <a:pPr>
              <a:buFont typeface="Arial" charset="0"/>
              <a:buChar char="•"/>
            </a:pPr>
            <a:r>
              <a:rPr lang="en-US" sz="3200" dirty="0">
                <a:latin typeface="Times" charset="0"/>
                <a:ea typeface="Times" charset="0"/>
                <a:cs typeface="Times" charset="0"/>
              </a:rPr>
              <a:t> </a:t>
            </a:r>
            <a:r>
              <a:rPr lang="en-US" sz="3200" dirty="0"/>
              <a:t/>
            </a:r>
            <a:br>
              <a:rPr lang="en-US" sz="3200" dirty="0"/>
            </a:br>
            <a:r>
              <a:rPr lang="en-US" sz="3200" dirty="0"/>
              <a:t> </a:t>
            </a:r>
            <a:endParaRPr lang="en-US" sz="3200" dirty="0">
              <a:latin typeface="Times" charset="0"/>
              <a:ea typeface="Times" charset="0"/>
              <a:cs typeface="Times" charset="0"/>
            </a:endParaRPr>
          </a:p>
          <a:p>
            <a:pPr>
              <a:buFont typeface="Arial" charset="0"/>
              <a:buChar char="•"/>
            </a:pPr>
            <a:endParaRPr lang="en-US" sz="3200" dirty="0" smtClean="0">
              <a:latin typeface="Times" charset="0"/>
              <a:ea typeface="Times" charset="0"/>
              <a:cs typeface="Times" charset="0"/>
            </a:endParaRPr>
          </a:p>
        </p:txBody>
      </p:sp>
    </p:spTree>
    <p:extLst>
      <p:ext uri="{BB962C8B-B14F-4D97-AF65-F5344CB8AC3E}">
        <p14:creationId xmlns:p14="http://schemas.microsoft.com/office/powerpoint/2010/main" val="201696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 </a:t>
            </a:r>
            <a:r>
              <a:rPr lang="en-US" dirty="0" smtClean="0"/>
              <a:t>REAL LIFE APPLICATIONS OF arrays</a:t>
            </a:r>
            <a:endParaRPr lang="en-US" dirty="0"/>
          </a:p>
        </p:txBody>
      </p:sp>
      <p:sp>
        <p:nvSpPr>
          <p:cNvPr id="5" name="Subtitle 4"/>
          <p:cNvSpPr>
            <a:spLocks noGrp="1"/>
          </p:cNvSpPr>
          <p:nvPr>
            <p:ph type="subTitle" idx="1"/>
          </p:nvPr>
        </p:nvSpPr>
        <p:spPr/>
        <p:txBody>
          <a:bodyPr/>
          <a:lstStyle/>
          <a:p>
            <a:r>
              <a:rPr lang="en-US" dirty="0"/>
              <a:t>CAP770| </a:t>
            </a:r>
            <a:r>
              <a:rPr lang="en-US" dirty="0" smtClean="0"/>
              <a:t>MS </a:t>
            </a:r>
            <a:r>
              <a:rPr lang="en-US" dirty="0" err="1" smtClean="0"/>
              <a:t>deepika</a:t>
            </a:r>
            <a:r>
              <a:rPr lang="en-US" dirty="0" smtClean="0"/>
              <a:t> </a:t>
            </a:r>
            <a:r>
              <a:rPr lang="en-US" dirty="0"/>
              <a:t>| Programming Domain</a:t>
            </a:r>
          </a:p>
        </p:txBody>
      </p:sp>
    </p:spTree>
    <p:extLst>
      <p:ext uri="{BB962C8B-B14F-4D97-AF65-F5344CB8AC3E}">
        <p14:creationId xmlns:p14="http://schemas.microsoft.com/office/powerpoint/2010/main" val="78378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r>
              <a:rPr lang="en-US" sz="3200" dirty="0">
                <a:latin typeface="Times" charset="0"/>
                <a:ea typeface="Times" charset="0"/>
                <a:cs typeface="Times" charset="0"/>
              </a:rPr>
              <a:t>An array is frequently used to store data for mathematical computations.</a:t>
            </a:r>
          </a:p>
          <a:p>
            <a:r>
              <a:rPr lang="en-US" sz="3200" dirty="0">
                <a:latin typeface="Times" charset="0"/>
                <a:ea typeface="Times" charset="0"/>
                <a:cs typeface="Times" charset="0"/>
              </a:rPr>
              <a:t>It is used in image processing.</a:t>
            </a:r>
          </a:p>
          <a:p>
            <a:r>
              <a:rPr lang="en-US" sz="3200" dirty="0">
                <a:latin typeface="Times" charset="0"/>
                <a:ea typeface="Times" charset="0"/>
                <a:cs typeface="Times" charset="0"/>
              </a:rPr>
              <a:t>It is also used in record management.</a:t>
            </a:r>
          </a:p>
          <a:p>
            <a:r>
              <a:rPr lang="en-US" sz="3200" dirty="0">
                <a:latin typeface="Times" charset="0"/>
                <a:ea typeface="Times" charset="0"/>
                <a:cs typeface="Times" charset="0"/>
              </a:rPr>
              <a:t>Book pages are also real-life examples of an array.</a:t>
            </a:r>
          </a:p>
          <a:p>
            <a:r>
              <a:rPr lang="en-US" sz="3200" dirty="0">
                <a:latin typeface="Times" charset="0"/>
                <a:ea typeface="Times" charset="0"/>
                <a:cs typeface="Times" charset="0"/>
              </a:rPr>
              <a:t>It is used in ordering boxes as well.</a:t>
            </a:r>
          </a:p>
          <a:p>
            <a:pPr marL="45720" indent="0">
              <a:buNone/>
            </a:pPr>
            <a:endParaRPr lang="en-US" sz="3600" dirty="0"/>
          </a:p>
        </p:txBody>
      </p:sp>
    </p:spTree>
    <p:extLst>
      <p:ext uri="{BB962C8B-B14F-4D97-AF65-F5344CB8AC3E}">
        <p14:creationId xmlns:p14="http://schemas.microsoft.com/office/powerpoint/2010/main" val="10577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tree</a:t>
            </a:r>
            <a:endParaRPr lang="en-US" dirty="0"/>
          </a:p>
        </p:txBody>
      </p:sp>
      <p:sp>
        <p:nvSpPr>
          <p:cNvPr id="3" name="Content Placeholder 2"/>
          <p:cNvSpPr>
            <a:spLocks noGrp="1"/>
          </p:cNvSpPr>
          <p:nvPr>
            <p:ph idx="1"/>
          </p:nvPr>
        </p:nvSpPr>
        <p:spPr/>
        <p:txBody>
          <a:bodyPr/>
          <a:lstStyle/>
          <a:p>
            <a:r>
              <a:rPr lang="en-US" dirty="0"/>
              <a:t>. Construct a binary search tree with the below information.</a:t>
            </a:r>
            <a:br>
              <a:rPr lang="en-US" dirty="0"/>
            </a:br>
            <a:r>
              <a:rPr lang="en-US" dirty="0"/>
              <a:t>The preorder traversal of a binary search tree 10, 4, 3, 5, 11, 12.</a:t>
            </a:r>
          </a:p>
        </p:txBody>
      </p:sp>
    </p:spTree>
    <p:extLst>
      <p:ext uri="{BB962C8B-B14F-4D97-AF65-F5344CB8AC3E}">
        <p14:creationId xmlns:p14="http://schemas.microsoft.com/office/powerpoint/2010/main" val="39201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dirty="0"/>
              <a:t>Properties of Array</a:t>
            </a:r>
          </a:p>
        </p:txBody>
      </p:sp>
      <p:sp>
        <p:nvSpPr>
          <p:cNvPr id="2" name="Content Placeholder 1"/>
          <p:cNvSpPr>
            <a:spLocks noGrp="1"/>
          </p:cNvSpPr>
          <p:nvPr>
            <p:ph idx="1"/>
          </p:nvPr>
        </p:nvSpPr>
        <p:spPr>
          <a:xfrm>
            <a:off x="74611" y="715962"/>
            <a:ext cx="12114213" cy="6142038"/>
          </a:xfrm>
        </p:spPr>
        <p:txBody>
          <a:bodyPr>
            <a:normAutofit/>
          </a:bodyPr>
          <a:lstStyle/>
          <a:p>
            <a:pPr>
              <a:buFont typeface="Wingdings" panose="05000000000000000000" pitchFamily="2" charset="2"/>
              <a:buChar char="Ø"/>
            </a:pPr>
            <a:r>
              <a:rPr lang="en-US" sz="3600" dirty="0"/>
              <a:t>Each element of an array is of same data type and carries the same size, i.e., int = 4 bytes.</a:t>
            </a:r>
          </a:p>
          <a:p>
            <a:pPr>
              <a:buFont typeface="Wingdings" panose="05000000000000000000" pitchFamily="2" charset="2"/>
              <a:buChar char="Ø"/>
            </a:pPr>
            <a:r>
              <a:rPr lang="en-US" sz="3600" dirty="0"/>
              <a:t>Elements of the array are stored at contiguous memory locations where the first element is stored at the smallest memory location.</a:t>
            </a:r>
          </a:p>
          <a:p>
            <a:pPr>
              <a:buFont typeface="Wingdings" panose="05000000000000000000" pitchFamily="2" charset="2"/>
              <a:buChar char="Ø"/>
            </a:pPr>
            <a:r>
              <a:rPr lang="en-US" sz="3600" dirty="0"/>
              <a:t>Elements of the array can be randomly accessed since we can calculate the address of each element of the array with the given base address and the size of the data element</a:t>
            </a:r>
          </a:p>
        </p:txBody>
      </p:sp>
    </p:spTree>
    <p:extLst>
      <p:ext uri="{BB962C8B-B14F-4D97-AF65-F5344CB8AC3E}">
        <p14:creationId xmlns:p14="http://schemas.microsoft.com/office/powerpoint/2010/main" val="374411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dirty="0"/>
              <a:t>Advantages of arrays</a:t>
            </a:r>
          </a:p>
        </p:txBody>
      </p:sp>
      <p:sp>
        <p:nvSpPr>
          <p:cNvPr id="2" name="Content Placeholder 1"/>
          <p:cNvSpPr>
            <a:spLocks noGrp="1"/>
          </p:cNvSpPr>
          <p:nvPr>
            <p:ph idx="1"/>
          </p:nvPr>
        </p:nvSpPr>
        <p:spPr>
          <a:xfrm>
            <a:off x="74611" y="715962"/>
            <a:ext cx="12114213" cy="6142038"/>
          </a:xfrm>
        </p:spPr>
        <p:txBody>
          <a:bodyPr>
            <a:normAutofit/>
          </a:bodyPr>
          <a:lstStyle/>
          <a:p>
            <a:pPr marL="45720" indent="0">
              <a:buNone/>
            </a:pPr>
            <a:r>
              <a:rPr lang="en-US" sz="3600" dirty="0"/>
              <a:t>1) </a:t>
            </a:r>
            <a:r>
              <a:rPr lang="en-US" sz="3600" b="1" dirty="0"/>
              <a:t>Code Optimization: </a:t>
            </a:r>
            <a:r>
              <a:rPr lang="en-US" sz="3600" dirty="0"/>
              <a:t>Less code to the access the data.</a:t>
            </a:r>
          </a:p>
          <a:p>
            <a:pPr marL="45720" indent="0">
              <a:buNone/>
            </a:pPr>
            <a:r>
              <a:rPr lang="en-US" sz="3600" dirty="0"/>
              <a:t>2) </a:t>
            </a:r>
            <a:r>
              <a:rPr lang="en-US" sz="3600" b="1" dirty="0"/>
              <a:t>Ease of traversing: </a:t>
            </a:r>
            <a:r>
              <a:rPr lang="en-US" sz="3600" dirty="0"/>
              <a:t>By using the for loop, we can retrieve the elements of an array easily.</a:t>
            </a:r>
          </a:p>
          <a:p>
            <a:pPr marL="45720" indent="0">
              <a:buNone/>
            </a:pPr>
            <a:r>
              <a:rPr lang="en-US" sz="3600" dirty="0"/>
              <a:t>3) </a:t>
            </a:r>
            <a:r>
              <a:rPr lang="en-US" sz="3600" b="1" dirty="0"/>
              <a:t>Ease of sorting: </a:t>
            </a:r>
            <a:r>
              <a:rPr lang="en-US" sz="3600" dirty="0"/>
              <a:t>To sort the elements of the array, we need a few lines of code only.</a:t>
            </a:r>
          </a:p>
          <a:p>
            <a:pPr marL="45720" indent="0">
              <a:buNone/>
            </a:pPr>
            <a:r>
              <a:rPr lang="en-US" sz="3600" dirty="0"/>
              <a:t>4) </a:t>
            </a:r>
            <a:r>
              <a:rPr lang="en-US" sz="3600" b="1" dirty="0"/>
              <a:t>Random Access: </a:t>
            </a:r>
            <a:r>
              <a:rPr lang="en-US" sz="3600" dirty="0"/>
              <a:t>We can access any element randomly using the array.</a:t>
            </a:r>
          </a:p>
        </p:txBody>
      </p:sp>
    </p:spTree>
    <p:extLst>
      <p:ext uri="{BB962C8B-B14F-4D97-AF65-F5344CB8AC3E}">
        <p14:creationId xmlns:p14="http://schemas.microsoft.com/office/powerpoint/2010/main" val="194525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dirty="0"/>
              <a:t>Declaration of C Array</a:t>
            </a:r>
          </a:p>
        </p:txBody>
      </p:sp>
      <p:sp>
        <p:nvSpPr>
          <p:cNvPr id="2" name="Content Placeholder 1"/>
          <p:cNvSpPr>
            <a:spLocks noGrp="1"/>
          </p:cNvSpPr>
          <p:nvPr>
            <p:ph idx="1"/>
          </p:nvPr>
        </p:nvSpPr>
        <p:spPr>
          <a:xfrm>
            <a:off x="74611" y="715962"/>
            <a:ext cx="12114213" cy="6142038"/>
          </a:xfrm>
        </p:spPr>
        <p:txBody>
          <a:bodyPr>
            <a:normAutofit/>
          </a:bodyPr>
          <a:lstStyle/>
          <a:p>
            <a:pPr>
              <a:buFont typeface="Wingdings" panose="05000000000000000000" pitchFamily="2" charset="2"/>
              <a:buChar char="Ø"/>
            </a:pPr>
            <a:r>
              <a:rPr lang="en-US" sz="3600" dirty="0"/>
              <a:t>SYNTAX </a:t>
            </a:r>
          </a:p>
          <a:p>
            <a:pPr marL="45720" indent="0">
              <a:buNone/>
            </a:pPr>
            <a:r>
              <a:rPr lang="en-US" sz="3600" dirty="0" err="1"/>
              <a:t>data_type</a:t>
            </a:r>
            <a:r>
              <a:rPr lang="en-US" sz="3600" dirty="0"/>
              <a:t> </a:t>
            </a:r>
            <a:r>
              <a:rPr lang="en-US" sz="3600" dirty="0" err="1"/>
              <a:t>array_name</a:t>
            </a:r>
            <a:r>
              <a:rPr lang="en-US" sz="3600" dirty="0"/>
              <a:t>[</a:t>
            </a:r>
            <a:r>
              <a:rPr lang="en-US" sz="3600" dirty="0" err="1"/>
              <a:t>array_size</a:t>
            </a:r>
            <a:r>
              <a:rPr lang="en-US" sz="3600" dirty="0"/>
              <a:t>]; </a:t>
            </a:r>
          </a:p>
          <a:p>
            <a:pPr marL="45720" indent="0">
              <a:buNone/>
            </a:pPr>
            <a:r>
              <a:rPr lang="en-US" sz="3600" dirty="0"/>
              <a:t>int marks[5];  </a:t>
            </a:r>
          </a:p>
          <a:p>
            <a:pPr marL="45720" indent="0">
              <a:buNone/>
            </a:pPr>
            <a:endParaRPr lang="en-US" sz="4400" dirty="0"/>
          </a:p>
        </p:txBody>
      </p:sp>
    </p:spTree>
    <p:extLst>
      <p:ext uri="{BB962C8B-B14F-4D97-AF65-F5344CB8AC3E}">
        <p14:creationId xmlns:p14="http://schemas.microsoft.com/office/powerpoint/2010/main" val="148166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dirty="0"/>
              <a:t>Initialization of C Array</a:t>
            </a:r>
          </a:p>
        </p:txBody>
      </p:sp>
      <p:sp>
        <p:nvSpPr>
          <p:cNvPr id="2" name="Content Placeholder 1"/>
          <p:cNvSpPr>
            <a:spLocks noGrp="1"/>
          </p:cNvSpPr>
          <p:nvPr>
            <p:ph idx="1"/>
          </p:nvPr>
        </p:nvSpPr>
        <p:spPr>
          <a:xfrm>
            <a:off x="74611" y="715962"/>
            <a:ext cx="12114213" cy="6142038"/>
          </a:xfrm>
        </p:spPr>
        <p:txBody>
          <a:bodyPr>
            <a:normAutofit/>
          </a:bodyPr>
          <a:lstStyle/>
          <a:p>
            <a:pPr marL="45720" indent="0">
              <a:buNone/>
            </a:pPr>
            <a:r>
              <a:rPr lang="en-US" sz="3200" dirty="0"/>
              <a:t> marks[0]=80;//initialization of array  </a:t>
            </a:r>
          </a:p>
          <a:p>
            <a:pPr marL="45720" indent="0">
              <a:buNone/>
            </a:pPr>
            <a:r>
              <a:rPr lang="en-US" sz="3200" dirty="0"/>
              <a:t> marks[1]=60;  </a:t>
            </a:r>
          </a:p>
          <a:p>
            <a:pPr marL="45720" indent="0">
              <a:buNone/>
            </a:pPr>
            <a:r>
              <a:rPr lang="en-US" sz="3200" dirty="0"/>
              <a:t> marks[2]=70;  </a:t>
            </a:r>
          </a:p>
          <a:p>
            <a:pPr marL="45720" indent="0">
              <a:buNone/>
            </a:pPr>
            <a:r>
              <a:rPr lang="en-US" sz="3200" dirty="0"/>
              <a:t> marks[3]=85;  </a:t>
            </a:r>
          </a:p>
          <a:p>
            <a:pPr marL="45720" indent="0">
              <a:buNone/>
            </a:pPr>
            <a:r>
              <a:rPr lang="en-US" sz="3200" dirty="0"/>
              <a:t> marks[4]=75; </a:t>
            </a:r>
          </a:p>
          <a:p>
            <a:pPr marL="45720" indent="0">
              <a:buNone/>
            </a:pPr>
            <a:endParaRPr lang="en-US" sz="3200" dirty="0"/>
          </a:p>
        </p:txBody>
      </p:sp>
      <p:pic>
        <p:nvPicPr>
          <p:cNvPr id="5" name="Picture 4">
            <a:extLst>
              <a:ext uri="{FF2B5EF4-FFF2-40B4-BE49-F238E27FC236}">
                <a16:creationId xmlns="" xmlns:a16="http://schemas.microsoft.com/office/drawing/2014/main" id="{D075F865-9554-4A6B-B3B0-219236FCD77B}"/>
              </a:ext>
            </a:extLst>
          </p:cNvPr>
          <p:cNvPicPr>
            <a:picLocks noChangeAspect="1"/>
          </p:cNvPicPr>
          <p:nvPr/>
        </p:nvPicPr>
        <p:blipFill>
          <a:blip r:embed="rId3"/>
          <a:stretch>
            <a:fillRect/>
          </a:stretch>
        </p:blipFill>
        <p:spPr>
          <a:xfrm>
            <a:off x="531812" y="4114800"/>
            <a:ext cx="7630828" cy="2027238"/>
          </a:xfrm>
          <a:prstGeom prst="rect">
            <a:avLst/>
          </a:prstGeom>
        </p:spPr>
      </p:pic>
    </p:spTree>
    <p:extLst>
      <p:ext uri="{BB962C8B-B14F-4D97-AF65-F5344CB8AC3E}">
        <p14:creationId xmlns:p14="http://schemas.microsoft.com/office/powerpoint/2010/main" val="244315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74611" y="0"/>
            <a:ext cx="12114213" cy="6858000"/>
          </a:xfrm>
        </p:spPr>
        <p:txBody>
          <a:bodyPr>
            <a:normAutofit fontScale="85000" lnSpcReduction="20000"/>
          </a:bodyPr>
          <a:lstStyle/>
          <a:p>
            <a:pPr marL="45720" indent="0">
              <a:buNone/>
            </a:pPr>
            <a:r>
              <a:rPr lang="en-US" sz="3200" dirty="0"/>
              <a:t>#include&lt;stdio.h&gt;  </a:t>
            </a:r>
          </a:p>
          <a:p>
            <a:pPr marL="45720" indent="0">
              <a:buNone/>
            </a:pPr>
            <a:r>
              <a:rPr lang="en-US" sz="3200" dirty="0"/>
              <a:t>int main(){      </a:t>
            </a:r>
          </a:p>
          <a:p>
            <a:pPr marL="45720" indent="0">
              <a:buNone/>
            </a:pPr>
            <a:r>
              <a:rPr lang="en-US" sz="3200" dirty="0"/>
              <a:t>int </a:t>
            </a:r>
            <a:r>
              <a:rPr lang="en-US" sz="3200" dirty="0" err="1"/>
              <a:t>i</a:t>
            </a:r>
            <a:r>
              <a:rPr lang="en-US" sz="3200" dirty="0"/>
              <a:t>=0;    </a:t>
            </a:r>
          </a:p>
          <a:p>
            <a:pPr marL="45720" indent="0">
              <a:buNone/>
            </a:pPr>
            <a:r>
              <a:rPr lang="en-US" sz="3200" dirty="0"/>
              <a:t>int marks[5];//declaration of array       </a:t>
            </a:r>
          </a:p>
          <a:p>
            <a:pPr marL="45720" indent="0">
              <a:buNone/>
            </a:pPr>
            <a:r>
              <a:rPr lang="en-US" sz="3200" dirty="0"/>
              <a:t>marks[0]=80;//initialization of array    </a:t>
            </a:r>
          </a:p>
          <a:p>
            <a:pPr marL="45720" indent="0">
              <a:buNone/>
            </a:pPr>
            <a:r>
              <a:rPr lang="en-US" sz="3200" dirty="0"/>
              <a:t>marks[1]=60;    </a:t>
            </a:r>
          </a:p>
          <a:p>
            <a:pPr marL="45720" indent="0">
              <a:buNone/>
            </a:pPr>
            <a:r>
              <a:rPr lang="en-US" sz="3200" dirty="0"/>
              <a:t>marks[2]=70;    </a:t>
            </a:r>
          </a:p>
          <a:p>
            <a:pPr marL="45720" indent="0">
              <a:buNone/>
            </a:pPr>
            <a:r>
              <a:rPr lang="en-US" sz="3200" dirty="0"/>
              <a:t>marks[3]=85;    </a:t>
            </a:r>
          </a:p>
          <a:p>
            <a:pPr marL="45720" indent="0">
              <a:buNone/>
            </a:pPr>
            <a:r>
              <a:rPr lang="en-US" sz="3200" dirty="0"/>
              <a:t>marks[4]=75;      </a:t>
            </a:r>
          </a:p>
          <a:p>
            <a:pPr marL="45720" indent="0">
              <a:buNone/>
            </a:pPr>
            <a:r>
              <a:rPr lang="en-US" sz="3200" dirty="0"/>
              <a:t>for(</a:t>
            </a:r>
            <a:r>
              <a:rPr lang="en-US" sz="3200" dirty="0" err="1"/>
              <a:t>i</a:t>
            </a:r>
            <a:r>
              <a:rPr lang="en-US" sz="3200" dirty="0"/>
              <a:t>=0;i&lt;5;i++){      </a:t>
            </a:r>
          </a:p>
          <a:p>
            <a:pPr marL="45720" indent="0">
              <a:buNone/>
            </a:pPr>
            <a:r>
              <a:rPr lang="en-US" sz="3200" dirty="0" err="1"/>
              <a:t>printf</a:t>
            </a:r>
            <a:r>
              <a:rPr lang="en-US" sz="3200" dirty="0"/>
              <a:t>("%d \</a:t>
            </a:r>
            <a:r>
              <a:rPr lang="en-US" sz="3200" dirty="0" err="1"/>
              <a:t>n",marks</a:t>
            </a:r>
            <a:r>
              <a:rPr lang="en-US" sz="3200" dirty="0"/>
              <a:t>[</a:t>
            </a:r>
            <a:r>
              <a:rPr lang="en-US" sz="3200" dirty="0" err="1"/>
              <a:t>i</a:t>
            </a:r>
            <a:r>
              <a:rPr lang="en-US" sz="3200" dirty="0"/>
              <a:t>]);    </a:t>
            </a:r>
          </a:p>
          <a:p>
            <a:pPr marL="45720" indent="0">
              <a:buNone/>
            </a:pPr>
            <a:r>
              <a:rPr lang="en-US" sz="3200" dirty="0"/>
              <a:t>}    </a:t>
            </a:r>
          </a:p>
          <a:p>
            <a:pPr marL="45720" indent="0">
              <a:buNone/>
            </a:pPr>
            <a:r>
              <a:rPr lang="en-US" sz="3200" dirty="0"/>
              <a:t>} </a:t>
            </a:r>
          </a:p>
        </p:txBody>
      </p:sp>
    </p:spTree>
    <p:extLst>
      <p:ext uri="{BB962C8B-B14F-4D97-AF65-F5344CB8AC3E}">
        <p14:creationId xmlns:p14="http://schemas.microsoft.com/office/powerpoint/2010/main" val="31096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lstStyle/>
          <a:p>
            <a:pPr algn="ctr"/>
            <a:r>
              <a:rPr lang="en-US" dirty="0"/>
              <a:t>Declaration with Initialization</a:t>
            </a:r>
          </a:p>
        </p:txBody>
      </p:sp>
      <p:sp>
        <p:nvSpPr>
          <p:cNvPr id="2" name="Content Placeholder 1"/>
          <p:cNvSpPr>
            <a:spLocks noGrp="1"/>
          </p:cNvSpPr>
          <p:nvPr>
            <p:ph idx="1"/>
          </p:nvPr>
        </p:nvSpPr>
        <p:spPr>
          <a:xfrm>
            <a:off x="74611" y="715962"/>
            <a:ext cx="12114213" cy="6142038"/>
          </a:xfrm>
        </p:spPr>
        <p:txBody>
          <a:bodyPr>
            <a:normAutofit/>
          </a:bodyPr>
          <a:lstStyle/>
          <a:p>
            <a:pPr>
              <a:buFont typeface="Wingdings" panose="05000000000000000000" pitchFamily="2" charset="2"/>
              <a:buChar char="Ø"/>
            </a:pPr>
            <a:r>
              <a:rPr lang="en-US" sz="3600" dirty="0"/>
              <a:t>int marks[5]={20,30,40,50,60};</a:t>
            </a:r>
          </a:p>
          <a:p>
            <a:pPr>
              <a:buFont typeface="Wingdings" panose="05000000000000000000" pitchFamily="2" charset="2"/>
              <a:buChar char="Ø"/>
            </a:pPr>
            <a:r>
              <a:rPr lang="en-US" sz="3600" dirty="0"/>
              <a:t>In some case, there is no requirement to define the size</a:t>
            </a:r>
          </a:p>
          <a:p>
            <a:pPr>
              <a:buFont typeface="Wingdings" panose="05000000000000000000" pitchFamily="2" charset="2"/>
              <a:buChar char="Ø"/>
            </a:pPr>
            <a:r>
              <a:rPr lang="en-US" sz="3600" dirty="0"/>
              <a:t> int marks[]={20,30,40,50,60}; </a:t>
            </a:r>
          </a:p>
        </p:txBody>
      </p:sp>
    </p:spTree>
    <p:extLst>
      <p:ext uri="{BB962C8B-B14F-4D97-AF65-F5344CB8AC3E}">
        <p14:creationId xmlns:p14="http://schemas.microsoft.com/office/powerpoint/2010/main" val="412281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 two dimension arrays</a:t>
            </a:r>
          </a:p>
        </p:txBody>
      </p:sp>
      <p:sp>
        <p:nvSpPr>
          <p:cNvPr id="5" name="Subtitle 4"/>
          <p:cNvSpPr>
            <a:spLocks noGrp="1"/>
          </p:cNvSpPr>
          <p:nvPr>
            <p:ph type="subTitle" idx="1"/>
          </p:nvPr>
        </p:nvSpPr>
        <p:spPr/>
        <p:txBody>
          <a:bodyPr/>
          <a:lstStyle/>
          <a:p>
            <a:r>
              <a:rPr lang="en-US" dirty="0"/>
              <a:t>CAP770| </a:t>
            </a:r>
            <a:r>
              <a:rPr lang="en-US" dirty="0" err="1"/>
              <a:t>Ms</a:t>
            </a:r>
            <a:r>
              <a:rPr lang="en-US" dirty="0"/>
              <a:t> </a:t>
            </a:r>
            <a:r>
              <a:rPr lang="en-US" dirty="0" err="1"/>
              <a:t>Deepika</a:t>
            </a:r>
            <a:r>
              <a:rPr lang="en-US" dirty="0"/>
              <a:t> | Programming Domain</a:t>
            </a:r>
          </a:p>
        </p:txBody>
      </p:sp>
    </p:spTree>
    <p:extLst>
      <p:ext uri="{BB962C8B-B14F-4D97-AF65-F5344CB8AC3E}">
        <p14:creationId xmlns:p14="http://schemas.microsoft.com/office/powerpoint/2010/main" val="205355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2025</TotalTime>
  <Words>1046</Words>
  <Application>Microsoft Macintosh PowerPoint</Application>
  <PresentationFormat>Custom</PresentationFormat>
  <Paragraphs>228</Paragraphs>
  <Slides>26</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Century Gothic</vt:lpstr>
      <vt:lpstr>Mangal</vt:lpstr>
      <vt:lpstr>Times</vt:lpstr>
      <vt:lpstr>Wingdings</vt:lpstr>
      <vt:lpstr>Arial</vt:lpstr>
      <vt:lpstr>World country report presentation</vt:lpstr>
      <vt:lpstr>UNIT 1:  single dimension arrays</vt:lpstr>
      <vt:lpstr>arrays</vt:lpstr>
      <vt:lpstr>Properties of Array</vt:lpstr>
      <vt:lpstr>Advantages of arrays</vt:lpstr>
      <vt:lpstr>Declaration of C Array</vt:lpstr>
      <vt:lpstr>Initialization of C Array</vt:lpstr>
      <vt:lpstr>PowerPoint Presentation</vt:lpstr>
      <vt:lpstr>Declaration with Initialization</vt:lpstr>
      <vt:lpstr> two dimension arrays</vt:lpstr>
      <vt:lpstr>PowerPoint Presentation</vt:lpstr>
      <vt:lpstr>Declaration </vt:lpstr>
      <vt:lpstr>Initializing Two – Dimensional Arrays:</vt:lpstr>
      <vt:lpstr>PowerPoint Presentation</vt:lpstr>
      <vt:lpstr>  operations on arrays</vt:lpstr>
      <vt:lpstr>Searching an element in array</vt:lpstr>
      <vt:lpstr>Inserting an element in array</vt:lpstr>
      <vt:lpstr>Inserting an element in array</vt:lpstr>
      <vt:lpstr>Deleting an element in array</vt:lpstr>
      <vt:lpstr>Merging tw0 arrays</vt:lpstr>
      <vt:lpstr>concatenating tw0 arrays</vt:lpstr>
      <vt:lpstr>  APPLICATIONS OF arrays</vt:lpstr>
      <vt:lpstr>PowerPoint Presentation</vt:lpstr>
      <vt:lpstr>PowerPoint Presentation</vt:lpstr>
      <vt:lpstr> REAL LIFE APPLICATIONS OF arrays</vt:lpstr>
      <vt:lpstr>PowerPoint Presentation</vt:lpstr>
      <vt:lpstr>Binary search tree</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Microsoft Office User</cp:lastModifiedBy>
  <cp:revision>31</cp:revision>
  <dcterms:created xsi:type="dcterms:W3CDTF">2022-01-12T07:04:17Z</dcterms:created>
  <dcterms:modified xsi:type="dcterms:W3CDTF">2023-02-06T16:33:48Z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