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90" autoAdjust="0"/>
    <p:restoredTop sz="94660"/>
  </p:normalViewPr>
  <p:slideViewPr>
    <p:cSldViewPr snapToGrid="0">
      <p:cViewPr varScale="1">
        <p:scale>
          <a:sx n="129" d="100"/>
          <a:sy n="129" d="100"/>
        </p:scale>
        <p:origin x="4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14BFA-91E1-42C0-B683-DCA60E8A1360}" type="datetimeFigureOut">
              <a:rPr lang="en-IN" smtClean="0"/>
              <a:t>02/02/23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126450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14BFA-91E1-42C0-B683-DCA60E8A1360}" type="datetimeFigureOut">
              <a:rPr lang="en-IN" smtClean="0"/>
              <a:t>02/02/23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243295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14BFA-91E1-42C0-B683-DCA60E8A1360}" type="datetimeFigureOut">
              <a:rPr lang="en-IN" smtClean="0"/>
              <a:t>02/02/23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327783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14BFA-91E1-42C0-B683-DCA60E8A1360}" type="datetimeFigureOut">
              <a:rPr lang="en-IN" smtClean="0"/>
              <a:t>02/02/23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331078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14BFA-91E1-42C0-B683-DCA60E8A1360}" type="datetimeFigureOut">
              <a:rPr lang="en-IN" smtClean="0"/>
              <a:t>02/02/23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74976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114BFA-91E1-42C0-B683-DCA60E8A1360}" type="datetimeFigureOut">
              <a:rPr lang="en-IN" smtClean="0"/>
              <a:t>02/02/23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68741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A114BFA-91E1-42C0-B683-DCA60E8A1360}" type="datetimeFigureOut">
              <a:rPr lang="en-IN" smtClean="0"/>
              <a:t>02/02/23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331065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A114BFA-91E1-42C0-B683-DCA60E8A1360}" type="datetimeFigureOut">
              <a:rPr lang="en-IN" smtClean="0"/>
              <a:t>02/02/23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93925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114BFA-91E1-42C0-B683-DCA60E8A1360}" type="datetimeFigureOut">
              <a:rPr lang="en-IN" smtClean="0"/>
              <a:t>02/02/23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253484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A114BFA-91E1-42C0-B683-DCA60E8A1360}" type="datetimeFigureOut">
              <a:rPr lang="en-IN" smtClean="0"/>
              <a:t>02/02/23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105790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A114BFA-91E1-42C0-B683-DCA60E8A1360}" type="datetimeFigureOut">
              <a:rPr lang="en-IN" smtClean="0"/>
              <a:t>02/02/23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C0E371A0-4C68-4396-BFF2-6153BF0E51D4}" type="slidenum">
              <a:rPr lang="en-IN" smtClean="0"/>
              <a:t>‹#›</a:t>
            </a:fld>
            <a:endParaRPr lang="en-IN"/>
          </a:p>
        </p:txBody>
      </p:sp>
    </p:spTree>
    <p:extLst>
      <p:ext uri="{BB962C8B-B14F-4D97-AF65-F5344CB8AC3E}">
        <p14:creationId xmlns:p14="http://schemas.microsoft.com/office/powerpoint/2010/main" val="38841824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A114BFA-91E1-42C0-B683-DCA60E8A1360}" type="datetimeFigureOut">
              <a:rPr lang="en-IN" smtClean="0"/>
              <a:t>02/02/23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0E371A0-4C68-4396-BFF2-6153BF0E51D4}" type="slidenum">
              <a:rPr lang="en-IN" smtClean="0"/>
              <a:t>‹#›</a:t>
            </a:fld>
            <a:endParaRPr lang="en-IN"/>
          </a:p>
        </p:txBody>
      </p:sp>
    </p:spTree>
    <p:extLst>
      <p:ext uri="{BB962C8B-B14F-4D97-AF65-F5344CB8AC3E}">
        <p14:creationId xmlns:p14="http://schemas.microsoft.com/office/powerpoint/2010/main" val="29517439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4765F-DC71-1E4E-2FE5-389C4A9B69C8}"/>
              </a:ext>
            </a:extLst>
          </p:cNvPr>
          <p:cNvSpPr>
            <a:spLocks noGrp="1"/>
          </p:cNvSpPr>
          <p:nvPr>
            <p:ph type="ctrTitle"/>
          </p:nvPr>
        </p:nvSpPr>
        <p:spPr/>
        <p:txBody>
          <a:bodyPr/>
          <a:lstStyle/>
          <a:p>
            <a:r>
              <a:rPr lang="en-IN" dirty="0" smtClean="0"/>
              <a:t>INTRODUCTON</a:t>
            </a:r>
            <a:endParaRPr lang="en-IN" dirty="0"/>
          </a:p>
        </p:txBody>
      </p:sp>
      <p:sp>
        <p:nvSpPr>
          <p:cNvPr id="3" name="Subtitle 2">
            <a:extLst>
              <a:ext uri="{FF2B5EF4-FFF2-40B4-BE49-F238E27FC236}">
                <a16:creationId xmlns:a16="http://schemas.microsoft.com/office/drawing/2014/main" xmlns="" id="{FCA686B2-5508-DE5C-5424-862F67F10A4C}"/>
              </a:ext>
            </a:extLst>
          </p:cNvPr>
          <p:cNvSpPr>
            <a:spLocks noGrp="1"/>
          </p:cNvSpPr>
          <p:nvPr>
            <p:ph type="subTitle" idx="1"/>
          </p:nvPr>
        </p:nvSpPr>
        <p:spPr/>
        <p:txBody>
          <a:bodyPr>
            <a:normAutofit/>
          </a:bodyPr>
          <a:lstStyle/>
          <a:p>
            <a:r>
              <a:rPr lang="en-US" dirty="0" err="1"/>
              <a:t>Ms</a:t>
            </a:r>
            <a:r>
              <a:rPr lang="en-US" dirty="0"/>
              <a:t> </a:t>
            </a:r>
            <a:r>
              <a:rPr lang="en-US" dirty="0" err="1"/>
              <a:t>Deepika</a:t>
            </a:r>
            <a:r>
              <a:rPr lang="en-US" dirty="0"/>
              <a:t> </a:t>
            </a:r>
            <a:endParaRPr lang="en-US" dirty="0" smtClean="0"/>
          </a:p>
          <a:p>
            <a:r>
              <a:rPr lang="en-IN" dirty="0" smtClean="0"/>
              <a:t>Assistant </a:t>
            </a:r>
            <a:r>
              <a:rPr lang="en-IN" dirty="0"/>
              <a:t>Professor</a:t>
            </a:r>
          </a:p>
          <a:p>
            <a:endParaRPr lang="en-IN" dirty="0"/>
          </a:p>
          <a:p>
            <a:endParaRPr lang="en-IN" dirty="0"/>
          </a:p>
        </p:txBody>
      </p:sp>
    </p:spTree>
    <p:extLst>
      <p:ext uri="{BB962C8B-B14F-4D97-AF65-F5344CB8AC3E}">
        <p14:creationId xmlns:p14="http://schemas.microsoft.com/office/powerpoint/2010/main" val="869011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a:t>
            </a:r>
            <a:endParaRPr lang="en-US" dirty="0"/>
          </a:p>
        </p:txBody>
      </p:sp>
      <p:sp>
        <p:nvSpPr>
          <p:cNvPr id="3" name="Content Placeholder 2"/>
          <p:cNvSpPr>
            <a:spLocks noGrp="1"/>
          </p:cNvSpPr>
          <p:nvPr>
            <p:ph idx="1"/>
          </p:nvPr>
        </p:nvSpPr>
        <p:spPr/>
        <p:txBody>
          <a:bodyPr>
            <a:normAutofit/>
          </a:bodyPr>
          <a:lstStyle/>
          <a:p>
            <a:r>
              <a:rPr lang="en-US" sz="3200" dirty="0">
                <a:latin typeface="Times" charset="0"/>
                <a:ea typeface="Times" charset="0"/>
                <a:cs typeface="Times" charset="0"/>
              </a:rPr>
              <a:t>Can you just imagine that your friends on Facebook, friends of friends, mutual friends they all can be represented easily by Graph</a:t>
            </a:r>
            <a:r>
              <a:rPr lang="en-US" sz="3200" dirty="0" smtClean="0">
                <a:latin typeface="Times" charset="0"/>
                <a:ea typeface="Times" charset="0"/>
                <a:cs typeface="Times" charset="0"/>
              </a:rPr>
              <a:t>?</a:t>
            </a:r>
          </a:p>
          <a:p>
            <a:r>
              <a:rPr lang="en-US" sz="3200" dirty="0" smtClean="0">
                <a:latin typeface="Times" charset="0"/>
                <a:ea typeface="Times" charset="0"/>
                <a:cs typeface="Times" charset="0"/>
              </a:rPr>
              <a:t> </a:t>
            </a:r>
            <a:r>
              <a:rPr lang="en-US" sz="3200" dirty="0">
                <a:latin typeface="Times" charset="0"/>
                <a:ea typeface="Times" charset="0"/>
                <a:cs typeface="Times" charset="0"/>
              </a:rPr>
              <a:t>Relax….sit for a couple of moments and think again…you can apply a graph to represent friends’ connections on Facebook.</a:t>
            </a:r>
          </a:p>
        </p:txBody>
      </p:sp>
    </p:spTree>
    <p:extLst>
      <p:ext uri="{BB962C8B-B14F-4D97-AF65-F5344CB8AC3E}">
        <p14:creationId xmlns:p14="http://schemas.microsoft.com/office/powerpoint/2010/main" val="1431807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OF CARDS</a:t>
            </a:r>
            <a:endParaRPr lang="en-US" dirty="0"/>
          </a:p>
        </p:txBody>
      </p:sp>
      <p:sp>
        <p:nvSpPr>
          <p:cNvPr id="3" name="Content Placeholder 2"/>
          <p:cNvSpPr>
            <a:spLocks noGrp="1"/>
          </p:cNvSpPr>
          <p:nvPr>
            <p:ph idx="1"/>
          </p:nvPr>
        </p:nvSpPr>
        <p:spPr/>
        <p:txBody>
          <a:bodyPr>
            <a:normAutofit/>
          </a:bodyPr>
          <a:lstStyle/>
          <a:p>
            <a:r>
              <a:rPr lang="en-US" sz="3200" dirty="0">
                <a:latin typeface="Times" charset="0"/>
                <a:ea typeface="Times" charset="0"/>
                <a:cs typeface="Times" charset="0"/>
              </a:rPr>
              <a:t>If you need to keep a deck of cards and arrange it properly how would you do that? </a:t>
            </a:r>
            <a:endParaRPr lang="en-US" sz="3200" dirty="0" smtClean="0">
              <a:latin typeface="Times" charset="0"/>
              <a:ea typeface="Times" charset="0"/>
              <a:cs typeface="Times" charset="0"/>
            </a:endParaRPr>
          </a:p>
          <a:p>
            <a:r>
              <a:rPr lang="en-US" sz="3200" dirty="0" smtClean="0">
                <a:latin typeface="Times" charset="0"/>
                <a:ea typeface="Times" charset="0"/>
                <a:cs typeface="Times" charset="0"/>
              </a:rPr>
              <a:t>You </a:t>
            </a:r>
            <a:r>
              <a:rPr lang="en-US" sz="3200" dirty="0">
                <a:latin typeface="Times" charset="0"/>
                <a:ea typeface="Times" charset="0"/>
                <a:cs typeface="Times" charset="0"/>
              </a:rPr>
              <a:t>will throw it randomly or you will arrange the cards one over another and from a proper deck. </a:t>
            </a:r>
            <a:endParaRPr lang="en-US" sz="3200" dirty="0" smtClean="0">
              <a:latin typeface="Times" charset="0"/>
              <a:ea typeface="Times" charset="0"/>
              <a:cs typeface="Times" charset="0"/>
            </a:endParaRPr>
          </a:p>
          <a:p>
            <a:r>
              <a:rPr lang="en-US" sz="3200" dirty="0" smtClean="0">
                <a:latin typeface="Times" charset="0"/>
                <a:ea typeface="Times" charset="0"/>
                <a:cs typeface="Times" charset="0"/>
              </a:rPr>
              <a:t>You </a:t>
            </a:r>
            <a:r>
              <a:rPr lang="en-US" sz="3200" dirty="0">
                <a:latin typeface="Times" charset="0"/>
                <a:ea typeface="Times" charset="0"/>
                <a:cs typeface="Times" charset="0"/>
              </a:rPr>
              <a:t>can use Stack here to make a proper arrangement of cards one over another.</a:t>
            </a:r>
          </a:p>
        </p:txBody>
      </p:sp>
    </p:spTree>
    <p:extLst>
      <p:ext uri="{BB962C8B-B14F-4D97-AF65-F5344CB8AC3E}">
        <p14:creationId xmlns:p14="http://schemas.microsoft.com/office/powerpoint/2010/main" val="4130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normAutofit/>
          </a:bodyPr>
          <a:lstStyle/>
          <a:p>
            <a:r>
              <a:rPr lang="en-US" sz="3200" dirty="0">
                <a:latin typeface="Times" charset="0"/>
                <a:ea typeface="Times" charset="0"/>
                <a:cs typeface="Times" charset="0"/>
              </a:rPr>
              <a:t>If you need to search for a word in the dictionary, what would be your </a:t>
            </a:r>
            <a:r>
              <a:rPr lang="en-US" sz="3200" dirty="0" smtClean="0">
                <a:latin typeface="Times" charset="0"/>
                <a:ea typeface="Times" charset="0"/>
                <a:cs typeface="Times" charset="0"/>
              </a:rPr>
              <a:t>approach?</a:t>
            </a:r>
          </a:p>
          <a:p>
            <a:r>
              <a:rPr lang="en-US" sz="3200" dirty="0" smtClean="0">
                <a:latin typeface="Times" charset="0"/>
                <a:ea typeface="Times" charset="0"/>
                <a:cs typeface="Times" charset="0"/>
              </a:rPr>
              <a:t>Do </a:t>
            </a:r>
            <a:r>
              <a:rPr lang="en-US" sz="3200" dirty="0">
                <a:latin typeface="Times" charset="0"/>
                <a:ea typeface="Times" charset="0"/>
                <a:cs typeface="Times" charset="0"/>
              </a:rPr>
              <a:t>you go page by page or do you open some page and if the word is not found you open a page prior to/later to one opened depending upon the order of words to the current page (Binary Search)</a:t>
            </a:r>
          </a:p>
        </p:txBody>
      </p:sp>
    </p:spTree>
    <p:extLst>
      <p:ext uri="{BB962C8B-B14F-4D97-AF65-F5344CB8AC3E}">
        <p14:creationId xmlns:p14="http://schemas.microsoft.com/office/powerpoint/2010/main" val="161033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NUTSHELL WHY WE NEED DS</a:t>
            </a:r>
            <a:endParaRPr lang="en-US" dirty="0"/>
          </a:p>
        </p:txBody>
      </p:sp>
      <p:sp>
        <p:nvSpPr>
          <p:cNvPr id="3" name="Content Placeholder 2"/>
          <p:cNvSpPr>
            <a:spLocks noGrp="1"/>
          </p:cNvSpPr>
          <p:nvPr>
            <p:ph idx="1"/>
          </p:nvPr>
        </p:nvSpPr>
        <p:spPr/>
        <p:txBody>
          <a:bodyPr>
            <a:normAutofit/>
          </a:bodyPr>
          <a:lstStyle/>
          <a:p>
            <a:r>
              <a:rPr lang="en-US" sz="3200" dirty="0">
                <a:latin typeface="Times" charset="0"/>
                <a:ea typeface="Times" charset="0"/>
                <a:cs typeface="Times" charset="0"/>
              </a:rPr>
              <a:t>Arranging data in a specific structure is really helpful in saving a lot of time and it becomes easier to manipulate or use </a:t>
            </a:r>
            <a:r>
              <a:rPr lang="en-US" sz="3200" dirty="0" smtClean="0">
                <a:latin typeface="Times" charset="0"/>
                <a:ea typeface="Times" charset="0"/>
                <a:cs typeface="Times" charset="0"/>
              </a:rPr>
              <a:t>them.</a:t>
            </a:r>
          </a:p>
          <a:p>
            <a:r>
              <a:rPr lang="en-US" sz="3200" dirty="0" smtClean="0">
                <a:latin typeface="Times" charset="0"/>
                <a:ea typeface="Times" charset="0"/>
                <a:cs typeface="Times" charset="0"/>
              </a:rPr>
              <a:t>The </a:t>
            </a:r>
            <a:r>
              <a:rPr lang="en-US" sz="3200" dirty="0">
                <a:latin typeface="Times" charset="0"/>
                <a:ea typeface="Times" charset="0"/>
                <a:cs typeface="Times" charset="0"/>
              </a:rPr>
              <a:t>same goes for the algorithm…we all want to save our time, energy and resources. </a:t>
            </a:r>
            <a:endParaRPr lang="en-US" sz="3200" dirty="0" smtClean="0">
              <a:latin typeface="Times" charset="0"/>
              <a:ea typeface="Times" charset="0"/>
              <a:cs typeface="Times" charset="0"/>
            </a:endParaRPr>
          </a:p>
          <a:p>
            <a:r>
              <a:rPr lang="en-US" sz="3200" dirty="0" smtClean="0">
                <a:latin typeface="Times" charset="0"/>
                <a:ea typeface="Times" charset="0"/>
                <a:cs typeface="Times" charset="0"/>
              </a:rPr>
              <a:t>We </a:t>
            </a:r>
            <a:r>
              <a:rPr lang="en-US" sz="3200" dirty="0">
                <a:latin typeface="Times" charset="0"/>
                <a:ea typeface="Times" charset="0"/>
                <a:cs typeface="Times" charset="0"/>
              </a:rPr>
              <a:t>all want to choose the best approach to solve the problems in our daily life. </a:t>
            </a:r>
          </a:p>
        </p:txBody>
      </p:sp>
    </p:spTree>
    <p:extLst>
      <p:ext uri="{BB962C8B-B14F-4D97-AF65-F5344CB8AC3E}">
        <p14:creationId xmlns:p14="http://schemas.microsoft.com/office/powerpoint/2010/main" val="158907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DS</a:t>
            </a:r>
            <a:endParaRPr lang="en-US" dirty="0"/>
          </a:p>
        </p:txBody>
      </p:sp>
      <p:sp>
        <p:nvSpPr>
          <p:cNvPr id="3" name="Content Placeholder 2"/>
          <p:cNvSpPr>
            <a:spLocks noGrp="1"/>
          </p:cNvSpPr>
          <p:nvPr>
            <p:ph idx="1"/>
          </p:nvPr>
        </p:nvSpPr>
        <p:spPr/>
        <p:txBody>
          <a:bodyPr>
            <a:normAutofit/>
          </a:bodyPr>
          <a:lstStyle/>
          <a:p>
            <a:r>
              <a:rPr lang="en-US" sz="3200" dirty="0">
                <a:latin typeface="Times" charset="0"/>
                <a:ea typeface="Times" charset="0"/>
                <a:cs typeface="Times" charset="0"/>
              </a:rPr>
              <a:t>A data structure is a storage that is used to store and organize data</a:t>
            </a:r>
            <a:r>
              <a:rPr lang="en-US" sz="3200" dirty="0" smtClean="0">
                <a:latin typeface="Times" charset="0"/>
                <a:ea typeface="Times" charset="0"/>
                <a:cs typeface="Times" charset="0"/>
              </a:rPr>
              <a:t>.</a:t>
            </a:r>
          </a:p>
          <a:p>
            <a:r>
              <a:rPr lang="en-US" sz="3200" dirty="0" smtClean="0">
                <a:latin typeface="Times" charset="0"/>
                <a:ea typeface="Times" charset="0"/>
                <a:cs typeface="Times" charset="0"/>
              </a:rPr>
              <a:t> </a:t>
            </a:r>
            <a:r>
              <a:rPr lang="en-US" sz="3200" dirty="0">
                <a:latin typeface="Times" charset="0"/>
                <a:ea typeface="Times" charset="0"/>
                <a:cs typeface="Times" charset="0"/>
              </a:rPr>
              <a:t>It is a way of arranging data on a computer so that it can be accessed and updated efficiently</a:t>
            </a:r>
            <a:r>
              <a:rPr lang="en-US" sz="3200" dirty="0" smtClean="0">
                <a:latin typeface="Times" charset="0"/>
                <a:ea typeface="Times" charset="0"/>
                <a:cs typeface="Times" charset="0"/>
              </a:rPr>
              <a:t>.</a:t>
            </a:r>
          </a:p>
          <a:p>
            <a:r>
              <a:rPr lang="en-US" sz="2800" i="1" dirty="0"/>
              <a:t>A data structure is not only used for organizing the data. It is also used for processing, retrieving, and storing data.</a:t>
            </a:r>
            <a:endParaRPr lang="en-US" sz="2800" i="1" dirty="0">
              <a:latin typeface="Times" charset="0"/>
              <a:ea typeface="Times" charset="0"/>
              <a:cs typeface="Times" charset="0"/>
            </a:endParaRPr>
          </a:p>
        </p:txBody>
      </p:sp>
    </p:spTree>
    <p:extLst>
      <p:ext uri="{BB962C8B-B14F-4D97-AF65-F5344CB8AC3E}">
        <p14:creationId xmlns:p14="http://schemas.microsoft.com/office/powerpoint/2010/main" val="1934567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CLASSIFICATION </a:t>
            </a:r>
            <a:endParaRPr lang="en-US" sz="2800" dirty="0"/>
          </a:p>
        </p:txBody>
      </p:sp>
      <p:pic>
        <p:nvPicPr>
          <p:cNvPr id="1026" name="Picture 2" descr="lassification of Data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7835" y="1343025"/>
            <a:ext cx="7616103" cy="438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1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C1105-848B-0DE3-67B4-6F5BA4E55978}"/>
              </a:ext>
            </a:extLst>
          </p:cNvPr>
          <p:cNvSpPr>
            <a:spLocks noGrp="1"/>
          </p:cNvSpPr>
          <p:nvPr>
            <p:ph type="title"/>
          </p:nvPr>
        </p:nvSpPr>
        <p:spPr>
          <a:xfrm>
            <a:off x="0" y="1123837"/>
            <a:ext cx="3409121" cy="4601183"/>
          </a:xfrm>
        </p:spPr>
        <p:txBody>
          <a:bodyPr>
            <a:normAutofit/>
          </a:bodyPr>
          <a:lstStyle/>
          <a:p>
            <a:r>
              <a:rPr lang="en-IN" sz="3200" dirty="0" smtClean="0">
                <a:solidFill>
                  <a:srgbClr val="273239"/>
                </a:solidFill>
                <a:latin typeface="urw-din"/>
              </a:rPr>
              <a:t>INTRODUCTION</a:t>
            </a:r>
            <a:endParaRPr lang="en-IN" sz="3200" dirty="0"/>
          </a:p>
        </p:txBody>
      </p:sp>
      <p:sp>
        <p:nvSpPr>
          <p:cNvPr id="3" name="Content Placeholder 2">
            <a:extLst>
              <a:ext uri="{FF2B5EF4-FFF2-40B4-BE49-F238E27FC236}">
                <a16:creationId xmlns:a16="http://schemas.microsoft.com/office/drawing/2014/main" xmlns="" id="{AB6AADC6-54B0-8C67-92B0-098A8A95AF69}"/>
              </a:ext>
            </a:extLst>
          </p:cNvPr>
          <p:cNvSpPr>
            <a:spLocks noGrp="1"/>
          </p:cNvSpPr>
          <p:nvPr>
            <p:ph idx="1"/>
          </p:nvPr>
        </p:nvSpPr>
        <p:spPr/>
        <p:txBody>
          <a:bodyPr>
            <a:normAutofit/>
          </a:bodyPr>
          <a:lstStyle/>
          <a:p>
            <a:pPr fontAlgn="base"/>
            <a:r>
              <a:rPr lang="en-US" sz="2800" dirty="0"/>
              <a:t>If you need to search your roll number in 20000 pages of PDF document (roll numbers are arranged in increasing order) how would you do that?</a:t>
            </a:r>
            <a:endParaRPr lang="en-US" sz="2800" dirty="0" smtClean="0"/>
          </a:p>
        </p:txBody>
      </p:sp>
    </p:spTree>
    <p:extLst>
      <p:ext uri="{BB962C8B-B14F-4D97-AF65-F5344CB8AC3E}">
        <p14:creationId xmlns:p14="http://schemas.microsoft.com/office/powerpoint/2010/main" val="3661414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C1105-848B-0DE3-67B4-6F5BA4E55978}"/>
              </a:ext>
            </a:extLst>
          </p:cNvPr>
          <p:cNvSpPr>
            <a:spLocks noGrp="1"/>
          </p:cNvSpPr>
          <p:nvPr>
            <p:ph type="title"/>
          </p:nvPr>
        </p:nvSpPr>
        <p:spPr>
          <a:xfrm>
            <a:off x="0" y="1123837"/>
            <a:ext cx="3409121" cy="4601183"/>
          </a:xfrm>
        </p:spPr>
        <p:txBody>
          <a:bodyPr>
            <a:normAutofit/>
          </a:bodyPr>
          <a:lstStyle/>
          <a:p>
            <a:r>
              <a:rPr lang="en-IN" sz="3200" dirty="0" smtClean="0">
                <a:solidFill>
                  <a:srgbClr val="273239"/>
                </a:solidFill>
                <a:latin typeface="urw-din"/>
              </a:rPr>
              <a:t>INTRODUCTION</a:t>
            </a:r>
            <a:endParaRPr lang="en-IN" sz="3200" dirty="0"/>
          </a:p>
        </p:txBody>
      </p:sp>
      <p:sp>
        <p:nvSpPr>
          <p:cNvPr id="3" name="Content Placeholder 2">
            <a:extLst>
              <a:ext uri="{FF2B5EF4-FFF2-40B4-BE49-F238E27FC236}">
                <a16:creationId xmlns:a16="http://schemas.microsoft.com/office/drawing/2014/main" xmlns="" id="{AB6AADC6-54B0-8C67-92B0-098A8A95AF69}"/>
              </a:ext>
            </a:extLst>
          </p:cNvPr>
          <p:cNvSpPr>
            <a:spLocks noGrp="1"/>
          </p:cNvSpPr>
          <p:nvPr>
            <p:ph idx="1"/>
          </p:nvPr>
        </p:nvSpPr>
        <p:spPr>
          <a:xfrm>
            <a:off x="3869268" y="864107"/>
            <a:ext cx="7315200" cy="5465255"/>
          </a:xfrm>
        </p:spPr>
        <p:txBody>
          <a:bodyPr>
            <a:noAutofit/>
          </a:bodyPr>
          <a:lstStyle/>
          <a:p>
            <a:r>
              <a:rPr lang="en-US" sz="2900" dirty="0">
                <a:latin typeface="Times" charset="0"/>
                <a:ea typeface="Times" charset="0"/>
                <a:cs typeface="Times" charset="0"/>
              </a:rPr>
              <a:t>If you will try to search it randomly or in a sequential manner it will take too much time. You might get frustrated after some time.</a:t>
            </a:r>
          </a:p>
          <a:p>
            <a:r>
              <a:rPr lang="en-US" sz="2900" dirty="0">
                <a:latin typeface="Times" charset="0"/>
                <a:ea typeface="Times" charset="0"/>
                <a:cs typeface="Times" charset="0"/>
              </a:rPr>
              <a:t>You can try another solution which is given below… </a:t>
            </a:r>
          </a:p>
          <a:p>
            <a:pPr lvl="1"/>
            <a:r>
              <a:rPr lang="en-US" sz="2900" dirty="0">
                <a:latin typeface="Times" charset="0"/>
                <a:ea typeface="Times" charset="0"/>
                <a:cs typeface="Times" charset="0"/>
              </a:rPr>
              <a:t>Go to page no. 10000</a:t>
            </a:r>
          </a:p>
          <a:p>
            <a:pPr lvl="1"/>
            <a:r>
              <a:rPr lang="en-US" sz="2900" dirty="0">
                <a:latin typeface="Times" charset="0"/>
                <a:ea typeface="Times" charset="0"/>
                <a:cs typeface="Times" charset="0"/>
              </a:rPr>
              <a:t>If your roll no. is not there, but all other roll no. in that page are lesser than your than</a:t>
            </a:r>
          </a:p>
          <a:p>
            <a:pPr lvl="1"/>
            <a:r>
              <a:rPr lang="en-US" sz="2900" dirty="0">
                <a:latin typeface="Times" charset="0"/>
                <a:ea typeface="Times" charset="0"/>
                <a:cs typeface="Times" charset="0"/>
              </a:rPr>
              <a:t>Go to page no. 15000</a:t>
            </a:r>
          </a:p>
          <a:p>
            <a:pPr lvl="1"/>
            <a:r>
              <a:rPr lang="en-US" sz="2900" dirty="0">
                <a:latin typeface="Times" charset="0"/>
                <a:ea typeface="Times" charset="0"/>
                <a:cs typeface="Times" charset="0"/>
              </a:rPr>
              <a:t>Still if your roll no. is not there. but this time all other roll no. is greater than your.</a:t>
            </a:r>
          </a:p>
          <a:p>
            <a:pPr lvl="1"/>
            <a:r>
              <a:rPr lang="en-US" sz="2900" dirty="0">
                <a:latin typeface="Times" charset="0"/>
                <a:ea typeface="Times" charset="0"/>
                <a:cs typeface="Times" charset="0"/>
              </a:rPr>
              <a:t>Go to page no. 12500</a:t>
            </a:r>
          </a:p>
          <a:p>
            <a:pPr fontAlgn="base"/>
            <a:endParaRPr lang="en-US" sz="2700" dirty="0" smtClean="0"/>
          </a:p>
        </p:txBody>
      </p:sp>
    </p:spTree>
    <p:extLst>
      <p:ext uri="{BB962C8B-B14F-4D97-AF65-F5344CB8AC3E}">
        <p14:creationId xmlns:p14="http://schemas.microsoft.com/office/powerpoint/2010/main" val="2000900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C1105-848B-0DE3-67B4-6F5BA4E55978}"/>
              </a:ext>
            </a:extLst>
          </p:cNvPr>
          <p:cNvSpPr>
            <a:spLocks noGrp="1"/>
          </p:cNvSpPr>
          <p:nvPr>
            <p:ph type="title"/>
          </p:nvPr>
        </p:nvSpPr>
        <p:spPr>
          <a:xfrm>
            <a:off x="0" y="1123837"/>
            <a:ext cx="3409121" cy="4601183"/>
          </a:xfrm>
        </p:spPr>
        <p:txBody>
          <a:bodyPr>
            <a:normAutofit/>
          </a:bodyPr>
          <a:lstStyle/>
          <a:p>
            <a:r>
              <a:rPr lang="en-IN" sz="3200" dirty="0" smtClean="0">
                <a:solidFill>
                  <a:srgbClr val="273239"/>
                </a:solidFill>
                <a:latin typeface="urw-din"/>
              </a:rPr>
              <a:t>INTRODUCTION</a:t>
            </a:r>
            <a:endParaRPr lang="en-IN" sz="3200" dirty="0"/>
          </a:p>
        </p:txBody>
      </p:sp>
      <p:sp>
        <p:nvSpPr>
          <p:cNvPr id="3" name="Content Placeholder 2">
            <a:extLst>
              <a:ext uri="{FF2B5EF4-FFF2-40B4-BE49-F238E27FC236}">
                <a16:creationId xmlns:a16="http://schemas.microsoft.com/office/drawing/2014/main" xmlns="" id="{AB6AADC6-54B0-8C67-92B0-098A8A95AF69}"/>
              </a:ext>
            </a:extLst>
          </p:cNvPr>
          <p:cNvSpPr>
            <a:spLocks noGrp="1"/>
          </p:cNvSpPr>
          <p:nvPr>
            <p:ph idx="1"/>
          </p:nvPr>
        </p:nvSpPr>
        <p:spPr/>
        <p:txBody>
          <a:bodyPr>
            <a:noAutofit/>
          </a:bodyPr>
          <a:lstStyle/>
          <a:p>
            <a:r>
              <a:rPr lang="en-US" sz="3200" dirty="0"/>
              <a:t>Continue the same process and within 30-40 seconds you will find your roll number. </a:t>
            </a:r>
            <a:endParaRPr lang="en-US" sz="3200" dirty="0" smtClean="0"/>
          </a:p>
          <a:p>
            <a:r>
              <a:rPr lang="en-US" sz="3200" dirty="0" smtClean="0"/>
              <a:t>Congratulations</a:t>
            </a:r>
            <a:r>
              <a:rPr lang="en-US" sz="3200" dirty="0"/>
              <a:t>… you just have used the Binary Search algorithm unintentionally</a:t>
            </a:r>
            <a:r>
              <a:rPr lang="en-US" sz="3200" dirty="0" smtClean="0"/>
              <a:t>.</a:t>
            </a:r>
          </a:p>
          <a:p>
            <a:r>
              <a:rPr lang="en-US" sz="3600" dirty="0"/>
              <a:t>This </a:t>
            </a:r>
            <a:r>
              <a:rPr lang="en-US" sz="3600" dirty="0" smtClean="0"/>
              <a:t>is just a </a:t>
            </a:r>
            <a:r>
              <a:rPr lang="en-US" sz="3600" dirty="0"/>
              <a:t>simple example and you might have understood a little bit that why you need to learn data structure and algorithms and its importance in real life.</a:t>
            </a:r>
            <a:endParaRPr lang="en-US" sz="3200" dirty="0" smtClean="0"/>
          </a:p>
        </p:txBody>
      </p:sp>
    </p:spTree>
    <p:extLst>
      <p:ext uri="{BB962C8B-B14F-4D97-AF65-F5344CB8AC3E}">
        <p14:creationId xmlns:p14="http://schemas.microsoft.com/office/powerpoint/2010/main" val="647022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to learn DS and ALGO</a:t>
            </a:r>
            <a:endParaRPr lang="en-US" dirty="0"/>
          </a:p>
        </p:txBody>
      </p:sp>
      <p:sp>
        <p:nvSpPr>
          <p:cNvPr id="3" name="Content Placeholder 2"/>
          <p:cNvSpPr>
            <a:spLocks noGrp="1"/>
          </p:cNvSpPr>
          <p:nvPr>
            <p:ph idx="1"/>
          </p:nvPr>
        </p:nvSpPr>
        <p:spPr/>
        <p:txBody>
          <a:bodyPr>
            <a:normAutofit/>
          </a:bodyPr>
          <a:lstStyle/>
          <a:p>
            <a:r>
              <a:rPr lang="en-US" sz="2800" dirty="0" smtClean="0">
                <a:latin typeface="Times" charset="0"/>
                <a:ea typeface="Times" charset="0"/>
                <a:cs typeface="Times" charset="0"/>
              </a:rPr>
              <a:t>If </a:t>
            </a:r>
            <a:r>
              <a:rPr lang="en-US" sz="2800" dirty="0">
                <a:latin typeface="Times" charset="0"/>
                <a:ea typeface="Times" charset="0"/>
                <a:cs typeface="Times" charset="0"/>
              </a:rPr>
              <a:t>you want to crack the interviews and get into the product based companies</a:t>
            </a:r>
          </a:p>
          <a:p>
            <a:r>
              <a:rPr lang="en-US" sz="2800" dirty="0">
                <a:latin typeface="Times" charset="0"/>
                <a:ea typeface="Times" charset="0"/>
                <a:cs typeface="Times" charset="0"/>
              </a:rPr>
              <a:t>If you love to solve real-world complex problems.</a:t>
            </a:r>
          </a:p>
          <a:p>
            <a:endParaRPr lang="en-US" sz="2800" dirty="0">
              <a:latin typeface="Times" charset="0"/>
              <a:ea typeface="Times" charset="0"/>
              <a:cs typeface="Times" charset="0"/>
            </a:endParaRPr>
          </a:p>
        </p:txBody>
      </p:sp>
    </p:spTree>
    <p:extLst>
      <p:ext uri="{BB962C8B-B14F-4D97-AF65-F5344CB8AC3E}">
        <p14:creationId xmlns:p14="http://schemas.microsoft.com/office/powerpoint/2010/main" val="150553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DS IN REAL LIFE</a:t>
            </a:r>
            <a:endParaRPr lang="en-US" dirty="0"/>
          </a:p>
        </p:txBody>
      </p:sp>
      <p:sp>
        <p:nvSpPr>
          <p:cNvPr id="3" name="Content Placeholder 2"/>
          <p:cNvSpPr>
            <a:spLocks noGrp="1"/>
          </p:cNvSpPr>
          <p:nvPr>
            <p:ph idx="1"/>
          </p:nvPr>
        </p:nvSpPr>
        <p:spPr/>
        <p:txBody>
          <a:bodyPr>
            <a:normAutofit/>
          </a:bodyPr>
          <a:lstStyle/>
          <a:p>
            <a:r>
              <a:rPr lang="en-US" sz="2800" dirty="0"/>
              <a:t>Have you ever been scolded by your parents when you were unable to find your book or clothes in your messed-up room? Definitely yes…your parents are right when they give the advice to keep everything in the right place so the next time you can get your stuff easily</a:t>
            </a:r>
            <a:r>
              <a:rPr lang="en-US" sz="2800" dirty="0" smtClean="0"/>
              <a:t>.</a:t>
            </a:r>
          </a:p>
          <a:p>
            <a:r>
              <a:rPr lang="en-US" sz="2800" dirty="0" smtClean="0"/>
              <a:t> </a:t>
            </a:r>
            <a:r>
              <a:rPr lang="en-US" sz="2800" dirty="0"/>
              <a:t>Here you need to arrange and keep everything (data) in such a structure that whenever you need to search for something you get that easily and as soon as possible. This example gives a clear idea that how important it is to arrange or structure the data in real life. </a:t>
            </a:r>
          </a:p>
        </p:txBody>
      </p:sp>
    </p:spTree>
    <p:extLst>
      <p:ext uri="{BB962C8B-B14F-4D97-AF65-F5344CB8AC3E}">
        <p14:creationId xmlns:p14="http://schemas.microsoft.com/office/powerpoint/2010/main" val="95706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DS IN REAL LIFE</a:t>
            </a:r>
            <a:endParaRPr lang="en-US" dirty="0"/>
          </a:p>
        </p:txBody>
      </p:sp>
      <p:sp>
        <p:nvSpPr>
          <p:cNvPr id="3" name="Content Placeholder 2"/>
          <p:cNvSpPr>
            <a:spLocks noGrp="1"/>
          </p:cNvSpPr>
          <p:nvPr>
            <p:ph idx="1"/>
          </p:nvPr>
        </p:nvSpPr>
        <p:spPr/>
        <p:txBody>
          <a:bodyPr>
            <a:normAutofit/>
          </a:bodyPr>
          <a:lstStyle/>
          <a:p>
            <a:r>
              <a:rPr lang="en-US" sz="2800" dirty="0"/>
              <a:t>Now take the example of a library. If you need to find a book on Set Theory from a library, you will go to the </a:t>
            </a:r>
            <a:r>
              <a:rPr lang="en-US" sz="2800" dirty="0" err="1"/>
              <a:t>maths</a:t>
            </a:r>
            <a:r>
              <a:rPr lang="en-US" sz="2800" dirty="0"/>
              <a:t> section first, then the Set Theory section. If these books are not organized in this manner and just distributed randomly then it will be frustrating to find a specific book. </a:t>
            </a:r>
            <a:endParaRPr lang="en-US" sz="2800" dirty="0" smtClean="0"/>
          </a:p>
          <a:p>
            <a:r>
              <a:rPr lang="en-US" sz="2800" dirty="0" smtClean="0"/>
              <a:t>So </a:t>
            </a:r>
            <a:r>
              <a:rPr lang="en-US" sz="2800" dirty="0"/>
              <a:t>data structures refer to the way we organize information on our computers. Computer scientists process and look for the best way we can organize the data we have, so it can be better processed based on the input provided</a:t>
            </a:r>
          </a:p>
        </p:txBody>
      </p:sp>
    </p:spTree>
    <p:extLst>
      <p:ext uri="{BB962C8B-B14F-4D97-AF65-F5344CB8AC3E}">
        <p14:creationId xmlns:p14="http://schemas.microsoft.com/office/powerpoint/2010/main" val="182547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pPr algn="ctr"/>
            <a:r>
              <a:rPr lang="en-US" dirty="0" smtClean="0"/>
              <a:t>DS APPLICATIONS IN REAL LIFE</a:t>
            </a:r>
            <a:endParaRPr lang="en-US" dirty="0"/>
          </a:p>
        </p:txBody>
      </p:sp>
      <p:sp>
        <p:nvSpPr>
          <p:cNvPr id="3" name="Content Placeholder 2"/>
          <p:cNvSpPr>
            <a:spLocks noGrp="1"/>
          </p:cNvSpPr>
          <p:nvPr>
            <p:ph idx="1"/>
          </p:nvPr>
        </p:nvSpPr>
        <p:spPr/>
        <p:txBody>
          <a:bodyPr>
            <a:normAutofit/>
          </a:bodyPr>
          <a:lstStyle/>
          <a:p>
            <a:r>
              <a:rPr lang="en-US" sz="3200" dirty="0">
                <a:latin typeface="Times" charset="0"/>
                <a:ea typeface="Times" charset="0"/>
                <a:cs typeface="Times" charset="0"/>
              </a:rPr>
              <a:t>A lot of newbie programmers have this question that where we use all the stuff of data structure and algorithms in our daily life and how it’s useful in solving the real-world complex problem</a:t>
            </a:r>
          </a:p>
        </p:txBody>
      </p:sp>
    </p:spTree>
    <p:extLst>
      <p:ext uri="{BB962C8B-B14F-4D97-AF65-F5344CB8AC3E}">
        <p14:creationId xmlns:p14="http://schemas.microsoft.com/office/powerpoint/2010/main" val="172155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pPr algn="ctr"/>
            <a:r>
              <a:rPr lang="en-US" dirty="0" smtClean="0"/>
              <a:t>DS APPLICATIONS IN REAL LIFE</a:t>
            </a:r>
            <a:endParaRPr lang="en-US" dirty="0"/>
          </a:p>
        </p:txBody>
      </p:sp>
      <p:sp>
        <p:nvSpPr>
          <p:cNvPr id="3" name="Content Placeholder 2"/>
          <p:cNvSpPr>
            <a:spLocks noGrp="1"/>
          </p:cNvSpPr>
          <p:nvPr>
            <p:ph idx="1"/>
          </p:nvPr>
        </p:nvSpPr>
        <p:spPr/>
        <p:txBody>
          <a:bodyPr>
            <a:normAutofit/>
          </a:bodyPr>
          <a:lstStyle/>
          <a:p>
            <a:r>
              <a:rPr lang="en-US" sz="3200" dirty="0">
                <a:latin typeface="Times" charset="0"/>
                <a:ea typeface="Times" charset="0"/>
                <a:cs typeface="Times" charset="0"/>
              </a:rPr>
              <a:t>A lot of newbie programmers have this question that where we use all the stuff of data structure and algorithms in our daily life and how it’s useful in solving the real-world complex </a:t>
            </a:r>
            <a:r>
              <a:rPr lang="en-US" sz="3200" dirty="0" smtClean="0">
                <a:latin typeface="Times" charset="0"/>
                <a:ea typeface="Times" charset="0"/>
                <a:cs typeface="Times" charset="0"/>
              </a:rPr>
              <a:t>problem</a:t>
            </a:r>
          </a:p>
          <a:p>
            <a:r>
              <a:rPr lang="en-US" sz="3200" dirty="0" smtClean="0"/>
              <a:t>interested </a:t>
            </a:r>
            <a:r>
              <a:rPr lang="en-US" sz="3200" dirty="0"/>
              <a:t>in getting into the top tech giant companies or </a:t>
            </a:r>
            <a:r>
              <a:rPr lang="en-US" sz="3200" dirty="0" smtClean="0"/>
              <a:t>not ?</a:t>
            </a:r>
          </a:p>
          <a:p>
            <a:r>
              <a:rPr lang="en-US" sz="3200" dirty="0" smtClean="0"/>
              <a:t> They still use DSA concepts</a:t>
            </a:r>
            <a:endParaRPr lang="en-US" sz="3200" dirty="0">
              <a:latin typeface="Times" charset="0"/>
              <a:ea typeface="Times" charset="0"/>
              <a:cs typeface="Times" charset="0"/>
            </a:endParaRPr>
          </a:p>
        </p:txBody>
      </p:sp>
    </p:spTree>
    <p:extLst>
      <p:ext uri="{BB962C8B-B14F-4D97-AF65-F5344CB8AC3E}">
        <p14:creationId xmlns:p14="http://schemas.microsoft.com/office/powerpoint/2010/main" val="152229060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1063</TotalTime>
  <Words>778</Words>
  <Application>Microsoft Macintosh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Corbel</vt:lpstr>
      <vt:lpstr>Times</vt:lpstr>
      <vt:lpstr>urw-din</vt:lpstr>
      <vt:lpstr>Wingdings 2</vt:lpstr>
      <vt:lpstr>Frame</vt:lpstr>
      <vt:lpstr>INTRODUCTON</vt:lpstr>
      <vt:lpstr>INTRODUCTION</vt:lpstr>
      <vt:lpstr>INTRODUCTION</vt:lpstr>
      <vt:lpstr>INTRODUCTION</vt:lpstr>
      <vt:lpstr>Reason to learn DS and ALGO</vt:lpstr>
      <vt:lpstr>IMPORTANCE OF DS IN REAL LIFE</vt:lpstr>
      <vt:lpstr>IMPORTANCE OF DS IN REAL LIFE</vt:lpstr>
      <vt:lpstr>DS APPLICATIONS IN REAL LIFE</vt:lpstr>
      <vt:lpstr>DS APPLICATIONS IN REAL LIFE</vt:lpstr>
      <vt:lpstr>FACEBOOK</vt:lpstr>
      <vt:lpstr>DECK OF CARDS</vt:lpstr>
      <vt:lpstr>DICTIONARY</vt:lpstr>
      <vt:lpstr>IN NUTSHELL WHY WE NEED DS</vt:lpstr>
      <vt:lpstr>WHAT IS DS</vt:lpstr>
      <vt:lpstr>CLASSIFICATION </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Congestion control</dc:title>
  <dc:creator>user</dc:creator>
  <cp:lastModifiedBy>Microsoft Office User</cp:lastModifiedBy>
  <cp:revision>48</cp:revision>
  <dcterms:created xsi:type="dcterms:W3CDTF">2022-11-23T06:07:46Z</dcterms:created>
  <dcterms:modified xsi:type="dcterms:W3CDTF">2023-02-02T04:11:20Z</dcterms:modified>
</cp:coreProperties>
</file>